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51" r:id="rId4"/>
    <p:sldMasterId id="2147484075" r:id="rId5"/>
    <p:sldMasterId id="2147484190" r:id="rId6"/>
    <p:sldMasterId id="2147484212" r:id="rId7"/>
  </p:sldMasterIdLst>
  <p:notesMasterIdLst>
    <p:notesMasterId r:id="rId51"/>
  </p:notesMasterIdLst>
  <p:handoutMasterIdLst>
    <p:handoutMasterId r:id="rId52"/>
  </p:handoutMasterIdLst>
  <p:sldIdLst>
    <p:sldId id="824" r:id="rId8"/>
    <p:sldId id="826" r:id="rId9"/>
    <p:sldId id="876" r:id="rId10"/>
    <p:sldId id="868" r:id="rId11"/>
    <p:sldId id="822" r:id="rId12"/>
    <p:sldId id="888" r:id="rId13"/>
    <p:sldId id="889" r:id="rId14"/>
    <p:sldId id="866" r:id="rId15"/>
    <p:sldId id="827" r:id="rId16"/>
    <p:sldId id="828" r:id="rId17"/>
    <p:sldId id="890" r:id="rId18"/>
    <p:sldId id="891" r:id="rId19"/>
    <p:sldId id="893" r:id="rId20"/>
    <p:sldId id="894" r:id="rId21"/>
    <p:sldId id="831" r:id="rId22"/>
    <p:sldId id="809" r:id="rId23"/>
    <p:sldId id="812" r:id="rId24"/>
    <p:sldId id="791" r:id="rId25"/>
    <p:sldId id="810" r:id="rId26"/>
    <p:sldId id="870" r:id="rId27"/>
    <p:sldId id="877" r:id="rId28"/>
    <p:sldId id="832" r:id="rId29"/>
    <p:sldId id="833" r:id="rId30"/>
    <p:sldId id="834" r:id="rId31"/>
    <p:sldId id="835" r:id="rId32"/>
    <p:sldId id="875" r:id="rId33"/>
    <p:sldId id="887" r:id="rId34"/>
    <p:sldId id="879" r:id="rId35"/>
    <p:sldId id="880" r:id="rId36"/>
    <p:sldId id="881" r:id="rId37"/>
    <p:sldId id="882" r:id="rId38"/>
    <p:sldId id="883" r:id="rId39"/>
    <p:sldId id="884" r:id="rId40"/>
    <p:sldId id="885" r:id="rId41"/>
    <p:sldId id="886" r:id="rId42"/>
    <p:sldId id="842" r:id="rId43"/>
    <p:sldId id="843" r:id="rId44"/>
    <p:sldId id="844" r:id="rId45"/>
    <p:sldId id="847" r:id="rId46"/>
    <p:sldId id="817" r:id="rId47"/>
    <p:sldId id="872" r:id="rId48"/>
    <p:sldId id="871" r:id="rId49"/>
    <p:sldId id="863" r:id="rId50"/>
  </p:sldIdLst>
  <p:sldSz cx="9901238" cy="6858000"/>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9FF"/>
    <a:srgbClr val="75ADFF"/>
    <a:srgbClr val="FFF3FF"/>
    <a:srgbClr val="FFE7FF"/>
    <a:srgbClr val="FF93FF"/>
    <a:srgbClr val="EFFFFF"/>
    <a:srgbClr val="E1FFFF"/>
    <a:srgbClr val="FF65A3"/>
    <a:srgbClr val="5B9D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6942" autoAdjust="0"/>
  </p:normalViewPr>
  <p:slideViewPr>
    <p:cSldViewPr>
      <p:cViewPr>
        <p:scale>
          <a:sx n="80" d="100"/>
          <a:sy n="80" d="100"/>
        </p:scale>
        <p:origin x="-1170" y="306"/>
      </p:cViewPr>
      <p:guideLst>
        <p:guide orient="horz" pos="2160"/>
        <p:guide pos="31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35469;&#23450;&#20418;\&#24179;&#25104;25&#24180;&#24230;\&#12381;&#12398;&#20182;\&#20171;&#35703;&#20445;&#38522;&#37096;&#20250;\&#31179;&#20171;&#35703;&#20445;&#38522;&#37096;&#20250;&#36039;&#26009;\&#20171;&#35703;&#20104;&#38450;\&#65339;&#37325;&#35201;&#65341;&#20803;&#12487;&#12540;&#12479;&#65306;&#20171;&#35703;&#20445;&#38522;&#20107;&#26989;&#29366;&#27841;&#22577;&#21578;_&#25552;&#20986;&#29992;.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ISPDU\Desktop\20140401&#20104;&#38450;&#12514;&#12487;&#12523;&#20107;&#26989;&#12395;&#12362;&#12369;&#12427;&#21033;&#29992;&#32773;&#12398;&#22793;&#21270;.xlsx"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ISPDU\Desktop\20140401&#20104;&#38450;&#12514;&#12487;&#12523;&#20107;&#26989;&#12395;&#12362;&#12369;&#12427;&#21033;&#29992;&#32773;&#12398;&#22793;&#21270;.xlsx"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ISPDU\Desktop\20140401&#20104;&#38450;&#12514;&#12487;&#12523;&#20107;&#26989;&#12395;&#12362;&#12369;&#12427;&#21033;&#29992;&#32773;&#12398;&#22793;&#21270;.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TSDHV\Desktop\&#35201;&#20171;&#35703;&#24230;&#22793;&#21270;&#38598;&#35336;&#32080;&#26524;140423.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SDHV\Desktop\&#35201;&#20171;&#35703;&#24230;&#22793;&#21270;&#38598;&#35336;&#32080;&#26524;140423.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ISPDU\AppData\Local\Microsoft\Windows\Temporary%20Internet%20Files\Content.Outlook\7JB51EU4\&#65339;&#37325;&#35201;&#65341;&#20803;&#12487;&#12540;&#12479;&#65306;&#20171;&#35703;&#20445;&#38522;&#20107;&#26989;&#29366;&#27841;&#22577;&#21578;_&#25552;&#20986;&#29992;%20(2).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D:\H25_&#20171;&#35703;&#20445;&#38522;&#37096;&#20250;etc&#29992;&#36039;&#26009;\&#65339;&#37325;&#35201;&#65341;&#20803;&#12487;&#12540;&#12479;&#65306;&#20171;&#35703;&#20445;&#38522;&#20107;&#26989;&#29366;&#27841;&#22577;&#21578;_&#25552;&#20986;&#29992;%20(2).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20171;&#35703;&#20104;&#38450;&#12521;&#12452;&#12531;\24%20&#12487;&#12540;&#12479;&#12505;&#12540;&#12473;&#31561;&#20219;&#24847;&#38598;&#35336;\01%20&#35469;&#23450;&#29575;&#12398;&#25512;&#31227;\20140422&#20171;&#35703;&#20445;&#38522;&#20107;&#26989;&#29366;&#27841;&#22577;&#21578;&#65288;&#12522;&#12496;&#12452;&#12473;&#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oleObject" Target="file:///C:\Users\ISPDU\Desktop\20140401&#20104;&#38450;&#12514;&#12487;&#12523;&#20107;&#26989;&#12395;&#12362;&#12369;&#12427;&#21033;&#29992;&#32773;&#12398;&#22793;&#21270;.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C:\Users\ISPDU\Desktop\20140401&#20104;&#38450;&#12514;&#12487;&#12523;&#20107;&#26989;&#12395;&#12362;&#12369;&#12427;&#21033;&#29992;&#32773;&#12398;&#22793;&#21270;.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15277777777772E-2"/>
          <c:y val="5.3896604938271607E-2"/>
          <c:w val="0.86577175925925931"/>
          <c:h val="0.83166280864197528"/>
        </c:manualLayout>
      </c:layout>
      <c:lineChart>
        <c:grouping val="standard"/>
        <c:varyColors val="0"/>
        <c:ser>
          <c:idx val="0"/>
          <c:order val="0"/>
          <c:tx>
            <c:strRef>
              <c:f>'[［重要］元データ：介護保険事業状況報告_提出用.xlsx]介護保険事業状況報告（東芝様依頼）'!$B$5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4.6051388888888892E-2"/>
                  <c:y val="8.329398148148148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7638888888888888E-2"/>
                  <c:y val="-5.3896604938271607E-2"/>
                </c:manualLayout>
              </c:layout>
              <c:spPr/>
              <c:txPr>
                <a:bodyPr/>
                <a:lstStyle/>
                <a:p>
                  <a:pPr>
                    <a:defRPr sz="1200" b="0">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'[［重要］元データ：介護保険事業状況報告_提出用.xlsx]介護保険事業状況報告（東芝様依頼）'!$B$37</c:f>
              <c:strCache>
                <c:ptCount val="1"/>
                <c:pt idx="0">
                  <c:v>大阪府</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5376851851851849E-2"/>
                  <c:y val="-7.839506172839506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041898148148149E-2"/>
                  <c:y val="-8.819444444444445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sz="10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'[［重要］元データ：介護保険事業状況報告_提出用.xlsx]介護保険事業状況報告（東芝様依頼）'!$C$37:$M$37</c:f>
              <c:numCache>
                <c:formatCode>0.0%</c:formatCode>
                <c:ptCount val="11"/>
                <c:pt idx="0">
                  <c:v>0.13368846467668458</c:v>
                </c:pt>
                <c:pt idx="1">
                  <c:v>0.15592635797207519</c:v>
                </c:pt>
                <c:pt idx="2">
                  <c:v>0.17382988284090178</c:v>
                </c:pt>
                <c:pt idx="3">
                  <c:v>0.17766309634800298</c:v>
                </c:pt>
                <c:pt idx="4">
                  <c:v>0.18407571216344951</c:v>
                </c:pt>
                <c:pt idx="5">
                  <c:v>0.17866955838738477</c:v>
                </c:pt>
                <c:pt idx="6">
                  <c:v>0.17791230760940996</c:v>
                </c:pt>
                <c:pt idx="7">
                  <c:v>0.17701727338211443</c:v>
                </c:pt>
                <c:pt idx="8">
                  <c:v>0.18008743705151564</c:v>
                </c:pt>
                <c:pt idx="9">
                  <c:v>0.18738617866939392</c:v>
                </c:pt>
                <c:pt idx="10">
                  <c:v>0.19214244875439374</c:v>
                </c:pt>
              </c:numCache>
            </c:numRef>
          </c:val>
          <c:smooth val="0"/>
        </c:ser>
        <c:ser>
          <c:idx val="2"/>
          <c:order val="2"/>
          <c:tx>
            <c:strRef>
              <c:f>'[［重要］元データ：介護保険事業状況報告_提出用.xlsx]介護保険事業状況報告（東芝様依頼）'!$B$38</c:f>
              <c:strCache>
                <c:ptCount val="1"/>
                <c:pt idx="0">
                  <c:v>大東市</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1.6254629629629629E-3"/>
                  <c:y val="0"/>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699074074073967E-2"/>
                  <c:y val="7.8395061728395068E-2"/>
                </c:manualLayout>
              </c:layout>
              <c:spPr/>
              <c:txPr>
                <a:bodyPr/>
                <a:lstStyle/>
                <a:p>
                  <a:pPr>
                    <a:defRPr sz="1200" b="1"/>
                  </a:pPr>
                  <a:endParaRPr lang="ja-JP"/>
                </a:p>
              </c:txPr>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'[［重要］元データ：介護保険事業状況報告_提出用.xlsx]介護保険事業状況報告（東芝様依頼）'!$C$38:$M$38</c:f>
              <c:numCache>
                <c:formatCode>0.0%</c:formatCode>
                <c:ptCount val="11"/>
                <c:pt idx="0">
                  <c:v>0.1243407945622876</c:v>
                </c:pt>
                <c:pt idx="1">
                  <c:v>0.14418245071511404</c:v>
                </c:pt>
                <c:pt idx="2">
                  <c:v>0.16037685915418409</c:v>
                </c:pt>
                <c:pt idx="3">
                  <c:v>0.16843434343434344</c:v>
                </c:pt>
                <c:pt idx="4">
                  <c:v>0.17059467695091177</c:v>
                </c:pt>
                <c:pt idx="5">
                  <c:v>0.15939755255726387</c:v>
                </c:pt>
                <c:pt idx="6">
                  <c:v>0.15689449463098687</c:v>
                </c:pt>
                <c:pt idx="7">
                  <c:v>0.15442011354420113</c:v>
                </c:pt>
                <c:pt idx="8">
                  <c:v>0.15414771836286656</c:v>
                </c:pt>
                <c:pt idx="9">
                  <c:v>0.16398045928376351</c:v>
                </c:pt>
                <c:pt idx="10">
                  <c:v>0.16972238717339669</c:v>
                </c:pt>
              </c:numCache>
            </c:numRef>
          </c:val>
          <c:smooth val="0"/>
        </c:ser>
        <c:dLbls>
          <c:showLegendKey val="0"/>
          <c:showVal val="0"/>
          <c:showCatName val="0"/>
          <c:showSerName val="0"/>
          <c:showPercent val="0"/>
          <c:showBubbleSize val="0"/>
        </c:dLbls>
        <c:marker val="1"/>
        <c:smooth val="0"/>
        <c:axId val="116968832"/>
        <c:axId val="116979200"/>
      </c:lineChart>
      <c:catAx>
        <c:axId val="116968832"/>
        <c:scaling>
          <c:orientation val="minMax"/>
        </c:scaling>
        <c:delete val="0"/>
        <c:axPos val="b"/>
        <c:majorTickMark val="out"/>
        <c:minorTickMark val="none"/>
        <c:tickLblPos val="nextTo"/>
        <c:txPr>
          <a:bodyPr rot="0"/>
          <a:lstStyle/>
          <a:p>
            <a:pPr>
              <a:defRPr spc="-130" baseline="0">
                <a:latin typeface="ＭＳ Ｐゴシック" pitchFamily="50" charset="-128"/>
                <a:ea typeface="ＭＳ Ｐゴシック" pitchFamily="50" charset="-128"/>
              </a:defRPr>
            </a:pPr>
            <a:endParaRPr lang="ja-JP"/>
          </a:p>
        </c:txPr>
        <c:crossAx val="116979200"/>
        <c:crosses val="autoZero"/>
        <c:auto val="1"/>
        <c:lblAlgn val="ctr"/>
        <c:lblOffset val="100"/>
        <c:noMultiLvlLbl val="0"/>
      </c:catAx>
      <c:valAx>
        <c:axId val="116979200"/>
        <c:scaling>
          <c:orientation val="minMax"/>
          <c:max val="0.24000000000000002"/>
          <c:min val="8.0000000000000016E-2"/>
        </c:scaling>
        <c:delete val="0"/>
        <c:axPos val="l"/>
        <c:majorGridlines/>
        <c:numFmt formatCode="0.0%" sourceLinked="1"/>
        <c:majorTickMark val="out"/>
        <c:minorTickMark val="none"/>
        <c:tickLblPos val="nextTo"/>
        <c:crossAx val="116968832"/>
        <c:crosses val="autoZero"/>
        <c:crossBetween val="between"/>
        <c:majorUnit val="2.0000000000000004E-2"/>
      </c:valAx>
    </c:plotArea>
    <c:legend>
      <c:legendPos val="r"/>
      <c:layout>
        <c:manualLayout>
          <c:xMode val="edge"/>
          <c:yMode val="edge"/>
          <c:x val="8.7693518518518518E-2"/>
          <c:y val="7.6837962962962969E-2"/>
          <c:w val="0.22233564814814818"/>
          <c:h val="0.1750659722222222"/>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Sheet1!$A$17:$A$20</c:f>
              <c:strCache>
                <c:ptCount val="4"/>
                <c:pt idx="0">
                  <c:v>開始時</c:v>
                </c:pt>
                <c:pt idx="1">
                  <c:v>3月後</c:v>
                </c:pt>
                <c:pt idx="2">
                  <c:v>6月後</c:v>
                </c:pt>
                <c:pt idx="3">
                  <c:v>12月後</c:v>
                </c:pt>
              </c:strCache>
            </c:strRef>
          </c:cat>
          <c:val>
            <c:numRef>
              <c:f>Sheet1!$B$17:$B$20</c:f>
              <c:numCache>
                <c:formatCode>0.0%</c:formatCode>
                <c:ptCount val="4"/>
                <c:pt idx="0">
                  <c:v>0.218</c:v>
                </c:pt>
                <c:pt idx="1">
                  <c:v>0.42299999999999999</c:v>
                </c:pt>
                <c:pt idx="2">
                  <c:v>0.45</c:v>
                </c:pt>
                <c:pt idx="3">
                  <c:v>0.44</c:v>
                </c:pt>
              </c:numCache>
            </c:numRef>
          </c:val>
        </c:ser>
        <c:ser>
          <c:idx val="1"/>
          <c:order val="1"/>
          <c:spPr>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Sheet1!$A$17:$A$20</c:f>
              <c:strCache>
                <c:ptCount val="4"/>
                <c:pt idx="0">
                  <c:v>開始時</c:v>
                </c:pt>
                <c:pt idx="1">
                  <c:v>3月後</c:v>
                </c:pt>
                <c:pt idx="2">
                  <c:v>6月後</c:v>
                </c:pt>
                <c:pt idx="3">
                  <c:v>12月後</c:v>
                </c:pt>
              </c:strCache>
            </c:strRef>
          </c:cat>
          <c:val>
            <c:numRef>
              <c:f>Sheet1!$C$17:$C$20</c:f>
              <c:numCache>
                <c:formatCode>0.0%</c:formatCode>
                <c:ptCount val="4"/>
                <c:pt idx="0">
                  <c:v>0.20799999999999999</c:v>
                </c:pt>
                <c:pt idx="1">
                  <c:v>0.32</c:v>
                </c:pt>
                <c:pt idx="2">
                  <c:v>0.32800000000000001</c:v>
                </c:pt>
                <c:pt idx="3">
                  <c:v>0.317</c:v>
                </c:pt>
              </c:numCache>
            </c:numRef>
          </c:val>
        </c:ser>
        <c:dLbls>
          <c:dLblPos val="outEnd"/>
          <c:showLegendKey val="0"/>
          <c:showVal val="1"/>
          <c:showCatName val="0"/>
          <c:showSerName val="0"/>
          <c:showPercent val="0"/>
          <c:showBubbleSize val="0"/>
        </c:dLbls>
        <c:gapWidth val="75"/>
        <c:overlap val="40"/>
        <c:axId val="118750592"/>
        <c:axId val="118965376"/>
      </c:barChart>
      <c:catAx>
        <c:axId val="118750592"/>
        <c:scaling>
          <c:orientation val="minMax"/>
        </c:scaling>
        <c:delete val="0"/>
        <c:axPos val="b"/>
        <c:majorTickMark val="none"/>
        <c:minorTickMark val="none"/>
        <c:tickLblPos val="nextTo"/>
        <c:crossAx val="118965376"/>
        <c:crosses val="autoZero"/>
        <c:auto val="1"/>
        <c:lblAlgn val="ctr"/>
        <c:lblOffset val="100"/>
        <c:noMultiLvlLbl val="0"/>
      </c:catAx>
      <c:valAx>
        <c:axId val="118965376"/>
        <c:scaling>
          <c:orientation val="minMax"/>
        </c:scaling>
        <c:delete val="1"/>
        <c:axPos val="l"/>
        <c:numFmt formatCode="0.0%" sourceLinked="1"/>
        <c:majorTickMark val="none"/>
        <c:minorTickMark val="none"/>
        <c:tickLblPos val="nextTo"/>
        <c:crossAx val="118750592"/>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Sheet1!$B$23</c:f>
              <c:strCache>
                <c:ptCount val="1"/>
                <c:pt idx="0">
                  <c:v>介入群</c:v>
                </c:pt>
              </c:strCache>
            </c:strRef>
          </c:tx>
          <c:spPr>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Sheet1!$A$24:$A$27</c:f>
              <c:strCache>
                <c:ptCount val="4"/>
                <c:pt idx="0">
                  <c:v>開始時</c:v>
                </c:pt>
                <c:pt idx="1">
                  <c:v>3月後</c:v>
                </c:pt>
                <c:pt idx="2">
                  <c:v>6月後</c:v>
                </c:pt>
                <c:pt idx="3">
                  <c:v>12月後</c:v>
                </c:pt>
              </c:strCache>
            </c:strRef>
          </c:cat>
          <c:val>
            <c:numRef>
              <c:f>Sheet1!$B$24:$B$27</c:f>
              <c:numCache>
                <c:formatCode>0.0%</c:formatCode>
                <c:ptCount val="4"/>
                <c:pt idx="0">
                  <c:v>0.34</c:v>
                </c:pt>
                <c:pt idx="1">
                  <c:v>0.438</c:v>
                </c:pt>
                <c:pt idx="2">
                  <c:v>0.47499999999999998</c:v>
                </c:pt>
                <c:pt idx="3">
                  <c:v>0.373</c:v>
                </c:pt>
              </c:numCache>
            </c:numRef>
          </c:val>
        </c:ser>
        <c:ser>
          <c:idx val="1"/>
          <c:order val="1"/>
          <c:tx>
            <c:strRef>
              <c:f>Sheet1!$C$23</c:f>
              <c:strCache>
                <c:ptCount val="1"/>
                <c:pt idx="0">
                  <c:v>比較群</c:v>
                </c:pt>
              </c:strCache>
            </c:strRef>
          </c:tx>
          <c:spPr>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Sheet1!$A$24:$A$27</c:f>
              <c:strCache>
                <c:ptCount val="4"/>
                <c:pt idx="0">
                  <c:v>開始時</c:v>
                </c:pt>
                <c:pt idx="1">
                  <c:v>3月後</c:v>
                </c:pt>
                <c:pt idx="2">
                  <c:v>6月後</c:v>
                </c:pt>
                <c:pt idx="3">
                  <c:v>12月後</c:v>
                </c:pt>
              </c:strCache>
            </c:strRef>
          </c:cat>
          <c:val>
            <c:numRef>
              <c:f>Sheet1!$C$24:$C$27</c:f>
              <c:numCache>
                <c:formatCode>0.0%</c:formatCode>
                <c:ptCount val="4"/>
                <c:pt idx="0">
                  <c:v>0.29299999999999998</c:v>
                </c:pt>
                <c:pt idx="1">
                  <c:v>0.33</c:v>
                </c:pt>
                <c:pt idx="2">
                  <c:v>0.32200000000000001</c:v>
                </c:pt>
                <c:pt idx="3">
                  <c:v>0.32900000000000001</c:v>
                </c:pt>
              </c:numCache>
            </c:numRef>
          </c:val>
        </c:ser>
        <c:dLbls>
          <c:dLblPos val="outEnd"/>
          <c:showLegendKey val="0"/>
          <c:showVal val="1"/>
          <c:showCatName val="0"/>
          <c:showSerName val="0"/>
          <c:showPercent val="0"/>
          <c:showBubbleSize val="0"/>
        </c:dLbls>
        <c:gapWidth val="75"/>
        <c:overlap val="40"/>
        <c:axId val="119019392"/>
        <c:axId val="119020928"/>
      </c:barChart>
      <c:catAx>
        <c:axId val="119019392"/>
        <c:scaling>
          <c:orientation val="minMax"/>
        </c:scaling>
        <c:delete val="0"/>
        <c:axPos val="b"/>
        <c:majorTickMark val="none"/>
        <c:minorTickMark val="none"/>
        <c:tickLblPos val="nextTo"/>
        <c:crossAx val="119020928"/>
        <c:crosses val="autoZero"/>
        <c:auto val="1"/>
        <c:lblAlgn val="ctr"/>
        <c:lblOffset val="100"/>
        <c:noMultiLvlLbl val="0"/>
      </c:catAx>
      <c:valAx>
        <c:axId val="119020928"/>
        <c:scaling>
          <c:orientation val="minMax"/>
        </c:scaling>
        <c:delete val="1"/>
        <c:axPos val="l"/>
        <c:numFmt formatCode="0.0%" sourceLinked="1"/>
        <c:majorTickMark val="none"/>
        <c:minorTickMark val="none"/>
        <c:tickLblPos val="nextTo"/>
        <c:crossAx val="119019392"/>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Sheet1!$A$31:$A$34</c:f>
              <c:strCache>
                <c:ptCount val="4"/>
                <c:pt idx="0">
                  <c:v>開始時</c:v>
                </c:pt>
                <c:pt idx="1">
                  <c:v>3月後</c:v>
                </c:pt>
                <c:pt idx="2">
                  <c:v>6月後</c:v>
                </c:pt>
                <c:pt idx="3">
                  <c:v>12月後</c:v>
                </c:pt>
              </c:strCache>
            </c:strRef>
          </c:cat>
          <c:val>
            <c:numRef>
              <c:f>Sheet1!$B$31:$B$34</c:f>
              <c:numCache>
                <c:formatCode>0.0%</c:formatCode>
                <c:ptCount val="4"/>
                <c:pt idx="0">
                  <c:v>0.309</c:v>
                </c:pt>
                <c:pt idx="1">
                  <c:v>0.443</c:v>
                </c:pt>
                <c:pt idx="2">
                  <c:v>0.45</c:v>
                </c:pt>
                <c:pt idx="3">
                  <c:v>0.46600000000000003</c:v>
                </c:pt>
              </c:numCache>
            </c:numRef>
          </c:val>
        </c:ser>
        <c:ser>
          <c:idx val="1"/>
          <c:order val="1"/>
          <c:spPr>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Sheet1!$A$31:$A$34</c:f>
              <c:strCache>
                <c:ptCount val="4"/>
                <c:pt idx="0">
                  <c:v>開始時</c:v>
                </c:pt>
                <c:pt idx="1">
                  <c:v>3月後</c:v>
                </c:pt>
                <c:pt idx="2">
                  <c:v>6月後</c:v>
                </c:pt>
                <c:pt idx="3">
                  <c:v>12月後</c:v>
                </c:pt>
              </c:strCache>
            </c:strRef>
          </c:cat>
          <c:val>
            <c:numRef>
              <c:f>Sheet1!$C$31:$C$34</c:f>
              <c:numCache>
                <c:formatCode>0.0%</c:formatCode>
                <c:ptCount val="4"/>
                <c:pt idx="0">
                  <c:v>0.215</c:v>
                </c:pt>
                <c:pt idx="1">
                  <c:v>0.216</c:v>
                </c:pt>
                <c:pt idx="2">
                  <c:v>0.21199999999999999</c:v>
                </c:pt>
                <c:pt idx="3">
                  <c:v>0.24299999999999999</c:v>
                </c:pt>
              </c:numCache>
            </c:numRef>
          </c:val>
        </c:ser>
        <c:dLbls>
          <c:dLblPos val="outEnd"/>
          <c:showLegendKey val="0"/>
          <c:showVal val="1"/>
          <c:showCatName val="0"/>
          <c:showSerName val="0"/>
          <c:showPercent val="0"/>
          <c:showBubbleSize val="0"/>
        </c:dLbls>
        <c:gapWidth val="75"/>
        <c:overlap val="40"/>
        <c:axId val="119050624"/>
        <c:axId val="119052160"/>
      </c:barChart>
      <c:catAx>
        <c:axId val="119050624"/>
        <c:scaling>
          <c:orientation val="minMax"/>
        </c:scaling>
        <c:delete val="0"/>
        <c:axPos val="b"/>
        <c:majorTickMark val="none"/>
        <c:minorTickMark val="none"/>
        <c:tickLblPos val="nextTo"/>
        <c:crossAx val="119052160"/>
        <c:crosses val="autoZero"/>
        <c:auto val="1"/>
        <c:lblAlgn val="ctr"/>
        <c:lblOffset val="100"/>
        <c:noMultiLvlLbl val="0"/>
      </c:catAx>
      <c:valAx>
        <c:axId val="119052160"/>
        <c:scaling>
          <c:orientation val="minMax"/>
        </c:scaling>
        <c:delete val="1"/>
        <c:axPos val="l"/>
        <c:numFmt formatCode="0.0%" sourceLinked="1"/>
        <c:majorTickMark val="none"/>
        <c:minorTickMark val="none"/>
        <c:tickLblPos val="nextTo"/>
        <c:crossAx val="119050624"/>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explosion val="2"/>
          <c:dPt>
            <c:idx val="0"/>
            <c:bubble3D val="0"/>
            <c:explosion val="0"/>
          </c:dPt>
          <c:dPt>
            <c:idx val="1"/>
            <c:bubble3D val="0"/>
            <c:explosion val="0"/>
          </c:dPt>
          <c:dPt>
            <c:idx val="2"/>
            <c:bubble3D val="0"/>
            <c:explosion val="4"/>
          </c:dPt>
          <c:dLbls>
            <c:dLbl>
              <c:idx val="0"/>
              <c:layout>
                <c:manualLayout>
                  <c:x val="-0.25776933903248028"/>
                  <c:y val="0.11199651159991884"/>
                </c:manualLayout>
              </c:layout>
              <c:showLegendKey val="0"/>
              <c:showVal val="0"/>
              <c:showCatName val="1"/>
              <c:showSerName val="0"/>
              <c:showPercent val="1"/>
              <c:showBubbleSize val="0"/>
            </c:dLbl>
            <c:dLbl>
              <c:idx val="2"/>
              <c:layout>
                <c:manualLayout>
                  <c:x val="0.26007223031068377"/>
                  <c:y val="-0.19007138411600263"/>
                </c:manualLayout>
              </c:layout>
              <c:showLegendKey val="0"/>
              <c:showVal val="0"/>
              <c:showCatName val="1"/>
              <c:showSerName val="0"/>
              <c:showPercent val="1"/>
              <c:showBubbleSize val="0"/>
            </c:dLbl>
            <c:numFmt formatCode="0.0%" sourceLinked="0"/>
            <c:showLegendKey val="0"/>
            <c:showVal val="0"/>
            <c:showCatName val="1"/>
            <c:showSerName val="0"/>
            <c:showPercent val="1"/>
            <c:showBubbleSize val="0"/>
            <c:showLeaderLines val="1"/>
          </c:dLbls>
          <c:cat>
            <c:strRef>
              <c:f>[要介護度変化集計結果140423.xls]要介護度の変化!$H$18:$J$18</c:f>
              <c:strCache>
                <c:ptCount val="3"/>
                <c:pt idx="0">
                  <c:v>更新せず</c:v>
                </c:pt>
                <c:pt idx="1">
                  <c:v>非該当</c:v>
                </c:pt>
                <c:pt idx="2">
                  <c:v>要支援・要介護認定</c:v>
                </c:pt>
              </c:strCache>
            </c:strRef>
          </c:cat>
          <c:val>
            <c:numRef>
              <c:f>[要介護度変化集計結果140423.xls]要介護度の変化!$H$19:$J$19</c:f>
              <c:numCache>
                <c:formatCode>General</c:formatCode>
                <c:ptCount val="3"/>
                <c:pt idx="0">
                  <c:v>51</c:v>
                </c:pt>
                <c:pt idx="1">
                  <c:v>4</c:v>
                </c:pt>
                <c:pt idx="2">
                  <c:v>95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2"/>
            <c:bubble3D val="0"/>
            <c:explosion val="11"/>
          </c:dPt>
          <c:dLbls>
            <c:dLbl>
              <c:idx val="0"/>
              <c:layout>
                <c:manualLayout>
                  <c:x val="-4.8822771942149075E-2"/>
                  <c:y val="8.2352417810268169E-2"/>
                </c:manualLayout>
              </c:layout>
              <c:showLegendKey val="0"/>
              <c:showVal val="0"/>
              <c:showCatName val="1"/>
              <c:showSerName val="0"/>
              <c:showPercent val="1"/>
              <c:showBubbleSize val="0"/>
            </c:dLbl>
            <c:dLbl>
              <c:idx val="1"/>
              <c:layout>
                <c:manualLayout>
                  <c:x val="7.7328721377715445E-2"/>
                  <c:y val="4.8452484517968096E-2"/>
                </c:manualLayout>
              </c:layout>
              <c:showLegendKey val="0"/>
              <c:showVal val="0"/>
              <c:showCatName val="1"/>
              <c:showSerName val="0"/>
              <c:showPercent val="1"/>
              <c:showBubbleSize val="0"/>
            </c:dLbl>
            <c:dLbl>
              <c:idx val="2"/>
              <c:layout>
                <c:manualLayout>
                  <c:x val="8.9952844217343481E-2"/>
                  <c:y val="-0.22002215280189533"/>
                </c:manualLayout>
              </c:layout>
              <c:showLegendKey val="0"/>
              <c:showVal val="0"/>
              <c:showCatName val="1"/>
              <c:showSerName val="0"/>
              <c:showPercent val="1"/>
              <c:showBubbleSize val="0"/>
            </c:dLbl>
            <c:numFmt formatCode="0.0%" sourceLinked="0"/>
            <c:showLegendKey val="0"/>
            <c:showVal val="0"/>
            <c:showCatName val="1"/>
            <c:showSerName val="0"/>
            <c:showPercent val="1"/>
            <c:showBubbleSize val="0"/>
            <c:showLeaderLines val="1"/>
          </c:dLbls>
          <c:cat>
            <c:strRef>
              <c:f>[要介護度変化集計結果140423.xls]要介護度の変化!$H$25:$J$25</c:f>
              <c:strCache>
                <c:ptCount val="3"/>
                <c:pt idx="0">
                  <c:v>更新せず</c:v>
                </c:pt>
                <c:pt idx="1">
                  <c:v>非該当</c:v>
                </c:pt>
                <c:pt idx="2">
                  <c:v>要支援・要介護認定</c:v>
                </c:pt>
              </c:strCache>
            </c:strRef>
          </c:cat>
          <c:val>
            <c:numRef>
              <c:f>[要介護度変化集計結果140423.xls]要介護度の変化!$H$26:$J$26</c:f>
              <c:numCache>
                <c:formatCode>General</c:formatCode>
                <c:ptCount val="3"/>
                <c:pt idx="0">
                  <c:v>9</c:v>
                </c:pt>
                <c:pt idx="1">
                  <c:v>3</c:v>
                </c:pt>
                <c:pt idx="2">
                  <c:v>152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74537037037019E-2"/>
          <c:y val="6.3695987654320982E-2"/>
          <c:w val="0.85474861111111111"/>
          <c:h val="0.82186342592592587"/>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2.8723579241713943E-2"/>
                  <c:y val="4.8996913580246826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8.1277777777777772E-3"/>
                  <c:y val="6.3695987654320982E-2"/>
                </c:manualLayout>
              </c:layout>
              <c:tx>
                <c:rich>
                  <a:bodyPr/>
                  <a:lstStyle/>
                  <a:p>
                    <a:r>
                      <a:rPr lang="en-US" altLang="en-US" dirty="0" smtClean="0"/>
                      <a:t>17.3%</a:t>
                    </a:r>
                    <a:endParaRPr lang="en-US" altLang="en-US" dirty="0"/>
                  </a:p>
                </c:rich>
              </c:tx>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0.12418971818840795</c:v>
                </c:pt>
                <c:pt idx="1">
                  <c:v>0.13889027698368542</c:v>
                </c:pt>
                <c:pt idx="2">
                  <c:v>0.15122750594473389</c:v>
                </c:pt>
                <c:pt idx="3">
                  <c:v>0.15701287162053457</c:v>
                </c:pt>
                <c:pt idx="4" formatCode="0.00%">
                  <c:v>0.16134806970238774</c:v>
                </c:pt>
                <c:pt idx="5" formatCode="0.00%">
                  <c:v>0.15885316307618774</c:v>
                </c:pt>
                <c:pt idx="6">
                  <c:v>0.15913633822420212</c:v>
                </c:pt>
                <c:pt idx="7">
                  <c:v>0.15975717377708454</c:v>
                </c:pt>
                <c:pt idx="8">
                  <c:v>0.16240842233222319</c:v>
                </c:pt>
                <c:pt idx="9">
                  <c:v>0.16864940577967238</c:v>
                </c:pt>
                <c:pt idx="10" formatCode="0.00%">
                  <c:v>0.17292227717347888</c:v>
                </c:pt>
              </c:numCache>
            </c:numRef>
          </c:val>
          <c:smooth val="0"/>
        </c:ser>
        <c:ser>
          <c:idx val="1"/>
          <c:order val="1"/>
          <c:tx>
            <c:strRef>
              <c:f>'介護保険事業状況報告（東芝様依頼）'!$B$34</c:f>
              <c:strCache>
                <c:ptCount val="1"/>
                <c:pt idx="0">
                  <c:v>岡山県</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439098610083065E-2"/>
                  <c:y val="6.3695987654320982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3501110288674961E-2"/>
                  <c:y val="-5.389699074074073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'介護保険事業状況報告（東芝様依頼）'!$C$34:$M$34</c:f>
              <c:numCache>
                <c:formatCode>0.0%</c:formatCode>
                <c:ptCount val="11"/>
                <c:pt idx="0">
                  <c:v>0.14853403166941082</c:v>
                </c:pt>
                <c:pt idx="1">
                  <c:v>0.16487054317731423</c:v>
                </c:pt>
                <c:pt idx="2">
                  <c:v>0.1768305172133714</c:v>
                </c:pt>
                <c:pt idx="3">
                  <c:v>0.18262084588638886</c:v>
                </c:pt>
                <c:pt idx="4">
                  <c:v>0.18744403790650638</c:v>
                </c:pt>
                <c:pt idx="5">
                  <c:v>0.184602797280115</c:v>
                </c:pt>
                <c:pt idx="6">
                  <c:v>0.18511073799364738</c:v>
                </c:pt>
                <c:pt idx="7">
                  <c:v>0.18649392438291207</c:v>
                </c:pt>
                <c:pt idx="8">
                  <c:v>0.18888750182052721</c:v>
                </c:pt>
                <c:pt idx="9">
                  <c:v>0.19495903856157273</c:v>
                </c:pt>
                <c:pt idx="10">
                  <c:v>0.19958355826328372</c:v>
                </c:pt>
              </c:numCache>
            </c:numRef>
          </c:val>
          <c:smooth val="0"/>
        </c:ser>
        <c:ser>
          <c:idx val="2"/>
          <c:order val="2"/>
          <c:tx>
            <c:strRef>
              <c:f>'介護保険事業状況報告（東芝様依頼）'!$B$35</c:f>
              <c:strCache>
                <c:ptCount val="1"/>
                <c:pt idx="0">
                  <c:v>総社市</c:v>
                </c:pt>
              </c:strCache>
            </c:strRef>
          </c:tx>
          <c:spPr>
            <a:ln w="38100">
              <a:solidFill>
                <a:schemeClr val="tx2"/>
              </a:solidFill>
            </a:ln>
          </c:spPr>
          <c:marker>
            <c:symbol val="diamond"/>
            <c:size val="7"/>
            <c:spPr>
              <a:solidFill>
                <a:schemeClr val="tx2"/>
              </a:solidFill>
              <a:ln w="25400">
                <a:solidFill>
                  <a:schemeClr val="tx2"/>
                </a:solidFill>
              </a:ln>
            </c:spPr>
          </c:marker>
          <c:dLbls>
            <c:dLbl>
              <c:idx val="0"/>
              <c:layout>
                <c:manualLayout>
                  <c:x val="-4.7002220577350096E-2"/>
                  <c:y val="-6.3695987654320982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611234476519441E-2"/>
                  <c:y val="-3.9197530864197534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'介護保険事業状況報告（東芝様依頼）'!$C$35:$M$35</c:f>
              <c:numCache>
                <c:formatCode>0.0%</c:formatCode>
                <c:ptCount val="11"/>
                <c:pt idx="0">
                  <c:v>0.15187239944521497</c:v>
                </c:pt>
                <c:pt idx="1">
                  <c:v>0.16808111152835148</c:v>
                </c:pt>
                <c:pt idx="2">
                  <c:v>0.17824639289678135</c:v>
                </c:pt>
                <c:pt idx="3">
                  <c:v>0.18340036563071299</c:v>
                </c:pt>
                <c:pt idx="4">
                  <c:v>0.18499677581142079</c:v>
                </c:pt>
                <c:pt idx="5">
                  <c:v>0.17986212659285566</c:v>
                </c:pt>
                <c:pt idx="6">
                  <c:v>0.17449755567626291</c:v>
                </c:pt>
                <c:pt idx="7">
                  <c:v>0.17056105610561056</c:v>
                </c:pt>
                <c:pt idx="8">
                  <c:v>0.17114550281681021</c:v>
                </c:pt>
                <c:pt idx="9">
                  <c:v>0.17719974309569686</c:v>
                </c:pt>
                <c:pt idx="10">
                  <c:v>0.18089887640449437</c:v>
                </c:pt>
              </c:numCache>
            </c:numRef>
          </c:val>
          <c:smooth val="0"/>
        </c:ser>
        <c:dLbls>
          <c:showLegendKey val="0"/>
          <c:showVal val="0"/>
          <c:showCatName val="0"/>
          <c:showSerName val="0"/>
          <c:showPercent val="0"/>
          <c:showBubbleSize val="0"/>
        </c:dLbls>
        <c:marker val="1"/>
        <c:smooth val="0"/>
        <c:axId val="52409856"/>
        <c:axId val="52411392"/>
      </c:lineChart>
      <c:catAx>
        <c:axId val="52409856"/>
        <c:scaling>
          <c:orientation val="minMax"/>
        </c:scaling>
        <c:delete val="0"/>
        <c:axPos val="b"/>
        <c:majorTickMark val="out"/>
        <c:minorTickMark val="none"/>
        <c:tickLblPos val="nextTo"/>
        <c:txPr>
          <a:bodyPr rot="0"/>
          <a:lstStyle/>
          <a:p>
            <a:pPr>
              <a:defRPr sz="900" spc="-130" baseline="0">
                <a:latin typeface="ＭＳ Ｐゴシック" pitchFamily="50" charset="-128"/>
                <a:ea typeface="ＭＳ Ｐゴシック" pitchFamily="50" charset="-128"/>
              </a:defRPr>
            </a:pPr>
            <a:endParaRPr lang="ja-JP"/>
          </a:p>
        </c:txPr>
        <c:crossAx val="52411392"/>
        <c:crosses val="autoZero"/>
        <c:auto val="1"/>
        <c:lblAlgn val="ctr"/>
        <c:lblOffset val="100"/>
        <c:noMultiLvlLbl val="0"/>
      </c:catAx>
      <c:valAx>
        <c:axId val="52411392"/>
        <c:scaling>
          <c:orientation val="minMax"/>
          <c:max val="0.24000000000000002"/>
          <c:min val="8.0000000000000016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52409856"/>
        <c:crosses val="autoZero"/>
        <c:crossBetween val="between"/>
        <c:majorUnit val="2.0000000000000004E-2"/>
      </c:valAx>
    </c:plotArea>
    <c:legend>
      <c:legendPos val="r"/>
      <c:layout>
        <c:manualLayout>
          <c:xMode val="edge"/>
          <c:yMode val="edge"/>
          <c:x val="0.10434652777777778"/>
          <c:y val="6.8217592592592594E-2"/>
          <c:w val="0.2063224537037037"/>
          <c:h val="0.19230671296296295"/>
        </c:manualLayout>
      </c:layout>
      <c:overlay val="0"/>
      <c:spPr>
        <a:solidFill>
          <a:schemeClr val="bg1"/>
        </a:solidFill>
      </c:spPr>
      <c:txPr>
        <a:bodyPr/>
        <a:lstStyle/>
        <a:p>
          <a:pPr>
            <a:defRPr sz="9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26157407407397E-2"/>
          <c:y val="4.8996913580246916E-2"/>
          <c:w val="0.82657268518518534"/>
          <c:h val="0.82098148148148153"/>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3.6885879629629616E-2"/>
                  <c:y val="-0.10779320987654321"/>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5.2226745620528002E-3"/>
                  <c:y val="-6.369637345679012E-2"/>
                </c:manualLayout>
              </c:layout>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'介護保険事業状況報告（東芝様依頼）'!$B$40</c:f>
              <c:strCache>
                <c:ptCount val="1"/>
                <c:pt idx="0">
                  <c:v>愛知県</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3.3946048194752859E-2"/>
                  <c:y val="-4.4097222222222225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9.5744158094362042E-17"/>
                  <c:y val="-4.4097222222222225E-2"/>
                </c:manualLayout>
              </c:layout>
              <c:showLegendKey val="0"/>
              <c:showVal val="1"/>
              <c:showCatName val="0"/>
              <c:showSerName val="0"/>
              <c:showPercent val="0"/>
              <c:showBubbleSize val="0"/>
            </c:dLbl>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'介護保険事業状況報告（東芝様依頼）'!$C$40:$M$40</c:f>
              <c:numCache>
                <c:formatCode>0.0%</c:formatCode>
                <c:ptCount val="11"/>
                <c:pt idx="0">
                  <c:v>0.10721312859518452</c:v>
                </c:pt>
                <c:pt idx="1">
                  <c:v>0.11995114709233622</c:v>
                </c:pt>
                <c:pt idx="2">
                  <c:v>0.13090525992527255</c:v>
                </c:pt>
                <c:pt idx="3">
                  <c:v>0.13593206893827681</c:v>
                </c:pt>
                <c:pt idx="4">
                  <c:v>0.13951656609610849</c:v>
                </c:pt>
                <c:pt idx="5">
                  <c:v>0.13707981090877233</c:v>
                </c:pt>
                <c:pt idx="6">
                  <c:v>0.13697010762882161</c:v>
                </c:pt>
                <c:pt idx="7">
                  <c:v>0.1371973248643108</c:v>
                </c:pt>
                <c:pt idx="8">
                  <c:v>0.13869379259062253</c:v>
                </c:pt>
                <c:pt idx="9">
                  <c:v>0.14409101428569518</c:v>
                </c:pt>
                <c:pt idx="10">
                  <c:v>0.14787869654519259</c:v>
                </c:pt>
              </c:numCache>
            </c:numRef>
          </c:val>
          <c:smooth val="0"/>
        </c:ser>
        <c:ser>
          <c:idx val="2"/>
          <c:order val="2"/>
          <c:tx>
            <c:strRef>
              <c:f>'介護保険事業状況報告（東芝様依頼）'!$B$41</c:f>
              <c:strCache>
                <c:ptCount val="1"/>
                <c:pt idx="0">
                  <c:v>武豊町</c:v>
                </c:pt>
              </c:strCache>
            </c:strRef>
          </c:tx>
          <c:spPr>
            <a:ln w="38100">
              <a:solidFill>
                <a:srgbClr val="002060"/>
              </a:solidFill>
            </a:ln>
          </c:spPr>
          <c:marker>
            <c:symbol val="diamond"/>
            <c:size val="7"/>
            <c:spPr>
              <a:solidFill>
                <a:srgbClr val="002060"/>
              </a:solidFill>
              <a:ln w="25400">
                <a:solidFill>
                  <a:srgbClr val="002060"/>
                </a:solidFill>
              </a:ln>
            </c:spPr>
          </c:marker>
          <c:dLbls>
            <c:dLbl>
              <c:idx val="0"/>
              <c:layout>
                <c:manualLayout>
                  <c:x val="6.8652777777777774E-3"/>
                  <c:y val="3.9197530864197534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0560901389916933E-7"/>
                  <c:y val="-3.9197530864197534E-2"/>
                </c:manualLayout>
              </c:layout>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'介護保険事業状況報告（東芝様依頼）'!$C$41:$M$41</c:f>
              <c:numCache>
                <c:formatCode>0.0%</c:formatCode>
                <c:ptCount val="11"/>
                <c:pt idx="0">
                  <c:v>9.5793116008013116E-2</c:v>
                </c:pt>
                <c:pt idx="1">
                  <c:v>0.10299982659961852</c:v>
                </c:pt>
                <c:pt idx="2">
                  <c:v>0.1075</c:v>
                </c:pt>
                <c:pt idx="3">
                  <c:v>0.11711856248997272</c:v>
                </c:pt>
                <c:pt idx="4">
                  <c:v>0.11532625189681335</c:v>
                </c:pt>
                <c:pt idx="5">
                  <c:v>0.11409110259684972</c:v>
                </c:pt>
                <c:pt idx="6">
                  <c:v>0.11499330655957161</c:v>
                </c:pt>
                <c:pt idx="7">
                  <c:v>0.11575194193301923</c:v>
                </c:pt>
                <c:pt idx="8">
                  <c:v>0.11502918287937743</c:v>
                </c:pt>
                <c:pt idx="9">
                  <c:v>0.11941014266874475</c:v>
                </c:pt>
                <c:pt idx="10">
                  <c:v>0.11904761904761904</c:v>
                </c:pt>
              </c:numCache>
            </c:numRef>
          </c:val>
          <c:smooth val="0"/>
        </c:ser>
        <c:dLbls>
          <c:showLegendKey val="0"/>
          <c:showVal val="0"/>
          <c:showCatName val="0"/>
          <c:showSerName val="0"/>
          <c:showPercent val="0"/>
          <c:showBubbleSize val="0"/>
        </c:dLbls>
        <c:marker val="1"/>
        <c:smooth val="0"/>
        <c:axId val="52230400"/>
        <c:axId val="53104640"/>
      </c:lineChart>
      <c:catAx>
        <c:axId val="52230400"/>
        <c:scaling>
          <c:orientation val="minMax"/>
        </c:scaling>
        <c:delete val="0"/>
        <c:axPos val="b"/>
        <c:majorTickMark val="out"/>
        <c:minorTickMark val="none"/>
        <c:tickLblPos val="nextTo"/>
        <c:txPr>
          <a:bodyPr rot="0"/>
          <a:lstStyle/>
          <a:p>
            <a:pPr>
              <a:defRPr sz="900" spc="-130" baseline="0">
                <a:latin typeface="ＭＳ Ｐゴシック" pitchFamily="50" charset="-128"/>
                <a:ea typeface="ＭＳ Ｐゴシック" pitchFamily="50" charset="-128"/>
              </a:defRPr>
            </a:pPr>
            <a:endParaRPr lang="ja-JP"/>
          </a:p>
        </c:txPr>
        <c:crossAx val="53104640"/>
        <c:crosses val="autoZero"/>
        <c:auto val="1"/>
        <c:lblAlgn val="ctr"/>
        <c:lblOffset val="100"/>
        <c:noMultiLvlLbl val="0"/>
      </c:catAx>
      <c:valAx>
        <c:axId val="53104640"/>
        <c:scaling>
          <c:orientation val="minMax"/>
          <c:max val="0.24000000000000002"/>
          <c:min val="8.0000000000000016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52230400"/>
        <c:crosses val="autoZero"/>
        <c:crossBetween val="between"/>
        <c:majorUnit val="2.0000000000000004E-2"/>
      </c:valAx>
    </c:plotArea>
    <c:legend>
      <c:legendPos val="r"/>
      <c:layout>
        <c:manualLayout>
          <c:xMode val="edge"/>
          <c:yMode val="edge"/>
          <c:x val="8.9630092592592608E-2"/>
          <c:y val="6.101273148148148E-2"/>
          <c:w val="0.21254953703703705"/>
          <c:h val="0.20181674382716047"/>
        </c:manualLayout>
      </c:layout>
      <c:overlay val="0"/>
      <c:spPr>
        <a:solidFill>
          <a:schemeClr val="bg1"/>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6763401207848E-2"/>
          <c:y val="0.12789429012345679"/>
          <c:w val="0.85106643518518521"/>
          <c:h val="0.77976311728395065"/>
        </c:manualLayout>
      </c:layout>
      <c:lineChart>
        <c:grouping val="standard"/>
        <c:varyColors val="0"/>
        <c:ser>
          <c:idx val="0"/>
          <c:order val="0"/>
          <c:tx>
            <c:strRef>
              <c:f>'[［重要］元データ：介護保険事業状況報告_提出用 (2).xlsx]介護保険事業状況報告（東芝様依頼）'!$B$5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tx>
                <c:rich>
                  <a:bodyPr/>
                  <a:lstStyle/>
                  <a:p>
                    <a:r>
                      <a:rPr lang="en-US" altLang="en-US" smtClean="0"/>
                      <a:t>17.3%</a:t>
                    </a:r>
                    <a:endParaRPr lang="en-US" altLang="en-US"/>
                  </a:p>
                </c:rich>
              </c:tx>
              <c:dLblPos val="t"/>
              <c:showLegendKey val="0"/>
              <c:showVal val="1"/>
              <c:showCatName val="0"/>
              <c:showSerName val="0"/>
              <c:showPercent val="0"/>
              <c:showBubbleSize val="0"/>
            </c:dLbl>
            <c:txPr>
              <a:bodyPr/>
              <a:lstStyle/>
              <a:p>
                <a:pPr>
                  <a:defRPr sz="1200"/>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(2).xlsx]介護保険事業状況報告（東芝様依頼）'!$C$5:$M$5</c:f>
              <c:numCache>
                <c:formatCode>0.0%</c:formatCode>
                <c:ptCount val="11"/>
                <c:pt idx="0">
                  <c:v>0.12418971818840795</c:v>
                </c:pt>
                <c:pt idx="1">
                  <c:v>0.13889027698368542</c:v>
                </c:pt>
                <c:pt idx="2">
                  <c:v>0.15122750594473389</c:v>
                </c:pt>
                <c:pt idx="3">
                  <c:v>0.15701287162053457</c:v>
                </c:pt>
                <c:pt idx="4" formatCode="0.00%">
                  <c:v>0.16134806970238774</c:v>
                </c:pt>
                <c:pt idx="5" formatCode="0.00%">
                  <c:v>0.15885316307618774</c:v>
                </c:pt>
                <c:pt idx="6">
                  <c:v>0.15913633822420212</c:v>
                </c:pt>
                <c:pt idx="7">
                  <c:v>0.15975717377708454</c:v>
                </c:pt>
                <c:pt idx="8">
                  <c:v>0.16240842233222319</c:v>
                </c:pt>
                <c:pt idx="9">
                  <c:v>0.16864940577967238</c:v>
                </c:pt>
                <c:pt idx="10" formatCode="0.00%">
                  <c:v>0.17292227717347888</c:v>
                </c:pt>
              </c:numCache>
            </c:numRef>
          </c:val>
          <c:smooth val="0"/>
        </c:ser>
        <c:ser>
          <c:idx val="1"/>
          <c:order val="1"/>
          <c:tx>
            <c:strRef>
              <c:f>'[［重要］元データ：介護保険事業状況報告_提出用 (2).xlsx]介護保険事業状況報告（東芝様依頼）'!$B$9</c:f>
              <c:strCache>
                <c:ptCount val="1"/>
                <c:pt idx="0">
                  <c:v>茨城県</c:v>
                </c:pt>
              </c:strCache>
            </c:strRef>
          </c:tx>
          <c:spPr>
            <a:ln w="9525">
              <a:solidFill>
                <a:schemeClr val="tx1"/>
              </a:solidFill>
            </a:ln>
          </c:spPr>
          <c:marker>
            <c:symbol val="triangle"/>
            <c:size val="5"/>
            <c:spPr>
              <a:solidFill>
                <a:srgbClr val="FF99FF"/>
              </a:solidFill>
              <a:ln>
                <a:solidFill>
                  <a:schemeClr val="tx1"/>
                </a:solidFill>
              </a:ln>
            </c:spPr>
          </c:marker>
          <c:dLbls>
            <c:dLbl>
              <c:idx val="0"/>
              <c:layout>
                <c:manualLayout>
                  <c:x val="-6.8425925925925928E-3"/>
                  <c:y val="1.5666666666666666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i="1">
                    <a:latin typeface="ＭＳ Ｐ明朝" pitchFamily="18" charset="-128"/>
                    <a:ea typeface="ＭＳ Ｐ明朝" pitchFamily="18" charset="-128"/>
                  </a:defRPr>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(2).xlsx]介護保険事業状況報告（東芝様依頼）'!$C$9:$M$9</c:f>
              <c:numCache>
                <c:formatCode>0.0%</c:formatCode>
                <c:ptCount val="11"/>
                <c:pt idx="0">
                  <c:v>9.230967290698322E-2</c:v>
                </c:pt>
                <c:pt idx="1">
                  <c:v>0.1025400915207411</c:v>
                </c:pt>
                <c:pt idx="2">
                  <c:v>0.11295812755929566</c:v>
                </c:pt>
                <c:pt idx="3">
                  <c:v>0.11983627627670158</c:v>
                </c:pt>
                <c:pt idx="4">
                  <c:v>0.12744474302010328</c:v>
                </c:pt>
                <c:pt idx="5">
                  <c:v>0.12823403406485531</c:v>
                </c:pt>
                <c:pt idx="6">
                  <c:v>0.13016342719995375</c:v>
                </c:pt>
                <c:pt idx="7">
                  <c:v>0.13105964506460718</c:v>
                </c:pt>
                <c:pt idx="8">
                  <c:v>0.13224464240666953</c:v>
                </c:pt>
                <c:pt idx="9">
                  <c:v>0.1370552186028027</c:v>
                </c:pt>
                <c:pt idx="10">
                  <c:v>0.14059183912763087</c:v>
                </c:pt>
              </c:numCache>
            </c:numRef>
          </c:val>
          <c:smooth val="0"/>
        </c:ser>
        <c:ser>
          <c:idx val="2"/>
          <c:order val="2"/>
          <c:tx>
            <c:strRef>
              <c:f>'[［重要］元データ：介護保険事業状況報告_提出用 (2).xlsx]介護保険事業状況報告（東芝様依頼）'!$B$11</c:f>
              <c:strCache>
                <c:ptCount val="1"/>
                <c:pt idx="0">
                  <c:v>利根町</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7.3003009259259261E-2"/>
                  <c:y val="-5.292901234567892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b="1"/>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(2).xlsx]介護保険事業状況報告（東芝様依頼）'!$C$11:$M$11</c:f>
              <c:numCache>
                <c:formatCode>0.0%</c:formatCode>
                <c:ptCount val="11"/>
                <c:pt idx="0">
                  <c:v>0.10097514941805599</c:v>
                </c:pt>
                <c:pt idx="1">
                  <c:v>0.10843740481267133</c:v>
                </c:pt>
                <c:pt idx="2">
                  <c:v>0.11839012925969447</c:v>
                </c:pt>
                <c:pt idx="3">
                  <c:v>0.12584269662921349</c:v>
                </c:pt>
                <c:pt idx="4">
                  <c:v>0.12526652452025586</c:v>
                </c:pt>
                <c:pt idx="5">
                  <c:v>0.12687312687312688</c:v>
                </c:pt>
                <c:pt idx="6">
                  <c:v>0.12371375116931711</c:v>
                </c:pt>
                <c:pt idx="7">
                  <c:v>0.11594837015970247</c:v>
                </c:pt>
                <c:pt idx="8">
                  <c:v>0.1100784799669558</c:v>
                </c:pt>
                <c:pt idx="9">
                  <c:v>0.1119358074222668</c:v>
                </c:pt>
                <c:pt idx="10">
                  <c:v>0.10925960992236319</c:v>
                </c:pt>
              </c:numCache>
            </c:numRef>
          </c:val>
          <c:smooth val="0"/>
        </c:ser>
        <c:dLbls>
          <c:dLblPos val="t"/>
          <c:showLegendKey val="0"/>
          <c:showVal val="1"/>
          <c:showCatName val="0"/>
          <c:showSerName val="0"/>
          <c:showPercent val="0"/>
          <c:showBubbleSize val="0"/>
        </c:dLbls>
        <c:marker val="1"/>
        <c:smooth val="0"/>
        <c:axId val="117781248"/>
        <c:axId val="117782784"/>
      </c:lineChart>
      <c:catAx>
        <c:axId val="117781248"/>
        <c:scaling>
          <c:orientation val="minMax"/>
        </c:scaling>
        <c:delete val="0"/>
        <c:axPos val="b"/>
        <c:majorTickMark val="out"/>
        <c:minorTickMark val="none"/>
        <c:tickLblPos val="nextTo"/>
        <c:txPr>
          <a:bodyPr rot="0"/>
          <a:lstStyle/>
          <a:p>
            <a:pPr>
              <a:defRPr/>
            </a:pPr>
            <a:endParaRPr lang="ja-JP"/>
          </a:p>
        </c:txPr>
        <c:crossAx val="117782784"/>
        <c:crosses val="autoZero"/>
        <c:auto val="1"/>
        <c:lblAlgn val="ctr"/>
        <c:lblOffset val="100"/>
        <c:noMultiLvlLbl val="0"/>
      </c:catAx>
      <c:valAx>
        <c:axId val="117782784"/>
        <c:scaling>
          <c:orientation val="minMax"/>
          <c:max val="0.24000000000000002"/>
          <c:min val="8.0000000000000016E-2"/>
        </c:scaling>
        <c:delete val="0"/>
        <c:axPos val="l"/>
        <c:majorGridlines/>
        <c:numFmt formatCode="0.0%" sourceLinked="1"/>
        <c:majorTickMark val="out"/>
        <c:minorTickMark val="none"/>
        <c:tickLblPos val="nextTo"/>
        <c:crossAx val="117781248"/>
        <c:crosses val="autoZero"/>
        <c:crossBetween val="between"/>
      </c:valAx>
    </c:plotArea>
    <c:legend>
      <c:legendPos val="r"/>
      <c:layout>
        <c:manualLayout>
          <c:xMode val="edge"/>
          <c:yMode val="edge"/>
          <c:x val="9.7476851851851856E-2"/>
          <c:y val="0.10741512345679012"/>
          <c:w val="0.18226851851851852"/>
          <c:h val="0.21190547839506174"/>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659401709401746E-2"/>
          <c:y val="5.4398919753086576E-2"/>
          <c:w val="0.85438183760683883"/>
          <c:h val="0.74546527777777782"/>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3.9945299145299186E-2"/>
                  <c:y val="6.4663580246913752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7136752136752151E-3"/>
                  <c:y val="5.9763888888889012E-2"/>
                </c:manualLayout>
              </c:layout>
              <c:dLblPos val="r"/>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0.12418971818840796</c:v>
                </c:pt>
                <c:pt idx="1">
                  <c:v>0.1388902769836852</c:v>
                </c:pt>
                <c:pt idx="2">
                  <c:v>0.15122750594473389</c:v>
                </c:pt>
                <c:pt idx="3">
                  <c:v>0.15701287162053459</c:v>
                </c:pt>
                <c:pt idx="4" formatCode="0.00%">
                  <c:v>0.16134806970238796</c:v>
                </c:pt>
                <c:pt idx="5" formatCode="0.00%">
                  <c:v>0.15885316307618774</c:v>
                </c:pt>
                <c:pt idx="6">
                  <c:v>0.15913633822420242</c:v>
                </c:pt>
                <c:pt idx="7">
                  <c:v>0.15975717377708487</c:v>
                </c:pt>
                <c:pt idx="8">
                  <c:v>0.16240842233222369</c:v>
                </c:pt>
                <c:pt idx="9">
                  <c:v>0.16864940577967266</c:v>
                </c:pt>
                <c:pt idx="10" formatCode="0.00%">
                  <c:v>0.17292227717347891</c:v>
                </c:pt>
              </c:numCache>
            </c:numRef>
          </c:val>
          <c:smooth val="0"/>
        </c:ser>
        <c:ser>
          <c:idx val="1"/>
          <c:order val="1"/>
          <c:tx>
            <c:strRef>
              <c:f>'介護保険事業状況報告（東芝様依頼）'!$B$30</c:f>
              <c:strCache>
                <c:ptCount val="1"/>
                <c:pt idx="0">
                  <c:v>長崎県</c:v>
                </c:pt>
              </c:strCache>
            </c:strRef>
          </c:tx>
          <c:spPr>
            <a:ln w="9525">
              <a:solidFill>
                <a:schemeClr val="tx1"/>
              </a:solidFill>
            </a:ln>
          </c:spPr>
          <c:marker>
            <c:symbol val="triangle"/>
            <c:size val="5"/>
            <c:spPr>
              <a:solidFill>
                <a:srgbClr val="FF99FF"/>
              </a:solidFill>
              <a:ln>
                <a:solidFill>
                  <a:schemeClr val="tx1"/>
                </a:solidFill>
              </a:ln>
            </c:spPr>
          </c:marker>
          <c:dLbls>
            <c:dLbl>
              <c:idx val="0"/>
              <c:layout>
                <c:manualLayout>
                  <c:x val="-5.5162393162393276E-2"/>
                  <c:y val="7.936265432098788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i="1">
                    <a:latin typeface="ＭＳ Ｐ明朝" pitchFamily="18" charset="-128"/>
                    <a:ea typeface="ＭＳ Ｐ明朝" pitchFamily="18"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'介護保険事業状況報告（東芝様依頼）'!$C$30:$M$30</c:f>
              <c:numCache>
                <c:formatCode>0.0%</c:formatCode>
                <c:ptCount val="11"/>
                <c:pt idx="0">
                  <c:v>0.15426918479269325</c:v>
                </c:pt>
                <c:pt idx="1">
                  <c:v>0.16902042642015816</c:v>
                </c:pt>
                <c:pt idx="2">
                  <c:v>0.18489387457690892</c:v>
                </c:pt>
                <c:pt idx="3">
                  <c:v>0.19337409684902279</c:v>
                </c:pt>
                <c:pt idx="4">
                  <c:v>0.20094103599249513</c:v>
                </c:pt>
                <c:pt idx="5">
                  <c:v>0.20077882924378163</c:v>
                </c:pt>
                <c:pt idx="6">
                  <c:v>0.20354128835337845</c:v>
                </c:pt>
                <c:pt idx="7">
                  <c:v>0.20586293987050044</c:v>
                </c:pt>
                <c:pt idx="8">
                  <c:v>0.20936578828628036</c:v>
                </c:pt>
                <c:pt idx="9">
                  <c:v>0.2157075229567102</c:v>
                </c:pt>
                <c:pt idx="10">
                  <c:v>0.22025790182383775</c:v>
                </c:pt>
              </c:numCache>
            </c:numRef>
          </c:val>
          <c:smooth val="0"/>
        </c:ser>
        <c:ser>
          <c:idx val="2"/>
          <c:order val="2"/>
          <c:tx>
            <c:strRef>
              <c:f>'介護保険事業状況報告（東芝様依頼）'!$B$31</c:f>
              <c:strCache>
                <c:ptCount val="1"/>
                <c:pt idx="0">
                  <c:v>佐々町</c:v>
                </c:pt>
              </c:strCache>
            </c:strRef>
          </c:tx>
          <c:spPr>
            <a:ln w="38100">
              <a:solidFill>
                <a:schemeClr val="tx2"/>
              </a:solidFill>
            </a:ln>
          </c:spPr>
          <c:marker>
            <c:symbol val="diamond"/>
            <c:size val="7"/>
            <c:spPr>
              <a:solidFill>
                <a:schemeClr val="tx2"/>
              </a:solidFill>
              <a:ln w="19050">
                <a:solidFill>
                  <a:schemeClr val="tx2"/>
                </a:solidFill>
              </a:ln>
            </c:spPr>
          </c:marker>
          <c:dLbls>
            <c:dLbl>
              <c:idx val="0"/>
              <c:layout>
                <c:manualLayout>
                  <c:x val="-5.9246367521367506E-2"/>
                  <c:y val="-6.7628086419753083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2336538461538397E-2"/>
                  <c:y val="-6.7628086419753083E-2"/>
                </c:manualLayout>
              </c:layout>
              <c:dLblPos val="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'介護保険事業状況報告（東芝様依頼）'!$C$31:$M$31</c:f>
              <c:numCache>
                <c:formatCode>0.0%</c:formatCode>
                <c:ptCount val="11"/>
                <c:pt idx="0">
                  <c:v>0.16239969430645793</c:v>
                </c:pt>
                <c:pt idx="1">
                  <c:v>0.17043740573152377</c:v>
                </c:pt>
                <c:pt idx="2">
                  <c:v>0.17882528993640137</c:v>
                </c:pt>
                <c:pt idx="3">
                  <c:v>0.19547477744807118</c:v>
                </c:pt>
                <c:pt idx="4">
                  <c:v>0.20819612147822927</c:v>
                </c:pt>
                <c:pt idx="5">
                  <c:v>0.20421278114958943</c:v>
                </c:pt>
                <c:pt idx="6">
                  <c:v>0.20323488045007068</c:v>
                </c:pt>
                <c:pt idx="7">
                  <c:v>0.20309278350515489</c:v>
                </c:pt>
                <c:pt idx="8">
                  <c:v>0.20813718897108271</c:v>
                </c:pt>
                <c:pt idx="9">
                  <c:v>0.20140280561122273</c:v>
                </c:pt>
                <c:pt idx="10">
                  <c:v>0.17964659685863874</c:v>
                </c:pt>
              </c:numCache>
            </c:numRef>
          </c:val>
          <c:smooth val="0"/>
        </c:ser>
        <c:dLbls>
          <c:showLegendKey val="0"/>
          <c:showVal val="1"/>
          <c:showCatName val="0"/>
          <c:showSerName val="0"/>
          <c:showPercent val="0"/>
          <c:showBubbleSize val="0"/>
        </c:dLbls>
        <c:marker val="1"/>
        <c:smooth val="0"/>
        <c:axId val="117591424"/>
        <c:axId val="117748864"/>
      </c:lineChart>
      <c:catAx>
        <c:axId val="117591424"/>
        <c:scaling>
          <c:orientation val="minMax"/>
        </c:scaling>
        <c:delete val="0"/>
        <c:axPos val="b"/>
        <c:majorTickMark val="out"/>
        <c:minorTickMark val="none"/>
        <c:tickLblPos val="nextTo"/>
        <c:txPr>
          <a:bodyPr rot="0"/>
          <a:lstStyle/>
          <a:p>
            <a:pPr>
              <a:defRPr sz="900">
                <a:latin typeface="ＭＳ Ｐゴシック" pitchFamily="50" charset="-128"/>
                <a:ea typeface="ＭＳ Ｐゴシック" pitchFamily="50" charset="-128"/>
              </a:defRPr>
            </a:pPr>
            <a:endParaRPr lang="ja-JP"/>
          </a:p>
        </c:txPr>
        <c:crossAx val="117748864"/>
        <c:crosses val="autoZero"/>
        <c:auto val="1"/>
        <c:lblAlgn val="ctr"/>
        <c:lblOffset val="100"/>
        <c:noMultiLvlLbl val="0"/>
      </c:catAx>
      <c:valAx>
        <c:axId val="117748864"/>
        <c:scaling>
          <c:orientation val="minMax"/>
          <c:max val="0.24000000000000021"/>
          <c:min val="8.0000000000000113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117591424"/>
        <c:crosses val="autoZero"/>
        <c:crossBetween val="between"/>
        <c:majorUnit val="2.0000000000000028E-2"/>
      </c:valAx>
    </c:plotArea>
    <c:legend>
      <c:legendPos val="r"/>
      <c:layout>
        <c:manualLayout>
          <c:xMode val="edge"/>
          <c:yMode val="edge"/>
          <c:x val="0.10448717948717962"/>
          <c:y val="6.3317901234568014E-2"/>
          <c:w val="0.18452991452991471"/>
          <c:h val="0.21680516975308642"/>
        </c:manualLayout>
      </c:layout>
      <c:overlay val="0"/>
      <c:spPr>
        <a:solidFill>
          <a:schemeClr val="bg1"/>
        </a:solidFill>
      </c:spPr>
      <c:txPr>
        <a:bodyPr/>
        <a:lstStyle/>
        <a:p>
          <a:pPr>
            <a:defRPr sz="900">
              <a:latin typeface="ＭＳ Ｐゴシック" pitchFamily="50" charset="-128"/>
              <a:ea typeface="ＭＳ Ｐゴシック" pitchFamily="50" charset="-128"/>
            </a:defRPr>
          </a:pPr>
          <a:endParaRPr lang="ja-JP"/>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4038461538447"/>
          <c:y val="8.3797067901234881E-2"/>
          <c:w val="0.86084508547008598"/>
          <c:h val="0.78956249999999839"/>
        </c:manualLayout>
      </c:layout>
      <c:lineChart>
        <c:grouping val="standard"/>
        <c:varyColors val="0"/>
        <c:ser>
          <c:idx val="0"/>
          <c:order val="0"/>
          <c:tx>
            <c:strRef>
              <c:f>'介護保険事業状況報告（東芝様依頼）'!$D$5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4.1427412656204858E-2"/>
                  <c:y val="6.4520634920634923E-2"/>
                </c:manualLayout>
              </c:layout>
              <c:dLblPos val="r"/>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1200">
                    <a:latin typeface="ＭＳ Ｐゴシック" panose="020B0600070205080204" pitchFamily="50" charset="-128"/>
                    <a:ea typeface="ＭＳ Ｐゴシック" panose="020B060007020508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'介護保険事業状況報告（東芝様依頼）'!$E$4:$P$4</c:f>
              <c:strCache>
                <c:ptCount val="12"/>
                <c:pt idx="0">
                  <c:v>H13年</c:v>
                </c:pt>
                <c:pt idx="1">
                  <c:v>14年</c:v>
                </c:pt>
                <c:pt idx="2">
                  <c:v>15年</c:v>
                </c:pt>
                <c:pt idx="3">
                  <c:v>16年</c:v>
                </c:pt>
                <c:pt idx="4">
                  <c:v>17年</c:v>
                </c:pt>
                <c:pt idx="5">
                  <c:v>18年</c:v>
                </c:pt>
                <c:pt idx="6">
                  <c:v>19年</c:v>
                </c:pt>
                <c:pt idx="7">
                  <c:v>20年</c:v>
                </c:pt>
                <c:pt idx="8">
                  <c:v>21年</c:v>
                </c:pt>
                <c:pt idx="9">
                  <c:v>22年</c:v>
                </c:pt>
                <c:pt idx="10">
                  <c:v>23年</c:v>
                </c:pt>
                <c:pt idx="11">
                  <c:v>24年</c:v>
                </c:pt>
              </c:strCache>
            </c:strRef>
          </c:cat>
          <c:val>
            <c:numRef>
              <c:f>'介護保険事業状況報告（東芝様依頼）'!$E$5:$P$5</c:f>
              <c:numCache>
                <c:formatCode>0.0%</c:formatCode>
                <c:ptCount val="12"/>
                <c:pt idx="0">
                  <c:v>0.12418971818840796</c:v>
                </c:pt>
                <c:pt idx="1">
                  <c:v>0.13889027698368517</c:v>
                </c:pt>
                <c:pt idx="2">
                  <c:v>0.15122750594473389</c:v>
                </c:pt>
                <c:pt idx="3">
                  <c:v>0.15701287162053459</c:v>
                </c:pt>
                <c:pt idx="4">
                  <c:v>0.16134806970238799</c:v>
                </c:pt>
                <c:pt idx="5">
                  <c:v>0.15885316307618774</c:v>
                </c:pt>
                <c:pt idx="6">
                  <c:v>0.15913633822420248</c:v>
                </c:pt>
                <c:pt idx="7">
                  <c:v>0.15975717377708495</c:v>
                </c:pt>
                <c:pt idx="8">
                  <c:v>0.16240842233222383</c:v>
                </c:pt>
                <c:pt idx="9">
                  <c:v>0.16864940577967275</c:v>
                </c:pt>
                <c:pt idx="10">
                  <c:v>0.17292227717347891</c:v>
                </c:pt>
                <c:pt idx="11">
                  <c:v>0.17638528598945441</c:v>
                </c:pt>
              </c:numCache>
            </c:numRef>
          </c:val>
          <c:smooth val="0"/>
        </c:ser>
        <c:ser>
          <c:idx val="1"/>
          <c:order val="1"/>
          <c:tx>
            <c:strRef>
              <c:f>'介護保険事業状況報告（東芝様依頼）'!$D$46</c:f>
              <c:strCache>
                <c:ptCount val="1"/>
                <c:pt idx="0">
                  <c:v>高知県</c:v>
                </c:pt>
              </c:strCache>
            </c:strRef>
          </c:tx>
          <c:spPr>
            <a:ln w="9525">
              <a:solidFill>
                <a:schemeClr val="tx1"/>
              </a:solidFill>
            </a:ln>
          </c:spPr>
          <c:marker>
            <c:symbol val="triangle"/>
            <c:size val="5"/>
            <c:spPr>
              <a:solidFill>
                <a:srgbClr val="FF99FF"/>
              </a:solidFill>
              <a:ln>
                <a:solidFill>
                  <a:schemeClr val="tx1"/>
                </a:solidFill>
              </a:ln>
            </c:spPr>
          </c:marker>
          <c:dLbls>
            <c:dLbl>
              <c:idx val="0"/>
              <c:layout>
                <c:manualLayout>
                  <c:x val="-5.4273504273504294E-3"/>
                  <c:y val="3.91975308641975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6.5137441283340944E-3"/>
                  <c:y val="3.89174603174603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i="1">
                    <a:latin typeface="ＭＳ Ｐ明朝" panose="02020600040205080304" pitchFamily="18" charset="-128"/>
                    <a:ea typeface="ＭＳ Ｐ明朝" panose="02020600040205080304" pitchFamily="18"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'介護保険事業状況報告（東芝様依頼）'!$E$4:$P$4</c:f>
              <c:strCache>
                <c:ptCount val="12"/>
                <c:pt idx="0">
                  <c:v>H13年</c:v>
                </c:pt>
                <c:pt idx="1">
                  <c:v>14年</c:v>
                </c:pt>
                <c:pt idx="2">
                  <c:v>15年</c:v>
                </c:pt>
                <c:pt idx="3">
                  <c:v>16年</c:v>
                </c:pt>
                <c:pt idx="4">
                  <c:v>17年</c:v>
                </c:pt>
                <c:pt idx="5">
                  <c:v>18年</c:v>
                </c:pt>
                <c:pt idx="6">
                  <c:v>19年</c:v>
                </c:pt>
                <c:pt idx="7">
                  <c:v>20年</c:v>
                </c:pt>
                <c:pt idx="8">
                  <c:v>21年</c:v>
                </c:pt>
                <c:pt idx="9">
                  <c:v>22年</c:v>
                </c:pt>
                <c:pt idx="10">
                  <c:v>23年</c:v>
                </c:pt>
                <c:pt idx="11">
                  <c:v>24年</c:v>
                </c:pt>
              </c:strCache>
            </c:strRef>
          </c:cat>
          <c:val>
            <c:numRef>
              <c:f>'介護保険事業状況報告（東芝様依頼）'!$E$46:$P$46</c:f>
              <c:numCache>
                <c:formatCode>0.0%</c:formatCode>
                <c:ptCount val="12"/>
                <c:pt idx="0">
                  <c:v>0.13738682572561312</c:v>
                </c:pt>
                <c:pt idx="1">
                  <c:v>0.15220393255616221</c:v>
                </c:pt>
                <c:pt idx="2">
                  <c:v>0.16388520839846585</c:v>
                </c:pt>
                <c:pt idx="3">
                  <c:v>0.16952100221075883</c:v>
                </c:pt>
                <c:pt idx="4">
                  <c:v>0.17405305785925604</c:v>
                </c:pt>
                <c:pt idx="5">
                  <c:v>0.17359755458847984</c:v>
                </c:pt>
                <c:pt idx="6">
                  <c:v>0.17383346429462054</c:v>
                </c:pt>
                <c:pt idx="7">
                  <c:v>0.17744625691679458</c:v>
                </c:pt>
                <c:pt idx="8">
                  <c:v>0.18234000247969212</c:v>
                </c:pt>
                <c:pt idx="9">
                  <c:v>0.18828606203666176</c:v>
                </c:pt>
                <c:pt idx="10">
                  <c:v>0.19289093721507289</c:v>
                </c:pt>
                <c:pt idx="11">
                  <c:v>0.19518041441902778</c:v>
                </c:pt>
              </c:numCache>
            </c:numRef>
          </c:val>
          <c:smooth val="0"/>
        </c:ser>
        <c:ser>
          <c:idx val="2"/>
          <c:order val="2"/>
          <c:tx>
            <c:strRef>
              <c:f>'介護保険事業状況報告（東芝様依頼）'!$D$47</c:f>
              <c:strCache>
                <c:ptCount val="1"/>
                <c:pt idx="0">
                  <c:v>高知市</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4.505074693924549E-2"/>
                  <c:y val="-0.14011587301587303"/>
                </c:manualLayout>
              </c:layout>
              <c:dLblPos val="r"/>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1200" b="1" i="0">
                    <a:latin typeface="ＭＳ Ｐゴシック" panose="020B0600070205080204" pitchFamily="50" charset="-128"/>
                    <a:ea typeface="ＭＳ Ｐゴシック" panose="020B060007020508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'介護保険事業状況報告（東芝様依頼）'!$E$4:$P$4</c:f>
              <c:strCache>
                <c:ptCount val="12"/>
                <c:pt idx="0">
                  <c:v>H13年</c:v>
                </c:pt>
                <c:pt idx="1">
                  <c:v>14年</c:v>
                </c:pt>
                <c:pt idx="2">
                  <c:v>15年</c:v>
                </c:pt>
                <c:pt idx="3">
                  <c:v>16年</c:v>
                </c:pt>
                <c:pt idx="4">
                  <c:v>17年</c:v>
                </c:pt>
                <c:pt idx="5">
                  <c:v>18年</c:v>
                </c:pt>
                <c:pt idx="6">
                  <c:v>19年</c:v>
                </c:pt>
                <c:pt idx="7">
                  <c:v>20年</c:v>
                </c:pt>
                <c:pt idx="8">
                  <c:v>21年</c:v>
                </c:pt>
                <c:pt idx="9">
                  <c:v>22年</c:v>
                </c:pt>
                <c:pt idx="10">
                  <c:v>23年</c:v>
                </c:pt>
                <c:pt idx="11">
                  <c:v>24年</c:v>
                </c:pt>
              </c:strCache>
            </c:strRef>
          </c:cat>
          <c:val>
            <c:numRef>
              <c:f>'介護保険事業状況報告（東芝様依頼）'!$E$47:$P$47</c:f>
              <c:numCache>
                <c:formatCode>0.0%</c:formatCode>
                <c:ptCount val="12"/>
                <c:pt idx="0">
                  <c:v>0.14387527162763838</c:v>
                </c:pt>
                <c:pt idx="1">
                  <c:v>0.16075345307961364</c:v>
                </c:pt>
                <c:pt idx="2">
                  <c:v>0.17376192075708674</c:v>
                </c:pt>
                <c:pt idx="3">
                  <c:v>0.18174641903723127</c:v>
                </c:pt>
                <c:pt idx="4">
                  <c:v>0.18639950574293057</c:v>
                </c:pt>
                <c:pt idx="5">
                  <c:v>0.18510696280147199</c:v>
                </c:pt>
                <c:pt idx="6">
                  <c:v>0.18690070317494173</c:v>
                </c:pt>
                <c:pt idx="7">
                  <c:v>0.18775345741915389</c:v>
                </c:pt>
                <c:pt idx="8">
                  <c:v>0.19109688238432856</c:v>
                </c:pt>
                <c:pt idx="9">
                  <c:v>0.19567825614730844</c:v>
                </c:pt>
                <c:pt idx="10">
                  <c:v>0.20145786213000294</c:v>
                </c:pt>
                <c:pt idx="11">
                  <c:v>0.20548576016624978</c:v>
                </c:pt>
              </c:numCache>
            </c:numRef>
          </c:val>
          <c:smooth val="0"/>
        </c:ser>
        <c:dLbls>
          <c:showLegendKey val="0"/>
          <c:showVal val="0"/>
          <c:showCatName val="0"/>
          <c:showSerName val="0"/>
          <c:showPercent val="0"/>
          <c:showBubbleSize val="0"/>
        </c:dLbls>
        <c:marker val="1"/>
        <c:smooth val="0"/>
        <c:axId val="118262400"/>
        <c:axId val="118284672"/>
      </c:lineChart>
      <c:catAx>
        <c:axId val="118262400"/>
        <c:scaling>
          <c:orientation val="minMax"/>
        </c:scaling>
        <c:delete val="0"/>
        <c:axPos val="b"/>
        <c:numFmt formatCode="General" sourceLinked="0"/>
        <c:majorTickMark val="out"/>
        <c:minorTickMark val="none"/>
        <c:tickLblPos val="nextTo"/>
        <c:txPr>
          <a:bodyPr rot="0"/>
          <a:lstStyle/>
          <a:p>
            <a:pPr>
              <a:defRPr/>
            </a:pPr>
            <a:endParaRPr lang="ja-JP"/>
          </a:p>
        </c:txPr>
        <c:crossAx val="118284672"/>
        <c:crosses val="autoZero"/>
        <c:auto val="1"/>
        <c:lblAlgn val="ctr"/>
        <c:lblOffset val="100"/>
        <c:noMultiLvlLbl val="0"/>
      </c:catAx>
      <c:valAx>
        <c:axId val="118284672"/>
        <c:scaling>
          <c:orientation val="minMax"/>
          <c:max val="0.24000000000000021"/>
          <c:min val="8.0000000000000154E-2"/>
        </c:scaling>
        <c:delete val="0"/>
        <c:axPos val="l"/>
        <c:majorGridlines/>
        <c:numFmt formatCode="0.0%" sourceLinked="1"/>
        <c:majorTickMark val="out"/>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118262400"/>
        <c:crosses val="autoZero"/>
        <c:crossBetween val="between"/>
        <c:majorUnit val="2.0000000000000039E-2"/>
        <c:minorUnit val="1.0000000000000021E-2"/>
      </c:valAx>
    </c:plotArea>
    <c:legend>
      <c:legendPos val="r"/>
      <c:layout>
        <c:manualLayout>
          <c:xMode val="edge"/>
          <c:yMode val="edge"/>
          <c:x val="0.12417863353444733"/>
          <c:y val="8.9690476190476195E-2"/>
          <c:w val="0.2116666666666667"/>
          <c:h val="0.22324761904761906"/>
        </c:manualLayout>
      </c:layout>
      <c:overlay val="0"/>
      <c:spPr>
        <a:solidFill>
          <a:schemeClr val="bg1"/>
        </a:solidFill>
      </c:spPr>
      <c:txPr>
        <a:bodyPr/>
        <a:lstStyle/>
        <a:p>
          <a:pPr>
            <a:defRPr sz="9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8.607174103237096E-2"/>
          <c:y val="5.1400554097404488E-2"/>
          <c:w val="0.72301403344833837"/>
          <c:h val="0.75884660250801972"/>
        </c:manualLayout>
      </c:layout>
      <c:barChart>
        <c:barDir val="col"/>
        <c:grouping val="clustered"/>
        <c:varyColors val="0"/>
        <c:ser>
          <c:idx val="0"/>
          <c:order val="0"/>
          <c:tx>
            <c:strRef>
              <c:f>[いきいきかみかみ実施箇所数推移.xls]Sheet1!$A$3</c:f>
              <c:strCache>
                <c:ptCount val="1"/>
                <c:pt idx="0">
                  <c:v>いきいき継続実施施設数</c:v>
                </c:pt>
              </c:strCache>
            </c:strRef>
          </c:tx>
          <c:invertIfNegative val="0"/>
          <c:cat>
            <c:strRef>
              <c:f>[いきいきかみかみ実施箇所数推移.xls]Sheet1!$B$2:$M$2</c:f>
              <c:strCache>
                <c:ptCount val="12"/>
                <c:pt idx="0">
                  <c:v>14年度</c:v>
                </c:pt>
                <c:pt idx="1">
                  <c:v>15年度</c:v>
                </c:pt>
                <c:pt idx="2">
                  <c:v>16年度</c:v>
                </c:pt>
                <c:pt idx="3">
                  <c:v>17年度</c:v>
                </c:pt>
                <c:pt idx="4">
                  <c:v>18年度</c:v>
                </c:pt>
                <c:pt idx="5">
                  <c:v>19年度</c:v>
                </c:pt>
                <c:pt idx="6">
                  <c:v>20年度</c:v>
                </c:pt>
                <c:pt idx="7">
                  <c:v>21年度</c:v>
                </c:pt>
                <c:pt idx="8">
                  <c:v>22年度</c:v>
                </c:pt>
                <c:pt idx="9">
                  <c:v>23年度</c:v>
                </c:pt>
                <c:pt idx="10">
                  <c:v>24年度</c:v>
                </c:pt>
                <c:pt idx="11">
                  <c:v>25年度</c:v>
                </c:pt>
              </c:strCache>
            </c:strRef>
          </c:cat>
          <c:val>
            <c:numRef>
              <c:f>[いきいきかみかみ実施箇所数推移.xls]Sheet1!$B$3:$M$3</c:f>
              <c:numCache>
                <c:formatCode>General</c:formatCode>
                <c:ptCount val="12"/>
                <c:pt idx="0">
                  <c:v>2</c:v>
                </c:pt>
                <c:pt idx="1">
                  <c:v>13</c:v>
                </c:pt>
                <c:pt idx="2">
                  <c:v>41</c:v>
                </c:pt>
                <c:pt idx="3">
                  <c:v>82</c:v>
                </c:pt>
                <c:pt idx="4">
                  <c:v>134</c:v>
                </c:pt>
                <c:pt idx="5">
                  <c:v>167</c:v>
                </c:pt>
                <c:pt idx="6">
                  <c:v>214</c:v>
                </c:pt>
                <c:pt idx="7">
                  <c:v>257</c:v>
                </c:pt>
                <c:pt idx="8">
                  <c:v>270</c:v>
                </c:pt>
                <c:pt idx="9">
                  <c:v>286</c:v>
                </c:pt>
                <c:pt idx="10">
                  <c:v>295</c:v>
                </c:pt>
                <c:pt idx="11">
                  <c:v>306</c:v>
                </c:pt>
              </c:numCache>
            </c:numRef>
          </c:val>
        </c:ser>
        <c:ser>
          <c:idx val="1"/>
          <c:order val="1"/>
          <c:tx>
            <c:strRef>
              <c:f>[いきいきかみかみ実施箇所数推移.xls]Sheet1!$A$4</c:f>
              <c:strCache>
                <c:ptCount val="1"/>
                <c:pt idx="0">
                  <c:v>かみかみ継続実施施設数</c:v>
                </c:pt>
              </c:strCache>
            </c:strRef>
          </c:tx>
          <c:invertIfNegative val="0"/>
          <c:cat>
            <c:strRef>
              <c:f>[いきいきかみかみ実施箇所数推移.xls]Sheet1!$B$2:$M$2</c:f>
              <c:strCache>
                <c:ptCount val="12"/>
                <c:pt idx="0">
                  <c:v>14年度</c:v>
                </c:pt>
                <c:pt idx="1">
                  <c:v>15年度</c:v>
                </c:pt>
                <c:pt idx="2">
                  <c:v>16年度</c:v>
                </c:pt>
                <c:pt idx="3">
                  <c:v>17年度</c:v>
                </c:pt>
                <c:pt idx="4">
                  <c:v>18年度</c:v>
                </c:pt>
                <c:pt idx="5">
                  <c:v>19年度</c:v>
                </c:pt>
                <c:pt idx="6">
                  <c:v>20年度</c:v>
                </c:pt>
                <c:pt idx="7">
                  <c:v>21年度</c:v>
                </c:pt>
                <c:pt idx="8">
                  <c:v>22年度</c:v>
                </c:pt>
                <c:pt idx="9">
                  <c:v>23年度</c:v>
                </c:pt>
                <c:pt idx="10">
                  <c:v>24年度</c:v>
                </c:pt>
                <c:pt idx="11">
                  <c:v>25年度</c:v>
                </c:pt>
              </c:strCache>
            </c:strRef>
          </c:cat>
          <c:val>
            <c:numRef>
              <c:f>[いきいきかみかみ実施箇所数推移.xls]Sheet1!$B$4:$M$4</c:f>
              <c:numCache>
                <c:formatCode>General</c:formatCode>
                <c:ptCount val="12"/>
                <c:pt idx="3">
                  <c:v>1</c:v>
                </c:pt>
                <c:pt idx="4">
                  <c:v>42</c:v>
                </c:pt>
                <c:pt idx="5">
                  <c:v>91</c:v>
                </c:pt>
                <c:pt idx="6">
                  <c:v>124</c:v>
                </c:pt>
                <c:pt idx="7">
                  <c:v>167</c:v>
                </c:pt>
                <c:pt idx="8">
                  <c:v>204</c:v>
                </c:pt>
                <c:pt idx="9">
                  <c:v>221</c:v>
                </c:pt>
                <c:pt idx="10">
                  <c:v>236</c:v>
                </c:pt>
                <c:pt idx="11">
                  <c:v>250</c:v>
                </c:pt>
              </c:numCache>
            </c:numRef>
          </c:val>
        </c:ser>
        <c:dLbls>
          <c:showLegendKey val="0"/>
          <c:showVal val="0"/>
          <c:showCatName val="0"/>
          <c:showSerName val="0"/>
          <c:showPercent val="0"/>
          <c:showBubbleSize val="0"/>
        </c:dLbls>
        <c:gapWidth val="150"/>
        <c:axId val="118002432"/>
        <c:axId val="118003968"/>
      </c:barChart>
      <c:catAx>
        <c:axId val="118002432"/>
        <c:scaling>
          <c:orientation val="minMax"/>
        </c:scaling>
        <c:delete val="0"/>
        <c:axPos val="b"/>
        <c:majorTickMark val="out"/>
        <c:minorTickMark val="none"/>
        <c:tickLblPos val="nextTo"/>
        <c:crossAx val="118003968"/>
        <c:crosses val="autoZero"/>
        <c:auto val="1"/>
        <c:lblAlgn val="ctr"/>
        <c:lblOffset val="100"/>
        <c:noMultiLvlLbl val="0"/>
      </c:catAx>
      <c:valAx>
        <c:axId val="118003968"/>
        <c:scaling>
          <c:orientation val="minMax"/>
        </c:scaling>
        <c:delete val="0"/>
        <c:axPos val="l"/>
        <c:majorGridlines/>
        <c:numFmt formatCode="General" sourceLinked="1"/>
        <c:majorTickMark val="out"/>
        <c:minorTickMark val="none"/>
        <c:tickLblPos val="nextTo"/>
        <c:crossAx val="118002432"/>
        <c:crosses val="autoZero"/>
        <c:crossBetween val="between"/>
      </c:valAx>
    </c:plotArea>
    <c:legend>
      <c:legendPos val="r"/>
      <c:layout>
        <c:manualLayout>
          <c:xMode val="edge"/>
          <c:yMode val="edge"/>
          <c:x val="0.80735759192662004"/>
          <c:y val="0.25546301665287335"/>
          <c:w val="0.17597588091429719"/>
          <c:h val="0.48907396669425329"/>
        </c:manualLayout>
      </c:layout>
      <c:overlay val="0"/>
    </c:legend>
    <c:plotVisOnly val="1"/>
    <c:dispBlanksAs val="gap"/>
    <c:showDLblsOverMax val="0"/>
  </c:chart>
  <c:txPr>
    <a:bodyPr/>
    <a:lstStyle/>
    <a:p>
      <a:pPr>
        <a:defRPr sz="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Sheet1!$A$3:$A$6</c:f>
              <c:strCache>
                <c:ptCount val="4"/>
                <c:pt idx="0">
                  <c:v>開始時</c:v>
                </c:pt>
                <c:pt idx="1">
                  <c:v>3月後</c:v>
                </c:pt>
                <c:pt idx="2">
                  <c:v>6月後</c:v>
                </c:pt>
                <c:pt idx="3">
                  <c:v>12月後</c:v>
                </c:pt>
              </c:strCache>
            </c:strRef>
          </c:cat>
          <c:val>
            <c:numRef>
              <c:f>Sheet1!$B$3:$B$6</c:f>
              <c:numCache>
                <c:formatCode>0.0%</c:formatCode>
                <c:ptCount val="4"/>
                <c:pt idx="0">
                  <c:v>0.47099999999999997</c:v>
                </c:pt>
                <c:pt idx="1">
                  <c:v>0.55600000000000005</c:v>
                </c:pt>
                <c:pt idx="2">
                  <c:v>0.54300000000000004</c:v>
                </c:pt>
                <c:pt idx="3">
                  <c:v>0.55300000000000005</c:v>
                </c:pt>
              </c:numCache>
            </c:numRef>
          </c:val>
        </c:ser>
        <c:ser>
          <c:idx val="1"/>
          <c:order val="1"/>
          <c:spPr>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Sheet1!$A$3:$A$6</c:f>
              <c:strCache>
                <c:ptCount val="4"/>
                <c:pt idx="0">
                  <c:v>開始時</c:v>
                </c:pt>
                <c:pt idx="1">
                  <c:v>3月後</c:v>
                </c:pt>
                <c:pt idx="2">
                  <c:v>6月後</c:v>
                </c:pt>
                <c:pt idx="3">
                  <c:v>12月後</c:v>
                </c:pt>
              </c:strCache>
            </c:strRef>
          </c:cat>
          <c:val>
            <c:numRef>
              <c:f>Sheet1!$C$3:$C$6</c:f>
              <c:numCache>
                <c:formatCode>0.0%</c:formatCode>
                <c:ptCount val="4"/>
                <c:pt idx="0">
                  <c:v>0.39500000000000002</c:v>
                </c:pt>
                <c:pt idx="1">
                  <c:v>0.42399999999999999</c:v>
                </c:pt>
                <c:pt idx="2">
                  <c:v>0.42699999999999999</c:v>
                </c:pt>
                <c:pt idx="3">
                  <c:v>0.46300000000000002</c:v>
                </c:pt>
              </c:numCache>
            </c:numRef>
          </c:val>
        </c:ser>
        <c:dLbls>
          <c:dLblPos val="outEnd"/>
          <c:showLegendKey val="0"/>
          <c:showVal val="1"/>
          <c:showCatName val="0"/>
          <c:showSerName val="0"/>
          <c:showPercent val="0"/>
          <c:showBubbleSize val="0"/>
        </c:dLbls>
        <c:gapWidth val="75"/>
        <c:overlap val="40"/>
        <c:axId val="118835840"/>
        <c:axId val="118849920"/>
      </c:barChart>
      <c:catAx>
        <c:axId val="118835840"/>
        <c:scaling>
          <c:orientation val="minMax"/>
        </c:scaling>
        <c:delete val="0"/>
        <c:axPos val="b"/>
        <c:majorTickMark val="none"/>
        <c:minorTickMark val="none"/>
        <c:tickLblPos val="nextTo"/>
        <c:crossAx val="118849920"/>
        <c:crosses val="autoZero"/>
        <c:auto val="1"/>
        <c:lblAlgn val="ctr"/>
        <c:lblOffset val="100"/>
        <c:noMultiLvlLbl val="0"/>
      </c:catAx>
      <c:valAx>
        <c:axId val="118849920"/>
        <c:scaling>
          <c:orientation val="minMax"/>
        </c:scaling>
        <c:delete val="1"/>
        <c:axPos val="l"/>
        <c:numFmt formatCode="0.0%" sourceLinked="1"/>
        <c:majorTickMark val="none"/>
        <c:minorTickMark val="none"/>
        <c:tickLblPos val="nextTo"/>
        <c:crossAx val="11883584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Sheet1!$A$10:$A$13</c:f>
              <c:strCache>
                <c:ptCount val="4"/>
                <c:pt idx="0">
                  <c:v>開始時</c:v>
                </c:pt>
                <c:pt idx="1">
                  <c:v>3月後</c:v>
                </c:pt>
                <c:pt idx="2">
                  <c:v>6月後</c:v>
                </c:pt>
                <c:pt idx="3">
                  <c:v>12月後</c:v>
                </c:pt>
              </c:strCache>
            </c:strRef>
          </c:cat>
          <c:val>
            <c:numRef>
              <c:f>Sheet1!$B$10:$B$13</c:f>
              <c:numCache>
                <c:formatCode>0.0%</c:formatCode>
                <c:ptCount val="4"/>
                <c:pt idx="0">
                  <c:v>0.371</c:v>
                </c:pt>
                <c:pt idx="1">
                  <c:v>0.47899999999999998</c:v>
                </c:pt>
                <c:pt idx="2">
                  <c:v>0.53</c:v>
                </c:pt>
                <c:pt idx="3">
                  <c:v>0.48</c:v>
                </c:pt>
              </c:numCache>
            </c:numRef>
          </c:val>
        </c:ser>
        <c:ser>
          <c:idx val="1"/>
          <c:order val="1"/>
          <c:spPr>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Sheet1!$A$10:$A$13</c:f>
              <c:strCache>
                <c:ptCount val="4"/>
                <c:pt idx="0">
                  <c:v>開始時</c:v>
                </c:pt>
                <c:pt idx="1">
                  <c:v>3月後</c:v>
                </c:pt>
                <c:pt idx="2">
                  <c:v>6月後</c:v>
                </c:pt>
                <c:pt idx="3">
                  <c:v>12月後</c:v>
                </c:pt>
              </c:strCache>
            </c:strRef>
          </c:cat>
          <c:val>
            <c:numRef>
              <c:f>Sheet1!$C$10:$C$13</c:f>
              <c:numCache>
                <c:formatCode>0.0%</c:formatCode>
                <c:ptCount val="4"/>
                <c:pt idx="0">
                  <c:v>0.35099999999999998</c:v>
                </c:pt>
                <c:pt idx="1">
                  <c:v>0.372</c:v>
                </c:pt>
                <c:pt idx="2">
                  <c:v>0.38</c:v>
                </c:pt>
                <c:pt idx="3">
                  <c:v>0.41399999999999998</c:v>
                </c:pt>
              </c:numCache>
            </c:numRef>
          </c:val>
        </c:ser>
        <c:dLbls>
          <c:dLblPos val="outEnd"/>
          <c:showLegendKey val="0"/>
          <c:showVal val="1"/>
          <c:showCatName val="0"/>
          <c:showSerName val="0"/>
          <c:showPercent val="0"/>
          <c:showBubbleSize val="0"/>
        </c:dLbls>
        <c:gapWidth val="75"/>
        <c:overlap val="40"/>
        <c:axId val="118691328"/>
        <c:axId val="118692480"/>
      </c:barChart>
      <c:catAx>
        <c:axId val="118691328"/>
        <c:scaling>
          <c:orientation val="minMax"/>
        </c:scaling>
        <c:delete val="0"/>
        <c:axPos val="b"/>
        <c:majorTickMark val="none"/>
        <c:minorTickMark val="none"/>
        <c:tickLblPos val="nextTo"/>
        <c:crossAx val="118692480"/>
        <c:crosses val="autoZero"/>
        <c:auto val="1"/>
        <c:lblAlgn val="ctr"/>
        <c:lblOffset val="100"/>
        <c:noMultiLvlLbl val="0"/>
      </c:catAx>
      <c:valAx>
        <c:axId val="118692480"/>
        <c:scaling>
          <c:orientation val="minMax"/>
        </c:scaling>
        <c:delete val="1"/>
        <c:axPos val="l"/>
        <c:numFmt formatCode="0.0%" sourceLinked="1"/>
        <c:majorTickMark val="none"/>
        <c:minorTickMark val="none"/>
        <c:tickLblPos val="nextTo"/>
        <c:crossAx val="11869132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32" tIns="45716" rIns="91432"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2014/7/26</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39" y="9440865"/>
            <a:ext cx="2949575" cy="496887"/>
          </a:xfrm>
          <a:prstGeom prst="rect">
            <a:avLst/>
          </a:prstGeom>
        </p:spPr>
        <p:txBody>
          <a:bodyPr vert="horz" lIns="91432" tIns="45716" rIns="91432" bIns="45716"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32" tIns="45716" rIns="91432"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9" y="0"/>
            <a:ext cx="2949575" cy="496888"/>
          </a:xfrm>
          <a:prstGeom prst="rect">
            <a:avLst/>
          </a:prstGeom>
        </p:spPr>
        <p:txBody>
          <a:bodyPr vert="horz" lIns="91432" tIns="45716" rIns="91432" bIns="45716"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2014/7/26</a:t>
            </a:fld>
            <a:endParaRPr lang="ja-JP" altLang="en-US"/>
          </a:p>
        </p:txBody>
      </p:sp>
      <p:sp>
        <p:nvSpPr>
          <p:cNvPr id="4" name="スライド イメージ プレースホルダ 3"/>
          <p:cNvSpPr>
            <a:spLocks noGrp="1" noRot="1" noChangeAspect="1"/>
          </p:cNvSpPr>
          <p:nvPr>
            <p:ph type="sldImg" idx="2"/>
          </p:nvPr>
        </p:nvSpPr>
        <p:spPr>
          <a:xfrm>
            <a:off x="714375" y="746125"/>
            <a:ext cx="5378450" cy="37258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32" tIns="45716" rIns="91432" bIns="4571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9" y="9440865"/>
            <a:ext cx="2949575" cy="496887"/>
          </a:xfrm>
          <a:prstGeom prst="rect">
            <a:avLst/>
          </a:prstGeom>
        </p:spPr>
        <p:txBody>
          <a:bodyPr vert="horz" lIns="91432" tIns="45716" rIns="91432" bIns="45716"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714375" y="744538"/>
            <a:ext cx="53800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715963" y="746125"/>
            <a:ext cx="5376862" cy="3725863"/>
          </a:xfrm>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★人口</a:t>
            </a:r>
            <a:endParaRPr lang="en-US" altLang="ja-JP" smtClean="0"/>
          </a:p>
          <a:p>
            <a:pPr eaLnBrk="1" hangingPunct="1">
              <a:spcBef>
                <a:spcPct val="0"/>
              </a:spcBef>
            </a:pPr>
            <a:r>
              <a:rPr lang="ja-JP" altLang="en-US" smtClean="0"/>
              <a:t>総務省</a:t>
            </a:r>
            <a:r>
              <a:rPr lang="en-US" altLang="ja-JP" smtClean="0"/>
              <a:t>『</a:t>
            </a:r>
            <a:r>
              <a:rPr lang="zh-TW" altLang="en-US" smtClean="0">
                <a:cs typeface="新細明體"/>
              </a:rPr>
              <a:t>平成</a:t>
            </a:r>
            <a:r>
              <a:rPr lang="en-US" altLang="zh-TW" smtClean="0">
                <a:cs typeface="新細明體"/>
              </a:rPr>
              <a:t>25</a:t>
            </a:r>
            <a:r>
              <a:rPr lang="zh-TW" altLang="en-US" smtClean="0">
                <a:cs typeface="新細明體"/>
              </a:rPr>
              <a:t>年</a:t>
            </a:r>
            <a:r>
              <a:rPr lang="en-US" altLang="zh-TW" smtClean="0">
                <a:cs typeface="新細明體"/>
              </a:rPr>
              <a:t>3</a:t>
            </a:r>
            <a:r>
              <a:rPr lang="zh-TW" altLang="en-US" smtClean="0">
                <a:cs typeface="新細明體"/>
              </a:rPr>
              <a:t>月</a:t>
            </a:r>
            <a:r>
              <a:rPr lang="en-US" altLang="zh-TW" smtClean="0">
                <a:cs typeface="新細明體"/>
              </a:rPr>
              <a:t>31</a:t>
            </a:r>
            <a:r>
              <a:rPr lang="zh-TW" altLang="en-US" smtClean="0">
                <a:cs typeface="新細明體"/>
              </a:rPr>
              <a:t>日住民基本台帳年齢別人口（市区町村別）</a:t>
            </a:r>
            <a:r>
              <a:rPr lang="en-US" altLang="ja-JP" smtClean="0"/>
              <a:t>』</a:t>
            </a:r>
            <a:r>
              <a:rPr lang="ja-JP" altLang="en-US" smtClean="0"/>
              <a:t>より</a:t>
            </a:r>
            <a:endParaRPr lang="ja-JP" altLang="ja-JP" smtClean="0"/>
          </a:p>
        </p:txBody>
      </p:sp>
    </p:spTree>
    <p:extLst>
      <p:ext uri="{BB962C8B-B14F-4D97-AF65-F5344CB8AC3E}">
        <p14:creationId xmlns:p14="http://schemas.microsoft.com/office/powerpoint/2010/main" val="411827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12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99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92936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5963" y="746125"/>
            <a:ext cx="5380037"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25</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26</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27</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CE39A6-7028-4BAF-A36D-DCE1B7B523C1}" type="slidenum">
              <a:rPr lang="en-US" altLang="ja-JP">
                <a:solidFill>
                  <a:srgbClr val="000000"/>
                </a:solidFill>
              </a:rPr>
              <a:pPr/>
              <a:t>29</a:t>
            </a:fld>
            <a:endParaRPr lang="en-US" altLang="ja-JP">
              <a:solidFill>
                <a:srgbClr val="000000"/>
              </a:solidFill>
            </a:endParaRPr>
          </a:p>
        </p:txBody>
      </p:sp>
      <p:sp>
        <p:nvSpPr>
          <p:cNvPr id="15362"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31</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33</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929363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5963" y="746125"/>
            <a:ext cx="5378450"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92936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92936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121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5839" y="9440647"/>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fld id="{AD31CE24-5741-4208-B9C1-CE65EAED3DAD}" type="slidenum">
              <a:rPr lang="en-US" altLang="ja-JP" sz="1200">
                <a:solidFill>
                  <a:srgbClr val="000000"/>
                </a:solidFill>
              </a:rPr>
              <a:pPr algn="r"/>
              <a:t>9</a:t>
            </a:fld>
            <a:endParaRPr lang="en-US" altLang="ja-JP" sz="1200">
              <a:solidFill>
                <a:srgbClr val="000000"/>
              </a:solidFill>
            </a:endParaRPr>
          </a:p>
        </p:txBody>
      </p:sp>
      <p:sp>
        <p:nvSpPr>
          <p:cNvPr id="1741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3" y="2130664"/>
            <a:ext cx="8416052"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192"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DC08C71-CAE1-4B66-9FDF-A269A04DC48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159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265C6A-6F6D-4C07-B123-D941CCD5D3D4}"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9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7" y="274659"/>
            <a:ext cx="222777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103" y="274659"/>
            <a:ext cx="6518315"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09476F-8AF6-4366-A74E-4C9ABC73434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017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3" y="2130567"/>
            <a:ext cx="8416052"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192"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9C6E02E-946B-4912-8B49-806496CA230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4665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F227D21-8AC6-412E-8DAC-3D98BAE90E8A}"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4574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7042"/>
            <a:ext cx="8416052"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C0B78D0-52EB-43F5-A464-833C065AEA7E}"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5274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104" y="1600205"/>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3129" y="1600205"/>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65B64F-4FF6-4739-8D48-3F281E82595E}"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9203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29723"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29723"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C753A03-7C9C-4774-8FB1-B786012804F6}"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451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2ADB75-08F6-46F6-B445-DD4B6EE46BF4}"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7705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F41A8C2-C41C-473B-99C9-7FDE6FD91AFB}"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3751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77" y="273050"/>
            <a:ext cx="3257439"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1148" y="273054"/>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077" y="1435103"/>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0CF664B-4003-4306-AA16-F8CCF4D74369}"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6472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056BBB-F94E-488B-9D1C-C8E3BE633C93}"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514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42" y="4800600"/>
            <a:ext cx="5940743"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074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074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406D072-85CA-4F8E-9E91-B4B9176EC718}"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3553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8DF7B3D-5372-425D-AED6-F365193BDA1F}"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699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7" y="274643"/>
            <a:ext cx="222777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096" y="274643"/>
            <a:ext cx="6518315"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7B3BB1B-79B8-4B0A-8698-8EDD93D64963}"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48084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593" y="609600"/>
            <a:ext cx="8416052"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A227CA61-2955-4069-9620-97A8FBD05651}" type="datetime1">
              <a:rPr lang="ja-JP" altLang="en-US" smtClean="0">
                <a:solidFill>
                  <a:prstClr val="black">
                    <a:tint val="75000"/>
                  </a:prstClr>
                </a:solidFill>
              </a:rPr>
              <a:t>2014/7/26</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9704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53D75CB-7387-4562-8B69-AD7AA0A7F2F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59489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3F8B50B-8999-41E6-89E6-5BBB847EC887}"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48743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F645555-958D-46FB-A2ED-BBD2FD9325A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57392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3" y="2130442"/>
            <a:ext cx="8416052"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A65124-D723-401B-B17C-59244EFD588A}"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095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D66BB22-A4DF-406D-A785-D935D7FFBBD4}"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826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6917"/>
            <a:ext cx="8416052"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26C7AB-24E1-4D90-87C2-8F3CB667A5EF}"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0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7139"/>
            <a:ext cx="8416052"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64F9EBA-8F3C-49EA-B503-3C7C9CF39337}"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8024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063" y="1600204"/>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3129" y="1600204"/>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737708E-6F03-458B-A668-CDB43CF7600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22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29698"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29698"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47A89F2-A7F4-493D-9215-DAF85F14D88B}"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4966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6D285D1-65E4-444E-A7B0-0AB5A19206F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475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9FC5C83-E7DC-463D-AB43-81B03559623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584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6" y="273050"/>
            <a:ext cx="3257439"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1113" y="273052"/>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066" y="1435102"/>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D0D0535-488A-422F-8D7E-49AD92D13976}"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670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13" y="4800600"/>
            <a:ext cx="5940743"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0713"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0713"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21A5ED2-DED5-4308-B2A3-71D80C94F69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3513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B6D5CCE-73A8-4DDF-94D3-732050E19A6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1571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8" y="274639"/>
            <a:ext cx="222777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063" y="274639"/>
            <a:ext cx="6518315"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38AE06-B05F-4FB7-B92A-1C45D97458B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5510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0638"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4" y="1600204"/>
            <a:ext cx="4378325"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6049" y="1600200"/>
            <a:ext cx="4379913"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6049" y="3938589"/>
            <a:ext cx="4379913"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3CFC000-316B-492A-A936-830A2E7D69A3}" type="datetime1">
              <a:rPr lang="ja-JP" altLang="en-US" sz="1400" smtClean="0">
                <a:solidFill>
                  <a:srgbClr val="000000"/>
                </a:solidFill>
                <a:latin typeface="Arial" pitchFamily="34" charset="0"/>
              </a:rPr>
              <a:t>2014/7/26</a:t>
            </a:fld>
            <a:endParaRPr lang="en-US" altLang="ja-JP" sz="1400">
              <a:solidFill>
                <a:srgbClr val="000000"/>
              </a:solidFill>
              <a:latin typeface="Arial" pitchFamily="34" charset="0"/>
            </a:endParaRPr>
          </a:p>
        </p:txBody>
      </p:sp>
      <p:sp>
        <p:nvSpPr>
          <p:cNvPr id="7" name="Rectangle 6"/>
          <p:cNvSpPr>
            <a:spLocks noGrp="1" noChangeArrowheads="1"/>
          </p:cNvSpPr>
          <p:nvPr>
            <p:ph type="sldNum" sz="quarter" idx="11"/>
          </p:nvPr>
        </p:nvSpPr>
        <p:spPr>
          <a:ln/>
        </p:spPr>
        <p:txBody>
          <a:bodyPr/>
          <a:lstStyle>
            <a:lvl1pPr>
              <a:defRPr/>
            </a:lvl1pPr>
          </a:lstStyle>
          <a:p>
            <a:pPr fontAlgn="base">
              <a:spcBef>
                <a:spcPct val="0"/>
              </a:spcBef>
              <a:spcAft>
                <a:spcPct val="0"/>
              </a:spcAft>
              <a:defRPr/>
            </a:pPr>
            <a:fld id="{EA61FB09-EB93-4062-91B3-26996A1B01E9}" type="slidenum">
              <a:rPr lang="en-US" altLang="ja-JP" sz="1400">
                <a:solidFill>
                  <a:srgbClr val="000000"/>
                </a:solidFill>
                <a:latin typeface="Arial" pitchFamily="34" charset="0"/>
              </a:rPr>
              <a:pPr fontAlgn="base">
                <a:spcBef>
                  <a:spcPct val="0"/>
                </a:spcBef>
                <a:spcAft>
                  <a:spcPct val="0"/>
                </a:spcAft>
                <a:defRPr/>
              </a:pPr>
              <a:t>‹#›</a:t>
            </a:fld>
            <a:endParaRPr lang="en-US" altLang="ja-JP" sz="1400">
              <a:solidFill>
                <a:srgbClr val="000000"/>
              </a:solidFill>
              <a:latin typeface="Arial" pitchFamily="34" charset="0"/>
            </a:endParaRPr>
          </a:p>
        </p:txBody>
      </p:sp>
    </p:spTree>
    <p:extLst>
      <p:ext uri="{BB962C8B-B14F-4D97-AF65-F5344CB8AC3E}">
        <p14:creationId xmlns:p14="http://schemas.microsoft.com/office/powerpoint/2010/main" val="3347811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062" y="274648"/>
            <a:ext cx="8911114"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95063" y="6245225"/>
            <a:ext cx="2310289" cy="476250"/>
          </a:xfrm>
        </p:spPr>
        <p:txBody>
          <a:bodyPr/>
          <a:lstStyle>
            <a:lvl1pPr>
              <a:defRPr/>
            </a:lvl1pPr>
          </a:lstStyle>
          <a:p>
            <a:fld id="{89A71247-8A15-4C5F-96EA-0B15D595A96D}" type="datetime1">
              <a:rPr lang="ja-JP" altLang="en-US" smtClean="0">
                <a:solidFill>
                  <a:prstClr val="black">
                    <a:tint val="75000"/>
                  </a:prstClr>
                </a:solidFill>
              </a:rPr>
              <a:t>2014/7/26</a:t>
            </a:fld>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a:xfrm>
            <a:off x="3382923" y="6245225"/>
            <a:ext cx="3135392" cy="476250"/>
          </a:xfrm>
        </p:spPr>
        <p:txBody>
          <a:bodyPr/>
          <a:lstStyle>
            <a:lvl1pPr>
              <a:defRPr/>
            </a:lvl1p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a:xfrm>
            <a:off x="7095887" y="6245225"/>
            <a:ext cx="2310289" cy="476250"/>
          </a:xfrm>
        </p:spPr>
        <p:txBody>
          <a:bodyPr/>
          <a:lstStyle>
            <a:lvl1pPr>
              <a:defRPr/>
            </a:lvl1pPr>
          </a:lstStyle>
          <a:p>
            <a:fld id="{CEA1E016-EFA9-4B82-89DC-6839A6AF5C56}"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05500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117" y="1600206"/>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3129" y="1600206"/>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10F4C8-75A8-4F99-B1EC-BB445008AC95}"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8090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2" y="274638"/>
            <a:ext cx="8911114"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063" y="1600204"/>
            <a:ext cx="4373047"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3129" y="1600204"/>
            <a:ext cx="4373047"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D324D6A-2425-430A-B6ED-EB8CB58B43AD}" type="datetime1">
              <a:rPr lang="ja-JP" altLang="en-US" sz="1400" smtClean="0">
                <a:solidFill>
                  <a:srgbClr val="000000"/>
                </a:solidFill>
                <a:latin typeface="Arial" charset="0"/>
              </a:rPr>
              <a:t>2014/7/26</a:t>
            </a:fld>
            <a:endParaRPr lang="en-US" altLang="ja-JP" sz="1400">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sz="1400">
              <a:solidFill>
                <a:srgbClr val="000000"/>
              </a:solidFill>
              <a:latin typeface="Arial" charset="0"/>
            </a:endParaRPr>
          </a:p>
        </p:txBody>
      </p:sp>
    </p:spTree>
    <p:extLst>
      <p:ext uri="{BB962C8B-B14F-4D97-AF65-F5344CB8AC3E}">
        <p14:creationId xmlns:p14="http://schemas.microsoft.com/office/powerpoint/2010/main" val="2351519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C149D4-0BF9-452D-B853-1A34E47101B3}"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332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37AFB4F-C693-4B47-86E7-0F4AF3667D13}"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421568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FCAB31F-AA4D-4FFA-9125-584529903B39}"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760103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4915E2-BD0B-40E9-BEDF-BEAD4BB2DB85}"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コンテンツ プレースホルダー 5"/>
          <p:cNvSpPr>
            <a:spLocks noGrp="1"/>
          </p:cNvSpPr>
          <p:nvPr>
            <p:ph sz="quarter" idx="13"/>
          </p:nvPr>
        </p:nvSpPr>
        <p:spPr>
          <a:xfrm>
            <a:off x="895645" y="476254"/>
            <a:ext cx="8187429" cy="5762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770651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3" y="2130567"/>
            <a:ext cx="8416052"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192"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517092-F997-46D7-A0EC-702C08AB33B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63690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A6F509-34EE-4665-B862-A6F9E7545A6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61124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7042"/>
            <a:ext cx="8416052"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3762888-0FF0-4D52-91C8-28E21357B0F6}"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23204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104" y="1600205"/>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3129" y="1600205"/>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E594485-A17F-4686-889A-F67146772C5D}"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44283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29723"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29723"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FCCAC81-65F6-4901-A8A0-224E0BBE53C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695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29769"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29769"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D52A323-8F5B-4EEA-819F-D696B6A274E9}"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3603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3EABBC1-CB78-4C3E-87E5-957E74A36A9F}"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34239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00649F-BA41-4A3B-9D39-C00DD93582B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40311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77" y="273050"/>
            <a:ext cx="3257439"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1148" y="273054"/>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077" y="1435103"/>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287EEB4-1DE9-428E-BFDF-8AC284A71A35}"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1940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42" y="4800600"/>
            <a:ext cx="5940743"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074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074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9113E0F-071A-4D78-A193-D939A3A7FB65}"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83404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B6C0E1-BC19-43F1-A21D-171C1F99869F}"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08151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7" y="274643"/>
            <a:ext cx="222777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096" y="274643"/>
            <a:ext cx="6518315"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56138C-D68D-4628-89A2-BEC441AA893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81204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593" y="609600"/>
            <a:ext cx="8416052"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F8A87F45-73FD-4790-8D11-1BABAE422C33}" type="datetime1">
              <a:rPr lang="ja-JP" altLang="en-US" smtClean="0">
                <a:solidFill>
                  <a:prstClr val="black">
                    <a:tint val="75000"/>
                  </a:prstClr>
                </a:solidFill>
              </a:rPr>
              <a:t>2014/7/26</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0773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E6F9C2-5650-485D-A677-82758B3EE182}"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027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18FD129-56F7-4B14-B466-885BDFBC9599}"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400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34" y="273050"/>
            <a:ext cx="3257439"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1154" y="273072"/>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134" y="1435103"/>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D5C366-B079-4487-B42B-208D05DD6FBF}"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58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42" y="4800600"/>
            <a:ext cx="5940743"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074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074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ABC726B-55FD-44C6-B398-19FEB4E79BD0}" type="datetime1">
              <a:rPr lang="ja-JP" altLang="en-US" smtClean="0">
                <a:solidFill>
                  <a:prstClr val="black">
                    <a:tint val="75000"/>
                  </a:prstClr>
                </a:solidFill>
              </a:rPr>
              <a:t>2014/7/26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339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600206"/>
            <a:ext cx="8911114"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104" y="6356589"/>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42B63F1-6775-4844-A406-F980482E0377}" type="datetime1">
              <a:rPr lang="ja-JP" altLang="en-US" smtClean="0">
                <a:solidFill>
                  <a:prstClr val="black">
                    <a:tint val="75000"/>
                  </a:prstClr>
                </a:solidFill>
                <a:latin typeface="Calibri"/>
                <a:ea typeface="ＭＳ Ｐゴシック"/>
              </a:rPr>
              <a:t>2014/7/26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2923" y="6356589"/>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5887" y="6356589"/>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3717477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070" y="274638"/>
            <a:ext cx="8911114"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70" y="1600205"/>
            <a:ext cx="8911114"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097" y="6356492"/>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AF17DA1-F06D-4A6A-BD89-8593E55DC761}" type="datetime1">
              <a:rPr lang="ja-JP" altLang="en-US" smtClean="0">
                <a:solidFill>
                  <a:prstClr val="black">
                    <a:tint val="75000"/>
                  </a:prstClr>
                </a:solidFill>
                <a:latin typeface="Calibri"/>
                <a:ea typeface="ＭＳ Ｐゴシック"/>
              </a:rPr>
              <a:t>2014/7/26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2923" y="6356492"/>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48095" y="6554828"/>
            <a:ext cx="2310289"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141595877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209" r:id="rId13"/>
    <p:sldLayoutId id="2147484210" r:id="rId14"/>
    <p:sldLayoutId id="2147484211" r:id="rId15"/>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62" y="1600204"/>
            <a:ext cx="8911114"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063" y="6356367"/>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2CA8A2-14E5-40FD-AE3B-56F6CC9F69FB}" type="datetime1">
              <a:rPr lang="ja-JP" altLang="en-US" smtClean="0">
                <a:solidFill>
                  <a:prstClr val="black">
                    <a:tint val="75000"/>
                  </a:prstClr>
                </a:solidFill>
                <a:latin typeface="Calibri"/>
                <a:ea typeface="ＭＳ Ｐゴシック"/>
              </a:rPr>
              <a:t>2014/7/26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2923" y="6356367"/>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5887" y="6356367"/>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4368693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070" y="274638"/>
            <a:ext cx="8911114"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070" y="1600205"/>
            <a:ext cx="8911114"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097" y="6356492"/>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DB1B8F7-5401-4EB6-BA99-2FFCAA05E6F0}" type="datetime1">
              <a:rPr lang="ja-JP" altLang="en-US" smtClean="0">
                <a:solidFill>
                  <a:prstClr val="black">
                    <a:tint val="75000"/>
                  </a:prstClr>
                </a:solidFill>
                <a:latin typeface="Calibri"/>
                <a:ea typeface="ＭＳ Ｐゴシック"/>
              </a:rPr>
              <a:t>2014/7/26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2923" y="6356492"/>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48095" y="6554828"/>
            <a:ext cx="2310289"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136232779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image" Target="../media/image40.png"/><Relationship Id="rId3" Type="http://schemas.openxmlformats.org/officeDocument/2006/relationships/image" Target="../media/image29.png"/><Relationship Id="rId21" Type="http://schemas.microsoft.com/office/2007/relationships/hdphoto" Target="../media/hdphoto7.wdp"/><Relationship Id="rId7" Type="http://schemas.openxmlformats.org/officeDocument/2006/relationships/image" Target="../media/image33.png"/><Relationship Id="rId12" Type="http://schemas.openxmlformats.org/officeDocument/2006/relationships/image" Target="../media/image36.png"/><Relationship Id="rId17" Type="http://schemas.openxmlformats.org/officeDocument/2006/relationships/image" Target="../media/image39.wmf"/><Relationship Id="rId2" Type="http://schemas.openxmlformats.org/officeDocument/2006/relationships/notesSlide" Target="../notesSlides/notesSlide16.xml"/><Relationship Id="rId16" Type="http://schemas.openxmlformats.org/officeDocument/2006/relationships/image" Target="../media/image38.wmf"/><Relationship Id="rId20" Type="http://schemas.openxmlformats.org/officeDocument/2006/relationships/image" Target="../media/image41.png"/><Relationship Id="rId1" Type="http://schemas.openxmlformats.org/officeDocument/2006/relationships/slideLayout" Target="../slideLayouts/slideLayout46.xml"/><Relationship Id="rId6" Type="http://schemas.openxmlformats.org/officeDocument/2006/relationships/image" Target="../media/image32.gif"/><Relationship Id="rId11" Type="http://schemas.microsoft.com/office/2007/relationships/hdphoto" Target="../media/hdphoto3.wdp"/><Relationship Id="rId5" Type="http://schemas.openxmlformats.org/officeDocument/2006/relationships/image" Target="../media/image31.gif"/><Relationship Id="rId15" Type="http://schemas.microsoft.com/office/2007/relationships/hdphoto" Target="../media/hdphoto5.wdp"/><Relationship Id="rId10" Type="http://schemas.openxmlformats.org/officeDocument/2006/relationships/image" Target="../media/image35.png"/><Relationship Id="rId19" Type="http://schemas.microsoft.com/office/2007/relationships/hdphoto" Target="../media/hdphoto6.wdp"/><Relationship Id="rId4" Type="http://schemas.openxmlformats.org/officeDocument/2006/relationships/image" Target="../media/image30.gif"/><Relationship Id="rId9" Type="http://schemas.openxmlformats.org/officeDocument/2006/relationships/image" Target="../media/image34.jpe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3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06443" y="2565230"/>
            <a:ext cx="4288353" cy="584775"/>
          </a:xfrm>
        </p:spPr>
        <p:txBody>
          <a:bodyPr wrap="none">
            <a:spAutoFit/>
          </a:bodyPr>
          <a:lstStyle/>
          <a:p>
            <a:r>
              <a:rPr lang="ja-JP" altLang="en-US" sz="3200" dirty="0" smtClean="0">
                <a:latin typeface="HG丸ｺﾞｼｯｸM-PRO" pitchFamily="50" charset="-128"/>
                <a:ea typeface="HG丸ｺﾞｼｯｸM-PRO" pitchFamily="50" charset="-128"/>
              </a:rPr>
              <a:t>　これからの介護予防</a:t>
            </a:r>
            <a:endParaRPr lang="ja-JP" altLang="en-US" sz="3200" dirty="0">
              <a:latin typeface="HG丸ｺﾞｼｯｸM-PRO" pitchFamily="50" charset="-128"/>
              <a:ea typeface="HG丸ｺﾞｼｯｸM-PRO" pitchFamily="50" charset="-128"/>
            </a:endParaRPr>
          </a:p>
        </p:txBody>
      </p:sp>
      <p:sp>
        <p:nvSpPr>
          <p:cNvPr id="3" name="正方形/長方形 2"/>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86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9" y="0"/>
            <a:ext cx="9906395"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b="1" dirty="0" smtClean="0">
                <a:solidFill>
                  <a:prstClr val="black"/>
                </a:solidFill>
                <a:latin typeface="HG丸ｺﾞｼｯｸM-PRO" pitchFamily="50" charset="-128"/>
                <a:ea typeface="HG丸ｺﾞｼｯｸM-PRO" pitchFamily="50" charset="-128"/>
              </a:rPr>
              <a:t>②岡山県総社市</a:t>
            </a:r>
            <a:r>
              <a:rPr lang="ja-JP" altLang="en-US" sz="2400" b="1" dirty="0">
                <a:solidFill>
                  <a:prstClr val="black"/>
                </a:solidFill>
                <a:latin typeface="HG丸ｺﾞｼｯｸM-PRO" pitchFamily="50" charset="-128"/>
                <a:ea typeface="HG丸ｺﾞｼｯｸM-PRO" pitchFamily="50" charset="-128"/>
              </a:rPr>
              <a:t> </a:t>
            </a:r>
            <a:r>
              <a:rPr lang="ja-JP" altLang="en-US" sz="2200" b="1" spc="-150" dirty="0" smtClean="0">
                <a:solidFill>
                  <a:prstClr val="black"/>
                </a:solidFill>
                <a:latin typeface="HG丸ｺﾞｼｯｸM-PRO" pitchFamily="50" charset="-128"/>
                <a:ea typeface="HG丸ｺﾞｼｯｸM-PRO" pitchFamily="50" charset="-128"/>
              </a:rPr>
              <a:t>～</a:t>
            </a:r>
            <a:r>
              <a:rPr lang="ja-JP" altLang="en-US" sz="2200" b="1" spc="-150" dirty="0">
                <a:solidFill>
                  <a:prstClr val="black"/>
                </a:solidFill>
                <a:latin typeface="HG丸ｺﾞｼｯｸM-PRO" pitchFamily="50" charset="-128"/>
                <a:ea typeface="HG丸ｺﾞｼｯｸM-PRO" pitchFamily="50" charset="-128"/>
              </a:rPr>
              <a:t>徒歩圏内に住民運営の体操の集い～</a:t>
            </a:r>
          </a:p>
        </p:txBody>
      </p:sp>
      <p:sp>
        <p:nvSpPr>
          <p:cNvPr id="9" name="テキスト ボックス 136"/>
          <p:cNvSpPr txBox="1">
            <a:spLocks noChangeArrowheads="1"/>
          </p:cNvSpPr>
          <p:nvPr/>
        </p:nvSpPr>
        <p:spPr bwMode="auto">
          <a:xfrm>
            <a:off x="84266" y="476672"/>
            <a:ext cx="9712152"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a:solidFill>
                  <a:prstClr val="black"/>
                </a:solidFill>
              </a:rPr>
              <a:t>元気な高齢者と要支援・要介護認定を受けている高齢者が一緒に行う住民運営の体操</a:t>
            </a:r>
            <a:r>
              <a:rPr lang="ja-JP" altLang="en-US" dirty="0" smtClean="0">
                <a:solidFill>
                  <a:prstClr val="black"/>
                </a:solidFill>
              </a:rPr>
              <a:t>の集い</a:t>
            </a:r>
            <a:r>
              <a:rPr lang="ja-JP" altLang="en-US" dirty="0">
                <a:solidFill>
                  <a:prstClr val="black"/>
                </a:solidFill>
              </a:rPr>
              <a:t>が</a:t>
            </a:r>
            <a:r>
              <a:rPr lang="ja-JP" altLang="en-US" dirty="0" smtClean="0">
                <a:solidFill>
                  <a:prstClr val="black"/>
                </a:solidFill>
              </a:rPr>
              <a:t>、</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公民館</a:t>
            </a:r>
            <a:r>
              <a:rPr lang="ja-JP" altLang="en-US" dirty="0">
                <a:solidFill>
                  <a:prstClr val="black"/>
                </a:solidFill>
              </a:rPr>
              <a:t>や個人宅で、毎週</a:t>
            </a:r>
            <a:r>
              <a:rPr lang="en-US" altLang="ja-JP" dirty="0">
                <a:solidFill>
                  <a:prstClr val="black"/>
                </a:solidFill>
              </a:rPr>
              <a:t>1</a:t>
            </a:r>
            <a:r>
              <a:rPr lang="ja-JP" altLang="en-US" dirty="0">
                <a:solidFill>
                  <a:prstClr val="black"/>
                </a:solidFill>
              </a:rPr>
              <a:t>回開催されており、平成２５年現在、市内全域に</a:t>
            </a:r>
            <a:r>
              <a:rPr lang="ja-JP" altLang="en-US" dirty="0" smtClean="0">
                <a:solidFill>
                  <a:prstClr val="black"/>
                </a:solidFill>
              </a:rPr>
              <a:t>１１０会場</a:t>
            </a:r>
            <a:r>
              <a:rPr lang="ja-JP" altLang="en-US" dirty="0">
                <a:solidFill>
                  <a:prstClr val="black"/>
                </a:solidFill>
              </a:rPr>
              <a:t>が誕生し、</a:t>
            </a:r>
            <a:r>
              <a:rPr lang="ja-JP" altLang="en-US" dirty="0" smtClean="0">
                <a:solidFill>
                  <a:prstClr val="black"/>
                </a:solidFill>
              </a:rPr>
              <a:t>徒歩</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圏内</a:t>
            </a:r>
            <a:r>
              <a:rPr lang="ja-JP" altLang="en-US" dirty="0">
                <a:solidFill>
                  <a:prstClr val="black"/>
                </a:solidFill>
              </a:rPr>
              <a:t>で参加できるようになっている。</a:t>
            </a:r>
            <a:endParaRPr lang="en-US" altLang="ja-JP" dirty="0">
              <a:solidFill>
                <a:prstClr val="black"/>
              </a:solidFill>
            </a:endParaRPr>
          </a:p>
        </p:txBody>
      </p:sp>
      <p:sp>
        <p:nvSpPr>
          <p:cNvPr id="10" name="テキスト ボックス 9"/>
          <p:cNvSpPr txBox="1"/>
          <p:nvPr/>
        </p:nvSpPr>
        <p:spPr>
          <a:xfrm>
            <a:off x="53290" y="1557341"/>
            <a:ext cx="4828572" cy="2492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800" b="1" dirty="0">
              <a:solidFill>
                <a:prstClr val="black"/>
              </a:solidFill>
              <a:latin typeface="HGｺﾞｼｯｸM"/>
              <a:ea typeface="HGｺﾞｼｯｸM"/>
            </a:endParaRPr>
          </a:p>
          <a:p>
            <a:pPr fontAlgn="auto">
              <a:spcBef>
                <a:spcPts val="0"/>
              </a:spcBef>
              <a:spcAft>
                <a:spcPts val="0"/>
              </a:spcAft>
              <a:defRPr/>
            </a:pPr>
            <a:endParaRPr lang="en-US" altLang="ja-JP" sz="8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3" name="テキスト ボックス 12"/>
          <p:cNvSpPr txBox="1"/>
          <p:nvPr/>
        </p:nvSpPr>
        <p:spPr>
          <a:xfrm>
            <a:off x="53290" y="4135438"/>
            <a:ext cx="4828572" cy="2678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24895" y="1557338"/>
            <a:ext cx="4871524" cy="316706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72000"/>
          <a:lstStyle/>
          <a:p>
            <a:r>
              <a:rPr lang="ja-JP" altLang="en-US" sz="1400" b="1" dirty="0">
                <a:solidFill>
                  <a:srgbClr val="000000"/>
                </a:solidFill>
                <a:latin typeface="HGｺﾞｼｯｸM" pitchFamily="49" charset="-128"/>
                <a:ea typeface="HGｺﾞｼｯｸM" pitchFamily="49" charset="-128"/>
              </a:rPr>
              <a:t>介護予防の取組の変遷</a:t>
            </a:r>
            <a:endParaRPr lang="en-US" altLang="ja-JP" sz="14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12</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要介護認定の非該当者の受け皿として、「健康づくりの集い」を介護予防教室として実施。（作業療法士・理学療法士・保健師主導、月</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会場）</a:t>
            </a:r>
            <a:endParaRPr lang="en-US" altLang="ja-JP" sz="12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小学校区単位で小地域ケア会議を開始。住民・社協・ケアマネ・保険者等の意見交換の場として定着。</a:t>
            </a:r>
            <a:endParaRPr lang="en-US" altLang="ja-JP" sz="12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20</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地域包括支援センター（当時直営）が、小地域ケア会議に働きかけ、各地区で週１回の体操の集いが始まる。</a:t>
            </a:r>
            <a:endParaRPr lang="en-US" altLang="ja-JP" sz="1200" b="1" dirty="0">
              <a:solidFill>
                <a:srgbClr val="000000"/>
              </a:solidFill>
              <a:latin typeface="HGｺﾞｼｯｸM" pitchFamily="49" charset="-128"/>
              <a:ea typeface="HGｺﾞｼｯｸM" pitchFamily="49" charset="-128"/>
            </a:endParaRPr>
          </a:p>
          <a:p>
            <a:pPr marL="174625" indent="-174625"/>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24</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ケーブルテレビ等</a:t>
            </a:r>
            <a:r>
              <a:rPr lang="ja-JP" altLang="en-US" sz="1200" b="1" dirty="0" smtClean="0">
                <a:solidFill>
                  <a:srgbClr val="000000"/>
                </a:solidFill>
                <a:latin typeface="HGｺﾞｼｯｸM" pitchFamily="49" charset="-128"/>
                <a:ea typeface="HGｺﾞｼｯｸM" pitchFamily="49" charset="-128"/>
              </a:rPr>
              <a:t>の</a:t>
            </a:r>
            <a:endParaRPr lang="en-US" altLang="ja-JP" sz="1200" b="1" dirty="0" smtClean="0">
              <a:solidFill>
                <a:srgbClr val="000000"/>
              </a:solidFill>
              <a:latin typeface="HGｺﾞｼｯｸM" pitchFamily="49" charset="-128"/>
              <a:ea typeface="HGｺﾞｼｯｸM" pitchFamily="49" charset="-128"/>
            </a:endParaRPr>
          </a:p>
          <a:p>
            <a:pPr marL="174625" indent="-174625"/>
            <a:r>
              <a:rPr lang="en-US" altLang="ja-JP" sz="1200" b="1" dirty="0">
                <a:solidFill>
                  <a:srgbClr val="000000"/>
                </a:solidFill>
                <a:latin typeface="HGｺﾞｼｯｸM" pitchFamily="49" charset="-128"/>
                <a:ea typeface="HGｺﾞｼｯｸM" pitchFamily="49" charset="-128"/>
              </a:rPr>
              <a:t> </a:t>
            </a:r>
            <a:r>
              <a:rPr lang="en-US" altLang="ja-JP" sz="1200" b="1" dirty="0" smtClean="0">
                <a:solidFill>
                  <a:srgbClr val="000000"/>
                </a:solidFill>
                <a:latin typeface="HGｺﾞｼｯｸM" pitchFamily="49" charset="-128"/>
                <a:ea typeface="HGｺﾞｼｯｸM" pitchFamily="49" charset="-128"/>
              </a:rPr>
              <a:t> </a:t>
            </a:r>
            <a:r>
              <a:rPr lang="ja-JP" altLang="en-US" sz="1200" b="1" dirty="0" smtClean="0">
                <a:solidFill>
                  <a:srgbClr val="000000"/>
                </a:solidFill>
                <a:latin typeface="HGｺﾞｼｯｸM" pitchFamily="49" charset="-128"/>
                <a:ea typeface="HGｺﾞｼｯｸM" pitchFamily="49" charset="-128"/>
              </a:rPr>
              <a:t>各種</a:t>
            </a:r>
            <a:r>
              <a:rPr lang="ja-JP" altLang="en-US" sz="1200" b="1" dirty="0">
                <a:solidFill>
                  <a:srgbClr val="000000"/>
                </a:solidFill>
                <a:latin typeface="HGｺﾞｼｯｸM" pitchFamily="49" charset="-128"/>
                <a:ea typeface="HGｺﾞｼｯｸM" pitchFamily="49" charset="-128"/>
              </a:rPr>
              <a:t>媒体で市民に広報した結果、</a:t>
            </a:r>
            <a:r>
              <a:rPr lang="en-US" altLang="ja-JP" sz="1200" b="1" dirty="0" smtClean="0">
                <a:solidFill>
                  <a:srgbClr val="000000"/>
                </a:solidFill>
                <a:latin typeface="HGｺﾞｼｯｸM" pitchFamily="49" charset="-128"/>
                <a:ea typeface="HGｺﾞｼｯｸM" pitchFamily="49" charset="-128"/>
              </a:rPr>
              <a:t>100</a:t>
            </a:r>
          </a:p>
          <a:p>
            <a:r>
              <a:rPr lang="ja-JP" altLang="en-US" sz="1200" b="1" dirty="0" smtClean="0">
                <a:solidFill>
                  <a:srgbClr val="000000"/>
                </a:solidFill>
                <a:latin typeface="HGｺﾞｼｯｸM" pitchFamily="49" charset="-128"/>
                <a:ea typeface="HGｺﾞｼｯｸM" pitchFamily="49" charset="-128"/>
              </a:rPr>
              <a:t>  会場</a:t>
            </a:r>
            <a:r>
              <a:rPr lang="ja-JP" altLang="en-US" sz="1200" b="1" dirty="0">
                <a:solidFill>
                  <a:srgbClr val="000000"/>
                </a:solidFill>
                <a:latin typeface="HGｺﾞｼｯｸM" pitchFamily="49" charset="-128"/>
                <a:ea typeface="HGｺﾞｼｯｸM" pitchFamily="49" charset="-128"/>
              </a:rPr>
              <a:t>まで増える。</a:t>
            </a:r>
            <a:endParaRPr lang="en-US" altLang="ja-JP" sz="1200" b="1" dirty="0">
              <a:solidFill>
                <a:srgbClr val="000000"/>
              </a:solidFill>
              <a:latin typeface="HGｺﾞｼｯｸM" pitchFamily="49" charset="-128"/>
              <a:ea typeface="HGｺﾞｼｯｸM" pitchFamily="49" charset="-128"/>
            </a:endParaRPr>
          </a:p>
          <a:p>
            <a:r>
              <a:rPr lang="ja-JP" altLang="en-US" sz="1200" dirty="0">
                <a:solidFill>
                  <a:srgbClr val="000000"/>
                </a:solidFill>
                <a:latin typeface="HGｺﾞｼｯｸM" pitchFamily="49" charset="-128"/>
                <a:ea typeface="HGｺﾞｼｯｸM" pitchFamily="49" charset="-128"/>
              </a:rPr>
              <a:t>　</a:t>
            </a:r>
            <a:endParaRPr lang="en-US" altLang="ja-JP" sz="1200" b="1" dirty="0">
              <a:solidFill>
                <a:srgbClr val="000000"/>
              </a:solidFill>
              <a:latin typeface="HGｺﾞｼｯｸM" pitchFamily="49" charset="-128"/>
              <a:ea typeface="HGｺﾞｼｯｸM" pitchFamily="49" charset="-128"/>
            </a:endParaRPr>
          </a:p>
          <a:p>
            <a:endParaRPr lang="en-US" altLang="ja-JP" sz="1200" b="1" dirty="0">
              <a:solidFill>
                <a:srgbClr val="000000"/>
              </a:solidFill>
              <a:latin typeface="HGｺﾞｼｯｸM" pitchFamily="49" charset="-128"/>
              <a:ea typeface="HGｺﾞｼｯｸM" pitchFamily="49" charset="-128"/>
            </a:endParaRPr>
          </a:p>
          <a:p>
            <a:pPr>
              <a:buFont typeface="Arial" charset="0"/>
              <a:buChar char="•"/>
            </a:pPr>
            <a:endParaRPr lang="en-US" altLang="ja-JP" sz="1200" b="1" dirty="0">
              <a:solidFill>
                <a:srgbClr val="000000"/>
              </a:solidFill>
              <a:latin typeface="HGｺﾞｼｯｸM" pitchFamily="49" charset="-128"/>
              <a:ea typeface="HGｺﾞｼｯｸM" pitchFamily="49" charset="-128"/>
            </a:endParaRPr>
          </a:p>
          <a:p>
            <a:pPr>
              <a:buFont typeface="Arial" charset="0"/>
              <a:buChar char="•"/>
            </a:pPr>
            <a:endParaRPr lang="en-US" altLang="ja-JP" sz="1400" b="1" dirty="0">
              <a:solidFill>
                <a:srgbClr val="000000"/>
              </a:solidFill>
              <a:latin typeface="HGｺﾞｼｯｸM" pitchFamily="49" charset="-128"/>
              <a:ea typeface="HGｺﾞｼｯｸM" pitchFamily="49" charset="-128"/>
            </a:endParaRPr>
          </a:p>
          <a:p>
            <a:pPr>
              <a:buFont typeface="Arial" charset="0"/>
              <a:buChar char="•"/>
            </a:pPr>
            <a:endParaRPr lang="en-US" altLang="ja-JP" sz="1400" dirty="0">
              <a:solidFill>
                <a:srgbClr val="FFFFFF"/>
              </a:solidFill>
              <a:latin typeface="ＭＳ Ｐゴシック" charset="-128"/>
            </a:endParaRPr>
          </a:p>
          <a:p>
            <a:pPr>
              <a:buFont typeface="Arial" charset="0"/>
              <a:buChar char="•"/>
            </a:pPr>
            <a:endParaRPr lang="en-US" altLang="ja-JP" sz="1200" b="1" dirty="0">
              <a:solidFill>
                <a:srgbClr val="000000"/>
              </a:solidFill>
              <a:latin typeface="HGｺﾞｼｯｸM" pitchFamily="49" charset="-128"/>
              <a:ea typeface="HGｺﾞｼｯｸM" pitchFamily="49" charset="-128"/>
            </a:endParaRPr>
          </a:p>
        </p:txBody>
      </p:sp>
      <p:sp>
        <p:nvSpPr>
          <p:cNvPr id="18" name="角丸四角形 17"/>
          <p:cNvSpPr/>
          <p:nvPr/>
        </p:nvSpPr>
        <p:spPr bwMode="auto">
          <a:xfrm>
            <a:off x="4924895" y="4765790"/>
            <a:ext cx="4871524" cy="200977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36000" rIns="72000"/>
          <a:lstStyle/>
          <a:p>
            <a:pPr marL="177800" indent="-177800"/>
            <a:r>
              <a:rPr lang="ja-JP" altLang="en-US" sz="1400" b="1" dirty="0">
                <a:solidFill>
                  <a:srgbClr val="000000"/>
                </a:solidFill>
                <a:latin typeface="HGｺﾞｼｯｸM" pitchFamily="49" charset="-128"/>
                <a:ea typeface="HGｺﾞｼｯｸM" pitchFamily="49" charset="-128"/>
              </a:rPr>
              <a:t>専門職の関与の仕方</a:t>
            </a:r>
            <a:endParaRPr lang="en-US" altLang="ja-JP" sz="14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○地域包括支援センターの３職種が事務局（</a:t>
            </a:r>
            <a:r>
              <a:rPr lang="en-US" altLang="ja-JP" sz="1200" b="1" dirty="0">
                <a:solidFill>
                  <a:srgbClr val="000000"/>
                </a:solidFill>
                <a:latin typeface="HGｺﾞｼｯｸM" pitchFamily="49" charset="-128"/>
                <a:ea typeface="HGｺﾞｼｯｸM" pitchFamily="49" charset="-128"/>
              </a:rPr>
              <a:t>H24.4</a:t>
            </a:r>
            <a:r>
              <a:rPr lang="ja-JP" altLang="en-US" sz="1200" b="1" dirty="0">
                <a:solidFill>
                  <a:srgbClr val="000000"/>
                </a:solidFill>
                <a:latin typeface="HGｺﾞｼｯｸM" pitchFamily="49" charset="-128"/>
                <a:ea typeface="HGｺﾞｼｯｸM" pitchFamily="49" charset="-128"/>
              </a:rPr>
              <a:t>より委託）、行政の保健師・理学療法士は一委員として、市内</a:t>
            </a:r>
            <a:r>
              <a:rPr lang="en-US" altLang="ja-JP" sz="1200" b="1" dirty="0">
                <a:solidFill>
                  <a:srgbClr val="000000"/>
                </a:solidFill>
                <a:latin typeface="HGｺﾞｼｯｸM" pitchFamily="49" charset="-128"/>
                <a:ea typeface="HGｺﾞｼｯｸM" pitchFamily="49" charset="-128"/>
              </a:rPr>
              <a:t>21</a:t>
            </a:r>
            <a:r>
              <a:rPr lang="ja-JP" altLang="en-US" sz="1200" b="1" dirty="0">
                <a:solidFill>
                  <a:srgbClr val="000000"/>
                </a:solidFill>
                <a:latin typeface="HGｺﾞｼｯｸM" pitchFamily="49" charset="-128"/>
                <a:ea typeface="HGｺﾞｼｯｸM" pitchFamily="49" charset="-128"/>
              </a:rPr>
              <a:t>地区で</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2</a:t>
            </a:r>
            <a:r>
              <a:rPr lang="ja-JP" altLang="en-US" sz="1200" b="1" dirty="0">
                <a:solidFill>
                  <a:srgbClr val="000000"/>
                </a:solidFill>
                <a:latin typeface="HGｺﾞｼｯｸM" pitchFamily="49" charset="-128"/>
                <a:ea typeface="HGｺﾞｼｯｸM" pitchFamily="49" charset="-128"/>
              </a:rPr>
              <a:t>ヶ月に</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回開催される小地域ケア会議に参加し、一緒に地域の課題を話し合う。</a:t>
            </a:r>
            <a:endParaRPr lang="en-US" altLang="ja-JP" sz="12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○体操の集いの立ち上げ時には、行政もしくは地域包括支援センターの専門職が体操を具体的に指導。</a:t>
            </a:r>
            <a:endParaRPr lang="en-US" altLang="ja-JP" sz="12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○集いの全ての会場で年１回体力測定を実施。随時、利用者の変調について住民から情報が入るので、専門職がアセスメントと助言指導を行う。</a:t>
            </a:r>
            <a:endParaRPr lang="en-US" altLang="ja-JP" sz="1200" b="1" dirty="0">
              <a:solidFill>
                <a:srgbClr val="000000"/>
              </a:solidFill>
              <a:latin typeface="HGｺﾞｼｯｸM" pitchFamily="49" charset="-128"/>
              <a:ea typeface="HGｺﾞｼｯｸM" pitchFamily="49" charset="-128"/>
            </a:endParaRPr>
          </a:p>
          <a:p>
            <a:pPr marL="177800" indent="-177800">
              <a:buFont typeface="Arial" charset="0"/>
              <a:buChar char="•"/>
            </a:pPr>
            <a:endParaRPr lang="en-US" altLang="ja-JP" sz="1200" b="1" dirty="0">
              <a:solidFill>
                <a:srgbClr val="000000"/>
              </a:solidFill>
              <a:latin typeface="HGｺﾞｼｯｸM" pitchFamily="49" charset="-128"/>
              <a:ea typeface="HGｺﾞｼｯｸM" pitchFamily="49" charset="-128"/>
            </a:endParaRPr>
          </a:p>
          <a:p>
            <a:pPr marL="177800" indent="-177800"/>
            <a:endParaRPr lang="ja-JP" altLang="en-US" sz="1200" dirty="0">
              <a:solidFill>
                <a:srgbClr val="595959"/>
              </a:solidFill>
              <a:latin typeface="ＭＳ Ｐゴシック" charset="-128"/>
            </a:endParaRPr>
          </a:p>
        </p:txBody>
      </p:sp>
      <p:graphicFrame>
        <p:nvGraphicFramePr>
          <p:cNvPr id="2" name="表 1"/>
          <p:cNvGraphicFramePr>
            <a:graphicFrameLocks noGrp="1"/>
          </p:cNvGraphicFramePr>
          <p:nvPr/>
        </p:nvGraphicFramePr>
        <p:xfrm>
          <a:off x="5340830" y="3784607"/>
          <a:ext cx="2298255" cy="701675"/>
        </p:xfrm>
        <a:graphic>
          <a:graphicData uri="http://schemas.openxmlformats.org/drawingml/2006/table">
            <a:tbl>
              <a:tblPr firstRow="1" bandRow="1">
                <a:tableStyleId>{5940675A-B579-460E-94D1-54222C63F5DA}</a:tableStyleId>
              </a:tblPr>
              <a:tblGrid>
                <a:gridCol w="1128952"/>
                <a:gridCol w="1169303"/>
              </a:tblGrid>
              <a:tr h="427107">
                <a:tc>
                  <a:txBody>
                    <a:bodyPr/>
                    <a:lstStyle/>
                    <a:p>
                      <a:pPr algn="l"/>
                      <a:r>
                        <a:rPr kumimoji="1" lang="en-US" altLang="ja-JP" sz="1100" dirty="0" smtClean="0"/>
                        <a:t>H24</a:t>
                      </a:r>
                      <a:r>
                        <a:rPr kumimoji="1" lang="ja-JP" altLang="en-US" sz="1100" dirty="0" smtClean="0"/>
                        <a:t>年度参加実人数</a:t>
                      </a:r>
                      <a:endParaRPr kumimoji="1" lang="ja-JP" altLang="en-US" sz="1100" dirty="0"/>
                    </a:p>
                  </a:txBody>
                  <a:tcPr marL="98990" marR="98990" marT="45761" marB="45761"/>
                </a:tc>
                <a:tc>
                  <a:txBody>
                    <a:bodyPr/>
                    <a:lstStyle/>
                    <a:p>
                      <a:r>
                        <a:rPr kumimoji="1" lang="ja-JP" altLang="en-US" sz="1100" dirty="0" smtClean="0"/>
                        <a:t>高齢者人口に占める割合</a:t>
                      </a:r>
                      <a:endParaRPr kumimoji="1" lang="ja-JP" altLang="en-US" sz="1100" dirty="0"/>
                    </a:p>
                  </a:txBody>
                  <a:tcPr marL="98990" marR="98990" marT="45761" marB="45761"/>
                </a:tc>
              </a:tr>
              <a:tr h="274568">
                <a:tc>
                  <a:txBody>
                    <a:bodyPr/>
                    <a:lstStyle/>
                    <a:p>
                      <a:pPr algn="ctr"/>
                      <a:r>
                        <a:rPr kumimoji="1" lang="en-US" altLang="ja-JP" sz="1200" dirty="0" smtClean="0">
                          <a:latin typeface="+mn-ea"/>
                          <a:ea typeface="+mn-ea"/>
                        </a:rPr>
                        <a:t>1,53</a:t>
                      </a:r>
                      <a:r>
                        <a:rPr kumimoji="1" lang="en-US" altLang="ja-JP" sz="1200" dirty="0" smtClean="0">
                          <a:latin typeface="+mj-ea"/>
                          <a:ea typeface="+mj-ea"/>
                        </a:rPr>
                        <a:t>5</a:t>
                      </a:r>
                      <a:r>
                        <a:rPr kumimoji="1" lang="ja-JP" altLang="en-US" sz="1100" dirty="0" smtClean="0"/>
                        <a:t>人</a:t>
                      </a:r>
                      <a:endParaRPr kumimoji="1" lang="ja-JP" altLang="en-US" sz="1100" dirty="0"/>
                    </a:p>
                  </a:txBody>
                  <a:tcPr marL="98990" marR="98990" marT="45761" marB="45761"/>
                </a:tc>
                <a:tc>
                  <a:txBody>
                    <a:bodyPr/>
                    <a:lstStyle/>
                    <a:p>
                      <a:pPr algn="ctr"/>
                      <a:r>
                        <a:rPr kumimoji="1" lang="en-US" altLang="ja-JP" sz="1200" dirty="0" smtClean="0">
                          <a:latin typeface="+mj-ea"/>
                          <a:ea typeface="+mj-ea"/>
                        </a:rPr>
                        <a:t>9.6</a:t>
                      </a:r>
                      <a:r>
                        <a:rPr kumimoji="1" lang="en-US" altLang="ja-JP" sz="1100" dirty="0" smtClean="0"/>
                        <a:t>%</a:t>
                      </a:r>
                      <a:endParaRPr kumimoji="1" lang="ja-JP" altLang="en-US" sz="1100" dirty="0"/>
                    </a:p>
                  </a:txBody>
                  <a:tcPr marL="98990" marR="98990" marT="45761" marB="45761"/>
                </a:tc>
              </a:tr>
            </a:tbl>
          </a:graphicData>
        </a:graphic>
      </p:graphicFrame>
      <p:sp>
        <p:nvSpPr>
          <p:cNvPr id="16404" name="テキスト ボックス 26"/>
          <p:cNvSpPr txBox="1">
            <a:spLocks noChangeArrowheads="1"/>
          </p:cNvSpPr>
          <p:nvPr/>
        </p:nvSpPr>
        <p:spPr bwMode="auto">
          <a:xfrm>
            <a:off x="8147894" y="4436305"/>
            <a:ext cx="144783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000">
                <a:solidFill>
                  <a:srgbClr val="000000"/>
                </a:solidFill>
              </a:rPr>
              <a:t>個人宅での体操の集い</a:t>
            </a:r>
          </a:p>
        </p:txBody>
      </p:sp>
      <p:sp>
        <p:nvSpPr>
          <p:cNvPr id="16405" name="テキスト ボックス 27"/>
          <p:cNvSpPr txBox="1">
            <a:spLocks noChangeArrowheads="1"/>
          </p:cNvSpPr>
          <p:nvPr/>
        </p:nvSpPr>
        <p:spPr bwMode="auto">
          <a:xfrm>
            <a:off x="5184399" y="4456941"/>
            <a:ext cx="2853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000" dirty="0">
                <a:solidFill>
                  <a:srgbClr val="000000"/>
                </a:solidFill>
              </a:rPr>
              <a:t>※</a:t>
            </a:r>
            <a:r>
              <a:rPr lang="ja-JP" altLang="en-US" sz="1000" dirty="0">
                <a:solidFill>
                  <a:srgbClr val="000000"/>
                </a:solidFill>
              </a:rPr>
              <a:t>要支援</a:t>
            </a:r>
            <a:r>
              <a:rPr lang="en-US" altLang="ja-JP" sz="1000" dirty="0">
                <a:solidFill>
                  <a:srgbClr val="000000"/>
                </a:solidFill>
              </a:rPr>
              <a:t>1</a:t>
            </a:r>
            <a:r>
              <a:rPr lang="ja-JP" altLang="en-US" sz="1000" dirty="0">
                <a:solidFill>
                  <a:srgbClr val="000000"/>
                </a:solidFill>
              </a:rPr>
              <a:t>～要介護</a:t>
            </a:r>
            <a:r>
              <a:rPr lang="en-US" altLang="ja-JP" sz="1000" dirty="0">
                <a:solidFill>
                  <a:srgbClr val="000000"/>
                </a:solidFill>
              </a:rPr>
              <a:t>4</a:t>
            </a:r>
            <a:r>
              <a:rPr lang="ja-JP" altLang="en-US" sz="1000" dirty="0">
                <a:solidFill>
                  <a:srgbClr val="000000"/>
                </a:solidFill>
              </a:rPr>
              <a:t>の高齢者８８人が含まれる。</a:t>
            </a:r>
          </a:p>
        </p:txBody>
      </p:sp>
      <p:graphicFrame>
        <p:nvGraphicFramePr>
          <p:cNvPr id="25" name="表 24"/>
          <p:cNvGraphicFramePr>
            <a:graphicFrameLocks noGrp="1"/>
          </p:cNvGraphicFramePr>
          <p:nvPr/>
        </p:nvGraphicFramePr>
        <p:xfrm>
          <a:off x="144430" y="2082800"/>
          <a:ext cx="3118203" cy="1800226"/>
        </p:xfrm>
        <a:graphic>
          <a:graphicData uri="http://schemas.openxmlformats.org/drawingml/2006/table">
            <a:tbl>
              <a:tblPr>
                <a:tableStyleId>{5C22544A-7EE6-4342-B048-85BDC9FD1C3A}</a:tableStyleId>
              </a:tblPr>
              <a:tblGrid>
                <a:gridCol w="1194115"/>
                <a:gridCol w="830356"/>
                <a:gridCol w="655692"/>
                <a:gridCol w="438040"/>
              </a:tblGrid>
              <a:tr h="260294">
                <a:tc rowSpan="2">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vMerge="1">
                  <a:txBody>
                    <a:bodyPr/>
                    <a:lstStyle/>
                    <a:p>
                      <a:endParaRPr kumimoji="1" lang="ja-JP" altLang="en-US"/>
                    </a:p>
                  </a:txBody>
                  <a:tcP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gridSpan="2">
                  <a:txBody>
                    <a:bodyPr/>
                    <a:lstStyle/>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66,861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16,017</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24.0</a:t>
                      </a:r>
                      <a:endParaRPr kumimoji="1" lang="en-US" altLang="ja-JP" sz="1200" u="none" strike="noStrike" kern="1200" dirty="0">
                        <a:solidFill>
                          <a:schemeClr val="dk1"/>
                        </a:solidFill>
                        <a:effectLst/>
                        <a:latin typeface="+mn-lt"/>
                        <a:ea typeface="ＭＳ Ｐゴシック" pitchFamily="50" charset="-128"/>
                        <a:cs typeface="+mn-cs"/>
                      </a:endParaRPr>
                    </a:p>
                  </a:txBody>
                  <a:tcPr marL="10313" marR="10313"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8,226</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12.3</a:t>
                      </a:r>
                      <a:endParaRPr kumimoji="1" lang="en-US" altLang="ja-JP" sz="1200" u="none" strike="noStrike" kern="1200" dirty="0">
                        <a:solidFill>
                          <a:schemeClr val="dk1"/>
                        </a:solidFill>
                        <a:effectLst/>
                        <a:latin typeface="+mn-lt"/>
                        <a:ea typeface="ＭＳ Ｐゴシック" pitchFamily="50" charset="-128"/>
                        <a:cs typeface="+mn-cs"/>
                      </a:endParaRPr>
                    </a:p>
                  </a:txBody>
                  <a:tcPr marL="10313" marR="10313"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0294">
                <a:tc gridSpan="2">
                  <a:txBody>
                    <a:bodyPr/>
                    <a:lstStyle/>
                    <a:p>
                      <a:pPr marL="0" algn="l" defTabSz="914400" rtl="0" eaLnBrk="1" fontAlgn="ctr" latinLnBrk="0" hangingPunct="1"/>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4,700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30" name="正方形/長方形 29"/>
          <p:cNvSpPr/>
          <p:nvPr/>
        </p:nvSpPr>
        <p:spPr>
          <a:xfrm>
            <a:off x="113480" y="1827213"/>
            <a:ext cx="1902895"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spcBef>
                <a:spcPts val="0"/>
              </a:spcBef>
              <a:spcAft>
                <a:spcPts val="0"/>
              </a:spcAft>
              <a:defRPr/>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pic>
        <p:nvPicPr>
          <p:cNvPr id="16441" name="Picture 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4150" y="3213108"/>
            <a:ext cx="163645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グラフ 26"/>
          <p:cNvGraphicFramePr>
            <a:graphicFrameLocks noGrp="1"/>
          </p:cNvGraphicFramePr>
          <p:nvPr>
            <p:extLst>
              <p:ext uri="{D42A27DB-BD31-4B8C-83A1-F6EECF244321}">
                <p14:modId xmlns:p14="http://schemas.microsoft.com/office/powerpoint/2010/main" val="3227839690"/>
              </p:ext>
            </p:extLst>
          </p:nvPr>
        </p:nvGraphicFramePr>
        <p:xfrm>
          <a:off x="54082" y="4266000"/>
          <a:ext cx="467775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536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6098" y="2182558"/>
            <a:ext cx="1500071" cy="15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3785814" y="2572696"/>
            <a:ext cx="1203115" cy="230832"/>
          </a:xfrm>
          <a:prstGeom prst="rect">
            <a:avLst/>
          </a:prstGeom>
          <a:noFill/>
        </p:spPr>
        <p:txBody>
          <a:bodyPr wrap="square" rtlCol="0">
            <a:spAutoFit/>
          </a:bodyPr>
          <a:lstStyle/>
          <a:p>
            <a:r>
              <a:rPr lang="ja-JP" altLang="en-US" sz="900" b="1" dirty="0">
                <a:solidFill>
                  <a:prstClr val="black"/>
                </a:solidFill>
              </a:rPr>
              <a:t>岡山県</a:t>
            </a:r>
            <a:endParaRPr lang="ja-JP" altLang="en-US" sz="800" b="1" dirty="0">
              <a:solidFill>
                <a:prstClr val="black"/>
              </a:solidFill>
            </a:endParaRPr>
          </a:p>
        </p:txBody>
      </p:sp>
      <p:sp>
        <p:nvSpPr>
          <p:cNvPr id="22" name="テキスト ボックス 21"/>
          <p:cNvSpPr txBox="1"/>
          <p:nvPr/>
        </p:nvSpPr>
        <p:spPr>
          <a:xfrm>
            <a:off x="3326843" y="2199928"/>
            <a:ext cx="1203115" cy="230832"/>
          </a:xfrm>
          <a:prstGeom prst="rect">
            <a:avLst/>
          </a:prstGeom>
          <a:noFill/>
        </p:spPr>
        <p:txBody>
          <a:bodyPr wrap="square" rtlCol="0">
            <a:spAutoFit/>
          </a:bodyPr>
          <a:lstStyle/>
          <a:p>
            <a:r>
              <a:rPr lang="ja-JP" altLang="en-US" sz="900" dirty="0">
                <a:solidFill>
                  <a:prstClr val="black"/>
                </a:solidFill>
              </a:rPr>
              <a:t>鳥取県</a:t>
            </a:r>
            <a:endParaRPr lang="ja-JP" altLang="en-US" sz="800" dirty="0">
              <a:solidFill>
                <a:prstClr val="black"/>
              </a:solidFill>
            </a:endParaRPr>
          </a:p>
        </p:txBody>
      </p:sp>
      <p:sp>
        <p:nvSpPr>
          <p:cNvPr id="23" name="テキスト ボックス 22"/>
          <p:cNvSpPr txBox="1"/>
          <p:nvPr/>
        </p:nvSpPr>
        <p:spPr>
          <a:xfrm>
            <a:off x="4568920" y="2609113"/>
            <a:ext cx="323165" cy="737149"/>
          </a:xfrm>
          <a:prstGeom prst="rect">
            <a:avLst/>
          </a:prstGeom>
          <a:noFill/>
        </p:spPr>
        <p:txBody>
          <a:bodyPr vert="eaVert" wrap="square" rtlCol="0" anchor="b">
            <a:spAutoFit/>
          </a:bodyPr>
          <a:lstStyle/>
          <a:p>
            <a:r>
              <a:rPr lang="ja-JP" altLang="en-US" sz="900" dirty="0">
                <a:solidFill>
                  <a:prstClr val="black"/>
                </a:solidFill>
              </a:rPr>
              <a:t>兵庫県</a:t>
            </a:r>
            <a:endParaRPr lang="ja-JP" altLang="en-US" sz="800" dirty="0">
              <a:solidFill>
                <a:prstClr val="black"/>
              </a:solidFill>
            </a:endParaRPr>
          </a:p>
        </p:txBody>
      </p:sp>
      <p:sp>
        <p:nvSpPr>
          <p:cNvPr id="24" name="テキスト ボックス 23"/>
          <p:cNvSpPr txBox="1"/>
          <p:nvPr/>
        </p:nvSpPr>
        <p:spPr>
          <a:xfrm>
            <a:off x="3224747" y="3005561"/>
            <a:ext cx="323165" cy="737149"/>
          </a:xfrm>
          <a:prstGeom prst="rect">
            <a:avLst/>
          </a:prstGeom>
          <a:noFill/>
        </p:spPr>
        <p:txBody>
          <a:bodyPr vert="eaVert" wrap="square" rtlCol="0" anchor="b">
            <a:spAutoFit/>
          </a:bodyPr>
          <a:lstStyle/>
          <a:p>
            <a:r>
              <a:rPr lang="ja-JP" altLang="en-US" sz="900" dirty="0">
                <a:solidFill>
                  <a:prstClr val="black"/>
                </a:solidFill>
              </a:rPr>
              <a:t>広島県</a:t>
            </a:r>
            <a:endParaRPr lang="ja-JP" altLang="en-US" sz="800" dirty="0">
              <a:solidFill>
                <a:prstClr val="black"/>
              </a:solidFill>
            </a:endParaRPr>
          </a:p>
        </p:txBody>
      </p:sp>
      <p:sp>
        <p:nvSpPr>
          <p:cNvPr id="26" name="角丸四角形吹き出し 25"/>
          <p:cNvSpPr/>
          <p:nvPr/>
        </p:nvSpPr>
        <p:spPr>
          <a:xfrm>
            <a:off x="3592762" y="3409428"/>
            <a:ext cx="671334" cy="306467"/>
          </a:xfrm>
          <a:prstGeom prst="wedgeRoundRectCallout">
            <a:avLst>
              <a:gd name="adj1" fmla="val -7239"/>
              <a:gd name="adj2" fmla="val -9397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総社市</a:t>
            </a:r>
          </a:p>
        </p:txBody>
      </p:sp>
      <p:sp>
        <p:nvSpPr>
          <p:cNvPr id="28" name="正方形/長方形 27"/>
          <p:cNvSpPr/>
          <p:nvPr/>
        </p:nvSpPr>
        <p:spPr>
          <a:xfrm rot="5400000">
            <a:off x="-89941" y="11663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954738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4950765" y="1556792"/>
            <a:ext cx="4782817" cy="280831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7200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17</a:t>
            </a:r>
            <a:r>
              <a:rPr lang="ja-JP" altLang="en-US" sz="1200" b="1" dirty="0" smtClean="0">
                <a:solidFill>
                  <a:prstClr val="black"/>
                </a:solidFill>
                <a:latin typeface="HGｺﾞｼｯｸM"/>
                <a:ea typeface="HGｺﾞｼｯｸM"/>
              </a:rPr>
              <a:t>年）町・社会福祉協議会（社協）・大学が協働し、高齢者の参加促進・社会活動活性化を進める目的で「憩いのサロン」の事業計画を開始（</a:t>
            </a:r>
            <a:r>
              <a:rPr lang="en-US" altLang="ja-JP" sz="1200" b="1" dirty="0" smtClean="0">
                <a:solidFill>
                  <a:prstClr val="black"/>
                </a:solidFill>
                <a:latin typeface="HGｺﾞｼｯｸM"/>
                <a:ea typeface="HGｺﾞｼｯｸM"/>
              </a:rPr>
              <a:t>H20</a:t>
            </a:r>
            <a:r>
              <a:rPr lang="ja-JP" altLang="en-US" sz="1200" b="1" dirty="0" smtClean="0">
                <a:solidFill>
                  <a:prstClr val="black"/>
                </a:solidFill>
                <a:latin typeface="HGｺﾞｼｯｸM"/>
                <a:ea typeface="HGｺﾞｼｯｸM"/>
              </a:rPr>
              <a:t>年からの町の総合計画に、政策評価の成果指標としてサロン拠点数が盛り込まれる）</a:t>
            </a:r>
            <a:endParaRPr lang="en-US" altLang="ja-JP" sz="12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18</a:t>
            </a:r>
            <a:r>
              <a:rPr lang="ja-JP" altLang="en-US" sz="1200" b="1" dirty="0" smtClean="0">
                <a:solidFill>
                  <a:prstClr val="black"/>
                </a:solidFill>
                <a:latin typeface="HGｺﾞｼｯｸM"/>
                <a:ea typeface="HGｺﾞｼｯｸM"/>
              </a:rPr>
              <a:t>年）ボランティア候補者・町・大学とでワークショップや視察を繰り返し行い、各サロンの運営主体と</a:t>
            </a:r>
            <a:r>
              <a:rPr lang="ja-JP" altLang="en-US" sz="1200" b="1" dirty="0">
                <a:solidFill>
                  <a:prstClr val="black"/>
                </a:solidFill>
                <a:latin typeface="HGｺﾞｼｯｸM"/>
                <a:ea typeface="HGｺﾞｼｯｸM"/>
              </a:rPr>
              <a:t>なる</a:t>
            </a:r>
            <a:r>
              <a:rPr lang="ja-JP" altLang="en-US" sz="1200" b="1" dirty="0" smtClean="0">
                <a:solidFill>
                  <a:prstClr val="black"/>
                </a:solidFill>
                <a:latin typeface="HGｺﾞｼｯｸM"/>
                <a:ea typeface="HGｺﾞｼｯｸM"/>
              </a:rPr>
              <a:t>ボランティア組織を形成しつつ、サロンの方向性・運営方法・サロンで実施する内容を固める</a:t>
            </a:r>
            <a:endParaRPr lang="en-US" altLang="ja-JP" sz="12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19</a:t>
            </a:r>
            <a:r>
              <a:rPr lang="ja-JP" altLang="en-US" sz="1200" b="1" dirty="0" smtClean="0">
                <a:solidFill>
                  <a:prstClr val="black"/>
                </a:solidFill>
                <a:latin typeface="HGｺﾞｼｯｸM"/>
                <a:ea typeface="HGｺﾞｼｯｸM"/>
              </a:rPr>
              <a:t>年）</a:t>
            </a:r>
            <a:r>
              <a:rPr lang="en-US" altLang="ja-JP" sz="1200" b="1" dirty="0" smtClean="0">
                <a:solidFill>
                  <a:prstClr val="black"/>
                </a:solidFill>
                <a:latin typeface="HGｺﾞｼｯｸM"/>
                <a:ea typeface="HGｺﾞｼｯｸM"/>
              </a:rPr>
              <a:t>3</a:t>
            </a:r>
            <a:r>
              <a:rPr lang="ja-JP" altLang="en-US" sz="1200" b="1" dirty="0" smtClean="0">
                <a:solidFill>
                  <a:prstClr val="black"/>
                </a:solidFill>
                <a:latin typeface="HGｺﾞｼｯｸM"/>
                <a:ea typeface="HGｺﾞｼｯｸM"/>
              </a:rPr>
              <a:t>会場から始め、</a:t>
            </a:r>
            <a:r>
              <a:rPr lang="en-US" altLang="ja-JP" sz="1200" b="1" dirty="0" smtClean="0">
                <a:solidFill>
                  <a:prstClr val="black"/>
                </a:solidFill>
                <a:latin typeface="HGｺﾞｼｯｸM"/>
                <a:ea typeface="HGｺﾞｼｯｸM"/>
              </a:rPr>
              <a:t>500m</a:t>
            </a:r>
            <a:r>
              <a:rPr lang="ja-JP" altLang="en-US" sz="1200" b="1" dirty="0" smtClean="0">
                <a:solidFill>
                  <a:prstClr val="black"/>
                </a:solidFill>
                <a:latin typeface="HGｺﾞｼｯｸM"/>
                <a:ea typeface="HGｺﾞｼｯｸM"/>
              </a:rPr>
              <a:t>圏（徒歩</a:t>
            </a:r>
            <a:r>
              <a:rPr lang="en-US" altLang="ja-JP" sz="1200" b="1" dirty="0" smtClean="0">
                <a:solidFill>
                  <a:prstClr val="black"/>
                </a:solidFill>
                <a:latin typeface="HGｺﾞｼｯｸM"/>
                <a:ea typeface="HGｺﾞｼｯｸM"/>
              </a:rPr>
              <a:t>15</a:t>
            </a:r>
            <a:r>
              <a:rPr lang="ja-JP" altLang="en-US" sz="1200" b="1" dirty="0" smtClean="0">
                <a:solidFill>
                  <a:prstClr val="black"/>
                </a:solidFill>
                <a:latin typeface="HGｺﾞｼｯｸM"/>
                <a:ea typeface="HGｺﾞｼｯｸM"/>
              </a:rPr>
              <a:t>分で通える圏内）にサロンを設置することを目標に順次増設</a:t>
            </a:r>
            <a:endParaRPr lang="en-US" altLang="ja-JP" sz="12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2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200" dirty="0">
              <a:solidFill>
                <a:prstClr val="black"/>
              </a:solidFill>
              <a:latin typeface="HGｺﾞｼｯｸM"/>
              <a:ea typeface="HGｺﾞｼｯｸM"/>
            </a:endParaRPr>
          </a:p>
        </p:txBody>
      </p:sp>
      <p:sp>
        <p:nvSpPr>
          <p:cNvPr id="7" name="正方形/長方形 6"/>
          <p:cNvSpPr/>
          <p:nvPr/>
        </p:nvSpPr>
        <p:spPr>
          <a:xfrm>
            <a:off x="0" y="791"/>
            <a:ext cx="9906000"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b="1" dirty="0">
                <a:solidFill>
                  <a:prstClr val="black"/>
                </a:solidFill>
                <a:latin typeface="HG丸ｺﾞｼｯｸM-PRO" pitchFamily="50" charset="-128"/>
                <a:ea typeface="HG丸ｺﾞｼｯｸM-PRO" pitchFamily="50" charset="-128"/>
              </a:rPr>
              <a:t>③愛知県武豊町　～住民の参加・社会活動の場としてのサロン～</a:t>
            </a:r>
          </a:p>
        </p:txBody>
      </p:sp>
      <p:sp>
        <p:nvSpPr>
          <p:cNvPr id="9" name="テキスト ボックス 136"/>
          <p:cNvSpPr txBox="1">
            <a:spLocks noChangeArrowheads="1"/>
          </p:cNvSpPr>
          <p:nvPr/>
        </p:nvSpPr>
        <p:spPr bwMode="auto">
          <a:xfrm>
            <a:off x="84597" y="576077"/>
            <a:ext cx="9711529"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a:solidFill>
                  <a:prstClr val="black"/>
                </a:solidFill>
              </a:rPr>
              <a:t>町・大学・社会福祉協議会が一体となり住民ボランティアに</a:t>
            </a:r>
            <a:r>
              <a:rPr lang="ja-JP" altLang="en-US" dirty="0" smtClean="0">
                <a:solidFill>
                  <a:prstClr val="black"/>
                </a:solidFill>
              </a:rPr>
              <a:t>対して支援</a:t>
            </a:r>
            <a:r>
              <a:rPr lang="ja-JP" altLang="en-US" dirty="0">
                <a:solidFill>
                  <a:prstClr val="black"/>
                </a:solidFill>
              </a:rPr>
              <a:t>し（サロン</a:t>
            </a:r>
            <a:r>
              <a:rPr lang="ja-JP" altLang="en-US" dirty="0" smtClean="0">
                <a:solidFill>
                  <a:prstClr val="black"/>
                </a:solidFill>
              </a:rPr>
              <a:t>立ち上げ支援</a:t>
            </a:r>
            <a:r>
              <a:rPr lang="ja-JP" altLang="en-US" dirty="0">
                <a:solidFill>
                  <a:prstClr val="black"/>
                </a:solidFill>
              </a:rPr>
              <a:t>、</a:t>
            </a:r>
            <a:r>
              <a:rPr lang="ja-JP" altLang="en-US" dirty="0" smtClean="0">
                <a:solidFill>
                  <a:prstClr val="black"/>
                </a:solidFill>
              </a:rPr>
              <a:t>ボラ</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ンティア</a:t>
            </a:r>
            <a:r>
              <a:rPr lang="ja-JP" altLang="en-US" dirty="0">
                <a:solidFill>
                  <a:prstClr val="black"/>
                </a:solidFill>
              </a:rPr>
              <a:t>育成、運営支援）、徒歩</a:t>
            </a:r>
            <a:r>
              <a:rPr lang="en-US" altLang="ja-JP" dirty="0">
                <a:solidFill>
                  <a:prstClr val="black"/>
                </a:solidFill>
              </a:rPr>
              <a:t>15</a:t>
            </a:r>
            <a:r>
              <a:rPr lang="ja-JP" altLang="en-US" dirty="0">
                <a:solidFill>
                  <a:prstClr val="black"/>
                </a:solidFill>
              </a:rPr>
              <a:t>分圏内（</a:t>
            </a:r>
            <a:r>
              <a:rPr lang="en-US" altLang="ja-JP" dirty="0">
                <a:solidFill>
                  <a:prstClr val="black"/>
                </a:solidFill>
              </a:rPr>
              <a:t>500m</a:t>
            </a:r>
            <a:r>
              <a:rPr lang="ja-JP" altLang="en-US" dirty="0">
                <a:solidFill>
                  <a:prstClr val="black"/>
                </a:solidFill>
              </a:rPr>
              <a:t>圏内）にサロンを設置</a:t>
            </a:r>
            <a:r>
              <a:rPr lang="ja-JP" altLang="en-US" dirty="0" smtClean="0">
                <a:solidFill>
                  <a:prstClr val="black"/>
                </a:solidFill>
              </a:rPr>
              <a:t>。その</a:t>
            </a:r>
            <a:r>
              <a:rPr lang="ja-JP" altLang="en-US" dirty="0">
                <a:solidFill>
                  <a:prstClr val="black"/>
                </a:solidFill>
              </a:rPr>
              <a:t>結果、住民が主体的</a:t>
            </a:r>
            <a:r>
              <a:rPr lang="ja-JP" altLang="en-US" dirty="0" smtClean="0">
                <a:solidFill>
                  <a:prstClr val="black"/>
                </a:solidFill>
              </a:rPr>
              <a:t>に</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参加</a:t>
            </a:r>
            <a:r>
              <a:rPr lang="ja-JP" altLang="en-US" dirty="0">
                <a:solidFill>
                  <a:prstClr val="black"/>
                </a:solidFill>
              </a:rPr>
              <a:t>し社会活動をする場として機能している。</a:t>
            </a:r>
            <a:endParaRPr lang="en-US" altLang="ja-JP" dirty="0">
              <a:solidFill>
                <a:prstClr val="black"/>
              </a:solidFill>
            </a:endParaRPr>
          </a:p>
        </p:txBody>
      </p:sp>
      <p:sp>
        <p:nvSpPr>
          <p:cNvPr id="10" name="テキスト ボックス 9"/>
          <p:cNvSpPr txBox="1"/>
          <p:nvPr/>
        </p:nvSpPr>
        <p:spPr>
          <a:xfrm>
            <a:off x="54221" y="1556793"/>
            <a:ext cx="4826917" cy="24622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39" y="4135720"/>
            <a:ext cx="4826917" cy="2677656"/>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a:t>
            </a:r>
            <a:r>
              <a:rPr lang="ja-JP" altLang="en-US" sz="1400" b="1" dirty="0" smtClean="0">
                <a:solidFill>
                  <a:prstClr val="black"/>
                </a:solidFill>
                <a:latin typeface="HGｺﾞｼｯｸM"/>
                <a:ea typeface="HGｺﾞｼｯｸM"/>
              </a:rPr>
              <a:t>推移</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graphicFrame>
        <p:nvGraphicFramePr>
          <p:cNvPr id="3" name="表 2"/>
          <p:cNvGraphicFramePr>
            <a:graphicFrameLocks noGrp="1"/>
          </p:cNvGraphicFramePr>
          <p:nvPr>
            <p:extLst>
              <p:ext uri="{D42A27DB-BD31-4B8C-83A1-F6EECF244321}">
                <p14:modId xmlns:p14="http://schemas.microsoft.com/office/powerpoint/2010/main" val="3599796999"/>
              </p:ext>
            </p:extLst>
          </p:nvPr>
        </p:nvGraphicFramePr>
        <p:xfrm>
          <a:off x="154659" y="2060849"/>
          <a:ext cx="3118500" cy="1800002"/>
        </p:xfrm>
        <a:graphic>
          <a:graphicData uri="http://schemas.openxmlformats.org/drawingml/2006/table">
            <a:tbl>
              <a:tblPr>
                <a:tableStyleId>{5C22544A-7EE6-4342-B048-85BDC9FD1C3A}</a:tableStyleId>
              </a:tblPr>
              <a:tblGrid>
                <a:gridCol w="1243316"/>
                <a:gridCol w="701740"/>
                <a:gridCol w="708938"/>
                <a:gridCol w="464506"/>
              </a:tblGrid>
              <a:tr h="265026">
                <a:tc rowSpan="2">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a:t>
                      </a:r>
                      <a:endParaRPr lang="en-US" altLang="ja-JP" sz="1200" u="none" strike="noStrike" dirty="0" smtClean="0">
                        <a:effectLst/>
                        <a:latin typeface="ＭＳ Ｐゴシック" pitchFamily="50" charset="-128"/>
                        <a:ea typeface="ＭＳ Ｐゴシック" pitchFamily="50" charset="-128"/>
                      </a:endParaRPr>
                    </a:p>
                    <a:p>
                      <a:pPr algn="l" fontAlgn="ctr"/>
                      <a:r>
                        <a:rPr lang="ja-JP" altLang="en-US" sz="1200" u="none" strike="noStrike" dirty="0" smtClean="0">
                          <a:effectLst/>
                          <a:latin typeface="ＭＳ Ｐゴシック" pitchFamily="50" charset="-128"/>
                          <a:ea typeface="ＭＳ Ｐゴシック" pitchFamily="50" charset="-128"/>
                        </a:rPr>
                        <a:t>センター</a:t>
                      </a:r>
                      <a:r>
                        <a:rPr lang="ja-JP" altLang="en-US" sz="1200" u="none" strike="noStrike" dirty="0">
                          <a:effectLst/>
                          <a:latin typeface="ＭＳ Ｐゴシック" pitchFamily="50" charset="-128"/>
                          <a:ea typeface="ＭＳ Ｐゴシック" pitchFamily="50" charset="-128"/>
                        </a:rPr>
                        <a:t>設置数</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l" fontAlgn="ctr"/>
                      <a:r>
                        <a:rPr lang="ja-JP" altLang="en-US" sz="1200" u="none" strike="noStrike" dirty="0">
                          <a:effectLst/>
                          <a:latin typeface="ＭＳ Ｐゴシック" pitchFamily="50" charset="-128"/>
                          <a:ea typeface="ＭＳ Ｐゴシック" pitchFamily="50" charset="-128"/>
                        </a:rPr>
                        <a:t>直営</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Calibri" pitchFamily="34" charset="0"/>
                          <a:ea typeface="ＭＳ Ｐゴシック" pitchFamily="50" charset="-128"/>
                        </a:rPr>
                        <a:t>0</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vMerge="1">
                  <a:txBody>
                    <a:bodyPr/>
                    <a:lstStyle/>
                    <a:p>
                      <a:endParaRPr kumimoji="1" lang="ja-JP" altLang="en-US"/>
                    </a:p>
                  </a:txBody>
                  <a:tcPr/>
                </a:tc>
                <a:tc>
                  <a:txBody>
                    <a:bodyPr/>
                    <a:lstStyle/>
                    <a:p>
                      <a:pPr algn="l" fontAlgn="ctr"/>
                      <a:r>
                        <a:rPr lang="ja-JP" altLang="en-US" sz="1200" u="none" strike="noStrike" dirty="0">
                          <a:effectLst/>
                          <a:latin typeface="ＭＳ Ｐゴシック" pitchFamily="50" charset="-128"/>
                          <a:ea typeface="ＭＳ Ｐゴシック" pitchFamily="50" charset="-128"/>
                        </a:rPr>
                        <a:t>委託</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Calibri" pitchFamily="34" charset="0"/>
                          <a:ea typeface="ＭＳ Ｐゴシック" pitchFamily="50" charset="-128"/>
                        </a:rPr>
                        <a:t>1</a:t>
                      </a:r>
                      <a:r>
                        <a:rPr lang="ja-JP" altLang="en-US" sz="1200" u="none" strike="noStrike" dirty="0">
                          <a:effectLst/>
                          <a:latin typeface="Calibri" pitchFamily="34" charset="0"/>
                          <a:ea typeface="ＭＳ Ｐゴシック" pitchFamily="50" charset="-128"/>
                        </a:rPr>
                        <a:t>　</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gridSpan="2">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lang="en-US" altLang="ja-JP" sz="1200" u="none" strike="noStrike" dirty="0" smtClean="0">
                          <a:effectLst/>
                          <a:latin typeface="Calibri" pitchFamily="34" charset="0"/>
                          <a:ea typeface="ＭＳ Ｐゴシック" pitchFamily="50" charset="-128"/>
                        </a:rPr>
                        <a:t>41,927</a:t>
                      </a:r>
                      <a:r>
                        <a:rPr lang="ja-JP" altLang="en-US" sz="1200" u="none" strike="noStrike" dirty="0">
                          <a:effectLst/>
                          <a:latin typeface="Calibri" pitchFamily="34" charset="0"/>
                          <a:ea typeface="ＭＳ Ｐゴシック" pitchFamily="50" charset="-128"/>
                        </a:rPr>
                        <a:t>　</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369949">
                <a:tc gridSpan="2">
                  <a:txBody>
                    <a:bodyPr/>
                    <a:lstStyle/>
                    <a:p>
                      <a:pPr algn="l" fontAlgn="ctr"/>
                      <a:r>
                        <a:rPr lang="en-US" altLang="zh-TW"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200" b="0" i="0" u="none" strike="noStrike" dirty="0" smtClean="0">
                          <a:solidFill>
                            <a:srgbClr val="000000"/>
                          </a:solidFill>
                          <a:effectLst/>
                          <a:latin typeface="Calibri" pitchFamily="34" charset="0"/>
                          <a:ea typeface="ＭＳ Ｐゴシック" pitchFamily="50" charset="-128"/>
                        </a:rPr>
                        <a:t>8,711</a:t>
                      </a:r>
                    </a:p>
                    <a:p>
                      <a:pPr algn="r" fontAlgn="ctr"/>
                      <a:r>
                        <a:rPr lang="en-US" altLang="ja-JP" sz="1200" b="0" i="0" u="none" strike="noStrike" dirty="0" smtClean="0">
                          <a:solidFill>
                            <a:srgbClr val="000000"/>
                          </a:solidFill>
                          <a:effectLst/>
                          <a:latin typeface="Calibri" pitchFamily="34" charset="0"/>
                          <a:ea typeface="ＭＳ Ｐゴシック" pitchFamily="50" charset="-128"/>
                        </a:rPr>
                        <a:t>20.8</a:t>
                      </a: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人</a:t>
                      </a:r>
                      <a:endParaRPr lang="en-US" altLang="ja-JP" sz="1200" u="none" strike="noStrike" dirty="0" smtClean="0">
                        <a:effectLst/>
                        <a:latin typeface="ＭＳ Ｐゴシック" pitchFamily="50" charset="-128"/>
                        <a:ea typeface="ＭＳ Ｐゴシック" pitchFamily="50" charset="-128"/>
                      </a:endParaRPr>
                    </a:p>
                    <a:p>
                      <a:pPr algn="r" fontAlgn="ct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369949">
                <a:tc gridSpan="2">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200" u="none" strike="noStrike" dirty="0" smtClean="0">
                          <a:effectLst/>
                          <a:latin typeface="Calibri" pitchFamily="34" charset="0"/>
                          <a:ea typeface="ＭＳ Ｐゴシック" pitchFamily="50" charset="-128"/>
                        </a:rPr>
                        <a:t>3519</a:t>
                      </a:r>
                      <a:r>
                        <a:rPr lang="ja-JP" altLang="en-US" sz="1200" u="none" strike="noStrike" dirty="0">
                          <a:effectLst/>
                          <a:latin typeface="Calibri" pitchFamily="34" charset="0"/>
                          <a:ea typeface="ＭＳ Ｐゴシック" pitchFamily="50" charset="-128"/>
                        </a:rPr>
                        <a:t>　</a:t>
                      </a:r>
                      <a:endParaRPr lang="en-US" altLang="ja-JP" sz="1200" u="none" strike="noStrike" dirty="0" smtClean="0">
                        <a:effectLst/>
                        <a:latin typeface="Calibri" pitchFamily="34" charset="0"/>
                        <a:ea typeface="ＭＳ Ｐゴシック" pitchFamily="50" charset="-128"/>
                      </a:endParaRPr>
                    </a:p>
                    <a:p>
                      <a:pPr algn="r" fontAlgn="ctr"/>
                      <a:r>
                        <a:rPr lang="en-US" altLang="ja-JP" sz="1200" b="0" i="0" u="none" strike="noStrike" dirty="0" smtClean="0">
                          <a:solidFill>
                            <a:srgbClr val="000000"/>
                          </a:solidFill>
                          <a:effectLst/>
                          <a:latin typeface="Calibri" pitchFamily="34" charset="0"/>
                          <a:ea typeface="ＭＳ Ｐゴシック" pitchFamily="50" charset="-128"/>
                        </a:rPr>
                        <a:t>8.4</a:t>
                      </a: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人</a:t>
                      </a:r>
                      <a:endParaRPr lang="en-US" altLang="ja-JP" sz="1200" u="none" strike="noStrike" dirty="0" smtClean="0">
                        <a:effectLst/>
                        <a:latin typeface="ＭＳ Ｐゴシック" pitchFamily="50" charset="-128"/>
                        <a:ea typeface="ＭＳ Ｐゴシック" pitchFamily="50" charset="-128"/>
                      </a:endParaRPr>
                    </a:p>
                    <a:p>
                      <a:pPr algn="r" fontAlgn="ct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gridSpan="2">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ja-JP" altLang="en-US" sz="1200" u="none" strike="noStrike" dirty="0">
                          <a:effectLst/>
                          <a:latin typeface="Calibri" pitchFamily="34" charset="0"/>
                          <a:ea typeface="ＭＳ Ｐゴシック" pitchFamily="50" charset="-128"/>
                        </a:rPr>
                        <a:t>　</a:t>
                      </a:r>
                      <a:r>
                        <a:rPr lang="en-US" altLang="ja-JP" sz="1200" u="none" strike="noStrike" dirty="0" smtClean="0">
                          <a:effectLst/>
                          <a:latin typeface="Calibri" pitchFamily="34" charset="0"/>
                          <a:ea typeface="ＭＳ Ｐゴシック" pitchFamily="50" charset="-128"/>
                        </a:rPr>
                        <a:t>4,780</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aphicFrame>
        <p:nvGraphicFramePr>
          <p:cNvPr id="16" name="グラフ 15"/>
          <p:cNvGraphicFramePr>
            <a:graphicFrameLocks noGrp="1"/>
          </p:cNvGraphicFramePr>
          <p:nvPr>
            <p:extLst>
              <p:ext uri="{D42A27DB-BD31-4B8C-83A1-F6EECF244321}">
                <p14:modId xmlns:p14="http://schemas.microsoft.com/office/powerpoint/2010/main" val="1942442441"/>
              </p:ext>
            </p:extLst>
          </p:nvPr>
        </p:nvGraphicFramePr>
        <p:xfrm>
          <a:off x="89400" y="4342181"/>
          <a:ext cx="4677750" cy="259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78124" y="1827016"/>
            <a:ext cx="3515398"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rgbClr val="000000"/>
                </a:solidFill>
              </a:rPr>
              <a:t>※</a:t>
            </a:r>
            <a:r>
              <a:rPr lang="ja-JP" altLang="en-US" sz="900" dirty="0" smtClean="0">
                <a:solidFill>
                  <a:srgbClr val="000000"/>
                </a:solidFill>
              </a:rPr>
              <a:t>人口は平成２４年３月３１日</a:t>
            </a:r>
            <a:endParaRPr lang="ja-JP" altLang="en-US" sz="900" dirty="0">
              <a:solidFill>
                <a:srgbClr val="000000"/>
              </a:solidFill>
            </a:endParaRPr>
          </a:p>
        </p:txBody>
      </p:sp>
      <p:sp>
        <p:nvSpPr>
          <p:cNvPr id="19" name="角丸四角形 18"/>
          <p:cNvSpPr/>
          <p:nvPr/>
        </p:nvSpPr>
        <p:spPr bwMode="auto">
          <a:xfrm>
            <a:off x="4953000" y="4406999"/>
            <a:ext cx="4780468" cy="2412000"/>
          </a:xfrm>
          <a:prstGeom prst="roundRect">
            <a:avLst>
              <a:gd name="adj" fmla="val 5943"/>
            </a:avLst>
          </a:prstGeom>
          <a:noFill/>
          <a:ln/>
        </p:spPr>
        <p:style>
          <a:lnRef idx="2">
            <a:schemeClr val="accent5"/>
          </a:lnRef>
          <a:fillRef idx="1">
            <a:schemeClr val="lt1"/>
          </a:fillRef>
          <a:effectRef idx="0">
            <a:schemeClr val="accent5"/>
          </a:effectRef>
          <a:fontRef idx="minor">
            <a:schemeClr val="dk1"/>
          </a:fontRef>
        </p:style>
        <p:txBody>
          <a:bodyPr lIns="36000" tIns="108000" rIns="72000" anchor="ctr" anchorCtr="0"/>
          <a:lstStyle/>
          <a:p>
            <a:pPr marL="177800" indent="-177800" fontAlgn="auto">
              <a:spcBef>
                <a:spcPts val="0"/>
              </a:spcBef>
              <a:spcAft>
                <a:spcPts val="0"/>
              </a:spcAft>
              <a:defRPr/>
            </a:pPr>
            <a:r>
              <a:rPr lang="ja-JP" altLang="en-US" sz="1400" b="1" dirty="0" smtClean="0">
                <a:solidFill>
                  <a:prstClr val="black"/>
                </a:solidFill>
                <a:latin typeface="HGｺﾞｼｯｸM"/>
                <a:ea typeface="HGｺﾞｼｯｸM"/>
              </a:rPr>
              <a:t>専門職の関与の仕方</a:t>
            </a:r>
            <a:endParaRPr lang="en-US" altLang="ja-JP" sz="14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○地域包括支援センターは、サロン立ち上げから</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年間は、ボランティア運営組織が自立して金銭管理・サロン運営が出来る様に支援</a:t>
            </a:r>
            <a:endParaRPr lang="en-US" altLang="ja-JP" sz="1200" b="1" dirty="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　</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年経過後は</a:t>
            </a:r>
            <a:r>
              <a:rPr lang="en-US" altLang="ja-JP" sz="1200" b="1" dirty="0" smtClean="0">
                <a:solidFill>
                  <a:prstClr val="black"/>
                </a:solidFill>
                <a:latin typeface="HGｺﾞｼｯｸM"/>
                <a:ea typeface="HGｺﾞｼｯｸM"/>
              </a:rPr>
              <a:t>2</a:t>
            </a:r>
            <a:r>
              <a:rPr lang="ja-JP" altLang="en-US" sz="1200" b="1" dirty="0" smtClean="0">
                <a:solidFill>
                  <a:prstClr val="black"/>
                </a:solidFill>
                <a:latin typeface="HGｺﾞｼｯｸM"/>
                <a:ea typeface="HGｺﾞｼｯｸM"/>
              </a:rPr>
              <a:t>～</a:t>
            </a:r>
            <a:r>
              <a:rPr lang="en-US" altLang="ja-JP" sz="1200" b="1" dirty="0" smtClean="0">
                <a:solidFill>
                  <a:prstClr val="black"/>
                </a:solidFill>
                <a:latin typeface="HGｺﾞｼｯｸM"/>
                <a:ea typeface="HGｺﾞｼｯｸM"/>
              </a:rPr>
              <a:t>3</a:t>
            </a:r>
            <a:r>
              <a:rPr lang="ja-JP" altLang="en-US" sz="1200" b="1" dirty="0" smtClean="0">
                <a:solidFill>
                  <a:prstClr val="black"/>
                </a:solidFill>
                <a:latin typeface="HGｺﾞｼｯｸM"/>
                <a:ea typeface="HGｺﾞｼｯｸM"/>
              </a:rPr>
              <a:t>ヶ月に</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回の巡回と、各サロン会場の運営者連絡会を開催（隔月）しサポート</a:t>
            </a:r>
            <a:endParaRPr lang="en-US" altLang="ja-JP" sz="12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○町の福祉課は、広報と新規会場の立ち上げ支援、健康課（保健師）は</a:t>
            </a:r>
            <a:r>
              <a:rPr lang="ja-JP" altLang="en-US" sz="1200" b="1" dirty="0">
                <a:solidFill>
                  <a:prstClr val="black"/>
                </a:solidFill>
                <a:latin typeface="HGｺﾞｼｯｸM"/>
                <a:ea typeface="HGｺﾞｼｯｸM"/>
              </a:rPr>
              <a:t>各サロンに順次出向き、健康講話・健康相談を</a:t>
            </a:r>
            <a:r>
              <a:rPr lang="ja-JP" altLang="en-US" sz="1200" b="1" dirty="0" smtClean="0">
                <a:solidFill>
                  <a:prstClr val="black"/>
                </a:solidFill>
                <a:latin typeface="HGｺﾞｼｯｸM"/>
                <a:ea typeface="HGｺﾞｼｯｸM"/>
              </a:rPr>
              <a:t>実施</a:t>
            </a:r>
            <a:endParaRPr lang="en-US" altLang="ja-JP" sz="12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○共同研究協定を結んでいる大学は町と協力して、事業効果検証や体力測定、認知症検査を実施</a:t>
            </a:r>
            <a:endParaRPr lang="en-US" altLang="ja-JP" sz="1200"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○社協は、ボランティア研修や、ボランティアが加入する保険管理</a:t>
            </a:r>
            <a:r>
              <a:rPr lang="ja-JP" altLang="en-US" sz="1200" b="1" dirty="0">
                <a:solidFill>
                  <a:prstClr val="black"/>
                </a:solidFill>
                <a:latin typeface="HGｺﾞｼｯｸM"/>
                <a:ea typeface="HGｺﾞｼｯｸM"/>
              </a:rPr>
              <a:t>、</a:t>
            </a:r>
            <a:r>
              <a:rPr lang="ja-JP" altLang="en-US" sz="1200" b="1" dirty="0" smtClean="0">
                <a:solidFill>
                  <a:prstClr val="black"/>
                </a:solidFill>
                <a:latin typeface="HGｺﾞｼｯｸM"/>
                <a:ea typeface="HGｺﾞｼｯｸM"/>
              </a:rPr>
              <a:t>求められた時にボランティアの派遣調整などを実施　</a:t>
            </a:r>
            <a:endParaRPr lang="en-US" altLang="ja-JP" sz="1200" b="1" dirty="0" smtClean="0">
              <a:solidFill>
                <a:prstClr val="black"/>
              </a:solidFill>
              <a:latin typeface="HGｺﾞｼｯｸM"/>
              <a:ea typeface="HGｺﾞｼｯｸM"/>
            </a:endParaRPr>
          </a:p>
        </p:txBody>
      </p:sp>
      <p:graphicFrame>
        <p:nvGraphicFramePr>
          <p:cNvPr id="2" name="表 1"/>
          <p:cNvGraphicFramePr>
            <a:graphicFrameLocks noGrp="1"/>
          </p:cNvGraphicFramePr>
          <p:nvPr>
            <p:extLst>
              <p:ext uri="{D42A27DB-BD31-4B8C-83A1-F6EECF244321}">
                <p14:modId xmlns:p14="http://schemas.microsoft.com/office/powerpoint/2010/main" val="430053945"/>
              </p:ext>
            </p:extLst>
          </p:nvPr>
        </p:nvGraphicFramePr>
        <p:xfrm>
          <a:off x="5133647" y="3754617"/>
          <a:ext cx="4425484" cy="528778"/>
        </p:xfrm>
        <a:graphic>
          <a:graphicData uri="http://schemas.openxmlformats.org/drawingml/2006/table">
            <a:tbl>
              <a:tblPr firstRow="1" bandRow="1">
                <a:tableStyleId>{BDBED569-4797-4DF1-A0F4-6AAB3CD982D8}</a:tableStyleId>
              </a:tblPr>
              <a:tblGrid>
                <a:gridCol w="3708000"/>
                <a:gridCol w="717484"/>
              </a:tblGrid>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才以上高齢者に占める参加者の割合</a:t>
                      </a:r>
                      <a:endParaRPr kumimoji="1" lang="ja-JP" altLang="en-US" sz="1000" b="1" dirty="0">
                        <a:solidFill>
                          <a:sysClr val="windowText" lastClr="000000"/>
                        </a:solidFill>
                        <a:latin typeface="+mn-ea"/>
                        <a:ea typeface="+mn-ea"/>
                      </a:endParaRPr>
                    </a:p>
                  </a:txBody>
                  <a:tcPr/>
                </a:tc>
                <a:tc>
                  <a:txBody>
                    <a:bodyPr/>
                    <a:lstStyle/>
                    <a:p>
                      <a:pPr algn="ctr"/>
                      <a:r>
                        <a:rPr kumimoji="1" lang="en-US" altLang="ja-JP" sz="1000" b="1" dirty="0" smtClean="0">
                          <a:latin typeface="+mn-ea"/>
                          <a:ea typeface="+mn-ea"/>
                        </a:rPr>
                        <a:t>9.8</a:t>
                      </a:r>
                      <a:r>
                        <a:rPr kumimoji="1" lang="ja-JP" altLang="en-US" sz="1000" b="1" dirty="0" smtClean="0">
                          <a:latin typeface="+mn-ea"/>
                          <a:ea typeface="+mn-ea"/>
                        </a:rPr>
                        <a:t>　％</a:t>
                      </a:r>
                      <a:endParaRPr kumimoji="1" lang="ja-JP" altLang="en-US" sz="1000" b="1" dirty="0">
                        <a:solidFill>
                          <a:sysClr val="windowText" lastClr="000000"/>
                        </a:solidFill>
                        <a:latin typeface="+mn-ea"/>
                        <a:ea typeface="+mn-ea"/>
                      </a:endParaRPr>
                    </a:p>
                  </a:txBody>
                  <a:tcPr/>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solidFill>
                          <a:sysClr val="windowText" lastClr="000000"/>
                        </a:solidFill>
                        <a:latin typeface="+mn-ea"/>
                        <a:ea typeface="+mn-ea"/>
                      </a:endParaRPr>
                    </a:p>
                  </a:txBody>
                  <a:tcPr/>
                </a:tc>
                <a:tc>
                  <a:txBody>
                    <a:bodyPr/>
                    <a:lstStyle/>
                    <a:p>
                      <a:pPr algn="ctr"/>
                      <a:r>
                        <a:rPr kumimoji="1" lang="en-US" altLang="ja-JP" sz="1000" b="1" dirty="0" smtClean="0">
                          <a:latin typeface="+mn-ea"/>
                          <a:ea typeface="+mn-ea"/>
                        </a:rPr>
                        <a:t>1.0</a:t>
                      </a:r>
                      <a:r>
                        <a:rPr kumimoji="1" lang="ja-JP" altLang="en-US" sz="1000" b="1" dirty="0" smtClean="0">
                          <a:latin typeface="+mn-ea"/>
                          <a:ea typeface="+mn-ea"/>
                        </a:rPr>
                        <a:t>　％</a:t>
                      </a:r>
                      <a:endParaRPr kumimoji="1" lang="en-US" altLang="ja-JP" sz="1000" b="1" dirty="0" smtClean="0">
                        <a:solidFill>
                          <a:sysClr val="windowText" lastClr="000000"/>
                        </a:solidFill>
                        <a:latin typeface="+mn-ea"/>
                        <a:ea typeface="+mn-ea"/>
                      </a:endParaRPr>
                    </a:p>
                  </a:txBody>
                  <a:tcPr/>
                </a:tc>
              </a:tr>
            </a:tbl>
          </a:graphicData>
        </a:graphic>
      </p:graphicFrame>
      <p:pic>
        <p:nvPicPr>
          <p:cNvPr id="163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4490" y="2188554"/>
            <a:ext cx="1512000" cy="13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グループ化 19"/>
          <p:cNvGrpSpPr/>
          <p:nvPr/>
        </p:nvGrpSpPr>
        <p:grpSpPr>
          <a:xfrm>
            <a:off x="3478099" y="2201528"/>
            <a:ext cx="1538782" cy="1537688"/>
            <a:chOff x="3534832" y="2174851"/>
            <a:chExt cx="1538782" cy="1537688"/>
          </a:xfrm>
        </p:grpSpPr>
        <p:sp>
          <p:nvSpPr>
            <p:cNvPr id="23" name="テキスト ボックス 22"/>
            <p:cNvSpPr txBox="1"/>
            <p:nvPr/>
          </p:nvSpPr>
          <p:spPr>
            <a:xfrm>
              <a:off x="3737246" y="2612697"/>
              <a:ext cx="1203115" cy="230832"/>
            </a:xfrm>
            <a:prstGeom prst="rect">
              <a:avLst/>
            </a:prstGeom>
            <a:noFill/>
          </p:spPr>
          <p:txBody>
            <a:bodyPr wrap="square" rtlCol="0">
              <a:spAutoFit/>
            </a:bodyPr>
            <a:lstStyle/>
            <a:p>
              <a:r>
                <a:rPr lang="ja-JP" altLang="en-US" sz="900" b="1" dirty="0">
                  <a:solidFill>
                    <a:prstClr val="black"/>
                  </a:solidFill>
                </a:rPr>
                <a:t>愛知県</a:t>
              </a:r>
              <a:endParaRPr lang="ja-JP" altLang="en-US" sz="800" b="1" dirty="0">
                <a:solidFill>
                  <a:prstClr val="black"/>
                </a:solidFill>
              </a:endParaRPr>
            </a:p>
          </p:txBody>
        </p:sp>
        <p:sp>
          <p:nvSpPr>
            <p:cNvPr id="24" name="テキスト ボックス 23"/>
            <p:cNvSpPr txBox="1"/>
            <p:nvPr/>
          </p:nvSpPr>
          <p:spPr>
            <a:xfrm>
              <a:off x="3870499" y="2174851"/>
              <a:ext cx="1203115" cy="230832"/>
            </a:xfrm>
            <a:prstGeom prst="rect">
              <a:avLst/>
            </a:prstGeom>
            <a:noFill/>
          </p:spPr>
          <p:txBody>
            <a:bodyPr wrap="square" rtlCol="0">
              <a:spAutoFit/>
            </a:bodyPr>
            <a:lstStyle/>
            <a:p>
              <a:r>
                <a:rPr lang="ja-JP" altLang="en-US" sz="900" dirty="0">
                  <a:solidFill>
                    <a:prstClr val="black"/>
                  </a:solidFill>
                </a:rPr>
                <a:t>岐阜県</a:t>
              </a:r>
              <a:endParaRPr lang="ja-JP" altLang="en-US" sz="800" dirty="0">
                <a:solidFill>
                  <a:prstClr val="black"/>
                </a:solidFill>
              </a:endParaRPr>
            </a:p>
          </p:txBody>
        </p:sp>
        <p:sp>
          <p:nvSpPr>
            <p:cNvPr id="25" name="テキスト ボックス 24"/>
            <p:cNvSpPr txBox="1"/>
            <p:nvPr/>
          </p:nvSpPr>
          <p:spPr>
            <a:xfrm>
              <a:off x="4560159" y="2950031"/>
              <a:ext cx="323165" cy="762508"/>
            </a:xfrm>
            <a:prstGeom prst="rect">
              <a:avLst/>
            </a:prstGeom>
            <a:noFill/>
          </p:spPr>
          <p:txBody>
            <a:bodyPr vert="eaVert" wrap="square" rtlCol="0">
              <a:spAutoFit/>
            </a:bodyPr>
            <a:lstStyle/>
            <a:p>
              <a:r>
                <a:rPr lang="ja-JP" altLang="en-US" sz="900" dirty="0">
                  <a:solidFill>
                    <a:prstClr val="black"/>
                  </a:solidFill>
                </a:rPr>
                <a:t>静岡県</a:t>
              </a:r>
              <a:endParaRPr lang="ja-JP" altLang="en-US" sz="800" dirty="0">
                <a:solidFill>
                  <a:prstClr val="black"/>
                </a:solidFill>
              </a:endParaRPr>
            </a:p>
          </p:txBody>
        </p:sp>
        <p:sp>
          <p:nvSpPr>
            <p:cNvPr id="26" name="角丸四角形吹き出し 25"/>
            <p:cNvSpPr/>
            <p:nvPr/>
          </p:nvSpPr>
          <p:spPr>
            <a:xfrm>
              <a:off x="3534832" y="3350437"/>
              <a:ext cx="671334" cy="306467"/>
            </a:xfrm>
            <a:prstGeom prst="wedgeRoundRectCallout">
              <a:avLst>
                <a:gd name="adj1" fmla="val -27527"/>
                <a:gd name="adj2" fmla="val -12249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武豊</a:t>
              </a:r>
              <a:r>
                <a:rPr lang="ja-JP" altLang="en-US" sz="1200" dirty="0" smtClean="0">
                  <a:solidFill>
                    <a:prstClr val="black"/>
                  </a:solidFill>
                </a:rPr>
                <a:t>町</a:t>
              </a:r>
              <a:endParaRPr lang="ja-JP" altLang="en-US" sz="1200" dirty="0">
                <a:solidFill>
                  <a:prstClr val="black"/>
                </a:solidFill>
              </a:endParaRPr>
            </a:p>
          </p:txBody>
        </p:sp>
      </p:grpSp>
      <p:sp>
        <p:nvSpPr>
          <p:cNvPr id="21" name="正方形/長方形 20"/>
          <p:cNvSpPr/>
          <p:nvPr/>
        </p:nvSpPr>
        <p:spPr>
          <a:xfrm rot="5400000">
            <a:off x="-161948"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878127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1"/>
            <a:ext cx="9906000"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a:solidFill>
                  <a:prstClr val="black"/>
                </a:solidFill>
                <a:latin typeface="HG丸ｺﾞｼｯｸM-PRO" pitchFamily="50" charset="-128"/>
                <a:ea typeface="HG丸ｺﾞｼｯｸM-PRO" pitchFamily="50" charset="-128"/>
              </a:rPr>
              <a:t>④茨城県利根町　～シルバーリハビリ体操指導士の体操普及活動～</a:t>
            </a:r>
          </a:p>
        </p:txBody>
      </p:sp>
      <p:sp>
        <p:nvSpPr>
          <p:cNvPr id="9" name="テキスト ボックス 136"/>
          <p:cNvSpPr txBox="1">
            <a:spLocks noChangeArrowheads="1"/>
          </p:cNvSpPr>
          <p:nvPr/>
        </p:nvSpPr>
        <p:spPr bwMode="auto">
          <a:xfrm>
            <a:off x="84597" y="576077"/>
            <a:ext cx="9711529" cy="923330"/>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dirty="0" smtClean="0">
                <a:solidFill>
                  <a:prstClr val="black"/>
                </a:solidFill>
              </a:rPr>
              <a:t>茨城県立健康プラザの主催</a:t>
            </a:r>
            <a:r>
              <a:rPr lang="ja-JP" altLang="en-US" dirty="0">
                <a:solidFill>
                  <a:prstClr val="black"/>
                </a:solidFill>
              </a:rPr>
              <a:t>する講習会を終了</a:t>
            </a:r>
            <a:r>
              <a:rPr lang="ja-JP" altLang="en-US" dirty="0" smtClean="0">
                <a:solidFill>
                  <a:prstClr val="black"/>
                </a:solidFill>
              </a:rPr>
              <a:t>した</a:t>
            </a:r>
            <a:r>
              <a:rPr lang="en-US" altLang="ja-JP" dirty="0" smtClean="0">
                <a:solidFill>
                  <a:prstClr val="black"/>
                </a:solidFill>
                <a:latin typeface="ＭＳ Ｐゴシック"/>
                <a:ea typeface="ＭＳ Ｐゴシック"/>
              </a:rPr>
              <a:t>60</a:t>
            </a:r>
            <a:r>
              <a:rPr lang="ja-JP" altLang="en-US" dirty="0" smtClean="0">
                <a:solidFill>
                  <a:prstClr val="black"/>
                </a:solidFill>
                <a:latin typeface="ＭＳ Ｐゴシック"/>
                <a:ea typeface="ＭＳ Ｐゴシック"/>
              </a:rPr>
              <a:t>歳</a:t>
            </a:r>
            <a:r>
              <a:rPr lang="ja-JP" altLang="en-US" dirty="0" smtClean="0">
                <a:solidFill>
                  <a:prstClr val="black"/>
                </a:solidFill>
              </a:rPr>
              <a:t>以上の世代の住民ボランティア「シルバーリハビリ体操指導士」が、公民館等</a:t>
            </a:r>
            <a:r>
              <a:rPr lang="ja-JP" altLang="en-US" dirty="0">
                <a:solidFill>
                  <a:prstClr val="black"/>
                </a:solidFill>
              </a:rPr>
              <a:t>で高齢者のための体操教室を</a:t>
            </a:r>
            <a:r>
              <a:rPr lang="ja-JP" altLang="en-US" dirty="0" smtClean="0">
                <a:solidFill>
                  <a:prstClr val="black"/>
                </a:solidFill>
              </a:rPr>
              <a:t>立ち上げ、自主活動として運営。町内</a:t>
            </a:r>
            <a:r>
              <a:rPr lang="en-US" altLang="ja-JP" dirty="0" smtClean="0">
                <a:solidFill>
                  <a:prstClr val="black"/>
                </a:solidFill>
                <a:latin typeface="ＭＳ Ｐゴシック"/>
                <a:ea typeface="ＭＳ Ｐゴシック"/>
              </a:rPr>
              <a:t>13</a:t>
            </a:r>
            <a:r>
              <a:rPr lang="ja-JP" altLang="en-US" dirty="0" smtClean="0">
                <a:solidFill>
                  <a:prstClr val="black"/>
                </a:solidFill>
                <a:latin typeface="ＭＳ Ｐゴシック"/>
                <a:ea typeface="ＭＳ Ｐゴシック"/>
              </a:rPr>
              <a:t>箇所で月</a:t>
            </a:r>
            <a:r>
              <a:rPr lang="en-US" altLang="ja-JP" dirty="0" smtClean="0">
                <a:solidFill>
                  <a:prstClr val="black"/>
                </a:solidFill>
                <a:latin typeface="ＭＳ Ｐゴシック"/>
                <a:ea typeface="ＭＳ Ｐゴシック"/>
              </a:rPr>
              <a:t>2</a:t>
            </a:r>
            <a:r>
              <a:rPr lang="ja-JP" altLang="en-US" dirty="0" smtClean="0">
                <a:solidFill>
                  <a:prstClr val="black"/>
                </a:solidFill>
                <a:latin typeface="ＭＳ Ｐゴシック"/>
                <a:ea typeface="ＭＳ Ｐゴシック"/>
              </a:rPr>
              <a:t>～</a:t>
            </a:r>
            <a:r>
              <a:rPr lang="en-US" altLang="ja-JP" dirty="0" smtClean="0">
                <a:solidFill>
                  <a:prstClr val="black"/>
                </a:solidFill>
                <a:latin typeface="ＭＳ Ｐゴシック"/>
                <a:ea typeface="ＭＳ Ｐゴシック"/>
              </a:rPr>
              <a:t>4</a:t>
            </a:r>
            <a:r>
              <a:rPr lang="ja-JP" altLang="en-US" dirty="0" smtClean="0">
                <a:solidFill>
                  <a:prstClr val="black"/>
                </a:solidFill>
                <a:latin typeface="ＭＳ Ｐゴシック"/>
                <a:ea typeface="ＭＳ Ｐゴシック"/>
              </a:rPr>
              <a:t>回、延</a:t>
            </a:r>
            <a:r>
              <a:rPr lang="en-US" altLang="ja-JP" dirty="0" smtClean="0">
                <a:solidFill>
                  <a:prstClr val="black"/>
                </a:solidFill>
                <a:latin typeface="ＭＳ Ｐゴシック"/>
                <a:ea typeface="ＭＳ Ｐゴシック"/>
              </a:rPr>
              <a:t>13,390</a:t>
            </a:r>
            <a:r>
              <a:rPr lang="ja-JP" altLang="en-US" dirty="0" smtClean="0">
                <a:solidFill>
                  <a:prstClr val="black"/>
                </a:solidFill>
              </a:rPr>
              <a:t>人が参加しており、地域に定着している。</a:t>
            </a:r>
            <a:r>
              <a:rPr lang="ja-JP" altLang="en-US" dirty="0">
                <a:solidFill>
                  <a:prstClr val="black"/>
                </a:solidFill>
              </a:rPr>
              <a:t>　</a:t>
            </a:r>
            <a:endParaRPr lang="ja-JP" altLang="en-US" b="1" kern="0" dirty="0">
              <a:solidFill>
                <a:prstClr val="black"/>
              </a:solidFill>
              <a:latin typeface="ＭＳ Ｐゴシック"/>
            </a:endParaRPr>
          </a:p>
        </p:txBody>
      </p:sp>
      <p:sp>
        <p:nvSpPr>
          <p:cNvPr id="10" name="テキスト ボックス 9"/>
          <p:cNvSpPr txBox="1"/>
          <p:nvPr/>
        </p:nvSpPr>
        <p:spPr>
          <a:xfrm>
            <a:off x="54189" y="1556793"/>
            <a:ext cx="4826917"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08" y="4135720"/>
            <a:ext cx="482691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97229" y="1556792"/>
            <a:ext cx="4782817" cy="316835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16</a:t>
            </a:r>
            <a:r>
              <a:rPr lang="ja-JP" altLang="en-US" sz="1200" b="1" dirty="0" smtClean="0">
                <a:solidFill>
                  <a:prstClr val="black"/>
                </a:solidFill>
                <a:latin typeface="HGｺﾞｼｯｸM"/>
                <a:ea typeface="HGｺﾞｼｯｸM"/>
              </a:rPr>
              <a:t>年　利根町社会福祉協議会による定年男性のためのボランティア講座と県立健康プラザのシルバーリハビリ体操が結びつき、高齢者のための体操指導者の養成を開始。</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17</a:t>
            </a:r>
            <a:r>
              <a:rPr lang="ja-JP" altLang="en-US" sz="1200" b="1" dirty="0" smtClean="0">
                <a:solidFill>
                  <a:prstClr val="black"/>
                </a:solidFill>
                <a:latin typeface="HGｺﾞｼｯｸM"/>
                <a:ea typeface="HGｺﾞｼｯｸM"/>
              </a:rPr>
              <a:t>年　養成された「シルバーリハビリ体操指導士（以下、指導士）」が国保診療所の一室で外来受診者も交えて、地域の高齢者に体操を指導するようになった。</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18</a:t>
            </a:r>
            <a:r>
              <a:rPr lang="ja-JP" altLang="en-US" sz="1200" b="1" dirty="0" smtClean="0">
                <a:solidFill>
                  <a:prstClr val="black"/>
                </a:solidFill>
                <a:latin typeface="HGｺﾞｼｯｸM"/>
                <a:ea typeface="HGｺﾞｼｯｸM"/>
              </a:rPr>
              <a:t>年　二次予防事業のサポート役として指導士が参加</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指導士の活動は、高齢世代が高</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齢世代を支え合う互助の活動と</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して、町内に定着している。</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a:t>
            </a: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400" dirty="0" smtClean="0">
              <a:solidFill>
                <a:prstClr val="white"/>
              </a:solidFill>
              <a:latin typeface="ＭＳ Ｐゴシック" pitchFamily="50" charset="-128"/>
            </a:endParaRPr>
          </a:p>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4997115" y="4856196"/>
            <a:ext cx="4782818" cy="1944216"/>
          </a:xfrm>
          <a:prstGeom prst="roundRect">
            <a:avLst>
              <a:gd name="adj" fmla="val 5943"/>
            </a:avLst>
          </a:prstGeom>
          <a:solidFill>
            <a:schemeClr val="bg1"/>
          </a:solidFill>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r>
              <a:rPr lang="ja-JP" altLang="en-US" sz="1400" b="1" dirty="0" smtClean="0">
                <a:solidFill>
                  <a:prstClr val="black"/>
                </a:solidFill>
                <a:latin typeface="HGｺﾞｼｯｸM"/>
                <a:ea typeface="HGｺﾞｼｯｸM"/>
              </a:rPr>
              <a:t>専門職の関与の仕方</a:t>
            </a:r>
            <a:endParaRPr lang="en-US" altLang="ja-JP" sz="1400" b="1" dirty="0" smtClean="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保健師</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指導士の体操教室を、町内に広報。必要な人に体操の参加</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を勧める。</a:t>
            </a: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a:t>
            </a:r>
            <a:endParaRPr lang="en-US" altLang="ja-JP" sz="1200" b="1" dirty="0" smtClean="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地域包括支援センターの主任ケアマネ・社会福祉士</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体操に来れなくなった人に訪問、状況把握</a:t>
            </a:r>
            <a:endParaRPr lang="en-US" altLang="ja-JP" sz="1200" b="1" dirty="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a:solidFill>
                  <a:prstClr val="black"/>
                </a:solidFill>
                <a:latin typeface="HGｺﾞｼｯｸM"/>
                <a:ea typeface="HGｺﾞｼｯｸM"/>
              </a:rPr>
              <a:t>国保診療所の医師</a:t>
            </a:r>
            <a:endParaRPr lang="en-US" altLang="ja-JP" sz="1200" b="1" dirty="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診療所の外来受診者に体操への参加を勧め、指導士の活動</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を後押し　</a:t>
            </a:r>
            <a:endParaRPr lang="en-US" altLang="ja-JP" sz="1200" b="1" dirty="0">
              <a:solidFill>
                <a:prstClr val="black"/>
              </a:solidFill>
              <a:latin typeface="HGｺﾞｼｯｸM"/>
              <a:ea typeface="HGｺﾞｼｯｸM"/>
            </a:endParaRPr>
          </a:p>
          <a:p>
            <a:pPr marL="177800" indent="-177800" fontAlgn="auto">
              <a:spcBef>
                <a:spcPts val="0"/>
              </a:spcBef>
              <a:spcAft>
                <a:spcPts val="0"/>
              </a:spcAft>
              <a:defRPr/>
            </a:pPr>
            <a:endParaRPr lang="ja-JP" altLang="en-US" sz="1200" dirty="0">
              <a:solidFill>
                <a:prstClr val="black">
                  <a:lumMod val="65000"/>
                  <a:lumOff val="35000"/>
                </a:prstClr>
              </a:solidFill>
              <a:latin typeface="ＭＳ Ｐゴシック"/>
            </a:endParaRPr>
          </a:p>
        </p:txBody>
      </p:sp>
      <p:pic>
        <p:nvPicPr>
          <p:cNvPr id="20" name="図 1" descr="DSCF274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9723" y="3248607"/>
            <a:ext cx="1914015" cy="13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 7"/>
          <p:cNvGraphicFramePr>
            <a:graphicFrameLocks noGrp="1"/>
          </p:cNvGraphicFramePr>
          <p:nvPr>
            <p:extLst>
              <p:ext uri="{D42A27DB-BD31-4B8C-83A1-F6EECF244321}">
                <p14:modId xmlns:p14="http://schemas.microsoft.com/office/powerpoint/2010/main" val="1015413963"/>
              </p:ext>
            </p:extLst>
          </p:nvPr>
        </p:nvGraphicFramePr>
        <p:xfrm>
          <a:off x="5311169" y="3845239"/>
          <a:ext cx="2099517" cy="701040"/>
        </p:xfrm>
        <a:graphic>
          <a:graphicData uri="http://schemas.openxmlformats.org/drawingml/2006/table">
            <a:tbl>
              <a:tblPr firstRow="1" bandRow="1">
                <a:tableStyleId>{5940675A-B579-460E-94D1-54222C63F5DA}</a:tableStyleId>
              </a:tblPr>
              <a:tblGrid>
                <a:gridCol w="1007921"/>
                <a:gridCol w="1091596"/>
              </a:tblGrid>
              <a:tr h="159793">
                <a:tc>
                  <a:txBody>
                    <a:bodyPr/>
                    <a:lstStyle/>
                    <a:p>
                      <a:r>
                        <a:rPr kumimoji="1" lang="en-US" altLang="ja-JP" sz="1100" dirty="0" smtClean="0"/>
                        <a:t>H24</a:t>
                      </a:r>
                      <a:r>
                        <a:rPr kumimoji="1" lang="ja-JP" altLang="en-US" sz="1100" dirty="0" smtClean="0"/>
                        <a:t>年度</a:t>
                      </a:r>
                      <a:endParaRPr kumimoji="1" lang="en-US" altLang="ja-JP" sz="1100" dirty="0" smtClean="0"/>
                    </a:p>
                    <a:p>
                      <a:r>
                        <a:rPr kumimoji="1" lang="ja-JP" altLang="en-US" sz="1100" dirty="0" smtClean="0"/>
                        <a:t>参加実人数</a:t>
                      </a:r>
                      <a:endParaRPr kumimoji="1" lang="ja-JP" altLang="en-US" sz="1100" dirty="0"/>
                    </a:p>
                  </a:txBody>
                  <a:tcPr marL="99012" marR="99012"/>
                </a:tc>
                <a:tc>
                  <a:txBody>
                    <a:bodyPr/>
                    <a:lstStyle/>
                    <a:p>
                      <a:r>
                        <a:rPr kumimoji="1" lang="ja-JP" altLang="en-US" sz="1100" dirty="0" smtClean="0"/>
                        <a:t>高齢者人口に占める割合</a:t>
                      </a:r>
                      <a:endParaRPr kumimoji="1" lang="ja-JP" altLang="en-US" sz="1100" dirty="0"/>
                    </a:p>
                  </a:txBody>
                  <a:tcPr marL="99012" marR="99012"/>
                </a:tc>
              </a:tr>
              <a:tr h="159793">
                <a:tc>
                  <a:txBody>
                    <a:bodyPr/>
                    <a:lstStyle/>
                    <a:p>
                      <a:pPr algn="ctr"/>
                      <a:r>
                        <a:rPr kumimoji="1" lang="en-US" altLang="ja-JP" sz="1200" dirty="0" smtClean="0">
                          <a:latin typeface="+mn-ea"/>
                          <a:ea typeface="+mn-ea"/>
                        </a:rPr>
                        <a:t>544</a:t>
                      </a:r>
                      <a:r>
                        <a:rPr kumimoji="1" lang="ja-JP" altLang="en-US" sz="1200" dirty="0" smtClean="0">
                          <a:latin typeface="+mn-ea"/>
                          <a:ea typeface="+mn-ea"/>
                        </a:rPr>
                        <a:t>人</a:t>
                      </a:r>
                      <a:endParaRPr kumimoji="1" lang="ja-JP" altLang="en-US" sz="1200" dirty="0">
                        <a:latin typeface="+mn-ea"/>
                        <a:ea typeface="+mn-ea"/>
                      </a:endParaRPr>
                    </a:p>
                  </a:txBody>
                  <a:tcPr marL="99012" marR="99012"/>
                </a:tc>
                <a:tc>
                  <a:txBody>
                    <a:bodyPr/>
                    <a:lstStyle/>
                    <a:p>
                      <a:pPr algn="ctr"/>
                      <a:r>
                        <a:rPr kumimoji="1" lang="en-US" altLang="ja-JP" sz="1200" dirty="0" smtClean="0">
                          <a:latin typeface="+mn-ea"/>
                          <a:ea typeface="+mn-ea"/>
                        </a:rPr>
                        <a:t>10.3%</a:t>
                      </a:r>
                      <a:endParaRPr kumimoji="1" lang="ja-JP" altLang="en-US" sz="1200" dirty="0">
                        <a:latin typeface="+mn-ea"/>
                        <a:ea typeface="+mn-ea"/>
                      </a:endParaRPr>
                    </a:p>
                  </a:txBody>
                  <a:tcPr marL="99012" marR="99012"/>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733285375"/>
              </p:ext>
            </p:extLst>
          </p:nvPr>
        </p:nvGraphicFramePr>
        <p:xfrm>
          <a:off x="145174" y="2017864"/>
          <a:ext cx="3118502" cy="1800002"/>
        </p:xfrm>
        <a:graphic>
          <a:graphicData uri="http://schemas.openxmlformats.org/drawingml/2006/table">
            <a:tbl>
              <a:tblPr>
                <a:tableStyleId>{5C22544A-7EE6-4342-B048-85BDC9FD1C3A}</a:tableStyleId>
              </a:tblPr>
              <a:tblGrid>
                <a:gridCol w="1247540"/>
                <a:gridCol w="545797"/>
                <a:gridCol w="857683"/>
                <a:gridCol w="467482"/>
              </a:tblGrid>
              <a:tr h="265026">
                <a:tc rowSpan="2">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17,592</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5,272</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30.0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2,009</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11.4</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marL="0" algn="l" defTabSz="914400" rtl="0" eaLnBrk="1" fontAlgn="ctr" latinLnBrk="0" hangingPunct="1"/>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4,070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3" name="正方形/長方形 22"/>
          <p:cNvSpPr/>
          <p:nvPr/>
        </p:nvSpPr>
        <p:spPr>
          <a:xfrm>
            <a:off x="84653" y="1827016"/>
            <a:ext cx="3806516"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4" name="グラフ 23"/>
          <p:cNvGraphicFramePr>
            <a:graphicFrameLocks noGrp="1"/>
          </p:cNvGraphicFramePr>
          <p:nvPr>
            <p:extLst>
              <p:ext uri="{D42A27DB-BD31-4B8C-83A1-F6EECF244321}">
                <p14:modId xmlns:p14="http://schemas.microsoft.com/office/powerpoint/2010/main" val="242665795"/>
              </p:ext>
            </p:extLst>
          </p:nvPr>
        </p:nvGraphicFramePr>
        <p:xfrm>
          <a:off x="51695" y="4187471"/>
          <a:ext cx="467775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74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4491" y="2001659"/>
            <a:ext cx="1462556" cy="180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3294435" y="2410425"/>
            <a:ext cx="1981859" cy="1572264"/>
            <a:chOff x="3313259" y="2392288"/>
            <a:chExt cx="1981859" cy="1572264"/>
          </a:xfrm>
        </p:grpSpPr>
        <p:sp>
          <p:nvSpPr>
            <p:cNvPr id="28" name="テキスト ボックス 27"/>
            <p:cNvSpPr txBox="1"/>
            <p:nvPr/>
          </p:nvSpPr>
          <p:spPr>
            <a:xfrm>
              <a:off x="3822115" y="2910136"/>
              <a:ext cx="1203115" cy="230832"/>
            </a:xfrm>
            <a:prstGeom prst="rect">
              <a:avLst/>
            </a:prstGeom>
            <a:noFill/>
          </p:spPr>
          <p:txBody>
            <a:bodyPr wrap="square" rtlCol="0">
              <a:spAutoFit/>
            </a:bodyPr>
            <a:lstStyle/>
            <a:p>
              <a:r>
                <a:rPr lang="ja-JP" altLang="en-US" sz="900" b="1" dirty="0">
                  <a:solidFill>
                    <a:prstClr val="black"/>
                  </a:solidFill>
                </a:rPr>
                <a:t>茨城県</a:t>
              </a:r>
              <a:endParaRPr lang="ja-JP" altLang="en-US" sz="800" b="1" dirty="0">
                <a:solidFill>
                  <a:prstClr val="black"/>
                </a:solidFill>
              </a:endParaRPr>
            </a:p>
          </p:txBody>
        </p:sp>
        <p:sp>
          <p:nvSpPr>
            <p:cNvPr id="29" name="テキスト ボックス 28"/>
            <p:cNvSpPr txBox="1"/>
            <p:nvPr/>
          </p:nvSpPr>
          <p:spPr>
            <a:xfrm>
              <a:off x="3313259" y="2392288"/>
              <a:ext cx="1203115" cy="230832"/>
            </a:xfrm>
            <a:prstGeom prst="rect">
              <a:avLst/>
            </a:prstGeom>
            <a:noFill/>
          </p:spPr>
          <p:txBody>
            <a:bodyPr wrap="square" rtlCol="0">
              <a:spAutoFit/>
            </a:bodyPr>
            <a:lstStyle/>
            <a:p>
              <a:r>
                <a:rPr lang="ja-JP" altLang="en-US" sz="900" dirty="0">
                  <a:solidFill>
                    <a:prstClr val="black"/>
                  </a:solidFill>
                </a:rPr>
                <a:t>栃木県</a:t>
              </a:r>
              <a:endParaRPr lang="ja-JP" altLang="en-US" sz="800" dirty="0">
                <a:solidFill>
                  <a:prstClr val="black"/>
                </a:solidFill>
              </a:endParaRPr>
            </a:p>
          </p:txBody>
        </p:sp>
        <p:sp>
          <p:nvSpPr>
            <p:cNvPr id="30" name="テキスト ボックス 29"/>
            <p:cNvSpPr txBox="1"/>
            <p:nvPr/>
          </p:nvSpPr>
          <p:spPr>
            <a:xfrm>
              <a:off x="4092003" y="3580487"/>
              <a:ext cx="1203115" cy="230832"/>
            </a:xfrm>
            <a:prstGeom prst="rect">
              <a:avLst/>
            </a:prstGeom>
            <a:noFill/>
          </p:spPr>
          <p:txBody>
            <a:bodyPr wrap="square" rtlCol="0">
              <a:spAutoFit/>
            </a:bodyPr>
            <a:lstStyle/>
            <a:p>
              <a:r>
                <a:rPr lang="ja-JP" altLang="en-US" sz="900" dirty="0">
                  <a:solidFill>
                    <a:prstClr val="black"/>
                  </a:solidFill>
                </a:rPr>
                <a:t>千葉県</a:t>
              </a:r>
              <a:endParaRPr lang="ja-JP" altLang="en-US" sz="800" dirty="0">
                <a:solidFill>
                  <a:prstClr val="black"/>
                </a:solidFill>
              </a:endParaRPr>
            </a:p>
          </p:txBody>
        </p:sp>
        <p:sp>
          <p:nvSpPr>
            <p:cNvPr id="31" name="角丸四角形吹き出し 30"/>
            <p:cNvSpPr/>
            <p:nvPr/>
          </p:nvSpPr>
          <p:spPr>
            <a:xfrm>
              <a:off x="3444209" y="3658085"/>
              <a:ext cx="671334" cy="306467"/>
            </a:xfrm>
            <a:prstGeom prst="wedgeRoundRectCallout">
              <a:avLst>
                <a:gd name="adj1" fmla="val 20446"/>
                <a:gd name="adj2" fmla="val -586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利根町</a:t>
              </a:r>
              <a:endParaRPr lang="ja-JP" altLang="en-US" sz="1200" dirty="0">
                <a:solidFill>
                  <a:prstClr val="black"/>
                </a:solidFill>
              </a:endParaRPr>
            </a:p>
          </p:txBody>
        </p:sp>
      </p:grpSp>
      <p:sp>
        <p:nvSpPr>
          <p:cNvPr id="19" name="正方形/長方形 18"/>
          <p:cNvSpPr/>
          <p:nvPr/>
        </p:nvSpPr>
        <p:spPr>
          <a:xfrm rot="5400000">
            <a:off x="-89941" y="11663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979645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4490" y="2127016"/>
            <a:ext cx="1512000" cy="13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0" y="0"/>
            <a:ext cx="9906000"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⑤長崎県佐々町　～介護予防ボランティアを主軸にした地域づくり～</a:t>
            </a:r>
          </a:p>
        </p:txBody>
      </p:sp>
      <p:sp>
        <p:nvSpPr>
          <p:cNvPr id="9" name="テキスト ボックス 136"/>
          <p:cNvSpPr txBox="1">
            <a:spLocks noChangeArrowheads="1"/>
          </p:cNvSpPr>
          <p:nvPr/>
        </p:nvSpPr>
        <p:spPr bwMode="auto">
          <a:xfrm>
            <a:off x="31808" y="576263"/>
            <a:ext cx="9813925"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中高年齢層を対象として介護予防ボランティアを養成し、ボランティア活動が無理なく継続できるように、連絡会を組織してバックアップしている。介護予防・日常生活支援総合事業においても、介護予防ボランティアが、生活支援や通所の場で、担い手として活躍している。</a:t>
            </a:r>
            <a:endParaRPr lang="en-US" altLang="ja-JP" dirty="0">
              <a:solidFill>
                <a:prstClr val="black"/>
              </a:solidFill>
            </a:endParaRPr>
          </a:p>
        </p:txBody>
      </p:sp>
      <p:sp>
        <p:nvSpPr>
          <p:cNvPr id="10" name="テキスト ボックス 9"/>
          <p:cNvSpPr txBox="1"/>
          <p:nvPr/>
        </p:nvSpPr>
        <p:spPr>
          <a:xfrm>
            <a:off x="53975" y="1557338"/>
            <a:ext cx="4827588" cy="2462212"/>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3" name="テキスト ボックス 12"/>
          <p:cNvSpPr txBox="1"/>
          <p:nvPr/>
        </p:nvSpPr>
        <p:spPr>
          <a:xfrm>
            <a:off x="52388" y="4135441"/>
            <a:ext cx="4826000" cy="252724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fontAlgn="auto">
              <a:spcBef>
                <a:spcPts val="0"/>
              </a:spcBef>
              <a:spcAft>
                <a:spcPts val="0"/>
              </a:spcAft>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51413" y="1557338"/>
            <a:ext cx="4894262" cy="2663750"/>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fontAlgn="auto">
              <a:spcBef>
                <a:spcPts val="0"/>
              </a:spcBef>
              <a:spcAft>
                <a:spcPts val="0"/>
              </a:spcAft>
              <a:defRPr/>
            </a:pPr>
            <a:r>
              <a:rPr lang="ja-JP" altLang="en-US" sz="1400" b="1" dirty="0">
                <a:solidFill>
                  <a:prstClr val="black"/>
                </a:solidFill>
                <a:latin typeface="HGｺﾞｼｯｸM"/>
                <a:ea typeface="HGｺﾞｼｯｸM"/>
              </a:rPr>
              <a:t>介護予防の取組の変遷</a:t>
            </a:r>
            <a:endParaRPr lang="en-US" altLang="ja-JP" sz="14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18</a:t>
            </a:r>
            <a:r>
              <a:rPr lang="ja-JP" altLang="en-US" sz="1100" b="1" dirty="0" smtClean="0">
                <a:solidFill>
                  <a:prstClr val="black"/>
                </a:solidFill>
                <a:latin typeface="HGｺﾞｼｯｸM"/>
                <a:ea typeface="HGｺﾞｼｯｸM"/>
              </a:rPr>
              <a:t>年　地域</a:t>
            </a:r>
            <a:r>
              <a:rPr lang="ja-JP" altLang="en-US" sz="1100" b="1" dirty="0">
                <a:solidFill>
                  <a:prstClr val="black"/>
                </a:solidFill>
                <a:latin typeface="HGｺﾞｼｯｸM"/>
                <a:ea typeface="HGｺﾞｼｯｸM"/>
              </a:rPr>
              <a:t>包括支援</a:t>
            </a:r>
            <a:r>
              <a:rPr lang="ja-JP" altLang="en-US" sz="1100" b="1" dirty="0" smtClean="0">
                <a:solidFill>
                  <a:prstClr val="black"/>
                </a:solidFill>
                <a:latin typeface="HGｺﾞｼｯｸM"/>
                <a:ea typeface="HGｺﾞｼｯｸM"/>
              </a:rPr>
              <a:t>センターが始動し、介護予防の普及啓発を行うものの、住民の主体的取組につながらず、２年が経過。町内唯一の地域</a:t>
            </a:r>
            <a:r>
              <a:rPr lang="ja-JP" altLang="en-US" sz="1100" b="1" dirty="0">
                <a:solidFill>
                  <a:prstClr val="black"/>
                </a:solidFill>
                <a:latin typeface="HGｺﾞｼｯｸM"/>
                <a:ea typeface="HGｺﾞｼｯｸM"/>
              </a:rPr>
              <a:t>サロン</a:t>
            </a:r>
            <a:r>
              <a:rPr lang="ja-JP" altLang="en-US" sz="1100" b="1" dirty="0" smtClean="0">
                <a:solidFill>
                  <a:prstClr val="black"/>
                </a:solidFill>
                <a:latin typeface="HGｺﾞｼｯｸM"/>
                <a:ea typeface="HGｺﾞｼｯｸM"/>
              </a:rPr>
              <a:t>は、職員の関与無しには成り立たない状況だった。</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20</a:t>
            </a:r>
            <a:r>
              <a:rPr lang="ja-JP" altLang="en-US" sz="1100" b="1" dirty="0" smtClean="0">
                <a:solidFill>
                  <a:prstClr val="black"/>
                </a:solidFill>
                <a:latin typeface="HGｺﾞｼｯｸM"/>
                <a:ea typeface="HGｺﾞｼｯｸM"/>
              </a:rPr>
              <a:t>年　普及啓発のあり方を</a:t>
            </a:r>
            <a:r>
              <a:rPr lang="ja-JP" altLang="en-US" sz="1100" b="1" dirty="0">
                <a:solidFill>
                  <a:prstClr val="black"/>
                </a:solidFill>
                <a:latin typeface="HGｺﾞｼｯｸM"/>
                <a:ea typeface="HGｺﾞｼｯｸM"/>
              </a:rPr>
              <a:t>見直し</a:t>
            </a:r>
            <a:r>
              <a:rPr lang="ja-JP" altLang="en-US" sz="1100" b="1" dirty="0" smtClean="0">
                <a:solidFill>
                  <a:prstClr val="black"/>
                </a:solidFill>
                <a:latin typeface="HGｺﾞｼｯｸM"/>
                <a:ea typeface="HGｺﾞｼｯｸM"/>
              </a:rPr>
              <a:t>、自主活動の育成に主眼</a:t>
            </a:r>
            <a:r>
              <a:rPr lang="ja-JP" altLang="en-US" sz="1100" b="1" dirty="0">
                <a:solidFill>
                  <a:prstClr val="black"/>
                </a:solidFill>
                <a:latin typeface="HGｺﾞｼｯｸM"/>
                <a:ea typeface="HGｺﾞｼｯｸM"/>
              </a:rPr>
              <a:t>を</a:t>
            </a:r>
            <a:r>
              <a:rPr lang="ja-JP" altLang="en-US" sz="1100" b="1" dirty="0" smtClean="0">
                <a:solidFill>
                  <a:prstClr val="black"/>
                </a:solidFill>
                <a:latin typeface="HGｺﾞｼｯｸM"/>
                <a:ea typeface="HGｺﾞｼｯｸM"/>
              </a:rPr>
              <a:t>置いた「</a:t>
            </a:r>
            <a:r>
              <a:rPr lang="ja-JP" altLang="en-US" sz="1100" b="1" dirty="0">
                <a:solidFill>
                  <a:prstClr val="black"/>
                </a:solidFill>
                <a:latin typeface="HGｺﾞｼｯｸM"/>
                <a:ea typeface="HGｺﾞｼｯｸM"/>
              </a:rPr>
              <a:t>介護予防ボランティア養成講座」を</a:t>
            </a:r>
            <a:r>
              <a:rPr lang="ja-JP" altLang="en-US" sz="1100" b="1" dirty="0" smtClean="0">
                <a:solidFill>
                  <a:prstClr val="black"/>
                </a:solidFill>
                <a:latin typeface="HGｺﾞｼｯｸM"/>
                <a:ea typeface="HGｺﾞｼｯｸM"/>
              </a:rPr>
              <a:t>スタート。修了者がそれぞれの地区で「</a:t>
            </a:r>
            <a:r>
              <a:rPr lang="ja-JP" altLang="en-US" sz="1100" b="1" dirty="0">
                <a:solidFill>
                  <a:prstClr val="black"/>
                </a:solidFill>
                <a:latin typeface="HGｺﾞｼｯｸM"/>
                <a:ea typeface="HGｺﾞｼｯｸM"/>
              </a:rPr>
              <a:t>地域型介護予防推進活動</a:t>
            </a:r>
            <a:r>
              <a:rPr lang="ja-JP" altLang="en-US" sz="1100" b="1" dirty="0" smtClean="0">
                <a:solidFill>
                  <a:prstClr val="black"/>
                </a:solidFill>
                <a:latin typeface="HGｺﾞｼｯｸM"/>
                <a:ea typeface="HGｺﾞｼｯｸM"/>
              </a:rPr>
              <a:t>」に取り組むようになり、初年度に、８地区で集いの場が立ち上がる。</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○以後、毎年、新たなボランティアを養成し、現在、団塊世代</a:t>
            </a:r>
            <a:r>
              <a:rPr lang="ja-JP" altLang="en-US" sz="1100" b="1" dirty="0">
                <a:solidFill>
                  <a:prstClr val="black"/>
                </a:solidFill>
                <a:latin typeface="HGｺﾞｼｯｸM"/>
                <a:ea typeface="HGｺﾞｼｯｸM"/>
              </a:rPr>
              <a:t>を対象</a:t>
            </a:r>
            <a:r>
              <a:rPr lang="ja-JP" altLang="en-US" sz="1100" b="1" dirty="0" smtClean="0">
                <a:solidFill>
                  <a:prstClr val="black"/>
                </a:solidFill>
                <a:latin typeface="HGｺﾞｼｯｸM"/>
                <a:ea typeface="HGｺﾞｼｯｸM"/>
              </a:rPr>
              <a:t>に「</a:t>
            </a:r>
            <a:r>
              <a:rPr lang="ja-JP" altLang="en-US" sz="1100" b="1" dirty="0">
                <a:solidFill>
                  <a:prstClr val="black"/>
                </a:solidFill>
                <a:latin typeface="HGｺﾞｼｯｸM"/>
                <a:ea typeface="HGｺﾞｼｯｸM"/>
              </a:rPr>
              <a:t>地域デビュー講座」として継続中</a:t>
            </a:r>
            <a:r>
              <a:rPr lang="ja-JP" altLang="en-US" sz="1100" b="1" dirty="0" smtClean="0">
                <a:solidFill>
                  <a:prstClr val="black"/>
                </a:solidFill>
                <a:latin typeface="HGｺﾞｼｯｸM"/>
                <a:ea typeface="HGｺﾞｼｯｸM"/>
              </a:rPr>
              <a:t>。修了者による集いの場は、現在</a:t>
            </a:r>
            <a:r>
              <a:rPr lang="en-US" altLang="ja-JP" sz="1100" b="1" dirty="0" smtClean="0">
                <a:solidFill>
                  <a:prstClr val="black"/>
                </a:solidFill>
                <a:latin typeface="HGｺﾞｼｯｸM"/>
                <a:ea typeface="HGｺﾞｼｯｸM"/>
              </a:rPr>
              <a:t>14</a:t>
            </a:r>
            <a:r>
              <a:rPr lang="ja-JP" altLang="en-US" sz="1100" b="1" dirty="0" smtClean="0">
                <a:solidFill>
                  <a:prstClr val="black"/>
                </a:solidFill>
                <a:latin typeface="HGｺﾞｼｯｸM"/>
                <a:ea typeface="HGｺﾞｼｯｸM"/>
              </a:rPr>
              <a:t>地区で開催されている。（最終目標は、全町内会</a:t>
            </a:r>
            <a:r>
              <a:rPr lang="en-US" altLang="ja-JP" sz="1100" b="1" dirty="0" smtClean="0">
                <a:solidFill>
                  <a:prstClr val="black"/>
                </a:solidFill>
                <a:latin typeface="HGｺﾞｼｯｸM"/>
                <a:ea typeface="HGｺﾞｼｯｸM"/>
              </a:rPr>
              <a:t>30</a:t>
            </a:r>
            <a:r>
              <a:rPr lang="ja-JP" altLang="en-US" sz="1100" b="1" dirty="0" smtClean="0">
                <a:solidFill>
                  <a:prstClr val="black"/>
                </a:solidFill>
                <a:latin typeface="HGｺﾞｼｯｸM"/>
                <a:ea typeface="HGｺﾞｼｯｸM"/>
              </a:rPr>
              <a:t>地区）</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p:txBody>
      </p:sp>
      <p:sp>
        <p:nvSpPr>
          <p:cNvPr id="18" name="角丸四角形 17"/>
          <p:cNvSpPr/>
          <p:nvPr/>
        </p:nvSpPr>
        <p:spPr bwMode="auto">
          <a:xfrm>
            <a:off x="4951469" y="4284859"/>
            <a:ext cx="4922010" cy="2482701"/>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0" rIns="0"/>
          <a:lstStyle/>
          <a:p>
            <a:pPr marL="177800" indent="-177800" fontAlgn="auto">
              <a:spcBef>
                <a:spcPts val="0"/>
              </a:spcBef>
              <a:spcAft>
                <a:spcPts val="0"/>
              </a:spcAft>
              <a:defRPr/>
            </a:pPr>
            <a:r>
              <a:rPr lang="ja-JP" altLang="en-US" sz="1400" b="1" dirty="0">
                <a:solidFill>
                  <a:prstClr val="black"/>
                </a:solidFill>
                <a:latin typeface="HGｺﾞｼｯｸM"/>
                <a:ea typeface="HGｺﾞｼｯｸM"/>
              </a:rPr>
              <a:t>専門職の関与の</a:t>
            </a:r>
            <a:r>
              <a:rPr lang="ja-JP" altLang="en-US" sz="1400" b="1" dirty="0" smtClean="0">
                <a:solidFill>
                  <a:prstClr val="black"/>
                </a:solidFill>
                <a:latin typeface="HGｺﾞｼｯｸM"/>
                <a:ea typeface="HGｺﾞｼｯｸM"/>
              </a:rPr>
              <a:t>仕方</a:t>
            </a:r>
            <a:endParaRPr lang="en-US" altLang="ja-JP" sz="800" b="1" dirty="0">
              <a:solidFill>
                <a:prstClr val="black"/>
              </a:solidFill>
              <a:latin typeface="HGｺﾞｼｯｸM"/>
              <a:ea typeface="HGｺﾞｼｯｸM"/>
            </a:endParaRPr>
          </a:p>
          <a:p>
            <a:pPr marL="273050" indent="-273050" fontAlgn="auto">
              <a:spcBef>
                <a:spcPts val="0"/>
              </a:spcBef>
              <a:spcAft>
                <a:spcPts val="0"/>
              </a:spcAft>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介護予防ボランティア養成講座</a:t>
            </a:r>
            <a:r>
              <a:rPr lang="ja-JP" altLang="en-US" sz="1100" b="1" dirty="0" smtClean="0">
                <a:solidFill>
                  <a:prstClr val="black"/>
                </a:solidFill>
                <a:latin typeface="HGｺﾞｼｯｸM"/>
                <a:ea typeface="HGｺﾞｼｯｸM"/>
              </a:rPr>
              <a:t>」の企画と実施</a:t>
            </a:r>
            <a:endParaRPr lang="en-US" altLang="ja-JP" sz="1100" b="1" dirty="0">
              <a:solidFill>
                <a:prstClr val="black"/>
              </a:solidFill>
              <a:latin typeface="HGｺﾞｼｯｸM"/>
              <a:ea typeface="HGｺﾞｼｯｸM"/>
            </a:endParaRPr>
          </a:p>
          <a:p>
            <a:pPr marL="273050" indent="-273050" fontAlgn="auto">
              <a:spcBef>
                <a:spcPts val="0"/>
              </a:spcBef>
              <a:spcAft>
                <a:spcPts val="0"/>
              </a:spcAft>
              <a:defRPr/>
            </a:pPr>
            <a:r>
              <a:rPr lang="ja-JP" altLang="en-US" sz="1100" b="1" dirty="0" smtClean="0">
                <a:solidFill>
                  <a:prstClr val="black"/>
                </a:solidFill>
                <a:latin typeface="HGｺﾞｼｯｸM"/>
                <a:ea typeface="HGｺﾞｼｯｸM"/>
              </a:rPr>
              <a:t>○月</a:t>
            </a:r>
            <a:r>
              <a:rPr lang="en-US" altLang="ja-JP" sz="1100" b="1" dirty="0">
                <a:solidFill>
                  <a:prstClr val="black"/>
                </a:solidFill>
                <a:latin typeface="HGｺﾞｼｯｸM"/>
                <a:ea typeface="HGｺﾞｼｯｸM"/>
              </a:rPr>
              <a:t>1</a:t>
            </a:r>
            <a:r>
              <a:rPr lang="ja-JP" altLang="en-US" sz="1100" b="1" dirty="0" smtClean="0">
                <a:solidFill>
                  <a:prstClr val="black"/>
                </a:solidFill>
                <a:latin typeface="HGｺﾞｼｯｸM"/>
                <a:ea typeface="HGｺﾞｼｯｸM"/>
              </a:rPr>
              <a:t>回の定例会で、研修終了者の活動をバックアップ（にっこり会）</a:t>
            </a: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r>
              <a:rPr lang="ja-JP" altLang="en-US" sz="1100" b="1" dirty="0" smtClean="0">
                <a:solidFill>
                  <a:prstClr val="black"/>
                </a:solidFill>
                <a:latin typeface="HGｺﾞｼｯｸM"/>
                <a:ea typeface="HGｺﾞｼｯｸM"/>
              </a:rPr>
              <a:t>○住民、関係団体と協議の機会を設け、課題やめざすべき方向などを共有</a:t>
            </a: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graphicFrame>
        <p:nvGraphicFramePr>
          <p:cNvPr id="20" name="表 19"/>
          <p:cNvGraphicFramePr>
            <a:graphicFrameLocks noGrp="1"/>
          </p:cNvGraphicFramePr>
          <p:nvPr>
            <p:extLst>
              <p:ext uri="{D42A27DB-BD31-4B8C-83A1-F6EECF244321}">
                <p14:modId xmlns:p14="http://schemas.microsoft.com/office/powerpoint/2010/main" val="2403978602"/>
              </p:ext>
            </p:extLst>
          </p:nvPr>
        </p:nvGraphicFramePr>
        <p:xfrm>
          <a:off x="142875" y="2060575"/>
          <a:ext cx="3117850" cy="1800226"/>
        </p:xfrm>
        <a:graphic>
          <a:graphicData uri="http://schemas.openxmlformats.org/drawingml/2006/table">
            <a:tbl>
              <a:tblPr>
                <a:tableStyleId>{5C22544A-7EE6-4342-B048-85BDC9FD1C3A}</a:tableStyleId>
              </a:tblPr>
              <a:tblGrid>
                <a:gridCol w="1142102"/>
                <a:gridCol w="727549"/>
                <a:gridCol w="850177"/>
                <a:gridCol w="398022"/>
              </a:tblGrid>
              <a:tr h="265059">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59">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59">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13,786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95">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3,034</a:t>
                      </a:r>
                      <a:endParaRPr kumimoji="1" lang="en-US" altLang="ja-JP" sz="1200" u="none" strike="noStrike" kern="1200" dirty="0">
                        <a:solidFill>
                          <a:schemeClr val="dk1"/>
                        </a:solidFill>
                        <a:effectLst/>
                        <a:latin typeface="+mn-lt"/>
                        <a:ea typeface="ＭＳ Ｐゴシック" pitchFamily="50" charset="-128"/>
                        <a:cs typeface="+mn-cs"/>
                      </a:endParaRP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22.0</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95">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1,626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11.8</a:t>
                      </a:r>
                      <a:r>
                        <a:rPr kumimoji="1" lang="ja-JP" altLang="en-US" sz="1200" u="none" strike="noStrike" kern="1200" dirty="0">
                          <a:solidFill>
                            <a:schemeClr val="dk1"/>
                          </a:solidFill>
                          <a:effectLst/>
                          <a:latin typeface="+mn-lt"/>
                          <a:ea typeface="ＭＳ Ｐゴシック" pitchFamily="50" charset="-128"/>
                          <a:cs typeface="+mn-cs"/>
                        </a:rPr>
                        <a:t>　</a:t>
                      </a:r>
                      <a:endParaRPr kumimoji="1" lang="en-US" altLang="ja-JP" sz="1200" u="none" strike="noStrike" kern="1200" dirty="0" smtClean="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59">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5,590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7788" y="1827213"/>
            <a:ext cx="3516312"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900" dirty="0">
                <a:solidFill>
                  <a:prstClr val="black"/>
                </a:solidFill>
              </a:rPr>
              <a:t>※</a:t>
            </a:r>
            <a:r>
              <a:rPr lang="ja-JP" altLang="en-US" sz="900" dirty="0">
                <a:solidFill>
                  <a:prstClr val="black"/>
                </a:solidFill>
              </a:rPr>
              <a:t>人口は平成２４年３月３１日</a:t>
            </a:r>
          </a:p>
        </p:txBody>
      </p:sp>
      <p:graphicFrame>
        <p:nvGraphicFramePr>
          <p:cNvPr id="14" name="グラフ 13"/>
          <p:cNvGraphicFramePr>
            <a:graphicFrameLocks noGrp="1"/>
          </p:cNvGraphicFramePr>
          <p:nvPr>
            <p:extLst>
              <p:ext uri="{D42A27DB-BD31-4B8C-83A1-F6EECF244321}">
                <p14:modId xmlns:p14="http://schemas.microsoft.com/office/powerpoint/2010/main" val="1860169990"/>
              </p:ext>
            </p:extLst>
          </p:nvPr>
        </p:nvGraphicFramePr>
        <p:xfrm>
          <a:off x="63532" y="4365104"/>
          <a:ext cx="4680000" cy="2511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117942332"/>
              </p:ext>
            </p:extLst>
          </p:nvPr>
        </p:nvGraphicFramePr>
        <p:xfrm>
          <a:off x="5042694" y="3606800"/>
          <a:ext cx="4711700" cy="528638"/>
        </p:xfrm>
        <a:graphic>
          <a:graphicData uri="http://schemas.openxmlformats.org/drawingml/2006/table">
            <a:tbl>
              <a:tblPr firstRow="1" bandRow="1">
                <a:tableStyleId>{BDBED569-4797-4DF1-A0F4-6AAB3CD982D8}</a:tableStyleId>
              </a:tblPr>
              <a:tblGrid>
                <a:gridCol w="3994213"/>
                <a:gridCol w="717487"/>
              </a:tblGrid>
              <a:tr h="26431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marT="45708" marB="45708"/>
                </a:tc>
                <a:tc>
                  <a:txBody>
                    <a:bodyPr/>
                    <a:lstStyle/>
                    <a:p>
                      <a:pPr algn="ctr"/>
                      <a:r>
                        <a:rPr kumimoji="1" lang="en-US" altLang="ja-JP" sz="1000" b="1" dirty="0" smtClean="0">
                          <a:latin typeface="+mn-ea"/>
                          <a:ea typeface="+mn-ea"/>
                        </a:rPr>
                        <a:t>11.6</a:t>
                      </a:r>
                      <a:r>
                        <a:rPr kumimoji="1" lang="ja-JP" altLang="en-US" sz="1000" b="1" dirty="0" smtClean="0">
                          <a:latin typeface="+mn-ea"/>
                          <a:ea typeface="+mn-ea"/>
                        </a:rPr>
                        <a:t>　％</a:t>
                      </a:r>
                      <a:endParaRPr kumimoji="1" lang="ja-JP" altLang="en-US" sz="1000" b="1" dirty="0">
                        <a:latin typeface="+mn-ea"/>
                        <a:ea typeface="+mn-ea"/>
                      </a:endParaRPr>
                    </a:p>
                  </a:txBody>
                  <a:tcPr marT="45708" marB="45708"/>
                </a:tc>
              </a:tr>
              <a:tr h="26431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marT="45708" marB="45708"/>
                </a:tc>
                <a:tc>
                  <a:txBody>
                    <a:bodyPr/>
                    <a:lstStyle/>
                    <a:p>
                      <a:pPr algn="ctr"/>
                      <a:r>
                        <a:rPr kumimoji="1" lang="en-US" altLang="ja-JP" sz="1000" b="1" dirty="0" smtClean="0">
                          <a:latin typeface="+mn-ea"/>
                          <a:ea typeface="+mn-ea"/>
                        </a:rPr>
                        <a:t>6.6</a:t>
                      </a:r>
                      <a:r>
                        <a:rPr kumimoji="1" lang="ja-JP" altLang="en-US" sz="1000" b="1" dirty="0" smtClean="0">
                          <a:latin typeface="+mn-ea"/>
                          <a:ea typeface="+mn-ea"/>
                        </a:rPr>
                        <a:t>　％</a:t>
                      </a:r>
                      <a:endParaRPr kumimoji="1" lang="en-US" altLang="ja-JP" sz="1000" b="1" dirty="0" smtClean="0">
                        <a:latin typeface="+mn-ea"/>
                        <a:ea typeface="+mn-ea"/>
                      </a:endParaRPr>
                    </a:p>
                  </a:txBody>
                  <a:tcPr marT="45708" marB="45708"/>
                </a:tc>
              </a:tr>
            </a:tbl>
          </a:graphicData>
        </a:graphic>
      </p:graphicFrame>
      <p:pic>
        <p:nvPicPr>
          <p:cNvPr id="17" name="Picture 2" descr="E:\包括（画像）\事業画像（大平整理）\24　介護パンフ\にっこり会.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98098" y="5486781"/>
            <a:ext cx="1224135" cy="918327"/>
          </a:xfrm>
          <a:prstGeom prst="rect">
            <a:avLst/>
          </a:prstGeom>
          <a:noFill/>
          <a:ln w="9525">
            <a:noFill/>
            <a:miter lim="800000"/>
            <a:headEnd/>
            <a:tailEnd/>
          </a:ln>
        </p:spPr>
      </p:pic>
      <p:sp>
        <p:nvSpPr>
          <p:cNvPr id="22" name="テキスト ボックス 21"/>
          <p:cNvSpPr txBox="1"/>
          <p:nvPr/>
        </p:nvSpPr>
        <p:spPr>
          <a:xfrm>
            <a:off x="8426323" y="6275184"/>
            <a:ext cx="1367570" cy="400110"/>
          </a:xfrm>
          <a:prstGeom prst="rect">
            <a:avLst/>
          </a:prstGeom>
          <a:solidFill>
            <a:schemeClr val="lt1"/>
          </a:solidFill>
          <a:ln>
            <a:noFill/>
          </a:ln>
        </p:spPr>
        <p:txBody>
          <a:bodyPr wrap="square" rtlCol="0" anchor="ctr" anchorCtr="0">
            <a:spAutoFit/>
          </a:bodyPr>
          <a:lstStyle/>
          <a:p>
            <a:pPr fontAlgn="auto">
              <a:spcBef>
                <a:spcPts val="0"/>
              </a:spcBef>
              <a:spcAft>
                <a:spcPts val="0"/>
              </a:spcAft>
            </a:pPr>
            <a:r>
              <a:rPr lang="ja-JP" altLang="en-US" sz="1000" dirty="0" smtClean="0">
                <a:solidFill>
                  <a:prstClr val="black"/>
                </a:solidFill>
                <a:latin typeface="Calibri"/>
                <a:ea typeface="ＭＳ Ｐゴシック"/>
              </a:rPr>
              <a:t>介護予防推進連絡会での実習風景</a:t>
            </a:r>
            <a:endParaRPr lang="ja-JP" altLang="en-US" sz="1000" dirty="0">
              <a:solidFill>
                <a:prstClr val="black"/>
              </a:solidFill>
              <a:latin typeface="Calibri"/>
              <a:ea typeface="ＭＳ Ｐゴシック"/>
            </a:endParaRPr>
          </a:p>
        </p:txBody>
      </p:sp>
      <p:grpSp>
        <p:nvGrpSpPr>
          <p:cNvPr id="6" name="グループ化 5"/>
          <p:cNvGrpSpPr/>
          <p:nvPr/>
        </p:nvGrpSpPr>
        <p:grpSpPr>
          <a:xfrm>
            <a:off x="5131989" y="5129541"/>
            <a:ext cx="3331688" cy="1545869"/>
            <a:chOff x="5131989" y="5129425"/>
            <a:chExt cx="3331688" cy="1545869"/>
          </a:xfrm>
        </p:grpSpPr>
        <p:sp>
          <p:nvSpPr>
            <p:cNvPr id="25" name="テキスト ボックス 24"/>
            <p:cNvSpPr txBox="1"/>
            <p:nvPr/>
          </p:nvSpPr>
          <p:spPr>
            <a:xfrm>
              <a:off x="5931509" y="5129425"/>
              <a:ext cx="1693092" cy="230832"/>
            </a:xfrm>
            <a:prstGeom prst="rect">
              <a:avLst/>
            </a:prstGeom>
            <a:noFill/>
            <a:ln w="6350">
              <a:solidFill>
                <a:schemeClr val="accent1"/>
              </a:solidFill>
            </a:ln>
          </p:spPr>
          <p:txBody>
            <a:bodyPr wrap="none" rtlCol="0" anchor="ctr" anchorCtr="0">
              <a:spAutoFit/>
            </a:bodyPr>
            <a:lstStyle/>
            <a:p>
              <a:pPr fontAlgn="auto">
                <a:spcBef>
                  <a:spcPts val="0"/>
                </a:spcBef>
                <a:spcAft>
                  <a:spcPts val="0"/>
                </a:spcAft>
              </a:pPr>
              <a:r>
                <a:rPr lang="ja-JP" altLang="en-US" sz="900" dirty="0" smtClean="0">
                  <a:solidFill>
                    <a:prstClr val="black"/>
                  </a:solidFill>
                  <a:latin typeface="Calibri"/>
                  <a:ea typeface="ＭＳ Ｐゴシック"/>
                </a:rPr>
                <a:t>介護予防ボランティア養成研修</a:t>
              </a:r>
              <a:endParaRPr lang="ja-JP" altLang="en-US" sz="900" dirty="0">
                <a:solidFill>
                  <a:prstClr val="black"/>
                </a:solidFill>
                <a:latin typeface="Calibri"/>
                <a:ea typeface="ＭＳ Ｐゴシック"/>
              </a:endParaRPr>
            </a:p>
          </p:txBody>
        </p:sp>
        <p:sp>
          <p:nvSpPr>
            <p:cNvPr id="26" name="テキスト ボックス 25"/>
            <p:cNvSpPr txBox="1"/>
            <p:nvPr/>
          </p:nvSpPr>
          <p:spPr>
            <a:xfrm>
              <a:off x="5788031" y="6444462"/>
              <a:ext cx="1950760" cy="230832"/>
            </a:xfrm>
            <a:prstGeom prst="rect">
              <a:avLst/>
            </a:prstGeom>
            <a:noFill/>
            <a:ln w="6350">
              <a:solidFill>
                <a:schemeClr val="accent1"/>
              </a:solidFill>
            </a:ln>
          </p:spPr>
          <p:txBody>
            <a:bodyPr wrap="square" rtlCol="0">
              <a:spAutoFit/>
            </a:bodyPr>
            <a:lstStyle/>
            <a:p>
              <a:pPr algn="ctr" fontAlgn="auto">
                <a:spcBef>
                  <a:spcPts val="0"/>
                </a:spcBef>
                <a:spcAft>
                  <a:spcPts val="0"/>
                </a:spcAft>
              </a:pPr>
              <a:r>
                <a:rPr lang="ja-JP" altLang="en-US" sz="900" dirty="0" smtClean="0">
                  <a:solidFill>
                    <a:prstClr val="black"/>
                  </a:solidFill>
                  <a:latin typeface="Calibri"/>
                  <a:ea typeface="ＭＳ Ｐゴシック"/>
                </a:rPr>
                <a:t>介護予防推進連絡会（にっこり会）</a:t>
              </a:r>
              <a:endParaRPr lang="ja-JP" altLang="en-US" sz="900" dirty="0">
                <a:solidFill>
                  <a:prstClr val="black"/>
                </a:solidFill>
                <a:latin typeface="Calibri"/>
                <a:ea typeface="ＭＳ Ｐゴシック"/>
              </a:endParaRPr>
            </a:p>
          </p:txBody>
        </p:sp>
        <p:sp>
          <p:nvSpPr>
            <p:cNvPr id="3" name="フリーフォーム 2"/>
            <p:cNvSpPr/>
            <p:nvPr/>
          </p:nvSpPr>
          <p:spPr>
            <a:xfrm flipH="1">
              <a:off x="6709477" y="5386050"/>
              <a:ext cx="45719" cy="1046595"/>
            </a:xfrm>
            <a:custGeom>
              <a:avLst/>
              <a:gdLst>
                <a:gd name="connsiteX0" fmla="*/ 0 w 0"/>
                <a:gd name="connsiteY0" fmla="*/ 0 h 914400"/>
                <a:gd name="connsiteX1" fmla="*/ 0 w 0"/>
                <a:gd name="connsiteY1" fmla="*/ 914400 h 914400"/>
              </a:gdLst>
              <a:ahLst/>
              <a:cxnLst>
                <a:cxn ang="0">
                  <a:pos x="connsiteX0" y="connsiteY0"/>
                </a:cxn>
                <a:cxn ang="0">
                  <a:pos x="connsiteX1" y="connsiteY1"/>
                </a:cxn>
              </a:cxnLst>
              <a:rect l="l" t="t" r="r" b="b"/>
              <a:pathLst>
                <a:path h="914400">
                  <a:moveTo>
                    <a:pt x="0" y="0"/>
                  </a:moveTo>
                  <a:lnTo>
                    <a:pt x="0" y="9144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テキスト ボックス 4"/>
            <p:cNvSpPr txBox="1"/>
            <p:nvPr/>
          </p:nvSpPr>
          <p:spPr>
            <a:xfrm>
              <a:off x="6823760" y="5360257"/>
              <a:ext cx="1000595" cy="230832"/>
            </a:xfrm>
            <a:prstGeom prst="rect">
              <a:avLst/>
            </a:prstGeom>
            <a:noFill/>
          </p:spPr>
          <p:txBody>
            <a:bodyPr wrap="none" rtlCol="0" anchor="ctr" anchorCtr="0">
              <a:spAutoFit/>
            </a:bodyPr>
            <a:lstStyle/>
            <a:p>
              <a:pPr fontAlgn="auto">
                <a:spcBef>
                  <a:spcPts val="0"/>
                </a:spcBef>
                <a:spcAft>
                  <a:spcPts val="0"/>
                </a:spcAft>
              </a:pPr>
              <a:r>
                <a:rPr lang="ja-JP" altLang="en-US" sz="900" dirty="0" smtClean="0">
                  <a:solidFill>
                    <a:prstClr val="black"/>
                  </a:solidFill>
                  <a:latin typeface="Calibri"/>
                  <a:ea typeface="ＭＳ Ｐゴシック"/>
                </a:rPr>
                <a:t>ボランティア登録</a:t>
              </a:r>
              <a:endParaRPr lang="ja-JP" altLang="en-US" sz="900" dirty="0">
                <a:solidFill>
                  <a:prstClr val="black"/>
                </a:solidFill>
                <a:latin typeface="Calibri"/>
                <a:ea typeface="ＭＳ Ｐゴシック"/>
              </a:endParaRPr>
            </a:p>
          </p:txBody>
        </p:sp>
        <p:sp>
          <p:nvSpPr>
            <p:cNvPr id="27" name="テキスト ボックス 26"/>
            <p:cNvSpPr txBox="1"/>
            <p:nvPr/>
          </p:nvSpPr>
          <p:spPr>
            <a:xfrm>
              <a:off x="5131989" y="5556133"/>
              <a:ext cx="3331688" cy="706427"/>
            </a:xfrm>
            <a:prstGeom prst="rect">
              <a:avLst/>
            </a:prstGeom>
            <a:solidFill>
              <a:schemeClr val="accent6">
                <a:lumMod val="40000"/>
                <a:lumOff val="60000"/>
              </a:schemeClr>
            </a:solidFill>
          </p:spPr>
          <p:txBody>
            <a:bodyPr wrap="none" rtlCol="0" anchor="t" anchorCtr="0">
              <a:noAutofit/>
            </a:bodyPr>
            <a:lstStyle/>
            <a:p>
              <a:pPr fontAlgn="auto">
                <a:spcBef>
                  <a:spcPts val="0"/>
                </a:spcBef>
                <a:spcAft>
                  <a:spcPts val="0"/>
                </a:spcAft>
              </a:pPr>
              <a:r>
                <a:rPr lang="ja-JP" altLang="en-US" sz="900" dirty="0" smtClean="0">
                  <a:solidFill>
                    <a:prstClr val="black"/>
                  </a:solidFill>
                  <a:latin typeface="Calibri"/>
                  <a:ea typeface="ＭＳ Ｐゴシック"/>
                </a:rPr>
                <a:t>地域の活動の場</a:t>
              </a:r>
              <a:endParaRPr lang="ja-JP" altLang="en-US" sz="900" dirty="0">
                <a:solidFill>
                  <a:prstClr val="black"/>
                </a:solidFill>
                <a:latin typeface="Calibri"/>
                <a:ea typeface="ＭＳ Ｐゴシック"/>
              </a:endParaRPr>
            </a:p>
          </p:txBody>
        </p:sp>
        <p:sp>
          <p:nvSpPr>
            <p:cNvPr id="2" name="テキスト ボックス 1"/>
            <p:cNvSpPr txBox="1"/>
            <p:nvPr/>
          </p:nvSpPr>
          <p:spPr>
            <a:xfrm>
              <a:off x="5345662" y="5761162"/>
              <a:ext cx="884737" cy="369332"/>
            </a:xfrm>
            <a:prstGeom prst="rect">
              <a:avLst/>
            </a:prstGeom>
            <a:solidFill>
              <a:schemeClr val="bg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通所型介護予防推進活動</a:t>
              </a:r>
              <a:endParaRPr lang="ja-JP" altLang="en-US" sz="900" dirty="0">
                <a:solidFill>
                  <a:prstClr val="black"/>
                </a:solidFill>
                <a:latin typeface="Calibri"/>
                <a:ea typeface="ＭＳ Ｐゴシック"/>
              </a:endParaRPr>
            </a:p>
          </p:txBody>
        </p:sp>
        <p:sp>
          <p:nvSpPr>
            <p:cNvPr id="24" name="テキスト ボックス 23"/>
            <p:cNvSpPr txBox="1"/>
            <p:nvPr/>
          </p:nvSpPr>
          <p:spPr>
            <a:xfrm>
              <a:off x="6415189" y="5761162"/>
              <a:ext cx="908868" cy="369332"/>
            </a:xfrm>
            <a:prstGeom prst="rect">
              <a:avLst/>
            </a:prstGeom>
            <a:solidFill>
              <a:schemeClr val="lt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地域型介護予防推進活動</a:t>
              </a:r>
              <a:endParaRPr lang="ja-JP" altLang="en-US" sz="900" dirty="0">
                <a:solidFill>
                  <a:prstClr val="black"/>
                </a:solidFill>
                <a:latin typeface="Calibri"/>
                <a:ea typeface="ＭＳ Ｐゴシック"/>
              </a:endParaRPr>
            </a:p>
          </p:txBody>
        </p:sp>
        <p:sp>
          <p:nvSpPr>
            <p:cNvPr id="23" name="テキスト ボックス 22"/>
            <p:cNvSpPr txBox="1"/>
            <p:nvPr/>
          </p:nvSpPr>
          <p:spPr>
            <a:xfrm>
              <a:off x="7442167" y="5770453"/>
              <a:ext cx="895302" cy="369332"/>
            </a:xfrm>
            <a:prstGeom prst="rect">
              <a:avLst/>
            </a:prstGeom>
            <a:solidFill>
              <a:schemeClr val="lt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訪問型介護予防推進活動</a:t>
              </a:r>
              <a:endParaRPr lang="ja-JP" altLang="en-US" sz="900" dirty="0">
                <a:solidFill>
                  <a:prstClr val="black"/>
                </a:solidFill>
                <a:latin typeface="Calibri"/>
                <a:ea typeface="ＭＳ Ｐゴシック"/>
              </a:endParaRPr>
            </a:p>
          </p:txBody>
        </p:sp>
      </p:grpSp>
      <p:sp>
        <p:nvSpPr>
          <p:cNvPr id="29" name="角丸四角形吹き出し 28"/>
          <p:cNvSpPr/>
          <p:nvPr/>
        </p:nvSpPr>
        <p:spPr>
          <a:xfrm>
            <a:off x="3610906" y="2395293"/>
            <a:ext cx="671334" cy="306467"/>
          </a:xfrm>
          <a:prstGeom prst="wedgeRoundRectCallout">
            <a:avLst>
              <a:gd name="adj1" fmla="val 32727"/>
              <a:gd name="adj2" fmla="val 7090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佐々町</a:t>
            </a:r>
            <a:endParaRPr lang="ja-JP" altLang="en-US" sz="1200" dirty="0">
              <a:solidFill>
                <a:prstClr val="black"/>
              </a:solidFill>
            </a:endParaRPr>
          </a:p>
        </p:txBody>
      </p:sp>
      <p:sp>
        <p:nvSpPr>
          <p:cNvPr id="30" name="テキスト ボックス 29"/>
          <p:cNvSpPr txBox="1"/>
          <p:nvPr/>
        </p:nvSpPr>
        <p:spPr>
          <a:xfrm>
            <a:off x="4085370" y="2950886"/>
            <a:ext cx="1203115" cy="230832"/>
          </a:xfrm>
          <a:prstGeom prst="rect">
            <a:avLst/>
          </a:prstGeom>
          <a:noFill/>
        </p:spPr>
        <p:txBody>
          <a:bodyPr wrap="square" rtlCol="0">
            <a:spAutoFit/>
          </a:bodyPr>
          <a:lstStyle/>
          <a:p>
            <a:r>
              <a:rPr lang="ja-JP" altLang="en-US" sz="900" b="1" dirty="0">
                <a:solidFill>
                  <a:prstClr val="black"/>
                </a:solidFill>
              </a:rPr>
              <a:t>長崎</a:t>
            </a:r>
            <a:r>
              <a:rPr lang="ja-JP" altLang="en-US" sz="900" b="1" dirty="0" smtClean="0">
                <a:solidFill>
                  <a:prstClr val="black"/>
                </a:solidFill>
              </a:rPr>
              <a:t>県</a:t>
            </a:r>
            <a:endParaRPr lang="ja-JP" altLang="en-US" sz="800" b="1" dirty="0">
              <a:solidFill>
                <a:prstClr val="black"/>
              </a:solidFill>
            </a:endParaRPr>
          </a:p>
        </p:txBody>
      </p:sp>
      <p:sp>
        <p:nvSpPr>
          <p:cNvPr id="31" name="テキスト ボックス 30"/>
          <p:cNvSpPr txBox="1"/>
          <p:nvPr/>
        </p:nvSpPr>
        <p:spPr>
          <a:xfrm>
            <a:off x="4359163" y="2600633"/>
            <a:ext cx="1203115" cy="230832"/>
          </a:xfrm>
          <a:prstGeom prst="rect">
            <a:avLst/>
          </a:prstGeom>
          <a:noFill/>
        </p:spPr>
        <p:txBody>
          <a:bodyPr wrap="square" rtlCol="0">
            <a:spAutoFit/>
          </a:bodyPr>
          <a:lstStyle/>
          <a:p>
            <a:r>
              <a:rPr lang="ja-JP" altLang="en-US" sz="900" dirty="0" smtClean="0">
                <a:solidFill>
                  <a:prstClr val="black"/>
                </a:solidFill>
              </a:rPr>
              <a:t>佐賀県</a:t>
            </a:r>
            <a:endParaRPr lang="ja-JP" altLang="en-US" sz="800" dirty="0">
              <a:solidFill>
                <a:prstClr val="black"/>
              </a:solidFill>
            </a:endParaRPr>
          </a:p>
        </p:txBody>
      </p:sp>
      <p:sp>
        <p:nvSpPr>
          <p:cNvPr id="28" name="正方形/長方形 27"/>
          <p:cNvSpPr/>
          <p:nvPr/>
        </p:nvSpPr>
        <p:spPr>
          <a:xfrm rot="5400000">
            <a:off x="-161948"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8216308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47" name="Picture 2"/>
          <p:cNvPicPr>
            <a:picLocks noChangeAspect="1" noChangeArrowheads="1"/>
          </p:cNvPicPr>
          <p:nvPr/>
        </p:nvPicPr>
        <p:blipFill>
          <a:blip r:embed="rId3"/>
          <a:srcRect/>
          <a:stretch>
            <a:fillRect/>
          </a:stretch>
        </p:blipFill>
        <p:spPr bwMode="auto">
          <a:xfrm>
            <a:off x="2682721" y="2454275"/>
            <a:ext cx="1503363" cy="1184275"/>
          </a:xfrm>
          <a:prstGeom prst="rect">
            <a:avLst/>
          </a:prstGeom>
          <a:noFill/>
          <a:ln w="9525">
            <a:noFill/>
            <a:miter lim="800000"/>
            <a:headEnd/>
            <a:tailEnd/>
          </a:ln>
        </p:spPr>
      </p:pic>
      <p:sp>
        <p:nvSpPr>
          <p:cNvPr id="9" name="テキスト ボックス 136"/>
          <p:cNvSpPr txBox="1">
            <a:spLocks noChangeArrowheads="1"/>
          </p:cNvSpPr>
          <p:nvPr/>
        </p:nvSpPr>
        <p:spPr bwMode="auto">
          <a:xfrm>
            <a:off x="49213" y="395288"/>
            <a:ext cx="9821862" cy="7848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rIns="72000" bIns="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sz="1600" dirty="0" smtClean="0">
                <a:solidFill>
                  <a:prstClr val="black"/>
                </a:solidFill>
              </a:rPr>
              <a:t>○住民が</a:t>
            </a:r>
            <a:r>
              <a:rPr lang="ja-JP" altLang="en-US" sz="1600" dirty="0">
                <a:solidFill>
                  <a:prstClr val="black"/>
                </a:solidFill>
              </a:rPr>
              <a:t>主体と</a:t>
            </a:r>
            <a:r>
              <a:rPr lang="ja-JP" altLang="en-US" sz="1600" dirty="0" smtClean="0">
                <a:solidFill>
                  <a:prstClr val="black"/>
                </a:solidFill>
              </a:rPr>
              <a:t>なって行うことができる運動機能向上の体操を考案し、地域に根付くように専門職が支援を行う。さらに、住民主体の口腔機能向上の</a:t>
            </a:r>
            <a:r>
              <a:rPr lang="ja-JP" altLang="en-US" sz="1600" dirty="0">
                <a:solidFill>
                  <a:prstClr val="black"/>
                </a:solidFill>
              </a:rPr>
              <a:t>体操</a:t>
            </a:r>
            <a:r>
              <a:rPr lang="ja-JP" altLang="en-US" sz="1600" dirty="0" smtClean="0">
                <a:solidFill>
                  <a:prstClr val="black"/>
                </a:solidFill>
              </a:rPr>
              <a:t>を考案</a:t>
            </a:r>
            <a:r>
              <a:rPr lang="ja-JP" altLang="en-US" sz="1600" dirty="0">
                <a:solidFill>
                  <a:prstClr val="black"/>
                </a:solidFill>
              </a:rPr>
              <a:t>し</a:t>
            </a:r>
            <a:r>
              <a:rPr lang="ja-JP" altLang="en-US" sz="1600" dirty="0" smtClean="0">
                <a:solidFill>
                  <a:prstClr val="black"/>
                </a:solidFill>
              </a:rPr>
              <a:t>、定着しつつあった体操の集いを</a:t>
            </a:r>
            <a:r>
              <a:rPr lang="ja-JP" altLang="en-US" sz="1600" dirty="0">
                <a:solidFill>
                  <a:prstClr val="black"/>
                </a:solidFill>
              </a:rPr>
              <a:t>活用</a:t>
            </a:r>
            <a:r>
              <a:rPr lang="ja-JP" altLang="en-US" sz="1600" dirty="0" smtClean="0">
                <a:solidFill>
                  <a:prstClr val="black"/>
                </a:solidFill>
              </a:rPr>
              <a:t>して、口腔機能向上の取組の地域展開を行う。</a:t>
            </a:r>
            <a:endParaRPr lang="en-US" altLang="ja-JP" sz="1600" dirty="0">
              <a:solidFill>
                <a:prstClr val="black"/>
              </a:solidFill>
            </a:endParaRPr>
          </a:p>
        </p:txBody>
      </p:sp>
      <p:sp>
        <p:nvSpPr>
          <p:cNvPr id="15" name="角丸四角形 14"/>
          <p:cNvSpPr/>
          <p:nvPr/>
        </p:nvSpPr>
        <p:spPr bwMode="auto">
          <a:xfrm>
            <a:off x="4305147" y="1268760"/>
            <a:ext cx="5553229" cy="3816424"/>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tIns="0" rIns="0"/>
          <a:lstStyle/>
          <a:p>
            <a:pPr marL="88900" indent="-88900"/>
            <a:r>
              <a:rPr lang="ja-JP" altLang="en-US" sz="1400" b="1" dirty="0">
                <a:solidFill>
                  <a:srgbClr val="000000"/>
                </a:solidFill>
                <a:latin typeface="+mj-ea"/>
                <a:ea typeface="+mj-ea"/>
              </a:rPr>
              <a:t>介護予防の取組の変遷</a:t>
            </a:r>
            <a:endParaRPr lang="en-US" altLang="ja-JP" sz="1400" b="1" dirty="0">
              <a:solidFill>
                <a:srgbClr val="000000"/>
              </a:solidFill>
              <a:latin typeface="+mj-ea"/>
              <a:ea typeface="+mj-ea"/>
            </a:endParaRPr>
          </a:p>
          <a:p>
            <a:pPr marL="88900" indent="-88900"/>
            <a:r>
              <a:rPr lang="ja-JP" altLang="en-US" sz="1050" b="1" dirty="0" smtClean="0">
                <a:solidFill>
                  <a:srgbClr val="000000"/>
                </a:solidFill>
                <a:latin typeface="+mj-ea"/>
                <a:ea typeface="+mj-ea"/>
              </a:rPr>
              <a:t>○平成</a:t>
            </a:r>
            <a:r>
              <a:rPr lang="en-US" altLang="ja-JP" sz="1050" b="1" dirty="0" smtClean="0">
                <a:solidFill>
                  <a:srgbClr val="000000"/>
                </a:solidFill>
                <a:latin typeface="+mj-ea"/>
                <a:ea typeface="+mj-ea"/>
              </a:rPr>
              <a:t>14</a:t>
            </a:r>
            <a:r>
              <a:rPr lang="ja-JP" altLang="en-US" sz="1050" b="1" dirty="0" smtClean="0">
                <a:solidFill>
                  <a:srgbClr val="000000"/>
                </a:solidFill>
                <a:latin typeface="+mj-ea"/>
                <a:ea typeface="+mj-ea"/>
              </a:rPr>
              <a:t>年度、運動機能向上プログラム「いきいき百歳体操」を</a:t>
            </a:r>
            <a:r>
              <a:rPr lang="ja-JP" altLang="en-US" sz="1050" b="1" dirty="0">
                <a:solidFill>
                  <a:srgbClr val="000000"/>
                </a:solidFill>
                <a:latin typeface="+mj-ea"/>
                <a:ea typeface="+mj-ea"/>
              </a:rPr>
              <a:t>作成</a:t>
            </a:r>
            <a:r>
              <a:rPr lang="ja-JP" altLang="en-US" sz="1050" b="1" dirty="0" smtClean="0">
                <a:solidFill>
                  <a:srgbClr val="000000"/>
                </a:solidFill>
                <a:latin typeface="+mj-ea"/>
                <a:ea typeface="+mj-ea"/>
              </a:rPr>
              <a:t>し</a:t>
            </a:r>
            <a:r>
              <a:rPr lang="ja-JP" altLang="en-US" sz="1050" b="1" dirty="0">
                <a:solidFill>
                  <a:srgbClr val="000000"/>
                </a:solidFill>
                <a:latin typeface="+mj-ea"/>
                <a:ea typeface="+mj-ea"/>
              </a:rPr>
              <a:t>、</a:t>
            </a:r>
            <a:r>
              <a:rPr lang="ja-JP" altLang="en-US" sz="1050" b="1" dirty="0" smtClean="0">
                <a:solidFill>
                  <a:srgbClr val="000000"/>
                </a:solidFill>
                <a:latin typeface="+mj-ea"/>
                <a:ea typeface="+mj-ea"/>
              </a:rPr>
              <a:t>モデル事業を実施し効果を確認</a:t>
            </a:r>
            <a:endParaRPr lang="en-US" altLang="ja-JP" sz="1050" b="1" dirty="0" smtClean="0">
              <a:solidFill>
                <a:srgbClr val="000000"/>
              </a:solidFill>
              <a:latin typeface="+mj-ea"/>
              <a:ea typeface="+mj-ea"/>
            </a:endParaRPr>
          </a:p>
          <a:p>
            <a:pPr marL="88900" indent="-88900"/>
            <a:r>
              <a:rPr lang="ja-JP" altLang="en-US" sz="1050" b="1" dirty="0">
                <a:solidFill>
                  <a:srgbClr val="000000"/>
                </a:solidFill>
                <a:latin typeface="+mj-ea"/>
                <a:ea typeface="+mj-ea"/>
              </a:rPr>
              <a:t>○</a:t>
            </a:r>
            <a:r>
              <a:rPr lang="ja-JP" altLang="en-US" sz="1050" b="1" dirty="0" smtClean="0">
                <a:solidFill>
                  <a:srgbClr val="000000"/>
                </a:solidFill>
                <a:latin typeface="+mj-ea"/>
                <a:ea typeface="+mj-ea"/>
              </a:rPr>
              <a:t>住民</a:t>
            </a:r>
            <a:r>
              <a:rPr lang="ja-JP" altLang="en-US" sz="1050" b="1" dirty="0">
                <a:solidFill>
                  <a:srgbClr val="000000"/>
                </a:solidFill>
                <a:latin typeface="+mj-ea"/>
                <a:ea typeface="+mj-ea"/>
              </a:rPr>
              <a:t>が主体的に取り組むことができる</a:t>
            </a:r>
            <a:r>
              <a:rPr lang="ja-JP" altLang="en-US" sz="1050" b="1" dirty="0" smtClean="0">
                <a:solidFill>
                  <a:srgbClr val="000000"/>
                </a:solidFill>
                <a:latin typeface="+mj-ea"/>
                <a:ea typeface="+mj-ea"/>
              </a:rPr>
              <a:t>よう、</a:t>
            </a:r>
            <a:r>
              <a:rPr lang="ja-JP" altLang="en-US" sz="1050" b="1" dirty="0">
                <a:solidFill>
                  <a:srgbClr val="000000"/>
                </a:solidFill>
                <a:latin typeface="+mj-ea"/>
                <a:ea typeface="+mj-ea"/>
              </a:rPr>
              <a:t>住民が集っている場での健康講座を</a:t>
            </a:r>
            <a:r>
              <a:rPr lang="ja-JP" altLang="en-US" sz="1050" b="1" dirty="0" smtClean="0">
                <a:solidFill>
                  <a:srgbClr val="000000"/>
                </a:solidFill>
                <a:latin typeface="+mj-ea"/>
                <a:ea typeface="+mj-ea"/>
              </a:rPr>
              <a:t>活用し、地域</a:t>
            </a:r>
            <a:r>
              <a:rPr lang="ja-JP" altLang="en-US" sz="1050" b="1" dirty="0">
                <a:solidFill>
                  <a:srgbClr val="000000"/>
                </a:solidFill>
                <a:latin typeface="+mj-ea"/>
                <a:ea typeface="+mj-ea"/>
              </a:rPr>
              <a:t>で</a:t>
            </a:r>
            <a:r>
              <a:rPr lang="ja-JP" altLang="en-US" sz="1050" b="1" dirty="0" smtClean="0">
                <a:solidFill>
                  <a:srgbClr val="000000"/>
                </a:solidFill>
                <a:latin typeface="+mj-ea"/>
                <a:ea typeface="+mj-ea"/>
              </a:rPr>
              <a:t>の「いきいき百歳体操」の普及</a:t>
            </a:r>
            <a:r>
              <a:rPr lang="ja-JP" altLang="en-US" sz="1050" b="1" dirty="0">
                <a:solidFill>
                  <a:srgbClr val="000000"/>
                </a:solidFill>
                <a:latin typeface="+mj-ea"/>
                <a:ea typeface="+mj-ea"/>
              </a:rPr>
              <a:t>啓発活動を実施</a:t>
            </a:r>
            <a:endParaRPr lang="en-US" altLang="ja-JP" sz="1050" b="1" dirty="0">
              <a:solidFill>
                <a:srgbClr val="000000"/>
              </a:solidFill>
              <a:latin typeface="+mj-ea"/>
              <a:ea typeface="+mj-ea"/>
            </a:endParaRPr>
          </a:p>
          <a:p>
            <a:pPr marL="88900" indent="-88900"/>
            <a:r>
              <a:rPr lang="ja-JP" altLang="en-US" sz="1050" b="1" dirty="0" smtClean="0">
                <a:solidFill>
                  <a:srgbClr val="000000"/>
                </a:solidFill>
                <a:latin typeface="+mj-ea"/>
                <a:ea typeface="+mj-ea"/>
              </a:rPr>
              <a:t>○「いきいき百歳体操」に取り組む条件として、①週</a:t>
            </a:r>
            <a:r>
              <a:rPr lang="en-US" altLang="ja-JP" sz="1050" b="1" dirty="0" smtClean="0">
                <a:solidFill>
                  <a:srgbClr val="000000"/>
                </a:solidFill>
                <a:latin typeface="+mj-ea"/>
                <a:ea typeface="+mj-ea"/>
              </a:rPr>
              <a:t>1</a:t>
            </a:r>
            <a:r>
              <a:rPr lang="ja-JP" altLang="en-US" sz="1050" b="1" dirty="0" smtClean="0">
                <a:solidFill>
                  <a:srgbClr val="000000"/>
                </a:solidFill>
                <a:latin typeface="+mj-ea"/>
                <a:ea typeface="+mj-ea"/>
              </a:rPr>
              <a:t>～</a:t>
            </a:r>
            <a:r>
              <a:rPr lang="en-US" altLang="ja-JP" sz="1050" b="1" dirty="0" smtClean="0">
                <a:solidFill>
                  <a:srgbClr val="000000"/>
                </a:solidFill>
                <a:latin typeface="+mj-ea"/>
                <a:ea typeface="+mj-ea"/>
              </a:rPr>
              <a:t>2</a:t>
            </a:r>
            <a:r>
              <a:rPr lang="ja-JP" altLang="en-US" sz="1050" b="1" dirty="0" smtClean="0">
                <a:solidFill>
                  <a:srgbClr val="000000"/>
                </a:solidFill>
                <a:latin typeface="+mj-ea"/>
                <a:ea typeface="+mj-ea"/>
              </a:rPr>
              <a:t>回の頻度で最低</a:t>
            </a:r>
            <a:r>
              <a:rPr lang="en-US" altLang="ja-JP" sz="1050" b="1" dirty="0" smtClean="0">
                <a:solidFill>
                  <a:srgbClr val="000000"/>
                </a:solidFill>
                <a:latin typeface="+mj-ea"/>
                <a:ea typeface="+mj-ea"/>
              </a:rPr>
              <a:t>3</a:t>
            </a:r>
            <a:r>
              <a:rPr lang="ja-JP" altLang="en-US" sz="1050" b="1" dirty="0" smtClean="0">
                <a:solidFill>
                  <a:srgbClr val="000000"/>
                </a:solidFill>
                <a:latin typeface="+mj-ea"/>
                <a:ea typeface="+mj-ea"/>
              </a:rPr>
              <a:t>ヶ月以上は継続すること、②地域の誰でも参加可能　を設け、住民から“やってみたい”と声があがるまで待った</a:t>
            </a:r>
            <a:endParaRPr lang="en-US" altLang="ja-JP" sz="1050" b="1" dirty="0" smtClean="0">
              <a:solidFill>
                <a:srgbClr val="000000"/>
              </a:solidFill>
              <a:latin typeface="+mj-ea"/>
              <a:ea typeface="+mj-ea"/>
            </a:endParaRPr>
          </a:p>
          <a:p>
            <a:pPr marL="88900" indent="-88900"/>
            <a:r>
              <a:rPr lang="ja-JP" altLang="en-US" sz="1050" b="1" dirty="0" smtClean="0">
                <a:solidFill>
                  <a:srgbClr val="000000"/>
                </a:solidFill>
                <a:latin typeface="+mj-ea"/>
                <a:ea typeface="+mj-ea"/>
              </a:rPr>
              <a:t>○住民から実施希望があった場合に、保健師や理学療法士等が支援</a:t>
            </a:r>
            <a:endParaRPr lang="en-US" altLang="ja-JP" sz="1050" b="1" dirty="0" smtClean="0">
              <a:solidFill>
                <a:srgbClr val="000000"/>
              </a:solidFill>
              <a:latin typeface="+mj-ea"/>
              <a:ea typeface="+mj-ea"/>
            </a:endParaRPr>
          </a:p>
          <a:p>
            <a:pPr marL="88900" indent="-88900"/>
            <a:r>
              <a:rPr lang="ja-JP" altLang="en-US" sz="1050" b="1" dirty="0">
                <a:solidFill>
                  <a:srgbClr val="000000"/>
                </a:solidFill>
                <a:latin typeface="+mj-ea"/>
                <a:ea typeface="+mj-ea"/>
              </a:rPr>
              <a:t>○</a:t>
            </a:r>
            <a:r>
              <a:rPr lang="ja-JP" altLang="en-US" sz="1050" b="1" dirty="0" smtClean="0">
                <a:solidFill>
                  <a:srgbClr val="000000"/>
                </a:solidFill>
                <a:latin typeface="+mj-ea"/>
                <a:ea typeface="+mj-ea"/>
              </a:rPr>
              <a:t>平成</a:t>
            </a:r>
            <a:r>
              <a:rPr lang="en-US" altLang="ja-JP" sz="1050" b="1" dirty="0">
                <a:solidFill>
                  <a:srgbClr val="000000"/>
                </a:solidFill>
                <a:latin typeface="+mj-ea"/>
                <a:ea typeface="+mj-ea"/>
              </a:rPr>
              <a:t>17</a:t>
            </a:r>
            <a:r>
              <a:rPr lang="ja-JP" altLang="en-US" sz="1050" b="1" dirty="0">
                <a:solidFill>
                  <a:srgbClr val="000000"/>
                </a:solidFill>
                <a:latin typeface="+mj-ea"/>
                <a:ea typeface="+mj-ea"/>
              </a:rPr>
              <a:t>年度</a:t>
            </a:r>
            <a:r>
              <a:rPr lang="ja-JP" altLang="en-US" sz="1050" b="1" dirty="0" smtClean="0">
                <a:solidFill>
                  <a:srgbClr val="000000"/>
                </a:solidFill>
                <a:latin typeface="+mj-ea"/>
                <a:ea typeface="+mj-ea"/>
              </a:rPr>
              <a:t>、さらに口腔</a:t>
            </a:r>
            <a:r>
              <a:rPr lang="ja-JP" altLang="en-US" sz="1050" b="1" dirty="0">
                <a:solidFill>
                  <a:srgbClr val="000000"/>
                </a:solidFill>
                <a:latin typeface="+mj-ea"/>
                <a:ea typeface="+mj-ea"/>
              </a:rPr>
              <a:t>機能向上の取り組み</a:t>
            </a:r>
            <a:r>
              <a:rPr lang="ja-JP" altLang="en-US" sz="1050" b="1" dirty="0" smtClean="0">
                <a:solidFill>
                  <a:srgbClr val="000000"/>
                </a:solidFill>
                <a:latin typeface="+mj-ea"/>
                <a:ea typeface="+mj-ea"/>
              </a:rPr>
              <a:t>を進めるため、住民</a:t>
            </a:r>
            <a:r>
              <a:rPr lang="ja-JP" altLang="en-US" sz="1050" b="1" dirty="0">
                <a:solidFill>
                  <a:srgbClr val="000000"/>
                </a:solidFill>
                <a:latin typeface="+mj-ea"/>
                <a:ea typeface="+mj-ea"/>
              </a:rPr>
              <a:t>が主体的に</a:t>
            </a:r>
            <a:r>
              <a:rPr lang="ja-JP" altLang="en-US" sz="1050" b="1" dirty="0" smtClean="0">
                <a:solidFill>
                  <a:srgbClr val="000000"/>
                </a:solidFill>
                <a:latin typeface="+mj-ea"/>
                <a:ea typeface="+mj-ea"/>
              </a:rPr>
              <a:t>取り組みやすい口</a:t>
            </a:r>
            <a:r>
              <a:rPr lang="ja-JP" altLang="en-US" sz="1050" b="1" dirty="0">
                <a:solidFill>
                  <a:srgbClr val="000000"/>
                </a:solidFill>
                <a:latin typeface="+mj-ea"/>
                <a:ea typeface="+mj-ea"/>
              </a:rPr>
              <a:t>の体操「</a:t>
            </a:r>
            <a:r>
              <a:rPr lang="ja-JP" altLang="en-US" sz="1050" b="1" dirty="0" err="1">
                <a:solidFill>
                  <a:srgbClr val="000000"/>
                </a:solidFill>
                <a:latin typeface="+mj-ea"/>
                <a:ea typeface="+mj-ea"/>
              </a:rPr>
              <a:t>かみかみ</a:t>
            </a:r>
            <a:r>
              <a:rPr lang="ja-JP" altLang="en-US" sz="1050" b="1" dirty="0">
                <a:solidFill>
                  <a:srgbClr val="000000"/>
                </a:solidFill>
                <a:latin typeface="+mj-ea"/>
                <a:ea typeface="+mj-ea"/>
              </a:rPr>
              <a:t>百歳体操」</a:t>
            </a:r>
            <a:r>
              <a:rPr lang="ja-JP" altLang="en-US" sz="1050" b="1" dirty="0" smtClean="0">
                <a:solidFill>
                  <a:srgbClr val="000000"/>
                </a:solidFill>
                <a:latin typeface="+mj-ea"/>
                <a:ea typeface="+mj-ea"/>
              </a:rPr>
              <a:t>を作成し、モデル事業を実施して効果を確認</a:t>
            </a:r>
            <a:endParaRPr lang="en-US" altLang="ja-JP" sz="1050" b="1" dirty="0">
              <a:solidFill>
                <a:srgbClr val="000000"/>
              </a:solidFill>
              <a:latin typeface="+mj-ea"/>
              <a:ea typeface="+mj-ea"/>
            </a:endParaRPr>
          </a:p>
          <a:p>
            <a:pPr marL="88900" indent="-88900"/>
            <a:r>
              <a:rPr lang="ja-JP" altLang="en-US" sz="1050" b="1" dirty="0" smtClean="0">
                <a:solidFill>
                  <a:srgbClr val="000000"/>
                </a:solidFill>
                <a:latin typeface="+mj-ea"/>
                <a:ea typeface="+mj-ea"/>
              </a:rPr>
              <a:t>○地域に根付いた「いきいき百歳体操」の集いを活用し、「</a:t>
            </a:r>
            <a:r>
              <a:rPr lang="ja-JP" altLang="en-US" sz="1050" b="1" dirty="0" err="1" smtClean="0">
                <a:solidFill>
                  <a:srgbClr val="000000"/>
                </a:solidFill>
                <a:latin typeface="+mj-ea"/>
                <a:ea typeface="+mj-ea"/>
              </a:rPr>
              <a:t>かみ</a:t>
            </a:r>
            <a:r>
              <a:rPr lang="ja-JP" altLang="en-US" sz="1050" b="1" dirty="0" err="1">
                <a:solidFill>
                  <a:srgbClr val="000000"/>
                </a:solidFill>
                <a:latin typeface="+mj-ea"/>
                <a:ea typeface="+mj-ea"/>
              </a:rPr>
              <a:t>かみ</a:t>
            </a:r>
            <a:r>
              <a:rPr lang="ja-JP" altLang="en-US" sz="1050" b="1" dirty="0" smtClean="0">
                <a:solidFill>
                  <a:srgbClr val="000000"/>
                </a:solidFill>
                <a:latin typeface="+mj-ea"/>
                <a:ea typeface="+mj-ea"/>
              </a:rPr>
              <a:t>百歳体操」を併せて実施できるよう、要望に応じてインストラクター</a:t>
            </a:r>
            <a:r>
              <a:rPr lang="ja-JP" altLang="en-US" sz="1050" b="1" dirty="0">
                <a:solidFill>
                  <a:srgbClr val="000000"/>
                </a:solidFill>
                <a:latin typeface="+mj-ea"/>
                <a:ea typeface="+mj-ea"/>
              </a:rPr>
              <a:t>を派遣する</a:t>
            </a:r>
            <a:r>
              <a:rPr lang="ja-JP" altLang="en-US" sz="1050" b="1" dirty="0" smtClean="0">
                <a:solidFill>
                  <a:srgbClr val="000000"/>
                </a:solidFill>
                <a:latin typeface="+mj-ea"/>
                <a:ea typeface="+mj-ea"/>
              </a:rPr>
              <a:t>など、支援を行う</a:t>
            </a:r>
            <a:endParaRPr lang="en-US" altLang="ja-JP" sz="1050" dirty="0">
              <a:solidFill>
                <a:srgbClr val="FFFFFF"/>
              </a:solidFill>
              <a:latin typeface="ＭＳ Ｐゴシック" charset="-128"/>
            </a:endParaRPr>
          </a:p>
          <a:p>
            <a:pPr marL="88900" indent="-88900"/>
            <a:endParaRPr lang="en-US" altLang="ja-JP" sz="1050" b="1" dirty="0">
              <a:solidFill>
                <a:srgbClr val="000000"/>
              </a:solidFill>
              <a:latin typeface="HGｺﾞｼｯｸM" pitchFamily="49" charset="-128"/>
              <a:ea typeface="HGｺﾞｼｯｸM" pitchFamily="49" charset="-128"/>
            </a:endParaRPr>
          </a:p>
        </p:txBody>
      </p:sp>
      <p:sp>
        <p:nvSpPr>
          <p:cNvPr id="13" name="テキスト ボックス 12"/>
          <p:cNvSpPr txBox="1"/>
          <p:nvPr/>
        </p:nvSpPr>
        <p:spPr>
          <a:xfrm>
            <a:off x="79822" y="4134763"/>
            <a:ext cx="410626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0" name="テキスト ボックス 9"/>
          <p:cNvSpPr txBox="1"/>
          <p:nvPr/>
        </p:nvSpPr>
        <p:spPr>
          <a:xfrm>
            <a:off x="89054" y="1366044"/>
            <a:ext cx="4097030" cy="267765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26</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r>
              <a:rPr lang="ja-JP" altLang="en-US" sz="1400" b="1" dirty="0" smtClean="0">
                <a:solidFill>
                  <a:prstClr val="black"/>
                </a:solidFill>
                <a:latin typeface="HGｺﾞｼｯｸM"/>
                <a:ea typeface="HGｺﾞｼｯｸM"/>
              </a:rPr>
              <a:t>）</a:t>
            </a:r>
            <a:endParaRPr lang="en-US" altLang="ja-JP" sz="1400" b="1" dirty="0" smtClean="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8" name="角丸四角形 17"/>
          <p:cNvSpPr/>
          <p:nvPr/>
        </p:nvSpPr>
        <p:spPr bwMode="auto">
          <a:xfrm>
            <a:off x="4305146" y="5157192"/>
            <a:ext cx="5497667" cy="1665883"/>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0" rIns="0" bIns="0"/>
          <a:lstStyle/>
          <a:p>
            <a:pPr marL="177800" indent="-177800"/>
            <a:r>
              <a:rPr lang="ja-JP" altLang="en-US" sz="1400" b="1" dirty="0">
                <a:solidFill>
                  <a:srgbClr val="000000"/>
                </a:solidFill>
                <a:latin typeface="+mj-ea"/>
                <a:ea typeface="+mj-ea"/>
              </a:rPr>
              <a:t>専門職の関与の仕方</a:t>
            </a:r>
            <a:endParaRPr lang="en-US" altLang="ja-JP" sz="1100" b="1" dirty="0">
              <a:solidFill>
                <a:srgbClr val="000000"/>
              </a:solidFill>
              <a:latin typeface="+mj-ea"/>
              <a:ea typeface="+mj-ea"/>
            </a:endParaRPr>
          </a:p>
          <a:p>
            <a:r>
              <a:rPr lang="ja-JP" altLang="ja-JP" sz="1100" b="1" dirty="0" smtClean="0">
                <a:latin typeface="+mj-ea"/>
                <a:ea typeface="+mj-ea"/>
              </a:rPr>
              <a:t>○</a:t>
            </a:r>
            <a:r>
              <a:rPr lang="ja-JP" altLang="ja-JP" sz="1100" b="1" dirty="0">
                <a:latin typeface="+mj-ea"/>
                <a:ea typeface="+mj-ea"/>
              </a:rPr>
              <a:t>各地域で</a:t>
            </a:r>
            <a:r>
              <a:rPr lang="ja-JP" altLang="ja-JP" sz="1100" b="1" dirty="0" smtClean="0">
                <a:latin typeface="+mj-ea"/>
                <a:ea typeface="+mj-ea"/>
              </a:rPr>
              <a:t>の</a:t>
            </a:r>
            <a:r>
              <a:rPr lang="ja-JP" altLang="en-US" sz="1100" b="1" dirty="0" smtClean="0">
                <a:latin typeface="+mj-ea"/>
                <a:ea typeface="+mj-ea"/>
              </a:rPr>
              <a:t>「いきいき</a:t>
            </a:r>
            <a:r>
              <a:rPr lang="ja-JP" altLang="ja-JP" sz="1100" b="1" dirty="0" smtClean="0">
                <a:latin typeface="+mj-ea"/>
                <a:ea typeface="+mj-ea"/>
              </a:rPr>
              <a:t>百歳体操</a:t>
            </a:r>
            <a:r>
              <a:rPr lang="ja-JP" altLang="en-US" sz="1100" b="1" dirty="0" smtClean="0">
                <a:latin typeface="+mj-ea"/>
                <a:ea typeface="+mj-ea"/>
              </a:rPr>
              <a:t>」と「</a:t>
            </a:r>
            <a:r>
              <a:rPr lang="ja-JP" altLang="en-US" sz="1100" b="1" dirty="0" err="1" smtClean="0">
                <a:latin typeface="+mj-ea"/>
                <a:ea typeface="+mj-ea"/>
              </a:rPr>
              <a:t>かみかみ</a:t>
            </a:r>
            <a:r>
              <a:rPr lang="ja-JP" altLang="en-US" sz="1100" b="1" dirty="0" smtClean="0">
                <a:latin typeface="+mj-ea"/>
                <a:ea typeface="+mj-ea"/>
              </a:rPr>
              <a:t>百歳体操」</a:t>
            </a:r>
            <a:r>
              <a:rPr lang="ja-JP" altLang="ja-JP" sz="1100" b="1" dirty="0" smtClean="0">
                <a:latin typeface="+mj-ea"/>
                <a:ea typeface="+mj-ea"/>
              </a:rPr>
              <a:t>の</a:t>
            </a:r>
            <a:r>
              <a:rPr lang="ja-JP" altLang="ja-JP" sz="1100" b="1" dirty="0">
                <a:latin typeface="+mj-ea"/>
                <a:ea typeface="+mj-ea"/>
              </a:rPr>
              <a:t>実施支援を行うため</a:t>
            </a:r>
            <a:r>
              <a:rPr lang="ja-JP" altLang="ja-JP" sz="1100" b="1" dirty="0" smtClean="0">
                <a:latin typeface="+mj-ea"/>
                <a:ea typeface="+mj-ea"/>
              </a:rPr>
              <a:t>、</a:t>
            </a:r>
            <a:r>
              <a:rPr lang="ja-JP" altLang="en-US" sz="1100" b="1" dirty="0" smtClean="0">
                <a:latin typeface="+mj-ea"/>
                <a:ea typeface="+mj-ea"/>
              </a:rPr>
              <a:t>地域の</a:t>
            </a:r>
            <a:r>
              <a:rPr lang="ja-JP" altLang="ja-JP" sz="1100" b="1" dirty="0" smtClean="0">
                <a:latin typeface="+mj-ea"/>
                <a:ea typeface="+mj-ea"/>
              </a:rPr>
              <a:t>理学療法士</a:t>
            </a:r>
            <a:r>
              <a:rPr lang="ja-JP" altLang="en-US" sz="1100" b="1" dirty="0" smtClean="0">
                <a:latin typeface="+mj-ea"/>
                <a:ea typeface="+mj-ea"/>
              </a:rPr>
              <a:t>、</a:t>
            </a:r>
            <a:r>
              <a:rPr lang="ja-JP" altLang="ja-JP" sz="1100" b="1" dirty="0" smtClean="0">
                <a:latin typeface="+mj-ea"/>
                <a:ea typeface="+mj-ea"/>
              </a:rPr>
              <a:t>保健師</a:t>
            </a:r>
            <a:r>
              <a:rPr lang="ja-JP" altLang="ja-JP" sz="1100" b="1" dirty="0">
                <a:latin typeface="+mj-ea"/>
                <a:ea typeface="+mj-ea"/>
              </a:rPr>
              <a:t>、歯科衛生士を対象に、インストラクターを養成</a:t>
            </a:r>
            <a:endParaRPr lang="ja-JP" altLang="ja-JP" sz="1100" dirty="0">
              <a:latin typeface="+mj-ea"/>
              <a:ea typeface="+mj-ea"/>
            </a:endParaRPr>
          </a:p>
          <a:p>
            <a:r>
              <a:rPr lang="ja-JP" altLang="ja-JP" sz="1100" b="1" dirty="0" smtClean="0">
                <a:latin typeface="+mj-ea"/>
                <a:ea typeface="+mj-ea"/>
              </a:rPr>
              <a:t>○住民</a:t>
            </a:r>
            <a:r>
              <a:rPr lang="ja-JP" altLang="ja-JP" sz="1100" b="1" dirty="0">
                <a:latin typeface="+mj-ea"/>
                <a:ea typeface="+mj-ea"/>
              </a:rPr>
              <a:t>が主体と</a:t>
            </a:r>
            <a:r>
              <a:rPr lang="ja-JP" altLang="ja-JP" sz="1100" b="1" dirty="0" smtClean="0">
                <a:latin typeface="+mj-ea"/>
                <a:ea typeface="+mj-ea"/>
              </a:rPr>
              <a:t>なって</a:t>
            </a:r>
            <a:r>
              <a:rPr lang="ja-JP" altLang="en-US" sz="1100" b="1" dirty="0" smtClean="0">
                <a:latin typeface="+mj-ea"/>
                <a:ea typeface="+mj-ea"/>
              </a:rPr>
              <a:t>取組むことができる</a:t>
            </a:r>
            <a:r>
              <a:rPr lang="ja-JP" altLang="ja-JP" sz="1100" b="1" dirty="0" smtClean="0">
                <a:latin typeface="+mj-ea"/>
                <a:ea typeface="+mj-ea"/>
              </a:rPr>
              <a:t>ように、</a:t>
            </a:r>
            <a:r>
              <a:rPr lang="ja-JP" altLang="en-US" sz="1100" b="1" dirty="0">
                <a:latin typeface="+mj-ea"/>
                <a:ea typeface="+mj-ea"/>
              </a:rPr>
              <a:t>住民を対象</a:t>
            </a:r>
            <a:r>
              <a:rPr lang="ja-JP" altLang="en-US" sz="1100" b="1" dirty="0" smtClean="0">
                <a:latin typeface="+mj-ea"/>
                <a:ea typeface="+mj-ea"/>
              </a:rPr>
              <a:t>に体操のサポーターを育成</a:t>
            </a:r>
            <a:endParaRPr lang="en-US" altLang="ja-JP" sz="1100" b="1" dirty="0" smtClean="0">
              <a:latin typeface="+mj-ea"/>
              <a:ea typeface="+mj-ea"/>
            </a:endParaRPr>
          </a:p>
          <a:p>
            <a:r>
              <a:rPr lang="ja-JP" altLang="ja-JP" sz="1100" b="1" dirty="0" smtClean="0">
                <a:latin typeface="+mj-ea"/>
                <a:ea typeface="+mj-ea"/>
              </a:rPr>
              <a:t>○各体操開始時にインストラクターや市の専門職が、開始時に</a:t>
            </a:r>
            <a:r>
              <a:rPr lang="en-US" altLang="ja-JP" sz="1100" b="1" dirty="0" smtClean="0">
                <a:latin typeface="+mj-ea"/>
                <a:ea typeface="+mj-ea"/>
              </a:rPr>
              <a:t>3</a:t>
            </a:r>
            <a:r>
              <a:rPr lang="ja-JP" altLang="ja-JP" sz="1100" b="1" dirty="0" smtClean="0">
                <a:latin typeface="+mj-ea"/>
                <a:ea typeface="+mj-ea"/>
              </a:rPr>
              <a:t>～</a:t>
            </a:r>
            <a:r>
              <a:rPr lang="en-US" altLang="ja-JP" sz="1100" b="1" dirty="0" smtClean="0">
                <a:latin typeface="+mj-ea"/>
                <a:ea typeface="+mj-ea"/>
              </a:rPr>
              <a:t>4</a:t>
            </a:r>
            <a:r>
              <a:rPr lang="ja-JP" altLang="ja-JP" sz="1100" b="1" dirty="0" smtClean="0">
                <a:latin typeface="+mj-ea"/>
                <a:ea typeface="+mj-ea"/>
              </a:rPr>
              <a:t>回の技術支援を行い、以後</a:t>
            </a:r>
            <a:r>
              <a:rPr lang="en-US" altLang="ja-JP" sz="1100" b="1" dirty="0" smtClean="0">
                <a:latin typeface="+mj-ea"/>
                <a:ea typeface="+mj-ea"/>
              </a:rPr>
              <a:t>3</a:t>
            </a:r>
            <a:r>
              <a:rPr lang="ja-JP" altLang="ja-JP" sz="1100" b="1" dirty="0" smtClean="0">
                <a:latin typeface="+mj-ea"/>
                <a:ea typeface="+mj-ea"/>
              </a:rPr>
              <a:t>･</a:t>
            </a:r>
            <a:r>
              <a:rPr lang="en-US" altLang="ja-JP" sz="1100" b="1" dirty="0" smtClean="0">
                <a:latin typeface="+mj-ea"/>
                <a:ea typeface="+mj-ea"/>
              </a:rPr>
              <a:t>6</a:t>
            </a:r>
            <a:r>
              <a:rPr lang="ja-JP" altLang="ja-JP" sz="1100" b="1" dirty="0" smtClean="0">
                <a:latin typeface="+mj-ea"/>
                <a:ea typeface="+mj-ea"/>
              </a:rPr>
              <a:t>・</a:t>
            </a:r>
            <a:r>
              <a:rPr lang="en-US" altLang="ja-JP" sz="1100" b="1" dirty="0" smtClean="0">
                <a:latin typeface="+mj-ea"/>
                <a:ea typeface="+mj-ea"/>
              </a:rPr>
              <a:t>12</a:t>
            </a:r>
            <a:r>
              <a:rPr lang="ja-JP" altLang="ja-JP" sz="1100" b="1" dirty="0" smtClean="0">
                <a:latin typeface="+mj-ea"/>
                <a:ea typeface="+mj-ea"/>
              </a:rPr>
              <a:t>ヵ月後にフォローを実施</a:t>
            </a:r>
            <a:endParaRPr lang="en-US" altLang="ja-JP" sz="1100" b="1" dirty="0" smtClean="0">
              <a:latin typeface="+mj-ea"/>
              <a:ea typeface="+mj-ea"/>
            </a:endParaRPr>
          </a:p>
          <a:p>
            <a:r>
              <a:rPr lang="ja-JP" altLang="en-US" sz="1100" b="1" dirty="0" smtClean="0">
                <a:latin typeface="+mj-ea"/>
                <a:ea typeface="+mj-ea"/>
              </a:rPr>
              <a:t>○体操の集いの場で、歯科衛生士等が口腔機能向上に関する健康講座を実施し、</a:t>
            </a:r>
            <a:r>
              <a:rPr lang="ja-JP" altLang="ja-JP" sz="1100" b="1" dirty="0">
                <a:latin typeface="+mj-ea"/>
                <a:ea typeface="+mj-ea"/>
              </a:rPr>
              <a:t>誤嚥性肺炎予防のための口腔ケア及び定期的な歯科受診の必要性を</a:t>
            </a:r>
            <a:r>
              <a:rPr lang="ja-JP" altLang="ja-JP" sz="1100" b="1" dirty="0" smtClean="0">
                <a:latin typeface="+mj-ea"/>
                <a:ea typeface="+mj-ea"/>
              </a:rPr>
              <a:t>啓発</a:t>
            </a:r>
            <a:endParaRPr lang="ja-JP" altLang="ja-JP" sz="1100" dirty="0">
              <a:latin typeface="+mj-ea"/>
              <a:ea typeface="+mj-ea"/>
            </a:endParaRPr>
          </a:p>
        </p:txBody>
      </p:sp>
      <p:graphicFrame>
        <p:nvGraphicFramePr>
          <p:cNvPr id="20" name="表 19"/>
          <p:cNvGraphicFramePr>
            <a:graphicFrameLocks noGrp="1"/>
          </p:cNvGraphicFramePr>
          <p:nvPr>
            <p:extLst>
              <p:ext uri="{D42A27DB-BD31-4B8C-83A1-F6EECF244321}">
                <p14:modId xmlns:p14="http://schemas.microsoft.com/office/powerpoint/2010/main" val="1366694710"/>
              </p:ext>
            </p:extLst>
          </p:nvPr>
        </p:nvGraphicFramePr>
        <p:xfrm>
          <a:off x="154627" y="1741615"/>
          <a:ext cx="2493963" cy="2083616"/>
        </p:xfrm>
        <a:graphic>
          <a:graphicData uri="http://schemas.openxmlformats.org/drawingml/2006/table">
            <a:tbl>
              <a:tblPr>
                <a:tableStyleId>{5C22544A-7EE6-4342-B048-85BDC9FD1C3A}</a:tableStyleId>
              </a:tblPr>
              <a:tblGrid>
                <a:gridCol w="1053803"/>
                <a:gridCol w="288032"/>
                <a:gridCol w="792088"/>
                <a:gridCol w="360040"/>
              </a:tblGrid>
              <a:tr h="265026">
                <a:tc rowSpan="2">
                  <a:txBody>
                    <a:bodyPr/>
                    <a:lstStyle/>
                    <a:p>
                      <a:pPr algn="l" fontAlgn="ctr"/>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1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1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1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ja-JP" altLang="en-US" sz="1200" u="none" strike="noStrike" kern="1200" dirty="0" smtClean="0">
                          <a:solidFill>
                            <a:schemeClr val="dk1"/>
                          </a:solidFill>
                          <a:effectLst/>
                          <a:latin typeface="+mn-lt"/>
                          <a:ea typeface="ＭＳ Ｐゴシック" pitchFamily="50" charset="-128"/>
                          <a:cs typeface="+mn-cs"/>
                        </a:rPr>
                        <a:t>ｾﾝﾀｰ  </a:t>
                      </a:r>
                      <a:r>
                        <a:rPr kumimoji="1" lang="en-US" altLang="ja-JP" sz="1200" u="none" strike="noStrike" kern="1200" dirty="0" smtClean="0">
                          <a:solidFill>
                            <a:schemeClr val="dk1"/>
                          </a:solidFill>
                          <a:effectLst/>
                          <a:latin typeface="+mn-lt"/>
                          <a:ea typeface="ＭＳ Ｐゴシック" pitchFamily="50" charset="-128"/>
                          <a:cs typeface="+mn-cs"/>
                        </a:rPr>
                        <a:t>5</a:t>
                      </a:r>
                    </a:p>
                    <a:p>
                      <a:pPr algn="r" fontAlgn="ctr"/>
                      <a:r>
                        <a:rPr kumimoji="1" lang="ja-JP" altLang="en-US" sz="1200" u="none" strike="noStrike" kern="1200" dirty="0" smtClean="0">
                          <a:solidFill>
                            <a:schemeClr val="dk1"/>
                          </a:solidFill>
                          <a:effectLst/>
                          <a:latin typeface="+mn-lt"/>
                          <a:ea typeface="ＭＳ Ｐゴシック" pitchFamily="50" charset="-128"/>
                          <a:cs typeface="+mn-cs"/>
                        </a:rPr>
                        <a:t>ｻﾌﾞｾﾝﾀｰ  </a:t>
                      </a:r>
                      <a:r>
                        <a:rPr kumimoji="1" lang="en-US" altLang="ja-JP" sz="1200" u="none" strike="noStrike" kern="1200" dirty="0" smtClean="0">
                          <a:solidFill>
                            <a:schemeClr val="dk1"/>
                          </a:solidFill>
                          <a:effectLst/>
                          <a:latin typeface="+mn-lt"/>
                          <a:ea typeface="ＭＳ Ｐゴシック" pitchFamily="50" charset="-128"/>
                          <a:cs typeface="+mn-cs"/>
                        </a:rPr>
                        <a:t>1</a:t>
                      </a:r>
                    </a:p>
                    <a:p>
                      <a:pPr algn="r" fontAlgn="ctr"/>
                      <a:r>
                        <a:rPr kumimoji="1" lang="ja-JP" altLang="en-US" sz="1200" u="none" strike="noStrike" kern="1200" dirty="0" smtClean="0">
                          <a:solidFill>
                            <a:schemeClr val="dk1"/>
                          </a:solidFill>
                          <a:effectLst/>
                          <a:latin typeface="+mn-lt"/>
                          <a:ea typeface="ＭＳ Ｐゴシック" pitchFamily="50" charset="-128"/>
                          <a:cs typeface="+mn-cs"/>
                        </a:rPr>
                        <a:t>ﾌﾞﾗﾝﾁ  </a:t>
                      </a:r>
                      <a:r>
                        <a:rPr kumimoji="1" lang="en-US" altLang="ja-JP" sz="1200" u="none" strike="noStrike" kern="1200" dirty="0" smtClean="0">
                          <a:solidFill>
                            <a:schemeClr val="dk1"/>
                          </a:solidFill>
                          <a:effectLst/>
                          <a:latin typeface="+mn-lt"/>
                          <a:ea typeface="ＭＳ Ｐゴシック" pitchFamily="50" charset="-128"/>
                          <a:cs typeface="+mn-cs"/>
                        </a:rPr>
                        <a:t>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algn="l" fontAlgn="ctr"/>
                      <a:r>
                        <a:rPr kumimoji="1" lang="ja-JP" altLang="en-US" sz="11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ja-JP" altLang="en-US" sz="1200" u="none" strike="noStrike" kern="1200" dirty="0" smtClean="0">
                          <a:solidFill>
                            <a:schemeClr val="dk1"/>
                          </a:solidFill>
                          <a:effectLst/>
                          <a:latin typeface="+mn-lt"/>
                          <a:ea typeface="ＭＳ Ｐゴシック" pitchFamily="50" charset="-128"/>
                          <a:cs typeface="+mn-cs"/>
                        </a:rPr>
                        <a:t>ﾌﾞﾗﾝﾁ  </a:t>
                      </a:r>
                      <a:r>
                        <a:rPr kumimoji="1" lang="en-US" altLang="ja-JP" sz="1200" u="none" strike="noStrike" kern="1200" dirty="0" smtClean="0">
                          <a:solidFill>
                            <a:schemeClr val="dk1"/>
                          </a:solidFill>
                          <a:effectLst/>
                          <a:latin typeface="+mn-lt"/>
                          <a:ea typeface="ＭＳ Ｐゴシック" pitchFamily="50" charset="-128"/>
                          <a:cs typeface="+mn-cs"/>
                        </a:rPr>
                        <a:t>15</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algn="l" fontAlgn="ctr"/>
                      <a:r>
                        <a:rPr kumimoji="1" lang="ja-JP" altLang="en-US" sz="11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337,115</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algn="l" fontAlgn="ctr"/>
                      <a:r>
                        <a:rPr kumimoji="1" lang="en-US" altLang="ja-JP" sz="11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1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1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87,847</a:t>
                      </a:r>
                      <a:r>
                        <a:rPr kumimoji="1" lang="ja-JP" altLang="en-US" sz="1200" u="none" strike="noStrike" kern="1200" dirty="0">
                          <a:solidFill>
                            <a:schemeClr val="dk1"/>
                          </a:solidFill>
                          <a:effectLst/>
                          <a:latin typeface="+mn-lt"/>
                          <a:ea typeface="ＭＳ Ｐゴシック" pitchFamily="50" charset="-128"/>
                          <a:cs typeface="+mn-cs"/>
                        </a:rPr>
                        <a:t>　</a:t>
                      </a:r>
                      <a:endParaRPr kumimoji="1" lang="en-US" altLang="ja-JP" sz="1200" u="none" strike="noStrike" kern="1200" dirty="0" smtClean="0">
                        <a:solidFill>
                          <a:schemeClr val="dk1"/>
                        </a:solidFill>
                        <a:effectLst/>
                        <a:latin typeface="+mn-lt"/>
                        <a:ea typeface="ＭＳ Ｐゴシック" pitchFamily="50" charset="-128"/>
                        <a:cs typeface="+mn-cs"/>
                      </a:endParaRP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26.1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algn="l" fontAlgn="ctr"/>
                      <a:r>
                        <a:rPr kumimoji="1" lang="en-US" altLang="ja-JP" sz="11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1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1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1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43,140</a:t>
                      </a:r>
                      <a:r>
                        <a:rPr kumimoji="1" lang="ja-JP" altLang="en-US" sz="1200" u="none" strike="noStrike" kern="1200" dirty="0">
                          <a:solidFill>
                            <a:schemeClr val="dk1"/>
                          </a:solidFill>
                          <a:effectLst/>
                          <a:latin typeface="+mn-lt"/>
                          <a:ea typeface="ＭＳ Ｐゴシック" pitchFamily="50" charset="-128"/>
                          <a:cs typeface="+mn-cs"/>
                        </a:rPr>
                        <a:t>　</a:t>
                      </a:r>
                      <a:endParaRPr kumimoji="1" lang="en-US" altLang="ja-JP" sz="1200" u="none" strike="noStrike" kern="1200" dirty="0" smtClean="0">
                        <a:solidFill>
                          <a:schemeClr val="dk1"/>
                        </a:solidFill>
                        <a:effectLst/>
                        <a:latin typeface="+mn-lt"/>
                        <a:ea typeface="ＭＳ Ｐゴシック" pitchFamily="50" charset="-128"/>
                        <a:cs typeface="+mn-cs"/>
                      </a:endParaRPr>
                    </a:p>
                    <a:p>
                      <a:pPr algn="r" fontAlgn="ctr"/>
                      <a:r>
                        <a:rPr kumimoji="1" lang="en-US" altLang="ja-JP" sz="1200" u="none" strike="noStrike" kern="1200" dirty="0" smtClean="0">
                          <a:solidFill>
                            <a:schemeClr val="dk1"/>
                          </a:solidFill>
                          <a:effectLst/>
                          <a:latin typeface="+mn-lt"/>
                          <a:ea typeface="ＭＳ Ｐゴシック" pitchFamily="50" charset="-128"/>
                          <a:cs typeface="+mn-cs"/>
                        </a:rPr>
                        <a:t>12.8</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algn="l" fontAlgn="ctr"/>
                      <a:r>
                        <a:rPr kumimoji="1" lang="zh-CN" altLang="en-US" sz="11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1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1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1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1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5,248</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4" name="角丸四角形吹き出し 23"/>
          <p:cNvSpPr/>
          <p:nvPr/>
        </p:nvSpPr>
        <p:spPr>
          <a:xfrm>
            <a:off x="3314546" y="3235325"/>
            <a:ext cx="671513" cy="306388"/>
          </a:xfrm>
          <a:prstGeom prst="wedgeRoundRectCallout">
            <a:avLst>
              <a:gd name="adj1" fmla="val -14079"/>
              <a:gd name="adj2" fmla="val -17010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fontAlgn="auto">
              <a:spcBef>
                <a:spcPts val="0"/>
              </a:spcBef>
              <a:spcAft>
                <a:spcPts val="0"/>
              </a:spcAft>
              <a:defRPr/>
            </a:pPr>
            <a:r>
              <a:rPr lang="ja-JP" altLang="en-US" sz="1200" dirty="0">
                <a:solidFill>
                  <a:prstClr val="black"/>
                </a:solidFill>
              </a:rPr>
              <a:t>高知市</a:t>
            </a:r>
          </a:p>
        </p:txBody>
      </p:sp>
      <p:sp>
        <p:nvSpPr>
          <p:cNvPr id="17449" name="テキスト ボックス 26"/>
          <p:cNvSpPr txBox="1">
            <a:spLocks noChangeArrowheads="1"/>
          </p:cNvSpPr>
          <p:nvPr/>
        </p:nvSpPr>
        <p:spPr bwMode="auto">
          <a:xfrm>
            <a:off x="3434402" y="2519134"/>
            <a:ext cx="1203325" cy="231775"/>
          </a:xfrm>
          <a:prstGeom prst="rect">
            <a:avLst/>
          </a:prstGeom>
          <a:noFill/>
          <a:ln w="9525">
            <a:noFill/>
            <a:miter lim="800000"/>
            <a:headEnd/>
            <a:tailEnd/>
          </a:ln>
        </p:spPr>
        <p:txBody>
          <a:bodyPr>
            <a:spAutoFit/>
          </a:bodyPr>
          <a:lstStyle/>
          <a:p>
            <a:r>
              <a:rPr lang="ja-JP" altLang="en-US" sz="900" b="1" dirty="0">
                <a:solidFill>
                  <a:srgbClr val="000000"/>
                </a:solidFill>
              </a:rPr>
              <a:t>高知県</a:t>
            </a:r>
            <a:endParaRPr lang="ja-JP" altLang="en-US" sz="800" b="1" dirty="0">
              <a:solidFill>
                <a:srgbClr val="000000"/>
              </a:solidFill>
            </a:endParaRPr>
          </a:p>
        </p:txBody>
      </p:sp>
      <p:sp>
        <p:nvSpPr>
          <p:cNvPr id="17450" name="テキスト ボックス 25"/>
          <p:cNvSpPr txBox="1">
            <a:spLocks noChangeArrowheads="1"/>
          </p:cNvSpPr>
          <p:nvPr/>
        </p:nvSpPr>
        <p:spPr bwMode="auto">
          <a:xfrm>
            <a:off x="2656425" y="2635021"/>
            <a:ext cx="1203325" cy="231775"/>
          </a:xfrm>
          <a:prstGeom prst="rect">
            <a:avLst/>
          </a:prstGeom>
          <a:noFill/>
          <a:ln w="9525">
            <a:noFill/>
            <a:miter lim="800000"/>
            <a:headEnd/>
            <a:tailEnd/>
          </a:ln>
        </p:spPr>
        <p:txBody>
          <a:bodyPr>
            <a:spAutoFit/>
          </a:bodyPr>
          <a:lstStyle/>
          <a:p>
            <a:r>
              <a:rPr lang="ja-JP" altLang="en-US" sz="900" dirty="0">
                <a:solidFill>
                  <a:srgbClr val="000000"/>
                </a:solidFill>
              </a:rPr>
              <a:t>愛媛県</a:t>
            </a:r>
            <a:endParaRPr lang="ja-JP" altLang="en-US" sz="800" dirty="0">
              <a:solidFill>
                <a:srgbClr val="000000"/>
              </a:solidFill>
            </a:endParaRPr>
          </a:p>
        </p:txBody>
      </p:sp>
      <p:sp>
        <p:nvSpPr>
          <p:cNvPr id="17451" name="テキスト ボックス 24"/>
          <p:cNvSpPr txBox="1">
            <a:spLocks noChangeArrowheads="1"/>
          </p:cNvSpPr>
          <p:nvPr/>
        </p:nvSpPr>
        <p:spPr bwMode="auto">
          <a:xfrm>
            <a:off x="3884459" y="2188369"/>
            <a:ext cx="323850" cy="738187"/>
          </a:xfrm>
          <a:prstGeom prst="rect">
            <a:avLst/>
          </a:prstGeom>
          <a:noFill/>
          <a:ln w="9525">
            <a:noFill/>
            <a:miter lim="800000"/>
            <a:headEnd/>
            <a:tailEnd/>
          </a:ln>
        </p:spPr>
        <p:txBody>
          <a:bodyPr vert="eaVert" anchor="b">
            <a:spAutoFit/>
          </a:bodyPr>
          <a:lstStyle/>
          <a:p>
            <a:r>
              <a:rPr lang="ja-JP" altLang="en-US" sz="900">
                <a:solidFill>
                  <a:srgbClr val="000000"/>
                </a:solidFill>
              </a:rPr>
              <a:t>徳島県</a:t>
            </a:r>
            <a:endParaRPr lang="ja-JP" altLang="en-US" sz="800">
              <a:solidFill>
                <a:srgbClr val="000000"/>
              </a:solidFill>
            </a:endParaRPr>
          </a:p>
        </p:txBody>
      </p:sp>
      <p:graphicFrame>
        <p:nvGraphicFramePr>
          <p:cNvPr id="28" name="グラフ 27"/>
          <p:cNvGraphicFramePr>
            <a:graphicFrameLocks noGrp="1"/>
          </p:cNvGraphicFramePr>
          <p:nvPr>
            <p:extLst>
              <p:ext uri="{D42A27DB-BD31-4B8C-83A1-F6EECF244321}">
                <p14:modId xmlns:p14="http://schemas.microsoft.com/office/powerpoint/2010/main" val="3935026761"/>
              </p:ext>
            </p:extLst>
          </p:nvPr>
        </p:nvGraphicFramePr>
        <p:xfrm>
          <a:off x="146937" y="4303075"/>
          <a:ext cx="3899447"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a:graphicFrameLocks/>
          </p:cNvGraphicFramePr>
          <p:nvPr>
            <p:extLst>
              <p:ext uri="{D42A27DB-BD31-4B8C-83A1-F6EECF244321}">
                <p14:modId xmlns:p14="http://schemas.microsoft.com/office/powerpoint/2010/main" val="423451632"/>
              </p:ext>
            </p:extLst>
          </p:nvPr>
        </p:nvGraphicFramePr>
        <p:xfrm>
          <a:off x="4446563" y="3235325"/>
          <a:ext cx="5256584" cy="1894495"/>
        </p:xfrm>
        <a:graphic>
          <a:graphicData uri="http://schemas.openxmlformats.org/drawingml/2006/chart">
            <c:chart xmlns:c="http://schemas.openxmlformats.org/drawingml/2006/chart" xmlns:r="http://schemas.openxmlformats.org/officeDocument/2006/relationships" r:id="rId5"/>
          </a:graphicData>
        </a:graphic>
      </p:graphicFrame>
      <p:sp>
        <p:nvSpPr>
          <p:cNvPr id="16" name="正方形/長方形 15"/>
          <p:cNvSpPr/>
          <p:nvPr/>
        </p:nvSpPr>
        <p:spPr>
          <a:xfrm>
            <a:off x="-47625" y="-93663"/>
            <a:ext cx="9906000"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400" b="1" dirty="0">
                <a:solidFill>
                  <a:prstClr val="black"/>
                </a:solidFill>
                <a:latin typeface="HG丸ｺﾞｼｯｸM-PRO" pitchFamily="50" charset="-128"/>
                <a:ea typeface="HG丸ｺﾞｼｯｸM-PRO" pitchFamily="50" charset="-128"/>
              </a:rPr>
              <a:t>⑥</a:t>
            </a:r>
            <a:r>
              <a:rPr lang="ja-JP" altLang="en-US" sz="2400" b="1" dirty="0" smtClean="0">
                <a:solidFill>
                  <a:prstClr val="black"/>
                </a:solidFill>
                <a:latin typeface="HG丸ｺﾞｼｯｸM-PRO" pitchFamily="50" charset="-128"/>
                <a:ea typeface="HG丸ｺﾞｼｯｸM-PRO" pitchFamily="50" charset="-128"/>
              </a:rPr>
              <a:t>高知県高知市　</a:t>
            </a:r>
            <a:r>
              <a:rPr lang="ja-JP" altLang="en-US" b="1" spc="-150" dirty="0" smtClean="0">
                <a:solidFill>
                  <a:prstClr val="black"/>
                </a:solidFill>
              </a:rPr>
              <a:t>～</a:t>
            </a:r>
            <a:r>
              <a:rPr lang="ja-JP" altLang="en-US" b="1" spc="-150" dirty="0">
                <a:solidFill>
                  <a:prstClr val="black"/>
                </a:solidFill>
              </a:rPr>
              <a:t>運動・口腔機能向上のための住民主体の体操の取組～</a:t>
            </a:r>
          </a:p>
        </p:txBody>
      </p:sp>
      <p:sp>
        <p:nvSpPr>
          <p:cNvPr id="19" name="正方形/長方形 18"/>
          <p:cNvSpPr/>
          <p:nvPr/>
        </p:nvSpPr>
        <p:spPr>
          <a:xfrm>
            <a:off x="106128" y="1593851"/>
            <a:ext cx="3516312"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900" dirty="0">
                <a:solidFill>
                  <a:prstClr val="black"/>
                </a:solidFill>
              </a:rPr>
              <a:t>※</a:t>
            </a:r>
            <a:r>
              <a:rPr lang="ja-JP" altLang="en-US" sz="900" dirty="0">
                <a:solidFill>
                  <a:prstClr val="black"/>
                </a:solidFill>
              </a:rPr>
              <a:t>人口は平成</a:t>
            </a:r>
            <a:r>
              <a:rPr lang="ja-JP" altLang="en-US" sz="900" dirty="0" smtClean="0">
                <a:solidFill>
                  <a:prstClr val="black"/>
                </a:solidFill>
              </a:rPr>
              <a:t>２</a:t>
            </a:r>
            <a:r>
              <a:rPr lang="ja-JP" altLang="en-US" sz="900" dirty="0">
                <a:solidFill>
                  <a:prstClr val="black"/>
                </a:solidFill>
              </a:rPr>
              <a:t>５</a:t>
            </a:r>
            <a:r>
              <a:rPr lang="ja-JP" altLang="en-US" sz="900" dirty="0" smtClean="0">
                <a:solidFill>
                  <a:prstClr val="black"/>
                </a:solidFill>
              </a:rPr>
              <a:t>年</a:t>
            </a:r>
            <a:r>
              <a:rPr lang="ja-JP" altLang="en-US" sz="900" dirty="0">
                <a:solidFill>
                  <a:prstClr val="black"/>
                </a:solidFill>
              </a:rPr>
              <a:t>３月３１日</a:t>
            </a:r>
          </a:p>
        </p:txBody>
      </p:sp>
      <p:sp>
        <p:nvSpPr>
          <p:cNvPr id="21" name="正方形/長方形 20"/>
          <p:cNvSpPr/>
          <p:nvPr/>
        </p:nvSpPr>
        <p:spPr>
          <a:xfrm rot="5400000">
            <a:off x="-98594" y="44625"/>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632912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5498954" y="1852082"/>
            <a:ext cx="3689647" cy="219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1759" y="3848268"/>
            <a:ext cx="4820920" cy="283154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2400" b="1" dirty="0">
              <a:solidFill>
                <a:prstClr val="black"/>
              </a:solidFill>
              <a:latin typeface="HGｺﾞｼｯｸM"/>
              <a:ea typeface="HGｺﾞｼｯｸM"/>
            </a:endParaRPr>
          </a:p>
        </p:txBody>
      </p:sp>
      <p:sp>
        <p:nvSpPr>
          <p:cNvPr id="7" name="正方形/長方形 6"/>
          <p:cNvSpPr/>
          <p:nvPr/>
        </p:nvSpPr>
        <p:spPr>
          <a:xfrm>
            <a:off x="0" y="791"/>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b="1" dirty="0" smtClean="0">
                <a:solidFill>
                  <a:prstClr val="black"/>
                </a:solidFill>
                <a:latin typeface="HG丸ｺﾞｼｯｸM-PRO" pitchFamily="50" charset="-128"/>
                <a:ea typeface="HG丸ｺﾞｼｯｸM-PRO" pitchFamily="50" charset="-128"/>
              </a:rPr>
              <a:t>社会参加と介護予防効果の関係について</a:t>
            </a:r>
          </a:p>
        </p:txBody>
      </p:sp>
      <p:sp>
        <p:nvSpPr>
          <p:cNvPr id="9" name="テキスト ボックス 136"/>
          <p:cNvSpPr txBox="1">
            <a:spLocks noChangeArrowheads="1"/>
          </p:cNvSpPr>
          <p:nvPr/>
        </p:nvSpPr>
        <p:spPr bwMode="auto">
          <a:xfrm>
            <a:off x="84597" y="548682"/>
            <a:ext cx="9711529"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pPr>
            <a:r>
              <a:rPr lang="ja-JP" altLang="en-US" dirty="0" smtClean="0">
                <a:solidFill>
                  <a:prstClr val="black"/>
                </a:solidFill>
              </a:rPr>
              <a:t>スポーツ関係・ボランティア・趣味関係のグループ等への社会参加の割合が高い地域ほど、転倒や</a:t>
            </a:r>
            <a:endParaRPr lang="en-US" altLang="ja-JP" dirty="0" smtClean="0">
              <a:solidFill>
                <a:prstClr val="black"/>
              </a:solidFill>
            </a:endParaRPr>
          </a:p>
          <a:p>
            <a:pPr fontAlgn="auto">
              <a:spcBef>
                <a:spcPts val="0"/>
              </a:spcBef>
              <a:spcAft>
                <a:spcPts val="0"/>
              </a:spcAft>
            </a:pPr>
            <a:r>
              <a:rPr lang="ja-JP" altLang="en-US" dirty="0" smtClean="0">
                <a:solidFill>
                  <a:prstClr val="black"/>
                </a:solidFill>
              </a:rPr>
              <a:t>認知症や</a:t>
            </a:r>
            <a:r>
              <a:rPr lang="ja-JP" altLang="en-US" dirty="0" err="1" smtClean="0">
                <a:solidFill>
                  <a:prstClr val="black"/>
                </a:solidFill>
              </a:rPr>
              <a:t>うつの</a:t>
            </a:r>
            <a:r>
              <a:rPr lang="ja-JP" altLang="en-US" dirty="0" smtClean="0">
                <a:solidFill>
                  <a:prstClr val="black"/>
                </a:solidFill>
              </a:rPr>
              <a:t>リスクが低い傾向がみられる。</a:t>
            </a:r>
            <a:endParaRPr lang="ja-JP" altLang="en-US" dirty="0">
              <a:solidFill>
                <a:prstClr val="black"/>
              </a:solidFill>
            </a:endParaRPr>
          </a:p>
        </p:txBody>
      </p:sp>
      <p:sp>
        <p:nvSpPr>
          <p:cNvPr id="18" name="角丸四角形 17"/>
          <p:cNvSpPr/>
          <p:nvPr/>
        </p:nvSpPr>
        <p:spPr bwMode="auto">
          <a:xfrm>
            <a:off x="4950619" y="3987800"/>
            <a:ext cx="4923116" cy="2819400"/>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a:defRPr/>
            </a:pPr>
            <a:endParaRPr lang="ja-JP" altLang="en-US" sz="1100" dirty="0">
              <a:solidFill>
                <a:prstClr val="black">
                  <a:lumMod val="65000"/>
                  <a:lumOff val="35000"/>
                </a:prstClr>
              </a:solidFill>
              <a:latin typeface="ＭＳ Ｐゴシック"/>
            </a:endParaRPr>
          </a:p>
        </p:txBody>
      </p:sp>
      <p:sp>
        <p:nvSpPr>
          <p:cNvPr id="19" name="テキスト ボックス 18"/>
          <p:cNvSpPr txBox="1"/>
          <p:nvPr/>
        </p:nvSpPr>
        <p:spPr>
          <a:xfrm>
            <a:off x="116412" y="1556792"/>
            <a:ext cx="4600299" cy="1738938"/>
          </a:xfrm>
          <a:prstGeom prst="rect">
            <a:avLst/>
          </a:prstGeom>
          <a:noFill/>
        </p:spPr>
        <p:txBody>
          <a:bodyPr wrap="square" rtlCol="0">
            <a:spAutoFit/>
          </a:bodyPr>
          <a:lstStyle/>
          <a:p>
            <a:pPr fontAlgn="auto">
              <a:spcBef>
                <a:spcPts val="0"/>
              </a:spcBef>
              <a:spcAft>
                <a:spcPts val="0"/>
              </a:spcAft>
            </a:pPr>
            <a:r>
              <a:rPr lang="en-US" altLang="ja-JP" sz="1100" dirty="0" smtClean="0">
                <a:solidFill>
                  <a:prstClr val="black"/>
                </a:solidFill>
                <a:latin typeface="Calibri"/>
                <a:ea typeface="ＭＳ Ｐゴシック"/>
              </a:rPr>
              <a:t>2010</a:t>
            </a:r>
            <a:r>
              <a:rPr lang="ja-JP" altLang="en-US" sz="1100" dirty="0">
                <a:solidFill>
                  <a:prstClr val="black"/>
                </a:solidFill>
                <a:latin typeface="Calibri"/>
                <a:ea typeface="ＭＳ Ｐゴシック"/>
              </a:rPr>
              <a:t>年</a:t>
            </a:r>
            <a:r>
              <a:rPr lang="en-US" altLang="ja-JP" sz="1100" dirty="0">
                <a:solidFill>
                  <a:prstClr val="black"/>
                </a:solidFill>
                <a:latin typeface="Calibri"/>
                <a:ea typeface="ＭＳ Ｐゴシック"/>
              </a:rPr>
              <a:t>8</a:t>
            </a:r>
            <a:r>
              <a:rPr lang="ja-JP" altLang="en-US" sz="1100" dirty="0">
                <a:solidFill>
                  <a:prstClr val="black"/>
                </a:solidFill>
                <a:latin typeface="Calibri"/>
                <a:ea typeface="ＭＳ Ｐゴシック"/>
              </a:rPr>
              <a:t>月～</a:t>
            </a:r>
            <a:r>
              <a:rPr lang="en-US" altLang="ja-JP" sz="1100" dirty="0">
                <a:solidFill>
                  <a:prstClr val="black"/>
                </a:solidFill>
                <a:latin typeface="Calibri"/>
                <a:ea typeface="ＭＳ Ｐゴシック"/>
              </a:rPr>
              <a:t>2012</a:t>
            </a:r>
            <a:r>
              <a:rPr lang="ja-JP" altLang="en-US" sz="1100" dirty="0">
                <a:solidFill>
                  <a:prstClr val="black"/>
                </a:solidFill>
                <a:latin typeface="Calibri"/>
                <a:ea typeface="ＭＳ Ｐゴシック"/>
              </a:rPr>
              <a:t>年</a:t>
            </a:r>
            <a:r>
              <a:rPr lang="en-US" altLang="ja-JP" sz="1100" dirty="0">
                <a:solidFill>
                  <a:prstClr val="black"/>
                </a:solidFill>
                <a:latin typeface="Calibri"/>
                <a:ea typeface="ＭＳ Ｐゴシック"/>
              </a:rPr>
              <a:t>1</a:t>
            </a:r>
            <a:r>
              <a:rPr lang="ja-JP" altLang="en-US" sz="1100" dirty="0">
                <a:solidFill>
                  <a:prstClr val="black"/>
                </a:solidFill>
                <a:latin typeface="Calibri"/>
                <a:ea typeface="ＭＳ Ｐゴシック"/>
              </a:rPr>
              <a:t>月にかけて，北海道，東北，関東，東海，関西，中国，九州，沖縄地方に分布する</a:t>
            </a:r>
            <a:r>
              <a:rPr lang="en-US" altLang="ja-JP" sz="1100" dirty="0">
                <a:solidFill>
                  <a:prstClr val="black"/>
                </a:solidFill>
                <a:latin typeface="Calibri"/>
                <a:ea typeface="ＭＳ Ｐゴシック"/>
              </a:rPr>
              <a:t>31</a:t>
            </a:r>
            <a:r>
              <a:rPr lang="ja-JP" altLang="en-US" sz="1100" dirty="0">
                <a:solidFill>
                  <a:prstClr val="black"/>
                </a:solidFill>
                <a:latin typeface="Calibri"/>
                <a:ea typeface="ＭＳ Ｐゴシック"/>
              </a:rPr>
              <a:t>自治体に居住する高齢者のうち，要介護認定を受けていない高齢者</a:t>
            </a:r>
            <a:r>
              <a:rPr lang="en-US" altLang="ja-JP" sz="1100" dirty="0">
                <a:solidFill>
                  <a:prstClr val="black"/>
                </a:solidFill>
                <a:latin typeface="Calibri"/>
                <a:ea typeface="ＭＳ Ｐゴシック"/>
              </a:rPr>
              <a:t>169,201</a:t>
            </a:r>
            <a:r>
              <a:rPr lang="ja-JP" altLang="en-US" sz="1100" dirty="0">
                <a:solidFill>
                  <a:prstClr val="black"/>
                </a:solidFill>
                <a:latin typeface="Calibri"/>
                <a:ea typeface="ＭＳ Ｐゴシック"/>
              </a:rPr>
              <a:t>人を対象に，郵送調査</a:t>
            </a:r>
            <a:r>
              <a:rPr lang="ja-JP" altLang="en-US" sz="1100" dirty="0" smtClean="0">
                <a:solidFill>
                  <a:prstClr val="black"/>
                </a:solidFill>
                <a:latin typeface="Calibri"/>
                <a:ea typeface="ＭＳ Ｐゴシック"/>
              </a:rPr>
              <a:t>（一部の自治体は訪問</a:t>
            </a:r>
            <a:r>
              <a:rPr lang="ja-JP" altLang="en-US" sz="1100" dirty="0">
                <a:solidFill>
                  <a:prstClr val="black"/>
                </a:solidFill>
                <a:latin typeface="Calibri"/>
                <a:ea typeface="ＭＳ Ｐゴシック"/>
              </a:rPr>
              <a:t>調査）</a:t>
            </a:r>
            <a:r>
              <a:rPr lang="ja-JP" altLang="en-US" sz="1100" dirty="0" smtClean="0">
                <a:solidFill>
                  <a:prstClr val="black"/>
                </a:solidFill>
                <a:latin typeface="Calibri"/>
                <a:ea typeface="ＭＳ Ｐゴシック"/>
              </a:rPr>
              <a:t>を実施。</a:t>
            </a:r>
            <a:endParaRPr lang="en-US" altLang="ja-JP" sz="1100" dirty="0" smtClean="0">
              <a:solidFill>
                <a:prstClr val="black"/>
              </a:solidFill>
              <a:latin typeface="Calibri"/>
              <a:ea typeface="ＭＳ Ｐゴシック"/>
            </a:endParaRPr>
          </a:p>
          <a:p>
            <a:pPr fontAlgn="auto">
              <a:spcBef>
                <a:spcPts val="0"/>
              </a:spcBef>
              <a:spcAft>
                <a:spcPts val="0"/>
              </a:spcAft>
            </a:pPr>
            <a:r>
              <a:rPr lang="en-US" altLang="ja-JP" sz="1100" dirty="0" smtClean="0">
                <a:solidFill>
                  <a:prstClr val="black"/>
                </a:solidFill>
                <a:latin typeface="Calibri"/>
                <a:ea typeface="ＭＳ Ｐゴシック"/>
              </a:rPr>
              <a:t>112,123</a:t>
            </a:r>
            <a:r>
              <a:rPr lang="ja-JP" altLang="en-US" sz="1100" dirty="0">
                <a:solidFill>
                  <a:prstClr val="black"/>
                </a:solidFill>
                <a:latin typeface="Calibri"/>
                <a:ea typeface="ＭＳ Ｐゴシック"/>
              </a:rPr>
              <a:t>人</a:t>
            </a:r>
            <a:r>
              <a:rPr lang="ja-JP" altLang="en-US" sz="1100" dirty="0" smtClean="0">
                <a:solidFill>
                  <a:prstClr val="black"/>
                </a:solidFill>
                <a:latin typeface="Calibri"/>
                <a:ea typeface="ＭＳ Ｐゴシック"/>
              </a:rPr>
              <a:t>から回答。</a:t>
            </a:r>
            <a:endParaRPr lang="en-US" altLang="ja-JP" sz="1100" dirty="0" smtClean="0">
              <a:solidFill>
                <a:prstClr val="black"/>
              </a:solidFill>
              <a:latin typeface="Calibri"/>
              <a:ea typeface="ＭＳ Ｐゴシック"/>
            </a:endParaRPr>
          </a:p>
          <a:p>
            <a:pPr fontAlgn="auto">
              <a:spcBef>
                <a:spcPts val="0"/>
              </a:spcBef>
              <a:spcAft>
                <a:spcPts val="0"/>
              </a:spcAft>
            </a:pPr>
            <a:r>
              <a:rPr lang="ja-JP" altLang="en-US" sz="1100" dirty="0" smtClean="0">
                <a:solidFill>
                  <a:prstClr val="black"/>
                </a:solidFill>
                <a:latin typeface="Calibri"/>
                <a:ea typeface="ＭＳ Ｐゴシック"/>
              </a:rPr>
              <a:t>（</a:t>
            </a:r>
            <a:r>
              <a:rPr lang="ja-JP" altLang="en-US" sz="1100" dirty="0">
                <a:solidFill>
                  <a:prstClr val="black"/>
                </a:solidFill>
                <a:latin typeface="Calibri"/>
                <a:ea typeface="ＭＳ Ｐゴシック"/>
              </a:rPr>
              <a:t>回収率</a:t>
            </a:r>
            <a:r>
              <a:rPr lang="en-US" altLang="ja-JP" sz="1100" dirty="0">
                <a:solidFill>
                  <a:prstClr val="black"/>
                </a:solidFill>
                <a:latin typeface="Calibri"/>
                <a:ea typeface="ＭＳ Ｐゴシック"/>
              </a:rPr>
              <a:t>66.3%</a:t>
            </a:r>
            <a:r>
              <a:rPr lang="ja-JP" altLang="en-US" sz="1100" dirty="0" smtClean="0">
                <a:solidFill>
                  <a:prstClr val="black"/>
                </a:solidFill>
                <a:latin typeface="Calibri"/>
                <a:ea typeface="ＭＳ Ｐゴシック"/>
              </a:rPr>
              <a:t>）</a:t>
            </a:r>
            <a:endParaRPr lang="ja-JP" altLang="en-US" sz="1100" dirty="0">
              <a:solidFill>
                <a:prstClr val="black"/>
              </a:solidFill>
              <a:latin typeface="Calibri"/>
              <a:ea typeface="ＭＳ Ｐゴシック"/>
            </a:endParaRPr>
          </a:p>
          <a:p>
            <a:pPr fontAlgn="auto">
              <a:spcBef>
                <a:spcPts val="0"/>
              </a:spcBef>
              <a:spcAft>
                <a:spcPts val="0"/>
              </a:spcAft>
            </a:pPr>
            <a:endParaRPr lang="en-US" altLang="ja-JP" sz="800" dirty="0" smtClean="0">
              <a:solidFill>
                <a:prstClr val="black"/>
              </a:solidFill>
              <a:latin typeface="ＭＳ Ｐゴシック"/>
              <a:ea typeface="ＭＳ Ｐゴシック"/>
            </a:endParaRPr>
          </a:p>
          <a:p>
            <a:pPr fontAlgn="auto">
              <a:spcBef>
                <a:spcPts val="0"/>
              </a:spcBef>
              <a:spcAft>
                <a:spcPts val="0"/>
              </a:spcAft>
            </a:pPr>
            <a:r>
              <a:rPr lang="en-US" altLang="ja-JP" sz="1100" dirty="0" smtClean="0">
                <a:solidFill>
                  <a:prstClr val="black"/>
                </a:solidFill>
                <a:latin typeface="ＭＳ Ｐゴシック"/>
                <a:ea typeface="ＭＳ Ｐゴシック"/>
              </a:rPr>
              <a:t>【</a:t>
            </a:r>
            <a:r>
              <a:rPr lang="ja-JP" altLang="en-US" sz="1100" dirty="0" smtClean="0">
                <a:solidFill>
                  <a:prstClr val="black"/>
                </a:solidFill>
                <a:latin typeface="ＭＳ Ｐゴシック"/>
                <a:ea typeface="ＭＳ Ｐゴシック"/>
              </a:rPr>
              <a:t>研究デザインと分析方法</a:t>
            </a:r>
            <a:r>
              <a:rPr lang="en-US" altLang="ja-JP" sz="1100" dirty="0" smtClean="0">
                <a:solidFill>
                  <a:prstClr val="black"/>
                </a:solidFill>
                <a:latin typeface="ＭＳ Ｐゴシック"/>
                <a:ea typeface="ＭＳ Ｐゴシック"/>
              </a:rPr>
              <a:t>】 </a:t>
            </a:r>
          </a:p>
          <a:p>
            <a:pPr fontAlgn="auto">
              <a:spcBef>
                <a:spcPts val="0"/>
              </a:spcBef>
              <a:spcAft>
                <a:spcPts val="0"/>
              </a:spcAft>
            </a:pPr>
            <a:r>
              <a:rPr lang="ja-JP" altLang="en-US" sz="1100" dirty="0" smtClean="0">
                <a:solidFill>
                  <a:prstClr val="black"/>
                </a:solidFill>
                <a:latin typeface="ＭＳ Ｐゴシック"/>
                <a:ea typeface="ＭＳ Ｐゴシック"/>
              </a:rPr>
              <a:t>研究デザイン：横断研究</a:t>
            </a:r>
            <a:endParaRPr lang="en-US" altLang="ja-JP" sz="1100" dirty="0" smtClean="0">
              <a:solidFill>
                <a:prstClr val="black"/>
              </a:solidFill>
              <a:latin typeface="ＭＳ Ｐゴシック"/>
              <a:ea typeface="ＭＳ Ｐゴシック"/>
            </a:endParaRPr>
          </a:p>
          <a:p>
            <a:pPr fontAlgn="auto">
              <a:spcBef>
                <a:spcPts val="0"/>
              </a:spcBef>
              <a:spcAft>
                <a:spcPts val="0"/>
              </a:spcAft>
            </a:pPr>
            <a:r>
              <a:rPr lang="ja-JP" altLang="en-US" sz="1100" dirty="0" smtClean="0">
                <a:solidFill>
                  <a:prstClr val="black"/>
                </a:solidFill>
                <a:latin typeface="ＭＳ Ｐゴシック"/>
                <a:ea typeface="ＭＳ Ｐゴシック"/>
              </a:rPr>
              <a:t>分析方法：地域相関分析</a:t>
            </a:r>
            <a:endParaRPr lang="en-US" altLang="ja-JP" sz="1100" dirty="0" smtClean="0">
              <a:solidFill>
                <a:prstClr val="black"/>
              </a:solidFill>
              <a:latin typeface="ＭＳ Ｐゴシック"/>
              <a:ea typeface="ＭＳ Ｐゴシック"/>
            </a:endParaRPr>
          </a:p>
        </p:txBody>
      </p:sp>
      <p:pic>
        <p:nvPicPr>
          <p:cNvPr id="22" name="Picture 1" descr="study_fie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2304" y="2131064"/>
            <a:ext cx="2365122" cy="1638180"/>
          </a:xfrm>
          <a:prstGeom prst="rect">
            <a:avLst/>
          </a:prstGeom>
          <a:noFill/>
          <a:extLst>
            <a:ext uri="{909E8E84-426E-40DD-AFC4-6F175D3DCCD1}">
              <a14:hiddenFill xmlns:a14="http://schemas.microsoft.com/office/drawing/2010/main">
                <a:solidFill>
                  <a:srgbClr val="FFFFFF"/>
                </a:solidFill>
              </a14:hiddenFill>
            </a:ext>
          </a:extLst>
        </p:spPr>
      </p:pic>
      <p:sp>
        <p:nvSpPr>
          <p:cNvPr id="26" name="メモ 25"/>
          <p:cNvSpPr/>
          <p:nvPr/>
        </p:nvSpPr>
        <p:spPr>
          <a:xfrm>
            <a:off x="4999305" y="4018652"/>
            <a:ext cx="4796867"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ボランティアグループ等の地域組織への参加割合が高い地域ほど、</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認知症リスクを有する後期高齢者の割合が少ない相関が認められた。</a:t>
            </a:r>
            <a:endParaRPr lang="en-US" altLang="ja-JP" sz="1200" dirty="0" smtClean="0">
              <a:solidFill>
                <a:prstClr val="black"/>
              </a:solidFill>
            </a:endParaRPr>
          </a:p>
        </p:txBody>
      </p:sp>
      <p:sp>
        <p:nvSpPr>
          <p:cNvPr id="15" name="角丸四角形 14"/>
          <p:cNvSpPr/>
          <p:nvPr/>
        </p:nvSpPr>
        <p:spPr bwMode="auto">
          <a:xfrm>
            <a:off x="4950673" y="1278285"/>
            <a:ext cx="4895585" cy="2664477"/>
          </a:xfrm>
          <a:prstGeom prst="roundRect">
            <a:avLst>
              <a:gd name="adj" fmla="val 5943"/>
            </a:avLst>
          </a:prstGeom>
          <a:noFill/>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4" name="テキスト ボックス 3"/>
          <p:cNvSpPr txBox="1"/>
          <p:nvPr/>
        </p:nvSpPr>
        <p:spPr>
          <a:xfrm>
            <a:off x="38436" y="6639260"/>
            <a:ext cx="4378122" cy="246221"/>
          </a:xfrm>
          <a:prstGeom prst="rect">
            <a:avLst/>
          </a:prstGeom>
          <a:noFill/>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図表については、厚生</a:t>
            </a:r>
            <a:r>
              <a:rPr lang="ja-JP" altLang="en-US" sz="1000" dirty="0">
                <a:solidFill>
                  <a:prstClr val="black"/>
                </a:solidFill>
                <a:latin typeface="Calibri"/>
                <a:ea typeface="ＭＳ Ｐゴシック"/>
              </a:rPr>
              <a:t>労働科学</a:t>
            </a:r>
            <a:r>
              <a:rPr lang="ja-JP" altLang="en-US" sz="1000" dirty="0" smtClean="0">
                <a:solidFill>
                  <a:prstClr val="black"/>
                </a:solidFill>
                <a:latin typeface="Calibri"/>
                <a:ea typeface="ＭＳ Ｐゴシック"/>
              </a:rPr>
              <a:t>研究班（研究代表者：近藤克則氏）からの提供</a:t>
            </a:r>
            <a:endParaRPr lang="ja-JP" altLang="en-US" sz="1000" dirty="0">
              <a:solidFill>
                <a:prstClr val="black"/>
              </a:solidFill>
              <a:latin typeface="Calibri"/>
              <a:ea typeface="ＭＳ Ｐゴシック"/>
            </a:endParaRPr>
          </a:p>
        </p:txBody>
      </p:sp>
      <p:pic>
        <p:nvPicPr>
          <p:cNvPr id="17" name="Picture 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18462" y="4529639"/>
            <a:ext cx="4156193" cy="226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メモ 19"/>
          <p:cNvSpPr/>
          <p:nvPr/>
        </p:nvSpPr>
        <p:spPr>
          <a:xfrm>
            <a:off x="311789" y="3874636"/>
            <a:ext cx="4350826"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趣味関係のグループへの参加割合が高い</a:t>
            </a:r>
            <a:r>
              <a:rPr lang="ja-JP" altLang="en-US" sz="1200" dirty="0">
                <a:solidFill>
                  <a:prstClr val="black"/>
                </a:solidFill>
              </a:rPr>
              <a:t>地域</a:t>
            </a:r>
            <a:r>
              <a:rPr lang="ja-JP" altLang="en-US" sz="1200" dirty="0" smtClean="0">
                <a:solidFill>
                  <a:prstClr val="black"/>
                </a:solidFill>
              </a:rPr>
              <a:t>ほど、</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うつ得点（低いほど良い）の平均点が低い相関が認められた。</a:t>
            </a:r>
            <a:endParaRPr lang="en-US" altLang="ja-JP" sz="1200" dirty="0" smtClean="0">
              <a:solidFill>
                <a:prstClr val="black"/>
              </a:solidFill>
            </a:endParaRPr>
          </a:p>
        </p:txBody>
      </p:sp>
      <p:pic>
        <p:nvPicPr>
          <p:cNvPr id="21"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94383" y="4411808"/>
            <a:ext cx="4373253" cy="22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125854" y="3291399"/>
            <a:ext cx="2495077" cy="492443"/>
          </a:xfrm>
          <a:prstGeom prst="rect">
            <a:avLst/>
          </a:prstGeom>
          <a:noFill/>
        </p:spPr>
        <p:txBody>
          <a:bodyPr wrap="square" rtlCol="0">
            <a:spAutoFit/>
          </a:bodyPr>
          <a:lstStyle/>
          <a:p>
            <a:pPr fontAlgn="auto">
              <a:spcBef>
                <a:spcPts val="0"/>
              </a:spcBef>
              <a:spcAft>
                <a:spcPts val="0"/>
              </a:spcAft>
            </a:pPr>
            <a:r>
              <a:rPr lang="en-US" altLang="ja-JP" sz="1400" i="1" dirty="0" smtClean="0">
                <a:solidFill>
                  <a:srgbClr val="C00000"/>
                </a:solidFill>
                <a:latin typeface="Calibri"/>
                <a:ea typeface="ＭＳ Ｐゴシック"/>
              </a:rPr>
              <a:t>J</a:t>
            </a:r>
            <a:r>
              <a:rPr lang="en-US" altLang="ja-JP" sz="1400" dirty="0" smtClean="0">
                <a:solidFill>
                  <a:prstClr val="black"/>
                </a:solidFill>
                <a:latin typeface="Calibri"/>
                <a:ea typeface="ＭＳ Ｐゴシック"/>
              </a:rPr>
              <a:t>AGES</a:t>
            </a:r>
            <a:r>
              <a:rPr lang="ja-JP" altLang="en-US" sz="1200" dirty="0" smtClean="0">
                <a:solidFill>
                  <a:prstClr val="black"/>
                </a:solidFill>
                <a:latin typeface="Calibri"/>
                <a:ea typeface="ＭＳ Ｐゴシック"/>
              </a:rPr>
              <a:t>（日本老年学的評価研究）プロジェクト</a:t>
            </a:r>
            <a:endParaRPr lang="ja-JP" altLang="en-US" sz="1200" dirty="0">
              <a:solidFill>
                <a:prstClr val="black"/>
              </a:solidFill>
              <a:latin typeface="Calibri"/>
              <a:ea typeface="ＭＳ Ｐゴシック"/>
            </a:endParaRPr>
          </a:p>
        </p:txBody>
      </p:sp>
      <p:sp>
        <p:nvSpPr>
          <p:cNvPr id="28" name="メモ 27"/>
          <p:cNvSpPr/>
          <p:nvPr/>
        </p:nvSpPr>
        <p:spPr>
          <a:xfrm>
            <a:off x="4966137" y="1290943"/>
            <a:ext cx="4871546" cy="474883"/>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スポーツ組織への参加割合が高い地域ほど、</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過去</a:t>
            </a:r>
            <a:r>
              <a:rPr lang="en-US" altLang="ja-JP" sz="1200" dirty="0" smtClean="0">
                <a:solidFill>
                  <a:prstClr val="black"/>
                </a:solidFill>
              </a:rPr>
              <a:t>1</a:t>
            </a:r>
            <a:r>
              <a:rPr lang="ja-JP" altLang="en-US" sz="1200" dirty="0" smtClean="0">
                <a:solidFill>
                  <a:prstClr val="black"/>
                </a:solidFill>
              </a:rPr>
              <a:t>年間に転倒したことのある前期高齢者が少ない相関が認められた。</a:t>
            </a:r>
            <a:endParaRPr lang="en-US" altLang="ja-JP" sz="1200" dirty="0" smtClean="0">
              <a:solidFill>
                <a:prstClr val="black"/>
              </a:solidFill>
            </a:endParaRPr>
          </a:p>
        </p:txBody>
      </p:sp>
      <p:sp>
        <p:nvSpPr>
          <p:cNvPr id="10" name="テキスト ボックス 9"/>
          <p:cNvSpPr txBox="1"/>
          <p:nvPr/>
        </p:nvSpPr>
        <p:spPr>
          <a:xfrm>
            <a:off x="54160" y="1278288"/>
            <a:ext cx="4826917" cy="246221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調査方法</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23" name="正方形/長方形 22"/>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8380939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4483067" y="2974450"/>
            <a:ext cx="3179466" cy="3432794"/>
            <a:chOff x="264277" y="2482319"/>
            <a:chExt cx="4176000" cy="4557927"/>
          </a:xfrm>
        </p:grpSpPr>
        <p:grpSp>
          <p:nvGrpSpPr>
            <p:cNvPr id="4" name="グループ化 3"/>
            <p:cNvGrpSpPr/>
            <p:nvPr/>
          </p:nvGrpSpPr>
          <p:grpSpPr>
            <a:xfrm>
              <a:off x="727596" y="5609268"/>
              <a:ext cx="3249361" cy="1430978"/>
              <a:chOff x="441121" y="3594150"/>
              <a:chExt cx="4994859" cy="1430978"/>
            </a:xfrm>
          </p:grpSpPr>
          <p:sp>
            <p:nvSpPr>
              <p:cNvPr id="5" name="二等辺三角形 4"/>
              <p:cNvSpPr/>
              <p:nvPr/>
            </p:nvSpPr>
            <p:spPr>
              <a:xfrm>
                <a:off x="441123" y="3594150"/>
                <a:ext cx="4994857" cy="51971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6" name="角丸四角形 5"/>
              <p:cNvSpPr/>
              <p:nvPr/>
            </p:nvSpPr>
            <p:spPr>
              <a:xfrm>
                <a:off x="441121" y="4164739"/>
                <a:ext cx="4994859" cy="8603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solidFill>
                      <a:prstClr val="black"/>
                    </a:solidFill>
                    <a:latin typeface="HG丸ｺﾞｼｯｸM-PRO" pitchFamily="50" charset="-128"/>
                    <a:ea typeface="HG丸ｺﾞｼｯｸM-PRO" pitchFamily="50" charset="-128"/>
                  </a:rPr>
                  <a:t>国</a:t>
                </a:r>
                <a:r>
                  <a:rPr lang="ja-JP" altLang="en-US" sz="1400" dirty="0" smtClean="0">
                    <a:solidFill>
                      <a:prstClr val="black"/>
                    </a:solidFill>
                    <a:latin typeface="HG丸ｺﾞｼｯｸM-PRO" pitchFamily="50" charset="-128"/>
                    <a:ea typeface="HG丸ｺﾞｼｯｸM-PRO" pitchFamily="50" charset="-128"/>
                  </a:rPr>
                  <a:t>（アドバイザー組織）</a:t>
                </a:r>
                <a:endParaRPr lang="en-US" altLang="ja-JP" sz="14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・広域アドバイザー</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・都道府県密着アドバイザー</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7" name="グループ化 6"/>
            <p:cNvGrpSpPr/>
            <p:nvPr/>
          </p:nvGrpSpPr>
          <p:grpSpPr>
            <a:xfrm>
              <a:off x="630116" y="4630763"/>
              <a:ext cx="3444321" cy="927635"/>
              <a:chOff x="285282" y="3760669"/>
              <a:chExt cx="5007802" cy="927635"/>
            </a:xfrm>
          </p:grpSpPr>
          <p:sp>
            <p:nvSpPr>
              <p:cNvPr id="8" name="二等辺三角形 7"/>
              <p:cNvSpPr/>
              <p:nvPr/>
            </p:nvSpPr>
            <p:spPr>
              <a:xfrm>
                <a:off x="285282" y="3760669"/>
                <a:ext cx="5007802" cy="51971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9" name="角丸四角形 8"/>
              <p:cNvSpPr/>
              <p:nvPr/>
            </p:nvSpPr>
            <p:spPr>
              <a:xfrm>
                <a:off x="285282" y="4331251"/>
                <a:ext cx="5007802" cy="3570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solidFill>
                      <a:prstClr val="black"/>
                    </a:solidFill>
                    <a:latin typeface="HG丸ｺﾞｼｯｸM-PRO" pitchFamily="50" charset="-128"/>
                    <a:ea typeface="HG丸ｺﾞｼｯｸM-PRO" pitchFamily="50" charset="-128"/>
                  </a:rPr>
                  <a:t>モデル都道府県</a:t>
                </a:r>
                <a:endParaRPr lang="ja-JP" altLang="en-US" sz="1600" dirty="0">
                  <a:solidFill>
                    <a:prstClr val="black"/>
                  </a:solidFill>
                  <a:latin typeface="HG丸ｺﾞｼｯｸM-PRO" pitchFamily="50" charset="-128"/>
                  <a:ea typeface="HG丸ｺﾞｼｯｸM-PRO" pitchFamily="50" charset="-128"/>
                </a:endParaRPr>
              </a:p>
            </p:txBody>
          </p:sp>
        </p:grpSp>
        <p:grpSp>
          <p:nvGrpSpPr>
            <p:cNvPr id="10" name="グループ化 9"/>
            <p:cNvGrpSpPr/>
            <p:nvPr/>
          </p:nvGrpSpPr>
          <p:grpSpPr>
            <a:xfrm>
              <a:off x="532635" y="3275565"/>
              <a:ext cx="3639283" cy="1242535"/>
              <a:chOff x="194220" y="3550494"/>
              <a:chExt cx="5493080" cy="1242535"/>
            </a:xfrm>
          </p:grpSpPr>
          <p:sp>
            <p:nvSpPr>
              <p:cNvPr id="11" name="二等辺三角形 10"/>
              <p:cNvSpPr/>
              <p:nvPr/>
            </p:nvSpPr>
            <p:spPr>
              <a:xfrm>
                <a:off x="194220" y="3550494"/>
                <a:ext cx="5493080" cy="51971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white"/>
                    </a:solidFill>
                    <a:latin typeface="HG丸ｺﾞｼｯｸM-PRO" pitchFamily="50" charset="-128"/>
                    <a:ea typeface="HG丸ｺﾞｼｯｸM-PRO" pitchFamily="50" charset="-128"/>
                  </a:rPr>
                  <a:t>バックアップ</a:t>
                </a:r>
                <a:endParaRPr lang="ja-JP" altLang="en-US" sz="1200" dirty="0">
                  <a:solidFill>
                    <a:prstClr val="white"/>
                  </a:solidFill>
                  <a:latin typeface="HG丸ｺﾞｼｯｸM-PRO" pitchFamily="50" charset="-128"/>
                  <a:ea typeface="HG丸ｺﾞｼｯｸM-PRO" pitchFamily="50" charset="-128"/>
                </a:endParaRPr>
              </a:p>
            </p:txBody>
          </p:sp>
          <p:sp>
            <p:nvSpPr>
              <p:cNvPr id="12" name="角丸四角形 11"/>
              <p:cNvSpPr/>
              <p:nvPr/>
            </p:nvSpPr>
            <p:spPr>
              <a:xfrm>
                <a:off x="194220" y="4123838"/>
                <a:ext cx="5493080" cy="6691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solidFill>
                      <a:prstClr val="black"/>
                    </a:solidFill>
                    <a:latin typeface="HG丸ｺﾞｼｯｸM-PRO" pitchFamily="50" charset="-128"/>
                    <a:ea typeface="HG丸ｺﾞｼｯｸM-PRO" pitchFamily="50" charset="-128"/>
                  </a:rPr>
                  <a:t>モデル市町村</a:t>
                </a:r>
                <a:endParaRPr lang="en-US" altLang="ja-JP" sz="1600" dirty="0" smtClean="0">
                  <a:solidFill>
                    <a:prstClr val="black"/>
                  </a:solidFill>
                  <a:latin typeface="HG丸ｺﾞｼｯｸM-PRO" pitchFamily="50" charset="-128"/>
                  <a:ea typeface="HG丸ｺﾞｼｯｸM-PRO" pitchFamily="50" charset="-128"/>
                </a:endParaRPr>
              </a:p>
              <a:p>
                <a:pPr algn="ct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1</a:t>
                </a:r>
                <a:r>
                  <a:rPr lang="ja-JP" altLang="en-US" sz="1200" dirty="0" smtClean="0">
                    <a:solidFill>
                      <a:prstClr val="black"/>
                    </a:solidFill>
                    <a:latin typeface="HG丸ｺﾞｼｯｸM-PRO" pitchFamily="50" charset="-128"/>
                    <a:ea typeface="HG丸ｺﾞｼｯｸM-PRO" pitchFamily="50" charset="-128"/>
                  </a:rPr>
                  <a:t>都道府県</a:t>
                </a:r>
                <a:r>
                  <a:rPr lang="en-US" altLang="ja-JP" sz="1200" dirty="0" smtClean="0">
                    <a:solidFill>
                      <a:prstClr val="black"/>
                    </a:solidFill>
                    <a:latin typeface="HG丸ｺﾞｼｯｸM-PRO" pitchFamily="50" charset="-128"/>
                    <a:ea typeface="HG丸ｺﾞｼｯｸM-PRO" pitchFamily="50" charset="-128"/>
                  </a:rPr>
                  <a:t>5</a:t>
                </a:r>
                <a:r>
                  <a:rPr lang="ja-JP" altLang="en-US" sz="1200" dirty="0" smtClean="0">
                    <a:solidFill>
                      <a:prstClr val="black"/>
                    </a:solidFill>
                    <a:latin typeface="HG丸ｺﾞｼｯｸM-PRO" pitchFamily="50" charset="-128"/>
                    <a:ea typeface="HG丸ｺﾞｼｯｸM-PRO" pitchFamily="50" charset="-128"/>
                  </a:rPr>
                  <a:t>市町村まで</a:t>
                </a:r>
                <a:r>
                  <a:rPr lang="ja-JP" altLang="en-US" sz="1600" dirty="0" smtClean="0">
                    <a:solidFill>
                      <a:prstClr val="black"/>
                    </a:solidFill>
                    <a:latin typeface="HG丸ｺﾞｼｯｸM-PRO" pitchFamily="50" charset="-128"/>
                    <a:ea typeface="HG丸ｺﾞｼｯｸM-PRO" pitchFamily="50" charset="-128"/>
                  </a:rPr>
                  <a:t>）</a:t>
                </a:r>
                <a:endParaRPr lang="ja-JP" altLang="en-US" sz="1600" dirty="0">
                  <a:solidFill>
                    <a:prstClr val="black"/>
                  </a:solidFill>
                  <a:latin typeface="HG丸ｺﾞｼｯｸM-PRO" pitchFamily="50" charset="-128"/>
                  <a:ea typeface="HG丸ｺﾞｼｯｸM-PRO" pitchFamily="50" charset="-128"/>
                </a:endParaRPr>
              </a:p>
            </p:txBody>
          </p:sp>
        </p:grpSp>
        <p:sp>
          <p:nvSpPr>
            <p:cNvPr id="13" name="円/楕円 12"/>
            <p:cNvSpPr/>
            <p:nvPr/>
          </p:nvSpPr>
          <p:spPr>
            <a:xfrm>
              <a:off x="264277" y="2482319"/>
              <a:ext cx="4176000" cy="71924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solidFill>
                    <a:prstClr val="black"/>
                  </a:solidFill>
                  <a:latin typeface="HG丸ｺﾞｼｯｸM-PRO" pitchFamily="50" charset="-128"/>
                  <a:ea typeface="HG丸ｺﾞｼｯｸM-PRO" pitchFamily="50" charset="-128"/>
                </a:rPr>
                <a:t>住民運営の通いの場</a:t>
              </a:r>
              <a:endParaRPr lang="ja-JP" altLang="en-US" sz="1600" dirty="0">
                <a:solidFill>
                  <a:prstClr val="black"/>
                </a:solidFill>
                <a:latin typeface="HG丸ｺﾞｼｯｸM-PRO" pitchFamily="50" charset="-128"/>
                <a:ea typeface="HG丸ｺﾞｼｯｸM-PRO" pitchFamily="50" charset="-128"/>
              </a:endParaRPr>
            </a:p>
          </p:txBody>
        </p:sp>
      </p:grpSp>
      <p:sp>
        <p:nvSpPr>
          <p:cNvPr id="18" name="左カーブ矢印 17"/>
          <p:cNvSpPr/>
          <p:nvPr/>
        </p:nvSpPr>
        <p:spPr>
          <a:xfrm flipH="1" flipV="1">
            <a:off x="4375902" y="4163637"/>
            <a:ext cx="377149" cy="1919607"/>
          </a:xfrm>
          <a:prstGeom prst="curvedLeftArrow">
            <a:avLst>
              <a:gd name="adj1" fmla="val 25000"/>
              <a:gd name="adj2" fmla="val 70492"/>
              <a:gd name="adj3" fmla="val 25000"/>
            </a:avLst>
          </a:prstGeom>
          <a:solidFill>
            <a:schemeClr val="bg1">
              <a:lumMod val="75000"/>
            </a:schemeClr>
          </a:solidFill>
          <a:ln w="127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latin typeface="HG丸ｺﾞｼｯｸM-PRO" pitchFamily="50" charset="-128"/>
              <a:ea typeface="HG丸ｺﾞｼｯｸM-PRO" pitchFamily="50" charset="-128"/>
            </a:endParaRPr>
          </a:p>
        </p:txBody>
      </p:sp>
      <p:pic>
        <p:nvPicPr>
          <p:cNvPr id="19" name="図 18" descr="人型アイコン4"/>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325234" y="3847719"/>
            <a:ext cx="399016" cy="75757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15290" y="3672"/>
            <a:ext cx="9916533"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地域づくりによる介護予防推進支援モデル</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事業（平成</a:t>
            </a:r>
            <a:r>
              <a:rPr lang="en-US" altLang="ja-JP" sz="2400" b="1" dirty="0" smtClean="0">
                <a:solidFill>
                  <a:prstClr val="black"/>
                </a:solidFill>
                <a:latin typeface="HG丸ｺﾞｼｯｸM-PRO" panose="020F0600000000000000" pitchFamily="50" charset="-128"/>
                <a:ea typeface="HG丸ｺﾞｼｯｸM-PRO" panose="020F0600000000000000" pitchFamily="50" charset="-128"/>
              </a:rPr>
              <a:t>26</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年度～）</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86900" y="507728"/>
            <a:ext cx="9737777" cy="6288510"/>
          </a:xfrm>
          <a:prstGeom prst="roundRect">
            <a:avLst>
              <a:gd name="adj" fmla="val 7559"/>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テキスト ボックス 47"/>
          <p:cNvSpPr txBox="1"/>
          <p:nvPr/>
        </p:nvSpPr>
        <p:spPr>
          <a:xfrm>
            <a:off x="7389369" y="3875650"/>
            <a:ext cx="2340000" cy="648000"/>
          </a:xfrm>
          <a:prstGeom prst="rect">
            <a:avLst/>
          </a:prstGeom>
          <a:noFill/>
        </p:spPr>
        <p:txBody>
          <a:bodyPr wrap="square" rtlCol="0">
            <a:spAutoFit/>
          </a:bodyPr>
          <a:lstStyle/>
          <a:p>
            <a:pPr marL="171450" indent="-171450">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住民に対する動機付け</a:t>
            </a:r>
            <a:endParaRPr lang="en-US" altLang="ja-JP" sz="1200" dirty="0">
              <a:solidFill>
                <a:prstClr val="black"/>
              </a:solidFill>
              <a:latin typeface="HG丸ｺﾞｼｯｸM-PRO" pitchFamily="50" charset="-128"/>
              <a:ea typeface="HG丸ｺﾞｼｯｸM-PRO" pitchFamily="50" charset="-128"/>
            </a:endParaRPr>
          </a:p>
          <a:p>
            <a:pPr marL="171450" indent="-171450">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住民運営の通いの場の立ち上げ支援</a:t>
            </a:r>
            <a:endParaRPr lang="ja-JP" altLang="en-US" sz="1200" dirty="0">
              <a:solidFill>
                <a:prstClr val="black"/>
              </a:solidFill>
              <a:latin typeface="HG丸ｺﾞｼｯｸM-PRO" pitchFamily="50" charset="-128"/>
              <a:ea typeface="HG丸ｺﾞｼｯｸM-PRO" pitchFamily="50" charset="-128"/>
            </a:endParaRPr>
          </a:p>
        </p:txBody>
      </p:sp>
      <p:sp>
        <p:nvSpPr>
          <p:cNvPr id="49" name="テキスト ボックス 48"/>
          <p:cNvSpPr txBox="1"/>
          <p:nvPr/>
        </p:nvSpPr>
        <p:spPr>
          <a:xfrm>
            <a:off x="7389369" y="4922736"/>
            <a:ext cx="2340000" cy="468000"/>
          </a:xfrm>
          <a:prstGeom prst="rect">
            <a:avLst/>
          </a:prstGeom>
          <a:noFill/>
        </p:spPr>
        <p:txBody>
          <a:bodyPr wrap="square" rtlCol="0">
            <a:spAutoFit/>
          </a:bodyPr>
          <a:lstStyle/>
          <a:p>
            <a:pPr marL="171450" indent="-171450" fontAlgn="auto">
              <a:spcBef>
                <a:spcPts val="0"/>
              </a:spcBef>
              <a:spcAft>
                <a:spcPts val="0"/>
              </a:spcAft>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rPr>
              <a:t>相談・支援（地域診断、戦略策定等）</a:t>
            </a:r>
            <a:endParaRPr lang="en-US" altLang="ja-JP" sz="1200" dirty="0">
              <a:solidFill>
                <a:prstClr val="black"/>
              </a:solidFill>
              <a:latin typeface="HG丸ｺﾞｼｯｸM-PRO" pitchFamily="50" charset="-128"/>
              <a:ea typeface="HG丸ｺﾞｼｯｸM-PRO" pitchFamily="50" charset="-128"/>
            </a:endParaRPr>
          </a:p>
        </p:txBody>
      </p:sp>
      <p:sp>
        <p:nvSpPr>
          <p:cNvPr id="50" name="テキスト ボックス 49"/>
          <p:cNvSpPr txBox="1"/>
          <p:nvPr/>
        </p:nvSpPr>
        <p:spPr>
          <a:xfrm>
            <a:off x="7389369" y="5714270"/>
            <a:ext cx="2340000" cy="646331"/>
          </a:xfrm>
          <a:prstGeom prst="rect">
            <a:avLst/>
          </a:prstGeom>
          <a:noFill/>
        </p:spPr>
        <p:txBody>
          <a:bodyPr wrap="square" rtlCol="0">
            <a:spAutoFit/>
          </a:bodyPr>
          <a:lstStyle/>
          <a:p>
            <a:pPr marL="171450" indent="-171450">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研修</a:t>
            </a:r>
            <a:r>
              <a:rPr lang="ja-JP" altLang="en-US" sz="1200" dirty="0">
                <a:solidFill>
                  <a:prstClr val="black"/>
                </a:solidFill>
                <a:latin typeface="HG丸ｺﾞｼｯｸM-PRO" pitchFamily="50" charset="-128"/>
                <a:ea typeface="HG丸ｺﾞｼｯｸM-PRO" pitchFamily="50" charset="-128"/>
                <a:cs typeface="Times New Roman" pitchFamily="18" charset="0"/>
              </a:rPr>
              <a:t>の</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実施</a:t>
            </a:r>
            <a:endParaRPr lang="en-US" altLang="ja-JP" sz="1200" dirty="0">
              <a:solidFill>
                <a:prstClr val="black"/>
              </a:solidFill>
              <a:latin typeface="HG丸ｺﾞｼｯｸM-PRO" pitchFamily="50" charset="-128"/>
              <a:ea typeface="HG丸ｺﾞｼｯｸM-PRO" pitchFamily="50" charset="-128"/>
              <a:cs typeface="Times New Roman" pitchFamily="18" charset="0"/>
            </a:endParaRPr>
          </a:p>
          <a:p>
            <a:pPr marL="171450" indent="-171450">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相談</a:t>
            </a:r>
            <a:r>
              <a:rPr lang="ja-JP" altLang="en-US" sz="1200" dirty="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支援（電話、メール）</a:t>
            </a:r>
            <a:endParaRPr lang="en-US" altLang="ja-JP" sz="1200" dirty="0">
              <a:solidFill>
                <a:prstClr val="black"/>
              </a:solidFill>
              <a:latin typeface="HG丸ｺﾞｼｯｸM-PRO" pitchFamily="50" charset="-128"/>
              <a:ea typeface="HG丸ｺﾞｼｯｸM-PRO" pitchFamily="50" charset="-128"/>
              <a:cs typeface="Times New Roman" pitchFamily="18" charset="0"/>
            </a:endParaRPr>
          </a:p>
          <a:p>
            <a:pPr marL="171450" indent="-171450">
              <a:buFont typeface="Wingdings" panose="05000000000000000000" pitchFamily="2" charset="2"/>
              <a:buChar char="u"/>
            </a:pP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現地</a:t>
            </a:r>
            <a:r>
              <a:rPr lang="ja-JP" altLang="en-US" sz="1200" dirty="0">
                <a:solidFill>
                  <a:prstClr val="black"/>
                </a:solidFill>
                <a:latin typeface="HG丸ｺﾞｼｯｸM-PRO" pitchFamily="50" charset="-128"/>
                <a:ea typeface="HG丸ｺﾞｼｯｸM-PRO" pitchFamily="50" charset="-128"/>
                <a:cs typeface="Times New Roman" pitchFamily="18" charset="0"/>
              </a:rPr>
              <a:t>での技術的</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助言</a:t>
            </a:r>
            <a:endParaRPr lang="ja-JP" altLang="en-US" sz="1200" dirty="0">
              <a:solidFill>
                <a:prstClr val="black"/>
              </a:solidFill>
              <a:latin typeface="HG丸ｺﾞｼｯｸM-PRO" pitchFamily="50" charset="-128"/>
              <a:ea typeface="HG丸ｺﾞｼｯｸM-PRO" pitchFamily="50" charset="-128"/>
            </a:endParaRPr>
          </a:p>
        </p:txBody>
      </p:sp>
      <p:sp>
        <p:nvSpPr>
          <p:cNvPr id="56" name="テキスト ボックス 55"/>
          <p:cNvSpPr txBox="1"/>
          <p:nvPr/>
        </p:nvSpPr>
        <p:spPr>
          <a:xfrm>
            <a:off x="134852" y="564298"/>
            <a:ext cx="9616247" cy="2123658"/>
          </a:xfrm>
          <a:prstGeom prst="rect">
            <a:avLst/>
          </a:prstGeom>
          <a:noFill/>
        </p:spPr>
        <p:txBody>
          <a:bodyPr wrap="square" rtlCol="0">
            <a:spAutoFit/>
          </a:bodyP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目的</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生活機能の低下した高齢者に対して、リハビリテーションの理念を踏まえて、「心身機能」「活動」「参加」のそれぞれの要素にバランスよくアプローチするために、元気高齢者と二次予防事業対象者を分け隔てることなく、体操などを行う住民運営の通いの場を充実する。</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事業内容</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国（アドバイザー組織）と都道府県が連携し、モデル市町村が住民運営の通いの場を充実していく各段階において、研修及び個別相談等の技術的支援を行う。</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14135" y="2845706"/>
            <a:ext cx="4368932" cy="3816429"/>
          </a:xfrm>
          <a:prstGeom prst="rect">
            <a:avLst/>
          </a:prstGeom>
          <a:noFill/>
        </p:spPr>
        <p:txBody>
          <a:bodyPr wrap="square" rtlCol="0">
            <a:spAutoFit/>
          </a:bodyPr>
          <a:lstStyle/>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●市町村支援における役割分担</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・モデル市町村のとりまとめ</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・研修会の開催</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アドバイザーと市町村担当者をつなぐ</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広域アドバイザー］</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県を広域的に担当</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・地域づくりによる介護予防の実践経験を</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活かした、</a:t>
            </a:r>
            <a:r>
              <a:rPr lang="ja-JP" altLang="en-US" sz="1600" u="sng" dirty="0" smtClean="0">
                <a:solidFill>
                  <a:prstClr val="black"/>
                </a:solidFill>
                <a:latin typeface="HG丸ｺﾞｼｯｸM-PRO" panose="020F0600000000000000" pitchFamily="50" charset="-128"/>
                <a:ea typeface="HG丸ｺﾞｼｯｸM-PRO" panose="020F0600000000000000" pitchFamily="50" charset="-128"/>
              </a:rPr>
              <a:t>具体的な技術支援</a:t>
            </a:r>
            <a:endParaRPr lang="en-US" altLang="ja-JP" sz="1600"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600"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都道府県密着アドバイザー］</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・所在の</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県を担当</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・市町村担当者が地域づくりを実践する中で</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抱える課題等に対する</a:t>
            </a:r>
            <a:r>
              <a:rPr lang="ja-JP" altLang="en-US" sz="1600" u="sng" dirty="0" smtClean="0">
                <a:solidFill>
                  <a:prstClr val="black"/>
                </a:solidFill>
                <a:latin typeface="HG丸ｺﾞｼｯｸM-PRO" panose="020F0600000000000000" pitchFamily="50" charset="-128"/>
                <a:ea typeface="HG丸ｺﾞｼｯｸM-PRO" panose="020F0600000000000000" pitchFamily="50" charset="-128"/>
              </a:rPr>
              <a:t>日常的な相談・支援</a:t>
            </a:r>
            <a:endParaRPr lang="ja-JP" altLang="en-US" sz="16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rot="5400000">
            <a:off x="-89941" y="44625"/>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0956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1391"/>
          <p:cNvGrpSpPr>
            <a:grpSpLocks noChangeAspect="1"/>
          </p:cNvGrpSpPr>
          <p:nvPr/>
        </p:nvGrpSpPr>
        <p:grpSpPr bwMode="auto">
          <a:xfrm>
            <a:off x="270099" y="1052736"/>
            <a:ext cx="5760081" cy="5606891"/>
            <a:chOff x="2307761" y="306389"/>
            <a:chExt cx="2912311" cy="2834579"/>
          </a:xfrm>
        </p:grpSpPr>
        <p:grpSp>
          <p:nvGrpSpPr>
            <p:cNvPr id="6" name="グループ化 29"/>
            <p:cNvGrpSpPr>
              <a:grpSpLocks/>
            </p:cNvGrpSpPr>
            <p:nvPr/>
          </p:nvGrpSpPr>
          <p:grpSpPr bwMode="auto">
            <a:xfrm>
              <a:off x="2307761" y="306389"/>
              <a:ext cx="2912311" cy="2805148"/>
              <a:chOff x="2307761" y="306389"/>
              <a:chExt cx="2912311" cy="2805148"/>
            </a:xfrm>
          </p:grpSpPr>
          <p:sp>
            <p:nvSpPr>
              <p:cNvPr id="11" name="Freeform 157"/>
              <p:cNvSpPr>
                <a:spLocks/>
              </p:cNvSpPr>
              <p:nvPr/>
            </p:nvSpPr>
            <p:spPr bwMode="auto">
              <a:xfrm>
                <a:off x="2880929" y="2491957"/>
                <a:ext cx="244758" cy="199815"/>
              </a:xfrm>
              <a:custGeom>
                <a:avLst/>
                <a:gdLst>
                  <a:gd name="T0" fmla="*/ 379413 w 255"/>
                  <a:gd name="T1" fmla="*/ 92075 h 208"/>
                  <a:gd name="T2" fmla="*/ 366713 w 255"/>
                  <a:gd name="T3" fmla="*/ 74613 h 208"/>
                  <a:gd name="T4" fmla="*/ 369888 w 255"/>
                  <a:gd name="T5" fmla="*/ 57150 h 208"/>
                  <a:gd name="T6" fmla="*/ 344488 w 255"/>
                  <a:gd name="T7" fmla="*/ 42863 h 208"/>
                  <a:gd name="T8" fmla="*/ 341313 w 255"/>
                  <a:gd name="T9" fmla="*/ 17463 h 208"/>
                  <a:gd name="T10" fmla="*/ 319088 w 255"/>
                  <a:gd name="T11" fmla="*/ 19050 h 208"/>
                  <a:gd name="T12" fmla="*/ 298450 w 255"/>
                  <a:gd name="T13" fmla="*/ 14288 h 208"/>
                  <a:gd name="T14" fmla="*/ 273050 w 255"/>
                  <a:gd name="T15" fmla="*/ 12700 h 208"/>
                  <a:gd name="T16" fmla="*/ 244475 w 255"/>
                  <a:gd name="T17" fmla="*/ 1588 h 208"/>
                  <a:gd name="T18" fmla="*/ 220663 w 255"/>
                  <a:gd name="T19" fmla="*/ 4763 h 208"/>
                  <a:gd name="T20" fmla="*/ 185738 w 255"/>
                  <a:gd name="T21" fmla="*/ 15875 h 208"/>
                  <a:gd name="T22" fmla="*/ 158750 w 255"/>
                  <a:gd name="T23" fmla="*/ 15875 h 208"/>
                  <a:gd name="T24" fmla="*/ 138113 w 255"/>
                  <a:gd name="T25" fmla="*/ 30163 h 208"/>
                  <a:gd name="T26" fmla="*/ 127000 w 255"/>
                  <a:gd name="T27" fmla="*/ 52388 h 208"/>
                  <a:gd name="T28" fmla="*/ 111125 w 255"/>
                  <a:gd name="T29" fmla="*/ 68263 h 208"/>
                  <a:gd name="T30" fmla="*/ 107950 w 255"/>
                  <a:gd name="T31" fmla="*/ 93663 h 208"/>
                  <a:gd name="T32" fmla="*/ 82550 w 255"/>
                  <a:gd name="T33" fmla="*/ 119063 h 208"/>
                  <a:gd name="T34" fmla="*/ 55563 w 255"/>
                  <a:gd name="T35" fmla="*/ 128588 h 208"/>
                  <a:gd name="T36" fmla="*/ 58738 w 255"/>
                  <a:gd name="T37" fmla="*/ 146050 h 208"/>
                  <a:gd name="T38" fmla="*/ 47625 w 255"/>
                  <a:gd name="T39" fmla="*/ 173038 h 208"/>
                  <a:gd name="T40" fmla="*/ 31750 w 255"/>
                  <a:gd name="T41" fmla="*/ 198438 h 208"/>
                  <a:gd name="T42" fmla="*/ 12700 w 255"/>
                  <a:gd name="T43" fmla="*/ 209550 h 208"/>
                  <a:gd name="T44" fmla="*/ 4763 w 255"/>
                  <a:gd name="T45" fmla="*/ 207963 h 208"/>
                  <a:gd name="T46" fmla="*/ 12700 w 255"/>
                  <a:gd name="T47" fmla="*/ 238125 h 208"/>
                  <a:gd name="T48" fmla="*/ 15875 w 255"/>
                  <a:gd name="T49" fmla="*/ 263525 h 208"/>
                  <a:gd name="T50" fmla="*/ 15875 w 255"/>
                  <a:gd name="T51" fmla="*/ 274638 h 208"/>
                  <a:gd name="T52" fmla="*/ 23813 w 255"/>
                  <a:gd name="T53" fmla="*/ 277813 h 208"/>
                  <a:gd name="T54" fmla="*/ 20638 w 255"/>
                  <a:gd name="T55" fmla="*/ 284163 h 208"/>
                  <a:gd name="T56" fmla="*/ 12700 w 255"/>
                  <a:gd name="T57" fmla="*/ 295275 h 208"/>
                  <a:gd name="T58" fmla="*/ 7938 w 255"/>
                  <a:gd name="T59" fmla="*/ 309563 h 208"/>
                  <a:gd name="T60" fmla="*/ 3175 w 255"/>
                  <a:gd name="T61" fmla="*/ 317500 h 208"/>
                  <a:gd name="T62" fmla="*/ 14288 w 255"/>
                  <a:gd name="T63" fmla="*/ 312738 h 208"/>
                  <a:gd name="T64" fmla="*/ 28575 w 255"/>
                  <a:gd name="T65" fmla="*/ 315913 h 208"/>
                  <a:gd name="T66" fmla="*/ 41275 w 255"/>
                  <a:gd name="T67" fmla="*/ 323850 h 208"/>
                  <a:gd name="T68" fmla="*/ 63500 w 255"/>
                  <a:gd name="T69" fmla="*/ 317500 h 208"/>
                  <a:gd name="T70" fmla="*/ 77788 w 255"/>
                  <a:gd name="T71" fmla="*/ 312738 h 208"/>
                  <a:gd name="T72" fmla="*/ 82550 w 255"/>
                  <a:gd name="T73" fmla="*/ 319088 h 208"/>
                  <a:gd name="T74" fmla="*/ 98425 w 255"/>
                  <a:gd name="T75" fmla="*/ 330200 h 208"/>
                  <a:gd name="T76" fmla="*/ 82550 w 255"/>
                  <a:gd name="T77" fmla="*/ 304800 h 208"/>
                  <a:gd name="T78" fmla="*/ 90488 w 255"/>
                  <a:gd name="T79" fmla="*/ 290513 h 208"/>
                  <a:gd name="T80" fmla="*/ 88900 w 255"/>
                  <a:gd name="T81" fmla="*/ 269875 h 208"/>
                  <a:gd name="T82" fmla="*/ 101600 w 255"/>
                  <a:gd name="T83" fmla="*/ 242888 h 208"/>
                  <a:gd name="T84" fmla="*/ 119063 w 255"/>
                  <a:gd name="T85" fmla="*/ 231775 h 208"/>
                  <a:gd name="T86" fmla="*/ 141288 w 255"/>
                  <a:gd name="T87" fmla="*/ 206375 h 208"/>
                  <a:gd name="T88" fmla="*/ 146050 w 255"/>
                  <a:gd name="T89" fmla="*/ 198438 h 208"/>
                  <a:gd name="T90" fmla="*/ 153988 w 255"/>
                  <a:gd name="T91" fmla="*/ 174625 h 208"/>
                  <a:gd name="T92" fmla="*/ 150813 w 255"/>
                  <a:gd name="T93" fmla="*/ 169863 h 208"/>
                  <a:gd name="T94" fmla="*/ 152400 w 255"/>
                  <a:gd name="T95" fmla="*/ 157163 h 208"/>
                  <a:gd name="T96" fmla="*/ 168275 w 255"/>
                  <a:gd name="T97" fmla="*/ 144463 h 208"/>
                  <a:gd name="T98" fmla="*/ 173038 w 255"/>
                  <a:gd name="T99" fmla="*/ 142875 h 208"/>
                  <a:gd name="T100" fmla="*/ 198438 w 255"/>
                  <a:gd name="T101" fmla="*/ 134938 h 208"/>
                  <a:gd name="T102" fmla="*/ 231775 w 255"/>
                  <a:gd name="T103" fmla="*/ 111125 h 208"/>
                  <a:gd name="T104" fmla="*/ 271463 w 255"/>
                  <a:gd name="T105" fmla="*/ 100013 h 208"/>
                  <a:gd name="T106" fmla="*/ 314325 w 255"/>
                  <a:gd name="T107" fmla="*/ 112713 h 208"/>
                  <a:gd name="T108" fmla="*/ 339725 w 255"/>
                  <a:gd name="T109" fmla="*/ 136525 h 208"/>
                  <a:gd name="T110" fmla="*/ 358775 w 255"/>
                  <a:gd name="T111" fmla="*/ 161925 h 208"/>
                  <a:gd name="T112" fmla="*/ 376238 w 255"/>
                  <a:gd name="T113" fmla="*/ 180975 h 208"/>
                  <a:gd name="T114" fmla="*/ 392113 w 255"/>
                  <a:gd name="T115" fmla="*/ 120650 h 208"/>
                  <a:gd name="T116" fmla="*/ 403225 w 255"/>
                  <a:gd name="T117" fmla="*/ 95250 h 2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5" h="208">
                    <a:moveTo>
                      <a:pt x="253" y="59"/>
                    </a:moveTo>
                    <a:lnTo>
                      <a:pt x="253" y="59"/>
                    </a:lnTo>
                    <a:lnTo>
                      <a:pt x="250" y="59"/>
                    </a:lnTo>
                    <a:lnTo>
                      <a:pt x="248" y="60"/>
                    </a:lnTo>
                    <a:lnTo>
                      <a:pt x="245" y="60"/>
                    </a:lnTo>
                    <a:lnTo>
                      <a:pt x="244" y="59"/>
                    </a:lnTo>
                    <a:lnTo>
                      <a:pt x="242" y="58"/>
                    </a:lnTo>
                    <a:lnTo>
                      <a:pt x="239" y="59"/>
                    </a:lnTo>
                    <a:lnTo>
                      <a:pt x="239" y="58"/>
                    </a:lnTo>
                    <a:lnTo>
                      <a:pt x="238" y="57"/>
                    </a:lnTo>
                    <a:lnTo>
                      <a:pt x="238" y="53"/>
                    </a:lnTo>
                    <a:lnTo>
                      <a:pt x="237" y="53"/>
                    </a:lnTo>
                    <a:lnTo>
                      <a:pt x="236" y="52"/>
                    </a:lnTo>
                    <a:lnTo>
                      <a:pt x="234" y="50"/>
                    </a:lnTo>
                    <a:lnTo>
                      <a:pt x="233" y="49"/>
                    </a:lnTo>
                    <a:lnTo>
                      <a:pt x="231" y="48"/>
                    </a:lnTo>
                    <a:lnTo>
                      <a:pt x="231" y="47"/>
                    </a:lnTo>
                    <a:lnTo>
                      <a:pt x="232" y="44"/>
                    </a:lnTo>
                    <a:lnTo>
                      <a:pt x="234" y="44"/>
                    </a:lnTo>
                    <a:lnTo>
                      <a:pt x="236" y="43"/>
                    </a:lnTo>
                    <a:lnTo>
                      <a:pt x="236" y="42"/>
                    </a:lnTo>
                    <a:lnTo>
                      <a:pt x="234" y="39"/>
                    </a:lnTo>
                    <a:lnTo>
                      <a:pt x="234" y="37"/>
                    </a:lnTo>
                    <a:lnTo>
                      <a:pt x="234" y="36"/>
                    </a:lnTo>
                    <a:lnTo>
                      <a:pt x="233" y="36"/>
                    </a:lnTo>
                    <a:lnTo>
                      <a:pt x="227" y="35"/>
                    </a:lnTo>
                    <a:lnTo>
                      <a:pt x="222" y="35"/>
                    </a:lnTo>
                    <a:lnTo>
                      <a:pt x="218" y="36"/>
                    </a:lnTo>
                    <a:lnTo>
                      <a:pt x="218" y="35"/>
                    </a:lnTo>
                    <a:lnTo>
                      <a:pt x="218" y="33"/>
                    </a:lnTo>
                    <a:lnTo>
                      <a:pt x="218" y="31"/>
                    </a:lnTo>
                    <a:lnTo>
                      <a:pt x="218" y="30"/>
                    </a:lnTo>
                    <a:lnTo>
                      <a:pt x="217" y="27"/>
                    </a:lnTo>
                    <a:lnTo>
                      <a:pt x="217" y="22"/>
                    </a:lnTo>
                    <a:lnTo>
                      <a:pt x="217" y="19"/>
                    </a:lnTo>
                    <a:lnTo>
                      <a:pt x="217" y="17"/>
                    </a:lnTo>
                    <a:lnTo>
                      <a:pt x="216" y="16"/>
                    </a:lnTo>
                    <a:lnTo>
                      <a:pt x="215" y="14"/>
                    </a:lnTo>
                    <a:lnTo>
                      <a:pt x="214" y="12"/>
                    </a:lnTo>
                    <a:lnTo>
                      <a:pt x="215" y="11"/>
                    </a:lnTo>
                    <a:lnTo>
                      <a:pt x="212" y="10"/>
                    </a:lnTo>
                    <a:lnTo>
                      <a:pt x="211" y="11"/>
                    </a:lnTo>
                    <a:lnTo>
                      <a:pt x="209" y="10"/>
                    </a:lnTo>
                    <a:lnTo>
                      <a:pt x="207" y="9"/>
                    </a:lnTo>
                    <a:lnTo>
                      <a:pt x="206" y="9"/>
                    </a:lnTo>
                    <a:lnTo>
                      <a:pt x="204" y="9"/>
                    </a:lnTo>
                    <a:lnTo>
                      <a:pt x="203" y="9"/>
                    </a:lnTo>
                    <a:lnTo>
                      <a:pt x="203" y="10"/>
                    </a:lnTo>
                    <a:lnTo>
                      <a:pt x="201" y="12"/>
                    </a:lnTo>
                    <a:lnTo>
                      <a:pt x="200" y="15"/>
                    </a:lnTo>
                    <a:lnTo>
                      <a:pt x="198" y="16"/>
                    </a:lnTo>
                    <a:lnTo>
                      <a:pt x="196" y="16"/>
                    </a:lnTo>
                    <a:lnTo>
                      <a:pt x="195" y="15"/>
                    </a:lnTo>
                    <a:lnTo>
                      <a:pt x="192" y="14"/>
                    </a:lnTo>
                    <a:lnTo>
                      <a:pt x="189" y="11"/>
                    </a:lnTo>
                    <a:lnTo>
                      <a:pt x="188" y="9"/>
                    </a:lnTo>
                    <a:lnTo>
                      <a:pt x="185" y="8"/>
                    </a:lnTo>
                    <a:lnTo>
                      <a:pt x="184" y="8"/>
                    </a:lnTo>
                    <a:lnTo>
                      <a:pt x="183" y="9"/>
                    </a:lnTo>
                    <a:lnTo>
                      <a:pt x="181" y="9"/>
                    </a:lnTo>
                    <a:lnTo>
                      <a:pt x="177" y="8"/>
                    </a:lnTo>
                    <a:lnTo>
                      <a:pt x="176" y="8"/>
                    </a:lnTo>
                    <a:lnTo>
                      <a:pt x="173" y="9"/>
                    </a:lnTo>
                    <a:lnTo>
                      <a:pt x="172" y="8"/>
                    </a:lnTo>
                    <a:lnTo>
                      <a:pt x="169" y="6"/>
                    </a:lnTo>
                    <a:lnTo>
                      <a:pt x="163" y="5"/>
                    </a:lnTo>
                    <a:lnTo>
                      <a:pt x="161" y="5"/>
                    </a:lnTo>
                    <a:lnTo>
                      <a:pt x="160" y="3"/>
                    </a:lnTo>
                    <a:lnTo>
                      <a:pt x="158" y="1"/>
                    </a:lnTo>
                    <a:lnTo>
                      <a:pt x="158" y="0"/>
                    </a:lnTo>
                    <a:lnTo>
                      <a:pt x="154" y="1"/>
                    </a:lnTo>
                    <a:lnTo>
                      <a:pt x="152" y="1"/>
                    </a:lnTo>
                    <a:lnTo>
                      <a:pt x="151" y="0"/>
                    </a:lnTo>
                    <a:lnTo>
                      <a:pt x="149" y="1"/>
                    </a:lnTo>
                    <a:lnTo>
                      <a:pt x="146" y="3"/>
                    </a:lnTo>
                    <a:lnTo>
                      <a:pt x="144" y="1"/>
                    </a:lnTo>
                    <a:lnTo>
                      <a:pt x="143" y="0"/>
                    </a:lnTo>
                    <a:lnTo>
                      <a:pt x="140" y="1"/>
                    </a:lnTo>
                    <a:lnTo>
                      <a:pt x="139" y="3"/>
                    </a:lnTo>
                    <a:lnTo>
                      <a:pt x="135" y="6"/>
                    </a:lnTo>
                    <a:lnTo>
                      <a:pt x="135" y="8"/>
                    </a:lnTo>
                    <a:lnTo>
                      <a:pt x="134" y="10"/>
                    </a:lnTo>
                    <a:lnTo>
                      <a:pt x="133" y="10"/>
                    </a:lnTo>
                    <a:lnTo>
                      <a:pt x="129" y="9"/>
                    </a:lnTo>
                    <a:lnTo>
                      <a:pt x="122" y="9"/>
                    </a:lnTo>
                    <a:lnTo>
                      <a:pt x="117" y="10"/>
                    </a:lnTo>
                    <a:lnTo>
                      <a:pt x="116" y="10"/>
                    </a:lnTo>
                    <a:lnTo>
                      <a:pt x="113" y="9"/>
                    </a:lnTo>
                    <a:lnTo>
                      <a:pt x="111" y="10"/>
                    </a:lnTo>
                    <a:lnTo>
                      <a:pt x="107" y="12"/>
                    </a:lnTo>
                    <a:lnTo>
                      <a:pt x="105" y="12"/>
                    </a:lnTo>
                    <a:lnTo>
                      <a:pt x="103" y="11"/>
                    </a:lnTo>
                    <a:lnTo>
                      <a:pt x="102" y="10"/>
                    </a:lnTo>
                    <a:lnTo>
                      <a:pt x="100" y="10"/>
                    </a:lnTo>
                    <a:lnTo>
                      <a:pt x="98" y="12"/>
                    </a:lnTo>
                    <a:lnTo>
                      <a:pt x="97" y="15"/>
                    </a:lnTo>
                    <a:lnTo>
                      <a:pt x="96" y="17"/>
                    </a:lnTo>
                    <a:lnTo>
                      <a:pt x="94" y="19"/>
                    </a:lnTo>
                    <a:lnTo>
                      <a:pt x="91" y="19"/>
                    </a:lnTo>
                    <a:lnTo>
                      <a:pt x="90" y="16"/>
                    </a:lnTo>
                    <a:lnTo>
                      <a:pt x="89" y="16"/>
                    </a:lnTo>
                    <a:lnTo>
                      <a:pt x="87" y="19"/>
                    </a:lnTo>
                    <a:lnTo>
                      <a:pt x="84" y="23"/>
                    </a:lnTo>
                    <a:lnTo>
                      <a:pt x="83" y="25"/>
                    </a:lnTo>
                    <a:lnTo>
                      <a:pt x="83" y="27"/>
                    </a:lnTo>
                    <a:lnTo>
                      <a:pt x="83" y="28"/>
                    </a:lnTo>
                    <a:lnTo>
                      <a:pt x="81" y="30"/>
                    </a:lnTo>
                    <a:lnTo>
                      <a:pt x="81" y="31"/>
                    </a:lnTo>
                    <a:lnTo>
                      <a:pt x="81" y="32"/>
                    </a:lnTo>
                    <a:lnTo>
                      <a:pt x="80" y="33"/>
                    </a:lnTo>
                    <a:lnTo>
                      <a:pt x="78" y="35"/>
                    </a:lnTo>
                    <a:lnTo>
                      <a:pt x="78" y="36"/>
                    </a:lnTo>
                    <a:lnTo>
                      <a:pt x="78" y="37"/>
                    </a:lnTo>
                    <a:lnTo>
                      <a:pt x="78" y="39"/>
                    </a:lnTo>
                    <a:lnTo>
                      <a:pt x="76" y="41"/>
                    </a:lnTo>
                    <a:lnTo>
                      <a:pt x="75" y="41"/>
                    </a:lnTo>
                    <a:lnTo>
                      <a:pt x="72" y="41"/>
                    </a:lnTo>
                    <a:lnTo>
                      <a:pt x="70" y="42"/>
                    </a:lnTo>
                    <a:lnTo>
                      <a:pt x="70" y="43"/>
                    </a:lnTo>
                    <a:lnTo>
                      <a:pt x="70" y="47"/>
                    </a:lnTo>
                    <a:lnTo>
                      <a:pt x="70" y="48"/>
                    </a:lnTo>
                    <a:lnTo>
                      <a:pt x="72" y="50"/>
                    </a:lnTo>
                    <a:lnTo>
                      <a:pt x="70" y="52"/>
                    </a:lnTo>
                    <a:lnTo>
                      <a:pt x="69" y="53"/>
                    </a:lnTo>
                    <a:lnTo>
                      <a:pt x="67" y="54"/>
                    </a:lnTo>
                    <a:lnTo>
                      <a:pt x="67" y="57"/>
                    </a:lnTo>
                    <a:lnTo>
                      <a:pt x="68" y="59"/>
                    </a:lnTo>
                    <a:lnTo>
                      <a:pt x="69" y="61"/>
                    </a:lnTo>
                    <a:lnTo>
                      <a:pt x="69" y="63"/>
                    </a:lnTo>
                    <a:lnTo>
                      <a:pt x="67" y="65"/>
                    </a:lnTo>
                    <a:lnTo>
                      <a:pt x="64" y="66"/>
                    </a:lnTo>
                    <a:lnTo>
                      <a:pt x="62" y="70"/>
                    </a:lnTo>
                    <a:lnTo>
                      <a:pt x="59" y="74"/>
                    </a:lnTo>
                    <a:lnTo>
                      <a:pt x="57" y="75"/>
                    </a:lnTo>
                    <a:lnTo>
                      <a:pt x="52" y="75"/>
                    </a:lnTo>
                    <a:lnTo>
                      <a:pt x="49" y="75"/>
                    </a:lnTo>
                    <a:lnTo>
                      <a:pt x="47" y="76"/>
                    </a:lnTo>
                    <a:lnTo>
                      <a:pt x="37" y="75"/>
                    </a:lnTo>
                    <a:lnTo>
                      <a:pt x="34" y="76"/>
                    </a:lnTo>
                    <a:lnTo>
                      <a:pt x="31" y="77"/>
                    </a:lnTo>
                    <a:lnTo>
                      <a:pt x="31" y="79"/>
                    </a:lnTo>
                    <a:lnTo>
                      <a:pt x="34" y="80"/>
                    </a:lnTo>
                    <a:lnTo>
                      <a:pt x="35" y="81"/>
                    </a:lnTo>
                    <a:lnTo>
                      <a:pt x="34" y="82"/>
                    </a:lnTo>
                    <a:lnTo>
                      <a:pt x="34" y="83"/>
                    </a:lnTo>
                    <a:lnTo>
                      <a:pt x="35" y="85"/>
                    </a:lnTo>
                    <a:lnTo>
                      <a:pt x="36" y="87"/>
                    </a:lnTo>
                    <a:lnTo>
                      <a:pt x="37" y="88"/>
                    </a:lnTo>
                    <a:lnTo>
                      <a:pt x="38" y="88"/>
                    </a:lnTo>
                    <a:lnTo>
                      <a:pt x="38" y="90"/>
                    </a:lnTo>
                    <a:lnTo>
                      <a:pt x="37" y="90"/>
                    </a:lnTo>
                    <a:lnTo>
                      <a:pt x="37" y="92"/>
                    </a:lnTo>
                    <a:lnTo>
                      <a:pt x="38" y="93"/>
                    </a:lnTo>
                    <a:lnTo>
                      <a:pt x="41" y="95"/>
                    </a:lnTo>
                    <a:lnTo>
                      <a:pt x="43" y="96"/>
                    </a:lnTo>
                    <a:lnTo>
                      <a:pt x="45" y="99"/>
                    </a:lnTo>
                    <a:lnTo>
                      <a:pt x="43" y="103"/>
                    </a:lnTo>
                    <a:lnTo>
                      <a:pt x="41" y="104"/>
                    </a:lnTo>
                    <a:lnTo>
                      <a:pt x="38" y="106"/>
                    </a:lnTo>
                    <a:lnTo>
                      <a:pt x="30" y="109"/>
                    </a:lnTo>
                    <a:lnTo>
                      <a:pt x="29" y="112"/>
                    </a:lnTo>
                    <a:lnTo>
                      <a:pt x="26" y="114"/>
                    </a:lnTo>
                    <a:lnTo>
                      <a:pt x="25" y="118"/>
                    </a:lnTo>
                    <a:lnTo>
                      <a:pt x="25" y="120"/>
                    </a:lnTo>
                    <a:lnTo>
                      <a:pt x="24" y="123"/>
                    </a:lnTo>
                    <a:lnTo>
                      <a:pt x="21" y="123"/>
                    </a:lnTo>
                    <a:lnTo>
                      <a:pt x="20" y="124"/>
                    </a:lnTo>
                    <a:lnTo>
                      <a:pt x="20" y="125"/>
                    </a:lnTo>
                    <a:lnTo>
                      <a:pt x="18" y="128"/>
                    </a:lnTo>
                    <a:lnTo>
                      <a:pt x="16" y="131"/>
                    </a:lnTo>
                    <a:lnTo>
                      <a:pt x="14" y="132"/>
                    </a:lnTo>
                    <a:lnTo>
                      <a:pt x="13" y="134"/>
                    </a:lnTo>
                    <a:lnTo>
                      <a:pt x="11" y="135"/>
                    </a:lnTo>
                    <a:lnTo>
                      <a:pt x="11" y="134"/>
                    </a:lnTo>
                    <a:lnTo>
                      <a:pt x="9" y="132"/>
                    </a:lnTo>
                    <a:lnTo>
                      <a:pt x="8" y="132"/>
                    </a:lnTo>
                    <a:lnTo>
                      <a:pt x="7" y="130"/>
                    </a:lnTo>
                    <a:lnTo>
                      <a:pt x="5" y="128"/>
                    </a:lnTo>
                    <a:lnTo>
                      <a:pt x="4" y="126"/>
                    </a:lnTo>
                    <a:lnTo>
                      <a:pt x="0" y="128"/>
                    </a:lnTo>
                    <a:lnTo>
                      <a:pt x="0" y="129"/>
                    </a:lnTo>
                    <a:lnTo>
                      <a:pt x="2" y="129"/>
                    </a:lnTo>
                    <a:lnTo>
                      <a:pt x="3" y="131"/>
                    </a:lnTo>
                    <a:lnTo>
                      <a:pt x="3" y="134"/>
                    </a:lnTo>
                    <a:lnTo>
                      <a:pt x="4" y="135"/>
                    </a:lnTo>
                    <a:lnTo>
                      <a:pt x="7" y="140"/>
                    </a:lnTo>
                    <a:lnTo>
                      <a:pt x="8" y="140"/>
                    </a:lnTo>
                    <a:lnTo>
                      <a:pt x="9" y="141"/>
                    </a:lnTo>
                    <a:lnTo>
                      <a:pt x="9" y="144"/>
                    </a:lnTo>
                    <a:lnTo>
                      <a:pt x="8" y="147"/>
                    </a:lnTo>
                    <a:lnTo>
                      <a:pt x="8" y="150"/>
                    </a:lnTo>
                    <a:lnTo>
                      <a:pt x="9" y="151"/>
                    </a:lnTo>
                    <a:lnTo>
                      <a:pt x="10" y="155"/>
                    </a:lnTo>
                    <a:lnTo>
                      <a:pt x="11" y="159"/>
                    </a:lnTo>
                    <a:lnTo>
                      <a:pt x="11" y="162"/>
                    </a:lnTo>
                    <a:lnTo>
                      <a:pt x="11" y="163"/>
                    </a:lnTo>
                    <a:lnTo>
                      <a:pt x="11" y="164"/>
                    </a:lnTo>
                    <a:lnTo>
                      <a:pt x="10" y="166"/>
                    </a:lnTo>
                    <a:lnTo>
                      <a:pt x="10" y="168"/>
                    </a:lnTo>
                    <a:lnTo>
                      <a:pt x="10" y="169"/>
                    </a:lnTo>
                    <a:lnTo>
                      <a:pt x="8" y="170"/>
                    </a:lnTo>
                    <a:lnTo>
                      <a:pt x="7" y="170"/>
                    </a:lnTo>
                    <a:lnTo>
                      <a:pt x="7" y="173"/>
                    </a:lnTo>
                    <a:lnTo>
                      <a:pt x="8" y="173"/>
                    </a:lnTo>
                    <a:lnTo>
                      <a:pt x="9" y="173"/>
                    </a:lnTo>
                    <a:lnTo>
                      <a:pt x="10" y="173"/>
                    </a:lnTo>
                    <a:lnTo>
                      <a:pt x="13" y="174"/>
                    </a:lnTo>
                    <a:lnTo>
                      <a:pt x="13" y="175"/>
                    </a:lnTo>
                    <a:lnTo>
                      <a:pt x="14" y="175"/>
                    </a:lnTo>
                    <a:lnTo>
                      <a:pt x="14" y="174"/>
                    </a:lnTo>
                    <a:lnTo>
                      <a:pt x="15" y="173"/>
                    </a:lnTo>
                    <a:lnTo>
                      <a:pt x="15" y="175"/>
                    </a:lnTo>
                    <a:lnTo>
                      <a:pt x="15" y="177"/>
                    </a:lnTo>
                    <a:lnTo>
                      <a:pt x="14" y="177"/>
                    </a:lnTo>
                    <a:lnTo>
                      <a:pt x="15" y="177"/>
                    </a:lnTo>
                    <a:lnTo>
                      <a:pt x="16" y="178"/>
                    </a:lnTo>
                    <a:lnTo>
                      <a:pt x="15" y="178"/>
                    </a:lnTo>
                    <a:lnTo>
                      <a:pt x="14" y="179"/>
                    </a:lnTo>
                    <a:lnTo>
                      <a:pt x="13" y="179"/>
                    </a:lnTo>
                    <a:lnTo>
                      <a:pt x="13" y="180"/>
                    </a:lnTo>
                    <a:lnTo>
                      <a:pt x="11" y="183"/>
                    </a:lnTo>
                    <a:lnTo>
                      <a:pt x="9" y="184"/>
                    </a:lnTo>
                    <a:lnTo>
                      <a:pt x="8" y="185"/>
                    </a:lnTo>
                    <a:lnTo>
                      <a:pt x="7" y="185"/>
                    </a:lnTo>
                    <a:lnTo>
                      <a:pt x="8" y="186"/>
                    </a:lnTo>
                    <a:lnTo>
                      <a:pt x="7" y="190"/>
                    </a:lnTo>
                    <a:lnTo>
                      <a:pt x="5" y="190"/>
                    </a:lnTo>
                    <a:lnTo>
                      <a:pt x="5" y="191"/>
                    </a:lnTo>
                    <a:lnTo>
                      <a:pt x="5" y="194"/>
                    </a:lnTo>
                    <a:lnTo>
                      <a:pt x="5" y="195"/>
                    </a:lnTo>
                    <a:lnTo>
                      <a:pt x="4" y="195"/>
                    </a:lnTo>
                    <a:lnTo>
                      <a:pt x="3" y="195"/>
                    </a:lnTo>
                    <a:lnTo>
                      <a:pt x="4" y="196"/>
                    </a:lnTo>
                    <a:lnTo>
                      <a:pt x="4" y="197"/>
                    </a:lnTo>
                    <a:lnTo>
                      <a:pt x="4" y="200"/>
                    </a:lnTo>
                    <a:lnTo>
                      <a:pt x="3" y="200"/>
                    </a:lnTo>
                    <a:lnTo>
                      <a:pt x="2" y="200"/>
                    </a:lnTo>
                    <a:lnTo>
                      <a:pt x="2" y="201"/>
                    </a:lnTo>
                    <a:lnTo>
                      <a:pt x="3" y="202"/>
                    </a:lnTo>
                    <a:lnTo>
                      <a:pt x="5" y="201"/>
                    </a:lnTo>
                    <a:lnTo>
                      <a:pt x="7" y="200"/>
                    </a:lnTo>
                    <a:lnTo>
                      <a:pt x="8" y="199"/>
                    </a:lnTo>
                    <a:lnTo>
                      <a:pt x="9" y="197"/>
                    </a:lnTo>
                    <a:lnTo>
                      <a:pt x="11" y="197"/>
                    </a:lnTo>
                    <a:lnTo>
                      <a:pt x="13" y="197"/>
                    </a:lnTo>
                    <a:lnTo>
                      <a:pt x="11" y="197"/>
                    </a:lnTo>
                    <a:lnTo>
                      <a:pt x="11" y="196"/>
                    </a:lnTo>
                    <a:lnTo>
                      <a:pt x="14" y="195"/>
                    </a:lnTo>
                    <a:lnTo>
                      <a:pt x="15" y="195"/>
                    </a:lnTo>
                    <a:lnTo>
                      <a:pt x="18" y="199"/>
                    </a:lnTo>
                    <a:lnTo>
                      <a:pt x="20" y="199"/>
                    </a:lnTo>
                    <a:lnTo>
                      <a:pt x="21" y="201"/>
                    </a:lnTo>
                    <a:lnTo>
                      <a:pt x="21" y="202"/>
                    </a:lnTo>
                    <a:lnTo>
                      <a:pt x="23" y="204"/>
                    </a:lnTo>
                    <a:lnTo>
                      <a:pt x="25" y="201"/>
                    </a:lnTo>
                    <a:lnTo>
                      <a:pt x="25" y="202"/>
                    </a:lnTo>
                    <a:lnTo>
                      <a:pt x="26" y="204"/>
                    </a:lnTo>
                    <a:lnTo>
                      <a:pt x="27" y="204"/>
                    </a:lnTo>
                    <a:lnTo>
                      <a:pt x="30" y="204"/>
                    </a:lnTo>
                    <a:lnTo>
                      <a:pt x="32" y="202"/>
                    </a:lnTo>
                    <a:lnTo>
                      <a:pt x="35" y="199"/>
                    </a:lnTo>
                    <a:lnTo>
                      <a:pt x="37" y="197"/>
                    </a:lnTo>
                    <a:lnTo>
                      <a:pt x="40" y="197"/>
                    </a:lnTo>
                    <a:lnTo>
                      <a:pt x="38" y="199"/>
                    </a:lnTo>
                    <a:lnTo>
                      <a:pt x="40" y="200"/>
                    </a:lnTo>
                    <a:lnTo>
                      <a:pt x="41" y="199"/>
                    </a:lnTo>
                    <a:lnTo>
                      <a:pt x="41" y="197"/>
                    </a:lnTo>
                    <a:lnTo>
                      <a:pt x="41" y="196"/>
                    </a:lnTo>
                    <a:lnTo>
                      <a:pt x="42" y="196"/>
                    </a:lnTo>
                    <a:lnTo>
                      <a:pt x="46" y="197"/>
                    </a:lnTo>
                    <a:lnTo>
                      <a:pt x="48" y="197"/>
                    </a:lnTo>
                    <a:lnTo>
                      <a:pt x="49" y="197"/>
                    </a:lnTo>
                    <a:lnTo>
                      <a:pt x="49" y="199"/>
                    </a:lnTo>
                    <a:lnTo>
                      <a:pt x="49" y="200"/>
                    </a:lnTo>
                    <a:lnTo>
                      <a:pt x="51" y="200"/>
                    </a:lnTo>
                    <a:lnTo>
                      <a:pt x="52" y="199"/>
                    </a:lnTo>
                    <a:lnTo>
                      <a:pt x="53" y="199"/>
                    </a:lnTo>
                    <a:lnTo>
                      <a:pt x="52" y="200"/>
                    </a:lnTo>
                    <a:lnTo>
                      <a:pt x="52" y="201"/>
                    </a:lnTo>
                    <a:lnTo>
                      <a:pt x="53" y="205"/>
                    </a:lnTo>
                    <a:lnTo>
                      <a:pt x="54" y="206"/>
                    </a:lnTo>
                    <a:lnTo>
                      <a:pt x="56" y="207"/>
                    </a:lnTo>
                    <a:lnTo>
                      <a:pt x="57" y="207"/>
                    </a:lnTo>
                    <a:lnTo>
                      <a:pt x="58" y="207"/>
                    </a:lnTo>
                    <a:lnTo>
                      <a:pt x="60" y="208"/>
                    </a:lnTo>
                    <a:lnTo>
                      <a:pt x="62" y="208"/>
                    </a:lnTo>
                    <a:lnTo>
                      <a:pt x="62" y="204"/>
                    </a:lnTo>
                    <a:lnTo>
                      <a:pt x="59" y="200"/>
                    </a:lnTo>
                    <a:lnTo>
                      <a:pt x="59" y="197"/>
                    </a:lnTo>
                    <a:lnTo>
                      <a:pt x="58" y="196"/>
                    </a:lnTo>
                    <a:lnTo>
                      <a:pt x="57" y="196"/>
                    </a:lnTo>
                    <a:lnTo>
                      <a:pt x="56" y="195"/>
                    </a:lnTo>
                    <a:lnTo>
                      <a:pt x="52" y="192"/>
                    </a:lnTo>
                    <a:lnTo>
                      <a:pt x="52" y="191"/>
                    </a:lnTo>
                    <a:lnTo>
                      <a:pt x="53" y="190"/>
                    </a:lnTo>
                    <a:lnTo>
                      <a:pt x="53" y="188"/>
                    </a:lnTo>
                    <a:lnTo>
                      <a:pt x="52" y="184"/>
                    </a:lnTo>
                    <a:lnTo>
                      <a:pt x="53" y="183"/>
                    </a:lnTo>
                    <a:lnTo>
                      <a:pt x="54" y="183"/>
                    </a:lnTo>
                    <a:lnTo>
                      <a:pt x="57" y="183"/>
                    </a:lnTo>
                    <a:lnTo>
                      <a:pt x="59" y="181"/>
                    </a:lnTo>
                    <a:lnTo>
                      <a:pt x="59" y="180"/>
                    </a:lnTo>
                    <a:lnTo>
                      <a:pt x="59" y="178"/>
                    </a:lnTo>
                    <a:lnTo>
                      <a:pt x="59" y="175"/>
                    </a:lnTo>
                    <a:lnTo>
                      <a:pt x="59" y="173"/>
                    </a:lnTo>
                    <a:lnTo>
                      <a:pt x="58" y="172"/>
                    </a:lnTo>
                    <a:lnTo>
                      <a:pt x="56" y="170"/>
                    </a:lnTo>
                    <a:lnTo>
                      <a:pt x="57" y="170"/>
                    </a:lnTo>
                    <a:lnTo>
                      <a:pt x="58" y="170"/>
                    </a:lnTo>
                    <a:lnTo>
                      <a:pt x="58" y="169"/>
                    </a:lnTo>
                    <a:lnTo>
                      <a:pt x="57" y="168"/>
                    </a:lnTo>
                    <a:lnTo>
                      <a:pt x="57" y="167"/>
                    </a:lnTo>
                    <a:lnTo>
                      <a:pt x="60" y="157"/>
                    </a:lnTo>
                    <a:lnTo>
                      <a:pt x="62" y="155"/>
                    </a:lnTo>
                    <a:lnTo>
                      <a:pt x="64" y="153"/>
                    </a:lnTo>
                    <a:lnTo>
                      <a:pt x="67" y="152"/>
                    </a:lnTo>
                    <a:lnTo>
                      <a:pt x="70" y="153"/>
                    </a:lnTo>
                    <a:lnTo>
                      <a:pt x="72" y="155"/>
                    </a:lnTo>
                    <a:lnTo>
                      <a:pt x="73" y="155"/>
                    </a:lnTo>
                    <a:lnTo>
                      <a:pt x="75" y="150"/>
                    </a:lnTo>
                    <a:lnTo>
                      <a:pt x="76" y="147"/>
                    </a:lnTo>
                    <a:lnTo>
                      <a:pt x="75" y="146"/>
                    </a:lnTo>
                    <a:lnTo>
                      <a:pt x="76" y="145"/>
                    </a:lnTo>
                    <a:lnTo>
                      <a:pt x="78" y="144"/>
                    </a:lnTo>
                    <a:lnTo>
                      <a:pt x="80" y="142"/>
                    </a:lnTo>
                    <a:lnTo>
                      <a:pt x="84" y="134"/>
                    </a:lnTo>
                    <a:lnTo>
                      <a:pt x="86" y="130"/>
                    </a:lnTo>
                    <a:lnTo>
                      <a:pt x="87" y="129"/>
                    </a:lnTo>
                    <a:lnTo>
                      <a:pt x="89" y="130"/>
                    </a:lnTo>
                    <a:lnTo>
                      <a:pt x="91" y="132"/>
                    </a:lnTo>
                    <a:lnTo>
                      <a:pt x="91" y="131"/>
                    </a:lnTo>
                    <a:lnTo>
                      <a:pt x="92" y="130"/>
                    </a:lnTo>
                    <a:lnTo>
                      <a:pt x="92" y="129"/>
                    </a:lnTo>
                    <a:lnTo>
                      <a:pt x="92" y="128"/>
                    </a:lnTo>
                    <a:lnTo>
                      <a:pt x="90" y="126"/>
                    </a:lnTo>
                    <a:lnTo>
                      <a:pt x="91" y="125"/>
                    </a:lnTo>
                    <a:lnTo>
                      <a:pt x="92" y="125"/>
                    </a:lnTo>
                    <a:lnTo>
                      <a:pt x="94" y="124"/>
                    </a:lnTo>
                    <a:lnTo>
                      <a:pt x="96" y="120"/>
                    </a:lnTo>
                    <a:lnTo>
                      <a:pt x="97" y="118"/>
                    </a:lnTo>
                    <a:lnTo>
                      <a:pt x="97" y="115"/>
                    </a:lnTo>
                    <a:lnTo>
                      <a:pt x="97" y="114"/>
                    </a:lnTo>
                    <a:lnTo>
                      <a:pt x="98" y="113"/>
                    </a:lnTo>
                    <a:lnTo>
                      <a:pt x="97" y="110"/>
                    </a:lnTo>
                    <a:lnTo>
                      <a:pt x="97" y="109"/>
                    </a:lnTo>
                    <a:lnTo>
                      <a:pt x="98" y="109"/>
                    </a:lnTo>
                    <a:lnTo>
                      <a:pt x="97" y="109"/>
                    </a:lnTo>
                    <a:lnTo>
                      <a:pt x="96" y="109"/>
                    </a:lnTo>
                    <a:lnTo>
                      <a:pt x="95" y="109"/>
                    </a:lnTo>
                    <a:lnTo>
                      <a:pt x="95" y="107"/>
                    </a:lnTo>
                    <a:lnTo>
                      <a:pt x="95" y="106"/>
                    </a:lnTo>
                    <a:lnTo>
                      <a:pt x="97" y="103"/>
                    </a:lnTo>
                    <a:lnTo>
                      <a:pt x="96" y="103"/>
                    </a:lnTo>
                    <a:lnTo>
                      <a:pt x="95" y="102"/>
                    </a:lnTo>
                    <a:lnTo>
                      <a:pt x="95" y="101"/>
                    </a:lnTo>
                    <a:lnTo>
                      <a:pt x="96" y="99"/>
                    </a:lnTo>
                    <a:lnTo>
                      <a:pt x="98" y="97"/>
                    </a:lnTo>
                    <a:lnTo>
                      <a:pt x="98" y="95"/>
                    </a:lnTo>
                    <a:lnTo>
                      <a:pt x="100" y="93"/>
                    </a:lnTo>
                    <a:lnTo>
                      <a:pt x="101" y="92"/>
                    </a:lnTo>
                    <a:lnTo>
                      <a:pt x="101" y="91"/>
                    </a:lnTo>
                    <a:lnTo>
                      <a:pt x="103" y="91"/>
                    </a:lnTo>
                    <a:lnTo>
                      <a:pt x="105" y="92"/>
                    </a:lnTo>
                    <a:lnTo>
                      <a:pt x="106" y="91"/>
                    </a:lnTo>
                    <a:lnTo>
                      <a:pt x="107" y="91"/>
                    </a:lnTo>
                    <a:lnTo>
                      <a:pt x="107" y="93"/>
                    </a:lnTo>
                    <a:lnTo>
                      <a:pt x="106" y="93"/>
                    </a:lnTo>
                    <a:lnTo>
                      <a:pt x="106" y="95"/>
                    </a:lnTo>
                    <a:lnTo>
                      <a:pt x="107" y="95"/>
                    </a:lnTo>
                    <a:lnTo>
                      <a:pt x="108" y="93"/>
                    </a:lnTo>
                    <a:lnTo>
                      <a:pt x="108" y="91"/>
                    </a:lnTo>
                    <a:lnTo>
                      <a:pt x="109" y="90"/>
                    </a:lnTo>
                    <a:lnTo>
                      <a:pt x="112" y="87"/>
                    </a:lnTo>
                    <a:lnTo>
                      <a:pt x="113" y="87"/>
                    </a:lnTo>
                    <a:lnTo>
                      <a:pt x="116" y="87"/>
                    </a:lnTo>
                    <a:lnTo>
                      <a:pt x="118" y="86"/>
                    </a:lnTo>
                    <a:lnTo>
                      <a:pt x="120" y="86"/>
                    </a:lnTo>
                    <a:lnTo>
                      <a:pt x="122" y="86"/>
                    </a:lnTo>
                    <a:lnTo>
                      <a:pt x="125" y="85"/>
                    </a:lnTo>
                    <a:lnTo>
                      <a:pt x="128" y="82"/>
                    </a:lnTo>
                    <a:lnTo>
                      <a:pt x="128" y="81"/>
                    </a:lnTo>
                    <a:lnTo>
                      <a:pt x="128" y="80"/>
                    </a:lnTo>
                    <a:lnTo>
                      <a:pt x="129" y="79"/>
                    </a:lnTo>
                    <a:lnTo>
                      <a:pt x="136" y="75"/>
                    </a:lnTo>
                    <a:lnTo>
                      <a:pt x="141" y="72"/>
                    </a:lnTo>
                    <a:lnTo>
                      <a:pt x="146" y="70"/>
                    </a:lnTo>
                    <a:lnTo>
                      <a:pt x="145" y="70"/>
                    </a:lnTo>
                    <a:lnTo>
                      <a:pt x="147" y="68"/>
                    </a:lnTo>
                    <a:lnTo>
                      <a:pt x="150" y="66"/>
                    </a:lnTo>
                    <a:lnTo>
                      <a:pt x="151" y="65"/>
                    </a:lnTo>
                    <a:lnTo>
                      <a:pt x="157" y="64"/>
                    </a:lnTo>
                    <a:lnTo>
                      <a:pt x="165" y="63"/>
                    </a:lnTo>
                    <a:lnTo>
                      <a:pt x="168" y="63"/>
                    </a:lnTo>
                    <a:lnTo>
                      <a:pt x="171" y="63"/>
                    </a:lnTo>
                    <a:lnTo>
                      <a:pt x="173" y="66"/>
                    </a:lnTo>
                    <a:lnTo>
                      <a:pt x="174" y="66"/>
                    </a:lnTo>
                    <a:lnTo>
                      <a:pt x="177" y="68"/>
                    </a:lnTo>
                    <a:lnTo>
                      <a:pt x="185" y="68"/>
                    </a:lnTo>
                    <a:lnTo>
                      <a:pt x="189" y="69"/>
                    </a:lnTo>
                    <a:lnTo>
                      <a:pt x="195" y="70"/>
                    </a:lnTo>
                    <a:lnTo>
                      <a:pt x="198" y="71"/>
                    </a:lnTo>
                    <a:lnTo>
                      <a:pt x="200" y="72"/>
                    </a:lnTo>
                    <a:lnTo>
                      <a:pt x="200" y="75"/>
                    </a:lnTo>
                    <a:lnTo>
                      <a:pt x="201" y="77"/>
                    </a:lnTo>
                    <a:lnTo>
                      <a:pt x="204" y="80"/>
                    </a:lnTo>
                    <a:lnTo>
                      <a:pt x="206" y="82"/>
                    </a:lnTo>
                    <a:lnTo>
                      <a:pt x="210" y="82"/>
                    </a:lnTo>
                    <a:lnTo>
                      <a:pt x="212" y="83"/>
                    </a:lnTo>
                    <a:lnTo>
                      <a:pt x="214" y="86"/>
                    </a:lnTo>
                    <a:lnTo>
                      <a:pt x="215" y="88"/>
                    </a:lnTo>
                    <a:lnTo>
                      <a:pt x="215" y="90"/>
                    </a:lnTo>
                    <a:lnTo>
                      <a:pt x="215" y="92"/>
                    </a:lnTo>
                    <a:lnTo>
                      <a:pt x="217" y="93"/>
                    </a:lnTo>
                    <a:lnTo>
                      <a:pt x="218" y="95"/>
                    </a:lnTo>
                    <a:lnTo>
                      <a:pt x="222" y="98"/>
                    </a:lnTo>
                    <a:lnTo>
                      <a:pt x="225" y="101"/>
                    </a:lnTo>
                    <a:lnTo>
                      <a:pt x="226" y="102"/>
                    </a:lnTo>
                    <a:lnTo>
                      <a:pt x="225" y="104"/>
                    </a:lnTo>
                    <a:lnTo>
                      <a:pt x="225" y="106"/>
                    </a:lnTo>
                    <a:lnTo>
                      <a:pt x="226" y="107"/>
                    </a:lnTo>
                    <a:lnTo>
                      <a:pt x="228" y="106"/>
                    </a:lnTo>
                    <a:lnTo>
                      <a:pt x="229" y="106"/>
                    </a:lnTo>
                    <a:lnTo>
                      <a:pt x="231" y="107"/>
                    </a:lnTo>
                    <a:lnTo>
                      <a:pt x="236" y="113"/>
                    </a:lnTo>
                    <a:lnTo>
                      <a:pt x="237" y="114"/>
                    </a:lnTo>
                    <a:lnTo>
                      <a:pt x="237" y="115"/>
                    </a:lnTo>
                    <a:lnTo>
                      <a:pt x="239" y="103"/>
                    </a:lnTo>
                    <a:lnTo>
                      <a:pt x="241" y="92"/>
                    </a:lnTo>
                    <a:lnTo>
                      <a:pt x="242" y="90"/>
                    </a:lnTo>
                    <a:lnTo>
                      <a:pt x="242" y="87"/>
                    </a:lnTo>
                    <a:lnTo>
                      <a:pt x="247" y="76"/>
                    </a:lnTo>
                    <a:lnTo>
                      <a:pt x="250" y="71"/>
                    </a:lnTo>
                    <a:lnTo>
                      <a:pt x="253" y="66"/>
                    </a:lnTo>
                    <a:lnTo>
                      <a:pt x="254" y="63"/>
                    </a:lnTo>
                    <a:lnTo>
                      <a:pt x="254" y="61"/>
                    </a:lnTo>
                    <a:lnTo>
                      <a:pt x="255" y="61"/>
                    </a:lnTo>
                    <a:lnTo>
                      <a:pt x="254" y="60"/>
                    </a:lnTo>
                    <a:lnTo>
                      <a:pt x="253" y="59"/>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Freeform 158"/>
              <p:cNvSpPr>
                <a:spLocks/>
              </p:cNvSpPr>
              <p:nvPr/>
            </p:nvSpPr>
            <p:spPr bwMode="auto">
              <a:xfrm>
                <a:off x="3237222" y="2289045"/>
                <a:ext cx="94496" cy="136308"/>
              </a:xfrm>
              <a:custGeom>
                <a:avLst/>
                <a:gdLst>
                  <a:gd name="T0" fmla="*/ 3175 w 98"/>
                  <a:gd name="T1" fmla="*/ 223838 h 142"/>
                  <a:gd name="T2" fmla="*/ 20638 w 98"/>
                  <a:gd name="T3" fmla="*/ 223838 h 142"/>
                  <a:gd name="T4" fmla="*/ 28575 w 98"/>
                  <a:gd name="T5" fmla="*/ 215900 h 142"/>
                  <a:gd name="T6" fmla="*/ 41275 w 98"/>
                  <a:gd name="T7" fmla="*/ 214313 h 142"/>
                  <a:gd name="T8" fmla="*/ 46038 w 98"/>
                  <a:gd name="T9" fmla="*/ 215900 h 142"/>
                  <a:gd name="T10" fmla="*/ 55563 w 98"/>
                  <a:gd name="T11" fmla="*/ 212725 h 142"/>
                  <a:gd name="T12" fmla="*/ 73025 w 98"/>
                  <a:gd name="T13" fmla="*/ 207963 h 142"/>
                  <a:gd name="T14" fmla="*/ 82550 w 98"/>
                  <a:gd name="T15" fmla="*/ 204788 h 142"/>
                  <a:gd name="T16" fmla="*/ 96838 w 98"/>
                  <a:gd name="T17" fmla="*/ 204788 h 142"/>
                  <a:gd name="T18" fmla="*/ 100013 w 98"/>
                  <a:gd name="T19" fmla="*/ 207963 h 142"/>
                  <a:gd name="T20" fmla="*/ 120650 w 98"/>
                  <a:gd name="T21" fmla="*/ 196850 h 142"/>
                  <a:gd name="T22" fmla="*/ 133350 w 98"/>
                  <a:gd name="T23" fmla="*/ 195263 h 142"/>
                  <a:gd name="T24" fmla="*/ 138113 w 98"/>
                  <a:gd name="T25" fmla="*/ 184150 h 142"/>
                  <a:gd name="T26" fmla="*/ 138113 w 98"/>
                  <a:gd name="T27" fmla="*/ 153988 h 142"/>
                  <a:gd name="T28" fmla="*/ 139700 w 98"/>
                  <a:gd name="T29" fmla="*/ 136525 h 142"/>
                  <a:gd name="T30" fmla="*/ 138113 w 98"/>
                  <a:gd name="T31" fmla="*/ 117475 h 142"/>
                  <a:gd name="T32" fmla="*/ 142875 w 98"/>
                  <a:gd name="T33" fmla="*/ 96838 h 142"/>
                  <a:gd name="T34" fmla="*/ 146050 w 98"/>
                  <a:gd name="T35" fmla="*/ 87313 h 142"/>
                  <a:gd name="T36" fmla="*/ 153988 w 98"/>
                  <a:gd name="T37" fmla="*/ 77788 h 142"/>
                  <a:gd name="T38" fmla="*/ 146050 w 98"/>
                  <a:gd name="T39" fmla="*/ 60325 h 142"/>
                  <a:gd name="T40" fmla="*/ 141288 w 98"/>
                  <a:gd name="T41" fmla="*/ 47625 h 142"/>
                  <a:gd name="T42" fmla="*/ 133350 w 98"/>
                  <a:gd name="T43" fmla="*/ 36513 h 142"/>
                  <a:gd name="T44" fmla="*/ 125413 w 98"/>
                  <a:gd name="T45" fmla="*/ 31750 h 142"/>
                  <a:gd name="T46" fmla="*/ 120650 w 98"/>
                  <a:gd name="T47" fmla="*/ 25400 h 142"/>
                  <a:gd name="T48" fmla="*/ 115888 w 98"/>
                  <a:gd name="T49" fmla="*/ 26988 h 142"/>
                  <a:gd name="T50" fmla="*/ 114300 w 98"/>
                  <a:gd name="T51" fmla="*/ 33338 h 142"/>
                  <a:gd name="T52" fmla="*/ 114300 w 98"/>
                  <a:gd name="T53" fmla="*/ 41275 h 142"/>
                  <a:gd name="T54" fmla="*/ 103188 w 98"/>
                  <a:gd name="T55" fmla="*/ 33338 h 142"/>
                  <a:gd name="T56" fmla="*/ 95250 w 98"/>
                  <a:gd name="T57" fmla="*/ 31750 h 142"/>
                  <a:gd name="T58" fmla="*/ 87313 w 98"/>
                  <a:gd name="T59" fmla="*/ 14288 h 142"/>
                  <a:gd name="T60" fmla="*/ 77788 w 98"/>
                  <a:gd name="T61" fmla="*/ 11113 h 142"/>
                  <a:gd name="T62" fmla="*/ 69850 w 98"/>
                  <a:gd name="T63" fmla="*/ 6350 h 142"/>
                  <a:gd name="T64" fmla="*/ 63500 w 98"/>
                  <a:gd name="T65" fmla="*/ 0 h 142"/>
                  <a:gd name="T66" fmla="*/ 61913 w 98"/>
                  <a:gd name="T67" fmla="*/ 7938 h 142"/>
                  <a:gd name="T68" fmla="*/ 63500 w 98"/>
                  <a:gd name="T69" fmla="*/ 17463 h 142"/>
                  <a:gd name="T70" fmla="*/ 68263 w 98"/>
                  <a:gd name="T71" fmla="*/ 28575 h 142"/>
                  <a:gd name="T72" fmla="*/ 71438 w 98"/>
                  <a:gd name="T73" fmla="*/ 33338 h 142"/>
                  <a:gd name="T74" fmla="*/ 79375 w 98"/>
                  <a:gd name="T75" fmla="*/ 34925 h 142"/>
                  <a:gd name="T76" fmla="*/ 88900 w 98"/>
                  <a:gd name="T77" fmla="*/ 39688 h 142"/>
                  <a:gd name="T78" fmla="*/ 80963 w 98"/>
                  <a:gd name="T79" fmla="*/ 44450 h 142"/>
                  <a:gd name="T80" fmla="*/ 79375 w 98"/>
                  <a:gd name="T81" fmla="*/ 53975 h 142"/>
                  <a:gd name="T82" fmla="*/ 77788 w 98"/>
                  <a:gd name="T83" fmla="*/ 60325 h 142"/>
                  <a:gd name="T84" fmla="*/ 82550 w 98"/>
                  <a:gd name="T85" fmla="*/ 79375 h 142"/>
                  <a:gd name="T86" fmla="*/ 87313 w 98"/>
                  <a:gd name="T87" fmla="*/ 93663 h 142"/>
                  <a:gd name="T88" fmla="*/ 73025 w 98"/>
                  <a:gd name="T89" fmla="*/ 104775 h 142"/>
                  <a:gd name="T90" fmla="*/ 76200 w 98"/>
                  <a:gd name="T91" fmla="*/ 111125 h 142"/>
                  <a:gd name="T92" fmla="*/ 82550 w 98"/>
                  <a:gd name="T93" fmla="*/ 122238 h 142"/>
                  <a:gd name="T94" fmla="*/ 79375 w 98"/>
                  <a:gd name="T95" fmla="*/ 127000 h 142"/>
                  <a:gd name="T96" fmla="*/ 80963 w 98"/>
                  <a:gd name="T97" fmla="*/ 130175 h 142"/>
                  <a:gd name="T98" fmla="*/ 85725 w 98"/>
                  <a:gd name="T99" fmla="*/ 136525 h 142"/>
                  <a:gd name="T100" fmla="*/ 79375 w 98"/>
                  <a:gd name="T101" fmla="*/ 139700 h 142"/>
                  <a:gd name="T102" fmla="*/ 79375 w 98"/>
                  <a:gd name="T103" fmla="*/ 144463 h 142"/>
                  <a:gd name="T104" fmla="*/ 77788 w 98"/>
                  <a:gd name="T105" fmla="*/ 152400 h 142"/>
                  <a:gd name="T106" fmla="*/ 63500 w 98"/>
                  <a:gd name="T107" fmla="*/ 166688 h 142"/>
                  <a:gd name="T108" fmla="*/ 60325 w 98"/>
                  <a:gd name="T109" fmla="*/ 174625 h 142"/>
                  <a:gd name="T110" fmla="*/ 53975 w 98"/>
                  <a:gd name="T111" fmla="*/ 182563 h 142"/>
                  <a:gd name="T112" fmla="*/ 42863 w 98"/>
                  <a:gd name="T113" fmla="*/ 192088 h 142"/>
                  <a:gd name="T114" fmla="*/ 22225 w 98"/>
                  <a:gd name="T115" fmla="*/ 207963 h 142"/>
                  <a:gd name="T116" fmla="*/ 12700 w 98"/>
                  <a:gd name="T117" fmla="*/ 212725 h 142"/>
                  <a:gd name="T118" fmla="*/ 4763 w 98"/>
                  <a:gd name="T119" fmla="*/ 212725 h 142"/>
                  <a:gd name="T120" fmla="*/ 1588 w 98"/>
                  <a:gd name="T121" fmla="*/ 21590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 h="142">
                    <a:moveTo>
                      <a:pt x="1" y="136"/>
                    </a:moveTo>
                    <a:lnTo>
                      <a:pt x="1" y="136"/>
                    </a:lnTo>
                    <a:lnTo>
                      <a:pt x="1" y="137"/>
                    </a:lnTo>
                    <a:lnTo>
                      <a:pt x="1" y="139"/>
                    </a:lnTo>
                    <a:lnTo>
                      <a:pt x="2" y="141"/>
                    </a:lnTo>
                    <a:lnTo>
                      <a:pt x="3" y="142"/>
                    </a:lnTo>
                    <a:lnTo>
                      <a:pt x="6" y="142"/>
                    </a:lnTo>
                    <a:lnTo>
                      <a:pt x="10" y="142"/>
                    </a:lnTo>
                    <a:lnTo>
                      <a:pt x="13" y="141"/>
                    </a:lnTo>
                    <a:lnTo>
                      <a:pt x="16" y="140"/>
                    </a:lnTo>
                    <a:lnTo>
                      <a:pt x="17" y="139"/>
                    </a:lnTo>
                    <a:lnTo>
                      <a:pt x="17" y="137"/>
                    </a:lnTo>
                    <a:lnTo>
                      <a:pt x="18" y="136"/>
                    </a:lnTo>
                    <a:lnTo>
                      <a:pt x="19" y="137"/>
                    </a:lnTo>
                    <a:lnTo>
                      <a:pt x="22" y="136"/>
                    </a:lnTo>
                    <a:lnTo>
                      <a:pt x="24" y="135"/>
                    </a:lnTo>
                    <a:lnTo>
                      <a:pt x="26" y="135"/>
                    </a:lnTo>
                    <a:lnTo>
                      <a:pt x="28" y="134"/>
                    </a:lnTo>
                    <a:lnTo>
                      <a:pt x="29" y="135"/>
                    </a:lnTo>
                    <a:lnTo>
                      <a:pt x="29" y="136"/>
                    </a:lnTo>
                    <a:lnTo>
                      <a:pt x="30" y="137"/>
                    </a:lnTo>
                    <a:lnTo>
                      <a:pt x="32" y="136"/>
                    </a:lnTo>
                    <a:lnTo>
                      <a:pt x="32" y="135"/>
                    </a:lnTo>
                    <a:lnTo>
                      <a:pt x="35" y="134"/>
                    </a:lnTo>
                    <a:lnTo>
                      <a:pt x="37" y="131"/>
                    </a:lnTo>
                    <a:lnTo>
                      <a:pt x="39" y="132"/>
                    </a:lnTo>
                    <a:lnTo>
                      <a:pt x="44" y="132"/>
                    </a:lnTo>
                    <a:lnTo>
                      <a:pt x="46" y="131"/>
                    </a:lnTo>
                    <a:lnTo>
                      <a:pt x="46" y="130"/>
                    </a:lnTo>
                    <a:lnTo>
                      <a:pt x="48" y="130"/>
                    </a:lnTo>
                    <a:lnTo>
                      <a:pt x="50" y="130"/>
                    </a:lnTo>
                    <a:lnTo>
                      <a:pt x="52" y="129"/>
                    </a:lnTo>
                    <a:lnTo>
                      <a:pt x="55" y="129"/>
                    </a:lnTo>
                    <a:lnTo>
                      <a:pt x="57" y="127"/>
                    </a:lnTo>
                    <a:lnTo>
                      <a:pt x="59" y="126"/>
                    </a:lnTo>
                    <a:lnTo>
                      <a:pt x="61" y="129"/>
                    </a:lnTo>
                    <a:lnTo>
                      <a:pt x="61" y="130"/>
                    </a:lnTo>
                    <a:lnTo>
                      <a:pt x="62" y="131"/>
                    </a:lnTo>
                    <a:lnTo>
                      <a:pt x="63" y="131"/>
                    </a:lnTo>
                    <a:lnTo>
                      <a:pt x="68" y="126"/>
                    </a:lnTo>
                    <a:lnTo>
                      <a:pt x="71" y="125"/>
                    </a:lnTo>
                    <a:lnTo>
                      <a:pt x="72" y="124"/>
                    </a:lnTo>
                    <a:lnTo>
                      <a:pt x="76" y="124"/>
                    </a:lnTo>
                    <a:lnTo>
                      <a:pt x="78" y="123"/>
                    </a:lnTo>
                    <a:lnTo>
                      <a:pt x="81" y="123"/>
                    </a:lnTo>
                    <a:lnTo>
                      <a:pt x="84" y="123"/>
                    </a:lnTo>
                    <a:lnTo>
                      <a:pt x="84" y="121"/>
                    </a:lnTo>
                    <a:lnTo>
                      <a:pt x="87" y="120"/>
                    </a:lnTo>
                    <a:lnTo>
                      <a:pt x="88" y="119"/>
                    </a:lnTo>
                    <a:lnTo>
                      <a:pt x="88" y="118"/>
                    </a:lnTo>
                    <a:lnTo>
                      <a:pt x="87" y="116"/>
                    </a:lnTo>
                    <a:lnTo>
                      <a:pt x="86" y="115"/>
                    </a:lnTo>
                    <a:lnTo>
                      <a:pt x="87" y="112"/>
                    </a:lnTo>
                    <a:lnTo>
                      <a:pt x="88" y="108"/>
                    </a:lnTo>
                    <a:lnTo>
                      <a:pt x="87" y="97"/>
                    </a:lnTo>
                    <a:lnTo>
                      <a:pt x="86" y="93"/>
                    </a:lnTo>
                    <a:lnTo>
                      <a:pt x="84" y="92"/>
                    </a:lnTo>
                    <a:lnTo>
                      <a:pt x="86" y="88"/>
                    </a:lnTo>
                    <a:lnTo>
                      <a:pt x="88" y="86"/>
                    </a:lnTo>
                    <a:lnTo>
                      <a:pt x="87" y="83"/>
                    </a:lnTo>
                    <a:lnTo>
                      <a:pt x="86" y="82"/>
                    </a:lnTo>
                    <a:lnTo>
                      <a:pt x="84" y="81"/>
                    </a:lnTo>
                    <a:lnTo>
                      <a:pt x="84" y="78"/>
                    </a:lnTo>
                    <a:lnTo>
                      <a:pt x="87" y="74"/>
                    </a:lnTo>
                    <a:lnTo>
                      <a:pt x="88" y="67"/>
                    </a:lnTo>
                    <a:lnTo>
                      <a:pt x="87" y="66"/>
                    </a:lnTo>
                    <a:lnTo>
                      <a:pt x="87" y="65"/>
                    </a:lnTo>
                    <a:lnTo>
                      <a:pt x="89" y="63"/>
                    </a:lnTo>
                    <a:lnTo>
                      <a:pt x="90" y="61"/>
                    </a:lnTo>
                    <a:lnTo>
                      <a:pt x="90" y="60"/>
                    </a:lnTo>
                    <a:lnTo>
                      <a:pt x="90" y="56"/>
                    </a:lnTo>
                    <a:lnTo>
                      <a:pt x="90" y="55"/>
                    </a:lnTo>
                    <a:lnTo>
                      <a:pt x="92" y="55"/>
                    </a:lnTo>
                    <a:lnTo>
                      <a:pt x="93" y="49"/>
                    </a:lnTo>
                    <a:lnTo>
                      <a:pt x="94" y="50"/>
                    </a:lnTo>
                    <a:lnTo>
                      <a:pt x="95" y="50"/>
                    </a:lnTo>
                    <a:lnTo>
                      <a:pt x="97" y="49"/>
                    </a:lnTo>
                    <a:lnTo>
                      <a:pt x="98" y="47"/>
                    </a:lnTo>
                    <a:lnTo>
                      <a:pt x="98" y="45"/>
                    </a:lnTo>
                    <a:lnTo>
                      <a:pt x="95" y="42"/>
                    </a:lnTo>
                    <a:lnTo>
                      <a:pt x="93" y="39"/>
                    </a:lnTo>
                    <a:lnTo>
                      <a:pt x="92" y="38"/>
                    </a:lnTo>
                    <a:lnTo>
                      <a:pt x="89" y="37"/>
                    </a:lnTo>
                    <a:lnTo>
                      <a:pt x="88" y="34"/>
                    </a:lnTo>
                    <a:lnTo>
                      <a:pt x="88" y="32"/>
                    </a:lnTo>
                    <a:lnTo>
                      <a:pt x="88" y="30"/>
                    </a:lnTo>
                    <a:lnTo>
                      <a:pt x="89" y="30"/>
                    </a:lnTo>
                    <a:lnTo>
                      <a:pt x="89" y="28"/>
                    </a:lnTo>
                    <a:lnTo>
                      <a:pt x="87" y="27"/>
                    </a:lnTo>
                    <a:lnTo>
                      <a:pt x="84" y="26"/>
                    </a:lnTo>
                    <a:lnTo>
                      <a:pt x="86" y="25"/>
                    </a:lnTo>
                    <a:lnTo>
                      <a:pt x="84" y="23"/>
                    </a:lnTo>
                    <a:lnTo>
                      <a:pt x="79" y="22"/>
                    </a:lnTo>
                    <a:lnTo>
                      <a:pt x="77" y="22"/>
                    </a:lnTo>
                    <a:lnTo>
                      <a:pt x="78" y="21"/>
                    </a:lnTo>
                    <a:lnTo>
                      <a:pt x="79" y="20"/>
                    </a:lnTo>
                    <a:lnTo>
                      <a:pt x="79" y="16"/>
                    </a:lnTo>
                    <a:lnTo>
                      <a:pt x="79" y="15"/>
                    </a:lnTo>
                    <a:lnTo>
                      <a:pt x="78" y="15"/>
                    </a:lnTo>
                    <a:lnTo>
                      <a:pt x="77" y="16"/>
                    </a:lnTo>
                    <a:lnTo>
                      <a:pt x="76" y="16"/>
                    </a:lnTo>
                    <a:lnTo>
                      <a:pt x="75" y="14"/>
                    </a:lnTo>
                    <a:lnTo>
                      <a:pt x="72" y="15"/>
                    </a:lnTo>
                    <a:lnTo>
                      <a:pt x="73" y="17"/>
                    </a:lnTo>
                    <a:lnTo>
                      <a:pt x="72" y="18"/>
                    </a:lnTo>
                    <a:lnTo>
                      <a:pt x="71" y="20"/>
                    </a:lnTo>
                    <a:lnTo>
                      <a:pt x="71" y="21"/>
                    </a:lnTo>
                    <a:lnTo>
                      <a:pt x="72" y="21"/>
                    </a:lnTo>
                    <a:lnTo>
                      <a:pt x="73" y="21"/>
                    </a:lnTo>
                    <a:lnTo>
                      <a:pt x="73" y="25"/>
                    </a:lnTo>
                    <a:lnTo>
                      <a:pt x="72" y="26"/>
                    </a:lnTo>
                    <a:lnTo>
                      <a:pt x="70" y="25"/>
                    </a:lnTo>
                    <a:lnTo>
                      <a:pt x="68" y="25"/>
                    </a:lnTo>
                    <a:lnTo>
                      <a:pt x="66" y="23"/>
                    </a:lnTo>
                    <a:lnTo>
                      <a:pt x="65" y="21"/>
                    </a:lnTo>
                    <a:lnTo>
                      <a:pt x="63" y="20"/>
                    </a:lnTo>
                    <a:lnTo>
                      <a:pt x="62" y="20"/>
                    </a:lnTo>
                    <a:lnTo>
                      <a:pt x="61" y="21"/>
                    </a:lnTo>
                    <a:lnTo>
                      <a:pt x="60" y="20"/>
                    </a:lnTo>
                    <a:lnTo>
                      <a:pt x="60" y="17"/>
                    </a:lnTo>
                    <a:lnTo>
                      <a:pt x="60" y="15"/>
                    </a:lnTo>
                    <a:lnTo>
                      <a:pt x="61" y="12"/>
                    </a:lnTo>
                    <a:lnTo>
                      <a:pt x="61" y="11"/>
                    </a:lnTo>
                    <a:lnTo>
                      <a:pt x="55" y="9"/>
                    </a:lnTo>
                    <a:lnTo>
                      <a:pt x="54" y="9"/>
                    </a:lnTo>
                    <a:lnTo>
                      <a:pt x="52" y="9"/>
                    </a:lnTo>
                    <a:lnTo>
                      <a:pt x="50" y="9"/>
                    </a:lnTo>
                    <a:lnTo>
                      <a:pt x="49" y="7"/>
                    </a:lnTo>
                    <a:lnTo>
                      <a:pt x="48" y="9"/>
                    </a:lnTo>
                    <a:lnTo>
                      <a:pt x="46" y="9"/>
                    </a:lnTo>
                    <a:lnTo>
                      <a:pt x="45" y="6"/>
                    </a:lnTo>
                    <a:lnTo>
                      <a:pt x="44" y="4"/>
                    </a:lnTo>
                    <a:lnTo>
                      <a:pt x="41" y="0"/>
                    </a:lnTo>
                    <a:lnTo>
                      <a:pt x="41" y="1"/>
                    </a:lnTo>
                    <a:lnTo>
                      <a:pt x="40" y="0"/>
                    </a:lnTo>
                    <a:lnTo>
                      <a:pt x="39" y="1"/>
                    </a:lnTo>
                    <a:lnTo>
                      <a:pt x="38" y="3"/>
                    </a:lnTo>
                    <a:lnTo>
                      <a:pt x="38" y="4"/>
                    </a:lnTo>
                    <a:lnTo>
                      <a:pt x="38" y="5"/>
                    </a:lnTo>
                    <a:lnTo>
                      <a:pt x="39" y="5"/>
                    </a:lnTo>
                    <a:lnTo>
                      <a:pt x="40" y="5"/>
                    </a:lnTo>
                    <a:lnTo>
                      <a:pt x="40" y="7"/>
                    </a:lnTo>
                    <a:lnTo>
                      <a:pt x="40" y="11"/>
                    </a:lnTo>
                    <a:lnTo>
                      <a:pt x="40" y="14"/>
                    </a:lnTo>
                    <a:lnTo>
                      <a:pt x="40" y="17"/>
                    </a:lnTo>
                    <a:lnTo>
                      <a:pt x="41" y="18"/>
                    </a:lnTo>
                    <a:lnTo>
                      <a:pt x="43" y="18"/>
                    </a:lnTo>
                    <a:lnTo>
                      <a:pt x="44" y="18"/>
                    </a:lnTo>
                    <a:lnTo>
                      <a:pt x="45" y="18"/>
                    </a:lnTo>
                    <a:lnTo>
                      <a:pt x="45" y="20"/>
                    </a:lnTo>
                    <a:lnTo>
                      <a:pt x="45" y="21"/>
                    </a:lnTo>
                    <a:lnTo>
                      <a:pt x="46" y="20"/>
                    </a:lnTo>
                    <a:lnTo>
                      <a:pt x="48" y="20"/>
                    </a:lnTo>
                    <a:lnTo>
                      <a:pt x="50" y="21"/>
                    </a:lnTo>
                    <a:lnTo>
                      <a:pt x="50" y="22"/>
                    </a:lnTo>
                    <a:lnTo>
                      <a:pt x="52" y="21"/>
                    </a:lnTo>
                    <a:lnTo>
                      <a:pt x="56" y="23"/>
                    </a:lnTo>
                    <a:lnTo>
                      <a:pt x="57" y="23"/>
                    </a:lnTo>
                    <a:lnTo>
                      <a:pt x="56" y="25"/>
                    </a:lnTo>
                    <a:lnTo>
                      <a:pt x="52" y="25"/>
                    </a:lnTo>
                    <a:lnTo>
                      <a:pt x="51" y="26"/>
                    </a:lnTo>
                    <a:lnTo>
                      <a:pt x="50" y="27"/>
                    </a:lnTo>
                    <a:lnTo>
                      <a:pt x="51" y="28"/>
                    </a:lnTo>
                    <a:lnTo>
                      <a:pt x="52" y="28"/>
                    </a:lnTo>
                    <a:lnTo>
                      <a:pt x="54" y="28"/>
                    </a:lnTo>
                    <a:lnTo>
                      <a:pt x="52" y="32"/>
                    </a:lnTo>
                    <a:lnTo>
                      <a:pt x="50" y="34"/>
                    </a:lnTo>
                    <a:lnTo>
                      <a:pt x="50" y="36"/>
                    </a:lnTo>
                    <a:lnTo>
                      <a:pt x="49" y="37"/>
                    </a:lnTo>
                    <a:lnTo>
                      <a:pt x="49" y="38"/>
                    </a:lnTo>
                    <a:lnTo>
                      <a:pt x="48" y="43"/>
                    </a:lnTo>
                    <a:lnTo>
                      <a:pt x="48" y="44"/>
                    </a:lnTo>
                    <a:lnTo>
                      <a:pt x="49" y="45"/>
                    </a:lnTo>
                    <a:lnTo>
                      <a:pt x="51" y="48"/>
                    </a:lnTo>
                    <a:lnTo>
                      <a:pt x="52" y="50"/>
                    </a:lnTo>
                    <a:lnTo>
                      <a:pt x="54" y="53"/>
                    </a:lnTo>
                    <a:lnTo>
                      <a:pt x="54" y="55"/>
                    </a:lnTo>
                    <a:lnTo>
                      <a:pt x="55" y="56"/>
                    </a:lnTo>
                    <a:lnTo>
                      <a:pt x="55" y="59"/>
                    </a:lnTo>
                    <a:lnTo>
                      <a:pt x="54" y="59"/>
                    </a:lnTo>
                    <a:lnTo>
                      <a:pt x="52" y="60"/>
                    </a:lnTo>
                    <a:lnTo>
                      <a:pt x="51" y="61"/>
                    </a:lnTo>
                    <a:lnTo>
                      <a:pt x="49" y="64"/>
                    </a:lnTo>
                    <a:lnTo>
                      <a:pt x="46" y="66"/>
                    </a:lnTo>
                    <a:lnTo>
                      <a:pt x="48" y="67"/>
                    </a:lnTo>
                    <a:lnTo>
                      <a:pt x="52" y="67"/>
                    </a:lnTo>
                    <a:lnTo>
                      <a:pt x="48" y="69"/>
                    </a:lnTo>
                    <a:lnTo>
                      <a:pt x="48" y="70"/>
                    </a:lnTo>
                    <a:lnTo>
                      <a:pt x="48" y="74"/>
                    </a:lnTo>
                    <a:lnTo>
                      <a:pt x="49" y="74"/>
                    </a:lnTo>
                    <a:lnTo>
                      <a:pt x="50" y="72"/>
                    </a:lnTo>
                    <a:lnTo>
                      <a:pt x="51" y="74"/>
                    </a:lnTo>
                    <a:lnTo>
                      <a:pt x="51" y="75"/>
                    </a:lnTo>
                    <a:lnTo>
                      <a:pt x="54" y="77"/>
                    </a:lnTo>
                    <a:lnTo>
                      <a:pt x="52" y="77"/>
                    </a:lnTo>
                    <a:lnTo>
                      <a:pt x="52" y="81"/>
                    </a:lnTo>
                    <a:lnTo>
                      <a:pt x="51" y="81"/>
                    </a:lnTo>
                    <a:lnTo>
                      <a:pt x="51" y="78"/>
                    </a:lnTo>
                    <a:lnTo>
                      <a:pt x="50" y="78"/>
                    </a:lnTo>
                    <a:lnTo>
                      <a:pt x="50" y="80"/>
                    </a:lnTo>
                    <a:lnTo>
                      <a:pt x="49" y="80"/>
                    </a:lnTo>
                    <a:lnTo>
                      <a:pt x="49" y="81"/>
                    </a:lnTo>
                    <a:lnTo>
                      <a:pt x="51" y="81"/>
                    </a:lnTo>
                    <a:lnTo>
                      <a:pt x="51" y="82"/>
                    </a:lnTo>
                    <a:lnTo>
                      <a:pt x="52" y="82"/>
                    </a:lnTo>
                    <a:lnTo>
                      <a:pt x="51" y="82"/>
                    </a:lnTo>
                    <a:lnTo>
                      <a:pt x="50" y="82"/>
                    </a:lnTo>
                    <a:lnTo>
                      <a:pt x="49" y="82"/>
                    </a:lnTo>
                    <a:lnTo>
                      <a:pt x="49" y="83"/>
                    </a:lnTo>
                    <a:lnTo>
                      <a:pt x="50" y="85"/>
                    </a:lnTo>
                    <a:lnTo>
                      <a:pt x="54" y="85"/>
                    </a:lnTo>
                    <a:lnTo>
                      <a:pt x="54" y="86"/>
                    </a:lnTo>
                    <a:lnTo>
                      <a:pt x="52" y="88"/>
                    </a:lnTo>
                    <a:lnTo>
                      <a:pt x="52" y="90"/>
                    </a:lnTo>
                    <a:lnTo>
                      <a:pt x="51" y="88"/>
                    </a:lnTo>
                    <a:lnTo>
                      <a:pt x="51" y="86"/>
                    </a:lnTo>
                    <a:lnTo>
                      <a:pt x="50" y="85"/>
                    </a:lnTo>
                    <a:lnTo>
                      <a:pt x="50" y="88"/>
                    </a:lnTo>
                    <a:lnTo>
                      <a:pt x="49" y="88"/>
                    </a:lnTo>
                    <a:lnTo>
                      <a:pt x="48" y="83"/>
                    </a:lnTo>
                    <a:lnTo>
                      <a:pt x="46" y="83"/>
                    </a:lnTo>
                    <a:lnTo>
                      <a:pt x="46" y="90"/>
                    </a:lnTo>
                    <a:lnTo>
                      <a:pt x="52" y="90"/>
                    </a:lnTo>
                    <a:lnTo>
                      <a:pt x="52" y="91"/>
                    </a:lnTo>
                    <a:lnTo>
                      <a:pt x="50" y="91"/>
                    </a:lnTo>
                    <a:lnTo>
                      <a:pt x="49" y="94"/>
                    </a:lnTo>
                    <a:lnTo>
                      <a:pt x="48" y="93"/>
                    </a:lnTo>
                    <a:lnTo>
                      <a:pt x="48" y="92"/>
                    </a:lnTo>
                    <a:lnTo>
                      <a:pt x="46" y="93"/>
                    </a:lnTo>
                    <a:lnTo>
                      <a:pt x="46" y="96"/>
                    </a:lnTo>
                    <a:lnTo>
                      <a:pt x="49" y="96"/>
                    </a:lnTo>
                    <a:lnTo>
                      <a:pt x="46" y="98"/>
                    </a:lnTo>
                    <a:lnTo>
                      <a:pt x="45" y="98"/>
                    </a:lnTo>
                    <a:lnTo>
                      <a:pt x="44" y="99"/>
                    </a:lnTo>
                    <a:lnTo>
                      <a:pt x="44" y="98"/>
                    </a:lnTo>
                    <a:lnTo>
                      <a:pt x="43" y="99"/>
                    </a:lnTo>
                    <a:lnTo>
                      <a:pt x="41" y="99"/>
                    </a:lnTo>
                    <a:lnTo>
                      <a:pt x="40" y="105"/>
                    </a:lnTo>
                    <a:lnTo>
                      <a:pt x="39" y="108"/>
                    </a:lnTo>
                    <a:lnTo>
                      <a:pt x="40" y="108"/>
                    </a:lnTo>
                    <a:lnTo>
                      <a:pt x="39" y="109"/>
                    </a:lnTo>
                    <a:lnTo>
                      <a:pt x="37" y="108"/>
                    </a:lnTo>
                    <a:lnTo>
                      <a:pt x="35" y="110"/>
                    </a:lnTo>
                    <a:lnTo>
                      <a:pt x="38" y="110"/>
                    </a:lnTo>
                    <a:lnTo>
                      <a:pt x="35" y="113"/>
                    </a:lnTo>
                    <a:lnTo>
                      <a:pt x="33" y="114"/>
                    </a:lnTo>
                    <a:lnTo>
                      <a:pt x="34" y="115"/>
                    </a:lnTo>
                    <a:lnTo>
                      <a:pt x="30" y="116"/>
                    </a:lnTo>
                    <a:lnTo>
                      <a:pt x="30" y="118"/>
                    </a:lnTo>
                    <a:lnTo>
                      <a:pt x="29" y="119"/>
                    </a:lnTo>
                    <a:lnTo>
                      <a:pt x="27" y="121"/>
                    </a:lnTo>
                    <a:lnTo>
                      <a:pt x="24" y="123"/>
                    </a:lnTo>
                    <a:lnTo>
                      <a:pt x="19" y="129"/>
                    </a:lnTo>
                    <a:lnTo>
                      <a:pt x="16" y="130"/>
                    </a:lnTo>
                    <a:lnTo>
                      <a:pt x="14" y="131"/>
                    </a:lnTo>
                    <a:lnTo>
                      <a:pt x="12" y="131"/>
                    </a:lnTo>
                    <a:lnTo>
                      <a:pt x="11" y="131"/>
                    </a:lnTo>
                    <a:lnTo>
                      <a:pt x="10" y="131"/>
                    </a:lnTo>
                    <a:lnTo>
                      <a:pt x="8" y="132"/>
                    </a:lnTo>
                    <a:lnTo>
                      <a:pt x="8" y="134"/>
                    </a:lnTo>
                    <a:lnTo>
                      <a:pt x="7" y="134"/>
                    </a:lnTo>
                    <a:lnTo>
                      <a:pt x="6" y="134"/>
                    </a:lnTo>
                    <a:lnTo>
                      <a:pt x="6" y="132"/>
                    </a:lnTo>
                    <a:lnTo>
                      <a:pt x="3" y="134"/>
                    </a:lnTo>
                    <a:lnTo>
                      <a:pt x="1" y="135"/>
                    </a:lnTo>
                    <a:lnTo>
                      <a:pt x="0" y="135"/>
                    </a:lnTo>
                    <a:lnTo>
                      <a:pt x="1" y="136"/>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 name="Freeform 159"/>
              <p:cNvSpPr>
                <a:spLocks/>
              </p:cNvSpPr>
              <p:nvPr/>
            </p:nvSpPr>
            <p:spPr bwMode="auto">
              <a:xfrm>
                <a:off x="3232575" y="2406765"/>
                <a:ext cx="136321" cy="162639"/>
              </a:xfrm>
              <a:custGeom>
                <a:avLst/>
                <a:gdLst>
                  <a:gd name="T0" fmla="*/ 201612 w 143"/>
                  <a:gd name="T1" fmla="*/ 173038 h 171"/>
                  <a:gd name="T2" fmla="*/ 192087 w 143"/>
                  <a:gd name="T3" fmla="*/ 150813 h 171"/>
                  <a:gd name="T4" fmla="*/ 180975 w 143"/>
                  <a:gd name="T5" fmla="*/ 138113 h 171"/>
                  <a:gd name="T6" fmla="*/ 146050 w 143"/>
                  <a:gd name="T7" fmla="*/ 141288 h 171"/>
                  <a:gd name="T8" fmla="*/ 131762 w 143"/>
                  <a:gd name="T9" fmla="*/ 134938 h 171"/>
                  <a:gd name="T10" fmla="*/ 128587 w 143"/>
                  <a:gd name="T11" fmla="*/ 101600 h 171"/>
                  <a:gd name="T12" fmla="*/ 120650 w 143"/>
                  <a:gd name="T13" fmla="*/ 80963 h 171"/>
                  <a:gd name="T14" fmla="*/ 139700 w 143"/>
                  <a:gd name="T15" fmla="*/ 49213 h 171"/>
                  <a:gd name="T16" fmla="*/ 160337 w 143"/>
                  <a:gd name="T17" fmla="*/ 44450 h 171"/>
                  <a:gd name="T18" fmla="*/ 146050 w 143"/>
                  <a:gd name="T19" fmla="*/ 19050 h 171"/>
                  <a:gd name="T20" fmla="*/ 123825 w 143"/>
                  <a:gd name="T21" fmla="*/ 1588 h 171"/>
                  <a:gd name="T22" fmla="*/ 106362 w 143"/>
                  <a:gd name="T23" fmla="*/ 9525 h 171"/>
                  <a:gd name="T24" fmla="*/ 82550 w 143"/>
                  <a:gd name="T25" fmla="*/ 11113 h 171"/>
                  <a:gd name="T26" fmla="*/ 60325 w 143"/>
                  <a:gd name="T27" fmla="*/ 19050 h 171"/>
                  <a:gd name="T28" fmla="*/ 47625 w 143"/>
                  <a:gd name="T29" fmla="*/ 19050 h 171"/>
                  <a:gd name="T30" fmla="*/ 34925 w 143"/>
                  <a:gd name="T31" fmla="*/ 26988 h 171"/>
                  <a:gd name="T32" fmla="*/ 11112 w 143"/>
                  <a:gd name="T33" fmla="*/ 22225 h 171"/>
                  <a:gd name="T34" fmla="*/ 4762 w 143"/>
                  <a:gd name="T35" fmla="*/ 28575 h 171"/>
                  <a:gd name="T36" fmla="*/ 14287 w 143"/>
                  <a:gd name="T37" fmla="*/ 39688 h 171"/>
                  <a:gd name="T38" fmla="*/ 17462 w 143"/>
                  <a:gd name="T39" fmla="*/ 44450 h 171"/>
                  <a:gd name="T40" fmla="*/ 22225 w 143"/>
                  <a:gd name="T41" fmla="*/ 55563 h 171"/>
                  <a:gd name="T42" fmla="*/ 34925 w 143"/>
                  <a:gd name="T43" fmla="*/ 66675 h 171"/>
                  <a:gd name="T44" fmla="*/ 20637 w 143"/>
                  <a:gd name="T45" fmla="*/ 77788 h 171"/>
                  <a:gd name="T46" fmla="*/ 11112 w 143"/>
                  <a:gd name="T47" fmla="*/ 84138 h 171"/>
                  <a:gd name="T48" fmla="*/ 11112 w 143"/>
                  <a:gd name="T49" fmla="*/ 90488 h 171"/>
                  <a:gd name="T50" fmla="*/ 25400 w 143"/>
                  <a:gd name="T51" fmla="*/ 98425 h 171"/>
                  <a:gd name="T52" fmla="*/ 20637 w 143"/>
                  <a:gd name="T53" fmla="*/ 104775 h 171"/>
                  <a:gd name="T54" fmla="*/ 12700 w 143"/>
                  <a:gd name="T55" fmla="*/ 109538 h 171"/>
                  <a:gd name="T56" fmla="*/ 4762 w 143"/>
                  <a:gd name="T57" fmla="*/ 120650 h 171"/>
                  <a:gd name="T58" fmla="*/ 9525 w 143"/>
                  <a:gd name="T59" fmla="*/ 123825 h 171"/>
                  <a:gd name="T60" fmla="*/ 1587 w 143"/>
                  <a:gd name="T61" fmla="*/ 131763 h 171"/>
                  <a:gd name="T62" fmla="*/ 4762 w 143"/>
                  <a:gd name="T63" fmla="*/ 134938 h 171"/>
                  <a:gd name="T64" fmla="*/ 1587 w 143"/>
                  <a:gd name="T65" fmla="*/ 142875 h 171"/>
                  <a:gd name="T66" fmla="*/ 19050 w 143"/>
                  <a:gd name="T67" fmla="*/ 141288 h 171"/>
                  <a:gd name="T68" fmla="*/ 28575 w 143"/>
                  <a:gd name="T69" fmla="*/ 157163 h 171"/>
                  <a:gd name="T70" fmla="*/ 42862 w 143"/>
                  <a:gd name="T71" fmla="*/ 169863 h 171"/>
                  <a:gd name="T72" fmla="*/ 60325 w 143"/>
                  <a:gd name="T73" fmla="*/ 176213 h 171"/>
                  <a:gd name="T74" fmla="*/ 71437 w 143"/>
                  <a:gd name="T75" fmla="*/ 184150 h 171"/>
                  <a:gd name="T76" fmla="*/ 80962 w 143"/>
                  <a:gd name="T77" fmla="*/ 193675 h 171"/>
                  <a:gd name="T78" fmla="*/ 68262 w 143"/>
                  <a:gd name="T79" fmla="*/ 195263 h 171"/>
                  <a:gd name="T80" fmla="*/ 71437 w 143"/>
                  <a:gd name="T81" fmla="*/ 209550 h 171"/>
                  <a:gd name="T82" fmla="*/ 80962 w 143"/>
                  <a:gd name="T83" fmla="*/ 215900 h 171"/>
                  <a:gd name="T84" fmla="*/ 87312 w 143"/>
                  <a:gd name="T85" fmla="*/ 230188 h 171"/>
                  <a:gd name="T86" fmla="*/ 92075 w 143"/>
                  <a:gd name="T87" fmla="*/ 238125 h 171"/>
                  <a:gd name="T88" fmla="*/ 106362 w 143"/>
                  <a:gd name="T89" fmla="*/ 242888 h 171"/>
                  <a:gd name="T90" fmla="*/ 120650 w 143"/>
                  <a:gd name="T91" fmla="*/ 250825 h 171"/>
                  <a:gd name="T92" fmla="*/ 130175 w 143"/>
                  <a:gd name="T93" fmla="*/ 252413 h 171"/>
                  <a:gd name="T94" fmla="*/ 142875 w 143"/>
                  <a:gd name="T95" fmla="*/ 254000 h 171"/>
                  <a:gd name="T96" fmla="*/ 160337 w 143"/>
                  <a:gd name="T97" fmla="*/ 260350 h 171"/>
                  <a:gd name="T98" fmla="*/ 168275 w 143"/>
                  <a:gd name="T99" fmla="*/ 265113 h 171"/>
                  <a:gd name="T100" fmla="*/ 176212 w 143"/>
                  <a:gd name="T101" fmla="*/ 269875 h 171"/>
                  <a:gd name="T102" fmla="*/ 182562 w 143"/>
                  <a:gd name="T103" fmla="*/ 250825 h 171"/>
                  <a:gd name="T104" fmla="*/ 204787 w 143"/>
                  <a:gd name="T105" fmla="*/ 238125 h 171"/>
                  <a:gd name="T106" fmla="*/ 211137 w 143"/>
                  <a:gd name="T107" fmla="*/ 230188 h 171"/>
                  <a:gd name="T108" fmla="*/ 212725 w 143"/>
                  <a:gd name="T109" fmla="*/ 222250 h 171"/>
                  <a:gd name="T110" fmla="*/ 212725 w 143"/>
                  <a:gd name="T111" fmla="*/ 215900 h 171"/>
                  <a:gd name="T112" fmla="*/ 219075 w 143"/>
                  <a:gd name="T113" fmla="*/ 209550 h 171"/>
                  <a:gd name="T114" fmla="*/ 220662 w 143"/>
                  <a:gd name="T115" fmla="*/ 203200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 h="171">
                    <a:moveTo>
                      <a:pt x="134" y="117"/>
                    </a:moveTo>
                    <a:lnTo>
                      <a:pt x="134" y="117"/>
                    </a:lnTo>
                    <a:lnTo>
                      <a:pt x="133" y="115"/>
                    </a:lnTo>
                    <a:lnTo>
                      <a:pt x="133" y="113"/>
                    </a:lnTo>
                    <a:lnTo>
                      <a:pt x="133" y="112"/>
                    </a:lnTo>
                    <a:lnTo>
                      <a:pt x="132" y="113"/>
                    </a:lnTo>
                    <a:lnTo>
                      <a:pt x="131" y="113"/>
                    </a:lnTo>
                    <a:lnTo>
                      <a:pt x="128" y="111"/>
                    </a:lnTo>
                    <a:lnTo>
                      <a:pt x="127" y="109"/>
                    </a:lnTo>
                    <a:lnTo>
                      <a:pt x="127" y="106"/>
                    </a:lnTo>
                    <a:lnTo>
                      <a:pt x="126" y="105"/>
                    </a:lnTo>
                    <a:lnTo>
                      <a:pt x="122" y="104"/>
                    </a:lnTo>
                    <a:lnTo>
                      <a:pt x="121" y="102"/>
                    </a:lnTo>
                    <a:lnTo>
                      <a:pt x="121" y="101"/>
                    </a:lnTo>
                    <a:lnTo>
                      <a:pt x="122" y="98"/>
                    </a:lnTo>
                    <a:lnTo>
                      <a:pt x="122" y="96"/>
                    </a:lnTo>
                    <a:lnTo>
                      <a:pt x="122" y="95"/>
                    </a:lnTo>
                    <a:lnTo>
                      <a:pt x="121" y="95"/>
                    </a:lnTo>
                    <a:lnTo>
                      <a:pt x="121" y="94"/>
                    </a:lnTo>
                    <a:lnTo>
                      <a:pt x="122" y="93"/>
                    </a:lnTo>
                    <a:lnTo>
                      <a:pt x="121" y="90"/>
                    </a:lnTo>
                    <a:lnTo>
                      <a:pt x="121" y="88"/>
                    </a:lnTo>
                    <a:lnTo>
                      <a:pt x="120" y="88"/>
                    </a:lnTo>
                    <a:lnTo>
                      <a:pt x="118" y="88"/>
                    </a:lnTo>
                    <a:lnTo>
                      <a:pt x="116" y="87"/>
                    </a:lnTo>
                    <a:lnTo>
                      <a:pt x="114" y="87"/>
                    </a:lnTo>
                    <a:lnTo>
                      <a:pt x="114" y="88"/>
                    </a:lnTo>
                    <a:lnTo>
                      <a:pt x="111" y="88"/>
                    </a:lnTo>
                    <a:lnTo>
                      <a:pt x="109" y="89"/>
                    </a:lnTo>
                    <a:lnTo>
                      <a:pt x="107" y="89"/>
                    </a:lnTo>
                    <a:lnTo>
                      <a:pt x="105" y="89"/>
                    </a:lnTo>
                    <a:lnTo>
                      <a:pt x="100" y="87"/>
                    </a:lnTo>
                    <a:lnTo>
                      <a:pt x="93" y="87"/>
                    </a:lnTo>
                    <a:lnTo>
                      <a:pt x="92" y="89"/>
                    </a:lnTo>
                    <a:lnTo>
                      <a:pt x="89" y="90"/>
                    </a:lnTo>
                    <a:lnTo>
                      <a:pt x="87" y="91"/>
                    </a:lnTo>
                    <a:lnTo>
                      <a:pt x="85" y="91"/>
                    </a:lnTo>
                    <a:lnTo>
                      <a:pt x="85" y="90"/>
                    </a:lnTo>
                    <a:lnTo>
                      <a:pt x="85" y="88"/>
                    </a:lnTo>
                    <a:lnTo>
                      <a:pt x="83" y="87"/>
                    </a:lnTo>
                    <a:lnTo>
                      <a:pt x="83" y="85"/>
                    </a:lnTo>
                    <a:lnTo>
                      <a:pt x="84" y="80"/>
                    </a:lnTo>
                    <a:lnTo>
                      <a:pt x="87" y="77"/>
                    </a:lnTo>
                    <a:lnTo>
                      <a:pt x="88" y="74"/>
                    </a:lnTo>
                    <a:lnTo>
                      <a:pt x="88" y="73"/>
                    </a:lnTo>
                    <a:lnTo>
                      <a:pt x="87" y="69"/>
                    </a:lnTo>
                    <a:lnTo>
                      <a:pt x="84" y="67"/>
                    </a:lnTo>
                    <a:lnTo>
                      <a:pt x="82" y="66"/>
                    </a:lnTo>
                    <a:lnTo>
                      <a:pt x="81" y="64"/>
                    </a:lnTo>
                    <a:lnTo>
                      <a:pt x="82" y="63"/>
                    </a:lnTo>
                    <a:lnTo>
                      <a:pt x="81" y="61"/>
                    </a:lnTo>
                    <a:lnTo>
                      <a:pt x="77" y="58"/>
                    </a:lnTo>
                    <a:lnTo>
                      <a:pt x="74" y="57"/>
                    </a:lnTo>
                    <a:lnTo>
                      <a:pt x="73" y="56"/>
                    </a:lnTo>
                    <a:lnTo>
                      <a:pt x="73" y="53"/>
                    </a:lnTo>
                    <a:lnTo>
                      <a:pt x="76" y="51"/>
                    </a:lnTo>
                    <a:lnTo>
                      <a:pt x="77" y="49"/>
                    </a:lnTo>
                    <a:lnTo>
                      <a:pt x="79" y="45"/>
                    </a:lnTo>
                    <a:lnTo>
                      <a:pt x="81" y="42"/>
                    </a:lnTo>
                    <a:lnTo>
                      <a:pt x="85" y="39"/>
                    </a:lnTo>
                    <a:lnTo>
                      <a:pt x="88" y="36"/>
                    </a:lnTo>
                    <a:lnTo>
                      <a:pt x="89" y="34"/>
                    </a:lnTo>
                    <a:lnTo>
                      <a:pt x="88" y="33"/>
                    </a:lnTo>
                    <a:lnTo>
                      <a:pt x="88" y="31"/>
                    </a:lnTo>
                    <a:lnTo>
                      <a:pt x="90" y="29"/>
                    </a:lnTo>
                    <a:lnTo>
                      <a:pt x="92" y="29"/>
                    </a:lnTo>
                    <a:lnTo>
                      <a:pt x="93" y="29"/>
                    </a:lnTo>
                    <a:lnTo>
                      <a:pt x="96" y="31"/>
                    </a:lnTo>
                    <a:lnTo>
                      <a:pt x="98" y="31"/>
                    </a:lnTo>
                    <a:lnTo>
                      <a:pt x="99" y="31"/>
                    </a:lnTo>
                    <a:lnTo>
                      <a:pt x="100" y="29"/>
                    </a:lnTo>
                    <a:lnTo>
                      <a:pt x="101" y="28"/>
                    </a:lnTo>
                    <a:lnTo>
                      <a:pt x="100" y="20"/>
                    </a:lnTo>
                    <a:lnTo>
                      <a:pt x="98" y="19"/>
                    </a:lnTo>
                    <a:lnTo>
                      <a:pt x="95" y="18"/>
                    </a:lnTo>
                    <a:lnTo>
                      <a:pt x="94" y="19"/>
                    </a:lnTo>
                    <a:lnTo>
                      <a:pt x="93" y="18"/>
                    </a:lnTo>
                    <a:lnTo>
                      <a:pt x="92" y="12"/>
                    </a:lnTo>
                    <a:lnTo>
                      <a:pt x="92" y="4"/>
                    </a:lnTo>
                    <a:lnTo>
                      <a:pt x="90" y="0"/>
                    </a:lnTo>
                    <a:lnTo>
                      <a:pt x="87" y="0"/>
                    </a:lnTo>
                    <a:lnTo>
                      <a:pt x="84" y="0"/>
                    </a:lnTo>
                    <a:lnTo>
                      <a:pt x="82" y="1"/>
                    </a:lnTo>
                    <a:lnTo>
                      <a:pt x="78" y="1"/>
                    </a:lnTo>
                    <a:lnTo>
                      <a:pt x="77" y="2"/>
                    </a:lnTo>
                    <a:lnTo>
                      <a:pt x="74" y="3"/>
                    </a:lnTo>
                    <a:lnTo>
                      <a:pt x="69" y="8"/>
                    </a:lnTo>
                    <a:lnTo>
                      <a:pt x="68" y="8"/>
                    </a:lnTo>
                    <a:lnTo>
                      <a:pt x="67" y="7"/>
                    </a:lnTo>
                    <a:lnTo>
                      <a:pt x="67" y="6"/>
                    </a:lnTo>
                    <a:lnTo>
                      <a:pt x="65" y="3"/>
                    </a:lnTo>
                    <a:lnTo>
                      <a:pt x="63" y="4"/>
                    </a:lnTo>
                    <a:lnTo>
                      <a:pt x="61" y="6"/>
                    </a:lnTo>
                    <a:lnTo>
                      <a:pt x="58" y="6"/>
                    </a:lnTo>
                    <a:lnTo>
                      <a:pt x="56" y="7"/>
                    </a:lnTo>
                    <a:lnTo>
                      <a:pt x="54" y="7"/>
                    </a:lnTo>
                    <a:lnTo>
                      <a:pt x="52" y="7"/>
                    </a:lnTo>
                    <a:lnTo>
                      <a:pt x="52" y="8"/>
                    </a:lnTo>
                    <a:lnTo>
                      <a:pt x="50" y="9"/>
                    </a:lnTo>
                    <a:lnTo>
                      <a:pt x="45" y="9"/>
                    </a:lnTo>
                    <a:lnTo>
                      <a:pt x="43" y="8"/>
                    </a:lnTo>
                    <a:lnTo>
                      <a:pt x="41" y="11"/>
                    </a:lnTo>
                    <a:lnTo>
                      <a:pt x="38" y="12"/>
                    </a:lnTo>
                    <a:lnTo>
                      <a:pt x="38" y="13"/>
                    </a:lnTo>
                    <a:lnTo>
                      <a:pt x="36" y="14"/>
                    </a:lnTo>
                    <a:lnTo>
                      <a:pt x="35" y="13"/>
                    </a:lnTo>
                    <a:lnTo>
                      <a:pt x="35" y="12"/>
                    </a:lnTo>
                    <a:lnTo>
                      <a:pt x="34" y="11"/>
                    </a:lnTo>
                    <a:lnTo>
                      <a:pt x="32" y="12"/>
                    </a:lnTo>
                    <a:lnTo>
                      <a:pt x="30" y="12"/>
                    </a:lnTo>
                    <a:lnTo>
                      <a:pt x="28" y="13"/>
                    </a:lnTo>
                    <a:lnTo>
                      <a:pt x="25" y="14"/>
                    </a:lnTo>
                    <a:lnTo>
                      <a:pt x="24" y="13"/>
                    </a:lnTo>
                    <a:lnTo>
                      <a:pt x="23" y="14"/>
                    </a:lnTo>
                    <a:lnTo>
                      <a:pt x="23" y="16"/>
                    </a:lnTo>
                    <a:lnTo>
                      <a:pt x="22" y="17"/>
                    </a:lnTo>
                    <a:lnTo>
                      <a:pt x="19" y="18"/>
                    </a:lnTo>
                    <a:lnTo>
                      <a:pt x="16" y="19"/>
                    </a:lnTo>
                    <a:lnTo>
                      <a:pt x="12" y="19"/>
                    </a:lnTo>
                    <a:lnTo>
                      <a:pt x="9" y="19"/>
                    </a:lnTo>
                    <a:lnTo>
                      <a:pt x="8" y="18"/>
                    </a:lnTo>
                    <a:lnTo>
                      <a:pt x="7" y="16"/>
                    </a:lnTo>
                    <a:lnTo>
                      <a:pt x="7" y="14"/>
                    </a:lnTo>
                    <a:lnTo>
                      <a:pt x="7" y="13"/>
                    </a:lnTo>
                    <a:lnTo>
                      <a:pt x="6" y="12"/>
                    </a:lnTo>
                    <a:lnTo>
                      <a:pt x="3" y="13"/>
                    </a:lnTo>
                    <a:lnTo>
                      <a:pt x="2" y="16"/>
                    </a:lnTo>
                    <a:lnTo>
                      <a:pt x="2" y="17"/>
                    </a:lnTo>
                    <a:lnTo>
                      <a:pt x="3" y="18"/>
                    </a:lnTo>
                    <a:lnTo>
                      <a:pt x="2" y="19"/>
                    </a:lnTo>
                    <a:lnTo>
                      <a:pt x="2" y="20"/>
                    </a:lnTo>
                    <a:lnTo>
                      <a:pt x="3" y="22"/>
                    </a:lnTo>
                    <a:lnTo>
                      <a:pt x="6" y="22"/>
                    </a:lnTo>
                    <a:lnTo>
                      <a:pt x="7" y="22"/>
                    </a:lnTo>
                    <a:lnTo>
                      <a:pt x="7" y="23"/>
                    </a:lnTo>
                    <a:lnTo>
                      <a:pt x="8" y="24"/>
                    </a:lnTo>
                    <a:lnTo>
                      <a:pt x="9" y="25"/>
                    </a:lnTo>
                    <a:lnTo>
                      <a:pt x="12" y="27"/>
                    </a:lnTo>
                    <a:lnTo>
                      <a:pt x="12" y="28"/>
                    </a:lnTo>
                    <a:lnTo>
                      <a:pt x="11" y="28"/>
                    </a:lnTo>
                    <a:lnTo>
                      <a:pt x="7" y="27"/>
                    </a:lnTo>
                    <a:lnTo>
                      <a:pt x="8" y="28"/>
                    </a:lnTo>
                    <a:lnTo>
                      <a:pt x="11" y="28"/>
                    </a:lnTo>
                    <a:lnTo>
                      <a:pt x="13" y="28"/>
                    </a:lnTo>
                    <a:lnTo>
                      <a:pt x="14" y="29"/>
                    </a:lnTo>
                    <a:lnTo>
                      <a:pt x="13" y="30"/>
                    </a:lnTo>
                    <a:lnTo>
                      <a:pt x="14" y="31"/>
                    </a:lnTo>
                    <a:lnTo>
                      <a:pt x="13" y="34"/>
                    </a:lnTo>
                    <a:lnTo>
                      <a:pt x="13" y="35"/>
                    </a:lnTo>
                    <a:lnTo>
                      <a:pt x="14" y="35"/>
                    </a:lnTo>
                    <a:lnTo>
                      <a:pt x="17" y="35"/>
                    </a:lnTo>
                    <a:lnTo>
                      <a:pt x="18" y="36"/>
                    </a:lnTo>
                    <a:lnTo>
                      <a:pt x="18" y="38"/>
                    </a:lnTo>
                    <a:lnTo>
                      <a:pt x="19" y="39"/>
                    </a:lnTo>
                    <a:lnTo>
                      <a:pt x="19" y="40"/>
                    </a:lnTo>
                    <a:lnTo>
                      <a:pt x="20" y="41"/>
                    </a:lnTo>
                    <a:lnTo>
                      <a:pt x="22" y="42"/>
                    </a:lnTo>
                    <a:lnTo>
                      <a:pt x="20" y="42"/>
                    </a:lnTo>
                    <a:lnTo>
                      <a:pt x="17" y="44"/>
                    </a:lnTo>
                    <a:lnTo>
                      <a:pt x="13" y="44"/>
                    </a:lnTo>
                    <a:lnTo>
                      <a:pt x="11" y="44"/>
                    </a:lnTo>
                    <a:lnTo>
                      <a:pt x="11" y="45"/>
                    </a:lnTo>
                    <a:lnTo>
                      <a:pt x="12" y="46"/>
                    </a:lnTo>
                    <a:lnTo>
                      <a:pt x="13" y="49"/>
                    </a:lnTo>
                    <a:lnTo>
                      <a:pt x="12" y="49"/>
                    </a:lnTo>
                    <a:lnTo>
                      <a:pt x="9" y="47"/>
                    </a:lnTo>
                    <a:lnTo>
                      <a:pt x="9" y="49"/>
                    </a:lnTo>
                    <a:lnTo>
                      <a:pt x="9" y="50"/>
                    </a:lnTo>
                    <a:lnTo>
                      <a:pt x="8" y="52"/>
                    </a:lnTo>
                    <a:lnTo>
                      <a:pt x="7" y="52"/>
                    </a:lnTo>
                    <a:lnTo>
                      <a:pt x="7" y="53"/>
                    </a:lnTo>
                    <a:lnTo>
                      <a:pt x="8" y="53"/>
                    </a:lnTo>
                    <a:lnTo>
                      <a:pt x="8" y="55"/>
                    </a:lnTo>
                    <a:lnTo>
                      <a:pt x="7" y="55"/>
                    </a:lnTo>
                    <a:lnTo>
                      <a:pt x="5" y="56"/>
                    </a:lnTo>
                    <a:lnTo>
                      <a:pt x="3" y="56"/>
                    </a:lnTo>
                    <a:lnTo>
                      <a:pt x="5" y="57"/>
                    </a:lnTo>
                    <a:lnTo>
                      <a:pt x="7" y="57"/>
                    </a:lnTo>
                    <a:lnTo>
                      <a:pt x="8" y="56"/>
                    </a:lnTo>
                    <a:lnTo>
                      <a:pt x="11" y="57"/>
                    </a:lnTo>
                    <a:lnTo>
                      <a:pt x="12" y="58"/>
                    </a:lnTo>
                    <a:lnTo>
                      <a:pt x="13" y="58"/>
                    </a:lnTo>
                    <a:lnTo>
                      <a:pt x="14" y="61"/>
                    </a:lnTo>
                    <a:lnTo>
                      <a:pt x="16" y="62"/>
                    </a:lnTo>
                    <a:lnTo>
                      <a:pt x="18" y="63"/>
                    </a:lnTo>
                    <a:lnTo>
                      <a:pt x="19" y="63"/>
                    </a:lnTo>
                    <a:lnTo>
                      <a:pt x="18" y="64"/>
                    </a:lnTo>
                    <a:lnTo>
                      <a:pt x="16" y="64"/>
                    </a:lnTo>
                    <a:lnTo>
                      <a:pt x="14" y="66"/>
                    </a:lnTo>
                    <a:lnTo>
                      <a:pt x="13" y="66"/>
                    </a:lnTo>
                    <a:lnTo>
                      <a:pt x="14" y="67"/>
                    </a:lnTo>
                    <a:lnTo>
                      <a:pt x="14" y="68"/>
                    </a:lnTo>
                    <a:lnTo>
                      <a:pt x="13" y="68"/>
                    </a:lnTo>
                    <a:lnTo>
                      <a:pt x="11" y="69"/>
                    </a:lnTo>
                    <a:lnTo>
                      <a:pt x="9" y="69"/>
                    </a:lnTo>
                    <a:lnTo>
                      <a:pt x="8" y="69"/>
                    </a:lnTo>
                    <a:lnTo>
                      <a:pt x="7" y="71"/>
                    </a:lnTo>
                    <a:lnTo>
                      <a:pt x="6" y="71"/>
                    </a:lnTo>
                    <a:lnTo>
                      <a:pt x="5" y="72"/>
                    </a:lnTo>
                    <a:lnTo>
                      <a:pt x="2" y="73"/>
                    </a:lnTo>
                    <a:lnTo>
                      <a:pt x="3" y="73"/>
                    </a:lnTo>
                    <a:lnTo>
                      <a:pt x="5" y="74"/>
                    </a:lnTo>
                    <a:lnTo>
                      <a:pt x="5" y="76"/>
                    </a:lnTo>
                    <a:lnTo>
                      <a:pt x="3" y="76"/>
                    </a:lnTo>
                    <a:lnTo>
                      <a:pt x="5" y="77"/>
                    </a:lnTo>
                    <a:lnTo>
                      <a:pt x="7" y="76"/>
                    </a:lnTo>
                    <a:lnTo>
                      <a:pt x="8" y="76"/>
                    </a:lnTo>
                    <a:lnTo>
                      <a:pt x="9" y="76"/>
                    </a:lnTo>
                    <a:lnTo>
                      <a:pt x="8" y="77"/>
                    </a:lnTo>
                    <a:lnTo>
                      <a:pt x="7" y="77"/>
                    </a:lnTo>
                    <a:lnTo>
                      <a:pt x="6" y="78"/>
                    </a:lnTo>
                    <a:lnTo>
                      <a:pt x="5" y="79"/>
                    </a:lnTo>
                    <a:lnTo>
                      <a:pt x="3" y="79"/>
                    </a:lnTo>
                    <a:lnTo>
                      <a:pt x="5" y="80"/>
                    </a:lnTo>
                    <a:lnTo>
                      <a:pt x="3" y="80"/>
                    </a:lnTo>
                    <a:lnTo>
                      <a:pt x="2" y="82"/>
                    </a:lnTo>
                    <a:lnTo>
                      <a:pt x="1" y="83"/>
                    </a:lnTo>
                    <a:lnTo>
                      <a:pt x="2" y="83"/>
                    </a:lnTo>
                    <a:lnTo>
                      <a:pt x="3" y="82"/>
                    </a:lnTo>
                    <a:lnTo>
                      <a:pt x="3" y="83"/>
                    </a:lnTo>
                    <a:lnTo>
                      <a:pt x="5" y="84"/>
                    </a:lnTo>
                    <a:lnTo>
                      <a:pt x="3" y="85"/>
                    </a:lnTo>
                    <a:lnTo>
                      <a:pt x="3" y="87"/>
                    </a:lnTo>
                    <a:lnTo>
                      <a:pt x="1" y="87"/>
                    </a:lnTo>
                    <a:lnTo>
                      <a:pt x="1" y="88"/>
                    </a:lnTo>
                    <a:lnTo>
                      <a:pt x="0" y="89"/>
                    </a:lnTo>
                    <a:lnTo>
                      <a:pt x="0" y="90"/>
                    </a:lnTo>
                    <a:lnTo>
                      <a:pt x="1" y="90"/>
                    </a:lnTo>
                    <a:lnTo>
                      <a:pt x="2" y="90"/>
                    </a:lnTo>
                    <a:lnTo>
                      <a:pt x="3" y="89"/>
                    </a:lnTo>
                    <a:lnTo>
                      <a:pt x="5" y="89"/>
                    </a:lnTo>
                    <a:lnTo>
                      <a:pt x="7" y="89"/>
                    </a:lnTo>
                    <a:lnTo>
                      <a:pt x="9" y="88"/>
                    </a:lnTo>
                    <a:lnTo>
                      <a:pt x="12" y="89"/>
                    </a:lnTo>
                    <a:lnTo>
                      <a:pt x="14" y="91"/>
                    </a:lnTo>
                    <a:lnTo>
                      <a:pt x="16" y="94"/>
                    </a:lnTo>
                    <a:lnTo>
                      <a:pt x="16" y="95"/>
                    </a:lnTo>
                    <a:lnTo>
                      <a:pt x="17" y="95"/>
                    </a:lnTo>
                    <a:lnTo>
                      <a:pt x="17" y="98"/>
                    </a:lnTo>
                    <a:lnTo>
                      <a:pt x="18" y="99"/>
                    </a:lnTo>
                    <a:lnTo>
                      <a:pt x="19" y="101"/>
                    </a:lnTo>
                    <a:lnTo>
                      <a:pt x="20" y="102"/>
                    </a:lnTo>
                    <a:lnTo>
                      <a:pt x="23" y="104"/>
                    </a:lnTo>
                    <a:lnTo>
                      <a:pt x="27" y="105"/>
                    </a:lnTo>
                    <a:lnTo>
                      <a:pt x="28" y="106"/>
                    </a:lnTo>
                    <a:lnTo>
                      <a:pt x="27" y="107"/>
                    </a:lnTo>
                    <a:lnTo>
                      <a:pt x="27" y="109"/>
                    </a:lnTo>
                    <a:lnTo>
                      <a:pt x="28" y="110"/>
                    </a:lnTo>
                    <a:lnTo>
                      <a:pt x="33" y="109"/>
                    </a:lnTo>
                    <a:lnTo>
                      <a:pt x="35" y="110"/>
                    </a:lnTo>
                    <a:lnTo>
                      <a:pt x="36" y="111"/>
                    </a:lnTo>
                    <a:lnTo>
                      <a:pt x="38" y="111"/>
                    </a:lnTo>
                    <a:lnTo>
                      <a:pt x="39" y="111"/>
                    </a:lnTo>
                    <a:lnTo>
                      <a:pt x="40" y="113"/>
                    </a:lnTo>
                    <a:lnTo>
                      <a:pt x="41" y="116"/>
                    </a:lnTo>
                    <a:lnTo>
                      <a:pt x="43" y="116"/>
                    </a:lnTo>
                    <a:lnTo>
                      <a:pt x="44" y="116"/>
                    </a:lnTo>
                    <a:lnTo>
                      <a:pt x="45" y="116"/>
                    </a:lnTo>
                    <a:lnTo>
                      <a:pt x="45" y="118"/>
                    </a:lnTo>
                    <a:lnTo>
                      <a:pt x="46" y="118"/>
                    </a:lnTo>
                    <a:lnTo>
                      <a:pt x="47" y="118"/>
                    </a:lnTo>
                    <a:lnTo>
                      <a:pt x="49" y="120"/>
                    </a:lnTo>
                    <a:lnTo>
                      <a:pt x="51" y="121"/>
                    </a:lnTo>
                    <a:lnTo>
                      <a:pt x="51" y="122"/>
                    </a:lnTo>
                    <a:lnTo>
                      <a:pt x="50" y="123"/>
                    </a:lnTo>
                    <a:lnTo>
                      <a:pt x="49" y="125"/>
                    </a:lnTo>
                    <a:lnTo>
                      <a:pt x="46" y="126"/>
                    </a:lnTo>
                    <a:lnTo>
                      <a:pt x="45" y="126"/>
                    </a:lnTo>
                    <a:lnTo>
                      <a:pt x="44" y="125"/>
                    </a:lnTo>
                    <a:lnTo>
                      <a:pt x="43" y="123"/>
                    </a:lnTo>
                    <a:lnTo>
                      <a:pt x="43" y="125"/>
                    </a:lnTo>
                    <a:lnTo>
                      <a:pt x="43" y="126"/>
                    </a:lnTo>
                    <a:lnTo>
                      <a:pt x="44" y="126"/>
                    </a:lnTo>
                    <a:lnTo>
                      <a:pt x="44" y="127"/>
                    </a:lnTo>
                    <a:lnTo>
                      <a:pt x="43" y="128"/>
                    </a:lnTo>
                    <a:lnTo>
                      <a:pt x="41" y="128"/>
                    </a:lnTo>
                    <a:lnTo>
                      <a:pt x="43" y="131"/>
                    </a:lnTo>
                    <a:lnTo>
                      <a:pt x="45" y="132"/>
                    </a:lnTo>
                    <a:lnTo>
                      <a:pt x="46" y="132"/>
                    </a:lnTo>
                    <a:lnTo>
                      <a:pt x="49" y="132"/>
                    </a:lnTo>
                    <a:lnTo>
                      <a:pt x="50" y="133"/>
                    </a:lnTo>
                    <a:lnTo>
                      <a:pt x="51" y="134"/>
                    </a:lnTo>
                    <a:lnTo>
                      <a:pt x="50" y="134"/>
                    </a:lnTo>
                    <a:lnTo>
                      <a:pt x="50" y="136"/>
                    </a:lnTo>
                    <a:lnTo>
                      <a:pt x="51" y="136"/>
                    </a:lnTo>
                    <a:lnTo>
                      <a:pt x="50" y="138"/>
                    </a:lnTo>
                    <a:lnTo>
                      <a:pt x="50" y="142"/>
                    </a:lnTo>
                    <a:lnTo>
                      <a:pt x="51" y="143"/>
                    </a:lnTo>
                    <a:lnTo>
                      <a:pt x="52" y="144"/>
                    </a:lnTo>
                    <a:lnTo>
                      <a:pt x="52" y="145"/>
                    </a:lnTo>
                    <a:lnTo>
                      <a:pt x="55" y="145"/>
                    </a:lnTo>
                    <a:lnTo>
                      <a:pt x="55" y="147"/>
                    </a:lnTo>
                    <a:lnTo>
                      <a:pt x="56" y="148"/>
                    </a:lnTo>
                    <a:lnTo>
                      <a:pt x="58" y="149"/>
                    </a:lnTo>
                    <a:lnTo>
                      <a:pt x="60" y="149"/>
                    </a:lnTo>
                    <a:lnTo>
                      <a:pt x="58" y="150"/>
                    </a:lnTo>
                    <a:lnTo>
                      <a:pt x="61" y="151"/>
                    </a:lnTo>
                    <a:lnTo>
                      <a:pt x="62" y="151"/>
                    </a:lnTo>
                    <a:lnTo>
                      <a:pt x="65" y="151"/>
                    </a:lnTo>
                    <a:lnTo>
                      <a:pt x="66" y="153"/>
                    </a:lnTo>
                    <a:lnTo>
                      <a:pt x="67" y="153"/>
                    </a:lnTo>
                    <a:lnTo>
                      <a:pt x="68" y="154"/>
                    </a:lnTo>
                    <a:lnTo>
                      <a:pt x="68" y="155"/>
                    </a:lnTo>
                    <a:lnTo>
                      <a:pt x="71" y="155"/>
                    </a:lnTo>
                    <a:lnTo>
                      <a:pt x="73" y="156"/>
                    </a:lnTo>
                    <a:lnTo>
                      <a:pt x="76" y="156"/>
                    </a:lnTo>
                    <a:lnTo>
                      <a:pt x="76" y="158"/>
                    </a:lnTo>
                    <a:lnTo>
                      <a:pt x="77" y="158"/>
                    </a:lnTo>
                    <a:lnTo>
                      <a:pt x="79" y="159"/>
                    </a:lnTo>
                    <a:lnTo>
                      <a:pt x="81" y="160"/>
                    </a:lnTo>
                    <a:lnTo>
                      <a:pt x="81" y="159"/>
                    </a:lnTo>
                    <a:lnTo>
                      <a:pt x="82" y="159"/>
                    </a:lnTo>
                    <a:lnTo>
                      <a:pt x="83" y="159"/>
                    </a:lnTo>
                    <a:lnTo>
                      <a:pt x="84" y="159"/>
                    </a:lnTo>
                    <a:lnTo>
                      <a:pt x="85" y="159"/>
                    </a:lnTo>
                    <a:lnTo>
                      <a:pt x="87" y="159"/>
                    </a:lnTo>
                    <a:lnTo>
                      <a:pt x="88" y="159"/>
                    </a:lnTo>
                    <a:lnTo>
                      <a:pt x="90" y="160"/>
                    </a:lnTo>
                    <a:lnTo>
                      <a:pt x="92" y="161"/>
                    </a:lnTo>
                    <a:lnTo>
                      <a:pt x="95" y="162"/>
                    </a:lnTo>
                    <a:lnTo>
                      <a:pt x="96" y="162"/>
                    </a:lnTo>
                    <a:lnTo>
                      <a:pt x="98" y="162"/>
                    </a:lnTo>
                    <a:lnTo>
                      <a:pt x="99" y="162"/>
                    </a:lnTo>
                    <a:lnTo>
                      <a:pt x="100" y="164"/>
                    </a:lnTo>
                    <a:lnTo>
                      <a:pt x="101" y="164"/>
                    </a:lnTo>
                    <a:lnTo>
                      <a:pt x="103" y="164"/>
                    </a:lnTo>
                    <a:lnTo>
                      <a:pt x="105" y="164"/>
                    </a:lnTo>
                    <a:lnTo>
                      <a:pt x="107" y="165"/>
                    </a:lnTo>
                    <a:lnTo>
                      <a:pt x="109" y="166"/>
                    </a:lnTo>
                    <a:lnTo>
                      <a:pt x="107" y="167"/>
                    </a:lnTo>
                    <a:lnTo>
                      <a:pt x="106" y="167"/>
                    </a:lnTo>
                    <a:lnTo>
                      <a:pt x="104" y="169"/>
                    </a:lnTo>
                    <a:lnTo>
                      <a:pt x="105" y="170"/>
                    </a:lnTo>
                    <a:lnTo>
                      <a:pt x="106" y="171"/>
                    </a:lnTo>
                    <a:lnTo>
                      <a:pt x="107" y="171"/>
                    </a:lnTo>
                    <a:lnTo>
                      <a:pt x="107" y="170"/>
                    </a:lnTo>
                    <a:lnTo>
                      <a:pt x="110" y="170"/>
                    </a:lnTo>
                    <a:lnTo>
                      <a:pt x="111" y="170"/>
                    </a:lnTo>
                    <a:lnTo>
                      <a:pt x="111" y="169"/>
                    </a:lnTo>
                    <a:lnTo>
                      <a:pt x="110" y="166"/>
                    </a:lnTo>
                    <a:lnTo>
                      <a:pt x="111" y="165"/>
                    </a:lnTo>
                    <a:lnTo>
                      <a:pt x="111" y="162"/>
                    </a:lnTo>
                    <a:lnTo>
                      <a:pt x="112" y="161"/>
                    </a:lnTo>
                    <a:lnTo>
                      <a:pt x="115" y="158"/>
                    </a:lnTo>
                    <a:lnTo>
                      <a:pt x="117" y="158"/>
                    </a:lnTo>
                    <a:lnTo>
                      <a:pt x="118" y="158"/>
                    </a:lnTo>
                    <a:lnTo>
                      <a:pt x="120" y="156"/>
                    </a:lnTo>
                    <a:lnTo>
                      <a:pt x="123" y="154"/>
                    </a:lnTo>
                    <a:lnTo>
                      <a:pt x="125" y="153"/>
                    </a:lnTo>
                    <a:lnTo>
                      <a:pt x="129" y="150"/>
                    </a:lnTo>
                    <a:lnTo>
                      <a:pt x="131" y="149"/>
                    </a:lnTo>
                    <a:lnTo>
                      <a:pt x="129" y="148"/>
                    </a:lnTo>
                    <a:lnTo>
                      <a:pt x="129" y="147"/>
                    </a:lnTo>
                    <a:lnTo>
                      <a:pt x="131" y="145"/>
                    </a:lnTo>
                    <a:lnTo>
                      <a:pt x="132" y="145"/>
                    </a:lnTo>
                    <a:lnTo>
                      <a:pt x="132" y="147"/>
                    </a:lnTo>
                    <a:lnTo>
                      <a:pt x="133" y="145"/>
                    </a:lnTo>
                    <a:lnTo>
                      <a:pt x="134" y="145"/>
                    </a:lnTo>
                    <a:lnTo>
                      <a:pt x="136" y="145"/>
                    </a:lnTo>
                    <a:lnTo>
                      <a:pt x="137" y="144"/>
                    </a:lnTo>
                    <a:lnTo>
                      <a:pt x="137" y="143"/>
                    </a:lnTo>
                    <a:lnTo>
                      <a:pt x="136" y="143"/>
                    </a:lnTo>
                    <a:lnTo>
                      <a:pt x="134" y="143"/>
                    </a:lnTo>
                    <a:lnTo>
                      <a:pt x="134" y="140"/>
                    </a:lnTo>
                    <a:lnTo>
                      <a:pt x="133" y="142"/>
                    </a:lnTo>
                    <a:lnTo>
                      <a:pt x="132" y="142"/>
                    </a:lnTo>
                    <a:lnTo>
                      <a:pt x="132" y="140"/>
                    </a:lnTo>
                    <a:lnTo>
                      <a:pt x="133" y="139"/>
                    </a:lnTo>
                    <a:lnTo>
                      <a:pt x="134" y="137"/>
                    </a:lnTo>
                    <a:lnTo>
                      <a:pt x="134" y="136"/>
                    </a:lnTo>
                    <a:lnTo>
                      <a:pt x="133" y="134"/>
                    </a:lnTo>
                    <a:lnTo>
                      <a:pt x="134" y="134"/>
                    </a:lnTo>
                    <a:lnTo>
                      <a:pt x="134" y="133"/>
                    </a:lnTo>
                    <a:lnTo>
                      <a:pt x="136" y="133"/>
                    </a:lnTo>
                    <a:lnTo>
                      <a:pt x="137" y="132"/>
                    </a:lnTo>
                    <a:lnTo>
                      <a:pt x="138" y="132"/>
                    </a:lnTo>
                    <a:lnTo>
                      <a:pt x="139" y="132"/>
                    </a:lnTo>
                    <a:lnTo>
                      <a:pt x="141" y="132"/>
                    </a:lnTo>
                    <a:lnTo>
                      <a:pt x="141" y="131"/>
                    </a:lnTo>
                    <a:lnTo>
                      <a:pt x="139" y="131"/>
                    </a:lnTo>
                    <a:lnTo>
                      <a:pt x="139" y="128"/>
                    </a:lnTo>
                    <a:lnTo>
                      <a:pt x="142" y="126"/>
                    </a:lnTo>
                    <a:lnTo>
                      <a:pt x="142" y="122"/>
                    </a:lnTo>
                    <a:lnTo>
                      <a:pt x="143" y="121"/>
                    </a:lnTo>
                    <a:lnTo>
                      <a:pt x="138" y="118"/>
                    </a:lnTo>
                    <a:lnTo>
                      <a:pt x="134" y="117"/>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 name="Freeform 160"/>
              <p:cNvSpPr>
                <a:spLocks/>
              </p:cNvSpPr>
              <p:nvPr/>
            </p:nvSpPr>
            <p:spPr bwMode="auto">
              <a:xfrm>
                <a:off x="3404525" y="1847594"/>
                <a:ext cx="158008" cy="263322"/>
              </a:xfrm>
              <a:custGeom>
                <a:avLst/>
                <a:gdLst>
                  <a:gd name="T0" fmla="*/ 260350 w 166"/>
                  <a:gd name="T1" fmla="*/ 4763 h 276"/>
                  <a:gd name="T2" fmla="*/ 238125 w 166"/>
                  <a:gd name="T3" fmla="*/ 1588 h 276"/>
                  <a:gd name="T4" fmla="*/ 220663 w 166"/>
                  <a:gd name="T5" fmla="*/ 9525 h 276"/>
                  <a:gd name="T6" fmla="*/ 200025 w 166"/>
                  <a:gd name="T7" fmla="*/ 17463 h 276"/>
                  <a:gd name="T8" fmla="*/ 180975 w 166"/>
                  <a:gd name="T9" fmla="*/ 30163 h 276"/>
                  <a:gd name="T10" fmla="*/ 157163 w 166"/>
                  <a:gd name="T11" fmla="*/ 41275 h 276"/>
                  <a:gd name="T12" fmla="*/ 141288 w 166"/>
                  <a:gd name="T13" fmla="*/ 41275 h 276"/>
                  <a:gd name="T14" fmla="*/ 120650 w 166"/>
                  <a:gd name="T15" fmla="*/ 50800 h 276"/>
                  <a:gd name="T16" fmla="*/ 117475 w 166"/>
                  <a:gd name="T17" fmla="*/ 57150 h 276"/>
                  <a:gd name="T18" fmla="*/ 114300 w 166"/>
                  <a:gd name="T19" fmla="*/ 71438 h 276"/>
                  <a:gd name="T20" fmla="*/ 107950 w 166"/>
                  <a:gd name="T21" fmla="*/ 90488 h 276"/>
                  <a:gd name="T22" fmla="*/ 103188 w 166"/>
                  <a:gd name="T23" fmla="*/ 119063 h 276"/>
                  <a:gd name="T24" fmla="*/ 114300 w 166"/>
                  <a:gd name="T25" fmla="*/ 131763 h 276"/>
                  <a:gd name="T26" fmla="*/ 120650 w 166"/>
                  <a:gd name="T27" fmla="*/ 157163 h 276"/>
                  <a:gd name="T28" fmla="*/ 122238 w 166"/>
                  <a:gd name="T29" fmla="*/ 177800 h 276"/>
                  <a:gd name="T30" fmla="*/ 115888 w 166"/>
                  <a:gd name="T31" fmla="*/ 215900 h 276"/>
                  <a:gd name="T32" fmla="*/ 90488 w 166"/>
                  <a:gd name="T33" fmla="*/ 263525 h 276"/>
                  <a:gd name="T34" fmla="*/ 74613 w 166"/>
                  <a:gd name="T35" fmla="*/ 287338 h 276"/>
                  <a:gd name="T36" fmla="*/ 39688 w 166"/>
                  <a:gd name="T37" fmla="*/ 333375 h 276"/>
                  <a:gd name="T38" fmla="*/ 25400 w 166"/>
                  <a:gd name="T39" fmla="*/ 347663 h 276"/>
                  <a:gd name="T40" fmla="*/ 7938 w 166"/>
                  <a:gd name="T41" fmla="*/ 360363 h 276"/>
                  <a:gd name="T42" fmla="*/ 3175 w 166"/>
                  <a:gd name="T43" fmla="*/ 373063 h 276"/>
                  <a:gd name="T44" fmla="*/ 15875 w 166"/>
                  <a:gd name="T45" fmla="*/ 382588 h 276"/>
                  <a:gd name="T46" fmla="*/ 28575 w 166"/>
                  <a:gd name="T47" fmla="*/ 407988 h 276"/>
                  <a:gd name="T48" fmla="*/ 42863 w 166"/>
                  <a:gd name="T49" fmla="*/ 412750 h 276"/>
                  <a:gd name="T50" fmla="*/ 53975 w 166"/>
                  <a:gd name="T51" fmla="*/ 412750 h 276"/>
                  <a:gd name="T52" fmla="*/ 73025 w 166"/>
                  <a:gd name="T53" fmla="*/ 412750 h 276"/>
                  <a:gd name="T54" fmla="*/ 96838 w 166"/>
                  <a:gd name="T55" fmla="*/ 430213 h 276"/>
                  <a:gd name="T56" fmla="*/ 112713 w 166"/>
                  <a:gd name="T57" fmla="*/ 433388 h 276"/>
                  <a:gd name="T58" fmla="*/ 123825 w 166"/>
                  <a:gd name="T59" fmla="*/ 422275 h 276"/>
                  <a:gd name="T60" fmla="*/ 131763 w 166"/>
                  <a:gd name="T61" fmla="*/ 403225 h 276"/>
                  <a:gd name="T62" fmla="*/ 134938 w 166"/>
                  <a:gd name="T63" fmla="*/ 381000 h 276"/>
                  <a:gd name="T64" fmla="*/ 133350 w 166"/>
                  <a:gd name="T65" fmla="*/ 352425 h 276"/>
                  <a:gd name="T66" fmla="*/ 128588 w 166"/>
                  <a:gd name="T67" fmla="*/ 328613 h 276"/>
                  <a:gd name="T68" fmla="*/ 131763 w 166"/>
                  <a:gd name="T69" fmla="*/ 303213 h 276"/>
                  <a:gd name="T70" fmla="*/ 128588 w 166"/>
                  <a:gd name="T71" fmla="*/ 274638 h 276"/>
                  <a:gd name="T72" fmla="*/ 134938 w 166"/>
                  <a:gd name="T73" fmla="*/ 250825 h 276"/>
                  <a:gd name="T74" fmla="*/ 141288 w 166"/>
                  <a:gd name="T75" fmla="*/ 231775 h 276"/>
                  <a:gd name="T76" fmla="*/ 150813 w 166"/>
                  <a:gd name="T77" fmla="*/ 196850 h 276"/>
                  <a:gd name="T78" fmla="*/ 165100 w 166"/>
                  <a:gd name="T79" fmla="*/ 173038 h 276"/>
                  <a:gd name="T80" fmla="*/ 177800 w 166"/>
                  <a:gd name="T81" fmla="*/ 171450 h 276"/>
                  <a:gd name="T82" fmla="*/ 192088 w 166"/>
                  <a:gd name="T83" fmla="*/ 165100 h 276"/>
                  <a:gd name="T84" fmla="*/ 192088 w 166"/>
                  <a:gd name="T85" fmla="*/ 149225 h 276"/>
                  <a:gd name="T86" fmla="*/ 192088 w 166"/>
                  <a:gd name="T87" fmla="*/ 128588 h 276"/>
                  <a:gd name="T88" fmla="*/ 177800 w 166"/>
                  <a:gd name="T89" fmla="*/ 142875 h 276"/>
                  <a:gd name="T90" fmla="*/ 166688 w 166"/>
                  <a:gd name="T91" fmla="*/ 139700 h 276"/>
                  <a:gd name="T92" fmla="*/ 157163 w 166"/>
                  <a:gd name="T93" fmla="*/ 134938 h 276"/>
                  <a:gd name="T94" fmla="*/ 146050 w 166"/>
                  <a:gd name="T95" fmla="*/ 134938 h 276"/>
                  <a:gd name="T96" fmla="*/ 152400 w 166"/>
                  <a:gd name="T97" fmla="*/ 125413 h 276"/>
                  <a:gd name="T98" fmla="*/ 149225 w 166"/>
                  <a:gd name="T99" fmla="*/ 119063 h 276"/>
                  <a:gd name="T100" fmla="*/ 158750 w 166"/>
                  <a:gd name="T101" fmla="*/ 100013 h 276"/>
                  <a:gd name="T102" fmla="*/ 158750 w 166"/>
                  <a:gd name="T103" fmla="*/ 93663 h 276"/>
                  <a:gd name="T104" fmla="*/ 165100 w 166"/>
                  <a:gd name="T105" fmla="*/ 93663 h 276"/>
                  <a:gd name="T106" fmla="*/ 168275 w 166"/>
                  <a:gd name="T107" fmla="*/ 95250 h 276"/>
                  <a:gd name="T108" fmla="*/ 185738 w 166"/>
                  <a:gd name="T109" fmla="*/ 103188 h 276"/>
                  <a:gd name="T110" fmla="*/ 195263 w 166"/>
                  <a:gd name="T111" fmla="*/ 93663 h 276"/>
                  <a:gd name="T112" fmla="*/ 209550 w 166"/>
                  <a:gd name="T113" fmla="*/ 74613 h 276"/>
                  <a:gd name="T114" fmla="*/ 227013 w 166"/>
                  <a:gd name="T115" fmla="*/ 69850 h 276"/>
                  <a:gd name="T116" fmla="*/ 242888 w 166"/>
                  <a:gd name="T117" fmla="*/ 58738 h 276"/>
                  <a:gd name="T118" fmla="*/ 238125 w 166"/>
                  <a:gd name="T119" fmla="*/ 52388 h 276"/>
                  <a:gd name="T120" fmla="*/ 244475 w 166"/>
                  <a:gd name="T121" fmla="*/ 30163 h 276"/>
                  <a:gd name="T122" fmla="*/ 263525 w 166"/>
                  <a:gd name="T123" fmla="*/ 22225 h 2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276">
                    <a:moveTo>
                      <a:pt x="166" y="14"/>
                    </a:moveTo>
                    <a:lnTo>
                      <a:pt x="166" y="14"/>
                    </a:lnTo>
                    <a:lnTo>
                      <a:pt x="165" y="10"/>
                    </a:lnTo>
                    <a:lnTo>
                      <a:pt x="166" y="6"/>
                    </a:lnTo>
                    <a:lnTo>
                      <a:pt x="165" y="5"/>
                    </a:lnTo>
                    <a:lnTo>
                      <a:pt x="165" y="4"/>
                    </a:lnTo>
                    <a:lnTo>
                      <a:pt x="164" y="3"/>
                    </a:lnTo>
                    <a:lnTo>
                      <a:pt x="163" y="1"/>
                    </a:lnTo>
                    <a:lnTo>
                      <a:pt x="161" y="1"/>
                    </a:lnTo>
                    <a:lnTo>
                      <a:pt x="158" y="1"/>
                    </a:lnTo>
                    <a:lnTo>
                      <a:pt x="155" y="1"/>
                    </a:lnTo>
                    <a:lnTo>
                      <a:pt x="153" y="0"/>
                    </a:lnTo>
                    <a:lnTo>
                      <a:pt x="150" y="1"/>
                    </a:lnTo>
                    <a:lnTo>
                      <a:pt x="148" y="3"/>
                    </a:lnTo>
                    <a:lnTo>
                      <a:pt x="147" y="4"/>
                    </a:lnTo>
                    <a:lnTo>
                      <a:pt x="145" y="4"/>
                    </a:lnTo>
                    <a:lnTo>
                      <a:pt x="144" y="5"/>
                    </a:lnTo>
                    <a:lnTo>
                      <a:pt x="141" y="6"/>
                    </a:lnTo>
                    <a:lnTo>
                      <a:pt x="139" y="6"/>
                    </a:lnTo>
                    <a:lnTo>
                      <a:pt x="138" y="5"/>
                    </a:lnTo>
                    <a:lnTo>
                      <a:pt x="136" y="6"/>
                    </a:lnTo>
                    <a:lnTo>
                      <a:pt x="133" y="6"/>
                    </a:lnTo>
                    <a:lnTo>
                      <a:pt x="132" y="8"/>
                    </a:lnTo>
                    <a:lnTo>
                      <a:pt x="131" y="9"/>
                    </a:lnTo>
                    <a:lnTo>
                      <a:pt x="128" y="10"/>
                    </a:lnTo>
                    <a:lnTo>
                      <a:pt x="126" y="11"/>
                    </a:lnTo>
                    <a:lnTo>
                      <a:pt x="125" y="12"/>
                    </a:lnTo>
                    <a:lnTo>
                      <a:pt x="123" y="15"/>
                    </a:lnTo>
                    <a:lnTo>
                      <a:pt x="121" y="16"/>
                    </a:lnTo>
                    <a:lnTo>
                      <a:pt x="119" y="16"/>
                    </a:lnTo>
                    <a:lnTo>
                      <a:pt x="117" y="17"/>
                    </a:lnTo>
                    <a:lnTo>
                      <a:pt x="114" y="19"/>
                    </a:lnTo>
                    <a:lnTo>
                      <a:pt x="111" y="21"/>
                    </a:lnTo>
                    <a:lnTo>
                      <a:pt x="110" y="21"/>
                    </a:lnTo>
                    <a:lnTo>
                      <a:pt x="110" y="22"/>
                    </a:lnTo>
                    <a:lnTo>
                      <a:pt x="107" y="22"/>
                    </a:lnTo>
                    <a:lnTo>
                      <a:pt x="104" y="25"/>
                    </a:lnTo>
                    <a:lnTo>
                      <a:pt x="99" y="26"/>
                    </a:lnTo>
                    <a:lnTo>
                      <a:pt x="98" y="25"/>
                    </a:lnTo>
                    <a:lnTo>
                      <a:pt x="98" y="23"/>
                    </a:lnTo>
                    <a:lnTo>
                      <a:pt x="96" y="23"/>
                    </a:lnTo>
                    <a:lnTo>
                      <a:pt x="95" y="25"/>
                    </a:lnTo>
                    <a:lnTo>
                      <a:pt x="93" y="23"/>
                    </a:lnTo>
                    <a:lnTo>
                      <a:pt x="92" y="25"/>
                    </a:lnTo>
                    <a:lnTo>
                      <a:pt x="89" y="26"/>
                    </a:lnTo>
                    <a:lnTo>
                      <a:pt x="88" y="26"/>
                    </a:lnTo>
                    <a:lnTo>
                      <a:pt x="85" y="27"/>
                    </a:lnTo>
                    <a:lnTo>
                      <a:pt x="84" y="27"/>
                    </a:lnTo>
                    <a:lnTo>
                      <a:pt x="84" y="28"/>
                    </a:lnTo>
                    <a:lnTo>
                      <a:pt x="82" y="30"/>
                    </a:lnTo>
                    <a:lnTo>
                      <a:pt x="79" y="31"/>
                    </a:lnTo>
                    <a:lnTo>
                      <a:pt x="76" y="32"/>
                    </a:lnTo>
                    <a:lnTo>
                      <a:pt x="76" y="33"/>
                    </a:lnTo>
                    <a:lnTo>
                      <a:pt x="76" y="34"/>
                    </a:lnTo>
                    <a:lnTo>
                      <a:pt x="76" y="36"/>
                    </a:lnTo>
                    <a:lnTo>
                      <a:pt x="74" y="36"/>
                    </a:lnTo>
                    <a:lnTo>
                      <a:pt x="73" y="36"/>
                    </a:lnTo>
                    <a:lnTo>
                      <a:pt x="73" y="37"/>
                    </a:lnTo>
                    <a:lnTo>
                      <a:pt x="72" y="38"/>
                    </a:lnTo>
                    <a:lnTo>
                      <a:pt x="71" y="41"/>
                    </a:lnTo>
                    <a:lnTo>
                      <a:pt x="72" y="43"/>
                    </a:lnTo>
                    <a:lnTo>
                      <a:pt x="72" y="45"/>
                    </a:lnTo>
                    <a:lnTo>
                      <a:pt x="73" y="47"/>
                    </a:lnTo>
                    <a:lnTo>
                      <a:pt x="72" y="49"/>
                    </a:lnTo>
                    <a:lnTo>
                      <a:pt x="71" y="52"/>
                    </a:lnTo>
                    <a:lnTo>
                      <a:pt x="70" y="53"/>
                    </a:lnTo>
                    <a:lnTo>
                      <a:pt x="68" y="54"/>
                    </a:lnTo>
                    <a:lnTo>
                      <a:pt x="67" y="55"/>
                    </a:lnTo>
                    <a:lnTo>
                      <a:pt x="67" y="57"/>
                    </a:lnTo>
                    <a:lnTo>
                      <a:pt x="68" y="57"/>
                    </a:lnTo>
                    <a:lnTo>
                      <a:pt x="67" y="60"/>
                    </a:lnTo>
                    <a:lnTo>
                      <a:pt x="65" y="61"/>
                    </a:lnTo>
                    <a:lnTo>
                      <a:pt x="65" y="64"/>
                    </a:lnTo>
                    <a:lnTo>
                      <a:pt x="65" y="66"/>
                    </a:lnTo>
                    <a:lnTo>
                      <a:pt x="63" y="74"/>
                    </a:lnTo>
                    <a:lnTo>
                      <a:pt x="65" y="75"/>
                    </a:lnTo>
                    <a:lnTo>
                      <a:pt x="66" y="75"/>
                    </a:lnTo>
                    <a:lnTo>
                      <a:pt x="67" y="74"/>
                    </a:lnTo>
                    <a:lnTo>
                      <a:pt x="68" y="72"/>
                    </a:lnTo>
                    <a:lnTo>
                      <a:pt x="70" y="72"/>
                    </a:lnTo>
                    <a:lnTo>
                      <a:pt x="71" y="74"/>
                    </a:lnTo>
                    <a:lnTo>
                      <a:pt x="72" y="77"/>
                    </a:lnTo>
                    <a:lnTo>
                      <a:pt x="73" y="80"/>
                    </a:lnTo>
                    <a:lnTo>
                      <a:pt x="72" y="83"/>
                    </a:lnTo>
                    <a:lnTo>
                      <a:pt x="71" y="87"/>
                    </a:lnTo>
                    <a:lnTo>
                      <a:pt x="71" y="90"/>
                    </a:lnTo>
                    <a:lnTo>
                      <a:pt x="72" y="91"/>
                    </a:lnTo>
                    <a:lnTo>
                      <a:pt x="74" y="96"/>
                    </a:lnTo>
                    <a:lnTo>
                      <a:pt x="74" y="97"/>
                    </a:lnTo>
                    <a:lnTo>
                      <a:pt x="74" y="98"/>
                    </a:lnTo>
                    <a:lnTo>
                      <a:pt x="76" y="99"/>
                    </a:lnTo>
                    <a:lnTo>
                      <a:pt x="78" y="101"/>
                    </a:lnTo>
                    <a:lnTo>
                      <a:pt x="78" y="102"/>
                    </a:lnTo>
                    <a:lnTo>
                      <a:pt x="77" y="103"/>
                    </a:lnTo>
                    <a:lnTo>
                      <a:pt x="78" y="107"/>
                    </a:lnTo>
                    <a:lnTo>
                      <a:pt x="77" y="109"/>
                    </a:lnTo>
                    <a:lnTo>
                      <a:pt x="76" y="110"/>
                    </a:lnTo>
                    <a:lnTo>
                      <a:pt x="77" y="112"/>
                    </a:lnTo>
                    <a:lnTo>
                      <a:pt x="76" y="113"/>
                    </a:lnTo>
                    <a:lnTo>
                      <a:pt x="77" y="117"/>
                    </a:lnTo>
                    <a:lnTo>
                      <a:pt x="77" y="119"/>
                    </a:lnTo>
                    <a:lnTo>
                      <a:pt x="77" y="121"/>
                    </a:lnTo>
                    <a:lnTo>
                      <a:pt x="74" y="132"/>
                    </a:lnTo>
                    <a:lnTo>
                      <a:pt x="73" y="136"/>
                    </a:lnTo>
                    <a:lnTo>
                      <a:pt x="71" y="140"/>
                    </a:lnTo>
                    <a:lnTo>
                      <a:pt x="70" y="143"/>
                    </a:lnTo>
                    <a:lnTo>
                      <a:pt x="68" y="146"/>
                    </a:lnTo>
                    <a:lnTo>
                      <a:pt x="66" y="153"/>
                    </a:lnTo>
                    <a:lnTo>
                      <a:pt x="62" y="159"/>
                    </a:lnTo>
                    <a:lnTo>
                      <a:pt x="57" y="166"/>
                    </a:lnTo>
                    <a:lnTo>
                      <a:pt x="56" y="169"/>
                    </a:lnTo>
                    <a:lnTo>
                      <a:pt x="54" y="170"/>
                    </a:lnTo>
                    <a:lnTo>
                      <a:pt x="54" y="172"/>
                    </a:lnTo>
                    <a:lnTo>
                      <a:pt x="54" y="174"/>
                    </a:lnTo>
                    <a:lnTo>
                      <a:pt x="51" y="175"/>
                    </a:lnTo>
                    <a:lnTo>
                      <a:pt x="47" y="181"/>
                    </a:lnTo>
                    <a:lnTo>
                      <a:pt x="39" y="190"/>
                    </a:lnTo>
                    <a:lnTo>
                      <a:pt x="36" y="194"/>
                    </a:lnTo>
                    <a:lnTo>
                      <a:pt x="34" y="199"/>
                    </a:lnTo>
                    <a:lnTo>
                      <a:pt x="30" y="203"/>
                    </a:lnTo>
                    <a:lnTo>
                      <a:pt x="27" y="208"/>
                    </a:lnTo>
                    <a:lnTo>
                      <a:pt x="25" y="210"/>
                    </a:lnTo>
                    <a:lnTo>
                      <a:pt x="24" y="211"/>
                    </a:lnTo>
                    <a:lnTo>
                      <a:pt x="22" y="211"/>
                    </a:lnTo>
                    <a:lnTo>
                      <a:pt x="22" y="212"/>
                    </a:lnTo>
                    <a:lnTo>
                      <a:pt x="21" y="215"/>
                    </a:lnTo>
                    <a:lnTo>
                      <a:pt x="18" y="216"/>
                    </a:lnTo>
                    <a:lnTo>
                      <a:pt x="16" y="219"/>
                    </a:lnTo>
                    <a:lnTo>
                      <a:pt x="13" y="222"/>
                    </a:lnTo>
                    <a:lnTo>
                      <a:pt x="11" y="222"/>
                    </a:lnTo>
                    <a:lnTo>
                      <a:pt x="10" y="222"/>
                    </a:lnTo>
                    <a:lnTo>
                      <a:pt x="7" y="223"/>
                    </a:lnTo>
                    <a:lnTo>
                      <a:pt x="7" y="224"/>
                    </a:lnTo>
                    <a:lnTo>
                      <a:pt x="6" y="226"/>
                    </a:lnTo>
                    <a:lnTo>
                      <a:pt x="5" y="227"/>
                    </a:lnTo>
                    <a:lnTo>
                      <a:pt x="5" y="228"/>
                    </a:lnTo>
                    <a:lnTo>
                      <a:pt x="5" y="229"/>
                    </a:lnTo>
                    <a:lnTo>
                      <a:pt x="2" y="230"/>
                    </a:lnTo>
                    <a:lnTo>
                      <a:pt x="0" y="233"/>
                    </a:lnTo>
                    <a:lnTo>
                      <a:pt x="2" y="234"/>
                    </a:lnTo>
                    <a:lnTo>
                      <a:pt x="2" y="235"/>
                    </a:lnTo>
                    <a:lnTo>
                      <a:pt x="2" y="237"/>
                    </a:lnTo>
                    <a:lnTo>
                      <a:pt x="2" y="238"/>
                    </a:lnTo>
                    <a:lnTo>
                      <a:pt x="3" y="239"/>
                    </a:lnTo>
                    <a:lnTo>
                      <a:pt x="6" y="239"/>
                    </a:lnTo>
                    <a:lnTo>
                      <a:pt x="8" y="240"/>
                    </a:lnTo>
                    <a:lnTo>
                      <a:pt x="10" y="241"/>
                    </a:lnTo>
                    <a:lnTo>
                      <a:pt x="11" y="244"/>
                    </a:lnTo>
                    <a:lnTo>
                      <a:pt x="13" y="245"/>
                    </a:lnTo>
                    <a:lnTo>
                      <a:pt x="13" y="249"/>
                    </a:lnTo>
                    <a:lnTo>
                      <a:pt x="14" y="255"/>
                    </a:lnTo>
                    <a:lnTo>
                      <a:pt x="16" y="256"/>
                    </a:lnTo>
                    <a:lnTo>
                      <a:pt x="18" y="257"/>
                    </a:lnTo>
                    <a:lnTo>
                      <a:pt x="18" y="256"/>
                    </a:lnTo>
                    <a:lnTo>
                      <a:pt x="19" y="256"/>
                    </a:lnTo>
                    <a:lnTo>
                      <a:pt x="21" y="256"/>
                    </a:lnTo>
                    <a:lnTo>
                      <a:pt x="22" y="256"/>
                    </a:lnTo>
                    <a:lnTo>
                      <a:pt x="24" y="256"/>
                    </a:lnTo>
                    <a:lnTo>
                      <a:pt x="25" y="256"/>
                    </a:lnTo>
                    <a:lnTo>
                      <a:pt x="25" y="259"/>
                    </a:lnTo>
                    <a:lnTo>
                      <a:pt x="27" y="260"/>
                    </a:lnTo>
                    <a:lnTo>
                      <a:pt x="27" y="259"/>
                    </a:lnTo>
                    <a:lnTo>
                      <a:pt x="28" y="260"/>
                    </a:lnTo>
                    <a:lnTo>
                      <a:pt x="29" y="261"/>
                    </a:lnTo>
                    <a:lnTo>
                      <a:pt x="30" y="262"/>
                    </a:lnTo>
                    <a:lnTo>
                      <a:pt x="32" y="262"/>
                    </a:lnTo>
                    <a:lnTo>
                      <a:pt x="34" y="260"/>
                    </a:lnTo>
                    <a:lnTo>
                      <a:pt x="36" y="259"/>
                    </a:lnTo>
                    <a:lnTo>
                      <a:pt x="38" y="259"/>
                    </a:lnTo>
                    <a:lnTo>
                      <a:pt x="38" y="260"/>
                    </a:lnTo>
                    <a:lnTo>
                      <a:pt x="40" y="260"/>
                    </a:lnTo>
                    <a:lnTo>
                      <a:pt x="43" y="260"/>
                    </a:lnTo>
                    <a:lnTo>
                      <a:pt x="46" y="260"/>
                    </a:lnTo>
                    <a:lnTo>
                      <a:pt x="47" y="260"/>
                    </a:lnTo>
                    <a:lnTo>
                      <a:pt x="51" y="262"/>
                    </a:lnTo>
                    <a:lnTo>
                      <a:pt x="54" y="263"/>
                    </a:lnTo>
                    <a:lnTo>
                      <a:pt x="55" y="265"/>
                    </a:lnTo>
                    <a:lnTo>
                      <a:pt x="57" y="268"/>
                    </a:lnTo>
                    <a:lnTo>
                      <a:pt x="61" y="271"/>
                    </a:lnTo>
                    <a:lnTo>
                      <a:pt x="62" y="275"/>
                    </a:lnTo>
                    <a:lnTo>
                      <a:pt x="63" y="275"/>
                    </a:lnTo>
                    <a:lnTo>
                      <a:pt x="65" y="276"/>
                    </a:lnTo>
                    <a:lnTo>
                      <a:pt x="65" y="275"/>
                    </a:lnTo>
                    <a:lnTo>
                      <a:pt x="66" y="275"/>
                    </a:lnTo>
                    <a:lnTo>
                      <a:pt x="68" y="273"/>
                    </a:lnTo>
                    <a:lnTo>
                      <a:pt x="71" y="273"/>
                    </a:lnTo>
                    <a:lnTo>
                      <a:pt x="72" y="273"/>
                    </a:lnTo>
                    <a:lnTo>
                      <a:pt x="76" y="273"/>
                    </a:lnTo>
                    <a:lnTo>
                      <a:pt x="76" y="271"/>
                    </a:lnTo>
                    <a:lnTo>
                      <a:pt x="76" y="270"/>
                    </a:lnTo>
                    <a:lnTo>
                      <a:pt x="78" y="266"/>
                    </a:lnTo>
                    <a:lnTo>
                      <a:pt x="79" y="263"/>
                    </a:lnTo>
                    <a:lnTo>
                      <a:pt x="78" y="262"/>
                    </a:lnTo>
                    <a:lnTo>
                      <a:pt x="78" y="259"/>
                    </a:lnTo>
                    <a:lnTo>
                      <a:pt x="79" y="257"/>
                    </a:lnTo>
                    <a:lnTo>
                      <a:pt x="82" y="257"/>
                    </a:lnTo>
                    <a:lnTo>
                      <a:pt x="82" y="256"/>
                    </a:lnTo>
                    <a:lnTo>
                      <a:pt x="83" y="254"/>
                    </a:lnTo>
                    <a:lnTo>
                      <a:pt x="85" y="251"/>
                    </a:lnTo>
                    <a:lnTo>
                      <a:pt x="87" y="248"/>
                    </a:lnTo>
                    <a:lnTo>
                      <a:pt x="89" y="245"/>
                    </a:lnTo>
                    <a:lnTo>
                      <a:pt x="89" y="243"/>
                    </a:lnTo>
                    <a:lnTo>
                      <a:pt x="89" y="241"/>
                    </a:lnTo>
                    <a:lnTo>
                      <a:pt x="88" y="240"/>
                    </a:lnTo>
                    <a:lnTo>
                      <a:pt x="85" y="240"/>
                    </a:lnTo>
                    <a:lnTo>
                      <a:pt x="83" y="238"/>
                    </a:lnTo>
                    <a:lnTo>
                      <a:pt x="82" y="234"/>
                    </a:lnTo>
                    <a:lnTo>
                      <a:pt x="81" y="230"/>
                    </a:lnTo>
                    <a:lnTo>
                      <a:pt x="79" y="227"/>
                    </a:lnTo>
                    <a:lnTo>
                      <a:pt x="81" y="224"/>
                    </a:lnTo>
                    <a:lnTo>
                      <a:pt x="82" y="223"/>
                    </a:lnTo>
                    <a:lnTo>
                      <a:pt x="84" y="222"/>
                    </a:lnTo>
                    <a:lnTo>
                      <a:pt x="84" y="221"/>
                    </a:lnTo>
                    <a:lnTo>
                      <a:pt x="82" y="213"/>
                    </a:lnTo>
                    <a:lnTo>
                      <a:pt x="81" y="212"/>
                    </a:lnTo>
                    <a:lnTo>
                      <a:pt x="78" y="210"/>
                    </a:lnTo>
                    <a:lnTo>
                      <a:pt x="78" y="208"/>
                    </a:lnTo>
                    <a:lnTo>
                      <a:pt x="81" y="207"/>
                    </a:lnTo>
                    <a:lnTo>
                      <a:pt x="82" y="206"/>
                    </a:lnTo>
                    <a:lnTo>
                      <a:pt x="82" y="205"/>
                    </a:lnTo>
                    <a:lnTo>
                      <a:pt x="82" y="202"/>
                    </a:lnTo>
                    <a:lnTo>
                      <a:pt x="83" y="200"/>
                    </a:lnTo>
                    <a:lnTo>
                      <a:pt x="83" y="197"/>
                    </a:lnTo>
                    <a:lnTo>
                      <a:pt x="82" y="195"/>
                    </a:lnTo>
                    <a:lnTo>
                      <a:pt x="82" y="192"/>
                    </a:lnTo>
                    <a:lnTo>
                      <a:pt x="83" y="191"/>
                    </a:lnTo>
                    <a:lnTo>
                      <a:pt x="84" y="189"/>
                    </a:lnTo>
                    <a:lnTo>
                      <a:pt x="85" y="186"/>
                    </a:lnTo>
                    <a:lnTo>
                      <a:pt x="84" y="183"/>
                    </a:lnTo>
                    <a:lnTo>
                      <a:pt x="83" y="181"/>
                    </a:lnTo>
                    <a:lnTo>
                      <a:pt x="82" y="178"/>
                    </a:lnTo>
                    <a:lnTo>
                      <a:pt x="81" y="173"/>
                    </a:lnTo>
                    <a:lnTo>
                      <a:pt x="82" y="170"/>
                    </a:lnTo>
                    <a:lnTo>
                      <a:pt x="83" y="169"/>
                    </a:lnTo>
                    <a:lnTo>
                      <a:pt x="85" y="164"/>
                    </a:lnTo>
                    <a:lnTo>
                      <a:pt x="87" y="162"/>
                    </a:lnTo>
                    <a:lnTo>
                      <a:pt x="85" y="161"/>
                    </a:lnTo>
                    <a:lnTo>
                      <a:pt x="84" y="159"/>
                    </a:lnTo>
                    <a:lnTo>
                      <a:pt x="85" y="158"/>
                    </a:lnTo>
                    <a:lnTo>
                      <a:pt x="85" y="157"/>
                    </a:lnTo>
                    <a:lnTo>
                      <a:pt x="84" y="156"/>
                    </a:lnTo>
                    <a:lnTo>
                      <a:pt x="82" y="154"/>
                    </a:lnTo>
                    <a:lnTo>
                      <a:pt x="82" y="153"/>
                    </a:lnTo>
                    <a:lnTo>
                      <a:pt x="84" y="152"/>
                    </a:lnTo>
                    <a:lnTo>
                      <a:pt x="85" y="152"/>
                    </a:lnTo>
                    <a:lnTo>
                      <a:pt x="87" y="150"/>
                    </a:lnTo>
                    <a:lnTo>
                      <a:pt x="89" y="146"/>
                    </a:lnTo>
                    <a:lnTo>
                      <a:pt x="90" y="142"/>
                    </a:lnTo>
                    <a:lnTo>
                      <a:pt x="90" y="141"/>
                    </a:lnTo>
                    <a:lnTo>
                      <a:pt x="90" y="140"/>
                    </a:lnTo>
                    <a:lnTo>
                      <a:pt x="92" y="134"/>
                    </a:lnTo>
                    <a:lnTo>
                      <a:pt x="92" y="129"/>
                    </a:lnTo>
                    <a:lnTo>
                      <a:pt x="95" y="124"/>
                    </a:lnTo>
                    <a:lnTo>
                      <a:pt x="95" y="123"/>
                    </a:lnTo>
                    <a:lnTo>
                      <a:pt x="95" y="119"/>
                    </a:lnTo>
                    <a:lnTo>
                      <a:pt x="95" y="118"/>
                    </a:lnTo>
                    <a:lnTo>
                      <a:pt x="96" y="117"/>
                    </a:lnTo>
                    <a:lnTo>
                      <a:pt x="100" y="114"/>
                    </a:lnTo>
                    <a:lnTo>
                      <a:pt x="101" y="113"/>
                    </a:lnTo>
                    <a:lnTo>
                      <a:pt x="104" y="109"/>
                    </a:lnTo>
                    <a:lnTo>
                      <a:pt x="106" y="110"/>
                    </a:lnTo>
                    <a:lnTo>
                      <a:pt x="109" y="112"/>
                    </a:lnTo>
                    <a:lnTo>
                      <a:pt x="109" y="110"/>
                    </a:lnTo>
                    <a:lnTo>
                      <a:pt x="110" y="109"/>
                    </a:lnTo>
                    <a:lnTo>
                      <a:pt x="111" y="108"/>
                    </a:lnTo>
                    <a:lnTo>
                      <a:pt x="112" y="108"/>
                    </a:lnTo>
                    <a:lnTo>
                      <a:pt x="115" y="108"/>
                    </a:lnTo>
                    <a:lnTo>
                      <a:pt x="116" y="108"/>
                    </a:lnTo>
                    <a:lnTo>
                      <a:pt x="119" y="108"/>
                    </a:lnTo>
                    <a:lnTo>
                      <a:pt x="121" y="108"/>
                    </a:lnTo>
                    <a:lnTo>
                      <a:pt x="122" y="107"/>
                    </a:lnTo>
                    <a:lnTo>
                      <a:pt x="121" y="104"/>
                    </a:lnTo>
                    <a:lnTo>
                      <a:pt x="121" y="103"/>
                    </a:lnTo>
                    <a:lnTo>
                      <a:pt x="122" y="101"/>
                    </a:lnTo>
                    <a:lnTo>
                      <a:pt x="121" y="99"/>
                    </a:lnTo>
                    <a:lnTo>
                      <a:pt x="121" y="98"/>
                    </a:lnTo>
                    <a:lnTo>
                      <a:pt x="121" y="97"/>
                    </a:lnTo>
                    <a:lnTo>
                      <a:pt x="121" y="94"/>
                    </a:lnTo>
                    <a:lnTo>
                      <a:pt x="120" y="92"/>
                    </a:lnTo>
                    <a:lnTo>
                      <a:pt x="120" y="90"/>
                    </a:lnTo>
                    <a:lnTo>
                      <a:pt x="121" y="88"/>
                    </a:lnTo>
                    <a:lnTo>
                      <a:pt x="120" y="85"/>
                    </a:lnTo>
                    <a:lnTo>
                      <a:pt x="121" y="81"/>
                    </a:lnTo>
                    <a:lnTo>
                      <a:pt x="121" y="80"/>
                    </a:lnTo>
                    <a:lnTo>
                      <a:pt x="117" y="81"/>
                    </a:lnTo>
                    <a:lnTo>
                      <a:pt x="115" y="83"/>
                    </a:lnTo>
                    <a:lnTo>
                      <a:pt x="114" y="87"/>
                    </a:lnTo>
                    <a:lnTo>
                      <a:pt x="114" y="88"/>
                    </a:lnTo>
                    <a:lnTo>
                      <a:pt x="112" y="90"/>
                    </a:lnTo>
                    <a:lnTo>
                      <a:pt x="111" y="91"/>
                    </a:lnTo>
                    <a:lnTo>
                      <a:pt x="109" y="92"/>
                    </a:lnTo>
                    <a:lnTo>
                      <a:pt x="107" y="91"/>
                    </a:lnTo>
                    <a:lnTo>
                      <a:pt x="106" y="90"/>
                    </a:lnTo>
                    <a:lnTo>
                      <a:pt x="106" y="88"/>
                    </a:lnTo>
                    <a:lnTo>
                      <a:pt x="105" y="88"/>
                    </a:lnTo>
                    <a:lnTo>
                      <a:pt x="104" y="87"/>
                    </a:lnTo>
                    <a:lnTo>
                      <a:pt x="103" y="87"/>
                    </a:lnTo>
                    <a:lnTo>
                      <a:pt x="104" y="85"/>
                    </a:lnTo>
                    <a:lnTo>
                      <a:pt x="103" y="85"/>
                    </a:lnTo>
                    <a:lnTo>
                      <a:pt x="100" y="85"/>
                    </a:lnTo>
                    <a:lnTo>
                      <a:pt x="99" y="83"/>
                    </a:lnTo>
                    <a:lnTo>
                      <a:pt x="99" y="85"/>
                    </a:lnTo>
                    <a:lnTo>
                      <a:pt x="98" y="86"/>
                    </a:lnTo>
                    <a:lnTo>
                      <a:pt x="98" y="87"/>
                    </a:lnTo>
                    <a:lnTo>
                      <a:pt x="95" y="87"/>
                    </a:lnTo>
                    <a:lnTo>
                      <a:pt x="93" y="87"/>
                    </a:lnTo>
                    <a:lnTo>
                      <a:pt x="92" y="86"/>
                    </a:lnTo>
                    <a:lnTo>
                      <a:pt x="92" y="85"/>
                    </a:lnTo>
                    <a:lnTo>
                      <a:pt x="93" y="83"/>
                    </a:lnTo>
                    <a:lnTo>
                      <a:pt x="93" y="80"/>
                    </a:lnTo>
                    <a:lnTo>
                      <a:pt x="94" y="81"/>
                    </a:lnTo>
                    <a:lnTo>
                      <a:pt x="95" y="81"/>
                    </a:lnTo>
                    <a:lnTo>
                      <a:pt x="96" y="81"/>
                    </a:lnTo>
                    <a:lnTo>
                      <a:pt x="96" y="80"/>
                    </a:lnTo>
                    <a:lnTo>
                      <a:pt x="96" y="79"/>
                    </a:lnTo>
                    <a:lnTo>
                      <a:pt x="98" y="76"/>
                    </a:lnTo>
                    <a:lnTo>
                      <a:pt x="98" y="75"/>
                    </a:lnTo>
                    <a:lnTo>
                      <a:pt x="96" y="75"/>
                    </a:lnTo>
                    <a:lnTo>
                      <a:pt x="96" y="74"/>
                    </a:lnTo>
                    <a:lnTo>
                      <a:pt x="95" y="74"/>
                    </a:lnTo>
                    <a:lnTo>
                      <a:pt x="94" y="75"/>
                    </a:lnTo>
                    <a:lnTo>
                      <a:pt x="95" y="72"/>
                    </a:lnTo>
                    <a:lnTo>
                      <a:pt x="96" y="70"/>
                    </a:lnTo>
                    <a:lnTo>
                      <a:pt x="100" y="65"/>
                    </a:lnTo>
                    <a:lnTo>
                      <a:pt x="100" y="64"/>
                    </a:lnTo>
                    <a:lnTo>
                      <a:pt x="100" y="63"/>
                    </a:lnTo>
                    <a:lnTo>
                      <a:pt x="101" y="63"/>
                    </a:lnTo>
                    <a:lnTo>
                      <a:pt x="103" y="63"/>
                    </a:lnTo>
                    <a:lnTo>
                      <a:pt x="101" y="60"/>
                    </a:lnTo>
                    <a:lnTo>
                      <a:pt x="100" y="60"/>
                    </a:lnTo>
                    <a:lnTo>
                      <a:pt x="100" y="59"/>
                    </a:lnTo>
                    <a:lnTo>
                      <a:pt x="101" y="59"/>
                    </a:lnTo>
                    <a:lnTo>
                      <a:pt x="103" y="59"/>
                    </a:lnTo>
                    <a:lnTo>
                      <a:pt x="101" y="58"/>
                    </a:lnTo>
                    <a:lnTo>
                      <a:pt x="103" y="58"/>
                    </a:lnTo>
                    <a:lnTo>
                      <a:pt x="104" y="59"/>
                    </a:lnTo>
                    <a:lnTo>
                      <a:pt x="105" y="58"/>
                    </a:lnTo>
                    <a:lnTo>
                      <a:pt x="106" y="58"/>
                    </a:lnTo>
                    <a:lnTo>
                      <a:pt x="104" y="60"/>
                    </a:lnTo>
                    <a:lnTo>
                      <a:pt x="105" y="60"/>
                    </a:lnTo>
                    <a:lnTo>
                      <a:pt x="106" y="60"/>
                    </a:lnTo>
                    <a:lnTo>
                      <a:pt x="107" y="63"/>
                    </a:lnTo>
                    <a:lnTo>
                      <a:pt x="109" y="63"/>
                    </a:lnTo>
                    <a:lnTo>
                      <a:pt x="110" y="63"/>
                    </a:lnTo>
                    <a:lnTo>
                      <a:pt x="112" y="64"/>
                    </a:lnTo>
                    <a:lnTo>
                      <a:pt x="114" y="66"/>
                    </a:lnTo>
                    <a:lnTo>
                      <a:pt x="115" y="66"/>
                    </a:lnTo>
                    <a:lnTo>
                      <a:pt x="117" y="65"/>
                    </a:lnTo>
                    <a:lnTo>
                      <a:pt x="117" y="64"/>
                    </a:lnTo>
                    <a:lnTo>
                      <a:pt x="117" y="63"/>
                    </a:lnTo>
                    <a:lnTo>
                      <a:pt x="117" y="61"/>
                    </a:lnTo>
                    <a:lnTo>
                      <a:pt x="119" y="61"/>
                    </a:lnTo>
                    <a:lnTo>
                      <a:pt x="122" y="60"/>
                    </a:lnTo>
                    <a:lnTo>
                      <a:pt x="123" y="60"/>
                    </a:lnTo>
                    <a:lnTo>
                      <a:pt x="123" y="59"/>
                    </a:lnTo>
                    <a:lnTo>
                      <a:pt x="125" y="54"/>
                    </a:lnTo>
                    <a:lnTo>
                      <a:pt x="127" y="53"/>
                    </a:lnTo>
                    <a:lnTo>
                      <a:pt x="128" y="50"/>
                    </a:lnTo>
                    <a:lnTo>
                      <a:pt x="128" y="49"/>
                    </a:lnTo>
                    <a:lnTo>
                      <a:pt x="131" y="47"/>
                    </a:lnTo>
                    <a:lnTo>
                      <a:pt x="132" y="47"/>
                    </a:lnTo>
                    <a:lnTo>
                      <a:pt x="133" y="45"/>
                    </a:lnTo>
                    <a:lnTo>
                      <a:pt x="134" y="44"/>
                    </a:lnTo>
                    <a:lnTo>
                      <a:pt x="136" y="43"/>
                    </a:lnTo>
                    <a:lnTo>
                      <a:pt x="137" y="44"/>
                    </a:lnTo>
                    <a:lnTo>
                      <a:pt x="139" y="44"/>
                    </a:lnTo>
                    <a:lnTo>
                      <a:pt x="143" y="44"/>
                    </a:lnTo>
                    <a:lnTo>
                      <a:pt x="147" y="45"/>
                    </a:lnTo>
                    <a:lnTo>
                      <a:pt x="148" y="43"/>
                    </a:lnTo>
                    <a:lnTo>
                      <a:pt x="149" y="44"/>
                    </a:lnTo>
                    <a:lnTo>
                      <a:pt x="150" y="43"/>
                    </a:lnTo>
                    <a:lnTo>
                      <a:pt x="152" y="41"/>
                    </a:lnTo>
                    <a:lnTo>
                      <a:pt x="153" y="37"/>
                    </a:lnTo>
                    <a:lnTo>
                      <a:pt x="152" y="37"/>
                    </a:lnTo>
                    <a:lnTo>
                      <a:pt x="150" y="37"/>
                    </a:lnTo>
                    <a:lnTo>
                      <a:pt x="153" y="34"/>
                    </a:lnTo>
                    <a:lnTo>
                      <a:pt x="152" y="33"/>
                    </a:lnTo>
                    <a:lnTo>
                      <a:pt x="150" y="33"/>
                    </a:lnTo>
                    <a:lnTo>
                      <a:pt x="150" y="32"/>
                    </a:lnTo>
                    <a:lnTo>
                      <a:pt x="149" y="31"/>
                    </a:lnTo>
                    <a:lnTo>
                      <a:pt x="149" y="30"/>
                    </a:lnTo>
                    <a:lnTo>
                      <a:pt x="149" y="27"/>
                    </a:lnTo>
                    <a:lnTo>
                      <a:pt x="150" y="25"/>
                    </a:lnTo>
                    <a:lnTo>
                      <a:pt x="152" y="21"/>
                    </a:lnTo>
                    <a:lnTo>
                      <a:pt x="154" y="19"/>
                    </a:lnTo>
                    <a:lnTo>
                      <a:pt x="158" y="17"/>
                    </a:lnTo>
                    <a:lnTo>
                      <a:pt x="159" y="17"/>
                    </a:lnTo>
                    <a:lnTo>
                      <a:pt x="164" y="17"/>
                    </a:lnTo>
                    <a:lnTo>
                      <a:pt x="166" y="16"/>
                    </a:lnTo>
                    <a:lnTo>
                      <a:pt x="166" y="15"/>
                    </a:lnTo>
                    <a:lnTo>
                      <a:pt x="166" y="14"/>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 name="Freeform 161"/>
              <p:cNvSpPr>
                <a:spLocks/>
              </p:cNvSpPr>
              <p:nvPr/>
            </p:nvSpPr>
            <p:spPr bwMode="auto">
              <a:xfrm>
                <a:off x="3757720" y="2073740"/>
                <a:ext cx="168853" cy="92937"/>
              </a:xfrm>
              <a:custGeom>
                <a:avLst/>
                <a:gdLst>
                  <a:gd name="T0" fmla="*/ 265113 w 178"/>
                  <a:gd name="T1" fmla="*/ 90488 h 98"/>
                  <a:gd name="T2" fmla="*/ 261938 w 178"/>
                  <a:gd name="T3" fmla="*/ 73025 h 98"/>
                  <a:gd name="T4" fmla="*/ 254000 w 178"/>
                  <a:gd name="T5" fmla="*/ 55563 h 98"/>
                  <a:gd name="T6" fmla="*/ 239713 w 178"/>
                  <a:gd name="T7" fmla="*/ 52388 h 98"/>
                  <a:gd name="T8" fmla="*/ 230188 w 178"/>
                  <a:gd name="T9" fmla="*/ 22225 h 98"/>
                  <a:gd name="T10" fmla="*/ 225425 w 178"/>
                  <a:gd name="T11" fmla="*/ 19050 h 98"/>
                  <a:gd name="T12" fmla="*/ 217488 w 178"/>
                  <a:gd name="T13" fmla="*/ 23813 h 98"/>
                  <a:gd name="T14" fmla="*/ 211138 w 178"/>
                  <a:gd name="T15" fmla="*/ 20638 h 98"/>
                  <a:gd name="T16" fmla="*/ 192088 w 178"/>
                  <a:gd name="T17" fmla="*/ 23813 h 98"/>
                  <a:gd name="T18" fmla="*/ 166688 w 178"/>
                  <a:gd name="T19" fmla="*/ 17463 h 98"/>
                  <a:gd name="T20" fmla="*/ 152400 w 178"/>
                  <a:gd name="T21" fmla="*/ 6350 h 98"/>
                  <a:gd name="T22" fmla="*/ 147638 w 178"/>
                  <a:gd name="T23" fmla="*/ 12700 h 98"/>
                  <a:gd name="T24" fmla="*/ 134938 w 178"/>
                  <a:gd name="T25" fmla="*/ 9525 h 98"/>
                  <a:gd name="T26" fmla="*/ 127000 w 178"/>
                  <a:gd name="T27" fmla="*/ 9525 h 98"/>
                  <a:gd name="T28" fmla="*/ 120650 w 178"/>
                  <a:gd name="T29" fmla="*/ 4763 h 98"/>
                  <a:gd name="T30" fmla="*/ 106363 w 178"/>
                  <a:gd name="T31" fmla="*/ 1588 h 98"/>
                  <a:gd name="T32" fmla="*/ 96838 w 178"/>
                  <a:gd name="T33" fmla="*/ 3175 h 98"/>
                  <a:gd name="T34" fmla="*/ 82550 w 178"/>
                  <a:gd name="T35" fmla="*/ 26988 h 98"/>
                  <a:gd name="T36" fmla="*/ 82550 w 178"/>
                  <a:gd name="T37" fmla="*/ 36513 h 98"/>
                  <a:gd name="T38" fmla="*/ 74613 w 178"/>
                  <a:gd name="T39" fmla="*/ 44450 h 98"/>
                  <a:gd name="T40" fmla="*/ 61913 w 178"/>
                  <a:gd name="T41" fmla="*/ 46038 h 98"/>
                  <a:gd name="T42" fmla="*/ 53975 w 178"/>
                  <a:gd name="T43" fmla="*/ 53975 h 98"/>
                  <a:gd name="T44" fmla="*/ 34925 w 178"/>
                  <a:gd name="T45" fmla="*/ 61913 h 98"/>
                  <a:gd name="T46" fmla="*/ 22225 w 178"/>
                  <a:gd name="T47" fmla="*/ 73025 h 98"/>
                  <a:gd name="T48" fmla="*/ 11113 w 178"/>
                  <a:gd name="T49" fmla="*/ 74613 h 98"/>
                  <a:gd name="T50" fmla="*/ 1588 w 178"/>
                  <a:gd name="T51" fmla="*/ 84138 h 98"/>
                  <a:gd name="T52" fmla="*/ 3175 w 178"/>
                  <a:gd name="T53" fmla="*/ 96838 h 98"/>
                  <a:gd name="T54" fmla="*/ 4763 w 178"/>
                  <a:gd name="T55" fmla="*/ 109538 h 98"/>
                  <a:gd name="T56" fmla="*/ 19050 w 178"/>
                  <a:gd name="T57" fmla="*/ 117475 h 98"/>
                  <a:gd name="T58" fmla="*/ 26988 w 178"/>
                  <a:gd name="T59" fmla="*/ 123825 h 98"/>
                  <a:gd name="T60" fmla="*/ 38100 w 178"/>
                  <a:gd name="T61" fmla="*/ 127000 h 98"/>
                  <a:gd name="T62" fmla="*/ 46038 w 178"/>
                  <a:gd name="T63" fmla="*/ 127000 h 98"/>
                  <a:gd name="T64" fmla="*/ 55563 w 178"/>
                  <a:gd name="T65" fmla="*/ 125413 h 98"/>
                  <a:gd name="T66" fmla="*/ 63500 w 178"/>
                  <a:gd name="T67" fmla="*/ 115888 h 98"/>
                  <a:gd name="T68" fmla="*/ 71438 w 178"/>
                  <a:gd name="T69" fmla="*/ 114300 h 98"/>
                  <a:gd name="T70" fmla="*/ 87313 w 178"/>
                  <a:gd name="T71" fmla="*/ 119063 h 98"/>
                  <a:gd name="T72" fmla="*/ 103188 w 178"/>
                  <a:gd name="T73" fmla="*/ 122238 h 98"/>
                  <a:gd name="T74" fmla="*/ 114300 w 178"/>
                  <a:gd name="T75" fmla="*/ 127000 h 98"/>
                  <a:gd name="T76" fmla="*/ 123825 w 178"/>
                  <a:gd name="T77" fmla="*/ 130175 h 98"/>
                  <a:gd name="T78" fmla="*/ 131763 w 178"/>
                  <a:gd name="T79" fmla="*/ 130175 h 98"/>
                  <a:gd name="T80" fmla="*/ 141288 w 178"/>
                  <a:gd name="T81" fmla="*/ 133350 h 98"/>
                  <a:gd name="T82" fmla="*/ 144463 w 178"/>
                  <a:gd name="T83" fmla="*/ 141288 h 98"/>
                  <a:gd name="T84" fmla="*/ 157163 w 178"/>
                  <a:gd name="T85" fmla="*/ 142875 h 98"/>
                  <a:gd name="T86" fmla="*/ 158750 w 178"/>
                  <a:gd name="T87" fmla="*/ 149225 h 98"/>
                  <a:gd name="T88" fmla="*/ 165100 w 178"/>
                  <a:gd name="T89" fmla="*/ 150813 h 98"/>
                  <a:gd name="T90" fmla="*/ 179388 w 178"/>
                  <a:gd name="T91" fmla="*/ 149225 h 98"/>
                  <a:gd name="T92" fmla="*/ 195263 w 178"/>
                  <a:gd name="T93" fmla="*/ 141288 h 98"/>
                  <a:gd name="T94" fmla="*/ 198438 w 178"/>
                  <a:gd name="T95" fmla="*/ 142875 h 98"/>
                  <a:gd name="T96" fmla="*/ 195263 w 178"/>
                  <a:gd name="T97" fmla="*/ 149225 h 98"/>
                  <a:gd name="T98" fmla="*/ 200025 w 178"/>
                  <a:gd name="T99" fmla="*/ 149225 h 98"/>
                  <a:gd name="T100" fmla="*/ 204788 w 178"/>
                  <a:gd name="T101" fmla="*/ 149225 h 98"/>
                  <a:gd name="T102" fmla="*/ 211138 w 178"/>
                  <a:gd name="T103" fmla="*/ 149225 h 98"/>
                  <a:gd name="T104" fmla="*/ 217488 w 178"/>
                  <a:gd name="T105" fmla="*/ 147638 h 98"/>
                  <a:gd name="T106" fmla="*/ 230188 w 178"/>
                  <a:gd name="T107" fmla="*/ 141288 h 98"/>
                  <a:gd name="T108" fmla="*/ 244475 w 178"/>
                  <a:gd name="T109" fmla="*/ 147638 h 98"/>
                  <a:gd name="T110" fmla="*/ 250825 w 178"/>
                  <a:gd name="T111" fmla="*/ 141288 h 98"/>
                  <a:gd name="T112" fmla="*/ 255588 w 178"/>
                  <a:gd name="T113" fmla="*/ 139700 h 98"/>
                  <a:gd name="T114" fmla="*/ 265113 w 178"/>
                  <a:gd name="T115" fmla="*/ 138113 h 98"/>
                  <a:gd name="T116" fmla="*/ 268288 w 178"/>
                  <a:gd name="T117" fmla="*/ 141288 h 98"/>
                  <a:gd name="T118" fmla="*/ 277813 w 178"/>
                  <a:gd name="T119" fmla="*/ 142875 h 98"/>
                  <a:gd name="T120" fmla="*/ 280988 w 178"/>
                  <a:gd name="T121" fmla="*/ 144463 h 98"/>
                  <a:gd name="T122" fmla="*/ 280988 w 178"/>
                  <a:gd name="T123" fmla="*/ 127000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98">
                    <a:moveTo>
                      <a:pt x="176" y="72"/>
                    </a:moveTo>
                    <a:lnTo>
                      <a:pt x="176" y="72"/>
                    </a:lnTo>
                    <a:lnTo>
                      <a:pt x="175" y="68"/>
                    </a:lnTo>
                    <a:lnTo>
                      <a:pt x="172" y="64"/>
                    </a:lnTo>
                    <a:lnTo>
                      <a:pt x="170" y="61"/>
                    </a:lnTo>
                    <a:lnTo>
                      <a:pt x="167" y="57"/>
                    </a:lnTo>
                    <a:lnTo>
                      <a:pt x="167" y="55"/>
                    </a:lnTo>
                    <a:lnTo>
                      <a:pt x="166" y="53"/>
                    </a:lnTo>
                    <a:lnTo>
                      <a:pt x="165" y="52"/>
                    </a:lnTo>
                    <a:lnTo>
                      <a:pt x="165" y="50"/>
                    </a:lnTo>
                    <a:lnTo>
                      <a:pt x="165" y="46"/>
                    </a:lnTo>
                    <a:lnTo>
                      <a:pt x="165" y="45"/>
                    </a:lnTo>
                    <a:lnTo>
                      <a:pt x="164" y="42"/>
                    </a:lnTo>
                    <a:lnTo>
                      <a:pt x="161" y="39"/>
                    </a:lnTo>
                    <a:lnTo>
                      <a:pt x="159" y="36"/>
                    </a:lnTo>
                    <a:lnTo>
                      <a:pt x="160" y="35"/>
                    </a:lnTo>
                    <a:lnTo>
                      <a:pt x="159" y="36"/>
                    </a:lnTo>
                    <a:lnTo>
                      <a:pt x="158" y="36"/>
                    </a:lnTo>
                    <a:lnTo>
                      <a:pt x="153" y="35"/>
                    </a:lnTo>
                    <a:lnTo>
                      <a:pt x="151" y="33"/>
                    </a:lnTo>
                    <a:lnTo>
                      <a:pt x="151" y="30"/>
                    </a:lnTo>
                    <a:lnTo>
                      <a:pt x="147" y="20"/>
                    </a:lnTo>
                    <a:lnTo>
                      <a:pt x="147" y="13"/>
                    </a:lnTo>
                    <a:lnTo>
                      <a:pt x="145" y="14"/>
                    </a:lnTo>
                    <a:lnTo>
                      <a:pt x="144" y="13"/>
                    </a:lnTo>
                    <a:lnTo>
                      <a:pt x="143" y="13"/>
                    </a:lnTo>
                    <a:lnTo>
                      <a:pt x="142" y="13"/>
                    </a:lnTo>
                    <a:lnTo>
                      <a:pt x="142" y="12"/>
                    </a:lnTo>
                    <a:lnTo>
                      <a:pt x="140" y="12"/>
                    </a:lnTo>
                    <a:lnTo>
                      <a:pt x="140" y="13"/>
                    </a:lnTo>
                    <a:lnTo>
                      <a:pt x="140" y="14"/>
                    </a:lnTo>
                    <a:lnTo>
                      <a:pt x="139" y="14"/>
                    </a:lnTo>
                    <a:lnTo>
                      <a:pt x="137" y="15"/>
                    </a:lnTo>
                    <a:lnTo>
                      <a:pt x="137" y="17"/>
                    </a:lnTo>
                    <a:lnTo>
                      <a:pt x="134" y="15"/>
                    </a:lnTo>
                    <a:lnTo>
                      <a:pt x="133" y="13"/>
                    </a:lnTo>
                    <a:lnTo>
                      <a:pt x="132" y="13"/>
                    </a:lnTo>
                    <a:lnTo>
                      <a:pt x="131" y="13"/>
                    </a:lnTo>
                    <a:lnTo>
                      <a:pt x="125" y="14"/>
                    </a:lnTo>
                    <a:lnTo>
                      <a:pt x="121" y="15"/>
                    </a:lnTo>
                    <a:lnTo>
                      <a:pt x="113" y="15"/>
                    </a:lnTo>
                    <a:lnTo>
                      <a:pt x="110" y="14"/>
                    </a:lnTo>
                    <a:lnTo>
                      <a:pt x="107" y="12"/>
                    </a:lnTo>
                    <a:lnTo>
                      <a:pt x="105" y="11"/>
                    </a:lnTo>
                    <a:lnTo>
                      <a:pt x="104" y="9"/>
                    </a:lnTo>
                    <a:lnTo>
                      <a:pt x="101" y="8"/>
                    </a:lnTo>
                    <a:lnTo>
                      <a:pt x="100" y="7"/>
                    </a:lnTo>
                    <a:lnTo>
                      <a:pt x="96" y="4"/>
                    </a:lnTo>
                    <a:lnTo>
                      <a:pt x="95" y="4"/>
                    </a:lnTo>
                    <a:lnTo>
                      <a:pt x="94" y="6"/>
                    </a:lnTo>
                    <a:lnTo>
                      <a:pt x="93" y="7"/>
                    </a:lnTo>
                    <a:lnTo>
                      <a:pt x="93" y="8"/>
                    </a:lnTo>
                    <a:lnTo>
                      <a:pt x="91" y="8"/>
                    </a:lnTo>
                    <a:lnTo>
                      <a:pt x="89" y="8"/>
                    </a:lnTo>
                    <a:lnTo>
                      <a:pt x="89" y="6"/>
                    </a:lnTo>
                    <a:lnTo>
                      <a:pt x="88" y="6"/>
                    </a:lnTo>
                    <a:lnTo>
                      <a:pt x="85" y="6"/>
                    </a:lnTo>
                    <a:lnTo>
                      <a:pt x="83" y="4"/>
                    </a:lnTo>
                    <a:lnTo>
                      <a:pt x="83" y="6"/>
                    </a:lnTo>
                    <a:lnTo>
                      <a:pt x="80" y="6"/>
                    </a:lnTo>
                    <a:lnTo>
                      <a:pt x="78" y="4"/>
                    </a:lnTo>
                    <a:lnTo>
                      <a:pt x="77" y="3"/>
                    </a:lnTo>
                    <a:lnTo>
                      <a:pt x="76" y="3"/>
                    </a:lnTo>
                    <a:lnTo>
                      <a:pt x="74" y="3"/>
                    </a:lnTo>
                    <a:lnTo>
                      <a:pt x="72" y="2"/>
                    </a:lnTo>
                    <a:lnTo>
                      <a:pt x="68" y="0"/>
                    </a:lnTo>
                    <a:lnTo>
                      <a:pt x="67" y="1"/>
                    </a:lnTo>
                    <a:lnTo>
                      <a:pt x="66" y="1"/>
                    </a:lnTo>
                    <a:lnTo>
                      <a:pt x="63" y="0"/>
                    </a:lnTo>
                    <a:lnTo>
                      <a:pt x="61" y="2"/>
                    </a:lnTo>
                    <a:lnTo>
                      <a:pt x="60" y="3"/>
                    </a:lnTo>
                    <a:lnTo>
                      <a:pt x="58" y="6"/>
                    </a:lnTo>
                    <a:lnTo>
                      <a:pt x="55" y="13"/>
                    </a:lnTo>
                    <a:lnTo>
                      <a:pt x="52" y="17"/>
                    </a:lnTo>
                    <a:lnTo>
                      <a:pt x="52" y="18"/>
                    </a:lnTo>
                    <a:lnTo>
                      <a:pt x="52" y="19"/>
                    </a:lnTo>
                    <a:lnTo>
                      <a:pt x="52" y="22"/>
                    </a:lnTo>
                    <a:lnTo>
                      <a:pt x="52" y="23"/>
                    </a:lnTo>
                    <a:lnTo>
                      <a:pt x="51" y="24"/>
                    </a:lnTo>
                    <a:lnTo>
                      <a:pt x="50" y="24"/>
                    </a:lnTo>
                    <a:lnTo>
                      <a:pt x="50" y="26"/>
                    </a:lnTo>
                    <a:lnTo>
                      <a:pt x="49" y="29"/>
                    </a:lnTo>
                    <a:lnTo>
                      <a:pt x="47" y="28"/>
                    </a:lnTo>
                    <a:lnTo>
                      <a:pt x="46" y="28"/>
                    </a:lnTo>
                    <a:lnTo>
                      <a:pt x="44" y="29"/>
                    </a:lnTo>
                    <a:lnTo>
                      <a:pt x="41" y="30"/>
                    </a:lnTo>
                    <a:lnTo>
                      <a:pt x="40" y="30"/>
                    </a:lnTo>
                    <a:lnTo>
                      <a:pt x="39" y="29"/>
                    </a:lnTo>
                    <a:lnTo>
                      <a:pt x="38" y="29"/>
                    </a:lnTo>
                    <a:lnTo>
                      <a:pt x="36" y="29"/>
                    </a:lnTo>
                    <a:lnTo>
                      <a:pt x="35" y="33"/>
                    </a:lnTo>
                    <a:lnTo>
                      <a:pt x="34" y="34"/>
                    </a:lnTo>
                    <a:lnTo>
                      <a:pt x="33" y="35"/>
                    </a:lnTo>
                    <a:lnTo>
                      <a:pt x="29" y="35"/>
                    </a:lnTo>
                    <a:lnTo>
                      <a:pt x="25" y="36"/>
                    </a:lnTo>
                    <a:lnTo>
                      <a:pt x="22" y="39"/>
                    </a:lnTo>
                    <a:lnTo>
                      <a:pt x="20" y="40"/>
                    </a:lnTo>
                    <a:lnTo>
                      <a:pt x="18" y="44"/>
                    </a:lnTo>
                    <a:lnTo>
                      <a:pt x="14" y="46"/>
                    </a:lnTo>
                    <a:lnTo>
                      <a:pt x="13" y="46"/>
                    </a:lnTo>
                    <a:lnTo>
                      <a:pt x="12" y="46"/>
                    </a:lnTo>
                    <a:lnTo>
                      <a:pt x="9" y="45"/>
                    </a:lnTo>
                    <a:lnTo>
                      <a:pt x="8" y="45"/>
                    </a:lnTo>
                    <a:lnTo>
                      <a:pt x="7" y="47"/>
                    </a:lnTo>
                    <a:lnTo>
                      <a:pt x="4" y="51"/>
                    </a:lnTo>
                    <a:lnTo>
                      <a:pt x="3" y="52"/>
                    </a:lnTo>
                    <a:lnTo>
                      <a:pt x="2" y="53"/>
                    </a:lnTo>
                    <a:lnTo>
                      <a:pt x="1" y="53"/>
                    </a:lnTo>
                    <a:lnTo>
                      <a:pt x="1" y="55"/>
                    </a:lnTo>
                    <a:lnTo>
                      <a:pt x="0" y="57"/>
                    </a:lnTo>
                    <a:lnTo>
                      <a:pt x="1" y="58"/>
                    </a:lnTo>
                    <a:lnTo>
                      <a:pt x="2" y="61"/>
                    </a:lnTo>
                    <a:lnTo>
                      <a:pt x="3" y="62"/>
                    </a:lnTo>
                    <a:lnTo>
                      <a:pt x="3" y="64"/>
                    </a:lnTo>
                    <a:lnTo>
                      <a:pt x="3" y="67"/>
                    </a:lnTo>
                    <a:lnTo>
                      <a:pt x="3" y="69"/>
                    </a:lnTo>
                    <a:lnTo>
                      <a:pt x="6" y="71"/>
                    </a:lnTo>
                    <a:lnTo>
                      <a:pt x="11" y="72"/>
                    </a:lnTo>
                    <a:lnTo>
                      <a:pt x="12" y="73"/>
                    </a:lnTo>
                    <a:lnTo>
                      <a:pt x="12" y="74"/>
                    </a:lnTo>
                    <a:lnTo>
                      <a:pt x="12" y="75"/>
                    </a:lnTo>
                    <a:lnTo>
                      <a:pt x="13" y="75"/>
                    </a:lnTo>
                    <a:lnTo>
                      <a:pt x="14" y="77"/>
                    </a:lnTo>
                    <a:lnTo>
                      <a:pt x="17" y="78"/>
                    </a:lnTo>
                    <a:lnTo>
                      <a:pt x="20" y="77"/>
                    </a:lnTo>
                    <a:lnTo>
                      <a:pt x="22" y="77"/>
                    </a:lnTo>
                    <a:lnTo>
                      <a:pt x="23" y="78"/>
                    </a:lnTo>
                    <a:lnTo>
                      <a:pt x="24" y="80"/>
                    </a:lnTo>
                    <a:lnTo>
                      <a:pt x="27" y="80"/>
                    </a:lnTo>
                    <a:lnTo>
                      <a:pt x="27" y="82"/>
                    </a:lnTo>
                    <a:lnTo>
                      <a:pt x="28" y="82"/>
                    </a:lnTo>
                    <a:lnTo>
                      <a:pt x="29" y="80"/>
                    </a:lnTo>
                    <a:lnTo>
                      <a:pt x="30" y="79"/>
                    </a:lnTo>
                    <a:lnTo>
                      <a:pt x="31" y="80"/>
                    </a:lnTo>
                    <a:lnTo>
                      <a:pt x="34" y="80"/>
                    </a:lnTo>
                    <a:lnTo>
                      <a:pt x="35" y="79"/>
                    </a:lnTo>
                    <a:lnTo>
                      <a:pt x="35" y="78"/>
                    </a:lnTo>
                    <a:lnTo>
                      <a:pt x="35" y="77"/>
                    </a:lnTo>
                    <a:lnTo>
                      <a:pt x="38" y="74"/>
                    </a:lnTo>
                    <a:lnTo>
                      <a:pt x="40" y="73"/>
                    </a:lnTo>
                    <a:lnTo>
                      <a:pt x="42" y="74"/>
                    </a:lnTo>
                    <a:lnTo>
                      <a:pt x="44" y="73"/>
                    </a:lnTo>
                    <a:lnTo>
                      <a:pt x="44" y="72"/>
                    </a:lnTo>
                    <a:lnTo>
                      <a:pt x="45" y="72"/>
                    </a:lnTo>
                    <a:lnTo>
                      <a:pt x="47" y="72"/>
                    </a:lnTo>
                    <a:lnTo>
                      <a:pt x="49" y="72"/>
                    </a:lnTo>
                    <a:lnTo>
                      <a:pt x="52" y="75"/>
                    </a:lnTo>
                    <a:lnTo>
                      <a:pt x="55" y="75"/>
                    </a:lnTo>
                    <a:lnTo>
                      <a:pt x="56" y="75"/>
                    </a:lnTo>
                    <a:lnTo>
                      <a:pt x="57" y="77"/>
                    </a:lnTo>
                    <a:lnTo>
                      <a:pt x="60" y="77"/>
                    </a:lnTo>
                    <a:lnTo>
                      <a:pt x="65" y="77"/>
                    </a:lnTo>
                    <a:lnTo>
                      <a:pt x="68" y="79"/>
                    </a:lnTo>
                    <a:lnTo>
                      <a:pt x="69" y="80"/>
                    </a:lnTo>
                    <a:lnTo>
                      <a:pt x="71" y="80"/>
                    </a:lnTo>
                    <a:lnTo>
                      <a:pt x="72" y="80"/>
                    </a:lnTo>
                    <a:lnTo>
                      <a:pt x="73" y="80"/>
                    </a:lnTo>
                    <a:lnTo>
                      <a:pt x="76" y="80"/>
                    </a:lnTo>
                    <a:lnTo>
                      <a:pt x="77" y="82"/>
                    </a:lnTo>
                    <a:lnTo>
                      <a:pt x="78" y="82"/>
                    </a:lnTo>
                    <a:lnTo>
                      <a:pt x="79" y="82"/>
                    </a:lnTo>
                    <a:lnTo>
                      <a:pt x="80" y="82"/>
                    </a:lnTo>
                    <a:lnTo>
                      <a:pt x="83" y="82"/>
                    </a:lnTo>
                    <a:lnTo>
                      <a:pt x="85" y="82"/>
                    </a:lnTo>
                    <a:lnTo>
                      <a:pt x="87" y="82"/>
                    </a:lnTo>
                    <a:lnTo>
                      <a:pt x="88" y="83"/>
                    </a:lnTo>
                    <a:lnTo>
                      <a:pt x="89" y="84"/>
                    </a:lnTo>
                    <a:lnTo>
                      <a:pt x="90" y="84"/>
                    </a:lnTo>
                    <a:lnTo>
                      <a:pt x="90" y="87"/>
                    </a:lnTo>
                    <a:lnTo>
                      <a:pt x="91" y="89"/>
                    </a:lnTo>
                    <a:lnTo>
                      <a:pt x="93" y="90"/>
                    </a:lnTo>
                    <a:lnTo>
                      <a:pt x="94" y="90"/>
                    </a:lnTo>
                    <a:lnTo>
                      <a:pt x="96" y="90"/>
                    </a:lnTo>
                    <a:lnTo>
                      <a:pt x="99" y="90"/>
                    </a:lnTo>
                    <a:lnTo>
                      <a:pt x="99" y="91"/>
                    </a:lnTo>
                    <a:lnTo>
                      <a:pt x="100" y="93"/>
                    </a:lnTo>
                    <a:lnTo>
                      <a:pt x="100" y="94"/>
                    </a:lnTo>
                    <a:lnTo>
                      <a:pt x="100" y="95"/>
                    </a:lnTo>
                    <a:lnTo>
                      <a:pt x="101" y="95"/>
                    </a:lnTo>
                    <a:lnTo>
                      <a:pt x="102" y="95"/>
                    </a:lnTo>
                    <a:lnTo>
                      <a:pt x="104" y="95"/>
                    </a:lnTo>
                    <a:lnTo>
                      <a:pt x="105" y="95"/>
                    </a:lnTo>
                    <a:lnTo>
                      <a:pt x="106" y="95"/>
                    </a:lnTo>
                    <a:lnTo>
                      <a:pt x="110" y="94"/>
                    </a:lnTo>
                    <a:lnTo>
                      <a:pt x="111" y="94"/>
                    </a:lnTo>
                    <a:lnTo>
                      <a:pt x="113" y="94"/>
                    </a:lnTo>
                    <a:lnTo>
                      <a:pt x="116" y="93"/>
                    </a:lnTo>
                    <a:lnTo>
                      <a:pt x="121" y="91"/>
                    </a:lnTo>
                    <a:lnTo>
                      <a:pt x="123" y="89"/>
                    </a:lnTo>
                    <a:lnTo>
                      <a:pt x="125" y="88"/>
                    </a:lnTo>
                    <a:lnTo>
                      <a:pt x="126" y="89"/>
                    </a:lnTo>
                    <a:lnTo>
                      <a:pt x="125" y="89"/>
                    </a:lnTo>
                    <a:lnTo>
                      <a:pt x="125" y="90"/>
                    </a:lnTo>
                    <a:lnTo>
                      <a:pt x="125" y="91"/>
                    </a:lnTo>
                    <a:lnTo>
                      <a:pt x="125" y="93"/>
                    </a:lnTo>
                    <a:lnTo>
                      <a:pt x="123" y="94"/>
                    </a:lnTo>
                    <a:lnTo>
                      <a:pt x="121" y="95"/>
                    </a:lnTo>
                    <a:lnTo>
                      <a:pt x="125" y="94"/>
                    </a:lnTo>
                    <a:lnTo>
                      <a:pt x="126" y="94"/>
                    </a:lnTo>
                    <a:lnTo>
                      <a:pt x="125" y="96"/>
                    </a:lnTo>
                    <a:lnTo>
                      <a:pt x="126" y="98"/>
                    </a:lnTo>
                    <a:lnTo>
                      <a:pt x="128" y="96"/>
                    </a:lnTo>
                    <a:lnTo>
                      <a:pt x="129" y="94"/>
                    </a:lnTo>
                    <a:lnTo>
                      <a:pt x="132" y="93"/>
                    </a:lnTo>
                    <a:lnTo>
                      <a:pt x="133" y="93"/>
                    </a:lnTo>
                    <a:lnTo>
                      <a:pt x="133" y="94"/>
                    </a:lnTo>
                    <a:lnTo>
                      <a:pt x="136" y="95"/>
                    </a:lnTo>
                    <a:lnTo>
                      <a:pt x="137" y="95"/>
                    </a:lnTo>
                    <a:lnTo>
                      <a:pt x="137" y="94"/>
                    </a:lnTo>
                    <a:lnTo>
                      <a:pt x="137" y="93"/>
                    </a:lnTo>
                    <a:lnTo>
                      <a:pt x="138" y="91"/>
                    </a:lnTo>
                    <a:lnTo>
                      <a:pt x="139" y="90"/>
                    </a:lnTo>
                    <a:lnTo>
                      <a:pt x="140" y="89"/>
                    </a:lnTo>
                    <a:lnTo>
                      <a:pt x="145" y="89"/>
                    </a:lnTo>
                    <a:lnTo>
                      <a:pt x="149" y="89"/>
                    </a:lnTo>
                    <a:lnTo>
                      <a:pt x="153" y="91"/>
                    </a:lnTo>
                    <a:lnTo>
                      <a:pt x="154" y="91"/>
                    </a:lnTo>
                    <a:lnTo>
                      <a:pt x="154" y="93"/>
                    </a:lnTo>
                    <a:lnTo>
                      <a:pt x="158" y="90"/>
                    </a:lnTo>
                    <a:lnTo>
                      <a:pt x="158" y="89"/>
                    </a:lnTo>
                    <a:lnTo>
                      <a:pt x="156" y="88"/>
                    </a:lnTo>
                    <a:lnTo>
                      <a:pt x="155" y="88"/>
                    </a:lnTo>
                    <a:lnTo>
                      <a:pt x="159" y="87"/>
                    </a:lnTo>
                    <a:lnTo>
                      <a:pt x="161" y="88"/>
                    </a:lnTo>
                    <a:lnTo>
                      <a:pt x="164" y="88"/>
                    </a:lnTo>
                    <a:lnTo>
                      <a:pt x="165" y="88"/>
                    </a:lnTo>
                    <a:lnTo>
                      <a:pt x="166" y="87"/>
                    </a:lnTo>
                    <a:lnTo>
                      <a:pt x="167" y="87"/>
                    </a:lnTo>
                    <a:lnTo>
                      <a:pt x="166" y="89"/>
                    </a:lnTo>
                    <a:lnTo>
                      <a:pt x="167" y="90"/>
                    </a:lnTo>
                    <a:lnTo>
                      <a:pt x="169" y="89"/>
                    </a:lnTo>
                    <a:lnTo>
                      <a:pt x="171" y="90"/>
                    </a:lnTo>
                    <a:lnTo>
                      <a:pt x="172" y="90"/>
                    </a:lnTo>
                    <a:lnTo>
                      <a:pt x="174" y="90"/>
                    </a:lnTo>
                    <a:lnTo>
                      <a:pt x="175" y="90"/>
                    </a:lnTo>
                    <a:lnTo>
                      <a:pt x="174" y="91"/>
                    </a:lnTo>
                    <a:lnTo>
                      <a:pt x="175" y="93"/>
                    </a:lnTo>
                    <a:lnTo>
                      <a:pt x="176" y="93"/>
                    </a:lnTo>
                    <a:lnTo>
                      <a:pt x="177" y="91"/>
                    </a:lnTo>
                    <a:lnTo>
                      <a:pt x="177" y="88"/>
                    </a:lnTo>
                    <a:lnTo>
                      <a:pt x="176" y="84"/>
                    </a:lnTo>
                    <a:lnTo>
                      <a:pt x="176" y="83"/>
                    </a:lnTo>
                    <a:lnTo>
                      <a:pt x="177" y="80"/>
                    </a:lnTo>
                    <a:lnTo>
                      <a:pt x="178" y="79"/>
                    </a:lnTo>
                    <a:lnTo>
                      <a:pt x="178" y="75"/>
                    </a:lnTo>
                    <a:lnTo>
                      <a:pt x="176" y="72"/>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Freeform 162"/>
              <p:cNvSpPr>
                <a:spLocks/>
              </p:cNvSpPr>
              <p:nvPr/>
            </p:nvSpPr>
            <p:spPr bwMode="auto">
              <a:xfrm>
                <a:off x="3790652" y="2141622"/>
                <a:ext cx="139409" cy="68750"/>
              </a:xfrm>
              <a:custGeom>
                <a:avLst/>
                <a:gdLst>
                  <a:gd name="T0" fmla="*/ 2147483647 w 146"/>
                  <a:gd name="T1" fmla="*/ 2147483647 h 72"/>
                  <a:gd name="T2" fmla="*/ 2147483647 w 146"/>
                  <a:gd name="T3" fmla="*/ 2147483647 h 72"/>
                  <a:gd name="T4" fmla="*/ 2147483647 w 146"/>
                  <a:gd name="T5" fmla="*/ 2147483647 h 72"/>
                  <a:gd name="T6" fmla="*/ 2147483647 w 146"/>
                  <a:gd name="T7" fmla="*/ 2147483647 h 72"/>
                  <a:gd name="T8" fmla="*/ 2147483647 w 146"/>
                  <a:gd name="T9" fmla="*/ 2147483647 h 72"/>
                  <a:gd name="T10" fmla="*/ 2147483647 w 146"/>
                  <a:gd name="T11" fmla="*/ 2147483647 h 72"/>
                  <a:gd name="T12" fmla="*/ 2147483647 w 146"/>
                  <a:gd name="T13" fmla="*/ 2147483647 h 72"/>
                  <a:gd name="T14" fmla="*/ 2147483647 w 146"/>
                  <a:gd name="T15" fmla="*/ 2147483647 h 72"/>
                  <a:gd name="T16" fmla="*/ 2147483647 w 146"/>
                  <a:gd name="T17" fmla="*/ 2147483647 h 72"/>
                  <a:gd name="T18" fmla="*/ 2147483647 w 146"/>
                  <a:gd name="T19" fmla="*/ 2147483647 h 72"/>
                  <a:gd name="T20" fmla="*/ 2147483647 w 146"/>
                  <a:gd name="T21" fmla="*/ 2147483647 h 72"/>
                  <a:gd name="T22" fmla="*/ 2147483647 w 146"/>
                  <a:gd name="T23" fmla="*/ 2147483647 h 72"/>
                  <a:gd name="T24" fmla="*/ 2147483647 w 146"/>
                  <a:gd name="T25" fmla="*/ 2147483647 h 72"/>
                  <a:gd name="T26" fmla="*/ 2147483647 w 146"/>
                  <a:gd name="T27" fmla="*/ 2147483647 h 72"/>
                  <a:gd name="T28" fmla="*/ 2147483647 w 146"/>
                  <a:gd name="T29" fmla="*/ 2147483647 h 72"/>
                  <a:gd name="T30" fmla="*/ 2147483647 w 146"/>
                  <a:gd name="T31" fmla="*/ 2147483647 h 72"/>
                  <a:gd name="T32" fmla="*/ 2147483647 w 146"/>
                  <a:gd name="T33" fmla="*/ 2147483647 h 72"/>
                  <a:gd name="T34" fmla="*/ 2147483647 w 146"/>
                  <a:gd name="T35" fmla="*/ 2147483647 h 72"/>
                  <a:gd name="T36" fmla="*/ 2147483647 w 146"/>
                  <a:gd name="T37" fmla="*/ 2147483647 h 72"/>
                  <a:gd name="T38" fmla="*/ 2147483647 w 146"/>
                  <a:gd name="T39" fmla="*/ 2147483647 h 72"/>
                  <a:gd name="T40" fmla="*/ 2147483647 w 146"/>
                  <a:gd name="T41" fmla="*/ 2147483647 h 72"/>
                  <a:gd name="T42" fmla="*/ 2147483647 w 146"/>
                  <a:gd name="T43" fmla="*/ 2147483647 h 72"/>
                  <a:gd name="T44" fmla="*/ 2147483647 w 146"/>
                  <a:gd name="T45" fmla="*/ 2147483647 h 72"/>
                  <a:gd name="T46" fmla="*/ 2147483647 w 146"/>
                  <a:gd name="T47" fmla="*/ 2147483647 h 72"/>
                  <a:gd name="T48" fmla="*/ 2147483647 w 146"/>
                  <a:gd name="T49" fmla="*/ 2147483647 h 72"/>
                  <a:gd name="T50" fmla="*/ 2147483647 w 146"/>
                  <a:gd name="T51" fmla="*/ 2147483647 h 72"/>
                  <a:gd name="T52" fmla="*/ 2147483647 w 146"/>
                  <a:gd name="T53" fmla="*/ 0 h 72"/>
                  <a:gd name="T54" fmla="*/ 2147483647 w 146"/>
                  <a:gd name="T55" fmla="*/ 2147483647 h 72"/>
                  <a:gd name="T56" fmla="*/ 0 w 146"/>
                  <a:gd name="T57" fmla="*/ 2147483647 h 72"/>
                  <a:gd name="T58" fmla="*/ 2147483647 w 146"/>
                  <a:gd name="T59" fmla="*/ 2147483647 h 72"/>
                  <a:gd name="T60" fmla="*/ 2147483647 w 146"/>
                  <a:gd name="T61" fmla="*/ 2147483647 h 72"/>
                  <a:gd name="T62" fmla="*/ 2147483647 w 146"/>
                  <a:gd name="T63" fmla="*/ 2147483647 h 72"/>
                  <a:gd name="T64" fmla="*/ 2147483647 w 146"/>
                  <a:gd name="T65" fmla="*/ 2147483647 h 72"/>
                  <a:gd name="T66" fmla="*/ 2147483647 w 146"/>
                  <a:gd name="T67" fmla="*/ 2147483647 h 72"/>
                  <a:gd name="T68" fmla="*/ 2147483647 w 146"/>
                  <a:gd name="T69" fmla="*/ 2147483647 h 72"/>
                  <a:gd name="T70" fmla="*/ 2147483647 w 146"/>
                  <a:gd name="T71" fmla="*/ 2147483647 h 72"/>
                  <a:gd name="T72" fmla="*/ 2147483647 w 146"/>
                  <a:gd name="T73" fmla="*/ 2147483647 h 72"/>
                  <a:gd name="T74" fmla="*/ 2147483647 w 146"/>
                  <a:gd name="T75" fmla="*/ 2147483647 h 72"/>
                  <a:gd name="T76" fmla="*/ 2147483647 w 146"/>
                  <a:gd name="T77" fmla="*/ 2147483647 h 72"/>
                  <a:gd name="T78" fmla="*/ 2147483647 w 146"/>
                  <a:gd name="T79" fmla="*/ 2147483647 h 72"/>
                  <a:gd name="T80" fmla="*/ 2147483647 w 146"/>
                  <a:gd name="T81" fmla="*/ 2147483647 h 72"/>
                  <a:gd name="T82" fmla="*/ 2147483647 w 146"/>
                  <a:gd name="T83" fmla="*/ 2147483647 h 72"/>
                  <a:gd name="T84" fmla="*/ 2147483647 w 146"/>
                  <a:gd name="T85" fmla="*/ 2147483647 h 72"/>
                  <a:gd name="T86" fmla="*/ 2147483647 w 146"/>
                  <a:gd name="T87" fmla="*/ 2147483647 h 72"/>
                  <a:gd name="T88" fmla="*/ 2147483647 w 146"/>
                  <a:gd name="T89" fmla="*/ 2147483647 h 72"/>
                  <a:gd name="T90" fmla="*/ 2147483647 w 146"/>
                  <a:gd name="T91" fmla="*/ 2147483647 h 72"/>
                  <a:gd name="T92" fmla="*/ 2147483647 w 146"/>
                  <a:gd name="T93" fmla="*/ 2147483647 h 72"/>
                  <a:gd name="T94" fmla="*/ 2147483647 w 146"/>
                  <a:gd name="T95" fmla="*/ 2147483647 h 72"/>
                  <a:gd name="T96" fmla="*/ 2147483647 w 146"/>
                  <a:gd name="T97" fmla="*/ 2147483647 h 72"/>
                  <a:gd name="T98" fmla="*/ 2147483647 w 146"/>
                  <a:gd name="T99" fmla="*/ 2147483647 h 72"/>
                  <a:gd name="T100" fmla="*/ 2147483647 w 146"/>
                  <a:gd name="T101" fmla="*/ 2147483647 h 72"/>
                  <a:gd name="T102" fmla="*/ 2147483647 w 146"/>
                  <a:gd name="T103" fmla="*/ 2147483647 h 72"/>
                  <a:gd name="T104" fmla="*/ 2147483647 w 146"/>
                  <a:gd name="T105" fmla="*/ 2147483647 h 72"/>
                  <a:gd name="T106" fmla="*/ 2147483647 w 146"/>
                  <a:gd name="T107" fmla="*/ 2147483647 h 72"/>
                  <a:gd name="T108" fmla="*/ 2147483647 w 146"/>
                  <a:gd name="T109" fmla="*/ 2147483647 h 72"/>
                  <a:gd name="T110" fmla="*/ 2147483647 w 146"/>
                  <a:gd name="T111" fmla="*/ 2147483647 h 72"/>
                  <a:gd name="T112" fmla="*/ 2147483647 w 146"/>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6" h="72">
                    <a:moveTo>
                      <a:pt x="141" y="26"/>
                    </a:moveTo>
                    <a:lnTo>
                      <a:pt x="141" y="26"/>
                    </a:lnTo>
                    <a:lnTo>
                      <a:pt x="141" y="24"/>
                    </a:lnTo>
                    <a:lnTo>
                      <a:pt x="141" y="22"/>
                    </a:lnTo>
                    <a:lnTo>
                      <a:pt x="142" y="19"/>
                    </a:lnTo>
                    <a:lnTo>
                      <a:pt x="141" y="21"/>
                    </a:lnTo>
                    <a:lnTo>
                      <a:pt x="140" y="21"/>
                    </a:lnTo>
                    <a:lnTo>
                      <a:pt x="139" y="19"/>
                    </a:lnTo>
                    <a:lnTo>
                      <a:pt x="140" y="18"/>
                    </a:lnTo>
                    <a:lnTo>
                      <a:pt x="139" y="18"/>
                    </a:lnTo>
                    <a:lnTo>
                      <a:pt x="137" y="18"/>
                    </a:lnTo>
                    <a:lnTo>
                      <a:pt x="136" y="18"/>
                    </a:lnTo>
                    <a:lnTo>
                      <a:pt x="134" y="17"/>
                    </a:lnTo>
                    <a:lnTo>
                      <a:pt x="132" y="18"/>
                    </a:lnTo>
                    <a:lnTo>
                      <a:pt x="131" y="17"/>
                    </a:lnTo>
                    <a:lnTo>
                      <a:pt x="132" y="15"/>
                    </a:lnTo>
                    <a:lnTo>
                      <a:pt x="131" y="15"/>
                    </a:lnTo>
                    <a:lnTo>
                      <a:pt x="130" y="16"/>
                    </a:lnTo>
                    <a:lnTo>
                      <a:pt x="129" y="16"/>
                    </a:lnTo>
                    <a:lnTo>
                      <a:pt x="126" y="16"/>
                    </a:lnTo>
                    <a:lnTo>
                      <a:pt x="124" y="15"/>
                    </a:lnTo>
                    <a:lnTo>
                      <a:pt x="120" y="16"/>
                    </a:lnTo>
                    <a:lnTo>
                      <a:pt x="121" y="16"/>
                    </a:lnTo>
                    <a:lnTo>
                      <a:pt x="123" y="17"/>
                    </a:lnTo>
                    <a:lnTo>
                      <a:pt x="123" y="18"/>
                    </a:lnTo>
                    <a:lnTo>
                      <a:pt x="119" y="21"/>
                    </a:lnTo>
                    <a:lnTo>
                      <a:pt x="119" y="19"/>
                    </a:lnTo>
                    <a:lnTo>
                      <a:pt x="118" y="19"/>
                    </a:lnTo>
                    <a:lnTo>
                      <a:pt x="114" y="17"/>
                    </a:lnTo>
                    <a:lnTo>
                      <a:pt x="110" y="17"/>
                    </a:lnTo>
                    <a:lnTo>
                      <a:pt x="105" y="17"/>
                    </a:lnTo>
                    <a:lnTo>
                      <a:pt x="104" y="18"/>
                    </a:lnTo>
                    <a:lnTo>
                      <a:pt x="103" y="19"/>
                    </a:lnTo>
                    <a:lnTo>
                      <a:pt x="102" y="21"/>
                    </a:lnTo>
                    <a:lnTo>
                      <a:pt x="102" y="22"/>
                    </a:lnTo>
                    <a:lnTo>
                      <a:pt x="102" y="23"/>
                    </a:lnTo>
                    <a:lnTo>
                      <a:pt x="101" y="23"/>
                    </a:lnTo>
                    <a:lnTo>
                      <a:pt x="98" y="22"/>
                    </a:lnTo>
                    <a:lnTo>
                      <a:pt x="98" y="21"/>
                    </a:lnTo>
                    <a:lnTo>
                      <a:pt x="97" y="21"/>
                    </a:lnTo>
                    <a:lnTo>
                      <a:pt x="94" y="22"/>
                    </a:lnTo>
                    <a:lnTo>
                      <a:pt x="93" y="24"/>
                    </a:lnTo>
                    <a:lnTo>
                      <a:pt x="91" y="26"/>
                    </a:lnTo>
                    <a:lnTo>
                      <a:pt x="90" y="24"/>
                    </a:lnTo>
                    <a:lnTo>
                      <a:pt x="91" y="22"/>
                    </a:lnTo>
                    <a:lnTo>
                      <a:pt x="90" y="22"/>
                    </a:lnTo>
                    <a:lnTo>
                      <a:pt x="86" y="23"/>
                    </a:lnTo>
                    <a:lnTo>
                      <a:pt x="88" y="22"/>
                    </a:lnTo>
                    <a:lnTo>
                      <a:pt x="90" y="21"/>
                    </a:lnTo>
                    <a:lnTo>
                      <a:pt x="90" y="19"/>
                    </a:lnTo>
                    <a:lnTo>
                      <a:pt x="90" y="18"/>
                    </a:lnTo>
                    <a:lnTo>
                      <a:pt x="90" y="17"/>
                    </a:lnTo>
                    <a:lnTo>
                      <a:pt x="91" y="17"/>
                    </a:lnTo>
                    <a:lnTo>
                      <a:pt x="90" y="16"/>
                    </a:lnTo>
                    <a:lnTo>
                      <a:pt x="88" y="17"/>
                    </a:lnTo>
                    <a:lnTo>
                      <a:pt x="86" y="19"/>
                    </a:lnTo>
                    <a:lnTo>
                      <a:pt x="81" y="21"/>
                    </a:lnTo>
                    <a:lnTo>
                      <a:pt x="78" y="22"/>
                    </a:lnTo>
                    <a:lnTo>
                      <a:pt x="76" y="22"/>
                    </a:lnTo>
                    <a:lnTo>
                      <a:pt x="75" y="22"/>
                    </a:lnTo>
                    <a:lnTo>
                      <a:pt x="71" y="23"/>
                    </a:lnTo>
                    <a:lnTo>
                      <a:pt x="70" y="23"/>
                    </a:lnTo>
                    <a:lnTo>
                      <a:pt x="69" y="23"/>
                    </a:lnTo>
                    <a:lnTo>
                      <a:pt x="67" y="23"/>
                    </a:lnTo>
                    <a:lnTo>
                      <a:pt x="66" y="23"/>
                    </a:lnTo>
                    <a:lnTo>
                      <a:pt x="65" y="23"/>
                    </a:lnTo>
                    <a:lnTo>
                      <a:pt x="65" y="22"/>
                    </a:lnTo>
                    <a:lnTo>
                      <a:pt x="65" y="21"/>
                    </a:lnTo>
                    <a:lnTo>
                      <a:pt x="64" y="19"/>
                    </a:lnTo>
                    <a:lnTo>
                      <a:pt x="64" y="18"/>
                    </a:lnTo>
                    <a:lnTo>
                      <a:pt x="61" y="18"/>
                    </a:lnTo>
                    <a:lnTo>
                      <a:pt x="59" y="18"/>
                    </a:lnTo>
                    <a:lnTo>
                      <a:pt x="58" y="18"/>
                    </a:lnTo>
                    <a:lnTo>
                      <a:pt x="56" y="17"/>
                    </a:lnTo>
                    <a:lnTo>
                      <a:pt x="55" y="15"/>
                    </a:lnTo>
                    <a:lnTo>
                      <a:pt x="55" y="12"/>
                    </a:lnTo>
                    <a:lnTo>
                      <a:pt x="54" y="12"/>
                    </a:lnTo>
                    <a:lnTo>
                      <a:pt x="53" y="11"/>
                    </a:lnTo>
                    <a:lnTo>
                      <a:pt x="52" y="10"/>
                    </a:lnTo>
                    <a:lnTo>
                      <a:pt x="50" y="10"/>
                    </a:lnTo>
                    <a:lnTo>
                      <a:pt x="48" y="10"/>
                    </a:lnTo>
                    <a:lnTo>
                      <a:pt x="45" y="10"/>
                    </a:lnTo>
                    <a:lnTo>
                      <a:pt x="44" y="10"/>
                    </a:lnTo>
                    <a:lnTo>
                      <a:pt x="43" y="10"/>
                    </a:lnTo>
                    <a:lnTo>
                      <a:pt x="42" y="10"/>
                    </a:lnTo>
                    <a:lnTo>
                      <a:pt x="41" y="8"/>
                    </a:lnTo>
                    <a:lnTo>
                      <a:pt x="38" y="8"/>
                    </a:lnTo>
                    <a:lnTo>
                      <a:pt x="37" y="8"/>
                    </a:lnTo>
                    <a:lnTo>
                      <a:pt x="36" y="8"/>
                    </a:lnTo>
                    <a:lnTo>
                      <a:pt x="34" y="8"/>
                    </a:lnTo>
                    <a:lnTo>
                      <a:pt x="33" y="7"/>
                    </a:lnTo>
                    <a:lnTo>
                      <a:pt x="30" y="5"/>
                    </a:lnTo>
                    <a:lnTo>
                      <a:pt x="25" y="5"/>
                    </a:lnTo>
                    <a:lnTo>
                      <a:pt x="22" y="5"/>
                    </a:lnTo>
                    <a:lnTo>
                      <a:pt x="21" y="3"/>
                    </a:lnTo>
                    <a:lnTo>
                      <a:pt x="20" y="3"/>
                    </a:lnTo>
                    <a:lnTo>
                      <a:pt x="17" y="3"/>
                    </a:lnTo>
                    <a:lnTo>
                      <a:pt x="14" y="0"/>
                    </a:lnTo>
                    <a:lnTo>
                      <a:pt x="12" y="0"/>
                    </a:lnTo>
                    <a:lnTo>
                      <a:pt x="10" y="0"/>
                    </a:lnTo>
                    <a:lnTo>
                      <a:pt x="9" y="0"/>
                    </a:lnTo>
                    <a:lnTo>
                      <a:pt x="9" y="1"/>
                    </a:lnTo>
                    <a:lnTo>
                      <a:pt x="7" y="2"/>
                    </a:lnTo>
                    <a:lnTo>
                      <a:pt x="5" y="1"/>
                    </a:lnTo>
                    <a:lnTo>
                      <a:pt x="3" y="2"/>
                    </a:lnTo>
                    <a:lnTo>
                      <a:pt x="0" y="5"/>
                    </a:lnTo>
                    <a:lnTo>
                      <a:pt x="0" y="6"/>
                    </a:lnTo>
                    <a:lnTo>
                      <a:pt x="0" y="7"/>
                    </a:lnTo>
                    <a:lnTo>
                      <a:pt x="0" y="10"/>
                    </a:lnTo>
                    <a:lnTo>
                      <a:pt x="1" y="11"/>
                    </a:lnTo>
                    <a:lnTo>
                      <a:pt x="3" y="12"/>
                    </a:lnTo>
                    <a:lnTo>
                      <a:pt x="4" y="12"/>
                    </a:lnTo>
                    <a:lnTo>
                      <a:pt x="4" y="13"/>
                    </a:lnTo>
                    <a:lnTo>
                      <a:pt x="5" y="15"/>
                    </a:lnTo>
                    <a:lnTo>
                      <a:pt x="4" y="17"/>
                    </a:lnTo>
                    <a:lnTo>
                      <a:pt x="5" y="19"/>
                    </a:lnTo>
                    <a:lnTo>
                      <a:pt x="6" y="21"/>
                    </a:lnTo>
                    <a:lnTo>
                      <a:pt x="6" y="22"/>
                    </a:lnTo>
                    <a:lnTo>
                      <a:pt x="6" y="23"/>
                    </a:lnTo>
                    <a:lnTo>
                      <a:pt x="6" y="24"/>
                    </a:lnTo>
                    <a:lnTo>
                      <a:pt x="7" y="26"/>
                    </a:lnTo>
                    <a:lnTo>
                      <a:pt x="10" y="28"/>
                    </a:lnTo>
                    <a:lnTo>
                      <a:pt x="11" y="30"/>
                    </a:lnTo>
                    <a:lnTo>
                      <a:pt x="12" y="33"/>
                    </a:lnTo>
                    <a:lnTo>
                      <a:pt x="16" y="35"/>
                    </a:lnTo>
                    <a:lnTo>
                      <a:pt x="21" y="37"/>
                    </a:lnTo>
                    <a:lnTo>
                      <a:pt x="22" y="37"/>
                    </a:lnTo>
                    <a:lnTo>
                      <a:pt x="25" y="38"/>
                    </a:lnTo>
                    <a:lnTo>
                      <a:pt x="26" y="39"/>
                    </a:lnTo>
                    <a:lnTo>
                      <a:pt x="28" y="40"/>
                    </a:lnTo>
                    <a:lnTo>
                      <a:pt x="30" y="40"/>
                    </a:lnTo>
                    <a:lnTo>
                      <a:pt x="31" y="41"/>
                    </a:lnTo>
                    <a:lnTo>
                      <a:pt x="32" y="43"/>
                    </a:lnTo>
                    <a:lnTo>
                      <a:pt x="33" y="43"/>
                    </a:lnTo>
                    <a:lnTo>
                      <a:pt x="34" y="45"/>
                    </a:lnTo>
                    <a:lnTo>
                      <a:pt x="36" y="45"/>
                    </a:lnTo>
                    <a:lnTo>
                      <a:pt x="38" y="44"/>
                    </a:lnTo>
                    <a:lnTo>
                      <a:pt x="39" y="44"/>
                    </a:lnTo>
                    <a:lnTo>
                      <a:pt x="41" y="45"/>
                    </a:lnTo>
                    <a:lnTo>
                      <a:pt x="41" y="49"/>
                    </a:lnTo>
                    <a:lnTo>
                      <a:pt x="43" y="50"/>
                    </a:lnTo>
                    <a:lnTo>
                      <a:pt x="45" y="52"/>
                    </a:lnTo>
                    <a:lnTo>
                      <a:pt x="48" y="52"/>
                    </a:lnTo>
                    <a:lnTo>
                      <a:pt x="50" y="51"/>
                    </a:lnTo>
                    <a:lnTo>
                      <a:pt x="56" y="52"/>
                    </a:lnTo>
                    <a:lnTo>
                      <a:pt x="61" y="54"/>
                    </a:lnTo>
                    <a:lnTo>
                      <a:pt x="66" y="56"/>
                    </a:lnTo>
                    <a:lnTo>
                      <a:pt x="70" y="59"/>
                    </a:lnTo>
                    <a:lnTo>
                      <a:pt x="72" y="61"/>
                    </a:lnTo>
                    <a:lnTo>
                      <a:pt x="76" y="66"/>
                    </a:lnTo>
                    <a:lnTo>
                      <a:pt x="78" y="72"/>
                    </a:lnTo>
                    <a:lnTo>
                      <a:pt x="80" y="72"/>
                    </a:lnTo>
                    <a:lnTo>
                      <a:pt x="80" y="71"/>
                    </a:lnTo>
                    <a:lnTo>
                      <a:pt x="81" y="67"/>
                    </a:lnTo>
                    <a:lnTo>
                      <a:pt x="81" y="66"/>
                    </a:lnTo>
                    <a:lnTo>
                      <a:pt x="81" y="65"/>
                    </a:lnTo>
                    <a:lnTo>
                      <a:pt x="80" y="63"/>
                    </a:lnTo>
                    <a:lnTo>
                      <a:pt x="80" y="62"/>
                    </a:lnTo>
                    <a:lnTo>
                      <a:pt x="80" y="61"/>
                    </a:lnTo>
                    <a:lnTo>
                      <a:pt x="78" y="61"/>
                    </a:lnTo>
                    <a:lnTo>
                      <a:pt x="78" y="60"/>
                    </a:lnTo>
                    <a:lnTo>
                      <a:pt x="80" y="59"/>
                    </a:lnTo>
                    <a:lnTo>
                      <a:pt x="81" y="57"/>
                    </a:lnTo>
                    <a:lnTo>
                      <a:pt x="82" y="56"/>
                    </a:lnTo>
                    <a:lnTo>
                      <a:pt x="81" y="59"/>
                    </a:lnTo>
                    <a:lnTo>
                      <a:pt x="81" y="60"/>
                    </a:lnTo>
                    <a:lnTo>
                      <a:pt x="82" y="60"/>
                    </a:lnTo>
                    <a:lnTo>
                      <a:pt x="83" y="60"/>
                    </a:lnTo>
                    <a:lnTo>
                      <a:pt x="85" y="57"/>
                    </a:lnTo>
                    <a:lnTo>
                      <a:pt x="80" y="54"/>
                    </a:lnTo>
                    <a:lnTo>
                      <a:pt x="78" y="52"/>
                    </a:lnTo>
                    <a:lnTo>
                      <a:pt x="76" y="52"/>
                    </a:lnTo>
                    <a:lnTo>
                      <a:pt x="76" y="51"/>
                    </a:lnTo>
                    <a:lnTo>
                      <a:pt x="76" y="50"/>
                    </a:lnTo>
                    <a:lnTo>
                      <a:pt x="78" y="50"/>
                    </a:lnTo>
                    <a:lnTo>
                      <a:pt x="80" y="50"/>
                    </a:lnTo>
                    <a:lnTo>
                      <a:pt x="82" y="52"/>
                    </a:lnTo>
                    <a:lnTo>
                      <a:pt x="82" y="51"/>
                    </a:lnTo>
                    <a:lnTo>
                      <a:pt x="82" y="50"/>
                    </a:lnTo>
                    <a:lnTo>
                      <a:pt x="83" y="49"/>
                    </a:lnTo>
                    <a:lnTo>
                      <a:pt x="86" y="48"/>
                    </a:lnTo>
                    <a:lnTo>
                      <a:pt x="87" y="46"/>
                    </a:lnTo>
                    <a:lnTo>
                      <a:pt x="88" y="45"/>
                    </a:lnTo>
                    <a:lnTo>
                      <a:pt x="93" y="49"/>
                    </a:lnTo>
                    <a:lnTo>
                      <a:pt x="99" y="50"/>
                    </a:lnTo>
                    <a:lnTo>
                      <a:pt x="104" y="54"/>
                    </a:lnTo>
                    <a:lnTo>
                      <a:pt x="109" y="56"/>
                    </a:lnTo>
                    <a:lnTo>
                      <a:pt x="109" y="57"/>
                    </a:lnTo>
                    <a:lnTo>
                      <a:pt x="109" y="60"/>
                    </a:lnTo>
                    <a:lnTo>
                      <a:pt x="110" y="61"/>
                    </a:lnTo>
                    <a:lnTo>
                      <a:pt x="112" y="61"/>
                    </a:lnTo>
                    <a:lnTo>
                      <a:pt x="114" y="62"/>
                    </a:lnTo>
                    <a:lnTo>
                      <a:pt x="114" y="63"/>
                    </a:lnTo>
                    <a:lnTo>
                      <a:pt x="114" y="65"/>
                    </a:lnTo>
                    <a:lnTo>
                      <a:pt x="115" y="65"/>
                    </a:lnTo>
                    <a:lnTo>
                      <a:pt x="118" y="63"/>
                    </a:lnTo>
                    <a:lnTo>
                      <a:pt x="120" y="63"/>
                    </a:lnTo>
                    <a:lnTo>
                      <a:pt x="123" y="65"/>
                    </a:lnTo>
                    <a:lnTo>
                      <a:pt x="127" y="67"/>
                    </a:lnTo>
                    <a:lnTo>
                      <a:pt x="129" y="65"/>
                    </a:lnTo>
                    <a:lnTo>
                      <a:pt x="126" y="59"/>
                    </a:lnTo>
                    <a:lnTo>
                      <a:pt x="125" y="59"/>
                    </a:lnTo>
                    <a:lnTo>
                      <a:pt x="125" y="57"/>
                    </a:lnTo>
                    <a:lnTo>
                      <a:pt x="126" y="57"/>
                    </a:lnTo>
                    <a:lnTo>
                      <a:pt x="123" y="51"/>
                    </a:lnTo>
                    <a:lnTo>
                      <a:pt x="124" y="50"/>
                    </a:lnTo>
                    <a:lnTo>
                      <a:pt x="126" y="52"/>
                    </a:lnTo>
                    <a:lnTo>
                      <a:pt x="127" y="52"/>
                    </a:lnTo>
                    <a:lnTo>
                      <a:pt x="125" y="50"/>
                    </a:lnTo>
                    <a:lnTo>
                      <a:pt x="125" y="49"/>
                    </a:lnTo>
                    <a:lnTo>
                      <a:pt x="126" y="50"/>
                    </a:lnTo>
                    <a:lnTo>
                      <a:pt x="127" y="50"/>
                    </a:lnTo>
                    <a:lnTo>
                      <a:pt x="127" y="49"/>
                    </a:lnTo>
                    <a:lnTo>
                      <a:pt x="127" y="48"/>
                    </a:lnTo>
                    <a:lnTo>
                      <a:pt x="131" y="46"/>
                    </a:lnTo>
                    <a:lnTo>
                      <a:pt x="131" y="48"/>
                    </a:lnTo>
                    <a:lnTo>
                      <a:pt x="132" y="48"/>
                    </a:lnTo>
                    <a:lnTo>
                      <a:pt x="132" y="49"/>
                    </a:lnTo>
                    <a:lnTo>
                      <a:pt x="132" y="51"/>
                    </a:lnTo>
                    <a:lnTo>
                      <a:pt x="134" y="51"/>
                    </a:lnTo>
                    <a:lnTo>
                      <a:pt x="134" y="48"/>
                    </a:lnTo>
                    <a:lnTo>
                      <a:pt x="135" y="48"/>
                    </a:lnTo>
                    <a:lnTo>
                      <a:pt x="135" y="46"/>
                    </a:lnTo>
                    <a:lnTo>
                      <a:pt x="137" y="46"/>
                    </a:lnTo>
                    <a:lnTo>
                      <a:pt x="139" y="46"/>
                    </a:lnTo>
                    <a:lnTo>
                      <a:pt x="139" y="48"/>
                    </a:lnTo>
                    <a:lnTo>
                      <a:pt x="141" y="45"/>
                    </a:lnTo>
                    <a:lnTo>
                      <a:pt x="141" y="44"/>
                    </a:lnTo>
                    <a:lnTo>
                      <a:pt x="141" y="40"/>
                    </a:lnTo>
                    <a:lnTo>
                      <a:pt x="141" y="39"/>
                    </a:lnTo>
                    <a:lnTo>
                      <a:pt x="142" y="39"/>
                    </a:lnTo>
                    <a:lnTo>
                      <a:pt x="145" y="38"/>
                    </a:lnTo>
                    <a:lnTo>
                      <a:pt x="146" y="35"/>
                    </a:lnTo>
                    <a:lnTo>
                      <a:pt x="145" y="34"/>
                    </a:lnTo>
                    <a:lnTo>
                      <a:pt x="142" y="29"/>
                    </a:lnTo>
                    <a:lnTo>
                      <a:pt x="1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 name="Freeform 163"/>
              <p:cNvSpPr>
                <a:spLocks/>
              </p:cNvSpPr>
              <p:nvPr/>
            </p:nvSpPr>
            <p:spPr bwMode="auto">
              <a:xfrm>
                <a:off x="3785878" y="2179817"/>
                <a:ext cx="126041" cy="96440"/>
              </a:xfrm>
              <a:custGeom>
                <a:avLst/>
                <a:gdLst>
                  <a:gd name="T0" fmla="*/ 2147483647 w 132"/>
                  <a:gd name="T1" fmla="*/ 2147483647 h 101"/>
                  <a:gd name="T2" fmla="*/ 2147483647 w 132"/>
                  <a:gd name="T3" fmla="*/ 2147483647 h 101"/>
                  <a:gd name="T4" fmla="*/ 2147483647 w 132"/>
                  <a:gd name="T5" fmla="*/ 2147483647 h 101"/>
                  <a:gd name="T6" fmla="*/ 2147483647 w 132"/>
                  <a:gd name="T7" fmla="*/ 2147483647 h 101"/>
                  <a:gd name="T8" fmla="*/ 2147483647 w 132"/>
                  <a:gd name="T9" fmla="*/ 2147483647 h 101"/>
                  <a:gd name="T10" fmla="*/ 2147483647 w 132"/>
                  <a:gd name="T11" fmla="*/ 2147483647 h 101"/>
                  <a:gd name="T12" fmla="*/ 2147483647 w 132"/>
                  <a:gd name="T13" fmla="*/ 2147483647 h 101"/>
                  <a:gd name="T14" fmla="*/ 2147483647 w 132"/>
                  <a:gd name="T15" fmla="*/ 2147483647 h 101"/>
                  <a:gd name="T16" fmla="*/ 2147483647 w 132"/>
                  <a:gd name="T17" fmla="*/ 2147483647 h 101"/>
                  <a:gd name="T18" fmla="*/ 2147483647 w 132"/>
                  <a:gd name="T19" fmla="*/ 2147483647 h 101"/>
                  <a:gd name="T20" fmla="*/ 2147483647 w 132"/>
                  <a:gd name="T21" fmla="*/ 2147483647 h 101"/>
                  <a:gd name="T22" fmla="*/ 2147483647 w 132"/>
                  <a:gd name="T23" fmla="*/ 2147483647 h 101"/>
                  <a:gd name="T24" fmla="*/ 2147483647 w 132"/>
                  <a:gd name="T25" fmla="*/ 2147483647 h 101"/>
                  <a:gd name="T26" fmla="*/ 2147483647 w 132"/>
                  <a:gd name="T27" fmla="*/ 2147483647 h 101"/>
                  <a:gd name="T28" fmla="*/ 2147483647 w 132"/>
                  <a:gd name="T29" fmla="*/ 2147483647 h 101"/>
                  <a:gd name="T30" fmla="*/ 2147483647 w 132"/>
                  <a:gd name="T31" fmla="*/ 2147483647 h 101"/>
                  <a:gd name="T32" fmla="*/ 2147483647 w 132"/>
                  <a:gd name="T33" fmla="*/ 2147483647 h 101"/>
                  <a:gd name="T34" fmla="*/ 2147483647 w 132"/>
                  <a:gd name="T35" fmla="*/ 2147483647 h 101"/>
                  <a:gd name="T36" fmla="*/ 2147483647 w 132"/>
                  <a:gd name="T37" fmla="*/ 2147483647 h 101"/>
                  <a:gd name="T38" fmla="*/ 2147483647 w 132"/>
                  <a:gd name="T39" fmla="*/ 2147483647 h 101"/>
                  <a:gd name="T40" fmla="*/ 2147483647 w 132"/>
                  <a:gd name="T41" fmla="*/ 2147483647 h 101"/>
                  <a:gd name="T42" fmla="*/ 0 w 132"/>
                  <a:gd name="T43" fmla="*/ 2147483647 h 101"/>
                  <a:gd name="T44" fmla="*/ 2147483647 w 132"/>
                  <a:gd name="T45" fmla="*/ 2147483647 h 101"/>
                  <a:gd name="T46" fmla="*/ 2147483647 w 132"/>
                  <a:gd name="T47" fmla="*/ 2147483647 h 101"/>
                  <a:gd name="T48" fmla="*/ 2147483647 w 132"/>
                  <a:gd name="T49" fmla="*/ 2147483647 h 101"/>
                  <a:gd name="T50" fmla="*/ 2147483647 w 132"/>
                  <a:gd name="T51" fmla="*/ 2147483647 h 101"/>
                  <a:gd name="T52" fmla="*/ 2147483647 w 132"/>
                  <a:gd name="T53" fmla="*/ 2147483647 h 101"/>
                  <a:gd name="T54" fmla="*/ 2147483647 w 132"/>
                  <a:gd name="T55" fmla="*/ 2147483647 h 101"/>
                  <a:gd name="T56" fmla="*/ 2147483647 w 132"/>
                  <a:gd name="T57" fmla="*/ 2147483647 h 101"/>
                  <a:gd name="T58" fmla="*/ 2147483647 w 132"/>
                  <a:gd name="T59" fmla="*/ 2147483647 h 101"/>
                  <a:gd name="T60" fmla="*/ 2147483647 w 132"/>
                  <a:gd name="T61" fmla="*/ 2147483647 h 101"/>
                  <a:gd name="T62" fmla="*/ 2147483647 w 132"/>
                  <a:gd name="T63" fmla="*/ 2147483647 h 101"/>
                  <a:gd name="T64" fmla="*/ 2147483647 w 132"/>
                  <a:gd name="T65" fmla="*/ 2147483647 h 101"/>
                  <a:gd name="T66" fmla="*/ 2147483647 w 132"/>
                  <a:gd name="T67" fmla="*/ 2147483647 h 101"/>
                  <a:gd name="T68" fmla="*/ 2147483647 w 132"/>
                  <a:gd name="T69" fmla="*/ 2147483647 h 101"/>
                  <a:gd name="T70" fmla="*/ 2147483647 w 132"/>
                  <a:gd name="T71" fmla="*/ 2147483647 h 101"/>
                  <a:gd name="T72" fmla="*/ 2147483647 w 132"/>
                  <a:gd name="T73" fmla="*/ 2147483647 h 101"/>
                  <a:gd name="T74" fmla="*/ 2147483647 w 132"/>
                  <a:gd name="T75" fmla="*/ 2147483647 h 101"/>
                  <a:gd name="T76" fmla="*/ 2147483647 w 132"/>
                  <a:gd name="T77" fmla="*/ 2147483647 h 101"/>
                  <a:gd name="T78" fmla="*/ 2147483647 w 132"/>
                  <a:gd name="T79" fmla="*/ 2147483647 h 101"/>
                  <a:gd name="T80" fmla="*/ 2147483647 w 132"/>
                  <a:gd name="T81" fmla="*/ 2147483647 h 101"/>
                  <a:gd name="T82" fmla="*/ 2147483647 w 132"/>
                  <a:gd name="T83" fmla="*/ 2147483647 h 101"/>
                  <a:gd name="T84" fmla="*/ 2147483647 w 132"/>
                  <a:gd name="T85" fmla="*/ 2147483647 h 101"/>
                  <a:gd name="T86" fmla="*/ 2147483647 w 132"/>
                  <a:gd name="T87" fmla="*/ 2147483647 h 101"/>
                  <a:gd name="T88" fmla="*/ 2147483647 w 132"/>
                  <a:gd name="T89" fmla="*/ 2147483647 h 101"/>
                  <a:gd name="T90" fmla="*/ 2147483647 w 132"/>
                  <a:gd name="T91" fmla="*/ 2147483647 h 101"/>
                  <a:gd name="T92" fmla="*/ 2147483647 w 132"/>
                  <a:gd name="T93" fmla="*/ 2147483647 h 101"/>
                  <a:gd name="T94" fmla="*/ 2147483647 w 132"/>
                  <a:gd name="T95" fmla="*/ 2147483647 h 101"/>
                  <a:gd name="T96" fmla="*/ 2147483647 w 132"/>
                  <a:gd name="T97" fmla="*/ 2147483647 h 101"/>
                  <a:gd name="T98" fmla="*/ 2147483647 w 132"/>
                  <a:gd name="T99" fmla="*/ 2147483647 h 101"/>
                  <a:gd name="T100" fmla="*/ 2147483647 w 132"/>
                  <a:gd name="T101" fmla="*/ 2147483647 h 101"/>
                  <a:gd name="T102" fmla="*/ 2147483647 w 132"/>
                  <a:gd name="T103" fmla="*/ 2147483647 h 101"/>
                  <a:gd name="T104" fmla="*/ 2147483647 w 132"/>
                  <a:gd name="T105" fmla="*/ 2147483647 h 101"/>
                  <a:gd name="T106" fmla="*/ 2147483647 w 132"/>
                  <a:gd name="T107" fmla="*/ 2147483647 h 101"/>
                  <a:gd name="T108" fmla="*/ 2147483647 w 132"/>
                  <a:gd name="T109" fmla="*/ 2147483647 h 101"/>
                  <a:gd name="T110" fmla="*/ 2147483647 w 132"/>
                  <a:gd name="T111" fmla="*/ 2147483647 h 101"/>
                  <a:gd name="T112" fmla="*/ 2147483647 w 132"/>
                  <a:gd name="T113" fmla="*/ 2147483647 h 101"/>
                  <a:gd name="T114" fmla="*/ 2147483647 w 132"/>
                  <a:gd name="T115" fmla="*/ 2147483647 h 101"/>
                  <a:gd name="T116" fmla="*/ 2147483647 w 132"/>
                  <a:gd name="T117" fmla="*/ 2147483647 h 101"/>
                  <a:gd name="T118" fmla="*/ 2147483647 w 132"/>
                  <a:gd name="T119" fmla="*/ 2147483647 h 101"/>
                  <a:gd name="T120" fmla="*/ 2147483647 w 132"/>
                  <a:gd name="T121" fmla="*/ 2147483647 h 101"/>
                  <a:gd name="T122" fmla="*/ 2147483647 w 132"/>
                  <a:gd name="T123" fmla="*/ 2147483647 h 101"/>
                  <a:gd name="T124" fmla="*/ 2147483647 w 132"/>
                  <a:gd name="T125" fmla="*/ 2147483647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101">
                    <a:moveTo>
                      <a:pt x="123" y="23"/>
                    </a:moveTo>
                    <a:lnTo>
                      <a:pt x="123" y="23"/>
                    </a:lnTo>
                    <a:lnTo>
                      <a:pt x="120" y="25"/>
                    </a:lnTo>
                    <a:lnTo>
                      <a:pt x="119" y="25"/>
                    </a:lnTo>
                    <a:lnTo>
                      <a:pt x="119" y="23"/>
                    </a:lnTo>
                    <a:lnTo>
                      <a:pt x="119" y="22"/>
                    </a:lnTo>
                    <a:lnTo>
                      <a:pt x="117" y="21"/>
                    </a:lnTo>
                    <a:lnTo>
                      <a:pt x="115" y="21"/>
                    </a:lnTo>
                    <a:lnTo>
                      <a:pt x="114" y="20"/>
                    </a:lnTo>
                    <a:lnTo>
                      <a:pt x="114" y="17"/>
                    </a:lnTo>
                    <a:lnTo>
                      <a:pt x="114" y="16"/>
                    </a:lnTo>
                    <a:lnTo>
                      <a:pt x="109" y="14"/>
                    </a:lnTo>
                    <a:lnTo>
                      <a:pt x="104" y="10"/>
                    </a:lnTo>
                    <a:lnTo>
                      <a:pt x="98" y="9"/>
                    </a:lnTo>
                    <a:lnTo>
                      <a:pt x="93" y="5"/>
                    </a:lnTo>
                    <a:lnTo>
                      <a:pt x="92" y="6"/>
                    </a:lnTo>
                    <a:lnTo>
                      <a:pt x="91" y="8"/>
                    </a:lnTo>
                    <a:lnTo>
                      <a:pt x="88" y="9"/>
                    </a:lnTo>
                    <a:lnTo>
                      <a:pt x="87" y="10"/>
                    </a:lnTo>
                    <a:lnTo>
                      <a:pt x="87" y="11"/>
                    </a:lnTo>
                    <a:lnTo>
                      <a:pt x="87" y="12"/>
                    </a:lnTo>
                    <a:lnTo>
                      <a:pt x="85" y="10"/>
                    </a:lnTo>
                    <a:lnTo>
                      <a:pt x="83" y="10"/>
                    </a:lnTo>
                    <a:lnTo>
                      <a:pt x="81" y="10"/>
                    </a:lnTo>
                    <a:lnTo>
                      <a:pt x="81" y="11"/>
                    </a:lnTo>
                    <a:lnTo>
                      <a:pt x="81" y="12"/>
                    </a:lnTo>
                    <a:lnTo>
                      <a:pt x="83" y="12"/>
                    </a:lnTo>
                    <a:lnTo>
                      <a:pt x="85" y="14"/>
                    </a:lnTo>
                    <a:lnTo>
                      <a:pt x="90" y="17"/>
                    </a:lnTo>
                    <a:lnTo>
                      <a:pt x="88" y="20"/>
                    </a:lnTo>
                    <a:lnTo>
                      <a:pt x="87" y="20"/>
                    </a:lnTo>
                    <a:lnTo>
                      <a:pt x="86" y="20"/>
                    </a:lnTo>
                    <a:lnTo>
                      <a:pt x="86" y="19"/>
                    </a:lnTo>
                    <a:lnTo>
                      <a:pt x="87" y="16"/>
                    </a:lnTo>
                    <a:lnTo>
                      <a:pt x="86" y="17"/>
                    </a:lnTo>
                    <a:lnTo>
                      <a:pt x="85" y="19"/>
                    </a:lnTo>
                    <a:lnTo>
                      <a:pt x="83" y="20"/>
                    </a:lnTo>
                    <a:lnTo>
                      <a:pt x="83" y="21"/>
                    </a:lnTo>
                    <a:lnTo>
                      <a:pt x="85" y="21"/>
                    </a:lnTo>
                    <a:lnTo>
                      <a:pt x="85" y="22"/>
                    </a:lnTo>
                    <a:lnTo>
                      <a:pt x="85" y="23"/>
                    </a:lnTo>
                    <a:lnTo>
                      <a:pt x="86" y="25"/>
                    </a:lnTo>
                    <a:lnTo>
                      <a:pt x="86" y="26"/>
                    </a:lnTo>
                    <a:lnTo>
                      <a:pt x="86" y="27"/>
                    </a:lnTo>
                    <a:lnTo>
                      <a:pt x="85" y="31"/>
                    </a:lnTo>
                    <a:lnTo>
                      <a:pt x="85" y="32"/>
                    </a:lnTo>
                    <a:lnTo>
                      <a:pt x="83" y="32"/>
                    </a:lnTo>
                    <a:lnTo>
                      <a:pt x="81" y="26"/>
                    </a:lnTo>
                    <a:lnTo>
                      <a:pt x="77" y="21"/>
                    </a:lnTo>
                    <a:lnTo>
                      <a:pt x="75" y="19"/>
                    </a:lnTo>
                    <a:lnTo>
                      <a:pt x="71" y="16"/>
                    </a:lnTo>
                    <a:lnTo>
                      <a:pt x="66" y="14"/>
                    </a:lnTo>
                    <a:lnTo>
                      <a:pt x="61" y="12"/>
                    </a:lnTo>
                    <a:lnTo>
                      <a:pt x="55" y="11"/>
                    </a:lnTo>
                    <a:lnTo>
                      <a:pt x="53" y="12"/>
                    </a:lnTo>
                    <a:lnTo>
                      <a:pt x="50" y="12"/>
                    </a:lnTo>
                    <a:lnTo>
                      <a:pt x="48" y="10"/>
                    </a:lnTo>
                    <a:lnTo>
                      <a:pt x="46" y="9"/>
                    </a:lnTo>
                    <a:lnTo>
                      <a:pt x="46" y="5"/>
                    </a:lnTo>
                    <a:lnTo>
                      <a:pt x="44" y="4"/>
                    </a:lnTo>
                    <a:lnTo>
                      <a:pt x="43" y="4"/>
                    </a:lnTo>
                    <a:lnTo>
                      <a:pt x="41" y="5"/>
                    </a:lnTo>
                    <a:lnTo>
                      <a:pt x="39" y="5"/>
                    </a:lnTo>
                    <a:lnTo>
                      <a:pt x="38" y="3"/>
                    </a:lnTo>
                    <a:lnTo>
                      <a:pt x="37" y="3"/>
                    </a:lnTo>
                    <a:lnTo>
                      <a:pt x="36" y="1"/>
                    </a:lnTo>
                    <a:lnTo>
                      <a:pt x="35" y="0"/>
                    </a:lnTo>
                    <a:lnTo>
                      <a:pt x="33" y="0"/>
                    </a:lnTo>
                    <a:lnTo>
                      <a:pt x="32" y="1"/>
                    </a:lnTo>
                    <a:lnTo>
                      <a:pt x="31" y="3"/>
                    </a:lnTo>
                    <a:lnTo>
                      <a:pt x="32" y="5"/>
                    </a:lnTo>
                    <a:lnTo>
                      <a:pt x="32" y="6"/>
                    </a:lnTo>
                    <a:lnTo>
                      <a:pt x="32" y="9"/>
                    </a:lnTo>
                    <a:lnTo>
                      <a:pt x="32" y="10"/>
                    </a:lnTo>
                    <a:lnTo>
                      <a:pt x="32" y="12"/>
                    </a:lnTo>
                    <a:lnTo>
                      <a:pt x="32" y="15"/>
                    </a:lnTo>
                    <a:lnTo>
                      <a:pt x="32" y="17"/>
                    </a:lnTo>
                    <a:lnTo>
                      <a:pt x="33" y="19"/>
                    </a:lnTo>
                    <a:lnTo>
                      <a:pt x="32" y="21"/>
                    </a:lnTo>
                    <a:lnTo>
                      <a:pt x="31" y="22"/>
                    </a:lnTo>
                    <a:lnTo>
                      <a:pt x="30" y="23"/>
                    </a:lnTo>
                    <a:lnTo>
                      <a:pt x="30" y="27"/>
                    </a:lnTo>
                    <a:lnTo>
                      <a:pt x="27" y="30"/>
                    </a:lnTo>
                    <a:lnTo>
                      <a:pt x="25" y="31"/>
                    </a:lnTo>
                    <a:lnTo>
                      <a:pt x="22" y="31"/>
                    </a:lnTo>
                    <a:lnTo>
                      <a:pt x="20" y="32"/>
                    </a:lnTo>
                    <a:lnTo>
                      <a:pt x="17" y="35"/>
                    </a:lnTo>
                    <a:lnTo>
                      <a:pt x="15" y="37"/>
                    </a:lnTo>
                    <a:lnTo>
                      <a:pt x="12" y="38"/>
                    </a:lnTo>
                    <a:lnTo>
                      <a:pt x="10" y="38"/>
                    </a:lnTo>
                    <a:lnTo>
                      <a:pt x="8" y="39"/>
                    </a:lnTo>
                    <a:lnTo>
                      <a:pt x="4" y="42"/>
                    </a:lnTo>
                    <a:lnTo>
                      <a:pt x="3" y="44"/>
                    </a:lnTo>
                    <a:lnTo>
                      <a:pt x="3" y="46"/>
                    </a:lnTo>
                    <a:lnTo>
                      <a:pt x="3" y="47"/>
                    </a:lnTo>
                    <a:lnTo>
                      <a:pt x="1" y="49"/>
                    </a:lnTo>
                    <a:lnTo>
                      <a:pt x="0" y="50"/>
                    </a:lnTo>
                    <a:lnTo>
                      <a:pt x="1" y="52"/>
                    </a:lnTo>
                    <a:lnTo>
                      <a:pt x="5" y="52"/>
                    </a:lnTo>
                    <a:lnTo>
                      <a:pt x="9" y="50"/>
                    </a:lnTo>
                    <a:lnTo>
                      <a:pt x="11" y="50"/>
                    </a:lnTo>
                    <a:lnTo>
                      <a:pt x="12" y="52"/>
                    </a:lnTo>
                    <a:lnTo>
                      <a:pt x="12" y="53"/>
                    </a:lnTo>
                    <a:lnTo>
                      <a:pt x="14" y="55"/>
                    </a:lnTo>
                    <a:lnTo>
                      <a:pt x="15" y="58"/>
                    </a:lnTo>
                    <a:lnTo>
                      <a:pt x="15" y="64"/>
                    </a:lnTo>
                    <a:lnTo>
                      <a:pt x="15" y="65"/>
                    </a:lnTo>
                    <a:lnTo>
                      <a:pt x="15" y="66"/>
                    </a:lnTo>
                    <a:lnTo>
                      <a:pt x="14" y="70"/>
                    </a:lnTo>
                    <a:lnTo>
                      <a:pt x="14" y="71"/>
                    </a:lnTo>
                    <a:lnTo>
                      <a:pt x="11" y="74"/>
                    </a:lnTo>
                    <a:lnTo>
                      <a:pt x="10" y="76"/>
                    </a:lnTo>
                    <a:lnTo>
                      <a:pt x="9" y="77"/>
                    </a:lnTo>
                    <a:lnTo>
                      <a:pt x="10" y="82"/>
                    </a:lnTo>
                    <a:lnTo>
                      <a:pt x="11" y="87"/>
                    </a:lnTo>
                    <a:lnTo>
                      <a:pt x="16" y="92"/>
                    </a:lnTo>
                    <a:lnTo>
                      <a:pt x="16" y="95"/>
                    </a:lnTo>
                    <a:lnTo>
                      <a:pt x="17" y="96"/>
                    </a:lnTo>
                    <a:lnTo>
                      <a:pt x="23" y="97"/>
                    </a:lnTo>
                    <a:lnTo>
                      <a:pt x="31" y="98"/>
                    </a:lnTo>
                    <a:lnTo>
                      <a:pt x="33" y="97"/>
                    </a:lnTo>
                    <a:lnTo>
                      <a:pt x="36" y="98"/>
                    </a:lnTo>
                    <a:lnTo>
                      <a:pt x="37" y="98"/>
                    </a:lnTo>
                    <a:lnTo>
                      <a:pt x="35" y="96"/>
                    </a:lnTo>
                    <a:lnTo>
                      <a:pt x="35" y="95"/>
                    </a:lnTo>
                    <a:lnTo>
                      <a:pt x="35" y="92"/>
                    </a:lnTo>
                    <a:lnTo>
                      <a:pt x="36" y="86"/>
                    </a:lnTo>
                    <a:lnTo>
                      <a:pt x="36" y="81"/>
                    </a:lnTo>
                    <a:lnTo>
                      <a:pt x="37" y="80"/>
                    </a:lnTo>
                    <a:lnTo>
                      <a:pt x="38" y="79"/>
                    </a:lnTo>
                    <a:lnTo>
                      <a:pt x="41" y="77"/>
                    </a:lnTo>
                    <a:lnTo>
                      <a:pt x="44" y="75"/>
                    </a:lnTo>
                    <a:lnTo>
                      <a:pt x="50" y="71"/>
                    </a:lnTo>
                    <a:lnTo>
                      <a:pt x="54" y="70"/>
                    </a:lnTo>
                    <a:lnTo>
                      <a:pt x="57" y="70"/>
                    </a:lnTo>
                    <a:lnTo>
                      <a:pt x="58" y="70"/>
                    </a:lnTo>
                    <a:lnTo>
                      <a:pt x="59" y="69"/>
                    </a:lnTo>
                    <a:lnTo>
                      <a:pt x="63" y="68"/>
                    </a:lnTo>
                    <a:lnTo>
                      <a:pt x="70" y="66"/>
                    </a:lnTo>
                    <a:lnTo>
                      <a:pt x="74" y="66"/>
                    </a:lnTo>
                    <a:lnTo>
                      <a:pt x="80" y="66"/>
                    </a:lnTo>
                    <a:lnTo>
                      <a:pt x="82" y="66"/>
                    </a:lnTo>
                    <a:lnTo>
                      <a:pt x="83" y="68"/>
                    </a:lnTo>
                    <a:lnTo>
                      <a:pt x="85" y="69"/>
                    </a:lnTo>
                    <a:lnTo>
                      <a:pt x="86" y="70"/>
                    </a:lnTo>
                    <a:lnTo>
                      <a:pt x="86" y="69"/>
                    </a:lnTo>
                    <a:lnTo>
                      <a:pt x="88" y="69"/>
                    </a:lnTo>
                    <a:lnTo>
                      <a:pt x="92" y="69"/>
                    </a:lnTo>
                    <a:lnTo>
                      <a:pt x="95" y="68"/>
                    </a:lnTo>
                    <a:lnTo>
                      <a:pt x="96" y="69"/>
                    </a:lnTo>
                    <a:lnTo>
                      <a:pt x="98" y="71"/>
                    </a:lnTo>
                    <a:lnTo>
                      <a:pt x="98" y="72"/>
                    </a:lnTo>
                    <a:lnTo>
                      <a:pt x="98" y="75"/>
                    </a:lnTo>
                    <a:lnTo>
                      <a:pt x="99" y="77"/>
                    </a:lnTo>
                    <a:lnTo>
                      <a:pt x="101" y="79"/>
                    </a:lnTo>
                    <a:lnTo>
                      <a:pt x="102" y="80"/>
                    </a:lnTo>
                    <a:lnTo>
                      <a:pt x="103" y="82"/>
                    </a:lnTo>
                    <a:lnTo>
                      <a:pt x="103" y="83"/>
                    </a:lnTo>
                    <a:lnTo>
                      <a:pt x="104" y="83"/>
                    </a:lnTo>
                    <a:lnTo>
                      <a:pt x="106" y="85"/>
                    </a:lnTo>
                    <a:lnTo>
                      <a:pt x="107" y="86"/>
                    </a:lnTo>
                    <a:lnTo>
                      <a:pt x="104" y="86"/>
                    </a:lnTo>
                    <a:lnTo>
                      <a:pt x="103" y="88"/>
                    </a:lnTo>
                    <a:lnTo>
                      <a:pt x="104" y="88"/>
                    </a:lnTo>
                    <a:lnTo>
                      <a:pt x="106" y="90"/>
                    </a:lnTo>
                    <a:lnTo>
                      <a:pt x="106" y="91"/>
                    </a:lnTo>
                    <a:lnTo>
                      <a:pt x="106" y="92"/>
                    </a:lnTo>
                    <a:lnTo>
                      <a:pt x="107" y="93"/>
                    </a:lnTo>
                    <a:lnTo>
                      <a:pt x="107" y="95"/>
                    </a:lnTo>
                    <a:lnTo>
                      <a:pt x="106" y="95"/>
                    </a:lnTo>
                    <a:lnTo>
                      <a:pt x="104" y="95"/>
                    </a:lnTo>
                    <a:lnTo>
                      <a:pt x="106" y="95"/>
                    </a:lnTo>
                    <a:lnTo>
                      <a:pt x="104" y="96"/>
                    </a:lnTo>
                    <a:lnTo>
                      <a:pt x="106" y="98"/>
                    </a:lnTo>
                    <a:lnTo>
                      <a:pt x="104" y="99"/>
                    </a:lnTo>
                    <a:lnTo>
                      <a:pt x="108" y="101"/>
                    </a:lnTo>
                    <a:lnTo>
                      <a:pt x="107" y="99"/>
                    </a:lnTo>
                    <a:lnTo>
                      <a:pt x="108" y="98"/>
                    </a:lnTo>
                    <a:lnTo>
                      <a:pt x="109" y="98"/>
                    </a:lnTo>
                    <a:lnTo>
                      <a:pt x="110" y="98"/>
                    </a:lnTo>
                    <a:lnTo>
                      <a:pt x="112" y="98"/>
                    </a:lnTo>
                    <a:lnTo>
                      <a:pt x="114" y="97"/>
                    </a:lnTo>
                    <a:lnTo>
                      <a:pt x="115" y="98"/>
                    </a:lnTo>
                    <a:lnTo>
                      <a:pt x="115" y="96"/>
                    </a:lnTo>
                    <a:lnTo>
                      <a:pt x="113" y="95"/>
                    </a:lnTo>
                    <a:lnTo>
                      <a:pt x="112" y="93"/>
                    </a:lnTo>
                    <a:lnTo>
                      <a:pt x="113" y="91"/>
                    </a:lnTo>
                    <a:lnTo>
                      <a:pt x="114" y="88"/>
                    </a:lnTo>
                    <a:lnTo>
                      <a:pt x="117" y="86"/>
                    </a:lnTo>
                    <a:lnTo>
                      <a:pt x="120" y="86"/>
                    </a:lnTo>
                    <a:lnTo>
                      <a:pt x="121" y="86"/>
                    </a:lnTo>
                    <a:lnTo>
                      <a:pt x="121" y="85"/>
                    </a:lnTo>
                    <a:lnTo>
                      <a:pt x="120" y="82"/>
                    </a:lnTo>
                    <a:lnTo>
                      <a:pt x="123" y="83"/>
                    </a:lnTo>
                    <a:lnTo>
                      <a:pt x="123" y="81"/>
                    </a:lnTo>
                    <a:lnTo>
                      <a:pt x="121" y="80"/>
                    </a:lnTo>
                    <a:lnTo>
                      <a:pt x="124" y="80"/>
                    </a:lnTo>
                    <a:lnTo>
                      <a:pt x="124" y="77"/>
                    </a:lnTo>
                    <a:lnTo>
                      <a:pt x="125" y="77"/>
                    </a:lnTo>
                    <a:lnTo>
                      <a:pt x="124" y="76"/>
                    </a:lnTo>
                    <a:lnTo>
                      <a:pt x="123" y="75"/>
                    </a:lnTo>
                    <a:lnTo>
                      <a:pt x="121" y="75"/>
                    </a:lnTo>
                    <a:lnTo>
                      <a:pt x="119" y="75"/>
                    </a:lnTo>
                    <a:lnTo>
                      <a:pt x="115" y="74"/>
                    </a:lnTo>
                    <a:lnTo>
                      <a:pt x="115" y="72"/>
                    </a:lnTo>
                    <a:lnTo>
                      <a:pt x="115" y="71"/>
                    </a:lnTo>
                    <a:lnTo>
                      <a:pt x="115" y="70"/>
                    </a:lnTo>
                    <a:lnTo>
                      <a:pt x="114" y="69"/>
                    </a:lnTo>
                    <a:lnTo>
                      <a:pt x="113" y="69"/>
                    </a:lnTo>
                    <a:lnTo>
                      <a:pt x="113" y="70"/>
                    </a:lnTo>
                    <a:lnTo>
                      <a:pt x="112" y="70"/>
                    </a:lnTo>
                    <a:lnTo>
                      <a:pt x="112" y="69"/>
                    </a:lnTo>
                    <a:lnTo>
                      <a:pt x="110" y="66"/>
                    </a:lnTo>
                    <a:lnTo>
                      <a:pt x="112" y="65"/>
                    </a:lnTo>
                    <a:lnTo>
                      <a:pt x="112" y="64"/>
                    </a:lnTo>
                    <a:lnTo>
                      <a:pt x="112" y="63"/>
                    </a:lnTo>
                    <a:lnTo>
                      <a:pt x="112" y="60"/>
                    </a:lnTo>
                    <a:lnTo>
                      <a:pt x="110" y="58"/>
                    </a:lnTo>
                    <a:lnTo>
                      <a:pt x="112" y="57"/>
                    </a:lnTo>
                    <a:lnTo>
                      <a:pt x="112" y="55"/>
                    </a:lnTo>
                    <a:lnTo>
                      <a:pt x="110" y="55"/>
                    </a:lnTo>
                    <a:lnTo>
                      <a:pt x="110" y="53"/>
                    </a:lnTo>
                    <a:lnTo>
                      <a:pt x="109" y="53"/>
                    </a:lnTo>
                    <a:lnTo>
                      <a:pt x="107" y="52"/>
                    </a:lnTo>
                    <a:lnTo>
                      <a:pt x="108" y="50"/>
                    </a:lnTo>
                    <a:lnTo>
                      <a:pt x="109" y="50"/>
                    </a:lnTo>
                    <a:lnTo>
                      <a:pt x="109" y="49"/>
                    </a:lnTo>
                    <a:lnTo>
                      <a:pt x="110" y="48"/>
                    </a:lnTo>
                    <a:lnTo>
                      <a:pt x="112" y="49"/>
                    </a:lnTo>
                    <a:lnTo>
                      <a:pt x="113" y="49"/>
                    </a:lnTo>
                    <a:lnTo>
                      <a:pt x="114" y="49"/>
                    </a:lnTo>
                    <a:lnTo>
                      <a:pt x="114" y="50"/>
                    </a:lnTo>
                    <a:lnTo>
                      <a:pt x="117" y="50"/>
                    </a:lnTo>
                    <a:lnTo>
                      <a:pt x="117" y="49"/>
                    </a:lnTo>
                    <a:lnTo>
                      <a:pt x="115" y="49"/>
                    </a:lnTo>
                    <a:lnTo>
                      <a:pt x="115" y="46"/>
                    </a:lnTo>
                    <a:lnTo>
                      <a:pt x="117" y="46"/>
                    </a:lnTo>
                    <a:lnTo>
                      <a:pt x="117" y="44"/>
                    </a:lnTo>
                    <a:lnTo>
                      <a:pt x="117" y="43"/>
                    </a:lnTo>
                    <a:lnTo>
                      <a:pt x="114" y="42"/>
                    </a:lnTo>
                    <a:lnTo>
                      <a:pt x="115" y="41"/>
                    </a:lnTo>
                    <a:lnTo>
                      <a:pt x="117" y="41"/>
                    </a:lnTo>
                    <a:lnTo>
                      <a:pt x="118" y="41"/>
                    </a:lnTo>
                    <a:lnTo>
                      <a:pt x="119" y="41"/>
                    </a:lnTo>
                    <a:lnTo>
                      <a:pt x="118" y="38"/>
                    </a:lnTo>
                    <a:lnTo>
                      <a:pt x="119" y="38"/>
                    </a:lnTo>
                    <a:lnTo>
                      <a:pt x="120" y="38"/>
                    </a:lnTo>
                    <a:lnTo>
                      <a:pt x="124" y="36"/>
                    </a:lnTo>
                    <a:lnTo>
                      <a:pt x="129" y="33"/>
                    </a:lnTo>
                    <a:lnTo>
                      <a:pt x="130" y="32"/>
                    </a:lnTo>
                    <a:lnTo>
                      <a:pt x="130" y="31"/>
                    </a:lnTo>
                    <a:lnTo>
                      <a:pt x="131" y="27"/>
                    </a:lnTo>
                    <a:lnTo>
                      <a:pt x="132" y="27"/>
                    </a:lnTo>
                    <a:lnTo>
                      <a:pt x="128" y="25"/>
                    </a:lnTo>
                    <a:lnTo>
                      <a:pt x="125" y="23"/>
                    </a:lnTo>
                    <a:lnTo>
                      <a:pt x="12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 name="Freeform 164"/>
              <p:cNvSpPr>
                <a:spLocks/>
              </p:cNvSpPr>
              <p:nvPr/>
            </p:nvSpPr>
            <p:spPr bwMode="auto">
              <a:xfrm>
                <a:off x="3877001" y="1553293"/>
                <a:ext cx="158008" cy="257126"/>
              </a:xfrm>
              <a:custGeom>
                <a:avLst/>
                <a:gdLst>
                  <a:gd name="T0" fmla="*/ 249237 w 165"/>
                  <a:gd name="T1" fmla="*/ 90487 h 269"/>
                  <a:gd name="T2" fmla="*/ 238125 w 165"/>
                  <a:gd name="T3" fmla="*/ 76200 h 269"/>
                  <a:gd name="T4" fmla="*/ 223837 w 165"/>
                  <a:gd name="T5" fmla="*/ 68262 h 269"/>
                  <a:gd name="T6" fmla="*/ 215900 w 165"/>
                  <a:gd name="T7" fmla="*/ 47625 h 269"/>
                  <a:gd name="T8" fmla="*/ 206375 w 165"/>
                  <a:gd name="T9" fmla="*/ 42862 h 269"/>
                  <a:gd name="T10" fmla="*/ 184150 w 165"/>
                  <a:gd name="T11" fmla="*/ 30162 h 269"/>
                  <a:gd name="T12" fmla="*/ 168275 w 165"/>
                  <a:gd name="T13" fmla="*/ 33337 h 269"/>
                  <a:gd name="T14" fmla="*/ 149225 w 165"/>
                  <a:gd name="T15" fmla="*/ 22225 h 269"/>
                  <a:gd name="T16" fmla="*/ 138112 w 165"/>
                  <a:gd name="T17" fmla="*/ 20637 h 269"/>
                  <a:gd name="T18" fmla="*/ 122237 w 165"/>
                  <a:gd name="T19" fmla="*/ 7937 h 269"/>
                  <a:gd name="T20" fmla="*/ 106362 w 165"/>
                  <a:gd name="T21" fmla="*/ 3175 h 269"/>
                  <a:gd name="T22" fmla="*/ 88900 w 165"/>
                  <a:gd name="T23" fmla="*/ 4762 h 269"/>
                  <a:gd name="T24" fmla="*/ 76200 w 165"/>
                  <a:gd name="T25" fmla="*/ 17462 h 269"/>
                  <a:gd name="T26" fmla="*/ 68262 w 165"/>
                  <a:gd name="T27" fmla="*/ 53975 h 269"/>
                  <a:gd name="T28" fmla="*/ 47625 w 165"/>
                  <a:gd name="T29" fmla="*/ 104775 h 269"/>
                  <a:gd name="T30" fmla="*/ 22225 w 165"/>
                  <a:gd name="T31" fmla="*/ 136525 h 269"/>
                  <a:gd name="T32" fmla="*/ 0 w 165"/>
                  <a:gd name="T33" fmla="*/ 176212 h 269"/>
                  <a:gd name="T34" fmla="*/ 20637 w 165"/>
                  <a:gd name="T35" fmla="*/ 190500 h 269"/>
                  <a:gd name="T36" fmla="*/ 36512 w 165"/>
                  <a:gd name="T37" fmla="*/ 195262 h 269"/>
                  <a:gd name="T38" fmla="*/ 38100 w 165"/>
                  <a:gd name="T39" fmla="*/ 203200 h 269"/>
                  <a:gd name="T40" fmla="*/ 36512 w 165"/>
                  <a:gd name="T41" fmla="*/ 227012 h 269"/>
                  <a:gd name="T42" fmla="*/ 52387 w 165"/>
                  <a:gd name="T43" fmla="*/ 238125 h 269"/>
                  <a:gd name="T44" fmla="*/ 73025 w 165"/>
                  <a:gd name="T45" fmla="*/ 246062 h 269"/>
                  <a:gd name="T46" fmla="*/ 80962 w 165"/>
                  <a:gd name="T47" fmla="*/ 266700 h 269"/>
                  <a:gd name="T48" fmla="*/ 57150 w 165"/>
                  <a:gd name="T49" fmla="*/ 287337 h 269"/>
                  <a:gd name="T50" fmla="*/ 39687 w 165"/>
                  <a:gd name="T51" fmla="*/ 285750 h 269"/>
                  <a:gd name="T52" fmla="*/ 34925 w 165"/>
                  <a:gd name="T53" fmla="*/ 301625 h 269"/>
                  <a:gd name="T54" fmla="*/ 33337 w 165"/>
                  <a:gd name="T55" fmla="*/ 323850 h 269"/>
                  <a:gd name="T56" fmla="*/ 26987 w 165"/>
                  <a:gd name="T57" fmla="*/ 336550 h 269"/>
                  <a:gd name="T58" fmla="*/ 22225 w 165"/>
                  <a:gd name="T59" fmla="*/ 350837 h 269"/>
                  <a:gd name="T60" fmla="*/ 19050 w 165"/>
                  <a:gd name="T61" fmla="*/ 371475 h 269"/>
                  <a:gd name="T62" fmla="*/ 26987 w 165"/>
                  <a:gd name="T63" fmla="*/ 390525 h 269"/>
                  <a:gd name="T64" fmla="*/ 46037 w 165"/>
                  <a:gd name="T65" fmla="*/ 401637 h 269"/>
                  <a:gd name="T66" fmla="*/ 61912 w 165"/>
                  <a:gd name="T67" fmla="*/ 406400 h 269"/>
                  <a:gd name="T68" fmla="*/ 77787 w 165"/>
                  <a:gd name="T69" fmla="*/ 401637 h 269"/>
                  <a:gd name="T70" fmla="*/ 90487 w 165"/>
                  <a:gd name="T71" fmla="*/ 404812 h 269"/>
                  <a:gd name="T72" fmla="*/ 100012 w 165"/>
                  <a:gd name="T73" fmla="*/ 411162 h 269"/>
                  <a:gd name="T74" fmla="*/ 117475 w 165"/>
                  <a:gd name="T75" fmla="*/ 417512 h 269"/>
                  <a:gd name="T76" fmla="*/ 131762 w 165"/>
                  <a:gd name="T77" fmla="*/ 425450 h 269"/>
                  <a:gd name="T78" fmla="*/ 149225 w 165"/>
                  <a:gd name="T79" fmla="*/ 422275 h 269"/>
                  <a:gd name="T80" fmla="*/ 173037 w 165"/>
                  <a:gd name="T81" fmla="*/ 415925 h 269"/>
                  <a:gd name="T82" fmla="*/ 171450 w 165"/>
                  <a:gd name="T83" fmla="*/ 398462 h 269"/>
                  <a:gd name="T84" fmla="*/ 173037 w 165"/>
                  <a:gd name="T85" fmla="*/ 373062 h 269"/>
                  <a:gd name="T86" fmla="*/ 174625 w 165"/>
                  <a:gd name="T87" fmla="*/ 347662 h 269"/>
                  <a:gd name="T88" fmla="*/ 174625 w 165"/>
                  <a:gd name="T89" fmla="*/ 330200 h 269"/>
                  <a:gd name="T90" fmla="*/ 200025 w 165"/>
                  <a:gd name="T91" fmla="*/ 328612 h 269"/>
                  <a:gd name="T92" fmla="*/ 209550 w 165"/>
                  <a:gd name="T93" fmla="*/ 311150 h 269"/>
                  <a:gd name="T94" fmla="*/ 220662 w 165"/>
                  <a:gd name="T95" fmla="*/ 293687 h 269"/>
                  <a:gd name="T96" fmla="*/ 220662 w 165"/>
                  <a:gd name="T97" fmla="*/ 266700 h 269"/>
                  <a:gd name="T98" fmla="*/ 228600 w 165"/>
                  <a:gd name="T99" fmla="*/ 250825 h 269"/>
                  <a:gd name="T100" fmla="*/ 242887 w 165"/>
                  <a:gd name="T101" fmla="*/ 228600 h 269"/>
                  <a:gd name="T102" fmla="*/ 250825 w 165"/>
                  <a:gd name="T103" fmla="*/ 211137 h 269"/>
                  <a:gd name="T104" fmla="*/ 242887 w 165"/>
                  <a:gd name="T105" fmla="*/ 192087 h 269"/>
                  <a:gd name="T106" fmla="*/ 241300 w 165"/>
                  <a:gd name="T107" fmla="*/ 180975 h 269"/>
                  <a:gd name="T108" fmla="*/ 241300 w 165"/>
                  <a:gd name="T109" fmla="*/ 163512 h 269"/>
                  <a:gd name="T110" fmla="*/ 244475 w 165"/>
                  <a:gd name="T111" fmla="*/ 150812 h 269"/>
                  <a:gd name="T112" fmla="*/ 255587 w 165"/>
                  <a:gd name="T113" fmla="*/ 138112 h 269"/>
                  <a:gd name="T114" fmla="*/ 258762 w 165"/>
                  <a:gd name="T115" fmla="*/ 120650 h 2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5" h="269">
                    <a:moveTo>
                      <a:pt x="164" y="70"/>
                    </a:moveTo>
                    <a:lnTo>
                      <a:pt x="164" y="70"/>
                    </a:lnTo>
                    <a:lnTo>
                      <a:pt x="161" y="70"/>
                    </a:lnTo>
                    <a:lnTo>
                      <a:pt x="159" y="67"/>
                    </a:lnTo>
                    <a:lnTo>
                      <a:pt x="158" y="63"/>
                    </a:lnTo>
                    <a:lnTo>
                      <a:pt x="158" y="60"/>
                    </a:lnTo>
                    <a:lnTo>
                      <a:pt x="157" y="57"/>
                    </a:lnTo>
                    <a:lnTo>
                      <a:pt x="154" y="56"/>
                    </a:lnTo>
                    <a:lnTo>
                      <a:pt x="152" y="54"/>
                    </a:lnTo>
                    <a:lnTo>
                      <a:pt x="149" y="52"/>
                    </a:lnTo>
                    <a:lnTo>
                      <a:pt x="149" y="51"/>
                    </a:lnTo>
                    <a:lnTo>
                      <a:pt x="149" y="50"/>
                    </a:lnTo>
                    <a:lnTo>
                      <a:pt x="150" y="48"/>
                    </a:lnTo>
                    <a:lnTo>
                      <a:pt x="148" y="45"/>
                    </a:lnTo>
                    <a:lnTo>
                      <a:pt x="147" y="45"/>
                    </a:lnTo>
                    <a:lnTo>
                      <a:pt x="144" y="46"/>
                    </a:lnTo>
                    <a:lnTo>
                      <a:pt x="143" y="46"/>
                    </a:lnTo>
                    <a:lnTo>
                      <a:pt x="142" y="45"/>
                    </a:lnTo>
                    <a:lnTo>
                      <a:pt x="141" y="43"/>
                    </a:lnTo>
                    <a:lnTo>
                      <a:pt x="139" y="41"/>
                    </a:lnTo>
                    <a:lnTo>
                      <a:pt x="139" y="43"/>
                    </a:lnTo>
                    <a:lnTo>
                      <a:pt x="137" y="41"/>
                    </a:lnTo>
                    <a:lnTo>
                      <a:pt x="136" y="38"/>
                    </a:lnTo>
                    <a:lnTo>
                      <a:pt x="136" y="37"/>
                    </a:lnTo>
                    <a:lnTo>
                      <a:pt x="136" y="34"/>
                    </a:lnTo>
                    <a:lnTo>
                      <a:pt x="136" y="30"/>
                    </a:lnTo>
                    <a:lnTo>
                      <a:pt x="133" y="29"/>
                    </a:lnTo>
                    <a:lnTo>
                      <a:pt x="133" y="28"/>
                    </a:lnTo>
                    <a:lnTo>
                      <a:pt x="131" y="27"/>
                    </a:lnTo>
                    <a:lnTo>
                      <a:pt x="130" y="27"/>
                    </a:lnTo>
                    <a:lnTo>
                      <a:pt x="127" y="27"/>
                    </a:lnTo>
                    <a:lnTo>
                      <a:pt x="125" y="27"/>
                    </a:lnTo>
                    <a:lnTo>
                      <a:pt x="123" y="25"/>
                    </a:lnTo>
                    <a:lnTo>
                      <a:pt x="122" y="23"/>
                    </a:lnTo>
                    <a:lnTo>
                      <a:pt x="122" y="22"/>
                    </a:lnTo>
                    <a:lnTo>
                      <a:pt x="121" y="21"/>
                    </a:lnTo>
                    <a:lnTo>
                      <a:pt x="117" y="18"/>
                    </a:lnTo>
                    <a:lnTo>
                      <a:pt x="116" y="19"/>
                    </a:lnTo>
                    <a:lnTo>
                      <a:pt x="115" y="21"/>
                    </a:lnTo>
                    <a:lnTo>
                      <a:pt x="115" y="22"/>
                    </a:lnTo>
                    <a:lnTo>
                      <a:pt x="114" y="23"/>
                    </a:lnTo>
                    <a:lnTo>
                      <a:pt x="112" y="22"/>
                    </a:lnTo>
                    <a:lnTo>
                      <a:pt x="111" y="21"/>
                    </a:lnTo>
                    <a:lnTo>
                      <a:pt x="108" y="18"/>
                    </a:lnTo>
                    <a:lnTo>
                      <a:pt x="106" y="19"/>
                    </a:lnTo>
                    <a:lnTo>
                      <a:pt x="106" y="21"/>
                    </a:lnTo>
                    <a:lnTo>
                      <a:pt x="104" y="21"/>
                    </a:lnTo>
                    <a:lnTo>
                      <a:pt x="99" y="18"/>
                    </a:lnTo>
                    <a:lnTo>
                      <a:pt x="99" y="17"/>
                    </a:lnTo>
                    <a:lnTo>
                      <a:pt x="99" y="14"/>
                    </a:lnTo>
                    <a:lnTo>
                      <a:pt x="98" y="13"/>
                    </a:lnTo>
                    <a:lnTo>
                      <a:pt x="97" y="13"/>
                    </a:lnTo>
                    <a:lnTo>
                      <a:pt x="94" y="14"/>
                    </a:lnTo>
                    <a:lnTo>
                      <a:pt x="94" y="16"/>
                    </a:lnTo>
                    <a:lnTo>
                      <a:pt x="93" y="14"/>
                    </a:lnTo>
                    <a:lnTo>
                      <a:pt x="92" y="16"/>
                    </a:lnTo>
                    <a:lnTo>
                      <a:pt x="90" y="14"/>
                    </a:lnTo>
                    <a:lnTo>
                      <a:pt x="89" y="13"/>
                    </a:lnTo>
                    <a:lnTo>
                      <a:pt x="87" y="13"/>
                    </a:lnTo>
                    <a:lnTo>
                      <a:pt x="85" y="12"/>
                    </a:lnTo>
                    <a:lnTo>
                      <a:pt x="85" y="11"/>
                    </a:lnTo>
                    <a:lnTo>
                      <a:pt x="82" y="10"/>
                    </a:lnTo>
                    <a:lnTo>
                      <a:pt x="77" y="7"/>
                    </a:lnTo>
                    <a:lnTo>
                      <a:pt x="78" y="7"/>
                    </a:lnTo>
                    <a:lnTo>
                      <a:pt x="77" y="5"/>
                    </a:lnTo>
                    <a:lnTo>
                      <a:pt x="77" y="1"/>
                    </a:lnTo>
                    <a:lnTo>
                      <a:pt x="77" y="0"/>
                    </a:lnTo>
                    <a:lnTo>
                      <a:pt x="76" y="0"/>
                    </a:lnTo>
                    <a:lnTo>
                      <a:pt x="73" y="1"/>
                    </a:lnTo>
                    <a:lnTo>
                      <a:pt x="71" y="2"/>
                    </a:lnTo>
                    <a:lnTo>
                      <a:pt x="67" y="2"/>
                    </a:lnTo>
                    <a:lnTo>
                      <a:pt x="67" y="5"/>
                    </a:lnTo>
                    <a:lnTo>
                      <a:pt x="67" y="6"/>
                    </a:lnTo>
                    <a:lnTo>
                      <a:pt x="66" y="6"/>
                    </a:lnTo>
                    <a:lnTo>
                      <a:pt x="61" y="3"/>
                    </a:lnTo>
                    <a:lnTo>
                      <a:pt x="60" y="3"/>
                    </a:lnTo>
                    <a:lnTo>
                      <a:pt x="60" y="5"/>
                    </a:lnTo>
                    <a:lnTo>
                      <a:pt x="56" y="3"/>
                    </a:lnTo>
                    <a:lnTo>
                      <a:pt x="49" y="2"/>
                    </a:lnTo>
                    <a:lnTo>
                      <a:pt x="48" y="3"/>
                    </a:lnTo>
                    <a:lnTo>
                      <a:pt x="48" y="5"/>
                    </a:lnTo>
                    <a:lnTo>
                      <a:pt x="49" y="6"/>
                    </a:lnTo>
                    <a:lnTo>
                      <a:pt x="49" y="7"/>
                    </a:lnTo>
                    <a:lnTo>
                      <a:pt x="48" y="8"/>
                    </a:lnTo>
                    <a:lnTo>
                      <a:pt x="48" y="11"/>
                    </a:lnTo>
                    <a:lnTo>
                      <a:pt x="48" y="12"/>
                    </a:lnTo>
                    <a:lnTo>
                      <a:pt x="49" y="12"/>
                    </a:lnTo>
                    <a:lnTo>
                      <a:pt x="46" y="21"/>
                    </a:lnTo>
                    <a:lnTo>
                      <a:pt x="43" y="29"/>
                    </a:lnTo>
                    <a:lnTo>
                      <a:pt x="41" y="33"/>
                    </a:lnTo>
                    <a:lnTo>
                      <a:pt x="40" y="34"/>
                    </a:lnTo>
                    <a:lnTo>
                      <a:pt x="41" y="34"/>
                    </a:lnTo>
                    <a:lnTo>
                      <a:pt x="43" y="34"/>
                    </a:lnTo>
                    <a:lnTo>
                      <a:pt x="40" y="35"/>
                    </a:lnTo>
                    <a:lnTo>
                      <a:pt x="39" y="37"/>
                    </a:lnTo>
                    <a:lnTo>
                      <a:pt x="40" y="38"/>
                    </a:lnTo>
                    <a:lnTo>
                      <a:pt x="39" y="44"/>
                    </a:lnTo>
                    <a:lnTo>
                      <a:pt x="36" y="52"/>
                    </a:lnTo>
                    <a:lnTo>
                      <a:pt x="33" y="60"/>
                    </a:lnTo>
                    <a:lnTo>
                      <a:pt x="30" y="66"/>
                    </a:lnTo>
                    <a:lnTo>
                      <a:pt x="29" y="70"/>
                    </a:lnTo>
                    <a:lnTo>
                      <a:pt x="27" y="71"/>
                    </a:lnTo>
                    <a:lnTo>
                      <a:pt x="24" y="73"/>
                    </a:lnTo>
                    <a:lnTo>
                      <a:pt x="23" y="76"/>
                    </a:lnTo>
                    <a:lnTo>
                      <a:pt x="21" y="79"/>
                    </a:lnTo>
                    <a:lnTo>
                      <a:pt x="19" y="79"/>
                    </a:lnTo>
                    <a:lnTo>
                      <a:pt x="17" y="81"/>
                    </a:lnTo>
                    <a:lnTo>
                      <a:pt x="14" y="86"/>
                    </a:lnTo>
                    <a:lnTo>
                      <a:pt x="13" y="86"/>
                    </a:lnTo>
                    <a:lnTo>
                      <a:pt x="12" y="86"/>
                    </a:lnTo>
                    <a:lnTo>
                      <a:pt x="10" y="89"/>
                    </a:lnTo>
                    <a:lnTo>
                      <a:pt x="7" y="94"/>
                    </a:lnTo>
                    <a:lnTo>
                      <a:pt x="5" y="99"/>
                    </a:lnTo>
                    <a:lnTo>
                      <a:pt x="0" y="110"/>
                    </a:lnTo>
                    <a:lnTo>
                      <a:pt x="0" y="111"/>
                    </a:lnTo>
                    <a:lnTo>
                      <a:pt x="0" y="114"/>
                    </a:lnTo>
                    <a:lnTo>
                      <a:pt x="3" y="116"/>
                    </a:lnTo>
                    <a:lnTo>
                      <a:pt x="7" y="119"/>
                    </a:lnTo>
                    <a:lnTo>
                      <a:pt x="8" y="119"/>
                    </a:lnTo>
                    <a:lnTo>
                      <a:pt x="11" y="119"/>
                    </a:lnTo>
                    <a:lnTo>
                      <a:pt x="13" y="120"/>
                    </a:lnTo>
                    <a:lnTo>
                      <a:pt x="13" y="121"/>
                    </a:lnTo>
                    <a:lnTo>
                      <a:pt x="17" y="122"/>
                    </a:lnTo>
                    <a:lnTo>
                      <a:pt x="18" y="122"/>
                    </a:lnTo>
                    <a:lnTo>
                      <a:pt x="21" y="122"/>
                    </a:lnTo>
                    <a:lnTo>
                      <a:pt x="22" y="122"/>
                    </a:lnTo>
                    <a:lnTo>
                      <a:pt x="23" y="123"/>
                    </a:lnTo>
                    <a:lnTo>
                      <a:pt x="25" y="123"/>
                    </a:lnTo>
                    <a:lnTo>
                      <a:pt x="25" y="125"/>
                    </a:lnTo>
                    <a:lnTo>
                      <a:pt x="27" y="126"/>
                    </a:lnTo>
                    <a:lnTo>
                      <a:pt x="25" y="127"/>
                    </a:lnTo>
                    <a:lnTo>
                      <a:pt x="24" y="128"/>
                    </a:lnTo>
                    <a:lnTo>
                      <a:pt x="25" y="131"/>
                    </a:lnTo>
                    <a:lnTo>
                      <a:pt x="25" y="133"/>
                    </a:lnTo>
                    <a:lnTo>
                      <a:pt x="25" y="137"/>
                    </a:lnTo>
                    <a:lnTo>
                      <a:pt x="25" y="139"/>
                    </a:lnTo>
                    <a:lnTo>
                      <a:pt x="24" y="141"/>
                    </a:lnTo>
                    <a:lnTo>
                      <a:pt x="23" y="142"/>
                    </a:lnTo>
                    <a:lnTo>
                      <a:pt x="23" y="143"/>
                    </a:lnTo>
                    <a:lnTo>
                      <a:pt x="24" y="146"/>
                    </a:lnTo>
                    <a:lnTo>
                      <a:pt x="25" y="144"/>
                    </a:lnTo>
                    <a:lnTo>
                      <a:pt x="28" y="147"/>
                    </a:lnTo>
                    <a:lnTo>
                      <a:pt x="28" y="148"/>
                    </a:lnTo>
                    <a:lnTo>
                      <a:pt x="30" y="150"/>
                    </a:lnTo>
                    <a:lnTo>
                      <a:pt x="33" y="150"/>
                    </a:lnTo>
                    <a:lnTo>
                      <a:pt x="34" y="152"/>
                    </a:lnTo>
                    <a:lnTo>
                      <a:pt x="36" y="152"/>
                    </a:lnTo>
                    <a:lnTo>
                      <a:pt x="40" y="152"/>
                    </a:lnTo>
                    <a:lnTo>
                      <a:pt x="41" y="153"/>
                    </a:lnTo>
                    <a:lnTo>
                      <a:pt x="44" y="154"/>
                    </a:lnTo>
                    <a:lnTo>
                      <a:pt x="46" y="155"/>
                    </a:lnTo>
                    <a:lnTo>
                      <a:pt x="48" y="157"/>
                    </a:lnTo>
                    <a:lnTo>
                      <a:pt x="50" y="160"/>
                    </a:lnTo>
                    <a:lnTo>
                      <a:pt x="51" y="161"/>
                    </a:lnTo>
                    <a:lnTo>
                      <a:pt x="52" y="164"/>
                    </a:lnTo>
                    <a:lnTo>
                      <a:pt x="52" y="165"/>
                    </a:lnTo>
                    <a:lnTo>
                      <a:pt x="52" y="166"/>
                    </a:lnTo>
                    <a:lnTo>
                      <a:pt x="51" y="168"/>
                    </a:lnTo>
                    <a:lnTo>
                      <a:pt x="50" y="169"/>
                    </a:lnTo>
                    <a:lnTo>
                      <a:pt x="49" y="172"/>
                    </a:lnTo>
                    <a:lnTo>
                      <a:pt x="48" y="175"/>
                    </a:lnTo>
                    <a:lnTo>
                      <a:pt x="44" y="176"/>
                    </a:lnTo>
                    <a:lnTo>
                      <a:pt x="40" y="179"/>
                    </a:lnTo>
                    <a:lnTo>
                      <a:pt x="36" y="181"/>
                    </a:lnTo>
                    <a:lnTo>
                      <a:pt x="36" y="182"/>
                    </a:lnTo>
                    <a:lnTo>
                      <a:pt x="35" y="182"/>
                    </a:lnTo>
                    <a:lnTo>
                      <a:pt x="33" y="181"/>
                    </a:lnTo>
                    <a:lnTo>
                      <a:pt x="32" y="182"/>
                    </a:lnTo>
                    <a:lnTo>
                      <a:pt x="28" y="181"/>
                    </a:lnTo>
                    <a:lnTo>
                      <a:pt x="25" y="180"/>
                    </a:lnTo>
                    <a:lnTo>
                      <a:pt x="24" y="180"/>
                    </a:lnTo>
                    <a:lnTo>
                      <a:pt x="23" y="181"/>
                    </a:lnTo>
                    <a:lnTo>
                      <a:pt x="22" y="183"/>
                    </a:lnTo>
                    <a:lnTo>
                      <a:pt x="21" y="185"/>
                    </a:lnTo>
                    <a:lnTo>
                      <a:pt x="21" y="187"/>
                    </a:lnTo>
                    <a:lnTo>
                      <a:pt x="22" y="190"/>
                    </a:lnTo>
                    <a:lnTo>
                      <a:pt x="22" y="197"/>
                    </a:lnTo>
                    <a:lnTo>
                      <a:pt x="21" y="198"/>
                    </a:lnTo>
                    <a:lnTo>
                      <a:pt x="19" y="198"/>
                    </a:lnTo>
                    <a:lnTo>
                      <a:pt x="19" y="199"/>
                    </a:lnTo>
                    <a:lnTo>
                      <a:pt x="18" y="202"/>
                    </a:lnTo>
                    <a:lnTo>
                      <a:pt x="19" y="204"/>
                    </a:lnTo>
                    <a:lnTo>
                      <a:pt x="21" y="204"/>
                    </a:lnTo>
                    <a:lnTo>
                      <a:pt x="21" y="206"/>
                    </a:lnTo>
                    <a:lnTo>
                      <a:pt x="22" y="208"/>
                    </a:lnTo>
                    <a:lnTo>
                      <a:pt x="21" y="209"/>
                    </a:lnTo>
                    <a:lnTo>
                      <a:pt x="19" y="210"/>
                    </a:lnTo>
                    <a:lnTo>
                      <a:pt x="19" y="212"/>
                    </a:lnTo>
                    <a:lnTo>
                      <a:pt x="17" y="212"/>
                    </a:lnTo>
                    <a:lnTo>
                      <a:pt x="16" y="213"/>
                    </a:lnTo>
                    <a:lnTo>
                      <a:pt x="16" y="214"/>
                    </a:lnTo>
                    <a:lnTo>
                      <a:pt x="16" y="215"/>
                    </a:lnTo>
                    <a:lnTo>
                      <a:pt x="16" y="219"/>
                    </a:lnTo>
                    <a:lnTo>
                      <a:pt x="14" y="221"/>
                    </a:lnTo>
                    <a:lnTo>
                      <a:pt x="14" y="223"/>
                    </a:lnTo>
                    <a:lnTo>
                      <a:pt x="13" y="224"/>
                    </a:lnTo>
                    <a:lnTo>
                      <a:pt x="14" y="226"/>
                    </a:lnTo>
                    <a:lnTo>
                      <a:pt x="14" y="228"/>
                    </a:lnTo>
                    <a:lnTo>
                      <a:pt x="13" y="230"/>
                    </a:lnTo>
                    <a:lnTo>
                      <a:pt x="12" y="234"/>
                    </a:lnTo>
                    <a:lnTo>
                      <a:pt x="12" y="237"/>
                    </a:lnTo>
                    <a:lnTo>
                      <a:pt x="12" y="239"/>
                    </a:lnTo>
                    <a:lnTo>
                      <a:pt x="12" y="240"/>
                    </a:lnTo>
                    <a:lnTo>
                      <a:pt x="14" y="242"/>
                    </a:lnTo>
                    <a:lnTo>
                      <a:pt x="16" y="243"/>
                    </a:lnTo>
                    <a:lnTo>
                      <a:pt x="17" y="246"/>
                    </a:lnTo>
                    <a:lnTo>
                      <a:pt x="18" y="247"/>
                    </a:lnTo>
                    <a:lnTo>
                      <a:pt x="21" y="248"/>
                    </a:lnTo>
                    <a:lnTo>
                      <a:pt x="24" y="247"/>
                    </a:lnTo>
                    <a:lnTo>
                      <a:pt x="24" y="248"/>
                    </a:lnTo>
                    <a:lnTo>
                      <a:pt x="27" y="251"/>
                    </a:lnTo>
                    <a:lnTo>
                      <a:pt x="29" y="253"/>
                    </a:lnTo>
                    <a:lnTo>
                      <a:pt x="32" y="252"/>
                    </a:lnTo>
                    <a:lnTo>
                      <a:pt x="34" y="251"/>
                    </a:lnTo>
                    <a:lnTo>
                      <a:pt x="35" y="251"/>
                    </a:lnTo>
                    <a:lnTo>
                      <a:pt x="38" y="253"/>
                    </a:lnTo>
                    <a:lnTo>
                      <a:pt x="39" y="256"/>
                    </a:lnTo>
                    <a:lnTo>
                      <a:pt x="41" y="255"/>
                    </a:lnTo>
                    <a:lnTo>
                      <a:pt x="44" y="255"/>
                    </a:lnTo>
                    <a:lnTo>
                      <a:pt x="45" y="253"/>
                    </a:lnTo>
                    <a:lnTo>
                      <a:pt x="46" y="252"/>
                    </a:lnTo>
                    <a:lnTo>
                      <a:pt x="49" y="253"/>
                    </a:lnTo>
                    <a:lnTo>
                      <a:pt x="50" y="255"/>
                    </a:lnTo>
                    <a:lnTo>
                      <a:pt x="51" y="255"/>
                    </a:lnTo>
                    <a:lnTo>
                      <a:pt x="52" y="255"/>
                    </a:lnTo>
                    <a:lnTo>
                      <a:pt x="55" y="255"/>
                    </a:lnTo>
                    <a:lnTo>
                      <a:pt x="56" y="255"/>
                    </a:lnTo>
                    <a:lnTo>
                      <a:pt x="57" y="255"/>
                    </a:lnTo>
                    <a:lnTo>
                      <a:pt x="57" y="252"/>
                    </a:lnTo>
                    <a:lnTo>
                      <a:pt x="60" y="253"/>
                    </a:lnTo>
                    <a:lnTo>
                      <a:pt x="61" y="255"/>
                    </a:lnTo>
                    <a:lnTo>
                      <a:pt x="62" y="257"/>
                    </a:lnTo>
                    <a:lnTo>
                      <a:pt x="63" y="259"/>
                    </a:lnTo>
                    <a:lnTo>
                      <a:pt x="63" y="261"/>
                    </a:lnTo>
                    <a:lnTo>
                      <a:pt x="65" y="263"/>
                    </a:lnTo>
                    <a:lnTo>
                      <a:pt x="66" y="264"/>
                    </a:lnTo>
                    <a:lnTo>
                      <a:pt x="66" y="266"/>
                    </a:lnTo>
                    <a:lnTo>
                      <a:pt x="71" y="264"/>
                    </a:lnTo>
                    <a:lnTo>
                      <a:pt x="74" y="263"/>
                    </a:lnTo>
                    <a:lnTo>
                      <a:pt x="76" y="262"/>
                    </a:lnTo>
                    <a:lnTo>
                      <a:pt x="78" y="263"/>
                    </a:lnTo>
                    <a:lnTo>
                      <a:pt x="78" y="264"/>
                    </a:lnTo>
                    <a:lnTo>
                      <a:pt x="78" y="266"/>
                    </a:lnTo>
                    <a:lnTo>
                      <a:pt x="81" y="266"/>
                    </a:lnTo>
                    <a:lnTo>
                      <a:pt x="82" y="267"/>
                    </a:lnTo>
                    <a:lnTo>
                      <a:pt x="83" y="268"/>
                    </a:lnTo>
                    <a:lnTo>
                      <a:pt x="84" y="269"/>
                    </a:lnTo>
                    <a:lnTo>
                      <a:pt x="87" y="269"/>
                    </a:lnTo>
                    <a:lnTo>
                      <a:pt x="88" y="269"/>
                    </a:lnTo>
                    <a:lnTo>
                      <a:pt x="90" y="266"/>
                    </a:lnTo>
                    <a:lnTo>
                      <a:pt x="93" y="264"/>
                    </a:lnTo>
                    <a:lnTo>
                      <a:pt x="93" y="266"/>
                    </a:lnTo>
                    <a:lnTo>
                      <a:pt x="94" y="266"/>
                    </a:lnTo>
                    <a:lnTo>
                      <a:pt x="95" y="266"/>
                    </a:lnTo>
                    <a:lnTo>
                      <a:pt x="99" y="267"/>
                    </a:lnTo>
                    <a:lnTo>
                      <a:pt x="103" y="267"/>
                    </a:lnTo>
                    <a:lnTo>
                      <a:pt x="104" y="267"/>
                    </a:lnTo>
                    <a:lnTo>
                      <a:pt x="105" y="266"/>
                    </a:lnTo>
                    <a:lnTo>
                      <a:pt x="108" y="263"/>
                    </a:lnTo>
                    <a:lnTo>
                      <a:pt x="109" y="262"/>
                    </a:lnTo>
                    <a:lnTo>
                      <a:pt x="110" y="259"/>
                    </a:lnTo>
                    <a:lnTo>
                      <a:pt x="111" y="257"/>
                    </a:lnTo>
                    <a:lnTo>
                      <a:pt x="112" y="256"/>
                    </a:lnTo>
                    <a:lnTo>
                      <a:pt x="111" y="255"/>
                    </a:lnTo>
                    <a:lnTo>
                      <a:pt x="109" y="252"/>
                    </a:lnTo>
                    <a:lnTo>
                      <a:pt x="108" y="251"/>
                    </a:lnTo>
                    <a:lnTo>
                      <a:pt x="109" y="245"/>
                    </a:lnTo>
                    <a:lnTo>
                      <a:pt x="109" y="243"/>
                    </a:lnTo>
                    <a:lnTo>
                      <a:pt x="108" y="241"/>
                    </a:lnTo>
                    <a:lnTo>
                      <a:pt x="109" y="240"/>
                    </a:lnTo>
                    <a:lnTo>
                      <a:pt x="109" y="239"/>
                    </a:lnTo>
                    <a:lnTo>
                      <a:pt x="108" y="237"/>
                    </a:lnTo>
                    <a:lnTo>
                      <a:pt x="109" y="235"/>
                    </a:lnTo>
                    <a:lnTo>
                      <a:pt x="110" y="230"/>
                    </a:lnTo>
                    <a:lnTo>
                      <a:pt x="110" y="229"/>
                    </a:lnTo>
                    <a:lnTo>
                      <a:pt x="109" y="226"/>
                    </a:lnTo>
                    <a:lnTo>
                      <a:pt x="110" y="224"/>
                    </a:lnTo>
                    <a:lnTo>
                      <a:pt x="110" y="223"/>
                    </a:lnTo>
                    <a:lnTo>
                      <a:pt x="109" y="221"/>
                    </a:lnTo>
                    <a:lnTo>
                      <a:pt x="110" y="219"/>
                    </a:lnTo>
                    <a:lnTo>
                      <a:pt x="111" y="219"/>
                    </a:lnTo>
                    <a:lnTo>
                      <a:pt x="111" y="218"/>
                    </a:lnTo>
                    <a:lnTo>
                      <a:pt x="110" y="215"/>
                    </a:lnTo>
                    <a:lnTo>
                      <a:pt x="109" y="213"/>
                    </a:lnTo>
                    <a:lnTo>
                      <a:pt x="110" y="210"/>
                    </a:lnTo>
                    <a:lnTo>
                      <a:pt x="110" y="209"/>
                    </a:lnTo>
                    <a:lnTo>
                      <a:pt x="110" y="208"/>
                    </a:lnTo>
                    <a:lnTo>
                      <a:pt x="112" y="208"/>
                    </a:lnTo>
                    <a:lnTo>
                      <a:pt x="115" y="208"/>
                    </a:lnTo>
                    <a:lnTo>
                      <a:pt x="119" y="208"/>
                    </a:lnTo>
                    <a:lnTo>
                      <a:pt x="120" y="209"/>
                    </a:lnTo>
                    <a:lnTo>
                      <a:pt x="122" y="208"/>
                    </a:lnTo>
                    <a:lnTo>
                      <a:pt x="123" y="208"/>
                    </a:lnTo>
                    <a:lnTo>
                      <a:pt x="126" y="207"/>
                    </a:lnTo>
                    <a:lnTo>
                      <a:pt x="127" y="206"/>
                    </a:lnTo>
                    <a:lnTo>
                      <a:pt x="130" y="204"/>
                    </a:lnTo>
                    <a:lnTo>
                      <a:pt x="131" y="203"/>
                    </a:lnTo>
                    <a:lnTo>
                      <a:pt x="131" y="202"/>
                    </a:lnTo>
                    <a:lnTo>
                      <a:pt x="132" y="197"/>
                    </a:lnTo>
                    <a:lnTo>
                      <a:pt x="132" y="196"/>
                    </a:lnTo>
                    <a:lnTo>
                      <a:pt x="134" y="193"/>
                    </a:lnTo>
                    <a:lnTo>
                      <a:pt x="136" y="191"/>
                    </a:lnTo>
                    <a:lnTo>
                      <a:pt x="137" y="190"/>
                    </a:lnTo>
                    <a:lnTo>
                      <a:pt x="138" y="188"/>
                    </a:lnTo>
                    <a:lnTo>
                      <a:pt x="138" y="187"/>
                    </a:lnTo>
                    <a:lnTo>
                      <a:pt x="139" y="186"/>
                    </a:lnTo>
                    <a:lnTo>
                      <a:pt x="139" y="185"/>
                    </a:lnTo>
                    <a:lnTo>
                      <a:pt x="141" y="183"/>
                    </a:lnTo>
                    <a:lnTo>
                      <a:pt x="139" y="179"/>
                    </a:lnTo>
                    <a:lnTo>
                      <a:pt x="139" y="176"/>
                    </a:lnTo>
                    <a:lnTo>
                      <a:pt x="138" y="175"/>
                    </a:lnTo>
                    <a:lnTo>
                      <a:pt x="139" y="171"/>
                    </a:lnTo>
                    <a:lnTo>
                      <a:pt x="138" y="169"/>
                    </a:lnTo>
                    <a:lnTo>
                      <a:pt x="139" y="168"/>
                    </a:lnTo>
                    <a:lnTo>
                      <a:pt x="141" y="166"/>
                    </a:lnTo>
                    <a:lnTo>
                      <a:pt x="142" y="165"/>
                    </a:lnTo>
                    <a:lnTo>
                      <a:pt x="142" y="163"/>
                    </a:lnTo>
                    <a:lnTo>
                      <a:pt x="143" y="161"/>
                    </a:lnTo>
                    <a:lnTo>
                      <a:pt x="144" y="159"/>
                    </a:lnTo>
                    <a:lnTo>
                      <a:pt x="144" y="158"/>
                    </a:lnTo>
                    <a:lnTo>
                      <a:pt x="147" y="158"/>
                    </a:lnTo>
                    <a:lnTo>
                      <a:pt x="147" y="157"/>
                    </a:lnTo>
                    <a:lnTo>
                      <a:pt x="147" y="152"/>
                    </a:lnTo>
                    <a:lnTo>
                      <a:pt x="147" y="150"/>
                    </a:lnTo>
                    <a:lnTo>
                      <a:pt x="148" y="149"/>
                    </a:lnTo>
                    <a:lnTo>
                      <a:pt x="150" y="147"/>
                    </a:lnTo>
                    <a:lnTo>
                      <a:pt x="153" y="144"/>
                    </a:lnTo>
                    <a:lnTo>
                      <a:pt x="154" y="144"/>
                    </a:lnTo>
                    <a:lnTo>
                      <a:pt x="154" y="142"/>
                    </a:lnTo>
                    <a:lnTo>
                      <a:pt x="154" y="141"/>
                    </a:lnTo>
                    <a:lnTo>
                      <a:pt x="154" y="138"/>
                    </a:lnTo>
                    <a:lnTo>
                      <a:pt x="155" y="136"/>
                    </a:lnTo>
                    <a:lnTo>
                      <a:pt x="155" y="134"/>
                    </a:lnTo>
                    <a:lnTo>
                      <a:pt x="157" y="133"/>
                    </a:lnTo>
                    <a:lnTo>
                      <a:pt x="158" y="133"/>
                    </a:lnTo>
                    <a:lnTo>
                      <a:pt x="159" y="133"/>
                    </a:lnTo>
                    <a:lnTo>
                      <a:pt x="160" y="132"/>
                    </a:lnTo>
                    <a:lnTo>
                      <a:pt x="160" y="131"/>
                    </a:lnTo>
                    <a:lnTo>
                      <a:pt x="160" y="128"/>
                    </a:lnTo>
                    <a:lnTo>
                      <a:pt x="159" y="126"/>
                    </a:lnTo>
                    <a:lnTo>
                      <a:pt x="157" y="123"/>
                    </a:lnTo>
                    <a:lnTo>
                      <a:pt x="153" y="121"/>
                    </a:lnTo>
                    <a:lnTo>
                      <a:pt x="153" y="120"/>
                    </a:lnTo>
                    <a:lnTo>
                      <a:pt x="154" y="119"/>
                    </a:lnTo>
                    <a:lnTo>
                      <a:pt x="154" y="117"/>
                    </a:lnTo>
                    <a:lnTo>
                      <a:pt x="153" y="116"/>
                    </a:lnTo>
                    <a:lnTo>
                      <a:pt x="152" y="115"/>
                    </a:lnTo>
                    <a:lnTo>
                      <a:pt x="152" y="114"/>
                    </a:lnTo>
                    <a:lnTo>
                      <a:pt x="153" y="112"/>
                    </a:lnTo>
                    <a:lnTo>
                      <a:pt x="154" y="111"/>
                    </a:lnTo>
                    <a:lnTo>
                      <a:pt x="154" y="110"/>
                    </a:lnTo>
                    <a:lnTo>
                      <a:pt x="154" y="109"/>
                    </a:lnTo>
                    <a:lnTo>
                      <a:pt x="154" y="108"/>
                    </a:lnTo>
                    <a:lnTo>
                      <a:pt x="153" y="104"/>
                    </a:lnTo>
                    <a:lnTo>
                      <a:pt x="152" y="103"/>
                    </a:lnTo>
                    <a:lnTo>
                      <a:pt x="153" y="103"/>
                    </a:lnTo>
                    <a:lnTo>
                      <a:pt x="152" y="101"/>
                    </a:lnTo>
                    <a:lnTo>
                      <a:pt x="149" y="98"/>
                    </a:lnTo>
                    <a:lnTo>
                      <a:pt x="149" y="95"/>
                    </a:lnTo>
                    <a:lnTo>
                      <a:pt x="150" y="94"/>
                    </a:lnTo>
                    <a:lnTo>
                      <a:pt x="152" y="94"/>
                    </a:lnTo>
                    <a:lnTo>
                      <a:pt x="154" y="95"/>
                    </a:lnTo>
                    <a:lnTo>
                      <a:pt x="155" y="97"/>
                    </a:lnTo>
                    <a:lnTo>
                      <a:pt x="157" y="97"/>
                    </a:lnTo>
                    <a:lnTo>
                      <a:pt x="158" y="95"/>
                    </a:lnTo>
                    <a:lnTo>
                      <a:pt x="159" y="94"/>
                    </a:lnTo>
                    <a:lnTo>
                      <a:pt x="160" y="92"/>
                    </a:lnTo>
                    <a:lnTo>
                      <a:pt x="161" y="89"/>
                    </a:lnTo>
                    <a:lnTo>
                      <a:pt x="161" y="87"/>
                    </a:lnTo>
                    <a:lnTo>
                      <a:pt x="161" y="83"/>
                    </a:lnTo>
                    <a:lnTo>
                      <a:pt x="160" y="83"/>
                    </a:lnTo>
                    <a:lnTo>
                      <a:pt x="159" y="83"/>
                    </a:lnTo>
                    <a:lnTo>
                      <a:pt x="159" y="81"/>
                    </a:lnTo>
                    <a:lnTo>
                      <a:pt x="159" y="79"/>
                    </a:lnTo>
                    <a:lnTo>
                      <a:pt x="161" y="78"/>
                    </a:lnTo>
                    <a:lnTo>
                      <a:pt x="163" y="76"/>
                    </a:lnTo>
                    <a:lnTo>
                      <a:pt x="163" y="73"/>
                    </a:lnTo>
                    <a:lnTo>
                      <a:pt x="164" y="72"/>
                    </a:lnTo>
                    <a:lnTo>
                      <a:pt x="165" y="71"/>
                    </a:lnTo>
                    <a:lnTo>
                      <a:pt x="165" y="70"/>
                    </a:lnTo>
                    <a:lnTo>
                      <a:pt x="164" y="70"/>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9" name="Freeform 165"/>
              <p:cNvSpPr>
                <a:spLocks/>
              </p:cNvSpPr>
              <p:nvPr/>
            </p:nvSpPr>
            <p:spPr bwMode="auto">
              <a:xfrm>
                <a:off x="3846019" y="1915748"/>
                <a:ext cx="137870" cy="170385"/>
              </a:xfrm>
              <a:custGeom>
                <a:avLst/>
                <a:gdLst>
                  <a:gd name="T0" fmla="*/ 217488 w 144"/>
                  <a:gd name="T1" fmla="*/ 55563 h 179"/>
                  <a:gd name="T2" fmla="*/ 219075 w 144"/>
                  <a:gd name="T3" fmla="*/ 46038 h 179"/>
                  <a:gd name="T4" fmla="*/ 211138 w 144"/>
                  <a:gd name="T5" fmla="*/ 41275 h 179"/>
                  <a:gd name="T6" fmla="*/ 207963 w 144"/>
                  <a:gd name="T7" fmla="*/ 31750 h 179"/>
                  <a:gd name="T8" fmla="*/ 198438 w 144"/>
                  <a:gd name="T9" fmla="*/ 22225 h 179"/>
                  <a:gd name="T10" fmla="*/ 182563 w 144"/>
                  <a:gd name="T11" fmla="*/ 11113 h 179"/>
                  <a:gd name="T12" fmla="*/ 169863 w 144"/>
                  <a:gd name="T13" fmla="*/ 6350 h 179"/>
                  <a:gd name="T14" fmla="*/ 150813 w 144"/>
                  <a:gd name="T15" fmla="*/ 0 h 179"/>
                  <a:gd name="T16" fmla="*/ 134938 w 144"/>
                  <a:gd name="T17" fmla="*/ 0 h 179"/>
                  <a:gd name="T18" fmla="*/ 123825 w 144"/>
                  <a:gd name="T19" fmla="*/ 6350 h 179"/>
                  <a:gd name="T20" fmla="*/ 115888 w 144"/>
                  <a:gd name="T21" fmla="*/ 14288 h 179"/>
                  <a:gd name="T22" fmla="*/ 104775 w 144"/>
                  <a:gd name="T23" fmla="*/ 20638 h 179"/>
                  <a:gd name="T24" fmla="*/ 92075 w 144"/>
                  <a:gd name="T25" fmla="*/ 25400 h 179"/>
                  <a:gd name="T26" fmla="*/ 80963 w 144"/>
                  <a:gd name="T27" fmla="*/ 31750 h 179"/>
                  <a:gd name="T28" fmla="*/ 69850 w 144"/>
                  <a:gd name="T29" fmla="*/ 38100 h 179"/>
                  <a:gd name="T30" fmla="*/ 60325 w 144"/>
                  <a:gd name="T31" fmla="*/ 42863 h 179"/>
                  <a:gd name="T32" fmla="*/ 50800 w 144"/>
                  <a:gd name="T33" fmla="*/ 50800 h 179"/>
                  <a:gd name="T34" fmla="*/ 31750 w 144"/>
                  <a:gd name="T35" fmla="*/ 55563 h 179"/>
                  <a:gd name="T36" fmla="*/ 25400 w 144"/>
                  <a:gd name="T37" fmla="*/ 66675 h 179"/>
                  <a:gd name="T38" fmla="*/ 12700 w 144"/>
                  <a:gd name="T39" fmla="*/ 76200 h 179"/>
                  <a:gd name="T40" fmla="*/ 3175 w 144"/>
                  <a:gd name="T41" fmla="*/ 90488 h 179"/>
                  <a:gd name="T42" fmla="*/ 14288 w 144"/>
                  <a:gd name="T43" fmla="*/ 95250 h 179"/>
                  <a:gd name="T44" fmla="*/ 12700 w 144"/>
                  <a:gd name="T45" fmla="*/ 103188 h 179"/>
                  <a:gd name="T46" fmla="*/ 7938 w 144"/>
                  <a:gd name="T47" fmla="*/ 111125 h 179"/>
                  <a:gd name="T48" fmla="*/ 9525 w 144"/>
                  <a:gd name="T49" fmla="*/ 123825 h 179"/>
                  <a:gd name="T50" fmla="*/ 1588 w 144"/>
                  <a:gd name="T51" fmla="*/ 144463 h 179"/>
                  <a:gd name="T52" fmla="*/ 3175 w 144"/>
                  <a:gd name="T53" fmla="*/ 160338 h 179"/>
                  <a:gd name="T54" fmla="*/ 17463 w 144"/>
                  <a:gd name="T55" fmla="*/ 166688 h 179"/>
                  <a:gd name="T56" fmla="*/ 28575 w 144"/>
                  <a:gd name="T57" fmla="*/ 163513 h 179"/>
                  <a:gd name="T58" fmla="*/ 34925 w 144"/>
                  <a:gd name="T59" fmla="*/ 173038 h 179"/>
                  <a:gd name="T60" fmla="*/ 26988 w 144"/>
                  <a:gd name="T61" fmla="*/ 179388 h 179"/>
                  <a:gd name="T62" fmla="*/ 25400 w 144"/>
                  <a:gd name="T63" fmla="*/ 203200 h 179"/>
                  <a:gd name="T64" fmla="*/ 14288 w 144"/>
                  <a:gd name="T65" fmla="*/ 219075 h 179"/>
                  <a:gd name="T66" fmla="*/ 19050 w 144"/>
                  <a:gd name="T67" fmla="*/ 244475 h 179"/>
                  <a:gd name="T68" fmla="*/ 25400 w 144"/>
                  <a:gd name="T69" fmla="*/ 255588 h 179"/>
                  <a:gd name="T70" fmla="*/ 30163 w 144"/>
                  <a:gd name="T71" fmla="*/ 261938 h 179"/>
                  <a:gd name="T72" fmla="*/ 46038 w 144"/>
                  <a:gd name="T73" fmla="*/ 258763 h 179"/>
                  <a:gd name="T74" fmla="*/ 68263 w 144"/>
                  <a:gd name="T75" fmla="*/ 263525 h 179"/>
                  <a:gd name="T76" fmla="*/ 73025 w 144"/>
                  <a:gd name="T77" fmla="*/ 273050 h 179"/>
                  <a:gd name="T78" fmla="*/ 79375 w 144"/>
                  <a:gd name="T79" fmla="*/ 282575 h 179"/>
                  <a:gd name="T80" fmla="*/ 88900 w 144"/>
                  <a:gd name="T81" fmla="*/ 284163 h 179"/>
                  <a:gd name="T82" fmla="*/ 112713 w 144"/>
                  <a:gd name="T83" fmla="*/ 274638 h 179"/>
                  <a:gd name="T84" fmla="*/ 122238 w 144"/>
                  <a:gd name="T85" fmla="*/ 250825 h 179"/>
                  <a:gd name="T86" fmla="*/ 139700 w 144"/>
                  <a:gd name="T87" fmla="*/ 254000 h 179"/>
                  <a:gd name="T88" fmla="*/ 150813 w 144"/>
                  <a:gd name="T89" fmla="*/ 238125 h 179"/>
                  <a:gd name="T90" fmla="*/ 158750 w 144"/>
                  <a:gd name="T91" fmla="*/ 233363 h 179"/>
                  <a:gd name="T92" fmla="*/ 177800 w 144"/>
                  <a:gd name="T93" fmla="*/ 223838 h 179"/>
                  <a:gd name="T94" fmla="*/ 193675 w 144"/>
                  <a:gd name="T95" fmla="*/ 222250 h 179"/>
                  <a:gd name="T96" fmla="*/ 207963 w 144"/>
                  <a:gd name="T97" fmla="*/ 222250 h 179"/>
                  <a:gd name="T98" fmla="*/ 219075 w 144"/>
                  <a:gd name="T99" fmla="*/ 193675 h 179"/>
                  <a:gd name="T100" fmla="*/ 219075 w 144"/>
                  <a:gd name="T101" fmla="*/ 163513 h 179"/>
                  <a:gd name="T102" fmla="*/ 217488 w 144"/>
                  <a:gd name="T103" fmla="*/ 152400 h 179"/>
                  <a:gd name="T104" fmla="*/ 212725 w 144"/>
                  <a:gd name="T105" fmla="*/ 144463 h 179"/>
                  <a:gd name="T106" fmla="*/ 223838 w 144"/>
                  <a:gd name="T107" fmla="*/ 134938 h 179"/>
                  <a:gd name="T108" fmla="*/ 223838 w 144"/>
                  <a:gd name="T109" fmla="*/ 123825 h 179"/>
                  <a:gd name="T110" fmla="*/ 223838 w 144"/>
                  <a:gd name="T111" fmla="*/ 109538 h 179"/>
                  <a:gd name="T112" fmla="*/ 219075 w 144"/>
                  <a:gd name="T113" fmla="*/ 77788 h 179"/>
                  <a:gd name="T114" fmla="*/ 220663 w 144"/>
                  <a:gd name="T115" fmla="*/ 66675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4" h="179">
                    <a:moveTo>
                      <a:pt x="137" y="40"/>
                    </a:moveTo>
                    <a:lnTo>
                      <a:pt x="137" y="40"/>
                    </a:lnTo>
                    <a:lnTo>
                      <a:pt x="137" y="38"/>
                    </a:lnTo>
                    <a:lnTo>
                      <a:pt x="137" y="37"/>
                    </a:lnTo>
                    <a:lnTo>
                      <a:pt x="138" y="36"/>
                    </a:lnTo>
                    <a:lnTo>
                      <a:pt x="137" y="35"/>
                    </a:lnTo>
                    <a:lnTo>
                      <a:pt x="138" y="34"/>
                    </a:lnTo>
                    <a:lnTo>
                      <a:pt x="138" y="32"/>
                    </a:lnTo>
                    <a:lnTo>
                      <a:pt x="137" y="31"/>
                    </a:lnTo>
                    <a:lnTo>
                      <a:pt x="137" y="29"/>
                    </a:lnTo>
                    <a:lnTo>
                      <a:pt x="138" y="29"/>
                    </a:lnTo>
                    <a:lnTo>
                      <a:pt x="138" y="27"/>
                    </a:lnTo>
                    <a:lnTo>
                      <a:pt x="138" y="26"/>
                    </a:lnTo>
                    <a:lnTo>
                      <a:pt x="138" y="25"/>
                    </a:lnTo>
                    <a:lnTo>
                      <a:pt x="136" y="25"/>
                    </a:lnTo>
                    <a:lnTo>
                      <a:pt x="134" y="26"/>
                    </a:lnTo>
                    <a:lnTo>
                      <a:pt x="133" y="26"/>
                    </a:lnTo>
                    <a:lnTo>
                      <a:pt x="131" y="25"/>
                    </a:lnTo>
                    <a:lnTo>
                      <a:pt x="130" y="24"/>
                    </a:lnTo>
                    <a:lnTo>
                      <a:pt x="130" y="22"/>
                    </a:lnTo>
                    <a:lnTo>
                      <a:pt x="131" y="21"/>
                    </a:lnTo>
                    <a:lnTo>
                      <a:pt x="131" y="20"/>
                    </a:lnTo>
                    <a:lnTo>
                      <a:pt x="130" y="19"/>
                    </a:lnTo>
                    <a:lnTo>
                      <a:pt x="130" y="18"/>
                    </a:lnTo>
                    <a:lnTo>
                      <a:pt x="127" y="16"/>
                    </a:lnTo>
                    <a:lnTo>
                      <a:pt x="126" y="15"/>
                    </a:lnTo>
                    <a:lnTo>
                      <a:pt x="125" y="14"/>
                    </a:lnTo>
                    <a:lnTo>
                      <a:pt x="123" y="13"/>
                    </a:lnTo>
                    <a:lnTo>
                      <a:pt x="122" y="10"/>
                    </a:lnTo>
                    <a:lnTo>
                      <a:pt x="120" y="9"/>
                    </a:lnTo>
                    <a:lnTo>
                      <a:pt x="117" y="8"/>
                    </a:lnTo>
                    <a:lnTo>
                      <a:pt x="115" y="7"/>
                    </a:lnTo>
                    <a:lnTo>
                      <a:pt x="114" y="7"/>
                    </a:lnTo>
                    <a:lnTo>
                      <a:pt x="112" y="7"/>
                    </a:lnTo>
                    <a:lnTo>
                      <a:pt x="110" y="5"/>
                    </a:lnTo>
                    <a:lnTo>
                      <a:pt x="109" y="5"/>
                    </a:lnTo>
                    <a:lnTo>
                      <a:pt x="107" y="4"/>
                    </a:lnTo>
                    <a:lnTo>
                      <a:pt x="104" y="3"/>
                    </a:lnTo>
                    <a:lnTo>
                      <a:pt x="103" y="3"/>
                    </a:lnTo>
                    <a:lnTo>
                      <a:pt x="99" y="3"/>
                    </a:lnTo>
                    <a:lnTo>
                      <a:pt x="94" y="2"/>
                    </a:lnTo>
                    <a:lnTo>
                      <a:pt x="95" y="0"/>
                    </a:lnTo>
                    <a:lnTo>
                      <a:pt x="93" y="0"/>
                    </a:lnTo>
                    <a:lnTo>
                      <a:pt x="92" y="0"/>
                    </a:lnTo>
                    <a:lnTo>
                      <a:pt x="88" y="2"/>
                    </a:lnTo>
                    <a:lnTo>
                      <a:pt x="85" y="0"/>
                    </a:lnTo>
                    <a:lnTo>
                      <a:pt x="83" y="2"/>
                    </a:lnTo>
                    <a:lnTo>
                      <a:pt x="82" y="2"/>
                    </a:lnTo>
                    <a:lnTo>
                      <a:pt x="81" y="3"/>
                    </a:lnTo>
                    <a:lnTo>
                      <a:pt x="81" y="2"/>
                    </a:lnTo>
                    <a:lnTo>
                      <a:pt x="79" y="3"/>
                    </a:lnTo>
                    <a:lnTo>
                      <a:pt x="78" y="4"/>
                    </a:lnTo>
                    <a:lnTo>
                      <a:pt x="77" y="3"/>
                    </a:lnTo>
                    <a:lnTo>
                      <a:pt x="76" y="4"/>
                    </a:lnTo>
                    <a:lnTo>
                      <a:pt x="73" y="7"/>
                    </a:lnTo>
                    <a:lnTo>
                      <a:pt x="73" y="9"/>
                    </a:lnTo>
                    <a:lnTo>
                      <a:pt x="73" y="11"/>
                    </a:lnTo>
                    <a:lnTo>
                      <a:pt x="72" y="13"/>
                    </a:lnTo>
                    <a:lnTo>
                      <a:pt x="69" y="13"/>
                    </a:lnTo>
                    <a:lnTo>
                      <a:pt x="67" y="13"/>
                    </a:lnTo>
                    <a:lnTo>
                      <a:pt x="66" y="13"/>
                    </a:lnTo>
                    <a:lnTo>
                      <a:pt x="65" y="14"/>
                    </a:lnTo>
                    <a:lnTo>
                      <a:pt x="63" y="15"/>
                    </a:lnTo>
                    <a:lnTo>
                      <a:pt x="61" y="16"/>
                    </a:lnTo>
                    <a:lnTo>
                      <a:pt x="58" y="16"/>
                    </a:lnTo>
                    <a:lnTo>
                      <a:pt x="57" y="16"/>
                    </a:lnTo>
                    <a:lnTo>
                      <a:pt x="55" y="19"/>
                    </a:lnTo>
                    <a:lnTo>
                      <a:pt x="54" y="18"/>
                    </a:lnTo>
                    <a:lnTo>
                      <a:pt x="51" y="20"/>
                    </a:lnTo>
                    <a:lnTo>
                      <a:pt x="50" y="21"/>
                    </a:lnTo>
                    <a:lnTo>
                      <a:pt x="46" y="22"/>
                    </a:lnTo>
                    <a:lnTo>
                      <a:pt x="45" y="24"/>
                    </a:lnTo>
                    <a:lnTo>
                      <a:pt x="44" y="24"/>
                    </a:lnTo>
                    <a:lnTo>
                      <a:pt x="43" y="25"/>
                    </a:lnTo>
                    <a:lnTo>
                      <a:pt x="43" y="26"/>
                    </a:lnTo>
                    <a:lnTo>
                      <a:pt x="40" y="26"/>
                    </a:lnTo>
                    <a:lnTo>
                      <a:pt x="38" y="27"/>
                    </a:lnTo>
                    <a:lnTo>
                      <a:pt x="35" y="30"/>
                    </a:lnTo>
                    <a:lnTo>
                      <a:pt x="34" y="31"/>
                    </a:lnTo>
                    <a:lnTo>
                      <a:pt x="33" y="31"/>
                    </a:lnTo>
                    <a:lnTo>
                      <a:pt x="32" y="31"/>
                    </a:lnTo>
                    <a:lnTo>
                      <a:pt x="32" y="32"/>
                    </a:lnTo>
                    <a:lnTo>
                      <a:pt x="30" y="32"/>
                    </a:lnTo>
                    <a:lnTo>
                      <a:pt x="28" y="34"/>
                    </a:lnTo>
                    <a:lnTo>
                      <a:pt x="25" y="35"/>
                    </a:lnTo>
                    <a:lnTo>
                      <a:pt x="23" y="35"/>
                    </a:lnTo>
                    <a:lnTo>
                      <a:pt x="20" y="35"/>
                    </a:lnTo>
                    <a:lnTo>
                      <a:pt x="19" y="37"/>
                    </a:lnTo>
                    <a:lnTo>
                      <a:pt x="18" y="38"/>
                    </a:lnTo>
                    <a:lnTo>
                      <a:pt x="18" y="40"/>
                    </a:lnTo>
                    <a:lnTo>
                      <a:pt x="16" y="40"/>
                    </a:lnTo>
                    <a:lnTo>
                      <a:pt x="16" y="42"/>
                    </a:lnTo>
                    <a:lnTo>
                      <a:pt x="14" y="43"/>
                    </a:lnTo>
                    <a:lnTo>
                      <a:pt x="12" y="43"/>
                    </a:lnTo>
                    <a:lnTo>
                      <a:pt x="11" y="45"/>
                    </a:lnTo>
                    <a:lnTo>
                      <a:pt x="9" y="46"/>
                    </a:lnTo>
                    <a:lnTo>
                      <a:pt x="9" y="47"/>
                    </a:lnTo>
                    <a:lnTo>
                      <a:pt x="8" y="48"/>
                    </a:lnTo>
                    <a:lnTo>
                      <a:pt x="7" y="49"/>
                    </a:lnTo>
                    <a:lnTo>
                      <a:pt x="6" y="51"/>
                    </a:lnTo>
                    <a:lnTo>
                      <a:pt x="5" y="53"/>
                    </a:lnTo>
                    <a:lnTo>
                      <a:pt x="3" y="53"/>
                    </a:lnTo>
                    <a:lnTo>
                      <a:pt x="2" y="57"/>
                    </a:lnTo>
                    <a:lnTo>
                      <a:pt x="3" y="58"/>
                    </a:lnTo>
                    <a:lnTo>
                      <a:pt x="6" y="59"/>
                    </a:lnTo>
                    <a:lnTo>
                      <a:pt x="8" y="60"/>
                    </a:lnTo>
                    <a:lnTo>
                      <a:pt x="9" y="60"/>
                    </a:lnTo>
                    <a:lnTo>
                      <a:pt x="11" y="62"/>
                    </a:lnTo>
                    <a:lnTo>
                      <a:pt x="8" y="64"/>
                    </a:lnTo>
                    <a:lnTo>
                      <a:pt x="8" y="65"/>
                    </a:lnTo>
                    <a:lnTo>
                      <a:pt x="7" y="67"/>
                    </a:lnTo>
                    <a:lnTo>
                      <a:pt x="6" y="68"/>
                    </a:lnTo>
                    <a:lnTo>
                      <a:pt x="7" y="69"/>
                    </a:lnTo>
                    <a:lnTo>
                      <a:pt x="6" y="70"/>
                    </a:lnTo>
                    <a:lnTo>
                      <a:pt x="5" y="70"/>
                    </a:lnTo>
                    <a:lnTo>
                      <a:pt x="3" y="71"/>
                    </a:lnTo>
                    <a:lnTo>
                      <a:pt x="3" y="73"/>
                    </a:lnTo>
                    <a:lnTo>
                      <a:pt x="3" y="75"/>
                    </a:lnTo>
                    <a:lnTo>
                      <a:pt x="3" y="76"/>
                    </a:lnTo>
                    <a:lnTo>
                      <a:pt x="6" y="76"/>
                    </a:lnTo>
                    <a:lnTo>
                      <a:pt x="6" y="78"/>
                    </a:lnTo>
                    <a:lnTo>
                      <a:pt x="5" y="81"/>
                    </a:lnTo>
                    <a:lnTo>
                      <a:pt x="3" y="84"/>
                    </a:lnTo>
                    <a:lnTo>
                      <a:pt x="2" y="86"/>
                    </a:lnTo>
                    <a:lnTo>
                      <a:pt x="1" y="86"/>
                    </a:lnTo>
                    <a:lnTo>
                      <a:pt x="1" y="91"/>
                    </a:lnTo>
                    <a:lnTo>
                      <a:pt x="0" y="94"/>
                    </a:lnTo>
                    <a:lnTo>
                      <a:pt x="0" y="97"/>
                    </a:lnTo>
                    <a:lnTo>
                      <a:pt x="0" y="98"/>
                    </a:lnTo>
                    <a:lnTo>
                      <a:pt x="2" y="101"/>
                    </a:lnTo>
                    <a:lnTo>
                      <a:pt x="5" y="102"/>
                    </a:lnTo>
                    <a:lnTo>
                      <a:pt x="6" y="102"/>
                    </a:lnTo>
                    <a:lnTo>
                      <a:pt x="8" y="103"/>
                    </a:lnTo>
                    <a:lnTo>
                      <a:pt x="9" y="103"/>
                    </a:lnTo>
                    <a:lnTo>
                      <a:pt x="11" y="105"/>
                    </a:lnTo>
                    <a:lnTo>
                      <a:pt x="11" y="103"/>
                    </a:lnTo>
                    <a:lnTo>
                      <a:pt x="12" y="103"/>
                    </a:lnTo>
                    <a:lnTo>
                      <a:pt x="13" y="103"/>
                    </a:lnTo>
                    <a:lnTo>
                      <a:pt x="14" y="105"/>
                    </a:lnTo>
                    <a:lnTo>
                      <a:pt x="17" y="103"/>
                    </a:lnTo>
                    <a:lnTo>
                      <a:pt x="18" y="103"/>
                    </a:lnTo>
                    <a:lnTo>
                      <a:pt x="19" y="103"/>
                    </a:lnTo>
                    <a:lnTo>
                      <a:pt x="20" y="103"/>
                    </a:lnTo>
                    <a:lnTo>
                      <a:pt x="20" y="106"/>
                    </a:lnTo>
                    <a:lnTo>
                      <a:pt x="22" y="107"/>
                    </a:lnTo>
                    <a:lnTo>
                      <a:pt x="23" y="108"/>
                    </a:lnTo>
                    <a:lnTo>
                      <a:pt x="22" y="109"/>
                    </a:lnTo>
                    <a:lnTo>
                      <a:pt x="20" y="112"/>
                    </a:lnTo>
                    <a:lnTo>
                      <a:pt x="19" y="113"/>
                    </a:lnTo>
                    <a:lnTo>
                      <a:pt x="18" y="114"/>
                    </a:lnTo>
                    <a:lnTo>
                      <a:pt x="17" y="113"/>
                    </a:lnTo>
                    <a:lnTo>
                      <a:pt x="16" y="117"/>
                    </a:lnTo>
                    <a:lnTo>
                      <a:pt x="16" y="119"/>
                    </a:lnTo>
                    <a:lnTo>
                      <a:pt x="14" y="122"/>
                    </a:lnTo>
                    <a:lnTo>
                      <a:pt x="13" y="124"/>
                    </a:lnTo>
                    <a:lnTo>
                      <a:pt x="16" y="128"/>
                    </a:lnTo>
                    <a:lnTo>
                      <a:pt x="14" y="130"/>
                    </a:lnTo>
                    <a:lnTo>
                      <a:pt x="12" y="130"/>
                    </a:lnTo>
                    <a:lnTo>
                      <a:pt x="11" y="135"/>
                    </a:lnTo>
                    <a:lnTo>
                      <a:pt x="9" y="138"/>
                    </a:lnTo>
                    <a:lnTo>
                      <a:pt x="7" y="140"/>
                    </a:lnTo>
                    <a:lnTo>
                      <a:pt x="6" y="144"/>
                    </a:lnTo>
                    <a:lnTo>
                      <a:pt x="5" y="147"/>
                    </a:lnTo>
                    <a:lnTo>
                      <a:pt x="6" y="150"/>
                    </a:lnTo>
                    <a:lnTo>
                      <a:pt x="7" y="151"/>
                    </a:lnTo>
                    <a:lnTo>
                      <a:pt x="12" y="154"/>
                    </a:lnTo>
                    <a:lnTo>
                      <a:pt x="13" y="155"/>
                    </a:lnTo>
                    <a:lnTo>
                      <a:pt x="13" y="156"/>
                    </a:lnTo>
                    <a:lnTo>
                      <a:pt x="16" y="161"/>
                    </a:lnTo>
                    <a:lnTo>
                      <a:pt x="16" y="162"/>
                    </a:lnTo>
                    <a:lnTo>
                      <a:pt x="18" y="163"/>
                    </a:lnTo>
                    <a:lnTo>
                      <a:pt x="20" y="165"/>
                    </a:lnTo>
                    <a:lnTo>
                      <a:pt x="19" y="165"/>
                    </a:lnTo>
                    <a:lnTo>
                      <a:pt x="20" y="166"/>
                    </a:lnTo>
                    <a:lnTo>
                      <a:pt x="22" y="165"/>
                    </a:lnTo>
                    <a:lnTo>
                      <a:pt x="27" y="165"/>
                    </a:lnTo>
                    <a:lnTo>
                      <a:pt x="29" y="163"/>
                    </a:lnTo>
                    <a:lnTo>
                      <a:pt x="30" y="163"/>
                    </a:lnTo>
                    <a:lnTo>
                      <a:pt x="34" y="166"/>
                    </a:lnTo>
                    <a:lnTo>
                      <a:pt x="38" y="166"/>
                    </a:lnTo>
                    <a:lnTo>
                      <a:pt x="41" y="166"/>
                    </a:lnTo>
                    <a:lnTo>
                      <a:pt x="43" y="166"/>
                    </a:lnTo>
                    <a:lnTo>
                      <a:pt x="45" y="166"/>
                    </a:lnTo>
                    <a:lnTo>
                      <a:pt x="45" y="167"/>
                    </a:lnTo>
                    <a:lnTo>
                      <a:pt x="45" y="168"/>
                    </a:lnTo>
                    <a:lnTo>
                      <a:pt x="45" y="169"/>
                    </a:lnTo>
                    <a:lnTo>
                      <a:pt x="46" y="172"/>
                    </a:lnTo>
                    <a:lnTo>
                      <a:pt x="49" y="173"/>
                    </a:lnTo>
                    <a:lnTo>
                      <a:pt x="50" y="174"/>
                    </a:lnTo>
                    <a:lnTo>
                      <a:pt x="50" y="176"/>
                    </a:lnTo>
                    <a:lnTo>
                      <a:pt x="50" y="178"/>
                    </a:lnTo>
                    <a:lnTo>
                      <a:pt x="51" y="178"/>
                    </a:lnTo>
                    <a:lnTo>
                      <a:pt x="52" y="179"/>
                    </a:lnTo>
                    <a:lnTo>
                      <a:pt x="54" y="178"/>
                    </a:lnTo>
                    <a:lnTo>
                      <a:pt x="55" y="178"/>
                    </a:lnTo>
                    <a:lnTo>
                      <a:pt x="56" y="179"/>
                    </a:lnTo>
                    <a:lnTo>
                      <a:pt x="56" y="178"/>
                    </a:lnTo>
                    <a:lnTo>
                      <a:pt x="56" y="177"/>
                    </a:lnTo>
                    <a:lnTo>
                      <a:pt x="57" y="177"/>
                    </a:lnTo>
                    <a:lnTo>
                      <a:pt x="62" y="178"/>
                    </a:lnTo>
                    <a:lnTo>
                      <a:pt x="71" y="173"/>
                    </a:lnTo>
                    <a:lnTo>
                      <a:pt x="73" y="171"/>
                    </a:lnTo>
                    <a:lnTo>
                      <a:pt x="74" y="168"/>
                    </a:lnTo>
                    <a:lnTo>
                      <a:pt x="76" y="166"/>
                    </a:lnTo>
                    <a:lnTo>
                      <a:pt x="76" y="165"/>
                    </a:lnTo>
                    <a:lnTo>
                      <a:pt x="76" y="161"/>
                    </a:lnTo>
                    <a:lnTo>
                      <a:pt x="77" y="158"/>
                    </a:lnTo>
                    <a:lnTo>
                      <a:pt x="81" y="158"/>
                    </a:lnTo>
                    <a:lnTo>
                      <a:pt x="84" y="158"/>
                    </a:lnTo>
                    <a:lnTo>
                      <a:pt x="84" y="160"/>
                    </a:lnTo>
                    <a:lnTo>
                      <a:pt x="85" y="161"/>
                    </a:lnTo>
                    <a:lnTo>
                      <a:pt x="88" y="160"/>
                    </a:lnTo>
                    <a:lnTo>
                      <a:pt x="88" y="158"/>
                    </a:lnTo>
                    <a:lnTo>
                      <a:pt x="88" y="157"/>
                    </a:lnTo>
                    <a:lnTo>
                      <a:pt x="87" y="155"/>
                    </a:lnTo>
                    <a:lnTo>
                      <a:pt x="90" y="152"/>
                    </a:lnTo>
                    <a:lnTo>
                      <a:pt x="94" y="151"/>
                    </a:lnTo>
                    <a:lnTo>
                      <a:pt x="95" y="151"/>
                    </a:lnTo>
                    <a:lnTo>
                      <a:pt x="95" y="150"/>
                    </a:lnTo>
                    <a:lnTo>
                      <a:pt x="95" y="147"/>
                    </a:lnTo>
                    <a:lnTo>
                      <a:pt x="96" y="147"/>
                    </a:lnTo>
                    <a:lnTo>
                      <a:pt x="99" y="147"/>
                    </a:lnTo>
                    <a:lnTo>
                      <a:pt x="100" y="149"/>
                    </a:lnTo>
                    <a:lnTo>
                      <a:pt x="100" y="147"/>
                    </a:lnTo>
                    <a:lnTo>
                      <a:pt x="101" y="147"/>
                    </a:lnTo>
                    <a:lnTo>
                      <a:pt x="109" y="146"/>
                    </a:lnTo>
                    <a:lnTo>
                      <a:pt x="110" y="145"/>
                    </a:lnTo>
                    <a:lnTo>
                      <a:pt x="110" y="144"/>
                    </a:lnTo>
                    <a:lnTo>
                      <a:pt x="111" y="143"/>
                    </a:lnTo>
                    <a:lnTo>
                      <a:pt x="112" y="141"/>
                    </a:lnTo>
                    <a:lnTo>
                      <a:pt x="116" y="143"/>
                    </a:lnTo>
                    <a:lnTo>
                      <a:pt x="116" y="144"/>
                    </a:lnTo>
                    <a:lnTo>
                      <a:pt x="117" y="143"/>
                    </a:lnTo>
                    <a:lnTo>
                      <a:pt x="117" y="141"/>
                    </a:lnTo>
                    <a:lnTo>
                      <a:pt x="118" y="140"/>
                    </a:lnTo>
                    <a:lnTo>
                      <a:pt x="122" y="140"/>
                    </a:lnTo>
                    <a:lnTo>
                      <a:pt x="123" y="143"/>
                    </a:lnTo>
                    <a:lnTo>
                      <a:pt x="125" y="143"/>
                    </a:lnTo>
                    <a:lnTo>
                      <a:pt x="126" y="143"/>
                    </a:lnTo>
                    <a:lnTo>
                      <a:pt x="128" y="143"/>
                    </a:lnTo>
                    <a:lnTo>
                      <a:pt x="130" y="141"/>
                    </a:lnTo>
                    <a:lnTo>
                      <a:pt x="131" y="140"/>
                    </a:lnTo>
                    <a:lnTo>
                      <a:pt x="131" y="136"/>
                    </a:lnTo>
                    <a:lnTo>
                      <a:pt x="132" y="130"/>
                    </a:lnTo>
                    <a:lnTo>
                      <a:pt x="134" y="124"/>
                    </a:lnTo>
                    <a:lnTo>
                      <a:pt x="136" y="123"/>
                    </a:lnTo>
                    <a:lnTo>
                      <a:pt x="138" y="122"/>
                    </a:lnTo>
                    <a:lnTo>
                      <a:pt x="139" y="119"/>
                    </a:lnTo>
                    <a:lnTo>
                      <a:pt x="138" y="118"/>
                    </a:lnTo>
                    <a:lnTo>
                      <a:pt x="137" y="116"/>
                    </a:lnTo>
                    <a:lnTo>
                      <a:pt x="137" y="109"/>
                    </a:lnTo>
                    <a:lnTo>
                      <a:pt x="137" y="106"/>
                    </a:lnTo>
                    <a:lnTo>
                      <a:pt x="138" y="103"/>
                    </a:lnTo>
                    <a:lnTo>
                      <a:pt x="137" y="101"/>
                    </a:lnTo>
                    <a:lnTo>
                      <a:pt x="136" y="100"/>
                    </a:lnTo>
                    <a:lnTo>
                      <a:pt x="136" y="98"/>
                    </a:lnTo>
                    <a:lnTo>
                      <a:pt x="137" y="97"/>
                    </a:lnTo>
                    <a:lnTo>
                      <a:pt x="137" y="96"/>
                    </a:lnTo>
                    <a:lnTo>
                      <a:pt x="136" y="96"/>
                    </a:lnTo>
                    <a:lnTo>
                      <a:pt x="137" y="95"/>
                    </a:lnTo>
                    <a:lnTo>
                      <a:pt x="136" y="94"/>
                    </a:lnTo>
                    <a:lnTo>
                      <a:pt x="134" y="91"/>
                    </a:lnTo>
                    <a:lnTo>
                      <a:pt x="134" y="89"/>
                    </a:lnTo>
                    <a:lnTo>
                      <a:pt x="136" y="86"/>
                    </a:lnTo>
                    <a:lnTo>
                      <a:pt x="137" y="86"/>
                    </a:lnTo>
                    <a:lnTo>
                      <a:pt x="138" y="85"/>
                    </a:lnTo>
                    <a:lnTo>
                      <a:pt x="141" y="85"/>
                    </a:lnTo>
                    <a:lnTo>
                      <a:pt x="142" y="85"/>
                    </a:lnTo>
                    <a:lnTo>
                      <a:pt x="144" y="84"/>
                    </a:lnTo>
                    <a:lnTo>
                      <a:pt x="143" y="81"/>
                    </a:lnTo>
                    <a:lnTo>
                      <a:pt x="141" y="78"/>
                    </a:lnTo>
                    <a:lnTo>
                      <a:pt x="139" y="75"/>
                    </a:lnTo>
                    <a:lnTo>
                      <a:pt x="139" y="74"/>
                    </a:lnTo>
                    <a:lnTo>
                      <a:pt x="139" y="70"/>
                    </a:lnTo>
                    <a:lnTo>
                      <a:pt x="141" y="69"/>
                    </a:lnTo>
                    <a:lnTo>
                      <a:pt x="141" y="63"/>
                    </a:lnTo>
                    <a:lnTo>
                      <a:pt x="138" y="58"/>
                    </a:lnTo>
                    <a:lnTo>
                      <a:pt x="139" y="56"/>
                    </a:lnTo>
                    <a:lnTo>
                      <a:pt x="139" y="52"/>
                    </a:lnTo>
                    <a:lnTo>
                      <a:pt x="138" y="49"/>
                    </a:lnTo>
                    <a:lnTo>
                      <a:pt x="138" y="47"/>
                    </a:lnTo>
                    <a:lnTo>
                      <a:pt x="138" y="46"/>
                    </a:lnTo>
                    <a:lnTo>
                      <a:pt x="138" y="45"/>
                    </a:lnTo>
                    <a:lnTo>
                      <a:pt x="139" y="42"/>
                    </a:lnTo>
                    <a:lnTo>
                      <a:pt x="137" y="40"/>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166"/>
              <p:cNvSpPr>
                <a:spLocks/>
              </p:cNvSpPr>
              <p:nvPr/>
            </p:nvSpPr>
            <p:spPr bwMode="auto">
              <a:xfrm>
                <a:off x="3910009" y="2105338"/>
                <a:ext cx="955" cy="955"/>
              </a:xfrm>
              <a:custGeom>
                <a:avLst/>
                <a:gdLst>
                  <a:gd name="T0" fmla="*/ 0 w 1587"/>
                  <a:gd name="T1" fmla="*/ 2147483647 h 1"/>
                  <a:gd name="T2" fmla="*/ 0 w 1587"/>
                  <a:gd name="T3" fmla="*/ 2147483647 h 1"/>
                  <a:gd name="T4" fmla="*/ 0 w 1587"/>
                  <a:gd name="T5" fmla="*/ 0 h 1"/>
                  <a:gd name="T6" fmla="*/ 0 w 1587"/>
                  <a:gd name="T7" fmla="*/ 0 h 1"/>
                  <a:gd name="T8" fmla="*/ 0 w 1587"/>
                  <a:gd name="T9" fmla="*/ 2147483647 h 1"/>
                  <a:gd name="T10" fmla="*/ 0 w 1587"/>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
                    <a:moveTo>
                      <a:pt x="0" y="1"/>
                    </a:moveTo>
                    <a:lnTo>
                      <a:pt x="0" y="1"/>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 name="Freeform 167"/>
              <p:cNvSpPr>
                <a:spLocks noEditPoints="1"/>
              </p:cNvSpPr>
              <p:nvPr/>
            </p:nvSpPr>
            <p:spPr bwMode="auto">
              <a:xfrm>
                <a:off x="3923474" y="1097902"/>
                <a:ext cx="260249" cy="254028"/>
              </a:xfrm>
              <a:custGeom>
                <a:avLst/>
                <a:gdLst>
                  <a:gd name="T0" fmla="*/ 38100 w 273"/>
                  <a:gd name="T1" fmla="*/ 349250 h 265"/>
                  <a:gd name="T2" fmla="*/ 63500 w 273"/>
                  <a:gd name="T3" fmla="*/ 352425 h 265"/>
                  <a:gd name="T4" fmla="*/ 101600 w 273"/>
                  <a:gd name="T5" fmla="*/ 349250 h 265"/>
                  <a:gd name="T6" fmla="*/ 122237 w 273"/>
                  <a:gd name="T7" fmla="*/ 338138 h 265"/>
                  <a:gd name="T8" fmla="*/ 136525 w 273"/>
                  <a:gd name="T9" fmla="*/ 346075 h 265"/>
                  <a:gd name="T10" fmla="*/ 157162 w 273"/>
                  <a:gd name="T11" fmla="*/ 358775 h 265"/>
                  <a:gd name="T12" fmla="*/ 173037 w 273"/>
                  <a:gd name="T13" fmla="*/ 354013 h 265"/>
                  <a:gd name="T14" fmla="*/ 196850 w 273"/>
                  <a:gd name="T15" fmla="*/ 354013 h 265"/>
                  <a:gd name="T16" fmla="*/ 211137 w 273"/>
                  <a:gd name="T17" fmla="*/ 350838 h 265"/>
                  <a:gd name="T18" fmla="*/ 225425 w 273"/>
                  <a:gd name="T19" fmla="*/ 336550 h 265"/>
                  <a:gd name="T20" fmla="*/ 250825 w 273"/>
                  <a:gd name="T21" fmla="*/ 331788 h 265"/>
                  <a:gd name="T22" fmla="*/ 250825 w 273"/>
                  <a:gd name="T23" fmla="*/ 342900 h 265"/>
                  <a:gd name="T24" fmla="*/ 244475 w 273"/>
                  <a:gd name="T25" fmla="*/ 354013 h 265"/>
                  <a:gd name="T26" fmla="*/ 268287 w 273"/>
                  <a:gd name="T27" fmla="*/ 355600 h 265"/>
                  <a:gd name="T28" fmla="*/ 269875 w 273"/>
                  <a:gd name="T29" fmla="*/ 377825 h 265"/>
                  <a:gd name="T30" fmla="*/ 257175 w 273"/>
                  <a:gd name="T31" fmla="*/ 409575 h 265"/>
                  <a:gd name="T32" fmla="*/ 274637 w 273"/>
                  <a:gd name="T33" fmla="*/ 420688 h 265"/>
                  <a:gd name="T34" fmla="*/ 295275 w 273"/>
                  <a:gd name="T35" fmla="*/ 401638 h 265"/>
                  <a:gd name="T36" fmla="*/ 325437 w 273"/>
                  <a:gd name="T37" fmla="*/ 387350 h 265"/>
                  <a:gd name="T38" fmla="*/ 350837 w 273"/>
                  <a:gd name="T39" fmla="*/ 377825 h 265"/>
                  <a:gd name="T40" fmla="*/ 365125 w 273"/>
                  <a:gd name="T41" fmla="*/ 376238 h 265"/>
                  <a:gd name="T42" fmla="*/ 385762 w 273"/>
                  <a:gd name="T43" fmla="*/ 371475 h 265"/>
                  <a:gd name="T44" fmla="*/ 409575 w 273"/>
                  <a:gd name="T45" fmla="*/ 371475 h 265"/>
                  <a:gd name="T46" fmla="*/ 425450 w 273"/>
                  <a:gd name="T47" fmla="*/ 354013 h 265"/>
                  <a:gd name="T48" fmla="*/ 412750 w 273"/>
                  <a:gd name="T49" fmla="*/ 327025 h 265"/>
                  <a:gd name="T50" fmla="*/ 390525 w 273"/>
                  <a:gd name="T51" fmla="*/ 317500 h 265"/>
                  <a:gd name="T52" fmla="*/ 377825 w 273"/>
                  <a:gd name="T53" fmla="*/ 290513 h 265"/>
                  <a:gd name="T54" fmla="*/ 376237 w 273"/>
                  <a:gd name="T55" fmla="*/ 63500 h 265"/>
                  <a:gd name="T56" fmla="*/ 381000 w 273"/>
                  <a:gd name="T57" fmla="*/ 39688 h 265"/>
                  <a:gd name="T58" fmla="*/ 312737 w 273"/>
                  <a:gd name="T59" fmla="*/ 47625 h 265"/>
                  <a:gd name="T60" fmla="*/ 271462 w 273"/>
                  <a:gd name="T61" fmla="*/ 20638 h 265"/>
                  <a:gd name="T62" fmla="*/ 246062 w 273"/>
                  <a:gd name="T63" fmla="*/ 7938 h 265"/>
                  <a:gd name="T64" fmla="*/ 228600 w 273"/>
                  <a:gd name="T65" fmla="*/ 49213 h 265"/>
                  <a:gd name="T66" fmla="*/ 220662 w 273"/>
                  <a:gd name="T67" fmla="*/ 90488 h 265"/>
                  <a:gd name="T68" fmla="*/ 217487 w 273"/>
                  <a:gd name="T69" fmla="*/ 130175 h 265"/>
                  <a:gd name="T70" fmla="*/ 244475 w 273"/>
                  <a:gd name="T71" fmla="*/ 123825 h 265"/>
                  <a:gd name="T72" fmla="*/ 287337 w 273"/>
                  <a:gd name="T73" fmla="*/ 112713 h 265"/>
                  <a:gd name="T74" fmla="*/ 315912 w 273"/>
                  <a:gd name="T75" fmla="*/ 87313 h 265"/>
                  <a:gd name="T76" fmla="*/ 330200 w 273"/>
                  <a:gd name="T77" fmla="*/ 142875 h 265"/>
                  <a:gd name="T78" fmla="*/ 303212 w 273"/>
                  <a:gd name="T79" fmla="*/ 212725 h 265"/>
                  <a:gd name="T80" fmla="*/ 269875 w 273"/>
                  <a:gd name="T81" fmla="*/ 195263 h 265"/>
                  <a:gd name="T82" fmla="*/ 260350 w 273"/>
                  <a:gd name="T83" fmla="*/ 180975 h 265"/>
                  <a:gd name="T84" fmla="*/ 242887 w 273"/>
                  <a:gd name="T85" fmla="*/ 176213 h 265"/>
                  <a:gd name="T86" fmla="*/ 231775 w 273"/>
                  <a:gd name="T87" fmla="*/ 188913 h 265"/>
                  <a:gd name="T88" fmla="*/ 238125 w 273"/>
                  <a:gd name="T89" fmla="*/ 204788 h 265"/>
                  <a:gd name="T90" fmla="*/ 214312 w 273"/>
                  <a:gd name="T91" fmla="*/ 228600 h 265"/>
                  <a:gd name="T92" fmla="*/ 184150 w 273"/>
                  <a:gd name="T93" fmla="*/ 134938 h 265"/>
                  <a:gd name="T94" fmla="*/ 173037 w 273"/>
                  <a:gd name="T95" fmla="*/ 103188 h 265"/>
                  <a:gd name="T96" fmla="*/ 139700 w 273"/>
                  <a:gd name="T97" fmla="*/ 112713 h 265"/>
                  <a:gd name="T98" fmla="*/ 112712 w 273"/>
                  <a:gd name="T99" fmla="*/ 93663 h 265"/>
                  <a:gd name="T100" fmla="*/ 104775 w 273"/>
                  <a:gd name="T101" fmla="*/ 133350 h 265"/>
                  <a:gd name="T102" fmla="*/ 92075 w 273"/>
                  <a:gd name="T103" fmla="*/ 134938 h 265"/>
                  <a:gd name="T104" fmla="*/ 90487 w 273"/>
                  <a:gd name="T105" fmla="*/ 239713 h 265"/>
                  <a:gd name="T106" fmla="*/ 55562 w 273"/>
                  <a:gd name="T107" fmla="*/ 254000 h 265"/>
                  <a:gd name="T108" fmla="*/ 26987 w 273"/>
                  <a:gd name="T109" fmla="*/ 266700 h 265"/>
                  <a:gd name="T110" fmla="*/ 11112 w 273"/>
                  <a:gd name="T111" fmla="*/ 285750 h 265"/>
                  <a:gd name="T112" fmla="*/ 11112 w 273"/>
                  <a:gd name="T113" fmla="*/ 306388 h 265"/>
                  <a:gd name="T114" fmla="*/ 339725 w 273"/>
                  <a:gd name="T115" fmla="*/ 255588 h 265"/>
                  <a:gd name="T116" fmla="*/ 341312 w 273"/>
                  <a:gd name="T117" fmla="*/ 236538 h 265"/>
                  <a:gd name="T118" fmla="*/ 355600 w 273"/>
                  <a:gd name="T119" fmla="*/ 247650 h 265"/>
                  <a:gd name="T120" fmla="*/ 109537 w 273"/>
                  <a:gd name="T121" fmla="*/ 161925 h 265"/>
                  <a:gd name="T122" fmla="*/ 123825 w 273"/>
                  <a:gd name="T123" fmla="*/ 165100 h 265"/>
                  <a:gd name="T124" fmla="*/ 109537 w 273"/>
                  <a:gd name="T125" fmla="*/ 161925 h 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3" h="265">
                    <a:moveTo>
                      <a:pt x="14" y="222"/>
                    </a:moveTo>
                    <a:lnTo>
                      <a:pt x="14" y="222"/>
                    </a:lnTo>
                    <a:lnTo>
                      <a:pt x="15" y="223"/>
                    </a:lnTo>
                    <a:lnTo>
                      <a:pt x="18" y="223"/>
                    </a:lnTo>
                    <a:lnTo>
                      <a:pt x="20" y="222"/>
                    </a:lnTo>
                    <a:lnTo>
                      <a:pt x="23" y="224"/>
                    </a:lnTo>
                    <a:lnTo>
                      <a:pt x="23" y="223"/>
                    </a:lnTo>
                    <a:lnTo>
                      <a:pt x="24" y="222"/>
                    </a:lnTo>
                    <a:lnTo>
                      <a:pt x="24" y="220"/>
                    </a:lnTo>
                    <a:lnTo>
                      <a:pt x="25" y="217"/>
                    </a:lnTo>
                    <a:lnTo>
                      <a:pt x="26" y="217"/>
                    </a:lnTo>
                    <a:lnTo>
                      <a:pt x="28" y="217"/>
                    </a:lnTo>
                    <a:lnTo>
                      <a:pt x="29" y="216"/>
                    </a:lnTo>
                    <a:lnTo>
                      <a:pt x="30" y="216"/>
                    </a:lnTo>
                    <a:lnTo>
                      <a:pt x="35" y="217"/>
                    </a:lnTo>
                    <a:lnTo>
                      <a:pt x="35" y="220"/>
                    </a:lnTo>
                    <a:lnTo>
                      <a:pt x="36" y="222"/>
                    </a:lnTo>
                    <a:lnTo>
                      <a:pt x="40" y="222"/>
                    </a:lnTo>
                    <a:lnTo>
                      <a:pt x="41" y="222"/>
                    </a:lnTo>
                    <a:lnTo>
                      <a:pt x="44" y="222"/>
                    </a:lnTo>
                    <a:lnTo>
                      <a:pt x="45" y="221"/>
                    </a:lnTo>
                    <a:lnTo>
                      <a:pt x="47" y="221"/>
                    </a:lnTo>
                    <a:lnTo>
                      <a:pt x="53" y="223"/>
                    </a:lnTo>
                    <a:lnTo>
                      <a:pt x="57" y="221"/>
                    </a:lnTo>
                    <a:lnTo>
                      <a:pt x="60" y="221"/>
                    </a:lnTo>
                    <a:lnTo>
                      <a:pt x="61" y="221"/>
                    </a:lnTo>
                    <a:lnTo>
                      <a:pt x="64" y="220"/>
                    </a:lnTo>
                    <a:lnTo>
                      <a:pt x="67" y="222"/>
                    </a:lnTo>
                    <a:lnTo>
                      <a:pt x="69" y="222"/>
                    </a:lnTo>
                    <a:lnTo>
                      <a:pt x="71" y="221"/>
                    </a:lnTo>
                    <a:lnTo>
                      <a:pt x="72" y="220"/>
                    </a:lnTo>
                    <a:lnTo>
                      <a:pt x="72" y="218"/>
                    </a:lnTo>
                    <a:lnTo>
                      <a:pt x="72" y="216"/>
                    </a:lnTo>
                    <a:lnTo>
                      <a:pt x="73" y="215"/>
                    </a:lnTo>
                    <a:lnTo>
                      <a:pt x="74" y="213"/>
                    </a:lnTo>
                    <a:lnTo>
                      <a:pt x="77" y="213"/>
                    </a:lnTo>
                    <a:lnTo>
                      <a:pt x="78" y="212"/>
                    </a:lnTo>
                    <a:lnTo>
                      <a:pt x="79" y="212"/>
                    </a:lnTo>
                    <a:lnTo>
                      <a:pt x="80" y="213"/>
                    </a:lnTo>
                    <a:lnTo>
                      <a:pt x="82" y="215"/>
                    </a:lnTo>
                    <a:lnTo>
                      <a:pt x="84" y="213"/>
                    </a:lnTo>
                    <a:lnTo>
                      <a:pt x="85" y="213"/>
                    </a:lnTo>
                    <a:lnTo>
                      <a:pt x="85" y="215"/>
                    </a:lnTo>
                    <a:lnTo>
                      <a:pt x="85" y="217"/>
                    </a:lnTo>
                    <a:lnTo>
                      <a:pt x="86" y="218"/>
                    </a:lnTo>
                    <a:lnTo>
                      <a:pt x="89" y="218"/>
                    </a:lnTo>
                    <a:lnTo>
                      <a:pt x="93" y="218"/>
                    </a:lnTo>
                    <a:lnTo>
                      <a:pt x="93" y="221"/>
                    </a:lnTo>
                    <a:lnTo>
                      <a:pt x="96" y="223"/>
                    </a:lnTo>
                    <a:lnTo>
                      <a:pt x="97" y="223"/>
                    </a:lnTo>
                    <a:lnTo>
                      <a:pt x="99" y="223"/>
                    </a:lnTo>
                    <a:lnTo>
                      <a:pt x="100" y="224"/>
                    </a:lnTo>
                    <a:lnTo>
                      <a:pt x="99" y="226"/>
                    </a:lnTo>
                    <a:lnTo>
                      <a:pt x="99" y="227"/>
                    </a:lnTo>
                    <a:lnTo>
                      <a:pt x="101" y="228"/>
                    </a:lnTo>
                    <a:lnTo>
                      <a:pt x="105" y="229"/>
                    </a:lnTo>
                    <a:lnTo>
                      <a:pt x="106" y="228"/>
                    </a:lnTo>
                    <a:lnTo>
                      <a:pt x="104" y="226"/>
                    </a:lnTo>
                    <a:lnTo>
                      <a:pt x="105" y="224"/>
                    </a:lnTo>
                    <a:lnTo>
                      <a:pt x="107" y="223"/>
                    </a:lnTo>
                    <a:lnTo>
                      <a:pt x="109" y="223"/>
                    </a:lnTo>
                    <a:lnTo>
                      <a:pt x="109" y="222"/>
                    </a:lnTo>
                    <a:lnTo>
                      <a:pt x="111" y="223"/>
                    </a:lnTo>
                    <a:lnTo>
                      <a:pt x="111" y="224"/>
                    </a:lnTo>
                    <a:lnTo>
                      <a:pt x="115" y="224"/>
                    </a:lnTo>
                    <a:lnTo>
                      <a:pt x="116" y="226"/>
                    </a:lnTo>
                    <a:lnTo>
                      <a:pt x="116" y="228"/>
                    </a:lnTo>
                    <a:lnTo>
                      <a:pt x="120" y="228"/>
                    </a:lnTo>
                    <a:lnTo>
                      <a:pt x="123" y="226"/>
                    </a:lnTo>
                    <a:lnTo>
                      <a:pt x="124" y="223"/>
                    </a:lnTo>
                    <a:lnTo>
                      <a:pt x="126" y="223"/>
                    </a:lnTo>
                    <a:lnTo>
                      <a:pt x="128" y="223"/>
                    </a:lnTo>
                    <a:lnTo>
                      <a:pt x="128" y="226"/>
                    </a:lnTo>
                    <a:lnTo>
                      <a:pt x="131" y="226"/>
                    </a:lnTo>
                    <a:lnTo>
                      <a:pt x="131" y="224"/>
                    </a:lnTo>
                    <a:lnTo>
                      <a:pt x="131" y="222"/>
                    </a:lnTo>
                    <a:lnTo>
                      <a:pt x="132" y="221"/>
                    </a:lnTo>
                    <a:lnTo>
                      <a:pt x="133" y="221"/>
                    </a:lnTo>
                    <a:lnTo>
                      <a:pt x="135" y="218"/>
                    </a:lnTo>
                    <a:lnTo>
                      <a:pt x="137" y="218"/>
                    </a:lnTo>
                    <a:lnTo>
                      <a:pt x="138" y="218"/>
                    </a:lnTo>
                    <a:lnTo>
                      <a:pt x="139" y="218"/>
                    </a:lnTo>
                    <a:lnTo>
                      <a:pt x="140" y="220"/>
                    </a:lnTo>
                    <a:lnTo>
                      <a:pt x="142" y="220"/>
                    </a:lnTo>
                    <a:lnTo>
                      <a:pt x="142" y="217"/>
                    </a:lnTo>
                    <a:lnTo>
                      <a:pt x="143" y="213"/>
                    </a:lnTo>
                    <a:lnTo>
                      <a:pt x="142" y="212"/>
                    </a:lnTo>
                    <a:lnTo>
                      <a:pt x="143" y="211"/>
                    </a:lnTo>
                    <a:lnTo>
                      <a:pt x="146" y="209"/>
                    </a:lnTo>
                    <a:lnTo>
                      <a:pt x="150" y="209"/>
                    </a:lnTo>
                    <a:lnTo>
                      <a:pt x="153" y="207"/>
                    </a:lnTo>
                    <a:lnTo>
                      <a:pt x="153" y="210"/>
                    </a:lnTo>
                    <a:lnTo>
                      <a:pt x="155" y="209"/>
                    </a:lnTo>
                    <a:lnTo>
                      <a:pt x="158" y="209"/>
                    </a:lnTo>
                    <a:lnTo>
                      <a:pt x="158" y="210"/>
                    </a:lnTo>
                    <a:lnTo>
                      <a:pt x="159" y="211"/>
                    </a:lnTo>
                    <a:lnTo>
                      <a:pt x="160" y="212"/>
                    </a:lnTo>
                    <a:lnTo>
                      <a:pt x="161" y="213"/>
                    </a:lnTo>
                    <a:lnTo>
                      <a:pt x="161" y="216"/>
                    </a:lnTo>
                    <a:lnTo>
                      <a:pt x="161" y="217"/>
                    </a:lnTo>
                    <a:lnTo>
                      <a:pt x="161" y="220"/>
                    </a:lnTo>
                    <a:lnTo>
                      <a:pt x="159" y="218"/>
                    </a:lnTo>
                    <a:lnTo>
                      <a:pt x="159" y="217"/>
                    </a:lnTo>
                    <a:lnTo>
                      <a:pt x="158" y="216"/>
                    </a:lnTo>
                    <a:lnTo>
                      <a:pt x="156" y="217"/>
                    </a:lnTo>
                    <a:lnTo>
                      <a:pt x="158" y="218"/>
                    </a:lnTo>
                    <a:lnTo>
                      <a:pt x="158" y="221"/>
                    </a:lnTo>
                    <a:lnTo>
                      <a:pt x="156" y="222"/>
                    </a:lnTo>
                    <a:lnTo>
                      <a:pt x="155" y="222"/>
                    </a:lnTo>
                    <a:lnTo>
                      <a:pt x="153" y="220"/>
                    </a:lnTo>
                    <a:lnTo>
                      <a:pt x="151" y="221"/>
                    </a:lnTo>
                    <a:lnTo>
                      <a:pt x="154" y="223"/>
                    </a:lnTo>
                    <a:lnTo>
                      <a:pt x="154" y="224"/>
                    </a:lnTo>
                    <a:lnTo>
                      <a:pt x="158" y="224"/>
                    </a:lnTo>
                    <a:lnTo>
                      <a:pt x="159" y="223"/>
                    </a:lnTo>
                    <a:lnTo>
                      <a:pt x="160" y="224"/>
                    </a:lnTo>
                    <a:lnTo>
                      <a:pt x="161" y="223"/>
                    </a:lnTo>
                    <a:lnTo>
                      <a:pt x="162" y="223"/>
                    </a:lnTo>
                    <a:lnTo>
                      <a:pt x="165" y="223"/>
                    </a:lnTo>
                    <a:lnTo>
                      <a:pt x="166" y="223"/>
                    </a:lnTo>
                    <a:lnTo>
                      <a:pt x="167" y="223"/>
                    </a:lnTo>
                    <a:lnTo>
                      <a:pt x="169" y="224"/>
                    </a:lnTo>
                    <a:lnTo>
                      <a:pt x="167" y="226"/>
                    </a:lnTo>
                    <a:lnTo>
                      <a:pt x="167" y="227"/>
                    </a:lnTo>
                    <a:lnTo>
                      <a:pt x="167" y="228"/>
                    </a:lnTo>
                    <a:lnTo>
                      <a:pt x="169" y="228"/>
                    </a:lnTo>
                    <a:lnTo>
                      <a:pt x="169" y="229"/>
                    </a:lnTo>
                    <a:lnTo>
                      <a:pt x="167" y="232"/>
                    </a:lnTo>
                    <a:lnTo>
                      <a:pt x="170" y="236"/>
                    </a:lnTo>
                    <a:lnTo>
                      <a:pt x="170" y="237"/>
                    </a:lnTo>
                    <a:lnTo>
                      <a:pt x="170" y="238"/>
                    </a:lnTo>
                    <a:lnTo>
                      <a:pt x="167" y="240"/>
                    </a:lnTo>
                    <a:lnTo>
                      <a:pt x="166" y="239"/>
                    </a:lnTo>
                    <a:lnTo>
                      <a:pt x="166" y="242"/>
                    </a:lnTo>
                    <a:lnTo>
                      <a:pt x="165" y="244"/>
                    </a:lnTo>
                    <a:lnTo>
                      <a:pt x="164" y="248"/>
                    </a:lnTo>
                    <a:lnTo>
                      <a:pt x="162" y="250"/>
                    </a:lnTo>
                    <a:lnTo>
                      <a:pt x="164" y="253"/>
                    </a:lnTo>
                    <a:lnTo>
                      <a:pt x="164" y="254"/>
                    </a:lnTo>
                    <a:lnTo>
                      <a:pt x="162" y="258"/>
                    </a:lnTo>
                    <a:lnTo>
                      <a:pt x="164" y="260"/>
                    </a:lnTo>
                    <a:lnTo>
                      <a:pt x="165" y="260"/>
                    </a:lnTo>
                    <a:lnTo>
                      <a:pt x="166" y="261"/>
                    </a:lnTo>
                    <a:lnTo>
                      <a:pt x="166" y="262"/>
                    </a:lnTo>
                    <a:lnTo>
                      <a:pt x="167" y="265"/>
                    </a:lnTo>
                    <a:lnTo>
                      <a:pt x="169" y="264"/>
                    </a:lnTo>
                    <a:lnTo>
                      <a:pt x="171" y="265"/>
                    </a:lnTo>
                    <a:lnTo>
                      <a:pt x="173" y="265"/>
                    </a:lnTo>
                    <a:lnTo>
                      <a:pt x="175" y="264"/>
                    </a:lnTo>
                    <a:lnTo>
                      <a:pt x="176" y="261"/>
                    </a:lnTo>
                    <a:lnTo>
                      <a:pt x="178" y="261"/>
                    </a:lnTo>
                    <a:lnTo>
                      <a:pt x="180" y="260"/>
                    </a:lnTo>
                    <a:lnTo>
                      <a:pt x="181" y="259"/>
                    </a:lnTo>
                    <a:lnTo>
                      <a:pt x="182" y="258"/>
                    </a:lnTo>
                    <a:lnTo>
                      <a:pt x="184" y="258"/>
                    </a:lnTo>
                    <a:lnTo>
                      <a:pt x="186" y="258"/>
                    </a:lnTo>
                    <a:lnTo>
                      <a:pt x="187" y="256"/>
                    </a:lnTo>
                    <a:lnTo>
                      <a:pt x="186" y="253"/>
                    </a:lnTo>
                    <a:lnTo>
                      <a:pt x="188" y="251"/>
                    </a:lnTo>
                    <a:lnTo>
                      <a:pt x="191" y="249"/>
                    </a:lnTo>
                    <a:lnTo>
                      <a:pt x="192" y="249"/>
                    </a:lnTo>
                    <a:lnTo>
                      <a:pt x="194" y="249"/>
                    </a:lnTo>
                    <a:lnTo>
                      <a:pt x="197" y="247"/>
                    </a:lnTo>
                    <a:lnTo>
                      <a:pt x="198" y="248"/>
                    </a:lnTo>
                    <a:lnTo>
                      <a:pt x="200" y="248"/>
                    </a:lnTo>
                    <a:lnTo>
                      <a:pt x="203" y="245"/>
                    </a:lnTo>
                    <a:lnTo>
                      <a:pt x="205" y="244"/>
                    </a:lnTo>
                    <a:lnTo>
                      <a:pt x="209" y="242"/>
                    </a:lnTo>
                    <a:lnTo>
                      <a:pt x="213" y="240"/>
                    </a:lnTo>
                    <a:lnTo>
                      <a:pt x="214" y="238"/>
                    </a:lnTo>
                    <a:lnTo>
                      <a:pt x="215" y="237"/>
                    </a:lnTo>
                    <a:lnTo>
                      <a:pt x="218" y="236"/>
                    </a:lnTo>
                    <a:lnTo>
                      <a:pt x="219" y="234"/>
                    </a:lnTo>
                    <a:lnTo>
                      <a:pt x="220" y="237"/>
                    </a:lnTo>
                    <a:lnTo>
                      <a:pt x="221" y="238"/>
                    </a:lnTo>
                    <a:lnTo>
                      <a:pt x="221" y="239"/>
                    </a:lnTo>
                    <a:lnTo>
                      <a:pt x="224" y="242"/>
                    </a:lnTo>
                    <a:lnTo>
                      <a:pt x="224" y="243"/>
                    </a:lnTo>
                    <a:lnTo>
                      <a:pt x="225" y="243"/>
                    </a:lnTo>
                    <a:lnTo>
                      <a:pt x="226" y="240"/>
                    </a:lnTo>
                    <a:lnTo>
                      <a:pt x="227" y="240"/>
                    </a:lnTo>
                    <a:lnTo>
                      <a:pt x="229" y="239"/>
                    </a:lnTo>
                    <a:lnTo>
                      <a:pt x="230" y="237"/>
                    </a:lnTo>
                    <a:lnTo>
                      <a:pt x="230" y="236"/>
                    </a:lnTo>
                    <a:lnTo>
                      <a:pt x="232" y="237"/>
                    </a:lnTo>
                    <a:lnTo>
                      <a:pt x="233" y="237"/>
                    </a:lnTo>
                    <a:lnTo>
                      <a:pt x="235" y="237"/>
                    </a:lnTo>
                    <a:lnTo>
                      <a:pt x="236" y="234"/>
                    </a:lnTo>
                    <a:lnTo>
                      <a:pt x="237" y="234"/>
                    </a:lnTo>
                    <a:lnTo>
                      <a:pt x="240" y="234"/>
                    </a:lnTo>
                    <a:lnTo>
                      <a:pt x="242" y="234"/>
                    </a:lnTo>
                    <a:lnTo>
                      <a:pt x="243" y="234"/>
                    </a:lnTo>
                    <a:lnTo>
                      <a:pt x="244" y="236"/>
                    </a:lnTo>
                    <a:lnTo>
                      <a:pt x="247" y="236"/>
                    </a:lnTo>
                    <a:lnTo>
                      <a:pt x="247" y="237"/>
                    </a:lnTo>
                    <a:lnTo>
                      <a:pt x="249" y="239"/>
                    </a:lnTo>
                    <a:lnTo>
                      <a:pt x="251" y="239"/>
                    </a:lnTo>
                    <a:lnTo>
                      <a:pt x="252" y="239"/>
                    </a:lnTo>
                    <a:lnTo>
                      <a:pt x="254" y="237"/>
                    </a:lnTo>
                    <a:lnTo>
                      <a:pt x="257" y="236"/>
                    </a:lnTo>
                    <a:lnTo>
                      <a:pt x="258" y="234"/>
                    </a:lnTo>
                    <a:lnTo>
                      <a:pt x="259" y="233"/>
                    </a:lnTo>
                    <a:lnTo>
                      <a:pt x="258" y="232"/>
                    </a:lnTo>
                    <a:lnTo>
                      <a:pt x="259" y="232"/>
                    </a:lnTo>
                    <a:lnTo>
                      <a:pt x="258" y="231"/>
                    </a:lnTo>
                    <a:lnTo>
                      <a:pt x="259" y="228"/>
                    </a:lnTo>
                    <a:lnTo>
                      <a:pt x="260" y="227"/>
                    </a:lnTo>
                    <a:lnTo>
                      <a:pt x="264" y="224"/>
                    </a:lnTo>
                    <a:lnTo>
                      <a:pt x="268" y="223"/>
                    </a:lnTo>
                    <a:lnTo>
                      <a:pt x="270" y="222"/>
                    </a:lnTo>
                    <a:lnTo>
                      <a:pt x="271" y="221"/>
                    </a:lnTo>
                    <a:lnTo>
                      <a:pt x="273" y="220"/>
                    </a:lnTo>
                    <a:lnTo>
                      <a:pt x="271" y="218"/>
                    </a:lnTo>
                    <a:lnTo>
                      <a:pt x="270" y="216"/>
                    </a:lnTo>
                    <a:lnTo>
                      <a:pt x="269" y="215"/>
                    </a:lnTo>
                    <a:lnTo>
                      <a:pt x="268" y="213"/>
                    </a:lnTo>
                    <a:lnTo>
                      <a:pt x="263" y="209"/>
                    </a:lnTo>
                    <a:lnTo>
                      <a:pt x="260" y="206"/>
                    </a:lnTo>
                    <a:lnTo>
                      <a:pt x="258" y="204"/>
                    </a:lnTo>
                    <a:lnTo>
                      <a:pt x="257" y="201"/>
                    </a:lnTo>
                    <a:lnTo>
                      <a:pt x="255" y="201"/>
                    </a:lnTo>
                    <a:lnTo>
                      <a:pt x="254" y="201"/>
                    </a:lnTo>
                    <a:lnTo>
                      <a:pt x="254" y="202"/>
                    </a:lnTo>
                    <a:lnTo>
                      <a:pt x="253" y="204"/>
                    </a:lnTo>
                    <a:lnTo>
                      <a:pt x="249" y="202"/>
                    </a:lnTo>
                    <a:lnTo>
                      <a:pt x="247" y="200"/>
                    </a:lnTo>
                    <a:lnTo>
                      <a:pt x="246" y="200"/>
                    </a:lnTo>
                    <a:lnTo>
                      <a:pt x="246" y="199"/>
                    </a:lnTo>
                    <a:lnTo>
                      <a:pt x="246" y="198"/>
                    </a:lnTo>
                    <a:lnTo>
                      <a:pt x="244" y="198"/>
                    </a:lnTo>
                    <a:lnTo>
                      <a:pt x="243" y="198"/>
                    </a:lnTo>
                    <a:lnTo>
                      <a:pt x="244" y="196"/>
                    </a:lnTo>
                    <a:lnTo>
                      <a:pt x="243" y="195"/>
                    </a:lnTo>
                    <a:lnTo>
                      <a:pt x="241" y="191"/>
                    </a:lnTo>
                    <a:lnTo>
                      <a:pt x="238" y="183"/>
                    </a:lnTo>
                    <a:lnTo>
                      <a:pt x="230" y="140"/>
                    </a:lnTo>
                    <a:lnTo>
                      <a:pt x="229" y="111"/>
                    </a:lnTo>
                    <a:lnTo>
                      <a:pt x="230" y="93"/>
                    </a:lnTo>
                    <a:lnTo>
                      <a:pt x="230" y="86"/>
                    </a:lnTo>
                    <a:lnTo>
                      <a:pt x="230" y="80"/>
                    </a:lnTo>
                    <a:lnTo>
                      <a:pt x="230" y="75"/>
                    </a:lnTo>
                    <a:lnTo>
                      <a:pt x="231" y="69"/>
                    </a:lnTo>
                    <a:lnTo>
                      <a:pt x="235" y="52"/>
                    </a:lnTo>
                    <a:lnTo>
                      <a:pt x="237" y="40"/>
                    </a:lnTo>
                    <a:lnTo>
                      <a:pt x="238" y="37"/>
                    </a:lnTo>
                    <a:lnTo>
                      <a:pt x="238" y="36"/>
                    </a:lnTo>
                    <a:lnTo>
                      <a:pt x="240" y="35"/>
                    </a:lnTo>
                    <a:lnTo>
                      <a:pt x="240" y="32"/>
                    </a:lnTo>
                    <a:lnTo>
                      <a:pt x="240" y="30"/>
                    </a:lnTo>
                    <a:lnTo>
                      <a:pt x="241" y="29"/>
                    </a:lnTo>
                    <a:lnTo>
                      <a:pt x="241" y="27"/>
                    </a:lnTo>
                    <a:lnTo>
                      <a:pt x="241" y="26"/>
                    </a:lnTo>
                    <a:lnTo>
                      <a:pt x="241" y="25"/>
                    </a:lnTo>
                    <a:lnTo>
                      <a:pt x="240" y="25"/>
                    </a:lnTo>
                    <a:lnTo>
                      <a:pt x="238" y="26"/>
                    </a:lnTo>
                    <a:lnTo>
                      <a:pt x="235" y="30"/>
                    </a:lnTo>
                    <a:lnTo>
                      <a:pt x="232" y="32"/>
                    </a:lnTo>
                    <a:lnTo>
                      <a:pt x="224" y="38"/>
                    </a:lnTo>
                    <a:lnTo>
                      <a:pt x="220" y="40"/>
                    </a:lnTo>
                    <a:lnTo>
                      <a:pt x="218" y="40"/>
                    </a:lnTo>
                    <a:lnTo>
                      <a:pt x="213" y="40"/>
                    </a:lnTo>
                    <a:lnTo>
                      <a:pt x="209" y="38"/>
                    </a:lnTo>
                    <a:lnTo>
                      <a:pt x="205" y="36"/>
                    </a:lnTo>
                    <a:lnTo>
                      <a:pt x="200" y="33"/>
                    </a:lnTo>
                    <a:lnTo>
                      <a:pt x="197" y="30"/>
                    </a:lnTo>
                    <a:lnTo>
                      <a:pt x="193" y="25"/>
                    </a:lnTo>
                    <a:lnTo>
                      <a:pt x="192" y="24"/>
                    </a:lnTo>
                    <a:lnTo>
                      <a:pt x="191" y="22"/>
                    </a:lnTo>
                    <a:lnTo>
                      <a:pt x="188" y="19"/>
                    </a:lnTo>
                    <a:lnTo>
                      <a:pt x="186" y="16"/>
                    </a:lnTo>
                    <a:lnTo>
                      <a:pt x="181" y="14"/>
                    </a:lnTo>
                    <a:lnTo>
                      <a:pt x="178" y="13"/>
                    </a:lnTo>
                    <a:lnTo>
                      <a:pt x="177" y="13"/>
                    </a:lnTo>
                    <a:lnTo>
                      <a:pt x="175" y="13"/>
                    </a:lnTo>
                    <a:lnTo>
                      <a:pt x="171" y="13"/>
                    </a:lnTo>
                    <a:lnTo>
                      <a:pt x="167" y="10"/>
                    </a:lnTo>
                    <a:lnTo>
                      <a:pt x="166" y="8"/>
                    </a:lnTo>
                    <a:lnTo>
                      <a:pt x="164" y="5"/>
                    </a:lnTo>
                    <a:lnTo>
                      <a:pt x="161" y="4"/>
                    </a:lnTo>
                    <a:lnTo>
                      <a:pt x="159" y="4"/>
                    </a:lnTo>
                    <a:lnTo>
                      <a:pt x="159" y="3"/>
                    </a:lnTo>
                    <a:lnTo>
                      <a:pt x="159" y="2"/>
                    </a:lnTo>
                    <a:lnTo>
                      <a:pt x="158" y="0"/>
                    </a:lnTo>
                    <a:lnTo>
                      <a:pt x="158" y="2"/>
                    </a:lnTo>
                    <a:lnTo>
                      <a:pt x="155" y="5"/>
                    </a:lnTo>
                    <a:lnTo>
                      <a:pt x="156" y="9"/>
                    </a:lnTo>
                    <a:lnTo>
                      <a:pt x="156" y="10"/>
                    </a:lnTo>
                    <a:lnTo>
                      <a:pt x="156" y="13"/>
                    </a:lnTo>
                    <a:lnTo>
                      <a:pt x="155" y="15"/>
                    </a:lnTo>
                    <a:lnTo>
                      <a:pt x="153" y="18"/>
                    </a:lnTo>
                    <a:lnTo>
                      <a:pt x="150" y="22"/>
                    </a:lnTo>
                    <a:lnTo>
                      <a:pt x="146" y="26"/>
                    </a:lnTo>
                    <a:lnTo>
                      <a:pt x="145" y="27"/>
                    </a:lnTo>
                    <a:lnTo>
                      <a:pt x="144" y="31"/>
                    </a:lnTo>
                    <a:lnTo>
                      <a:pt x="144" y="35"/>
                    </a:lnTo>
                    <a:lnTo>
                      <a:pt x="144" y="38"/>
                    </a:lnTo>
                    <a:lnTo>
                      <a:pt x="143" y="42"/>
                    </a:lnTo>
                    <a:lnTo>
                      <a:pt x="142" y="44"/>
                    </a:lnTo>
                    <a:lnTo>
                      <a:pt x="142" y="47"/>
                    </a:lnTo>
                    <a:lnTo>
                      <a:pt x="142" y="48"/>
                    </a:lnTo>
                    <a:lnTo>
                      <a:pt x="140" y="51"/>
                    </a:lnTo>
                    <a:lnTo>
                      <a:pt x="140" y="52"/>
                    </a:lnTo>
                    <a:lnTo>
                      <a:pt x="140" y="53"/>
                    </a:lnTo>
                    <a:lnTo>
                      <a:pt x="139" y="57"/>
                    </a:lnTo>
                    <a:lnTo>
                      <a:pt x="138" y="59"/>
                    </a:lnTo>
                    <a:lnTo>
                      <a:pt x="138" y="60"/>
                    </a:lnTo>
                    <a:lnTo>
                      <a:pt x="138" y="63"/>
                    </a:lnTo>
                    <a:lnTo>
                      <a:pt x="137" y="68"/>
                    </a:lnTo>
                    <a:lnTo>
                      <a:pt x="137" y="69"/>
                    </a:lnTo>
                    <a:lnTo>
                      <a:pt x="135" y="71"/>
                    </a:lnTo>
                    <a:lnTo>
                      <a:pt x="135" y="79"/>
                    </a:lnTo>
                    <a:lnTo>
                      <a:pt x="135" y="81"/>
                    </a:lnTo>
                    <a:lnTo>
                      <a:pt x="137" y="82"/>
                    </a:lnTo>
                    <a:lnTo>
                      <a:pt x="138" y="84"/>
                    </a:lnTo>
                    <a:lnTo>
                      <a:pt x="139" y="84"/>
                    </a:lnTo>
                    <a:lnTo>
                      <a:pt x="142" y="84"/>
                    </a:lnTo>
                    <a:lnTo>
                      <a:pt x="143" y="84"/>
                    </a:lnTo>
                    <a:lnTo>
                      <a:pt x="143" y="82"/>
                    </a:lnTo>
                    <a:lnTo>
                      <a:pt x="144" y="81"/>
                    </a:lnTo>
                    <a:lnTo>
                      <a:pt x="148" y="80"/>
                    </a:lnTo>
                    <a:lnTo>
                      <a:pt x="151" y="78"/>
                    </a:lnTo>
                    <a:lnTo>
                      <a:pt x="153" y="78"/>
                    </a:lnTo>
                    <a:lnTo>
                      <a:pt x="154" y="78"/>
                    </a:lnTo>
                    <a:lnTo>
                      <a:pt x="158" y="76"/>
                    </a:lnTo>
                    <a:lnTo>
                      <a:pt x="162" y="75"/>
                    </a:lnTo>
                    <a:lnTo>
                      <a:pt x="164" y="75"/>
                    </a:lnTo>
                    <a:lnTo>
                      <a:pt x="165" y="73"/>
                    </a:lnTo>
                    <a:lnTo>
                      <a:pt x="167" y="71"/>
                    </a:lnTo>
                    <a:lnTo>
                      <a:pt x="172" y="71"/>
                    </a:lnTo>
                    <a:lnTo>
                      <a:pt x="173" y="73"/>
                    </a:lnTo>
                    <a:lnTo>
                      <a:pt x="176" y="74"/>
                    </a:lnTo>
                    <a:lnTo>
                      <a:pt x="181" y="71"/>
                    </a:lnTo>
                    <a:lnTo>
                      <a:pt x="184" y="70"/>
                    </a:lnTo>
                    <a:lnTo>
                      <a:pt x="188" y="68"/>
                    </a:lnTo>
                    <a:lnTo>
                      <a:pt x="191" y="64"/>
                    </a:lnTo>
                    <a:lnTo>
                      <a:pt x="193" y="63"/>
                    </a:lnTo>
                    <a:lnTo>
                      <a:pt x="194" y="62"/>
                    </a:lnTo>
                    <a:lnTo>
                      <a:pt x="194" y="55"/>
                    </a:lnTo>
                    <a:lnTo>
                      <a:pt x="198" y="54"/>
                    </a:lnTo>
                    <a:lnTo>
                      <a:pt x="199" y="55"/>
                    </a:lnTo>
                    <a:lnTo>
                      <a:pt x="202" y="58"/>
                    </a:lnTo>
                    <a:lnTo>
                      <a:pt x="204" y="60"/>
                    </a:lnTo>
                    <a:lnTo>
                      <a:pt x="208" y="65"/>
                    </a:lnTo>
                    <a:lnTo>
                      <a:pt x="209" y="69"/>
                    </a:lnTo>
                    <a:lnTo>
                      <a:pt x="211" y="74"/>
                    </a:lnTo>
                    <a:lnTo>
                      <a:pt x="211" y="78"/>
                    </a:lnTo>
                    <a:lnTo>
                      <a:pt x="211" y="82"/>
                    </a:lnTo>
                    <a:lnTo>
                      <a:pt x="210" y="85"/>
                    </a:lnTo>
                    <a:lnTo>
                      <a:pt x="209" y="86"/>
                    </a:lnTo>
                    <a:lnTo>
                      <a:pt x="208" y="90"/>
                    </a:lnTo>
                    <a:lnTo>
                      <a:pt x="206" y="97"/>
                    </a:lnTo>
                    <a:lnTo>
                      <a:pt x="206" y="107"/>
                    </a:lnTo>
                    <a:lnTo>
                      <a:pt x="205" y="109"/>
                    </a:lnTo>
                    <a:lnTo>
                      <a:pt x="203" y="115"/>
                    </a:lnTo>
                    <a:lnTo>
                      <a:pt x="202" y="122"/>
                    </a:lnTo>
                    <a:lnTo>
                      <a:pt x="199" y="125"/>
                    </a:lnTo>
                    <a:lnTo>
                      <a:pt x="195" y="131"/>
                    </a:lnTo>
                    <a:lnTo>
                      <a:pt x="193" y="133"/>
                    </a:lnTo>
                    <a:lnTo>
                      <a:pt x="191" y="134"/>
                    </a:lnTo>
                    <a:lnTo>
                      <a:pt x="189" y="135"/>
                    </a:lnTo>
                    <a:lnTo>
                      <a:pt x="188" y="136"/>
                    </a:lnTo>
                    <a:lnTo>
                      <a:pt x="186" y="135"/>
                    </a:lnTo>
                    <a:lnTo>
                      <a:pt x="184" y="134"/>
                    </a:lnTo>
                    <a:lnTo>
                      <a:pt x="181" y="129"/>
                    </a:lnTo>
                    <a:lnTo>
                      <a:pt x="178" y="128"/>
                    </a:lnTo>
                    <a:lnTo>
                      <a:pt x="177" y="127"/>
                    </a:lnTo>
                    <a:lnTo>
                      <a:pt x="173" y="124"/>
                    </a:lnTo>
                    <a:lnTo>
                      <a:pt x="171" y="123"/>
                    </a:lnTo>
                    <a:lnTo>
                      <a:pt x="170" y="123"/>
                    </a:lnTo>
                    <a:lnTo>
                      <a:pt x="169" y="123"/>
                    </a:lnTo>
                    <a:lnTo>
                      <a:pt x="167" y="123"/>
                    </a:lnTo>
                    <a:lnTo>
                      <a:pt x="166" y="123"/>
                    </a:lnTo>
                    <a:lnTo>
                      <a:pt x="166" y="122"/>
                    </a:lnTo>
                    <a:lnTo>
                      <a:pt x="167" y="122"/>
                    </a:lnTo>
                    <a:lnTo>
                      <a:pt x="167" y="120"/>
                    </a:lnTo>
                    <a:lnTo>
                      <a:pt x="167" y="118"/>
                    </a:lnTo>
                    <a:lnTo>
                      <a:pt x="166" y="115"/>
                    </a:lnTo>
                    <a:lnTo>
                      <a:pt x="164" y="114"/>
                    </a:lnTo>
                    <a:lnTo>
                      <a:pt x="164" y="112"/>
                    </a:lnTo>
                    <a:lnTo>
                      <a:pt x="164" y="111"/>
                    </a:lnTo>
                    <a:lnTo>
                      <a:pt x="162" y="111"/>
                    </a:lnTo>
                    <a:lnTo>
                      <a:pt x="159" y="111"/>
                    </a:lnTo>
                    <a:lnTo>
                      <a:pt x="158" y="111"/>
                    </a:lnTo>
                    <a:lnTo>
                      <a:pt x="156" y="108"/>
                    </a:lnTo>
                    <a:lnTo>
                      <a:pt x="154" y="107"/>
                    </a:lnTo>
                    <a:lnTo>
                      <a:pt x="151" y="107"/>
                    </a:lnTo>
                    <a:lnTo>
                      <a:pt x="153" y="109"/>
                    </a:lnTo>
                    <a:lnTo>
                      <a:pt x="153" y="111"/>
                    </a:lnTo>
                    <a:lnTo>
                      <a:pt x="151" y="113"/>
                    </a:lnTo>
                    <a:lnTo>
                      <a:pt x="150" y="113"/>
                    </a:lnTo>
                    <a:lnTo>
                      <a:pt x="151" y="114"/>
                    </a:lnTo>
                    <a:lnTo>
                      <a:pt x="150" y="114"/>
                    </a:lnTo>
                    <a:lnTo>
                      <a:pt x="150" y="115"/>
                    </a:lnTo>
                    <a:lnTo>
                      <a:pt x="150" y="117"/>
                    </a:lnTo>
                    <a:lnTo>
                      <a:pt x="150" y="118"/>
                    </a:lnTo>
                    <a:lnTo>
                      <a:pt x="149" y="119"/>
                    </a:lnTo>
                    <a:lnTo>
                      <a:pt x="146" y="119"/>
                    </a:lnTo>
                    <a:lnTo>
                      <a:pt x="148" y="120"/>
                    </a:lnTo>
                    <a:lnTo>
                      <a:pt x="151" y="120"/>
                    </a:lnTo>
                    <a:lnTo>
                      <a:pt x="151" y="122"/>
                    </a:lnTo>
                    <a:lnTo>
                      <a:pt x="150" y="122"/>
                    </a:lnTo>
                    <a:lnTo>
                      <a:pt x="150" y="125"/>
                    </a:lnTo>
                    <a:lnTo>
                      <a:pt x="150" y="127"/>
                    </a:lnTo>
                    <a:lnTo>
                      <a:pt x="151" y="127"/>
                    </a:lnTo>
                    <a:lnTo>
                      <a:pt x="151" y="128"/>
                    </a:lnTo>
                    <a:lnTo>
                      <a:pt x="150" y="129"/>
                    </a:lnTo>
                    <a:lnTo>
                      <a:pt x="149" y="130"/>
                    </a:lnTo>
                    <a:lnTo>
                      <a:pt x="149" y="131"/>
                    </a:lnTo>
                    <a:lnTo>
                      <a:pt x="149" y="133"/>
                    </a:lnTo>
                    <a:lnTo>
                      <a:pt x="148" y="134"/>
                    </a:lnTo>
                    <a:lnTo>
                      <a:pt x="146" y="135"/>
                    </a:lnTo>
                    <a:lnTo>
                      <a:pt x="145" y="138"/>
                    </a:lnTo>
                    <a:lnTo>
                      <a:pt x="142" y="141"/>
                    </a:lnTo>
                    <a:lnTo>
                      <a:pt x="140" y="142"/>
                    </a:lnTo>
                    <a:lnTo>
                      <a:pt x="138" y="144"/>
                    </a:lnTo>
                    <a:lnTo>
                      <a:pt x="135" y="144"/>
                    </a:lnTo>
                    <a:lnTo>
                      <a:pt x="134" y="144"/>
                    </a:lnTo>
                    <a:lnTo>
                      <a:pt x="133" y="144"/>
                    </a:lnTo>
                    <a:lnTo>
                      <a:pt x="131" y="142"/>
                    </a:lnTo>
                    <a:lnTo>
                      <a:pt x="126" y="139"/>
                    </a:lnTo>
                    <a:lnTo>
                      <a:pt x="123" y="134"/>
                    </a:lnTo>
                    <a:lnTo>
                      <a:pt x="121" y="123"/>
                    </a:lnTo>
                    <a:lnTo>
                      <a:pt x="120" y="111"/>
                    </a:lnTo>
                    <a:lnTo>
                      <a:pt x="116" y="92"/>
                    </a:lnTo>
                    <a:lnTo>
                      <a:pt x="116" y="89"/>
                    </a:lnTo>
                    <a:lnTo>
                      <a:pt x="116" y="85"/>
                    </a:lnTo>
                    <a:lnTo>
                      <a:pt x="117" y="81"/>
                    </a:lnTo>
                    <a:lnTo>
                      <a:pt x="117" y="79"/>
                    </a:lnTo>
                    <a:lnTo>
                      <a:pt x="117" y="75"/>
                    </a:lnTo>
                    <a:lnTo>
                      <a:pt x="117" y="73"/>
                    </a:lnTo>
                    <a:lnTo>
                      <a:pt x="116" y="71"/>
                    </a:lnTo>
                    <a:lnTo>
                      <a:pt x="113" y="69"/>
                    </a:lnTo>
                    <a:lnTo>
                      <a:pt x="111" y="66"/>
                    </a:lnTo>
                    <a:lnTo>
                      <a:pt x="110" y="66"/>
                    </a:lnTo>
                    <a:lnTo>
                      <a:pt x="109" y="65"/>
                    </a:lnTo>
                    <a:lnTo>
                      <a:pt x="104" y="64"/>
                    </a:lnTo>
                    <a:lnTo>
                      <a:pt x="102" y="65"/>
                    </a:lnTo>
                    <a:lnTo>
                      <a:pt x="101" y="65"/>
                    </a:lnTo>
                    <a:lnTo>
                      <a:pt x="100" y="65"/>
                    </a:lnTo>
                    <a:lnTo>
                      <a:pt x="99" y="66"/>
                    </a:lnTo>
                    <a:lnTo>
                      <a:pt x="97" y="68"/>
                    </a:lnTo>
                    <a:lnTo>
                      <a:pt x="97" y="69"/>
                    </a:lnTo>
                    <a:lnTo>
                      <a:pt x="95" y="71"/>
                    </a:lnTo>
                    <a:lnTo>
                      <a:pt x="93" y="73"/>
                    </a:lnTo>
                    <a:lnTo>
                      <a:pt x="90" y="73"/>
                    </a:lnTo>
                    <a:lnTo>
                      <a:pt x="88" y="71"/>
                    </a:lnTo>
                    <a:lnTo>
                      <a:pt x="85" y="70"/>
                    </a:lnTo>
                    <a:lnTo>
                      <a:pt x="85" y="69"/>
                    </a:lnTo>
                    <a:lnTo>
                      <a:pt x="84" y="66"/>
                    </a:lnTo>
                    <a:lnTo>
                      <a:pt x="82" y="65"/>
                    </a:lnTo>
                    <a:lnTo>
                      <a:pt x="79" y="62"/>
                    </a:lnTo>
                    <a:lnTo>
                      <a:pt x="75" y="60"/>
                    </a:lnTo>
                    <a:lnTo>
                      <a:pt x="73" y="58"/>
                    </a:lnTo>
                    <a:lnTo>
                      <a:pt x="72" y="58"/>
                    </a:lnTo>
                    <a:lnTo>
                      <a:pt x="71" y="59"/>
                    </a:lnTo>
                    <a:lnTo>
                      <a:pt x="72" y="60"/>
                    </a:lnTo>
                    <a:lnTo>
                      <a:pt x="72" y="62"/>
                    </a:lnTo>
                    <a:lnTo>
                      <a:pt x="71" y="62"/>
                    </a:lnTo>
                    <a:lnTo>
                      <a:pt x="69" y="64"/>
                    </a:lnTo>
                    <a:lnTo>
                      <a:pt x="69" y="66"/>
                    </a:lnTo>
                    <a:lnTo>
                      <a:pt x="71" y="74"/>
                    </a:lnTo>
                    <a:lnTo>
                      <a:pt x="69" y="75"/>
                    </a:lnTo>
                    <a:lnTo>
                      <a:pt x="69" y="78"/>
                    </a:lnTo>
                    <a:lnTo>
                      <a:pt x="68" y="80"/>
                    </a:lnTo>
                    <a:lnTo>
                      <a:pt x="67" y="80"/>
                    </a:lnTo>
                    <a:lnTo>
                      <a:pt x="66" y="84"/>
                    </a:lnTo>
                    <a:lnTo>
                      <a:pt x="64" y="84"/>
                    </a:lnTo>
                    <a:lnTo>
                      <a:pt x="62" y="81"/>
                    </a:lnTo>
                    <a:lnTo>
                      <a:pt x="61" y="81"/>
                    </a:lnTo>
                    <a:lnTo>
                      <a:pt x="61" y="82"/>
                    </a:lnTo>
                    <a:lnTo>
                      <a:pt x="60" y="81"/>
                    </a:lnTo>
                    <a:lnTo>
                      <a:pt x="58" y="82"/>
                    </a:lnTo>
                    <a:lnTo>
                      <a:pt x="58" y="84"/>
                    </a:lnTo>
                    <a:lnTo>
                      <a:pt x="58" y="85"/>
                    </a:lnTo>
                    <a:lnTo>
                      <a:pt x="60" y="86"/>
                    </a:lnTo>
                    <a:lnTo>
                      <a:pt x="62" y="86"/>
                    </a:lnTo>
                    <a:lnTo>
                      <a:pt x="63" y="86"/>
                    </a:lnTo>
                    <a:lnTo>
                      <a:pt x="66" y="89"/>
                    </a:lnTo>
                    <a:lnTo>
                      <a:pt x="68" y="92"/>
                    </a:lnTo>
                    <a:lnTo>
                      <a:pt x="68" y="96"/>
                    </a:lnTo>
                    <a:lnTo>
                      <a:pt x="68" y="108"/>
                    </a:lnTo>
                    <a:lnTo>
                      <a:pt x="67" y="119"/>
                    </a:lnTo>
                    <a:lnTo>
                      <a:pt x="64" y="130"/>
                    </a:lnTo>
                    <a:lnTo>
                      <a:pt x="61" y="145"/>
                    </a:lnTo>
                    <a:lnTo>
                      <a:pt x="57" y="151"/>
                    </a:lnTo>
                    <a:lnTo>
                      <a:pt x="55" y="153"/>
                    </a:lnTo>
                    <a:lnTo>
                      <a:pt x="52" y="153"/>
                    </a:lnTo>
                    <a:lnTo>
                      <a:pt x="50" y="152"/>
                    </a:lnTo>
                    <a:lnTo>
                      <a:pt x="49" y="153"/>
                    </a:lnTo>
                    <a:lnTo>
                      <a:pt x="47" y="155"/>
                    </a:lnTo>
                    <a:lnTo>
                      <a:pt x="45" y="156"/>
                    </a:lnTo>
                    <a:lnTo>
                      <a:pt x="44" y="158"/>
                    </a:lnTo>
                    <a:lnTo>
                      <a:pt x="40" y="160"/>
                    </a:lnTo>
                    <a:lnTo>
                      <a:pt x="37" y="161"/>
                    </a:lnTo>
                    <a:lnTo>
                      <a:pt x="35" y="161"/>
                    </a:lnTo>
                    <a:lnTo>
                      <a:pt x="35" y="160"/>
                    </a:lnTo>
                    <a:lnTo>
                      <a:pt x="33" y="158"/>
                    </a:lnTo>
                    <a:lnTo>
                      <a:pt x="29" y="156"/>
                    </a:lnTo>
                    <a:lnTo>
                      <a:pt x="26" y="156"/>
                    </a:lnTo>
                    <a:lnTo>
                      <a:pt x="25" y="158"/>
                    </a:lnTo>
                    <a:lnTo>
                      <a:pt x="20" y="161"/>
                    </a:lnTo>
                    <a:lnTo>
                      <a:pt x="19" y="162"/>
                    </a:lnTo>
                    <a:lnTo>
                      <a:pt x="19" y="163"/>
                    </a:lnTo>
                    <a:lnTo>
                      <a:pt x="18" y="167"/>
                    </a:lnTo>
                    <a:lnTo>
                      <a:pt x="17" y="168"/>
                    </a:lnTo>
                    <a:lnTo>
                      <a:pt x="15" y="169"/>
                    </a:lnTo>
                    <a:lnTo>
                      <a:pt x="15" y="171"/>
                    </a:lnTo>
                    <a:lnTo>
                      <a:pt x="15" y="172"/>
                    </a:lnTo>
                    <a:lnTo>
                      <a:pt x="14" y="173"/>
                    </a:lnTo>
                    <a:lnTo>
                      <a:pt x="13" y="175"/>
                    </a:lnTo>
                    <a:lnTo>
                      <a:pt x="11" y="175"/>
                    </a:lnTo>
                    <a:lnTo>
                      <a:pt x="11" y="178"/>
                    </a:lnTo>
                    <a:lnTo>
                      <a:pt x="7" y="180"/>
                    </a:lnTo>
                    <a:lnTo>
                      <a:pt x="6" y="180"/>
                    </a:lnTo>
                    <a:lnTo>
                      <a:pt x="6" y="179"/>
                    </a:lnTo>
                    <a:lnTo>
                      <a:pt x="4" y="180"/>
                    </a:lnTo>
                    <a:lnTo>
                      <a:pt x="4" y="182"/>
                    </a:lnTo>
                    <a:lnTo>
                      <a:pt x="3" y="183"/>
                    </a:lnTo>
                    <a:lnTo>
                      <a:pt x="2" y="184"/>
                    </a:lnTo>
                    <a:lnTo>
                      <a:pt x="0" y="187"/>
                    </a:lnTo>
                    <a:lnTo>
                      <a:pt x="0" y="189"/>
                    </a:lnTo>
                    <a:lnTo>
                      <a:pt x="1" y="193"/>
                    </a:lnTo>
                    <a:lnTo>
                      <a:pt x="3" y="193"/>
                    </a:lnTo>
                    <a:lnTo>
                      <a:pt x="7" y="193"/>
                    </a:lnTo>
                    <a:lnTo>
                      <a:pt x="8" y="194"/>
                    </a:lnTo>
                    <a:lnTo>
                      <a:pt x="9" y="196"/>
                    </a:lnTo>
                    <a:lnTo>
                      <a:pt x="12" y="201"/>
                    </a:lnTo>
                    <a:lnTo>
                      <a:pt x="12" y="209"/>
                    </a:lnTo>
                    <a:lnTo>
                      <a:pt x="12" y="215"/>
                    </a:lnTo>
                    <a:lnTo>
                      <a:pt x="11" y="220"/>
                    </a:lnTo>
                    <a:lnTo>
                      <a:pt x="11" y="223"/>
                    </a:lnTo>
                    <a:lnTo>
                      <a:pt x="13" y="223"/>
                    </a:lnTo>
                    <a:lnTo>
                      <a:pt x="14" y="222"/>
                    </a:lnTo>
                    <a:close/>
                    <a:moveTo>
                      <a:pt x="214" y="161"/>
                    </a:moveTo>
                    <a:lnTo>
                      <a:pt x="214" y="161"/>
                    </a:lnTo>
                    <a:lnTo>
                      <a:pt x="215" y="160"/>
                    </a:lnTo>
                    <a:lnTo>
                      <a:pt x="216" y="161"/>
                    </a:lnTo>
                    <a:lnTo>
                      <a:pt x="219" y="160"/>
                    </a:lnTo>
                    <a:lnTo>
                      <a:pt x="220" y="160"/>
                    </a:lnTo>
                    <a:lnTo>
                      <a:pt x="219" y="158"/>
                    </a:lnTo>
                    <a:lnTo>
                      <a:pt x="219" y="156"/>
                    </a:lnTo>
                    <a:lnTo>
                      <a:pt x="216" y="153"/>
                    </a:lnTo>
                    <a:lnTo>
                      <a:pt x="216" y="151"/>
                    </a:lnTo>
                    <a:lnTo>
                      <a:pt x="215" y="149"/>
                    </a:lnTo>
                    <a:lnTo>
                      <a:pt x="216" y="144"/>
                    </a:lnTo>
                    <a:lnTo>
                      <a:pt x="218" y="142"/>
                    </a:lnTo>
                    <a:lnTo>
                      <a:pt x="219" y="141"/>
                    </a:lnTo>
                    <a:lnTo>
                      <a:pt x="222" y="141"/>
                    </a:lnTo>
                    <a:lnTo>
                      <a:pt x="226" y="142"/>
                    </a:lnTo>
                    <a:lnTo>
                      <a:pt x="225" y="146"/>
                    </a:lnTo>
                    <a:lnTo>
                      <a:pt x="224" y="149"/>
                    </a:lnTo>
                    <a:lnTo>
                      <a:pt x="221" y="151"/>
                    </a:lnTo>
                    <a:lnTo>
                      <a:pt x="222" y="152"/>
                    </a:lnTo>
                    <a:lnTo>
                      <a:pt x="224" y="156"/>
                    </a:lnTo>
                    <a:lnTo>
                      <a:pt x="225" y="160"/>
                    </a:lnTo>
                    <a:lnTo>
                      <a:pt x="225" y="163"/>
                    </a:lnTo>
                    <a:lnTo>
                      <a:pt x="224" y="166"/>
                    </a:lnTo>
                    <a:lnTo>
                      <a:pt x="222" y="166"/>
                    </a:lnTo>
                    <a:lnTo>
                      <a:pt x="220" y="164"/>
                    </a:lnTo>
                    <a:lnTo>
                      <a:pt x="216" y="166"/>
                    </a:lnTo>
                    <a:lnTo>
                      <a:pt x="214" y="166"/>
                    </a:lnTo>
                    <a:lnTo>
                      <a:pt x="213" y="163"/>
                    </a:lnTo>
                    <a:lnTo>
                      <a:pt x="213" y="162"/>
                    </a:lnTo>
                    <a:lnTo>
                      <a:pt x="214" y="161"/>
                    </a:lnTo>
                    <a:close/>
                    <a:moveTo>
                      <a:pt x="69" y="102"/>
                    </a:moveTo>
                    <a:lnTo>
                      <a:pt x="69" y="102"/>
                    </a:lnTo>
                    <a:lnTo>
                      <a:pt x="71" y="101"/>
                    </a:lnTo>
                    <a:lnTo>
                      <a:pt x="71" y="100"/>
                    </a:lnTo>
                    <a:lnTo>
                      <a:pt x="72" y="101"/>
                    </a:lnTo>
                    <a:lnTo>
                      <a:pt x="72" y="102"/>
                    </a:lnTo>
                    <a:lnTo>
                      <a:pt x="74" y="102"/>
                    </a:lnTo>
                    <a:lnTo>
                      <a:pt x="77" y="102"/>
                    </a:lnTo>
                    <a:lnTo>
                      <a:pt x="78" y="103"/>
                    </a:lnTo>
                    <a:lnTo>
                      <a:pt x="79" y="104"/>
                    </a:lnTo>
                    <a:lnTo>
                      <a:pt x="78" y="104"/>
                    </a:lnTo>
                    <a:lnTo>
                      <a:pt x="75" y="104"/>
                    </a:lnTo>
                    <a:lnTo>
                      <a:pt x="74" y="107"/>
                    </a:lnTo>
                    <a:lnTo>
                      <a:pt x="74" y="109"/>
                    </a:lnTo>
                    <a:lnTo>
                      <a:pt x="74" y="111"/>
                    </a:lnTo>
                    <a:lnTo>
                      <a:pt x="73" y="111"/>
                    </a:lnTo>
                    <a:lnTo>
                      <a:pt x="72" y="109"/>
                    </a:lnTo>
                    <a:lnTo>
                      <a:pt x="71" y="107"/>
                    </a:lnTo>
                    <a:lnTo>
                      <a:pt x="71" y="104"/>
                    </a:lnTo>
                    <a:lnTo>
                      <a:pt x="69" y="103"/>
                    </a:lnTo>
                    <a:lnTo>
                      <a:pt x="69" y="102"/>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2" name="Freeform 168"/>
              <p:cNvSpPr>
                <a:spLocks noEditPoints="1"/>
              </p:cNvSpPr>
              <p:nvPr/>
            </p:nvSpPr>
            <p:spPr bwMode="auto">
              <a:xfrm>
                <a:off x="3898689" y="1296168"/>
                <a:ext cx="187441" cy="305144"/>
              </a:xfrm>
              <a:custGeom>
                <a:avLst/>
                <a:gdLst>
                  <a:gd name="T0" fmla="*/ 261938 w 196"/>
                  <a:gd name="T1" fmla="*/ 457200 h 320"/>
                  <a:gd name="T2" fmla="*/ 254000 w 196"/>
                  <a:gd name="T3" fmla="*/ 444500 h 320"/>
                  <a:gd name="T4" fmla="*/ 254000 w 196"/>
                  <a:gd name="T5" fmla="*/ 423863 h 320"/>
                  <a:gd name="T6" fmla="*/ 260350 w 196"/>
                  <a:gd name="T7" fmla="*/ 411163 h 320"/>
                  <a:gd name="T8" fmla="*/ 254000 w 196"/>
                  <a:gd name="T9" fmla="*/ 392113 h 320"/>
                  <a:gd name="T10" fmla="*/ 241300 w 196"/>
                  <a:gd name="T11" fmla="*/ 368300 h 320"/>
                  <a:gd name="T12" fmla="*/ 234950 w 196"/>
                  <a:gd name="T13" fmla="*/ 352425 h 320"/>
                  <a:gd name="T14" fmla="*/ 236538 w 196"/>
                  <a:gd name="T15" fmla="*/ 325438 h 320"/>
                  <a:gd name="T16" fmla="*/ 249238 w 196"/>
                  <a:gd name="T17" fmla="*/ 300038 h 320"/>
                  <a:gd name="T18" fmla="*/ 260350 w 196"/>
                  <a:gd name="T19" fmla="*/ 282575 h 320"/>
                  <a:gd name="T20" fmla="*/ 269875 w 196"/>
                  <a:gd name="T21" fmla="*/ 257175 h 320"/>
                  <a:gd name="T22" fmla="*/ 269875 w 196"/>
                  <a:gd name="T23" fmla="*/ 231775 h 320"/>
                  <a:gd name="T24" fmla="*/ 260350 w 196"/>
                  <a:gd name="T25" fmla="*/ 212725 h 320"/>
                  <a:gd name="T26" fmla="*/ 273050 w 196"/>
                  <a:gd name="T27" fmla="*/ 198438 h 320"/>
                  <a:gd name="T28" fmla="*/ 277813 w 196"/>
                  <a:gd name="T29" fmla="*/ 176213 h 320"/>
                  <a:gd name="T30" fmla="*/ 279400 w 196"/>
                  <a:gd name="T31" fmla="*/ 133350 h 320"/>
                  <a:gd name="T32" fmla="*/ 279400 w 196"/>
                  <a:gd name="T33" fmla="*/ 107950 h 320"/>
                  <a:gd name="T34" fmla="*/ 296863 w 196"/>
                  <a:gd name="T35" fmla="*/ 90488 h 320"/>
                  <a:gd name="T36" fmla="*/ 301625 w 196"/>
                  <a:gd name="T37" fmla="*/ 65088 h 320"/>
                  <a:gd name="T38" fmla="*/ 306388 w 196"/>
                  <a:gd name="T39" fmla="*/ 39688 h 320"/>
                  <a:gd name="T40" fmla="*/ 298450 w 196"/>
                  <a:gd name="T41" fmla="*/ 25400 h 320"/>
                  <a:gd name="T42" fmla="*/ 276225 w 196"/>
                  <a:gd name="T43" fmla="*/ 22225 h 320"/>
                  <a:gd name="T44" fmla="*/ 276225 w 196"/>
                  <a:gd name="T45" fmla="*/ 4763 h 320"/>
                  <a:gd name="T46" fmla="*/ 266700 w 196"/>
                  <a:gd name="T47" fmla="*/ 15875 h 320"/>
                  <a:gd name="T48" fmla="*/ 250825 w 196"/>
                  <a:gd name="T49" fmla="*/ 22225 h 320"/>
                  <a:gd name="T50" fmla="*/ 236538 w 196"/>
                  <a:gd name="T51" fmla="*/ 30163 h 320"/>
                  <a:gd name="T52" fmla="*/ 214313 w 196"/>
                  <a:gd name="T53" fmla="*/ 25400 h 320"/>
                  <a:gd name="T54" fmla="*/ 198438 w 196"/>
                  <a:gd name="T55" fmla="*/ 30163 h 320"/>
                  <a:gd name="T56" fmla="*/ 177800 w 196"/>
                  <a:gd name="T57" fmla="*/ 17463 h 320"/>
                  <a:gd name="T58" fmla="*/ 165100 w 196"/>
                  <a:gd name="T59" fmla="*/ 7938 h 320"/>
                  <a:gd name="T60" fmla="*/ 147638 w 196"/>
                  <a:gd name="T61" fmla="*/ 23813 h 320"/>
                  <a:gd name="T62" fmla="*/ 111125 w 196"/>
                  <a:gd name="T63" fmla="*/ 23813 h 320"/>
                  <a:gd name="T64" fmla="*/ 85725 w 196"/>
                  <a:gd name="T65" fmla="*/ 15875 h 320"/>
                  <a:gd name="T66" fmla="*/ 69850 w 196"/>
                  <a:gd name="T67" fmla="*/ 25400 h 320"/>
                  <a:gd name="T68" fmla="*/ 68263 w 196"/>
                  <a:gd name="T69" fmla="*/ 39688 h 320"/>
                  <a:gd name="T70" fmla="*/ 77788 w 196"/>
                  <a:gd name="T71" fmla="*/ 92075 h 320"/>
                  <a:gd name="T72" fmla="*/ 65088 w 196"/>
                  <a:gd name="T73" fmla="*/ 119063 h 320"/>
                  <a:gd name="T74" fmla="*/ 15875 w 196"/>
                  <a:gd name="T75" fmla="*/ 165100 h 320"/>
                  <a:gd name="T76" fmla="*/ 0 w 196"/>
                  <a:gd name="T77" fmla="*/ 165100 h 320"/>
                  <a:gd name="T78" fmla="*/ 1588 w 196"/>
                  <a:gd name="T79" fmla="*/ 177800 h 320"/>
                  <a:gd name="T80" fmla="*/ 9525 w 196"/>
                  <a:gd name="T81" fmla="*/ 198438 h 320"/>
                  <a:gd name="T82" fmla="*/ 20638 w 196"/>
                  <a:gd name="T83" fmla="*/ 204788 h 320"/>
                  <a:gd name="T84" fmla="*/ 38100 w 196"/>
                  <a:gd name="T85" fmla="*/ 193675 h 320"/>
                  <a:gd name="T86" fmla="*/ 65088 w 196"/>
                  <a:gd name="T87" fmla="*/ 179388 h 320"/>
                  <a:gd name="T88" fmla="*/ 76200 w 196"/>
                  <a:gd name="T89" fmla="*/ 133350 h 320"/>
                  <a:gd name="T90" fmla="*/ 85725 w 196"/>
                  <a:gd name="T91" fmla="*/ 185738 h 320"/>
                  <a:gd name="T92" fmla="*/ 71438 w 196"/>
                  <a:gd name="T93" fmla="*/ 206375 h 320"/>
                  <a:gd name="T94" fmla="*/ 87313 w 196"/>
                  <a:gd name="T95" fmla="*/ 255588 h 320"/>
                  <a:gd name="T96" fmla="*/ 65088 w 196"/>
                  <a:gd name="T97" fmla="*/ 376238 h 320"/>
                  <a:gd name="T98" fmla="*/ 47625 w 196"/>
                  <a:gd name="T99" fmla="*/ 420688 h 320"/>
                  <a:gd name="T100" fmla="*/ 69850 w 196"/>
                  <a:gd name="T101" fmla="*/ 438150 h 320"/>
                  <a:gd name="T102" fmla="*/ 87313 w 196"/>
                  <a:gd name="T103" fmla="*/ 436563 h 320"/>
                  <a:gd name="T104" fmla="*/ 107950 w 196"/>
                  <a:gd name="T105" fmla="*/ 450850 h 320"/>
                  <a:gd name="T106" fmla="*/ 122238 w 196"/>
                  <a:gd name="T107" fmla="*/ 457200 h 320"/>
                  <a:gd name="T108" fmla="*/ 147638 w 196"/>
                  <a:gd name="T109" fmla="*/ 461963 h 320"/>
                  <a:gd name="T110" fmla="*/ 171450 w 196"/>
                  <a:gd name="T111" fmla="*/ 471488 h 320"/>
                  <a:gd name="T112" fmla="*/ 182563 w 196"/>
                  <a:gd name="T113" fmla="*/ 493713 h 320"/>
                  <a:gd name="T114" fmla="*/ 203200 w 196"/>
                  <a:gd name="T115" fmla="*/ 504825 h 320"/>
                  <a:gd name="T116" fmla="*/ 219075 w 196"/>
                  <a:gd name="T117" fmla="*/ 501650 h 320"/>
                  <a:gd name="T118" fmla="*/ 242888 w 196"/>
                  <a:gd name="T119" fmla="*/ 492125 h 320"/>
                  <a:gd name="T120" fmla="*/ 227013 w 196"/>
                  <a:gd name="T121" fmla="*/ 250825 h 320"/>
                  <a:gd name="T122" fmla="*/ 238125 w 196"/>
                  <a:gd name="T123" fmla="*/ 242888 h 3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6" h="320">
                    <a:moveTo>
                      <a:pt x="163" y="302"/>
                    </a:moveTo>
                    <a:lnTo>
                      <a:pt x="163" y="302"/>
                    </a:lnTo>
                    <a:lnTo>
                      <a:pt x="163" y="300"/>
                    </a:lnTo>
                    <a:lnTo>
                      <a:pt x="161" y="299"/>
                    </a:lnTo>
                    <a:lnTo>
                      <a:pt x="161" y="297"/>
                    </a:lnTo>
                    <a:lnTo>
                      <a:pt x="161" y="295"/>
                    </a:lnTo>
                    <a:lnTo>
                      <a:pt x="163" y="294"/>
                    </a:lnTo>
                    <a:lnTo>
                      <a:pt x="164" y="293"/>
                    </a:lnTo>
                    <a:lnTo>
                      <a:pt x="164" y="291"/>
                    </a:lnTo>
                    <a:lnTo>
                      <a:pt x="165" y="289"/>
                    </a:lnTo>
                    <a:lnTo>
                      <a:pt x="165" y="288"/>
                    </a:lnTo>
                    <a:lnTo>
                      <a:pt x="165" y="287"/>
                    </a:lnTo>
                    <a:lnTo>
                      <a:pt x="165" y="286"/>
                    </a:lnTo>
                    <a:lnTo>
                      <a:pt x="166" y="286"/>
                    </a:lnTo>
                    <a:lnTo>
                      <a:pt x="166" y="284"/>
                    </a:lnTo>
                    <a:lnTo>
                      <a:pt x="166" y="281"/>
                    </a:lnTo>
                    <a:lnTo>
                      <a:pt x="164" y="280"/>
                    </a:lnTo>
                    <a:lnTo>
                      <a:pt x="163" y="280"/>
                    </a:lnTo>
                    <a:lnTo>
                      <a:pt x="161" y="280"/>
                    </a:lnTo>
                    <a:lnTo>
                      <a:pt x="160" y="280"/>
                    </a:lnTo>
                    <a:lnTo>
                      <a:pt x="159" y="278"/>
                    </a:lnTo>
                    <a:lnTo>
                      <a:pt x="160" y="273"/>
                    </a:lnTo>
                    <a:lnTo>
                      <a:pt x="161" y="271"/>
                    </a:lnTo>
                    <a:lnTo>
                      <a:pt x="160" y="270"/>
                    </a:lnTo>
                    <a:lnTo>
                      <a:pt x="159" y="270"/>
                    </a:lnTo>
                    <a:lnTo>
                      <a:pt x="159" y="269"/>
                    </a:lnTo>
                    <a:lnTo>
                      <a:pt x="160" y="267"/>
                    </a:lnTo>
                    <a:lnTo>
                      <a:pt x="161" y="266"/>
                    </a:lnTo>
                    <a:lnTo>
                      <a:pt x="161" y="265"/>
                    </a:lnTo>
                    <a:lnTo>
                      <a:pt x="163" y="264"/>
                    </a:lnTo>
                    <a:lnTo>
                      <a:pt x="164" y="264"/>
                    </a:lnTo>
                    <a:lnTo>
                      <a:pt x="165" y="262"/>
                    </a:lnTo>
                    <a:lnTo>
                      <a:pt x="168" y="261"/>
                    </a:lnTo>
                    <a:lnTo>
                      <a:pt x="166" y="260"/>
                    </a:lnTo>
                    <a:lnTo>
                      <a:pt x="165" y="259"/>
                    </a:lnTo>
                    <a:lnTo>
                      <a:pt x="164" y="259"/>
                    </a:lnTo>
                    <a:lnTo>
                      <a:pt x="161" y="258"/>
                    </a:lnTo>
                    <a:lnTo>
                      <a:pt x="160" y="256"/>
                    </a:lnTo>
                    <a:lnTo>
                      <a:pt x="161" y="255"/>
                    </a:lnTo>
                    <a:lnTo>
                      <a:pt x="161" y="254"/>
                    </a:lnTo>
                    <a:lnTo>
                      <a:pt x="163" y="253"/>
                    </a:lnTo>
                    <a:lnTo>
                      <a:pt x="164" y="251"/>
                    </a:lnTo>
                    <a:lnTo>
                      <a:pt x="164" y="250"/>
                    </a:lnTo>
                    <a:lnTo>
                      <a:pt x="160" y="247"/>
                    </a:lnTo>
                    <a:lnTo>
                      <a:pt x="158" y="245"/>
                    </a:lnTo>
                    <a:lnTo>
                      <a:pt x="154" y="243"/>
                    </a:lnTo>
                    <a:lnTo>
                      <a:pt x="154" y="242"/>
                    </a:lnTo>
                    <a:lnTo>
                      <a:pt x="154" y="239"/>
                    </a:lnTo>
                    <a:lnTo>
                      <a:pt x="153" y="239"/>
                    </a:lnTo>
                    <a:lnTo>
                      <a:pt x="153" y="238"/>
                    </a:lnTo>
                    <a:lnTo>
                      <a:pt x="150" y="238"/>
                    </a:lnTo>
                    <a:lnTo>
                      <a:pt x="150" y="235"/>
                    </a:lnTo>
                    <a:lnTo>
                      <a:pt x="150" y="233"/>
                    </a:lnTo>
                    <a:lnTo>
                      <a:pt x="152" y="232"/>
                    </a:lnTo>
                    <a:lnTo>
                      <a:pt x="152" y="229"/>
                    </a:lnTo>
                    <a:lnTo>
                      <a:pt x="150" y="228"/>
                    </a:lnTo>
                    <a:lnTo>
                      <a:pt x="149" y="228"/>
                    </a:lnTo>
                    <a:lnTo>
                      <a:pt x="149" y="227"/>
                    </a:lnTo>
                    <a:lnTo>
                      <a:pt x="150" y="226"/>
                    </a:lnTo>
                    <a:lnTo>
                      <a:pt x="149" y="226"/>
                    </a:lnTo>
                    <a:lnTo>
                      <a:pt x="148" y="224"/>
                    </a:lnTo>
                    <a:lnTo>
                      <a:pt x="148" y="222"/>
                    </a:lnTo>
                    <a:lnTo>
                      <a:pt x="147" y="221"/>
                    </a:lnTo>
                    <a:lnTo>
                      <a:pt x="144" y="220"/>
                    </a:lnTo>
                    <a:lnTo>
                      <a:pt x="144" y="218"/>
                    </a:lnTo>
                    <a:lnTo>
                      <a:pt x="146" y="217"/>
                    </a:lnTo>
                    <a:lnTo>
                      <a:pt x="146" y="216"/>
                    </a:lnTo>
                    <a:lnTo>
                      <a:pt x="148" y="215"/>
                    </a:lnTo>
                    <a:lnTo>
                      <a:pt x="149" y="212"/>
                    </a:lnTo>
                    <a:lnTo>
                      <a:pt x="148" y="207"/>
                    </a:lnTo>
                    <a:lnTo>
                      <a:pt x="149" y="205"/>
                    </a:lnTo>
                    <a:lnTo>
                      <a:pt x="152" y="205"/>
                    </a:lnTo>
                    <a:lnTo>
                      <a:pt x="154" y="202"/>
                    </a:lnTo>
                    <a:lnTo>
                      <a:pt x="153" y="199"/>
                    </a:lnTo>
                    <a:lnTo>
                      <a:pt x="154" y="198"/>
                    </a:lnTo>
                    <a:lnTo>
                      <a:pt x="155" y="195"/>
                    </a:lnTo>
                    <a:lnTo>
                      <a:pt x="157" y="194"/>
                    </a:lnTo>
                    <a:lnTo>
                      <a:pt x="157" y="189"/>
                    </a:lnTo>
                    <a:lnTo>
                      <a:pt x="157" y="188"/>
                    </a:lnTo>
                    <a:lnTo>
                      <a:pt x="155" y="188"/>
                    </a:lnTo>
                    <a:lnTo>
                      <a:pt x="157" y="186"/>
                    </a:lnTo>
                    <a:lnTo>
                      <a:pt x="158" y="185"/>
                    </a:lnTo>
                    <a:lnTo>
                      <a:pt x="159" y="184"/>
                    </a:lnTo>
                    <a:lnTo>
                      <a:pt x="160" y="183"/>
                    </a:lnTo>
                    <a:lnTo>
                      <a:pt x="163" y="182"/>
                    </a:lnTo>
                    <a:lnTo>
                      <a:pt x="163" y="180"/>
                    </a:lnTo>
                    <a:lnTo>
                      <a:pt x="163" y="179"/>
                    </a:lnTo>
                    <a:lnTo>
                      <a:pt x="164" y="178"/>
                    </a:lnTo>
                    <a:lnTo>
                      <a:pt x="165" y="178"/>
                    </a:lnTo>
                    <a:lnTo>
                      <a:pt x="166" y="178"/>
                    </a:lnTo>
                    <a:lnTo>
                      <a:pt x="168" y="175"/>
                    </a:lnTo>
                    <a:lnTo>
                      <a:pt x="168" y="173"/>
                    </a:lnTo>
                    <a:lnTo>
                      <a:pt x="169" y="171"/>
                    </a:lnTo>
                    <a:lnTo>
                      <a:pt x="169" y="168"/>
                    </a:lnTo>
                    <a:lnTo>
                      <a:pt x="169" y="164"/>
                    </a:lnTo>
                    <a:lnTo>
                      <a:pt x="169" y="163"/>
                    </a:lnTo>
                    <a:lnTo>
                      <a:pt x="170" y="162"/>
                    </a:lnTo>
                    <a:lnTo>
                      <a:pt x="168" y="158"/>
                    </a:lnTo>
                    <a:lnTo>
                      <a:pt x="166" y="158"/>
                    </a:lnTo>
                    <a:lnTo>
                      <a:pt x="165" y="156"/>
                    </a:lnTo>
                    <a:lnTo>
                      <a:pt x="164" y="155"/>
                    </a:lnTo>
                    <a:lnTo>
                      <a:pt x="164" y="152"/>
                    </a:lnTo>
                    <a:lnTo>
                      <a:pt x="166" y="151"/>
                    </a:lnTo>
                    <a:lnTo>
                      <a:pt x="169" y="147"/>
                    </a:lnTo>
                    <a:lnTo>
                      <a:pt x="170" y="146"/>
                    </a:lnTo>
                    <a:lnTo>
                      <a:pt x="171" y="145"/>
                    </a:lnTo>
                    <a:lnTo>
                      <a:pt x="172" y="142"/>
                    </a:lnTo>
                    <a:lnTo>
                      <a:pt x="172" y="141"/>
                    </a:lnTo>
                    <a:lnTo>
                      <a:pt x="172" y="140"/>
                    </a:lnTo>
                    <a:lnTo>
                      <a:pt x="171" y="139"/>
                    </a:lnTo>
                    <a:lnTo>
                      <a:pt x="169" y="138"/>
                    </a:lnTo>
                    <a:lnTo>
                      <a:pt x="168" y="136"/>
                    </a:lnTo>
                    <a:lnTo>
                      <a:pt x="166" y="138"/>
                    </a:lnTo>
                    <a:lnTo>
                      <a:pt x="165" y="136"/>
                    </a:lnTo>
                    <a:lnTo>
                      <a:pt x="164" y="134"/>
                    </a:lnTo>
                    <a:lnTo>
                      <a:pt x="164" y="133"/>
                    </a:lnTo>
                    <a:lnTo>
                      <a:pt x="164" y="130"/>
                    </a:lnTo>
                    <a:lnTo>
                      <a:pt x="164" y="129"/>
                    </a:lnTo>
                    <a:lnTo>
                      <a:pt x="165" y="125"/>
                    </a:lnTo>
                    <a:lnTo>
                      <a:pt x="165" y="124"/>
                    </a:lnTo>
                    <a:lnTo>
                      <a:pt x="166" y="124"/>
                    </a:lnTo>
                    <a:lnTo>
                      <a:pt x="168" y="124"/>
                    </a:lnTo>
                    <a:lnTo>
                      <a:pt x="170" y="124"/>
                    </a:lnTo>
                    <a:lnTo>
                      <a:pt x="172" y="125"/>
                    </a:lnTo>
                    <a:lnTo>
                      <a:pt x="174" y="126"/>
                    </a:lnTo>
                    <a:lnTo>
                      <a:pt x="176" y="126"/>
                    </a:lnTo>
                    <a:lnTo>
                      <a:pt x="179" y="124"/>
                    </a:lnTo>
                    <a:lnTo>
                      <a:pt x="177" y="122"/>
                    </a:lnTo>
                    <a:lnTo>
                      <a:pt x="176" y="120"/>
                    </a:lnTo>
                    <a:lnTo>
                      <a:pt x="175" y="117"/>
                    </a:lnTo>
                    <a:lnTo>
                      <a:pt x="175" y="114"/>
                    </a:lnTo>
                    <a:lnTo>
                      <a:pt x="175" y="113"/>
                    </a:lnTo>
                    <a:lnTo>
                      <a:pt x="175" y="111"/>
                    </a:lnTo>
                    <a:lnTo>
                      <a:pt x="174" y="106"/>
                    </a:lnTo>
                    <a:lnTo>
                      <a:pt x="175" y="98"/>
                    </a:lnTo>
                    <a:lnTo>
                      <a:pt x="175" y="97"/>
                    </a:lnTo>
                    <a:lnTo>
                      <a:pt x="174" y="96"/>
                    </a:lnTo>
                    <a:lnTo>
                      <a:pt x="175" y="93"/>
                    </a:lnTo>
                    <a:lnTo>
                      <a:pt x="174" y="89"/>
                    </a:lnTo>
                    <a:lnTo>
                      <a:pt x="174" y="85"/>
                    </a:lnTo>
                    <a:lnTo>
                      <a:pt x="174" y="84"/>
                    </a:lnTo>
                    <a:lnTo>
                      <a:pt x="176" y="84"/>
                    </a:lnTo>
                    <a:lnTo>
                      <a:pt x="177" y="84"/>
                    </a:lnTo>
                    <a:lnTo>
                      <a:pt x="179" y="81"/>
                    </a:lnTo>
                    <a:lnTo>
                      <a:pt x="179" y="80"/>
                    </a:lnTo>
                    <a:lnTo>
                      <a:pt x="177" y="77"/>
                    </a:lnTo>
                    <a:lnTo>
                      <a:pt x="177" y="75"/>
                    </a:lnTo>
                    <a:lnTo>
                      <a:pt x="179" y="70"/>
                    </a:lnTo>
                    <a:lnTo>
                      <a:pt x="179" y="69"/>
                    </a:lnTo>
                    <a:lnTo>
                      <a:pt x="177" y="69"/>
                    </a:lnTo>
                    <a:lnTo>
                      <a:pt x="176" y="69"/>
                    </a:lnTo>
                    <a:lnTo>
                      <a:pt x="176" y="68"/>
                    </a:lnTo>
                    <a:lnTo>
                      <a:pt x="176" y="66"/>
                    </a:lnTo>
                    <a:lnTo>
                      <a:pt x="177" y="66"/>
                    </a:lnTo>
                    <a:lnTo>
                      <a:pt x="181" y="63"/>
                    </a:lnTo>
                    <a:lnTo>
                      <a:pt x="180" y="62"/>
                    </a:lnTo>
                    <a:lnTo>
                      <a:pt x="181" y="60"/>
                    </a:lnTo>
                    <a:lnTo>
                      <a:pt x="181" y="59"/>
                    </a:lnTo>
                    <a:lnTo>
                      <a:pt x="182" y="58"/>
                    </a:lnTo>
                    <a:lnTo>
                      <a:pt x="182" y="57"/>
                    </a:lnTo>
                    <a:lnTo>
                      <a:pt x="187" y="57"/>
                    </a:lnTo>
                    <a:lnTo>
                      <a:pt x="187" y="54"/>
                    </a:lnTo>
                    <a:lnTo>
                      <a:pt x="188" y="53"/>
                    </a:lnTo>
                    <a:lnTo>
                      <a:pt x="190" y="53"/>
                    </a:lnTo>
                    <a:lnTo>
                      <a:pt x="188" y="51"/>
                    </a:lnTo>
                    <a:lnTo>
                      <a:pt x="190" y="47"/>
                    </a:lnTo>
                    <a:lnTo>
                      <a:pt x="190" y="46"/>
                    </a:lnTo>
                    <a:lnTo>
                      <a:pt x="188" y="43"/>
                    </a:lnTo>
                    <a:lnTo>
                      <a:pt x="190" y="41"/>
                    </a:lnTo>
                    <a:lnTo>
                      <a:pt x="191" y="37"/>
                    </a:lnTo>
                    <a:lnTo>
                      <a:pt x="192" y="35"/>
                    </a:lnTo>
                    <a:lnTo>
                      <a:pt x="192" y="32"/>
                    </a:lnTo>
                    <a:lnTo>
                      <a:pt x="193" y="33"/>
                    </a:lnTo>
                    <a:lnTo>
                      <a:pt x="196" y="31"/>
                    </a:lnTo>
                    <a:lnTo>
                      <a:pt x="196" y="30"/>
                    </a:lnTo>
                    <a:lnTo>
                      <a:pt x="196" y="29"/>
                    </a:lnTo>
                    <a:lnTo>
                      <a:pt x="193" y="25"/>
                    </a:lnTo>
                    <a:lnTo>
                      <a:pt x="195" y="22"/>
                    </a:lnTo>
                    <a:lnTo>
                      <a:pt x="195" y="21"/>
                    </a:lnTo>
                    <a:lnTo>
                      <a:pt x="193" y="21"/>
                    </a:lnTo>
                    <a:lnTo>
                      <a:pt x="193" y="20"/>
                    </a:lnTo>
                    <a:lnTo>
                      <a:pt x="193" y="19"/>
                    </a:lnTo>
                    <a:lnTo>
                      <a:pt x="195" y="17"/>
                    </a:lnTo>
                    <a:lnTo>
                      <a:pt x="193" y="16"/>
                    </a:lnTo>
                    <a:lnTo>
                      <a:pt x="192" y="16"/>
                    </a:lnTo>
                    <a:lnTo>
                      <a:pt x="191" y="16"/>
                    </a:lnTo>
                    <a:lnTo>
                      <a:pt x="188" y="16"/>
                    </a:lnTo>
                    <a:lnTo>
                      <a:pt x="187" y="16"/>
                    </a:lnTo>
                    <a:lnTo>
                      <a:pt x="186" y="17"/>
                    </a:lnTo>
                    <a:lnTo>
                      <a:pt x="185" y="16"/>
                    </a:lnTo>
                    <a:lnTo>
                      <a:pt x="184" y="17"/>
                    </a:lnTo>
                    <a:lnTo>
                      <a:pt x="180" y="17"/>
                    </a:lnTo>
                    <a:lnTo>
                      <a:pt x="179" y="17"/>
                    </a:lnTo>
                    <a:lnTo>
                      <a:pt x="176" y="17"/>
                    </a:lnTo>
                    <a:lnTo>
                      <a:pt x="176" y="16"/>
                    </a:lnTo>
                    <a:lnTo>
                      <a:pt x="174" y="14"/>
                    </a:lnTo>
                    <a:lnTo>
                      <a:pt x="174" y="13"/>
                    </a:lnTo>
                    <a:lnTo>
                      <a:pt x="174" y="10"/>
                    </a:lnTo>
                    <a:lnTo>
                      <a:pt x="172" y="9"/>
                    </a:lnTo>
                    <a:lnTo>
                      <a:pt x="171" y="6"/>
                    </a:lnTo>
                    <a:lnTo>
                      <a:pt x="172" y="5"/>
                    </a:lnTo>
                    <a:lnTo>
                      <a:pt x="172" y="4"/>
                    </a:lnTo>
                    <a:lnTo>
                      <a:pt x="171" y="4"/>
                    </a:lnTo>
                    <a:lnTo>
                      <a:pt x="174" y="3"/>
                    </a:lnTo>
                    <a:lnTo>
                      <a:pt x="179" y="3"/>
                    </a:lnTo>
                    <a:lnTo>
                      <a:pt x="179" y="0"/>
                    </a:lnTo>
                    <a:lnTo>
                      <a:pt x="176" y="2"/>
                    </a:lnTo>
                    <a:lnTo>
                      <a:pt x="172" y="2"/>
                    </a:lnTo>
                    <a:lnTo>
                      <a:pt x="169" y="4"/>
                    </a:lnTo>
                    <a:lnTo>
                      <a:pt x="168" y="5"/>
                    </a:lnTo>
                    <a:lnTo>
                      <a:pt x="169" y="6"/>
                    </a:lnTo>
                    <a:lnTo>
                      <a:pt x="168" y="10"/>
                    </a:lnTo>
                    <a:lnTo>
                      <a:pt x="168" y="13"/>
                    </a:lnTo>
                    <a:lnTo>
                      <a:pt x="166" y="13"/>
                    </a:lnTo>
                    <a:lnTo>
                      <a:pt x="165" y="11"/>
                    </a:lnTo>
                    <a:lnTo>
                      <a:pt x="164" y="11"/>
                    </a:lnTo>
                    <a:lnTo>
                      <a:pt x="163" y="11"/>
                    </a:lnTo>
                    <a:lnTo>
                      <a:pt x="161" y="11"/>
                    </a:lnTo>
                    <a:lnTo>
                      <a:pt x="159" y="14"/>
                    </a:lnTo>
                    <a:lnTo>
                      <a:pt x="158" y="14"/>
                    </a:lnTo>
                    <a:lnTo>
                      <a:pt x="157" y="15"/>
                    </a:lnTo>
                    <a:lnTo>
                      <a:pt x="157" y="17"/>
                    </a:lnTo>
                    <a:lnTo>
                      <a:pt x="157" y="19"/>
                    </a:lnTo>
                    <a:lnTo>
                      <a:pt x="154" y="19"/>
                    </a:lnTo>
                    <a:lnTo>
                      <a:pt x="154" y="16"/>
                    </a:lnTo>
                    <a:lnTo>
                      <a:pt x="152" y="16"/>
                    </a:lnTo>
                    <a:lnTo>
                      <a:pt x="150" y="16"/>
                    </a:lnTo>
                    <a:lnTo>
                      <a:pt x="149" y="19"/>
                    </a:lnTo>
                    <a:lnTo>
                      <a:pt x="146" y="21"/>
                    </a:lnTo>
                    <a:lnTo>
                      <a:pt x="142" y="21"/>
                    </a:lnTo>
                    <a:lnTo>
                      <a:pt x="142" y="19"/>
                    </a:lnTo>
                    <a:lnTo>
                      <a:pt x="141" y="17"/>
                    </a:lnTo>
                    <a:lnTo>
                      <a:pt x="137" y="17"/>
                    </a:lnTo>
                    <a:lnTo>
                      <a:pt x="137" y="16"/>
                    </a:lnTo>
                    <a:lnTo>
                      <a:pt x="135" y="15"/>
                    </a:lnTo>
                    <a:lnTo>
                      <a:pt x="135" y="16"/>
                    </a:lnTo>
                    <a:lnTo>
                      <a:pt x="133" y="16"/>
                    </a:lnTo>
                    <a:lnTo>
                      <a:pt x="131" y="17"/>
                    </a:lnTo>
                    <a:lnTo>
                      <a:pt x="130" y="19"/>
                    </a:lnTo>
                    <a:lnTo>
                      <a:pt x="132" y="21"/>
                    </a:lnTo>
                    <a:lnTo>
                      <a:pt x="131" y="22"/>
                    </a:lnTo>
                    <a:lnTo>
                      <a:pt x="127" y="21"/>
                    </a:lnTo>
                    <a:lnTo>
                      <a:pt x="125" y="20"/>
                    </a:lnTo>
                    <a:lnTo>
                      <a:pt x="125" y="19"/>
                    </a:lnTo>
                    <a:lnTo>
                      <a:pt x="126" y="17"/>
                    </a:lnTo>
                    <a:lnTo>
                      <a:pt x="125" y="16"/>
                    </a:lnTo>
                    <a:lnTo>
                      <a:pt x="123" y="16"/>
                    </a:lnTo>
                    <a:lnTo>
                      <a:pt x="122" y="16"/>
                    </a:lnTo>
                    <a:lnTo>
                      <a:pt x="119" y="14"/>
                    </a:lnTo>
                    <a:lnTo>
                      <a:pt x="119" y="11"/>
                    </a:lnTo>
                    <a:lnTo>
                      <a:pt x="115" y="11"/>
                    </a:lnTo>
                    <a:lnTo>
                      <a:pt x="112" y="11"/>
                    </a:lnTo>
                    <a:lnTo>
                      <a:pt x="111" y="10"/>
                    </a:lnTo>
                    <a:lnTo>
                      <a:pt x="111" y="8"/>
                    </a:lnTo>
                    <a:lnTo>
                      <a:pt x="111" y="6"/>
                    </a:lnTo>
                    <a:lnTo>
                      <a:pt x="110" y="6"/>
                    </a:lnTo>
                    <a:lnTo>
                      <a:pt x="108" y="8"/>
                    </a:lnTo>
                    <a:lnTo>
                      <a:pt x="106" y="6"/>
                    </a:lnTo>
                    <a:lnTo>
                      <a:pt x="105" y="5"/>
                    </a:lnTo>
                    <a:lnTo>
                      <a:pt x="104" y="5"/>
                    </a:lnTo>
                    <a:lnTo>
                      <a:pt x="103" y="6"/>
                    </a:lnTo>
                    <a:lnTo>
                      <a:pt x="100" y="6"/>
                    </a:lnTo>
                    <a:lnTo>
                      <a:pt x="99" y="8"/>
                    </a:lnTo>
                    <a:lnTo>
                      <a:pt x="98" y="9"/>
                    </a:lnTo>
                    <a:lnTo>
                      <a:pt x="98" y="11"/>
                    </a:lnTo>
                    <a:lnTo>
                      <a:pt x="98" y="13"/>
                    </a:lnTo>
                    <a:lnTo>
                      <a:pt x="97" y="14"/>
                    </a:lnTo>
                    <a:lnTo>
                      <a:pt x="95" y="15"/>
                    </a:lnTo>
                    <a:lnTo>
                      <a:pt x="93" y="15"/>
                    </a:lnTo>
                    <a:lnTo>
                      <a:pt x="90" y="13"/>
                    </a:lnTo>
                    <a:lnTo>
                      <a:pt x="87" y="14"/>
                    </a:lnTo>
                    <a:lnTo>
                      <a:pt x="86" y="14"/>
                    </a:lnTo>
                    <a:lnTo>
                      <a:pt x="83" y="14"/>
                    </a:lnTo>
                    <a:lnTo>
                      <a:pt x="79" y="16"/>
                    </a:lnTo>
                    <a:lnTo>
                      <a:pt x="73" y="14"/>
                    </a:lnTo>
                    <a:lnTo>
                      <a:pt x="71" y="14"/>
                    </a:lnTo>
                    <a:lnTo>
                      <a:pt x="70" y="15"/>
                    </a:lnTo>
                    <a:lnTo>
                      <a:pt x="67" y="15"/>
                    </a:lnTo>
                    <a:lnTo>
                      <a:pt x="66" y="15"/>
                    </a:lnTo>
                    <a:lnTo>
                      <a:pt x="62" y="15"/>
                    </a:lnTo>
                    <a:lnTo>
                      <a:pt x="61" y="13"/>
                    </a:lnTo>
                    <a:lnTo>
                      <a:pt x="61" y="10"/>
                    </a:lnTo>
                    <a:lnTo>
                      <a:pt x="56" y="9"/>
                    </a:lnTo>
                    <a:lnTo>
                      <a:pt x="55" y="9"/>
                    </a:lnTo>
                    <a:lnTo>
                      <a:pt x="54" y="10"/>
                    </a:lnTo>
                    <a:lnTo>
                      <a:pt x="52" y="10"/>
                    </a:lnTo>
                    <a:lnTo>
                      <a:pt x="51" y="10"/>
                    </a:lnTo>
                    <a:lnTo>
                      <a:pt x="50" y="13"/>
                    </a:lnTo>
                    <a:lnTo>
                      <a:pt x="50" y="15"/>
                    </a:lnTo>
                    <a:lnTo>
                      <a:pt x="49" y="16"/>
                    </a:lnTo>
                    <a:lnTo>
                      <a:pt x="49" y="17"/>
                    </a:lnTo>
                    <a:lnTo>
                      <a:pt x="46" y="15"/>
                    </a:lnTo>
                    <a:lnTo>
                      <a:pt x="44" y="16"/>
                    </a:lnTo>
                    <a:lnTo>
                      <a:pt x="41" y="16"/>
                    </a:lnTo>
                    <a:lnTo>
                      <a:pt x="40" y="15"/>
                    </a:lnTo>
                    <a:lnTo>
                      <a:pt x="39" y="16"/>
                    </a:lnTo>
                    <a:lnTo>
                      <a:pt x="37" y="16"/>
                    </a:lnTo>
                    <a:lnTo>
                      <a:pt x="38" y="19"/>
                    </a:lnTo>
                    <a:lnTo>
                      <a:pt x="40" y="21"/>
                    </a:lnTo>
                    <a:lnTo>
                      <a:pt x="43" y="22"/>
                    </a:lnTo>
                    <a:lnTo>
                      <a:pt x="43" y="24"/>
                    </a:lnTo>
                    <a:lnTo>
                      <a:pt x="43" y="25"/>
                    </a:lnTo>
                    <a:lnTo>
                      <a:pt x="45" y="26"/>
                    </a:lnTo>
                    <a:lnTo>
                      <a:pt x="48" y="27"/>
                    </a:lnTo>
                    <a:lnTo>
                      <a:pt x="49" y="29"/>
                    </a:lnTo>
                    <a:lnTo>
                      <a:pt x="50" y="32"/>
                    </a:lnTo>
                    <a:lnTo>
                      <a:pt x="49" y="46"/>
                    </a:lnTo>
                    <a:lnTo>
                      <a:pt x="48" y="55"/>
                    </a:lnTo>
                    <a:lnTo>
                      <a:pt x="48" y="57"/>
                    </a:lnTo>
                    <a:lnTo>
                      <a:pt x="49" y="57"/>
                    </a:lnTo>
                    <a:lnTo>
                      <a:pt x="49" y="58"/>
                    </a:lnTo>
                    <a:lnTo>
                      <a:pt x="48" y="58"/>
                    </a:lnTo>
                    <a:lnTo>
                      <a:pt x="45" y="62"/>
                    </a:lnTo>
                    <a:lnTo>
                      <a:pt x="44" y="62"/>
                    </a:lnTo>
                    <a:lnTo>
                      <a:pt x="44" y="65"/>
                    </a:lnTo>
                    <a:lnTo>
                      <a:pt x="45" y="66"/>
                    </a:lnTo>
                    <a:lnTo>
                      <a:pt x="41" y="75"/>
                    </a:lnTo>
                    <a:lnTo>
                      <a:pt x="35" y="90"/>
                    </a:lnTo>
                    <a:lnTo>
                      <a:pt x="33" y="95"/>
                    </a:lnTo>
                    <a:lnTo>
                      <a:pt x="29" y="100"/>
                    </a:lnTo>
                    <a:lnTo>
                      <a:pt x="23" y="106"/>
                    </a:lnTo>
                    <a:lnTo>
                      <a:pt x="18" y="108"/>
                    </a:lnTo>
                    <a:lnTo>
                      <a:pt x="16" y="109"/>
                    </a:lnTo>
                    <a:lnTo>
                      <a:pt x="14" y="108"/>
                    </a:lnTo>
                    <a:lnTo>
                      <a:pt x="13" y="107"/>
                    </a:lnTo>
                    <a:lnTo>
                      <a:pt x="12" y="107"/>
                    </a:lnTo>
                    <a:lnTo>
                      <a:pt x="11" y="106"/>
                    </a:lnTo>
                    <a:lnTo>
                      <a:pt x="10" y="104"/>
                    </a:lnTo>
                    <a:lnTo>
                      <a:pt x="7" y="104"/>
                    </a:lnTo>
                    <a:lnTo>
                      <a:pt x="6" y="104"/>
                    </a:lnTo>
                    <a:lnTo>
                      <a:pt x="5" y="103"/>
                    </a:lnTo>
                    <a:lnTo>
                      <a:pt x="5" y="104"/>
                    </a:lnTo>
                    <a:lnTo>
                      <a:pt x="3" y="103"/>
                    </a:lnTo>
                    <a:lnTo>
                      <a:pt x="2" y="103"/>
                    </a:lnTo>
                    <a:lnTo>
                      <a:pt x="1" y="100"/>
                    </a:lnTo>
                    <a:lnTo>
                      <a:pt x="0" y="102"/>
                    </a:lnTo>
                    <a:lnTo>
                      <a:pt x="0" y="104"/>
                    </a:lnTo>
                    <a:lnTo>
                      <a:pt x="0" y="106"/>
                    </a:lnTo>
                    <a:lnTo>
                      <a:pt x="1" y="106"/>
                    </a:lnTo>
                    <a:lnTo>
                      <a:pt x="1" y="107"/>
                    </a:lnTo>
                    <a:lnTo>
                      <a:pt x="1" y="109"/>
                    </a:lnTo>
                    <a:lnTo>
                      <a:pt x="2" y="108"/>
                    </a:lnTo>
                    <a:lnTo>
                      <a:pt x="3" y="109"/>
                    </a:lnTo>
                    <a:lnTo>
                      <a:pt x="2" y="112"/>
                    </a:lnTo>
                    <a:lnTo>
                      <a:pt x="1" y="112"/>
                    </a:lnTo>
                    <a:lnTo>
                      <a:pt x="1" y="113"/>
                    </a:lnTo>
                    <a:lnTo>
                      <a:pt x="2" y="115"/>
                    </a:lnTo>
                    <a:lnTo>
                      <a:pt x="2" y="117"/>
                    </a:lnTo>
                    <a:lnTo>
                      <a:pt x="2" y="118"/>
                    </a:lnTo>
                    <a:lnTo>
                      <a:pt x="5" y="119"/>
                    </a:lnTo>
                    <a:lnTo>
                      <a:pt x="6" y="119"/>
                    </a:lnTo>
                    <a:lnTo>
                      <a:pt x="6" y="120"/>
                    </a:lnTo>
                    <a:lnTo>
                      <a:pt x="6" y="123"/>
                    </a:lnTo>
                    <a:lnTo>
                      <a:pt x="6" y="125"/>
                    </a:lnTo>
                    <a:lnTo>
                      <a:pt x="7" y="126"/>
                    </a:lnTo>
                    <a:lnTo>
                      <a:pt x="8" y="128"/>
                    </a:lnTo>
                    <a:lnTo>
                      <a:pt x="10" y="129"/>
                    </a:lnTo>
                    <a:lnTo>
                      <a:pt x="10" y="128"/>
                    </a:lnTo>
                    <a:lnTo>
                      <a:pt x="11" y="128"/>
                    </a:lnTo>
                    <a:lnTo>
                      <a:pt x="11" y="129"/>
                    </a:lnTo>
                    <a:lnTo>
                      <a:pt x="13" y="129"/>
                    </a:lnTo>
                    <a:lnTo>
                      <a:pt x="14" y="128"/>
                    </a:lnTo>
                    <a:lnTo>
                      <a:pt x="16" y="128"/>
                    </a:lnTo>
                    <a:lnTo>
                      <a:pt x="17" y="129"/>
                    </a:lnTo>
                    <a:lnTo>
                      <a:pt x="18" y="129"/>
                    </a:lnTo>
                    <a:lnTo>
                      <a:pt x="18" y="128"/>
                    </a:lnTo>
                    <a:lnTo>
                      <a:pt x="21" y="126"/>
                    </a:lnTo>
                    <a:lnTo>
                      <a:pt x="23" y="128"/>
                    </a:lnTo>
                    <a:lnTo>
                      <a:pt x="24" y="126"/>
                    </a:lnTo>
                    <a:lnTo>
                      <a:pt x="24" y="122"/>
                    </a:lnTo>
                    <a:lnTo>
                      <a:pt x="27" y="122"/>
                    </a:lnTo>
                    <a:lnTo>
                      <a:pt x="30" y="120"/>
                    </a:lnTo>
                    <a:lnTo>
                      <a:pt x="32" y="120"/>
                    </a:lnTo>
                    <a:lnTo>
                      <a:pt x="34" y="120"/>
                    </a:lnTo>
                    <a:lnTo>
                      <a:pt x="37" y="122"/>
                    </a:lnTo>
                    <a:lnTo>
                      <a:pt x="38" y="122"/>
                    </a:lnTo>
                    <a:lnTo>
                      <a:pt x="39" y="120"/>
                    </a:lnTo>
                    <a:lnTo>
                      <a:pt x="38" y="114"/>
                    </a:lnTo>
                    <a:lnTo>
                      <a:pt x="38" y="112"/>
                    </a:lnTo>
                    <a:lnTo>
                      <a:pt x="41" y="113"/>
                    </a:lnTo>
                    <a:lnTo>
                      <a:pt x="45" y="114"/>
                    </a:lnTo>
                    <a:lnTo>
                      <a:pt x="49" y="114"/>
                    </a:lnTo>
                    <a:lnTo>
                      <a:pt x="52" y="112"/>
                    </a:lnTo>
                    <a:lnTo>
                      <a:pt x="55" y="108"/>
                    </a:lnTo>
                    <a:lnTo>
                      <a:pt x="56" y="103"/>
                    </a:lnTo>
                    <a:lnTo>
                      <a:pt x="56" y="98"/>
                    </a:lnTo>
                    <a:lnTo>
                      <a:pt x="55" y="91"/>
                    </a:lnTo>
                    <a:lnTo>
                      <a:pt x="54" y="89"/>
                    </a:lnTo>
                    <a:lnTo>
                      <a:pt x="49" y="85"/>
                    </a:lnTo>
                    <a:lnTo>
                      <a:pt x="48" y="84"/>
                    </a:lnTo>
                    <a:lnTo>
                      <a:pt x="49" y="85"/>
                    </a:lnTo>
                    <a:lnTo>
                      <a:pt x="54" y="87"/>
                    </a:lnTo>
                    <a:lnTo>
                      <a:pt x="55" y="89"/>
                    </a:lnTo>
                    <a:lnTo>
                      <a:pt x="56" y="91"/>
                    </a:lnTo>
                    <a:lnTo>
                      <a:pt x="57" y="96"/>
                    </a:lnTo>
                    <a:lnTo>
                      <a:pt x="57" y="103"/>
                    </a:lnTo>
                    <a:lnTo>
                      <a:pt x="55" y="109"/>
                    </a:lnTo>
                    <a:lnTo>
                      <a:pt x="52" y="113"/>
                    </a:lnTo>
                    <a:lnTo>
                      <a:pt x="52" y="114"/>
                    </a:lnTo>
                    <a:lnTo>
                      <a:pt x="52" y="115"/>
                    </a:lnTo>
                    <a:lnTo>
                      <a:pt x="54" y="117"/>
                    </a:lnTo>
                    <a:lnTo>
                      <a:pt x="54" y="120"/>
                    </a:lnTo>
                    <a:lnTo>
                      <a:pt x="52" y="124"/>
                    </a:lnTo>
                    <a:lnTo>
                      <a:pt x="51" y="125"/>
                    </a:lnTo>
                    <a:lnTo>
                      <a:pt x="49" y="120"/>
                    </a:lnTo>
                    <a:lnTo>
                      <a:pt x="48" y="118"/>
                    </a:lnTo>
                    <a:lnTo>
                      <a:pt x="45" y="118"/>
                    </a:lnTo>
                    <a:lnTo>
                      <a:pt x="41" y="117"/>
                    </a:lnTo>
                    <a:lnTo>
                      <a:pt x="38" y="123"/>
                    </a:lnTo>
                    <a:lnTo>
                      <a:pt x="45" y="130"/>
                    </a:lnTo>
                    <a:lnTo>
                      <a:pt x="49" y="134"/>
                    </a:lnTo>
                    <a:lnTo>
                      <a:pt x="50" y="140"/>
                    </a:lnTo>
                    <a:lnTo>
                      <a:pt x="51" y="146"/>
                    </a:lnTo>
                    <a:lnTo>
                      <a:pt x="52" y="147"/>
                    </a:lnTo>
                    <a:lnTo>
                      <a:pt x="54" y="149"/>
                    </a:lnTo>
                    <a:lnTo>
                      <a:pt x="56" y="150"/>
                    </a:lnTo>
                    <a:lnTo>
                      <a:pt x="54" y="150"/>
                    </a:lnTo>
                    <a:lnTo>
                      <a:pt x="52" y="150"/>
                    </a:lnTo>
                    <a:lnTo>
                      <a:pt x="52" y="151"/>
                    </a:lnTo>
                    <a:lnTo>
                      <a:pt x="54" y="152"/>
                    </a:lnTo>
                    <a:lnTo>
                      <a:pt x="54" y="156"/>
                    </a:lnTo>
                    <a:lnTo>
                      <a:pt x="55" y="161"/>
                    </a:lnTo>
                    <a:lnTo>
                      <a:pt x="55" y="172"/>
                    </a:lnTo>
                    <a:lnTo>
                      <a:pt x="54" y="189"/>
                    </a:lnTo>
                    <a:lnTo>
                      <a:pt x="51" y="201"/>
                    </a:lnTo>
                    <a:lnTo>
                      <a:pt x="50" y="213"/>
                    </a:lnTo>
                    <a:lnTo>
                      <a:pt x="49" y="217"/>
                    </a:lnTo>
                    <a:lnTo>
                      <a:pt x="48" y="222"/>
                    </a:lnTo>
                    <a:lnTo>
                      <a:pt x="46" y="227"/>
                    </a:lnTo>
                    <a:lnTo>
                      <a:pt x="44" y="231"/>
                    </a:lnTo>
                    <a:lnTo>
                      <a:pt x="43" y="233"/>
                    </a:lnTo>
                    <a:lnTo>
                      <a:pt x="41" y="237"/>
                    </a:lnTo>
                    <a:lnTo>
                      <a:pt x="39" y="239"/>
                    </a:lnTo>
                    <a:lnTo>
                      <a:pt x="35" y="240"/>
                    </a:lnTo>
                    <a:lnTo>
                      <a:pt x="34" y="242"/>
                    </a:lnTo>
                    <a:lnTo>
                      <a:pt x="33" y="243"/>
                    </a:lnTo>
                    <a:lnTo>
                      <a:pt x="32" y="245"/>
                    </a:lnTo>
                    <a:lnTo>
                      <a:pt x="32" y="248"/>
                    </a:lnTo>
                    <a:lnTo>
                      <a:pt x="29" y="256"/>
                    </a:lnTo>
                    <a:lnTo>
                      <a:pt x="30" y="258"/>
                    </a:lnTo>
                    <a:lnTo>
                      <a:pt x="32" y="261"/>
                    </a:lnTo>
                    <a:lnTo>
                      <a:pt x="30" y="265"/>
                    </a:lnTo>
                    <a:lnTo>
                      <a:pt x="28" y="267"/>
                    </a:lnTo>
                    <a:lnTo>
                      <a:pt x="28" y="269"/>
                    </a:lnTo>
                    <a:lnTo>
                      <a:pt x="28" y="270"/>
                    </a:lnTo>
                    <a:lnTo>
                      <a:pt x="28" y="271"/>
                    </a:lnTo>
                    <a:lnTo>
                      <a:pt x="27" y="272"/>
                    </a:lnTo>
                    <a:lnTo>
                      <a:pt x="34" y="273"/>
                    </a:lnTo>
                    <a:lnTo>
                      <a:pt x="38" y="275"/>
                    </a:lnTo>
                    <a:lnTo>
                      <a:pt x="38" y="273"/>
                    </a:lnTo>
                    <a:lnTo>
                      <a:pt x="39" y="273"/>
                    </a:lnTo>
                    <a:lnTo>
                      <a:pt x="44" y="276"/>
                    </a:lnTo>
                    <a:lnTo>
                      <a:pt x="45" y="276"/>
                    </a:lnTo>
                    <a:lnTo>
                      <a:pt x="45" y="275"/>
                    </a:lnTo>
                    <a:lnTo>
                      <a:pt x="45" y="272"/>
                    </a:lnTo>
                    <a:lnTo>
                      <a:pt x="49" y="272"/>
                    </a:lnTo>
                    <a:lnTo>
                      <a:pt x="51" y="271"/>
                    </a:lnTo>
                    <a:lnTo>
                      <a:pt x="54" y="270"/>
                    </a:lnTo>
                    <a:lnTo>
                      <a:pt x="55" y="270"/>
                    </a:lnTo>
                    <a:lnTo>
                      <a:pt x="55" y="271"/>
                    </a:lnTo>
                    <a:lnTo>
                      <a:pt x="55" y="275"/>
                    </a:lnTo>
                    <a:lnTo>
                      <a:pt x="56" y="277"/>
                    </a:lnTo>
                    <a:lnTo>
                      <a:pt x="55" y="277"/>
                    </a:lnTo>
                    <a:lnTo>
                      <a:pt x="60" y="280"/>
                    </a:lnTo>
                    <a:lnTo>
                      <a:pt x="63" y="281"/>
                    </a:lnTo>
                    <a:lnTo>
                      <a:pt x="63" y="282"/>
                    </a:lnTo>
                    <a:lnTo>
                      <a:pt x="65" y="283"/>
                    </a:lnTo>
                    <a:lnTo>
                      <a:pt x="67" y="283"/>
                    </a:lnTo>
                    <a:lnTo>
                      <a:pt x="68" y="284"/>
                    </a:lnTo>
                    <a:lnTo>
                      <a:pt x="70" y="286"/>
                    </a:lnTo>
                    <a:lnTo>
                      <a:pt x="71" y="284"/>
                    </a:lnTo>
                    <a:lnTo>
                      <a:pt x="72" y="286"/>
                    </a:lnTo>
                    <a:lnTo>
                      <a:pt x="72" y="284"/>
                    </a:lnTo>
                    <a:lnTo>
                      <a:pt x="75" y="283"/>
                    </a:lnTo>
                    <a:lnTo>
                      <a:pt x="76" y="283"/>
                    </a:lnTo>
                    <a:lnTo>
                      <a:pt x="77" y="284"/>
                    </a:lnTo>
                    <a:lnTo>
                      <a:pt x="77" y="287"/>
                    </a:lnTo>
                    <a:lnTo>
                      <a:pt x="77" y="288"/>
                    </a:lnTo>
                    <a:lnTo>
                      <a:pt x="82" y="291"/>
                    </a:lnTo>
                    <a:lnTo>
                      <a:pt x="84" y="291"/>
                    </a:lnTo>
                    <a:lnTo>
                      <a:pt x="84" y="289"/>
                    </a:lnTo>
                    <a:lnTo>
                      <a:pt x="86" y="288"/>
                    </a:lnTo>
                    <a:lnTo>
                      <a:pt x="89" y="291"/>
                    </a:lnTo>
                    <a:lnTo>
                      <a:pt x="90" y="292"/>
                    </a:lnTo>
                    <a:lnTo>
                      <a:pt x="92" y="293"/>
                    </a:lnTo>
                    <a:lnTo>
                      <a:pt x="93" y="292"/>
                    </a:lnTo>
                    <a:lnTo>
                      <a:pt x="93" y="291"/>
                    </a:lnTo>
                    <a:lnTo>
                      <a:pt x="94" y="289"/>
                    </a:lnTo>
                    <a:lnTo>
                      <a:pt x="95" y="288"/>
                    </a:lnTo>
                    <a:lnTo>
                      <a:pt x="99" y="291"/>
                    </a:lnTo>
                    <a:lnTo>
                      <a:pt x="100" y="292"/>
                    </a:lnTo>
                    <a:lnTo>
                      <a:pt x="100" y="293"/>
                    </a:lnTo>
                    <a:lnTo>
                      <a:pt x="101" y="295"/>
                    </a:lnTo>
                    <a:lnTo>
                      <a:pt x="103" y="297"/>
                    </a:lnTo>
                    <a:lnTo>
                      <a:pt x="105" y="297"/>
                    </a:lnTo>
                    <a:lnTo>
                      <a:pt x="108" y="297"/>
                    </a:lnTo>
                    <a:lnTo>
                      <a:pt x="109" y="297"/>
                    </a:lnTo>
                    <a:lnTo>
                      <a:pt x="111" y="298"/>
                    </a:lnTo>
                    <a:lnTo>
                      <a:pt x="111" y="299"/>
                    </a:lnTo>
                    <a:lnTo>
                      <a:pt x="114" y="300"/>
                    </a:lnTo>
                    <a:lnTo>
                      <a:pt x="114" y="304"/>
                    </a:lnTo>
                    <a:lnTo>
                      <a:pt x="114" y="307"/>
                    </a:lnTo>
                    <a:lnTo>
                      <a:pt x="114" y="308"/>
                    </a:lnTo>
                    <a:lnTo>
                      <a:pt x="115" y="311"/>
                    </a:lnTo>
                    <a:lnTo>
                      <a:pt x="117" y="313"/>
                    </a:lnTo>
                    <a:lnTo>
                      <a:pt x="117" y="311"/>
                    </a:lnTo>
                    <a:lnTo>
                      <a:pt x="119" y="313"/>
                    </a:lnTo>
                    <a:lnTo>
                      <a:pt x="120" y="315"/>
                    </a:lnTo>
                    <a:lnTo>
                      <a:pt x="121" y="316"/>
                    </a:lnTo>
                    <a:lnTo>
                      <a:pt x="122" y="316"/>
                    </a:lnTo>
                    <a:lnTo>
                      <a:pt x="125" y="315"/>
                    </a:lnTo>
                    <a:lnTo>
                      <a:pt x="126" y="315"/>
                    </a:lnTo>
                    <a:lnTo>
                      <a:pt x="128" y="318"/>
                    </a:lnTo>
                    <a:lnTo>
                      <a:pt x="130" y="319"/>
                    </a:lnTo>
                    <a:lnTo>
                      <a:pt x="130" y="320"/>
                    </a:lnTo>
                    <a:lnTo>
                      <a:pt x="131" y="320"/>
                    </a:lnTo>
                    <a:lnTo>
                      <a:pt x="132" y="320"/>
                    </a:lnTo>
                    <a:lnTo>
                      <a:pt x="133" y="319"/>
                    </a:lnTo>
                    <a:lnTo>
                      <a:pt x="135" y="318"/>
                    </a:lnTo>
                    <a:lnTo>
                      <a:pt x="136" y="318"/>
                    </a:lnTo>
                    <a:lnTo>
                      <a:pt x="138" y="316"/>
                    </a:lnTo>
                    <a:lnTo>
                      <a:pt x="141" y="318"/>
                    </a:lnTo>
                    <a:lnTo>
                      <a:pt x="142" y="318"/>
                    </a:lnTo>
                    <a:lnTo>
                      <a:pt x="144" y="318"/>
                    </a:lnTo>
                    <a:lnTo>
                      <a:pt x="147" y="316"/>
                    </a:lnTo>
                    <a:lnTo>
                      <a:pt x="147" y="315"/>
                    </a:lnTo>
                    <a:lnTo>
                      <a:pt x="148" y="313"/>
                    </a:lnTo>
                    <a:lnTo>
                      <a:pt x="149" y="311"/>
                    </a:lnTo>
                    <a:lnTo>
                      <a:pt x="152" y="310"/>
                    </a:lnTo>
                    <a:lnTo>
                      <a:pt x="152" y="311"/>
                    </a:lnTo>
                    <a:lnTo>
                      <a:pt x="153" y="310"/>
                    </a:lnTo>
                    <a:lnTo>
                      <a:pt x="154" y="309"/>
                    </a:lnTo>
                    <a:lnTo>
                      <a:pt x="155" y="307"/>
                    </a:lnTo>
                    <a:lnTo>
                      <a:pt x="158" y="305"/>
                    </a:lnTo>
                    <a:lnTo>
                      <a:pt x="159" y="304"/>
                    </a:lnTo>
                    <a:lnTo>
                      <a:pt x="160" y="303"/>
                    </a:lnTo>
                    <a:lnTo>
                      <a:pt x="161" y="304"/>
                    </a:lnTo>
                    <a:lnTo>
                      <a:pt x="163" y="302"/>
                    </a:lnTo>
                    <a:close/>
                    <a:moveTo>
                      <a:pt x="143" y="158"/>
                    </a:moveTo>
                    <a:lnTo>
                      <a:pt x="143" y="158"/>
                    </a:lnTo>
                    <a:lnTo>
                      <a:pt x="141" y="156"/>
                    </a:lnTo>
                    <a:lnTo>
                      <a:pt x="141" y="153"/>
                    </a:lnTo>
                    <a:lnTo>
                      <a:pt x="141" y="152"/>
                    </a:lnTo>
                    <a:lnTo>
                      <a:pt x="142" y="151"/>
                    </a:lnTo>
                    <a:lnTo>
                      <a:pt x="143" y="150"/>
                    </a:lnTo>
                    <a:lnTo>
                      <a:pt x="144" y="151"/>
                    </a:lnTo>
                    <a:lnTo>
                      <a:pt x="147" y="151"/>
                    </a:lnTo>
                    <a:lnTo>
                      <a:pt x="148" y="151"/>
                    </a:lnTo>
                    <a:lnTo>
                      <a:pt x="150" y="153"/>
                    </a:lnTo>
                    <a:lnTo>
                      <a:pt x="149" y="156"/>
                    </a:lnTo>
                    <a:lnTo>
                      <a:pt x="149" y="158"/>
                    </a:lnTo>
                    <a:lnTo>
                      <a:pt x="149" y="160"/>
                    </a:lnTo>
                    <a:lnTo>
                      <a:pt x="144" y="160"/>
                    </a:lnTo>
                    <a:lnTo>
                      <a:pt x="143" y="158"/>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Freeform 169"/>
              <p:cNvSpPr>
                <a:spLocks/>
              </p:cNvSpPr>
              <p:nvPr/>
            </p:nvSpPr>
            <p:spPr bwMode="auto">
              <a:xfrm>
                <a:off x="4036558" y="1308559"/>
                <a:ext cx="201383" cy="315986"/>
              </a:xfrm>
              <a:custGeom>
                <a:avLst/>
                <a:gdLst>
                  <a:gd name="T0" fmla="*/ 327025 w 212"/>
                  <a:gd name="T1" fmla="*/ 255588 h 331"/>
                  <a:gd name="T2" fmla="*/ 309563 w 212"/>
                  <a:gd name="T3" fmla="*/ 265113 h 331"/>
                  <a:gd name="T4" fmla="*/ 317500 w 212"/>
                  <a:gd name="T5" fmla="*/ 242888 h 331"/>
                  <a:gd name="T6" fmla="*/ 319088 w 212"/>
                  <a:gd name="T7" fmla="*/ 217488 h 331"/>
                  <a:gd name="T8" fmla="*/ 315913 w 212"/>
                  <a:gd name="T9" fmla="*/ 187325 h 331"/>
                  <a:gd name="T10" fmla="*/ 311150 w 212"/>
                  <a:gd name="T11" fmla="*/ 157163 h 331"/>
                  <a:gd name="T12" fmla="*/ 293688 w 212"/>
                  <a:gd name="T13" fmla="*/ 127000 h 331"/>
                  <a:gd name="T14" fmla="*/ 284163 w 212"/>
                  <a:gd name="T15" fmla="*/ 98425 h 331"/>
                  <a:gd name="T16" fmla="*/ 273050 w 212"/>
                  <a:gd name="T17" fmla="*/ 80963 h 331"/>
                  <a:gd name="T18" fmla="*/ 266700 w 212"/>
                  <a:gd name="T19" fmla="*/ 34925 h 331"/>
                  <a:gd name="T20" fmla="*/ 241300 w 212"/>
                  <a:gd name="T21" fmla="*/ 3175 h 331"/>
                  <a:gd name="T22" fmla="*/ 220663 w 212"/>
                  <a:gd name="T23" fmla="*/ 25400 h 331"/>
                  <a:gd name="T24" fmla="*/ 188913 w 212"/>
                  <a:gd name="T25" fmla="*/ 22225 h 331"/>
                  <a:gd name="T26" fmla="*/ 171450 w 212"/>
                  <a:gd name="T27" fmla="*/ 31750 h 331"/>
                  <a:gd name="T28" fmla="*/ 152400 w 212"/>
                  <a:gd name="T29" fmla="*/ 28575 h 331"/>
                  <a:gd name="T30" fmla="*/ 111125 w 212"/>
                  <a:gd name="T31" fmla="*/ 49213 h 331"/>
                  <a:gd name="T32" fmla="*/ 87313 w 212"/>
                  <a:gd name="T33" fmla="*/ 71438 h 331"/>
                  <a:gd name="T34" fmla="*/ 68263 w 212"/>
                  <a:gd name="T35" fmla="*/ 69850 h 331"/>
                  <a:gd name="T36" fmla="*/ 52388 w 212"/>
                  <a:gd name="T37" fmla="*/ 88900 h 331"/>
                  <a:gd name="T38" fmla="*/ 49213 w 212"/>
                  <a:gd name="T39" fmla="*/ 127000 h 331"/>
                  <a:gd name="T40" fmla="*/ 55563 w 212"/>
                  <a:gd name="T41" fmla="*/ 176213 h 331"/>
                  <a:gd name="T42" fmla="*/ 31750 w 212"/>
                  <a:gd name="T43" fmla="*/ 192088 h 331"/>
                  <a:gd name="T44" fmla="*/ 34925 w 212"/>
                  <a:gd name="T45" fmla="*/ 219075 h 331"/>
                  <a:gd name="T46" fmla="*/ 39688 w 212"/>
                  <a:gd name="T47" fmla="*/ 250825 h 331"/>
                  <a:gd name="T48" fmla="*/ 20638 w 212"/>
                  <a:gd name="T49" fmla="*/ 274638 h 331"/>
                  <a:gd name="T50" fmla="*/ 7938 w 212"/>
                  <a:gd name="T51" fmla="*/ 304800 h 331"/>
                  <a:gd name="T52" fmla="*/ 6350 w 212"/>
                  <a:gd name="T53" fmla="*/ 334963 h 331"/>
                  <a:gd name="T54" fmla="*/ 14288 w 212"/>
                  <a:gd name="T55" fmla="*/ 358775 h 331"/>
                  <a:gd name="T56" fmla="*/ 26988 w 212"/>
                  <a:gd name="T57" fmla="*/ 384175 h 331"/>
                  <a:gd name="T58" fmla="*/ 25400 w 212"/>
                  <a:gd name="T59" fmla="*/ 403225 h 331"/>
                  <a:gd name="T60" fmla="*/ 31750 w 212"/>
                  <a:gd name="T61" fmla="*/ 423863 h 331"/>
                  <a:gd name="T62" fmla="*/ 26988 w 212"/>
                  <a:gd name="T63" fmla="*/ 447675 h 331"/>
                  <a:gd name="T64" fmla="*/ 55563 w 212"/>
                  <a:gd name="T65" fmla="*/ 469900 h 331"/>
                  <a:gd name="T66" fmla="*/ 80963 w 212"/>
                  <a:gd name="T67" fmla="*/ 487363 h 331"/>
                  <a:gd name="T68" fmla="*/ 104775 w 212"/>
                  <a:gd name="T69" fmla="*/ 484188 h 331"/>
                  <a:gd name="T70" fmla="*/ 111125 w 212"/>
                  <a:gd name="T71" fmla="*/ 503238 h 331"/>
                  <a:gd name="T72" fmla="*/ 127000 w 212"/>
                  <a:gd name="T73" fmla="*/ 515938 h 331"/>
                  <a:gd name="T74" fmla="*/ 147638 w 212"/>
                  <a:gd name="T75" fmla="*/ 512763 h 331"/>
                  <a:gd name="T76" fmla="*/ 173038 w 212"/>
                  <a:gd name="T77" fmla="*/ 508000 h 331"/>
                  <a:gd name="T78" fmla="*/ 187325 w 212"/>
                  <a:gd name="T79" fmla="*/ 514350 h 331"/>
                  <a:gd name="T80" fmla="*/ 190500 w 212"/>
                  <a:gd name="T81" fmla="*/ 487363 h 331"/>
                  <a:gd name="T82" fmla="*/ 198438 w 212"/>
                  <a:gd name="T83" fmla="*/ 450850 h 331"/>
                  <a:gd name="T84" fmla="*/ 233363 w 212"/>
                  <a:gd name="T85" fmla="*/ 455613 h 331"/>
                  <a:gd name="T86" fmla="*/ 241300 w 212"/>
                  <a:gd name="T87" fmla="*/ 452438 h 331"/>
                  <a:gd name="T88" fmla="*/ 249238 w 212"/>
                  <a:gd name="T89" fmla="*/ 458788 h 331"/>
                  <a:gd name="T90" fmla="*/ 255588 w 212"/>
                  <a:gd name="T91" fmla="*/ 438150 h 331"/>
                  <a:gd name="T92" fmla="*/ 257175 w 212"/>
                  <a:gd name="T93" fmla="*/ 436563 h 331"/>
                  <a:gd name="T94" fmla="*/ 273050 w 212"/>
                  <a:gd name="T95" fmla="*/ 438150 h 331"/>
                  <a:gd name="T96" fmla="*/ 288925 w 212"/>
                  <a:gd name="T97" fmla="*/ 427038 h 331"/>
                  <a:gd name="T98" fmla="*/ 292100 w 212"/>
                  <a:gd name="T99" fmla="*/ 420688 h 331"/>
                  <a:gd name="T100" fmla="*/ 284163 w 212"/>
                  <a:gd name="T101" fmla="*/ 403225 h 331"/>
                  <a:gd name="T102" fmla="*/ 285750 w 212"/>
                  <a:gd name="T103" fmla="*/ 385763 h 331"/>
                  <a:gd name="T104" fmla="*/ 309563 w 212"/>
                  <a:gd name="T105" fmla="*/ 374650 h 331"/>
                  <a:gd name="T106" fmla="*/ 298450 w 212"/>
                  <a:gd name="T107" fmla="*/ 368300 h 331"/>
                  <a:gd name="T108" fmla="*/ 293688 w 212"/>
                  <a:gd name="T109" fmla="*/ 355600 h 331"/>
                  <a:gd name="T110" fmla="*/ 315913 w 212"/>
                  <a:gd name="T111" fmla="*/ 349250 h 331"/>
                  <a:gd name="T112" fmla="*/ 301625 w 212"/>
                  <a:gd name="T113" fmla="*/ 347663 h 331"/>
                  <a:gd name="T114" fmla="*/ 309563 w 212"/>
                  <a:gd name="T115" fmla="*/ 339725 h 331"/>
                  <a:gd name="T116" fmla="*/ 317500 w 212"/>
                  <a:gd name="T117" fmla="*/ 317500 h 331"/>
                  <a:gd name="T118" fmla="*/ 331788 w 212"/>
                  <a:gd name="T119" fmla="*/ 314325 h 331"/>
                  <a:gd name="T120" fmla="*/ 320675 w 212"/>
                  <a:gd name="T121" fmla="*/ 311150 h 331"/>
                  <a:gd name="T122" fmla="*/ 327025 w 212"/>
                  <a:gd name="T123" fmla="*/ 295275 h 331"/>
                  <a:gd name="T124" fmla="*/ 336550 w 212"/>
                  <a:gd name="T125" fmla="*/ 279400 h 3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 h="331">
                    <a:moveTo>
                      <a:pt x="212" y="176"/>
                    </a:moveTo>
                    <a:lnTo>
                      <a:pt x="212" y="176"/>
                    </a:lnTo>
                    <a:lnTo>
                      <a:pt x="212" y="175"/>
                    </a:lnTo>
                    <a:lnTo>
                      <a:pt x="212" y="173"/>
                    </a:lnTo>
                    <a:lnTo>
                      <a:pt x="211" y="172"/>
                    </a:lnTo>
                    <a:lnTo>
                      <a:pt x="210" y="171"/>
                    </a:lnTo>
                    <a:lnTo>
                      <a:pt x="207" y="171"/>
                    </a:lnTo>
                    <a:lnTo>
                      <a:pt x="206" y="170"/>
                    </a:lnTo>
                    <a:lnTo>
                      <a:pt x="207" y="167"/>
                    </a:lnTo>
                    <a:lnTo>
                      <a:pt x="206" y="166"/>
                    </a:lnTo>
                    <a:lnTo>
                      <a:pt x="207" y="164"/>
                    </a:lnTo>
                    <a:lnTo>
                      <a:pt x="206" y="161"/>
                    </a:lnTo>
                    <a:lnTo>
                      <a:pt x="206" y="156"/>
                    </a:lnTo>
                    <a:lnTo>
                      <a:pt x="206" y="155"/>
                    </a:lnTo>
                    <a:lnTo>
                      <a:pt x="205" y="155"/>
                    </a:lnTo>
                    <a:lnTo>
                      <a:pt x="205" y="156"/>
                    </a:lnTo>
                    <a:lnTo>
                      <a:pt x="204" y="158"/>
                    </a:lnTo>
                    <a:lnTo>
                      <a:pt x="202" y="160"/>
                    </a:lnTo>
                    <a:lnTo>
                      <a:pt x="200" y="162"/>
                    </a:lnTo>
                    <a:lnTo>
                      <a:pt x="199" y="165"/>
                    </a:lnTo>
                    <a:lnTo>
                      <a:pt x="197" y="166"/>
                    </a:lnTo>
                    <a:lnTo>
                      <a:pt x="195" y="169"/>
                    </a:lnTo>
                    <a:lnTo>
                      <a:pt x="195" y="167"/>
                    </a:lnTo>
                    <a:lnTo>
                      <a:pt x="196" y="165"/>
                    </a:lnTo>
                    <a:lnTo>
                      <a:pt x="197" y="164"/>
                    </a:lnTo>
                    <a:lnTo>
                      <a:pt x="197" y="162"/>
                    </a:lnTo>
                    <a:lnTo>
                      <a:pt x="197" y="160"/>
                    </a:lnTo>
                    <a:lnTo>
                      <a:pt x="197" y="159"/>
                    </a:lnTo>
                    <a:lnTo>
                      <a:pt x="199" y="158"/>
                    </a:lnTo>
                    <a:lnTo>
                      <a:pt x="200" y="156"/>
                    </a:lnTo>
                    <a:lnTo>
                      <a:pt x="199" y="156"/>
                    </a:lnTo>
                    <a:lnTo>
                      <a:pt x="199" y="155"/>
                    </a:lnTo>
                    <a:lnTo>
                      <a:pt x="199" y="154"/>
                    </a:lnTo>
                    <a:lnTo>
                      <a:pt x="200" y="153"/>
                    </a:lnTo>
                    <a:lnTo>
                      <a:pt x="200" y="151"/>
                    </a:lnTo>
                    <a:lnTo>
                      <a:pt x="200" y="150"/>
                    </a:lnTo>
                    <a:lnTo>
                      <a:pt x="200" y="149"/>
                    </a:lnTo>
                    <a:lnTo>
                      <a:pt x="197" y="149"/>
                    </a:lnTo>
                    <a:lnTo>
                      <a:pt x="199" y="147"/>
                    </a:lnTo>
                    <a:lnTo>
                      <a:pt x="200" y="145"/>
                    </a:lnTo>
                    <a:lnTo>
                      <a:pt x="200" y="142"/>
                    </a:lnTo>
                    <a:lnTo>
                      <a:pt x="200" y="138"/>
                    </a:lnTo>
                    <a:lnTo>
                      <a:pt x="202" y="137"/>
                    </a:lnTo>
                    <a:lnTo>
                      <a:pt x="201" y="137"/>
                    </a:lnTo>
                    <a:lnTo>
                      <a:pt x="201" y="136"/>
                    </a:lnTo>
                    <a:lnTo>
                      <a:pt x="201" y="133"/>
                    </a:lnTo>
                    <a:lnTo>
                      <a:pt x="202" y="133"/>
                    </a:lnTo>
                    <a:lnTo>
                      <a:pt x="202" y="132"/>
                    </a:lnTo>
                    <a:lnTo>
                      <a:pt x="200" y="131"/>
                    </a:lnTo>
                    <a:lnTo>
                      <a:pt x="200" y="128"/>
                    </a:lnTo>
                    <a:lnTo>
                      <a:pt x="200" y="127"/>
                    </a:lnTo>
                    <a:lnTo>
                      <a:pt x="200" y="126"/>
                    </a:lnTo>
                    <a:lnTo>
                      <a:pt x="201" y="123"/>
                    </a:lnTo>
                    <a:lnTo>
                      <a:pt x="200" y="122"/>
                    </a:lnTo>
                    <a:lnTo>
                      <a:pt x="199" y="118"/>
                    </a:lnTo>
                    <a:lnTo>
                      <a:pt x="199" y="115"/>
                    </a:lnTo>
                    <a:lnTo>
                      <a:pt x="199" y="111"/>
                    </a:lnTo>
                    <a:lnTo>
                      <a:pt x="197" y="110"/>
                    </a:lnTo>
                    <a:lnTo>
                      <a:pt x="196" y="110"/>
                    </a:lnTo>
                    <a:lnTo>
                      <a:pt x="195" y="107"/>
                    </a:lnTo>
                    <a:lnTo>
                      <a:pt x="195" y="106"/>
                    </a:lnTo>
                    <a:lnTo>
                      <a:pt x="194" y="105"/>
                    </a:lnTo>
                    <a:lnTo>
                      <a:pt x="194" y="104"/>
                    </a:lnTo>
                    <a:lnTo>
                      <a:pt x="194" y="102"/>
                    </a:lnTo>
                    <a:lnTo>
                      <a:pt x="194" y="100"/>
                    </a:lnTo>
                    <a:lnTo>
                      <a:pt x="194" y="99"/>
                    </a:lnTo>
                    <a:lnTo>
                      <a:pt x="196" y="99"/>
                    </a:lnTo>
                    <a:lnTo>
                      <a:pt x="196" y="98"/>
                    </a:lnTo>
                    <a:lnTo>
                      <a:pt x="196" y="96"/>
                    </a:lnTo>
                    <a:lnTo>
                      <a:pt x="196" y="93"/>
                    </a:lnTo>
                    <a:lnTo>
                      <a:pt x="195" y="90"/>
                    </a:lnTo>
                    <a:lnTo>
                      <a:pt x="193" y="87"/>
                    </a:lnTo>
                    <a:lnTo>
                      <a:pt x="191" y="85"/>
                    </a:lnTo>
                    <a:lnTo>
                      <a:pt x="190" y="85"/>
                    </a:lnTo>
                    <a:lnTo>
                      <a:pt x="188" y="85"/>
                    </a:lnTo>
                    <a:lnTo>
                      <a:pt x="186" y="84"/>
                    </a:lnTo>
                    <a:lnTo>
                      <a:pt x="186" y="83"/>
                    </a:lnTo>
                    <a:lnTo>
                      <a:pt x="185" y="80"/>
                    </a:lnTo>
                    <a:lnTo>
                      <a:pt x="184" y="78"/>
                    </a:lnTo>
                    <a:lnTo>
                      <a:pt x="182" y="77"/>
                    </a:lnTo>
                    <a:lnTo>
                      <a:pt x="180" y="76"/>
                    </a:lnTo>
                    <a:lnTo>
                      <a:pt x="179" y="74"/>
                    </a:lnTo>
                    <a:lnTo>
                      <a:pt x="179" y="73"/>
                    </a:lnTo>
                    <a:lnTo>
                      <a:pt x="178" y="73"/>
                    </a:lnTo>
                    <a:lnTo>
                      <a:pt x="177" y="71"/>
                    </a:lnTo>
                    <a:lnTo>
                      <a:pt x="177" y="68"/>
                    </a:lnTo>
                    <a:lnTo>
                      <a:pt x="177" y="66"/>
                    </a:lnTo>
                    <a:lnTo>
                      <a:pt x="178" y="64"/>
                    </a:lnTo>
                    <a:lnTo>
                      <a:pt x="179" y="62"/>
                    </a:lnTo>
                    <a:lnTo>
                      <a:pt x="179" y="61"/>
                    </a:lnTo>
                    <a:lnTo>
                      <a:pt x="182" y="62"/>
                    </a:lnTo>
                    <a:lnTo>
                      <a:pt x="183" y="61"/>
                    </a:lnTo>
                    <a:lnTo>
                      <a:pt x="184" y="61"/>
                    </a:lnTo>
                    <a:lnTo>
                      <a:pt x="184" y="60"/>
                    </a:lnTo>
                    <a:lnTo>
                      <a:pt x="183" y="57"/>
                    </a:lnTo>
                    <a:lnTo>
                      <a:pt x="182" y="56"/>
                    </a:lnTo>
                    <a:lnTo>
                      <a:pt x="180" y="55"/>
                    </a:lnTo>
                    <a:lnTo>
                      <a:pt x="177" y="52"/>
                    </a:lnTo>
                    <a:lnTo>
                      <a:pt x="174" y="52"/>
                    </a:lnTo>
                    <a:lnTo>
                      <a:pt x="172" y="51"/>
                    </a:lnTo>
                    <a:lnTo>
                      <a:pt x="172" y="50"/>
                    </a:lnTo>
                    <a:lnTo>
                      <a:pt x="173" y="50"/>
                    </a:lnTo>
                    <a:lnTo>
                      <a:pt x="172" y="49"/>
                    </a:lnTo>
                    <a:lnTo>
                      <a:pt x="173" y="47"/>
                    </a:lnTo>
                    <a:lnTo>
                      <a:pt x="174" y="46"/>
                    </a:lnTo>
                    <a:lnTo>
                      <a:pt x="177" y="45"/>
                    </a:lnTo>
                    <a:lnTo>
                      <a:pt x="177" y="41"/>
                    </a:lnTo>
                    <a:lnTo>
                      <a:pt x="175" y="36"/>
                    </a:lnTo>
                    <a:lnTo>
                      <a:pt x="171" y="28"/>
                    </a:lnTo>
                    <a:lnTo>
                      <a:pt x="168" y="22"/>
                    </a:lnTo>
                    <a:lnTo>
                      <a:pt x="167" y="18"/>
                    </a:lnTo>
                    <a:lnTo>
                      <a:pt x="164" y="13"/>
                    </a:lnTo>
                    <a:lnTo>
                      <a:pt x="161" y="9"/>
                    </a:lnTo>
                    <a:lnTo>
                      <a:pt x="160" y="6"/>
                    </a:lnTo>
                    <a:lnTo>
                      <a:pt x="160" y="4"/>
                    </a:lnTo>
                    <a:lnTo>
                      <a:pt x="158" y="4"/>
                    </a:lnTo>
                    <a:lnTo>
                      <a:pt x="156" y="1"/>
                    </a:lnTo>
                    <a:lnTo>
                      <a:pt x="155" y="0"/>
                    </a:lnTo>
                    <a:lnTo>
                      <a:pt x="153" y="1"/>
                    </a:lnTo>
                    <a:lnTo>
                      <a:pt x="152" y="2"/>
                    </a:lnTo>
                    <a:lnTo>
                      <a:pt x="150" y="3"/>
                    </a:lnTo>
                    <a:lnTo>
                      <a:pt x="146" y="4"/>
                    </a:lnTo>
                    <a:lnTo>
                      <a:pt x="142" y="7"/>
                    </a:lnTo>
                    <a:lnTo>
                      <a:pt x="141" y="8"/>
                    </a:lnTo>
                    <a:lnTo>
                      <a:pt x="140" y="11"/>
                    </a:lnTo>
                    <a:lnTo>
                      <a:pt x="141" y="12"/>
                    </a:lnTo>
                    <a:lnTo>
                      <a:pt x="140" y="12"/>
                    </a:lnTo>
                    <a:lnTo>
                      <a:pt x="141" y="13"/>
                    </a:lnTo>
                    <a:lnTo>
                      <a:pt x="140" y="14"/>
                    </a:lnTo>
                    <a:lnTo>
                      <a:pt x="139" y="16"/>
                    </a:lnTo>
                    <a:lnTo>
                      <a:pt x="136" y="17"/>
                    </a:lnTo>
                    <a:lnTo>
                      <a:pt x="134" y="19"/>
                    </a:lnTo>
                    <a:lnTo>
                      <a:pt x="133" y="19"/>
                    </a:lnTo>
                    <a:lnTo>
                      <a:pt x="131" y="19"/>
                    </a:lnTo>
                    <a:lnTo>
                      <a:pt x="129" y="17"/>
                    </a:lnTo>
                    <a:lnTo>
                      <a:pt x="129" y="16"/>
                    </a:lnTo>
                    <a:lnTo>
                      <a:pt x="126" y="16"/>
                    </a:lnTo>
                    <a:lnTo>
                      <a:pt x="125" y="14"/>
                    </a:lnTo>
                    <a:lnTo>
                      <a:pt x="124" y="14"/>
                    </a:lnTo>
                    <a:lnTo>
                      <a:pt x="122" y="14"/>
                    </a:lnTo>
                    <a:lnTo>
                      <a:pt x="119" y="14"/>
                    </a:lnTo>
                    <a:lnTo>
                      <a:pt x="118" y="14"/>
                    </a:lnTo>
                    <a:lnTo>
                      <a:pt x="117" y="17"/>
                    </a:lnTo>
                    <a:lnTo>
                      <a:pt x="115" y="17"/>
                    </a:lnTo>
                    <a:lnTo>
                      <a:pt x="114" y="17"/>
                    </a:lnTo>
                    <a:lnTo>
                      <a:pt x="112" y="16"/>
                    </a:lnTo>
                    <a:lnTo>
                      <a:pt x="112" y="17"/>
                    </a:lnTo>
                    <a:lnTo>
                      <a:pt x="111" y="19"/>
                    </a:lnTo>
                    <a:lnTo>
                      <a:pt x="109" y="20"/>
                    </a:lnTo>
                    <a:lnTo>
                      <a:pt x="108" y="20"/>
                    </a:lnTo>
                    <a:lnTo>
                      <a:pt x="107" y="23"/>
                    </a:lnTo>
                    <a:lnTo>
                      <a:pt x="106" y="23"/>
                    </a:lnTo>
                    <a:lnTo>
                      <a:pt x="106" y="22"/>
                    </a:lnTo>
                    <a:lnTo>
                      <a:pt x="103" y="19"/>
                    </a:lnTo>
                    <a:lnTo>
                      <a:pt x="103" y="18"/>
                    </a:lnTo>
                    <a:lnTo>
                      <a:pt x="102" y="17"/>
                    </a:lnTo>
                    <a:lnTo>
                      <a:pt x="101" y="14"/>
                    </a:lnTo>
                    <a:lnTo>
                      <a:pt x="100" y="16"/>
                    </a:lnTo>
                    <a:lnTo>
                      <a:pt x="97" y="17"/>
                    </a:lnTo>
                    <a:lnTo>
                      <a:pt x="96" y="18"/>
                    </a:lnTo>
                    <a:lnTo>
                      <a:pt x="95" y="20"/>
                    </a:lnTo>
                    <a:lnTo>
                      <a:pt x="91" y="22"/>
                    </a:lnTo>
                    <a:lnTo>
                      <a:pt x="87" y="24"/>
                    </a:lnTo>
                    <a:lnTo>
                      <a:pt x="85" y="25"/>
                    </a:lnTo>
                    <a:lnTo>
                      <a:pt x="82" y="28"/>
                    </a:lnTo>
                    <a:lnTo>
                      <a:pt x="80" y="28"/>
                    </a:lnTo>
                    <a:lnTo>
                      <a:pt x="79" y="27"/>
                    </a:lnTo>
                    <a:lnTo>
                      <a:pt x="76" y="29"/>
                    </a:lnTo>
                    <a:lnTo>
                      <a:pt x="74" y="29"/>
                    </a:lnTo>
                    <a:lnTo>
                      <a:pt x="73" y="29"/>
                    </a:lnTo>
                    <a:lnTo>
                      <a:pt x="70" y="31"/>
                    </a:lnTo>
                    <a:lnTo>
                      <a:pt x="68" y="33"/>
                    </a:lnTo>
                    <a:lnTo>
                      <a:pt x="69" y="36"/>
                    </a:lnTo>
                    <a:lnTo>
                      <a:pt x="68" y="38"/>
                    </a:lnTo>
                    <a:lnTo>
                      <a:pt x="66" y="38"/>
                    </a:lnTo>
                    <a:lnTo>
                      <a:pt x="64" y="38"/>
                    </a:lnTo>
                    <a:lnTo>
                      <a:pt x="63" y="39"/>
                    </a:lnTo>
                    <a:lnTo>
                      <a:pt x="62" y="40"/>
                    </a:lnTo>
                    <a:lnTo>
                      <a:pt x="60" y="41"/>
                    </a:lnTo>
                    <a:lnTo>
                      <a:pt x="58" y="41"/>
                    </a:lnTo>
                    <a:lnTo>
                      <a:pt x="57" y="44"/>
                    </a:lnTo>
                    <a:lnTo>
                      <a:pt x="55" y="45"/>
                    </a:lnTo>
                    <a:lnTo>
                      <a:pt x="53" y="45"/>
                    </a:lnTo>
                    <a:lnTo>
                      <a:pt x="51" y="44"/>
                    </a:lnTo>
                    <a:lnTo>
                      <a:pt x="49" y="45"/>
                    </a:lnTo>
                    <a:lnTo>
                      <a:pt x="48" y="42"/>
                    </a:lnTo>
                    <a:lnTo>
                      <a:pt x="48" y="41"/>
                    </a:lnTo>
                    <a:lnTo>
                      <a:pt x="47" y="40"/>
                    </a:lnTo>
                    <a:lnTo>
                      <a:pt x="46" y="40"/>
                    </a:lnTo>
                    <a:lnTo>
                      <a:pt x="44" y="40"/>
                    </a:lnTo>
                    <a:lnTo>
                      <a:pt x="43" y="41"/>
                    </a:lnTo>
                    <a:lnTo>
                      <a:pt x="43" y="44"/>
                    </a:lnTo>
                    <a:lnTo>
                      <a:pt x="38" y="44"/>
                    </a:lnTo>
                    <a:lnTo>
                      <a:pt x="38" y="45"/>
                    </a:lnTo>
                    <a:lnTo>
                      <a:pt x="37" y="46"/>
                    </a:lnTo>
                    <a:lnTo>
                      <a:pt x="37" y="47"/>
                    </a:lnTo>
                    <a:lnTo>
                      <a:pt x="36" y="49"/>
                    </a:lnTo>
                    <a:lnTo>
                      <a:pt x="37" y="50"/>
                    </a:lnTo>
                    <a:lnTo>
                      <a:pt x="33" y="53"/>
                    </a:lnTo>
                    <a:lnTo>
                      <a:pt x="32" y="53"/>
                    </a:lnTo>
                    <a:lnTo>
                      <a:pt x="32" y="55"/>
                    </a:lnTo>
                    <a:lnTo>
                      <a:pt x="32" y="56"/>
                    </a:lnTo>
                    <a:lnTo>
                      <a:pt x="33" y="56"/>
                    </a:lnTo>
                    <a:lnTo>
                      <a:pt x="35" y="56"/>
                    </a:lnTo>
                    <a:lnTo>
                      <a:pt x="35" y="57"/>
                    </a:lnTo>
                    <a:lnTo>
                      <a:pt x="33" y="62"/>
                    </a:lnTo>
                    <a:lnTo>
                      <a:pt x="33" y="64"/>
                    </a:lnTo>
                    <a:lnTo>
                      <a:pt x="35" y="67"/>
                    </a:lnTo>
                    <a:lnTo>
                      <a:pt x="35" y="68"/>
                    </a:lnTo>
                    <a:lnTo>
                      <a:pt x="33" y="71"/>
                    </a:lnTo>
                    <a:lnTo>
                      <a:pt x="32" y="71"/>
                    </a:lnTo>
                    <a:lnTo>
                      <a:pt x="30" y="71"/>
                    </a:lnTo>
                    <a:lnTo>
                      <a:pt x="30" y="72"/>
                    </a:lnTo>
                    <a:lnTo>
                      <a:pt x="30" y="76"/>
                    </a:lnTo>
                    <a:lnTo>
                      <a:pt x="31" y="80"/>
                    </a:lnTo>
                    <a:lnTo>
                      <a:pt x="30" y="83"/>
                    </a:lnTo>
                    <a:lnTo>
                      <a:pt x="31" y="84"/>
                    </a:lnTo>
                    <a:lnTo>
                      <a:pt x="31" y="85"/>
                    </a:lnTo>
                    <a:lnTo>
                      <a:pt x="30" y="93"/>
                    </a:lnTo>
                    <a:lnTo>
                      <a:pt x="31" y="98"/>
                    </a:lnTo>
                    <a:lnTo>
                      <a:pt x="31" y="100"/>
                    </a:lnTo>
                    <a:lnTo>
                      <a:pt x="31" y="101"/>
                    </a:lnTo>
                    <a:lnTo>
                      <a:pt x="31" y="104"/>
                    </a:lnTo>
                    <a:lnTo>
                      <a:pt x="32" y="107"/>
                    </a:lnTo>
                    <a:lnTo>
                      <a:pt x="33" y="109"/>
                    </a:lnTo>
                    <a:lnTo>
                      <a:pt x="35" y="111"/>
                    </a:lnTo>
                    <a:lnTo>
                      <a:pt x="32" y="113"/>
                    </a:lnTo>
                    <a:lnTo>
                      <a:pt x="30" y="113"/>
                    </a:lnTo>
                    <a:lnTo>
                      <a:pt x="28" y="112"/>
                    </a:lnTo>
                    <a:lnTo>
                      <a:pt x="26" y="111"/>
                    </a:lnTo>
                    <a:lnTo>
                      <a:pt x="24" y="111"/>
                    </a:lnTo>
                    <a:lnTo>
                      <a:pt x="22" y="111"/>
                    </a:lnTo>
                    <a:lnTo>
                      <a:pt x="21" y="111"/>
                    </a:lnTo>
                    <a:lnTo>
                      <a:pt x="21" y="112"/>
                    </a:lnTo>
                    <a:lnTo>
                      <a:pt x="20" y="116"/>
                    </a:lnTo>
                    <a:lnTo>
                      <a:pt x="20" y="117"/>
                    </a:lnTo>
                    <a:lnTo>
                      <a:pt x="20" y="120"/>
                    </a:lnTo>
                    <a:lnTo>
                      <a:pt x="20" y="121"/>
                    </a:lnTo>
                    <a:lnTo>
                      <a:pt x="21" y="123"/>
                    </a:lnTo>
                    <a:lnTo>
                      <a:pt x="22" y="125"/>
                    </a:lnTo>
                    <a:lnTo>
                      <a:pt x="24" y="123"/>
                    </a:lnTo>
                    <a:lnTo>
                      <a:pt x="25" y="125"/>
                    </a:lnTo>
                    <a:lnTo>
                      <a:pt x="27" y="126"/>
                    </a:lnTo>
                    <a:lnTo>
                      <a:pt x="28" y="127"/>
                    </a:lnTo>
                    <a:lnTo>
                      <a:pt x="28" y="128"/>
                    </a:lnTo>
                    <a:lnTo>
                      <a:pt x="28" y="129"/>
                    </a:lnTo>
                    <a:lnTo>
                      <a:pt x="27" y="132"/>
                    </a:lnTo>
                    <a:lnTo>
                      <a:pt x="26" y="133"/>
                    </a:lnTo>
                    <a:lnTo>
                      <a:pt x="25" y="134"/>
                    </a:lnTo>
                    <a:lnTo>
                      <a:pt x="22" y="138"/>
                    </a:lnTo>
                    <a:lnTo>
                      <a:pt x="20" y="139"/>
                    </a:lnTo>
                    <a:lnTo>
                      <a:pt x="20" y="142"/>
                    </a:lnTo>
                    <a:lnTo>
                      <a:pt x="21" y="143"/>
                    </a:lnTo>
                    <a:lnTo>
                      <a:pt x="22" y="145"/>
                    </a:lnTo>
                    <a:lnTo>
                      <a:pt x="24" y="145"/>
                    </a:lnTo>
                    <a:lnTo>
                      <a:pt x="26" y="149"/>
                    </a:lnTo>
                    <a:lnTo>
                      <a:pt x="25" y="150"/>
                    </a:lnTo>
                    <a:lnTo>
                      <a:pt x="25" y="151"/>
                    </a:lnTo>
                    <a:lnTo>
                      <a:pt x="25" y="155"/>
                    </a:lnTo>
                    <a:lnTo>
                      <a:pt x="25" y="158"/>
                    </a:lnTo>
                    <a:lnTo>
                      <a:pt x="24" y="160"/>
                    </a:lnTo>
                    <a:lnTo>
                      <a:pt x="24" y="162"/>
                    </a:lnTo>
                    <a:lnTo>
                      <a:pt x="22" y="165"/>
                    </a:lnTo>
                    <a:lnTo>
                      <a:pt x="21" y="165"/>
                    </a:lnTo>
                    <a:lnTo>
                      <a:pt x="20" y="165"/>
                    </a:lnTo>
                    <a:lnTo>
                      <a:pt x="19" y="166"/>
                    </a:lnTo>
                    <a:lnTo>
                      <a:pt x="19" y="167"/>
                    </a:lnTo>
                    <a:lnTo>
                      <a:pt x="19" y="169"/>
                    </a:lnTo>
                    <a:lnTo>
                      <a:pt x="16" y="170"/>
                    </a:lnTo>
                    <a:lnTo>
                      <a:pt x="15" y="171"/>
                    </a:lnTo>
                    <a:lnTo>
                      <a:pt x="14" y="172"/>
                    </a:lnTo>
                    <a:lnTo>
                      <a:pt x="13" y="173"/>
                    </a:lnTo>
                    <a:lnTo>
                      <a:pt x="11" y="175"/>
                    </a:lnTo>
                    <a:lnTo>
                      <a:pt x="13" y="175"/>
                    </a:lnTo>
                    <a:lnTo>
                      <a:pt x="13" y="176"/>
                    </a:lnTo>
                    <a:lnTo>
                      <a:pt x="13" y="181"/>
                    </a:lnTo>
                    <a:lnTo>
                      <a:pt x="11" y="182"/>
                    </a:lnTo>
                    <a:lnTo>
                      <a:pt x="10" y="185"/>
                    </a:lnTo>
                    <a:lnTo>
                      <a:pt x="9" y="186"/>
                    </a:lnTo>
                    <a:lnTo>
                      <a:pt x="10" y="189"/>
                    </a:lnTo>
                    <a:lnTo>
                      <a:pt x="8" y="192"/>
                    </a:lnTo>
                    <a:lnTo>
                      <a:pt x="5" y="192"/>
                    </a:lnTo>
                    <a:lnTo>
                      <a:pt x="4" y="194"/>
                    </a:lnTo>
                    <a:lnTo>
                      <a:pt x="5" y="199"/>
                    </a:lnTo>
                    <a:lnTo>
                      <a:pt x="4" y="202"/>
                    </a:lnTo>
                    <a:lnTo>
                      <a:pt x="2" y="203"/>
                    </a:lnTo>
                    <a:lnTo>
                      <a:pt x="2" y="204"/>
                    </a:lnTo>
                    <a:lnTo>
                      <a:pt x="0" y="205"/>
                    </a:lnTo>
                    <a:lnTo>
                      <a:pt x="0" y="207"/>
                    </a:lnTo>
                    <a:lnTo>
                      <a:pt x="3" y="208"/>
                    </a:lnTo>
                    <a:lnTo>
                      <a:pt x="4" y="209"/>
                    </a:lnTo>
                    <a:lnTo>
                      <a:pt x="4" y="211"/>
                    </a:lnTo>
                    <a:lnTo>
                      <a:pt x="5" y="213"/>
                    </a:lnTo>
                    <a:lnTo>
                      <a:pt x="6" y="213"/>
                    </a:lnTo>
                    <a:lnTo>
                      <a:pt x="5" y="214"/>
                    </a:lnTo>
                    <a:lnTo>
                      <a:pt x="5" y="215"/>
                    </a:lnTo>
                    <a:lnTo>
                      <a:pt x="6" y="215"/>
                    </a:lnTo>
                    <a:lnTo>
                      <a:pt x="8" y="216"/>
                    </a:lnTo>
                    <a:lnTo>
                      <a:pt x="8" y="219"/>
                    </a:lnTo>
                    <a:lnTo>
                      <a:pt x="6" y="220"/>
                    </a:lnTo>
                    <a:lnTo>
                      <a:pt x="6" y="222"/>
                    </a:lnTo>
                    <a:lnTo>
                      <a:pt x="6" y="225"/>
                    </a:lnTo>
                    <a:lnTo>
                      <a:pt x="9" y="225"/>
                    </a:lnTo>
                    <a:lnTo>
                      <a:pt x="9" y="226"/>
                    </a:lnTo>
                    <a:lnTo>
                      <a:pt x="10" y="226"/>
                    </a:lnTo>
                    <a:lnTo>
                      <a:pt x="10" y="229"/>
                    </a:lnTo>
                    <a:lnTo>
                      <a:pt x="10" y="230"/>
                    </a:lnTo>
                    <a:lnTo>
                      <a:pt x="14" y="232"/>
                    </a:lnTo>
                    <a:lnTo>
                      <a:pt x="16" y="234"/>
                    </a:lnTo>
                    <a:lnTo>
                      <a:pt x="20" y="237"/>
                    </a:lnTo>
                    <a:lnTo>
                      <a:pt x="20" y="238"/>
                    </a:lnTo>
                    <a:lnTo>
                      <a:pt x="19" y="240"/>
                    </a:lnTo>
                    <a:lnTo>
                      <a:pt x="17" y="241"/>
                    </a:lnTo>
                    <a:lnTo>
                      <a:pt x="17" y="242"/>
                    </a:lnTo>
                    <a:lnTo>
                      <a:pt x="16" y="243"/>
                    </a:lnTo>
                    <a:lnTo>
                      <a:pt x="17" y="245"/>
                    </a:lnTo>
                    <a:lnTo>
                      <a:pt x="20" y="246"/>
                    </a:lnTo>
                    <a:lnTo>
                      <a:pt x="21" y="246"/>
                    </a:lnTo>
                    <a:lnTo>
                      <a:pt x="22" y="247"/>
                    </a:lnTo>
                    <a:lnTo>
                      <a:pt x="24" y="248"/>
                    </a:lnTo>
                    <a:lnTo>
                      <a:pt x="21" y="249"/>
                    </a:lnTo>
                    <a:lnTo>
                      <a:pt x="20" y="251"/>
                    </a:lnTo>
                    <a:lnTo>
                      <a:pt x="19" y="251"/>
                    </a:lnTo>
                    <a:lnTo>
                      <a:pt x="17" y="252"/>
                    </a:lnTo>
                    <a:lnTo>
                      <a:pt x="17" y="253"/>
                    </a:lnTo>
                    <a:lnTo>
                      <a:pt x="16" y="254"/>
                    </a:lnTo>
                    <a:lnTo>
                      <a:pt x="15" y="256"/>
                    </a:lnTo>
                    <a:lnTo>
                      <a:pt x="15" y="257"/>
                    </a:lnTo>
                    <a:lnTo>
                      <a:pt x="16" y="257"/>
                    </a:lnTo>
                    <a:lnTo>
                      <a:pt x="17" y="258"/>
                    </a:lnTo>
                    <a:lnTo>
                      <a:pt x="16" y="260"/>
                    </a:lnTo>
                    <a:lnTo>
                      <a:pt x="15" y="265"/>
                    </a:lnTo>
                    <a:lnTo>
                      <a:pt x="16" y="267"/>
                    </a:lnTo>
                    <a:lnTo>
                      <a:pt x="17" y="267"/>
                    </a:lnTo>
                    <a:lnTo>
                      <a:pt x="19" y="267"/>
                    </a:lnTo>
                    <a:lnTo>
                      <a:pt x="20" y="267"/>
                    </a:lnTo>
                    <a:lnTo>
                      <a:pt x="22" y="268"/>
                    </a:lnTo>
                    <a:lnTo>
                      <a:pt x="22" y="271"/>
                    </a:lnTo>
                    <a:lnTo>
                      <a:pt x="22" y="273"/>
                    </a:lnTo>
                    <a:lnTo>
                      <a:pt x="21" y="273"/>
                    </a:lnTo>
                    <a:lnTo>
                      <a:pt x="21" y="274"/>
                    </a:lnTo>
                    <a:lnTo>
                      <a:pt x="21" y="275"/>
                    </a:lnTo>
                    <a:lnTo>
                      <a:pt x="21" y="276"/>
                    </a:lnTo>
                    <a:lnTo>
                      <a:pt x="20" y="278"/>
                    </a:lnTo>
                    <a:lnTo>
                      <a:pt x="20" y="280"/>
                    </a:lnTo>
                    <a:lnTo>
                      <a:pt x="19" y="281"/>
                    </a:lnTo>
                    <a:lnTo>
                      <a:pt x="17" y="282"/>
                    </a:lnTo>
                    <a:lnTo>
                      <a:pt x="17" y="284"/>
                    </a:lnTo>
                    <a:lnTo>
                      <a:pt x="17" y="286"/>
                    </a:lnTo>
                    <a:lnTo>
                      <a:pt x="19" y="287"/>
                    </a:lnTo>
                    <a:lnTo>
                      <a:pt x="19" y="289"/>
                    </a:lnTo>
                    <a:lnTo>
                      <a:pt x="17" y="291"/>
                    </a:lnTo>
                    <a:lnTo>
                      <a:pt x="19" y="291"/>
                    </a:lnTo>
                    <a:lnTo>
                      <a:pt x="24" y="290"/>
                    </a:lnTo>
                    <a:lnTo>
                      <a:pt x="27" y="291"/>
                    </a:lnTo>
                    <a:lnTo>
                      <a:pt x="28" y="292"/>
                    </a:lnTo>
                    <a:lnTo>
                      <a:pt x="30" y="294"/>
                    </a:lnTo>
                    <a:lnTo>
                      <a:pt x="31" y="294"/>
                    </a:lnTo>
                    <a:lnTo>
                      <a:pt x="35" y="296"/>
                    </a:lnTo>
                    <a:lnTo>
                      <a:pt x="36" y="297"/>
                    </a:lnTo>
                    <a:lnTo>
                      <a:pt x="37" y="297"/>
                    </a:lnTo>
                    <a:lnTo>
                      <a:pt x="38" y="296"/>
                    </a:lnTo>
                    <a:lnTo>
                      <a:pt x="40" y="297"/>
                    </a:lnTo>
                    <a:lnTo>
                      <a:pt x="40" y="298"/>
                    </a:lnTo>
                    <a:lnTo>
                      <a:pt x="41" y="298"/>
                    </a:lnTo>
                    <a:lnTo>
                      <a:pt x="42" y="298"/>
                    </a:lnTo>
                    <a:lnTo>
                      <a:pt x="46" y="301"/>
                    </a:lnTo>
                    <a:lnTo>
                      <a:pt x="47" y="302"/>
                    </a:lnTo>
                    <a:lnTo>
                      <a:pt x="48" y="305"/>
                    </a:lnTo>
                    <a:lnTo>
                      <a:pt x="49" y="306"/>
                    </a:lnTo>
                    <a:lnTo>
                      <a:pt x="51" y="307"/>
                    </a:lnTo>
                    <a:lnTo>
                      <a:pt x="53" y="306"/>
                    </a:lnTo>
                    <a:lnTo>
                      <a:pt x="54" y="305"/>
                    </a:lnTo>
                    <a:lnTo>
                      <a:pt x="55" y="305"/>
                    </a:lnTo>
                    <a:lnTo>
                      <a:pt x="57" y="306"/>
                    </a:lnTo>
                    <a:lnTo>
                      <a:pt x="59" y="307"/>
                    </a:lnTo>
                    <a:lnTo>
                      <a:pt x="59" y="306"/>
                    </a:lnTo>
                    <a:lnTo>
                      <a:pt x="60" y="306"/>
                    </a:lnTo>
                    <a:lnTo>
                      <a:pt x="62" y="306"/>
                    </a:lnTo>
                    <a:lnTo>
                      <a:pt x="64" y="306"/>
                    </a:lnTo>
                    <a:lnTo>
                      <a:pt x="66" y="305"/>
                    </a:lnTo>
                    <a:lnTo>
                      <a:pt x="68" y="306"/>
                    </a:lnTo>
                    <a:lnTo>
                      <a:pt x="70" y="306"/>
                    </a:lnTo>
                    <a:lnTo>
                      <a:pt x="73" y="307"/>
                    </a:lnTo>
                    <a:lnTo>
                      <a:pt x="74" y="309"/>
                    </a:lnTo>
                    <a:lnTo>
                      <a:pt x="73" y="312"/>
                    </a:lnTo>
                    <a:lnTo>
                      <a:pt x="70" y="314"/>
                    </a:lnTo>
                    <a:lnTo>
                      <a:pt x="69" y="314"/>
                    </a:lnTo>
                    <a:lnTo>
                      <a:pt x="68" y="314"/>
                    </a:lnTo>
                    <a:lnTo>
                      <a:pt x="66" y="316"/>
                    </a:lnTo>
                    <a:lnTo>
                      <a:pt x="69" y="317"/>
                    </a:lnTo>
                    <a:lnTo>
                      <a:pt x="70" y="317"/>
                    </a:lnTo>
                    <a:lnTo>
                      <a:pt x="71" y="318"/>
                    </a:lnTo>
                    <a:lnTo>
                      <a:pt x="71" y="319"/>
                    </a:lnTo>
                    <a:lnTo>
                      <a:pt x="73" y="319"/>
                    </a:lnTo>
                    <a:lnTo>
                      <a:pt x="74" y="322"/>
                    </a:lnTo>
                    <a:lnTo>
                      <a:pt x="73" y="323"/>
                    </a:lnTo>
                    <a:lnTo>
                      <a:pt x="74" y="324"/>
                    </a:lnTo>
                    <a:lnTo>
                      <a:pt x="76" y="325"/>
                    </a:lnTo>
                    <a:lnTo>
                      <a:pt x="77" y="325"/>
                    </a:lnTo>
                    <a:lnTo>
                      <a:pt x="79" y="325"/>
                    </a:lnTo>
                    <a:lnTo>
                      <a:pt x="80" y="325"/>
                    </a:lnTo>
                    <a:lnTo>
                      <a:pt x="82" y="327"/>
                    </a:lnTo>
                    <a:lnTo>
                      <a:pt x="84" y="328"/>
                    </a:lnTo>
                    <a:lnTo>
                      <a:pt x="84" y="329"/>
                    </a:lnTo>
                    <a:lnTo>
                      <a:pt x="84" y="331"/>
                    </a:lnTo>
                    <a:lnTo>
                      <a:pt x="87" y="331"/>
                    </a:lnTo>
                    <a:lnTo>
                      <a:pt x="86" y="331"/>
                    </a:lnTo>
                    <a:lnTo>
                      <a:pt x="86" y="330"/>
                    </a:lnTo>
                    <a:lnTo>
                      <a:pt x="88" y="330"/>
                    </a:lnTo>
                    <a:lnTo>
                      <a:pt x="91" y="329"/>
                    </a:lnTo>
                    <a:lnTo>
                      <a:pt x="92" y="325"/>
                    </a:lnTo>
                    <a:lnTo>
                      <a:pt x="92" y="323"/>
                    </a:lnTo>
                    <a:lnTo>
                      <a:pt x="93" y="323"/>
                    </a:lnTo>
                    <a:lnTo>
                      <a:pt x="95" y="323"/>
                    </a:lnTo>
                    <a:lnTo>
                      <a:pt x="95" y="322"/>
                    </a:lnTo>
                    <a:lnTo>
                      <a:pt x="96" y="322"/>
                    </a:lnTo>
                    <a:lnTo>
                      <a:pt x="97" y="323"/>
                    </a:lnTo>
                    <a:lnTo>
                      <a:pt x="98" y="323"/>
                    </a:lnTo>
                    <a:lnTo>
                      <a:pt x="98" y="319"/>
                    </a:lnTo>
                    <a:lnTo>
                      <a:pt x="98" y="318"/>
                    </a:lnTo>
                    <a:lnTo>
                      <a:pt x="100" y="317"/>
                    </a:lnTo>
                    <a:lnTo>
                      <a:pt x="102" y="319"/>
                    </a:lnTo>
                    <a:lnTo>
                      <a:pt x="103" y="320"/>
                    </a:lnTo>
                    <a:lnTo>
                      <a:pt x="104" y="319"/>
                    </a:lnTo>
                    <a:lnTo>
                      <a:pt x="106" y="319"/>
                    </a:lnTo>
                    <a:lnTo>
                      <a:pt x="109" y="320"/>
                    </a:lnTo>
                    <a:lnTo>
                      <a:pt x="109" y="322"/>
                    </a:lnTo>
                    <a:lnTo>
                      <a:pt x="111" y="322"/>
                    </a:lnTo>
                    <a:lnTo>
                      <a:pt x="112" y="322"/>
                    </a:lnTo>
                    <a:lnTo>
                      <a:pt x="113" y="323"/>
                    </a:lnTo>
                    <a:lnTo>
                      <a:pt x="113" y="324"/>
                    </a:lnTo>
                    <a:lnTo>
                      <a:pt x="114" y="324"/>
                    </a:lnTo>
                    <a:lnTo>
                      <a:pt x="115" y="324"/>
                    </a:lnTo>
                    <a:lnTo>
                      <a:pt x="114" y="325"/>
                    </a:lnTo>
                    <a:lnTo>
                      <a:pt x="115" y="327"/>
                    </a:lnTo>
                    <a:lnTo>
                      <a:pt x="117" y="325"/>
                    </a:lnTo>
                    <a:lnTo>
                      <a:pt x="118" y="325"/>
                    </a:lnTo>
                    <a:lnTo>
                      <a:pt x="118" y="324"/>
                    </a:lnTo>
                    <a:lnTo>
                      <a:pt x="118" y="322"/>
                    </a:lnTo>
                    <a:lnTo>
                      <a:pt x="118" y="319"/>
                    </a:lnTo>
                    <a:lnTo>
                      <a:pt x="119" y="319"/>
                    </a:lnTo>
                    <a:lnTo>
                      <a:pt x="120" y="319"/>
                    </a:lnTo>
                    <a:lnTo>
                      <a:pt x="120" y="317"/>
                    </a:lnTo>
                    <a:lnTo>
                      <a:pt x="120" y="316"/>
                    </a:lnTo>
                    <a:lnTo>
                      <a:pt x="122" y="312"/>
                    </a:lnTo>
                    <a:lnTo>
                      <a:pt x="123" y="311"/>
                    </a:lnTo>
                    <a:lnTo>
                      <a:pt x="120" y="308"/>
                    </a:lnTo>
                    <a:lnTo>
                      <a:pt x="120" y="307"/>
                    </a:lnTo>
                    <a:lnTo>
                      <a:pt x="122" y="305"/>
                    </a:lnTo>
                    <a:lnTo>
                      <a:pt x="123" y="303"/>
                    </a:lnTo>
                    <a:lnTo>
                      <a:pt x="125" y="301"/>
                    </a:lnTo>
                    <a:lnTo>
                      <a:pt x="126" y="300"/>
                    </a:lnTo>
                    <a:lnTo>
                      <a:pt x="126" y="298"/>
                    </a:lnTo>
                    <a:lnTo>
                      <a:pt x="125" y="296"/>
                    </a:lnTo>
                    <a:lnTo>
                      <a:pt x="125" y="295"/>
                    </a:lnTo>
                    <a:lnTo>
                      <a:pt x="126" y="294"/>
                    </a:lnTo>
                    <a:lnTo>
                      <a:pt x="126" y="291"/>
                    </a:lnTo>
                    <a:lnTo>
                      <a:pt x="125" y="289"/>
                    </a:lnTo>
                    <a:lnTo>
                      <a:pt x="125" y="286"/>
                    </a:lnTo>
                    <a:lnTo>
                      <a:pt x="125" y="284"/>
                    </a:lnTo>
                    <a:lnTo>
                      <a:pt x="126" y="282"/>
                    </a:lnTo>
                    <a:lnTo>
                      <a:pt x="130" y="282"/>
                    </a:lnTo>
                    <a:lnTo>
                      <a:pt x="130" y="284"/>
                    </a:lnTo>
                    <a:lnTo>
                      <a:pt x="131" y="284"/>
                    </a:lnTo>
                    <a:lnTo>
                      <a:pt x="133" y="284"/>
                    </a:lnTo>
                    <a:lnTo>
                      <a:pt x="134" y="284"/>
                    </a:lnTo>
                    <a:lnTo>
                      <a:pt x="139" y="285"/>
                    </a:lnTo>
                    <a:lnTo>
                      <a:pt x="140" y="285"/>
                    </a:lnTo>
                    <a:lnTo>
                      <a:pt x="144" y="286"/>
                    </a:lnTo>
                    <a:lnTo>
                      <a:pt x="149" y="289"/>
                    </a:lnTo>
                    <a:lnTo>
                      <a:pt x="147" y="287"/>
                    </a:lnTo>
                    <a:lnTo>
                      <a:pt x="147" y="286"/>
                    </a:lnTo>
                    <a:lnTo>
                      <a:pt x="146" y="285"/>
                    </a:lnTo>
                    <a:lnTo>
                      <a:pt x="147" y="282"/>
                    </a:lnTo>
                    <a:lnTo>
                      <a:pt x="147" y="281"/>
                    </a:lnTo>
                    <a:lnTo>
                      <a:pt x="149" y="281"/>
                    </a:lnTo>
                    <a:lnTo>
                      <a:pt x="150" y="281"/>
                    </a:lnTo>
                    <a:lnTo>
                      <a:pt x="151" y="281"/>
                    </a:lnTo>
                    <a:lnTo>
                      <a:pt x="151" y="282"/>
                    </a:lnTo>
                    <a:lnTo>
                      <a:pt x="152" y="281"/>
                    </a:lnTo>
                    <a:lnTo>
                      <a:pt x="153" y="281"/>
                    </a:lnTo>
                    <a:lnTo>
                      <a:pt x="155" y="282"/>
                    </a:lnTo>
                    <a:lnTo>
                      <a:pt x="152" y="285"/>
                    </a:lnTo>
                    <a:lnTo>
                      <a:pt x="152" y="286"/>
                    </a:lnTo>
                    <a:lnTo>
                      <a:pt x="153" y="287"/>
                    </a:lnTo>
                    <a:lnTo>
                      <a:pt x="155" y="289"/>
                    </a:lnTo>
                    <a:lnTo>
                      <a:pt x="156" y="291"/>
                    </a:lnTo>
                    <a:lnTo>
                      <a:pt x="157" y="295"/>
                    </a:lnTo>
                    <a:lnTo>
                      <a:pt x="158" y="294"/>
                    </a:lnTo>
                    <a:lnTo>
                      <a:pt x="158" y="292"/>
                    </a:lnTo>
                    <a:lnTo>
                      <a:pt x="161" y="292"/>
                    </a:lnTo>
                    <a:lnTo>
                      <a:pt x="161" y="291"/>
                    </a:lnTo>
                    <a:lnTo>
                      <a:pt x="161" y="290"/>
                    </a:lnTo>
                    <a:lnTo>
                      <a:pt x="160" y="289"/>
                    </a:lnTo>
                    <a:lnTo>
                      <a:pt x="157" y="289"/>
                    </a:lnTo>
                    <a:lnTo>
                      <a:pt x="157" y="287"/>
                    </a:lnTo>
                    <a:lnTo>
                      <a:pt x="158" y="287"/>
                    </a:lnTo>
                    <a:lnTo>
                      <a:pt x="160" y="286"/>
                    </a:lnTo>
                    <a:lnTo>
                      <a:pt x="160" y="284"/>
                    </a:lnTo>
                    <a:lnTo>
                      <a:pt x="161" y="285"/>
                    </a:lnTo>
                    <a:lnTo>
                      <a:pt x="163" y="285"/>
                    </a:lnTo>
                    <a:lnTo>
                      <a:pt x="163" y="282"/>
                    </a:lnTo>
                    <a:lnTo>
                      <a:pt x="161" y="279"/>
                    </a:lnTo>
                    <a:lnTo>
                      <a:pt x="158" y="278"/>
                    </a:lnTo>
                    <a:lnTo>
                      <a:pt x="161" y="276"/>
                    </a:lnTo>
                    <a:lnTo>
                      <a:pt x="161" y="275"/>
                    </a:lnTo>
                    <a:lnTo>
                      <a:pt x="161" y="274"/>
                    </a:lnTo>
                    <a:lnTo>
                      <a:pt x="161" y="270"/>
                    </a:lnTo>
                    <a:lnTo>
                      <a:pt x="161" y="268"/>
                    </a:lnTo>
                    <a:lnTo>
                      <a:pt x="161" y="269"/>
                    </a:lnTo>
                    <a:lnTo>
                      <a:pt x="163" y="270"/>
                    </a:lnTo>
                    <a:lnTo>
                      <a:pt x="162" y="273"/>
                    </a:lnTo>
                    <a:lnTo>
                      <a:pt x="163" y="273"/>
                    </a:lnTo>
                    <a:lnTo>
                      <a:pt x="162" y="274"/>
                    </a:lnTo>
                    <a:lnTo>
                      <a:pt x="162" y="275"/>
                    </a:lnTo>
                    <a:lnTo>
                      <a:pt x="162" y="278"/>
                    </a:lnTo>
                    <a:lnTo>
                      <a:pt x="164" y="279"/>
                    </a:lnTo>
                    <a:lnTo>
                      <a:pt x="167" y="279"/>
                    </a:lnTo>
                    <a:lnTo>
                      <a:pt x="167" y="278"/>
                    </a:lnTo>
                    <a:lnTo>
                      <a:pt x="168" y="276"/>
                    </a:lnTo>
                    <a:lnTo>
                      <a:pt x="169" y="278"/>
                    </a:lnTo>
                    <a:lnTo>
                      <a:pt x="171" y="276"/>
                    </a:lnTo>
                    <a:lnTo>
                      <a:pt x="172" y="274"/>
                    </a:lnTo>
                    <a:lnTo>
                      <a:pt x="172" y="275"/>
                    </a:lnTo>
                    <a:lnTo>
                      <a:pt x="172" y="276"/>
                    </a:lnTo>
                    <a:lnTo>
                      <a:pt x="173" y="278"/>
                    </a:lnTo>
                    <a:lnTo>
                      <a:pt x="174" y="279"/>
                    </a:lnTo>
                    <a:lnTo>
                      <a:pt x="175" y="278"/>
                    </a:lnTo>
                    <a:lnTo>
                      <a:pt x="179" y="278"/>
                    </a:lnTo>
                    <a:lnTo>
                      <a:pt x="179" y="276"/>
                    </a:lnTo>
                    <a:lnTo>
                      <a:pt x="179" y="275"/>
                    </a:lnTo>
                    <a:lnTo>
                      <a:pt x="175" y="273"/>
                    </a:lnTo>
                    <a:lnTo>
                      <a:pt x="175" y="271"/>
                    </a:lnTo>
                    <a:lnTo>
                      <a:pt x="178" y="271"/>
                    </a:lnTo>
                    <a:lnTo>
                      <a:pt x="183" y="270"/>
                    </a:lnTo>
                    <a:lnTo>
                      <a:pt x="184" y="270"/>
                    </a:lnTo>
                    <a:lnTo>
                      <a:pt x="183" y="269"/>
                    </a:lnTo>
                    <a:lnTo>
                      <a:pt x="182" y="269"/>
                    </a:lnTo>
                    <a:lnTo>
                      <a:pt x="178" y="268"/>
                    </a:lnTo>
                    <a:lnTo>
                      <a:pt x="177" y="267"/>
                    </a:lnTo>
                    <a:lnTo>
                      <a:pt x="175" y="265"/>
                    </a:lnTo>
                    <a:lnTo>
                      <a:pt x="174" y="264"/>
                    </a:lnTo>
                    <a:lnTo>
                      <a:pt x="174" y="263"/>
                    </a:lnTo>
                    <a:lnTo>
                      <a:pt x="174" y="260"/>
                    </a:lnTo>
                    <a:lnTo>
                      <a:pt x="175" y="260"/>
                    </a:lnTo>
                    <a:lnTo>
                      <a:pt x="175" y="262"/>
                    </a:lnTo>
                    <a:lnTo>
                      <a:pt x="178" y="263"/>
                    </a:lnTo>
                    <a:lnTo>
                      <a:pt x="180" y="263"/>
                    </a:lnTo>
                    <a:lnTo>
                      <a:pt x="183" y="264"/>
                    </a:lnTo>
                    <a:lnTo>
                      <a:pt x="184" y="265"/>
                    </a:lnTo>
                    <a:lnTo>
                      <a:pt x="185" y="265"/>
                    </a:lnTo>
                    <a:lnTo>
                      <a:pt x="188" y="264"/>
                    </a:lnTo>
                    <a:lnTo>
                      <a:pt x="190" y="263"/>
                    </a:lnTo>
                    <a:lnTo>
                      <a:pt x="190" y="262"/>
                    </a:lnTo>
                    <a:lnTo>
                      <a:pt x="189" y="262"/>
                    </a:lnTo>
                    <a:lnTo>
                      <a:pt x="188" y="260"/>
                    </a:lnTo>
                    <a:lnTo>
                      <a:pt x="184" y="260"/>
                    </a:lnTo>
                    <a:lnTo>
                      <a:pt x="183" y="259"/>
                    </a:lnTo>
                    <a:lnTo>
                      <a:pt x="183" y="257"/>
                    </a:lnTo>
                    <a:lnTo>
                      <a:pt x="180" y="256"/>
                    </a:lnTo>
                    <a:lnTo>
                      <a:pt x="179" y="254"/>
                    </a:lnTo>
                    <a:lnTo>
                      <a:pt x="178" y="253"/>
                    </a:lnTo>
                    <a:lnTo>
                      <a:pt x="179" y="253"/>
                    </a:lnTo>
                    <a:lnTo>
                      <a:pt x="180" y="253"/>
                    </a:lnTo>
                    <a:lnTo>
                      <a:pt x="183" y="253"/>
                    </a:lnTo>
                    <a:lnTo>
                      <a:pt x="185" y="253"/>
                    </a:lnTo>
                    <a:lnTo>
                      <a:pt x="189" y="249"/>
                    </a:lnTo>
                    <a:lnTo>
                      <a:pt x="190" y="247"/>
                    </a:lnTo>
                    <a:lnTo>
                      <a:pt x="189" y="247"/>
                    </a:lnTo>
                    <a:lnTo>
                      <a:pt x="186" y="247"/>
                    </a:lnTo>
                    <a:lnTo>
                      <a:pt x="185" y="247"/>
                    </a:lnTo>
                    <a:lnTo>
                      <a:pt x="183" y="246"/>
                    </a:lnTo>
                    <a:lnTo>
                      <a:pt x="180" y="243"/>
                    </a:lnTo>
                    <a:lnTo>
                      <a:pt x="185" y="245"/>
                    </a:lnTo>
                    <a:lnTo>
                      <a:pt x="185" y="242"/>
                    </a:lnTo>
                    <a:lnTo>
                      <a:pt x="186" y="242"/>
                    </a:lnTo>
                    <a:lnTo>
                      <a:pt x="188" y="242"/>
                    </a:lnTo>
                    <a:lnTo>
                      <a:pt x="190" y="242"/>
                    </a:lnTo>
                    <a:lnTo>
                      <a:pt x="191" y="241"/>
                    </a:lnTo>
                    <a:lnTo>
                      <a:pt x="191" y="240"/>
                    </a:lnTo>
                    <a:lnTo>
                      <a:pt x="195" y="241"/>
                    </a:lnTo>
                    <a:lnTo>
                      <a:pt x="195" y="240"/>
                    </a:lnTo>
                    <a:lnTo>
                      <a:pt x="195" y="238"/>
                    </a:lnTo>
                    <a:lnTo>
                      <a:pt x="194" y="236"/>
                    </a:lnTo>
                    <a:lnTo>
                      <a:pt x="195" y="236"/>
                    </a:lnTo>
                    <a:lnTo>
                      <a:pt x="197" y="235"/>
                    </a:lnTo>
                    <a:lnTo>
                      <a:pt x="195" y="235"/>
                    </a:lnTo>
                    <a:lnTo>
                      <a:pt x="193" y="235"/>
                    </a:lnTo>
                    <a:lnTo>
                      <a:pt x="191" y="235"/>
                    </a:lnTo>
                    <a:lnTo>
                      <a:pt x="191" y="236"/>
                    </a:lnTo>
                    <a:lnTo>
                      <a:pt x="190" y="237"/>
                    </a:lnTo>
                    <a:lnTo>
                      <a:pt x="190" y="236"/>
                    </a:lnTo>
                    <a:lnTo>
                      <a:pt x="189" y="235"/>
                    </a:lnTo>
                    <a:lnTo>
                      <a:pt x="188" y="234"/>
                    </a:lnTo>
                    <a:lnTo>
                      <a:pt x="188" y="235"/>
                    </a:lnTo>
                    <a:lnTo>
                      <a:pt x="186" y="234"/>
                    </a:lnTo>
                    <a:lnTo>
                      <a:pt x="188" y="232"/>
                    </a:lnTo>
                    <a:lnTo>
                      <a:pt x="186" y="231"/>
                    </a:lnTo>
                    <a:lnTo>
                      <a:pt x="185" y="230"/>
                    </a:lnTo>
                    <a:lnTo>
                      <a:pt x="188" y="230"/>
                    </a:lnTo>
                    <a:lnTo>
                      <a:pt x="190" y="231"/>
                    </a:lnTo>
                    <a:lnTo>
                      <a:pt x="191" y="230"/>
                    </a:lnTo>
                    <a:lnTo>
                      <a:pt x="191" y="227"/>
                    </a:lnTo>
                    <a:lnTo>
                      <a:pt x="189" y="226"/>
                    </a:lnTo>
                    <a:lnTo>
                      <a:pt x="188" y="225"/>
                    </a:lnTo>
                    <a:lnTo>
                      <a:pt x="188" y="224"/>
                    </a:lnTo>
                    <a:lnTo>
                      <a:pt x="186" y="224"/>
                    </a:lnTo>
                    <a:lnTo>
                      <a:pt x="185" y="224"/>
                    </a:lnTo>
                    <a:lnTo>
                      <a:pt x="188" y="222"/>
                    </a:lnTo>
                    <a:lnTo>
                      <a:pt x="189" y="222"/>
                    </a:lnTo>
                    <a:lnTo>
                      <a:pt x="190" y="224"/>
                    </a:lnTo>
                    <a:lnTo>
                      <a:pt x="191" y="222"/>
                    </a:lnTo>
                    <a:lnTo>
                      <a:pt x="193" y="222"/>
                    </a:lnTo>
                    <a:lnTo>
                      <a:pt x="194" y="221"/>
                    </a:lnTo>
                    <a:lnTo>
                      <a:pt x="195" y="221"/>
                    </a:lnTo>
                    <a:lnTo>
                      <a:pt x="195" y="222"/>
                    </a:lnTo>
                    <a:lnTo>
                      <a:pt x="197" y="221"/>
                    </a:lnTo>
                    <a:lnTo>
                      <a:pt x="199" y="221"/>
                    </a:lnTo>
                    <a:lnTo>
                      <a:pt x="199" y="220"/>
                    </a:lnTo>
                    <a:lnTo>
                      <a:pt x="199" y="219"/>
                    </a:lnTo>
                    <a:lnTo>
                      <a:pt x="199" y="218"/>
                    </a:lnTo>
                    <a:lnTo>
                      <a:pt x="201" y="215"/>
                    </a:lnTo>
                    <a:lnTo>
                      <a:pt x="199" y="216"/>
                    </a:lnTo>
                    <a:lnTo>
                      <a:pt x="197" y="218"/>
                    </a:lnTo>
                    <a:lnTo>
                      <a:pt x="196" y="216"/>
                    </a:lnTo>
                    <a:lnTo>
                      <a:pt x="195" y="218"/>
                    </a:lnTo>
                    <a:lnTo>
                      <a:pt x="193" y="219"/>
                    </a:lnTo>
                    <a:lnTo>
                      <a:pt x="191" y="218"/>
                    </a:lnTo>
                    <a:lnTo>
                      <a:pt x="190" y="219"/>
                    </a:lnTo>
                    <a:lnTo>
                      <a:pt x="188" y="219"/>
                    </a:lnTo>
                    <a:lnTo>
                      <a:pt x="186" y="219"/>
                    </a:lnTo>
                    <a:lnTo>
                      <a:pt x="186" y="218"/>
                    </a:lnTo>
                    <a:lnTo>
                      <a:pt x="189" y="216"/>
                    </a:lnTo>
                    <a:lnTo>
                      <a:pt x="189" y="214"/>
                    </a:lnTo>
                    <a:lnTo>
                      <a:pt x="189" y="213"/>
                    </a:lnTo>
                    <a:lnTo>
                      <a:pt x="190" y="214"/>
                    </a:lnTo>
                    <a:lnTo>
                      <a:pt x="194" y="215"/>
                    </a:lnTo>
                    <a:lnTo>
                      <a:pt x="195" y="214"/>
                    </a:lnTo>
                    <a:lnTo>
                      <a:pt x="196" y="213"/>
                    </a:lnTo>
                    <a:lnTo>
                      <a:pt x="195" y="213"/>
                    </a:lnTo>
                    <a:lnTo>
                      <a:pt x="197" y="210"/>
                    </a:lnTo>
                    <a:lnTo>
                      <a:pt x="196" y="210"/>
                    </a:lnTo>
                    <a:lnTo>
                      <a:pt x="195" y="210"/>
                    </a:lnTo>
                    <a:lnTo>
                      <a:pt x="195" y="209"/>
                    </a:lnTo>
                    <a:lnTo>
                      <a:pt x="195" y="207"/>
                    </a:lnTo>
                    <a:lnTo>
                      <a:pt x="196" y="204"/>
                    </a:lnTo>
                    <a:lnTo>
                      <a:pt x="199" y="202"/>
                    </a:lnTo>
                    <a:lnTo>
                      <a:pt x="200" y="200"/>
                    </a:lnTo>
                    <a:lnTo>
                      <a:pt x="200" y="202"/>
                    </a:lnTo>
                    <a:lnTo>
                      <a:pt x="200" y="203"/>
                    </a:lnTo>
                    <a:lnTo>
                      <a:pt x="202" y="203"/>
                    </a:lnTo>
                    <a:lnTo>
                      <a:pt x="204" y="203"/>
                    </a:lnTo>
                    <a:lnTo>
                      <a:pt x="204" y="202"/>
                    </a:lnTo>
                    <a:lnTo>
                      <a:pt x="204" y="200"/>
                    </a:lnTo>
                    <a:lnTo>
                      <a:pt x="205" y="200"/>
                    </a:lnTo>
                    <a:lnTo>
                      <a:pt x="206" y="202"/>
                    </a:lnTo>
                    <a:lnTo>
                      <a:pt x="209" y="200"/>
                    </a:lnTo>
                    <a:lnTo>
                      <a:pt x="209" y="199"/>
                    </a:lnTo>
                    <a:lnTo>
                      <a:pt x="209" y="198"/>
                    </a:lnTo>
                    <a:lnTo>
                      <a:pt x="209" y="197"/>
                    </a:lnTo>
                    <a:lnTo>
                      <a:pt x="210" y="196"/>
                    </a:lnTo>
                    <a:lnTo>
                      <a:pt x="211" y="193"/>
                    </a:lnTo>
                    <a:lnTo>
                      <a:pt x="211" y="192"/>
                    </a:lnTo>
                    <a:lnTo>
                      <a:pt x="211" y="191"/>
                    </a:lnTo>
                    <a:lnTo>
                      <a:pt x="210" y="189"/>
                    </a:lnTo>
                    <a:lnTo>
                      <a:pt x="210" y="188"/>
                    </a:lnTo>
                    <a:lnTo>
                      <a:pt x="209" y="189"/>
                    </a:lnTo>
                    <a:lnTo>
                      <a:pt x="207" y="189"/>
                    </a:lnTo>
                    <a:lnTo>
                      <a:pt x="206" y="191"/>
                    </a:lnTo>
                    <a:lnTo>
                      <a:pt x="204" y="192"/>
                    </a:lnTo>
                    <a:lnTo>
                      <a:pt x="202" y="196"/>
                    </a:lnTo>
                    <a:lnTo>
                      <a:pt x="201" y="196"/>
                    </a:lnTo>
                    <a:lnTo>
                      <a:pt x="199" y="197"/>
                    </a:lnTo>
                    <a:lnTo>
                      <a:pt x="197" y="196"/>
                    </a:lnTo>
                    <a:lnTo>
                      <a:pt x="196" y="193"/>
                    </a:lnTo>
                    <a:lnTo>
                      <a:pt x="196" y="192"/>
                    </a:lnTo>
                    <a:lnTo>
                      <a:pt x="197" y="191"/>
                    </a:lnTo>
                    <a:lnTo>
                      <a:pt x="200" y="189"/>
                    </a:lnTo>
                    <a:lnTo>
                      <a:pt x="204" y="189"/>
                    </a:lnTo>
                    <a:lnTo>
                      <a:pt x="204" y="188"/>
                    </a:lnTo>
                    <a:lnTo>
                      <a:pt x="204" y="186"/>
                    </a:lnTo>
                    <a:lnTo>
                      <a:pt x="205" y="186"/>
                    </a:lnTo>
                    <a:lnTo>
                      <a:pt x="206" y="186"/>
                    </a:lnTo>
                    <a:lnTo>
                      <a:pt x="206" y="183"/>
                    </a:lnTo>
                    <a:lnTo>
                      <a:pt x="207" y="181"/>
                    </a:lnTo>
                    <a:lnTo>
                      <a:pt x="207" y="180"/>
                    </a:lnTo>
                    <a:lnTo>
                      <a:pt x="209" y="180"/>
                    </a:lnTo>
                    <a:lnTo>
                      <a:pt x="210" y="180"/>
                    </a:lnTo>
                    <a:lnTo>
                      <a:pt x="211" y="181"/>
                    </a:lnTo>
                    <a:lnTo>
                      <a:pt x="211" y="180"/>
                    </a:lnTo>
                    <a:lnTo>
                      <a:pt x="212" y="178"/>
                    </a:lnTo>
                    <a:lnTo>
                      <a:pt x="212" y="176"/>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Freeform 170"/>
              <p:cNvSpPr>
                <a:spLocks/>
              </p:cNvSpPr>
              <p:nvPr/>
            </p:nvSpPr>
            <p:spPr bwMode="auto">
              <a:xfrm>
                <a:off x="3982340" y="1578076"/>
                <a:ext cx="201383" cy="226147"/>
              </a:xfrm>
              <a:custGeom>
                <a:avLst/>
                <a:gdLst>
                  <a:gd name="T0" fmla="*/ 327025 w 212"/>
                  <a:gd name="T1" fmla="*/ 22225 h 237"/>
                  <a:gd name="T2" fmla="*/ 298450 w 212"/>
                  <a:gd name="T3" fmla="*/ 3175 h 237"/>
                  <a:gd name="T4" fmla="*/ 290513 w 212"/>
                  <a:gd name="T5" fmla="*/ 25400 h 237"/>
                  <a:gd name="T6" fmla="*/ 280988 w 212"/>
                  <a:gd name="T7" fmla="*/ 53975 h 237"/>
                  <a:gd name="T8" fmla="*/ 271463 w 212"/>
                  <a:gd name="T9" fmla="*/ 68263 h 237"/>
                  <a:gd name="T10" fmla="*/ 254000 w 212"/>
                  <a:gd name="T11" fmla="*/ 60325 h 237"/>
                  <a:gd name="T12" fmla="*/ 236538 w 212"/>
                  <a:gd name="T13" fmla="*/ 68263 h 237"/>
                  <a:gd name="T14" fmla="*/ 215900 w 212"/>
                  <a:gd name="T15" fmla="*/ 68263 h 237"/>
                  <a:gd name="T16" fmla="*/ 201613 w 212"/>
                  <a:gd name="T17" fmla="*/ 55563 h 237"/>
                  <a:gd name="T18" fmla="*/ 201613 w 212"/>
                  <a:gd name="T19" fmla="*/ 38100 h 237"/>
                  <a:gd name="T20" fmla="*/ 174625 w 212"/>
                  <a:gd name="T21" fmla="*/ 38100 h 237"/>
                  <a:gd name="T22" fmla="*/ 153988 w 212"/>
                  <a:gd name="T23" fmla="*/ 23813 h 237"/>
                  <a:gd name="T24" fmla="*/ 115888 w 212"/>
                  <a:gd name="T25" fmla="*/ 14288 h 237"/>
                  <a:gd name="T26" fmla="*/ 95250 w 212"/>
                  <a:gd name="T27" fmla="*/ 31750 h 237"/>
                  <a:gd name="T28" fmla="*/ 71438 w 212"/>
                  <a:gd name="T29" fmla="*/ 39688 h 237"/>
                  <a:gd name="T30" fmla="*/ 76200 w 212"/>
                  <a:gd name="T31" fmla="*/ 50800 h 237"/>
                  <a:gd name="T32" fmla="*/ 85725 w 212"/>
                  <a:gd name="T33" fmla="*/ 80963 h 237"/>
                  <a:gd name="T34" fmla="*/ 77788 w 212"/>
                  <a:gd name="T35" fmla="*/ 111125 h 237"/>
                  <a:gd name="T36" fmla="*/ 69850 w 212"/>
                  <a:gd name="T37" fmla="*/ 125413 h 237"/>
                  <a:gd name="T38" fmla="*/ 71438 w 212"/>
                  <a:gd name="T39" fmla="*/ 149225 h 237"/>
                  <a:gd name="T40" fmla="*/ 76200 w 212"/>
                  <a:gd name="T41" fmla="*/ 171450 h 237"/>
                  <a:gd name="T42" fmla="*/ 60325 w 212"/>
                  <a:gd name="T43" fmla="*/ 201613 h 237"/>
                  <a:gd name="T44" fmla="*/ 46038 w 212"/>
                  <a:gd name="T45" fmla="*/ 228600 h 237"/>
                  <a:gd name="T46" fmla="*/ 42863 w 212"/>
                  <a:gd name="T47" fmla="*/ 263525 h 237"/>
                  <a:gd name="T48" fmla="*/ 26988 w 212"/>
                  <a:gd name="T49" fmla="*/ 288925 h 237"/>
                  <a:gd name="T50" fmla="*/ 1588 w 212"/>
                  <a:gd name="T51" fmla="*/ 301625 h 237"/>
                  <a:gd name="T52" fmla="*/ 19050 w 212"/>
                  <a:gd name="T53" fmla="*/ 322263 h 237"/>
                  <a:gd name="T54" fmla="*/ 38100 w 212"/>
                  <a:gd name="T55" fmla="*/ 322263 h 237"/>
                  <a:gd name="T56" fmla="*/ 52388 w 212"/>
                  <a:gd name="T57" fmla="*/ 336550 h 237"/>
                  <a:gd name="T58" fmla="*/ 69850 w 212"/>
                  <a:gd name="T59" fmla="*/ 334963 h 237"/>
                  <a:gd name="T60" fmla="*/ 95250 w 212"/>
                  <a:gd name="T61" fmla="*/ 339725 h 237"/>
                  <a:gd name="T62" fmla="*/ 98425 w 212"/>
                  <a:gd name="T63" fmla="*/ 365125 h 237"/>
                  <a:gd name="T64" fmla="*/ 123825 w 212"/>
                  <a:gd name="T65" fmla="*/ 371475 h 237"/>
                  <a:gd name="T66" fmla="*/ 139700 w 212"/>
                  <a:gd name="T67" fmla="*/ 365125 h 237"/>
                  <a:gd name="T68" fmla="*/ 139700 w 212"/>
                  <a:gd name="T69" fmla="*/ 342900 h 237"/>
                  <a:gd name="T70" fmla="*/ 157163 w 212"/>
                  <a:gd name="T71" fmla="*/ 339725 h 237"/>
                  <a:gd name="T72" fmla="*/ 192088 w 212"/>
                  <a:gd name="T73" fmla="*/ 219075 h 237"/>
                  <a:gd name="T74" fmla="*/ 188913 w 212"/>
                  <a:gd name="T75" fmla="*/ 198438 h 237"/>
                  <a:gd name="T76" fmla="*/ 206375 w 212"/>
                  <a:gd name="T77" fmla="*/ 195263 h 237"/>
                  <a:gd name="T78" fmla="*/ 201613 w 212"/>
                  <a:gd name="T79" fmla="*/ 206375 h 237"/>
                  <a:gd name="T80" fmla="*/ 212725 w 212"/>
                  <a:gd name="T81" fmla="*/ 206375 h 237"/>
                  <a:gd name="T82" fmla="*/ 234950 w 212"/>
                  <a:gd name="T83" fmla="*/ 184150 h 237"/>
                  <a:gd name="T84" fmla="*/ 271463 w 212"/>
                  <a:gd name="T85" fmla="*/ 187325 h 237"/>
                  <a:gd name="T86" fmla="*/ 276225 w 212"/>
                  <a:gd name="T87" fmla="*/ 195263 h 237"/>
                  <a:gd name="T88" fmla="*/ 280988 w 212"/>
                  <a:gd name="T89" fmla="*/ 203200 h 237"/>
                  <a:gd name="T90" fmla="*/ 285750 w 212"/>
                  <a:gd name="T91" fmla="*/ 212725 h 237"/>
                  <a:gd name="T92" fmla="*/ 298450 w 212"/>
                  <a:gd name="T93" fmla="*/ 215900 h 237"/>
                  <a:gd name="T94" fmla="*/ 290513 w 212"/>
                  <a:gd name="T95" fmla="*/ 193675 h 237"/>
                  <a:gd name="T96" fmla="*/ 293688 w 212"/>
                  <a:gd name="T97" fmla="*/ 180975 h 237"/>
                  <a:gd name="T98" fmla="*/ 284163 w 212"/>
                  <a:gd name="T99" fmla="*/ 171450 h 237"/>
                  <a:gd name="T100" fmla="*/ 290513 w 212"/>
                  <a:gd name="T101" fmla="*/ 166688 h 237"/>
                  <a:gd name="T102" fmla="*/ 296863 w 212"/>
                  <a:gd name="T103" fmla="*/ 150813 h 237"/>
                  <a:gd name="T104" fmla="*/ 303213 w 212"/>
                  <a:gd name="T105" fmla="*/ 149225 h 237"/>
                  <a:gd name="T106" fmla="*/ 288925 w 212"/>
                  <a:gd name="T107" fmla="*/ 141288 h 237"/>
                  <a:gd name="T108" fmla="*/ 293688 w 212"/>
                  <a:gd name="T109" fmla="*/ 125413 h 237"/>
                  <a:gd name="T110" fmla="*/ 280988 w 212"/>
                  <a:gd name="T111" fmla="*/ 109538 h 237"/>
                  <a:gd name="T112" fmla="*/ 296863 w 212"/>
                  <a:gd name="T113" fmla="*/ 98425 h 237"/>
                  <a:gd name="T114" fmla="*/ 307975 w 212"/>
                  <a:gd name="T115" fmla="*/ 92075 h 237"/>
                  <a:gd name="T116" fmla="*/ 298450 w 212"/>
                  <a:gd name="T117" fmla="*/ 66675 h 237"/>
                  <a:gd name="T118" fmla="*/ 312738 w 212"/>
                  <a:gd name="T119" fmla="*/ 46038 h 237"/>
                  <a:gd name="T120" fmla="*/ 319088 w 212"/>
                  <a:gd name="T121" fmla="*/ 39688 h 237"/>
                  <a:gd name="T122" fmla="*/ 323850 w 212"/>
                  <a:gd name="T123" fmla="*/ 47625 h 237"/>
                  <a:gd name="T124" fmla="*/ 322263 w 212"/>
                  <a:gd name="T125" fmla="*/ 33338 h 2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 h="237">
                    <a:moveTo>
                      <a:pt x="209" y="24"/>
                    </a:moveTo>
                    <a:lnTo>
                      <a:pt x="209" y="24"/>
                    </a:lnTo>
                    <a:lnTo>
                      <a:pt x="209" y="21"/>
                    </a:lnTo>
                    <a:lnTo>
                      <a:pt x="209" y="20"/>
                    </a:lnTo>
                    <a:lnTo>
                      <a:pt x="207" y="18"/>
                    </a:lnTo>
                    <a:lnTo>
                      <a:pt x="208" y="16"/>
                    </a:lnTo>
                    <a:lnTo>
                      <a:pt x="207" y="15"/>
                    </a:lnTo>
                    <a:lnTo>
                      <a:pt x="206" y="15"/>
                    </a:lnTo>
                    <a:lnTo>
                      <a:pt x="206" y="14"/>
                    </a:lnTo>
                    <a:lnTo>
                      <a:pt x="206" y="12"/>
                    </a:lnTo>
                    <a:lnTo>
                      <a:pt x="206" y="9"/>
                    </a:lnTo>
                    <a:lnTo>
                      <a:pt x="206" y="7"/>
                    </a:lnTo>
                    <a:lnTo>
                      <a:pt x="201" y="4"/>
                    </a:lnTo>
                    <a:lnTo>
                      <a:pt x="197" y="3"/>
                    </a:lnTo>
                    <a:lnTo>
                      <a:pt x="196" y="3"/>
                    </a:lnTo>
                    <a:lnTo>
                      <a:pt x="191" y="2"/>
                    </a:lnTo>
                    <a:lnTo>
                      <a:pt x="190" y="2"/>
                    </a:lnTo>
                    <a:lnTo>
                      <a:pt x="188" y="2"/>
                    </a:lnTo>
                    <a:lnTo>
                      <a:pt x="187" y="2"/>
                    </a:lnTo>
                    <a:lnTo>
                      <a:pt x="187" y="0"/>
                    </a:lnTo>
                    <a:lnTo>
                      <a:pt x="183" y="0"/>
                    </a:lnTo>
                    <a:lnTo>
                      <a:pt x="182" y="2"/>
                    </a:lnTo>
                    <a:lnTo>
                      <a:pt x="182" y="4"/>
                    </a:lnTo>
                    <a:lnTo>
                      <a:pt x="182" y="7"/>
                    </a:lnTo>
                    <a:lnTo>
                      <a:pt x="183" y="9"/>
                    </a:lnTo>
                    <a:lnTo>
                      <a:pt x="183" y="12"/>
                    </a:lnTo>
                    <a:lnTo>
                      <a:pt x="182" y="13"/>
                    </a:lnTo>
                    <a:lnTo>
                      <a:pt x="182" y="14"/>
                    </a:lnTo>
                    <a:lnTo>
                      <a:pt x="183" y="16"/>
                    </a:lnTo>
                    <a:lnTo>
                      <a:pt x="183" y="18"/>
                    </a:lnTo>
                    <a:lnTo>
                      <a:pt x="182" y="19"/>
                    </a:lnTo>
                    <a:lnTo>
                      <a:pt x="180" y="21"/>
                    </a:lnTo>
                    <a:lnTo>
                      <a:pt x="179" y="23"/>
                    </a:lnTo>
                    <a:lnTo>
                      <a:pt x="177" y="25"/>
                    </a:lnTo>
                    <a:lnTo>
                      <a:pt x="177" y="26"/>
                    </a:lnTo>
                    <a:lnTo>
                      <a:pt x="180" y="29"/>
                    </a:lnTo>
                    <a:lnTo>
                      <a:pt x="179" y="30"/>
                    </a:lnTo>
                    <a:lnTo>
                      <a:pt x="177" y="34"/>
                    </a:lnTo>
                    <a:lnTo>
                      <a:pt x="177" y="35"/>
                    </a:lnTo>
                    <a:lnTo>
                      <a:pt x="177" y="37"/>
                    </a:lnTo>
                    <a:lnTo>
                      <a:pt x="176" y="37"/>
                    </a:lnTo>
                    <a:lnTo>
                      <a:pt x="175" y="37"/>
                    </a:lnTo>
                    <a:lnTo>
                      <a:pt x="175" y="40"/>
                    </a:lnTo>
                    <a:lnTo>
                      <a:pt x="175" y="42"/>
                    </a:lnTo>
                    <a:lnTo>
                      <a:pt x="175" y="43"/>
                    </a:lnTo>
                    <a:lnTo>
                      <a:pt x="174" y="43"/>
                    </a:lnTo>
                    <a:lnTo>
                      <a:pt x="172" y="45"/>
                    </a:lnTo>
                    <a:lnTo>
                      <a:pt x="171" y="43"/>
                    </a:lnTo>
                    <a:lnTo>
                      <a:pt x="172" y="42"/>
                    </a:lnTo>
                    <a:lnTo>
                      <a:pt x="171" y="42"/>
                    </a:lnTo>
                    <a:lnTo>
                      <a:pt x="170" y="42"/>
                    </a:lnTo>
                    <a:lnTo>
                      <a:pt x="170" y="41"/>
                    </a:lnTo>
                    <a:lnTo>
                      <a:pt x="169" y="40"/>
                    </a:lnTo>
                    <a:lnTo>
                      <a:pt x="168" y="40"/>
                    </a:lnTo>
                    <a:lnTo>
                      <a:pt x="166" y="40"/>
                    </a:lnTo>
                    <a:lnTo>
                      <a:pt x="166" y="38"/>
                    </a:lnTo>
                    <a:lnTo>
                      <a:pt x="163" y="37"/>
                    </a:lnTo>
                    <a:lnTo>
                      <a:pt x="161" y="37"/>
                    </a:lnTo>
                    <a:lnTo>
                      <a:pt x="160" y="38"/>
                    </a:lnTo>
                    <a:lnTo>
                      <a:pt x="159" y="37"/>
                    </a:lnTo>
                    <a:lnTo>
                      <a:pt x="157" y="35"/>
                    </a:lnTo>
                    <a:lnTo>
                      <a:pt x="155" y="36"/>
                    </a:lnTo>
                    <a:lnTo>
                      <a:pt x="155" y="37"/>
                    </a:lnTo>
                    <a:lnTo>
                      <a:pt x="155" y="41"/>
                    </a:lnTo>
                    <a:lnTo>
                      <a:pt x="154" y="41"/>
                    </a:lnTo>
                    <a:lnTo>
                      <a:pt x="153" y="40"/>
                    </a:lnTo>
                    <a:lnTo>
                      <a:pt x="152" y="40"/>
                    </a:lnTo>
                    <a:lnTo>
                      <a:pt x="152" y="41"/>
                    </a:lnTo>
                    <a:lnTo>
                      <a:pt x="150" y="41"/>
                    </a:lnTo>
                    <a:lnTo>
                      <a:pt x="149" y="41"/>
                    </a:lnTo>
                    <a:lnTo>
                      <a:pt x="149" y="43"/>
                    </a:lnTo>
                    <a:lnTo>
                      <a:pt x="148" y="47"/>
                    </a:lnTo>
                    <a:lnTo>
                      <a:pt x="145" y="48"/>
                    </a:lnTo>
                    <a:lnTo>
                      <a:pt x="143" y="48"/>
                    </a:lnTo>
                    <a:lnTo>
                      <a:pt x="143" y="49"/>
                    </a:lnTo>
                    <a:lnTo>
                      <a:pt x="144" y="49"/>
                    </a:lnTo>
                    <a:lnTo>
                      <a:pt x="141" y="49"/>
                    </a:lnTo>
                    <a:lnTo>
                      <a:pt x="141" y="47"/>
                    </a:lnTo>
                    <a:lnTo>
                      <a:pt x="141" y="46"/>
                    </a:lnTo>
                    <a:lnTo>
                      <a:pt x="139" y="45"/>
                    </a:lnTo>
                    <a:lnTo>
                      <a:pt x="137" y="43"/>
                    </a:lnTo>
                    <a:lnTo>
                      <a:pt x="136" y="43"/>
                    </a:lnTo>
                    <a:lnTo>
                      <a:pt x="134" y="43"/>
                    </a:lnTo>
                    <a:lnTo>
                      <a:pt x="133" y="43"/>
                    </a:lnTo>
                    <a:lnTo>
                      <a:pt x="131" y="42"/>
                    </a:lnTo>
                    <a:lnTo>
                      <a:pt x="130" y="41"/>
                    </a:lnTo>
                    <a:lnTo>
                      <a:pt x="131" y="40"/>
                    </a:lnTo>
                    <a:lnTo>
                      <a:pt x="130" y="37"/>
                    </a:lnTo>
                    <a:lnTo>
                      <a:pt x="128" y="37"/>
                    </a:lnTo>
                    <a:lnTo>
                      <a:pt x="128" y="36"/>
                    </a:lnTo>
                    <a:lnTo>
                      <a:pt x="127" y="35"/>
                    </a:lnTo>
                    <a:lnTo>
                      <a:pt x="126" y="35"/>
                    </a:lnTo>
                    <a:lnTo>
                      <a:pt x="123" y="34"/>
                    </a:lnTo>
                    <a:lnTo>
                      <a:pt x="125" y="32"/>
                    </a:lnTo>
                    <a:lnTo>
                      <a:pt x="126" y="32"/>
                    </a:lnTo>
                    <a:lnTo>
                      <a:pt x="127" y="32"/>
                    </a:lnTo>
                    <a:lnTo>
                      <a:pt x="130" y="30"/>
                    </a:lnTo>
                    <a:lnTo>
                      <a:pt x="131" y="27"/>
                    </a:lnTo>
                    <a:lnTo>
                      <a:pt x="130" y="25"/>
                    </a:lnTo>
                    <a:lnTo>
                      <a:pt x="127" y="24"/>
                    </a:lnTo>
                    <a:lnTo>
                      <a:pt x="125" y="24"/>
                    </a:lnTo>
                    <a:lnTo>
                      <a:pt x="123" y="23"/>
                    </a:lnTo>
                    <a:lnTo>
                      <a:pt x="121" y="24"/>
                    </a:lnTo>
                    <a:lnTo>
                      <a:pt x="119" y="24"/>
                    </a:lnTo>
                    <a:lnTo>
                      <a:pt x="117" y="24"/>
                    </a:lnTo>
                    <a:lnTo>
                      <a:pt x="116" y="24"/>
                    </a:lnTo>
                    <a:lnTo>
                      <a:pt x="116" y="25"/>
                    </a:lnTo>
                    <a:lnTo>
                      <a:pt x="114" y="24"/>
                    </a:lnTo>
                    <a:lnTo>
                      <a:pt x="112" y="23"/>
                    </a:lnTo>
                    <a:lnTo>
                      <a:pt x="111" y="23"/>
                    </a:lnTo>
                    <a:lnTo>
                      <a:pt x="110" y="24"/>
                    </a:lnTo>
                    <a:lnTo>
                      <a:pt x="108" y="25"/>
                    </a:lnTo>
                    <a:lnTo>
                      <a:pt x="106" y="24"/>
                    </a:lnTo>
                    <a:lnTo>
                      <a:pt x="105" y="23"/>
                    </a:lnTo>
                    <a:lnTo>
                      <a:pt x="104" y="20"/>
                    </a:lnTo>
                    <a:lnTo>
                      <a:pt x="103" y="19"/>
                    </a:lnTo>
                    <a:lnTo>
                      <a:pt x="99" y="16"/>
                    </a:lnTo>
                    <a:lnTo>
                      <a:pt x="98" y="16"/>
                    </a:lnTo>
                    <a:lnTo>
                      <a:pt x="97" y="16"/>
                    </a:lnTo>
                    <a:lnTo>
                      <a:pt x="97" y="15"/>
                    </a:lnTo>
                    <a:lnTo>
                      <a:pt x="95" y="14"/>
                    </a:lnTo>
                    <a:lnTo>
                      <a:pt x="94" y="15"/>
                    </a:lnTo>
                    <a:lnTo>
                      <a:pt x="93" y="15"/>
                    </a:lnTo>
                    <a:lnTo>
                      <a:pt x="92" y="14"/>
                    </a:lnTo>
                    <a:lnTo>
                      <a:pt x="88" y="12"/>
                    </a:lnTo>
                    <a:lnTo>
                      <a:pt x="87" y="12"/>
                    </a:lnTo>
                    <a:lnTo>
                      <a:pt x="85" y="10"/>
                    </a:lnTo>
                    <a:lnTo>
                      <a:pt x="84" y="9"/>
                    </a:lnTo>
                    <a:lnTo>
                      <a:pt x="81" y="8"/>
                    </a:lnTo>
                    <a:lnTo>
                      <a:pt x="76" y="9"/>
                    </a:lnTo>
                    <a:lnTo>
                      <a:pt x="73" y="9"/>
                    </a:lnTo>
                    <a:lnTo>
                      <a:pt x="73" y="8"/>
                    </a:lnTo>
                    <a:lnTo>
                      <a:pt x="72" y="9"/>
                    </a:lnTo>
                    <a:lnTo>
                      <a:pt x="71" y="10"/>
                    </a:lnTo>
                    <a:lnTo>
                      <a:pt x="68" y="12"/>
                    </a:lnTo>
                    <a:lnTo>
                      <a:pt x="67" y="14"/>
                    </a:lnTo>
                    <a:lnTo>
                      <a:pt x="66" y="15"/>
                    </a:lnTo>
                    <a:lnTo>
                      <a:pt x="65" y="16"/>
                    </a:lnTo>
                    <a:lnTo>
                      <a:pt x="65" y="15"/>
                    </a:lnTo>
                    <a:lnTo>
                      <a:pt x="62" y="16"/>
                    </a:lnTo>
                    <a:lnTo>
                      <a:pt x="61" y="18"/>
                    </a:lnTo>
                    <a:lnTo>
                      <a:pt x="60" y="20"/>
                    </a:lnTo>
                    <a:lnTo>
                      <a:pt x="60" y="21"/>
                    </a:lnTo>
                    <a:lnTo>
                      <a:pt x="57" y="23"/>
                    </a:lnTo>
                    <a:lnTo>
                      <a:pt x="55" y="23"/>
                    </a:lnTo>
                    <a:lnTo>
                      <a:pt x="54" y="23"/>
                    </a:lnTo>
                    <a:lnTo>
                      <a:pt x="51" y="21"/>
                    </a:lnTo>
                    <a:lnTo>
                      <a:pt x="49" y="23"/>
                    </a:lnTo>
                    <a:lnTo>
                      <a:pt x="48" y="23"/>
                    </a:lnTo>
                    <a:lnTo>
                      <a:pt x="46" y="24"/>
                    </a:lnTo>
                    <a:lnTo>
                      <a:pt x="45" y="25"/>
                    </a:lnTo>
                    <a:lnTo>
                      <a:pt x="44" y="25"/>
                    </a:lnTo>
                    <a:lnTo>
                      <a:pt x="43" y="25"/>
                    </a:lnTo>
                    <a:lnTo>
                      <a:pt x="43" y="24"/>
                    </a:lnTo>
                    <a:lnTo>
                      <a:pt x="41" y="23"/>
                    </a:lnTo>
                    <a:lnTo>
                      <a:pt x="40" y="25"/>
                    </a:lnTo>
                    <a:lnTo>
                      <a:pt x="40" y="26"/>
                    </a:lnTo>
                    <a:lnTo>
                      <a:pt x="40" y="27"/>
                    </a:lnTo>
                    <a:lnTo>
                      <a:pt x="43" y="29"/>
                    </a:lnTo>
                    <a:lnTo>
                      <a:pt x="45" y="31"/>
                    </a:lnTo>
                    <a:lnTo>
                      <a:pt x="48" y="32"/>
                    </a:lnTo>
                    <a:lnTo>
                      <a:pt x="49" y="35"/>
                    </a:lnTo>
                    <a:lnTo>
                      <a:pt x="49" y="38"/>
                    </a:lnTo>
                    <a:lnTo>
                      <a:pt x="50" y="42"/>
                    </a:lnTo>
                    <a:lnTo>
                      <a:pt x="52" y="45"/>
                    </a:lnTo>
                    <a:lnTo>
                      <a:pt x="55" y="45"/>
                    </a:lnTo>
                    <a:lnTo>
                      <a:pt x="56" y="45"/>
                    </a:lnTo>
                    <a:lnTo>
                      <a:pt x="56" y="46"/>
                    </a:lnTo>
                    <a:lnTo>
                      <a:pt x="55" y="47"/>
                    </a:lnTo>
                    <a:lnTo>
                      <a:pt x="54" y="48"/>
                    </a:lnTo>
                    <a:lnTo>
                      <a:pt x="54" y="51"/>
                    </a:lnTo>
                    <a:lnTo>
                      <a:pt x="52" y="53"/>
                    </a:lnTo>
                    <a:lnTo>
                      <a:pt x="50" y="54"/>
                    </a:lnTo>
                    <a:lnTo>
                      <a:pt x="50" y="56"/>
                    </a:lnTo>
                    <a:lnTo>
                      <a:pt x="50" y="58"/>
                    </a:lnTo>
                    <a:lnTo>
                      <a:pt x="51" y="58"/>
                    </a:lnTo>
                    <a:lnTo>
                      <a:pt x="52" y="58"/>
                    </a:lnTo>
                    <a:lnTo>
                      <a:pt x="52" y="62"/>
                    </a:lnTo>
                    <a:lnTo>
                      <a:pt x="52" y="64"/>
                    </a:lnTo>
                    <a:lnTo>
                      <a:pt x="51" y="67"/>
                    </a:lnTo>
                    <a:lnTo>
                      <a:pt x="50" y="69"/>
                    </a:lnTo>
                    <a:lnTo>
                      <a:pt x="49" y="70"/>
                    </a:lnTo>
                    <a:lnTo>
                      <a:pt x="48" y="72"/>
                    </a:lnTo>
                    <a:lnTo>
                      <a:pt x="46" y="72"/>
                    </a:lnTo>
                    <a:lnTo>
                      <a:pt x="45" y="70"/>
                    </a:lnTo>
                    <a:lnTo>
                      <a:pt x="43" y="69"/>
                    </a:lnTo>
                    <a:lnTo>
                      <a:pt x="41" y="69"/>
                    </a:lnTo>
                    <a:lnTo>
                      <a:pt x="40" y="70"/>
                    </a:lnTo>
                    <a:lnTo>
                      <a:pt x="40" y="73"/>
                    </a:lnTo>
                    <a:lnTo>
                      <a:pt x="43" y="76"/>
                    </a:lnTo>
                    <a:lnTo>
                      <a:pt x="44" y="78"/>
                    </a:lnTo>
                    <a:lnTo>
                      <a:pt x="43" y="78"/>
                    </a:lnTo>
                    <a:lnTo>
                      <a:pt x="44" y="79"/>
                    </a:lnTo>
                    <a:lnTo>
                      <a:pt x="45" y="83"/>
                    </a:lnTo>
                    <a:lnTo>
                      <a:pt x="45" y="84"/>
                    </a:lnTo>
                    <a:lnTo>
                      <a:pt x="45" y="85"/>
                    </a:lnTo>
                    <a:lnTo>
                      <a:pt x="45" y="86"/>
                    </a:lnTo>
                    <a:lnTo>
                      <a:pt x="44" y="87"/>
                    </a:lnTo>
                    <a:lnTo>
                      <a:pt x="43" y="89"/>
                    </a:lnTo>
                    <a:lnTo>
                      <a:pt x="43" y="90"/>
                    </a:lnTo>
                    <a:lnTo>
                      <a:pt x="44" y="91"/>
                    </a:lnTo>
                    <a:lnTo>
                      <a:pt x="45" y="92"/>
                    </a:lnTo>
                    <a:lnTo>
                      <a:pt x="45" y="94"/>
                    </a:lnTo>
                    <a:lnTo>
                      <a:pt x="44" y="95"/>
                    </a:lnTo>
                    <a:lnTo>
                      <a:pt x="44" y="96"/>
                    </a:lnTo>
                    <a:lnTo>
                      <a:pt x="48" y="98"/>
                    </a:lnTo>
                    <a:lnTo>
                      <a:pt x="50" y="101"/>
                    </a:lnTo>
                    <a:lnTo>
                      <a:pt x="51" y="103"/>
                    </a:lnTo>
                    <a:lnTo>
                      <a:pt x="51" y="106"/>
                    </a:lnTo>
                    <a:lnTo>
                      <a:pt x="51" y="107"/>
                    </a:lnTo>
                    <a:lnTo>
                      <a:pt x="50" y="108"/>
                    </a:lnTo>
                    <a:lnTo>
                      <a:pt x="49" y="108"/>
                    </a:lnTo>
                    <a:lnTo>
                      <a:pt x="48" y="108"/>
                    </a:lnTo>
                    <a:lnTo>
                      <a:pt x="46" y="109"/>
                    </a:lnTo>
                    <a:lnTo>
                      <a:pt x="46" y="111"/>
                    </a:lnTo>
                    <a:lnTo>
                      <a:pt x="45" y="113"/>
                    </a:lnTo>
                    <a:lnTo>
                      <a:pt x="45" y="116"/>
                    </a:lnTo>
                    <a:lnTo>
                      <a:pt x="45" y="117"/>
                    </a:lnTo>
                    <a:lnTo>
                      <a:pt x="45" y="119"/>
                    </a:lnTo>
                    <a:lnTo>
                      <a:pt x="44" y="119"/>
                    </a:lnTo>
                    <a:lnTo>
                      <a:pt x="41" y="122"/>
                    </a:lnTo>
                    <a:lnTo>
                      <a:pt x="39" y="124"/>
                    </a:lnTo>
                    <a:lnTo>
                      <a:pt x="38" y="125"/>
                    </a:lnTo>
                    <a:lnTo>
                      <a:pt x="38" y="127"/>
                    </a:lnTo>
                    <a:lnTo>
                      <a:pt x="38" y="132"/>
                    </a:lnTo>
                    <a:lnTo>
                      <a:pt x="38" y="133"/>
                    </a:lnTo>
                    <a:lnTo>
                      <a:pt x="35" y="133"/>
                    </a:lnTo>
                    <a:lnTo>
                      <a:pt x="35" y="134"/>
                    </a:lnTo>
                    <a:lnTo>
                      <a:pt x="34" y="136"/>
                    </a:lnTo>
                    <a:lnTo>
                      <a:pt x="33" y="138"/>
                    </a:lnTo>
                    <a:lnTo>
                      <a:pt x="33" y="140"/>
                    </a:lnTo>
                    <a:lnTo>
                      <a:pt x="32" y="141"/>
                    </a:lnTo>
                    <a:lnTo>
                      <a:pt x="30" y="143"/>
                    </a:lnTo>
                    <a:lnTo>
                      <a:pt x="29" y="144"/>
                    </a:lnTo>
                    <a:lnTo>
                      <a:pt x="30" y="146"/>
                    </a:lnTo>
                    <a:lnTo>
                      <a:pt x="29" y="150"/>
                    </a:lnTo>
                    <a:lnTo>
                      <a:pt x="30" y="151"/>
                    </a:lnTo>
                    <a:lnTo>
                      <a:pt x="30" y="154"/>
                    </a:lnTo>
                    <a:lnTo>
                      <a:pt x="32" y="158"/>
                    </a:lnTo>
                    <a:lnTo>
                      <a:pt x="30" y="160"/>
                    </a:lnTo>
                    <a:lnTo>
                      <a:pt x="30" y="161"/>
                    </a:lnTo>
                    <a:lnTo>
                      <a:pt x="29" y="162"/>
                    </a:lnTo>
                    <a:lnTo>
                      <a:pt x="29" y="163"/>
                    </a:lnTo>
                    <a:lnTo>
                      <a:pt x="28" y="165"/>
                    </a:lnTo>
                    <a:lnTo>
                      <a:pt x="27" y="166"/>
                    </a:lnTo>
                    <a:lnTo>
                      <a:pt x="25" y="168"/>
                    </a:lnTo>
                    <a:lnTo>
                      <a:pt x="23" y="171"/>
                    </a:lnTo>
                    <a:lnTo>
                      <a:pt x="23" y="172"/>
                    </a:lnTo>
                    <a:lnTo>
                      <a:pt x="22" y="177"/>
                    </a:lnTo>
                    <a:lnTo>
                      <a:pt x="22" y="178"/>
                    </a:lnTo>
                    <a:lnTo>
                      <a:pt x="21" y="179"/>
                    </a:lnTo>
                    <a:lnTo>
                      <a:pt x="18" y="181"/>
                    </a:lnTo>
                    <a:lnTo>
                      <a:pt x="17" y="182"/>
                    </a:lnTo>
                    <a:lnTo>
                      <a:pt x="14" y="183"/>
                    </a:lnTo>
                    <a:lnTo>
                      <a:pt x="13" y="183"/>
                    </a:lnTo>
                    <a:lnTo>
                      <a:pt x="11" y="184"/>
                    </a:lnTo>
                    <a:lnTo>
                      <a:pt x="10" y="183"/>
                    </a:lnTo>
                    <a:lnTo>
                      <a:pt x="6" y="183"/>
                    </a:lnTo>
                    <a:lnTo>
                      <a:pt x="3" y="183"/>
                    </a:lnTo>
                    <a:lnTo>
                      <a:pt x="1" y="183"/>
                    </a:lnTo>
                    <a:lnTo>
                      <a:pt x="1" y="184"/>
                    </a:lnTo>
                    <a:lnTo>
                      <a:pt x="1" y="185"/>
                    </a:lnTo>
                    <a:lnTo>
                      <a:pt x="0" y="188"/>
                    </a:lnTo>
                    <a:lnTo>
                      <a:pt x="1" y="190"/>
                    </a:lnTo>
                    <a:lnTo>
                      <a:pt x="2" y="193"/>
                    </a:lnTo>
                    <a:lnTo>
                      <a:pt x="2" y="194"/>
                    </a:lnTo>
                    <a:lnTo>
                      <a:pt x="1" y="194"/>
                    </a:lnTo>
                    <a:lnTo>
                      <a:pt x="0" y="196"/>
                    </a:lnTo>
                    <a:lnTo>
                      <a:pt x="1" y="198"/>
                    </a:lnTo>
                    <a:lnTo>
                      <a:pt x="1" y="199"/>
                    </a:lnTo>
                    <a:lnTo>
                      <a:pt x="5" y="200"/>
                    </a:lnTo>
                    <a:lnTo>
                      <a:pt x="6" y="201"/>
                    </a:lnTo>
                    <a:lnTo>
                      <a:pt x="10" y="203"/>
                    </a:lnTo>
                    <a:lnTo>
                      <a:pt x="12" y="203"/>
                    </a:lnTo>
                    <a:lnTo>
                      <a:pt x="13" y="201"/>
                    </a:lnTo>
                    <a:lnTo>
                      <a:pt x="17" y="203"/>
                    </a:lnTo>
                    <a:lnTo>
                      <a:pt x="17" y="201"/>
                    </a:lnTo>
                    <a:lnTo>
                      <a:pt x="17" y="200"/>
                    </a:lnTo>
                    <a:lnTo>
                      <a:pt x="18" y="199"/>
                    </a:lnTo>
                    <a:lnTo>
                      <a:pt x="19" y="199"/>
                    </a:lnTo>
                    <a:lnTo>
                      <a:pt x="21" y="200"/>
                    </a:lnTo>
                    <a:lnTo>
                      <a:pt x="21" y="201"/>
                    </a:lnTo>
                    <a:lnTo>
                      <a:pt x="22" y="201"/>
                    </a:lnTo>
                    <a:lnTo>
                      <a:pt x="23" y="201"/>
                    </a:lnTo>
                    <a:lnTo>
                      <a:pt x="24" y="203"/>
                    </a:lnTo>
                    <a:lnTo>
                      <a:pt x="25" y="203"/>
                    </a:lnTo>
                    <a:lnTo>
                      <a:pt x="25" y="201"/>
                    </a:lnTo>
                    <a:lnTo>
                      <a:pt x="27" y="204"/>
                    </a:lnTo>
                    <a:lnTo>
                      <a:pt x="28" y="203"/>
                    </a:lnTo>
                    <a:lnTo>
                      <a:pt x="30" y="204"/>
                    </a:lnTo>
                    <a:lnTo>
                      <a:pt x="29" y="205"/>
                    </a:lnTo>
                    <a:lnTo>
                      <a:pt x="29" y="206"/>
                    </a:lnTo>
                    <a:lnTo>
                      <a:pt x="29" y="209"/>
                    </a:lnTo>
                    <a:lnTo>
                      <a:pt x="30" y="211"/>
                    </a:lnTo>
                    <a:lnTo>
                      <a:pt x="33" y="212"/>
                    </a:lnTo>
                    <a:lnTo>
                      <a:pt x="34" y="212"/>
                    </a:lnTo>
                    <a:lnTo>
                      <a:pt x="35" y="212"/>
                    </a:lnTo>
                    <a:lnTo>
                      <a:pt x="36" y="212"/>
                    </a:lnTo>
                    <a:lnTo>
                      <a:pt x="36" y="211"/>
                    </a:lnTo>
                    <a:lnTo>
                      <a:pt x="39" y="212"/>
                    </a:lnTo>
                    <a:lnTo>
                      <a:pt x="40" y="211"/>
                    </a:lnTo>
                    <a:lnTo>
                      <a:pt x="41" y="211"/>
                    </a:lnTo>
                    <a:lnTo>
                      <a:pt x="44" y="211"/>
                    </a:lnTo>
                    <a:lnTo>
                      <a:pt x="44" y="209"/>
                    </a:lnTo>
                    <a:lnTo>
                      <a:pt x="45" y="210"/>
                    </a:lnTo>
                    <a:lnTo>
                      <a:pt x="49" y="211"/>
                    </a:lnTo>
                    <a:lnTo>
                      <a:pt x="50" y="211"/>
                    </a:lnTo>
                    <a:lnTo>
                      <a:pt x="51" y="211"/>
                    </a:lnTo>
                    <a:lnTo>
                      <a:pt x="54" y="214"/>
                    </a:lnTo>
                    <a:lnTo>
                      <a:pt x="55" y="214"/>
                    </a:lnTo>
                    <a:lnTo>
                      <a:pt x="59" y="212"/>
                    </a:lnTo>
                    <a:lnTo>
                      <a:pt x="60" y="214"/>
                    </a:lnTo>
                    <a:lnTo>
                      <a:pt x="62" y="215"/>
                    </a:lnTo>
                    <a:lnTo>
                      <a:pt x="63" y="216"/>
                    </a:lnTo>
                    <a:lnTo>
                      <a:pt x="62" y="218"/>
                    </a:lnTo>
                    <a:lnTo>
                      <a:pt x="62" y="221"/>
                    </a:lnTo>
                    <a:lnTo>
                      <a:pt x="62" y="222"/>
                    </a:lnTo>
                    <a:lnTo>
                      <a:pt x="61" y="225"/>
                    </a:lnTo>
                    <a:lnTo>
                      <a:pt x="62" y="226"/>
                    </a:lnTo>
                    <a:lnTo>
                      <a:pt x="62" y="228"/>
                    </a:lnTo>
                    <a:lnTo>
                      <a:pt x="62" y="230"/>
                    </a:lnTo>
                    <a:lnTo>
                      <a:pt x="63" y="232"/>
                    </a:lnTo>
                    <a:lnTo>
                      <a:pt x="67" y="233"/>
                    </a:lnTo>
                    <a:lnTo>
                      <a:pt x="68" y="236"/>
                    </a:lnTo>
                    <a:lnTo>
                      <a:pt x="72" y="234"/>
                    </a:lnTo>
                    <a:lnTo>
                      <a:pt x="77" y="236"/>
                    </a:lnTo>
                    <a:lnTo>
                      <a:pt x="78" y="237"/>
                    </a:lnTo>
                    <a:lnTo>
                      <a:pt x="79" y="237"/>
                    </a:lnTo>
                    <a:lnTo>
                      <a:pt x="79" y="236"/>
                    </a:lnTo>
                    <a:lnTo>
                      <a:pt x="78" y="234"/>
                    </a:lnTo>
                    <a:lnTo>
                      <a:pt x="76" y="233"/>
                    </a:lnTo>
                    <a:lnTo>
                      <a:pt x="74" y="233"/>
                    </a:lnTo>
                    <a:lnTo>
                      <a:pt x="74" y="232"/>
                    </a:lnTo>
                    <a:lnTo>
                      <a:pt x="76" y="232"/>
                    </a:lnTo>
                    <a:lnTo>
                      <a:pt x="77" y="231"/>
                    </a:lnTo>
                    <a:lnTo>
                      <a:pt x="82" y="232"/>
                    </a:lnTo>
                    <a:lnTo>
                      <a:pt x="87" y="233"/>
                    </a:lnTo>
                    <a:lnTo>
                      <a:pt x="88" y="232"/>
                    </a:lnTo>
                    <a:lnTo>
                      <a:pt x="88" y="231"/>
                    </a:lnTo>
                    <a:lnTo>
                      <a:pt x="88" y="230"/>
                    </a:lnTo>
                    <a:lnTo>
                      <a:pt x="88" y="228"/>
                    </a:lnTo>
                    <a:lnTo>
                      <a:pt x="88" y="227"/>
                    </a:lnTo>
                    <a:lnTo>
                      <a:pt x="88" y="226"/>
                    </a:lnTo>
                    <a:lnTo>
                      <a:pt x="88" y="223"/>
                    </a:lnTo>
                    <a:lnTo>
                      <a:pt x="87" y="223"/>
                    </a:lnTo>
                    <a:lnTo>
                      <a:pt x="88" y="222"/>
                    </a:lnTo>
                    <a:lnTo>
                      <a:pt x="88" y="221"/>
                    </a:lnTo>
                    <a:lnTo>
                      <a:pt x="89" y="220"/>
                    </a:lnTo>
                    <a:lnTo>
                      <a:pt x="88" y="217"/>
                    </a:lnTo>
                    <a:lnTo>
                      <a:pt x="88" y="216"/>
                    </a:lnTo>
                    <a:lnTo>
                      <a:pt x="88" y="215"/>
                    </a:lnTo>
                    <a:lnTo>
                      <a:pt x="90" y="214"/>
                    </a:lnTo>
                    <a:lnTo>
                      <a:pt x="94" y="212"/>
                    </a:lnTo>
                    <a:lnTo>
                      <a:pt x="95" y="212"/>
                    </a:lnTo>
                    <a:lnTo>
                      <a:pt x="97" y="214"/>
                    </a:lnTo>
                    <a:lnTo>
                      <a:pt x="98" y="215"/>
                    </a:lnTo>
                    <a:lnTo>
                      <a:pt x="99" y="214"/>
                    </a:lnTo>
                    <a:lnTo>
                      <a:pt x="97" y="203"/>
                    </a:lnTo>
                    <a:lnTo>
                      <a:pt x="97" y="189"/>
                    </a:lnTo>
                    <a:lnTo>
                      <a:pt x="99" y="176"/>
                    </a:lnTo>
                    <a:lnTo>
                      <a:pt x="101" y="166"/>
                    </a:lnTo>
                    <a:lnTo>
                      <a:pt x="104" y="158"/>
                    </a:lnTo>
                    <a:lnTo>
                      <a:pt x="106" y="155"/>
                    </a:lnTo>
                    <a:lnTo>
                      <a:pt x="111" y="147"/>
                    </a:lnTo>
                    <a:lnTo>
                      <a:pt x="115" y="143"/>
                    </a:lnTo>
                    <a:lnTo>
                      <a:pt x="117" y="140"/>
                    </a:lnTo>
                    <a:lnTo>
                      <a:pt x="119" y="139"/>
                    </a:lnTo>
                    <a:lnTo>
                      <a:pt x="121" y="138"/>
                    </a:lnTo>
                    <a:lnTo>
                      <a:pt x="122" y="136"/>
                    </a:lnTo>
                    <a:lnTo>
                      <a:pt x="121" y="134"/>
                    </a:lnTo>
                    <a:lnTo>
                      <a:pt x="120" y="133"/>
                    </a:lnTo>
                    <a:lnTo>
                      <a:pt x="119" y="132"/>
                    </a:lnTo>
                    <a:lnTo>
                      <a:pt x="116" y="133"/>
                    </a:lnTo>
                    <a:lnTo>
                      <a:pt x="115" y="133"/>
                    </a:lnTo>
                    <a:lnTo>
                      <a:pt x="115" y="132"/>
                    </a:lnTo>
                    <a:lnTo>
                      <a:pt x="116" y="129"/>
                    </a:lnTo>
                    <a:lnTo>
                      <a:pt x="119" y="125"/>
                    </a:lnTo>
                    <a:lnTo>
                      <a:pt x="121" y="121"/>
                    </a:lnTo>
                    <a:lnTo>
                      <a:pt x="121" y="119"/>
                    </a:lnTo>
                    <a:lnTo>
                      <a:pt x="122" y="121"/>
                    </a:lnTo>
                    <a:lnTo>
                      <a:pt x="125" y="122"/>
                    </a:lnTo>
                    <a:lnTo>
                      <a:pt x="126" y="121"/>
                    </a:lnTo>
                    <a:lnTo>
                      <a:pt x="128" y="121"/>
                    </a:lnTo>
                    <a:lnTo>
                      <a:pt x="130" y="122"/>
                    </a:lnTo>
                    <a:lnTo>
                      <a:pt x="131" y="123"/>
                    </a:lnTo>
                    <a:lnTo>
                      <a:pt x="130" y="123"/>
                    </a:lnTo>
                    <a:lnTo>
                      <a:pt x="130" y="124"/>
                    </a:lnTo>
                    <a:lnTo>
                      <a:pt x="131" y="124"/>
                    </a:lnTo>
                    <a:lnTo>
                      <a:pt x="131" y="125"/>
                    </a:lnTo>
                    <a:lnTo>
                      <a:pt x="130" y="125"/>
                    </a:lnTo>
                    <a:lnTo>
                      <a:pt x="131" y="128"/>
                    </a:lnTo>
                    <a:lnTo>
                      <a:pt x="130" y="128"/>
                    </a:lnTo>
                    <a:lnTo>
                      <a:pt x="128" y="128"/>
                    </a:lnTo>
                    <a:lnTo>
                      <a:pt x="128" y="127"/>
                    </a:lnTo>
                    <a:lnTo>
                      <a:pt x="126" y="129"/>
                    </a:lnTo>
                    <a:lnTo>
                      <a:pt x="127" y="130"/>
                    </a:lnTo>
                    <a:lnTo>
                      <a:pt x="128" y="129"/>
                    </a:lnTo>
                    <a:lnTo>
                      <a:pt x="130" y="132"/>
                    </a:lnTo>
                    <a:lnTo>
                      <a:pt x="131" y="132"/>
                    </a:lnTo>
                    <a:lnTo>
                      <a:pt x="131" y="130"/>
                    </a:lnTo>
                    <a:lnTo>
                      <a:pt x="132" y="130"/>
                    </a:lnTo>
                    <a:lnTo>
                      <a:pt x="132" y="132"/>
                    </a:lnTo>
                    <a:lnTo>
                      <a:pt x="132" y="130"/>
                    </a:lnTo>
                    <a:lnTo>
                      <a:pt x="133" y="130"/>
                    </a:lnTo>
                    <a:lnTo>
                      <a:pt x="134" y="130"/>
                    </a:lnTo>
                    <a:lnTo>
                      <a:pt x="137" y="132"/>
                    </a:lnTo>
                    <a:lnTo>
                      <a:pt x="136" y="130"/>
                    </a:lnTo>
                    <a:lnTo>
                      <a:pt x="134" y="129"/>
                    </a:lnTo>
                    <a:lnTo>
                      <a:pt x="134" y="125"/>
                    </a:lnTo>
                    <a:lnTo>
                      <a:pt x="133" y="127"/>
                    </a:lnTo>
                    <a:lnTo>
                      <a:pt x="132" y="127"/>
                    </a:lnTo>
                    <a:lnTo>
                      <a:pt x="133" y="124"/>
                    </a:lnTo>
                    <a:lnTo>
                      <a:pt x="136" y="122"/>
                    </a:lnTo>
                    <a:lnTo>
                      <a:pt x="144" y="117"/>
                    </a:lnTo>
                    <a:lnTo>
                      <a:pt x="148" y="116"/>
                    </a:lnTo>
                    <a:lnTo>
                      <a:pt x="155" y="114"/>
                    </a:lnTo>
                    <a:lnTo>
                      <a:pt x="161" y="113"/>
                    </a:lnTo>
                    <a:lnTo>
                      <a:pt x="164" y="114"/>
                    </a:lnTo>
                    <a:lnTo>
                      <a:pt x="165" y="117"/>
                    </a:lnTo>
                    <a:lnTo>
                      <a:pt x="164" y="118"/>
                    </a:lnTo>
                    <a:lnTo>
                      <a:pt x="165" y="119"/>
                    </a:lnTo>
                    <a:lnTo>
                      <a:pt x="166" y="119"/>
                    </a:lnTo>
                    <a:lnTo>
                      <a:pt x="170" y="117"/>
                    </a:lnTo>
                    <a:lnTo>
                      <a:pt x="170" y="116"/>
                    </a:lnTo>
                    <a:lnTo>
                      <a:pt x="171" y="117"/>
                    </a:lnTo>
                    <a:lnTo>
                      <a:pt x="171" y="118"/>
                    </a:lnTo>
                    <a:lnTo>
                      <a:pt x="172" y="117"/>
                    </a:lnTo>
                    <a:lnTo>
                      <a:pt x="174" y="117"/>
                    </a:lnTo>
                    <a:lnTo>
                      <a:pt x="172" y="119"/>
                    </a:lnTo>
                    <a:lnTo>
                      <a:pt x="174" y="119"/>
                    </a:lnTo>
                    <a:lnTo>
                      <a:pt x="175" y="121"/>
                    </a:lnTo>
                    <a:lnTo>
                      <a:pt x="175" y="122"/>
                    </a:lnTo>
                    <a:lnTo>
                      <a:pt x="176" y="122"/>
                    </a:lnTo>
                    <a:lnTo>
                      <a:pt x="177" y="122"/>
                    </a:lnTo>
                    <a:lnTo>
                      <a:pt x="176" y="122"/>
                    </a:lnTo>
                    <a:lnTo>
                      <a:pt x="174" y="123"/>
                    </a:lnTo>
                    <a:lnTo>
                      <a:pt x="172" y="124"/>
                    </a:lnTo>
                    <a:lnTo>
                      <a:pt x="171" y="125"/>
                    </a:lnTo>
                    <a:lnTo>
                      <a:pt x="172" y="127"/>
                    </a:lnTo>
                    <a:lnTo>
                      <a:pt x="174" y="127"/>
                    </a:lnTo>
                    <a:lnTo>
                      <a:pt x="176" y="125"/>
                    </a:lnTo>
                    <a:lnTo>
                      <a:pt x="177" y="127"/>
                    </a:lnTo>
                    <a:lnTo>
                      <a:pt x="176" y="128"/>
                    </a:lnTo>
                    <a:lnTo>
                      <a:pt x="177" y="128"/>
                    </a:lnTo>
                    <a:lnTo>
                      <a:pt x="179" y="127"/>
                    </a:lnTo>
                    <a:lnTo>
                      <a:pt x="179" y="128"/>
                    </a:lnTo>
                    <a:lnTo>
                      <a:pt x="180" y="129"/>
                    </a:lnTo>
                    <a:lnTo>
                      <a:pt x="181" y="130"/>
                    </a:lnTo>
                    <a:lnTo>
                      <a:pt x="180" y="132"/>
                    </a:lnTo>
                    <a:lnTo>
                      <a:pt x="177" y="133"/>
                    </a:lnTo>
                    <a:lnTo>
                      <a:pt x="179" y="134"/>
                    </a:lnTo>
                    <a:lnTo>
                      <a:pt x="180" y="134"/>
                    </a:lnTo>
                    <a:lnTo>
                      <a:pt x="181" y="134"/>
                    </a:lnTo>
                    <a:lnTo>
                      <a:pt x="183" y="135"/>
                    </a:lnTo>
                    <a:lnTo>
                      <a:pt x="183" y="136"/>
                    </a:lnTo>
                    <a:lnTo>
                      <a:pt x="185" y="136"/>
                    </a:lnTo>
                    <a:lnTo>
                      <a:pt x="186" y="136"/>
                    </a:lnTo>
                    <a:lnTo>
                      <a:pt x="186" y="139"/>
                    </a:lnTo>
                    <a:lnTo>
                      <a:pt x="187" y="140"/>
                    </a:lnTo>
                    <a:lnTo>
                      <a:pt x="188" y="141"/>
                    </a:lnTo>
                    <a:lnTo>
                      <a:pt x="188" y="140"/>
                    </a:lnTo>
                    <a:lnTo>
                      <a:pt x="188" y="136"/>
                    </a:lnTo>
                    <a:lnTo>
                      <a:pt x="190" y="136"/>
                    </a:lnTo>
                    <a:lnTo>
                      <a:pt x="191" y="135"/>
                    </a:lnTo>
                    <a:lnTo>
                      <a:pt x="191" y="133"/>
                    </a:lnTo>
                    <a:lnTo>
                      <a:pt x="188" y="130"/>
                    </a:lnTo>
                    <a:lnTo>
                      <a:pt x="188" y="129"/>
                    </a:lnTo>
                    <a:lnTo>
                      <a:pt x="190" y="128"/>
                    </a:lnTo>
                    <a:lnTo>
                      <a:pt x="190" y="127"/>
                    </a:lnTo>
                    <a:lnTo>
                      <a:pt x="188" y="125"/>
                    </a:lnTo>
                    <a:lnTo>
                      <a:pt x="187" y="122"/>
                    </a:lnTo>
                    <a:lnTo>
                      <a:pt x="186" y="122"/>
                    </a:lnTo>
                    <a:lnTo>
                      <a:pt x="183" y="122"/>
                    </a:lnTo>
                    <a:lnTo>
                      <a:pt x="182" y="122"/>
                    </a:lnTo>
                    <a:lnTo>
                      <a:pt x="182" y="121"/>
                    </a:lnTo>
                    <a:lnTo>
                      <a:pt x="185" y="119"/>
                    </a:lnTo>
                    <a:lnTo>
                      <a:pt x="186" y="119"/>
                    </a:lnTo>
                    <a:lnTo>
                      <a:pt x="190" y="119"/>
                    </a:lnTo>
                    <a:lnTo>
                      <a:pt x="190" y="118"/>
                    </a:lnTo>
                    <a:lnTo>
                      <a:pt x="191" y="117"/>
                    </a:lnTo>
                    <a:lnTo>
                      <a:pt x="188" y="117"/>
                    </a:lnTo>
                    <a:lnTo>
                      <a:pt x="187" y="117"/>
                    </a:lnTo>
                    <a:lnTo>
                      <a:pt x="186" y="117"/>
                    </a:lnTo>
                    <a:lnTo>
                      <a:pt x="185" y="114"/>
                    </a:lnTo>
                    <a:lnTo>
                      <a:pt x="185" y="113"/>
                    </a:lnTo>
                    <a:lnTo>
                      <a:pt x="183" y="113"/>
                    </a:lnTo>
                    <a:lnTo>
                      <a:pt x="183" y="114"/>
                    </a:lnTo>
                    <a:lnTo>
                      <a:pt x="183" y="116"/>
                    </a:lnTo>
                    <a:lnTo>
                      <a:pt x="181" y="117"/>
                    </a:lnTo>
                    <a:lnTo>
                      <a:pt x="180" y="117"/>
                    </a:lnTo>
                    <a:lnTo>
                      <a:pt x="180" y="112"/>
                    </a:lnTo>
                    <a:lnTo>
                      <a:pt x="177" y="108"/>
                    </a:lnTo>
                    <a:lnTo>
                      <a:pt x="179" y="108"/>
                    </a:lnTo>
                    <a:lnTo>
                      <a:pt x="180" y="108"/>
                    </a:lnTo>
                    <a:lnTo>
                      <a:pt x="181" y="109"/>
                    </a:lnTo>
                    <a:lnTo>
                      <a:pt x="182" y="108"/>
                    </a:lnTo>
                    <a:lnTo>
                      <a:pt x="183" y="108"/>
                    </a:lnTo>
                    <a:lnTo>
                      <a:pt x="185" y="108"/>
                    </a:lnTo>
                    <a:lnTo>
                      <a:pt x="186" y="107"/>
                    </a:lnTo>
                    <a:lnTo>
                      <a:pt x="185" y="107"/>
                    </a:lnTo>
                    <a:lnTo>
                      <a:pt x="183" y="106"/>
                    </a:lnTo>
                    <a:lnTo>
                      <a:pt x="183" y="105"/>
                    </a:lnTo>
                    <a:lnTo>
                      <a:pt x="182" y="103"/>
                    </a:lnTo>
                    <a:lnTo>
                      <a:pt x="185" y="101"/>
                    </a:lnTo>
                    <a:lnTo>
                      <a:pt x="183" y="100"/>
                    </a:lnTo>
                    <a:lnTo>
                      <a:pt x="183" y="98"/>
                    </a:lnTo>
                    <a:lnTo>
                      <a:pt x="185" y="97"/>
                    </a:lnTo>
                    <a:lnTo>
                      <a:pt x="183" y="96"/>
                    </a:lnTo>
                    <a:lnTo>
                      <a:pt x="182" y="95"/>
                    </a:lnTo>
                    <a:lnTo>
                      <a:pt x="185" y="95"/>
                    </a:lnTo>
                    <a:lnTo>
                      <a:pt x="186" y="95"/>
                    </a:lnTo>
                    <a:lnTo>
                      <a:pt x="187" y="95"/>
                    </a:lnTo>
                    <a:lnTo>
                      <a:pt x="187" y="96"/>
                    </a:lnTo>
                    <a:lnTo>
                      <a:pt x="187" y="98"/>
                    </a:lnTo>
                    <a:lnTo>
                      <a:pt x="188" y="98"/>
                    </a:lnTo>
                    <a:lnTo>
                      <a:pt x="190" y="100"/>
                    </a:lnTo>
                    <a:lnTo>
                      <a:pt x="191" y="98"/>
                    </a:lnTo>
                    <a:lnTo>
                      <a:pt x="191" y="96"/>
                    </a:lnTo>
                    <a:lnTo>
                      <a:pt x="191" y="95"/>
                    </a:lnTo>
                    <a:lnTo>
                      <a:pt x="191" y="94"/>
                    </a:lnTo>
                    <a:lnTo>
                      <a:pt x="191" y="92"/>
                    </a:lnTo>
                    <a:lnTo>
                      <a:pt x="190" y="90"/>
                    </a:lnTo>
                    <a:lnTo>
                      <a:pt x="190" y="89"/>
                    </a:lnTo>
                    <a:lnTo>
                      <a:pt x="190" y="87"/>
                    </a:lnTo>
                    <a:lnTo>
                      <a:pt x="188" y="89"/>
                    </a:lnTo>
                    <a:lnTo>
                      <a:pt x="187" y="90"/>
                    </a:lnTo>
                    <a:lnTo>
                      <a:pt x="187" y="89"/>
                    </a:lnTo>
                    <a:lnTo>
                      <a:pt x="186" y="90"/>
                    </a:lnTo>
                    <a:lnTo>
                      <a:pt x="185" y="90"/>
                    </a:lnTo>
                    <a:lnTo>
                      <a:pt x="183" y="90"/>
                    </a:lnTo>
                    <a:lnTo>
                      <a:pt x="182" y="89"/>
                    </a:lnTo>
                    <a:lnTo>
                      <a:pt x="181" y="86"/>
                    </a:lnTo>
                    <a:lnTo>
                      <a:pt x="181" y="85"/>
                    </a:lnTo>
                    <a:lnTo>
                      <a:pt x="180" y="86"/>
                    </a:lnTo>
                    <a:lnTo>
                      <a:pt x="179" y="85"/>
                    </a:lnTo>
                    <a:lnTo>
                      <a:pt x="179" y="84"/>
                    </a:lnTo>
                    <a:lnTo>
                      <a:pt x="179" y="83"/>
                    </a:lnTo>
                    <a:lnTo>
                      <a:pt x="180" y="83"/>
                    </a:lnTo>
                    <a:lnTo>
                      <a:pt x="182" y="81"/>
                    </a:lnTo>
                    <a:lnTo>
                      <a:pt x="183" y="81"/>
                    </a:lnTo>
                    <a:lnTo>
                      <a:pt x="183" y="80"/>
                    </a:lnTo>
                    <a:lnTo>
                      <a:pt x="185" y="79"/>
                    </a:lnTo>
                    <a:lnTo>
                      <a:pt x="186" y="78"/>
                    </a:lnTo>
                    <a:lnTo>
                      <a:pt x="187" y="76"/>
                    </a:lnTo>
                    <a:lnTo>
                      <a:pt x="188" y="74"/>
                    </a:lnTo>
                    <a:lnTo>
                      <a:pt x="190" y="72"/>
                    </a:lnTo>
                    <a:lnTo>
                      <a:pt x="188" y="70"/>
                    </a:lnTo>
                    <a:lnTo>
                      <a:pt x="186" y="70"/>
                    </a:lnTo>
                    <a:lnTo>
                      <a:pt x="181" y="69"/>
                    </a:lnTo>
                    <a:lnTo>
                      <a:pt x="177" y="69"/>
                    </a:lnTo>
                    <a:lnTo>
                      <a:pt x="177" y="68"/>
                    </a:lnTo>
                    <a:lnTo>
                      <a:pt x="177" y="67"/>
                    </a:lnTo>
                    <a:lnTo>
                      <a:pt x="176" y="64"/>
                    </a:lnTo>
                    <a:lnTo>
                      <a:pt x="177" y="64"/>
                    </a:lnTo>
                    <a:lnTo>
                      <a:pt x="179" y="64"/>
                    </a:lnTo>
                    <a:lnTo>
                      <a:pt x="180" y="63"/>
                    </a:lnTo>
                    <a:lnTo>
                      <a:pt x="183" y="63"/>
                    </a:lnTo>
                    <a:lnTo>
                      <a:pt x="185" y="62"/>
                    </a:lnTo>
                    <a:lnTo>
                      <a:pt x="183" y="59"/>
                    </a:lnTo>
                    <a:lnTo>
                      <a:pt x="187" y="62"/>
                    </a:lnTo>
                    <a:lnTo>
                      <a:pt x="187" y="61"/>
                    </a:lnTo>
                    <a:lnTo>
                      <a:pt x="188" y="59"/>
                    </a:lnTo>
                    <a:lnTo>
                      <a:pt x="188" y="56"/>
                    </a:lnTo>
                    <a:lnTo>
                      <a:pt x="190" y="57"/>
                    </a:lnTo>
                    <a:lnTo>
                      <a:pt x="191" y="57"/>
                    </a:lnTo>
                    <a:lnTo>
                      <a:pt x="192" y="57"/>
                    </a:lnTo>
                    <a:lnTo>
                      <a:pt x="193" y="58"/>
                    </a:lnTo>
                    <a:lnTo>
                      <a:pt x="192" y="59"/>
                    </a:lnTo>
                    <a:lnTo>
                      <a:pt x="193" y="61"/>
                    </a:lnTo>
                    <a:lnTo>
                      <a:pt x="194" y="58"/>
                    </a:lnTo>
                    <a:lnTo>
                      <a:pt x="194" y="56"/>
                    </a:lnTo>
                    <a:lnTo>
                      <a:pt x="193" y="54"/>
                    </a:lnTo>
                    <a:lnTo>
                      <a:pt x="194" y="53"/>
                    </a:lnTo>
                    <a:lnTo>
                      <a:pt x="193" y="52"/>
                    </a:lnTo>
                    <a:lnTo>
                      <a:pt x="191" y="51"/>
                    </a:lnTo>
                    <a:lnTo>
                      <a:pt x="190" y="51"/>
                    </a:lnTo>
                    <a:lnTo>
                      <a:pt x="190" y="49"/>
                    </a:lnTo>
                    <a:lnTo>
                      <a:pt x="188" y="46"/>
                    </a:lnTo>
                    <a:lnTo>
                      <a:pt x="187" y="43"/>
                    </a:lnTo>
                    <a:lnTo>
                      <a:pt x="188" y="42"/>
                    </a:lnTo>
                    <a:lnTo>
                      <a:pt x="190" y="40"/>
                    </a:lnTo>
                    <a:lnTo>
                      <a:pt x="192" y="40"/>
                    </a:lnTo>
                    <a:lnTo>
                      <a:pt x="193" y="37"/>
                    </a:lnTo>
                    <a:lnTo>
                      <a:pt x="196" y="37"/>
                    </a:lnTo>
                    <a:lnTo>
                      <a:pt x="197" y="36"/>
                    </a:lnTo>
                    <a:lnTo>
                      <a:pt x="198" y="35"/>
                    </a:lnTo>
                    <a:lnTo>
                      <a:pt x="199" y="35"/>
                    </a:lnTo>
                    <a:lnTo>
                      <a:pt x="201" y="34"/>
                    </a:lnTo>
                    <a:lnTo>
                      <a:pt x="199" y="34"/>
                    </a:lnTo>
                    <a:lnTo>
                      <a:pt x="197" y="32"/>
                    </a:lnTo>
                    <a:lnTo>
                      <a:pt x="197" y="30"/>
                    </a:lnTo>
                    <a:lnTo>
                      <a:pt x="197" y="29"/>
                    </a:lnTo>
                    <a:lnTo>
                      <a:pt x="198" y="25"/>
                    </a:lnTo>
                    <a:lnTo>
                      <a:pt x="198" y="24"/>
                    </a:lnTo>
                    <a:lnTo>
                      <a:pt x="194" y="20"/>
                    </a:lnTo>
                    <a:lnTo>
                      <a:pt x="198" y="23"/>
                    </a:lnTo>
                    <a:lnTo>
                      <a:pt x="198" y="21"/>
                    </a:lnTo>
                    <a:lnTo>
                      <a:pt x="196" y="19"/>
                    </a:lnTo>
                    <a:lnTo>
                      <a:pt x="199" y="23"/>
                    </a:lnTo>
                    <a:lnTo>
                      <a:pt x="202" y="24"/>
                    </a:lnTo>
                    <a:lnTo>
                      <a:pt x="201" y="25"/>
                    </a:lnTo>
                    <a:lnTo>
                      <a:pt x="201" y="26"/>
                    </a:lnTo>
                    <a:lnTo>
                      <a:pt x="201" y="27"/>
                    </a:lnTo>
                    <a:lnTo>
                      <a:pt x="201" y="29"/>
                    </a:lnTo>
                    <a:lnTo>
                      <a:pt x="202" y="30"/>
                    </a:lnTo>
                    <a:lnTo>
                      <a:pt x="202" y="32"/>
                    </a:lnTo>
                    <a:lnTo>
                      <a:pt x="203" y="34"/>
                    </a:lnTo>
                    <a:lnTo>
                      <a:pt x="204" y="34"/>
                    </a:lnTo>
                    <a:lnTo>
                      <a:pt x="204" y="32"/>
                    </a:lnTo>
                    <a:lnTo>
                      <a:pt x="206" y="31"/>
                    </a:lnTo>
                    <a:lnTo>
                      <a:pt x="204" y="30"/>
                    </a:lnTo>
                    <a:lnTo>
                      <a:pt x="203" y="30"/>
                    </a:lnTo>
                    <a:lnTo>
                      <a:pt x="203" y="29"/>
                    </a:lnTo>
                    <a:lnTo>
                      <a:pt x="203" y="27"/>
                    </a:lnTo>
                    <a:lnTo>
                      <a:pt x="204" y="26"/>
                    </a:lnTo>
                    <a:lnTo>
                      <a:pt x="204" y="25"/>
                    </a:lnTo>
                    <a:lnTo>
                      <a:pt x="203" y="24"/>
                    </a:lnTo>
                    <a:lnTo>
                      <a:pt x="202" y="23"/>
                    </a:lnTo>
                    <a:lnTo>
                      <a:pt x="203" y="21"/>
                    </a:lnTo>
                    <a:lnTo>
                      <a:pt x="204" y="20"/>
                    </a:lnTo>
                    <a:lnTo>
                      <a:pt x="206" y="20"/>
                    </a:lnTo>
                    <a:lnTo>
                      <a:pt x="206" y="23"/>
                    </a:lnTo>
                    <a:lnTo>
                      <a:pt x="208" y="26"/>
                    </a:lnTo>
                    <a:lnTo>
                      <a:pt x="210" y="29"/>
                    </a:lnTo>
                    <a:lnTo>
                      <a:pt x="212" y="29"/>
                    </a:lnTo>
                    <a:lnTo>
                      <a:pt x="210" y="27"/>
                    </a:lnTo>
                    <a:lnTo>
                      <a:pt x="209" y="24"/>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171"/>
              <p:cNvSpPr>
                <a:spLocks noEditPoints="1"/>
              </p:cNvSpPr>
              <p:nvPr/>
            </p:nvSpPr>
            <p:spPr bwMode="auto">
              <a:xfrm>
                <a:off x="3822782" y="1767048"/>
                <a:ext cx="267995" cy="215305"/>
              </a:xfrm>
              <a:custGeom>
                <a:avLst/>
                <a:gdLst>
                  <a:gd name="T0" fmla="*/ 404813 w 282"/>
                  <a:gd name="T1" fmla="*/ 26988 h 224"/>
                  <a:gd name="T2" fmla="*/ 404813 w 282"/>
                  <a:gd name="T3" fmla="*/ 49213 h 224"/>
                  <a:gd name="T4" fmla="*/ 385763 w 282"/>
                  <a:gd name="T5" fmla="*/ 53975 h 224"/>
                  <a:gd name="T6" fmla="*/ 365125 w 282"/>
                  <a:gd name="T7" fmla="*/ 52388 h 224"/>
                  <a:gd name="T8" fmla="*/ 363538 w 282"/>
                  <a:gd name="T9" fmla="*/ 25400 h 224"/>
                  <a:gd name="T10" fmla="*/ 336550 w 282"/>
                  <a:gd name="T11" fmla="*/ 17463 h 224"/>
                  <a:gd name="T12" fmla="*/ 322263 w 282"/>
                  <a:gd name="T13" fmla="*/ 20638 h 224"/>
                  <a:gd name="T14" fmla="*/ 307975 w 282"/>
                  <a:gd name="T15" fmla="*/ 7938 h 224"/>
                  <a:gd name="T16" fmla="*/ 292100 w 282"/>
                  <a:gd name="T17" fmla="*/ 1588 h 224"/>
                  <a:gd name="T18" fmla="*/ 265113 w 282"/>
                  <a:gd name="T19" fmla="*/ 3175 h 224"/>
                  <a:gd name="T20" fmla="*/ 265113 w 282"/>
                  <a:gd name="T21" fmla="*/ 33338 h 224"/>
                  <a:gd name="T22" fmla="*/ 258763 w 282"/>
                  <a:gd name="T23" fmla="*/ 66675 h 224"/>
                  <a:gd name="T24" fmla="*/ 231775 w 282"/>
                  <a:gd name="T25" fmla="*/ 71438 h 224"/>
                  <a:gd name="T26" fmla="*/ 209550 w 282"/>
                  <a:gd name="T27" fmla="*/ 61913 h 224"/>
                  <a:gd name="T28" fmla="*/ 187325 w 282"/>
                  <a:gd name="T29" fmla="*/ 46038 h 224"/>
                  <a:gd name="T30" fmla="*/ 171450 w 282"/>
                  <a:gd name="T31" fmla="*/ 49213 h 224"/>
                  <a:gd name="T32" fmla="*/ 152400 w 282"/>
                  <a:gd name="T33" fmla="*/ 46038 h 224"/>
                  <a:gd name="T34" fmla="*/ 114300 w 282"/>
                  <a:gd name="T35" fmla="*/ 73025 h 224"/>
                  <a:gd name="T36" fmla="*/ 92075 w 282"/>
                  <a:gd name="T37" fmla="*/ 98425 h 224"/>
                  <a:gd name="T38" fmla="*/ 96838 w 282"/>
                  <a:gd name="T39" fmla="*/ 123825 h 224"/>
                  <a:gd name="T40" fmla="*/ 82550 w 282"/>
                  <a:gd name="T41" fmla="*/ 139700 h 224"/>
                  <a:gd name="T42" fmla="*/ 60325 w 282"/>
                  <a:gd name="T43" fmla="*/ 144463 h 224"/>
                  <a:gd name="T44" fmla="*/ 36513 w 282"/>
                  <a:gd name="T45" fmla="*/ 155575 h 224"/>
                  <a:gd name="T46" fmla="*/ 15875 w 282"/>
                  <a:gd name="T47" fmla="*/ 158750 h 224"/>
                  <a:gd name="T48" fmla="*/ 17463 w 282"/>
                  <a:gd name="T49" fmla="*/ 180975 h 224"/>
                  <a:gd name="T50" fmla="*/ 0 w 282"/>
                  <a:gd name="T51" fmla="*/ 222250 h 224"/>
                  <a:gd name="T52" fmla="*/ 15875 w 282"/>
                  <a:gd name="T53" fmla="*/ 231775 h 224"/>
                  <a:gd name="T54" fmla="*/ 15875 w 282"/>
                  <a:gd name="T55" fmla="*/ 261938 h 224"/>
                  <a:gd name="T56" fmla="*/ 19050 w 282"/>
                  <a:gd name="T57" fmla="*/ 295275 h 224"/>
                  <a:gd name="T58" fmla="*/ 15875 w 282"/>
                  <a:gd name="T59" fmla="*/ 311150 h 224"/>
                  <a:gd name="T60" fmla="*/ 42863 w 282"/>
                  <a:gd name="T61" fmla="*/ 314325 h 224"/>
                  <a:gd name="T62" fmla="*/ 58738 w 282"/>
                  <a:gd name="T63" fmla="*/ 314325 h 224"/>
                  <a:gd name="T64" fmla="*/ 84138 w 282"/>
                  <a:gd name="T65" fmla="*/ 300038 h 224"/>
                  <a:gd name="T66" fmla="*/ 107950 w 282"/>
                  <a:gd name="T67" fmla="*/ 287338 h 224"/>
                  <a:gd name="T68" fmla="*/ 125413 w 282"/>
                  <a:gd name="T69" fmla="*/ 274638 h 224"/>
                  <a:gd name="T70" fmla="*/ 146050 w 282"/>
                  <a:gd name="T71" fmla="*/ 266700 h 224"/>
                  <a:gd name="T72" fmla="*/ 165100 w 282"/>
                  <a:gd name="T73" fmla="*/ 250825 h 224"/>
                  <a:gd name="T74" fmla="*/ 190500 w 282"/>
                  <a:gd name="T75" fmla="*/ 246063 h 224"/>
                  <a:gd name="T76" fmla="*/ 222250 w 282"/>
                  <a:gd name="T77" fmla="*/ 257175 h 224"/>
                  <a:gd name="T78" fmla="*/ 246063 w 282"/>
                  <a:gd name="T79" fmla="*/ 276225 h 224"/>
                  <a:gd name="T80" fmla="*/ 258763 w 282"/>
                  <a:gd name="T81" fmla="*/ 287338 h 224"/>
                  <a:gd name="T82" fmla="*/ 257175 w 282"/>
                  <a:gd name="T83" fmla="*/ 304800 h 224"/>
                  <a:gd name="T84" fmla="*/ 276225 w 282"/>
                  <a:gd name="T85" fmla="*/ 323850 h 224"/>
                  <a:gd name="T86" fmla="*/ 298450 w 282"/>
                  <a:gd name="T87" fmla="*/ 341313 h 224"/>
                  <a:gd name="T88" fmla="*/ 312738 w 282"/>
                  <a:gd name="T89" fmla="*/ 349250 h 224"/>
                  <a:gd name="T90" fmla="*/ 336550 w 282"/>
                  <a:gd name="T91" fmla="*/ 331788 h 224"/>
                  <a:gd name="T92" fmla="*/ 334963 w 282"/>
                  <a:gd name="T93" fmla="*/ 311150 h 224"/>
                  <a:gd name="T94" fmla="*/ 354013 w 282"/>
                  <a:gd name="T95" fmla="*/ 322263 h 224"/>
                  <a:gd name="T96" fmla="*/ 385763 w 282"/>
                  <a:gd name="T97" fmla="*/ 334963 h 224"/>
                  <a:gd name="T98" fmla="*/ 398463 w 282"/>
                  <a:gd name="T99" fmla="*/ 319088 h 224"/>
                  <a:gd name="T100" fmla="*/ 414338 w 282"/>
                  <a:gd name="T101" fmla="*/ 311150 h 224"/>
                  <a:gd name="T102" fmla="*/ 431800 w 282"/>
                  <a:gd name="T103" fmla="*/ 295275 h 224"/>
                  <a:gd name="T104" fmla="*/ 438150 w 282"/>
                  <a:gd name="T105" fmla="*/ 233363 h 224"/>
                  <a:gd name="T106" fmla="*/ 446088 w 282"/>
                  <a:gd name="T107" fmla="*/ 188913 h 224"/>
                  <a:gd name="T108" fmla="*/ 441325 w 282"/>
                  <a:gd name="T109" fmla="*/ 76200 h 224"/>
                  <a:gd name="T110" fmla="*/ 430213 w 282"/>
                  <a:gd name="T111" fmla="*/ 46038 h 224"/>
                  <a:gd name="T112" fmla="*/ 422275 w 282"/>
                  <a:gd name="T113" fmla="*/ 23813 h 224"/>
                  <a:gd name="T114" fmla="*/ 215900 w 282"/>
                  <a:gd name="T115" fmla="*/ 161925 h 224"/>
                  <a:gd name="T116" fmla="*/ 207963 w 282"/>
                  <a:gd name="T117" fmla="*/ 141288 h 224"/>
                  <a:gd name="T118" fmla="*/ 234950 w 282"/>
                  <a:gd name="T119" fmla="*/ 14446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2" h="224">
                    <a:moveTo>
                      <a:pt x="265" y="16"/>
                    </a:moveTo>
                    <a:lnTo>
                      <a:pt x="265" y="16"/>
                    </a:lnTo>
                    <a:lnTo>
                      <a:pt x="264" y="15"/>
                    </a:lnTo>
                    <a:lnTo>
                      <a:pt x="262" y="13"/>
                    </a:lnTo>
                    <a:lnTo>
                      <a:pt x="261" y="13"/>
                    </a:lnTo>
                    <a:lnTo>
                      <a:pt x="257" y="15"/>
                    </a:lnTo>
                    <a:lnTo>
                      <a:pt x="255" y="16"/>
                    </a:lnTo>
                    <a:lnTo>
                      <a:pt x="255" y="17"/>
                    </a:lnTo>
                    <a:lnTo>
                      <a:pt x="255" y="18"/>
                    </a:lnTo>
                    <a:lnTo>
                      <a:pt x="256" y="21"/>
                    </a:lnTo>
                    <a:lnTo>
                      <a:pt x="255" y="22"/>
                    </a:lnTo>
                    <a:lnTo>
                      <a:pt x="255" y="23"/>
                    </a:lnTo>
                    <a:lnTo>
                      <a:pt x="254" y="24"/>
                    </a:lnTo>
                    <a:lnTo>
                      <a:pt x="255" y="24"/>
                    </a:lnTo>
                    <a:lnTo>
                      <a:pt x="255" y="27"/>
                    </a:lnTo>
                    <a:lnTo>
                      <a:pt x="255" y="28"/>
                    </a:lnTo>
                    <a:lnTo>
                      <a:pt x="255" y="29"/>
                    </a:lnTo>
                    <a:lnTo>
                      <a:pt x="255" y="31"/>
                    </a:lnTo>
                    <a:lnTo>
                      <a:pt x="255" y="32"/>
                    </a:lnTo>
                    <a:lnTo>
                      <a:pt x="255" y="33"/>
                    </a:lnTo>
                    <a:lnTo>
                      <a:pt x="254" y="34"/>
                    </a:lnTo>
                    <a:lnTo>
                      <a:pt x="249" y="33"/>
                    </a:lnTo>
                    <a:lnTo>
                      <a:pt x="244" y="32"/>
                    </a:lnTo>
                    <a:lnTo>
                      <a:pt x="243" y="33"/>
                    </a:lnTo>
                    <a:lnTo>
                      <a:pt x="241" y="33"/>
                    </a:lnTo>
                    <a:lnTo>
                      <a:pt x="241" y="34"/>
                    </a:lnTo>
                    <a:lnTo>
                      <a:pt x="243" y="34"/>
                    </a:lnTo>
                    <a:lnTo>
                      <a:pt x="245" y="35"/>
                    </a:lnTo>
                    <a:lnTo>
                      <a:pt x="246" y="37"/>
                    </a:lnTo>
                    <a:lnTo>
                      <a:pt x="246" y="38"/>
                    </a:lnTo>
                    <a:lnTo>
                      <a:pt x="245" y="38"/>
                    </a:lnTo>
                    <a:lnTo>
                      <a:pt x="244" y="37"/>
                    </a:lnTo>
                    <a:lnTo>
                      <a:pt x="239" y="35"/>
                    </a:lnTo>
                    <a:lnTo>
                      <a:pt x="235" y="37"/>
                    </a:lnTo>
                    <a:lnTo>
                      <a:pt x="234" y="34"/>
                    </a:lnTo>
                    <a:lnTo>
                      <a:pt x="230" y="33"/>
                    </a:lnTo>
                    <a:lnTo>
                      <a:pt x="229" y="31"/>
                    </a:lnTo>
                    <a:lnTo>
                      <a:pt x="229" y="29"/>
                    </a:lnTo>
                    <a:lnTo>
                      <a:pt x="229" y="27"/>
                    </a:lnTo>
                    <a:lnTo>
                      <a:pt x="228" y="26"/>
                    </a:lnTo>
                    <a:lnTo>
                      <a:pt x="229" y="23"/>
                    </a:lnTo>
                    <a:lnTo>
                      <a:pt x="229" y="22"/>
                    </a:lnTo>
                    <a:lnTo>
                      <a:pt x="229" y="19"/>
                    </a:lnTo>
                    <a:lnTo>
                      <a:pt x="230" y="17"/>
                    </a:lnTo>
                    <a:lnTo>
                      <a:pt x="229" y="16"/>
                    </a:lnTo>
                    <a:lnTo>
                      <a:pt x="227" y="15"/>
                    </a:lnTo>
                    <a:lnTo>
                      <a:pt x="226" y="13"/>
                    </a:lnTo>
                    <a:lnTo>
                      <a:pt x="222" y="15"/>
                    </a:lnTo>
                    <a:lnTo>
                      <a:pt x="221" y="15"/>
                    </a:lnTo>
                    <a:lnTo>
                      <a:pt x="218" y="12"/>
                    </a:lnTo>
                    <a:lnTo>
                      <a:pt x="217" y="12"/>
                    </a:lnTo>
                    <a:lnTo>
                      <a:pt x="216" y="12"/>
                    </a:lnTo>
                    <a:lnTo>
                      <a:pt x="212" y="11"/>
                    </a:lnTo>
                    <a:lnTo>
                      <a:pt x="211" y="10"/>
                    </a:lnTo>
                    <a:lnTo>
                      <a:pt x="211" y="12"/>
                    </a:lnTo>
                    <a:lnTo>
                      <a:pt x="208" y="12"/>
                    </a:lnTo>
                    <a:lnTo>
                      <a:pt x="207" y="12"/>
                    </a:lnTo>
                    <a:lnTo>
                      <a:pt x="206" y="13"/>
                    </a:lnTo>
                    <a:lnTo>
                      <a:pt x="203" y="12"/>
                    </a:lnTo>
                    <a:lnTo>
                      <a:pt x="203" y="13"/>
                    </a:lnTo>
                    <a:lnTo>
                      <a:pt x="202" y="13"/>
                    </a:lnTo>
                    <a:lnTo>
                      <a:pt x="201" y="13"/>
                    </a:lnTo>
                    <a:lnTo>
                      <a:pt x="200" y="13"/>
                    </a:lnTo>
                    <a:lnTo>
                      <a:pt x="197" y="12"/>
                    </a:lnTo>
                    <a:lnTo>
                      <a:pt x="196" y="10"/>
                    </a:lnTo>
                    <a:lnTo>
                      <a:pt x="196" y="7"/>
                    </a:lnTo>
                    <a:lnTo>
                      <a:pt x="196" y="6"/>
                    </a:lnTo>
                    <a:lnTo>
                      <a:pt x="197" y="5"/>
                    </a:lnTo>
                    <a:lnTo>
                      <a:pt x="195" y="4"/>
                    </a:lnTo>
                    <a:lnTo>
                      <a:pt x="194" y="5"/>
                    </a:lnTo>
                    <a:lnTo>
                      <a:pt x="192" y="2"/>
                    </a:lnTo>
                    <a:lnTo>
                      <a:pt x="192" y="4"/>
                    </a:lnTo>
                    <a:lnTo>
                      <a:pt x="191" y="4"/>
                    </a:lnTo>
                    <a:lnTo>
                      <a:pt x="190" y="2"/>
                    </a:lnTo>
                    <a:lnTo>
                      <a:pt x="189" y="2"/>
                    </a:lnTo>
                    <a:lnTo>
                      <a:pt x="188" y="2"/>
                    </a:lnTo>
                    <a:lnTo>
                      <a:pt x="188" y="1"/>
                    </a:lnTo>
                    <a:lnTo>
                      <a:pt x="186" y="0"/>
                    </a:lnTo>
                    <a:lnTo>
                      <a:pt x="185" y="0"/>
                    </a:lnTo>
                    <a:lnTo>
                      <a:pt x="184" y="1"/>
                    </a:lnTo>
                    <a:lnTo>
                      <a:pt x="184" y="2"/>
                    </a:lnTo>
                    <a:lnTo>
                      <a:pt x="184" y="4"/>
                    </a:lnTo>
                    <a:lnTo>
                      <a:pt x="180" y="2"/>
                    </a:lnTo>
                    <a:lnTo>
                      <a:pt x="179" y="4"/>
                    </a:lnTo>
                    <a:lnTo>
                      <a:pt x="177" y="4"/>
                    </a:lnTo>
                    <a:lnTo>
                      <a:pt x="173" y="2"/>
                    </a:lnTo>
                    <a:lnTo>
                      <a:pt x="172" y="1"/>
                    </a:lnTo>
                    <a:lnTo>
                      <a:pt x="168" y="0"/>
                    </a:lnTo>
                    <a:lnTo>
                      <a:pt x="167" y="2"/>
                    </a:lnTo>
                    <a:lnTo>
                      <a:pt x="168" y="5"/>
                    </a:lnTo>
                    <a:lnTo>
                      <a:pt x="168" y="6"/>
                    </a:lnTo>
                    <a:lnTo>
                      <a:pt x="167" y="11"/>
                    </a:lnTo>
                    <a:lnTo>
                      <a:pt x="166" y="13"/>
                    </a:lnTo>
                    <a:lnTo>
                      <a:pt x="167" y="15"/>
                    </a:lnTo>
                    <a:lnTo>
                      <a:pt x="167" y="16"/>
                    </a:lnTo>
                    <a:lnTo>
                      <a:pt x="166" y="17"/>
                    </a:lnTo>
                    <a:lnTo>
                      <a:pt x="167" y="19"/>
                    </a:lnTo>
                    <a:lnTo>
                      <a:pt x="167" y="21"/>
                    </a:lnTo>
                    <a:lnTo>
                      <a:pt x="166" y="27"/>
                    </a:lnTo>
                    <a:lnTo>
                      <a:pt x="167" y="28"/>
                    </a:lnTo>
                    <a:lnTo>
                      <a:pt x="169" y="31"/>
                    </a:lnTo>
                    <a:lnTo>
                      <a:pt x="170" y="32"/>
                    </a:lnTo>
                    <a:lnTo>
                      <a:pt x="169" y="33"/>
                    </a:lnTo>
                    <a:lnTo>
                      <a:pt x="168" y="35"/>
                    </a:lnTo>
                    <a:lnTo>
                      <a:pt x="167" y="38"/>
                    </a:lnTo>
                    <a:lnTo>
                      <a:pt x="166" y="39"/>
                    </a:lnTo>
                    <a:lnTo>
                      <a:pt x="163" y="42"/>
                    </a:lnTo>
                    <a:lnTo>
                      <a:pt x="162" y="43"/>
                    </a:lnTo>
                    <a:lnTo>
                      <a:pt x="161" y="43"/>
                    </a:lnTo>
                    <a:lnTo>
                      <a:pt x="157" y="43"/>
                    </a:lnTo>
                    <a:lnTo>
                      <a:pt x="153" y="42"/>
                    </a:lnTo>
                    <a:lnTo>
                      <a:pt x="152" y="42"/>
                    </a:lnTo>
                    <a:lnTo>
                      <a:pt x="151" y="42"/>
                    </a:lnTo>
                    <a:lnTo>
                      <a:pt x="151" y="40"/>
                    </a:lnTo>
                    <a:lnTo>
                      <a:pt x="148" y="42"/>
                    </a:lnTo>
                    <a:lnTo>
                      <a:pt x="146" y="45"/>
                    </a:lnTo>
                    <a:lnTo>
                      <a:pt x="145" y="45"/>
                    </a:lnTo>
                    <a:lnTo>
                      <a:pt x="142" y="45"/>
                    </a:lnTo>
                    <a:lnTo>
                      <a:pt x="141" y="44"/>
                    </a:lnTo>
                    <a:lnTo>
                      <a:pt x="140" y="43"/>
                    </a:lnTo>
                    <a:lnTo>
                      <a:pt x="139" y="42"/>
                    </a:lnTo>
                    <a:lnTo>
                      <a:pt x="136" y="42"/>
                    </a:lnTo>
                    <a:lnTo>
                      <a:pt x="136" y="40"/>
                    </a:lnTo>
                    <a:lnTo>
                      <a:pt x="136" y="39"/>
                    </a:lnTo>
                    <a:lnTo>
                      <a:pt x="134" y="38"/>
                    </a:lnTo>
                    <a:lnTo>
                      <a:pt x="132" y="39"/>
                    </a:lnTo>
                    <a:lnTo>
                      <a:pt x="129" y="40"/>
                    </a:lnTo>
                    <a:lnTo>
                      <a:pt x="124" y="42"/>
                    </a:lnTo>
                    <a:lnTo>
                      <a:pt x="124" y="40"/>
                    </a:lnTo>
                    <a:lnTo>
                      <a:pt x="123" y="39"/>
                    </a:lnTo>
                    <a:lnTo>
                      <a:pt x="121" y="37"/>
                    </a:lnTo>
                    <a:lnTo>
                      <a:pt x="121" y="35"/>
                    </a:lnTo>
                    <a:lnTo>
                      <a:pt x="120" y="33"/>
                    </a:lnTo>
                    <a:lnTo>
                      <a:pt x="119" y="31"/>
                    </a:lnTo>
                    <a:lnTo>
                      <a:pt x="118" y="29"/>
                    </a:lnTo>
                    <a:lnTo>
                      <a:pt x="115" y="28"/>
                    </a:lnTo>
                    <a:lnTo>
                      <a:pt x="115" y="31"/>
                    </a:lnTo>
                    <a:lnTo>
                      <a:pt x="114" y="31"/>
                    </a:lnTo>
                    <a:lnTo>
                      <a:pt x="113" y="31"/>
                    </a:lnTo>
                    <a:lnTo>
                      <a:pt x="110" y="31"/>
                    </a:lnTo>
                    <a:lnTo>
                      <a:pt x="109" y="31"/>
                    </a:lnTo>
                    <a:lnTo>
                      <a:pt x="108" y="31"/>
                    </a:lnTo>
                    <a:lnTo>
                      <a:pt x="107" y="29"/>
                    </a:lnTo>
                    <a:lnTo>
                      <a:pt x="104" y="28"/>
                    </a:lnTo>
                    <a:lnTo>
                      <a:pt x="103" y="29"/>
                    </a:lnTo>
                    <a:lnTo>
                      <a:pt x="102" y="31"/>
                    </a:lnTo>
                    <a:lnTo>
                      <a:pt x="99" y="31"/>
                    </a:lnTo>
                    <a:lnTo>
                      <a:pt x="97" y="32"/>
                    </a:lnTo>
                    <a:lnTo>
                      <a:pt x="96" y="29"/>
                    </a:lnTo>
                    <a:lnTo>
                      <a:pt x="93" y="27"/>
                    </a:lnTo>
                    <a:lnTo>
                      <a:pt x="92" y="27"/>
                    </a:lnTo>
                    <a:lnTo>
                      <a:pt x="90" y="28"/>
                    </a:lnTo>
                    <a:lnTo>
                      <a:pt x="83" y="32"/>
                    </a:lnTo>
                    <a:lnTo>
                      <a:pt x="82" y="34"/>
                    </a:lnTo>
                    <a:lnTo>
                      <a:pt x="80" y="37"/>
                    </a:lnTo>
                    <a:lnTo>
                      <a:pt x="77" y="38"/>
                    </a:lnTo>
                    <a:lnTo>
                      <a:pt x="75" y="43"/>
                    </a:lnTo>
                    <a:lnTo>
                      <a:pt x="72" y="46"/>
                    </a:lnTo>
                    <a:lnTo>
                      <a:pt x="71" y="48"/>
                    </a:lnTo>
                    <a:lnTo>
                      <a:pt x="70" y="50"/>
                    </a:lnTo>
                    <a:lnTo>
                      <a:pt x="69" y="53"/>
                    </a:lnTo>
                    <a:lnTo>
                      <a:pt x="70" y="54"/>
                    </a:lnTo>
                    <a:lnTo>
                      <a:pt x="69" y="54"/>
                    </a:lnTo>
                    <a:lnTo>
                      <a:pt x="68" y="55"/>
                    </a:lnTo>
                    <a:lnTo>
                      <a:pt x="66" y="56"/>
                    </a:lnTo>
                    <a:lnTo>
                      <a:pt x="65" y="57"/>
                    </a:lnTo>
                    <a:lnTo>
                      <a:pt x="64" y="59"/>
                    </a:lnTo>
                    <a:lnTo>
                      <a:pt x="58" y="62"/>
                    </a:lnTo>
                    <a:lnTo>
                      <a:pt x="59" y="62"/>
                    </a:lnTo>
                    <a:lnTo>
                      <a:pt x="59" y="64"/>
                    </a:lnTo>
                    <a:lnTo>
                      <a:pt x="58" y="66"/>
                    </a:lnTo>
                    <a:lnTo>
                      <a:pt x="59" y="67"/>
                    </a:lnTo>
                    <a:lnTo>
                      <a:pt x="58" y="70"/>
                    </a:lnTo>
                    <a:lnTo>
                      <a:pt x="59" y="71"/>
                    </a:lnTo>
                    <a:lnTo>
                      <a:pt x="60" y="71"/>
                    </a:lnTo>
                    <a:lnTo>
                      <a:pt x="60" y="73"/>
                    </a:lnTo>
                    <a:lnTo>
                      <a:pt x="61" y="75"/>
                    </a:lnTo>
                    <a:lnTo>
                      <a:pt x="61" y="78"/>
                    </a:lnTo>
                    <a:lnTo>
                      <a:pt x="61" y="81"/>
                    </a:lnTo>
                    <a:lnTo>
                      <a:pt x="61" y="83"/>
                    </a:lnTo>
                    <a:lnTo>
                      <a:pt x="63" y="84"/>
                    </a:lnTo>
                    <a:lnTo>
                      <a:pt x="64" y="84"/>
                    </a:lnTo>
                    <a:lnTo>
                      <a:pt x="64" y="86"/>
                    </a:lnTo>
                    <a:lnTo>
                      <a:pt x="61" y="89"/>
                    </a:lnTo>
                    <a:lnTo>
                      <a:pt x="60" y="89"/>
                    </a:lnTo>
                    <a:lnTo>
                      <a:pt x="59" y="89"/>
                    </a:lnTo>
                    <a:lnTo>
                      <a:pt x="58" y="88"/>
                    </a:lnTo>
                    <a:lnTo>
                      <a:pt x="54" y="88"/>
                    </a:lnTo>
                    <a:lnTo>
                      <a:pt x="52" y="88"/>
                    </a:lnTo>
                    <a:lnTo>
                      <a:pt x="50" y="88"/>
                    </a:lnTo>
                    <a:lnTo>
                      <a:pt x="49" y="88"/>
                    </a:lnTo>
                    <a:lnTo>
                      <a:pt x="47" y="89"/>
                    </a:lnTo>
                    <a:lnTo>
                      <a:pt x="44" y="87"/>
                    </a:lnTo>
                    <a:lnTo>
                      <a:pt x="43" y="87"/>
                    </a:lnTo>
                    <a:lnTo>
                      <a:pt x="42" y="88"/>
                    </a:lnTo>
                    <a:lnTo>
                      <a:pt x="41" y="88"/>
                    </a:lnTo>
                    <a:lnTo>
                      <a:pt x="38" y="89"/>
                    </a:lnTo>
                    <a:lnTo>
                      <a:pt x="38" y="91"/>
                    </a:lnTo>
                    <a:lnTo>
                      <a:pt x="37" y="93"/>
                    </a:lnTo>
                    <a:lnTo>
                      <a:pt x="36" y="95"/>
                    </a:lnTo>
                    <a:lnTo>
                      <a:pt x="37" y="97"/>
                    </a:lnTo>
                    <a:lnTo>
                      <a:pt x="36" y="98"/>
                    </a:lnTo>
                    <a:lnTo>
                      <a:pt x="34" y="98"/>
                    </a:lnTo>
                    <a:lnTo>
                      <a:pt x="33" y="97"/>
                    </a:lnTo>
                    <a:lnTo>
                      <a:pt x="30" y="97"/>
                    </a:lnTo>
                    <a:lnTo>
                      <a:pt x="27" y="98"/>
                    </a:lnTo>
                    <a:lnTo>
                      <a:pt x="26" y="98"/>
                    </a:lnTo>
                    <a:lnTo>
                      <a:pt x="23" y="98"/>
                    </a:lnTo>
                    <a:lnTo>
                      <a:pt x="22" y="98"/>
                    </a:lnTo>
                    <a:lnTo>
                      <a:pt x="19" y="99"/>
                    </a:lnTo>
                    <a:lnTo>
                      <a:pt x="17" y="99"/>
                    </a:lnTo>
                    <a:lnTo>
                      <a:pt x="15" y="100"/>
                    </a:lnTo>
                    <a:lnTo>
                      <a:pt x="14" y="99"/>
                    </a:lnTo>
                    <a:lnTo>
                      <a:pt x="12" y="100"/>
                    </a:lnTo>
                    <a:lnTo>
                      <a:pt x="11" y="100"/>
                    </a:lnTo>
                    <a:lnTo>
                      <a:pt x="10" y="100"/>
                    </a:lnTo>
                    <a:lnTo>
                      <a:pt x="9" y="100"/>
                    </a:lnTo>
                    <a:lnTo>
                      <a:pt x="8" y="102"/>
                    </a:lnTo>
                    <a:lnTo>
                      <a:pt x="8" y="105"/>
                    </a:lnTo>
                    <a:lnTo>
                      <a:pt x="6" y="106"/>
                    </a:lnTo>
                    <a:lnTo>
                      <a:pt x="8" y="109"/>
                    </a:lnTo>
                    <a:lnTo>
                      <a:pt x="8" y="110"/>
                    </a:lnTo>
                    <a:lnTo>
                      <a:pt x="10" y="110"/>
                    </a:lnTo>
                    <a:lnTo>
                      <a:pt x="10" y="113"/>
                    </a:lnTo>
                    <a:lnTo>
                      <a:pt x="11" y="114"/>
                    </a:lnTo>
                    <a:lnTo>
                      <a:pt x="11" y="119"/>
                    </a:lnTo>
                    <a:lnTo>
                      <a:pt x="9" y="121"/>
                    </a:lnTo>
                    <a:lnTo>
                      <a:pt x="9" y="124"/>
                    </a:lnTo>
                    <a:lnTo>
                      <a:pt x="9" y="125"/>
                    </a:lnTo>
                    <a:lnTo>
                      <a:pt x="9" y="126"/>
                    </a:lnTo>
                    <a:lnTo>
                      <a:pt x="8" y="128"/>
                    </a:lnTo>
                    <a:lnTo>
                      <a:pt x="8" y="131"/>
                    </a:lnTo>
                    <a:lnTo>
                      <a:pt x="4" y="135"/>
                    </a:lnTo>
                    <a:lnTo>
                      <a:pt x="1" y="137"/>
                    </a:lnTo>
                    <a:lnTo>
                      <a:pt x="0" y="140"/>
                    </a:lnTo>
                    <a:lnTo>
                      <a:pt x="1" y="141"/>
                    </a:lnTo>
                    <a:lnTo>
                      <a:pt x="4" y="144"/>
                    </a:lnTo>
                    <a:lnTo>
                      <a:pt x="5" y="146"/>
                    </a:lnTo>
                    <a:lnTo>
                      <a:pt x="5" y="147"/>
                    </a:lnTo>
                    <a:lnTo>
                      <a:pt x="6" y="148"/>
                    </a:lnTo>
                    <a:lnTo>
                      <a:pt x="8" y="147"/>
                    </a:lnTo>
                    <a:lnTo>
                      <a:pt x="8" y="146"/>
                    </a:lnTo>
                    <a:lnTo>
                      <a:pt x="9" y="146"/>
                    </a:lnTo>
                    <a:lnTo>
                      <a:pt x="10" y="146"/>
                    </a:lnTo>
                    <a:lnTo>
                      <a:pt x="10" y="147"/>
                    </a:lnTo>
                    <a:lnTo>
                      <a:pt x="12" y="151"/>
                    </a:lnTo>
                    <a:lnTo>
                      <a:pt x="12" y="152"/>
                    </a:lnTo>
                    <a:lnTo>
                      <a:pt x="12" y="153"/>
                    </a:lnTo>
                    <a:lnTo>
                      <a:pt x="14" y="154"/>
                    </a:lnTo>
                    <a:lnTo>
                      <a:pt x="12" y="157"/>
                    </a:lnTo>
                    <a:lnTo>
                      <a:pt x="11" y="160"/>
                    </a:lnTo>
                    <a:lnTo>
                      <a:pt x="10" y="163"/>
                    </a:lnTo>
                    <a:lnTo>
                      <a:pt x="10" y="165"/>
                    </a:lnTo>
                    <a:lnTo>
                      <a:pt x="11" y="168"/>
                    </a:lnTo>
                    <a:lnTo>
                      <a:pt x="12" y="170"/>
                    </a:lnTo>
                    <a:lnTo>
                      <a:pt x="12" y="171"/>
                    </a:lnTo>
                    <a:lnTo>
                      <a:pt x="14" y="174"/>
                    </a:lnTo>
                    <a:lnTo>
                      <a:pt x="14" y="176"/>
                    </a:lnTo>
                    <a:lnTo>
                      <a:pt x="12" y="179"/>
                    </a:lnTo>
                    <a:lnTo>
                      <a:pt x="12" y="181"/>
                    </a:lnTo>
                    <a:lnTo>
                      <a:pt x="12" y="182"/>
                    </a:lnTo>
                    <a:lnTo>
                      <a:pt x="12" y="184"/>
                    </a:lnTo>
                    <a:lnTo>
                      <a:pt x="12" y="186"/>
                    </a:lnTo>
                    <a:lnTo>
                      <a:pt x="12" y="189"/>
                    </a:lnTo>
                    <a:lnTo>
                      <a:pt x="12" y="190"/>
                    </a:lnTo>
                    <a:lnTo>
                      <a:pt x="12" y="191"/>
                    </a:lnTo>
                    <a:lnTo>
                      <a:pt x="12" y="192"/>
                    </a:lnTo>
                    <a:lnTo>
                      <a:pt x="12" y="193"/>
                    </a:lnTo>
                    <a:lnTo>
                      <a:pt x="11" y="195"/>
                    </a:lnTo>
                    <a:lnTo>
                      <a:pt x="10" y="196"/>
                    </a:lnTo>
                    <a:lnTo>
                      <a:pt x="11" y="198"/>
                    </a:lnTo>
                    <a:lnTo>
                      <a:pt x="12" y="198"/>
                    </a:lnTo>
                    <a:lnTo>
                      <a:pt x="12" y="197"/>
                    </a:lnTo>
                    <a:lnTo>
                      <a:pt x="15" y="196"/>
                    </a:lnTo>
                    <a:lnTo>
                      <a:pt x="16" y="197"/>
                    </a:lnTo>
                    <a:lnTo>
                      <a:pt x="19" y="197"/>
                    </a:lnTo>
                    <a:lnTo>
                      <a:pt x="21" y="198"/>
                    </a:lnTo>
                    <a:lnTo>
                      <a:pt x="25" y="198"/>
                    </a:lnTo>
                    <a:lnTo>
                      <a:pt x="27" y="198"/>
                    </a:lnTo>
                    <a:lnTo>
                      <a:pt x="27" y="200"/>
                    </a:lnTo>
                    <a:lnTo>
                      <a:pt x="27" y="201"/>
                    </a:lnTo>
                    <a:lnTo>
                      <a:pt x="30" y="200"/>
                    </a:lnTo>
                    <a:lnTo>
                      <a:pt x="31" y="201"/>
                    </a:lnTo>
                    <a:lnTo>
                      <a:pt x="32" y="201"/>
                    </a:lnTo>
                    <a:lnTo>
                      <a:pt x="33" y="202"/>
                    </a:lnTo>
                    <a:lnTo>
                      <a:pt x="34" y="201"/>
                    </a:lnTo>
                    <a:lnTo>
                      <a:pt x="36" y="200"/>
                    </a:lnTo>
                    <a:lnTo>
                      <a:pt x="37" y="198"/>
                    </a:lnTo>
                    <a:lnTo>
                      <a:pt x="39" y="198"/>
                    </a:lnTo>
                    <a:lnTo>
                      <a:pt x="41" y="197"/>
                    </a:lnTo>
                    <a:lnTo>
                      <a:pt x="41" y="195"/>
                    </a:lnTo>
                    <a:lnTo>
                      <a:pt x="43" y="195"/>
                    </a:lnTo>
                    <a:lnTo>
                      <a:pt x="43" y="193"/>
                    </a:lnTo>
                    <a:lnTo>
                      <a:pt x="44" y="192"/>
                    </a:lnTo>
                    <a:lnTo>
                      <a:pt x="45" y="190"/>
                    </a:lnTo>
                    <a:lnTo>
                      <a:pt x="48" y="190"/>
                    </a:lnTo>
                    <a:lnTo>
                      <a:pt x="50" y="190"/>
                    </a:lnTo>
                    <a:lnTo>
                      <a:pt x="53" y="189"/>
                    </a:lnTo>
                    <a:lnTo>
                      <a:pt x="55" y="187"/>
                    </a:lnTo>
                    <a:lnTo>
                      <a:pt x="57" y="187"/>
                    </a:lnTo>
                    <a:lnTo>
                      <a:pt x="57" y="186"/>
                    </a:lnTo>
                    <a:lnTo>
                      <a:pt x="58" y="186"/>
                    </a:lnTo>
                    <a:lnTo>
                      <a:pt x="59" y="186"/>
                    </a:lnTo>
                    <a:lnTo>
                      <a:pt x="60" y="185"/>
                    </a:lnTo>
                    <a:lnTo>
                      <a:pt x="63" y="182"/>
                    </a:lnTo>
                    <a:lnTo>
                      <a:pt x="65" y="181"/>
                    </a:lnTo>
                    <a:lnTo>
                      <a:pt x="68" y="181"/>
                    </a:lnTo>
                    <a:lnTo>
                      <a:pt x="68" y="180"/>
                    </a:lnTo>
                    <a:lnTo>
                      <a:pt x="69" y="179"/>
                    </a:lnTo>
                    <a:lnTo>
                      <a:pt x="70" y="179"/>
                    </a:lnTo>
                    <a:lnTo>
                      <a:pt x="71" y="177"/>
                    </a:lnTo>
                    <a:lnTo>
                      <a:pt x="75" y="176"/>
                    </a:lnTo>
                    <a:lnTo>
                      <a:pt x="76" y="175"/>
                    </a:lnTo>
                    <a:lnTo>
                      <a:pt x="79" y="173"/>
                    </a:lnTo>
                    <a:lnTo>
                      <a:pt x="80" y="174"/>
                    </a:lnTo>
                    <a:lnTo>
                      <a:pt x="82" y="171"/>
                    </a:lnTo>
                    <a:lnTo>
                      <a:pt x="83" y="171"/>
                    </a:lnTo>
                    <a:lnTo>
                      <a:pt x="86" y="171"/>
                    </a:lnTo>
                    <a:lnTo>
                      <a:pt x="88" y="170"/>
                    </a:lnTo>
                    <a:lnTo>
                      <a:pt x="90" y="169"/>
                    </a:lnTo>
                    <a:lnTo>
                      <a:pt x="91" y="168"/>
                    </a:lnTo>
                    <a:lnTo>
                      <a:pt x="92" y="168"/>
                    </a:lnTo>
                    <a:lnTo>
                      <a:pt x="94" y="168"/>
                    </a:lnTo>
                    <a:lnTo>
                      <a:pt x="97" y="168"/>
                    </a:lnTo>
                    <a:lnTo>
                      <a:pt x="98" y="166"/>
                    </a:lnTo>
                    <a:lnTo>
                      <a:pt x="98" y="164"/>
                    </a:lnTo>
                    <a:lnTo>
                      <a:pt x="98" y="162"/>
                    </a:lnTo>
                    <a:lnTo>
                      <a:pt x="101" y="159"/>
                    </a:lnTo>
                    <a:lnTo>
                      <a:pt x="102" y="158"/>
                    </a:lnTo>
                    <a:lnTo>
                      <a:pt x="103" y="159"/>
                    </a:lnTo>
                    <a:lnTo>
                      <a:pt x="104" y="158"/>
                    </a:lnTo>
                    <a:lnTo>
                      <a:pt x="106" y="157"/>
                    </a:lnTo>
                    <a:lnTo>
                      <a:pt x="106" y="158"/>
                    </a:lnTo>
                    <a:lnTo>
                      <a:pt x="107" y="157"/>
                    </a:lnTo>
                    <a:lnTo>
                      <a:pt x="108" y="157"/>
                    </a:lnTo>
                    <a:lnTo>
                      <a:pt x="110" y="155"/>
                    </a:lnTo>
                    <a:lnTo>
                      <a:pt x="113" y="157"/>
                    </a:lnTo>
                    <a:lnTo>
                      <a:pt x="117" y="155"/>
                    </a:lnTo>
                    <a:lnTo>
                      <a:pt x="118" y="155"/>
                    </a:lnTo>
                    <a:lnTo>
                      <a:pt x="120" y="155"/>
                    </a:lnTo>
                    <a:lnTo>
                      <a:pt x="119" y="157"/>
                    </a:lnTo>
                    <a:lnTo>
                      <a:pt x="124" y="158"/>
                    </a:lnTo>
                    <a:lnTo>
                      <a:pt x="128" y="158"/>
                    </a:lnTo>
                    <a:lnTo>
                      <a:pt x="129" y="158"/>
                    </a:lnTo>
                    <a:lnTo>
                      <a:pt x="132" y="159"/>
                    </a:lnTo>
                    <a:lnTo>
                      <a:pt x="134" y="160"/>
                    </a:lnTo>
                    <a:lnTo>
                      <a:pt x="135" y="160"/>
                    </a:lnTo>
                    <a:lnTo>
                      <a:pt x="137" y="162"/>
                    </a:lnTo>
                    <a:lnTo>
                      <a:pt x="139" y="162"/>
                    </a:lnTo>
                    <a:lnTo>
                      <a:pt x="140" y="162"/>
                    </a:lnTo>
                    <a:lnTo>
                      <a:pt x="142" y="163"/>
                    </a:lnTo>
                    <a:lnTo>
                      <a:pt x="145" y="164"/>
                    </a:lnTo>
                    <a:lnTo>
                      <a:pt x="147" y="165"/>
                    </a:lnTo>
                    <a:lnTo>
                      <a:pt x="148" y="168"/>
                    </a:lnTo>
                    <a:lnTo>
                      <a:pt x="150" y="169"/>
                    </a:lnTo>
                    <a:lnTo>
                      <a:pt x="151" y="170"/>
                    </a:lnTo>
                    <a:lnTo>
                      <a:pt x="152" y="171"/>
                    </a:lnTo>
                    <a:lnTo>
                      <a:pt x="155" y="173"/>
                    </a:lnTo>
                    <a:lnTo>
                      <a:pt x="155" y="174"/>
                    </a:lnTo>
                    <a:lnTo>
                      <a:pt x="156" y="175"/>
                    </a:lnTo>
                    <a:lnTo>
                      <a:pt x="156" y="176"/>
                    </a:lnTo>
                    <a:lnTo>
                      <a:pt x="155" y="177"/>
                    </a:lnTo>
                    <a:lnTo>
                      <a:pt x="155" y="179"/>
                    </a:lnTo>
                    <a:lnTo>
                      <a:pt x="156" y="180"/>
                    </a:lnTo>
                    <a:lnTo>
                      <a:pt x="158" y="181"/>
                    </a:lnTo>
                    <a:lnTo>
                      <a:pt x="159" y="181"/>
                    </a:lnTo>
                    <a:lnTo>
                      <a:pt x="161" y="180"/>
                    </a:lnTo>
                    <a:lnTo>
                      <a:pt x="163" y="180"/>
                    </a:lnTo>
                    <a:lnTo>
                      <a:pt x="163" y="181"/>
                    </a:lnTo>
                    <a:lnTo>
                      <a:pt x="163" y="182"/>
                    </a:lnTo>
                    <a:lnTo>
                      <a:pt x="163" y="184"/>
                    </a:lnTo>
                    <a:lnTo>
                      <a:pt x="162" y="184"/>
                    </a:lnTo>
                    <a:lnTo>
                      <a:pt x="162" y="186"/>
                    </a:lnTo>
                    <a:lnTo>
                      <a:pt x="163" y="187"/>
                    </a:lnTo>
                    <a:lnTo>
                      <a:pt x="163" y="189"/>
                    </a:lnTo>
                    <a:lnTo>
                      <a:pt x="162" y="190"/>
                    </a:lnTo>
                    <a:lnTo>
                      <a:pt x="163" y="191"/>
                    </a:lnTo>
                    <a:lnTo>
                      <a:pt x="162" y="192"/>
                    </a:lnTo>
                    <a:lnTo>
                      <a:pt x="162" y="193"/>
                    </a:lnTo>
                    <a:lnTo>
                      <a:pt x="162" y="195"/>
                    </a:lnTo>
                    <a:lnTo>
                      <a:pt x="164" y="197"/>
                    </a:lnTo>
                    <a:lnTo>
                      <a:pt x="167" y="197"/>
                    </a:lnTo>
                    <a:lnTo>
                      <a:pt x="168" y="197"/>
                    </a:lnTo>
                    <a:lnTo>
                      <a:pt x="170" y="198"/>
                    </a:lnTo>
                    <a:lnTo>
                      <a:pt x="172" y="200"/>
                    </a:lnTo>
                    <a:lnTo>
                      <a:pt x="173" y="202"/>
                    </a:lnTo>
                    <a:lnTo>
                      <a:pt x="174" y="204"/>
                    </a:lnTo>
                    <a:lnTo>
                      <a:pt x="175" y="206"/>
                    </a:lnTo>
                    <a:lnTo>
                      <a:pt x="177" y="206"/>
                    </a:lnTo>
                    <a:lnTo>
                      <a:pt x="178" y="206"/>
                    </a:lnTo>
                    <a:lnTo>
                      <a:pt x="181" y="208"/>
                    </a:lnTo>
                    <a:lnTo>
                      <a:pt x="180" y="209"/>
                    </a:lnTo>
                    <a:lnTo>
                      <a:pt x="181" y="212"/>
                    </a:lnTo>
                    <a:lnTo>
                      <a:pt x="181" y="214"/>
                    </a:lnTo>
                    <a:lnTo>
                      <a:pt x="184" y="215"/>
                    </a:lnTo>
                    <a:lnTo>
                      <a:pt x="188" y="215"/>
                    </a:lnTo>
                    <a:lnTo>
                      <a:pt x="188" y="217"/>
                    </a:lnTo>
                    <a:lnTo>
                      <a:pt x="190" y="219"/>
                    </a:lnTo>
                    <a:lnTo>
                      <a:pt x="191" y="218"/>
                    </a:lnTo>
                    <a:lnTo>
                      <a:pt x="191" y="219"/>
                    </a:lnTo>
                    <a:lnTo>
                      <a:pt x="194" y="222"/>
                    </a:lnTo>
                    <a:lnTo>
                      <a:pt x="196" y="224"/>
                    </a:lnTo>
                    <a:lnTo>
                      <a:pt x="197" y="224"/>
                    </a:lnTo>
                    <a:lnTo>
                      <a:pt x="197" y="220"/>
                    </a:lnTo>
                    <a:lnTo>
                      <a:pt x="199" y="219"/>
                    </a:lnTo>
                    <a:lnTo>
                      <a:pt x="202" y="218"/>
                    </a:lnTo>
                    <a:lnTo>
                      <a:pt x="202" y="217"/>
                    </a:lnTo>
                    <a:lnTo>
                      <a:pt x="205" y="214"/>
                    </a:lnTo>
                    <a:lnTo>
                      <a:pt x="205" y="213"/>
                    </a:lnTo>
                    <a:lnTo>
                      <a:pt x="207" y="211"/>
                    </a:lnTo>
                    <a:lnTo>
                      <a:pt x="212" y="209"/>
                    </a:lnTo>
                    <a:lnTo>
                      <a:pt x="215" y="208"/>
                    </a:lnTo>
                    <a:lnTo>
                      <a:pt x="215" y="207"/>
                    </a:lnTo>
                    <a:lnTo>
                      <a:pt x="213" y="206"/>
                    </a:lnTo>
                    <a:lnTo>
                      <a:pt x="212" y="204"/>
                    </a:lnTo>
                    <a:lnTo>
                      <a:pt x="212" y="203"/>
                    </a:lnTo>
                    <a:lnTo>
                      <a:pt x="212" y="202"/>
                    </a:lnTo>
                    <a:lnTo>
                      <a:pt x="211" y="201"/>
                    </a:lnTo>
                    <a:lnTo>
                      <a:pt x="211" y="200"/>
                    </a:lnTo>
                    <a:lnTo>
                      <a:pt x="211" y="196"/>
                    </a:lnTo>
                    <a:lnTo>
                      <a:pt x="212" y="196"/>
                    </a:lnTo>
                    <a:lnTo>
                      <a:pt x="215" y="196"/>
                    </a:lnTo>
                    <a:lnTo>
                      <a:pt x="215" y="198"/>
                    </a:lnTo>
                    <a:lnTo>
                      <a:pt x="216" y="201"/>
                    </a:lnTo>
                    <a:lnTo>
                      <a:pt x="218" y="202"/>
                    </a:lnTo>
                    <a:lnTo>
                      <a:pt x="221" y="204"/>
                    </a:lnTo>
                    <a:lnTo>
                      <a:pt x="222" y="204"/>
                    </a:lnTo>
                    <a:lnTo>
                      <a:pt x="223" y="203"/>
                    </a:lnTo>
                    <a:lnTo>
                      <a:pt x="226" y="204"/>
                    </a:lnTo>
                    <a:lnTo>
                      <a:pt x="230" y="207"/>
                    </a:lnTo>
                    <a:lnTo>
                      <a:pt x="233" y="208"/>
                    </a:lnTo>
                    <a:lnTo>
                      <a:pt x="235" y="208"/>
                    </a:lnTo>
                    <a:lnTo>
                      <a:pt x="237" y="208"/>
                    </a:lnTo>
                    <a:lnTo>
                      <a:pt x="241" y="211"/>
                    </a:lnTo>
                    <a:lnTo>
                      <a:pt x="240" y="209"/>
                    </a:lnTo>
                    <a:lnTo>
                      <a:pt x="243" y="209"/>
                    </a:lnTo>
                    <a:lnTo>
                      <a:pt x="243" y="211"/>
                    </a:lnTo>
                    <a:lnTo>
                      <a:pt x="244" y="211"/>
                    </a:lnTo>
                    <a:lnTo>
                      <a:pt x="245" y="211"/>
                    </a:lnTo>
                    <a:lnTo>
                      <a:pt x="245" y="208"/>
                    </a:lnTo>
                    <a:lnTo>
                      <a:pt x="245" y="207"/>
                    </a:lnTo>
                    <a:lnTo>
                      <a:pt x="245" y="206"/>
                    </a:lnTo>
                    <a:lnTo>
                      <a:pt x="246" y="203"/>
                    </a:lnTo>
                    <a:lnTo>
                      <a:pt x="248" y="202"/>
                    </a:lnTo>
                    <a:lnTo>
                      <a:pt x="249" y="202"/>
                    </a:lnTo>
                    <a:lnTo>
                      <a:pt x="251" y="201"/>
                    </a:lnTo>
                    <a:lnTo>
                      <a:pt x="254" y="200"/>
                    </a:lnTo>
                    <a:lnTo>
                      <a:pt x="255" y="198"/>
                    </a:lnTo>
                    <a:lnTo>
                      <a:pt x="256" y="198"/>
                    </a:lnTo>
                    <a:lnTo>
                      <a:pt x="255" y="197"/>
                    </a:lnTo>
                    <a:lnTo>
                      <a:pt x="256" y="197"/>
                    </a:lnTo>
                    <a:lnTo>
                      <a:pt x="256" y="198"/>
                    </a:lnTo>
                    <a:lnTo>
                      <a:pt x="257" y="198"/>
                    </a:lnTo>
                    <a:lnTo>
                      <a:pt x="257" y="197"/>
                    </a:lnTo>
                    <a:lnTo>
                      <a:pt x="259" y="196"/>
                    </a:lnTo>
                    <a:lnTo>
                      <a:pt x="261" y="196"/>
                    </a:lnTo>
                    <a:lnTo>
                      <a:pt x="262" y="196"/>
                    </a:lnTo>
                    <a:lnTo>
                      <a:pt x="264" y="197"/>
                    </a:lnTo>
                    <a:lnTo>
                      <a:pt x="265" y="196"/>
                    </a:lnTo>
                    <a:lnTo>
                      <a:pt x="266" y="195"/>
                    </a:lnTo>
                    <a:lnTo>
                      <a:pt x="268" y="193"/>
                    </a:lnTo>
                    <a:lnTo>
                      <a:pt x="270" y="192"/>
                    </a:lnTo>
                    <a:lnTo>
                      <a:pt x="270" y="191"/>
                    </a:lnTo>
                    <a:lnTo>
                      <a:pt x="271" y="189"/>
                    </a:lnTo>
                    <a:lnTo>
                      <a:pt x="272" y="186"/>
                    </a:lnTo>
                    <a:lnTo>
                      <a:pt x="272" y="185"/>
                    </a:lnTo>
                    <a:lnTo>
                      <a:pt x="271" y="182"/>
                    </a:lnTo>
                    <a:lnTo>
                      <a:pt x="272" y="169"/>
                    </a:lnTo>
                    <a:lnTo>
                      <a:pt x="275" y="162"/>
                    </a:lnTo>
                    <a:lnTo>
                      <a:pt x="276" y="159"/>
                    </a:lnTo>
                    <a:lnTo>
                      <a:pt x="276" y="155"/>
                    </a:lnTo>
                    <a:lnTo>
                      <a:pt x="276" y="154"/>
                    </a:lnTo>
                    <a:lnTo>
                      <a:pt x="276" y="151"/>
                    </a:lnTo>
                    <a:lnTo>
                      <a:pt x="276" y="149"/>
                    </a:lnTo>
                    <a:lnTo>
                      <a:pt x="276" y="147"/>
                    </a:lnTo>
                    <a:lnTo>
                      <a:pt x="276" y="146"/>
                    </a:lnTo>
                    <a:lnTo>
                      <a:pt x="277" y="142"/>
                    </a:lnTo>
                    <a:lnTo>
                      <a:pt x="279" y="140"/>
                    </a:lnTo>
                    <a:lnTo>
                      <a:pt x="278" y="138"/>
                    </a:lnTo>
                    <a:lnTo>
                      <a:pt x="278" y="137"/>
                    </a:lnTo>
                    <a:lnTo>
                      <a:pt x="278" y="133"/>
                    </a:lnTo>
                    <a:lnTo>
                      <a:pt x="281" y="122"/>
                    </a:lnTo>
                    <a:lnTo>
                      <a:pt x="281" y="120"/>
                    </a:lnTo>
                    <a:lnTo>
                      <a:pt x="281" y="119"/>
                    </a:lnTo>
                    <a:lnTo>
                      <a:pt x="282" y="115"/>
                    </a:lnTo>
                    <a:lnTo>
                      <a:pt x="282" y="103"/>
                    </a:lnTo>
                    <a:lnTo>
                      <a:pt x="282" y="92"/>
                    </a:lnTo>
                    <a:lnTo>
                      <a:pt x="281" y="77"/>
                    </a:lnTo>
                    <a:lnTo>
                      <a:pt x="279" y="70"/>
                    </a:lnTo>
                    <a:lnTo>
                      <a:pt x="278" y="61"/>
                    </a:lnTo>
                    <a:lnTo>
                      <a:pt x="278" y="59"/>
                    </a:lnTo>
                    <a:lnTo>
                      <a:pt x="278" y="57"/>
                    </a:lnTo>
                    <a:lnTo>
                      <a:pt x="278" y="53"/>
                    </a:lnTo>
                    <a:lnTo>
                      <a:pt x="278" y="48"/>
                    </a:lnTo>
                    <a:lnTo>
                      <a:pt x="277" y="45"/>
                    </a:lnTo>
                    <a:lnTo>
                      <a:pt x="277" y="42"/>
                    </a:lnTo>
                    <a:lnTo>
                      <a:pt x="275" y="39"/>
                    </a:lnTo>
                    <a:lnTo>
                      <a:pt x="273" y="37"/>
                    </a:lnTo>
                    <a:lnTo>
                      <a:pt x="273" y="34"/>
                    </a:lnTo>
                    <a:lnTo>
                      <a:pt x="273" y="37"/>
                    </a:lnTo>
                    <a:lnTo>
                      <a:pt x="271" y="32"/>
                    </a:lnTo>
                    <a:lnTo>
                      <a:pt x="271" y="29"/>
                    </a:lnTo>
                    <a:lnTo>
                      <a:pt x="270" y="29"/>
                    </a:lnTo>
                    <a:lnTo>
                      <a:pt x="271" y="29"/>
                    </a:lnTo>
                    <a:lnTo>
                      <a:pt x="273" y="29"/>
                    </a:lnTo>
                    <a:lnTo>
                      <a:pt x="275" y="31"/>
                    </a:lnTo>
                    <a:lnTo>
                      <a:pt x="275" y="32"/>
                    </a:lnTo>
                    <a:lnTo>
                      <a:pt x="273" y="28"/>
                    </a:lnTo>
                    <a:lnTo>
                      <a:pt x="272" y="28"/>
                    </a:lnTo>
                    <a:lnTo>
                      <a:pt x="270" y="27"/>
                    </a:lnTo>
                    <a:lnTo>
                      <a:pt x="270" y="24"/>
                    </a:lnTo>
                    <a:lnTo>
                      <a:pt x="268" y="23"/>
                    </a:lnTo>
                    <a:lnTo>
                      <a:pt x="266" y="15"/>
                    </a:lnTo>
                    <a:lnTo>
                      <a:pt x="265" y="16"/>
                    </a:lnTo>
                    <a:close/>
                    <a:moveTo>
                      <a:pt x="148" y="99"/>
                    </a:moveTo>
                    <a:lnTo>
                      <a:pt x="148" y="99"/>
                    </a:lnTo>
                    <a:lnTo>
                      <a:pt x="148" y="100"/>
                    </a:lnTo>
                    <a:lnTo>
                      <a:pt x="147" y="102"/>
                    </a:lnTo>
                    <a:lnTo>
                      <a:pt x="146" y="104"/>
                    </a:lnTo>
                    <a:lnTo>
                      <a:pt x="143" y="106"/>
                    </a:lnTo>
                    <a:lnTo>
                      <a:pt x="141" y="105"/>
                    </a:lnTo>
                    <a:lnTo>
                      <a:pt x="137" y="104"/>
                    </a:lnTo>
                    <a:lnTo>
                      <a:pt x="136" y="102"/>
                    </a:lnTo>
                    <a:lnTo>
                      <a:pt x="135" y="100"/>
                    </a:lnTo>
                    <a:lnTo>
                      <a:pt x="132" y="95"/>
                    </a:lnTo>
                    <a:lnTo>
                      <a:pt x="132" y="94"/>
                    </a:lnTo>
                    <a:lnTo>
                      <a:pt x="131" y="94"/>
                    </a:lnTo>
                    <a:lnTo>
                      <a:pt x="130" y="94"/>
                    </a:lnTo>
                    <a:lnTo>
                      <a:pt x="129" y="89"/>
                    </a:lnTo>
                    <a:lnTo>
                      <a:pt x="130" y="89"/>
                    </a:lnTo>
                    <a:lnTo>
                      <a:pt x="131" y="89"/>
                    </a:lnTo>
                    <a:lnTo>
                      <a:pt x="131" y="88"/>
                    </a:lnTo>
                    <a:lnTo>
                      <a:pt x="132" y="88"/>
                    </a:lnTo>
                    <a:lnTo>
                      <a:pt x="135" y="84"/>
                    </a:lnTo>
                    <a:lnTo>
                      <a:pt x="141" y="84"/>
                    </a:lnTo>
                    <a:lnTo>
                      <a:pt x="142" y="84"/>
                    </a:lnTo>
                    <a:lnTo>
                      <a:pt x="143" y="86"/>
                    </a:lnTo>
                    <a:lnTo>
                      <a:pt x="142" y="87"/>
                    </a:lnTo>
                    <a:lnTo>
                      <a:pt x="143" y="89"/>
                    </a:lnTo>
                    <a:lnTo>
                      <a:pt x="146" y="89"/>
                    </a:lnTo>
                    <a:lnTo>
                      <a:pt x="147" y="89"/>
                    </a:lnTo>
                    <a:lnTo>
                      <a:pt x="148" y="91"/>
                    </a:lnTo>
                    <a:lnTo>
                      <a:pt x="148" y="93"/>
                    </a:lnTo>
                    <a:lnTo>
                      <a:pt x="148" y="94"/>
                    </a:lnTo>
                    <a:lnTo>
                      <a:pt x="148" y="95"/>
                    </a:lnTo>
                    <a:lnTo>
                      <a:pt x="150" y="97"/>
                    </a:lnTo>
                    <a:lnTo>
                      <a:pt x="148" y="99"/>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Freeform 172"/>
              <p:cNvSpPr>
                <a:spLocks/>
              </p:cNvSpPr>
              <p:nvPr/>
            </p:nvSpPr>
            <p:spPr bwMode="auto">
              <a:xfrm>
                <a:off x="3712797" y="1934335"/>
                <a:ext cx="181244" cy="192070"/>
              </a:xfrm>
              <a:custGeom>
                <a:avLst/>
                <a:gdLst>
                  <a:gd name="T0" fmla="*/ 187325 w 190"/>
                  <a:gd name="T1" fmla="*/ 28575 h 201"/>
                  <a:gd name="T2" fmla="*/ 179388 w 190"/>
                  <a:gd name="T3" fmla="*/ 12700 h 201"/>
                  <a:gd name="T4" fmla="*/ 165100 w 190"/>
                  <a:gd name="T5" fmla="*/ 0 h 201"/>
                  <a:gd name="T6" fmla="*/ 155575 w 190"/>
                  <a:gd name="T7" fmla="*/ 17462 h 201"/>
                  <a:gd name="T8" fmla="*/ 141288 w 190"/>
                  <a:gd name="T9" fmla="*/ 23812 h 201"/>
                  <a:gd name="T10" fmla="*/ 136525 w 190"/>
                  <a:gd name="T11" fmla="*/ 42862 h 201"/>
                  <a:gd name="T12" fmla="*/ 127000 w 190"/>
                  <a:gd name="T13" fmla="*/ 50800 h 201"/>
                  <a:gd name="T14" fmla="*/ 127000 w 190"/>
                  <a:gd name="T15" fmla="*/ 63500 h 201"/>
                  <a:gd name="T16" fmla="*/ 106363 w 190"/>
                  <a:gd name="T17" fmla="*/ 71437 h 201"/>
                  <a:gd name="T18" fmla="*/ 101600 w 190"/>
                  <a:gd name="T19" fmla="*/ 85725 h 201"/>
                  <a:gd name="T20" fmla="*/ 87313 w 190"/>
                  <a:gd name="T21" fmla="*/ 90487 h 201"/>
                  <a:gd name="T22" fmla="*/ 66675 w 190"/>
                  <a:gd name="T23" fmla="*/ 96837 h 201"/>
                  <a:gd name="T24" fmla="*/ 49213 w 190"/>
                  <a:gd name="T25" fmla="*/ 104775 h 201"/>
                  <a:gd name="T26" fmla="*/ 36513 w 190"/>
                  <a:gd name="T27" fmla="*/ 104775 h 201"/>
                  <a:gd name="T28" fmla="*/ 33338 w 190"/>
                  <a:gd name="T29" fmla="*/ 115887 h 201"/>
                  <a:gd name="T30" fmla="*/ 15875 w 190"/>
                  <a:gd name="T31" fmla="*/ 123825 h 201"/>
                  <a:gd name="T32" fmla="*/ 6350 w 190"/>
                  <a:gd name="T33" fmla="*/ 139700 h 201"/>
                  <a:gd name="T34" fmla="*/ 0 w 190"/>
                  <a:gd name="T35" fmla="*/ 160337 h 201"/>
                  <a:gd name="T36" fmla="*/ 1588 w 190"/>
                  <a:gd name="T37" fmla="*/ 184150 h 201"/>
                  <a:gd name="T38" fmla="*/ 19050 w 190"/>
                  <a:gd name="T39" fmla="*/ 193675 h 201"/>
                  <a:gd name="T40" fmla="*/ 36513 w 190"/>
                  <a:gd name="T41" fmla="*/ 188912 h 201"/>
                  <a:gd name="T42" fmla="*/ 58738 w 190"/>
                  <a:gd name="T43" fmla="*/ 192087 h 201"/>
                  <a:gd name="T44" fmla="*/ 58738 w 190"/>
                  <a:gd name="T45" fmla="*/ 223837 h 201"/>
                  <a:gd name="T46" fmla="*/ 46038 w 190"/>
                  <a:gd name="T47" fmla="*/ 238125 h 201"/>
                  <a:gd name="T48" fmla="*/ 53975 w 190"/>
                  <a:gd name="T49" fmla="*/ 252412 h 201"/>
                  <a:gd name="T50" fmla="*/ 44450 w 190"/>
                  <a:gd name="T51" fmla="*/ 261937 h 201"/>
                  <a:gd name="T52" fmla="*/ 42863 w 190"/>
                  <a:gd name="T53" fmla="*/ 263525 h 201"/>
                  <a:gd name="T54" fmla="*/ 57150 w 190"/>
                  <a:gd name="T55" fmla="*/ 276225 h 201"/>
                  <a:gd name="T56" fmla="*/ 58738 w 190"/>
                  <a:gd name="T57" fmla="*/ 293687 h 201"/>
                  <a:gd name="T58" fmla="*/ 66675 w 190"/>
                  <a:gd name="T59" fmla="*/ 311150 h 201"/>
                  <a:gd name="T60" fmla="*/ 77788 w 190"/>
                  <a:gd name="T61" fmla="*/ 315912 h 201"/>
                  <a:gd name="T62" fmla="*/ 95250 w 190"/>
                  <a:gd name="T63" fmla="*/ 304800 h 201"/>
                  <a:gd name="T64" fmla="*/ 120650 w 190"/>
                  <a:gd name="T65" fmla="*/ 287337 h 201"/>
                  <a:gd name="T66" fmla="*/ 136525 w 190"/>
                  <a:gd name="T67" fmla="*/ 277812 h 201"/>
                  <a:gd name="T68" fmla="*/ 153988 w 190"/>
                  <a:gd name="T69" fmla="*/ 269875 h 201"/>
                  <a:gd name="T70" fmla="*/ 161925 w 190"/>
                  <a:gd name="T71" fmla="*/ 252412 h 201"/>
                  <a:gd name="T72" fmla="*/ 179388 w 190"/>
                  <a:gd name="T73" fmla="*/ 233362 h 201"/>
                  <a:gd name="T74" fmla="*/ 195263 w 190"/>
                  <a:gd name="T75" fmla="*/ 236537 h 201"/>
                  <a:gd name="T76" fmla="*/ 209550 w 190"/>
                  <a:gd name="T77" fmla="*/ 241300 h 201"/>
                  <a:gd name="T78" fmla="*/ 222250 w 190"/>
                  <a:gd name="T79" fmla="*/ 242887 h 201"/>
                  <a:gd name="T80" fmla="*/ 241300 w 190"/>
                  <a:gd name="T81" fmla="*/ 249237 h 201"/>
                  <a:gd name="T82" fmla="*/ 282575 w 190"/>
                  <a:gd name="T83" fmla="*/ 252412 h 201"/>
                  <a:gd name="T84" fmla="*/ 295275 w 190"/>
                  <a:gd name="T85" fmla="*/ 254000 h 201"/>
                  <a:gd name="T86" fmla="*/ 301625 w 190"/>
                  <a:gd name="T87" fmla="*/ 252412 h 201"/>
                  <a:gd name="T88" fmla="*/ 293688 w 190"/>
                  <a:gd name="T89" fmla="*/ 238125 h 201"/>
                  <a:gd name="T90" fmla="*/ 287338 w 190"/>
                  <a:gd name="T91" fmla="*/ 233362 h 201"/>
                  <a:gd name="T92" fmla="*/ 254000 w 190"/>
                  <a:gd name="T93" fmla="*/ 233362 h 201"/>
                  <a:gd name="T94" fmla="*/ 247650 w 190"/>
                  <a:gd name="T95" fmla="*/ 227012 h 201"/>
                  <a:gd name="T96" fmla="*/ 241300 w 190"/>
                  <a:gd name="T97" fmla="*/ 214312 h 201"/>
                  <a:gd name="T98" fmla="*/ 239713 w 190"/>
                  <a:gd name="T99" fmla="*/ 184150 h 201"/>
                  <a:gd name="T100" fmla="*/ 244475 w 190"/>
                  <a:gd name="T101" fmla="*/ 163512 h 201"/>
                  <a:gd name="T102" fmla="*/ 254000 w 190"/>
                  <a:gd name="T103" fmla="*/ 147637 h 201"/>
                  <a:gd name="T104" fmla="*/ 252413 w 190"/>
                  <a:gd name="T105" fmla="*/ 133350 h 201"/>
                  <a:gd name="T106" fmla="*/ 239713 w 190"/>
                  <a:gd name="T107" fmla="*/ 136525 h 201"/>
                  <a:gd name="T108" fmla="*/ 222250 w 190"/>
                  <a:gd name="T109" fmla="*/ 125412 h 201"/>
                  <a:gd name="T110" fmla="*/ 227013 w 190"/>
                  <a:gd name="T111" fmla="*/ 103187 h 201"/>
                  <a:gd name="T112" fmla="*/ 227013 w 190"/>
                  <a:gd name="T113" fmla="*/ 82550 h 201"/>
                  <a:gd name="T114" fmla="*/ 234950 w 190"/>
                  <a:gd name="T115" fmla="*/ 73025 h 201"/>
                  <a:gd name="T116" fmla="*/ 234950 w 190"/>
                  <a:gd name="T117" fmla="*/ 65087 h 201"/>
                  <a:gd name="T118" fmla="*/ 230188 w 190"/>
                  <a:gd name="T119" fmla="*/ 53975 h 201"/>
                  <a:gd name="T120" fmla="*/ 231775 w 190"/>
                  <a:gd name="T121" fmla="*/ 42862 h 201"/>
                  <a:gd name="T122" fmla="*/ 215900 w 190"/>
                  <a:gd name="T123" fmla="*/ 38100 h 201"/>
                  <a:gd name="T124" fmla="*/ 200025 w 190"/>
                  <a:gd name="T125" fmla="*/ 3810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0" h="201">
                    <a:moveTo>
                      <a:pt x="125" y="21"/>
                    </a:moveTo>
                    <a:lnTo>
                      <a:pt x="125" y="21"/>
                    </a:lnTo>
                    <a:lnTo>
                      <a:pt x="125" y="19"/>
                    </a:lnTo>
                    <a:lnTo>
                      <a:pt x="124" y="18"/>
                    </a:lnTo>
                    <a:lnTo>
                      <a:pt x="121" y="19"/>
                    </a:lnTo>
                    <a:lnTo>
                      <a:pt x="119" y="18"/>
                    </a:lnTo>
                    <a:lnTo>
                      <a:pt x="118" y="18"/>
                    </a:lnTo>
                    <a:lnTo>
                      <a:pt x="118" y="17"/>
                    </a:lnTo>
                    <a:lnTo>
                      <a:pt x="116" y="15"/>
                    </a:lnTo>
                    <a:lnTo>
                      <a:pt x="116" y="13"/>
                    </a:lnTo>
                    <a:lnTo>
                      <a:pt x="116" y="12"/>
                    </a:lnTo>
                    <a:lnTo>
                      <a:pt x="115" y="10"/>
                    </a:lnTo>
                    <a:lnTo>
                      <a:pt x="113" y="8"/>
                    </a:lnTo>
                    <a:lnTo>
                      <a:pt x="112" y="7"/>
                    </a:lnTo>
                    <a:lnTo>
                      <a:pt x="110" y="6"/>
                    </a:lnTo>
                    <a:lnTo>
                      <a:pt x="109" y="2"/>
                    </a:lnTo>
                    <a:lnTo>
                      <a:pt x="108" y="1"/>
                    </a:lnTo>
                    <a:lnTo>
                      <a:pt x="107" y="0"/>
                    </a:lnTo>
                    <a:lnTo>
                      <a:pt x="104" y="0"/>
                    </a:lnTo>
                    <a:lnTo>
                      <a:pt x="103" y="2"/>
                    </a:lnTo>
                    <a:lnTo>
                      <a:pt x="103" y="5"/>
                    </a:lnTo>
                    <a:lnTo>
                      <a:pt x="103" y="7"/>
                    </a:lnTo>
                    <a:lnTo>
                      <a:pt x="102" y="8"/>
                    </a:lnTo>
                    <a:lnTo>
                      <a:pt x="100" y="10"/>
                    </a:lnTo>
                    <a:lnTo>
                      <a:pt x="98" y="11"/>
                    </a:lnTo>
                    <a:lnTo>
                      <a:pt x="97" y="13"/>
                    </a:lnTo>
                    <a:lnTo>
                      <a:pt x="96" y="13"/>
                    </a:lnTo>
                    <a:lnTo>
                      <a:pt x="94" y="13"/>
                    </a:lnTo>
                    <a:lnTo>
                      <a:pt x="92" y="13"/>
                    </a:lnTo>
                    <a:lnTo>
                      <a:pt x="91" y="13"/>
                    </a:lnTo>
                    <a:lnTo>
                      <a:pt x="89" y="15"/>
                    </a:lnTo>
                    <a:lnTo>
                      <a:pt x="86" y="15"/>
                    </a:lnTo>
                    <a:lnTo>
                      <a:pt x="85" y="19"/>
                    </a:lnTo>
                    <a:lnTo>
                      <a:pt x="85" y="22"/>
                    </a:lnTo>
                    <a:lnTo>
                      <a:pt x="86" y="24"/>
                    </a:lnTo>
                    <a:lnTo>
                      <a:pt x="86" y="27"/>
                    </a:lnTo>
                    <a:lnTo>
                      <a:pt x="87" y="30"/>
                    </a:lnTo>
                    <a:lnTo>
                      <a:pt x="87" y="32"/>
                    </a:lnTo>
                    <a:lnTo>
                      <a:pt x="86" y="32"/>
                    </a:lnTo>
                    <a:lnTo>
                      <a:pt x="82" y="30"/>
                    </a:lnTo>
                    <a:lnTo>
                      <a:pt x="81" y="30"/>
                    </a:lnTo>
                    <a:lnTo>
                      <a:pt x="80" y="32"/>
                    </a:lnTo>
                    <a:lnTo>
                      <a:pt x="77" y="34"/>
                    </a:lnTo>
                    <a:lnTo>
                      <a:pt x="78" y="37"/>
                    </a:lnTo>
                    <a:lnTo>
                      <a:pt x="77" y="38"/>
                    </a:lnTo>
                    <a:lnTo>
                      <a:pt x="77" y="39"/>
                    </a:lnTo>
                    <a:lnTo>
                      <a:pt x="78" y="39"/>
                    </a:lnTo>
                    <a:lnTo>
                      <a:pt x="80" y="40"/>
                    </a:lnTo>
                    <a:lnTo>
                      <a:pt x="80" y="41"/>
                    </a:lnTo>
                    <a:lnTo>
                      <a:pt x="78" y="41"/>
                    </a:lnTo>
                    <a:lnTo>
                      <a:pt x="74" y="43"/>
                    </a:lnTo>
                    <a:lnTo>
                      <a:pt x="72" y="44"/>
                    </a:lnTo>
                    <a:lnTo>
                      <a:pt x="70" y="45"/>
                    </a:lnTo>
                    <a:lnTo>
                      <a:pt x="69" y="45"/>
                    </a:lnTo>
                    <a:lnTo>
                      <a:pt x="67" y="45"/>
                    </a:lnTo>
                    <a:lnTo>
                      <a:pt x="65" y="45"/>
                    </a:lnTo>
                    <a:lnTo>
                      <a:pt x="64" y="45"/>
                    </a:lnTo>
                    <a:lnTo>
                      <a:pt x="64" y="46"/>
                    </a:lnTo>
                    <a:lnTo>
                      <a:pt x="65" y="50"/>
                    </a:lnTo>
                    <a:lnTo>
                      <a:pt x="64" y="52"/>
                    </a:lnTo>
                    <a:lnTo>
                      <a:pt x="64" y="54"/>
                    </a:lnTo>
                    <a:lnTo>
                      <a:pt x="61" y="55"/>
                    </a:lnTo>
                    <a:lnTo>
                      <a:pt x="59" y="56"/>
                    </a:lnTo>
                    <a:lnTo>
                      <a:pt x="59" y="57"/>
                    </a:lnTo>
                    <a:lnTo>
                      <a:pt x="56" y="57"/>
                    </a:lnTo>
                    <a:lnTo>
                      <a:pt x="55" y="57"/>
                    </a:lnTo>
                    <a:lnTo>
                      <a:pt x="51" y="56"/>
                    </a:lnTo>
                    <a:lnTo>
                      <a:pt x="50" y="55"/>
                    </a:lnTo>
                    <a:lnTo>
                      <a:pt x="49" y="56"/>
                    </a:lnTo>
                    <a:lnTo>
                      <a:pt x="48" y="57"/>
                    </a:lnTo>
                    <a:lnTo>
                      <a:pt x="47" y="59"/>
                    </a:lnTo>
                    <a:lnTo>
                      <a:pt x="45" y="60"/>
                    </a:lnTo>
                    <a:lnTo>
                      <a:pt x="42" y="61"/>
                    </a:lnTo>
                    <a:lnTo>
                      <a:pt x="38" y="61"/>
                    </a:lnTo>
                    <a:lnTo>
                      <a:pt x="36" y="62"/>
                    </a:lnTo>
                    <a:lnTo>
                      <a:pt x="33" y="63"/>
                    </a:lnTo>
                    <a:lnTo>
                      <a:pt x="32" y="65"/>
                    </a:lnTo>
                    <a:lnTo>
                      <a:pt x="31" y="66"/>
                    </a:lnTo>
                    <a:lnTo>
                      <a:pt x="31" y="65"/>
                    </a:lnTo>
                    <a:lnTo>
                      <a:pt x="29" y="65"/>
                    </a:lnTo>
                    <a:lnTo>
                      <a:pt x="28" y="66"/>
                    </a:lnTo>
                    <a:lnTo>
                      <a:pt x="26" y="66"/>
                    </a:lnTo>
                    <a:lnTo>
                      <a:pt x="23" y="66"/>
                    </a:lnTo>
                    <a:lnTo>
                      <a:pt x="22" y="66"/>
                    </a:lnTo>
                    <a:lnTo>
                      <a:pt x="20" y="67"/>
                    </a:lnTo>
                    <a:lnTo>
                      <a:pt x="18" y="68"/>
                    </a:lnTo>
                    <a:lnTo>
                      <a:pt x="18" y="70"/>
                    </a:lnTo>
                    <a:lnTo>
                      <a:pt x="18" y="72"/>
                    </a:lnTo>
                    <a:lnTo>
                      <a:pt x="21" y="72"/>
                    </a:lnTo>
                    <a:lnTo>
                      <a:pt x="21" y="73"/>
                    </a:lnTo>
                    <a:lnTo>
                      <a:pt x="20" y="75"/>
                    </a:lnTo>
                    <a:lnTo>
                      <a:pt x="20" y="76"/>
                    </a:lnTo>
                    <a:lnTo>
                      <a:pt x="17" y="77"/>
                    </a:lnTo>
                    <a:lnTo>
                      <a:pt x="14" y="77"/>
                    </a:lnTo>
                    <a:lnTo>
                      <a:pt x="11" y="77"/>
                    </a:lnTo>
                    <a:lnTo>
                      <a:pt x="10" y="78"/>
                    </a:lnTo>
                    <a:lnTo>
                      <a:pt x="10" y="79"/>
                    </a:lnTo>
                    <a:lnTo>
                      <a:pt x="9" y="82"/>
                    </a:lnTo>
                    <a:lnTo>
                      <a:pt x="7" y="83"/>
                    </a:lnTo>
                    <a:lnTo>
                      <a:pt x="6" y="84"/>
                    </a:lnTo>
                    <a:lnTo>
                      <a:pt x="6" y="86"/>
                    </a:lnTo>
                    <a:lnTo>
                      <a:pt x="5" y="86"/>
                    </a:lnTo>
                    <a:lnTo>
                      <a:pt x="4" y="88"/>
                    </a:lnTo>
                    <a:lnTo>
                      <a:pt x="4" y="90"/>
                    </a:lnTo>
                    <a:lnTo>
                      <a:pt x="5" y="92"/>
                    </a:lnTo>
                    <a:lnTo>
                      <a:pt x="4" y="95"/>
                    </a:lnTo>
                    <a:lnTo>
                      <a:pt x="3" y="98"/>
                    </a:lnTo>
                    <a:lnTo>
                      <a:pt x="1" y="100"/>
                    </a:lnTo>
                    <a:lnTo>
                      <a:pt x="0" y="101"/>
                    </a:lnTo>
                    <a:lnTo>
                      <a:pt x="0" y="105"/>
                    </a:lnTo>
                    <a:lnTo>
                      <a:pt x="0" y="109"/>
                    </a:lnTo>
                    <a:lnTo>
                      <a:pt x="0" y="114"/>
                    </a:lnTo>
                    <a:lnTo>
                      <a:pt x="0" y="115"/>
                    </a:lnTo>
                    <a:lnTo>
                      <a:pt x="0" y="116"/>
                    </a:lnTo>
                    <a:lnTo>
                      <a:pt x="1" y="116"/>
                    </a:lnTo>
                    <a:lnTo>
                      <a:pt x="4" y="117"/>
                    </a:lnTo>
                    <a:lnTo>
                      <a:pt x="6" y="119"/>
                    </a:lnTo>
                    <a:lnTo>
                      <a:pt x="7" y="119"/>
                    </a:lnTo>
                    <a:lnTo>
                      <a:pt x="9" y="119"/>
                    </a:lnTo>
                    <a:lnTo>
                      <a:pt x="9" y="120"/>
                    </a:lnTo>
                    <a:lnTo>
                      <a:pt x="10" y="121"/>
                    </a:lnTo>
                    <a:lnTo>
                      <a:pt x="11" y="122"/>
                    </a:lnTo>
                    <a:lnTo>
                      <a:pt x="12" y="122"/>
                    </a:lnTo>
                    <a:lnTo>
                      <a:pt x="12" y="121"/>
                    </a:lnTo>
                    <a:lnTo>
                      <a:pt x="14" y="120"/>
                    </a:lnTo>
                    <a:lnTo>
                      <a:pt x="17" y="121"/>
                    </a:lnTo>
                    <a:lnTo>
                      <a:pt x="20" y="121"/>
                    </a:lnTo>
                    <a:lnTo>
                      <a:pt x="21" y="121"/>
                    </a:lnTo>
                    <a:lnTo>
                      <a:pt x="22" y="120"/>
                    </a:lnTo>
                    <a:lnTo>
                      <a:pt x="23" y="119"/>
                    </a:lnTo>
                    <a:lnTo>
                      <a:pt x="28" y="117"/>
                    </a:lnTo>
                    <a:lnTo>
                      <a:pt x="29" y="117"/>
                    </a:lnTo>
                    <a:lnTo>
                      <a:pt x="31" y="117"/>
                    </a:lnTo>
                    <a:lnTo>
                      <a:pt x="34" y="119"/>
                    </a:lnTo>
                    <a:lnTo>
                      <a:pt x="36" y="119"/>
                    </a:lnTo>
                    <a:lnTo>
                      <a:pt x="37" y="121"/>
                    </a:lnTo>
                    <a:lnTo>
                      <a:pt x="37" y="122"/>
                    </a:lnTo>
                    <a:lnTo>
                      <a:pt x="37" y="125"/>
                    </a:lnTo>
                    <a:lnTo>
                      <a:pt x="37" y="128"/>
                    </a:lnTo>
                    <a:lnTo>
                      <a:pt x="37" y="133"/>
                    </a:lnTo>
                    <a:lnTo>
                      <a:pt x="37" y="137"/>
                    </a:lnTo>
                    <a:lnTo>
                      <a:pt x="37" y="141"/>
                    </a:lnTo>
                    <a:lnTo>
                      <a:pt x="32" y="142"/>
                    </a:lnTo>
                    <a:lnTo>
                      <a:pt x="31" y="143"/>
                    </a:lnTo>
                    <a:lnTo>
                      <a:pt x="29" y="144"/>
                    </a:lnTo>
                    <a:lnTo>
                      <a:pt x="29" y="147"/>
                    </a:lnTo>
                    <a:lnTo>
                      <a:pt x="29" y="148"/>
                    </a:lnTo>
                    <a:lnTo>
                      <a:pt x="29" y="150"/>
                    </a:lnTo>
                    <a:lnTo>
                      <a:pt x="31" y="153"/>
                    </a:lnTo>
                    <a:lnTo>
                      <a:pt x="32" y="155"/>
                    </a:lnTo>
                    <a:lnTo>
                      <a:pt x="33" y="157"/>
                    </a:lnTo>
                    <a:lnTo>
                      <a:pt x="34" y="155"/>
                    </a:lnTo>
                    <a:lnTo>
                      <a:pt x="34" y="157"/>
                    </a:lnTo>
                    <a:lnTo>
                      <a:pt x="34" y="159"/>
                    </a:lnTo>
                    <a:lnTo>
                      <a:pt x="33" y="159"/>
                    </a:lnTo>
                    <a:lnTo>
                      <a:pt x="33" y="160"/>
                    </a:lnTo>
                    <a:lnTo>
                      <a:pt x="34" y="164"/>
                    </a:lnTo>
                    <a:lnTo>
                      <a:pt x="32" y="164"/>
                    </a:lnTo>
                    <a:lnTo>
                      <a:pt x="31" y="166"/>
                    </a:lnTo>
                    <a:lnTo>
                      <a:pt x="29" y="166"/>
                    </a:lnTo>
                    <a:lnTo>
                      <a:pt x="28" y="165"/>
                    </a:lnTo>
                    <a:lnTo>
                      <a:pt x="27" y="164"/>
                    </a:lnTo>
                    <a:lnTo>
                      <a:pt x="27" y="163"/>
                    </a:lnTo>
                    <a:lnTo>
                      <a:pt x="27" y="164"/>
                    </a:lnTo>
                    <a:lnTo>
                      <a:pt x="26" y="165"/>
                    </a:lnTo>
                    <a:lnTo>
                      <a:pt x="27" y="166"/>
                    </a:lnTo>
                    <a:lnTo>
                      <a:pt x="28" y="168"/>
                    </a:lnTo>
                    <a:lnTo>
                      <a:pt x="29" y="170"/>
                    </a:lnTo>
                    <a:lnTo>
                      <a:pt x="31" y="171"/>
                    </a:lnTo>
                    <a:lnTo>
                      <a:pt x="32" y="172"/>
                    </a:lnTo>
                    <a:lnTo>
                      <a:pt x="33" y="171"/>
                    </a:lnTo>
                    <a:lnTo>
                      <a:pt x="34" y="171"/>
                    </a:lnTo>
                    <a:lnTo>
                      <a:pt x="36" y="174"/>
                    </a:lnTo>
                    <a:lnTo>
                      <a:pt x="36" y="175"/>
                    </a:lnTo>
                    <a:lnTo>
                      <a:pt x="37" y="176"/>
                    </a:lnTo>
                    <a:lnTo>
                      <a:pt x="36" y="176"/>
                    </a:lnTo>
                    <a:lnTo>
                      <a:pt x="36" y="177"/>
                    </a:lnTo>
                    <a:lnTo>
                      <a:pt x="36" y="179"/>
                    </a:lnTo>
                    <a:lnTo>
                      <a:pt x="37" y="185"/>
                    </a:lnTo>
                    <a:lnTo>
                      <a:pt x="37" y="187"/>
                    </a:lnTo>
                    <a:lnTo>
                      <a:pt x="36" y="190"/>
                    </a:lnTo>
                    <a:lnTo>
                      <a:pt x="36" y="191"/>
                    </a:lnTo>
                    <a:lnTo>
                      <a:pt x="36" y="192"/>
                    </a:lnTo>
                    <a:lnTo>
                      <a:pt x="37" y="193"/>
                    </a:lnTo>
                    <a:lnTo>
                      <a:pt x="39" y="196"/>
                    </a:lnTo>
                    <a:lnTo>
                      <a:pt x="42" y="196"/>
                    </a:lnTo>
                    <a:lnTo>
                      <a:pt x="43" y="198"/>
                    </a:lnTo>
                    <a:lnTo>
                      <a:pt x="44" y="199"/>
                    </a:lnTo>
                    <a:lnTo>
                      <a:pt x="47" y="201"/>
                    </a:lnTo>
                    <a:lnTo>
                      <a:pt x="48" y="201"/>
                    </a:lnTo>
                    <a:lnTo>
                      <a:pt x="48" y="199"/>
                    </a:lnTo>
                    <a:lnTo>
                      <a:pt x="49" y="199"/>
                    </a:lnTo>
                    <a:lnTo>
                      <a:pt x="50" y="198"/>
                    </a:lnTo>
                    <a:lnTo>
                      <a:pt x="51" y="197"/>
                    </a:lnTo>
                    <a:lnTo>
                      <a:pt x="54" y="193"/>
                    </a:lnTo>
                    <a:lnTo>
                      <a:pt x="55" y="191"/>
                    </a:lnTo>
                    <a:lnTo>
                      <a:pt x="56" y="191"/>
                    </a:lnTo>
                    <a:lnTo>
                      <a:pt x="59" y="192"/>
                    </a:lnTo>
                    <a:lnTo>
                      <a:pt x="60" y="192"/>
                    </a:lnTo>
                    <a:lnTo>
                      <a:pt x="61" y="192"/>
                    </a:lnTo>
                    <a:lnTo>
                      <a:pt x="65" y="190"/>
                    </a:lnTo>
                    <a:lnTo>
                      <a:pt x="67" y="186"/>
                    </a:lnTo>
                    <a:lnTo>
                      <a:pt x="69" y="185"/>
                    </a:lnTo>
                    <a:lnTo>
                      <a:pt x="72" y="182"/>
                    </a:lnTo>
                    <a:lnTo>
                      <a:pt x="76" y="181"/>
                    </a:lnTo>
                    <a:lnTo>
                      <a:pt x="80" y="181"/>
                    </a:lnTo>
                    <a:lnTo>
                      <a:pt x="81" y="180"/>
                    </a:lnTo>
                    <a:lnTo>
                      <a:pt x="82" y="179"/>
                    </a:lnTo>
                    <a:lnTo>
                      <a:pt x="83" y="175"/>
                    </a:lnTo>
                    <a:lnTo>
                      <a:pt x="85" y="175"/>
                    </a:lnTo>
                    <a:lnTo>
                      <a:pt x="86" y="175"/>
                    </a:lnTo>
                    <a:lnTo>
                      <a:pt x="87" y="176"/>
                    </a:lnTo>
                    <a:lnTo>
                      <a:pt x="88" y="176"/>
                    </a:lnTo>
                    <a:lnTo>
                      <a:pt x="91" y="175"/>
                    </a:lnTo>
                    <a:lnTo>
                      <a:pt x="93" y="174"/>
                    </a:lnTo>
                    <a:lnTo>
                      <a:pt x="94" y="174"/>
                    </a:lnTo>
                    <a:lnTo>
                      <a:pt x="96" y="175"/>
                    </a:lnTo>
                    <a:lnTo>
                      <a:pt x="97" y="172"/>
                    </a:lnTo>
                    <a:lnTo>
                      <a:pt x="97" y="170"/>
                    </a:lnTo>
                    <a:lnTo>
                      <a:pt x="98" y="170"/>
                    </a:lnTo>
                    <a:lnTo>
                      <a:pt x="99" y="169"/>
                    </a:lnTo>
                    <a:lnTo>
                      <a:pt x="99" y="168"/>
                    </a:lnTo>
                    <a:lnTo>
                      <a:pt x="99" y="165"/>
                    </a:lnTo>
                    <a:lnTo>
                      <a:pt x="99" y="164"/>
                    </a:lnTo>
                    <a:lnTo>
                      <a:pt x="99" y="163"/>
                    </a:lnTo>
                    <a:lnTo>
                      <a:pt x="102" y="159"/>
                    </a:lnTo>
                    <a:lnTo>
                      <a:pt x="105" y="152"/>
                    </a:lnTo>
                    <a:lnTo>
                      <a:pt x="107" y="149"/>
                    </a:lnTo>
                    <a:lnTo>
                      <a:pt x="108" y="148"/>
                    </a:lnTo>
                    <a:lnTo>
                      <a:pt x="110" y="146"/>
                    </a:lnTo>
                    <a:lnTo>
                      <a:pt x="113" y="147"/>
                    </a:lnTo>
                    <a:lnTo>
                      <a:pt x="114" y="147"/>
                    </a:lnTo>
                    <a:lnTo>
                      <a:pt x="115" y="146"/>
                    </a:lnTo>
                    <a:lnTo>
                      <a:pt x="119" y="148"/>
                    </a:lnTo>
                    <a:lnTo>
                      <a:pt x="121" y="149"/>
                    </a:lnTo>
                    <a:lnTo>
                      <a:pt x="123" y="149"/>
                    </a:lnTo>
                    <a:lnTo>
                      <a:pt x="124" y="149"/>
                    </a:lnTo>
                    <a:lnTo>
                      <a:pt x="125" y="150"/>
                    </a:lnTo>
                    <a:lnTo>
                      <a:pt x="127" y="152"/>
                    </a:lnTo>
                    <a:lnTo>
                      <a:pt x="130" y="152"/>
                    </a:lnTo>
                    <a:lnTo>
                      <a:pt x="130" y="150"/>
                    </a:lnTo>
                    <a:lnTo>
                      <a:pt x="132" y="152"/>
                    </a:lnTo>
                    <a:lnTo>
                      <a:pt x="135" y="152"/>
                    </a:lnTo>
                    <a:lnTo>
                      <a:pt x="136" y="152"/>
                    </a:lnTo>
                    <a:lnTo>
                      <a:pt x="136" y="154"/>
                    </a:lnTo>
                    <a:lnTo>
                      <a:pt x="138" y="154"/>
                    </a:lnTo>
                    <a:lnTo>
                      <a:pt x="140" y="154"/>
                    </a:lnTo>
                    <a:lnTo>
                      <a:pt x="140" y="153"/>
                    </a:lnTo>
                    <a:lnTo>
                      <a:pt x="141" y="152"/>
                    </a:lnTo>
                    <a:lnTo>
                      <a:pt x="142" y="150"/>
                    </a:lnTo>
                    <a:lnTo>
                      <a:pt x="143" y="150"/>
                    </a:lnTo>
                    <a:lnTo>
                      <a:pt x="147" y="153"/>
                    </a:lnTo>
                    <a:lnTo>
                      <a:pt x="148" y="154"/>
                    </a:lnTo>
                    <a:lnTo>
                      <a:pt x="151" y="155"/>
                    </a:lnTo>
                    <a:lnTo>
                      <a:pt x="152" y="157"/>
                    </a:lnTo>
                    <a:lnTo>
                      <a:pt x="154" y="158"/>
                    </a:lnTo>
                    <a:lnTo>
                      <a:pt x="157" y="160"/>
                    </a:lnTo>
                    <a:lnTo>
                      <a:pt x="160" y="161"/>
                    </a:lnTo>
                    <a:lnTo>
                      <a:pt x="168" y="161"/>
                    </a:lnTo>
                    <a:lnTo>
                      <a:pt x="172" y="160"/>
                    </a:lnTo>
                    <a:lnTo>
                      <a:pt x="178" y="159"/>
                    </a:lnTo>
                    <a:lnTo>
                      <a:pt x="179" y="159"/>
                    </a:lnTo>
                    <a:lnTo>
                      <a:pt x="180" y="159"/>
                    </a:lnTo>
                    <a:lnTo>
                      <a:pt x="181" y="161"/>
                    </a:lnTo>
                    <a:lnTo>
                      <a:pt x="184" y="163"/>
                    </a:lnTo>
                    <a:lnTo>
                      <a:pt x="184" y="161"/>
                    </a:lnTo>
                    <a:lnTo>
                      <a:pt x="186" y="160"/>
                    </a:lnTo>
                    <a:lnTo>
                      <a:pt x="187" y="160"/>
                    </a:lnTo>
                    <a:lnTo>
                      <a:pt x="187" y="159"/>
                    </a:lnTo>
                    <a:lnTo>
                      <a:pt x="187" y="158"/>
                    </a:lnTo>
                    <a:lnTo>
                      <a:pt x="189" y="158"/>
                    </a:lnTo>
                    <a:lnTo>
                      <a:pt x="189" y="159"/>
                    </a:lnTo>
                    <a:lnTo>
                      <a:pt x="190" y="159"/>
                    </a:lnTo>
                    <a:lnTo>
                      <a:pt x="190" y="157"/>
                    </a:lnTo>
                    <a:lnTo>
                      <a:pt x="190" y="155"/>
                    </a:lnTo>
                    <a:lnTo>
                      <a:pt x="189" y="154"/>
                    </a:lnTo>
                    <a:lnTo>
                      <a:pt x="186" y="153"/>
                    </a:lnTo>
                    <a:lnTo>
                      <a:pt x="185" y="150"/>
                    </a:lnTo>
                    <a:lnTo>
                      <a:pt x="185" y="149"/>
                    </a:lnTo>
                    <a:lnTo>
                      <a:pt x="185" y="148"/>
                    </a:lnTo>
                    <a:lnTo>
                      <a:pt x="185" y="147"/>
                    </a:lnTo>
                    <a:lnTo>
                      <a:pt x="183" y="147"/>
                    </a:lnTo>
                    <a:lnTo>
                      <a:pt x="181" y="147"/>
                    </a:lnTo>
                    <a:lnTo>
                      <a:pt x="178" y="147"/>
                    </a:lnTo>
                    <a:lnTo>
                      <a:pt x="174" y="147"/>
                    </a:lnTo>
                    <a:lnTo>
                      <a:pt x="170" y="144"/>
                    </a:lnTo>
                    <a:lnTo>
                      <a:pt x="169" y="144"/>
                    </a:lnTo>
                    <a:lnTo>
                      <a:pt x="167" y="146"/>
                    </a:lnTo>
                    <a:lnTo>
                      <a:pt x="162" y="146"/>
                    </a:lnTo>
                    <a:lnTo>
                      <a:pt x="160" y="147"/>
                    </a:lnTo>
                    <a:lnTo>
                      <a:pt x="159" y="146"/>
                    </a:lnTo>
                    <a:lnTo>
                      <a:pt x="160" y="146"/>
                    </a:lnTo>
                    <a:lnTo>
                      <a:pt x="158" y="144"/>
                    </a:lnTo>
                    <a:lnTo>
                      <a:pt x="156" y="143"/>
                    </a:lnTo>
                    <a:lnTo>
                      <a:pt x="156" y="142"/>
                    </a:lnTo>
                    <a:lnTo>
                      <a:pt x="153" y="137"/>
                    </a:lnTo>
                    <a:lnTo>
                      <a:pt x="153" y="136"/>
                    </a:lnTo>
                    <a:lnTo>
                      <a:pt x="152" y="135"/>
                    </a:lnTo>
                    <a:lnTo>
                      <a:pt x="147" y="132"/>
                    </a:lnTo>
                    <a:lnTo>
                      <a:pt x="146" y="131"/>
                    </a:lnTo>
                    <a:lnTo>
                      <a:pt x="145" y="128"/>
                    </a:lnTo>
                    <a:lnTo>
                      <a:pt x="146" y="125"/>
                    </a:lnTo>
                    <a:lnTo>
                      <a:pt x="147" y="121"/>
                    </a:lnTo>
                    <a:lnTo>
                      <a:pt x="149" y="119"/>
                    </a:lnTo>
                    <a:lnTo>
                      <a:pt x="151" y="116"/>
                    </a:lnTo>
                    <a:lnTo>
                      <a:pt x="152" y="111"/>
                    </a:lnTo>
                    <a:lnTo>
                      <a:pt x="154" y="111"/>
                    </a:lnTo>
                    <a:lnTo>
                      <a:pt x="156" y="109"/>
                    </a:lnTo>
                    <a:lnTo>
                      <a:pt x="153" y="105"/>
                    </a:lnTo>
                    <a:lnTo>
                      <a:pt x="154" y="103"/>
                    </a:lnTo>
                    <a:lnTo>
                      <a:pt x="156" y="100"/>
                    </a:lnTo>
                    <a:lnTo>
                      <a:pt x="156" y="98"/>
                    </a:lnTo>
                    <a:lnTo>
                      <a:pt x="157" y="94"/>
                    </a:lnTo>
                    <a:lnTo>
                      <a:pt x="158" y="95"/>
                    </a:lnTo>
                    <a:lnTo>
                      <a:pt x="159" y="94"/>
                    </a:lnTo>
                    <a:lnTo>
                      <a:pt x="160" y="93"/>
                    </a:lnTo>
                    <a:lnTo>
                      <a:pt x="162" y="90"/>
                    </a:lnTo>
                    <a:lnTo>
                      <a:pt x="163" y="89"/>
                    </a:lnTo>
                    <a:lnTo>
                      <a:pt x="162" y="88"/>
                    </a:lnTo>
                    <a:lnTo>
                      <a:pt x="160" y="87"/>
                    </a:lnTo>
                    <a:lnTo>
                      <a:pt x="160" y="84"/>
                    </a:lnTo>
                    <a:lnTo>
                      <a:pt x="159" y="84"/>
                    </a:lnTo>
                    <a:lnTo>
                      <a:pt x="158" y="84"/>
                    </a:lnTo>
                    <a:lnTo>
                      <a:pt x="157" y="84"/>
                    </a:lnTo>
                    <a:lnTo>
                      <a:pt x="154" y="86"/>
                    </a:lnTo>
                    <a:lnTo>
                      <a:pt x="153" y="84"/>
                    </a:lnTo>
                    <a:lnTo>
                      <a:pt x="152" y="84"/>
                    </a:lnTo>
                    <a:lnTo>
                      <a:pt x="151" y="84"/>
                    </a:lnTo>
                    <a:lnTo>
                      <a:pt x="151" y="86"/>
                    </a:lnTo>
                    <a:lnTo>
                      <a:pt x="149" y="84"/>
                    </a:lnTo>
                    <a:lnTo>
                      <a:pt x="148" y="84"/>
                    </a:lnTo>
                    <a:lnTo>
                      <a:pt x="146" y="83"/>
                    </a:lnTo>
                    <a:lnTo>
                      <a:pt x="145" y="83"/>
                    </a:lnTo>
                    <a:lnTo>
                      <a:pt x="142" y="82"/>
                    </a:lnTo>
                    <a:lnTo>
                      <a:pt x="140" y="79"/>
                    </a:lnTo>
                    <a:lnTo>
                      <a:pt x="140" y="78"/>
                    </a:lnTo>
                    <a:lnTo>
                      <a:pt x="140" y="75"/>
                    </a:lnTo>
                    <a:lnTo>
                      <a:pt x="141" y="72"/>
                    </a:lnTo>
                    <a:lnTo>
                      <a:pt x="141" y="67"/>
                    </a:lnTo>
                    <a:lnTo>
                      <a:pt x="142" y="67"/>
                    </a:lnTo>
                    <a:lnTo>
                      <a:pt x="143" y="65"/>
                    </a:lnTo>
                    <a:lnTo>
                      <a:pt x="145" y="62"/>
                    </a:lnTo>
                    <a:lnTo>
                      <a:pt x="146" y="59"/>
                    </a:lnTo>
                    <a:lnTo>
                      <a:pt x="146" y="57"/>
                    </a:lnTo>
                    <a:lnTo>
                      <a:pt x="143" y="57"/>
                    </a:lnTo>
                    <a:lnTo>
                      <a:pt x="143" y="56"/>
                    </a:lnTo>
                    <a:lnTo>
                      <a:pt x="143" y="54"/>
                    </a:lnTo>
                    <a:lnTo>
                      <a:pt x="143" y="52"/>
                    </a:lnTo>
                    <a:lnTo>
                      <a:pt x="145" y="51"/>
                    </a:lnTo>
                    <a:lnTo>
                      <a:pt x="146" y="51"/>
                    </a:lnTo>
                    <a:lnTo>
                      <a:pt x="147" y="50"/>
                    </a:lnTo>
                    <a:lnTo>
                      <a:pt x="146" y="49"/>
                    </a:lnTo>
                    <a:lnTo>
                      <a:pt x="147" y="48"/>
                    </a:lnTo>
                    <a:lnTo>
                      <a:pt x="148" y="46"/>
                    </a:lnTo>
                    <a:lnTo>
                      <a:pt x="148" y="45"/>
                    </a:lnTo>
                    <a:lnTo>
                      <a:pt x="151" y="43"/>
                    </a:lnTo>
                    <a:lnTo>
                      <a:pt x="149" y="41"/>
                    </a:lnTo>
                    <a:lnTo>
                      <a:pt x="148" y="41"/>
                    </a:lnTo>
                    <a:lnTo>
                      <a:pt x="146" y="40"/>
                    </a:lnTo>
                    <a:lnTo>
                      <a:pt x="143" y="39"/>
                    </a:lnTo>
                    <a:lnTo>
                      <a:pt x="142" y="38"/>
                    </a:lnTo>
                    <a:lnTo>
                      <a:pt x="143" y="34"/>
                    </a:lnTo>
                    <a:lnTo>
                      <a:pt x="145" y="34"/>
                    </a:lnTo>
                    <a:lnTo>
                      <a:pt x="146" y="32"/>
                    </a:lnTo>
                    <a:lnTo>
                      <a:pt x="147" y="30"/>
                    </a:lnTo>
                    <a:lnTo>
                      <a:pt x="148" y="29"/>
                    </a:lnTo>
                    <a:lnTo>
                      <a:pt x="149" y="27"/>
                    </a:lnTo>
                    <a:lnTo>
                      <a:pt x="148" y="28"/>
                    </a:lnTo>
                    <a:lnTo>
                      <a:pt x="147" y="27"/>
                    </a:lnTo>
                    <a:lnTo>
                      <a:pt x="146" y="27"/>
                    </a:lnTo>
                    <a:lnTo>
                      <a:pt x="145" y="26"/>
                    </a:lnTo>
                    <a:lnTo>
                      <a:pt x="142" y="27"/>
                    </a:lnTo>
                    <a:lnTo>
                      <a:pt x="142" y="26"/>
                    </a:lnTo>
                    <a:lnTo>
                      <a:pt x="142" y="24"/>
                    </a:lnTo>
                    <a:lnTo>
                      <a:pt x="140" y="24"/>
                    </a:lnTo>
                    <a:lnTo>
                      <a:pt x="136" y="24"/>
                    </a:lnTo>
                    <a:lnTo>
                      <a:pt x="134" y="23"/>
                    </a:lnTo>
                    <a:lnTo>
                      <a:pt x="131" y="23"/>
                    </a:lnTo>
                    <a:lnTo>
                      <a:pt x="130" y="22"/>
                    </a:lnTo>
                    <a:lnTo>
                      <a:pt x="127" y="23"/>
                    </a:lnTo>
                    <a:lnTo>
                      <a:pt x="127" y="24"/>
                    </a:lnTo>
                    <a:lnTo>
                      <a:pt x="126" y="24"/>
                    </a:lnTo>
                    <a:lnTo>
                      <a:pt x="125" y="22"/>
                    </a:lnTo>
                    <a:lnTo>
                      <a:pt x="125" y="21"/>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7" name="Freeform 173"/>
              <p:cNvSpPr>
                <a:spLocks/>
              </p:cNvSpPr>
              <p:nvPr/>
            </p:nvSpPr>
            <p:spPr bwMode="auto">
              <a:xfrm>
                <a:off x="3897596" y="1954471"/>
                <a:ext cx="167100" cy="213888"/>
              </a:xfrm>
              <a:custGeom>
                <a:avLst/>
                <a:gdLst>
                  <a:gd name="T0" fmla="*/ 2147483647 w 175"/>
                  <a:gd name="T1" fmla="*/ 2147483647 h 224"/>
                  <a:gd name="T2" fmla="*/ 2147483647 w 175"/>
                  <a:gd name="T3" fmla="*/ 2147483647 h 224"/>
                  <a:gd name="T4" fmla="*/ 2147483647 w 175"/>
                  <a:gd name="T5" fmla="*/ 2147483647 h 224"/>
                  <a:gd name="T6" fmla="*/ 2147483647 w 175"/>
                  <a:gd name="T7" fmla="*/ 2147483647 h 224"/>
                  <a:gd name="T8" fmla="*/ 2147483647 w 175"/>
                  <a:gd name="T9" fmla="*/ 2147483647 h 224"/>
                  <a:gd name="T10" fmla="*/ 2147483647 w 175"/>
                  <a:gd name="T11" fmla="*/ 2147483647 h 224"/>
                  <a:gd name="T12" fmla="*/ 2147483647 w 175"/>
                  <a:gd name="T13" fmla="*/ 2147483647 h 224"/>
                  <a:gd name="T14" fmla="*/ 2147483647 w 175"/>
                  <a:gd name="T15" fmla="*/ 2147483647 h 224"/>
                  <a:gd name="T16" fmla="*/ 2147483647 w 175"/>
                  <a:gd name="T17" fmla="*/ 2147483647 h 224"/>
                  <a:gd name="T18" fmla="*/ 2147483647 w 175"/>
                  <a:gd name="T19" fmla="*/ 2147483647 h 224"/>
                  <a:gd name="T20" fmla="*/ 2147483647 w 175"/>
                  <a:gd name="T21" fmla="*/ 2147483647 h 224"/>
                  <a:gd name="T22" fmla="*/ 2147483647 w 175"/>
                  <a:gd name="T23" fmla="*/ 2147483647 h 224"/>
                  <a:gd name="T24" fmla="*/ 2147483647 w 175"/>
                  <a:gd name="T25" fmla="*/ 2147483647 h 224"/>
                  <a:gd name="T26" fmla="*/ 2147483647 w 175"/>
                  <a:gd name="T27" fmla="*/ 2147483647 h 224"/>
                  <a:gd name="T28" fmla="*/ 2147483647 w 175"/>
                  <a:gd name="T29" fmla="*/ 2147483647 h 224"/>
                  <a:gd name="T30" fmla="*/ 2147483647 w 175"/>
                  <a:gd name="T31" fmla="*/ 2147483647 h 224"/>
                  <a:gd name="T32" fmla="*/ 2147483647 w 175"/>
                  <a:gd name="T33" fmla="*/ 2147483647 h 224"/>
                  <a:gd name="T34" fmla="*/ 2147483647 w 175"/>
                  <a:gd name="T35" fmla="*/ 2147483647 h 224"/>
                  <a:gd name="T36" fmla="*/ 2147483647 w 175"/>
                  <a:gd name="T37" fmla="*/ 2147483647 h 224"/>
                  <a:gd name="T38" fmla="*/ 2147483647 w 175"/>
                  <a:gd name="T39" fmla="*/ 2147483647 h 224"/>
                  <a:gd name="T40" fmla="*/ 2147483647 w 175"/>
                  <a:gd name="T41" fmla="*/ 2147483647 h 224"/>
                  <a:gd name="T42" fmla="*/ 2147483647 w 175"/>
                  <a:gd name="T43" fmla="*/ 2147483647 h 224"/>
                  <a:gd name="T44" fmla="*/ 2147483647 w 175"/>
                  <a:gd name="T45" fmla="*/ 2147483647 h 224"/>
                  <a:gd name="T46" fmla="*/ 2147483647 w 175"/>
                  <a:gd name="T47" fmla="*/ 2147483647 h 224"/>
                  <a:gd name="T48" fmla="*/ 2147483647 w 175"/>
                  <a:gd name="T49" fmla="*/ 2147483647 h 224"/>
                  <a:gd name="T50" fmla="*/ 2147483647 w 175"/>
                  <a:gd name="T51" fmla="*/ 2147483647 h 224"/>
                  <a:gd name="T52" fmla="*/ 2147483647 w 175"/>
                  <a:gd name="T53" fmla="*/ 2147483647 h 224"/>
                  <a:gd name="T54" fmla="*/ 2147483647 w 175"/>
                  <a:gd name="T55" fmla="*/ 2147483647 h 224"/>
                  <a:gd name="T56" fmla="*/ 2147483647 w 175"/>
                  <a:gd name="T57" fmla="*/ 2147483647 h 224"/>
                  <a:gd name="T58" fmla="*/ 2147483647 w 175"/>
                  <a:gd name="T59" fmla="*/ 2147483647 h 224"/>
                  <a:gd name="T60" fmla="*/ 2147483647 w 175"/>
                  <a:gd name="T61" fmla="*/ 0 h 224"/>
                  <a:gd name="T62" fmla="*/ 2147483647 w 175"/>
                  <a:gd name="T63" fmla="*/ 2147483647 h 224"/>
                  <a:gd name="T64" fmla="*/ 2147483647 w 175"/>
                  <a:gd name="T65" fmla="*/ 2147483647 h 224"/>
                  <a:gd name="T66" fmla="*/ 2147483647 w 175"/>
                  <a:gd name="T67" fmla="*/ 2147483647 h 224"/>
                  <a:gd name="T68" fmla="*/ 2147483647 w 175"/>
                  <a:gd name="T69" fmla="*/ 2147483647 h 224"/>
                  <a:gd name="T70" fmla="*/ 2147483647 w 175"/>
                  <a:gd name="T71" fmla="*/ 2147483647 h 224"/>
                  <a:gd name="T72" fmla="*/ 2147483647 w 175"/>
                  <a:gd name="T73" fmla="*/ 2147483647 h 224"/>
                  <a:gd name="T74" fmla="*/ 2147483647 w 175"/>
                  <a:gd name="T75" fmla="*/ 2147483647 h 224"/>
                  <a:gd name="T76" fmla="*/ 2147483647 w 175"/>
                  <a:gd name="T77" fmla="*/ 2147483647 h 224"/>
                  <a:gd name="T78" fmla="*/ 2147483647 w 175"/>
                  <a:gd name="T79" fmla="*/ 2147483647 h 224"/>
                  <a:gd name="T80" fmla="*/ 2147483647 w 175"/>
                  <a:gd name="T81" fmla="*/ 2147483647 h 224"/>
                  <a:gd name="T82" fmla="*/ 2147483647 w 175"/>
                  <a:gd name="T83" fmla="*/ 2147483647 h 224"/>
                  <a:gd name="T84" fmla="*/ 2147483647 w 175"/>
                  <a:gd name="T85" fmla="*/ 2147483647 h 224"/>
                  <a:gd name="T86" fmla="*/ 2147483647 w 175"/>
                  <a:gd name="T87" fmla="*/ 2147483647 h 224"/>
                  <a:gd name="T88" fmla="*/ 2147483647 w 175"/>
                  <a:gd name="T89" fmla="*/ 2147483647 h 224"/>
                  <a:gd name="T90" fmla="*/ 2147483647 w 175"/>
                  <a:gd name="T91" fmla="*/ 2147483647 h 224"/>
                  <a:gd name="T92" fmla="*/ 2147483647 w 175"/>
                  <a:gd name="T93" fmla="*/ 2147483647 h 224"/>
                  <a:gd name="T94" fmla="*/ 2147483647 w 175"/>
                  <a:gd name="T95" fmla="*/ 2147483647 h 224"/>
                  <a:gd name="T96" fmla="*/ 2147483647 w 175"/>
                  <a:gd name="T97" fmla="*/ 2147483647 h 224"/>
                  <a:gd name="T98" fmla="*/ 2147483647 w 175"/>
                  <a:gd name="T99" fmla="*/ 2147483647 h 224"/>
                  <a:gd name="T100" fmla="*/ 2147483647 w 175"/>
                  <a:gd name="T101" fmla="*/ 2147483647 h 224"/>
                  <a:gd name="T102" fmla="*/ 2147483647 w 175"/>
                  <a:gd name="T103" fmla="*/ 2147483647 h 224"/>
                  <a:gd name="T104" fmla="*/ 2147483647 w 175"/>
                  <a:gd name="T105" fmla="*/ 2147483647 h 224"/>
                  <a:gd name="T106" fmla="*/ 2147483647 w 175"/>
                  <a:gd name="T107" fmla="*/ 2147483647 h 224"/>
                  <a:gd name="T108" fmla="*/ 2147483647 w 175"/>
                  <a:gd name="T109" fmla="*/ 2147483647 h 224"/>
                  <a:gd name="T110" fmla="*/ 2147483647 w 175"/>
                  <a:gd name="T111" fmla="*/ 2147483647 h 224"/>
                  <a:gd name="T112" fmla="*/ 2147483647 w 175"/>
                  <a:gd name="T113" fmla="*/ 2147483647 h 224"/>
                  <a:gd name="T114" fmla="*/ 2147483647 w 175"/>
                  <a:gd name="T115" fmla="*/ 2147483647 h 224"/>
                  <a:gd name="T116" fmla="*/ 2147483647 w 175"/>
                  <a:gd name="T117" fmla="*/ 2147483647 h 224"/>
                  <a:gd name="T118" fmla="*/ 2147483647 w 175"/>
                  <a:gd name="T119" fmla="*/ 2147483647 h 224"/>
                  <a:gd name="T120" fmla="*/ 0 w 175"/>
                  <a:gd name="T121" fmla="*/ 2147483647 h 224"/>
                  <a:gd name="T122" fmla="*/ 2147483647 w 175"/>
                  <a:gd name="T123" fmla="*/ 2147483647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224">
                    <a:moveTo>
                      <a:pt x="14" y="155"/>
                    </a:moveTo>
                    <a:lnTo>
                      <a:pt x="14" y="155"/>
                    </a:lnTo>
                    <a:lnTo>
                      <a:pt x="15" y="157"/>
                    </a:lnTo>
                    <a:lnTo>
                      <a:pt x="17" y="159"/>
                    </a:lnTo>
                    <a:lnTo>
                      <a:pt x="18" y="163"/>
                    </a:lnTo>
                    <a:lnTo>
                      <a:pt x="20" y="166"/>
                    </a:lnTo>
                    <a:lnTo>
                      <a:pt x="25" y="171"/>
                    </a:lnTo>
                    <a:lnTo>
                      <a:pt x="28" y="174"/>
                    </a:lnTo>
                    <a:lnTo>
                      <a:pt x="29" y="177"/>
                    </a:lnTo>
                    <a:lnTo>
                      <a:pt x="30" y="179"/>
                    </a:lnTo>
                    <a:lnTo>
                      <a:pt x="31" y="180"/>
                    </a:lnTo>
                    <a:lnTo>
                      <a:pt x="35" y="181"/>
                    </a:lnTo>
                    <a:lnTo>
                      <a:pt x="36" y="181"/>
                    </a:lnTo>
                    <a:lnTo>
                      <a:pt x="36" y="182"/>
                    </a:lnTo>
                    <a:lnTo>
                      <a:pt x="36" y="185"/>
                    </a:lnTo>
                    <a:lnTo>
                      <a:pt x="36" y="186"/>
                    </a:lnTo>
                    <a:lnTo>
                      <a:pt x="38" y="187"/>
                    </a:lnTo>
                    <a:lnTo>
                      <a:pt x="41" y="188"/>
                    </a:lnTo>
                    <a:lnTo>
                      <a:pt x="45" y="191"/>
                    </a:lnTo>
                    <a:lnTo>
                      <a:pt x="47" y="192"/>
                    </a:lnTo>
                    <a:lnTo>
                      <a:pt x="49" y="192"/>
                    </a:lnTo>
                    <a:lnTo>
                      <a:pt x="55" y="197"/>
                    </a:lnTo>
                    <a:lnTo>
                      <a:pt x="62" y="199"/>
                    </a:lnTo>
                    <a:lnTo>
                      <a:pt x="67" y="203"/>
                    </a:lnTo>
                    <a:lnTo>
                      <a:pt x="69" y="204"/>
                    </a:lnTo>
                    <a:lnTo>
                      <a:pt x="71" y="206"/>
                    </a:lnTo>
                    <a:lnTo>
                      <a:pt x="72" y="204"/>
                    </a:lnTo>
                    <a:lnTo>
                      <a:pt x="74" y="203"/>
                    </a:lnTo>
                    <a:lnTo>
                      <a:pt x="78" y="202"/>
                    </a:lnTo>
                    <a:lnTo>
                      <a:pt x="82" y="202"/>
                    </a:lnTo>
                    <a:lnTo>
                      <a:pt x="83" y="202"/>
                    </a:lnTo>
                    <a:lnTo>
                      <a:pt x="85" y="202"/>
                    </a:lnTo>
                    <a:lnTo>
                      <a:pt x="88" y="199"/>
                    </a:lnTo>
                    <a:lnTo>
                      <a:pt x="90" y="199"/>
                    </a:lnTo>
                    <a:lnTo>
                      <a:pt x="94" y="201"/>
                    </a:lnTo>
                    <a:lnTo>
                      <a:pt x="95" y="201"/>
                    </a:lnTo>
                    <a:lnTo>
                      <a:pt x="98" y="199"/>
                    </a:lnTo>
                    <a:lnTo>
                      <a:pt x="100" y="196"/>
                    </a:lnTo>
                    <a:lnTo>
                      <a:pt x="104" y="193"/>
                    </a:lnTo>
                    <a:lnTo>
                      <a:pt x="109" y="193"/>
                    </a:lnTo>
                    <a:lnTo>
                      <a:pt x="112" y="192"/>
                    </a:lnTo>
                    <a:lnTo>
                      <a:pt x="115" y="191"/>
                    </a:lnTo>
                    <a:lnTo>
                      <a:pt x="116" y="191"/>
                    </a:lnTo>
                    <a:lnTo>
                      <a:pt x="120" y="192"/>
                    </a:lnTo>
                    <a:lnTo>
                      <a:pt x="121" y="193"/>
                    </a:lnTo>
                    <a:lnTo>
                      <a:pt x="121" y="192"/>
                    </a:lnTo>
                    <a:lnTo>
                      <a:pt x="121" y="190"/>
                    </a:lnTo>
                    <a:lnTo>
                      <a:pt x="121" y="187"/>
                    </a:lnTo>
                    <a:lnTo>
                      <a:pt x="122" y="185"/>
                    </a:lnTo>
                    <a:lnTo>
                      <a:pt x="122" y="184"/>
                    </a:lnTo>
                    <a:lnTo>
                      <a:pt x="123" y="184"/>
                    </a:lnTo>
                    <a:lnTo>
                      <a:pt x="124" y="186"/>
                    </a:lnTo>
                    <a:lnTo>
                      <a:pt x="127" y="187"/>
                    </a:lnTo>
                    <a:lnTo>
                      <a:pt x="134" y="192"/>
                    </a:lnTo>
                    <a:lnTo>
                      <a:pt x="137" y="195"/>
                    </a:lnTo>
                    <a:lnTo>
                      <a:pt x="139" y="197"/>
                    </a:lnTo>
                    <a:lnTo>
                      <a:pt x="140" y="199"/>
                    </a:lnTo>
                    <a:lnTo>
                      <a:pt x="142" y="202"/>
                    </a:lnTo>
                    <a:lnTo>
                      <a:pt x="143" y="203"/>
                    </a:lnTo>
                    <a:lnTo>
                      <a:pt x="148" y="203"/>
                    </a:lnTo>
                    <a:lnTo>
                      <a:pt x="150" y="204"/>
                    </a:lnTo>
                    <a:lnTo>
                      <a:pt x="153" y="206"/>
                    </a:lnTo>
                    <a:lnTo>
                      <a:pt x="155" y="211"/>
                    </a:lnTo>
                    <a:lnTo>
                      <a:pt x="158" y="214"/>
                    </a:lnTo>
                    <a:lnTo>
                      <a:pt x="164" y="219"/>
                    </a:lnTo>
                    <a:lnTo>
                      <a:pt x="167" y="223"/>
                    </a:lnTo>
                    <a:lnTo>
                      <a:pt x="170" y="224"/>
                    </a:lnTo>
                    <a:lnTo>
                      <a:pt x="175" y="223"/>
                    </a:lnTo>
                    <a:lnTo>
                      <a:pt x="172" y="222"/>
                    </a:lnTo>
                    <a:lnTo>
                      <a:pt x="167" y="215"/>
                    </a:lnTo>
                    <a:lnTo>
                      <a:pt x="161" y="206"/>
                    </a:lnTo>
                    <a:lnTo>
                      <a:pt x="158" y="199"/>
                    </a:lnTo>
                    <a:lnTo>
                      <a:pt x="156" y="197"/>
                    </a:lnTo>
                    <a:lnTo>
                      <a:pt x="155" y="195"/>
                    </a:lnTo>
                    <a:lnTo>
                      <a:pt x="149" y="181"/>
                    </a:lnTo>
                    <a:lnTo>
                      <a:pt x="148" y="181"/>
                    </a:lnTo>
                    <a:lnTo>
                      <a:pt x="147" y="181"/>
                    </a:lnTo>
                    <a:lnTo>
                      <a:pt x="144" y="174"/>
                    </a:lnTo>
                    <a:lnTo>
                      <a:pt x="140" y="166"/>
                    </a:lnTo>
                    <a:lnTo>
                      <a:pt x="137" y="158"/>
                    </a:lnTo>
                    <a:lnTo>
                      <a:pt x="136" y="154"/>
                    </a:lnTo>
                    <a:lnTo>
                      <a:pt x="134" y="150"/>
                    </a:lnTo>
                    <a:lnTo>
                      <a:pt x="133" y="143"/>
                    </a:lnTo>
                    <a:lnTo>
                      <a:pt x="132" y="141"/>
                    </a:lnTo>
                    <a:lnTo>
                      <a:pt x="131" y="137"/>
                    </a:lnTo>
                    <a:lnTo>
                      <a:pt x="131" y="132"/>
                    </a:lnTo>
                    <a:lnTo>
                      <a:pt x="131" y="127"/>
                    </a:lnTo>
                    <a:lnTo>
                      <a:pt x="132" y="125"/>
                    </a:lnTo>
                    <a:lnTo>
                      <a:pt x="131" y="121"/>
                    </a:lnTo>
                    <a:lnTo>
                      <a:pt x="132" y="119"/>
                    </a:lnTo>
                    <a:lnTo>
                      <a:pt x="133" y="117"/>
                    </a:lnTo>
                    <a:lnTo>
                      <a:pt x="134" y="117"/>
                    </a:lnTo>
                    <a:lnTo>
                      <a:pt x="136" y="116"/>
                    </a:lnTo>
                    <a:lnTo>
                      <a:pt x="134" y="114"/>
                    </a:lnTo>
                    <a:lnTo>
                      <a:pt x="134" y="113"/>
                    </a:lnTo>
                    <a:lnTo>
                      <a:pt x="136" y="111"/>
                    </a:lnTo>
                    <a:lnTo>
                      <a:pt x="137" y="113"/>
                    </a:lnTo>
                    <a:lnTo>
                      <a:pt x="138" y="113"/>
                    </a:lnTo>
                    <a:lnTo>
                      <a:pt x="137" y="111"/>
                    </a:lnTo>
                    <a:lnTo>
                      <a:pt x="139" y="109"/>
                    </a:lnTo>
                    <a:lnTo>
                      <a:pt x="140" y="108"/>
                    </a:lnTo>
                    <a:lnTo>
                      <a:pt x="140" y="105"/>
                    </a:lnTo>
                    <a:lnTo>
                      <a:pt x="139" y="104"/>
                    </a:lnTo>
                    <a:lnTo>
                      <a:pt x="138" y="104"/>
                    </a:lnTo>
                    <a:lnTo>
                      <a:pt x="138" y="100"/>
                    </a:lnTo>
                    <a:lnTo>
                      <a:pt x="138" y="97"/>
                    </a:lnTo>
                    <a:lnTo>
                      <a:pt x="138" y="95"/>
                    </a:lnTo>
                    <a:lnTo>
                      <a:pt x="140" y="95"/>
                    </a:lnTo>
                    <a:lnTo>
                      <a:pt x="140" y="94"/>
                    </a:lnTo>
                    <a:lnTo>
                      <a:pt x="139" y="93"/>
                    </a:lnTo>
                    <a:lnTo>
                      <a:pt x="138" y="92"/>
                    </a:lnTo>
                    <a:lnTo>
                      <a:pt x="138" y="90"/>
                    </a:lnTo>
                    <a:lnTo>
                      <a:pt x="138" y="87"/>
                    </a:lnTo>
                    <a:lnTo>
                      <a:pt x="139" y="84"/>
                    </a:lnTo>
                    <a:lnTo>
                      <a:pt x="140" y="82"/>
                    </a:lnTo>
                    <a:lnTo>
                      <a:pt x="142" y="79"/>
                    </a:lnTo>
                    <a:lnTo>
                      <a:pt x="142" y="78"/>
                    </a:lnTo>
                    <a:lnTo>
                      <a:pt x="143" y="77"/>
                    </a:lnTo>
                    <a:lnTo>
                      <a:pt x="145" y="68"/>
                    </a:lnTo>
                    <a:lnTo>
                      <a:pt x="148" y="65"/>
                    </a:lnTo>
                    <a:lnTo>
                      <a:pt x="149" y="61"/>
                    </a:lnTo>
                    <a:lnTo>
                      <a:pt x="150" y="56"/>
                    </a:lnTo>
                    <a:lnTo>
                      <a:pt x="153" y="53"/>
                    </a:lnTo>
                    <a:lnTo>
                      <a:pt x="154" y="51"/>
                    </a:lnTo>
                    <a:lnTo>
                      <a:pt x="154" y="50"/>
                    </a:lnTo>
                    <a:lnTo>
                      <a:pt x="155" y="41"/>
                    </a:lnTo>
                    <a:lnTo>
                      <a:pt x="156" y="37"/>
                    </a:lnTo>
                    <a:lnTo>
                      <a:pt x="156" y="35"/>
                    </a:lnTo>
                    <a:lnTo>
                      <a:pt x="158" y="34"/>
                    </a:lnTo>
                    <a:lnTo>
                      <a:pt x="159" y="33"/>
                    </a:lnTo>
                    <a:lnTo>
                      <a:pt x="159" y="30"/>
                    </a:lnTo>
                    <a:lnTo>
                      <a:pt x="160" y="27"/>
                    </a:lnTo>
                    <a:lnTo>
                      <a:pt x="164" y="19"/>
                    </a:lnTo>
                    <a:lnTo>
                      <a:pt x="165" y="19"/>
                    </a:lnTo>
                    <a:lnTo>
                      <a:pt x="166" y="21"/>
                    </a:lnTo>
                    <a:lnTo>
                      <a:pt x="166" y="19"/>
                    </a:lnTo>
                    <a:lnTo>
                      <a:pt x="166" y="16"/>
                    </a:lnTo>
                    <a:lnTo>
                      <a:pt x="166" y="15"/>
                    </a:lnTo>
                    <a:lnTo>
                      <a:pt x="165" y="15"/>
                    </a:lnTo>
                    <a:lnTo>
                      <a:pt x="164" y="15"/>
                    </a:lnTo>
                    <a:lnTo>
                      <a:pt x="164" y="13"/>
                    </a:lnTo>
                    <a:lnTo>
                      <a:pt x="161" y="13"/>
                    </a:lnTo>
                    <a:lnTo>
                      <a:pt x="162" y="15"/>
                    </a:lnTo>
                    <a:lnTo>
                      <a:pt x="158" y="12"/>
                    </a:lnTo>
                    <a:lnTo>
                      <a:pt x="156" y="12"/>
                    </a:lnTo>
                    <a:lnTo>
                      <a:pt x="154" y="12"/>
                    </a:lnTo>
                    <a:lnTo>
                      <a:pt x="151" y="11"/>
                    </a:lnTo>
                    <a:lnTo>
                      <a:pt x="147" y="8"/>
                    </a:lnTo>
                    <a:lnTo>
                      <a:pt x="144" y="7"/>
                    </a:lnTo>
                    <a:lnTo>
                      <a:pt x="143" y="8"/>
                    </a:lnTo>
                    <a:lnTo>
                      <a:pt x="142" y="8"/>
                    </a:lnTo>
                    <a:lnTo>
                      <a:pt x="139" y="6"/>
                    </a:lnTo>
                    <a:lnTo>
                      <a:pt x="137" y="5"/>
                    </a:lnTo>
                    <a:lnTo>
                      <a:pt x="136" y="2"/>
                    </a:lnTo>
                    <a:lnTo>
                      <a:pt x="136" y="0"/>
                    </a:lnTo>
                    <a:lnTo>
                      <a:pt x="133" y="0"/>
                    </a:lnTo>
                    <a:lnTo>
                      <a:pt x="132" y="0"/>
                    </a:lnTo>
                    <a:lnTo>
                      <a:pt x="132" y="4"/>
                    </a:lnTo>
                    <a:lnTo>
                      <a:pt x="132" y="5"/>
                    </a:lnTo>
                    <a:lnTo>
                      <a:pt x="133" y="6"/>
                    </a:lnTo>
                    <a:lnTo>
                      <a:pt x="133" y="7"/>
                    </a:lnTo>
                    <a:lnTo>
                      <a:pt x="133" y="8"/>
                    </a:lnTo>
                    <a:lnTo>
                      <a:pt x="134" y="10"/>
                    </a:lnTo>
                    <a:lnTo>
                      <a:pt x="136" y="11"/>
                    </a:lnTo>
                    <a:lnTo>
                      <a:pt x="136" y="12"/>
                    </a:lnTo>
                    <a:lnTo>
                      <a:pt x="133" y="13"/>
                    </a:lnTo>
                    <a:lnTo>
                      <a:pt x="128" y="15"/>
                    </a:lnTo>
                    <a:lnTo>
                      <a:pt x="126" y="17"/>
                    </a:lnTo>
                    <a:lnTo>
                      <a:pt x="126" y="18"/>
                    </a:lnTo>
                    <a:lnTo>
                      <a:pt x="123" y="21"/>
                    </a:lnTo>
                    <a:lnTo>
                      <a:pt x="123" y="22"/>
                    </a:lnTo>
                    <a:lnTo>
                      <a:pt x="120" y="23"/>
                    </a:lnTo>
                    <a:lnTo>
                      <a:pt x="118" y="24"/>
                    </a:lnTo>
                    <a:lnTo>
                      <a:pt x="118" y="28"/>
                    </a:lnTo>
                    <a:lnTo>
                      <a:pt x="117" y="28"/>
                    </a:lnTo>
                    <a:lnTo>
                      <a:pt x="115" y="26"/>
                    </a:lnTo>
                    <a:lnTo>
                      <a:pt x="112" y="23"/>
                    </a:lnTo>
                    <a:lnTo>
                      <a:pt x="112" y="22"/>
                    </a:lnTo>
                    <a:lnTo>
                      <a:pt x="111" y="23"/>
                    </a:lnTo>
                    <a:lnTo>
                      <a:pt x="109" y="21"/>
                    </a:lnTo>
                    <a:lnTo>
                      <a:pt x="109" y="19"/>
                    </a:lnTo>
                    <a:lnTo>
                      <a:pt x="105" y="19"/>
                    </a:lnTo>
                    <a:lnTo>
                      <a:pt x="102" y="18"/>
                    </a:lnTo>
                    <a:lnTo>
                      <a:pt x="102" y="16"/>
                    </a:lnTo>
                    <a:lnTo>
                      <a:pt x="101" y="13"/>
                    </a:lnTo>
                    <a:lnTo>
                      <a:pt x="102" y="12"/>
                    </a:lnTo>
                    <a:lnTo>
                      <a:pt x="99" y="10"/>
                    </a:lnTo>
                    <a:lnTo>
                      <a:pt x="98" y="10"/>
                    </a:lnTo>
                    <a:lnTo>
                      <a:pt x="96" y="10"/>
                    </a:lnTo>
                    <a:lnTo>
                      <a:pt x="95" y="8"/>
                    </a:lnTo>
                    <a:lnTo>
                      <a:pt x="94" y="6"/>
                    </a:lnTo>
                    <a:lnTo>
                      <a:pt x="93" y="4"/>
                    </a:lnTo>
                    <a:lnTo>
                      <a:pt x="91" y="2"/>
                    </a:lnTo>
                    <a:lnTo>
                      <a:pt x="89" y="1"/>
                    </a:lnTo>
                    <a:lnTo>
                      <a:pt x="88" y="1"/>
                    </a:lnTo>
                    <a:lnTo>
                      <a:pt x="85" y="1"/>
                    </a:lnTo>
                    <a:lnTo>
                      <a:pt x="84" y="4"/>
                    </a:lnTo>
                    <a:lnTo>
                      <a:pt x="84" y="5"/>
                    </a:lnTo>
                    <a:lnTo>
                      <a:pt x="84" y="6"/>
                    </a:lnTo>
                    <a:lnTo>
                      <a:pt x="84" y="8"/>
                    </a:lnTo>
                    <a:lnTo>
                      <a:pt x="85" y="11"/>
                    </a:lnTo>
                    <a:lnTo>
                      <a:pt x="85" y="15"/>
                    </a:lnTo>
                    <a:lnTo>
                      <a:pt x="84" y="17"/>
                    </a:lnTo>
                    <a:lnTo>
                      <a:pt x="87" y="22"/>
                    </a:lnTo>
                    <a:lnTo>
                      <a:pt x="87" y="28"/>
                    </a:lnTo>
                    <a:lnTo>
                      <a:pt x="85" y="29"/>
                    </a:lnTo>
                    <a:lnTo>
                      <a:pt x="85" y="33"/>
                    </a:lnTo>
                    <a:lnTo>
                      <a:pt x="85" y="34"/>
                    </a:lnTo>
                    <a:lnTo>
                      <a:pt x="87" y="37"/>
                    </a:lnTo>
                    <a:lnTo>
                      <a:pt x="89" y="40"/>
                    </a:lnTo>
                    <a:lnTo>
                      <a:pt x="90" y="43"/>
                    </a:lnTo>
                    <a:lnTo>
                      <a:pt x="88" y="44"/>
                    </a:lnTo>
                    <a:lnTo>
                      <a:pt x="87" y="44"/>
                    </a:lnTo>
                    <a:lnTo>
                      <a:pt x="84" y="44"/>
                    </a:lnTo>
                    <a:lnTo>
                      <a:pt x="83" y="45"/>
                    </a:lnTo>
                    <a:lnTo>
                      <a:pt x="82" y="45"/>
                    </a:lnTo>
                    <a:lnTo>
                      <a:pt x="80" y="48"/>
                    </a:lnTo>
                    <a:lnTo>
                      <a:pt x="80" y="50"/>
                    </a:lnTo>
                    <a:lnTo>
                      <a:pt x="82" y="53"/>
                    </a:lnTo>
                    <a:lnTo>
                      <a:pt x="83" y="54"/>
                    </a:lnTo>
                    <a:lnTo>
                      <a:pt x="82" y="55"/>
                    </a:lnTo>
                    <a:lnTo>
                      <a:pt x="83" y="55"/>
                    </a:lnTo>
                    <a:lnTo>
                      <a:pt x="83" y="56"/>
                    </a:lnTo>
                    <a:lnTo>
                      <a:pt x="82" y="57"/>
                    </a:lnTo>
                    <a:lnTo>
                      <a:pt x="82" y="59"/>
                    </a:lnTo>
                    <a:lnTo>
                      <a:pt x="83" y="60"/>
                    </a:lnTo>
                    <a:lnTo>
                      <a:pt x="84" y="62"/>
                    </a:lnTo>
                    <a:lnTo>
                      <a:pt x="83" y="65"/>
                    </a:lnTo>
                    <a:lnTo>
                      <a:pt x="83" y="68"/>
                    </a:lnTo>
                    <a:lnTo>
                      <a:pt x="83" y="75"/>
                    </a:lnTo>
                    <a:lnTo>
                      <a:pt x="84" y="77"/>
                    </a:lnTo>
                    <a:lnTo>
                      <a:pt x="85" y="78"/>
                    </a:lnTo>
                    <a:lnTo>
                      <a:pt x="84" y="81"/>
                    </a:lnTo>
                    <a:lnTo>
                      <a:pt x="82" y="82"/>
                    </a:lnTo>
                    <a:lnTo>
                      <a:pt x="80" y="83"/>
                    </a:lnTo>
                    <a:lnTo>
                      <a:pt x="78" y="89"/>
                    </a:lnTo>
                    <a:lnTo>
                      <a:pt x="77" y="95"/>
                    </a:lnTo>
                    <a:lnTo>
                      <a:pt x="77" y="99"/>
                    </a:lnTo>
                    <a:lnTo>
                      <a:pt x="76" y="100"/>
                    </a:lnTo>
                    <a:lnTo>
                      <a:pt x="74" y="102"/>
                    </a:lnTo>
                    <a:lnTo>
                      <a:pt x="72" y="102"/>
                    </a:lnTo>
                    <a:lnTo>
                      <a:pt x="71" y="102"/>
                    </a:lnTo>
                    <a:lnTo>
                      <a:pt x="69" y="102"/>
                    </a:lnTo>
                    <a:lnTo>
                      <a:pt x="68" y="99"/>
                    </a:lnTo>
                    <a:lnTo>
                      <a:pt x="64" y="99"/>
                    </a:lnTo>
                    <a:lnTo>
                      <a:pt x="63" y="100"/>
                    </a:lnTo>
                    <a:lnTo>
                      <a:pt x="63" y="102"/>
                    </a:lnTo>
                    <a:lnTo>
                      <a:pt x="62" y="103"/>
                    </a:lnTo>
                    <a:lnTo>
                      <a:pt x="62" y="102"/>
                    </a:lnTo>
                    <a:lnTo>
                      <a:pt x="58" y="100"/>
                    </a:lnTo>
                    <a:lnTo>
                      <a:pt x="57" y="102"/>
                    </a:lnTo>
                    <a:lnTo>
                      <a:pt x="56" y="103"/>
                    </a:lnTo>
                    <a:lnTo>
                      <a:pt x="56" y="104"/>
                    </a:lnTo>
                    <a:lnTo>
                      <a:pt x="55" y="105"/>
                    </a:lnTo>
                    <a:lnTo>
                      <a:pt x="47" y="106"/>
                    </a:lnTo>
                    <a:lnTo>
                      <a:pt x="46" y="106"/>
                    </a:lnTo>
                    <a:lnTo>
                      <a:pt x="46" y="108"/>
                    </a:lnTo>
                    <a:lnTo>
                      <a:pt x="45" y="106"/>
                    </a:lnTo>
                    <a:lnTo>
                      <a:pt x="42" y="106"/>
                    </a:lnTo>
                    <a:lnTo>
                      <a:pt x="41" y="106"/>
                    </a:lnTo>
                    <a:lnTo>
                      <a:pt x="41" y="109"/>
                    </a:lnTo>
                    <a:lnTo>
                      <a:pt x="41" y="110"/>
                    </a:lnTo>
                    <a:lnTo>
                      <a:pt x="40" y="110"/>
                    </a:lnTo>
                    <a:lnTo>
                      <a:pt x="36" y="111"/>
                    </a:lnTo>
                    <a:lnTo>
                      <a:pt x="33" y="114"/>
                    </a:lnTo>
                    <a:lnTo>
                      <a:pt x="34" y="116"/>
                    </a:lnTo>
                    <a:lnTo>
                      <a:pt x="34" y="117"/>
                    </a:lnTo>
                    <a:lnTo>
                      <a:pt x="34" y="119"/>
                    </a:lnTo>
                    <a:lnTo>
                      <a:pt x="31" y="120"/>
                    </a:lnTo>
                    <a:lnTo>
                      <a:pt x="30" y="119"/>
                    </a:lnTo>
                    <a:lnTo>
                      <a:pt x="30" y="117"/>
                    </a:lnTo>
                    <a:lnTo>
                      <a:pt x="27" y="117"/>
                    </a:lnTo>
                    <a:lnTo>
                      <a:pt x="23" y="117"/>
                    </a:lnTo>
                    <a:lnTo>
                      <a:pt x="22" y="120"/>
                    </a:lnTo>
                    <a:lnTo>
                      <a:pt x="22" y="124"/>
                    </a:lnTo>
                    <a:lnTo>
                      <a:pt x="22" y="125"/>
                    </a:lnTo>
                    <a:lnTo>
                      <a:pt x="20" y="127"/>
                    </a:lnTo>
                    <a:lnTo>
                      <a:pt x="19" y="130"/>
                    </a:lnTo>
                    <a:lnTo>
                      <a:pt x="17" y="132"/>
                    </a:lnTo>
                    <a:lnTo>
                      <a:pt x="8" y="137"/>
                    </a:lnTo>
                    <a:lnTo>
                      <a:pt x="3" y="136"/>
                    </a:lnTo>
                    <a:lnTo>
                      <a:pt x="2" y="136"/>
                    </a:lnTo>
                    <a:lnTo>
                      <a:pt x="2" y="137"/>
                    </a:lnTo>
                    <a:lnTo>
                      <a:pt x="2" y="138"/>
                    </a:lnTo>
                    <a:lnTo>
                      <a:pt x="1" y="137"/>
                    </a:lnTo>
                    <a:lnTo>
                      <a:pt x="0" y="137"/>
                    </a:lnTo>
                    <a:lnTo>
                      <a:pt x="0" y="144"/>
                    </a:lnTo>
                    <a:lnTo>
                      <a:pt x="4" y="154"/>
                    </a:lnTo>
                    <a:lnTo>
                      <a:pt x="4" y="157"/>
                    </a:lnTo>
                    <a:lnTo>
                      <a:pt x="6" y="159"/>
                    </a:lnTo>
                    <a:lnTo>
                      <a:pt x="11" y="160"/>
                    </a:lnTo>
                    <a:lnTo>
                      <a:pt x="12" y="160"/>
                    </a:lnTo>
                    <a:lnTo>
                      <a:pt x="13" y="159"/>
                    </a:lnTo>
                    <a:lnTo>
                      <a:pt x="13" y="158"/>
                    </a:lnTo>
                    <a:lnTo>
                      <a:pt x="13" y="157"/>
                    </a:lnTo>
                    <a:lnTo>
                      <a:pt x="14"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 name="Freeform 174"/>
              <p:cNvSpPr>
                <a:spLocks/>
              </p:cNvSpPr>
              <p:nvPr/>
            </p:nvSpPr>
            <p:spPr bwMode="auto">
              <a:xfrm>
                <a:off x="3909054" y="2105338"/>
                <a:ext cx="955" cy="955"/>
              </a:xfrm>
              <a:custGeom>
                <a:avLst/>
                <a:gdLst>
                  <a:gd name="T0" fmla="*/ 2147483647 w 1"/>
                  <a:gd name="T1" fmla="*/ 2147483647 h 1"/>
                  <a:gd name="T2" fmla="*/ 2147483647 w 1"/>
                  <a:gd name="T3" fmla="*/ 2147483647 h 1"/>
                  <a:gd name="T4" fmla="*/ 0 w 1"/>
                  <a:gd name="T5" fmla="*/ 2147483647 h 1"/>
                  <a:gd name="T6" fmla="*/ 2147483647 w 1"/>
                  <a:gd name="T7" fmla="*/ 0 h 1"/>
                  <a:gd name="T8" fmla="*/ 2147483647 w 1"/>
                  <a:gd name="T9" fmla="*/ 0 h 1"/>
                  <a:gd name="T10" fmla="*/ 2147483647 w 1"/>
                  <a:gd name="T11" fmla="*/ 2147483647 h 1"/>
                  <a:gd name="T12" fmla="*/ 2147483647 w 1"/>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 name="Freeform 175"/>
              <p:cNvSpPr>
                <a:spLocks/>
              </p:cNvSpPr>
              <p:nvPr/>
            </p:nvSpPr>
            <p:spPr bwMode="auto">
              <a:xfrm>
                <a:off x="3906434" y="2103171"/>
                <a:ext cx="159558" cy="212206"/>
              </a:xfrm>
              <a:custGeom>
                <a:avLst/>
                <a:gdLst>
                  <a:gd name="T0" fmla="*/ 263525 w 168"/>
                  <a:gd name="T1" fmla="*/ 107950 h 222"/>
                  <a:gd name="T2" fmla="*/ 228600 w 168"/>
                  <a:gd name="T3" fmla="*/ 80963 h 222"/>
                  <a:gd name="T4" fmla="*/ 203200 w 168"/>
                  <a:gd name="T5" fmla="*/ 63500 h 222"/>
                  <a:gd name="T6" fmla="*/ 179388 w 168"/>
                  <a:gd name="T7" fmla="*/ 47625 h 222"/>
                  <a:gd name="T8" fmla="*/ 169863 w 168"/>
                  <a:gd name="T9" fmla="*/ 57150 h 222"/>
                  <a:gd name="T10" fmla="*/ 141288 w 168"/>
                  <a:gd name="T11" fmla="*/ 69850 h 222"/>
                  <a:gd name="T12" fmla="*/ 115888 w 168"/>
                  <a:gd name="T13" fmla="*/ 74613 h 222"/>
                  <a:gd name="T14" fmla="*/ 92075 w 168"/>
                  <a:gd name="T15" fmla="*/ 76200 h 222"/>
                  <a:gd name="T16" fmla="*/ 50800 w 168"/>
                  <a:gd name="T17" fmla="*/ 52388 h 222"/>
                  <a:gd name="T18" fmla="*/ 34925 w 168"/>
                  <a:gd name="T19" fmla="*/ 39688 h 222"/>
                  <a:gd name="T20" fmla="*/ 14288 w 168"/>
                  <a:gd name="T21" fmla="*/ 12700 h 222"/>
                  <a:gd name="T22" fmla="*/ 4763 w 168"/>
                  <a:gd name="T23" fmla="*/ 6350 h 222"/>
                  <a:gd name="T24" fmla="*/ 14288 w 168"/>
                  <a:gd name="T25" fmla="*/ 33338 h 222"/>
                  <a:gd name="T26" fmla="*/ 30163 w 168"/>
                  <a:gd name="T27" fmla="*/ 58738 h 222"/>
                  <a:gd name="T28" fmla="*/ 31750 w 168"/>
                  <a:gd name="T29" fmla="*/ 84138 h 222"/>
                  <a:gd name="T30" fmla="*/ 31750 w 168"/>
                  <a:gd name="T31" fmla="*/ 106363 h 222"/>
                  <a:gd name="T32" fmla="*/ 31750 w 168"/>
                  <a:gd name="T33" fmla="*/ 128588 h 222"/>
                  <a:gd name="T34" fmla="*/ 41275 w 168"/>
                  <a:gd name="T35" fmla="*/ 134938 h 222"/>
                  <a:gd name="T36" fmla="*/ 57150 w 168"/>
                  <a:gd name="T37" fmla="*/ 128588 h 222"/>
                  <a:gd name="T38" fmla="*/ 65088 w 168"/>
                  <a:gd name="T39" fmla="*/ 136525 h 222"/>
                  <a:gd name="T40" fmla="*/ 76200 w 168"/>
                  <a:gd name="T41" fmla="*/ 147638 h 222"/>
                  <a:gd name="T42" fmla="*/ 85725 w 168"/>
                  <a:gd name="T43" fmla="*/ 158750 h 222"/>
                  <a:gd name="T44" fmla="*/ 82550 w 168"/>
                  <a:gd name="T45" fmla="*/ 161925 h 222"/>
                  <a:gd name="T46" fmla="*/ 82550 w 168"/>
                  <a:gd name="T47" fmla="*/ 169863 h 222"/>
                  <a:gd name="T48" fmla="*/ 73025 w 168"/>
                  <a:gd name="T49" fmla="*/ 171450 h 222"/>
                  <a:gd name="T50" fmla="*/ 60325 w 168"/>
                  <a:gd name="T51" fmla="*/ 185738 h 222"/>
                  <a:gd name="T52" fmla="*/ 50800 w 168"/>
                  <a:gd name="T53" fmla="*/ 190500 h 222"/>
                  <a:gd name="T54" fmla="*/ 47625 w 168"/>
                  <a:gd name="T55" fmla="*/ 195263 h 222"/>
                  <a:gd name="T56" fmla="*/ 41275 w 168"/>
                  <a:gd name="T57" fmla="*/ 196850 h 222"/>
                  <a:gd name="T58" fmla="*/ 39688 w 168"/>
                  <a:gd name="T59" fmla="*/ 212725 h 222"/>
                  <a:gd name="T60" fmla="*/ 33338 w 168"/>
                  <a:gd name="T61" fmla="*/ 220663 h 222"/>
                  <a:gd name="T62" fmla="*/ 23813 w 168"/>
                  <a:gd name="T63" fmla="*/ 220663 h 222"/>
                  <a:gd name="T64" fmla="*/ 17463 w 168"/>
                  <a:gd name="T65" fmla="*/ 225425 h 222"/>
                  <a:gd name="T66" fmla="*/ 15875 w 168"/>
                  <a:gd name="T67" fmla="*/ 233363 h 222"/>
                  <a:gd name="T68" fmla="*/ 23813 w 168"/>
                  <a:gd name="T69" fmla="*/ 241300 h 222"/>
                  <a:gd name="T70" fmla="*/ 28575 w 168"/>
                  <a:gd name="T71" fmla="*/ 254000 h 222"/>
                  <a:gd name="T72" fmla="*/ 17463 w 168"/>
                  <a:gd name="T73" fmla="*/ 265113 h 222"/>
                  <a:gd name="T74" fmla="*/ 15875 w 168"/>
                  <a:gd name="T75" fmla="*/ 280988 h 222"/>
                  <a:gd name="T76" fmla="*/ 15875 w 168"/>
                  <a:gd name="T77" fmla="*/ 293688 h 222"/>
                  <a:gd name="T78" fmla="*/ 20638 w 168"/>
                  <a:gd name="T79" fmla="*/ 301625 h 222"/>
                  <a:gd name="T80" fmla="*/ 17463 w 168"/>
                  <a:gd name="T81" fmla="*/ 314325 h 222"/>
                  <a:gd name="T82" fmla="*/ 22225 w 168"/>
                  <a:gd name="T83" fmla="*/ 317500 h 222"/>
                  <a:gd name="T84" fmla="*/ 28575 w 168"/>
                  <a:gd name="T85" fmla="*/ 327025 h 222"/>
                  <a:gd name="T86" fmla="*/ 14288 w 168"/>
                  <a:gd name="T87" fmla="*/ 331788 h 222"/>
                  <a:gd name="T88" fmla="*/ 4763 w 168"/>
                  <a:gd name="T89" fmla="*/ 338138 h 222"/>
                  <a:gd name="T90" fmla="*/ 20638 w 168"/>
                  <a:gd name="T91" fmla="*/ 352425 h 222"/>
                  <a:gd name="T92" fmla="*/ 42863 w 168"/>
                  <a:gd name="T93" fmla="*/ 350838 h 222"/>
                  <a:gd name="T94" fmla="*/ 52388 w 168"/>
                  <a:gd name="T95" fmla="*/ 328613 h 222"/>
                  <a:gd name="T96" fmla="*/ 74613 w 168"/>
                  <a:gd name="T97" fmla="*/ 309563 h 222"/>
                  <a:gd name="T98" fmla="*/ 82550 w 168"/>
                  <a:gd name="T99" fmla="*/ 298450 h 222"/>
                  <a:gd name="T100" fmla="*/ 103188 w 168"/>
                  <a:gd name="T101" fmla="*/ 288925 h 222"/>
                  <a:gd name="T102" fmla="*/ 117475 w 168"/>
                  <a:gd name="T103" fmla="*/ 288925 h 222"/>
                  <a:gd name="T104" fmla="*/ 127000 w 168"/>
                  <a:gd name="T105" fmla="*/ 284163 h 222"/>
                  <a:gd name="T106" fmla="*/ 133350 w 168"/>
                  <a:gd name="T107" fmla="*/ 285750 h 222"/>
                  <a:gd name="T108" fmla="*/ 142875 w 168"/>
                  <a:gd name="T109" fmla="*/ 274638 h 222"/>
                  <a:gd name="T110" fmla="*/ 152400 w 168"/>
                  <a:gd name="T111" fmla="*/ 266700 h 222"/>
                  <a:gd name="T112" fmla="*/ 155575 w 168"/>
                  <a:gd name="T113" fmla="*/ 231775 h 222"/>
                  <a:gd name="T114" fmla="*/ 161925 w 168"/>
                  <a:gd name="T115" fmla="*/ 180975 h 222"/>
                  <a:gd name="T116" fmla="*/ 230188 w 168"/>
                  <a:gd name="T117" fmla="*/ 119063 h 222"/>
                  <a:gd name="T118" fmla="*/ 258763 w 168"/>
                  <a:gd name="T119" fmla="*/ 117475 h 222"/>
                  <a:gd name="T120" fmla="*/ 265113 w 168"/>
                  <a:gd name="T121" fmla="*/ 12065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 h="222">
                    <a:moveTo>
                      <a:pt x="168" y="73"/>
                    </a:moveTo>
                    <a:lnTo>
                      <a:pt x="168" y="73"/>
                    </a:lnTo>
                    <a:lnTo>
                      <a:pt x="168" y="70"/>
                    </a:lnTo>
                    <a:lnTo>
                      <a:pt x="168" y="69"/>
                    </a:lnTo>
                    <a:lnTo>
                      <a:pt x="167" y="68"/>
                    </a:lnTo>
                    <a:lnTo>
                      <a:pt x="166" y="68"/>
                    </a:lnTo>
                    <a:lnTo>
                      <a:pt x="161" y="69"/>
                    </a:lnTo>
                    <a:lnTo>
                      <a:pt x="158" y="68"/>
                    </a:lnTo>
                    <a:lnTo>
                      <a:pt x="155" y="64"/>
                    </a:lnTo>
                    <a:lnTo>
                      <a:pt x="149" y="59"/>
                    </a:lnTo>
                    <a:lnTo>
                      <a:pt x="146" y="56"/>
                    </a:lnTo>
                    <a:lnTo>
                      <a:pt x="144" y="51"/>
                    </a:lnTo>
                    <a:lnTo>
                      <a:pt x="141" y="49"/>
                    </a:lnTo>
                    <a:lnTo>
                      <a:pt x="139" y="48"/>
                    </a:lnTo>
                    <a:lnTo>
                      <a:pt x="134" y="48"/>
                    </a:lnTo>
                    <a:lnTo>
                      <a:pt x="133" y="47"/>
                    </a:lnTo>
                    <a:lnTo>
                      <a:pt x="131" y="44"/>
                    </a:lnTo>
                    <a:lnTo>
                      <a:pt x="130" y="42"/>
                    </a:lnTo>
                    <a:lnTo>
                      <a:pt x="128" y="40"/>
                    </a:lnTo>
                    <a:lnTo>
                      <a:pt x="125" y="37"/>
                    </a:lnTo>
                    <a:lnTo>
                      <a:pt x="118" y="32"/>
                    </a:lnTo>
                    <a:lnTo>
                      <a:pt x="115" y="31"/>
                    </a:lnTo>
                    <a:lnTo>
                      <a:pt x="114" y="29"/>
                    </a:lnTo>
                    <a:lnTo>
                      <a:pt x="113" y="29"/>
                    </a:lnTo>
                    <a:lnTo>
                      <a:pt x="113" y="30"/>
                    </a:lnTo>
                    <a:lnTo>
                      <a:pt x="112" y="32"/>
                    </a:lnTo>
                    <a:lnTo>
                      <a:pt x="112" y="35"/>
                    </a:lnTo>
                    <a:lnTo>
                      <a:pt x="112" y="37"/>
                    </a:lnTo>
                    <a:lnTo>
                      <a:pt x="112" y="38"/>
                    </a:lnTo>
                    <a:lnTo>
                      <a:pt x="111" y="37"/>
                    </a:lnTo>
                    <a:lnTo>
                      <a:pt x="107" y="36"/>
                    </a:lnTo>
                    <a:lnTo>
                      <a:pt x="106" y="36"/>
                    </a:lnTo>
                    <a:lnTo>
                      <a:pt x="103" y="37"/>
                    </a:lnTo>
                    <a:lnTo>
                      <a:pt x="100" y="38"/>
                    </a:lnTo>
                    <a:lnTo>
                      <a:pt x="95" y="38"/>
                    </a:lnTo>
                    <a:lnTo>
                      <a:pt x="91" y="41"/>
                    </a:lnTo>
                    <a:lnTo>
                      <a:pt x="89" y="44"/>
                    </a:lnTo>
                    <a:lnTo>
                      <a:pt x="86" y="46"/>
                    </a:lnTo>
                    <a:lnTo>
                      <a:pt x="85" y="46"/>
                    </a:lnTo>
                    <a:lnTo>
                      <a:pt x="81" y="44"/>
                    </a:lnTo>
                    <a:lnTo>
                      <a:pt x="79" y="44"/>
                    </a:lnTo>
                    <a:lnTo>
                      <a:pt x="76" y="47"/>
                    </a:lnTo>
                    <a:lnTo>
                      <a:pt x="74" y="47"/>
                    </a:lnTo>
                    <a:lnTo>
                      <a:pt x="73" y="47"/>
                    </a:lnTo>
                    <a:lnTo>
                      <a:pt x="69" y="47"/>
                    </a:lnTo>
                    <a:lnTo>
                      <a:pt x="65" y="48"/>
                    </a:lnTo>
                    <a:lnTo>
                      <a:pt x="63" y="49"/>
                    </a:lnTo>
                    <a:lnTo>
                      <a:pt x="62" y="51"/>
                    </a:lnTo>
                    <a:lnTo>
                      <a:pt x="60" y="49"/>
                    </a:lnTo>
                    <a:lnTo>
                      <a:pt x="58" y="48"/>
                    </a:lnTo>
                    <a:lnTo>
                      <a:pt x="53" y="44"/>
                    </a:lnTo>
                    <a:lnTo>
                      <a:pt x="46" y="42"/>
                    </a:lnTo>
                    <a:lnTo>
                      <a:pt x="40" y="37"/>
                    </a:lnTo>
                    <a:lnTo>
                      <a:pt x="38" y="37"/>
                    </a:lnTo>
                    <a:lnTo>
                      <a:pt x="36" y="36"/>
                    </a:lnTo>
                    <a:lnTo>
                      <a:pt x="32" y="33"/>
                    </a:lnTo>
                    <a:lnTo>
                      <a:pt x="29" y="32"/>
                    </a:lnTo>
                    <a:lnTo>
                      <a:pt x="27" y="31"/>
                    </a:lnTo>
                    <a:lnTo>
                      <a:pt x="27" y="30"/>
                    </a:lnTo>
                    <a:lnTo>
                      <a:pt x="27" y="27"/>
                    </a:lnTo>
                    <a:lnTo>
                      <a:pt x="27" y="26"/>
                    </a:lnTo>
                    <a:lnTo>
                      <a:pt x="26" y="26"/>
                    </a:lnTo>
                    <a:lnTo>
                      <a:pt x="22" y="25"/>
                    </a:lnTo>
                    <a:lnTo>
                      <a:pt x="21" y="24"/>
                    </a:lnTo>
                    <a:lnTo>
                      <a:pt x="20" y="22"/>
                    </a:lnTo>
                    <a:lnTo>
                      <a:pt x="19" y="19"/>
                    </a:lnTo>
                    <a:lnTo>
                      <a:pt x="16" y="16"/>
                    </a:lnTo>
                    <a:lnTo>
                      <a:pt x="11" y="11"/>
                    </a:lnTo>
                    <a:lnTo>
                      <a:pt x="9" y="8"/>
                    </a:lnTo>
                    <a:lnTo>
                      <a:pt x="8" y="4"/>
                    </a:lnTo>
                    <a:lnTo>
                      <a:pt x="6" y="2"/>
                    </a:lnTo>
                    <a:lnTo>
                      <a:pt x="5" y="0"/>
                    </a:lnTo>
                    <a:lnTo>
                      <a:pt x="4" y="2"/>
                    </a:lnTo>
                    <a:lnTo>
                      <a:pt x="4" y="3"/>
                    </a:lnTo>
                    <a:lnTo>
                      <a:pt x="3" y="4"/>
                    </a:lnTo>
                    <a:lnTo>
                      <a:pt x="3" y="5"/>
                    </a:lnTo>
                    <a:lnTo>
                      <a:pt x="5" y="8"/>
                    </a:lnTo>
                    <a:lnTo>
                      <a:pt x="8" y="11"/>
                    </a:lnTo>
                    <a:lnTo>
                      <a:pt x="9" y="14"/>
                    </a:lnTo>
                    <a:lnTo>
                      <a:pt x="9" y="15"/>
                    </a:lnTo>
                    <a:lnTo>
                      <a:pt x="9" y="19"/>
                    </a:lnTo>
                    <a:lnTo>
                      <a:pt x="9" y="21"/>
                    </a:lnTo>
                    <a:lnTo>
                      <a:pt x="10" y="22"/>
                    </a:lnTo>
                    <a:lnTo>
                      <a:pt x="11" y="24"/>
                    </a:lnTo>
                    <a:lnTo>
                      <a:pt x="11" y="26"/>
                    </a:lnTo>
                    <a:lnTo>
                      <a:pt x="14" y="30"/>
                    </a:lnTo>
                    <a:lnTo>
                      <a:pt x="16" y="33"/>
                    </a:lnTo>
                    <a:lnTo>
                      <a:pt x="19" y="37"/>
                    </a:lnTo>
                    <a:lnTo>
                      <a:pt x="20" y="41"/>
                    </a:lnTo>
                    <a:lnTo>
                      <a:pt x="22" y="44"/>
                    </a:lnTo>
                    <a:lnTo>
                      <a:pt x="22" y="48"/>
                    </a:lnTo>
                    <a:lnTo>
                      <a:pt x="21" y="49"/>
                    </a:lnTo>
                    <a:lnTo>
                      <a:pt x="20" y="52"/>
                    </a:lnTo>
                    <a:lnTo>
                      <a:pt x="20" y="53"/>
                    </a:lnTo>
                    <a:lnTo>
                      <a:pt x="21" y="57"/>
                    </a:lnTo>
                    <a:lnTo>
                      <a:pt x="21" y="60"/>
                    </a:lnTo>
                    <a:lnTo>
                      <a:pt x="21" y="62"/>
                    </a:lnTo>
                    <a:lnTo>
                      <a:pt x="20" y="63"/>
                    </a:lnTo>
                    <a:lnTo>
                      <a:pt x="20" y="65"/>
                    </a:lnTo>
                    <a:lnTo>
                      <a:pt x="20" y="67"/>
                    </a:lnTo>
                    <a:lnTo>
                      <a:pt x="21" y="70"/>
                    </a:lnTo>
                    <a:lnTo>
                      <a:pt x="24" y="75"/>
                    </a:lnTo>
                    <a:lnTo>
                      <a:pt x="25" y="76"/>
                    </a:lnTo>
                    <a:lnTo>
                      <a:pt x="24" y="79"/>
                    </a:lnTo>
                    <a:lnTo>
                      <a:pt x="21" y="80"/>
                    </a:lnTo>
                    <a:lnTo>
                      <a:pt x="20" y="80"/>
                    </a:lnTo>
                    <a:lnTo>
                      <a:pt x="20" y="81"/>
                    </a:lnTo>
                    <a:lnTo>
                      <a:pt x="20" y="85"/>
                    </a:lnTo>
                    <a:lnTo>
                      <a:pt x="20" y="86"/>
                    </a:lnTo>
                    <a:lnTo>
                      <a:pt x="18" y="89"/>
                    </a:lnTo>
                    <a:lnTo>
                      <a:pt x="18" y="90"/>
                    </a:lnTo>
                    <a:lnTo>
                      <a:pt x="21" y="90"/>
                    </a:lnTo>
                    <a:lnTo>
                      <a:pt x="22" y="91"/>
                    </a:lnTo>
                    <a:lnTo>
                      <a:pt x="29" y="87"/>
                    </a:lnTo>
                    <a:lnTo>
                      <a:pt x="26" y="85"/>
                    </a:lnTo>
                    <a:lnTo>
                      <a:pt x="26" y="82"/>
                    </a:lnTo>
                    <a:lnTo>
                      <a:pt x="30" y="82"/>
                    </a:lnTo>
                    <a:lnTo>
                      <a:pt x="30" y="81"/>
                    </a:lnTo>
                    <a:lnTo>
                      <a:pt x="31" y="81"/>
                    </a:lnTo>
                    <a:lnTo>
                      <a:pt x="33" y="81"/>
                    </a:lnTo>
                    <a:lnTo>
                      <a:pt x="36" y="81"/>
                    </a:lnTo>
                    <a:lnTo>
                      <a:pt x="35" y="81"/>
                    </a:lnTo>
                    <a:lnTo>
                      <a:pt x="35" y="82"/>
                    </a:lnTo>
                    <a:lnTo>
                      <a:pt x="37" y="82"/>
                    </a:lnTo>
                    <a:lnTo>
                      <a:pt x="37" y="84"/>
                    </a:lnTo>
                    <a:lnTo>
                      <a:pt x="35" y="84"/>
                    </a:lnTo>
                    <a:lnTo>
                      <a:pt x="38" y="84"/>
                    </a:lnTo>
                    <a:lnTo>
                      <a:pt x="41" y="86"/>
                    </a:lnTo>
                    <a:lnTo>
                      <a:pt x="42" y="86"/>
                    </a:lnTo>
                    <a:lnTo>
                      <a:pt x="46" y="91"/>
                    </a:lnTo>
                    <a:lnTo>
                      <a:pt x="48" y="92"/>
                    </a:lnTo>
                    <a:lnTo>
                      <a:pt x="48" y="93"/>
                    </a:lnTo>
                    <a:lnTo>
                      <a:pt x="49" y="95"/>
                    </a:lnTo>
                    <a:lnTo>
                      <a:pt x="51" y="95"/>
                    </a:lnTo>
                    <a:lnTo>
                      <a:pt x="49" y="93"/>
                    </a:lnTo>
                    <a:lnTo>
                      <a:pt x="53" y="93"/>
                    </a:lnTo>
                    <a:lnTo>
                      <a:pt x="52" y="95"/>
                    </a:lnTo>
                    <a:lnTo>
                      <a:pt x="53" y="95"/>
                    </a:lnTo>
                    <a:lnTo>
                      <a:pt x="54" y="96"/>
                    </a:lnTo>
                    <a:lnTo>
                      <a:pt x="54" y="100"/>
                    </a:lnTo>
                    <a:lnTo>
                      <a:pt x="53" y="98"/>
                    </a:lnTo>
                    <a:lnTo>
                      <a:pt x="53" y="97"/>
                    </a:lnTo>
                    <a:lnTo>
                      <a:pt x="49" y="97"/>
                    </a:lnTo>
                    <a:lnTo>
                      <a:pt x="49" y="100"/>
                    </a:lnTo>
                    <a:lnTo>
                      <a:pt x="55" y="100"/>
                    </a:lnTo>
                    <a:lnTo>
                      <a:pt x="55" y="101"/>
                    </a:lnTo>
                    <a:lnTo>
                      <a:pt x="51" y="101"/>
                    </a:lnTo>
                    <a:lnTo>
                      <a:pt x="51" y="102"/>
                    </a:lnTo>
                    <a:lnTo>
                      <a:pt x="52" y="102"/>
                    </a:lnTo>
                    <a:lnTo>
                      <a:pt x="52" y="103"/>
                    </a:lnTo>
                    <a:lnTo>
                      <a:pt x="51" y="103"/>
                    </a:lnTo>
                    <a:lnTo>
                      <a:pt x="49" y="103"/>
                    </a:lnTo>
                    <a:lnTo>
                      <a:pt x="49" y="104"/>
                    </a:lnTo>
                    <a:lnTo>
                      <a:pt x="51" y="104"/>
                    </a:lnTo>
                    <a:lnTo>
                      <a:pt x="52" y="106"/>
                    </a:lnTo>
                    <a:lnTo>
                      <a:pt x="52" y="107"/>
                    </a:lnTo>
                    <a:lnTo>
                      <a:pt x="48" y="104"/>
                    </a:lnTo>
                    <a:lnTo>
                      <a:pt x="49" y="107"/>
                    </a:lnTo>
                    <a:lnTo>
                      <a:pt x="48" y="107"/>
                    </a:lnTo>
                    <a:lnTo>
                      <a:pt x="47" y="104"/>
                    </a:lnTo>
                    <a:lnTo>
                      <a:pt x="46" y="107"/>
                    </a:lnTo>
                    <a:lnTo>
                      <a:pt x="46" y="108"/>
                    </a:lnTo>
                    <a:lnTo>
                      <a:pt x="44" y="107"/>
                    </a:lnTo>
                    <a:lnTo>
                      <a:pt x="43" y="109"/>
                    </a:lnTo>
                    <a:lnTo>
                      <a:pt x="44" y="112"/>
                    </a:lnTo>
                    <a:lnTo>
                      <a:pt x="42" y="111"/>
                    </a:lnTo>
                    <a:lnTo>
                      <a:pt x="41" y="113"/>
                    </a:lnTo>
                    <a:lnTo>
                      <a:pt x="43" y="114"/>
                    </a:lnTo>
                    <a:lnTo>
                      <a:pt x="41" y="114"/>
                    </a:lnTo>
                    <a:lnTo>
                      <a:pt x="38" y="117"/>
                    </a:lnTo>
                    <a:lnTo>
                      <a:pt x="41" y="118"/>
                    </a:lnTo>
                    <a:lnTo>
                      <a:pt x="40" y="119"/>
                    </a:lnTo>
                    <a:lnTo>
                      <a:pt x="38" y="117"/>
                    </a:lnTo>
                    <a:lnTo>
                      <a:pt x="35" y="118"/>
                    </a:lnTo>
                    <a:lnTo>
                      <a:pt x="37" y="120"/>
                    </a:lnTo>
                    <a:lnTo>
                      <a:pt x="36" y="122"/>
                    </a:lnTo>
                    <a:lnTo>
                      <a:pt x="33" y="118"/>
                    </a:lnTo>
                    <a:lnTo>
                      <a:pt x="32" y="119"/>
                    </a:lnTo>
                    <a:lnTo>
                      <a:pt x="32" y="120"/>
                    </a:lnTo>
                    <a:lnTo>
                      <a:pt x="33" y="119"/>
                    </a:lnTo>
                    <a:lnTo>
                      <a:pt x="33" y="120"/>
                    </a:lnTo>
                    <a:lnTo>
                      <a:pt x="32" y="120"/>
                    </a:lnTo>
                    <a:lnTo>
                      <a:pt x="33" y="123"/>
                    </a:lnTo>
                    <a:lnTo>
                      <a:pt x="32" y="123"/>
                    </a:lnTo>
                    <a:lnTo>
                      <a:pt x="32" y="124"/>
                    </a:lnTo>
                    <a:lnTo>
                      <a:pt x="31" y="124"/>
                    </a:lnTo>
                    <a:lnTo>
                      <a:pt x="31" y="123"/>
                    </a:lnTo>
                    <a:lnTo>
                      <a:pt x="30" y="123"/>
                    </a:lnTo>
                    <a:lnTo>
                      <a:pt x="30" y="122"/>
                    </a:lnTo>
                    <a:lnTo>
                      <a:pt x="31" y="122"/>
                    </a:lnTo>
                    <a:lnTo>
                      <a:pt x="31" y="123"/>
                    </a:lnTo>
                    <a:lnTo>
                      <a:pt x="32" y="123"/>
                    </a:lnTo>
                    <a:lnTo>
                      <a:pt x="31" y="120"/>
                    </a:lnTo>
                    <a:lnTo>
                      <a:pt x="30" y="122"/>
                    </a:lnTo>
                    <a:lnTo>
                      <a:pt x="30" y="123"/>
                    </a:lnTo>
                    <a:lnTo>
                      <a:pt x="26" y="124"/>
                    </a:lnTo>
                    <a:lnTo>
                      <a:pt x="24" y="125"/>
                    </a:lnTo>
                    <a:lnTo>
                      <a:pt x="22" y="127"/>
                    </a:lnTo>
                    <a:lnTo>
                      <a:pt x="22" y="131"/>
                    </a:lnTo>
                    <a:lnTo>
                      <a:pt x="24" y="133"/>
                    </a:lnTo>
                    <a:lnTo>
                      <a:pt x="25" y="134"/>
                    </a:lnTo>
                    <a:lnTo>
                      <a:pt x="24" y="135"/>
                    </a:lnTo>
                    <a:lnTo>
                      <a:pt x="22" y="136"/>
                    </a:lnTo>
                    <a:lnTo>
                      <a:pt x="24" y="138"/>
                    </a:lnTo>
                    <a:lnTo>
                      <a:pt x="21" y="136"/>
                    </a:lnTo>
                    <a:lnTo>
                      <a:pt x="21" y="138"/>
                    </a:lnTo>
                    <a:lnTo>
                      <a:pt x="21" y="139"/>
                    </a:lnTo>
                    <a:lnTo>
                      <a:pt x="19" y="139"/>
                    </a:lnTo>
                    <a:lnTo>
                      <a:pt x="15" y="138"/>
                    </a:lnTo>
                    <a:lnTo>
                      <a:pt x="14" y="136"/>
                    </a:lnTo>
                    <a:lnTo>
                      <a:pt x="13" y="138"/>
                    </a:lnTo>
                    <a:lnTo>
                      <a:pt x="15" y="139"/>
                    </a:lnTo>
                    <a:lnTo>
                      <a:pt x="15" y="140"/>
                    </a:lnTo>
                    <a:lnTo>
                      <a:pt x="15" y="141"/>
                    </a:lnTo>
                    <a:lnTo>
                      <a:pt x="13" y="140"/>
                    </a:lnTo>
                    <a:lnTo>
                      <a:pt x="11" y="140"/>
                    </a:lnTo>
                    <a:lnTo>
                      <a:pt x="11" y="141"/>
                    </a:lnTo>
                    <a:lnTo>
                      <a:pt x="11" y="142"/>
                    </a:lnTo>
                    <a:lnTo>
                      <a:pt x="13" y="144"/>
                    </a:lnTo>
                    <a:lnTo>
                      <a:pt x="10" y="146"/>
                    </a:lnTo>
                    <a:lnTo>
                      <a:pt x="9" y="146"/>
                    </a:lnTo>
                    <a:lnTo>
                      <a:pt x="10" y="146"/>
                    </a:lnTo>
                    <a:lnTo>
                      <a:pt x="10" y="147"/>
                    </a:lnTo>
                    <a:lnTo>
                      <a:pt x="4" y="147"/>
                    </a:lnTo>
                    <a:lnTo>
                      <a:pt x="6" y="149"/>
                    </a:lnTo>
                    <a:lnTo>
                      <a:pt x="11" y="150"/>
                    </a:lnTo>
                    <a:lnTo>
                      <a:pt x="15" y="152"/>
                    </a:lnTo>
                    <a:lnTo>
                      <a:pt x="15" y="153"/>
                    </a:lnTo>
                    <a:lnTo>
                      <a:pt x="14" y="155"/>
                    </a:lnTo>
                    <a:lnTo>
                      <a:pt x="14" y="156"/>
                    </a:lnTo>
                    <a:lnTo>
                      <a:pt x="16" y="157"/>
                    </a:lnTo>
                    <a:lnTo>
                      <a:pt x="18" y="160"/>
                    </a:lnTo>
                    <a:lnTo>
                      <a:pt x="18" y="162"/>
                    </a:lnTo>
                    <a:lnTo>
                      <a:pt x="18" y="163"/>
                    </a:lnTo>
                    <a:lnTo>
                      <a:pt x="16" y="164"/>
                    </a:lnTo>
                    <a:lnTo>
                      <a:pt x="15" y="166"/>
                    </a:lnTo>
                    <a:lnTo>
                      <a:pt x="13" y="167"/>
                    </a:lnTo>
                    <a:lnTo>
                      <a:pt x="11" y="167"/>
                    </a:lnTo>
                    <a:lnTo>
                      <a:pt x="10" y="168"/>
                    </a:lnTo>
                    <a:lnTo>
                      <a:pt x="10" y="169"/>
                    </a:lnTo>
                    <a:lnTo>
                      <a:pt x="9" y="172"/>
                    </a:lnTo>
                    <a:lnTo>
                      <a:pt x="9" y="174"/>
                    </a:lnTo>
                    <a:lnTo>
                      <a:pt x="9" y="176"/>
                    </a:lnTo>
                    <a:lnTo>
                      <a:pt x="10" y="177"/>
                    </a:lnTo>
                    <a:lnTo>
                      <a:pt x="11" y="178"/>
                    </a:lnTo>
                    <a:lnTo>
                      <a:pt x="13" y="180"/>
                    </a:lnTo>
                    <a:lnTo>
                      <a:pt x="13" y="182"/>
                    </a:lnTo>
                    <a:lnTo>
                      <a:pt x="11" y="183"/>
                    </a:lnTo>
                    <a:lnTo>
                      <a:pt x="10" y="185"/>
                    </a:lnTo>
                    <a:lnTo>
                      <a:pt x="11" y="187"/>
                    </a:lnTo>
                    <a:lnTo>
                      <a:pt x="13" y="187"/>
                    </a:lnTo>
                    <a:lnTo>
                      <a:pt x="13" y="188"/>
                    </a:lnTo>
                    <a:lnTo>
                      <a:pt x="14" y="189"/>
                    </a:lnTo>
                    <a:lnTo>
                      <a:pt x="13" y="190"/>
                    </a:lnTo>
                    <a:lnTo>
                      <a:pt x="11" y="191"/>
                    </a:lnTo>
                    <a:lnTo>
                      <a:pt x="10" y="193"/>
                    </a:lnTo>
                    <a:lnTo>
                      <a:pt x="11" y="194"/>
                    </a:lnTo>
                    <a:lnTo>
                      <a:pt x="11" y="196"/>
                    </a:lnTo>
                    <a:lnTo>
                      <a:pt x="11" y="198"/>
                    </a:lnTo>
                    <a:lnTo>
                      <a:pt x="10" y="198"/>
                    </a:lnTo>
                    <a:lnTo>
                      <a:pt x="9" y="198"/>
                    </a:lnTo>
                    <a:lnTo>
                      <a:pt x="11" y="199"/>
                    </a:lnTo>
                    <a:lnTo>
                      <a:pt x="13" y="200"/>
                    </a:lnTo>
                    <a:lnTo>
                      <a:pt x="14" y="200"/>
                    </a:lnTo>
                    <a:lnTo>
                      <a:pt x="15" y="201"/>
                    </a:lnTo>
                    <a:lnTo>
                      <a:pt x="16" y="201"/>
                    </a:lnTo>
                    <a:lnTo>
                      <a:pt x="16" y="202"/>
                    </a:lnTo>
                    <a:lnTo>
                      <a:pt x="16" y="205"/>
                    </a:lnTo>
                    <a:lnTo>
                      <a:pt x="18" y="206"/>
                    </a:lnTo>
                    <a:lnTo>
                      <a:pt x="16" y="207"/>
                    </a:lnTo>
                    <a:lnTo>
                      <a:pt x="15" y="206"/>
                    </a:lnTo>
                    <a:lnTo>
                      <a:pt x="10" y="206"/>
                    </a:lnTo>
                    <a:lnTo>
                      <a:pt x="10" y="207"/>
                    </a:lnTo>
                    <a:lnTo>
                      <a:pt x="11" y="207"/>
                    </a:lnTo>
                    <a:lnTo>
                      <a:pt x="9" y="209"/>
                    </a:lnTo>
                    <a:lnTo>
                      <a:pt x="6" y="210"/>
                    </a:lnTo>
                    <a:lnTo>
                      <a:pt x="0" y="210"/>
                    </a:lnTo>
                    <a:lnTo>
                      <a:pt x="0" y="211"/>
                    </a:lnTo>
                    <a:lnTo>
                      <a:pt x="2" y="212"/>
                    </a:lnTo>
                    <a:lnTo>
                      <a:pt x="3" y="213"/>
                    </a:lnTo>
                    <a:lnTo>
                      <a:pt x="6" y="215"/>
                    </a:lnTo>
                    <a:lnTo>
                      <a:pt x="10" y="217"/>
                    </a:lnTo>
                    <a:lnTo>
                      <a:pt x="11" y="218"/>
                    </a:lnTo>
                    <a:lnTo>
                      <a:pt x="10" y="220"/>
                    </a:lnTo>
                    <a:lnTo>
                      <a:pt x="10" y="222"/>
                    </a:lnTo>
                    <a:lnTo>
                      <a:pt x="13" y="222"/>
                    </a:lnTo>
                    <a:lnTo>
                      <a:pt x="15" y="222"/>
                    </a:lnTo>
                    <a:lnTo>
                      <a:pt x="18" y="222"/>
                    </a:lnTo>
                    <a:lnTo>
                      <a:pt x="20" y="222"/>
                    </a:lnTo>
                    <a:lnTo>
                      <a:pt x="25" y="222"/>
                    </a:lnTo>
                    <a:lnTo>
                      <a:pt x="27" y="221"/>
                    </a:lnTo>
                    <a:lnTo>
                      <a:pt x="29" y="220"/>
                    </a:lnTo>
                    <a:lnTo>
                      <a:pt x="32" y="215"/>
                    </a:lnTo>
                    <a:lnTo>
                      <a:pt x="32" y="213"/>
                    </a:lnTo>
                    <a:lnTo>
                      <a:pt x="32" y="211"/>
                    </a:lnTo>
                    <a:lnTo>
                      <a:pt x="32" y="209"/>
                    </a:lnTo>
                    <a:lnTo>
                      <a:pt x="33" y="207"/>
                    </a:lnTo>
                    <a:lnTo>
                      <a:pt x="35" y="204"/>
                    </a:lnTo>
                    <a:lnTo>
                      <a:pt x="38" y="199"/>
                    </a:lnTo>
                    <a:lnTo>
                      <a:pt x="43" y="196"/>
                    </a:lnTo>
                    <a:lnTo>
                      <a:pt x="44" y="195"/>
                    </a:lnTo>
                    <a:lnTo>
                      <a:pt x="47" y="195"/>
                    </a:lnTo>
                    <a:lnTo>
                      <a:pt x="48" y="195"/>
                    </a:lnTo>
                    <a:lnTo>
                      <a:pt x="49" y="194"/>
                    </a:lnTo>
                    <a:lnTo>
                      <a:pt x="52" y="190"/>
                    </a:lnTo>
                    <a:lnTo>
                      <a:pt x="53" y="189"/>
                    </a:lnTo>
                    <a:lnTo>
                      <a:pt x="52" y="188"/>
                    </a:lnTo>
                    <a:lnTo>
                      <a:pt x="53" y="187"/>
                    </a:lnTo>
                    <a:lnTo>
                      <a:pt x="54" y="185"/>
                    </a:lnTo>
                    <a:lnTo>
                      <a:pt x="60" y="182"/>
                    </a:lnTo>
                    <a:lnTo>
                      <a:pt x="63" y="182"/>
                    </a:lnTo>
                    <a:lnTo>
                      <a:pt x="63" y="183"/>
                    </a:lnTo>
                    <a:lnTo>
                      <a:pt x="65" y="182"/>
                    </a:lnTo>
                    <a:lnTo>
                      <a:pt x="67" y="182"/>
                    </a:lnTo>
                    <a:lnTo>
                      <a:pt x="68" y="183"/>
                    </a:lnTo>
                    <a:lnTo>
                      <a:pt x="70" y="184"/>
                    </a:lnTo>
                    <a:lnTo>
                      <a:pt x="73" y="183"/>
                    </a:lnTo>
                    <a:lnTo>
                      <a:pt x="74" y="182"/>
                    </a:lnTo>
                    <a:lnTo>
                      <a:pt x="75" y="180"/>
                    </a:lnTo>
                    <a:lnTo>
                      <a:pt x="78" y="179"/>
                    </a:lnTo>
                    <a:lnTo>
                      <a:pt x="79" y="180"/>
                    </a:lnTo>
                    <a:lnTo>
                      <a:pt x="80" y="180"/>
                    </a:lnTo>
                    <a:lnTo>
                      <a:pt x="80" y="179"/>
                    </a:lnTo>
                    <a:lnTo>
                      <a:pt x="81" y="178"/>
                    </a:lnTo>
                    <a:lnTo>
                      <a:pt x="82" y="178"/>
                    </a:lnTo>
                    <a:lnTo>
                      <a:pt x="84" y="178"/>
                    </a:lnTo>
                    <a:lnTo>
                      <a:pt x="85" y="178"/>
                    </a:lnTo>
                    <a:lnTo>
                      <a:pt x="84" y="178"/>
                    </a:lnTo>
                    <a:lnTo>
                      <a:pt x="84" y="180"/>
                    </a:lnTo>
                    <a:lnTo>
                      <a:pt x="86" y="179"/>
                    </a:lnTo>
                    <a:lnTo>
                      <a:pt x="86" y="177"/>
                    </a:lnTo>
                    <a:lnTo>
                      <a:pt x="87" y="176"/>
                    </a:lnTo>
                    <a:lnTo>
                      <a:pt x="87" y="174"/>
                    </a:lnTo>
                    <a:lnTo>
                      <a:pt x="90" y="173"/>
                    </a:lnTo>
                    <a:lnTo>
                      <a:pt x="90" y="172"/>
                    </a:lnTo>
                    <a:lnTo>
                      <a:pt x="91" y="171"/>
                    </a:lnTo>
                    <a:lnTo>
                      <a:pt x="93" y="172"/>
                    </a:lnTo>
                    <a:lnTo>
                      <a:pt x="95" y="171"/>
                    </a:lnTo>
                    <a:lnTo>
                      <a:pt x="96" y="168"/>
                    </a:lnTo>
                    <a:lnTo>
                      <a:pt x="97" y="163"/>
                    </a:lnTo>
                    <a:lnTo>
                      <a:pt x="97" y="158"/>
                    </a:lnTo>
                    <a:lnTo>
                      <a:pt x="97" y="153"/>
                    </a:lnTo>
                    <a:lnTo>
                      <a:pt x="98" y="149"/>
                    </a:lnTo>
                    <a:lnTo>
                      <a:pt x="98" y="146"/>
                    </a:lnTo>
                    <a:lnTo>
                      <a:pt x="96" y="139"/>
                    </a:lnTo>
                    <a:lnTo>
                      <a:pt x="96" y="136"/>
                    </a:lnTo>
                    <a:lnTo>
                      <a:pt x="96" y="131"/>
                    </a:lnTo>
                    <a:lnTo>
                      <a:pt x="97" y="124"/>
                    </a:lnTo>
                    <a:lnTo>
                      <a:pt x="102" y="114"/>
                    </a:lnTo>
                    <a:lnTo>
                      <a:pt x="108" y="103"/>
                    </a:lnTo>
                    <a:lnTo>
                      <a:pt x="115" y="95"/>
                    </a:lnTo>
                    <a:lnTo>
                      <a:pt x="129" y="84"/>
                    </a:lnTo>
                    <a:lnTo>
                      <a:pt x="134" y="80"/>
                    </a:lnTo>
                    <a:lnTo>
                      <a:pt x="139" y="78"/>
                    </a:lnTo>
                    <a:lnTo>
                      <a:pt x="145" y="75"/>
                    </a:lnTo>
                    <a:lnTo>
                      <a:pt x="146" y="78"/>
                    </a:lnTo>
                    <a:lnTo>
                      <a:pt x="149" y="78"/>
                    </a:lnTo>
                    <a:lnTo>
                      <a:pt x="153" y="76"/>
                    </a:lnTo>
                    <a:lnTo>
                      <a:pt x="157" y="74"/>
                    </a:lnTo>
                    <a:lnTo>
                      <a:pt x="161" y="73"/>
                    </a:lnTo>
                    <a:lnTo>
                      <a:pt x="163" y="74"/>
                    </a:lnTo>
                    <a:lnTo>
                      <a:pt x="164" y="76"/>
                    </a:lnTo>
                    <a:lnTo>
                      <a:pt x="166" y="78"/>
                    </a:lnTo>
                    <a:lnTo>
                      <a:pt x="167" y="78"/>
                    </a:lnTo>
                    <a:lnTo>
                      <a:pt x="168" y="78"/>
                    </a:lnTo>
                    <a:lnTo>
                      <a:pt x="167" y="76"/>
                    </a:lnTo>
                    <a:lnTo>
                      <a:pt x="168" y="75"/>
                    </a:lnTo>
                    <a:lnTo>
                      <a:pt x="168" y="73"/>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Freeform 176"/>
              <p:cNvSpPr>
                <a:spLocks/>
              </p:cNvSpPr>
              <p:nvPr/>
            </p:nvSpPr>
            <p:spPr bwMode="auto">
              <a:xfrm>
                <a:off x="3018174" y="2402298"/>
                <a:ext cx="126041" cy="67795"/>
              </a:xfrm>
              <a:custGeom>
                <a:avLst/>
                <a:gdLst>
                  <a:gd name="T0" fmla="*/ 2147483647 w 132"/>
                  <a:gd name="T1" fmla="*/ 2147483647 h 71"/>
                  <a:gd name="T2" fmla="*/ 2147483647 w 132"/>
                  <a:gd name="T3" fmla="*/ 2147483647 h 71"/>
                  <a:gd name="T4" fmla="*/ 2147483647 w 132"/>
                  <a:gd name="T5" fmla="*/ 2147483647 h 71"/>
                  <a:gd name="T6" fmla="*/ 2147483647 w 132"/>
                  <a:gd name="T7" fmla="*/ 2147483647 h 71"/>
                  <a:gd name="T8" fmla="*/ 2147483647 w 132"/>
                  <a:gd name="T9" fmla="*/ 2147483647 h 71"/>
                  <a:gd name="T10" fmla="*/ 2147483647 w 132"/>
                  <a:gd name="T11" fmla="*/ 2147483647 h 71"/>
                  <a:gd name="T12" fmla="*/ 2147483647 w 132"/>
                  <a:gd name="T13" fmla="*/ 2147483647 h 71"/>
                  <a:gd name="T14" fmla="*/ 2147483647 w 132"/>
                  <a:gd name="T15" fmla="*/ 2147483647 h 71"/>
                  <a:gd name="T16" fmla="*/ 2147483647 w 132"/>
                  <a:gd name="T17" fmla="*/ 2147483647 h 71"/>
                  <a:gd name="T18" fmla="*/ 2147483647 w 132"/>
                  <a:gd name="T19" fmla="*/ 2147483647 h 71"/>
                  <a:gd name="T20" fmla="*/ 2147483647 w 132"/>
                  <a:gd name="T21" fmla="*/ 2147483647 h 71"/>
                  <a:gd name="T22" fmla="*/ 2147483647 w 132"/>
                  <a:gd name="T23" fmla="*/ 2147483647 h 71"/>
                  <a:gd name="T24" fmla="*/ 2147483647 w 132"/>
                  <a:gd name="T25" fmla="*/ 2147483647 h 71"/>
                  <a:gd name="T26" fmla="*/ 2147483647 w 132"/>
                  <a:gd name="T27" fmla="*/ 2147483647 h 71"/>
                  <a:gd name="T28" fmla="*/ 2147483647 w 132"/>
                  <a:gd name="T29" fmla="*/ 2147483647 h 71"/>
                  <a:gd name="T30" fmla="*/ 2147483647 w 132"/>
                  <a:gd name="T31" fmla="*/ 2147483647 h 71"/>
                  <a:gd name="T32" fmla="*/ 2147483647 w 132"/>
                  <a:gd name="T33" fmla="*/ 2147483647 h 71"/>
                  <a:gd name="T34" fmla="*/ 2147483647 w 132"/>
                  <a:gd name="T35" fmla="*/ 2147483647 h 71"/>
                  <a:gd name="T36" fmla="*/ 2147483647 w 132"/>
                  <a:gd name="T37" fmla="*/ 2147483647 h 71"/>
                  <a:gd name="T38" fmla="*/ 2147483647 w 132"/>
                  <a:gd name="T39" fmla="*/ 2147483647 h 71"/>
                  <a:gd name="T40" fmla="*/ 2147483647 w 132"/>
                  <a:gd name="T41" fmla="*/ 2147483647 h 71"/>
                  <a:gd name="T42" fmla="*/ 2147483647 w 132"/>
                  <a:gd name="T43" fmla="*/ 2147483647 h 71"/>
                  <a:gd name="T44" fmla="*/ 2147483647 w 132"/>
                  <a:gd name="T45" fmla="*/ 2147483647 h 71"/>
                  <a:gd name="T46" fmla="*/ 2147483647 w 132"/>
                  <a:gd name="T47" fmla="*/ 2147483647 h 71"/>
                  <a:gd name="T48" fmla="*/ 2147483647 w 132"/>
                  <a:gd name="T49" fmla="*/ 2147483647 h 71"/>
                  <a:gd name="T50" fmla="*/ 2147483647 w 132"/>
                  <a:gd name="T51" fmla="*/ 2147483647 h 71"/>
                  <a:gd name="T52" fmla="*/ 2147483647 w 132"/>
                  <a:gd name="T53" fmla="*/ 2147483647 h 71"/>
                  <a:gd name="T54" fmla="*/ 2147483647 w 132"/>
                  <a:gd name="T55" fmla="*/ 0 h 71"/>
                  <a:gd name="T56" fmla="*/ 2147483647 w 132"/>
                  <a:gd name="T57" fmla="*/ 2147483647 h 71"/>
                  <a:gd name="T58" fmla="*/ 2147483647 w 132"/>
                  <a:gd name="T59" fmla="*/ 2147483647 h 71"/>
                  <a:gd name="T60" fmla="*/ 2147483647 w 132"/>
                  <a:gd name="T61" fmla="*/ 2147483647 h 71"/>
                  <a:gd name="T62" fmla="*/ 2147483647 w 132"/>
                  <a:gd name="T63" fmla="*/ 2147483647 h 71"/>
                  <a:gd name="T64" fmla="*/ 2147483647 w 132"/>
                  <a:gd name="T65" fmla="*/ 2147483647 h 71"/>
                  <a:gd name="T66" fmla="*/ 2147483647 w 132"/>
                  <a:gd name="T67" fmla="*/ 2147483647 h 71"/>
                  <a:gd name="T68" fmla="*/ 2147483647 w 132"/>
                  <a:gd name="T69" fmla="*/ 2147483647 h 71"/>
                  <a:gd name="T70" fmla="*/ 2147483647 w 132"/>
                  <a:gd name="T71" fmla="*/ 2147483647 h 71"/>
                  <a:gd name="T72" fmla="*/ 2147483647 w 132"/>
                  <a:gd name="T73" fmla="*/ 2147483647 h 71"/>
                  <a:gd name="T74" fmla="*/ 2147483647 w 132"/>
                  <a:gd name="T75" fmla="*/ 2147483647 h 71"/>
                  <a:gd name="T76" fmla="*/ 2147483647 w 132"/>
                  <a:gd name="T77" fmla="*/ 2147483647 h 71"/>
                  <a:gd name="T78" fmla="*/ 2147483647 w 132"/>
                  <a:gd name="T79" fmla="*/ 2147483647 h 71"/>
                  <a:gd name="T80" fmla="*/ 2147483647 w 132"/>
                  <a:gd name="T81" fmla="*/ 2147483647 h 71"/>
                  <a:gd name="T82" fmla="*/ 2147483647 w 132"/>
                  <a:gd name="T83" fmla="*/ 2147483647 h 71"/>
                  <a:gd name="T84" fmla="*/ 2147483647 w 132"/>
                  <a:gd name="T85" fmla="*/ 2147483647 h 71"/>
                  <a:gd name="T86" fmla="*/ 2147483647 w 132"/>
                  <a:gd name="T87" fmla="*/ 2147483647 h 71"/>
                  <a:gd name="T88" fmla="*/ 2147483647 w 132"/>
                  <a:gd name="T89" fmla="*/ 2147483647 h 71"/>
                  <a:gd name="T90" fmla="*/ 2147483647 w 132"/>
                  <a:gd name="T91" fmla="*/ 2147483647 h 71"/>
                  <a:gd name="T92" fmla="*/ 2147483647 w 132"/>
                  <a:gd name="T93" fmla="*/ 2147483647 h 71"/>
                  <a:gd name="T94" fmla="*/ 2147483647 w 132"/>
                  <a:gd name="T95" fmla="*/ 2147483647 h 71"/>
                  <a:gd name="T96" fmla="*/ 2147483647 w 132"/>
                  <a:gd name="T97" fmla="*/ 2147483647 h 71"/>
                  <a:gd name="T98" fmla="*/ 2147483647 w 132"/>
                  <a:gd name="T99" fmla="*/ 2147483647 h 71"/>
                  <a:gd name="T100" fmla="*/ 0 w 132"/>
                  <a:gd name="T101" fmla="*/ 2147483647 h 71"/>
                  <a:gd name="T102" fmla="*/ 2147483647 w 132"/>
                  <a:gd name="T103" fmla="*/ 2147483647 h 71"/>
                  <a:gd name="T104" fmla="*/ 2147483647 w 132"/>
                  <a:gd name="T105" fmla="*/ 2147483647 h 71"/>
                  <a:gd name="T106" fmla="*/ 2147483647 w 132"/>
                  <a:gd name="T107" fmla="*/ 2147483647 h 71"/>
                  <a:gd name="T108" fmla="*/ 2147483647 w 132"/>
                  <a:gd name="T109" fmla="*/ 2147483647 h 71"/>
                  <a:gd name="T110" fmla="*/ 2147483647 w 132"/>
                  <a:gd name="T111" fmla="*/ 2147483647 h 71"/>
                  <a:gd name="T112" fmla="*/ 2147483647 w 132"/>
                  <a:gd name="T113" fmla="*/ 2147483647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71">
                    <a:moveTo>
                      <a:pt x="15" y="68"/>
                    </a:moveTo>
                    <a:lnTo>
                      <a:pt x="15" y="68"/>
                    </a:lnTo>
                    <a:lnTo>
                      <a:pt x="18" y="70"/>
                    </a:lnTo>
                    <a:lnTo>
                      <a:pt x="18" y="71"/>
                    </a:lnTo>
                    <a:lnTo>
                      <a:pt x="22" y="71"/>
                    </a:lnTo>
                    <a:lnTo>
                      <a:pt x="23" y="70"/>
                    </a:lnTo>
                    <a:lnTo>
                      <a:pt x="24" y="68"/>
                    </a:lnTo>
                    <a:lnTo>
                      <a:pt x="24" y="66"/>
                    </a:lnTo>
                    <a:lnTo>
                      <a:pt x="26" y="65"/>
                    </a:lnTo>
                    <a:lnTo>
                      <a:pt x="30" y="61"/>
                    </a:lnTo>
                    <a:lnTo>
                      <a:pt x="31" y="60"/>
                    </a:lnTo>
                    <a:lnTo>
                      <a:pt x="34" y="60"/>
                    </a:lnTo>
                    <a:lnTo>
                      <a:pt x="35" y="60"/>
                    </a:lnTo>
                    <a:lnTo>
                      <a:pt x="38" y="60"/>
                    </a:lnTo>
                    <a:lnTo>
                      <a:pt x="39" y="59"/>
                    </a:lnTo>
                    <a:lnTo>
                      <a:pt x="40" y="56"/>
                    </a:lnTo>
                    <a:lnTo>
                      <a:pt x="42" y="55"/>
                    </a:lnTo>
                    <a:lnTo>
                      <a:pt x="46" y="54"/>
                    </a:lnTo>
                    <a:lnTo>
                      <a:pt x="50" y="54"/>
                    </a:lnTo>
                    <a:lnTo>
                      <a:pt x="51" y="55"/>
                    </a:lnTo>
                    <a:lnTo>
                      <a:pt x="52" y="55"/>
                    </a:lnTo>
                    <a:lnTo>
                      <a:pt x="53" y="53"/>
                    </a:lnTo>
                    <a:lnTo>
                      <a:pt x="56" y="51"/>
                    </a:lnTo>
                    <a:lnTo>
                      <a:pt x="57" y="53"/>
                    </a:lnTo>
                    <a:lnTo>
                      <a:pt x="57" y="55"/>
                    </a:lnTo>
                    <a:lnTo>
                      <a:pt x="58" y="57"/>
                    </a:lnTo>
                    <a:lnTo>
                      <a:pt x="61" y="59"/>
                    </a:lnTo>
                    <a:lnTo>
                      <a:pt x="62" y="60"/>
                    </a:lnTo>
                    <a:lnTo>
                      <a:pt x="66" y="59"/>
                    </a:lnTo>
                    <a:lnTo>
                      <a:pt x="68" y="57"/>
                    </a:lnTo>
                    <a:lnTo>
                      <a:pt x="71" y="56"/>
                    </a:lnTo>
                    <a:lnTo>
                      <a:pt x="73" y="54"/>
                    </a:lnTo>
                    <a:lnTo>
                      <a:pt x="73" y="53"/>
                    </a:lnTo>
                    <a:lnTo>
                      <a:pt x="75" y="53"/>
                    </a:lnTo>
                    <a:lnTo>
                      <a:pt x="78" y="53"/>
                    </a:lnTo>
                    <a:lnTo>
                      <a:pt x="82" y="53"/>
                    </a:lnTo>
                    <a:lnTo>
                      <a:pt x="84" y="51"/>
                    </a:lnTo>
                    <a:lnTo>
                      <a:pt x="85" y="50"/>
                    </a:lnTo>
                    <a:lnTo>
                      <a:pt x="86" y="49"/>
                    </a:lnTo>
                    <a:lnTo>
                      <a:pt x="86" y="46"/>
                    </a:lnTo>
                    <a:lnTo>
                      <a:pt x="88" y="45"/>
                    </a:lnTo>
                    <a:lnTo>
                      <a:pt x="89" y="43"/>
                    </a:lnTo>
                    <a:lnTo>
                      <a:pt x="93" y="42"/>
                    </a:lnTo>
                    <a:lnTo>
                      <a:pt x="98" y="40"/>
                    </a:lnTo>
                    <a:lnTo>
                      <a:pt x="101" y="40"/>
                    </a:lnTo>
                    <a:lnTo>
                      <a:pt x="106" y="40"/>
                    </a:lnTo>
                    <a:lnTo>
                      <a:pt x="110" y="40"/>
                    </a:lnTo>
                    <a:lnTo>
                      <a:pt x="112" y="42"/>
                    </a:lnTo>
                    <a:lnTo>
                      <a:pt x="116" y="42"/>
                    </a:lnTo>
                    <a:lnTo>
                      <a:pt x="118" y="42"/>
                    </a:lnTo>
                    <a:lnTo>
                      <a:pt x="120" y="40"/>
                    </a:lnTo>
                    <a:lnTo>
                      <a:pt x="122" y="42"/>
                    </a:lnTo>
                    <a:lnTo>
                      <a:pt x="124" y="43"/>
                    </a:lnTo>
                    <a:lnTo>
                      <a:pt x="127" y="43"/>
                    </a:lnTo>
                    <a:lnTo>
                      <a:pt x="131" y="43"/>
                    </a:lnTo>
                    <a:lnTo>
                      <a:pt x="131" y="42"/>
                    </a:lnTo>
                    <a:lnTo>
                      <a:pt x="131" y="40"/>
                    </a:lnTo>
                    <a:lnTo>
                      <a:pt x="132" y="39"/>
                    </a:lnTo>
                    <a:lnTo>
                      <a:pt x="132" y="34"/>
                    </a:lnTo>
                    <a:lnTo>
                      <a:pt x="128" y="34"/>
                    </a:lnTo>
                    <a:lnTo>
                      <a:pt x="126" y="33"/>
                    </a:lnTo>
                    <a:lnTo>
                      <a:pt x="124" y="33"/>
                    </a:lnTo>
                    <a:lnTo>
                      <a:pt x="128" y="31"/>
                    </a:lnTo>
                    <a:lnTo>
                      <a:pt x="127" y="31"/>
                    </a:lnTo>
                    <a:lnTo>
                      <a:pt x="126" y="29"/>
                    </a:lnTo>
                    <a:lnTo>
                      <a:pt x="124" y="27"/>
                    </a:lnTo>
                    <a:lnTo>
                      <a:pt x="122" y="26"/>
                    </a:lnTo>
                    <a:lnTo>
                      <a:pt x="121" y="27"/>
                    </a:lnTo>
                    <a:lnTo>
                      <a:pt x="118" y="27"/>
                    </a:lnTo>
                    <a:lnTo>
                      <a:pt x="116" y="26"/>
                    </a:lnTo>
                    <a:lnTo>
                      <a:pt x="112" y="23"/>
                    </a:lnTo>
                    <a:lnTo>
                      <a:pt x="109" y="22"/>
                    </a:lnTo>
                    <a:lnTo>
                      <a:pt x="106" y="22"/>
                    </a:lnTo>
                    <a:lnTo>
                      <a:pt x="104" y="21"/>
                    </a:lnTo>
                    <a:lnTo>
                      <a:pt x="102" y="18"/>
                    </a:lnTo>
                    <a:lnTo>
                      <a:pt x="104" y="17"/>
                    </a:lnTo>
                    <a:lnTo>
                      <a:pt x="105" y="16"/>
                    </a:lnTo>
                    <a:lnTo>
                      <a:pt x="105" y="13"/>
                    </a:lnTo>
                    <a:lnTo>
                      <a:pt x="105" y="11"/>
                    </a:lnTo>
                    <a:lnTo>
                      <a:pt x="104" y="10"/>
                    </a:lnTo>
                    <a:lnTo>
                      <a:pt x="101" y="11"/>
                    </a:lnTo>
                    <a:lnTo>
                      <a:pt x="100" y="11"/>
                    </a:lnTo>
                    <a:lnTo>
                      <a:pt x="99" y="7"/>
                    </a:lnTo>
                    <a:lnTo>
                      <a:pt x="98" y="6"/>
                    </a:lnTo>
                    <a:lnTo>
                      <a:pt x="98" y="8"/>
                    </a:lnTo>
                    <a:lnTo>
                      <a:pt x="96" y="10"/>
                    </a:lnTo>
                    <a:lnTo>
                      <a:pt x="94" y="10"/>
                    </a:lnTo>
                    <a:lnTo>
                      <a:pt x="94" y="11"/>
                    </a:lnTo>
                    <a:lnTo>
                      <a:pt x="94" y="12"/>
                    </a:lnTo>
                    <a:lnTo>
                      <a:pt x="93" y="13"/>
                    </a:lnTo>
                    <a:lnTo>
                      <a:pt x="91" y="13"/>
                    </a:lnTo>
                    <a:lnTo>
                      <a:pt x="90" y="12"/>
                    </a:lnTo>
                    <a:lnTo>
                      <a:pt x="89" y="11"/>
                    </a:lnTo>
                    <a:lnTo>
                      <a:pt x="89" y="10"/>
                    </a:lnTo>
                    <a:lnTo>
                      <a:pt x="90" y="8"/>
                    </a:lnTo>
                    <a:lnTo>
                      <a:pt x="90" y="6"/>
                    </a:lnTo>
                    <a:lnTo>
                      <a:pt x="90" y="4"/>
                    </a:lnTo>
                    <a:lnTo>
                      <a:pt x="90" y="2"/>
                    </a:lnTo>
                    <a:lnTo>
                      <a:pt x="88" y="1"/>
                    </a:lnTo>
                    <a:lnTo>
                      <a:pt x="86" y="0"/>
                    </a:lnTo>
                    <a:lnTo>
                      <a:pt x="85" y="0"/>
                    </a:lnTo>
                    <a:lnTo>
                      <a:pt x="84" y="1"/>
                    </a:lnTo>
                    <a:lnTo>
                      <a:pt x="84" y="2"/>
                    </a:lnTo>
                    <a:lnTo>
                      <a:pt x="84" y="4"/>
                    </a:lnTo>
                    <a:lnTo>
                      <a:pt x="84" y="5"/>
                    </a:lnTo>
                    <a:lnTo>
                      <a:pt x="83" y="5"/>
                    </a:lnTo>
                    <a:lnTo>
                      <a:pt x="84" y="10"/>
                    </a:lnTo>
                    <a:lnTo>
                      <a:pt x="82" y="5"/>
                    </a:lnTo>
                    <a:lnTo>
                      <a:pt x="80" y="4"/>
                    </a:lnTo>
                    <a:lnTo>
                      <a:pt x="79" y="2"/>
                    </a:lnTo>
                    <a:lnTo>
                      <a:pt x="79" y="5"/>
                    </a:lnTo>
                    <a:lnTo>
                      <a:pt x="79" y="8"/>
                    </a:lnTo>
                    <a:lnTo>
                      <a:pt x="78" y="10"/>
                    </a:lnTo>
                    <a:lnTo>
                      <a:pt x="77" y="7"/>
                    </a:lnTo>
                    <a:lnTo>
                      <a:pt x="75" y="7"/>
                    </a:lnTo>
                    <a:lnTo>
                      <a:pt x="73" y="8"/>
                    </a:lnTo>
                    <a:lnTo>
                      <a:pt x="72" y="10"/>
                    </a:lnTo>
                    <a:lnTo>
                      <a:pt x="71" y="10"/>
                    </a:lnTo>
                    <a:lnTo>
                      <a:pt x="68" y="8"/>
                    </a:lnTo>
                    <a:lnTo>
                      <a:pt x="67" y="8"/>
                    </a:lnTo>
                    <a:lnTo>
                      <a:pt x="64" y="8"/>
                    </a:lnTo>
                    <a:lnTo>
                      <a:pt x="63" y="6"/>
                    </a:lnTo>
                    <a:lnTo>
                      <a:pt x="62" y="5"/>
                    </a:lnTo>
                    <a:lnTo>
                      <a:pt x="61" y="6"/>
                    </a:lnTo>
                    <a:lnTo>
                      <a:pt x="61" y="7"/>
                    </a:lnTo>
                    <a:lnTo>
                      <a:pt x="60" y="5"/>
                    </a:lnTo>
                    <a:lnTo>
                      <a:pt x="58" y="4"/>
                    </a:lnTo>
                    <a:lnTo>
                      <a:pt x="57" y="4"/>
                    </a:lnTo>
                    <a:lnTo>
                      <a:pt x="57" y="5"/>
                    </a:lnTo>
                    <a:lnTo>
                      <a:pt x="56" y="2"/>
                    </a:lnTo>
                    <a:lnTo>
                      <a:pt x="55" y="4"/>
                    </a:lnTo>
                    <a:lnTo>
                      <a:pt x="55" y="5"/>
                    </a:lnTo>
                    <a:lnTo>
                      <a:pt x="52" y="4"/>
                    </a:lnTo>
                    <a:lnTo>
                      <a:pt x="52" y="5"/>
                    </a:lnTo>
                    <a:lnTo>
                      <a:pt x="51" y="4"/>
                    </a:lnTo>
                    <a:lnTo>
                      <a:pt x="50" y="4"/>
                    </a:lnTo>
                    <a:lnTo>
                      <a:pt x="50" y="6"/>
                    </a:lnTo>
                    <a:lnTo>
                      <a:pt x="50" y="8"/>
                    </a:lnTo>
                    <a:lnTo>
                      <a:pt x="46" y="12"/>
                    </a:lnTo>
                    <a:lnTo>
                      <a:pt x="44" y="13"/>
                    </a:lnTo>
                    <a:lnTo>
                      <a:pt x="40" y="13"/>
                    </a:lnTo>
                    <a:lnTo>
                      <a:pt x="38" y="16"/>
                    </a:lnTo>
                    <a:lnTo>
                      <a:pt x="36" y="16"/>
                    </a:lnTo>
                    <a:lnTo>
                      <a:pt x="36" y="18"/>
                    </a:lnTo>
                    <a:lnTo>
                      <a:pt x="35" y="16"/>
                    </a:lnTo>
                    <a:lnTo>
                      <a:pt x="35" y="18"/>
                    </a:lnTo>
                    <a:lnTo>
                      <a:pt x="36" y="18"/>
                    </a:lnTo>
                    <a:lnTo>
                      <a:pt x="35" y="18"/>
                    </a:lnTo>
                    <a:lnTo>
                      <a:pt x="34" y="18"/>
                    </a:lnTo>
                    <a:lnTo>
                      <a:pt x="34" y="17"/>
                    </a:lnTo>
                    <a:lnTo>
                      <a:pt x="33" y="17"/>
                    </a:lnTo>
                    <a:lnTo>
                      <a:pt x="30" y="18"/>
                    </a:lnTo>
                    <a:lnTo>
                      <a:pt x="31" y="21"/>
                    </a:lnTo>
                    <a:lnTo>
                      <a:pt x="29" y="22"/>
                    </a:lnTo>
                    <a:lnTo>
                      <a:pt x="28" y="22"/>
                    </a:lnTo>
                    <a:lnTo>
                      <a:pt x="25" y="22"/>
                    </a:lnTo>
                    <a:lnTo>
                      <a:pt x="25" y="23"/>
                    </a:lnTo>
                    <a:lnTo>
                      <a:pt x="25" y="26"/>
                    </a:lnTo>
                    <a:lnTo>
                      <a:pt x="23" y="27"/>
                    </a:lnTo>
                    <a:lnTo>
                      <a:pt x="22" y="29"/>
                    </a:lnTo>
                    <a:lnTo>
                      <a:pt x="19" y="29"/>
                    </a:lnTo>
                    <a:lnTo>
                      <a:pt x="17" y="29"/>
                    </a:lnTo>
                    <a:lnTo>
                      <a:pt x="17" y="28"/>
                    </a:lnTo>
                    <a:lnTo>
                      <a:pt x="15" y="29"/>
                    </a:lnTo>
                    <a:lnTo>
                      <a:pt x="13" y="31"/>
                    </a:lnTo>
                    <a:lnTo>
                      <a:pt x="11" y="29"/>
                    </a:lnTo>
                    <a:lnTo>
                      <a:pt x="8" y="29"/>
                    </a:lnTo>
                    <a:lnTo>
                      <a:pt x="7" y="28"/>
                    </a:lnTo>
                    <a:lnTo>
                      <a:pt x="4" y="27"/>
                    </a:lnTo>
                    <a:lnTo>
                      <a:pt x="1" y="24"/>
                    </a:lnTo>
                    <a:lnTo>
                      <a:pt x="0" y="24"/>
                    </a:lnTo>
                    <a:lnTo>
                      <a:pt x="0" y="26"/>
                    </a:lnTo>
                    <a:lnTo>
                      <a:pt x="2" y="26"/>
                    </a:lnTo>
                    <a:lnTo>
                      <a:pt x="2" y="27"/>
                    </a:lnTo>
                    <a:lnTo>
                      <a:pt x="2" y="28"/>
                    </a:lnTo>
                    <a:lnTo>
                      <a:pt x="4" y="31"/>
                    </a:lnTo>
                    <a:lnTo>
                      <a:pt x="7" y="32"/>
                    </a:lnTo>
                    <a:lnTo>
                      <a:pt x="8" y="33"/>
                    </a:lnTo>
                    <a:lnTo>
                      <a:pt x="9" y="34"/>
                    </a:lnTo>
                    <a:lnTo>
                      <a:pt x="11" y="34"/>
                    </a:lnTo>
                    <a:lnTo>
                      <a:pt x="12" y="38"/>
                    </a:lnTo>
                    <a:lnTo>
                      <a:pt x="13" y="38"/>
                    </a:lnTo>
                    <a:lnTo>
                      <a:pt x="13" y="39"/>
                    </a:lnTo>
                    <a:lnTo>
                      <a:pt x="12" y="46"/>
                    </a:lnTo>
                    <a:lnTo>
                      <a:pt x="11" y="53"/>
                    </a:lnTo>
                    <a:lnTo>
                      <a:pt x="11" y="55"/>
                    </a:lnTo>
                    <a:lnTo>
                      <a:pt x="11" y="61"/>
                    </a:lnTo>
                    <a:lnTo>
                      <a:pt x="8" y="64"/>
                    </a:lnTo>
                    <a:lnTo>
                      <a:pt x="7" y="65"/>
                    </a:lnTo>
                    <a:lnTo>
                      <a:pt x="11" y="67"/>
                    </a:lnTo>
                    <a:lnTo>
                      <a:pt x="13" y="68"/>
                    </a:lnTo>
                    <a:lnTo>
                      <a:pt x="15"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177"/>
              <p:cNvSpPr>
                <a:spLocks/>
              </p:cNvSpPr>
              <p:nvPr/>
            </p:nvSpPr>
            <p:spPr bwMode="auto">
              <a:xfrm>
                <a:off x="2795692" y="2446221"/>
                <a:ext cx="241579" cy="214843"/>
              </a:xfrm>
              <a:custGeom>
                <a:avLst/>
                <a:gdLst>
                  <a:gd name="T0" fmla="*/ 2147483647 w 253"/>
                  <a:gd name="T1" fmla="*/ 2147483647 h 225"/>
                  <a:gd name="T2" fmla="*/ 2147483647 w 253"/>
                  <a:gd name="T3" fmla="*/ 2147483647 h 225"/>
                  <a:gd name="T4" fmla="*/ 2147483647 w 253"/>
                  <a:gd name="T5" fmla="*/ 2147483647 h 225"/>
                  <a:gd name="T6" fmla="*/ 2147483647 w 253"/>
                  <a:gd name="T7" fmla="*/ 2147483647 h 225"/>
                  <a:gd name="T8" fmla="*/ 2147483647 w 253"/>
                  <a:gd name="T9" fmla="*/ 2147483647 h 225"/>
                  <a:gd name="T10" fmla="*/ 2147483647 w 253"/>
                  <a:gd name="T11" fmla="*/ 2147483647 h 225"/>
                  <a:gd name="T12" fmla="*/ 2147483647 w 253"/>
                  <a:gd name="T13" fmla="*/ 2147483647 h 225"/>
                  <a:gd name="T14" fmla="*/ 2147483647 w 253"/>
                  <a:gd name="T15" fmla="*/ 2147483647 h 225"/>
                  <a:gd name="T16" fmla="*/ 2147483647 w 253"/>
                  <a:gd name="T17" fmla="*/ 2147483647 h 225"/>
                  <a:gd name="T18" fmla="*/ 2147483647 w 253"/>
                  <a:gd name="T19" fmla="*/ 2147483647 h 225"/>
                  <a:gd name="T20" fmla="*/ 2147483647 w 253"/>
                  <a:gd name="T21" fmla="*/ 2147483647 h 225"/>
                  <a:gd name="T22" fmla="*/ 2147483647 w 253"/>
                  <a:gd name="T23" fmla="*/ 2147483647 h 225"/>
                  <a:gd name="T24" fmla="*/ 2147483647 w 253"/>
                  <a:gd name="T25" fmla="*/ 2147483647 h 225"/>
                  <a:gd name="T26" fmla="*/ 2147483647 w 253"/>
                  <a:gd name="T27" fmla="*/ 2147483647 h 225"/>
                  <a:gd name="T28" fmla="*/ 2147483647 w 253"/>
                  <a:gd name="T29" fmla="*/ 2147483647 h 225"/>
                  <a:gd name="T30" fmla="*/ 2147483647 w 253"/>
                  <a:gd name="T31" fmla="*/ 2147483647 h 225"/>
                  <a:gd name="T32" fmla="*/ 2147483647 w 253"/>
                  <a:gd name="T33" fmla="*/ 2147483647 h 225"/>
                  <a:gd name="T34" fmla="*/ 2147483647 w 253"/>
                  <a:gd name="T35" fmla="*/ 2147483647 h 225"/>
                  <a:gd name="T36" fmla="*/ 2147483647 w 253"/>
                  <a:gd name="T37" fmla="*/ 2147483647 h 225"/>
                  <a:gd name="T38" fmla="*/ 2147483647 w 253"/>
                  <a:gd name="T39" fmla="*/ 2147483647 h 225"/>
                  <a:gd name="T40" fmla="*/ 2147483647 w 253"/>
                  <a:gd name="T41" fmla="*/ 2147483647 h 225"/>
                  <a:gd name="T42" fmla="*/ 2147483647 w 253"/>
                  <a:gd name="T43" fmla="*/ 2147483647 h 225"/>
                  <a:gd name="T44" fmla="*/ 2147483647 w 253"/>
                  <a:gd name="T45" fmla="*/ 2147483647 h 225"/>
                  <a:gd name="T46" fmla="*/ 2147483647 w 253"/>
                  <a:gd name="T47" fmla="*/ 2147483647 h 225"/>
                  <a:gd name="T48" fmla="*/ 2147483647 w 253"/>
                  <a:gd name="T49" fmla="*/ 2147483647 h 225"/>
                  <a:gd name="T50" fmla="*/ 2147483647 w 253"/>
                  <a:gd name="T51" fmla="*/ 2147483647 h 225"/>
                  <a:gd name="T52" fmla="*/ 2147483647 w 253"/>
                  <a:gd name="T53" fmla="*/ 2147483647 h 225"/>
                  <a:gd name="T54" fmla="*/ 2147483647 w 253"/>
                  <a:gd name="T55" fmla="*/ 2147483647 h 225"/>
                  <a:gd name="T56" fmla="*/ 2147483647 w 253"/>
                  <a:gd name="T57" fmla="*/ 2147483647 h 225"/>
                  <a:gd name="T58" fmla="*/ 2147483647 w 253"/>
                  <a:gd name="T59" fmla="*/ 2147483647 h 225"/>
                  <a:gd name="T60" fmla="*/ 2147483647 w 253"/>
                  <a:gd name="T61" fmla="*/ 2147483647 h 225"/>
                  <a:gd name="T62" fmla="*/ 2147483647 w 253"/>
                  <a:gd name="T63" fmla="*/ 2147483647 h 225"/>
                  <a:gd name="T64" fmla="*/ 2147483647 w 253"/>
                  <a:gd name="T65" fmla="*/ 2147483647 h 225"/>
                  <a:gd name="T66" fmla="*/ 2147483647 w 253"/>
                  <a:gd name="T67" fmla="*/ 2147483647 h 225"/>
                  <a:gd name="T68" fmla="*/ 2147483647 w 253"/>
                  <a:gd name="T69" fmla="*/ 2147483647 h 225"/>
                  <a:gd name="T70" fmla="*/ 2147483647 w 253"/>
                  <a:gd name="T71" fmla="*/ 2147483647 h 225"/>
                  <a:gd name="T72" fmla="*/ 2147483647 w 253"/>
                  <a:gd name="T73" fmla="*/ 2147483647 h 225"/>
                  <a:gd name="T74" fmla="*/ 2147483647 w 253"/>
                  <a:gd name="T75" fmla="*/ 2147483647 h 225"/>
                  <a:gd name="T76" fmla="*/ 2147483647 w 253"/>
                  <a:gd name="T77" fmla="*/ 2147483647 h 225"/>
                  <a:gd name="T78" fmla="*/ 2147483647 w 253"/>
                  <a:gd name="T79" fmla="*/ 2147483647 h 225"/>
                  <a:gd name="T80" fmla="*/ 2147483647 w 253"/>
                  <a:gd name="T81" fmla="*/ 2147483647 h 225"/>
                  <a:gd name="T82" fmla="*/ 2147483647 w 253"/>
                  <a:gd name="T83" fmla="*/ 2147483647 h 225"/>
                  <a:gd name="T84" fmla="*/ 2147483647 w 253"/>
                  <a:gd name="T85" fmla="*/ 2147483647 h 225"/>
                  <a:gd name="T86" fmla="*/ 2147483647 w 253"/>
                  <a:gd name="T87" fmla="*/ 2147483647 h 225"/>
                  <a:gd name="T88" fmla="*/ 2147483647 w 253"/>
                  <a:gd name="T89" fmla="*/ 2147483647 h 225"/>
                  <a:gd name="T90" fmla="*/ 2147483647 w 253"/>
                  <a:gd name="T91" fmla="*/ 2147483647 h 225"/>
                  <a:gd name="T92" fmla="*/ 2147483647 w 253"/>
                  <a:gd name="T93" fmla="*/ 2147483647 h 225"/>
                  <a:gd name="T94" fmla="*/ 2147483647 w 253"/>
                  <a:gd name="T95" fmla="*/ 2147483647 h 225"/>
                  <a:gd name="T96" fmla="*/ 2147483647 w 253"/>
                  <a:gd name="T97" fmla="*/ 2147483647 h 225"/>
                  <a:gd name="T98" fmla="*/ 2147483647 w 253"/>
                  <a:gd name="T99" fmla="*/ 2147483647 h 225"/>
                  <a:gd name="T100" fmla="*/ 2147483647 w 253"/>
                  <a:gd name="T101" fmla="*/ 2147483647 h 225"/>
                  <a:gd name="T102" fmla="*/ 2147483647 w 253"/>
                  <a:gd name="T103" fmla="*/ 2147483647 h 225"/>
                  <a:gd name="T104" fmla="*/ 2147483647 w 253"/>
                  <a:gd name="T105" fmla="*/ 2147483647 h 225"/>
                  <a:gd name="T106" fmla="*/ 2147483647 w 253"/>
                  <a:gd name="T107" fmla="*/ 2147483647 h 225"/>
                  <a:gd name="T108" fmla="*/ 2147483647 w 253"/>
                  <a:gd name="T109" fmla="*/ 2147483647 h 225"/>
                  <a:gd name="T110" fmla="*/ 2147483647 w 253"/>
                  <a:gd name="T111" fmla="*/ 2147483647 h 225"/>
                  <a:gd name="T112" fmla="*/ 2147483647 w 253"/>
                  <a:gd name="T113" fmla="*/ 2147483647 h 225"/>
                  <a:gd name="T114" fmla="*/ 2147483647 w 253"/>
                  <a:gd name="T115" fmla="*/ 2147483647 h 225"/>
                  <a:gd name="T116" fmla="*/ 2147483647 w 253"/>
                  <a:gd name="T117" fmla="*/ 2147483647 h 225"/>
                  <a:gd name="T118" fmla="*/ 2147483647 w 253"/>
                  <a:gd name="T119" fmla="*/ 2147483647 h 225"/>
                  <a:gd name="T120" fmla="*/ 2147483647 w 253"/>
                  <a:gd name="T121" fmla="*/ 2147483647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3" h="225">
                    <a:moveTo>
                      <a:pt x="250" y="47"/>
                    </a:moveTo>
                    <a:lnTo>
                      <a:pt x="250" y="47"/>
                    </a:lnTo>
                    <a:lnTo>
                      <a:pt x="250" y="46"/>
                    </a:lnTo>
                    <a:lnTo>
                      <a:pt x="251" y="45"/>
                    </a:lnTo>
                    <a:lnTo>
                      <a:pt x="251" y="43"/>
                    </a:lnTo>
                    <a:lnTo>
                      <a:pt x="252" y="41"/>
                    </a:lnTo>
                    <a:lnTo>
                      <a:pt x="251" y="40"/>
                    </a:lnTo>
                    <a:lnTo>
                      <a:pt x="251" y="38"/>
                    </a:lnTo>
                    <a:lnTo>
                      <a:pt x="253" y="37"/>
                    </a:lnTo>
                    <a:lnTo>
                      <a:pt x="253" y="36"/>
                    </a:lnTo>
                    <a:lnTo>
                      <a:pt x="252" y="35"/>
                    </a:lnTo>
                    <a:lnTo>
                      <a:pt x="252" y="34"/>
                    </a:lnTo>
                    <a:lnTo>
                      <a:pt x="251" y="32"/>
                    </a:lnTo>
                    <a:lnTo>
                      <a:pt x="251" y="31"/>
                    </a:lnTo>
                    <a:lnTo>
                      <a:pt x="250" y="30"/>
                    </a:lnTo>
                    <a:lnTo>
                      <a:pt x="250" y="29"/>
                    </a:lnTo>
                    <a:lnTo>
                      <a:pt x="251" y="27"/>
                    </a:lnTo>
                    <a:lnTo>
                      <a:pt x="252" y="26"/>
                    </a:lnTo>
                    <a:lnTo>
                      <a:pt x="251" y="25"/>
                    </a:lnTo>
                    <a:lnTo>
                      <a:pt x="251" y="24"/>
                    </a:lnTo>
                    <a:lnTo>
                      <a:pt x="248" y="22"/>
                    </a:lnTo>
                    <a:lnTo>
                      <a:pt x="246" y="22"/>
                    </a:lnTo>
                    <a:lnTo>
                      <a:pt x="244" y="21"/>
                    </a:lnTo>
                    <a:lnTo>
                      <a:pt x="240" y="19"/>
                    </a:lnTo>
                    <a:lnTo>
                      <a:pt x="237" y="20"/>
                    </a:lnTo>
                    <a:lnTo>
                      <a:pt x="236" y="21"/>
                    </a:lnTo>
                    <a:lnTo>
                      <a:pt x="235" y="22"/>
                    </a:lnTo>
                    <a:lnTo>
                      <a:pt x="234" y="22"/>
                    </a:lnTo>
                    <a:lnTo>
                      <a:pt x="233" y="24"/>
                    </a:lnTo>
                    <a:lnTo>
                      <a:pt x="231" y="25"/>
                    </a:lnTo>
                    <a:lnTo>
                      <a:pt x="233" y="25"/>
                    </a:lnTo>
                    <a:lnTo>
                      <a:pt x="233" y="26"/>
                    </a:lnTo>
                    <a:lnTo>
                      <a:pt x="231" y="26"/>
                    </a:lnTo>
                    <a:lnTo>
                      <a:pt x="230" y="26"/>
                    </a:lnTo>
                    <a:lnTo>
                      <a:pt x="231" y="27"/>
                    </a:lnTo>
                    <a:lnTo>
                      <a:pt x="231" y="29"/>
                    </a:lnTo>
                    <a:lnTo>
                      <a:pt x="230" y="29"/>
                    </a:lnTo>
                    <a:lnTo>
                      <a:pt x="229" y="30"/>
                    </a:lnTo>
                    <a:lnTo>
                      <a:pt x="228" y="31"/>
                    </a:lnTo>
                    <a:lnTo>
                      <a:pt x="226" y="32"/>
                    </a:lnTo>
                    <a:lnTo>
                      <a:pt x="220" y="31"/>
                    </a:lnTo>
                    <a:lnTo>
                      <a:pt x="217" y="30"/>
                    </a:lnTo>
                    <a:lnTo>
                      <a:pt x="214" y="30"/>
                    </a:lnTo>
                    <a:lnTo>
                      <a:pt x="209" y="29"/>
                    </a:lnTo>
                    <a:lnTo>
                      <a:pt x="208" y="29"/>
                    </a:lnTo>
                    <a:lnTo>
                      <a:pt x="207" y="29"/>
                    </a:lnTo>
                    <a:lnTo>
                      <a:pt x="203" y="30"/>
                    </a:lnTo>
                    <a:lnTo>
                      <a:pt x="202" y="30"/>
                    </a:lnTo>
                    <a:lnTo>
                      <a:pt x="199" y="27"/>
                    </a:lnTo>
                    <a:lnTo>
                      <a:pt x="199" y="30"/>
                    </a:lnTo>
                    <a:lnTo>
                      <a:pt x="198" y="30"/>
                    </a:lnTo>
                    <a:lnTo>
                      <a:pt x="198" y="29"/>
                    </a:lnTo>
                    <a:lnTo>
                      <a:pt x="197" y="27"/>
                    </a:lnTo>
                    <a:lnTo>
                      <a:pt x="197" y="29"/>
                    </a:lnTo>
                    <a:lnTo>
                      <a:pt x="195" y="30"/>
                    </a:lnTo>
                    <a:lnTo>
                      <a:pt x="192" y="30"/>
                    </a:lnTo>
                    <a:lnTo>
                      <a:pt x="191" y="30"/>
                    </a:lnTo>
                    <a:lnTo>
                      <a:pt x="190" y="30"/>
                    </a:lnTo>
                    <a:lnTo>
                      <a:pt x="188" y="31"/>
                    </a:lnTo>
                    <a:lnTo>
                      <a:pt x="187" y="32"/>
                    </a:lnTo>
                    <a:lnTo>
                      <a:pt x="187" y="34"/>
                    </a:lnTo>
                    <a:lnTo>
                      <a:pt x="187" y="32"/>
                    </a:lnTo>
                    <a:lnTo>
                      <a:pt x="187" y="31"/>
                    </a:lnTo>
                    <a:lnTo>
                      <a:pt x="186" y="31"/>
                    </a:lnTo>
                    <a:lnTo>
                      <a:pt x="186" y="32"/>
                    </a:lnTo>
                    <a:lnTo>
                      <a:pt x="186" y="34"/>
                    </a:lnTo>
                    <a:lnTo>
                      <a:pt x="186" y="35"/>
                    </a:lnTo>
                    <a:lnTo>
                      <a:pt x="179" y="37"/>
                    </a:lnTo>
                    <a:lnTo>
                      <a:pt x="175" y="38"/>
                    </a:lnTo>
                    <a:lnTo>
                      <a:pt x="171" y="40"/>
                    </a:lnTo>
                    <a:lnTo>
                      <a:pt x="171" y="41"/>
                    </a:lnTo>
                    <a:lnTo>
                      <a:pt x="170" y="40"/>
                    </a:lnTo>
                    <a:lnTo>
                      <a:pt x="169" y="41"/>
                    </a:lnTo>
                    <a:lnTo>
                      <a:pt x="169" y="42"/>
                    </a:lnTo>
                    <a:lnTo>
                      <a:pt x="168" y="40"/>
                    </a:lnTo>
                    <a:lnTo>
                      <a:pt x="168" y="38"/>
                    </a:lnTo>
                    <a:lnTo>
                      <a:pt x="166" y="40"/>
                    </a:lnTo>
                    <a:lnTo>
                      <a:pt x="166" y="38"/>
                    </a:lnTo>
                    <a:lnTo>
                      <a:pt x="165" y="37"/>
                    </a:lnTo>
                    <a:lnTo>
                      <a:pt x="164" y="37"/>
                    </a:lnTo>
                    <a:lnTo>
                      <a:pt x="163" y="36"/>
                    </a:lnTo>
                    <a:lnTo>
                      <a:pt x="160" y="34"/>
                    </a:lnTo>
                    <a:lnTo>
                      <a:pt x="158" y="30"/>
                    </a:lnTo>
                    <a:lnTo>
                      <a:pt x="158" y="27"/>
                    </a:lnTo>
                    <a:lnTo>
                      <a:pt x="155" y="22"/>
                    </a:lnTo>
                    <a:lnTo>
                      <a:pt x="154" y="19"/>
                    </a:lnTo>
                    <a:lnTo>
                      <a:pt x="152" y="16"/>
                    </a:lnTo>
                    <a:lnTo>
                      <a:pt x="150" y="15"/>
                    </a:lnTo>
                    <a:lnTo>
                      <a:pt x="149" y="13"/>
                    </a:lnTo>
                    <a:lnTo>
                      <a:pt x="149" y="11"/>
                    </a:lnTo>
                    <a:lnTo>
                      <a:pt x="148" y="9"/>
                    </a:lnTo>
                    <a:lnTo>
                      <a:pt x="147" y="8"/>
                    </a:lnTo>
                    <a:lnTo>
                      <a:pt x="147" y="7"/>
                    </a:lnTo>
                    <a:lnTo>
                      <a:pt x="146" y="7"/>
                    </a:lnTo>
                    <a:lnTo>
                      <a:pt x="146" y="5"/>
                    </a:lnTo>
                    <a:lnTo>
                      <a:pt x="143" y="4"/>
                    </a:lnTo>
                    <a:lnTo>
                      <a:pt x="142" y="2"/>
                    </a:lnTo>
                    <a:lnTo>
                      <a:pt x="142" y="0"/>
                    </a:lnTo>
                    <a:lnTo>
                      <a:pt x="141" y="3"/>
                    </a:lnTo>
                    <a:lnTo>
                      <a:pt x="141" y="4"/>
                    </a:lnTo>
                    <a:lnTo>
                      <a:pt x="139" y="5"/>
                    </a:lnTo>
                    <a:lnTo>
                      <a:pt x="136" y="5"/>
                    </a:lnTo>
                    <a:lnTo>
                      <a:pt x="133" y="7"/>
                    </a:lnTo>
                    <a:lnTo>
                      <a:pt x="136" y="5"/>
                    </a:lnTo>
                    <a:lnTo>
                      <a:pt x="138" y="5"/>
                    </a:lnTo>
                    <a:lnTo>
                      <a:pt x="139" y="8"/>
                    </a:lnTo>
                    <a:lnTo>
                      <a:pt x="141" y="9"/>
                    </a:lnTo>
                    <a:lnTo>
                      <a:pt x="138" y="11"/>
                    </a:lnTo>
                    <a:lnTo>
                      <a:pt x="138" y="13"/>
                    </a:lnTo>
                    <a:lnTo>
                      <a:pt x="137" y="15"/>
                    </a:lnTo>
                    <a:lnTo>
                      <a:pt x="136" y="15"/>
                    </a:lnTo>
                    <a:lnTo>
                      <a:pt x="133" y="15"/>
                    </a:lnTo>
                    <a:lnTo>
                      <a:pt x="132" y="16"/>
                    </a:lnTo>
                    <a:lnTo>
                      <a:pt x="130" y="16"/>
                    </a:lnTo>
                    <a:lnTo>
                      <a:pt x="128" y="18"/>
                    </a:lnTo>
                    <a:lnTo>
                      <a:pt x="128" y="19"/>
                    </a:lnTo>
                    <a:lnTo>
                      <a:pt x="126" y="20"/>
                    </a:lnTo>
                    <a:lnTo>
                      <a:pt x="125" y="21"/>
                    </a:lnTo>
                    <a:lnTo>
                      <a:pt x="120" y="25"/>
                    </a:lnTo>
                    <a:lnTo>
                      <a:pt x="117" y="25"/>
                    </a:lnTo>
                    <a:lnTo>
                      <a:pt x="116" y="26"/>
                    </a:lnTo>
                    <a:lnTo>
                      <a:pt x="115" y="27"/>
                    </a:lnTo>
                    <a:lnTo>
                      <a:pt x="115" y="30"/>
                    </a:lnTo>
                    <a:lnTo>
                      <a:pt x="116" y="32"/>
                    </a:lnTo>
                    <a:lnTo>
                      <a:pt x="114" y="41"/>
                    </a:lnTo>
                    <a:lnTo>
                      <a:pt x="113" y="42"/>
                    </a:lnTo>
                    <a:lnTo>
                      <a:pt x="113" y="43"/>
                    </a:lnTo>
                    <a:lnTo>
                      <a:pt x="111" y="45"/>
                    </a:lnTo>
                    <a:lnTo>
                      <a:pt x="109" y="45"/>
                    </a:lnTo>
                    <a:lnTo>
                      <a:pt x="108" y="45"/>
                    </a:lnTo>
                    <a:lnTo>
                      <a:pt x="105" y="48"/>
                    </a:lnTo>
                    <a:lnTo>
                      <a:pt x="104" y="49"/>
                    </a:lnTo>
                    <a:lnTo>
                      <a:pt x="105" y="51"/>
                    </a:lnTo>
                    <a:lnTo>
                      <a:pt x="106" y="51"/>
                    </a:lnTo>
                    <a:lnTo>
                      <a:pt x="104" y="56"/>
                    </a:lnTo>
                    <a:lnTo>
                      <a:pt x="104" y="59"/>
                    </a:lnTo>
                    <a:lnTo>
                      <a:pt x="103" y="62"/>
                    </a:lnTo>
                    <a:lnTo>
                      <a:pt x="103" y="63"/>
                    </a:lnTo>
                    <a:lnTo>
                      <a:pt x="103" y="65"/>
                    </a:lnTo>
                    <a:lnTo>
                      <a:pt x="105" y="69"/>
                    </a:lnTo>
                    <a:lnTo>
                      <a:pt x="104" y="71"/>
                    </a:lnTo>
                    <a:lnTo>
                      <a:pt x="101" y="74"/>
                    </a:lnTo>
                    <a:lnTo>
                      <a:pt x="100" y="78"/>
                    </a:lnTo>
                    <a:lnTo>
                      <a:pt x="99" y="80"/>
                    </a:lnTo>
                    <a:lnTo>
                      <a:pt x="97" y="83"/>
                    </a:lnTo>
                    <a:lnTo>
                      <a:pt x="93" y="85"/>
                    </a:lnTo>
                    <a:lnTo>
                      <a:pt x="90" y="87"/>
                    </a:lnTo>
                    <a:lnTo>
                      <a:pt x="87" y="90"/>
                    </a:lnTo>
                    <a:lnTo>
                      <a:pt x="82" y="91"/>
                    </a:lnTo>
                    <a:lnTo>
                      <a:pt x="79" y="92"/>
                    </a:lnTo>
                    <a:lnTo>
                      <a:pt x="77" y="94"/>
                    </a:lnTo>
                    <a:lnTo>
                      <a:pt x="72" y="97"/>
                    </a:lnTo>
                    <a:lnTo>
                      <a:pt x="68" y="101"/>
                    </a:lnTo>
                    <a:lnTo>
                      <a:pt x="66" y="105"/>
                    </a:lnTo>
                    <a:lnTo>
                      <a:pt x="64" y="108"/>
                    </a:lnTo>
                    <a:lnTo>
                      <a:pt x="62" y="109"/>
                    </a:lnTo>
                    <a:lnTo>
                      <a:pt x="56" y="114"/>
                    </a:lnTo>
                    <a:lnTo>
                      <a:pt x="52" y="114"/>
                    </a:lnTo>
                    <a:lnTo>
                      <a:pt x="48" y="118"/>
                    </a:lnTo>
                    <a:lnTo>
                      <a:pt x="46" y="120"/>
                    </a:lnTo>
                    <a:lnTo>
                      <a:pt x="44" y="120"/>
                    </a:lnTo>
                    <a:lnTo>
                      <a:pt x="43" y="122"/>
                    </a:lnTo>
                    <a:lnTo>
                      <a:pt x="40" y="123"/>
                    </a:lnTo>
                    <a:lnTo>
                      <a:pt x="39" y="123"/>
                    </a:lnTo>
                    <a:lnTo>
                      <a:pt x="40" y="123"/>
                    </a:lnTo>
                    <a:lnTo>
                      <a:pt x="39" y="125"/>
                    </a:lnTo>
                    <a:lnTo>
                      <a:pt x="39" y="127"/>
                    </a:lnTo>
                    <a:lnTo>
                      <a:pt x="39" y="128"/>
                    </a:lnTo>
                    <a:lnTo>
                      <a:pt x="39" y="127"/>
                    </a:lnTo>
                    <a:lnTo>
                      <a:pt x="38" y="125"/>
                    </a:lnTo>
                    <a:lnTo>
                      <a:pt x="37" y="125"/>
                    </a:lnTo>
                    <a:lnTo>
                      <a:pt x="37" y="124"/>
                    </a:lnTo>
                    <a:lnTo>
                      <a:pt x="34" y="125"/>
                    </a:lnTo>
                    <a:lnTo>
                      <a:pt x="32" y="128"/>
                    </a:lnTo>
                    <a:lnTo>
                      <a:pt x="30" y="127"/>
                    </a:lnTo>
                    <a:lnTo>
                      <a:pt x="29" y="127"/>
                    </a:lnTo>
                    <a:lnTo>
                      <a:pt x="29" y="128"/>
                    </a:lnTo>
                    <a:lnTo>
                      <a:pt x="26" y="127"/>
                    </a:lnTo>
                    <a:lnTo>
                      <a:pt x="26" y="128"/>
                    </a:lnTo>
                    <a:lnTo>
                      <a:pt x="26" y="129"/>
                    </a:lnTo>
                    <a:lnTo>
                      <a:pt x="24" y="130"/>
                    </a:lnTo>
                    <a:lnTo>
                      <a:pt x="24" y="129"/>
                    </a:lnTo>
                    <a:lnTo>
                      <a:pt x="23" y="129"/>
                    </a:lnTo>
                    <a:lnTo>
                      <a:pt x="22" y="129"/>
                    </a:lnTo>
                    <a:lnTo>
                      <a:pt x="22" y="130"/>
                    </a:lnTo>
                    <a:lnTo>
                      <a:pt x="23" y="130"/>
                    </a:lnTo>
                    <a:lnTo>
                      <a:pt x="23" y="131"/>
                    </a:lnTo>
                    <a:lnTo>
                      <a:pt x="24" y="133"/>
                    </a:lnTo>
                    <a:lnTo>
                      <a:pt x="23" y="134"/>
                    </a:lnTo>
                    <a:lnTo>
                      <a:pt x="22" y="133"/>
                    </a:lnTo>
                    <a:lnTo>
                      <a:pt x="21" y="133"/>
                    </a:lnTo>
                    <a:lnTo>
                      <a:pt x="19" y="135"/>
                    </a:lnTo>
                    <a:lnTo>
                      <a:pt x="19" y="134"/>
                    </a:lnTo>
                    <a:lnTo>
                      <a:pt x="19" y="133"/>
                    </a:lnTo>
                    <a:lnTo>
                      <a:pt x="18" y="133"/>
                    </a:lnTo>
                    <a:lnTo>
                      <a:pt x="17" y="133"/>
                    </a:lnTo>
                    <a:lnTo>
                      <a:pt x="16" y="134"/>
                    </a:lnTo>
                    <a:lnTo>
                      <a:pt x="13" y="135"/>
                    </a:lnTo>
                    <a:lnTo>
                      <a:pt x="11" y="136"/>
                    </a:lnTo>
                    <a:lnTo>
                      <a:pt x="7" y="139"/>
                    </a:lnTo>
                    <a:lnTo>
                      <a:pt x="4" y="141"/>
                    </a:lnTo>
                    <a:lnTo>
                      <a:pt x="2" y="144"/>
                    </a:lnTo>
                    <a:lnTo>
                      <a:pt x="1" y="145"/>
                    </a:lnTo>
                    <a:lnTo>
                      <a:pt x="0" y="145"/>
                    </a:lnTo>
                    <a:lnTo>
                      <a:pt x="1" y="145"/>
                    </a:lnTo>
                    <a:lnTo>
                      <a:pt x="4" y="144"/>
                    </a:lnTo>
                    <a:lnTo>
                      <a:pt x="6" y="143"/>
                    </a:lnTo>
                    <a:lnTo>
                      <a:pt x="5" y="143"/>
                    </a:lnTo>
                    <a:lnTo>
                      <a:pt x="6" y="141"/>
                    </a:lnTo>
                    <a:lnTo>
                      <a:pt x="11" y="139"/>
                    </a:lnTo>
                    <a:lnTo>
                      <a:pt x="15" y="136"/>
                    </a:lnTo>
                    <a:lnTo>
                      <a:pt x="16" y="136"/>
                    </a:lnTo>
                    <a:lnTo>
                      <a:pt x="16" y="138"/>
                    </a:lnTo>
                    <a:lnTo>
                      <a:pt x="15" y="139"/>
                    </a:lnTo>
                    <a:lnTo>
                      <a:pt x="16" y="139"/>
                    </a:lnTo>
                    <a:lnTo>
                      <a:pt x="16" y="140"/>
                    </a:lnTo>
                    <a:lnTo>
                      <a:pt x="15" y="140"/>
                    </a:lnTo>
                    <a:lnTo>
                      <a:pt x="13" y="140"/>
                    </a:lnTo>
                    <a:lnTo>
                      <a:pt x="13" y="141"/>
                    </a:lnTo>
                    <a:lnTo>
                      <a:pt x="15" y="141"/>
                    </a:lnTo>
                    <a:lnTo>
                      <a:pt x="17" y="141"/>
                    </a:lnTo>
                    <a:lnTo>
                      <a:pt x="19" y="141"/>
                    </a:lnTo>
                    <a:lnTo>
                      <a:pt x="21" y="139"/>
                    </a:lnTo>
                    <a:lnTo>
                      <a:pt x="22" y="138"/>
                    </a:lnTo>
                    <a:lnTo>
                      <a:pt x="24" y="135"/>
                    </a:lnTo>
                    <a:lnTo>
                      <a:pt x="27" y="134"/>
                    </a:lnTo>
                    <a:lnTo>
                      <a:pt x="30" y="133"/>
                    </a:lnTo>
                    <a:lnTo>
                      <a:pt x="32" y="133"/>
                    </a:lnTo>
                    <a:lnTo>
                      <a:pt x="34" y="131"/>
                    </a:lnTo>
                    <a:lnTo>
                      <a:pt x="35" y="131"/>
                    </a:lnTo>
                    <a:lnTo>
                      <a:pt x="39" y="129"/>
                    </a:lnTo>
                    <a:lnTo>
                      <a:pt x="43" y="127"/>
                    </a:lnTo>
                    <a:lnTo>
                      <a:pt x="45" y="123"/>
                    </a:lnTo>
                    <a:lnTo>
                      <a:pt x="46" y="125"/>
                    </a:lnTo>
                    <a:lnTo>
                      <a:pt x="48" y="127"/>
                    </a:lnTo>
                    <a:lnTo>
                      <a:pt x="48" y="124"/>
                    </a:lnTo>
                    <a:lnTo>
                      <a:pt x="49" y="123"/>
                    </a:lnTo>
                    <a:lnTo>
                      <a:pt x="50" y="123"/>
                    </a:lnTo>
                    <a:lnTo>
                      <a:pt x="52" y="123"/>
                    </a:lnTo>
                    <a:lnTo>
                      <a:pt x="52" y="122"/>
                    </a:lnTo>
                    <a:lnTo>
                      <a:pt x="52" y="120"/>
                    </a:lnTo>
                    <a:lnTo>
                      <a:pt x="54" y="122"/>
                    </a:lnTo>
                    <a:lnTo>
                      <a:pt x="55" y="123"/>
                    </a:lnTo>
                    <a:lnTo>
                      <a:pt x="56" y="124"/>
                    </a:lnTo>
                    <a:lnTo>
                      <a:pt x="56" y="125"/>
                    </a:lnTo>
                    <a:lnTo>
                      <a:pt x="61" y="125"/>
                    </a:lnTo>
                    <a:lnTo>
                      <a:pt x="62" y="125"/>
                    </a:lnTo>
                    <a:lnTo>
                      <a:pt x="59" y="127"/>
                    </a:lnTo>
                    <a:lnTo>
                      <a:pt x="59" y="128"/>
                    </a:lnTo>
                    <a:lnTo>
                      <a:pt x="60" y="128"/>
                    </a:lnTo>
                    <a:lnTo>
                      <a:pt x="61" y="128"/>
                    </a:lnTo>
                    <a:lnTo>
                      <a:pt x="60" y="129"/>
                    </a:lnTo>
                    <a:lnTo>
                      <a:pt x="59" y="131"/>
                    </a:lnTo>
                    <a:lnTo>
                      <a:pt x="57" y="131"/>
                    </a:lnTo>
                    <a:lnTo>
                      <a:pt x="59" y="134"/>
                    </a:lnTo>
                    <a:lnTo>
                      <a:pt x="57" y="135"/>
                    </a:lnTo>
                    <a:lnTo>
                      <a:pt x="59" y="136"/>
                    </a:lnTo>
                    <a:lnTo>
                      <a:pt x="57" y="136"/>
                    </a:lnTo>
                    <a:lnTo>
                      <a:pt x="56" y="138"/>
                    </a:lnTo>
                    <a:lnTo>
                      <a:pt x="55" y="138"/>
                    </a:lnTo>
                    <a:lnTo>
                      <a:pt x="56" y="141"/>
                    </a:lnTo>
                    <a:lnTo>
                      <a:pt x="59" y="141"/>
                    </a:lnTo>
                    <a:lnTo>
                      <a:pt x="60" y="143"/>
                    </a:lnTo>
                    <a:lnTo>
                      <a:pt x="60" y="144"/>
                    </a:lnTo>
                    <a:lnTo>
                      <a:pt x="57" y="146"/>
                    </a:lnTo>
                    <a:lnTo>
                      <a:pt x="56" y="147"/>
                    </a:lnTo>
                    <a:lnTo>
                      <a:pt x="55" y="149"/>
                    </a:lnTo>
                    <a:lnTo>
                      <a:pt x="55" y="150"/>
                    </a:lnTo>
                    <a:lnTo>
                      <a:pt x="56" y="151"/>
                    </a:lnTo>
                    <a:lnTo>
                      <a:pt x="57" y="151"/>
                    </a:lnTo>
                    <a:lnTo>
                      <a:pt x="59" y="152"/>
                    </a:lnTo>
                    <a:lnTo>
                      <a:pt x="60" y="154"/>
                    </a:lnTo>
                    <a:lnTo>
                      <a:pt x="61" y="154"/>
                    </a:lnTo>
                    <a:lnTo>
                      <a:pt x="62" y="154"/>
                    </a:lnTo>
                    <a:lnTo>
                      <a:pt x="64" y="151"/>
                    </a:lnTo>
                    <a:lnTo>
                      <a:pt x="66" y="152"/>
                    </a:lnTo>
                    <a:lnTo>
                      <a:pt x="67" y="152"/>
                    </a:lnTo>
                    <a:lnTo>
                      <a:pt x="68" y="151"/>
                    </a:lnTo>
                    <a:lnTo>
                      <a:pt x="70" y="151"/>
                    </a:lnTo>
                    <a:lnTo>
                      <a:pt x="72" y="150"/>
                    </a:lnTo>
                    <a:lnTo>
                      <a:pt x="73" y="150"/>
                    </a:lnTo>
                    <a:lnTo>
                      <a:pt x="75" y="151"/>
                    </a:lnTo>
                    <a:lnTo>
                      <a:pt x="77" y="151"/>
                    </a:lnTo>
                    <a:lnTo>
                      <a:pt x="77" y="152"/>
                    </a:lnTo>
                    <a:lnTo>
                      <a:pt x="76" y="152"/>
                    </a:lnTo>
                    <a:lnTo>
                      <a:pt x="75" y="152"/>
                    </a:lnTo>
                    <a:lnTo>
                      <a:pt x="75" y="154"/>
                    </a:lnTo>
                    <a:lnTo>
                      <a:pt x="73" y="155"/>
                    </a:lnTo>
                    <a:lnTo>
                      <a:pt x="72" y="154"/>
                    </a:lnTo>
                    <a:lnTo>
                      <a:pt x="72" y="155"/>
                    </a:lnTo>
                    <a:lnTo>
                      <a:pt x="72" y="156"/>
                    </a:lnTo>
                    <a:lnTo>
                      <a:pt x="71" y="157"/>
                    </a:lnTo>
                    <a:lnTo>
                      <a:pt x="70" y="160"/>
                    </a:lnTo>
                    <a:lnTo>
                      <a:pt x="70" y="161"/>
                    </a:lnTo>
                    <a:lnTo>
                      <a:pt x="70" y="162"/>
                    </a:lnTo>
                    <a:lnTo>
                      <a:pt x="70" y="161"/>
                    </a:lnTo>
                    <a:lnTo>
                      <a:pt x="71" y="161"/>
                    </a:lnTo>
                    <a:lnTo>
                      <a:pt x="72" y="160"/>
                    </a:lnTo>
                    <a:lnTo>
                      <a:pt x="71" y="160"/>
                    </a:lnTo>
                    <a:lnTo>
                      <a:pt x="71" y="158"/>
                    </a:lnTo>
                    <a:lnTo>
                      <a:pt x="72" y="158"/>
                    </a:lnTo>
                    <a:lnTo>
                      <a:pt x="73" y="158"/>
                    </a:lnTo>
                    <a:lnTo>
                      <a:pt x="75" y="160"/>
                    </a:lnTo>
                    <a:lnTo>
                      <a:pt x="75" y="161"/>
                    </a:lnTo>
                    <a:lnTo>
                      <a:pt x="76" y="161"/>
                    </a:lnTo>
                    <a:lnTo>
                      <a:pt x="78" y="160"/>
                    </a:lnTo>
                    <a:lnTo>
                      <a:pt x="79" y="160"/>
                    </a:lnTo>
                    <a:lnTo>
                      <a:pt x="79" y="161"/>
                    </a:lnTo>
                    <a:lnTo>
                      <a:pt x="78" y="161"/>
                    </a:lnTo>
                    <a:lnTo>
                      <a:pt x="77" y="162"/>
                    </a:lnTo>
                    <a:lnTo>
                      <a:pt x="79" y="165"/>
                    </a:lnTo>
                    <a:lnTo>
                      <a:pt x="79" y="166"/>
                    </a:lnTo>
                    <a:lnTo>
                      <a:pt x="81" y="166"/>
                    </a:lnTo>
                    <a:lnTo>
                      <a:pt x="82" y="166"/>
                    </a:lnTo>
                    <a:lnTo>
                      <a:pt x="82" y="167"/>
                    </a:lnTo>
                    <a:lnTo>
                      <a:pt x="81" y="167"/>
                    </a:lnTo>
                    <a:lnTo>
                      <a:pt x="79" y="167"/>
                    </a:lnTo>
                    <a:lnTo>
                      <a:pt x="78" y="166"/>
                    </a:lnTo>
                    <a:lnTo>
                      <a:pt x="78" y="165"/>
                    </a:lnTo>
                    <a:lnTo>
                      <a:pt x="77" y="165"/>
                    </a:lnTo>
                    <a:lnTo>
                      <a:pt x="76" y="166"/>
                    </a:lnTo>
                    <a:lnTo>
                      <a:pt x="76" y="167"/>
                    </a:lnTo>
                    <a:lnTo>
                      <a:pt x="77" y="168"/>
                    </a:lnTo>
                    <a:lnTo>
                      <a:pt x="78" y="167"/>
                    </a:lnTo>
                    <a:lnTo>
                      <a:pt x="78" y="168"/>
                    </a:lnTo>
                    <a:lnTo>
                      <a:pt x="77" y="168"/>
                    </a:lnTo>
                    <a:lnTo>
                      <a:pt x="76" y="169"/>
                    </a:lnTo>
                    <a:lnTo>
                      <a:pt x="75" y="169"/>
                    </a:lnTo>
                    <a:lnTo>
                      <a:pt x="72" y="171"/>
                    </a:lnTo>
                    <a:lnTo>
                      <a:pt x="73" y="172"/>
                    </a:lnTo>
                    <a:lnTo>
                      <a:pt x="73" y="171"/>
                    </a:lnTo>
                    <a:lnTo>
                      <a:pt x="75" y="172"/>
                    </a:lnTo>
                    <a:lnTo>
                      <a:pt x="75" y="174"/>
                    </a:lnTo>
                    <a:lnTo>
                      <a:pt x="75" y="176"/>
                    </a:lnTo>
                    <a:lnTo>
                      <a:pt x="73" y="174"/>
                    </a:lnTo>
                    <a:lnTo>
                      <a:pt x="72" y="176"/>
                    </a:lnTo>
                    <a:lnTo>
                      <a:pt x="72" y="177"/>
                    </a:lnTo>
                    <a:lnTo>
                      <a:pt x="71" y="177"/>
                    </a:lnTo>
                    <a:lnTo>
                      <a:pt x="72" y="176"/>
                    </a:lnTo>
                    <a:lnTo>
                      <a:pt x="71" y="174"/>
                    </a:lnTo>
                    <a:lnTo>
                      <a:pt x="71" y="173"/>
                    </a:lnTo>
                    <a:lnTo>
                      <a:pt x="70" y="174"/>
                    </a:lnTo>
                    <a:lnTo>
                      <a:pt x="68" y="174"/>
                    </a:lnTo>
                    <a:lnTo>
                      <a:pt x="67" y="174"/>
                    </a:lnTo>
                    <a:lnTo>
                      <a:pt x="67" y="173"/>
                    </a:lnTo>
                    <a:lnTo>
                      <a:pt x="67" y="172"/>
                    </a:lnTo>
                    <a:lnTo>
                      <a:pt x="67" y="169"/>
                    </a:lnTo>
                    <a:lnTo>
                      <a:pt x="66" y="169"/>
                    </a:lnTo>
                    <a:lnTo>
                      <a:pt x="65" y="171"/>
                    </a:lnTo>
                    <a:lnTo>
                      <a:pt x="64" y="169"/>
                    </a:lnTo>
                    <a:lnTo>
                      <a:pt x="61" y="169"/>
                    </a:lnTo>
                    <a:lnTo>
                      <a:pt x="60" y="169"/>
                    </a:lnTo>
                    <a:lnTo>
                      <a:pt x="62" y="169"/>
                    </a:lnTo>
                    <a:lnTo>
                      <a:pt x="64" y="172"/>
                    </a:lnTo>
                    <a:lnTo>
                      <a:pt x="64" y="173"/>
                    </a:lnTo>
                    <a:lnTo>
                      <a:pt x="65" y="173"/>
                    </a:lnTo>
                    <a:lnTo>
                      <a:pt x="65" y="172"/>
                    </a:lnTo>
                    <a:lnTo>
                      <a:pt x="66" y="172"/>
                    </a:lnTo>
                    <a:lnTo>
                      <a:pt x="67" y="174"/>
                    </a:lnTo>
                    <a:lnTo>
                      <a:pt x="68" y="176"/>
                    </a:lnTo>
                    <a:lnTo>
                      <a:pt x="67" y="177"/>
                    </a:lnTo>
                    <a:lnTo>
                      <a:pt x="65" y="177"/>
                    </a:lnTo>
                    <a:lnTo>
                      <a:pt x="64" y="177"/>
                    </a:lnTo>
                    <a:lnTo>
                      <a:pt x="64" y="178"/>
                    </a:lnTo>
                    <a:lnTo>
                      <a:pt x="62" y="179"/>
                    </a:lnTo>
                    <a:lnTo>
                      <a:pt x="64" y="179"/>
                    </a:lnTo>
                    <a:lnTo>
                      <a:pt x="65" y="180"/>
                    </a:lnTo>
                    <a:lnTo>
                      <a:pt x="65" y="183"/>
                    </a:lnTo>
                    <a:lnTo>
                      <a:pt x="66" y="183"/>
                    </a:lnTo>
                    <a:lnTo>
                      <a:pt x="67" y="183"/>
                    </a:lnTo>
                    <a:lnTo>
                      <a:pt x="68" y="182"/>
                    </a:lnTo>
                    <a:lnTo>
                      <a:pt x="70" y="183"/>
                    </a:lnTo>
                    <a:lnTo>
                      <a:pt x="71" y="183"/>
                    </a:lnTo>
                    <a:lnTo>
                      <a:pt x="71" y="182"/>
                    </a:lnTo>
                    <a:lnTo>
                      <a:pt x="72" y="183"/>
                    </a:lnTo>
                    <a:lnTo>
                      <a:pt x="73" y="183"/>
                    </a:lnTo>
                    <a:lnTo>
                      <a:pt x="73" y="184"/>
                    </a:lnTo>
                    <a:lnTo>
                      <a:pt x="75" y="185"/>
                    </a:lnTo>
                    <a:lnTo>
                      <a:pt x="76" y="184"/>
                    </a:lnTo>
                    <a:lnTo>
                      <a:pt x="76" y="185"/>
                    </a:lnTo>
                    <a:lnTo>
                      <a:pt x="75" y="187"/>
                    </a:lnTo>
                    <a:lnTo>
                      <a:pt x="73" y="185"/>
                    </a:lnTo>
                    <a:lnTo>
                      <a:pt x="72" y="185"/>
                    </a:lnTo>
                    <a:lnTo>
                      <a:pt x="70" y="185"/>
                    </a:lnTo>
                    <a:lnTo>
                      <a:pt x="68" y="185"/>
                    </a:lnTo>
                    <a:lnTo>
                      <a:pt x="67" y="184"/>
                    </a:lnTo>
                    <a:lnTo>
                      <a:pt x="66" y="185"/>
                    </a:lnTo>
                    <a:lnTo>
                      <a:pt x="67" y="185"/>
                    </a:lnTo>
                    <a:lnTo>
                      <a:pt x="68" y="185"/>
                    </a:lnTo>
                    <a:lnTo>
                      <a:pt x="68" y="187"/>
                    </a:lnTo>
                    <a:lnTo>
                      <a:pt x="68" y="188"/>
                    </a:lnTo>
                    <a:lnTo>
                      <a:pt x="70" y="188"/>
                    </a:lnTo>
                    <a:lnTo>
                      <a:pt x="70" y="189"/>
                    </a:lnTo>
                    <a:lnTo>
                      <a:pt x="70" y="190"/>
                    </a:lnTo>
                    <a:lnTo>
                      <a:pt x="68" y="192"/>
                    </a:lnTo>
                    <a:lnTo>
                      <a:pt x="68" y="193"/>
                    </a:lnTo>
                    <a:lnTo>
                      <a:pt x="70" y="194"/>
                    </a:lnTo>
                    <a:lnTo>
                      <a:pt x="70" y="195"/>
                    </a:lnTo>
                    <a:lnTo>
                      <a:pt x="70" y="196"/>
                    </a:lnTo>
                    <a:lnTo>
                      <a:pt x="66" y="198"/>
                    </a:lnTo>
                    <a:lnTo>
                      <a:pt x="66" y="196"/>
                    </a:lnTo>
                    <a:lnTo>
                      <a:pt x="65" y="198"/>
                    </a:lnTo>
                    <a:lnTo>
                      <a:pt x="62" y="196"/>
                    </a:lnTo>
                    <a:lnTo>
                      <a:pt x="61" y="195"/>
                    </a:lnTo>
                    <a:lnTo>
                      <a:pt x="60" y="194"/>
                    </a:lnTo>
                    <a:lnTo>
                      <a:pt x="60" y="195"/>
                    </a:lnTo>
                    <a:lnTo>
                      <a:pt x="59" y="196"/>
                    </a:lnTo>
                    <a:lnTo>
                      <a:pt x="59" y="198"/>
                    </a:lnTo>
                    <a:lnTo>
                      <a:pt x="59" y="199"/>
                    </a:lnTo>
                    <a:lnTo>
                      <a:pt x="57" y="200"/>
                    </a:lnTo>
                    <a:lnTo>
                      <a:pt x="56" y="203"/>
                    </a:lnTo>
                    <a:lnTo>
                      <a:pt x="56" y="204"/>
                    </a:lnTo>
                    <a:lnTo>
                      <a:pt x="57" y="205"/>
                    </a:lnTo>
                    <a:lnTo>
                      <a:pt x="59" y="204"/>
                    </a:lnTo>
                    <a:lnTo>
                      <a:pt x="59" y="203"/>
                    </a:lnTo>
                    <a:lnTo>
                      <a:pt x="60" y="203"/>
                    </a:lnTo>
                    <a:lnTo>
                      <a:pt x="60" y="201"/>
                    </a:lnTo>
                    <a:lnTo>
                      <a:pt x="59" y="201"/>
                    </a:lnTo>
                    <a:lnTo>
                      <a:pt x="59" y="200"/>
                    </a:lnTo>
                    <a:lnTo>
                      <a:pt x="60" y="199"/>
                    </a:lnTo>
                    <a:lnTo>
                      <a:pt x="60" y="198"/>
                    </a:lnTo>
                    <a:lnTo>
                      <a:pt x="61" y="198"/>
                    </a:lnTo>
                    <a:lnTo>
                      <a:pt x="62" y="198"/>
                    </a:lnTo>
                    <a:lnTo>
                      <a:pt x="64" y="199"/>
                    </a:lnTo>
                    <a:lnTo>
                      <a:pt x="65" y="199"/>
                    </a:lnTo>
                    <a:lnTo>
                      <a:pt x="66" y="200"/>
                    </a:lnTo>
                    <a:lnTo>
                      <a:pt x="66" y="199"/>
                    </a:lnTo>
                    <a:lnTo>
                      <a:pt x="67" y="199"/>
                    </a:lnTo>
                    <a:lnTo>
                      <a:pt x="68" y="199"/>
                    </a:lnTo>
                    <a:lnTo>
                      <a:pt x="70" y="199"/>
                    </a:lnTo>
                    <a:lnTo>
                      <a:pt x="71" y="199"/>
                    </a:lnTo>
                    <a:lnTo>
                      <a:pt x="71" y="201"/>
                    </a:lnTo>
                    <a:lnTo>
                      <a:pt x="71" y="203"/>
                    </a:lnTo>
                    <a:lnTo>
                      <a:pt x="71" y="204"/>
                    </a:lnTo>
                    <a:lnTo>
                      <a:pt x="71" y="205"/>
                    </a:lnTo>
                    <a:lnTo>
                      <a:pt x="72" y="205"/>
                    </a:lnTo>
                    <a:lnTo>
                      <a:pt x="73" y="205"/>
                    </a:lnTo>
                    <a:lnTo>
                      <a:pt x="73" y="206"/>
                    </a:lnTo>
                    <a:lnTo>
                      <a:pt x="73" y="209"/>
                    </a:lnTo>
                    <a:lnTo>
                      <a:pt x="75" y="210"/>
                    </a:lnTo>
                    <a:lnTo>
                      <a:pt x="75" y="211"/>
                    </a:lnTo>
                    <a:lnTo>
                      <a:pt x="76" y="212"/>
                    </a:lnTo>
                    <a:lnTo>
                      <a:pt x="77" y="212"/>
                    </a:lnTo>
                    <a:lnTo>
                      <a:pt x="78" y="214"/>
                    </a:lnTo>
                    <a:lnTo>
                      <a:pt x="78" y="215"/>
                    </a:lnTo>
                    <a:lnTo>
                      <a:pt x="77" y="215"/>
                    </a:lnTo>
                    <a:lnTo>
                      <a:pt x="75" y="215"/>
                    </a:lnTo>
                    <a:lnTo>
                      <a:pt x="75" y="214"/>
                    </a:lnTo>
                    <a:lnTo>
                      <a:pt x="73" y="212"/>
                    </a:lnTo>
                    <a:lnTo>
                      <a:pt x="73" y="211"/>
                    </a:lnTo>
                    <a:lnTo>
                      <a:pt x="73" y="210"/>
                    </a:lnTo>
                    <a:lnTo>
                      <a:pt x="72" y="210"/>
                    </a:lnTo>
                    <a:lnTo>
                      <a:pt x="71" y="212"/>
                    </a:lnTo>
                    <a:lnTo>
                      <a:pt x="70" y="214"/>
                    </a:lnTo>
                    <a:lnTo>
                      <a:pt x="70" y="215"/>
                    </a:lnTo>
                    <a:lnTo>
                      <a:pt x="68" y="215"/>
                    </a:lnTo>
                    <a:lnTo>
                      <a:pt x="66" y="216"/>
                    </a:lnTo>
                    <a:lnTo>
                      <a:pt x="65" y="217"/>
                    </a:lnTo>
                    <a:lnTo>
                      <a:pt x="67" y="217"/>
                    </a:lnTo>
                    <a:lnTo>
                      <a:pt x="68" y="218"/>
                    </a:lnTo>
                    <a:lnTo>
                      <a:pt x="70" y="220"/>
                    </a:lnTo>
                    <a:lnTo>
                      <a:pt x="70" y="223"/>
                    </a:lnTo>
                    <a:lnTo>
                      <a:pt x="71" y="225"/>
                    </a:lnTo>
                    <a:lnTo>
                      <a:pt x="72" y="225"/>
                    </a:lnTo>
                    <a:lnTo>
                      <a:pt x="75" y="225"/>
                    </a:lnTo>
                    <a:lnTo>
                      <a:pt x="76" y="225"/>
                    </a:lnTo>
                    <a:lnTo>
                      <a:pt x="77" y="223"/>
                    </a:lnTo>
                    <a:lnTo>
                      <a:pt x="77" y="222"/>
                    </a:lnTo>
                    <a:lnTo>
                      <a:pt x="75" y="222"/>
                    </a:lnTo>
                    <a:lnTo>
                      <a:pt x="75" y="221"/>
                    </a:lnTo>
                    <a:lnTo>
                      <a:pt x="76" y="221"/>
                    </a:lnTo>
                    <a:lnTo>
                      <a:pt x="76" y="218"/>
                    </a:lnTo>
                    <a:lnTo>
                      <a:pt x="77" y="217"/>
                    </a:lnTo>
                    <a:lnTo>
                      <a:pt x="78" y="217"/>
                    </a:lnTo>
                    <a:lnTo>
                      <a:pt x="79" y="218"/>
                    </a:lnTo>
                    <a:lnTo>
                      <a:pt x="83" y="218"/>
                    </a:lnTo>
                    <a:lnTo>
                      <a:pt x="86" y="218"/>
                    </a:lnTo>
                    <a:lnTo>
                      <a:pt x="87" y="220"/>
                    </a:lnTo>
                    <a:lnTo>
                      <a:pt x="88" y="221"/>
                    </a:lnTo>
                    <a:lnTo>
                      <a:pt x="88" y="222"/>
                    </a:lnTo>
                    <a:lnTo>
                      <a:pt x="89" y="222"/>
                    </a:lnTo>
                    <a:lnTo>
                      <a:pt x="90" y="222"/>
                    </a:lnTo>
                    <a:lnTo>
                      <a:pt x="93" y="221"/>
                    </a:lnTo>
                    <a:lnTo>
                      <a:pt x="95" y="221"/>
                    </a:lnTo>
                    <a:lnTo>
                      <a:pt x="97" y="221"/>
                    </a:lnTo>
                    <a:lnTo>
                      <a:pt x="97" y="218"/>
                    </a:lnTo>
                    <a:lnTo>
                      <a:pt x="98" y="218"/>
                    </a:lnTo>
                    <a:lnTo>
                      <a:pt x="100" y="217"/>
                    </a:lnTo>
                    <a:lnTo>
                      <a:pt x="100" y="216"/>
                    </a:lnTo>
                    <a:lnTo>
                      <a:pt x="100" y="214"/>
                    </a:lnTo>
                    <a:lnTo>
                      <a:pt x="101" y="212"/>
                    </a:lnTo>
                    <a:lnTo>
                      <a:pt x="101" y="211"/>
                    </a:lnTo>
                    <a:lnTo>
                      <a:pt x="101" y="210"/>
                    </a:lnTo>
                    <a:lnTo>
                      <a:pt x="101" y="207"/>
                    </a:lnTo>
                    <a:lnTo>
                      <a:pt x="100" y="203"/>
                    </a:lnTo>
                    <a:lnTo>
                      <a:pt x="99" y="199"/>
                    </a:lnTo>
                    <a:lnTo>
                      <a:pt x="98" y="198"/>
                    </a:lnTo>
                    <a:lnTo>
                      <a:pt x="98" y="195"/>
                    </a:lnTo>
                    <a:lnTo>
                      <a:pt x="99" y="192"/>
                    </a:lnTo>
                    <a:lnTo>
                      <a:pt x="99" y="189"/>
                    </a:lnTo>
                    <a:lnTo>
                      <a:pt x="98" y="188"/>
                    </a:lnTo>
                    <a:lnTo>
                      <a:pt x="97" y="188"/>
                    </a:lnTo>
                    <a:lnTo>
                      <a:pt x="94" y="183"/>
                    </a:lnTo>
                    <a:lnTo>
                      <a:pt x="93" y="182"/>
                    </a:lnTo>
                    <a:lnTo>
                      <a:pt x="93" y="179"/>
                    </a:lnTo>
                    <a:lnTo>
                      <a:pt x="92" y="177"/>
                    </a:lnTo>
                    <a:lnTo>
                      <a:pt x="90" y="177"/>
                    </a:lnTo>
                    <a:lnTo>
                      <a:pt x="90" y="176"/>
                    </a:lnTo>
                    <a:lnTo>
                      <a:pt x="94" y="174"/>
                    </a:lnTo>
                    <a:lnTo>
                      <a:pt x="95" y="176"/>
                    </a:lnTo>
                    <a:lnTo>
                      <a:pt x="97" y="178"/>
                    </a:lnTo>
                    <a:lnTo>
                      <a:pt x="98" y="180"/>
                    </a:lnTo>
                    <a:lnTo>
                      <a:pt x="99" y="180"/>
                    </a:lnTo>
                    <a:lnTo>
                      <a:pt x="101" y="182"/>
                    </a:lnTo>
                    <a:lnTo>
                      <a:pt x="101" y="183"/>
                    </a:lnTo>
                    <a:lnTo>
                      <a:pt x="103" y="182"/>
                    </a:lnTo>
                    <a:lnTo>
                      <a:pt x="104" y="180"/>
                    </a:lnTo>
                    <a:lnTo>
                      <a:pt x="106" y="179"/>
                    </a:lnTo>
                    <a:lnTo>
                      <a:pt x="108" y="176"/>
                    </a:lnTo>
                    <a:lnTo>
                      <a:pt x="110" y="173"/>
                    </a:lnTo>
                    <a:lnTo>
                      <a:pt x="110" y="172"/>
                    </a:lnTo>
                    <a:lnTo>
                      <a:pt x="111" y="171"/>
                    </a:lnTo>
                    <a:lnTo>
                      <a:pt x="114" y="171"/>
                    </a:lnTo>
                    <a:lnTo>
                      <a:pt x="115" y="168"/>
                    </a:lnTo>
                    <a:lnTo>
                      <a:pt x="115" y="166"/>
                    </a:lnTo>
                    <a:lnTo>
                      <a:pt x="116" y="162"/>
                    </a:lnTo>
                    <a:lnTo>
                      <a:pt x="119" y="160"/>
                    </a:lnTo>
                    <a:lnTo>
                      <a:pt x="120" y="157"/>
                    </a:lnTo>
                    <a:lnTo>
                      <a:pt x="128" y="154"/>
                    </a:lnTo>
                    <a:lnTo>
                      <a:pt x="131" y="152"/>
                    </a:lnTo>
                    <a:lnTo>
                      <a:pt x="133" y="151"/>
                    </a:lnTo>
                    <a:lnTo>
                      <a:pt x="135" y="147"/>
                    </a:lnTo>
                    <a:lnTo>
                      <a:pt x="133" y="144"/>
                    </a:lnTo>
                    <a:lnTo>
                      <a:pt x="131" y="143"/>
                    </a:lnTo>
                    <a:lnTo>
                      <a:pt x="128" y="141"/>
                    </a:lnTo>
                    <a:lnTo>
                      <a:pt x="127" y="140"/>
                    </a:lnTo>
                    <a:lnTo>
                      <a:pt x="127" y="138"/>
                    </a:lnTo>
                    <a:lnTo>
                      <a:pt x="128" y="138"/>
                    </a:lnTo>
                    <a:lnTo>
                      <a:pt x="128" y="136"/>
                    </a:lnTo>
                    <a:lnTo>
                      <a:pt x="127" y="136"/>
                    </a:lnTo>
                    <a:lnTo>
                      <a:pt x="126" y="135"/>
                    </a:lnTo>
                    <a:lnTo>
                      <a:pt x="125" y="133"/>
                    </a:lnTo>
                    <a:lnTo>
                      <a:pt x="124" y="131"/>
                    </a:lnTo>
                    <a:lnTo>
                      <a:pt x="124" y="130"/>
                    </a:lnTo>
                    <a:lnTo>
                      <a:pt x="125" y="129"/>
                    </a:lnTo>
                    <a:lnTo>
                      <a:pt x="124" y="128"/>
                    </a:lnTo>
                    <a:lnTo>
                      <a:pt x="121" y="127"/>
                    </a:lnTo>
                    <a:lnTo>
                      <a:pt x="121" y="125"/>
                    </a:lnTo>
                    <a:lnTo>
                      <a:pt x="124" y="124"/>
                    </a:lnTo>
                    <a:lnTo>
                      <a:pt x="127" y="123"/>
                    </a:lnTo>
                    <a:lnTo>
                      <a:pt x="137" y="124"/>
                    </a:lnTo>
                    <a:lnTo>
                      <a:pt x="139" y="123"/>
                    </a:lnTo>
                    <a:lnTo>
                      <a:pt x="142" y="123"/>
                    </a:lnTo>
                    <a:lnTo>
                      <a:pt x="147" y="123"/>
                    </a:lnTo>
                    <a:lnTo>
                      <a:pt x="149" y="122"/>
                    </a:lnTo>
                    <a:lnTo>
                      <a:pt x="152" y="118"/>
                    </a:lnTo>
                    <a:lnTo>
                      <a:pt x="154" y="114"/>
                    </a:lnTo>
                    <a:lnTo>
                      <a:pt x="157" y="113"/>
                    </a:lnTo>
                    <a:lnTo>
                      <a:pt x="159" y="111"/>
                    </a:lnTo>
                    <a:lnTo>
                      <a:pt x="159" y="109"/>
                    </a:lnTo>
                    <a:lnTo>
                      <a:pt x="158" y="107"/>
                    </a:lnTo>
                    <a:lnTo>
                      <a:pt x="157" y="105"/>
                    </a:lnTo>
                    <a:lnTo>
                      <a:pt x="157" y="102"/>
                    </a:lnTo>
                    <a:lnTo>
                      <a:pt x="159" y="101"/>
                    </a:lnTo>
                    <a:lnTo>
                      <a:pt x="160" y="100"/>
                    </a:lnTo>
                    <a:lnTo>
                      <a:pt x="162" y="98"/>
                    </a:lnTo>
                    <a:lnTo>
                      <a:pt x="160" y="96"/>
                    </a:lnTo>
                    <a:lnTo>
                      <a:pt x="160" y="95"/>
                    </a:lnTo>
                    <a:lnTo>
                      <a:pt x="160" y="91"/>
                    </a:lnTo>
                    <a:lnTo>
                      <a:pt x="160" y="90"/>
                    </a:lnTo>
                    <a:lnTo>
                      <a:pt x="162" y="89"/>
                    </a:lnTo>
                    <a:lnTo>
                      <a:pt x="165" y="89"/>
                    </a:lnTo>
                    <a:lnTo>
                      <a:pt x="166" y="89"/>
                    </a:lnTo>
                    <a:lnTo>
                      <a:pt x="168" y="87"/>
                    </a:lnTo>
                    <a:lnTo>
                      <a:pt x="168" y="85"/>
                    </a:lnTo>
                    <a:lnTo>
                      <a:pt x="168" y="84"/>
                    </a:lnTo>
                    <a:lnTo>
                      <a:pt x="168" y="83"/>
                    </a:lnTo>
                    <a:lnTo>
                      <a:pt x="170" y="81"/>
                    </a:lnTo>
                    <a:lnTo>
                      <a:pt x="171" y="80"/>
                    </a:lnTo>
                    <a:lnTo>
                      <a:pt x="171" y="79"/>
                    </a:lnTo>
                    <a:lnTo>
                      <a:pt x="171" y="78"/>
                    </a:lnTo>
                    <a:lnTo>
                      <a:pt x="173" y="76"/>
                    </a:lnTo>
                    <a:lnTo>
                      <a:pt x="173" y="75"/>
                    </a:lnTo>
                    <a:lnTo>
                      <a:pt x="173" y="73"/>
                    </a:lnTo>
                    <a:lnTo>
                      <a:pt x="174" y="71"/>
                    </a:lnTo>
                    <a:lnTo>
                      <a:pt x="177" y="67"/>
                    </a:lnTo>
                    <a:lnTo>
                      <a:pt x="179" y="64"/>
                    </a:lnTo>
                    <a:lnTo>
                      <a:pt x="180" y="64"/>
                    </a:lnTo>
                    <a:lnTo>
                      <a:pt x="181" y="67"/>
                    </a:lnTo>
                    <a:lnTo>
                      <a:pt x="184" y="67"/>
                    </a:lnTo>
                    <a:lnTo>
                      <a:pt x="186" y="65"/>
                    </a:lnTo>
                    <a:lnTo>
                      <a:pt x="187" y="63"/>
                    </a:lnTo>
                    <a:lnTo>
                      <a:pt x="188" y="60"/>
                    </a:lnTo>
                    <a:lnTo>
                      <a:pt x="190" y="58"/>
                    </a:lnTo>
                    <a:lnTo>
                      <a:pt x="192" y="58"/>
                    </a:lnTo>
                    <a:lnTo>
                      <a:pt x="193" y="59"/>
                    </a:lnTo>
                    <a:lnTo>
                      <a:pt x="195" y="60"/>
                    </a:lnTo>
                    <a:lnTo>
                      <a:pt x="197" y="60"/>
                    </a:lnTo>
                    <a:lnTo>
                      <a:pt x="201" y="58"/>
                    </a:lnTo>
                    <a:lnTo>
                      <a:pt x="203" y="57"/>
                    </a:lnTo>
                    <a:lnTo>
                      <a:pt x="206" y="58"/>
                    </a:lnTo>
                    <a:lnTo>
                      <a:pt x="207" y="58"/>
                    </a:lnTo>
                    <a:lnTo>
                      <a:pt x="212" y="57"/>
                    </a:lnTo>
                    <a:lnTo>
                      <a:pt x="219" y="57"/>
                    </a:lnTo>
                    <a:lnTo>
                      <a:pt x="223" y="58"/>
                    </a:lnTo>
                    <a:lnTo>
                      <a:pt x="224" y="58"/>
                    </a:lnTo>
                    <a:lnTo>
                      <a:pt x="225" y="56"/>
                    </a:lnTo>
                    <a:lnTo>
                      <a:pt x="225" y="54"/>
                    </a:lnTo>
                    <a:lnTo>
                      <a:pt x="229" y="51"/>
                    </a:lnTo>
                    <a:lnTo>
                      <a:pt x="230" y="49"/>
                    </a:lnTo>
                    <a:lnTo>
                      <a:pt x="233" y="48"/>
                    </a:lnTo>
                    <a:lnTo>
                      <a:pt x="234" y="49"/>
                    </a:lnTo>
                    <a:lnTo>
                      <a:pt x="236" y="51"/>
                    </a:lnTo>
                    <a:lnTo>
                      <a:pt x="239" y="49"/>
                    </a:lnTo>
                    <a:lnTo>
                      <a:pt x="241" y="48"/>
                    </a:lnTo>
                    <a:lnTo>
                      <a:pt x="242" y="49"/>
                    </a:lnTo>
                    <a:lnTo>
                      <a:pt x="244" y="49"/>
                    </a:lnTo>
                    <a:lnTo>
                      <a:pt x="248" y="48"/>
                    </a:lnTo>
                    <a:lnTo>
                      <a:pt x="250" y="4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178"/>
              <p:cNvSpPr>
                <a:spLocks/>
              </p:cNvSpPr>
              <p:nvPr/>
            </p:nvSpPr>
            <p:spPr bwMode="auto">
              <a:xfrm>
                <a:off x="3032496" y="2432853"/>
                <a:ext cx="155642" cy="117448"/>
              </a:xfrm>
              <a:custGeom>
                <a:avLst/>
                <a:gdLst>
                  <a:gd name="T0" fmla="*/ 2147483647 w 163"/>
                  <a:gd name="T1" fmla="*/ 2147483647 h 123"/>
                  <a:gd name="T2" fmla="*/ 2147483647 w 163"/>
                  <a:gd name="T3" fmla="*/ 2147483647 h 123"/>
                  <a:gd name="T4" fmla="*/ 2147483647 w 163"/>
                  <a:gd name="T5" fmla="*/ 2147483647 h 123"/>
                  <a:gd name="T6" fmla="*/ 2147483647 w 163"/>
                  <a:gd name="T7" fmla="*/ 2147483647 h 123"/>
                  <a:gd name="T8" fmla="*/ 2147483647 w 163"/>
                  <a:gd name="T9" fmla="*/ 2147483647 h 123"/>
                  <a:gd name="T10" fmla="*/ 2147483647 w 163"/>
                  <a:gd name="T11" fmla="*/ 2147483647 h 123"/>
                  <a:gd name="T12" fmla="*/ 2147483647 w 163"/>
                  <a:gd name="T13" fmla="*/ 2147483647 h 123"/>
                  <a:gd name="T14" fmla="*/ 2147483647 w 163"/>
                  <a:gd name="T15" fmla="*/ 2147483647 h 123"/>
                  <a:gd name="T16" fmla="*/ 2147483647 w 163"/>
                  <a:gd name="T17" fmla="*/ 2147483647 h 123"/>
                  <a:gd name="T18" fmla="*/ 2147483647 w 163"/>
                  <a:gd name="T19" fmla="*/ 2147483647 h 123"/>
                  <a:gd name="T20" fmla="*/ 2147483647 w 163"/>
                  <a:gd name="T21" fmla="*/ 2147483647 h 123"/>
                  <a:gd name="T22" fmla="*/ 2147483647 w 163"/>
                  <a:gd name="T23" fmla="*/ 2147483647 h 123"/>
                  <a:gd name="T24" fmla="*/ 2147483647 w 163"/>
                  <a:gd name="T25" fmla="*/ 2147483647 h 123"/>
                  <a:gd name="T26" fmla="*/ 2147483647 w 163"/>
                  <a:gd name="T27" fmla="*/ 2147483647 h 123"/>
                  <a:gd name="T28" fmla="*/ 2147483647 w 163"/>
                  <a:gd name="T29" fmla="*/ 2147483647 h 123"/>
                  <a:gd name="T30" fmla="*/ 2147483647 w 163"/>
                  <a:gd name="T31" fmla="*/ 2147483647 h 123"/>
                  <a:gd name="T32" fmla="*/ 2147483647 w 163"/>
                  <a:gd name="T33" fmla="*/ 2147483647 h 123"/>
                  <a:gd name="T34" fmla="*/ 2147483647 w 163"/>
                  <a:gd name="T35" fmla="*/ 2147483647 h 123"/>
                  <a:gd name="T36" fmla="*/ 2147483647 w 163"/>
                  <a:gd name="T37" fmla="*/ 2147483647 h 123"/>
                  <a:gd name="T38" fmla="*/ 2147483647 w 163"/>
                  <a:gd name="T39" fmla="*/ 2147483647 h 123"/>
                  <a:gd name="T40" fmla="*/ 2147483647 w 163"/>
                  <a:gd name="T41" fmla="*/ 2147483647 h 123"/>
                  <a:gd name="T42" fmla="*/ 2147483647 w 163"/>
                  <a:gd name="T43" fmla="*/ 2147483647 h 123"/>
                  <a:gd name="T44" fmla="*/ 2147483647 w 163"/>
                  <a:gd name="T45" fmla="*/ 2147483647 h 123"/>
                  <a:gd name="T46" fmla="*/ 2147483647 w 163"/>
                  <a:gd name="T47" fmla="*/ 2147483647 h 123"/>
                  <a:gd name="T48" fmla="*/ 2147483647 w 163"/>
                  <a:gd name="T49" fmla="*/ 2147483647 h 123"/>
                  <a:gd name="T50" fmla="*/ 2147483647 w 163"/>
                  <a:gd name="T51" fmla="*/ 2147483647 h 123"/>
                  <a:gd name="T52" fmla="*/ 2147483647 w 163"/>
                  <a:gd name="T53" fmla="*/ 2147483647 h 123"/>
                  <a:gd name="T54" fmla="*/ 2147483647 w 163"/>
                  <a:gd name="T55" fmla="*/ 2147483647 h 123"/>
                  <a:gd name="T56" fmla="*/ 2147483647 w 163"/>
                  <a:gd name="T57" fmla="*/ 2147483647 h 123"/>
                  <a:gd name="T58" fmla="*/ 2147483647 w 163"/>
                  <a:gd name="T59" fmla="*/ 2147483647 h 123"/>
                  <a:gd name="T60" fmla="*/ 2147483647 w 163"/>
                  <a:gd name="T61" fmla="*/ 2147483647 h 123"/>
                  <a:gd name="T62" fmla="*/ 2147483647 w 163"/>
                  <a:gd name="T63" fmla="*/ 2147483647 h 123"/>
                  <a:gd name="T64" fmla="*/ 2147483647 w 163"/>
                  <a:gd name="T65" fmla="*/ 2147483647 h 123"/>
                  <a:gd name="T66" fmla="*/ 0 w 163"/>
                  <a:gd name="T67" fmla="*/ 2147483647 h 123"/>
                  <a:gd name="T68" fmla="*/ 2147483647 w 163"/>
                  <a:gd name="T69" fmla="*/ 2147483647 h 123"/>
                  <a:gd name="T70" fmla="*/ 2147483647 w 163"/>
                  <a:gd name="T71" fmla="*/ 2147483647 h 123"/>
                  <a:gd name="T72" fmla="*/ 2147483647 w 163"/>
                  <a:gd name="T73" fmla="*/ 2147483647 h 123"/>
                  <a:gd name="T74" fmla="*/ 2147483647 w 163"/>
                  <a:gd name="T75" fmla="*/ 2147483647 h 123"/>
                  <a:gd name="T76" fmla="*/ 2147483647 w 163"/>
                  <a:gd name="T77" fmla="*/ 2147483647 h 123"/>
                  <a:gd name="T78" fmla="*/ 2147483647 w 163"/>
                  <a:gd name="T79" fmla="*/ 2147483647 h 123"/>
                  <a:gd name="T80" fmla="*/ 2147483647 w 163"/>
                  <a:gd name="T81" fmla="*/ 2147483647 h 123"/>
                  <a:gd name="T82" fmla="*/ 2147483647 w 163"/>
                  <a:gd name="T83" fmla="*/ 2147483647 h 123"/>
                  <a:gd name="T84" fmla="*/ 2147483647 w 163"/>
                  <a:gd name="T85" fmla="*/ 2147483647 h 123"/>
                  <a:gd name="T86" fmla="*/ 2147483647 w 163"/>
                  <a:gd name="T87" fmla="*/ 2147483647 h 123"/>
                  <a:gd name="T88" fmla="*/ 2147483647 w 163"/>
                  <a:gd name="T89" fmla="*/ 2147483647 h 123"/>
                  <a:gd name="T90" fmla="*/ 2147483647 w 163"/>
                  <a:gd name="T91" fmla="*/ 2147483647 h 123"/>
                  <a:gd name="T92" fmla="*/ 2147483647 w 163"/>
                  <a:gd name="T93" fmla="*/ 2147483647 h 123"/>
                  <a:gd name="T94" fmla="*/ 2147483647 w 163"/>
                  <a:gd name="T95" fmla="*/ 2147483647 h 123"/>
                  <a:gd name="T96" fmla="*/ 2147483647 w 163"/>
                  <a:gd name="T97" fmla="*/ 2147483647 h 123"/>
                  <a:gd name="T98" fmla="*/ 2147483647 w 163"/>
                  <a:gd name="T99" fmla="*/ 2147483647 h 123"/>
                  <a:gd name="T100" fmla="*/ 2147483647 w 163"/>
                  <a:gd name="T101" fmla="*/ 2147483647 h 123"/>
                  <a:gd name="T102" fmla="*/ 2147483647 w 163"/>
                  <a:gd name="T103" fmla="*/ 2147483647 h 123"/>
                  <a:gd name="T104" fmla="*/ 2147483647 w 163"/>
                  <a:gd name="T105" fmla="*/ 2147483647 h 123"/>
                  <a:gd name="T106" fmla="*/ 2147483647 w 163"/>
                  <a:gd name="T107" fmla="*/ 2147483647 h 123"/>
                  <a:gd name="T108" fmla="*/ 2147483647 w 163"/>
                  <a:gd name="T109" fmla="*/ 2147483647 h 123"/>
                  <a:gd name="T110" fmla="*/ 2147483647 w 163"/>
                  <a:gd name="T111" fmla="*/ 2147483647 h 123"/>
                  <a:gd name="T112" fmla="*/ 2147483647 w 163"/>
                  <a:gd name="T113" fmla="*/ 2147483647 h 123"/>
                  <a:gd name="T114" fmla="*/ 2147483647 w 163"/>
                  <a:gd name="T115" fmla="*/ 2147483647 h 123"/>
                  <a:gd name="T116" fmla="*/ 2147483647 w 163"/>
                  <a:gd name="T117" fmla="*/ 2147483647 h 123"/>
                  <a:gd name="T118" fmla="*/ 2147483647 w 163"/>
                  <a:gd name="T119" fmla="*/ 2147483647 h 123"/>
                  <a:gd name="T120" fmla="*/ 2147483647 w 163"/>
                  <a:gd name="T121" fmla="*/ 2147483647 h 1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3" h="123">
                    <a:moveTo>
                      <a:pt x="163" y="70"/>
                    </a:moveTo>
                    <a:lnTo>
                      <a:pt x="163" y="70"/>
                    </a:lnTo>
                    <a:lnTo>
                      <a:pt x="157" y="71"/>
                    </a:lnTo>
                    <a:lnTo>
                      <a:pt x="154" y="71"/>
                    </a:lnTo>
                    <a:lnTo>
                      <a:pt x="151" y="71"/>
                    </a:lnTo>
                    <a:lnTo>
                      <a:pt x="155" y="71"/>
                    </a:lnTo>
                    <a:lnTo>
                      <a:pt x="157" y="70"/>
                    </a:lnTo>
                    <a:lnTo>
                      <a:pt x="158" y="68"/>
                    </a:lnTo>
                    <a:lnTo>
                      <a:pt x="157" y="68"/>
                    </a:lnTo>
                    <a:lnTo>
                      <a:pt x="154" y="68"/>
                    </a:lnTo>
                    <a:lnTo>
                      <a:pt x="151" y="68"/>
                    </a:lnTo>
                    <a:lnTo>
                      <a:pt x="149" y="70"/>
                    </a:lnTo>
                    <a:lnTo>
                      <a:pt x="147" y="70"/>
                    </a:lnTo>
                    <a:lnTo>
                      <a:pt x="147" y="68"/>
                    </a:lnTo>
                    <a:lnTo>
                      <a:pt x="147" y="67"/>
                    </a:lnTo>
                    <a:lnTo>
                      <a:pt x="149" y="65"/>
                    </a:lnTo>
                    <a:lnTo>
                      <a:pt x="152" y="62"/>
                    </a:lnTo>
                    <a:lnTo>
                      <a:pt x="154" y="60"/>
                    </a:lnTo>
                    <a:lnTo>
                      <a:pt x="155" y="59"/>
                    </a:lnTo>
                    <a:lnTo>
                      <a:pt x="156" y="56"/>
                    </a:lnTo>
                    <a:lnTo>
                      <a:pt x="156" y="55"/>
                    </a:lnTo>
                    <a:lnTo>
                      <a:pt x="155" y="55"/>
                    </a:lnTo>
                    <a:lnTo>
                      <a:pt x="154" y="54"/>
                    </a:lnTo>
                    <a:lnTo>
                      <a:pt x="154" y="52"/>
                    </a:lnTo>
                    <a:lnTo>
                      <a:pt x="155" y="50"/>
                    </a:lnTo>
                    <a:lnTo>
                      <a:pt x="155" y="49"/>
                    </a:lnTo>
                    <a:lnTo>
                      <a:pt x="152" y="48"/>
                    </a:lnTo>
                    <a:lnTo>
                      <a:pt x="150" y="46"/>
                    </a:lnTo>
                    <a:lnTo>
                      <a:pt x="149" y="44"/>
                    </a:lnTo>
                    <a:lnTo>
                      <a:pt x="147" y="43"/>
                    </a:lnTo>
                    <a:lnTo>
                      <a:pt x="146" y="41"/>
                    </a:lnTo>
                    <a:lnTo>
                      <a:pt x="143" y="41"/>
                    </a:lnTo>
                    <a:lnTo>
                      <a:pt x="140" y="39"/>
                    </a:lnTo>
                    <a:lnTo>
                      <a:pt x="140" y="35"/>
                    </a:lnTo>
                    <a:lnTo>
                      <a:pt x="139" y="33"/>
                    </a:lnTo>
                    <a:lnTo>
                      <a:pt x="140" y="32"/>
                    </a:lnTo>
                    <a:lnTo>
                      <a:pt x="141" y="29"/>
                    </a:lnTo>
                    <a:lnTo>
                      <a:pt x="141" y="27"/>
                    </a:lnTo>
                    <a:lnTo>
                      <a:pt x="143" y="19"/>
                    </a:lnTo>
                    <a:lnTo>
                      <a:pt x="143" y="17"/>
                    </a:lnTo>
                    <a:lnTo>
                      <a:pt x="144" y="13"/>
                    </a:lnTo>
                    <a:lnTo>
                      <a:pt x="146" y="10"/>
                    </a:lnTo>
                    <a:lnTo>
                      <a:pt x="147" y="8"/>
                    </a:lnTo>
                    <a:lnTo>
                      <a:pt x="145" y="7"/>
                    </a:lnTo>
                    <a:lnTo>
                      <a:pt x="144" y="6"/>
                    </a:lnTo>
                    <a:lnTo>
                      <a:pt x="141" y="6"/>
                    </a:lnTo>
                    <a:lnTo>
                      <a:pt x="140" y="6"/>
                    </a:lnTo>
                    <a:lnTo>
                      <a:pt x="139" y="5"/>
                    </a:lnTo>
                    <a:lnTo>
                      <a:pt x="139" y="2"/>
                    </a:lnTo>
                    <a:lnTo>
                      <a:pt x="139" y="1"/>
                    </a:lnTo>
                    <a:lnTo>
                      <a:pt x="134" y="0"/>
                    </a:lnTo>
                    <a:lnTo>
                      <a:pt x="127" y="1"/>
                    </a:lnTo>
                    <a:lnTo>
                      <a:pt x="120" y="2"/>
                    </a:lnTo>
                    <a:lnTo>
                      <a:pt x="117" y="2"/>
                    </a:lnTo>
                    <a:lnTo>
                      <a:pt x="117" y="7"/>
                    </a:lnTo>
                    <a:lnTo>
                      <a:pt x="116" y="8"/>
                    </a:lnTo>
                    <a:lnTo>
                      <a:pt x="116" y="10"/>
                    </a:lnTo>
                    <a:lnTo>
                      <a:pt x="116" y="11"/>
                    </a:lnTo>
                    <a:lnTo>
                      <a:pt x="112" y="11"/>
                    </a:lnTo>
                    <a:lnTo>
                      <a:pt x="109" y="11"/>
                    </a:lnTo>
                    <a:lnTo>
                      <a:pt x="107" y="10"/>
                    </a:lnTo>
                    <a:lnTo>
                      <a:pt x="105" y="8"/>
                    </a:lnTo>
                    <a:lnTo>
                      <a:pt x="103" y="10"/>
                    </a:lnTo>
                    <a:lnTo>
                      <a:pt x="101" y="10"/>
                    </a:lnTo>
                    <a:lnTo>
                      <a:pt x="97" y="10"/>
                    </a:lnTo>
                    <a:lnTo>
                      <a:pt x="95" y="8"/>
                    </a:lnTo>
                    <a:lnTo>
                      <a:pt x="91" y="8"/>
                    </a:lnTo>
                    <a:lnTo>
                      <a:pt x="86" y="8"/>
                    </a:lnTo>
                    <a:lnTo>
                      <a:pt x="83" y="8"/>
                    </a:lnTo>
                    <a:lnTo>
                      <a:pt x="78" y="10"/>
                    </a:lnTo>
                    <a:lnTo>
                      <a:pt x="74" y="11"/>
                    </a:lnTo>
                    <a:lnTo>
                      <a:pt x="73" y="13"/>
                    </a:lnTo>
                    <a:lnTo>
                      <a:pt x="71" y="14"/>
                    </a:lnTo>
                    <a:lnTo>
                      <a:pt x="71" y="17"/>
                    </a:lnTo>
                    <a:lnTo>
                      <a:pt x="70" y="18"/>
                    </a:lnTo>
                    <a:lnTo>
                      <a:pt x="69" y="19"/>
                    </a:lnTo>
                    <a:lnTo>
                      <a:pt x="67" y="21"/>
                    </a:lnTo>
                    <a:lnTo>
                      <a:pt x="63" y="21"/>
                    </a:lnTo>
                    <a:lnTo>
                      <a:pt x="60" y="21"/>
                    </a:lnTo>
                    <a:lnTo>
                      <a:pt x="58" y="21"/>
                    </a:lnTo>
                    <a:lnTo>
                      <a:pt x="58" y="22"/>
                    </a:lnTo>
                    <a:lnTo>
                      <a:pt x="56" y="24"/>
                    </a:lnTo>
                    <a:lnTo>
                      <a:pt x="53" y="25"/>
                    </a:lnTo>
                    <a:lnTo>
                      <a:pt x="51" y="27"/>
                    </a:lnTo>
                    <a:lnTo>
                      <a:pt x="47" y="28"/>
                    </a:lnTo>
                    <a:lnTo>
                      <a:pt x="46" y="27"/>
                    </a:lnTo>
                    <a:lnTo>
                      <a:pt x="43" y="25"/>
                    </a:lnTo>
                    <a:lnTo>
                      <a:pt x="42" y="23"/>
                    </a:lnTo>
                    <a:lnTo>
                      <a:pt x="42" y="21"/>
                    </a:lnTo>
                    <a:lnTo>
                      <a:pt x="41" y="19"/>
                    </a:lnTo>
                    <a:lnTo>
                      <a:pt x="38" y="21"/>
                    </a:lnTo>
                    <a:lnTo>
                      <a:pt x="37" y="23"/>
                    </a:lnTo>
                    <a:lnTo>
                      <a:pt x="36" y="23"/>
                    </a:lnTo>
                    <a:lnTo>
                      <a:pt x="35" y="22"/>
                    </a:lnTo>
                    <a:lnTo>
                      <a:pt x="31" y="22"/>
                    </a:lnTo>
                    <a:lnTo>
                      <a:pt x="27" y="23"/>
                    </a:lnTo>
                    <a:lnTo>
                      <a:pt x="25" y="24"/>
                    </a:lnTo>
                    <a:lnTo>
                      <a:pt x="24" y="27"/>
                    </a:lnTo>
                    <a:lnTo>
                      <a:pt x="23" y="28"/>
                    </a:lnTo>
                    <a:lnTo>
                      <a:pt x="20" y="28"/>
                    </a:lnTo>
                    <a:lnTo>
                      <a:pt x="19" y="28"/>
                    </a:lnTo>
                    <a:lnTo>
                      <a:pt x="16" y="28"/>
                    </a:lnTo>
                    <a:lnTo>
                      <a:pt x="15" y="29"/>
                    </a:lnTo>
                    <a:lnTo>
                      <a:pt x="11" y="33"/>
                    </a:lnTo>
                    <a:lnTo>
                      <a:pt x="9" y="34"/>
                    </a:lnTo>
                    <a:lnTo>
                      <a:pt x="9" y="36"/>
                    </a:lnTo>
                    <a:lnTo>
                      <a:pt x="8" y="38"/>
                    </a:lnTo>
                    <a:lnTo>
                      <a:pt x="7" y="39"/>
                    </a:lnTo>
                    <a:lnTo>
                      <a:pt x="3" y="39"/>
                    </a:lnTo>
                    <a:lnTo>
                      <a:pt x="4" y="40"/>
                    </a:lnTo>
                    <a:lnTo>
                      <a:pt x="3" y="41"/>
                    </a:lnTo>
                    <a:lnTo>
                      <a:pt x="2" y="43"/>
                    </a:lnTo>
                    <a:lnTo>
                      <a:pt x="2" y="44"/>
                    </a:lnTo>
                    <a:lnTo>
                      <a:pt x="3" y="45"/>
                    </a:lnTo>
                    <a:lnTo>
                      <a:pt x="3" y="46"/>
                    </a:lnTo>
                    <a:lnTo>
                      <a:pt x="4" y="48"/>
                    </a:lnTo>
                    <a:lnTo>
                      <a:pt x="4" y="49"/>
                    </a:lnTo>
                    <a:lnTo>
                      <a:pt x="5" y="50"/>
                    </a:lnTo>
                    <a:lnTo>
                      <a:pt x="5" y="51"/>
                    </a:lnTo>
                    <a:lnTo>
                      <a:pt x="3" y="52"/>
                    </a:lnTo>
                    <a:lnTo>
                      <a:pt x="3" y="54"/>
                    </a:lnTo>
                    <a:lnTo>
                      <a:pt x="4" y="55"/>
                    </a:lnTo>
                    <a:lnTo>
                      <a:pt x="3" y="57"/>
                    </a:lnTo>
                    <a:lnTo>
                      <a:pt x="3" y="59"/>
                    </a:lnTo>
                    <a:lnTo>
                      <a:pt x="2" y="60"/>
                    </a:lnTo>
                    <a:lnTo>
                      <a:pt x="2" y="61"/>
                    </a:lnTo>
                    <a:lnTo>
                      <a:pt x="0" y="62"/>
                    </a:lnTo>
                    <a:lnTo>
                      <a:pt x="0" y="63"/>
                    </a:lnTo>
                    <a:lnTo>
                      <a:pt x="2" y="65"/>
                    </a:lnTo>
                    <a:lnTo>
                      <a:pt x="3" y="67"/>
                    </a:lnTo>
                    <a:lnTo>
                      <a:pt x="5" y="67"/>
                    </a:lnTo>
                    <a:lnTo>
                      <a:pt x="11" y="68"/>
                    </a:lnTo>
                    <a:lnTo>
                      <a:pt x="14" y="70"/>
                    </a:lnTo>
                    <a:lnTo>
                      <a:pt x="15" y="71"/>
                    </a:lnTo>
                    <a:lnTo>
                      <a:pt x="18" y="70"/>
                    </a:lnTo>
                    <a:lnTo>
                      <a:pt x="19" y="70"/>
                    </a:lnTo>
                    <a:lnTo>
                      <a:pt x="23" y="71"/>
                    </a:lnTo>
                    <a:lnTo>
                      <a:pt x="25" y="71"/>
                    </a:lnTo>
                    <a:lnTo>
                      <a:pt x="26" y="70"/>
                    </a:lnTo>
                    <a:lnTo>
                      <a:pt x="27" y="70"/>
                    </a:lnTo>
                    <a:lnTo>
                      <a:pt x="30" y="71"/>
                    </a:lnTo>
                    <a:lnTo>
                      <a:pt x="31" y="73"/>
                    </a:lnTo>
                    <a:lnTo>
                      <a:pt x="34" y="76"/>
                    </a:lnTo>
                    <a:lnTo>
                      <a:pt x="37" y="77"/>
                    </a:lnTo>
                    <a:lnTo>
                      <a:pt x="38" y="78"/>
                    </a:lnTo>
                    <a:lnTo>
                      <a:pt x="40" y="78"/>
                    </a:lnTo>
                    <a:lnTo>
                      <a:pt x="42" y="77"/>
                    </a:lnTo>
                    <a:lnTo>
                      <a:pt x="43" y="74"/>
                    </a:lnTo>
                    <a:lnTo>
                      <a:pt x="45" y="72"/>
                    </a:lnTo>
                    <a:lnTo>
                      <a:pt x="45" y="71"/>
                    </a:lnTo>
                    <a:lnTo>
                      <a:pt x="46" y="71"/>
                    </a:lnTo>
                    <a:lnTo>
                      <a:pt x="48" y="71"/>
                    </a:lnTo>
                    <a:lnTo>
                      <a:pt x="49" y="71"/>
                    </a:lnTo>
                    <a:lnTo>
                      <a:pt x="51" y="72"/>
                    </a:lnTo>
                    <a:lnTo>
                      <a:pt x="53" y="73"/>
                    </a:lnTo>
                    <a:lnTo>
                      <a:pt x="54" y="72"/>
                    </a:lnTo>
                    <a:lnTo>
                      <a:pt x="57" y="73"/>
                    </a:lnTo>
                    <a:lnTo>
                      <a:pt x="56" y="74"/>
                    </a:lnTo>
                    <a:lnTo>
                      <a:pt x="57" y="76"/>
                    </a:lnTo>
                    <a:lnTo>
                      <a:pt x="58" y="78"/>
                    </a:lnTo>
                    <a:lnTo>
                      <a:pt x="59" y="79"/>
                    </a:lnTo>
                    <a:lnTo>
                      <a:pt x="59" y="81"/>
                    </a:lnTo>
                    <a:lnTo>
                      <a:pt x="59" y="84"/>
                    </a:lnTo>
                    <a:lnTo>
                      <a:pt x="59" y="89"/>
                    </a:lnTo>
                    <a:lnTo>
                      <a:pt x="60" y="92"/>
                    </a:lnTo>
                    <a:lnTo>
                      <a:pt x="60" y="93"/>
                    </a:lnTo>
                    <a:lnTo>
                      <a:pt x="60" y="95"/>
                    </a:lnTo>
                    <a:lnTo>
                      <a:pt x="60" y="97"/>
                    </a:lnTo>
                    <a:lnTo>
                      <a:pt x="60" y="98"/>
                    </a:lnTo>
                    <a:lnTo>
                      <a:pt x="64" y="97"/>
                    </a:lnTo>
                    <a:lnTo>
                      <a:pt x="69" y="97"/>
                    </a:lnTo>
                    <a:lnTo>
                      <a:pt x="75" y="98"/>
                    </a:lnTo>
                    <a:lnTo>
                      <a:pt x="76" y="98"/>
                    </a:lnTo>
                    <a:lnTo>
                      <a:pt x="76" y="99"/>
                    </a:lnTo>
                    <a:lnTo>
                      <a:pt x="76" y="101"/>
                    </a:lnTo>
                    <a:lnTo>
                      <a:pt x="78" y="104"/>
                    </a:lnTo>
                    <a:lnTo>
                      <a:pt x="78" y="105"/>
                    </a:lnTo>
                    <a:lnTo>
                      <a:pt x="76" y="106"/>
                    </a:lnTo>
                    <a:lnTo>
                      <a:pt x="74" y="106"/>
                    </a:lnTo>
                    <a:lnTo>
                      <a:pt x="73" y="109"/>
                    </a:lnTo>
                    <a:lnTo>
                      <a:pt x="73" y="110"/>
                    </a:lnTo>
                    <a:lnTo>
                      <a:pt x="75" y="111"/>
                    </a:lnTo>
                    <a:lnTo>
                      <a:pt x="76" y="112"/>
                    </a:lnTo>
                    <a:lnTo>
                      <a:pt x="78" y="114"/>
                    </a:lnTo>
                    <a:lnTo>
                      <a:pt x="79" y="115"/>
                    </a:lnTo>
                    <a:lnTo>
                      <a:pt x="80" y="115"/>
                    </a:lnTo>
                    <a:lnTo>
                      <a:pt x="80" y="119"/>
                    </a:lnTo>
                    <a:lnTo>
                      <a:pt x="81" y="120"/>
                    </a:lnTo>
                    <a:lnTo>
                      <a:pt x="81" y="121"/>
                    </a:lnTo>
                    <a:lnTo>
                      <a:pt x="84" y="120"/>
                    </a:lnTo>
                    <a:lnTo>
                      <a:pt x="86" y="121"/>
                    </a:lnTo>
                    <a:lnTo>
                      <a:pt x="87" y="122"/>
                    </a:lnTo>
                    <a:lnTo>
                      <a:pt x="90" y="122"/>
                    </a:lnTo>
                    <a:lnTo>
                      <a:pt x="92" y="121"/>
                    </a:lnTo>
                    <a:lnTo>
                      <a:pt x="95" y="121"/>
                    </a:lnTo>
                    <a:lnTo>
                      <a:pt x="96" y="122"/>
                    </a:lnTo>
                    <a:lnTo>
                      <a:pt x="97" y="123"/>
                    </a:lnTo>
                    <a:lnTo>
                      <a:pt x="98" y="122"/>
                    </a:lnTo>
                    <a:lnTo>
                      <a:pt x="98" y="119"/>
                    </a:lnTo>
                    <a:lnTo>
                      <a:pt x="102" y="117"/>
                    </a:lnTo>
                    <a:lnTo>
                      <a:pt x="103" y="117"/>
                    </a:lnTo>
                    <a:lnTo>
                      <a:pt x="105" y="116"/>
                    </a:lnTo>
                    <a:lnTo>
                      <a:pt x="106" y="114"/>
                    </a:lnTo>
                    <a:lnTo>
                      <a:pt x="108" y="111"/>
                    </a:lnTo>
                    <a:lnTo>
                      <a:pt x="108" y="110"/>
                    </a:lnTo>
                    <a:lnTo>
                      <a:pt x="108" y="109"/>
                    </a:lnTo>
                    <a:lnTo>
                      <a:pt x="107" y="110"/>
                    </a:lnTo>
                    <a:lnTo>
                      <a:pt x="106" y="109"/>
                    </a:lnTo>
                    <a:lnTo>
                      <a:pt x="112" y="104"/>
                    </a:lnTo>
                    <a:lnTo>
                      <a:pt x="113" y="103"/>
                    </a:lnTo>
                    <a:lnTo>
                      <a:pt x="114" y="103"/>
                    </a:lnTo>
                    <a:lnTo>
                      <a:pt x="127" y="97"/>
                    </a:lnTo>
                    <a:lnTo>
                      <a:pt x="130" y="94"/>
                    </a:lnTo>
                    <a:lnTo>
                      <a:pt x="133" y="92"/>
                    </a:lnTo>
                    <a:lnTo>
                      <a:pt x="133" y="89"/>
                    </a:lnTo>
                    <a:lnTo>
                      <a:pt x="134" y="89"/>
                    </a:lnTo>
                    <a:lnTo>
                      <a:pt x="135" y="89"/>
                    </a:lnTo>
                    <a:lnTo>
                      <a:pt x="136" y="87"/>
                    </a:lnTo>
                    <a:lnTo>
                      <a:pt x="138" y="84"/>
                    </a:lnTo>
                    <a:lnTo>
                      <a:pt x="139" y="83"/>
                    </a:lnTo>
                    <a:lnTo>
                      <a:pt x="140" y="83"/>
                    </a:lnTo>
                    <a:lnTo>
                      <a:pt x="141" y="82"/>
                    </a:lnTo>
                    <a:lnTo>
                      <a:pt x="143" y="81"/>
                    </a:lnTo>
                    <a:lnTo>
                      <a:pt x="145" y="79"/>
                    </a:lnTo>
                    <a:lnTo>
                      <a:pt x="146" y="81"/>
                    </a:lnTo>
                    <a:lnTo>
                      <a:pt x="147" y="79"/>
                    </a:lnTo>
                    <a:lnTo>
                      <a:pt x="149" y="78"/>
                    </a:lnTo>
                    <a:lnTo>
                      <a:pt x="150" y="77"/>
                    </a:lnTo>
                    <a:lnTo>
                      <a:pt x="156" y="74"/>
                    </a:lnTo>
                    <a:lnTo>
                      <a:pt x="161" y="72"/>
                    </a:lnTo>
                    <a:lnTo>
                      <a:pt x="163"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 name="Freeform 179"/>
              <p:cNvSpPr>
                <a:spLocks/>
              </p:cNvSpPr>
              <p:nvPr/>
            </p:nvSpPr>
            <p:spPr bwMode="auto">
              <a:xfrm>
                <a:off x="2514010" y="2478686"/>
                <a:ext cx="166145" cy="165190"/>
              </a:xfrm>
              <a:custGeom>
                <a:avLst/>
                <a:gdLst>
                  <a:gd name="T0" fmla="*/ 2147483647 w 174"/>
                  <a:gd name="T1" fmla="*/ 2147483647 h 173"/>
                  <a:gd name="T2" fmla="*/ 2147483647 w 174"/>
                  <a:gd name="T3" fmla="*/ 2147483647 h 173"/>
                  <a:gd name="T4" fmla="*/ 2147483647 w 174"/>
                  <a:gd name="T5" fmla="*/ 2147483647 h 173"/>
                  <a:gd name="T6" fmla="*/ 2147483647 w 174"/>
                  <a:gd name="T7" fmla="*/ 2147483647 h 173"/>
                  <a:gd name="T8" fmla="*/ 2147483647 w 174"/>
                  <a:gd name="T9" fmla="*/ 2147483647 h 173"/>
                  <a:gd name="T10" fmla="*/ 2147483647 w 174"/>
                  <a:gd name="T11" fmla="*/ 2147483647 h 173"/>
                  <a:gd name="T12" fmla="*/ 2147483647 w 174"/>
                  <a:gd name="T13" fmla="*/ 2147483647 h 173"/>
                  <a:gd name="T14" fmla="*/ 2147483647 w 174"/>
                  <a:gd name="T15" fmla="*/ 2147483647 h 173"/>
                  <a:gd name="T16" fmla="*/ 2147483647 w 174"/>
                  <a:gd name="T17" fmla="*/ 2147483647 h 173"/>
                  <a:gd name="T18" fmla="*/ 2147483647 w 174"/>
                  <a:gd name="T19" fmla="*/ 2147483647 h 173"/>
                  <a:gd name="T20" fmla="*/ 2147483647 w 174"/>
                  <a:gd name="T21" fmla="*/ 2147483647 h 173"/>
                  <a:gd name="T22" fmla="*/ 2147483647 w 174"/>
                  <a:gd name="T23" fmla="*/ 2147483647 h 173"/>
                  <a:gd name="T24" fmla="*/ 2147483647 w 174"/>
                  <a:gd name="T25" fmla="*/ 2147483647 h 173"/>
                  <a:gd name="T26" fmla="*/ 2147483647 w 174"/>
                  <a:gd name="T27" fmla="*/ 2147483647 h 173"/>
                  <a:gd name="T28" fmla="*/ 2147483647 w 174"/>
                  <a:gd name="T29" fmla="*/ 2147483647 h 173"/>
                  <a:gd name="T30" fmla="*/ 2147483647 w 174"/>
                  <a:gd name="T31" fmla="*/ 2147483647 h 173"/>
                  <a:gd name="T32" fmla="*/ 2147483647 w 174"/>
                  <a:gd name="T33" fmla="*/ 2147483647 h 173"/>
                  <a:gd name="T34" fmla="*/ 2147483647 w 174"/>
                  <a:gd name="T35" fmla="*/ 2147483647 h 173"/>
                  <a:gd name="T36" fmla="*/ 2147483647 w 174"/>
                  <a:gd name="T37" fmla="*/ 2147483647 h 173"/>
                  <a:gd name="T38" fmla="*/ 2147483647 w 174"/>
                  <a:gd name="T39" fmla="*/ 2147483647 h 173"/>
                  <a:gd name="T40" fmla="*/ 2147483647 w 174"/>
                  <a:gd name="T41" fmla="*/ 2147483647 h 173"/>
                  <a:gd name="T42" fmla="*/ 2147483647 w 174"/>
                  <a:gd name="T43" fmla="*/ 2147483647 h 173"/>
                  <a:gd name="T44" fmla="*/ 2147483647 w 174"/>
                  <a:gd name="T45" fmla="*/ 0 h 173"/>
                  <a:gd name="T46" fmla="*/ 2147483647 w 174"/>
                  <a:gd name="T47" fmla="*/ 2147483647 h 173"/>
                  <a:gd name="T48" fmla="*/ 2147483647 w 174"/>
                  <a:gd name="T49" fmla="*/ 2147483647 h 173"/>
                  <a:gd name="T50" fmla="*/ 2147483647 w 174"/>
                  <a:gd name="T51" fmla="*/ 2147483647 h 173"/>
                  <a:gd name="T52" fmla="*/ 2147483647 w 174"/>
                  <a:gd name="T53" fmla="*/ 2147483647 h 173"/>
                  <a:gd name="T54" fmla="*/ 2147483647 w 174"/>
                  <a:gd name="T55" fmla="*/ 2147483647 h 173"/>
                  <a:gd name="T56" fmla="*/ 2147483647 w 174"/>
                  <a:gd name="T57" fmla="*/ 2147483647 h 173"/>
                  <a:gd name="T58" fmla="*/ 2147483647 w 174"/>
                  <a:gd name="T59" fmla="*/ 2147483647 h 173"/>
                  <a:gd name="T60" fmla="*/ 2147483647 w 174"/>
                  <a:gd name="T61" fmla="*/ 2147483647 h 173"/>
                  <a:gd name="T62" fmla="*/ 2147483647 w 174"/>
                  <a:gd name="T63" fmla="*/ 2147483647 h 173"/>
                  <a:gd name="T64" fmla="*/ 2147483647 w 174"/>
                  <a:gd name="T65" fmla="*/ 2147483647 h 173"/>
                  <a:gd name="T66" fmla="*/ 2147483647 w 174"/>
                  <a:gd name="T67" fmla="*/ 2147483647 h 173"/>
                  <a:gd name="T68" fmla="*/ 2147483647 w 174"/>
                  <a:gd name="T69" fmla="*/ 2147483647 h 173"/>
                  <a:gd name="T70" fmla="*/ 2147483647 w 174"/>
                  <a:gd name="T71" fmla="*/ 2147483647 h 173"/>
                  <a:gd name="T72" fmla="*/ 2147483647 w 174"/>
                  <a:gd name="T73" fmla="*/ 2147483647 h 173"/>
                  <a:gd name="T74" fmla="*/ 2147483647 w 174"/>
                  <a:gd name="T75" fmla="*/ 2147483647 h 173"/>
                  <a:gd name="T76" fmla="*/ 2147483647 w 174"/>
                  <a:gd name="T77" fmla="*/ 2147483647 h 173"/>
                  <a:gd name="T78" fmla="*/ 2147483647 w 174"/>
                  <a:gd name="T79" fmla="*/ 2147483647 h 173"/>
                  <a:gd name="T80" fmla="*/ 2147483647 w 174"/>
                  <a:gd name="T81" fmla="*/ 2147483647 h 173"/>
                  <a:gd name="T82" fmla="*/ 2147483647 w 174"/>
                  <a:gd name="T83" fmla="*/ 2147483647 h 173"/>
                  <a:gd name="T84" fmla="*/ 2147483647 w 174"/>
                  <a:gd name="T85" fmla="*/ 2147483647 h 173"/>
                  <a:gd name="T86" fmla="*/ 2147483647 w 174"/>
                  <a:gd name="T87" fmla="*/ 2147483647 h 173"/>
                  <a:gd name="T88" fmla="*/ 2147483647 w 174"/>
                  <a:gd name="T89" fmla="*/ 2147483647 h 173"/>
                  <a:gd name="T90" fmla="*/ 2147483647 w 174"/>
                  <a:gd name="T91" fmla="*/ 2147483647 h 173"/>
                  <a:gd name="T92" fmla="*/ 2147483647 w 174"/>
                  <a:gd name="T93" fmla="*/ 2147483647 h 173"/>
                  <a:gd name="T94" fmla="*/ 2147483647 w 174"/>
                  <a:gd name="T95" fmla="*/ 2147483647 h 173"/>
                  <a:gd name="T96" fmla="*/ 2147483647 w 174"/>
                  <a:gd name="T97" fmla="*/ 2147483647 h 173"/>
                  <a:gd name="T98" fmla="*/ 2147483647 w 174"/>
                  <a:gd name="T99" fmla="*/ 2147483647 h 173"/>
                  <a:gd name="T100" fmla="*/ 2147483647 w 174"/>
                  <a:gd name="T101" fmla="*/ 2147483647 h 173"/>
                  <a:gd name="T102" fmla="*/ 2147483647 w 174"/>
                  <a:gd name="T103" fmla="*/ 2147483647 h 173"/>
                  <a:gd name="T104" fmla="*/ 2147483647 w 174"/>
                  <a:gd name="T105" fmla="*/ 2147483647 h 173"/>
                  <a:gd name="T106" fmla="*/ 2147483647 w 174"/>
                  <a:gd name="T107" fmla="*/ 2147483647 h 173"/>
                  <a:gd name="T108" fmla="*/ 2147483647 w 174"/>
                  <a:gd name="T109" fmla="*/ 2147483647 h 173"/>
                  <a:gd name="T110" fmla="*/ 2147483647 w 174"/>
                  <a:gd name="T111" fmla="*/ 2147483647 h 173"/>
                  <a:gd name="T112" fmla="*/ 2147483647 w 174"/>
                  <a:gd name="T113" fmla="*/ 2147483647 h 173"/>
                  <a:gd name="T114" fmla="*/ 2147483647 w 174"/>
                  <a:gd name="T115" fmla="*/ 2147483647 h 173"/>
                  <a:gd name="T116" fmla="*/ 2147483647 w 174"/>
                  <a:gd name="T117" fmla="*/ 2147483647 h 173"/>
                  <a:gd name="T118" fmla="*/ 2147483647 w 174"/>
                  <a:gd name="T119" fmla="*/ 2147483647 h 173"/>
                  <a:gd name="T120" fmla="*/ 2147483647 w 174"/>
                  <a:gd name="T121" fmla="*/ 2147483647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73">
                    <a:moveTo>
                      <a:pt x="68" y="173"/>
                    </a:moveTo>
                    <a:lnTo>
                      <a:pt x="68" y="173"/>
                    </a:lnTo>
                    <a:lnTo>
                      <a:pt x="72" y="172"/>
                    </a:lnTo>
                    <a:lnTo>
                      <a:pt x="71" y="169"/>
                    </a:lnTo>
                    <a:lnTo>
                      <a:pt x="69" y="166"/>
                    </a:lnTo>
                    <a:lnTo>
                      <a:pt x="69" y="164"/>
                    </a:lnTo>
                    <a:lnTo>
                      <a:pt x="71" y="162"/>
                    </a:lnTo>
                    <a:lnTo>
                      <a:pt x="73" y="162"/>
                    </a:lnTo>
                    <a:lnTo>
                      <a:pt x="74" y="161"/>
                    </a:lnTo>
                    <a:lnTo>
                      <a:pt x="76" y="160"/>
                    </a:lnTo>
                    <a:lnTo>
                      <a:pt x="79" y="158"/>
                    </a:lnTo>
                    <a:lnTo>
                      <a:pt x="79" y="156"/>
                    </a:lnTo>
                    <a:lnTo>
                      <a:pt x="78" y="156"/>
                    </a:lnTo>
                    <a:lnTo>
                      <a:pt x="79" y="155"/>
                    </a:lnTo>
                    <a:lnTo>
                      <a:pt x="81" y="154"/>
                    </a:lnTo>
                    <a:lnTo>
                      <a:pt x="84" y="154"/>
                    </a:lnTo>
                    <a:lnTo>
                      <a:pt x="87" y="154"/>
                    </a:lnTo>
                    <a:lnTo>
                      <a:pt x="92" y="154"/>
                    </a:lnTo>
                    <a:lnTo>
                      <a:pt x="93" y="153"/>
                    </a:lnTo>
                    <a:lnTo>
                      <a:pt x="94" y="150"/>
                    </a:lnTo>
                    <a:lnTo>
                      <a:pt x="94" y="148"/>
                    </a:lnTo>
                    <a:lnTo>
                      <a:pt x="95" y="145"/>
                    </a:lnTo>
                    <a:lnTo>
                      <a:pt x="96" y="144"/>
                    </a:lnTo>
                    <a:lnTo>
                      <a:pt x="98" y="144"/>
                    </a:lnTo>
                    <a:lnTo>
                      <a:pt x="98" y="146"/>
                    </a:lnTo>
                    <a:lnTo>
                      <a:pt x="101" y="146"/>
                    </a:lnTo>
                    <a:lnTo>
                      <a:pt x="104" y="146"/>
                    </a:lnTo>
                    <a:lnTo>
                      <a:pt x="107" y="149"/>
                    </a:lnTo>
                    <a:lnTo>
                      <a:pt x="111" y="151"/>
                    </a:lnTo>
                    <a:lnTo>
                      <a:pt x="115" y="153"/>
                    </a:lnTo>
                    <a:lnTo>
                      <a:pt x="117" y="154"/>
                    </a:lnTo>
                    <a:lnTo>
                      <a:pt x="120" y="155"/>
                    </a:lnTo>
                    <a:lnTo>
                      <a:pt x="122" y="154"/>
                    </a:lnTo>
                    <a:lnTo>
                      <a:pt x="125" y="151"/>
                    </a:lnTo>
                    <a:lnTo>
                      <a:pt x="125" y="149"/>
                    </a:lnTo>
                    <a:lnTo>
                      <a:pt x="126" y="148"/>
                    </a:lnTo>
                    <a:lnTo>
                      <a:pt x="126" y="146"/>
                    </a:lnTo>
                    <a:lnTo>
                      <a:pt x="126" y="144"/>
                    </a:lnTo>
                    <a:lnTo>
                      <a:pt x="126" y="143"/>
                    </a:lnTo>
                    <a:lnTo>
                      <a:pt x="127" y="142"/>
                    </a:lnTo>
                    <a:lnTo>
                      <a:pt x="126" y="139"/>
                    </a:lnTo>
                    <a:lnTo>
                      <a:pt x="125" y="139"/>
                    </a:lnTo>
                    <a:lnTo>
                      <a:pt x="122" y="138"/>
                    </a:lnTo>
                    <a:lnTo>
                      <a:pt x="120" y="135"/>
                    </a:lnTo>
                    <a:lnTo>
                      <a:pt x="121" y="134"/>
                    </a:lnTo>
                    <a:lnTo>
                      <a:pt x="121" y="133"/>
                    </a:lnTo>
                    <a:lnTo>
                      <a:pt x="120" y="132"/>
                    </a:lnTo>
                    <a:lnTo>
                      <a:pt x="118" y="129"/>
                    </a:lnTo>
                    <a:lnTo>
                      <a:pt x="118" y="128"/>
                    </a:lnTo>
                    <a:lnTo>
                      <a:pt x="120" y="128"/>
                    </a:lnTo>
                    <a:lnTo>
                      <a:pt x="125" y="127"/>
                    </a:lnTo>
                    <a:lnTo>
                      <a:pt x="123" y="126"/>
                    </a:lnTo>
                    <a:lnTo>
                      <a:pt x="122" y="123"/>
                    </a:lnTo>
                    <a:lnTo>
                      <a:pt x="123" y="123"/>
                    </a:lnTo>
                    <a:lnTo>
                      <a:pt x="123" y="122"/>
                    </a:lnTo>
                    <a:lnTo>
                      <a:pt x="125" y="121"/>
                    </a:lnTo>
                    <a:lnTo>
                      <a:pt x="123" y="120"/>
                    </a:lnTo>
                    <a:lnTo>
                      <a:pt x="122" y="113"/>
                    </a:lnTo>
                    <a:lnTo>
                      <a:pt x="121" y="113"/>
                    </a:lnTo>
                    <a:lnTo>
                      <a:pt x="120" y="112"/>
                    </a:lnTo>
                    <a:lnTo>
                      <a:pt x="121" y="111"/>
                    </a:lnTo>
                    <a:lnTo>
                      <a:pt x="123" y="109"/>
                    </a:lnTo>
                    <a:lnTo>
                      <a:pt x="123" y="107"/>
                    </a:lnTo>
                    <a:lnTo>
                      <a:pt x="123" y="106"/>
                    </a:lnTo>
                    <a:lnTo>
                      <a:pt x="126" y="106"/>
                    </a:lnTo>
                    <a:lnTo>
                      <a:pt x="127" y="106"/>
                    </a:lnTo>
                    <a:lnTo>
                      <a:pt x="127" y="104"/>
                    </a:lnTo>
                    <a:lnTo>
                      <a:pt x="127" y="101"/>
                    </a:lnTo>
                    <a:lnTo>
                      <a:pt x="128" y="94"/>
                    </a:lnTo>
                    <a:lnTo>
                      <a:pt x="131" y="93"/>
                    </a:lnTo>
                    <a:lnTo>
                      <a:pt x="133" y="93"/>
                    </a:lnTo>
                    <a:lnTo>
                      <a:pt x="133" y="90"/>
                    </a:lnTo>
                    <a:lnTo>
                      <a:pt x="134" y="89"/>
                    </a:lnTo>
                    <a:lnTo>
                      <a:pt x="136" y="88"/>
                    </a:lnTo>
                    <a:lnTo>
                      <a:pt x="138" y="86"/>
                    </a:lnTo>
                    <a:lnTo>
                      <a:pt x="141" y="84"/>
                    </a:lnTo>
                    <a:lnTo>
                      <a:pt x="143" y="83"/>
                    </a:lnTo>
                    <a:lnTo>
                      <a:pt x="147" y="82"/>
                    </a:lnTo>
                    <a:lnTo>
                      <a:pt x="150" y="80"/>
                    </a:lnTo>
                    <a:lnTo>
                      <a:pt x="152" y="82"/>
                    </a:lnTo>
                    <a:lnTo>
                      <a:pt x="158" y="83"/>
                    </a:lnTo>
                    <a:lnTo>
                      <a:pt x="160" y="83"/>
                    </a:lnTo>
                    <a:lnTo>
                      <a:pt x="164" y="84"/>
                    </a:lnTo>
                    <a:lnTo>
                      <a:pt x="165" y="84"/>
                    </a:lnTo>
                    <a:lnTo>
                      <a:pt x="166" y="83"/>
                    </a:lnTo>
                    <a:lnTo>
                      <a:pt x="170" y="83"/>
                    </a:lnTo>
                    <a:lnTo>
                      <a:pt x="171" y="83"/>
                    </a:lnTo>
                    <a:lnTo>
                      <a:pt x="170" y="82"/>
                    </a:lnTo>
                    <a:lnTo>
                      <a:pt x="170" y="80"/>
                    </a:lnTo>
                    <a:lnTo>
                      <a:pt x="170" y="78"/>
                    </a:lnTo>
                    <a:lnTo>
                      <a:pt x="171" y="77"/>
                    </a:lnTo>
                    <a:lnTo>
                      <a:pt x="174" y="75"/>
                    </a:lnTo>
                    <a:lnTo>
                      <a:pt x="174" y="73"/>
                    </a:lnTo>
                    <a:lnTo>
                      <a:pt x="172" y="72"/>
                    </a:lnTo>
                    <a:lnTo>
                      <a:pt x="170" y="68"/>
                    </a:lnTo>
                    <a:lnTo>
                      <a:pt x="171" y="66"/>
                    </a:lnTo>
                    <a:lnTo>
                      <a:pt x="172" y="63"/>
                    </a:lnTo>
                    <a:lnTo>
                      <a:pt x="171" y="62"/>
                    </a:lnTo>
                    <a:lnTo>
                      <a:pt x="167" y="62"/>
                    </a:lnTo>
                    <a:lnTo>
                      <a:pt x="163" y="61"/>
                    </a:lnTo>
                    <a:lnTo>
                      <a:pt x="159" y="60"/>
                    </a:lnTo>
                    <a:lnTo>
                      <a:pt x="158" y="58"/>
                    </a:lnTo>
                    <a:lnTo>
                      <a:pt x="155" y="56"/>
                    </a:lnTo>
                    <a:lnTo>
                      <a:pt x="154" y="53"/>
                    </a:lnTo>
                    <a:lnTo>
                      <a:pt x="153" y="52"/>
                    </a:lnTo>
                    <a:lnTo>
                      <a:pt x="153" y="51"/>
                    </a:lnTo>
                    <a:lnTo>
                      <a:pt x="153" y="50"/>
                    </a:lnTo>
                    <a:lnTo>
                      <a:pt x="152" y="50"/>
                    </a:lnTo>
                    <a:lnTo>
                      <a:pt x="150" y="49"/>
                    </a:lnTo>
                    <a:lnTo>
                      <a:pt x="148" y="45"/>
                    </a:lnTo>
                    <a:lnTo>
                      <a:pt x="148" y="44"/>
                    </a:lnTo>
                    <a:lnTo>
                      <a:pt x="148" y="42"/>
                    </a:lnTo>
                    <a:lnTo>
                      <a:pt x="147" y="41"/>
                    </a:lnTo>
                    <a:lnTo>
                      <a:pt x="148" y="40"/>
                    </a:lnTo>
                    <a:lnTo>
                      <a:pt x="147" y="39"/>
                    </a:lnTo>
                    <a:lnTo>
                      <a:pt x="147" y="40"/>
                    </a:lnTo>
                    <a:lnTo>
                      <a:pt x="145" y="39"/>
                    </a:lnTo>
                    <a:lnTo>
                      <a:pt x="145" y="37"/>
                    </a:lnTo>
                    <a:lnTo>
                      <a:pt x="147" y="35"/>
                    </a:lnTo>
                    <a:lnTo>
                      <a:pt x="147" y="34"/>
                    </a:lnTo>
                    <a:lnTo>
                      <a:pt x="144" y="35"/>
                    </a:lnTo>
                    <a:lnTo>
                      <a:pt x="144" y="33"/>
                    </a:lnTo>
                    <a:lnTo>
                      <a:pt x="144" y="31"/>
                    </a:lnTo>
                    <a:lnTo>
                      <a:pt x="143" y="31"/>
                    </a:lnTo>
                    <a:lnTo>
                      <a:pt x="142" y="31"/>
                    </a:lnTo>
                    <a:lnTo>
                      <a:pt x="144" y="30"/>
                    </a:lnTo>
                    <a:lnTo>
                      <a:pt x="145" y="28"/>
                    </a:lnTo>
                    <a:lnTo>
                      <a:pt x="144" y="28"/>
                    </a:lnTo>
                    <a:lnTo>
                      <a:pt x="141" y="28"/>
                    </a:lnTo>
                    <a:lnTo>
                      <a:pt x="139" y="26"/>
                    </a:lnTo>
                    <a:lnTo>
                      <a:pt x="138" y="24"/>
                    </a:lnTo>
                    <a:lnTo>
                      <a:pt x="139" y="23"/>
                    </a:lnTo>
                    <a:lnTo>
                      <a:pt x="141" y="23"/>
                    </a:lnTo>
                    <a:lnTo>
                      <a:pt x="143" y="20"/>
                    </a:lnTo>
                    <a:lnTo>
                      <a:pt x="144" y="19"/>
                    </a:lnTo>
                    <a:lnTo>
                      <a:pt x="144" y="18"/>
                    </a:lnTo>
                    <a:lnTo>
                      <a:pt x="144" y="17"/>
                    </a:lnTo>
                    <a:lnTo>
                      <a:pt x="143" y="18"/>
                    </a:lnTo>
                    <a:lnTo>
                      <a:pt x="143" y="15"/>
                    </a:lnTo>
                    <a:lnTo>
                      <a:pt x="144" y="14"/>
                    </a:lnTo>
                    <a:lnTo>
                      <a:pt x="144" y="15"/>
                    </a:lnTo>
                    <a:lnTo>
                      <a:pt x="144" y="13"/>
                    </a:lnTo>
                    <a:lnTo>
                      <a:pt x="143" y="13"/>
                    </a:lnTo>
                    <a:lnTo>
                      <a:pt x="144" y="12"/>
                    </a:lnTo>
                    <a:lnTo>
                      <a:pt x="145" y="11"/>
                    </a:lnTo>
                    <a:lnTo>
                      <a:pt x="145" y="9"/>
                    </a:lnTo>
                    <a:lnTo>
                      <a:pt x="145" y="8"/>
                    </a:lnTo>
                    <a:lnTo>
                      <a:pt x="147" y="8"/>
                    </a:lnTo>
                    <a:lnTo>
                      <a:pt x="147" y="7"/>
                    </a:lnTo>
                    <a:lnTo>
                      <a:pt x="145" y="7"/>
                    </a:lnTo>
                    <a:lnTo>
                      <a:pt x="147" y="6"/>
                    </a:lnTo>
                    <a:lnTo>
                      <a:pt x="145" y="4"/>
                    </a:lnTo>
                    <a:lnTo>
                      <a:pt x="147" y="4"/>
                    </a:lnTo>
                    <a:lnTo>
                      <a:pt x="148" y="3"/>
                    </a:lnTo>
                    <a:lnTo>
                      <a:pt x="148" y="2"/>
                    </a:lnTo>
                    <a:lnTo>
                      <a:pt x="148" y="1"/>
                    </a:lnTo>
                    <a:lnTo>
                      <a:pt x="145" y="1"/>
                    </a:lnTo>
                    <a:lnTo>
                      <a:pt x="144" y="0"/>
                    </a:lnTo>
                    <a:lnTo>
                      <a:pt x="145" y="0"/>
                    </a:lnTo>
                    <a:lnTo>
                      <a:pt x="144" y="0"/>
                    </a:lnTo>
                    <a:lnTo>
                      <a:pt x="142" y="1"/>
                    </a:lnTo>
                    <a:lnTo>
                      <a:pt x="141" y="1"/>
                    </a:lnTo>
                    <a:lnTo>
                      <a:pt x="139" y="2"/>
                    </a:lnTo>
                    <a:lnTo>
                      <a:pt x="138" y="2"/>
                    </a:lnTo>
                    <a:lnTo>
                      <a:pt x="137" y="2"/>
                    </a:lnTo>
                    <a:lnTo>
                      <a:pt x="137" y="3"/>
                    </a:lnTo>
                    <a:lnTo>
                      <a:pt x="134" y="7"/>
                    </a:lnTo>
                    <a:lnTo>
                      <a:pt x="133" y="11"/>
                    </a:lnTo>
                    <a:lnTo>
                      <a:pt x="131" y="12"/>
                    </a:lnTo>
                    <a:lnTo>
                      <a:pt x="129" y="13"/>
                    </a:lnTo>
                    <a:lnTo>
                      <a:pt x="123" y="7"/>
                    </a:lnTo>
                    <a:lnTo>
                      <a:pt x="117" y="8"/>
                    </a:lnTo>
                    <a:lnTo>
                      <a:pt x="116" y="6"/>
                    </a:lnTo>
                    <a:lnTo>
                      <a:pt x="121" y="4"/>
                    </a:lnTo>
                    <a:lnTo>
                      <a:pt x="120" y="2"/>
                    </a:lnTo>
                    <a:lnTo>
                      <a:pt x="116" y="3"/>
                    </a:lnTo>
                    <a:lnTo>
                      <a:pt x="111" y="3"/>
                    </a:lnTo>
                    <a:lnTo>
                      <a:pt x="112" y="4"/>
                    </a:lnTo>
                    <a:lnTo>
                      <a:pt x="110" y="7"/>
                    </a:lnTo>
                    <a:lnTo>
                      <a:pt x="109" y="3"/>
                    </a:lnTo>
                    <a:lnTo>
                      <a:pt x="107" y="3"/>
                    </a:lnTo>
                    <a:lnTo>
                      <a:pt x="106" y="7"/>
                    </a:lnTo>
                    <a:lnTo>
                      <a:pt x="105" y="6"/>
                    </a:lnTo>
                    <a:lnTo>
                      <a:pt x="104" y="6"/>
                    </a:lnTo>
                    <a:lnTo>
                      <a:pt x="103" y="4"/>
                    </a:lnTo>
                    <a:lnTo>
                      <a:pt x="101" y="4"/>
                    </a:lnTo>
                    <a:lnTo>
                      <a:pt x="99" y="4"/>
                    </a:lnTo>
                    <a:lnTo>
                      <a:pt x="96" y="6"/>
                    </a:lnTo>
                    <a:lnTo>
                      <a:pt x="96" y="7"/>
                    </a:lnTo>
                    <a:lnTo>
                      <a:pt x="95" y="8"/>
                    </a:lnTo>
                    <a:lnTo>
                      <a:pt x="94" y="8"/>
                    </a:lnTo>
                    <a:lnTo>
                      <a:pt x="93" y="12"/>
                    </a:lnTo>
                    <a:lnTo>
                      <a:pt x="90" y="13"/>
                    </a:lnTo>
                    <a:lnTo>
                      <a:pt x="88" y="14"/>
                    </a:lnTo>
                    <a:lnTo>
                      <a:pt x="82" y="15"/>
                    </a:lnTo>
                    <a:lnTo>
                      <a:pt x="79" y="14"/>
                    </a:lnTo>
                    <a:lnTo>
                      <a:pt x="78" y="13"/>
                    </a:lnTo>
                    <a:lnTo>
                      <a:pt x="74" y="13"/>
                    </a:lnTo>
                    <a:lnTo>
                      <a:pt x="73" y="13"/>
                    </a:lnTo>
                    <a:lnTo>
                      <a:pt x="73" y="14"/>
                    </a:lnTo>
                    <a:lnTo>
                      <a:pt x="73" y="15"/>
                    </a:lnTo>
                    <a:lnTo>
                      <a:pt x="72" y="19"/>
                    </a:lnTo>
                    <a:lnTo>
                      <a:pt x="69" y="19"/>
                    </a:lnTo>
                    <a:lnTo>
                      <a:pt x="67" y="19"/>
                    </a:lnTo>
                    <a:lnTo>
                      <a:pt x="66" y="19"/>
                    </a:lnTo>
                    <a:lnTo>
                      <a:pt x="66" y="22"/>
                    </a:lnTo>
                    <a:lnTo>
                      <a:pt x="66" y="24"/>
                    </a:lnTo>
                    <a:lnTo>
                      <a:pt x="66" y="26"/>
                    </a:lnTo>
                    <a:lnTo>
                      <a:pt x="65" y="26"/>
                    </a:lnTo>
                    <a:lnTo>
                      <a:pt x="63" y="28"/>
                    </a:lnTo>
                    <a:lnTo>
                      <a:pt x="62" y="26"/>
                    </a:lnTo>
                    <a:lnTo>
                      <a:pt x="61" y="26"/>
                    </a:lnTo>
                    <a:lnTo>
                      <a:pt x="61" y="28"/>
                    </a:lnTo>
                    <a:lnTo>
                      <a:pt x="61" y="29"/>
                    </a:lnTo>
                    <a:lnTo>
                      <a:pt x="61" y="30"/>
                    </a:lnTo>
                    <a:lnTo>
                      <a:pt x="61" y="31"/>
                    </a:lnTo>
                    <a:lnTo>
                      <a:pt x="62" y="33"/>
                    </a:lnTo>
                    <a:lnTo>
                      <a:pt x="62" y="31"/>
                    </a:lnTo>
                    <a:lnTo>
                      <a:pt x="63" y="31"/>
                    </a:lnTo>
                    <a:lnTo>
                      <a:pt x="63" y="34"/>
                    </a:lnTo>
                    <a:lnTo>
                      <a:pt x="65" y="36"/>
                    </a:lnTo>
                    <a:lnTo>
                      <a:pt x="65" y="39"/>
                    </a:lnTo>
                    <a:lnTo>
                      <a:pt x="61" y="42"/>
                    </a:lnTo>
                    <a:lnTo>
                      <a:pt x="58" y="45"/>
                    </a:lnTo>
                    <a:lnTo>
                      <a:pt x="57" y="45"/>
                    </a:lnTo>
                    <a:lnTo>
                      <a:pt x="57" y="46"/>
                    </a:lnTo>
                    <a:lnTo>
                      <a:pt x="55" y="49"/>
                    </a:lnTo>
                    <a:lnTo>
                      <a:pt x="52" y="51"/>
                    </a:lnTo>
                    <a:lnTo>
                      <a:pt x="47" y="53"/>
                    </a:lnTo>
                    <a:lnTo>
                      <a:pt x="45" y="55"/>
                    </a:lnTo>
                    <a:lnTo>
                      <a:pt x="44" y="55"/>
                    </a:lnTo>
                    <a:lnTo>
                      <a:pt x="41" y="53"/>
                    </a:lnTo>
                    <a:lnTo>
                      <a:pt x="41" y="51"/>
                    </a:lnTo>
                    <a:lnTo>
                      <a:pt x="40" y="50"/>
                    </a:lnTo>
                    <a:lnTo>
                      <a:pt x="39" y="50"/>
                    </a:lnTo>
                    <a:lnTo>
                      <a:pt x="38" y="51"/>
                    </a:lnTo>
                    <a:lnTo>
                      <a:pt x="38" y="55"/>
                    </a:lnTo>
                    <a:lnTo>
                      <a:pt x="40" y="56"/>
                    </a:lnTo>
                    <a:lnTo>
                      <a:pt x="43" y="56"/>
                    </a:lnTo>
                    <a:lnTo>
                      <a:pt x="44" y="56"/>
                    </a:lnTo>
                    <a:lnTo>
                      <a:pt x="45" y="57"/>
                    </a:lnTo>
                    <a:lnTo>
                      <a:pt x="49" y="58"/>
                    </a:lnTo>
                    <a:lnTo>
                      <a:pt x="49" y="57"/>
                    </a:lnTo>
                    <a:lnTo>
                      <a:pt x="49" y="56"/>
                    </a:lnTo>
                    <a:lnTo>
                      <a:pt x="51" y="55"/>
                    </a:lnTo>
                    <a:lnTo>
                      <a:pt x="54" y="53"/>
                    </a:lnTo>
                    <a:lnTo>
                      <a:pt x="54" y="55"/>
                    </a:lnTo>
                    <a:lnTo>
                      <a:pt x="55" y="55"/>
                    </a:lnTo>
                    <a:lnTo>
                      <a:pt x="57" y="56"/>
                    </a:lnTo>
                    <a:lnTo>
                      <a:pt x="56" y="56"/>
                    </a:lnTo>
                    <a:lnTo>
                      <a:pt x="56" y="57"/>
                    </a:lnTo>
                    <a:lnTo>
                      <a:pt x="56" y="60"/>
                    </a:lnTo>
                    <a:lnTo>
                      <a:pt x="55" y="62"/>
                    </a:lnTo>
                    <a:lnTo>
                      <a:pt x="54" y="63"/>
                    </a:lnTo>
                    <a:lnTo>
                      <a:pt x="50" y="66"/>
                    </a:lnTo>
                    <a:lnTo>
                      <a:pt x="47" y="66"/>
                    </a:lnTo>
                    <a:lnTo>
                      <a:pt x="45" y="67"/>
                    </a:lnTo>
                    <a:lnTo>
                      <a:pt x="44" y="67"/>
                    </a:lnTo>
                    <a:lnTo>
                      <a:pt x="41" y="67"/>
                    </a:lnTo>
                    <a:lnTo>
                      <a:pt x="41" y="68"/>
                    </a:lnTo>
                    <a:lnTo>
                      <a:pt x="40" y="68"/>
                    </a:lnTo>
                    <a:lnTo>
                      <a:pt x="36" y="69"/>
                    </a:lnTo>
                    <a:lnTo>
                      <a:pt x="35" y="69"/>
                    </a:lnTo>
                    <a:lnTo>
                      <a:pt x="35" y="68"/>
                    </a:lnTo>
                    <a:lnTo>
                      <a:pt x="34" y="67"/>
                    </a:lnTo>
                    <a:lnTo>
                      <a:pt x="32" y="67"/>
                    </a:lnTo>
                    <a:lnTo>
                      <a:pt x="33" y="66"/>
                    </a:lnTo>
                    <a:lnTo>
                      <a:pt x="34" y="66"/>
                    </a:lnTo>
                    <a:lnTo>
                      <a:pt x="34" y="67"/>
                    </a:lnTo>
                    <a:lnTo>
                      <a:pt x="35" y="67"/>
                    </a:lnTo>
                    <a:lnTo>
                      <a:pt x="35" y="64"/>
                    </a:lnTo>
                    <a:lnTo>
                      <a:pt x="35" y="63"/>
                    </a:lnTo>
                    <a:lnTo>
                      <a:pt x="34" y="64"/>
                    </a:lnTo>
                    <a:lnTo>
                      <a:pt x="30" y="63"/>
                    </a:lnTo>
                    <a:lnTo>
                      <a:pt x="29" y="61"/>
                    </a:lnTo>
                    <a:lnTo>
                      <a:pt x="28" y="60"/>
                    </a:lnTo>
                    <a:lnTo>
                      <a:pt x="30" y="57"/>
                    </a:lnTo>
                    <a:lnTo>
                      <a:pt x="29" y="56"/>
                    </a:lnTo>
                    <a:lnTo>
                      <a:pt x="27" y="55"/>
                    </a:lnTo>
                    <a:lnTo>
                      <a:pt x="25" y="53"/>
                    </a:lnTo>
                    <a:lnTo>
                      <a:pt x="25" y="56"/>
                    </a:lnTo>
                    <a:lnTo>
                      <a:pt x="25" y="57"/>
                    </a:lnTo>
                    <a:lnTo>
                      <a:pt x="24" y="58"/>
                    </a:lnTo>
                    <a:lnTo>
                      <a:pt x="22" y="60"/>
                    </a:lnTo>
                    <a:lnTo>
                      <a:pt x="18" y="60"/>
                    </a:lnTo>
                    <a:lnTo>
                      <a:pt x="18" y="63"/>
                    </a:lnTo>
                    <a:lnTo>
                      <a:pt x="18" y="64"/>
                    </a:lnTo>
                    <a:lnTo>
                      <a:pt x="17" y="66"/>
                    </a:lnTo>
                    <a:lnTo>
                      <a:pt x="16" y="67"/>
                    </a:lnTo>
                    <a:lnTo>
                      <a:pt x="13" y="67"/>
                    </a:lnTo>
                    <a:lnTo>
                      <a:pt x="9" y="66"/>
                    </a:lnTo>
                    <a:lnTo>
                      <a:pt x="9" y="67"/>
                    </a:lnTo>
                    <a:lnTo>
                      <a:pt x="9" y="68"/>
                    </a:lnTo>
                    <a:lnTo>
                      <a:pt x="8" y="69"/>
                    </a:lnTo>
                    <a:lnTo>
                      <a:pt x="7" y="69"/>
                    </a:lnTo>
                    <a:lnTo>
                      <a:pt x="8" y="71"/>
                    </a:lnTo>
                    <a:lnTo>
                      <a:pt x="9" y="72"/>
                    </a:lnTo>
                    <a:lnTo>
                      <a:pt x="11" y="72"/>
                    </a:lnTo>
                    <a:lnTo>
                      <a:pt x="12" y="71"/>
                    </a:lnTo>
                    <a:lnTo>
                      <a:pt x="13" y="72"/>
                    </a:lnTo>
                    <a:lnTo>
                      <a:pt x="14" y="72"/>
                    </a:lnTo>
                    <a:lnTo>
                      <a:pt x="14" y="73"/>
                    </a:lnTo>
                    <a:lnTo>
                      <a:pt x="13" y="73"/>
                    </a:lnTo>
                    <a:lnTo>
                      <a:pt x="12" y="75"/>
                    </a:lnTo>
                    <a:lnTo>
                      <a:pt x="13" y="74"/>
                    </a:lnTo>
                    <a:lnTo>
                      <a:pt x="14" y="75"/>
                    </a:lnTo>
                    <a:lnTo>
                      <a:pt x="16" y="75"/>
                    </a:lnTo>
                    <a:lnTo>
                      <a:pt x="17" y="74"/>
                    </a:lnTo>
                    <a:lnTo>
                      <a:pt x="18" y="73"/>
                    </a:lnTo>
                    <a:lnTo>
                      <a:pt x="18" y="75"/>
                    </a:lnTo>
                    <a:lnTo>
                      <a:pt x="17" y="78"/>
                    </a:lnTo>
                    <a:lnTo>
                      <a:pt x="13" y="79"/>
                    </a:lnTo>
                    <a:lnTo>
                      <a:pt x="14" y="80"/>
                    </a:lnTo>
                    <a:lnTo>
                      <a:pt x="13" y="82"/>
                    </a:lnTo>
                    <a:lnTo>
                      <a:pt x="12" y="82"/>
                    </a:lnTo>
                    <a:lnTo>
                      <a:pt x="11" y="82"/>
                    </a:lnTo>
                    <a:lnTo>
                      <a:pt x="9" y="80"/>
                    </a:lnTo>
                    <a:lnTo>
                      <a:pt x="8" y="82"/>
                    </a:lnTo>
                    <a:lnTo>
                      <a:pt x="5" y="84"/>
                    </a:lnTo>
                    <a:lnTo>
                      <a:pt x="2" y="84"/>
                    </a:lnTo>
                    <a:lnTo>
                      <a:pt x="1" y="85"/>
                    </a:lnTo>
                    <a:lnTo>
                      <a:pt x="0" y="90"/>
                    </a:lnTo>
                    <a:lnTo>
                      <a:pt x="2" y="90"/>
                    </a:lnTo>
                    <a:lnTo>
                      <a:pt x="7" y="90"/>
                    </a:lnTo>
                    <a:lnTo>
                      <a:pt x="9" y="89"/>
                    </a:lnTo>
                    <a:lnTo>
                      <a:pt x="11" y="88"/>
                    </a:lnTo>
                    <a:lnTo>
                      <a:pt x="13" y="89"/>
                    </a:lnTo>
                    <a:lnTo>
                      <a:pt x="16" y="89"/>
                    </a:lnTo>
                    <a:lnTo>
                      <a:pt x="17" y="89"/>
                    </a:lnTo>
                    <a:lnTo>
                      <a:pt x="18" y="89"/>
                    </a:lnTo>
                    <a:lnTo>
                      <a:pt x="20" y="90"/>
                    </a:lnTo>
                    <a:lnTo>
                      <a:pt x="22" y="90"/>
                    </a:lnTo>
                    <a:lnTo>
                      <a:pt x="23" y="89"/>
                    </a:lnTo>
                    <a:lnTo>
                      <a:pt x="25" y="88"/>
                    </a:lnTo>
                    <a:lnTo>
                      <a:pt x="28" y="88"/>
                    </a:lnTo>
                    <a:lnTo>
                      <a:pt x="30" y="88"/>
                    </a:lnTo>
                    <a:lnTo>
                      <a:pt x="32" y="89"/>
                    </a:lnTo>
                    <a:lnTo>
                      <a:pt x="33" y="89"/>
                    </a:lnTo>
                    <a:lnTo>
                      <a:pt x="34" y="88"/>
                    </a:lnTo>
                    <a:lnTo>
                      <a:pt x="36" y="88"/>
                    </a:lnTo>
                    <a:lnTo>
                      <a:pt x="38" y="90"/>
                    </a:lnTo>
                    <a:lnTo>
                      <a:pt x="40" y="90"/>
                    </a:lnTo>
                    <a:lnTo>
                      <a:pt x="43" y="93"/>
                    </a:lnTo>
                    <a:lnTo>
                      <a:pt x="45" y="94"/>
                    </a:lnTo>
                    <a:lnTo>
                      <a:pt x="50" y="96"/>
                    </a:lnTo>
                    <a:lnTo>
                      <a:pt x="52" y="96"/>
                    </a:lnTo>
                    <a:lnTo>
                      <a:pt x="54" y="97"/>
                    </a:lnTo>
                    <a:lnTo>
                      <a:pt x="56" y="100"/>
                    </a:lnTo>
                    <a:lnTo>
                      <a:pt x="56" y="101"/>
                    </a:lnTo>
                    <a:lnTo>
                      <a:pt x="56" y="102"/>
                    </a:lnTo>
                    <a:lnTo>
                      <a:pt x="57" y="102"/>
                    </a:lnTo>
                    <a:lnTo>
                      <a:pt x="58" y="101"/>
                    </a:lnTo>
                    <a:lnTo>
                      <a:pt x="60" y="100"/>
                    </a:lnTo>
                    <a:lnTo>
                      <a:pt x="61" y="99"/>
                    </a:lnTo>
                    <a:lnTo>
                      <a:pt x="62" y="99"/>
                    </a:lnTo>
                    <a:lnTo>
                      <a:pt x="63" y="97"/>
                    </a:lnTo>
                    <a:lnTo>
                      <a:pt x="66" y="96"/>
                    </a:lnTo>
                    <a:lnTo>
                      <a:pt x="69" y="94"/>
                    </a:lnTo>
                    <a:lnTo>
                      <a:pt x="72" y="94"/>
                    </a:lnTo>
                    <a:lnTo>
                      <a:pt x="73" y="94"/>
                    </a:lnTo>
                    <a:lnTo>
                      <a:pt x="74" y="96"/>
                    </a:lnTo>
                    <a:lnTo>
                      <a:pt x="74" y="99"/>
                    </a:lnTo>
                    <a:lnTo>
                      <a:pt x="76" y="104"/>
                    </a:lnTo>
                    <a:lnTo>
                      <a:pt x="76" y="110"/>
                    </a:lnTo>
                    <a:lnTo>
                      <a:pt x="73" y="112"/>
                    </a:lnTo>
                    <a:lnTo>
                      <a:pt x="72" y="112"/>
                    </a:lnTo>
                    <a:lnTo>
                      <a:pt x="71" y="112"/>
                    </a:lnTo>
                    <a:lnTo>
                      <a:pt x="71" y="113"/>
                    </a:lnTo>
                    <a:lnTo>
                      <a:pt x="71" y="115"/>
                    </a:lnTo>
                    <a:lnTo>
                      <a:pt x="69" y="115"/>
                    </a:lnTo>
                    <a:lnTo>
                      <a:pt x="67" y="115"/>
                    </a:lnTo>
                    <a:lnTo>
                      <a:pt x="66" y="115"/>
                    </a:lnTo>
                    <a:lnTo>
                      <a:pt x="66" y="116"/>
                    </a:lnTo>
                    <a:lnTo>
                      <a:pt x="67" y="117"/>
                    </a:lnTo>
                    <a:lnTo>
                      <a:pt x="67" y="118"/>
                    </a:lnTo>
                    <a:lnTo>
                      <a:pt x="66" y="120"/>
                    </a:lnTo>
                    <a:lnTo>
                      <a:pt x="63" y="120"/>
                    </a:lnTo>
                    <a:lnTo>
                      <a:pt x="62" y="121"/>
                    </a:lnTo>
                    <a:lnTo>
                      <a:pt x="63" y="122"/>
                    </a:lnTo>
                    <a:lnTo>
                      <a:pt x="65" y="122"/>
                    </a:lnTo>
                    <a:lnTo>
                      <a:pt x="62" y="123"/>
                    </a:lnTo>
                    <a:lnTo>
                      <a:pt x="62" y="126"/>
                    </a:lnTo>
                    <a:lnTo>
                      <a:pt x="61" y="126"/>
                    </a:lnTo>
                    <a:lnTo>
                      <a:pt x="60" y="124"/>
                    </a:lnTo>
                    <a:lnTo>
                      <a:pt x="60" y="123"/>
                    </a:lnTo>
                    <a:lnTo>
                      <a:pt x="60" y="122"/>
                    </a:lnTo>
                    <a:lnTo>
                      <a:pt x="58" y="121"/>
                    </a:lnTo>
                    <a:lnTo>
                      <a:pt x="58" y="126"/>
                    </a:lnTo>
                    <a:lnTo>
                      <a:pt x="57" y="126"/>
                    </a:lnTo>
                    <a:lnTo>
                      <a:pt x="57" y="127"/>
                    </a:lnTo>
                    <a:lnTo>
                      <a:pt x="56" y="129"/>
                    </a:lnTo>
                    <a:lnTo>
                      <a:pt x="55" y="128"/>
                    </a:lnTo>
                    <a:lnTo>
                      <a:pt x="54" y="127"/>
                    </a:lnTo>
                    <a:lnTo>
                      <a:pt x="52" y="128"/>
                    </a:lnTo>
                    <a:lnTo>
                      <a:pt x="54" y="129"/>
                    </a:lnTo>
                    <a:lnTo>
                      <a:pt x="54" y="131"/>
                    </a:lnTo>
                    <a:lnTo>
                      <a:pt x="52" y="131"/>
                    </a:lnTo>
                    <a:lnTo>
                      <a:pt x="51" y="131"/>
                    </a:lnTo>
                    <a:lnTo>
                      <a:pt x="50" y="131"/>
                    </a:lnTo>
                    <a:lnTo>
                      <a:pt x="50" y="132"/>
                    </a:lnTo>
                    <a:lnTo>
                      <a:pt x="51" y="133"/>
                    </a:lnTo>
                    <a:lnTo>
                      <a:pt x="51" y="134"/>
                    </a:lnTo>
                    <a:lnTo>
                      <a:pt x="49" y="135"/>
                    </a:lnTo>
                    <a:lnTo>
                      <a:pt x="46" y="135"/>
                    </a:lnTo>
                    <a:lnTo>
                      <a:pt x="45" y="137"/>
                    </a:lnTo>
                    <a:lnTo>
                      <a:pt x="45" y="139"/>
                    </a:lnTo>
                    <a:lnTo>
                      <a:pt x="46" y="140"/>
                    </a:lnTo>
                    <a:lnTo>
                      <a:pt x="47" y="142"/>
                    </a:lnTo>
                    <a:lnTo>
                      <a:pt x="49" y="148"/>
                    </a:lnTo>
                    <a:lnTo>
                      <a:pt x="50" y="149"/>
                    </a:lnTo>
                    <a:lnTo>
                      <a:pt x="51" y="153"/>
                    </a:lnTo>
                    <a:lnTo>
                      <a:pt x="54" y="154"/>
                    </a:lnTo>
                    <a:lnTo>
                      <a:pt x="52" y="156"/>
                    </a:lnTo>
                    <a:lnTo>
                      <a:pt x="54" y="158"/>
                    </a:lnTo>
                    <a:lnTo>
                      <a:pt x="56" y="158"/>
                    </a:lnTo>
                    <a:lnTo>
                      <a:pt x="57" y="160"/>
                    </a:lnTo>
                    <a:lnTo>
                      <a:pt x="57" y="161"/>
                    </a:lnTo>
                    <a:lnTo>
                      <a:pt x="57" y="165"/>
                    </a:lnTo>
                    <a:lnTo>
                      <a:pt x="57" y="169"/>
                    </a:lnTo>
                    <a:lnTo>
                      <a:pt x="56" y="171"/>
                    </a:lnTo>
                    <a:lnTo>
                      <a:pt x="54" y="172"/>
                    </a:lnTo>
                    <a:lnTo>
                      <a:pt x="54" y="173"/>
                    </a:lnTo>
                    <a:lnTo>
                      <a:pt x="56" y="173"/>
                    </a:lnTo>
                    <a:lnTo>
                      <a:pt x="60" y="173"/>
                    </a:lnTo>
                    <a:lnTo>
                      <a:pt x="62" y="173"/>
                    </a:lnTo>
                    <a:lnTo>
                      <a:pt x="68"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 name="Freeform 180"/>
              <p:cNvSpPr>
                <a:spLocks/>
              </p:cNvSpPr>
              <p:nvPr/>
            </p:nvSpPr>
            <p:spPr bwMode="auto">
              <a:xfrm>
                <a:off x="2444082" y="2577150"/>
                <a:ext cx="119281" cy="142503"/>
              </a:xfrm>
              <a:custGeom>
                <a:avLst/>
                <a:gdLst>
                  <a:gd name="T0" fmla="*/ 111125 w 125"/>
                  <a:gd name="T1" fmla="*/ 109538 h 149"/>
                  <a:gd name="T2" fmla="*/ 90487 w 125"/>
                  <a:gd name="T3" fmla="*/ 84138 h 149"/>
                  <a:gd name="T4" fmla="*/ 82550 w 125"/>
                  <a:gd name="T5" fmla="*/ 68263 h 149"/>
                  <a:gd name="T6" fmla="*/ 61912 w 125"/>
                  <a:gd name="T7" fmla="*/ 47625 h 149"/>
                  <a:gd name="T8" fmla="*/ 60325 w 125"/>
                  <a:gd name="T9" fmla="*/ 15875 h 149"/>
                  <a:gd name="T10" fmla="*/ 47625 w 125"/>
                  <a:gd name="T11" fmla="*/ 7938 h 149"/>
                  <a:gd name="T12" fmla="*/ 31750 w 125"/>
                  <a:gd name="T13" fmla="*/ 4763 h 149"/>
                  <a:gd name="T14" fmla="*/ 26987 w 125"/>
                  <a:gd name="T15" fmla="*/ 4763 h 149"/>
                  <a:gd name="T16" fmla="*/ 19050 w 125"/>
                  <a:gd name="T17" fmla="*/ 11113 h 149"/>
                  <a:gd name="T18" fmla="*/ 6350 w 125"/>
                  <a:gd name="T19" fmla="*/ 6350 h 149"/>
                  <a:gd name="T20" fmla="*/ 4762 w 125"/>
                  <a:gd name="T21" fmla="*/ 20638 h 149"/>
                  <a:gd name="T22" fmla="*/ 9525 w 125"/>
                  <a:gd name="T23" fmla="*/ 30163 h 149"/>
                  <a:gd name="T24" fmla="*/ 4762 w 125"/>
                  <a:gd name="T25" fmla="*/ 47625 h 149"/>
                  <a:gd name="T26" fmla="*/ 9525 w 125"/>
                  <a:gd name="T27" fmla="*/ 55563 h 149"/>
                  <a:gd name="T28" fmla="*/ 25400 w 125"/>
                  <a:gd name="T29" fmla="*/ 58738 h 149"/>
                  <a:gd name="T30" fmla="*/ 31750 w 125"/>
                  <a:gd name="T31" fmla="*/ 73025 h 149"/>
                  <a:gd name="T32" fmla="*/ 26987 w 125"/>
                  <a:gd name="T33" fmla="*/ 77788 h 149"/>
                  <a:gd name="T34" fmla="*/ 34925 w 125"/>
                  <a:gd name="T35" fmla="*/ 80963 h 149"/>
                  <a:gd name="T36" fmla="*/ 41275 w 125"/>
                  <a:gd name="T37" fmla="*/ 68263 h 149"/>
                  <a:gd name="T38" fmla="*/ 42862 w 125"/>
                  <a:gd name="T39" fmla="*/ 77788 h 149"/>
                  <a:gd name="T40" fmla="*/ 50800 w 125"/>
                  <a:gd name="T41" fmla="*/ 76200 h 149"/>
                  <a:gd name="T42" fmla="*/ 47625 w 125"/>
                  <a:gd name="T43" fmla="*/ 80963 h 149"/>
                  <a:gd name="T44" fmla="*/ 47625 w 125"/>
                  <a:gd name="T45" fmla="*/ 90488 h 149"/>
                  <a:gd name="T46" fmla="*/ 57150 w 125"/>
                  <a:gd name="T47" fmla="*/ 92075 h 149"/>
                  <a:gd name="T48" fmla="*/ 65087 w 125"/>
                  <a:gd name="T49" fmla="*/ 100013 h 149"/>
                  <a:gd name="T50" fmla="*/ 79375 w 125"/>
                  <a:gd name="T51" fmla="*/ 98425 h 149"/>
                  <a:gd name="T52" fmla="*/ 93662 w 125"/>
                  <a:gd name="T53" fmla="*/ 120650 h 149"/>
                  <a:gd name="T54" fmla="*/ 100012 w 125"/>
                  <a:gd name="T55" fmla="*/ 144463 h 149"/>
                  <a:gd name="T56" fmla="*/ 104775 w 125"/>
                  <a:gd name="T57" fmla="*/ 160338 h 149"/>
                  <a:gd name="T58" fmla="*/ 90487 w 125"/>
                  <a:gd name="T59" fmla="*/ 150813 h 149"/>
                  <a:gd name="T60" fmla="*/ 77787 w 125"/>
                  <a:gd name="T61" fmla="*/ 150813 h 149"/>
                  <a:gd name="T62" fmla="*/ 71437 w 125"/>
                  <a:gd name="T63" fmla="*/ 160338 h 149"/>
                  <a:gd name="T64" fmla="*/ 65087 w 125"/>
                  <a:gd name="T65" fmla="*/ 146050 h 149"/>
                  <a:gd name="T66" fmla="*/ 66675 w 125"/>
                  <a:gd name="T67" fmla="*/ 120650 h 149"/>
                  <a:gd name="T68" fmla="*/ 50800 w 125"/>
                  <a:gd name="T69" fmla="*/ 107950 h 149"/>
                  <a:gd name="T70" fmla="*/ 49212 w 125"/>
                  <a:gd name="T71" fmla="*/ 101600 h 149"/>
                  <a:gd name="T72" fmla="*/ 42862 w 125"/>
                  <a:gd name="T73" fmla="*/ 98425 h 149"/>
                  <a:gd name="T74" fmla="*/ 31750 w 125"/>
                  <a:gd name="T75" fmla="*/ 84138 h 149"/>
                  <a:gd name="T76" fmla="*/ 26987 w 125"/>
                  <a:gd name="T77" fmla="*/ 93663 h 149"/>
                  <a:gd name="T78" fmla="*/ 19050 w 125"/>
                  <a:gd name="T79" fmla="*/ 125413 h 149"/>
                  <a:gd name="T80" fmla="*/ 25400 w 125"/>
                  <a:gd name="T81" fmla="*/ 138113 h 149"/>
                  <a:gd name="T82" fmla="*/ 44450 w 125"/>
                  <a:gd name="T83" fmla="*/ 168275 h 149"/>
                  <a:gd name="T84" fmla="*/ 53975 w 125"/>
                  <a:gd name="T85" fmla="*/ 173038 h 149"/>
                  <a:gd name="T86" fmla="*/ 61912 w 125"/>
                  <a:gd name="T87" fmla="*/ 187325 h 149"/>
                  <a:gd name="T88" fmla="*/ 71437 w 125"/>
                  <a:gd name="T89" fmla="*/ 193675 h 149"/>
                  <a:gd name="T90" fmla="*/ 66675 w 125"/>
                  <a:gd name="T91" fmla="*/ 196850 h 149"/>
                  <a:gd name="T92" fmla="*/ 65087 w 125"/>
                  <a:gd name="T93" fmla="*/ 203200 h 149"/>
                  <a:gd name="T94" fmla="*/ 52387 w 125"/>
                  <a:gd name="T95" fmla="*/ 225425 h 149"/>
                  <a:gd name="T96" fmla="*/ 65087 w 125"/>
                  <a:gd name="T97" fmla="*/ 225425 h 149"/>
                  <a:gd name="T98" fmla="*/ 85725 w 125"/>
                  <a:gd name="T99" fmla="*/ 196850 h 149"/>
                  <a:gd name="T100" fmla="*/ 95250 w 125"/>
                  <a:gd name="T101" fmla="*/ 184150 h 149"/>
                  <a:gd name="T102" fmla="*/ 109537 w 125"/>
                  <a:gd name="T103" fmla="*/ 180975 h 149"/>
                  <a:gd name="T104" fmla="*/ 152400 w 125"/>
                  <a:gd name="T105" fmla="*/ 173038 h 149"/>
                  <a:gd name="T106" fmla="*/ 155575 w 125"/>
                  <a:gd name="T107" fmla="*/ 190500 h 149"/>
                  <a:gd name="T108" fmla="*/ 138112 w 125"/>
                  <a:gd name="T109" fmla="*/ 211138 h 149"/>
                  <a:gd name="T110" fmla="*/ 152400 w 125"/>
                  <a:gd name="T111" fmla="*/ 228600 h 149"/>
                  <a:gd name="T112" fmla="*/ 168275 w 125"/>
                  <a:gd name="T113" fmla="*/ 219075 h 149"/>
                  <a:gd name="T114" fmla="*/ 192087 w 125"/>
                  <a:gd name="T115" fmla="*/ 204788 h 149"/>
                  <a:gd name="T116" fmla="*/ 198437 w 125"/>
                  <a:gd name="T117" fmla="*/ 177800 h 149"/>
                  <a:gd name="T118" fmla="*/ 171450 w 125"/>
                  <a:gd name="T119" fmla="*/ 147638 h 149"/>
                  <a:gd name="T120" fmla="*/ 146050 w 125"/>
                  <a:gd name="T121" fmla="*/ 160338 h 149"/>
                  <a:gd name="T122" fmla="*/ 130175 w 125"/>
                  <a:gd name="T123" fmla="*/ 152400 h 149"/>
                  <a:gd name="T124" fmla="*/ 157162 w 125"/>
                  <a:gd name="T125" fmla="*/ 127000 h 1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 h="149">
                    <a:moveTo>
                      <a:pt x="82" y="76"/>
                    </a:moveTo>
                    <a:lnTo>
                      <a:pt x="82" y="76"/>
                    </a:lnTo>
                    <a:lnTo>
                      <a:pt x="79" y="75"/>
                    </a:lnTo>
                    <a:lnTo>
                      <a:pt x="75" y="71"/>
                    </a:lnTo>
                    <a:lnTo>
                      <a:pt x="72" y="70"/>
                    </a:lnTo>
                    <a:lnTo>
                      <a:pt x="72" y="69"/>
                    </a:lnTo>
                    <a:lnTo>
                      <a:pt x="72" y="68"/>
                    </a:lnTo>
                    <a:lnTo>
                      <a:pt x="71" y="68"/>
                    </a:lnTo>
                    <a:lnTo>
                      <a:pt x="70" y="69"/>
                    </a:lnTo>
                    <a:lnTo>
                      <a:pt x="68" y="67"/>
                    </a:lnTo>
                    <a:lnTo>
                      <a:pt x="68" y="64"/>
                    </a:lnTo>
                    <a:lnTo>
                      <a:pt x="66" y="63"/>
                    </a:lnTo>
                    <a:lnTo>
                      <a:pt x="65" y="62"/>
                    </a:lnTo>
                    <a:lnTo>
                      <a:pt x="60" y="58"/>
                    </a:lnTo>
                    <a:lnTo>
                      <a:pt x="59" y="57"/>
                    </a:lnTo>
                    <a:lnTo>
                      <a:pt x="58" y="56"/>
                    </a:lnTo>
                    <a:lnTo>
                      <a:pt x="57" y="54"/>
                    </a:lnTo>
                    <a:lnTo>
                      <a:pt x="57" y="53"/>
                    </a:lnTo>
                    <a:lnTo>
                      <a:pt x="59" y="52"/>
                    </a:lnTo>
                    <a:lnTo>
                      <a:pt x="61" y="52"/>
                    </a:lnTo>
                    <a:lnTo>
                      <a:pt x="61" y="51"/>
                    </a:lnTo>
                    <a:lnTo>
                      <a:pt x="61" y="49"/>
                    </a:lnTo>
                    <a:lnTo>
                      <a:pt x="59" y="43"/>
                    </a:lnTo>
                    <a:lnTo>
                      <a:pt x="58" y="42"/>
                    </a:lnTo>
                    <a:lnTo>
                      <a:pt x="52" y="43"/>
                    </a:lnTo>
                    <a:lnTo>
                      <a:pt x="49" y="42"/>
                    </a:lnTo>
                    <a:lnTo>
                      <a:pt x="47" y="40"/>
                    </a:lnTo>
                    <a:lnTo>
                      <a:pt x="44" y="40"/>
                    </a:lnTo>
                    <a:lnTo>
                      <a:pt x="43" y="41"/>
                    </a:lnTo>
                    <a:lnTo>
                      <a:pt x="42" y="40"/>
                    </a:lnTo>
                    <a:lnTo>
                      <a:pt x="41" y="37"/>
                    </a:lnTo>
                    <a:lnTo>
                      <a:pt x="39" y="35"/>
                    </a:lnTo>
                    <a:lnTo>
                      <a:pt x="39" y="33"/>
                    </a:lnTo>
                    <a:lnTo>
                      <a:pt x="39" y="30"/>
                    </a:lnTo>
                    <a:lnTo>
                      <a:pt x="38" y="27"/>
                    </a:lnTo>
                    <a:lnTo>
                      <a:pt x="36" y="25"/>
                    </a:lnTo>
                    <a:lnTo>
                      <a:pt x="34" y="22"/>
                    </a:lnTo>
                    <a:lnTo>
                      <a:pt x="33" y="21"/>
                    </a:lnTo>
                    <a:lnTo>
                      <a:pt x="32" y="20"/>
                    </a:lnTo>
                    <a:lnTo>
                      <a:pt x="32" y="19"/>
                    </a:lnTo>
                    <a:lnTo>
                      <a:pt x="36" y="11"/>
                    </a:lnTo>
                    <a:lnTo>
                      <a:pt x="38" y="10"/>
                    </a:lnTo>
                    <a:lnTo>
                      <a:pt x="36" y="8"/>
                    </a:lnTo>
                    <a:lnTo>
                      <a:pt x="37" y="5"/>
                    </a:lnTo>
                    <a:lnTo>
                      <a:pt x="36" y="4"/>
                    </a:lnTo>
                    <a:lnTo>
                      <a:pt x="34" y="4"/>
                    </a:lnTo>
                    <a:lnTo>
                      <a:pt x="33" y="5"/>
                    </a:lnTo>
                    <a:lnTo>
                      <a:pt x="33" y="7"/>
                    </a:lnTo>
                    <a:lnTo>
                      <a:pt x="32" y="7"/>
                    </a:lnTo>
                    <a:lnTo>
                      <a:pt x="32" y="5"/>
                    </a:lnTo>
                    <a:lnTo>
                      <a:pt x="31" y="5"/>
                    </a:lnTo>
                    <a:lnTo>
                      <a:pt x="30" y="5"/>
                    </a:lnTo>
                    <a:lnTo>
                      <a:pt x="27" y="7"/>
                    </a:lnTo>
                    <a:lnTo>
                      <a:pt x="26" y="9"/>
                    </a:lnTo>
                    <a:lnTo>
                      <a:pt x="23" y="8"/>
                    </a:lnTo>
                    <a:lnTo>
                      <a:pt x="22" y="7"/>
                    </a:lnTo>
                    <a:lnTo>
                      <a:pt x="20" y="8"/>
                    </a:lnTo>
                    <a:lnTo>
                      <a:pt x="19" y="7"/>
                    </a:lnTo>
                    <a:lnTo>
                      <a:pt x="20" y="3"/>
                    </a:lnTo>
                    <a:lnTo>
                      <a:pt x="21" y="2"/>
                    </a:lnTo>
                    <a:lnTo>
                      <a:pt x="20" y="0"/>
                    </a:lnTo>
                    <a:lnTo>
                      <a:pt x="19" y="0"/>
                    </a:lnTo>
                    <a:lnTo>
                      <a:pt x="17" y="0"/>
                    </a:lnTo>
                    <a:lnTo>
                      <a:pt x="17" y="2"/>
                    </a:lnTo>
                    <a:lnTo>
                      <a:pt x="17" y="3"/>
                    </a:lnTo>
                    <a:lnTo>
                      <a:pt x="16" y="4"/>
                    </a:lnTo>
                    <a:lnTo>
                      <a:pt x="15" y="5"/>
                    </a:lnTo>
                    <a:lnTo>
                      <a:pt x="12" y="5"/>
                    </a:lnTo>
                    <a:lnTo>
                      <a:pt x="12" y="7"/>
                    </a:lnTo>
                    <a:lnTo>
                      <a:pt x="10" y="4"/>
                    </a:lnTo>
                    <a:lnTo>
                      <a:pt x="9" y="5"/>
                    </a:lnTo>
                    <a:lnTo>
                      <a:pt x="8" y="4"/>
                    </a:lnTo>
                    <a:lnTo>
                      <a:pt x="6" y="4"/>
                    </a:lnTo>
                    <a:lnTo>
                      <a:pt x="8" y="3"/>
                    </a:lnTo>
                    <a:lnTo>
                      <a:pt x="4" y="4"/>
                    </a:lnTo>
                    <a:lnTo>
                      <a:pt x="3" y="4"/>
                    </a:lnTo>
                    <a:lnTo>
                      <a:pt x="4" y="5"/>
                    </a:lnTo>
                    <a:lnTo>
                      <a:pt x="5" y="7"/>
                    </a:lnTo>
                    <a:lnTo>
                      <a:pt x="5" y="8"/>
                    </a:lnTo>
                    <a:lnTo>
                      <a:pt x="4" y="10"/>
                    </a:lnTo>
                    <a:lnTo>
                      <a:pt x="4" y="11"/>
                    </a:lnTo>
                    <a:lnTo>
                      <a:pt x="3" y="13"/>
                    </a:lnTo>
                    <a:lnTo>
                      <a:pt x="3" y="14"/>
                    </a:lnTo>
                    <a:lnTo>
                      <a:pt x="4" y="15"/>
                    </a:lnTo>
                    <a:lnTo>
                      <a:pt x="5" y="16"/>
                    </a:lnTo>
                    <a:lnTo>
                      <a:pt x="6" y="16"/>
                    </a:lnTo>
                    <a:lnTo>
                      <a:pt x="9" y="15"/>
                    </a:lnTo>
                    <a:lnTo>
                      <a:pt x="8" y="18"/>
                    </a:lnTo>
                    <a:lnTo>
                      <a:pt x="6" y="19"/>
                    </a:lnTo>
                    <a:lnTo>
                      <a:pt x="5" y="20"/>
                    </a:lnTo>
                    <a:lnTo>
                      <a:pt x="6" y="21"/>
                    </a:lnTo>
                    <a:lnTo>
                      <a:pt x="5" y="21"/>
                    </a:lnTo>
                    <a:lnTo>
                      <a:pt x="4" y="24"/>
                    </a:lnTo>
                    <a:lnTo>
                      <a:pt x="1" y="26"/>
                    </a:lnTo>
                    <a:lnTo>
                      <a:pt x="1" y="27"/>
                    </a:lnTo>
                    <a:lnTo>
                      <a:pt x="1" y="29"/>
                    </a:lnTo>
                    <a:lnTo>
                      <a:pt x="3" y="29"/>
                    </a:lnTo>
                    <a:lnTo>
                      <a:pt x="3" y="30"/>
                    </a:lnTo>
                    <a:lnTo>
                      <a:pt x="1" y="30"/>
                    </a:lnTo>
                    <a:lnTo>
                      <a:pt x="1" y="31"/>
                    </a:lnTo>
                    <a:lnTo>
                      <a:pt x="0" y="32"/>
                    </a:lnTo>
                    <a:lnTo>
                      <a:pt x="1" y="32"/>
                    </a:lnTo>
                    <a:lnTo>
                      <a:pt x="4" y="33"/>
                    </a:lnTo>
                    <a:lnTo>
                      <a:pt x="6" y="33"/>
                    </a:lnTo>
                    <a:lnTo>
                      <a:pt x="6" y="35"/>
                    </a:lnTo>
                    <a:lnTo>
                      <a:pt x="5" y="35"/>
                    </a:lnTo>
                    <a:lnTo>
                      <a:pt x="6" y="36"/>
                    </a:lnTo>
                    <a:lnTo>
                      <a:pt x="8" y="36"/>
                    </a:lnTo>
                    <a:lnTo>
                      <a:pt x="11" y="33"/>
                    </a:lnTo>
                    <a:lnTo>
                      <a:pt x="11" y="37"/>
                    </a:lnTo>
                    <a:lnTo>
                      <a:pt x="15" y="36"/>
                    </a:lnTo>
                    <a:lnTo>
                      <a:pt x="16" y="37"/>
                    </a:lnTo>
                    <a:lnTo>
                      <a:pt x="15" y="40"/>
                    </a:lnTo>
                    <a:lnTo>
                      <a:pt x="14" y="41"/>
                    </a:lnTo>
                    <a:lnTo>
                      <a:pt x="16" y="41"/>
                    </a:lnTo>
                    <a:lnTo>
                      <a:pt x="17" y="42"/>
                    </a:lnTo>
                    <a:lnTo>
                      <a:pt x="20" y="43"/>
                    </a:lnTo>
                    <a:lnTo>
                      <a:pt x="20" y="44"/>
                    </a:lnTo>
                    <a:lnTo>
                      <a:pt x="20" y="46"/>
                    </a:lnTo>
                    <a:lnTo>
                      <a:pt x="22" y="47"/>
                    </a:lnTo>
                    <a:lnTo>
                      <a:pt x="21" y="48"/>
                    </a:lnTo>
                    <a:lnTo>
                      <a:pt x="20" y="48"/>
                    </a:lnTo>
                    <a:lnTo>
                      <a:pt x="19" y="49"/>
                    </a:lnTo>
                    <a:lnTo>
                      <a:pt x="17" y="48"/>
                    </a:lnTo>
                    <a:lnTo>
                      <a:pt x="16" y="48"/>
                    </a:lnTo>
                    <a:lnTo>
                      <a:pt x="17" y="49"/>
                    </a:lnTo>
                    <a:lnTo>
                      <a:pt x="17" y="51"/>
                    </a:lnTo>
                    <a:lnTo>
                      <a:pt x="17" y="52"/>
                    </a:lnTo>
                    <a:lnTo>
                      <a:pt x="19" y="53"/>
                    </a:lnTo>
                    <a:lnTo>
                      <a:pt x="19" y="52"/>
                    </a:lnTo>
                    <a:lnTo>
                      <a:pt x="19" y="51"/>
                    </a:lnTo>
                    <a:lnTo>
                      <a:pt x="22" y="51"/>
                    </a:lnTo>
                    <a:lnTo>
                      <a:pt x="23" y="51"/>
                    </a:lnTo>
                    <a:lnTo>
                      <a:pt x="25" y="51"/>
                    </a:lnTo>
                    <a:lnTo>
                      <a:pt x="23" y="51"/>
                    </a:lnTo>
                    <a:lnTo>
                      <a:pt x="23" y="49"/>
                    </a:lnTo>
                    <a:lnTo>
                      <a:pt x="25" y="48"/>
                    </a:lnTo>
                    <a:lnTo>
                      <a:pt x="23" y="46"/>
                    </a:lnTo>
                    <a:lnTo>
                      <a:pt x="23" y="43"/>
                    </a:lnTo>
                    <a:lnTo>
                      <a:pt x="25" y="43"/>
                    </a:lnTo>
                    <a:lnTo>
                      <a:pt x="26" y="43"/>
                    </a:lnTo>
                    <a:lnTo>
                      <a:pt x="27" y="43"/>
                    </a:lnTo>
                    <a:lnTo>
                      <a:pt x="26" y="44"/>
                    </a:lnTo>
                    <a:lnTo>
                      <a:pt x="27" y="44"/>
                    </a:lnTo>
                    <a:lnTo>
                      <a:pt x="27" y="46"/>
                    </a:lnTo>
                    <a:lnTo>
                      <a:pt x="26" y="47"/>
                    </a:lnTo>
                    <a:lnTo>
                      <a:pt x="27" y="48"/>
                    </a:lnTo>
                    <a:lnTo>
                      <a:pt x="27" y="49"/>
                    </a:lnTo>
                    <a:lnTo>
                      <a:pt x="27" y="47"/>
                    </a:lnTo>
                    <a:lnTo>
                      <a:pt x="28" y="47"/>
                    </a:lnTo>
                    <a:lnTo>
                      <a:pt x="30" y="47"/>
                    </a:lnTo>
                    <a:lnTo>
                      <a:pt x="30" y="46"/>
                    </a:lnTo>
                    <a:lnTo>
                      <a:pt x="31" y="46"/>
                    </a:lnTo>
                    <a:lnTo>
                      <a:pt x="32" y="47"/>
                    </a:lnTo>
                    <a:lnTo>
                      <a:pt x="32" y="48"/>
                    </a:lnTo>
                    <a:lnTo>
                      <a:pt x="33" y="48"/>
                    </a:lnTo>
                    <a:lnTo>
                      <a:pt x="32" y="48"/>
                    </a:lnTo>
                    <a:lnTo>
                      <a:pt x="31" y="48"/>
                    </a:lnTo>
                    <a:lnTo>
                      <a:pt x="31" y="49"/>
                    </a:lnTo>
                    <a:lnTo>
                      <a:pt x="31" y="52"/>
                    </a:lnTo>
                    <a:lnTo>
                      <a:pt x="31" y="51"/>
                    </a:lnTo>
                    <a:lnTo>
                      <a:pt x="30" y="49"/>
                    </a:lnTo>
                    <a:lnTo>
                      <a:pt x="30" y="51"/>
                    </a:lnTo>
                    <a:lnTo>
                      <a:pt x="30" y="52"/>
                    </a:lnTo>
                    <a:lnTo>
                      <a:pt x="30" y="53"/>
                    </a:lnTo>
                    <a:lnTo>
                      <a:pt x="30" y="54"/>
                    </a:lnTo>
                    <a:lnTo>
                      <a:pt x="27" y="53"/>
                    </a:lnTo>
                    <a:lnTo>
                      <a:pt x="27" y="54"/>
                    </a:lnTo>
                    <a:lnTo>
                      <a:pt x="30" y="57"/>
                    </a:lnTo>
                    <a:lnTo>
                      <a:pt x="30" y="58"/>
                    </a:lnTo>
                    <a:lnTo>
                      <a:pt x="30" y="59"/>
                    </a:lnTo>
                    <a:lnTo>
                      <a:pt x="28" y="59"/>
                    </a:lnTo>
                    <a:lnTo>
                      <a:pt x="31" y="60"/>
                    </a:lnTo>
                    <a:lnTo>
                      <a:pt x="32" y="60"/>
                    </a:lnTo>
                    <a:lnTo>
                      <a:pt x="34" y="60"/>
                    </a:lnTo>
                    <a:lnTo>
                      <a:pt x="36" y="59"/>
                    </a:lnTo>
                    <a:lnTo>
                      <a:pt x="36" y="58"/>
                    </a:lnTo>
                    <a:lnTo>
                      <a:pt x="36" y="57"/>
                    </a:lnTo>
                    <a:lnTo>
                      <a:pt x="38" y="58"/>
                    </a:lnTo>
                    <a:lnTo>
                      <a:pt x="37" y="59"/>
                    </a:lnTo>
                    <a:lnTo>
                      <a:pt x="42" y="60"/>
                    </a:lnTo>
                    <a:lnTo>
                      <a:pt x="42" y="62"/>
                    </a:lnTo>
                    <a:lnTo>
                      <a:pt x="41" y="63"/>
                    </a:lnTo>
                    <a:lnTo>
                      <a:pt x="41" y="64"/>
                    </a:lnTo>
                    <a:lnTo>
                      <a:pt x="41" y="65"/>
                    </a:lnTo>
                    <a:lnTo>
                      <a:pt x="44" y="63"/>
                    </a:lnTo>
                    <a:lnTo>
                      <a:pt x="47" y="60"/>
                    </a:lnTo>
                    <a:lnTo>
                      <a:pt x="48" y="60"/>
                    </a:lnTo>
                    <a:lnTo>
                      <a:pt x="49" y="60"/>
                    </a:lnTo>
                    <a:lnTo>
                      <a:pt x="50" y="62"/>
                    </a:lnTo>
                    <a:lnTo>
                      <a:pt x="52" y="62"/>
                    </a:lnTo>
                    <a:lnTo>
                      <a:pt x="54" y="65"/>
                    </a:lnTo>
                    <a:lnTo>
                      <a:pt x="55" y="65"/>
                    </a:lnTo>
                    <a:lnTo>
                      <a:pt x="58" y="67"/>
                    </a:lnTo>
                    <a:lnTo>
                      <a:pt x="59" y="69"/>
                    </a:lnTo>
                    <a:lnTo>
                      <a:pt x="59" y="73"/>
                    </a:lnTo>
                    <a:lnTo>
                      <a:pt x="59" y="75"/>
                    </a:lnTo>
                    <a:lnTo>
                      <a:pt x="59" y="76"/>
                    </a:lnTo>
                    <a:lnTo>
                      <a:pt x="58" y="76"/>
                    </a:lnTo>
                    <a:lnTo>
                      <a:pt x="58" y="78"/>
                    </a:lnTo>
                    <a:lnTo>
                      <a:pt x="58" y="84"/>
                    </a:lnTo>
                    <a:lnTo>
                      <a:pt x="60" y="89"/>
                    </a:lnTo>
                    <a:lnTo>
                      <a:pt x="61" y="90"/>
                    </a:lnTo>
                    <a:lnTo>
                      <a:pt x="61" y="91"/>
                    </a:lnTo>
                    <a:lnTo>
                      <a:pt x="60" y="91"/>
                    </a:lnTo>
                    <a:lnTo>
                      <a:pt x="61" y="91"/>
                    </a:lnTo>
                    <a:lnTo>
                      <a:pt x="63" y="91"/>
                    </a:lnTo>
                    <a:lnTo>
                      <a:pt x="64" y="92"/>
                    </a:lnTo>
                    <a:lnTo>
                      <a:pt x="63" y="93"/>
                    </a:lnTo>
                    <a:lnTo>
                      <a:pt x="66" y="98"/>
                    </a:lnTo>
                    <a:lnTo>
                      <a:pt x="69" y="100"/>
                    </a:lnTo>
                    <a:lnTo>
                      <a:pt x="69" y="101"/>
                    </a:lnTo>
                    <a:lnTo>
                      <a:pt x="68" y="102"/>
                    </a:lnTo>
                    <a:lnTo>
                      <a:pt x="68" y="101"/>
                    </a:lnTo>
                    <a:lnTo>
                      <a:pt x="66" y="101"/>
                    </a:lnTo>
                    <a:lnTo>
                      <a:pt x="66" y="100"/>
                    </a:lnTo>
                    <a:lnTo>
                      <a:pt x="65" y="101"/>
                    </a:lnTo>
                    <a:lnTo>
                      <a:pt x="61" y="97"/>
                    </a:lnTo>
                    <a:lnTo>
                      <a:pt x="60" y="96"/>
                    </a:lnTo>
                    <a:lnTo>
                      <a:pt x="59" y="96"/>
                    </a:lnTo>
                    <a:lnTo>
                      <a:pt x="58" y="96"/>
                    </a:lnTo>
                    <a:lnTo>
                      <a:pt x="57" y="95"/>
                    </a:lnTo>
                    <a:lnTo>
                      <a:pt x="55" y="95"/>
                    </a:lnTo>
                    <a:lnTo>
                      <a:pt x="54" y="93"/>
                    </a:lnTo>
                    <a:lnTo>
                      <a:pt x="53" y="93"/>
                    </a:lnTo>
                    <a:lnTo>
                      <a:pt x="52" y="93"/>
                    </a:lnTo>
                    <a:lnTo>
                      <a:pt x="53" y="95"/>
                    </a:lnTo>
                    <a:lnTo>
                      <a:pt x="52" y="95"/>
                    </a:lnTo>
                    <a:lnTo>
                      <a:pt x="50" y="93"/>
                    </a:lnTo>
                    <a:lnTo>
                      <a:pt x="49" y="95"/>
                    </a:lnTo>
                    <a:lnTo>
                      <a:pt x="48" y="97"/>
                    </a:lnTo>
                    <a:lnTo>
                      <a:pt x="48" y="100"/>
                    </a:lnTo>
                    <a:lnTo>
                      <a:pt x="47" y="100"/>
                    </a:lnTo>
                    <a:lnTo>
                      <a:pt x="47" y="97"/>
                    </a:lnTo>
                    <a:lnTo>
                      <a:pt x="45" y="97"/>
                    </a:lnTo>
                    <a:lnTo>
                      <a:pt x="45" y="98"/>
                    </a:lnTo>
                    <a:lnTo>
                      <a:pt x="45" y="101"/>
                    </a:lnTo>
                    <a:lnTo>
                      <a:pt x="42" y="97"/>
                    </a:lnTo>
                    <a:lnTo>
                      <a:pt x="43" y="98"/>
                    </a:lnTo>
                    <a:lnTo>
                      <a:pt x="44" y="97"/>
                    </a:lnTo>
                    <a:lnTo>
                      <a:pt x="44" y="96"/>
                    </a:lnTo>
                    <a:lnTo>
                      <a:pt x="42" y="95"/>
                    </a:lnTo>
                    <a:lnTo>
                      <a:pt x="41" y="92"/>
                    </a:lnTo>
                    <a:lnTo>
                      <a:pt x="39" y="91"/>
                    </a:lnTo>
                    <a:lnTo>
                      <a:pt x="39" y="90"/>
                    </a:lnTo>
                    <a:lnTo>
                      <a:pt x="39" y="86"/>
                    </a:lnTo>
                    <a:lnTo>
                      <a:pt x="41" y="85"/>
                    </a:lnTo>
                    <a:lnTo>
                      <a:pt x="41" y="81"/>
                    </a:lnTo>
                    <a:lnTo>
                      <a:pt x="39" y="79"/>
                    </a:lnTo>
                    <a:lnTo>
                      <a:pt x="42" y="76"/>
                    </a:lnTo>
                    <a:lnTo>
                      <a:pt x="39" y="74"/>
                    </a:lnTo>
                    <a:lnTo>
                      <a:pt x="38" y="71"/>
                    </a:lnTo>
                    <a:lnTo>
                      <a:pt x="37" y="70"/>
                    </a:lnTo>
                    <a:lnTo>
                      <a:pt x="36" y="70"/>
                    </a:lnTo>
                    <a:lnTo>
                      <a:pt x="34" y="69"/>
                    </a:lnTo>
                    <a:lnTo>
                      <a:pt x="33" y="69"/>
                    </a:lnTo>
                    <a:lnTo>
                      <a:pt x="32" y="68"/>
                    </a:lnTo>
                    <a:lnTo>
                      <a:pt x="32" y="69"/>
                    </a:lnTo>
                    <a:lnTo>
                      <a:pt x="31" y="70"/>
                    </a:lnTo>
                    <a:lnTo>
                      <a:pt x="31" y="73"/>
                    </a:lnTo>
                    <a:lnTo>
                      <a:pt x="30" y="73"/>
                    </a:lnTo>
                    <a:lnTo>
                      <a:pt x="30" y="70"/>
                    </a:lnTo>
                    <a:lnTo>
                      <a:pt x="30" y="67"/>
                    </a:lnTo>
                    <a:lnTo>
                      <a:pt x="31" y="64"/>
                    </a:lnTo>
                    <a:lnTo>
                      <a:pt x="32" y="64"/>
                    </a:lnTo>
                    <a:lnTo>
                      <a:pt x="32" y="63"/>
                    </a:lnTo>
                    <a:lnTo>
                      <a:pt x="31" y="62"/>
                    </a:lnTo>
                    <a:lnTo>
                      <a:pt x="31" y="60"/>
                    </a:lnTo>
                    <a:lnTo>
                      <a:pt x="30" y="60"/>
                    </a:lnTo>
                    <a:lnTo>
                      <a:pt x="28" y="60"/>
                    </a:lnTo>
                    <a:lnTo>
                      <a:pt x="28" y="63"/>
                    </a:lnTo>
                    <a:lnTo>
                      <a:pt x="27" y="62"/>
                    </a:lnTo>
                    <a:lnTo>
                      <a:pt x="28" y="60"/>
                    </a:lnTo>
                    <a:lnTo>
                      <a:pt x="27" y="59"/>
                    </a:lnTo>
                    <a:lnTo>
                      <a:pt x="26" y="59"/>
                    </a:lnTo>
                    <a:lnTo>
                      <a:pt x="26" y="58"/>
                    </a:lnTo>
                    <a:lnTo>
                      <a:pt x="26" y="57"/>
                    </a:lnTo>
                    <a:lnTo>
                      <a:pt x="23" y="56"/>
                    </a:lnTo>
                    <a:lnTo>
                      <a:pt x="20" y="53"/>
                    </a:lnTo>
                    <a:lnTo>
                      <a:pt x="19" y="54"/>
                    </a:lnTo>
                    <a:lnTo>
                      <a:pt x="20" y="56"/>
                    </a:lnTo>
                    <a:lnTo>
                      <a:pt x="20" y="57"/>
                    </a:lnTo>
                    <a:lnTo>
                      <a:pt x="19" y="57"/>
                    </a:lnTo>
                    <a:lnTo>
                      <a:pt x="17" y="58"/>
                    </a:lnTo>
                    <a:lnTo>
                      <a:pt x="19" y="59"/>
                    </a:lnTo>
                    <a:lnTo>
                      <a:pt x="17" y="58"/>
                    </a:lnTo>
                    <a:lnTo>
                      <a:pt x="17" y="59"/>
                    </a:lnTo>
                    <a:lnTo>
                      <a:pt x="17" y="62"/>
                    </a:lnTo>
                    <a:lnTo>
                      <a:pt x="16" y="64"/>
                    </a:lnTo>
                    <a:lnTo>
                      <a:pt x="15" y="65"/>
                    </a:lnTo>
                    <a:lnTo>
                      <a:pt x="15" y="70"/>
                    </a:lnTo>
                    <a:lnTo>
                      <a:pt x="14" y="74"/>
                    </a:lnTo>
                    <a:lnTo>
                      <a:pt x="12" y="76"/>
                    </a:lnTo>
                    <a:lnTo>
                      <a:pt x="12" y="78"/>
                    </a:lnTo>
                    <a:lnTo>
                      <a:pt x="12" y="79"/>
                    </a:lnTo>
                    <a:lnTo>
                      <a:pt x="12" y="80"/>
                    </a:lnTo>
                    <a:lnTo>
                      <a:pt x="12" y="81"/>
                    </a:lnTo>
                    <a:lnTo>
                      <a:pt x="14" y="81"/>
                    </a:lnTo>
                    <a:lnTo>
                      <a:pt x="14" y="82"/>
                    </a:lnTo>
                    <a:lnTo>
                      <a:pt x="14" y="86"/>
                    </a:lnTo>
                    <a:lnTo>
                      <a:pt x="14" y="84"/>
                    </a:lnTo>
                    <a:lnTo>
                      <a:pt x="15" y="84"/>
                    </a:lnTo>
                    <a:lnTo>
                      <a:pt x="16" y="87"/>
                    </a:lnTo>
                    <a:lnTo>
                      <a:pt x="17" y="91"/>
                    </a:lnTo>
                    <a:lnTo>
                      <a:pt x="19" y="92"/>
                    </a:lnTo>
                    <a:lnTo>
                      <a:pt x="20" y="95"/>
                    </a:lnTo>
                    <a:lnTo>
                      <a:pt x="20" y="97"/>
                    </a:lnTo>
                    <a:lnTo>
                      <a:pt x="21" y="100"/>
                    </a:lnTo>
                    <a:lnTo>
                      <a:pt x="25" y="102"/>
                    </a:lnTo>
                    <a:lnTo>
                      <a:pt x="28" y="106"/>
                    </a:lnTo>
                    <a:lnTo>
                      <a:pt x="30" y="104"/>
                    </a:lnTo>
                    <a:lnTo>
                      <a:pt x="31" y="104"/>
                    </a:lnTo>
                    <a:lnTo>
                      <a:pt x="32" y="104"/>
                    </a:lnTo>
                    <a:lnTo>
                      <a:pt x="33" y="104"/>
                    </a:lnTo>
                    <a:lnTo>
                      <a:pt x="33" y="106"/>
                    </a:lnTo>
                    <a:lnTo>
                      <a:pt x="32" y="107"/>
                    </a:lnTo>
                    <a:lnTo>
                      <a:pt x="33" y="108"/>
                    </a:lnTo>
                    <a:lnTo>
                      <a:pt x="34" y="108"/>
                    </a:lnTo>
                    <a:lnTo>
                      <a:pt x="34" y="109"/>
                    </a:lnTo>
                    <a:lnTo>
                      <a:pt x="37" y="111"/>
                    </a:lnTo>
                    <a:lnTo>
                      <a:pt x="37" y="113"/>
                    </a:lnTo>
                    <a:lnTo>
                      <a:pt x="37" y="114"/>
                    </a:lnTo>
                    <a:lnTo>
                      <a:pt x="38" y="114"/>
                    </a:lnTo>
                    <a:lnTo>
                      <a:pt x="39" y="116"/>
                    </a:lnTo>
                    <a:lnTo>
                      <a:pt x="39" y="117"/>
                    </a:lnTo>
                    <a:lnTo>
                      <a:pt x="38" y="118"/>
                    </a:lnTo>
                    <a:lnTo>
                      <a:pt x="39" y="118"/>
                    </a:lnTo>
                    <a:lnTo>
                      <a:pt x="42" y="118"/>
                    </a:lnTo>
                    <a:lnTo>
                      <a:pt x="42" y="119"/>
                    </a:lnTo>
                    <a:lnTo>
                      <a:pt x="42" y="120"/>
                    </a:lnTo>
                    <a:lnTo>
                      <a:pt x="41" y="122"/>
                    </a:lnTo>
                    <a:lnTo>
                      <a:pt x="42" y="123"/>
                    </a:lnTo>
                    <a:lnTo>
                      <a:pt x="43" y="122"/>
                    </a:lnTo>
                    <a:lnTo>
                      <a:pt x="44" y="120"/>
                    </a:lnTo>
                    <a:lnTo>
                      <a:pt x="45" y="122"/>
                    </a:lnTo>
                    <a:lnTo>
                      <a:pt x="45" y="123"/>
                    </a:lnTo>
                    <a:lnTo>
                      <a:pt x="43" y="125"/>
                    </a:lnTo>
                    <a:lnTo>
                      <a:pt x="43" y="127"/>
                    </a:lnTo>
                    <a:lnTo>
                      <a:pt x="42" y="127"/>
                    </a:lnTo>
                    <a:lnTo>
                      <a:pt x="41" y="127"/>
                    </a:lnTo>
                    <a:lnTo>
                      <a:pt x="42" y="127"/>
                    </a:lnTo>
                    <a:lnTo>
                      <a:pt x="42" y="125"/>
                    </a:lnTo>
                    <a:lnTo>
                      <a:pt x="42" y="124"/>
                    </a:lnTo>
                    <a:lnTo>
                      <a:pt x="41" y="124"/>
                    </a:lnTo>
                    <a:lnTo>
                      <a:pt x="38" y="127"/>
                    </a:lnTo>
                    <a:lnTo>
                      <a:pt x="37" y="127"/>
                    </a:lnTo>
                    <a:lnTo>
                      <a:pt x="37" y="129"/>
                    </a:lnTo>
                    <a:lnTo>
                      <a:pt x="38" y="129"/>
                    </a:lnTo>
                    <a:lnTo>
                      <a:pt x="39" y="128"/>
                    </a:lnTo>
                    <a:lnTo>
                      <a:pt x="41" y="128"/>
                    </a:lnTo>
                    <a:lnTo>
                      <a:pt x="41" y="131"/>
                    </a:lnTo>
                    <a:lnTo>
                      <a:pt x="39" y="134"/>
                    </a:lnTo>
                    <a:lnTo>
                      <a:pt x="38" y="135"/>
                    </a:lnTo>
                    <a:lnTo>
                      <a:pt x="38" y="136"/>
                    </a:lnTo>
                    <a:lnTo>
                      <a:pt x="37" y="136"/>
                    </a:lnTo>
                    <a:lnTo>
                      <a:pt x="36" y="139"/>
                    </a:lnTo>
                    <a:lnTo>
                      <a:pt x="36" y="140"/>
                    </a:lnTo>
                    <a:lnTo>
                      <a:pt x="34" y="141"/>
                    </a:lnTo>
                    <a:lnTo>
                      <a:pt x="33" y="142"/>
                    </a:lnTo>
                    <a:lnTo>
                      <a:pt x="32" y="144"/>
                    </a:lnTo>
                    <a:lnTo>
                      <a:pt x="31" y="144"/>
                    </a:lnTo>
                    <a:lnTo>
                      <a:pt x="28" y="146"/>
                    </a:lnTo>
                    <a:lnTo>
                      <a:pt x="28" y="147"/>
                    </a:lnTo>
                    <a:lnTo>
                      <a:pt x="28" y="149"/>
                    </a:lnTo>
                    <a:lnTo>
                      <a:pt x="31" y="147"/>
                    </a:lnTo>
                    <a:lnTo>
                      <a:pt x="32" y="147"/>
                    </a:lnTo>
                    <a:lnTo>
                      <a:pt x="34" y="146"/>
                    </a:lnTo>
                    <a:lnTo>
                      <a:pt x="37" y="145"/>
                    </a:lnTo>
                    <a:lnTo>
                      <a:pt x="41" y="142"/>
                    </a:lnTo>
                    <a:lnTo>
                      <a:pt x="42" y="141"/>
                    </a:lnTo>
                    <a:lnTo>
                      <a:pt x="43" y="139"/>
                    </a:lnTo>
                    <a:lnTo>
                      <a:pt x="43" y="136"/>
                    </a:lnTo>
                    <a:lnTo>
                      <a:pt x="44" y="136"/>
                    </a:lnTo>
                    <a:lnTo>
                      <a:pt x="48" y="135"/>
                    </a:lnTo>
                    <a:lnTo>
                      <a:pt x="52" y="133"/>
                    </a:lnTo>
                    <a:lnTo>
                      <a:pt x="55" y="125"/>
                    </a:lnTo>
                    <a:lnTo>
                      <a:pt x="54" y="124"/>
                    </a:lnTo>
                    <a:lnTo>
                      <a:pt x="55" y="124"/>
                    </a:lnTo>
                    <a:lnTo>
                      <a:pt x="57" y="123"/>
                    </a:lnTo>
                    <a:lnTo>
                      <a:pt x="59" y="122"/>
                    </a:lnTo>
                    <a:lnTo>
                      <a:pt x="60" y="119"/>
                    </a:lnTo>
                    <a:lnTo>
                      <a:pt x="60" y="118"/>
                    </a:lnTo>
                    <a:lnTo>
                      <a:pt x="61" y="118"/>
                    </a:lnTo>
                    <a:lnTo>
                      <a:pt x="60" y="117"/>
                    </a:lnTo>
                    <a:lnTo>
                      <a:pt x="60" y="116"/>
                    </a:lnTo>
                    <a:lnTo>
                      <a:pt x="61" y="114"/>
                    </a:lnTo>
                    <a:lnTo>
                      <a:pt x="63" y="114"/>
                    </a:lnTo>
                    <a:lnTo>
                      <a:pt x="63" y="116"/>
                    </a:lnTo>
                    <a:lnTo>
                      <a:pt x="64" y="117"/>
                    </a:lnTo>
                    <a:lnTo>
                      <a:pt x="65" y="116"/>
                    </a:lnTo>
                    <a:lnTo>
                      <a:pt x="66" y="114"/>
                    </a:lnTo>
                    <a:lnTo>
                      <a:pt x="66" y="116"/>
                    </a:lnTo>
                    <a:lnTo>
                      <a:pt x="68" y="116"/>
                    </a:lnTo>
                    <a:lnTo>
                      <a:pt x="68" y="114"/>
                    </a:lnTo>
                    <a:lnTo>
                      <a:pt x="69" y="114"/>
                    </a:lnTo>
                    <a:lnTo>
                      <a:pt x="71" y="114"/>
                    </a:lnTo>
                    <a:lnTo>
                      <a:pt x="72" y="113"/>
                    </a:lnTo>
                    <a:lnTo>
                      <a:pt x="77" y="109"/>
                    </a:lnTo>
                    <a:lnTo>
                      <a:pt x="81" y="108"/>
                    </a:lnTo>
                    <a:lnTo>
                      <a:pt x="86" y="109"/>
                    </a:lnTo>
                    <a:lnTo>
                      <a:pt x="90" y="108"/>
                    </a:lnTo>
                    <a:lnTo>
                      <a:pt x="92" y="108"/>
                    </a:lnTo>
                    <a:lnTo>
                      <a:pt x="96" y="109"/>
                    </a:lnTo>
                    <a:lnTo>
                      <a:pt x="97" y="109"/>
                    </a:lnTo>
                    <a:lnTo>
                      <a:pt x="97" y="111"/>
                    </a:lnTo>
                    <a:lnTo>
                      <a:pt x="96" y="112"/>
                    </a:lnTo>
                    <a:lnTo>
                      <a:pt x="96" y="113"/>
                    </a:lnTo>
                    <a:lnTo>
                      <a:pt x="97" y="116"/>
                    </a:lnTo>
                    <a:lnTo>
                      <a:pt x="99" y="117"/>
                    </a:lnTo>
                    <a:lnTo>
                      <a:pt x="99" y="118"/>
                    </a:lnTo>
                    <a:lnTo>
                      <a:pt x="98" y="120"/>
                    </a:lnTo>
                    <a:lnTo>
                      <a:pt x="96" y="123"/>
                    </a:lnTo>
                    <a:lnTo>
                      <a:pt x="94" y="124"/>
                    </a:lnTo>
                    <a:lnTo>
                      <a:pt x="93" y="125"/>
                    </a:lnTo>
                    <a:lnTo>
                      <a:pt x="91" y="128"/>
                    </a:lnTo>
                    <a:lnTo>
                      <a:pt x="88" y="128"/>
                    </a:lnTo>
                    <a:lnTo>
                      <a:pt x="87" y="128"/>
                    </a:lnTo>
                    <a:lnTo>
                      <a:pt x="87" y="129"/>
                    </a:lnTo>
                    <a:lnTo>
                      <a:pt x="87" y="133"/>
                    </a:lnTo>
                    <a:lnTo>
                      <a:pt x="87" y="136"/>
                    </a:lnTo>
                    <a:lnTo>
                      <a:pt x="90" y="138"/>
                    </a:lnTo>
                    <a:lnTo>
                      <a:pt x="92" y="139"/>
                    </a:lnTo>
                    <a:lnTo>
                      <a:pt x="93" y="140"/>
                    </a:lnTo>
                    <a:lnTo>
                      <a:pt x="93" y="142"/>
                    </a:lnTo>
                    <a:lnTo>
                      <a:pt x="93" y="144"/>
                    </a:lnTo>
                    <a:lnTo>
                      <a:pt x="94" y="145"/>
                    </a:lnTo>
                    <a:lnTo>
                      <a:pt x="96" y="144"/>
                    </a:lnTo>
                    <a:lnTo>
                      <a:pt x="97" y="142"/>
                    </a:lnTo>
                    <a:lnTo>
                      <a:pt x="98" y="142"/>
                    </a:lnTo>
                    <a:lnTo>
                      <a:pt x="101" y="142"/>
                    </a:lnTo>
                    <a:lnTo>
                      <a:pt x="103" y="141"/>
                    </a:lnTo>
                    <a:lnTo>
                      <a:pt x="104" y="141"/>
                    </a:lnTo>
                    <a:lnTo>
                      <a:pt x="104" y="139"/>
                    </a:lnTo>
                    <a:lnTo>
                      <a:pt x="106" y="138"/>
                    </a:lnTo>
                    <a:lnTo>
                      <a:pt x="107" y="138"/>
                    </a:lnTo>
                    <a:lnTo>
                      <a:pt x="107" y="136"/>
                    </a:lnTo>
                    <a:lnTo>
                      <a:pt x="108" y="134"/>
                    </a:lnTo>
                    <a:lnTo>
                      <a:pt x="108" y="135"/>
                    </a:lnTo>
                    <a:lnTo>
                      <a:pt x="110" y="134"/>
                    </a:lnTo>
                    <a:lnTo>
                      <a:pt x="115" y="133"/>
                    </a:lnTo>
                    <a:lnTo>
                      <a:pt x="118" y="131"/>
                    </a:lnTo>
                    <a:lnTo>
                      <a:pt x="120" y="130"/>
                    </a:lnTo>
                    <a:lnTo>
                      <a:pt x="121" y="129"/>
                    </a:lnTo>
                    <a:lnTo>
                      <a:pt x="121" y="127"/>
                    </a:lnTo>
                    <a:lnTo>
                      <a:pt x="121" y="125"/>
                    </a:lnTo>
                    <a:lnTo>
                      <a:pt x="121" y="124"/>
                    </a:lnTo>
                    <a:lnTo>
                      <a:pt x="121" y="123"/>
                    </a:lnTo>
                    <a:lnTo>
                      <a:pt x="124" y="120"/>
                    </a:lnTo>
                    <a:lnTo>
                      <a:pt x="125" y="118"/>
                    </a:lnTo>
                    <a:lnTo>
                      <a:pt x="125" y="116"/>
                    </a:lnTo>
                    <a:lnTo>
                      <a:pt x="125" y="114"/>
                    </a:lnTo>
                    <a:lnTo>
                      <a:pt x="125" y="112"/>
                    </a:lnTo>
                    <a:lnTo>
                      <a:pt x="124" y="108"/>
                    </a:lnTo>
                    <a:lnTo>
                      <a:pt x="124" y="106"/>
                    </a:lnTo>
                    <a:lnTo>
                      <a:pt x="123" y="102"/>
                    </a:lnTo>
                    <a:lnTo>
                      <a:pt x="120" y="97"/>
                    </a:lnTo>
                    <a:lnTo>
                      <a:pt x="118" y="96"/>
                    </a:lnTo>
                    <a:lnTo>
                      <a:pt x="115" y="95"/>
                    </a:lnTo>
                    <a:lnTo>
                      <a:pt x="113" y="93"/>
                    </a:lnTo>
                    <a:lnTo>
                      <a:pt x="108" y="93"/>
                    </a:lnTo>
                    <a:lnTo>
                      <a:pt x="106" y="93"/>
                    </a:lnTo>
                    <a:lnTo>
                      <a:pt x="102" y="96"/>
                    </a:lnTo>
                    <a:lnTo>
                      <a:pt x="97" y="98"/>
                    </a:lnTo>
                    <a:lnTo>
                      <a:pt x="97" y="100"/>
                    </a:lnTo>
                    <a:lnTo>
                      <a:pt x="96" y="100"/>
                    </a:lnTo>
                    <a:lnTo>
                      <a:pt x="93" y="100"/>
                    </a:lnTo>
                    <a:lnTo>
                      <a:pt x="92" y="101"/>
                    </a:lnTo>
                    <a:lnTo>
                      <a:pt x="91" y="100"/>
                    </a:lnTo>
                    <a:lnTo>
                      <a:pt x="90" y="98"/>
                    </a:lnTo>
                    <a:lnTo>
                      <a:pt x="88" y="100"/>
                    </a:lnTo>
                    <a:lnTo>
                      <a:pt x="87" y="100"/>
                    </a:lnTo>
                    <a:lnTo>
                      <a:pt x="85" y="98"/>
                    </a:lnTo>
                    <a:lnTo>
                      <a:pt x="85" y="97"/>
                    </a:lnTo>
                    <a:lnTo>
                      <a:pt x="83" y="96"/>
                    </a:lnTo>
                    <a:lnTo>
                      <a:pt x="82" y="96"/>
                    </a:lnTo>
                    <a:lnTo>
                      <a:pt x="86" y="92"/>
                    </a:lnTo>
                    <a:lnTo>
                      <a:pt x="87" y="92"/>
                    </a:lnTo>
                    <a:lnTo>
                      <a:pt x="87" y="91"/>
                    </a:lnTo>
                    <a:lnTo>
                      <a:pt x="87" y="90"/>
                    </a:lnTo>
                    <a:lnTo>
                      <a:pt x="90" y="90"/>
                    </a:lnTo>
                    <a:lnTo>
                      <a:pt x="94" y="87"/>
                    </a:lnTo>
                    <a:lnTo>
                      <a:pt x="99" y="84"/>
                    </a:lnTo>
                    <a:lnTo>
                      <a:pt x="99" y="80"/>
                    </a:lnTo>
                    <a:lnTo>
                      <a:pt x="90" y="78"/>
                    </a:lnTo>
                    <a:lnTo>
                      <a:pt x="82" y="76"/>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 name="Freeform 181"/>
              <p:cNvSpPr>
                <a:spLocks/>
              </p:cNvSpPr>
              <p:nvPr/>
            </p:nvSpPr>
            <p:spPr bwMode="auto">
              <a:xfrm>
                <a:off x="2473906" y="2549346"/>
                <a:ext cx="112673" cy="103124"/>
              </a:xfrm>
              <a:custGeom>
                <a:avLst/>
                <a:gdLst>
                  <a:gd name="T0" fmla="*/ 2147483647 w 118"/>
                  <a:gd name="T1" fmla="*/ 2147483647 h 108"/>
                  <a:gd name="T2" fmla="*/ 2147483647 w 118"/>
                  <a:gd name="T3" fmla="*/ 2147483647 h 108"/>
                  <a:gd name="T4" fmla="*/ 2147483647 w 118"/>
                  <a:gd name="T5" fmla="*/ 2147483647 h 108"/>
                  <a:gd name="T6" fmla="*/ 2147483647 w 118"/>
                  <a:gd name="T7" fmla="*/ 2147483647 h 108"/>
                  <a:gd name="T8" fmla="*/ 2147483647 w 118"/>
                  <a:gd name="T9" fmla="*/ 2147483647 h 108"/>
                  <a:gd name="T10" fmla="*/ 2147483647 w 118"/>
                  <a:gd name="T11" fmla="*/ 2147483647 h 108"/>
                  <a:gd name="T12" fmla="*/ 2147483647 w 118"/>
                  <a:gd name="T13" fmla="*/ 2147483647 h 108"/>
                  <a:gd name="T14" fmla="*/ 2147483647 w 118"/>
                  <a:gd name="T15" fmla="*/ 2147483647 h 108"/>
                  <a:gd name="T16" fmla="*/ 2147483647 w 118"/>
                  <a:gd name="T17" fmla="*/ 2147483647 h 108"/>
                  <a:gd name="T18" fmla="*/ 2147483647 w 118"/>
                  <a:gd name="T19" fmla="*/ 2147483647 h 108"/>
                  <a:gd name="T20" fmla="*/ 2147483647 w 118"/>
                  <a:gd name="T21" fmla="*/ 2147483647 h 108"/>
                  <a:gd name="T22" fmla="*/ 2147483647 w 118"/>
                  <a:gd name="T23" fmla="*/ 2147483647 h 108"/>
                  <a:gd name="T24" fmla="*/ 2147483647 w 118"/>
                  <a:gd name="T25" fmla="*/ 2147483647 h 108"/>
                  <a:gd name="T26" fmla="*/ 2147483647 w 118"/>
                  <a:gd name="T27" fmla="*/ 2147483647 h 108"/>
                  <a:gd name="T28" fmla="*/ 2147483647 w 118"/>
                  <a:gd name="T29" fmla="*/ 2147483647 h 108"/>
                  <a:gd name="T30" fmla="*/ 2147483647 w 118"/>
                  <a:gd name="T31" fmla="*/ 2147483647 h 108"/>
                  <a:gd name="T32" fmla="*/ 2147483647 w 118"/>
                  <a:gd name="T33" fmla="*/ 2147483647 h 108"/>
                  <a:gd name="T34" fmla="*/ 2147483647 w 118"/>
                  <a:gd name="T35" fmla="*/ 2147483647 h 108"/>
                  <a:gd name="T36" fmla="*/ 2147483647 w 118"/>
                  <a:gd name="T37" fmla="*/ 2147483647 h 108"/>
                  <a:gd name="T38" fmla="*/ 2147483647 w 118"/>
                  <a:gd name="T39" fmla="*/ 2147483647 h 108"/>
                  <a:gd name="T40" fmla="*/ 2147483647 w 118"/>
                  <a:gd name="T41" fmla="*/ 2147483647 h 108"/>
                  <a:gd name="T42" fmla="*/ 2147483647 w 118"/>
                  <a:gd name="T43" fmla="*/ 2147483647 h 108"/>
                  <a:gd name="T44" fmla="*/ 2147483647 w 118"/>
                  <a:gd name="T45" fmla="*/ 2147483647 h 108"/>
                  <a:gd name="T46" fmla="*/ 2147483647 w 118"/>
                  <a:gd name="T47" fmla="*/ 2147483647 h 108"/>
                  <a:gd name="T48" fmla="*/ 2147483647 w 118"/>
                  <a:gd name="T49" fmla="*/ 2147483647 h 108"/>
                  <a:gd name="T50" fmla="*/ 2147483647 w 118"/>
                  <a:gd name="T51" fmla="*/ 2147483647 h 108"/>
                  <a:gd name="T52" fmla="*/ 2147483647 w 118"/>
                  <a:gd name="T53" fmla="*/ 2147483647 h 108"/>
                  <a:gd name="T54" fmla="*/ 2147483647 w 118"/>
                  <a:gd name="T55" fmla="*/ 2147483647 h 108"/>
                  <a:gd name="T56" fmla="*/ 2147483647 w 118"/>
                  <a:gd name="T57" fmla="*/ 2147483647 h 108"/>
                  <a:gd name="T58" fmla="*/ 2147483647 w 118"/>
                  <a:gd name="T59" fmla="*/ 2147483647 h 108"/>
                  <a:gd name="T60" fmla="*/ 2147483647 w 118"/>
                  <a:gd name="T61" fmla="*/ 2147483647 h 108"/>
                  <a:gd name="T62" fmla="*/ 2147483647 w 118"/>
                  <a:gd name="T63" fmla="*/ 2147483647 h 108"/>
                  <a:gd name="T64" fmla="*/ 2147483647 w 118"/>
                  <a:gd name="T65" fmla="*/ 2147483647 h 108"/>
                  <a:gd name="T66" fmla="*/ 2147483647 w 118"/>
                  <a:gd name="T67" fmla="*/ 2147483647 h 108"/>
                  <a:gd name="T68" fmla="*/ 2147483647 w 118"/>
                  <a:gd name="T69" fmla="*/ 2147483647 h 108"/>
                  <a:gd name="T70" fmla="*/ 2147483647 w 118"/>
                  <a:gd name="T71" fmla="*/ 2147483647 h 108"/>
                  <a:gd name="T72" fmla="*/ 2147483647 w 118"/>
                  <a:gd name="T73" fmla="*/ 2147483647 h 108"/>
                  <a:gd name="T74" fmla="*/ 2147483647 w 118"/>
                  <a:gd name="T75" fmla="*/ 2147483647 h 108"/>
                  <a:gd name="T76" fmla="*/ 2147483647 w 118"/>
                  <a:gd name="T77" fmla="*/ 2147483647 h 108"/>
                  <a:gd name="T78" fmla="*/ 2147483647 w 118"/>
                  <a:gd name="T79" fmla="*/ 2147483647 h 108"/>
                  <a:gd name="T80" fmla="*/ 0 w 118"/>
                  <a:gd name="T81" fmla="*/ 2147483647 h 108"/>
                  <a:gd name="T82" fmla="*/ 2147483647 w 118"/>
                  <a:gd name="T83" fmla="*/ 2147483647 h 108"/>
                  <a:gd name="T84" fmla="*/ 2147483647 w 118"/>
                  <a:gd name="T85" fmla="*/ 2147483647 h 108"/>
                  <a:gd name="T86" fmla="*/ 2147483647 w 118"/>
                  <a:gd name="T87" fmla="*/ 2147483647 h 108"/>
                  <a:gd name="T88" fmla="*/ 2147483647 w 118"/>
                  <a:gd name="T89" fmla="*/ 2147483647 h 108"/>
                  <a:gd name="T90" fmla="*/ 2147483647 w 118"/>
                  <a:gd name="T91" fmla="*/ 2147483647 h 108"/>
                  <a:gd name="T92" fmla="*/ 2147483647 w 118"/>
                  <a:gd name="T93" fmla="*/ 2147483647 h 108"/>
                  <a:gd name="T94" fmla="*/ 2147483647 w 118"/>
                  <a:gd name="T95" fmla="*/ 2147483647 h 108"/>
                  <a:gd name="T96" fmla="*/ 2147483647 w 118"/>
                  <a:gd name="T97" fmla="*/ 2147483647 h 108"/>
                  <a:gd name="T98" fmla="*/ 2147483647 w 118"/>
                  <a:gd name="T99" fmla="*/ 2147483647 h 108"/>
                  <a:gd name="T100" fmla="*/ 2147483647 w 118"/>
                  <a:gd name="T101" fmla="*/ 2147483647 h 108"/>
                  <a:gd name="T102" fmla="*/ 2147483647 w 118"/>
                  <a:gd name="T103" fmla="*/ 2147483647 h 108"/>
                  <a:gd name="T104" fmla="*/ 2147483647 w 118"/>
                  <a:gd name="T105" fmla="*/ 2147483647 h 108"/>
                  <a:gd name="T106" fmla="*/ 2147483647 w 118"/>
                  <a:gd name="T107" fmla="*/ 2147483647 h 108"/>
                  <a:gd name="T108" fmla="*/ 2147483647 w 118"/>
                  <a:gd name="T109" fmla="*/ 2147483647 h 108"/>
                  <a:gd name="T110" fmla="*/ 2147483647 w 118"/>
                  <a:gd name="T111" fmla="*/ 2147483647 h 108"/>
                  <a:gd name="T112" fmla="*/ 2147483647 w 118"/>
                  <a:gd name="T113" fmla="*/ 214748364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108">
                    <a:moveTo>
                      <a:pt x="88" y="66"/>
                    </a:moveTo>
                    <a:lnTo>
                      <a:pt x="88" y="66"/>
                    </a:lnTo>
                    <a:lnTo>
                      <a:pt x="87" y="65"/>
                    </a:lnTo>
                    <a:lnTo>
                      <a:pt x="87" y="63"/>
                    </a:lnTo>
                    <a:lnTo>
                      <a:pt x="88" y="61"/>
                    </a:lnTo>
                    <a:lnTo>
                      <a:pt x="91" y="61"/>
                    </a:lnTo>
                    <a:lnTo>
                      <a:pt x="93" y="60"/>
                    </a:lnTo>
                    <a:lnTo>
                      <a:pt x="93" y="59"/>
                    </a:lnTo>
                    <a:lnTo>
                      <a:pt x="92" y="58"/>
                    </a:lnTo>
                    <a:lnTo>
                      <a:pt x="92" y="57"/>
                    </a:lnTo>
                    <a:lnTo>
                      <a:pt x="93" y="57"/>
                    </a:lnTo>
                    <a:lnTo>
                      <a:pt x="94" y="57"/>
                    </a:lnTo>
                    <a:lnTo>
                      <a:pt x="96" y="57"/>
                    </a:lnTo>
                    <a:lnTo>
                      <a:pt x="96" y="55"/>
                    </a:lnTo>
                    <a:lnTo>
                      <a:pt x="94" y="54"/>
                    </a:lnTo>
                    <a:lnTo>
                      <a:pt x="96" y="53"/>
                    </a:lnTo>
                    <a:lnTo>
                      <a:pt x="97" y="54"/>
                    </a:lnTo>
                    <a:lnTo>
                      <a:pt x="98" y="55"/>
                    </a:lnTo>
                    <a:lnTo>
                      <a:pt x="99" y="53"/>
                    </a:lnTo>
                    <a:lnTo>
                      <a:pt x="99" y="52"/>
                    </a:lnTo>
                    <a:lnTo>
                      <a:pt x="100" y="52"/>
                    </a:lnTo>
                    <a:lnTo>
                      <a:pt x="100" y="47"/>
                    </a:lnTo>
                    <a:lnTo>
                      <a:pt x="102" y="48"/>
                    </a:lnTo>
                    <a:lnTo>
                      <a:pt x="102" y="49"/>
                    </a:lnTo>
                    <a:lnTo>
                      <a:pt x="102" y="50"/>
                    </a:lnTo>
                    <a:lnTo>
                      <a:pt x="103" y="52"/>
                    </a:lnTo>
                    <a:lnTo>
                      <a:pt x="104" y="52"/>
                    </a:lnTo>
                    <a:lnTo>
                      <a:pt x="104" y="49"/>
                    </a:lnTo>
                    <a:lnTo>
                      <a:pt x="107" y="48"/>
                    </a:lnTo>
                    <a:lnTo>
                      <a:pt x="105" y="48"/>
                    </a:lnTo>
                    <a:lnTo>
                      <a:pt x="104" y="47"/>
                    </a:lnTo>
                    <a:lnTo>
                      <a:pt x="105" y="46"/>
                    </a:lnTo>
                    <a:lnTo>
                      <a:pt x="108" y="46"/>
                    </a:lnTo>
                    <a:lnTo>
                      <a:pt x="109" y="44"/>
                    </a:lnTo>
                    <a:lnTo>
                      <a:pt x="109" y="43"/>
                    </a:lnTo>
                    <a:lnTo>
                      <a:pt x="108" y="42"/>
                    </a:lnTo>
                    <a:lnTo>
                      <a:pt x="108" y="41"/>
                    </a:lnTo>
                    <a:lnTo>
                      <a:pt x="109" y="41"/>
                    </a:lnTo>
                    <a:lnTo>
                      <a:pt x="111" y="41"/>
                    </a:lnTo>
                    <a:lnTo>
                      <a:pt x="113" y="41"/>
                    </a:lnTo>
                    <a:lnTo>
                      <a:pt x="113" y="39"/>
                    </a:lnTo>
                    <a:lnTo>
                      <a:pt x="113" y="38"/>
                    </a:lnTo>
                    <a:lnTo>
                      <a:pt x="114" y="38"/>
                    </a:lnTo>
                    <a:lnTo>
                      <a:pt x="115" y="38"/>
                    </a:lnTo>
                    <a:lnTo>
                      <a:pt x="118" y="36"/>
                    </a:lnTo>
                    <a:lnTo>
                      <a:pt x="118" y="30"/>
                    </a:lnTo>
                    <a:lnTo>
                      <a:pt x="116" y="25"/>
                    </a:lnTo>
                    <a:lnTo>
                      <a:pt x="116" y="22"/>
                    </a:lnTo>
                    <a:lnTo>
                      <a:pt x="115" y="20"/>
                    </a:lnTo>
                    <a:lnTo>
                      <a:pt x="114" y="20"/>
                    </a:lnTo>
                    <a:lnTo>
                      <a:pt x="111" y="20"/>
                    </a:lnTo>
                    <a:lnTo>
                      <a:pt x="108" y="22"/>
                    </a:lnTo>
                    <a:lnTo>
                      <a:pt x="105" y="23"/>
                    </a:lnTo>
                    <a:lnTo>
                      <a:pt x="104" y="25"/>
                    </a:lnTo>
                    <a:lnTo>
                      <a:pt x="103" y="25"/>
                    </a:lnTo>
                    <a:lnTo>
                      <a:pt x="102" y="26"/>
                    </a:lnTo>
                    <a:lnTo>
                      <a:pt x="100" y="27"/>
                    </a:lnTo>
                    <a:lnTo>
                      <a:pt x="99" y="28"/>
                    </a:lnTo>
                    <a:lnTo>
                      <a:pt x="98" y="28"/>
                    </a:lnTo>
                    <a:lnTo>
                      <a:pt x="98" y="27"/>
                    </a:lnTo>
                    <a:lnTo>
                      <a:pt x="98" y="26"/>
                    </a:lnTo>
                    <a:lnTo>
                      <a:pt x="96" y="23"/>
                    </a:lnTo>
                    <a:lnTo>
                      <a:pt x="94" y="22"/>
                    </a:lnTo>
                    <a:lnTo>
                      <a:pt x="92" y="22"/>
                    </a:lnTo>
                    <a:lnTo>
                      <a:pt x="87" y="20"/>
                    </a:lnTo>
                    <a:lnTo>
                      <a:pt x="85" y="19"/>
                    </a:lnTo>
                    <a:lnTo>
                      <a:pt x="82" y="16"/>
                    </a:lnTo>
                    <a:lnTo>
                      <a:pt x="80" y="16"/>
                    </a:lnTo>
                    <a:lnTo>
                      <a:pt x="78" y="14"/>
                    </a:lnTo>
                    <a:lnTo>
                      <a:pt x="76" y="14"/>
                    </a:lnTo>
                    <a:lnTo>
                      <a:pt x="75" y="15"/>
                    </a:lnTo>
                    <a:lnTo>
                      <a:pt x="74" y="15"/>
                    </a:lnTo>
                    <a:lnTo>
                      <a:pt x="72" y="14"/>
                    </a:lnTo>
                    <a:lnTo>
                      <a:pt x="70" y="14"/>
                    </a:lnTo>
                    <a:lnTo>
                      <a:pt x="67" y="14"/>
                    </a:lnTo>
                    <a:lnTo>
                      <a:pt x="65" y="15"/>
                    </a:lnTo>
                    <a:lnTo>
                      <a:pt x="64" y="16"/>
                    </a:lnTo>
                    <a:lnTo>
                      <a:pt x="62" y="16"/>
                    </a:lnTo>
                    <a:lnTo>
                      <a:pt x="60" y="15"/>
                    </a:lnTo>
                    <a:lnTo>
                      <a:pt x="59" y="15"/>
                    </a:lnTo>
                    <a:lnTo>
                      <a:pt x="58" y="15"/>
                    </a:lnTo>
                    <a:lnTo>
                      <a:pt x="55" y="15"/>
                    </a:lnTo>
                    <a:lnTo>
                      <a:pt x="53" y="14"/>
                    </a:lnTo>
                    <a:lnTo>
                      <a:pt x="51" y="15"/>
                    </a:lnTo>
                    <a:lnTo>
                      <a:pt x="49" y="16"/>
                    </a:lnTo>
                    <a:lnTo>
                      <a:pt x="44" y="16"/>
                    </a:lnTo>
                    <a:lnTo>
                      <a:pt x="42" y="16"/>
                    </a:lnTo>
                    <a:lnTo>
                      <a:pt x="40" y="17"/>
                    </a:lnTo>
                    <a:lnTo>
                      <a:pt x="42" y="17"/>
                    </a:lnTo>
                    <a:lnTo>
                      <a:pt x="42" y="19"/>
                    </a:lnTo>
                    <a:lnTo>
                      <a:pt x="38" y="20"/>
                    </a:lnTo>
                    <a:lnTo>
                      <a:pt x="34" y="19"/>
                    </a:lnTo>
                    <a:lnTo>
                      <a:pt x="33" y="20"/>
                    </a:lnTo>
                    <a:lnTo>
                      <a:pt x="32" y="19"/>
                    </a:lnTo>
                    <a:lnTo>
                      <a:pt x="32" y="17"/>
                    </a:lnTo>
                    <a:lnTo>
                      <a:pt x="31" y="17"/>
                    </a:lnTo>
                    <a:lnTo>
                      <a:pt x="31" y="16"/>
                    </a:lnTo>
                    <a:lnTo>
                      <a:pt x="29" y="15"/>
                    </a:lnTo>
                    <a:lnTo>
                      <a:pt x="28" y="14"/>
                    </a:lnTo>
                    <a:lnTo>
                      <a:pt x="28" y="12"/>
                    </a:lnTo>
                    <a:lnTo>
                      <a:pt x="29" y="11"/>
                    </a:lnTo>
                    <a:lnTo>
                      <a:pt x="31" y="9"/>
                    </a:lnTo>
                    <a:lnTo>
                      <a:pt x="31" y="8"/>
                    </a:lnTo>
                    <a:lnTo>
                      <a:pt x="31" y="6"/>
                    </a:lnTo>
                    <a:lnTo>
                      <a:pt x="29" y="5"/>
                    </a:lnTo>
                    <a:lnTo>
                      <a:pt x="28" y="4"/>
                    </a:lnTo>
                    <a:lnTo>
                      <a:pt x="27" y="4"/>
                    </a:lnTo>
                    <a:lnTo>
                      <a:pt x="26" y="4"/>
                    </a:lnTo>
                    <a:lnTo>
                      <a:pt x="26" y="3"/>
                    </a:lnTo>
                    <a:lnTo>
                      <a:pt x="26" y="1"/>
                    </a:lnTo>
                    <a:lnTo>
                      <a:pt x="25" y="1"/>
                    </a:lnTo>
                    <a:lnTo>
                      <a:pt x="23" y="3"/>
                    </a:lnTo>
                    <a:lnTo>
                      <a:pt x="22" y="1"/>
                    </a:lnTo>
                    <a:lnTo>
                      <a:pt x="21" y="1"/>
                    </a:lnTo>
                    <a:lnTo>
                      <a:pt x="18" y="3"/>
                    </a:lnTo>
                    <a:lnTo>
                      <a:pt x="18" y="4"/>
                    </a:lnTo>
                    <a:lnTo>
                      <a:pt x="18" y="5"/>
                    </a:lnTo>
                    <a:lnTo>
                      <a:pt x="17" y="5"/>
                    </a:lnTo>
                    <a:lnTo>
                      <a:pt x="17" y="4"/>
                    </a:lnTo>
                    <a:lnTo>
                      <a:pt x="16" y="3"/>
                    </a:lnTo>
                    <a:lnTo>
                      <a:pt x="15" y="1"/>
                    </a:lnTo>
                    <a:lnTo>
                      <a:pt x="13" y="0"/>
                    </a:lnTo>
                    <a:lnTo>
                      <a:pt x="13" y="1"/>
                    </a:lnTo>
                    <a:lnTo>
                      <a:pt x="12" y="1"/>
                    </a:lnTo>
                    <a:lnTo>
                      <a:pt x="13" y="3"/>
                    </a:lnTo>
                    <a:lnTo>
                      <a:pt x="15" y="5"/>
                    </a:lnTo>
                    <a:lnTo>
                      <a:pt x="15" y="6"/>
                    </a:lnTo>
                    <a:lnTo>
                      <a:pt x="13" y="6"/>
                    </a:lnTo>
                    <a:lnTo>
                      <a:pt x="12" y="5"/>
                    </a:lnTo>
                    <a:lnTo>
                      <a:pt x="12" y="6"/>
                    </a:lnTo>
                    <a:lnTo>
                      <a:pt x="11" y="6"/>
                    </a:lnTo>
                    <a:lnTo>
                      <a:pt x="10" y="8"/>
                    </a:lnTo>
                    <a:lnTo>
                      <a:pt x="11" y="10"/>
                    </a:lnTo>
                    <a:lnTo>
                      <a:pt x="12" y="11"/>
                    </a:lnTo>
                    <a:lnTo>
                      <a:pt x="11" y="11"/>
                    </a:lnTo>
                    <a:lnTo>
                      <a:pt x="12" y="12"/>
                    </a:lnTo>
                    <a:lnTo>
                      <a:pt x="11" y="15"/>
                    </a:lnTo>
                    <a:lnTo>
                      <a:pt x="12" y="15"/>
                    </a:lnTo>
                    <a:lnTo>
                      <a:pt x="15" y="16"/>
                    </a:lnTo>
                    <a:lnTo>
                      <a:pt x="13" y="17"/>
                    </a:lnTo>
                    <a:lnTo>
                      <a:pt x="13" y="19"/>
                    </a:lnTo>
                    <a:lnTo>
                      <a:pt x="12" y="20"/>
                    </a:lnTo>
                    <a:lnTo>
                      <a:pt x="12" y="19"/>
                    </a:lnTo>
                    <a:lnTo>
                      <a:pt x="11" y="19"/>
                    </a:lnTo>
                    <a:lnTo>
                      <a:pt x="12" y="17"/>
                    </a:lnTo>
                    <a:lnTo>
                      <a:pt x="11" y="16"/>
                    </a:lnTo>
                    <a:lnTo>
                      <a:pt x="10" y="15"/>
                    </a:lnTo>
                    <a:lnTo>
                      <a:pt x="10" y="14"/>
                    </a:lnTo>
                    <a:lnTo>
                      <a:pt x="7" y="12"/>
                    </a:lnTo>
                    <a:lnTo>
                      <a:pt x="6" y="14"/>
                    </a:lnTo>
                    <a:lnTo>
                      <a:pt x="5" y="15"/>
                    </a:lnTo>
                    <a:lnTo>
                      <a:pt x="6" y="16"/>
                    </a:lnTo>
                    <a:lnTo>
                      <a:pt x="6" y="17"/>
                    </a:lnTo>
                    <a:lnTo>
                      <a:pt x="5" y="17"/>
                    </a:lnTo>
                    <a:lnTo>
                      <a:pt x="4" y="19"/>
                    </a:lnTo>
                    <a:lnTo>
                      <a:pt x="5" y="20"/>
                    </a:lnTo>
                    <a:lnTo>
                      <a:pt x="6" y="21"/>
                    </a:lnTo>
                    <a:lnTo>
                      <a:pt x="9" y="23"/>
                    </a:lnTo>
                    <a:lnTo>
                      <a:pt x="10" y="25"/>
                    </a:lnTo>
                    <a:lnTo>
                      <a:pt x="11" y="26"/>
                    </a:lnTo>
                    <a:lnTo>
                      <a:pt x="13" y="27"/>
                    </a:lnTo>
                    <a:lnTo>
                      <a:pt x="16" y="26"/>
                    </a:lnTo>
                    <a:lnTo>
                      <a:pt x="16" y="28"/>
                    </a:lnTo>
                    <a:lnTo>
                      <a:pt x="16" y="31"/>
                    </a:lnTo>
                    <a:lnTo>
                      <a:pt x="15" y="32"/>
                    </a:lnTo>
                    <a:lnTo>
                      <a:pt x="13" y="33"/>
                    </a:lnTo>
                    <a:lnTo>
                      <a:pt x="12" y="37"/>
                    </a:lnTo>
                    <a:lnTo>
                      <a:pt x="11" y="38"/>
                    </a:lnTo>
                    <a:lnTo>
                      <a:pt x="11" y="39"/>
                    </a:lnTo>
                    <a:lnTo>
                      <a:pt x="12" y="41"/>
                    </a:lnTo>
                    <a:lnTo>
                      <a:pt x="12" y="42"/>
                    </a:lnTo>
                    <a:lnTo>
                      <a:pt x="11" y="43"/>
                    </a:lnTo>
                    <a:lnTo>
                      <a:pt x="12" y="44"/>
                    </a:lnTo>
                    <a:lnTo>
                      <a:pt x="13" y="46"/>
                    </a:lnTo>
                    <a:lnTo>
                      <a:pt x="12" y="47"/>
                    </a:lnTo>
                    <a:lnTo>
                      <a:pt x="9" y="43"/>
                    </a:lnTo>
                    <a:lnTo>
                      <a:pt x="7" y="41"/>
                    </a:lnTo>
                    <a:lnTo>
                      <a:pt x="6" y="38"/>
                    </a:lnTo>
                    <a:lnTo>
                      <a:pt x="4" y="39"/>
                    </a:lnTo>
                    <a:lnTo>
                      <a:pt x="0" y="47"/>
                    </a:lnTo>
                    <a:lnTo>
                      <a:pt x="0" y="48"/>
                    </a:lnTo>
                    <a:lnTo>
                      <a:pt x="1" y="49"/>
                    </a:lnTo>
                    <a:lnTo>
                      <a:pt x="2" y="50"/>
                    </a:lnTo>
                    <a:lnTo>
                      <a:pt x="4" y="53"/>
                    </a:lnTo>
                    <a:lnTo>
                      <a:pt x="6" y="55"/>
                    </a:lnTo>
                    <a:lnTo>
                      <a:pt x="7" y="58"/>
                    </a:lnTo>
                    <a:lnTo>
                      <a:pt x="7" y="61"/>
                    </a:lnTo>
                    <a:lnTo>
                      <a:pt x="7" y="63"/>
                    </a:lnTo>
                    <a:lnTo>
                      <a:pt x="9" y="65"/>
                    </a:lnTo>
                    <a:lnTo>
                      <a:pt x="10" y="68"/>
                    </a:lnTo>
                    <a:lnTo>
                      <a:pt x="11" y="69"/>
                    </a:lnTo>
                    <a:lnTo>
                      <a:pt x="12" y="68"/>
                    </a:lnTo>
                    <a:lnTo>
                      <a:pt x="15" y="68"/>
                    </a:lnTo>
                    <a:lnTo>
                      <a:pt x="17" y="70"/>
                    </a:lnTo>
                    <a:lnTo>
                      <a:pt x="20" y="71"/>
                    </a:lnTo>
                    <a:lnTo>
                      <a:pt x="26" y="70"/>
                    </a:lnTo>
                    <a:lnTo>
                      <a:pt x="27" y="71"/>
                    </a:lnTo>
                    <a:lnTo>
                      <a:pt x="29" y="77"/>
                    </a:lnTo>
                    <a:lnTo>
                      <a:pt x="29" y="79"/>
                    </a:lnTo>
                    <a:lnTo>
                      <a:pt x="29" y="80"/>
                    </a:lnTo>
                    <a:lnTo>
                      <a:pt x="27" y="80"/>
                    </a:lnTo>
                    <a:lnTo>
                      <a:pt x="25" y="81"/>
                    </a:lnTo>
                    <a:lnTo>
                      <a:pt x="25" y="82"/>
                    </a:lnTo>
                    <a:lnTo>
                      <a:pt x="26" y="84"/>
                    </a:lnTo>
                    <a:lnTo>
                      <a:pt x="27" y="85"/>
                    </a:lnTo>
                    <a:lnTo>
                      <a:pt x="28" y="86"/>
                    </a:lnTo>
                    <a:lnTo>
                      <a:pt x="33" y="90"/>
                    </a:lnTo>
                    <a:lnTo>
                      <a:pt x="34" y="91"/>
                    </a:lnTo>
                    <a:lnTo>
                      <a:pt x="36" y="92"/>
                    </a:lnTo>
                    <a:lnTo>
                      <a:pt x="36" y="95"/>
                    </a:lnTo>
                    <a:lnTo>
                      <a:pt x="38" y="97"/>
                    </a:lnTo>
                    <a:lnTo>
                      <a:pt x="39" y="96"/>
                    </a:lnTo>
                    <a:lnTo>
                      <a:pt x="40" y="96"/>
                    </a:lnTo>
                    <a:lnTo>
                      <a:pt x="40" y="97"/>
                    </a:lnTo>
                    <a:lnTo>
                      <a:pt x="40" y="98"/>
                    </a:lnTo>
                    <a:lnTo>
                      <a:pt x="43" y="99"/>
                    </a:lnTo>
                    <a:lnTo>
                      <a:pt x="47" y="103"/>
                    </a:lnTo>
                    <a:lnTo>
                      <a:pt x="50" y="104"/>
                    </a:lnTo>
                    <a:lnTo>
                      <a:pt x="58" y="106"/>
                    </a:lnTo>
                    <a:lnTo>
                      <a:pt x="67" y="108"/>
                    </a:lnTo>
                    <a:lnTo>
                      <a:pt x="67" y="107"/>
                    </a:lnTo>
                    <a:lnTo>
                      <a:pt x="69" y="107"/>
                    </a:lnTo>
                    <a:lnTo>
                      <a:pt x="69" y="104"/>
                    </a:lnTo>
                    <a:lnTo>
                      <a:pt x="66" y="101"/>
                    </a:lnTo>
                    <a:lnTo>
                      <a:pt x="65" y="98"/>
                    </a:lnTo>
                    <a:lnTo>
                      <a:pt x="64" y="95"/>
                    </a:lnTo>
                    <a:lnTo>
                      <a:pt x="62" y="92"/>
                    </a:lnTo>
                    <a:lnTo>
                      <a:pt x="62" y="91"/>
                    </a:lnTo>
                    <a:lnTo>
                      <a:pt x="59" y="87"/>
                    </a:lnTo>
                    <a:lnTo>
                      <a:pt x="58" y="84"/>
                    </a:lnTo>
                    <a:lnTo>
                      <a:pt x="58" y="82"/>
                    </a:lnTo>
                    <a:lnTo>
                      <a:pt x="58" y="81"/>
                    </a:lnTo>
                    <a:lnTo>
                      <a:pt x="61" y="76"/>
                    </a:lnTo>
                    <a:lnTo>
                      <a:pt x="65" y="74"/>
                    </a:lnTo>
                    <a:lnTo>
                      <a:pt x="67" y="71"/>
                    </a:lnTo>
                    <a:lnTo>
                      <a:pt x="71" y="69"/>
                    </a:lnTo>
                    <a:lnTo>
                      <a:pt x="71" y="66"/>
                    </a:lnTo>
                    <a:lnTo>
                      <a:pt x="70" y="65"/>
                    </a:lnTo>
                    <a:lnTo>
                      <a:pt x="69" y="64"/>
                    </a:lnTo>
                    <a:lnTo>
                      <a:pt x="71" y="64"/>
                    </a:lnTo>
                    <a:lnTo>
                      <a:pt x="72" y="65"/>
                    </a:lnTo>
                    <a:lnTo>
                      <a:pt x="75" y="64"/>
                    </a:lnTo>
                    <a:lnTo>
                      <a:pt x="74" y="64"/>
                    </a:lnTo>
                    <a:lnTo>
                      <a:pt x="75" y="66"/>
                    </a:lnTo>
                    <a:lnTo>
                      <a:pt x="77" y="70"/>
                    </a:lnTo>
                    <a:lnTo>
                      <a:pt x="80" y="70"/>
                    </a:lnTo>
                    <a:lnTo>
                      <a:pt x="80" y="72"/>
                    </a:lnTo>
                    <a:lnTo>
                      <a:pt x="86" y="74"/>
                    </a:lnTo>
                    <a:lnTo>
                      <a:pt x="86" y="71"/>
                    </a:lnTo>
                    <a:lnTo>
                      <a:pt x="87" y="71"/>
                    </a:lnTo>
                    <a:lnTo>
                      <a:pt x="87" y="75"/>
                    </a:lnTo>
                    <a:lnTo>
                      <a:pt x="88" y="74"/>
                    </a:lnTo>
                    <a:lnTo>
                      <a:pt x="88" y="68"/>
                    </a:lnTo>
                    <a:lnTo>
                      <a:pt x="89" y="68"/>
                    </a:lnTo>
                    <a:lnTo>
                      <a:pt x="8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182"/>
              <p:cNvSpPr>
                <a:spLocks/>
              </p:cNvSpPr>
              <p:nvPr/>
            </p:nvSpPr>
            <p:spPr bwMode="auto">
              <a:xfrm>
                <a:off x="2519988" y="2776964"/>
                <a:ext cx="158008" cy="206011"/>
              </a:xfrm>
              <a:custGeom>
                <a:avLst/>
                <a:gdLst>
                  <a:gd name="T0" fmla="*/ 255588 w 166"/>
                  <a:gd name="T1" fmla="*/ 165100 h 216"/>
                  <a:gd name="T2" fmla="*/ 228600 w 166"/>
                  <a:gd name="T3" fmla="*/ 165100 h 216"/>
                  <a:gd name="T4" fmla="*/ 214313 w 166"/>
                  <a:gd name="T5" fmla="*/ 133350 h 216"/>
                  <a:gd name="T6" fmla="*/ 195263 w 166"/>
                  <a:gd name="T7" fmla="*/ 120650 h 216"/>
                  <a:gd name="T8" fmla="*/ 190500 w 166"/>
                  <a:gd name="T9" fmla="*/ 92075 h 216"/>
                  <a:gd name="T10" fmla="*/ 163513 w 166"/>
                  <a:gd name="T11" fmla="*/ 60325 h 216"/>
                  <a:gd name="T12" fmla="*/ 149225 w 166"/>
                  <a:gd name="T13" fmla="*/ 34925 h 216"/>
                  <a:gd name="T14" fmla="*/ 123825 w 166"/>
                  <a:gd name="T15" fmla="*/ 11113 h 216"/>
                  <a:gd name="T16" fmla="*/ 100013 w 166"/>
                  <a:gd name="T17" fmla="*/ 25400 h 216"/>
                  <a:gd name="T18" fmla="*/ 80963 w 166"/>
                  <a:gd name="T19" fmla="*/ 31750 h 216"/>
                  <a:gd name="T20" fmla="*/ 61913 w 166"/>
                  <a:gd name="T21" fmla="*/ 26988 h 216"/>
                  <a:gd name="T22" fmla="*/ 44450 w 166"/>
                  <a:gd name="T23" fmla="*/ 30163 h 216"/>
                  <a:gd name="T24" fmla="*/ 19050 w 166"/>
                  <a:gd name="T25" fmla="*/ 28575 h 216"/>
                  <a:gd name="T26" fmla="*/ 22225 w 166"/>
                  <a:gd name="T27" fmla="*/ 12700 h 216"/>
                  <a:gd name="T28" fmla="*/ 17463 w 166"/>
                  <a:gd name="T29" fmla="*/ 3175 h 216"/>
                  <a:gd name="T30" fmla="*/ 9525 w 166"/>
                  <a:gd name="T31" fmla="*/ 1588 h 216"/>
                  <a:gd name="T32" fmla="*/ 1588 w 166"/>
                  <a:gd name="T33" fmla="*/ 12700 h 216"/>
                  <a:gd name="T34" fmla="*/ 19050 w 166"/>
                  <a:gd name="T35" fmla="*/ 36513 h 216"/>
                  <a:gd name="T36" fmla="*/ 25400 w 166"/>
                  <a:gd name="T37" fmla="*/ 49213 h 216"/>
                  <a:gd name="T38" fmla="*/ 25400 w 166"/>
                  <a:gd name="T39" fmla="*/ 66675 h 216"/>
                  <a:gd name="T40" fmla="*/ 25400 w 166"/>
                  <a:gd name="T41" fmla="*/ 103188 h 216"/>
                  <a:gd name="T42" fmla="*/ 19050 w 166"/>
                  <a:gd name="T43" fmla="*/ 120650 h 216"/>
                  <a:gd name="T44" fmla="*/ 25400 w 166"/>
                  <a:gd name="T45" fmla="*/ 131763 h 216"/>
                  <a:gd name="T46" fmla="*/ 38100 w 166"/>
                  <a:gd name="T47" fmla="*/ 144463 h 216"/>
                  <a:gd name="T48" fmla="*/ 58738 w 166"/>
                  <a:gd name="T49" fmla="*/ 177800 h 216"/>
                  <a:gd name="T50" fmla="*/ 22225 w 166"/>
                  <a:gd name="T51" fmla="*/ 227013 h 216"/>
                  <a:gd name="T52" fmla="*/ 7938 w 166"/>
                  <a:gd name="T53" fmla="*/ 227013 h 216"/>
                  <a:gd name="T54" fmla="*/ 12700 w 166"/>
                  <a:gd name="T55" fmla="*/ 238125 h 216"/>
                  <a:gd name="T56" fmla="*/ 20638 w 166"/>
                  <a:gd name="T57" fmla="*/ 252413 h 216"/>
                  <a:gd name="T58" fmla="*/ 26988 w 166"/>
                  <a:gd name="T59" fmla="*/ 260350 h 216"/>
                  <a:gd name="T60" fmla="*/ 28575 w 166"/>
                  <a:gd name="T61" fmla="*/ 273050 h 216"/>
                  <a:gd name="T62" fmla="*/ 52388 w 166"/>
                  <a:gd name="T63" fmla="*/ 271463 h 216"/>
                  <a:gd name="T64" fmla="*/ 98425 w 166"/>
                  <a:gd name="T65" fmla="*/ 293688 h 216"/>
                  <a:gd name="T66" fmla="*/ 119063 w 166"/>
                  <a:gd name="T67" fmla="*/ 298450 h 216"/>
                  <a:gd name="T68" fmla="*/ 130175 w 166"/>
                  <a:gd name="T69" fmla="*/ 285750 h 216"/>
                  <a:gd name="T70" fmla="*/ 133350 w 166"/>
                  <a:gd name="T71" fmla="*/ 268288 h 216"/>
                  <a:gd name="T72" fmla="*/ 111125 w 166"/>
                  <a:gd name="T73" fmla="*/ 236538 h 216"/>
                  <a:gd name="T74" fmla="*/ 100013 w 166"/>
                  <a:gd name="T75" fmla="*/ 209550 h 216"/>
                  <a:gd name="T76" fmla="*/ 106363 w 166"/>
                  <a:gd name="T77" fmla="*/ 193675 h 216"/>
                  <a:gd name="T78" fmla="*/ 122238 w 166"/>
                  <a:gd name="T79" fmla="*/ 166688 h 216"/>
                  <a:gd name="T80" fmla="*/ 136525 w 166"/>
                  <a:gd name="T81" fmla="*/ 139700 h 216"/>
                  <a:gd name="T82" fmla="*/ 166688 w 166"/>
                  <a:gd name="T83" fmla="*/ 150813 h 216"/>
                  <a:gd name="T84" fmla="*/ 163513 w 166"/>
                  <a:gd name="T85" fmla="*/ 174625 h 216"/>
                  <a:gd name="T86" fmla="*/ 147638 w 166"/>
                  <a:gd name="T87" fmla="*/ 179388 h 216"/>
                  <a:gd name="T88" fmla="*/ 138113 w 166"/>
                  <a:gd name="T89" fmla="*/ 166688 h 216"/>
                  <a:gd name="T90" fmla="*/ 123825 w 166"/>
                  <a:gd name="T91" fmla="*/ 185738 h 216"/>
                  <a:gd name="T92" fmla="*/ 142875 w 166"/>
                  <a:gd name="T93" fmla="*/ 200025 h 216"/>
                  <a:gd name="T94" fmla="*/ 149225 w 166"/>
                  <a:gd name="T95" fmla="*/ 219075 h 216"/>
                  <a:gd name="T96" fmla="*/ 166688 w 166"/>
                  <a:gd name="T97" fmla="*/ 254000 h 216"/>
                  <a:gd name="T98" fmla="*/ 157163 w 166"/>
                  <a:gd name="T99" fmla="*/ 288925 h 216"/>
                  <a:gd name="T100" fmla="*/ 139700 w 166"/>
                  <a:gd name="T101" fmla="*/ 317500 h 216"/>
                  <a:gd name="T102" fmla="*/ 138113 w 166"/>
                  <a:gd name="T103" fmla="*/ 334963 h 216"/>
                  <a:gd name="T104" fmla="*/ 141288 w 166"/>
                  <a:gd name="T105" fmla="*/ 338138 h 216"/>
                  <a:gd name="T106" fmla="*/ 157163 w 166"/>
                  <a:gd name="T107" fmla="*/ 328613 h 216"/>
                  <a:gd name="T108" fmla="*/ 182563 w 166"/>
                  <a:gd name="T109" fmla="*/ 317500 h 216"/>
                  <a:gd name="T110" fmla="*/ 209550 w 166"/>
                  <a:gd name="T111" fmla="*/ 296863 h 216"/>
                  <a:gd name="T112" fmla="*/ 219075 w 166"/>
                  <a:gd name="T113" fmla="*/ 280988 h 216"/>
                  <a:gd name="T114" fmla="*/ 246063 w 166"/>
                  <a:gd name="T115" fmla="*/ 265113 h 216"/>
                  <a:gd name="T116" fmla="*/ 241300 w 166"/>
                  <a:gd name="T117" fmla="*/ 252413 h 216"/>
                  <a:gd name="T118" fmla="*/ 227013 w 166"/>
                  <a:gd name="T119" fmla="*/ 222250 h 216"/>
                  <a:gd name="T120" fmla="*/ 252413 w 166"/>
                  <a:gd name="T121" fmla="*/ 215900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6" h="216">
                    <a:moveTo>
                      <a:pt x="166" y="126"/>
                    </a:moveTo>
                    <a:lnTo>
                      <a:pt x="166" y="126"/>
                    </a:lnTo>
                    <a:lnTo>
                      <a:pt x="166" y="125"/>
                    </a:lnTo>
                    <a:lnTo>
                      <a:pt x="166" y="122"/>
                    </a:lnTo>
                    <a:lnTo>
                      <a:pt x="165" y="117"/>
                    </a:lnTo>
                    <a:lnTo>
                      <a:pt x="165" y="116"/>
                    </a:lnTo>
                    <a:lnTo>
                      <a:pt x="166" y="115"/>
                    </a:lnTo>
                    <a:lnTo>
                      <a:pt x="166" y="112"/>
                    </a:lnTo>
                    <a:lnTo>
                      <a:pt x="165" y="111"/>
                    </a:lnTo>
                    <a:lnTo>
                      <a:pt x="164" y="107"/>
                    </a:lnTo>
                    <a:lnTo>
                      <a:pt x="161" y="104"/>
                    </a:lnTo>
                    <a:lnTo>
                      <a:pt x="160" y="104"/>
                    </a:lnTo>
                    <a:lnTo>
                      <a:pt x="159" y="105"/>
                    </a:lnTo>
                    <a:lnTo>
                      <a:pt x="157" y="106"/>
                    </a:lnTo>
                    <a:lnTo>
                      <a:pt x="154" y="105"/>
                    </a:lnTo>
                    <a:lnTo>
                      <a:pt x="150" y="102"/>
                    </a:lnTo>
                    <a:lnTo>
                      <a:pt x="148" y="101"/>
                    </a:lnTo>
                    <a:lnTo>
                      <a:pt x="147" y="102"/>
                    </a:lnTo>
                    <a:lnTo>
                      <a:pt x="146" y="105"/>
                    </a:lnTo>
                    <a:lnTo>
                      <a:pt x="144" y="105"/>
                    </a:lnTo>
                    <a:lnTo>
                      <a:pt x="144" y="104"/>
                    </a:lnTo>
                    <a:lnTo>
                      <a:pt x="143" y="101"/>
                    </a:lnTo>
                    <a:lnTo>
                      <a:pt x="142" y="100"/>
                    </a:lnTo>
                    <a:lnTo>
                      <a:pt x="141" y="99"/>
                    </a:lnTo>
                    <a:lnTo>
                      <a:pt x="141" y="96"/>
                    </a:lnTo>
                    <a:lnTo>
                      <a:pt x="142" y="95"/>
                    </a:lnTo>
                    <a:lnTo>
                      <a:pt x="141" y="94"/>
                    </a:lnTo>
                    <a:lnTo>
                      <a:pt x="139" y="91"/>
                    </a:lnTo>
                    <a:lnTo>
                      <a:pt x="139" y="88"/>
                    </a:lnTo>
                    <a:lnTo>
                      <a:pt x="139" y="85"/>
                    </a:lnTo>
                    <a:lnTo>
                      <a:pt x="135" y="84"/>
                    </a:lnTo>
                    <a:lnTo>
                      <a:pt x="133" y="83"/>
                    </a:lnTo>
                    <a:lnTo>
                      <a:pt x="133" y="82"/>
                    </a:lnTo>
                    <a:lnTo>
                      <a:pt x="135" y="80"/>
                    </a:lnTo>
                    <a:lnTo>
                      <a:pt x="135" y="79"/>
                    </a:lnTo>
                    <a:lnTo>
                      <a:pt x="132" y="79"/>
                    </a:lnTo>
                    <a:lnTo>
                      <a:pt x="128" y="78"/>
                    </a:lnTo>
                    <a:lnTo>
                      <a:pt x="126" y="78"/>
                    </a:lnTo>
                    <a:lnTo>
                      <a:pt x="125" y="77"/>
                    </a:lnTo>
                    <a:lnTo>
                      <a:pt x="123" y="76"/>
                    </a:lnTo>
                    <a:lnTo>
                      <a:pt x="122" y="76"/>
                    </a:lnTo>
                    <a:lnTo>
                      <a:pt x="119" y="74"/>
                    </a:lnTo>
                    <a:lnTo>
                      <a:pt x="117" y="73"/>
                    </a:lnTo>
                    <a:lnTo>
                      <a:pt x="119" y="71"/>
                    </a:lnTo>
                    <a:lnTo>
                      <a:pt x="119" y="69"/>
                    </a:lnTo>
                    <a:lnTo>
                      <a:pt x="119" y="68"/>
                    </a:lnTo>
                    <a:lnTo>
                      <a:pt x="119" y="65"/>
                    </a:lnTo>
                    <a:lnTo>
                      <a:pt x="120" y="61"/>
                    </a:lnTo>
                    <a:lnTo>
                      <a:pt x="120" y="58"/>
                    </a:lnTo>
                    <a:lnTo>
                      <a:pt x="119" y="55"/>
                    </a:lnTo>
                    <a:lnTo>
                      <a:pt x="116" y="52"/>
                    </a:lnTo>
                    <a:lnTo>
                      <a:pt x="112" y="51"/>
                    </a:lnTo>
                    <a:lnTo>
                      <a:pt x="110" y="51"/>
                    </a:lnTo>
                    <a:lnTo>
                      <a:pt x="108" y="50"/>
                    </a:lnTo>
                    <a:lnTo>
                      <a:pt x="108" y="49"/>
                    </a:lnTo>
                    <a:lnTo>
                      <a:pt x="106" y="47"/>
                    </a:lnTo>
                    <a:lnTo>
                      <a:pt x="105" y="45"/>
                    </a:lnTo>
                    <a:lnTo>
                      <a:pt x="104" y="42"/>
                    </a:lnTo>
                    <a:lnTo>
                      <a:pt x="104" y="41"/>
                    </a:lnTo>
                    <a:lnTo>
                      <a:pt x="103" y="38"/>
                    </a:lnTo>
                    <a:lnTo>
                      <a:pt x="100" y="35"/>
                    </a:lnTo>
                    <a:lnTo>
                      <a:pt x="99" y="33"/>
                    </a:lnTo>
                    <a:lnTo>
                      <a:pt x="97" y="31"/>
                    </a:lnTo>
                    <a:lnTo>
                      <a:pt x="93" y="30"/>
                    </a:lnTo>
                    <a:lnTo>
                      <a:pt x="92" y="30"/>
                    </a:lnTo>
                    <a:lnTo>
                      <a:pt x="92" y="28"/>
                    </a:lnTo>
                    <a:lnTo>
                      <a:pt x="92" y="27"/>
                    </a:lnTo>
                    <a:lnTo>
                      <a:pt x="93" y="25"/>
                    </a:lnTo>
                    <a:lnTo>
                      <a:pt x="94" y="24"/>
                    </a:lnTo>
                    <a:lnTo>
                      <a:pt x="94" y="22"/>
                    </a:lnTo>
                    <a:lnTo>
                      <a:pt x="92" y="22"/>
                    </a:lnTo>
                    <a:lnTo>
                      <a:pt x="87" y="17"/>
                    </a:lnTo>
                    <a:lnTo>
                      <a:pt x="86" y="16"/>
                    </a:lnTo>
                    <a:lnTo>
                      <a:pt x="84" y="13"/>
                    </a:lnTo>
                    <a:lnTo>
                      <a:pt x="82" y="12"/>
                    </a:lnTo>
                    <a:lnTo>
                      <a:pt x="79" y="12"/>
                    </a:lnTo>
                    <a:lnTo>
                      <a:pt x="78" y="11"/>
                    </a:lnTo>
                    <a:lnTo>
                      <a:pt x="78" y="7"/>
                    </a:lnTo>
                    <a:lnTo>
                      <a:pt x="77" y="7"/>
                    </a:lnTo>
                    <a:lnTo>
                      <a:pt x="76" y="7"/>
                    </a:lnTo>
                    <a:lnTo>
                      <a:pt x="76" y="9"/>
                    </a:lnTo>
                    <a:lnTo>
                      <a:pt x="75" y="12"/>
                    </a:lnTo>
                    <a:lnTo>
                      <a:pt x="72" y="13"/>
                    </a:lnTo>
                    <a:lnTo>
                      <a:pt x="68" y="14"/>
                    </a:lnTo>
                    <a:lnTo>
                      <a:pt x="67" y="16"/>
                    </a:lnTo>
                    <a:lnTo>
                      <a:pt x="65" y="16"/>
                    </a:lnTo>
                    <a:lnTo>
                      <a:pt x="63" y="16"/>
                    </a:lnTo>
                    <a:lnTo>
                      <a:pt x="62" y="16"/>
                    </a:lnTo>
                    <a:lnTo>
                      <a:pt x="60" y="17"/>
                    </a:lnTo>
                    <a:lnTo>
                      <a:pt x="60" y="16"/>
                    </a:lnTo>
                    <a:lnTo>
                      <a:pt x="59" y="16"/>
                    </a:lnTo>
                    <a:lnTo>
                      <a:pt x="57" y="16"/>
                    </a:lnTo>
                    <a:lnTo>
                      <a:pt x="59" y="17"/>
                    </a:lnTo>
                    <a:lnTo>
                      <a:pt x="59" y="18"/>
                    </a:lnTo>
                    <a:lnTo>
                      <a:pt x="57" y="18"/>
                    </a:lnTo>
                    <a:lnTo>
                      <a:pt x="55" y="19"/>
                    </a:lnTo>
                    <a:lnTo>
                      <a:pt x="52" y="20"/>
                    </a:lnTo>
                    <a:lnTo>
                      <a:pt x="51" y="20"/>
                    </a:lnTo>
                    <a:lnTo>
                      <a:pt x="48" y="19"/>
                    </a:lnTo>
                    <a:lnTo>
                      <a:pt x="46" y="18"/>
                    </a:lnTo>
                    <a:lnTo>
                      <a:pt x="45" y="16"/>
                    </a:lnTo>
                    <a:lnTo>
                      <a:pt x="44" y="13"/>
                    </a:lnTo>
                    <a:lnTo>
                      <a:pt x="43" y="12"/>
                    </a:lnTo>
                    <a:lnTo>
                      <a:pt x="40" y="9"/>
                    </a:lnTo>
                    <a:lnTo>
                      <a:pt x="40" y="12"/>
                    </a:lnTo>
                    <a:lnTo>
                      <a:pt x="39" y="14"/>
                    </a:lnTo>
                    <a:lnTo>
                      <a:pt x="39" y="17"/>
                    </a:lnTo>
                    <a:lnTo>
                      <a:pt x="38" y="18"/>
                    </a:lnTo>
                    <a:lnTo>
                      <a:pt x="37" y="18"/>
                    </a:lnTo>
                    <a:lnTo>
                      <a:pt x="35" y="18"/>
                    </a:lnTo>
                    <a:lnTo>
                      <a:pt x="33" y="20"/>
                    </a:lnTo>
                    <a:lnTo>
                      <a:pt x="29" y="20"/>
                    </a:lnTo>
                    <a:lnTo>
                      <a:pt x="28" y="19"/>
                    </a:lnTo>
                    <a:lnTo>
                      <a:pt x="28" y="18"/>
                    </a:lnTo>
                    <a:lnTo>
                      <a:pt x="27" y="17"/>
                    </a:lnTo>
                    <a:lnTo>
                      <a:pt x="26" y="18"/>
                    </a:lnTo>
                    <a:lnTo>
                      <a:pt x="23" y="17"/>
                    </a:lnTo>
                    <a:lnTo>
                      <a:pt x="21" y="17"/>
                    </a:lnTo>
                    <a:lnTo>
                      <a:pt x="17" y="17"/>
                    </a:lnTo>
                    <a:lnTo>
                      <a:pt x="13" y="20"/>
                    </a:lnTo>
                    <a:lnTo>
                      <a:pt x="12" y="20"/>
                    </a:lnTo>
                    <a:lnTo>
                      <a:pt x="12" y="18"/>
                    </a:lnTo>
                    <a:lnTo>
                      <a:pt x="13" y="16"/>
                    </a:lnTo>
                    <a:lnTo>
                      <a:pt x="14" y="14"/>
                    </a:lnTo>
                    <a:lnTo>
                      <a:pt x="16" y="13"/>
                    </a:lnTo>
                    <a:lnTo>
                      <a:pt x="17" y="13"/>
                    </a:lnTo>
                    <a:lnTo>
                      <a:pt x="17" y="12"/>
                    </a:lnTo>
                    <a:lnTo>
                      <a:pt x="17" y="11"/>
                    </a:lnTo>
                    <a:lnTo>
                      <a:pt x="16" y="9"/>
                    </a:lnTo>
                    <a:lnTo>
                      <a:pt x="16" y="11"/>
                    </a:lnTo>
                    <a:lnTo>
                      <a:pt x="14" y="11"/>
                    </a:lnTo>
                    <a:lnTo>
                      <a:pt x="14" y="8"/>
                    </a:lnTo>
                    <a:lnTo>
                      <a:pt x="14" y="7"/>
                    </a:lnTo>
                    <a:lnTo>
                      <a:pt x="16" y="6"/>
                    </a:lnTo>
                    <a:lnTo>
                      <a:pt x="14" y="4"/>
                    </a:lnTo>
                    <a:lnTo>
                      <a:pt x="13" y="1"/>
                    </a:lnTo>
                    <a:lnTo>
                      <a:pt x="12" y="0"/>
                    </a:lnTo>
                    <a:lnTo>
                      <a:pt x="11" y="0"/>
                    </a:lnTo>
                    <a:lnTo>
                      <a:pt x="11" y="1"/>
                    </a:lnTo>
                    <a:lnTo>
                      <a:pt x="11" y="2"/>
                    </a:lnTo>
                    <a:lnTo>
                      <a:pt x="10" y="1"/>
                    </a:lnTo>
                    <a:lnTo>
                      <a:pt x="10" y="0"/>
                    </a:lnTo>
                    <a:lnTo>
                      <a:pt x="8" y="0"/>
                    </a:lnTo>
                    <a:lnTo>
                      <a:pt x="8" y="1"/>
                    </a:lnTo>
                    <a:lnTo>
                      <a:pt x="8" y="2"/>
                    </a:lnTo>
                    <a:lnTo>
                      <a:pt x="8" y="4"/>
                    </a:lnTo>
                    <a:lnTo>
                      <a:pt x="7" y="3"/>
                    </a:lnTo>
                    <a:lnTo>
                      <a:pt x="6" y="1"/>
                    </a:lnTo>
                    <a:lnTo>
                      <a:pt x="5" y="2"/>
                    </a:lnTo>
                    <a:lnTo>
                      <a:pt x="3" y="2"/>
                    </a:lnTo>
                    <a:lnTo>
                      <a:pt x="2" y="2"/>
                    </a:lnTo>
                    <a:lnTo>
                      <a:pt x="3" y="4"/>
                    </a:lnTo>
                    <a:lnTo>
                      <a:pt x="1" y="6"/>
                    </a:lnTo>
                    <a:lnTo>
                      <a:pt x="0" y="7"/>
                    </a:lnTo>
                    <a:lnTo>
                      <a:pt x="0" y="8"/>
                    </a:lnTo>
                    <a:lnTo>
                      <a:pt x="1" y="8"/>
                    </a:lnTo>
                    <a:lnTo>
                      <a:pt x="1" y="9"/>
                    </a:lnTo>
                    <a:lnTo>
                      <a:pt x="2" y="13"/>
                    </a:lnTo>
                    <a:lnTo>
                      <a:pt x="2" y="16"/>
                    </a:lnTo>
                    <a:lnTo>
                      <a:pt x="3" y="18"/>
                    </a:lnTo>
                    <a:lnTo>
                      <a:pt x="6" y="20"/>
                    </a:lnTo>
                    <a:lnTo>
                      <a:pt x="10" y="23"/>
                    </a:lnTo>
                    <a:lnTo>
                      <a:pt x="11" y="23"/>
                    </a:lnTo>
                    <a:lnTo>
                      <a:pt x="12" y="23"/>
                    </a:lnTo>
                    <a:lnTo>
                      <a:pt x="12" y="25"/>
                    </a:lnTo>
                    <a:lnTo>
                      <a:pt x="13" y="27"/>
                    </a:lnTo>
                    <a:lnTo>
                      <a:pt x="13" y="25"/>
                    </a:lnTo>
                    <a:lnTo>
                      <a:pt x="14" y="25"/>
                    </a:lnTo>
                    <a:lnTo>
                      <a:pt x="14" y="27"/>
                    </a:lnTo>
                    <a:lnTo>
                      <a:pt x="16" y="27"/>
                    </a:lnTo>
                    <a:lnTo>
                      <a:pt x="17" y="29"/>
                    </a:lnTo>
                    <a:lnTo>
                      <a:pt x="16" y="31"/>
                    </a:lnTo>
                    <a:lnTo>
                      <a:pt x="14" y="35"/>
                    </a:lnTo>
                    <a:lnTo>
                      <a:pt x="14" y="36"/>
                    </a:lnTo>
                    <a:lnTo>
                      <a:pt x="13" y="36"/>
                    </a:lnTo>
                    <a:lnTo>
                      <a:pt x="13" y="38"/>
                    </a:lnTo>
                    <a:lnTo>
                      <a:pt x="12" y="40"/>
                    </a:lnTo>
                    <a:lnTo>
                      <a:pt x="12" y="41"/>
                    </a:lnTo>
                    <a:lnTo>
                      <a:pt x="16" y="42"/>
                    </a:lnTo>
                    <a:lnTo>
                      <a:pt x="16" y="44"/>
                    </a:lnTo>
                    <a:lnTo>
                      <a:pt x="16" y="45"/>
                    </a:lnTo>
                    <a:lnTo>
                      <a:pt x="17" y="47"/>
                    </a:lnTo>
                    <a:lnTo>
                      <a:pt x="18" y="53"/>
                    </a:lnTo>
                    <a:lnTo>
                      <a:pt x="18" y="58"/>
                    </a:lnTo>
                    <a:lnTo>
                      <a:pt x="18" y="62"/>
                    </a:lnTo>
                    <a:lnTo>
                      <a:pt x="17" y="63"/>
                    </a:lnTo>
                    <a:lnTo>
                      <a:pt x="16" y="65"/>
                    </a:lnTo>
                    <a:lnTo>
                      <a:pt x="16" y="66"/>
                    </a:lnTo>
                    <a:lnTo>
                      <a:pt x="16" y="67"/>
                    </a:lnTo>
                    <a:lnTo>
                      <a:pt x="17" y="68"/>
                    </a:lnTo>
                    <a:lnTo>
                      <a:pt x="14" y="68"/>
                    </a:lnTo>
                    <a:lnTo>
                      <a:pt x="14" y="69"/>
                    </a:lnTo>
                    <a:lnTo>
                      <a:pt x="13" y="72"/>
                    </a:lnTo>
                    <a:lnTo>
                      <a:pt x="12" y="73"/>
                    </a:lnTo>
                    <a:lnTo>
                      <a:pt x="12" y="74"/>
                    </a:lnTo>
                    <a:lnTo>
                      <a:pt x="12" y="76"/>
                    </a:lnTo>
                    <a:lnTo>
                      <a:pt x="11" y="77"/>
                    </a:lnTo>
                    <a:lnTo>
                      <a:pt x="11" y="78"/>
                    </a:lnTo>
                    <a:lnTo>
                      <a:pt x="12" y="79"/>
                    </a:lnTo>
                    <a:lnTo>
                      <a:pt x="13" y="80"/>
                    </a:lnTo>
                    <a:lnTo>
                      <a:pt x="14" y="83"/>
                    </a:lnTo>
                    <a:lnTo>
                      <a:pt x="13" y="84"/>
                    </a:lnTo>
                    <a:lnTo>
                      <a:pt x="14" y="85"/>
                    </a:lnTo>
                    <a:lnTo>
                      <a:pt x="14" y="84"/>
                    </a:lnTo>
                    <a:lnTo>
                      <a:pt x="16" y="83"/>
                    </a:lnTo>
                    <a:lnTo>
                      <a:pt x="18" y="84"/>
                    </a:lnTo>
                    <a:lnTo>
                      <a:pt x="19" y="84"/>
                    </a:lnTo>
                    <a:lnTo>
                      <a:pt x="19" y="85"/>
                    </a:lnTo>
                    <a:lnTo>
                      <a:pt x="21" y="87"/>
                    </a:lnTo>
                    <a:lnTo>
                      <a:pt x="22" y="88"/>
                    </a:lnTo>
                    <a:lnTo>
                      <a:pt x="23" y="89"/>
                    </a:lnTo>
                    <a:lnTo>
                      <a:pt x="24" y="89"/>
                    </a:lnTo>
                    <a:lnTo>
                      <a:pt x="24" y="90"/>
                    </a:lnTo>
                    <a:lnTo>
                      <a:pt x="24" y="91"/>
                    </a:lnTo>
                    <a:lnTo>
                      <a:pt x="26" y="91"/>
                    </a:lnTo>
                    <a:lnTo>
                      <a:pt x="27" y="93"/>
                    </a:lnTo>
                    <a:lnTo>
                      <a:pt x="28" y="94"/>
                    </a:lnTo>
                    <a:lnTo>
                      <a:pt x="29" y="96"/>
                    </a:lnTo>
                    <a:lnTo>
                      <a:pt x="30" y="99"/>
                    </a:lnTo>
                    <a:lnTo>
                      <a:pt x="32" y="100"/>
                    </a:lnTo>
                    <a:lnTo>
                      <a:pt x="33" y="101"/>
                    </a:lnTo>
                    <a:lnTo>
                      <a:pt x="35" y="107"/>
                    </a:lnTo>
                    <a:lnTo>
                      <a:pt x="37" y="112"/>
                    </a:lnTo>
                    <a:lnTo>
                      <a:pt x="35" y="120"/>
                    </a:lnTo>
                    <a:lnTo>
                      <a:pt x="34" y="126"/>
                    </a:lnTo>
                    <a:lnTo>
                      <a:pt x="32" y="133"/>
                    </a:lnTo>
                    <a:lnTo>
                      <a:pt x="29" y="138"/>
                    </a:lnTo>
                    <a:lnTo>
                      <a:pt x="26" y="142"/>
                    </a:lnTo>
                    <a:lnTo>
                      <a:pt x="24" y="144"/>
                    </a:lnTo>
                    <a:lnTo>
                      <a:pt x="22" y="144"/>
                    </a:lnTo>
                    <a:lnTo>
                      <a:pt x="18" y="145"/>
                    </a:lnTo>
                    <a:lnTo>
                      <a:pt x="17" y="145"/>
                    </a:lnTo>
                    <a:lnTo>
                      <a:pt x="16" y="144"/>
                    </a:lnTo>
                    <a:lnTo>
                      <a:pt x="14" y="143"/>
                    </a:lnTo>
                    <a:lnTo>
                      <a:pt x="14" y="142"/>
                    </a:lnTo>
                    <a:lnTo>
                      <a:pt x="13" y="143"/>
                    </a:lnTo>
                    <a:lnTo>
                      <a:pt x="12" y="143"/>
                    </a:lnTo>
                    <a:lnTo>
                      <a:pt x="11" y="140"/>
                    </a:lnTo>
                    <a:lnTo>
                      <a:pt x="10" y="139"/>
                    </a:lnTo>
                    <a:lnTo>
                      <a:pt x="8" y="140"/>
                    </a:lnTo>
                    <a:lnTo>
                      <a:pt x="6" y="143"/>
                    </a:lnTo>
                    <a:lnTo>
                      <a:pt x="5" y="143"/>
                    </a:lnTo>
                    <a:lnTo>
                      <a:pt x="3" y="142"/>
                    </a:lnTo>
                    <a:lnTo>
                      <a:pt x="2" y="144"/>
                    </a:lnTo>
                    <a:lnTo>
                      <a:pt x="2" y="145"/>
                    </a:lnTo>
                    <a:lnTo>
                      <a:pt x="2" y="144"/>
                    </a:lnTo>
                    <a:lnTo>
                      <a:pt x="3" y="143"/>
                    </a:lnTo>
                    <a:lnTo>
                      <a:pt x="5" y="143"/>
                    </a:lnTo>
                    <a:lnTo>
                      <a:pt x="7" y="145"/>
                    </a:lnTo>
                    <a:lnTo>
                      <a:pt x="8" y="148"/>
                    </a:lnTo>
                    <a:lnTo>
                      <a:pt x="8" y="149"/>
                    </a:lnTo>
                    <a:lnTo>
                      <a:pt x="8" y="150"/>
                    </a:lnTo>
                    <a:lnTo>
                      <a:pt x="10" y="150"/>
                    </a:lnTo>
                    <a:lnTo>
                      <a:pt x="11" y="151"/>
                    </a:lnTo>
                    <a:lnTo>
                      <a:pt x="12" y="153"/>
                    </a:lnTo>
                    <a:lnTo>
                      <a:pt x="13" y="154"/>
                    </a:lnTo>
                    <a:lnTo>
                      <a:pt x="14" y="154"/>
                    </a:lnTo>
                    <a:lnTo>
                      <a:pt x="16" y="155"/>
                    </a:lnTo>
                    <a:lnTo>
                      <a:pt x="17" y="158"/>
                    </a:lnTo>
                    <a:lnTo>
                      <a:pt x="17" y="159"/>
                    </a:lnTo>
                    <a:lnTo>
                      <a:pt x="13" y="159"/>
                    </a:lnTo>
                    <a:lnTo>
                      <a:pt x="12" y="160"/>
                    </a:lnTo>
                    <a:lnTo>
                      <a:pt x="16" y="161"/>
                    </a:lnTo>
                    <a:lnTo>
                      <a:pt x="18" y="160"/>
                    </a:lnTo>
                    <a:lnTo>
                      <a:pt x="18" y="161"/>
                    </a:lnTo>
                    <a:lnTo>
                      <a:pt x="19" y="162"/>
                    </a:lnTo>
                    <a:lnTo>
                      <a:pt x="18" y="164"/>
                    </a:lnTo>
                    <a:lnTo>
                      <a:pt x="17" y="164"/>
                    </a:lnTo>
                    <a:lnTo>
                      <a:pt x="16" y="166"/>
                    </a:lnTo>
                    <a:lnTo>
                      <a:pt x="16" y="167"/>
                    </a:lnTo>
                    <a:lnTo>
                      <a:pt x="18" y="166"/>
                    </a:lnTo>
                    <a:lnTo>
                      <a:pt x="18" y="165"/>
                    </a:lnTo>
                    <a:lnTo>
                      <a:pt x="18" y="166"/>
                    </a:lnTo>
                    <a:lnTo>
                      <a:pt x="19" y="169"/>
                    </a:lnTo>
                    <a:lnTo>
                      <a:pt x="18" y="170"/>
                    </a:lnTo>
                    <a:lnTo>
                      <a:pt x="18" y="172"/>
                    </a:lnTo>
                    <a:lnTo>
                      <a:pt x="21" y="172"/>
                    </a:lnTo>
                    <a:lnTo>
                      <a:pt x="22" y="172"/>
                    </a:lnTo>
                    <a:lnTo>
                      <a:pt x="26" y="172"/>
                    </a:lnTo>
                    <a:lnTo>
                      <a:pt x="27" y="174"/>
                    </a:lnTo>
                    <a:lnTo>
                      <a:pt x="28" y="172"/>
                    </a:lnTo>
                    <a:lnTo>
                      <a:pt x="28" y="171"/>
                    </a:lnTo>
                    <a:lnTo>
                      <a:pt x="28" y="170"/>
                    </a:lnTo>
                    <a:lnTo>
                      <a:pt x="30" y="170"/>
                    </a:lnTo>
                    <a:lnTo>
                      <a:pt x="33" y="171"/>
                    </a:lnTo>
                    <a:lnTo>
                      <a:pt x="34" y="171"/>
                    </a:lnTo>
                    <a:lnTo>
                      <a:pt x="37" y="172"/>
                    </a:lnTo>
                    <a:lnTo>
                      <a:pt x="46" y="174"/>
                    </a:lnTo>
                    <a:lnTo>
                      <a:pt x="50" y="172"/>
                    </a:lnTo>
                    <a:lnTo>
                      <a:pt x="54" y="172"/>
                    </a:lnTo>
                    <a:lnTo>
                      <a:pt x="57" y="175"/>
                    </a:lnTo>
                    <a:lnTo>
                      <a:pt x="61" y="177"/>
                    </a:lnTo>
                    <a:lnTo>
                      <a:pt x="62" y="181"/>
                    </a:lnTo>
                    <a:lnTo>
                      <a:pt x="62" y="182"/>
                    </a:lnTo>
                    <a:lnTo>
                      <a:pt x="62" y="185"/>
                    </a:lnTo>
                    <a:lnTo>
                      <a:pt x="62" y="186"/>
                    </a:lnTo>
                    <a:lnTo>
                      <a:pt x="63" y="188"/>
                    </a:lnTo>
                    <a:lnTo>
                      <a:pt x="65" y="188"/>
                    </a:lnTo>
                    <a:lnTo>
                      <a:pt x="66" y="187"/>
                    </a:lnTo>
                    <a:lnTo>
                      <a:pt x="70" y="186"/>
                    </a:lnTo>
                    <a:lnTo>
                      <a:pt x="73" y="188"/>
                    </a:lnTo>
                    <a:lnTo>
                      <a:pt x="73" y="189"/>
                    </a:lnTo>
                    <a:lnTo>
                      <a:pt x="75" y="189"/>
                    </a:lnTo>
                    <a:lnTo>
                      <a:pt x="75" y="188"/>
                    </a:lnTo>
                    <a:lnTo>
                      <a:pt x="73" y="187"/>
                    </a:lnTo>
                    <a:lnTo>
                      <a:pt x="75" y="186"/>
                    </a:lnTo>
                    <a:lnTo>
                      <a:pt x="77" y="185"/>
                    </a:lnTo>
                    <a:lnTo>
                      <a:pt x="79" y="185"/>
                    </a:lnTo>
                    <a:lnTo>
                      <a:pt x="81" y="183"/>
                    </a:lnTo>
                    <a:lnTo>
                      <a:pt x="83" y="182"/>
                    </a:lnTo>
                    <a:lnTo>
                      <a:pt x="83" y="181"/>
                    </a:lnTo>
                    <a:lnTo>
                      <a:pt x="82" y="180"/>
                    </a:lnTo>
                    <a:lnTo>
                      <a:pt x="84" y="178"/>
                    </a:lnTo>
                    <a:lnTo>
                      <a:pt x="83" y="176"/>
                    </a:lnTo>
                    <a:lnTo>
                      <a:pt x="83" y="174"/>
                    </a:lnTo>
                    <a:lnTo>
                      <a:pt x="86" y="171"/>
                    </a:lnTo>
                    <a:lnTo>
                      <a:pt x="87" y="171"/>
                    </a:lnTo>
                    <a:lnTo>
                      <a:pt x="87" y="170"/>
                    </a:lnTo>
                    <a:lnTo>
                      <a:pt x="86" y="169"/>
                    </a:lnTo>
                    <a:lnTo>
                      <a:pt x="84" y="169"/>
                    </a:lnTo>
                    <a:lnTo>
                      <a:pt x="82" y="169"/>
                    </a:lnTo>
                    <a:lnTo>
                      <a:pt x="79" y="169"/>
                    </a:lnTo>
                    <a:lnTo>
                      <a:pt x="78" y="167"/>
                    </a:lnTo>
                    <a:lnTo>
                      <a:pt x="77" y="166"/>
                    </a:lnTo>
                    <a:lnTo>
                      <a:pt x="76" y="164"/>
                    </a:lnTo>
                    <a:lnTo>
                      <a:pt x="72" y="161"/>
                    </a:lnTo>
                    <a:lnTo>
                      <a:pt x="70" y="153"/>
                    </a:lnTo>
                    <a:lnTo>
                      <a:pt x="70" y="150"/>
                    </a:lnTo>
                    <a:lnTo>
                      <a:pt x="70" y="149"/>
                    </a:lnTo>
                    <a:lnTo>
                      <a:pt x="67" y="147"/>
                    </a:lnTo>
                    <a:lnTo>
                      <a:pt x="65" y="143"/>
                    </a:lnTo>
                    <a:lnTo>
                      <a:pt x="63" y="136"/>
                    </a:lnTo>
                    <a:lnTo>
                      <a:pt x="63" y="134"/>
                    </a:lnTo>
                    <a:lnTo>
                      <a:pt x="65" y="134"/>
                    </a:lnTo>
                    <a:lnTo>
                      <a:pt x="66" y="134"/>
                    </a:lnTo>
                    <a:lnTo>
                      <a:pt x="65" y="134"/>
                    </a:lnTo>
                    <a:lnTo>
                      <a:pt x="63" y="133"/>
                    </a:lnTo>
                    <a:lnTo>
                      <a:pt x="63" y="132"/>
                    </a:lnTo>
                    <a:lnTo>
                      <a:pt x="65" y="132"/>
                    </a:lnTo>
                    <a:lnTo>
                      <a:pt x="66" y="131"/>
                    </a:lnTo>
                    <a:lnTo>
                      <a:pt x="66" y="128"/>
                    </a:lnTo>
                    <a:lnTo>
                      <a:pt x="65" y="127"/>
                    </a:lnTo>
                    <a:lnTo>
                      <a:pt x="66" y="127"/>
                    </a:lnTo>
                    <a:lnTo>
                      <a:pt x="67" y="122"/>
                    </a:lnTo>
                    <a:lnTo>
                      <a:pt x="70" y="120"/>
                    </a:lnTo>
                    <a:lnTo>
                      <a:pt x="71" y="117"/>
                    </a:lnTo>
                    <a:lnTo>
                      <a:pt x="71" y="116"/>
                    </a:lnTo>
                    <a:lnTo>
                      <a:pt x="71" y="111"/>
                    </a:lnTo>
                    <a:lnTo>
                      <a:pt x="72" y="110"/>
                    </a:lnTo>
                    <a:lnTo>
                      <a:pt x="72" y="109"/>
                    </a:lnTo>
                    <a:lnTo>
                      <a:pt x="73" y="107"/>
                    </a:lnTo>
                    <a:lnTo>
                      <a:pt x="76" y="106"/>
                    </a:lnTo>
                    <a:lnTo>
                      <a:pt x="77" y="105"/>
                    </a:lnTo>
                    <a:lnTo>
                      <a:pt x="78" y="102"/>
                    </a:lnTo>
                    <a:lnTo>
                      <a:pt x="78" y="100"/>
                    </a:lnTo>
                    <a:lnTo>
                      <a:pt x="78" y="95"/>
                    </a:lnTo>
                    <a:lnTo>
                      <a:pt x="78" y="93"/>
                    </a:lnTo>
                    <a:lnTo>
                      <a:pt x="79" y="91"/>
                    </a:lnTo>
                    <a:lnTo>
                      <a:pt x="82" y="89"/>
                    </a:lnTo>
                    <a:lnTo>
                      <a:pt x="83" y="88"/>
                    </a:lnTo>
                    <a:lnTo>
                      <a:pt x="86" y="88"/>
                    </a:lnTo>
                    <a:lnTo>
                      <a:pt x="90" y="88"/>
                    </a:lnTo>
                    <a:lnTo>
                      <a:pt x="95" y="90"/>
                    </a:lnTo>
                    <a:lnTo>
                      <a:pt x="95" y="91"/>
                    </a:lnTo>
                    <a:lnTo>
                      <a:pt x="97" y="91"/>
                    </a:lnTo>
                    <a:lnTo>
                      <a:pt x="98" y="91"/>
                    </a:lnTo>
                    <a:lnTo>
                      <a:pt x="103" y="93"/>
                    </a:lnTo>
                    <a:lnTo>
                      <a:pt x="105" y="94"/>
                    </a:lnTo>
                    <a:lnTo>
                      <a:pt x="105" y="95"/>
                    </a:lnTo>
                    <a:lnTo>
                      <a:pt x="106" y="95"/>
                    </a:lnTo>
                    <a:lnTo>
                      <a:pt x="108" y="96"/>
                    </a:lnTo>
                    <a:lnTo>
                      <a:pt x="108" y="98"/>
                    </a:lnTo>
                    <a:lnTo>
                      <a:pt x="109" y="100"/>
                    </a:lnTo>
                    <a:lnTo>
                      <a:pt x="109" y="101"/>
                    </a:lnTo>
                    <a:lnTo>
                      <a:pt x="106" y="104"/>
                    </a:lnTo>
                    <a:lnTo>
                      <a:pt x="105" y="109"/>
                    </a:lnTo>
                    <a:lnTo>
                      <a:pt x="104" y="109"/>
                    </a:lnTo>
                    <a:lnTo>
                      <a:pt x="103" y="110"/>
                    </a:lnTo>
                    <a:lnTo>
                      <a:pt x="104" y="111"/>
                    </a:lnTo>
                    <a:lnTo>
                      <a:pt x="103" y="113"/>
                    </a:lnTo>
                    <a:lnTo>
                      <a:pt x="100" y="116"/>
                    </a:lnTo>
                    <a:lnTo>
                      <a:pt x="99" y="117"/>
                    </a:lnTo>
                    <a:lnTo>
                      <a:pt x="94" y="117"/>
                    </a:lnTo>
                    <a:lnTo>
                      <a:pt x="93" y="116"/>
                    </a:lnTo>
                    <a:lnTo>
                      <a:pt x="93" y="115"/>
                    </a:lnTo>
                    <a:lnTo>
                      <a:pt x="93" y="113"/>
                    </a:lnTo>
                    <a:lnTo>
                      <a:pt x="94" y="113"/>
                    </a:lnTo>
                    <a:lnTo>
                      <a:pt x="93" y="112"/>
                    </a:lnTo>
                    <a:lnTo>
                      <a:pt x="93" y="111"/>
                    </a:lnTo>
                    <a:lnTo>
                      <a:pt x="92" y="109"/>
                    </a:lnTo>
                    <a:lnTo>
                      <a:pt x="89" y="106"/>
                    </a:lnTo>
                    <a:lnTo>
                      <a:pt x="88" y="106"/>
                    </a:lnTo>
                    <a:lnTo>
                      <a:pt x="87" y="105"/>
                    </a:lnTo>
                    <a:lnTo>
                      <a:pt x="83" y="106"/>
                    </a:lnTo>
                    <a:lnTo>
                      <a:pt x="81" y="106"/>
                    </a:lnTo>
                    <a:lnTo>
                      <a:pt x="79" y="107"/>
                    </a:lnTo>
                    <a:lnTo>
                      <a:pt x="77" y="110"/>
                    </a:lnTo>
                    <a:lnTo>
                      <a:pt x="76" y="111"/>
                    </a:lnTo>
                    <a:lnTo>
                      <a:pt x="75" y="112"/>
                    </a:lnTo>
                    <a:lnTo>
                      <a:pt x="76" y="115"/>
                    </a:lnTo>
                    <a:lnTo>
                      <a:pt x="78" y="117"/>
                    </a:lnTo>
                    <a:lnTo>
                      <a:pt x="79" y="118"/>
                    </a:lnTo>
                    <a:lnTo>
                      <a:pt x="81" y="120"/>
                    </a:lnTo>
                    <a:lnTo>
                      <a:pt x="82" y="120"/>
                    </a:lnTo>
                    <a:lnTo>
                      <a:pt x="86" y="120"/>
                    </a:lnTo>
                    <a:lnTo>
                      <a:pt x="87" y="120"/>
                    </a:lnTo>
                    <a:lnTo>
                      <a:pt x="89" y="120"/>
                    </a:lnTo>
                    <a:lnTo>
                      <a:pt x="90" y="120"/>
                    </a:lnTo>
                    <a:lnTo>
                      <a:pt x="92" y="122"/>
                    </a:lnTo>
                    <a:lnTo>
                      <a:pt x="90" y="126"/>
                    </a:lnTo>
                    <a:lnTo>
                      <a:pt x="89" y="127"/>
                    </a:lnTo>
                    <a:lnTo>
                      <a:pt x="90" y="128"/>
                    </a:lnTo>
                    <a:lnTo>
                      <a:pt x="89" y="129"/>
                    </a:lnTo>
                    <a:lnTo>
                      <a:pt x="89" y="131"/>
                    </a:lnTo>
                    <a:lnTo>
                      <a:pt x="90" y="132"/>
                    </a:lnTo>
                    <a:lnTo>
                      <a:pt x="90" y="134"/>
                    </a:lnTo>
                    <a:lnTo>
                      <a:pt x="90" y="136"/>
                    </a:lnTo>
                    <a:lnTo>
                      <a:pt x="92" y="137"/>
                    </a:lnTo>
                    <a:lnTo>
                      <a:pt x="94" y="138"/>
                    </a:lnTo>
                    <a:lnTo>
                      <a:pt x="95" y="138"/>
                    </a:lnTo>
                    <a:lnTo>
                      <a:pt x="97" y="140"/>
                    </a:lnTo>
                    <a:lnTo>
                      <a:pt x="99" y="143"/>
                    </a:lnTo>
                    <a:lnTo>
                      <a:pt x="99" y="144"/>
                    </a:lnTo>
                    <a:lnTo>
                      <a:pt x="101" y="148"/>
                    </a:lnTo>
                    <a:lnTo>
                      <a:pt x="103" y="151"/>
                    </a:lnTo>
                    <a:lnTo>
                      <a:pt x="105" y="155"/>
                    </a:lnTo>
                    <a:lnTo>
                      <a:pt x="105" y="158"/>
                    </a:lnTo>
                    <a:lnTo>
                      <a:pt x="105" y="160"/>
                    </a:lnTo>
                    <a:lnTo>
                      <a:pt x="104" y="164"/>
                    </a:lnTo>
                    <a:lnTo>
                      <a:pt x="104" y="169"/>
                    </a:lnTo>
                    <a:lnTo>
                      <a:pt x="104" y="174"/>
                    </a:lnTo>
                    <a:lnTo>
                      <a:pt x="101" y="175"/>
                    </a:lnTo>
                    <a:lnTo>
                      <a:pt x="100" y="178"/>
                    </a:lnTo>
                    <a:lnTo>
                      <a:pt x="99" y="178"/>
                    </a:lnTo>
                    <a:lnTo>
                      <a:pt x="99" y="180"/>
                    </a:lnTo>
                    <a:lnTo>
                      <a:pt x="99" y="182"/>
                    </a:lnTo>
                    <a:lnTo>
                      <a:pt x="100" y="185"/>
                    </a:lnTo>
                    <a:lnTo>
                      <a:pt x="100" y="186"/>
                    </a:lnTo>
                    <a:lnTo>
                      <a:pt x="99" y="188"/>
                    </a:lnTo>
                    <a:lnTo>
                      <a:pt x="97" y="194"/>
                    </a:lnTo>
                    <a:lnTo>
                      <a:pt x="95" y="196"/>
                    </a:lnTo>
                    <a:lnTo>
                      <a:pt x="94" y="196"/>
                    </a:lnTo>
                    <a:lnTo>
                      <a:pt x="93" y="196"/>
                    </a:lnTo>
                    <a:lnTo>
                      <a:pt x="92" y="197"/>
                    </a:lnTo>
                    <a:lnTo>
                      <a:pt x="88" y="200"/>
                    </a:lnTo>
                    <a:lnTo>
                      <a:pt x="86" y="202"/>
                    </a:lnTo>
                    <a:lnTo>
                      <a:pt x="84" y="203"/>
                    </a:lnTo>
                    <a:lnTo>
                      <a:pt x="84" y="204"/>
                    </a:lnTo>
                    <a:lnTo>
                      <a:pt x="86" y="205"/>
                    </a:lnTo>
                    <a:lnTo>
                      <a:pt x="87" y="205"/>
                    </a:lnTo>
                    <a:lnTo>
                      <a:pt x="87" y="207"/>
                    </a:lnTo>
                    <a:lnTo>
                      <a:pt x="87" y="209"/>
                    </a:lnTo>
                    <a:lnTo>
                      <a:pt x="87" y="211"/>
                    </a:lnTo>
                    <a:lnTo>
                      <a:pt x="86" y="214"/>
                    </a:lnTo>
                    <a:lnTo>
                      <a:pt x="84" y="216"/>
                    </a:lnTo>
                    <a:lnTo>
                      <a:pt x="86" y="215"/>
                    </a:lnTo>
                    <a:lnTo>
                      <a:pt x="87" y="215"/>
                    </a:lnTo>
                    <a:lnTo>
                      <a:pt x="88" y="215"/>
                    </a:lnTo>
                    <a:lnTo>
                      <a:pt x="89" y="215"/>
                    </a:lnTo>
                    <a:lnTo>
                      <a:pt x="89" y="213"/>
                    </a:lnTo>
                    <a:lnTo>
                      <a:pt x="90" y="211"/>
                    </a:lnTo>
                    <a:lnTo>
                      <a:pt x="92" y="211"/>
                    </a:lnTo>
                    <a:lnTo>
                      <a:pt x="93" y="211"/>
                    </a:lnTo>
                    <a:lnTo>
                      <a:pt x="93" y="210"/>
                    </a:lnTo>
                    <a:lnTo>
                      <a:pt x="93" y="209"/>
                    </a:lnTo>
                    <a:lnTo>
                      <a:pt x="95" y="208"/>
                    </a:lnTo>
                    <a:lnTo>
                      <a:pt x="98" y="207"/>
                    </a:lnTo>
                    <a:lnTo>
                      <a:pt x="99" y="207"/>
                    </a:lnTo>
                    <a:lnTo>
                      <a:pt x="99" y="208"/>
                    </a:lnTo>
                    <a:lnTo>
                      <a:pt x="100" y="207"/>
                    </a:lnTo>
                    <a:lnTo>
                      <a:pt x="103" y="205"/>
                    </a:lnTo>
                    <a:lnTo>
                      <a:pt x="105" y="203"/>
                    </a:lnTo>
                    <a:lnTo>
                      <a:pt x="106" y="203"/>
                    </a:lnTo>
                    <a:lnTo>
                      <a:pt x="108" y="202"/>
                    </a:lnTo>
                    <a:lnTo>
                      <a:pt x="109" y="202"/>
                    </a:lnTo>
                    <a:lnTo>
                      <a:pt x="111" y="202"/>
                    </a:lnTo>
                    <a:lnTo>
                      <a:pt x="115" y="200"/>
                    </a:lnTo>
                    <a:lnTo>
                      <a:pt x="122" y="197"/>
                    </a:lnTo>
                    <a:lnTo>
                      <a:pt x="123" y="197"/>
                    </a:lnTo>
                    <a:lnTo>
                      <a:pt x="125" y="196"/>
                    </a:lnTo>
                    <a:lnTo>
                      <a:pt x="125" y="194"/>
                    </a:lnTo>
                    <a:lnTo>
                      <a:pt x="127" y="194"/>
                    </a:lnTo>
                    <a:lnTo>
                      <a:pt x="130" y="193"/>
                    </a:lnTo>
                    <a:lnTo>
                      <a:pt x="132" y="192"/>
                    </a:lnTo>
                    <a:lnTo>
                      <a:pt x="133" y="191"/>
                    </a:lnTo>
                    <a:lnTo>
                      <a:pt x="132" y="188"/>
                    </a:lnTo>
                    <a:lnTo>
                      <a:pt x="132" y="187"/>
                    </a:lnTo>
                    <a:lnTo>
                      <a:pt x="135" y="187"/>
                    </a:lnTo>
                    <a:lnTo>
                      <a:pt x="133" y="186"/>
                    </a:lnTo>
                    <a:lnTo>
                      <a:pt x="133" y="185"/>
                    </a:lnTo>
                    <a:lnTo>
                      <a:pt x="137" y="183"/>
                    </a:lnTo>
                    <a:lnTo>
                      <a:pt x="138" y="182"/>
                    </a:lnTo>
                    <a:lnTo>
                      <a:pt x="138" y="181"/>
                    </a:lnTo>
                    <a:lnTo>
                      <a:pt x="138" y="178"/>
                    </a:lnTo>
                    <a:lnTo>
                      <a:pt x="138" y="177"/>
                    </a:lnTo>
                    <a:lnTo>
                      <a:pt x="142" y="177"/>
                    </a:lnTo>
                    <a:lnTo>
                      <a:pt x="144" y="177"/>
                    </a:lnTo>
                    <a:lnTo>
                      <a:pt x="147" y="176"/>
                    </a:lnTo>
                    <a:lnTo>
                      <a:pt x="149" y="172"/>
                    </a:lnTo>
                    <a:lnTo>
                      <a:pt x="152" y="171"/>
                    </a:lnTo>
                    <a:lnTo>
                      <a:pt x="153" y="171"/>
                    </a:lnTo>
                    <a:lnTo>
                      <a:pt x="154" y="169"/>
                    </a:lnTo>
                    <a:lnTo>
                      <a:pt x="155" y="169"/>
                    </a:lnTo>
                    <a:lnTo>
                      <a:pt x="155" y="167"/>
                    </a:lnTo>
                    <a:lnTo>
                      <a:pt x="154" y="166"/>
                    </a:lnTo>
                    <a:lnTo>
                      <a:pt x="153" y="167"/>
                    </a:lnTo>
                    <a:lnTo>
                      <a:pt x="150" y="169"/>
                    </a:lnTo>
                    <a:lnTo>
                      <a:pt x="148" y="169"/>
                    </a:lnTo>
                    <a:lnTo>
                      <a:pt x="148" y="166"/>
                    </a:lnTo>
                    <a:lnTo>
                      <a:pt x="150" y="164"/>
                    </a:lnTo>
                    <a:lnTo>
                      <a:pt x="152" y="161"/>
                    </a:lnTo>
                    <a:lnTo>
                      <a:pt x="152" y="159"/>
                    </a:lnTo>
                    <a:lnTo>
                      <a:pt x="149" y="158"/>
                    </a:lnTo>
                    <a:lnTo>
                      <a:pt x="147" y="156"/>
                    </a:lnTo>
                    <a:lnTo>
                      <a:pt x="143" y="155"/>
                    </a:lnTo>
                    <a:lnTo>
                      <a:pt x="141" y="154"/>
                    </a:lnTo>
                    <a:lnTo>
                      <a:pt x="138" y="153"/>
                    </a:lnTo>
                    <a:lnTo>
                      <a:pt x="138" y="151"/>
                    </a:lnTo>
                    <a:lnTo>
                      <a:pt x="139" y="148"/>
                    </a:lnTo>
                    <a:lnTo>
                      <a:pt x="141" y="144"/>
                    </a:lnTo>
                    <a:lnTo>
                      <a:pt x="143" y="140"/>
                    </a:lnTo>
                    <a:lnTo>
                      <a:pt x="149" y="136"/>
                    </a:lnTo>
                    <a:lnTo>
                      <a:pt x="150" y="136"/>
                    </a:lnTo>
                    <a:lnTo>
                      <a:pt x="153" y="133"/>
                    </a:lnTo>
                    <a:lnTo>
                      <a:pt x="154" y="133"/>
                    </a:lnTo>
                    <a:lnTo>
                      <a:pt x="155" y="134"/>
                    </a:lnTo>
                    <a:lnTo>
                      <a:pt x="155" y="136"/>
                    </a:lnTo>
                    <a:lnTo>
                      <a:pt x="157" y="136"/>
                    </a:lnTo>
                    <a:lnTo>
                      <a:pt x="159" y="136"/>
                    </a:lnTo>
                    <a:lnTo>
                      <a:pt x="161" y="128"/>
                    </a:lnTo>
                    <a:lnTo>
                      <a:pt x="164" y="127"/>
                    </a:lnTo>
                    <a:lnTo>
                      <a:pt x="166" y="126"/>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Freeform 183"/>
              <p:cNvSpPr>
                <a:spLocks/>
              </p:cNvSpPr>
              <p:nvPr/>
            </p:nvSpPr>
            <p:spPr bwMode="auto">
              <a:xfrm>
                <a:off x="2608287" y="2671635"/>
                <a:ext cx="168853" cy="250930"/>
              </a:xfrm>
              <a:custGeom>
                <a:avLst/>
                <a:gdLst>
                  <a:gd name="T0" fmla="*/ 273050 w 177"/>
                  <a:gd name="T1" fmla="*/ 19050 h 262"/>
                  <a:gd name="T2" fmla="*/ 261937 w 177"/>
                  <a:gd name="T3" fmla="*/ 3175 h 262"/>
                  <a:gd name="T4" fmla="*/ 246062 w 177"/>
                  <a:gd name="T5" fmla="*/ 11113 h 262"/>
                  <a:gd name="T6" fmla="*/ 228600 w 177"/>
                  <a:gd name="T7" fmla="*/ 19050 h 262"/>
                  <a:gd name="T8" fmla="*/ 192087 w 177"/>
                  <a:gd name="T9" fmla="*/ 19050 h 262"/>
                  <a:gd name="T10" fmla="*/ 176212 w 177"/>
                  <a:gd name="T11" fmla="*/ 1588 h 262"/>
                  <a:gd name="T12" fmla="*/ 155575 w 177"/>
                  <a:gd name="T13" fmla="*/ 4763 h 262"/>
                  <a:gd name="T14" fmla="*/ 127000 w 177"/>
                  <a:gd name="T15" fmla="*/ 14288 h 262"/>
                  <a:gd name="T16" fmla="*/ 115887 w 177"/>
                  <a:gd name="T17" fmla="*/ 31750 h 262"/>
                  <a:gd name="T18" fmla="*/ 107950 w 177"/>
                  <a:gd name="T19" fmla="*/ 44450 h 262"/>
                  <a:gd name="T20" fmla="*/ 98425 w 177"/>
                  <a:gd name="T21" fmla="*/ 63500 h 262"/>
                  <a:gd name="T22" fmla="*/ 85725 w 177"/>
                  <a:gd name="T23" fmla="*/ 71438 h 262"/>
                  <a:gd name="T24" fmla="*/ 74612 w 177"/>
                  <a:gd name="T25" fmla="*/ 90488 h 262"/>
                  <a:gd name="T26" fmla="*/ 82550 w 177"/>
                  <a:gd name="T27" fmla="*/ 122238 h 262"/>
                  <a:gd name="T28" fmla="*/ 87312 w 177"/>
                  <a:gd name="T29" fmla="*/ 134938 h 262"/>
                  <a:gd name="T30" fmla="*/ 90487 w 177"/>
                  <a:gd name="T31" fmla="*/ 157163 h 262"/>
                  <a:gd name="T32" fmla="*/ 80962 w 177"/>
                  <a:gd name="T33" fmla="*/ 168275 h 262"/>
                  <a:gd name="T34" fmla="*/ 96837 w 177"/>
                  <a:gd name="T35" fmla="*/ 184150 h 262"/>
                  <a:gd name="T36" fmla="*/ 80962 w 177"/>
                  <a:gd name="T37" fmla="*/ 190500 h 262"/>
                  <a:gd name="T38" fmla="*/ 63500 w 177"/>
                  <a:gd name="T39" fmla="*/ 203200 h 262"/>
                  <a:gd name="T40" fmla="*/ 42862 w 177"/>
                  <a:gd name="T41" fmla="*/ 203200 h 262"/>
                  <a:gd name="T42" fmla="*/ 28575 w 177"/>
                  <a:gd name="T43" fmla="*/ 211138 h 262"/>
                  <a:gd name="T44" fmla="*/ 7937 w 177"/>
                  <a:gd name="T45" fmla="*/ 207963 h 262"/>
                  <a:gd name="T46" fmla="*/ 0 w 177"/>
                  <a:gd name="T47" fmla="*/ 220663 h 262"/>
                  <a:gd name="T48" fmla="*/ 20637 w 177"/>
                  <a:gd name="T49" fmla="*/ 244475 h 262"/>
                  <a:gd name="T50" fmla="*/ 42862 w 177"/>
                  <a:gd name="T51" fmla="*/ 260350 h 262"/>
                  <a:gd name="T52" fmla="*/ 39687 w 177"/>
                  <a:gd name="T53" fmla="*/ 288925 h 262"/>
                  <a:gd name="T54" fmla="*/ 63500 w 177"/>
                  <a:gd name="T55" fmla="*/ 298450 h 262"/>
                  <a:gd name="T56" fmla="*/ 74612 w 177"/>
                  <a:gd name="T57" fmla="*/ 307975 h 262"/>
                  <a:gd name="T58" fmla="*/ 80962 w 177"/>
                  <a:gd name="T59" fmla="*/ 333375 h 262"/>
                  <a:gd name="T60" fmla="*/ 98425 w 177"/>
                  <a:gd name="T61" fmla="*/ 339725 h 262"/>
                  <a:gd name="T62" fmla="*/ 117475 w 177"/>
                  <a:gd name="T63" fmla="*/ 350838 h 262"/>
                  <a:gd name="T64" fmla="*/ 109537 w 177"/>
                  <a:gd name="T65" fmla="*/ 376238 h 262"/>
                  <a:gd name="T66" fmla="*/ 120650 w 177"/>
                  <a:gd name="T67" fmla="*/ 392113 h 262"/>
                  <a:gd name="T68" fmla="*/ 125412 w 177"/>
                  <a:gd name="T69" fmla="*/ 403225 h 262"/>
                  <a:gd name="T70" fmla="*/ 146050 w 177"/>
                  <a:gd name="T71" fmla="*/ 412750 h 262"/>
                  <a:gd name="T72" fmla="*/ 152400 w 177"/>
                  <a:gd name="T73" fmla="*/ 403225 h 262"/>
                  <a:gd name="T74" fmla="*/ 157162 w 177"/>
                  <a:gd name="T75" fmla="*/ 385763 h 262"/>
                  <a:gd name="T76" fmla="*/ 160337 w 177"/>
                  <a:gd name="T77" fmla="*/ 374650 h 262"/>
                  <a:gd name="T78" fmla="*/ 165100 w 177"/>
                  <a:gd name="T79" fmla="*/ 358775 h 262"/>
                  <a:gd name="T80" fmla="*/ 182562 w 177"/>
                  <a:gd name="T81" fmla="*/ 339725 h 262"/>
                  <a:gd name="T82" fmla="*/ 180975 w 177"/>
                  <a:gd name="T83" fmla="*/ 330200 h 262"/>
                  <a:gd name="T84" fmla="*/ 184150 w 177"/>
                  <a:gd name="T85" fmla="*/ 314325 h 262"/>
                  <a:gd name="T86" fmla="*/ 184150 w 177"/>
                  <a:gd name="T87" fmla="*/ 293688 h 262"/>
                  <a:gd name="T88" fmla="*/ 187325 w 177"/>
                  <a:gd name="T89" fmla="*/ 238125 h 262"/>
                  <a:gd name="T90" fmla="*/ 204787 w 177"/>
                  <a:gd name="T91" fmla="*/ 176213 h 262"/>
                  <a:gd name="T92" fmla="*/ 219075 w 177"/>
                  <a:gd name="T93" fmla="*/ 141288 h 262"/>
                  <a:gd name="T94" fmla="*/ 230187 w 177"/>
                  <a:gd name="T95" fmla="*/ 120650 h 262"/>
                  <a:gd name="T96" fmla="*/ 228600 w 177"/>
                  <a:gd name="T97" fmla="*/ 115888 h 262"/>
                  <a:gd name="T98" fmla="*/ 227012 w 177"/>
                  <a:gd name="T99" fmla="*/ 109538 h 262"/>
                  <a:gd name="T100" fmla="*/ 233362 w 177"/>
                  <a:gd name="T101" fmla="*/ 103188 h 262"/>
                  <a:gd name="T102" fmla="*/ 241300 w 177"/>
                  <a:gd name="T103" fmla="*/ 103188 h 262"/>
                  <a:gd name="T104" fmla="*/ 242887 w 177"/>
                  <a:gd name="T105" fmla="*/ 92075 h 262"/>
                  <a:gd name="T106" fmla="*/ 233362 w 177"/>
                  <a:gd name="T107" fmla="*/ 84138 h 262"/>
                  <a:gd name="T108" fmla="*/ 241300 w 177"/>
                  <a:gd name="T109" fmla="*/ 69850 h 262"/>
                  <a:gd name="T110" fmla="*/ 252412 w 177"/>
                  <a:gd name="T111" fmla="*/ 65088 h 262"/>
                  <a:gd name="T112" fmla="*/ 255587 w 177"/>
                  <a:gd name="T113" fmla="*/ 55563 h 262"/>
                  <a:gd name="T114" fmla="*/ 255587 w 177"/>
                  <a:gd name="T115" fmla="*/ 47625 h 262"/>
                  <a:gd name="T116" fmla="*/ 263525 w 177"/>
                  <a:gd name="T117" fmla="*/ 44450 h 262"/>
                  <a:gd name="T118" fmla="*/ 276225 w 177"/>
                  <a:gd name="T119" fmla="*/ 39688 h 262"/>
                  <a:gd name="T120" fmla="*/ 276225 w 177"/>
                  <a:gd name="T121" fmla="*/ 30163 h 2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7" h="262">
                    <a:moveTo>
                      <a:pt x="175" y="18"/>
                    </a:moveTo>
                    <a:lnTo>
                      <a:pt x="175" y="18"/>
                    </a:lnTo>
                    <a:lnTo>
                      <a:pt x="177" y="17"/>
                    </a:lnTo>
                    <a:lnTo>
                      <a:pt x="172" y="18"/>
                    </a:lnTo>
                    <a:lnTo>
                      <a:pt x="172" y="17"/>
                    </a:lnTo>
                    <a:lnTo>
                      <a:pt x="172" y="14"/>
                    </a:lnTo>
                    <a:lnTo>
                      <a:pt x="172" y="12"/>
                    </a:lnTo>
                    <a:lnTo>
                      <a:pt x="172" y="9"/>
                    </a:lnTo>
                    <a:lnTo>
                      <a:pt x="175" y="4"/>
                    </a:lnTo>
                    <a:lnTo>
                      <a:pt x="174" y="3"/>
                    </a:lnTo>
                    <a:lnTo>
                      <a:pt x="172" y="3"/>
                    </a:lnTo>
                    <a:lnTo>
                      <a:pt x="170" y="2"/>
                    </a:lnTo>
                    <a:lnTo>
                      <a:pt x="165" y="2"/>
                    </a:lnTo>
                    <a:lnTo>
                      <a:pt x="163" y="2"/>
                    </a:lnTo>
                    <a:lnTo>
                      <a:pt x="161" y="0"/>
                    </a:lnTo>
                    <a:lnTo>
                      <a:pt x="159" y="1"/>
                    </a:lnTo>
                    <a:lnTo>
                      <a:pt x="156" y="1"/>
                    </a:lnTo>
                    <a:lnTo>
                      <a:pt x="156" y="2"/>
                    </a:lnTo>
                    <a:lnTo>
                      <a:pt x="155" y="4"/>
                    </a:lnTo>
                    <a:lnTo>
                      <a:pt x="155" y="7"/>
                    </a:lnTo>
                    <a:lnTo>
                      <a:pt x="154" y="7"/>
                    </a:lnTo>
                    <a:lnTo>
                      <a:pt x="154" y="8"/>
                    </a:lnTo>
                    <a:lnTo>
                      <a:pt x="153" y="12"/>
                    </a:lnTo>
                    <a:lnTo>
                      <a:pt x="152" y="12"/>
                    </a:lnTo>
                    <a:lnTo>
                      <a:pt x="150" y="11"/>
                    </a:lnTo>
                    <a:lnTo>
                      <a:pt x="144" y="12"/>
                    </a:lnTo>
                    <a:lnTo>
                      <a:pt x="137" y="12"/>
                    </a:lnTo>
                    <a:lnTo>
                      <a:pt x="134" y="12"/>
                    </a:lnTo>
                    <a:lnTo>
                      <a:pt x="132" y="13"/>
                    </a:lnTo>
                    <a:lnTo>
                      <a:pt x="131" y="14"/>
                    </a:lnTo>
                    <a:lnTo>
                      <a:pt x="127" y="14"/>
                    </a:lnTo>
                    <a:lnTo>
                      <a:pt x="123" y="13"/>
                    </a:lnTo>
                    <a:lnTo>
                      <a:pt x="121" y="12"/>
                    </a:lnTo>
                    <a:lnTo>
                      <a:pt x="121" y="9"/>
                    </a:lnTo>
                    <a:lnTo>
                      <a:pt x="122" y="7"/>
                    </a:lnTo>
                    <a:lnTo>
                      <a:pt x="121" y="4"/>
                    </a:lnTo>
                    <a:lnTo>
                      <a:pt x="118" y="3"/>
                    </a:lnTo>
                    <a:lnTo>
                      <a:pt x="117" y="1"/>
                    </a:lnTo>
                    <a:lnTo>
                      <a:pt x="116" y="0"/>
                    </a:lnTo>
                    <a:lnTo>
                      <a:pt x="111" y="1"/>
                    </a:lnTo>
                    <a:lnTo>
                      <a:pt x="110" y="2"/>
                    </a:lnTo>
                    <a:lnTo>
                      <a:pt x="109" y="4"/>
                    </a:lnTo>
                    <a:lnTo>
                      <a:pt x="107" y="4"/>
                    </a:lnTo>
                    <a:lnTo>
                      <a:pt x="105" y="4"/>
                    </a:lnTo>
                    <a:lnTo>
                      <a:pt x="103" y="6"/>
                    </a:lnTo>
                    <a:lnTo>
                      <a:pt x="99" y="6"/>
                    </a:lnTo>
                    <a:lnTo>
                      <a:pt x="98" y="4"/>
                    </a:lnTo>
                    <a:lnTo>
                      <a:pt x="98" y="3"/>
                    </a:lnTo>
                    <a:lnTo>
                      <a:pt x="96" y="2"/>
                    </a:lnTo>
                    <a:lnTo>
                      <a:pt x="94" y="1"/>
                    </a:lnTo>
                    <a:lnTo>
                      <a:pt x="87" y="2"/>
                    </a:lnTo>
                    <a:lnTo>
                      <a:pt x="85" y="2"/>
                    </a:lnTo>
                    <a:lnTo>
                      <a:pt x="84" y="3"/>
                    </a:lnTo>
                    <a:lnTo>
                      <a:pt x="83" y="6"/>
                    </a:lnTo>
                    <a:lnTo>
                      <a:pt x="80" y="9"/>
                    </a:lnTo>
                    <a:lnTo>
                      <a:pt x="80" y="11"/>
                    </a:lnTo>
                    <a:lnTo>
                      <a:pt x="82" y="12"/>
                    </a:lnTo>
                    <a:lnTo>
                      <a:pt x="80" y="14"/>
                    </a:lnTo>
                    <a:lnTo>
                      <a:pt x="79" y="17"/>
                    </a:lnTo>
                    <a:lnTo>
                      <a:pt x="78" y="18"/>
                    </a:lnTo>
                    <a:lnTo>
                      <a:pt x="76" y="19"/>
                    </a:lnTo>
                    <a:lnTo>
                      <a:pt x="73" y="20"/>
                    </a:lnTo>
                    <a:lnTo>
                      <a:pt x="72" y="22"/>
                    </a:lnTo>
                    <a:lnTo>
                      <a:pt x="72" y="23"/>
                    </a:lnTo>
                    <a:lnTo>
                      <a:pt x="72" y="25"/>
                    </a:lnTo>
                    <a:lnTo>
                      <a:pt x="71" y="28"/>
                    </a:lnTo>
                    <a:lnTo>
                      <a:pt x="71" y="29"/>
                    </a:lnTo>
                    <a:lnTo>
                      <a:pt x="71" y="30"/>
                    </a:lnTo>
                    <a:lnTo>
                      <a:pt x="69" y="30"/>
                    </a:lnTo>
                    <a:lnTo>
                      <a:pt x="68" y="28"/>
                    </a:lnTo>
                    <a:lnTo>
                      <a:pt x="67" y="28"/>
                    </a:lnTo>
                    <a:lnTo>
                      <a:pt x="66" y="30"/>
                    </a:lnTo>
                    <a:lnTo>
                      <a:pt x="65" y="33"/>
                    </a:lnTo>
                    <a:lnTo>
                      <a:pt x="63" y="36"/>
                    </a:lnTo>
                    <a:lnTo>
                      <a:pt x="62" y="39"/>
                    </a:lnTo>
                    <a:lnTo>
                      <a:pt x="62" y="40"/>
                    </a:lnTo>
                    <a:lnTo>
                      <a:pt x="63" y="41"/>
                    </a:lnTo>
                    <a:lnTo>
                      <a:pt x="63" y="42"/>
                    </a:lnTo>
                    <a:lnTo>
                      <a:pt x="62" y="45"/>
                    </a:lnTo>
                    <a:lnTo>
                      <a:pt x="61" y="46"/>
                    </a:lnTo>
                    <a:lnTo>
                      <a:pt x="58" y="46"/>
                    </a:lnTo>
                    <a:lnTo>
                      <a:pt x="56" y="45"/>
                    </a:lnTo>
                    <a:lnTo>
                      <a:pt x="54" y="45"/>
                    </a:lnTo>
                    <a:lnTo>
                      <a:pt x="52" y="45"/>
                    </a:lnTo>
                    <a:lnTo>
                      <a:pt x="51" y="46"/>
                    </a:lnTo>
                    <a:lnTo>
                      <a:pt x="51" y="50"/>
                    </a:lnTo>
                    <a:lnTo>
                      <a:pt x="50" y="51"/>
                    </a:lnTo>
                    <a:lnTo>
                      <a:pt x="49" y="51"/>
                    </a:lnTo>
                    <a:lnTo>
                      <a:pt x="47" y="52"/>
                    </a:lnTo>
                    <a:lnTo>
                      <a:pt x="49" y="55"/>
                    </a:lnTo>
                    <a:lnTo>
                      <a:pt x="47" y="57"/>
                    </a:lnTo>
                    <a:lnTo>
                      <a:pt x="46" y="57"/>
                    </a:lnTo>
                    <a:lnTo>
                      <a:pt x="46" y="60"/>
                    </a:lnTo>
                    <a:lnTo>
                      <a:pt x="46" y="63"/>
                    </a:lnTo>
                    <a:lnTo>
                      <a:pt x="47" y="68"/>
                    </a:lnTo>
                    <a:lnTo>
                      <a:pt x="51" y="77"/>
                    </a:lnTo>
                    <a:lnTo>
                      <a:pt x="52" y="77"/>
                    </a:lnTo>
                    <a:lnTo>
                      <a:pt x="55" y="77"/>
                    </a:lnTo>
                    <a:lnTo>
                      <a:pt x="55" y="78"/>
                    </a:lnTo>
                    <a:lnTo>
                      <a:pt x="55" y="79"/>
                    </a:lnTo>
                    <a:lnTo>
                      <a:pt x="55" y="80"/>
                    </a:lnTo>
                    <a:lnTo>
                      <a:pt x="56" y="83"/>
                    </a:lnTo>
                    <a:lnTo>
                      <a:pt x="56" y="84"/>
                    </a:lnTo>
                    <a:lnTo>
                      <a:pt x="55" y="85"/>
                    </a:lnTo>
                    <a:lnTo>
                      <a:pt x="56" y="87"/>
                    </a:lnTo>
                    <a:lnTo>
                      <a:pt x="60" y="88"/>
                    </a:lnTo>
                    <a:lnTo>
                      <a:pt x="61" y="89"/>
                    </a:lnTo>
                    <a:lnTo>
                      <a:pt x="61" y="91"/>
                    </a:lnTo>
                    <a:lnTo>
                      <a:pt x="61" y="93"/>
                    </a:lnTo>
                    <a:lnTo>
                      <a:pt x="60" y="95"/>
                    </a:lnTo>
                    <a:lnTo>
                      <a:pt x="57" y="99"/>
                    </a:lnTo>
                    <a:lnTo>
                      <a:pt x="56" y="100"/>
                    </a:lnTo>
                    <a:lnTo>
                      <a:pt x="54" y="99"/>
                    </a:lnTo>
                    <a:lnTo>
                      <a:pt x="52" y="100"/>
                    </a:lnTo>
                    <a:lnTo>
                      <a:pt x="52" y="101"/>
                    </a:lnTo>
                    <a:lnTo>
                      <a:pt x="52" y="104"/>
                    </a:lnTo>
                    <a:lnTo>
                      <a:pt x="51" y="105"/>
                    </a:lnTo>
                    <a:lnTo>
                      <a:pt x="51" y="106"/>
                    </a:lnTo>
                    <a:lnTo>
                      <a:pt x="52" y="106"/>
                    </a:lnTo>
                    <a:lnTo>
                      <a:pt x="55" y="106"/>
                    </a:lnTo>
                    <a:lnTo>
                      <a:pt x="56" y="107"/>
                    </a:lnTo>
                    <a:lnTo>
                      <a:pt x="55" y="109"/>
                    </a:lnTo>
                    <a:lnTo>
                      <a:pt x="57" y="112"/>
                    </a:lnTo>
                    <a:lnTo>
                      <a:pt x="61" y="113"/>
                    </a:lnTo>
                    <a:lnTo>
                      <a:pt x="61" y="116"/>
                    </a:lnTo>
                    <a:lnTo>
                      <a:pt x="61" y="117"/>
                    </a:lnTo>
                    <a:lnTo>
                      <a:pt x="61" y="120"/>
                    </a:lnTo>
                    <a:lnTo>
                      <a:pt x="61" y="121"/>
                    </a:lnTo>
                    <a:lnTo>
                      <a:pt x="60" y="122"/>
                    </a:lnTo>
                    <a:lnTo>
                      <a:pt x="58" y="122"/>
                    </a:lnTo>
                    <a:lnTo>
                      <a:pt x="55" y="121"/>
                    </a:lnTo>
                    <a:lnTo>
                      <a:pt x="52" y="121"/>
                    </a:lnTo>
                    <a:lnTo>
                      <a:pt x="51" y="120"/>
                    </a:lnTo>
                    <a:lnTo>
                      <a:pt x="47" y="118"/>
                    </a:lnTo>
                    <a:lnTo>
                      <a:pt x="46" y="118"/>
                    </a:lnTo>
                    <a:lnTo>
                      <a:pt x="45" y="120"/>
                    </a:lnTo>
                    <a:lnTo>
                      <a:pt x="44" y="122"/>
                    </a:lnTo>
                    <a:lnTo>
                      <a:pt x="43" y="125"/>
                    </a:lnTo>
                    <a:lnTo>
                      <a:pt x="41" y="127"/>
                    </a:lnTo>
                    <a:lnTo>
                      <a:pt x="40" y="128"/>
                    </a:lnTo>
                    <a:lnTo>
                      <a:pt x="39" y="128"/>
                    </a:lnTo>
                    <a:lnTo>
                      <a:pt x="36" y="128"/>
                    </a:lnTo>
                    <a:lnTo>
                      <a:pt x="34" y="127"/>
                    </a:lnTo>
                    <a:lnTo>
                      <a:pt x="31" y="126"/>
                    </a:lnTo>
                    <a:lnTo>
                      <a:pt x="30" y="126"/>
                    </a:lnTo>
                    <a:lnTo>
                      <a:pt x="29" y="127"/>
                    </a:lnTo>
                    <a:lnTo>
                      <a:pt x="28" y="127"/>
                    </a:lnTo>
                    <a:lnTo>
                      <a:pt x="27" y="128"/>
                    </a:lnTo>
                    <a:lnTo>
                      <a:pt x="25" y="129"/>
                    </a:lnTo>
                    <a:lnTo>
                      <a:pt x="24" y="131"/>
                    </a:lnTo>
                    <a:lnTo>
                      <a:pt x="23" y="132"/>
                    </a:lnTo>
                    <a:lnTo>
                      <a:pt x="20" y="131"/>
                    </a:lnTo>
                    <a:lnTo>
                      <a:pt x="19" y="131"/>
                    </a:lnTo>
                    <a:lnTo>
                      <a:pt x="18" y="132"/>
                    </a:lnTo>
                    <a:lnTo>
                      <a:pt x="18" y="133"/>
                    </a:lnTo>
                    <a:lnTo>
                      <a:pt x="17" y="132"/>
                    </a:lnTo>
                    <a:lnTo>
                      <a:pt x="14" y="132"/>
                    </a:lnTo>
                    <a:lnTo>
                      <a:pt x="11" y="132"/>
                    </a:lnTo>
                    <a:lnTo>
                      <a:pt x="8" y="132"/>
                    </a:lnTo>
                    <a:lnTo>
                      <a:pt x="6" y="131"/>
                    </a:lnTo>
                    <a:lnTo>
                      <a:pt x="5" y="131"/>
                    </a:lnTo>
                    <a:lnTo>
                      <a:pt x="2" y="131"/>
                    </a:lnTo>
                    <a:lnTo>
                      <a:pt x="2" y="133"/>
                    </a:lnTo>
                    <a:lnTo>
                      <a:pt x="1" y="134"/>
                    </a:lnTo>
                    <a:lnTo>
                      <a:pt x="0" y="136"/>
                    </a:lnTo>
                    <a:lnTo>
                      <a:pt x="0" y="137"/>
                    </a:lnTo>
                    <a:lnTo>
                      <a:pt x="0" y="139"/>
                    </a:lnTo>
                    <a:lnTo>
                      <a:pt x="1" y="139"/>
                    </a:lnTo>
                    <a:lnTo>
                      <a:pt x="5" y="140"/>
                    </a:lnTo>
                    <a:lnTo>
                      <a:pt x="7" y="142"/>
                    </a:lnTo>
                    <a:lnTo>
                      <a:pt x="8" y="144"/>
                    </a:lnTo>
                    <a:lnTo>
                      <a:pt x="11" y="147"/>
                    </a:lnTo>
                    <a:lnTo>
                      <a:pt x="12" y="150"/>
                    </a:lnTo>
                    <a:lnTo>
                      <a:pt x="12" y="151"/>
                    </a:lnTo>
                    <a:lnTo>
                      <a:pt x="13" y="154"/>
                    </a:lnTo>
                    <a:lnTo>
                      <a:pt x="14" y="156"/>
                    </a:lnTo>
                    <a:lnTo>
                      <a:pt x="16" y="158"/>
                    </a:lnTo>
                    <a:lnTo>
                      <a:pt x="16" y="159"/>
                    </a:lnTo>
                    <a:lnTo>
                      <a:pt x="18" y="160"/>
                    </a:lnTo>
                    <a:lnTo>
                      <a:pt x="20" y="160"/>
                    </a:lnTo>
                    <a:lnTo>
                      <a:pt x="24" y="161"/>
                    </a:lnTo>
                    <a:lnTo>
                      <a:pt x="27" y="164"/>
                    </a:lnTo>
                    <a:lnTo>
                      <a:pt x="28" y="167"/>
                    </a:lnTo>
                    <a:lnTo>
                      <a:pt x="28" y="170"/>
                    </a:lnTo>
                    <a:lnTo>
                      <a:pt x="27" y="174"/>
                    </a:lnTo>
                    <a:lnTo>
                      <a:pt x="27" y="177"/>
                    </a:lnTo>
                    <a:lnTo>
                      <a:pt x="27" y="178"/>
                    </a:lnTo>
                    <a:lnTo>
                      <a:pt x="27" y="180"/>
                    </a:lnTo>
                    <a:lnTo>
                      <a:pt x="25" y="182"/>
                    </a:lnTo>
                    <a:lnTo>
                      <a:pt x="27" y="183"/>
                    </a:lnTo>
                    <a:lnTo>
                      <a:pt x="30" y="185"/>
                    </a:lnTo>
                    <a:lnTo>
                      <a:pt x="31" y="185"/>
                    </a:lnTo>
                    <a:lnTo>
                      <a:pt x="33" y="186"/>
                    </a:lnTo>
                    <a:lnTo>
                      <a:pt x="34" y="187"/>
                    </a:lnTo>
                    <a:lnTo>
                      <a:pt x="36" y="187"/>
                    </a:lnTo>
                    <a:lnTo>
                      <a:pt x="40" y="188"/>
                    </a:lnTo>
                    <a:lnTo>
                      <a:pt x="43" y="188"/>
                    </a:lnTo>
                    <a:lnTo>
                      <a:pt x="43" y="189"/>
                    </a:lnTo>
                    <a:lnTo>
                      <a:pt x="41" y="191"/>
                    </a:lnTo>
                    <a:lnTo>
                      <a:pt x="41" y="192"/>
                    </a:lnTo>
                    <a:lnTo>
                      <a:pt x="43" y="193"/>
                    </a:lnTo>
                    <a:lnTo>
                      <a:pt x="47" y="194"/>
                    </a:lnTo>
                    <a:lnTo>
                      <a:pt x="47" y="197"/>
                    </a:lnTo>
                    <a:lnTo>
                      <a:pt x="47" y="200"/>
                    </a:lnTo>
                    <a:lnTo>
                      <a:pt x="49" y="203"/>
                    </a:lnTo>
                    <a:lnTo>
                      <a:pt x="50" y="204"/>
                    </a:lnTo>
                    <a:lnTo>
                      <a:pt x="49" y="205"/>
                    </a:lnTo>
                    <a:lnTo>
                      <a:pt x="49" y="208"/>
                    </a:lnTo>
                    <a:lnTo>
                      <a:pt x="50" y="209"/>
                    </a:lnTo>
                    <a:lnTo>
                      <a:pt x="51" y="210"/>
                    </a:lnTo>
                    <a:lnTo>
                      <a:pt x="52" y="213"/>
                    </a:lnTo>
                    <a:lnTo>
                      <a:pt x="52" y="214"/>
                    </a:lnTo>
                    <a:lnTo>
                      <a:pt x="54" y="214"/>
                    </a:lnTo>
                    <a:lnTo>
                      <a:pt x="55" y="211"/>
                    </a:lnTo>
                    <a:lnTo>
                      <a:pt x="56" y="210"/>
                    </a:lnTo>
                    <a:lnTo>
                      <a:pt x="58" y="211"/>
                    </a:lnTo>
                    <a:lnTo>
                      <a:pt x="62" y="214"/>
                    </a:lnTo>
                    <a:lnTo>
                      <a:pt x="65" y="215"/>
                    </a:lnTo>
                    <a:lnTo>
                      <a:pt x="67" y="214"/>
                    </a:lnTo>
                    <a:lnTo>
                      <a:pt x="68" y="213"/>
                    </a:lnTo>
                    <a:lnTo>
                      <a:pt x="69" y="213"/>
                    </a:lnTo>
                    <a:lnTo>
                      <a:pt x="72" y="216"/>
                    </a:lnTo>
                    <a:lnTo>
                      <a:pt x="73" y="220"/>
                    </a:lnTo>
                    <a:lnTo>
                      <a:pt x="74" y="221"/>
                    </a:lnTo>
                    <a:lnTo>
                      <a:pt x="74" y="224"/>
                    </a:lnTo>
                    <a:lnTo>
                      <a:pt x="73" y="225"/>
                    </a:lnTo>
                    <a:lnTo>
                      <a:pt x="73" y="226"/>
                    </a:lnTo>
                    <a:lnTo>
                      <a:pt x="74" y="231"/>
                    </a:lnTo>
                    <a:lnTo>
                      <a:pt x="74" y="234"/>
                    </a:lnTo>
                    <a:lnTo>
                      <a:pt x="74" y="235"/>
                    </a:lnTo>
                    <a:lnTo>
                      <a:pt x="72" y="236"/>
                    </a:lnTo>
                    <a:lnTo>
                      <a:pt x="69" y="237"/>
                    </a:lnTo>
                    <a:lnTo>
                      <a:pt x="67" y="245"/>
                    </a:lnTo>
                    <a:lnTo>
                      <a:pt x="68" y="246"/>
                    </a:lnTo>
                    <a:lnTo>
                      <a:pt x="69" y="246"/>
                    </a:lnTo>
                    <a:lnTo>
                      <a:pt x="72" y="246"/>
                    </a:lnTo>
                    <a:lnTo>
                      <a:pt x="73" y="246"/>
                    </a:lnTo>
                    <a:lnTo>
                      <a:pt x="76" y="247"/>
                    </a:lnTo>
                    <a:lnTo>
                      <a:pt x="77" y="249"/>
                    </a:lnTo>
                    <a:lnTo>
                      <a:pt x="78" y="251"/>
                    </a:lnTo>
                    <a:lnTo>
                      <a:pt x="82" y="251"/>
                    </a:lnTo>
                    <a:lnTo>
                      <a:pt x="83" y="251"/>
                    </a:lnTo>
                    <a:lnTo>
                      <a:pt x="82" y="251"/>
                    </a:lnTo>
                    <a:lnTo>
                      <a:pt x="80" y="252"/>
                    </a:lnTo>
                    <a:lnTo>
                      <a:pt x="79" y="253"/>
                    </a:lnTo>
                    <a:lnTo>
                      <a:pt x="79" y="254"/>
                    </a:lnTo>
                    <a:lnTo>
                      <a:pt x="80" y="257"/>
                    </a:lnTo>
                    <a:lnTo>
                      <a:pt x="82" y="258"/>
                    </a:lnTo>
                    <a:lnTo>
                      <a:pt x="85" y="258"/>
                    </a:lnTo>
                    <a:lnTo>
                      <a:pt x="88" y="258"/>
                    </a:lnTo>
                    <a:lnTo>
                      <a:pt x="89" y="258"/>
                    </a:lnTo>
                    <a:lnTo>
                      <a:pt x="90" y="258"/>
                    </a:lnTo>
                    <a:lnTo>
                      <a:pt x="92" y="260"/>
                    </a:lnTo>
                    <a:lnTo>
                      <a:pt x="93" y="262"/>
                    </a:lnTo>
                    <a:lnTo>
                      <a:pt x="94" y="262"/>
                    </a:lnTo>
                    <a:lnTo>
                      <a:pt x="95" y="262"/>
                    </a:lnTo>
                    <a:lnTo>
                      <a:pt x="96" y="260"/>
                    </a:lnTo>
                    <a:lnTo>
                      <a:pt x="95" y="259"/>
                    </a:lnTo>
                    <a:lnTo>
                      <a:pt x="94" y="258"/>
                    </a:lnTo>
                    <a:lnTo>
                      <a:pt x="95" y="256"/>
                    </a:lnTo>
                    <a:lnTo>
                      <a:pt x="96" y="254"/>
                    </a:lnTo>
                    <a:lnTo>
                      <a:pt x="98" y="253"/>
                    </a:lnTo>
                    <a:lnTo>
                      <a:pt x="99" y="252"/>
                    </a:lnTo>
                    <a:lnTo>
                      <a:pt x="100" y="251"/>
                    </a:lnTo>
                    <a:lnTo>
                      <a:pt x="100" y="248"/>
                    </a:lnTo>
                    <a:lnTo>
                      <a:pt x="100" y="247"/>
                    </a:lnTo>
                    <a:lnTo>
                      <a:pt x="99" y="246"/>
                    </a:lnTo>
                    <a:lnTo>
                      <a:pt x="99" y="243"/>
                    </a:lnTo>
                    <a:lnTo>
                      <a:pt x="99" y="242"/>
                    </a:lnTo>
                    <a:lnTo>
                      <a:pt x="101" y="242"/>
                    </a:lnTo>
                    <a:lnTo>
                      <a:pt x="103" y="240"/>
                    </a:lnTo>
                    <a:lnTo>
                      <a:pt x="103" y="238"/>
                    </a:lnTo>
                    <a:lnTo>
                      <a:pt x="103" y="237"/>
                    </a:lnTo>
                    <a:lnTo>
                      <a:pt x="101" y="236"/>
                    </a:lnTo>
                    <a:lnTo>
                      <a:pt x="103" y="232"/>
                    </a:lnTo>
                    <a:lnTo>
                      <a:pt x="101" y="231"/>
                    </a:lnTo>
                    <a:lnTo>
                      <a:pt x="103" y="230"/>
                    </a:lnTo>
                    <a:lnTo>
                      <a:pt x="103" y="229"/>
                    </a:lnTo>
                    <a:lnTo>
                      <a:pt x="103" y="227"/>
                    </a:lnTo>
                    <a:lnTo>
                      <a:pt x="104" y="226"/>
                    </a:lnTo>
                    <a:lnTo>
                      <a:pt x="106" y="222"/>
                    </a:lnTo>
                    <a:lnTo>
                      <a:pt x="107" y="220"/>
                    </a:lnTo>
                    <a:lnTo>
                      <a:pt x="109" y="219"/>
                    </a:lnTo>
                    <a:lnTo>
                      <a:pt x="112" y="216"/>
                    </a:lnTo>
                    <a:lnTo>
                      <a:pt x="114" y="215"/>
                    </a:lnTo>
                    <a:lnTo>
                      <a:pt x="115" y="214"/>
                    </a:lnTo>
                    <a:lnTo>
                      <a:pt x="114" y="213"/>
                    </a:lnTo>
                    <a:lnTo>
                      <a:pt x="114" y="211"/>
                    </a:lnTo>
                    <a:lnTo>
                      <a:pt x="114" y="210"/>
                    </a:lnTo>
                    <a:lnTo>
                      <a:pt x="115" y="209"/>
                    </a:lnTo>
                    <a:lnTo>
                      <a:pt x="115" y="208"/>
                    </a:lnTo>
                    <a:lnTo>
                      <a:pt x="114" y="208"/>
                    </a:lnTo>
                    <a:lnTo>
                      <a:pt x="114" y="207"/>
                    </a:lnTo>
                    <a:lnTo>
                      <a:pt x="114" y="205"/>
                    </a:lnTo>
                    <a:lnTo>
                      <a:pt x="115" y="205"/>
                    </a:lnTo>
                    <a:lnTo>
                      <a:pt x="115" y="204"/>
                    </a:lnTo>
                    <a:lnTo>
                      <a:pt x="114" y="203"/>
                    </a:lnTo>
                    <a:lnTo>
                      <a:pt x="115" y="202"/>
                    </a:lnTo>
                    <a:lnTo>
                      <a:pt x="116" y="198"/>
                    </a:lnTo>
                    <a:lnTo>
                      <a:pt x="116" y="196"/>
                    </a:lnTo>
                    <a:lnTo>
                      <a:pt x="116" y="191"/>
                    </a:lnTo>
                    <a:lnTo>
                      <a:pt x="117" y="189"/>
                    </a:lnTo>
                    <a:lnTo>
                      <a:pt x="117" y="188"/>
                    </a:lnTo>
                    <a:lnTo>
                      <a:pt x="116" y="186"/>
                    </a:lnTo>
                    <a:lnTo>
                      <a:pt x="116" y="185"/>
                    </a:lnTo>
                    <a:lnTo>
                      <a:pt x="115" y="183"/>
                    </a:lnTo>
                    <a:lnTo>
                      <a:pt x="114" y="182"/>
                    </a:lnTo>
                    <a:lnTo>
                      <a:pt x="112" y="181"/>
                    </a:lnTo>
                    <a:lnTo>
                      <a:pt x="114" y="167"/>
                    </a:lnTo>
                    <a:lnTo>
                      <a:pt x="115" y="161"/>
                    </a:lnTo>
                    <a:lnTo>
                      <a:pt x="117" y="156"/>
                    </a:lnTo>
                    <a:lnTo>
                      <a:pt x="118" y="150"/>
                    </a:lnTo>
                    <a:lnTo>
                      <a:pt x="118" y="148"/>
                    </a:lnTo>
                    <a:lnTo>
                      <a:pt x="118" y="147"/>
                    </a:lnTo>
                    <a:lnTo>
                      <a:pt x="121" y="139"/>
                    </a:lnTo>
                    <a:lnTo>
                      <a:pt x="123" y="133"/>
                    </a:lnTo>
                    <a:lnTo>
                      <a:pt x="126" y="128"/>
                    </a:lnTo>
                    <a:lnTo>
                      <a:pt x="129" y="111"/>
                    </a:lnTo>
                    <a:lnTo>
                      <a:pt x="131" y="109"/>
                    </a:lnTo>
                    <a:lnTo>
                      <a:pt x="131" y="106"/>
                    </a:lnTo>
                    <a:lnTo>
                      <a:pt x="132" y="100"/>
                    </a:lnTo>
                    <a:lnTo>
                      <a:pt x="133" y="96"/>
                    </a:lnTo>
                    <a:lnTo>
                      <a:pt x="136" y="91"/>
                    </a:lnTo>
                    <a:lnTo>
                      <a:pt x="138" y="89"/>
                    </a:lnTo>
                    <a:lnTo>
                      <a:pt x="139" y="88"/>
                    </a:lnTo>
                    <a:lnTo>
                      <a:pt x="139" y="87"/>
                    </a:lnTo>
                    <a:lnTo>
                      <a:pt x="140" y="84"/>
                    </a:lnTo>
                    <a:lnTo>
                      <a:pt x="140" y="79"/>
                    </a:lnTo>
                    <a:lnTo>
                      <a:pt x="142" y="77"/>
                    </a:lnTo>
                    <a:lnTo>
                      <a:pt x="143" y="76"/>
                    </a:lnTo>
                    <a:lnTo>
                      <a:pt x="145" y="76"/>
                    </a:lnTo>
                    <a:lnTo>
                      <a:pt x="148" y="76"/>
                    </a:lnTo>
                    <a:lnTo>
                      <a:pt x="148" y="74"/>
                    </a:lnTo>
                    <a:lnTo>
                      <a:pt x="147" y="74"/>
                    </a:lnTo>
                    <a:lnTo>
                      <a:pt x="145" y="74"/>
                    </a:lnTo>
                    <a:lnTo>
                      <a:pt x="144" y="73"/>
                    </a:lnTo>
                    <a:lnTo>
                      <a:pt x="145" y="73"/>
                    </a:lnTo>
                    <a:lnTo>
                      <a:pt x="147" y="73"/>
                    </a:lnTo>
                    <a:lnTo>
                      <a:pt x="147" y="72"/>
                    </a:lnTo>
                    <a:lnTo>
                      <a:pt x="145" y="71"/>
                    </a:lnTo>
                    <a:lnTo>
                      <a:pt x="144" y="72"/>
                    </a:lnTo>
                    <a:lnTo>
                      <a:pt x="144" y="71"/>
                    </a:lnTo>
                    <a:lnTo>
                      <a:pt x="143" y="69"/>
                    </a:lnTo>
                    <a:lnTo>
                      <a:pt x="143" y="67"/>
                    </a:lnTo>
                    <a:lnTo>
                      <a:pt x="144" y="66"/>
                    </a:lnTo>
                    <a:lnTo>
                      <a:pt x="145" y="63"/>
                    </a:lnTo>
                    <a:lnTo>
                      <a:pt x="147" y="63"/>
                    </a:lnTo>
                    <a:lnTo>
                      <a:pt x="147" y="65"/>
                    </a:lnTo>
                    <a:lnTo>
                      <a:pt x="147" y="66"/>
                    </a:lnTo>
                    <a:lnTo>
                      <a:pt x="149" y="66"/>
                    </a:lnTo>
                    <a:lnTo>
                      <a:pt x="149" y="65"/>
                    </a:lnTo>
                    <a:lnTo>
                      <a:pt x="150" y="65"/>
                    </a:lnTo>
                    <a:lnTo>
                      <a:pt x="152" y="65"/>
                    </a:lnTo>
                    <a:lnTo>
                      <a:pt x="153" y="63"/>
                    </a:lnTo>
                    <a:lnTo>
                      <a:pt x="153" y="62"/>
                    </a:lnTo>
                    <a:lnTo>
                      <a:pt x="154" y="62"/>
                    </a:lnTo>
                    <a:lnTo>
                      <a:pt x="154" y="60"/>
                    </a:lnTo>
                    <a:lnTo>
                      <a:pt x="153" y="58"/>
                    </a:lnTo>
                    <a:lnTo>
                      <a:pt x="152" y="57"/>
                    </a:lnTo>
                    <a:lnTo>
                      <a:pt x="152" y="56"/>
                    </a:lnTo>
                    <a:lnTo>
                      <a:pt x="149" y="55"/>
                    </a:lnTo>
                    <a:lnTo>
                      <a:pt x="148" y="55"/>
                    </a:lnTo>
                    <a:lnTo>
                      <a:pt x="147" y="55"/>
                    </a:lnTo>
                    <a:lnTo>
                      <a:pt x="147" y="53"/>
                    </a:lnTo>
                    <a:lnTo>
                      <a:pt x="147" y="52"/>
                    </a:lnTo>
                    <a:lnTo>
                      <a:pt x="150" y="47"/>
                    </a:lnTo>
                    <a:lnTo>
                      <a:pt x="152" y="45"/>
                    </a:lnTo>
                    <a:lnTo>
                      <a:pt x="152" y="44"/>
                    </a:lnTo>
                    <a:lnTo>
                      <a:pt x="153" y="45"/>
                    </a:lnTo>
                    <a:lnTo>
                      <a:pt x="154" y="45"/>
                    </a:lnTo>
                    <a:lnTo>
                      <a:pt x="155" y="45"/>
                    </a:lnTo>
                    <a:lnTo>
                      <a:pt x="156" y="44"/>
                    </a:lnTo>
                    <a:lnTo>
                      <a:pt x="158" y="42"/>
                    </a:lnTo>
                    <a:lnTo>
                      <a:pt x="159" y="41"/>
                    </a:lnTo>
                    <a:lnTo>
                      <a:pt x="159" y="40"/>
                    </a:lnTo>
                    <a:lnTo>
                      <a:pt x="160" y="39"/>
                    </a:lnTo>
                    <a:lnTo>
                      <a:pt x="161" y="36"/>
                    </a:lnTo>
                    <a:lnTo>
                      <a:pt x="161" y="35"/>
                    </a:lnTo>
                    <a:lnTo>
                      <a:pt x="159" y="35"/>
                    </a:lnTo>
                    <a:lnTo>
                      <a:pt x="160" y="34"/>
                    </a:lnTo>
                    <a:lnTo>
                      <a:pt x="160" y="33"/>
                    </a:lnTo>
                    <a:lnTo>
                      <a:pt x="161" y="30"/>
                    </a:lnTo>
                    <a:lnTo>
                      <a:pt x="163" y="30"/>
                    </a:lnTo>
                    <a:lnTo>
                      <a:pt x="163" y="31"/>
                    </a:lnTo>
                    <a:lnTo>
                      <a:pt x="164" y="31"/>
                    </a:lnTo>
                    <a:lnTo>
                      <a:pt x="164" y="30"/>
                    </a:lnTo>
                    <a:lnTo>
                      <a:pt x="165" y="29"/>
                    </a:lnTo>
                    <a:lnTo>
                      <a:pt x="166" y="28"/>
                    </a:lnTo>
                    <a:lnTo>
                      <a:pt x="167" y="27"/>
                    </a:lnTo>
                    <a:lnTo>
                      <a:pt x="169" y="24"/>
                    </a:lnTo>
                    <a:lnTo>
                      <a:pt x="170" y="25"/>
                    </a:lnTo>
                    <a:lnTo>
                      <a:pt x="171" y="25"/>
                    </a:lnTo>
                    <a:lnTo>
                      <a:pt x="172" y="27"/>
                    </a:lnTo>
                    <a:lnTo>
                      <a:pt x="174" y="25"/>
                    </a:lnTo>
                    <a:lnTo>
                      <a:pt x="172" y="24"/>
                    </a:lnTo>
                    <a:lnTo>
                      <a:pt x="172" y="23"/>
                    </a:lnTo>
                    <a:lnTo>
                      <a:pt x="174" y="20"/>
                    </a:lnTo>
                    <a:lnTo>
                      <a:pt x="175" y="22"/>
                    </a:lnTo>
                    <a:lnTo>
                      <a:pt x="175" y="20"/>
                    </a:lnTo>
                    <a:lnTo>
                      <a:pt x="174" y="19"/>
                    </a:lnTo>
                    <a:lnTo>
                      <a:pt x="175" y="18"/>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8" name="Freeform 184"/>
              <p:cNvSpPr>
                <a:spLocks/>
              </p:cNvSpPr>
              <p:nvPr/>
            </p:nvSpPr>
            <p:spPr bwMode="auto">
              <a:xfrm>
                <a:off x="2557167" y="2612775"/>
                <a:ext cx="139419" cy="185874"/>
              </a:xfrm>
              <a:custGeom>
                <a:avLst/>
                <a:gdLst>
                  <a:gd name="T0" fmla="*/ 215900 w 146"/>
                  <a:gd name="T1" fmla="*/ 76200 h 196"/>
                  <a:gd name="T2" fmla="*/ 215900 w 146"/>
                  <a:gd name="T3" fmla="*/ 57150 h 196"/>
                  <a:gd name="T4" fmla="*/ 196850 w 146"/>
                  <a:gd name="T5" fmla="*/ 30163 h 196"/>
                  <a:gd name="T6" fmla="*/ 177800 w 146"/>
                  <a:gd name="T7" fmla="*/ 1588 h 196"/>
                  <a:gd name="T8" fmla="*/ 153988 w 146"/>
                  <a:gd name="T9" fmla="*/ 4763 h 196"/>
                  <a:gd name="T10" fmla="*/ 155575 w 146"/>
                  <a:gd name="T11" fmla="*/ 22225 h 196"/>
                  <a:gd name="T12" fmla="*/ 160338 w 146"/>
                  <a:gd name="T13" fmla="*/ 36513 h 196"/>
                  <a:gd name="T14" fmla="*/ 146050 w 146"/>
                  <a:gd name="T15" fmla="*/ 41275 h 196"/>
                  <a:gd name="T16" fmla="*/ 119063 w 146"/>
                  <a:gd name="T17" fmla="*/ 26988 h 196"/>
                  <a:gd name="T18" fmla="*/ 92075 w 146"/>
                  <a:gd name="T19" fmla="*/ 11113 h 196"/>
                  <a:gd name="T20" fmla="*/ 76200 w 146"/>
                  <a:gd name="T21" fmla="*/ 17463 h 196"/>
                  <a:gd name="T22" fmla="*/ 52388 w 146"/>
                  <a:gd name="T23" fmla="*/ 25400 h 196"/>
                  <a:gd name="T24" fmla="*/ 39688 w 146"/>
                  <a:gd name="T25" fmla="*/ 36513 h 196"/>
                  <a:gd name="T26" fmla="*/ 34925 w 146"/>
                  <a:gd name="T27" fmla="*/ 53975 h 196"/>
                  <a:gd name="T28" fmla="*/ 19050 w 146"/>
                  <a:gd name="T29" fmla="*/ 68263 h 196"/>
                  <a:gd name="T30" fmla="*/ 36513 w 146"/>
                  <a:gd name="T31" fmla="*/ 85725 h 196"/>
                  <a:gd name="T32" fmla="*/ 55563 w 146"/>
                  <a:gd name="T33" fmla="*/ 101600 h 196"/>
                  <a:gd name="T34" fmla="*/ 58738 w 146"/>
                  <a:gd name="T35" fmla="*/ 125413 h 196"/>
                  <a:gd name="T36" fmla="*/ 47625 w 146"/>
                  <a:gd name="T37" fmla="*/ 147638 h 196"/>
                  <a:gd name="T38" fmla="*/ 26988 w 146"/>
                  <a:gd name="T39" fmla="*/ 157163 h 196"/>
                  <a:gd name="T40" fmla="*/ 12700 w 146"/>
                  <a:gd name="T41" fmla="*/ 173038 h 196"/>
                  <a:gd name="T42" fmla="*/ 15875 w 146"/>
                  <a:gd name="T43" fmla="*/ 182563 h 196"/>
                  <a:gd name="T44" fmla="*/ 23813 w 146"/>
                  <a:gd name="T45" fmla="*/ 180975 h 196"/>
                  <a:gd name="T46" fmla="*/ 23813 w 146"/>
                  <a:gd name="T47" fmla="*/ 169863 h 196"/>
                  <a:gd name="T48" fmla="*/ 34925 w 146"/>
                  <a:gd name="T49" fmla="*/ 173038 h 196"/>
                  <a:gd name="T50" fmla="*/ 42863 w 146"/>
                  <a:gd name="T51" fmla="*/ 163513 h 196"/>
                  <a:gd name="T52" fmla="*/ 61913 w 146"/>
                  <a:gd name="T53" fmla="*/ 161925 h 196"/>
                  <a:gd name="T54" fmla="*/ 73025 w 146"/>
                  <a:gd name="T55" fmla="*/ 165100 h 196"/>
                  <a:gd name="T56" fmla="*/ 52388 w 146"/>
                  <a:gd name="T57" fmla="*/ 182563 h 196"/>
                  <a:gd name="T58" fmla="*/ 55563 w 146"/>
                  <a:gd name="T59" fmla="*/ 196850 h 196"/>
                  <a:gd name="T60" fmla="*/ 50800 w 146"/>
                  <a:gd name="T61" fmla="*/ 209550 h 196"/>
                  <a:gd name="T62" fmla="*/ 34925 w 146"/>
                  <a:gd name="T63" fmla="*/ 238125 h 196"/>
                  <a:gd name="T64" fmla="*/ 25400 w 146"/>
                  <a:gd name="T65" fmla="*/ 249238 h 196"/>
                  <a:gd name="T66" fmla="*/ 26988 w 146"/>
                  <a:gd name="T67" fmla="*/ 257175 h 196"/>
                  <a:gd name="T68" fmla="*/ 19050 w 146"/>
                  <a:gd name="T69" fmla="*/ 258763 h 196"/>
                  <a:gd name="T70" fmla="*/ 15875 w 146"/>
                  <a:gd name="T71" fmla="*/ 268288 h 196"/>
                  <a:gd name="T72" fmla="*/ 6350 w 146"/>
                  <a:gd name="T73" fmla="*/ 276225 h 196"/>
                  <a:gd name="T74" fmla="*/ 0 w 146"/>
                  <a:gd name="T75" fmla="*/ 284163 h 196"/>
                  <a:gd name="T76" fmla="*/ 7938 w 146"/>
                  <a:gd name="T77" fmla="*/ 298450 h 196"/>
                  <a:gd name="T78" fmla="*/ 30163 w 146"/>
                  <a:gd name="T79" fmla="*/ 300038 h 196"/>
                  <a:gd name="T80" fmla="*/ 39688 w 146"/>
                  <a:gd name="T81" fmla="*/ 298450 h 196"/>
                  <a:gd name="T82" fmla="*/ 57150 w 146"/>
                  <a:gd name="T83" fmla="*/ 284163 h 196"/>
                  <a:gd name="T84" fmla="*/ 73025 w 146"/>
                  <a:gd name="T85" fmla="*/ 298450 h 196"/>
                  <a:gd name="T86" fmla="*/ 92075 w 146"/>
                  <a:gd name="T87" fmla="*/ 307975 h 196"/>
                  <a:gd name="T88" fmla="*/ 111125 w 146"/>
                  <a:gd name="T89" fmla="*/ 309563 h 196"/>
                  <a:gd name="T90" fmla="*/ 128588 w 146"/>
                  <a:gd name="T91" fmla="*/ 301625 h 196"/>
                  <a:gd name="T92" fmla="*/ 147638 w 146"/>
                  <a:gd name="T93" fmla="*/ 301625 h 196"/>
                  <a:gd name="T94" fmla="*/ 169863 w 146"/>
                  <a:gd name="T95" fmla="*/ 292100 h 196"/>
                  <a:gd name="T96" fmla="*/ 179388 w 146"/>
                  <a:gd name="T97" fmla="*/ 279400 h 196"/>
                  <a:gd name="T98" fmla="*/ 163513 w 146"/>
                  <a:gd name="T99" fmla="*/ 266700 h 196"/>
                  <a:gd name="T100" fmla="*/ 177800 w 146"/>
                  <a:gd name="T101" fmla="*/ 250825 h 196"/>
                  <a:gd name="T102" fmla="*/ 171450 w 146"/>
                  <a:gd name="T103" fmla="*/ 233363 h 196"/>
                  <a:gd name="T104" fmla="*/ 163513 w 146"/>
                  <a:gd name="T105" fmla="*/ 222250 h 196"/>
                  <a:gd name="T106" fmla="*/ 160338 w 146"/>
                  <a:gd name="T107" fmla="*/ 187325 h 196"/>
                  <a:gd name="T108" fmla="*/ 171450 w 146"/>
                  <a:gd name="T109" fmla="*/ 171450 h 196"/>
                  <a:gd name="T110" fmla="*/ 180975 w 146"/>
                  <a:gd name="T111" fmla="*/ 161925 h 196"/>
                  <a:gd name="T112" fmla="*/ 195263 w 146"/>
                  <a:gd name="T113" fmla="*/ 147638 h 196"/>
                  <a:gd name="T114" fmla="*/ 203200 w 146"/>
                  <a:gd name="T115" fmla="*/ 130175 h 196"/>
                  <a:gd name="T116" fmla="*/ 214313 w 146"/>
                  <a:gd name="T117" fmla="*/ 109538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6" h="196">
                    <a:moveTo>
                      <a:pt x="144" y="61"/>
                    </a:moveTo>
                    <a:lnTo>
                      <a:pt x="144" y="61"/>
                    </a:lnTo>
                    <a:lnTo>
                      <a:pt x="141" y="60"/>
                    </a:lnTo>
                    <a:lnTo>
                      <a:pt x="139" y="56"/>
                    </a:lnTo>
                    <a:lnTo>
                      <a:pt x="136" y="55"/>
                    </a:lnTo>
                    <a:lnTo>
                      <a:pt x="136" y="54"/>
                    </a:lnTo>
                    <a:lnTo>
                      <a:pt x="136" y="53"/>
                    </a:lnTo>
                    <a:lnTo>
                      <a:pt x="136" y="48"/>
                    </a:lnTo>
                    <a:lnTo>
                      <a:pt x="136" y="44"/>
                    </a:lnTo>
                    <a:lnTo>
                      <a:pt x="136" y="42"/>
                    </a:lnTo>
                    <a:lnTo>
                      <a:pt x="137" y="41"/>
                    </a:lnTo>
                    <a:lnTo>
                      <a:pt x="139" y="39"/>
                    </a:lnTo>
                    <a:lnTo>
                      <a:pt x="137" y="38"/>
                    </a:lnTo>
                    <a:lnTo>
                      <a:pt x="136" y="37"/>
                    </a:lnTo>
                    <a:lnTo>
                      <a:pt x="136" y="36"/>
                    </a:lnTo>
                    <a:lnTo>
                      <a:pt x="132" y="32"/>
                    </a:lnTo>
                    <a:lnTo>
                      <a:pt x="131" y="26"/>
                    </a:lnTo>
                    <a:lnTo>
                      <a:pt x="129" y="23"/>
                    </a:lnTo>
                    <a:lnTo>
                      <a:pt x="126" y="22"/>
                    </a:lnTo>
                    <a:lnTo>
                      <a:pt x="125" y="21"/>
                    </a:lnTo>
                    <a:lnTo>
                      <a:pt x="124" y="19"/>
                    </a:lnTo>
                    <a:lnTo>
                      <a:pt x="124" y="15"/>
                    </a:lnTo>
                    <a:lnTo>
                      <a:pt x="123" y="10"/>
                    </a:lnTo>
                    <a:lnTo>
                      <a:pt x="121" y="9"/>
                    </a:lnTo>
                    <a:lnTo>
                      <a:pt x="119" y="6"/>
                    </a:lnTo>
                    <a:lnTo>
                      <a:pt x="117" y="4"/>
                    </a:lnTo>
                    <a:lnTo>
                      <a:pt x="114" y="1"/>
                    </a:lnTo>
                    <a:lnTo>
                      <a:pt x="112" y="1"/>
                    </a:lnTo>
                    <a:lnTo>
                      <a:pt x="108" y="0"/>
                    </a:lnTo>
                    <a:lnTo>
                      <a:pt x="107" y="0"/>
                    </a:lnTo>
                    <a:lnTo>
                      <a:pt x="104" y="0"/>
                    </a:lnTo>
                    <a:lnTo>
                      <a:pt x="102" y="3"/>
                    </a:lnTo>
                    <a:lnTo>
                      <a:pt x="101" y="3"/>
                    </a:lnTo>
                    <a:lnTo>
                      <a:pt x="98" y="3"/>
                    </a:lnTo>
                    <a:lnTo>
                      <a:pt x="97" y="3"/>
                    </a:lnTo>
                    <a:lnTo>
                      <a:pt x="97" y="4"/>
                    </a:lnTo>
                    <a:lnTo>
                      <a:pt x="97" y="6"/>
                    </a:lnTo>
                    <a:lnTo>
                      <a:pt x="96" y="10"/>
                    </a:lnTo>
                    <a:lnTo>
                      <a:pt x="97" y="11"/>
                    </a:lnTo>
                    <a:lnTo>
                      <a:pt x="98" y="12"/>
                    </a:lnTo>
                    <a:lnTo>
                      <a:pt x="98" y="14"/>
                    </a:lnTo>
                    <a:lnTo>
                      <a:pt x="101" y="16"/>
                    </a:lnTo>
                    <a:lnTo>
                      <a:pt x="102" y="19"/>
                    </a:lnTo>
                    <a:lnTo>
                      <a:pt x="102" y="20"/>
                    </a:lnTo>
                    <a:lnTo>
                      <a:pt x="101" y="21"/>
                    </a:lnTo>
                    <a:lnTo>
                      <a:pt x="101" y="22"/>
                    </a:lnTo>
                    <a:lnTo>
                      <a:pt x="101" y="23"/>
                    </a:lnTo>
                    <a:lnTo>
                      <a:pt x="101" y="26"/>
                    </a:lnTo>
                    <a:lnTo>
                      <a:pt x="99" y="28"/>
                    </a:lnTo>
                    <a:lnTo>
                      <a:pt x="96" y="31"/>
                    </a:lnTo>
                    <a:lnTo>
                      <a:pt x="95" y="31"/>
                    </a:lnTo>
                    <a:lnTo>
                      <a:pt x="93" y="30"/>
                    </a:lnTo>
                    <a:lnTo>
                      <a:pt x="93" y="27"/>
                    </a:lnTo>
                    <a:lnTo>
                      <a:pt x="92" y="26"/>
                    </a:lnTo>
                    <a:lnTo>
                      <a:pt x="88" y="25"/>
                    </a:lnTo>
                    <a:lnTo>
                      <a:pt x="86" y="25"/>
                    </a:lnTo>
                    <a:lnTo>
                      <a:pt x="83" y="22"/>
                    </a:lnTo>
                    <a:lnTo>
                      <a:pt x="81" y="20"/>
                    </a:lnTo>
                    <a:lnTo>
                      <a:pt x="79" y="19"/>
                    </a:lnTo>
                    <a:lnTo>
                      <a:pt x="76" y="19"/>
                    </a:lnTo>
                    <a:lnTo>
                      <a:pt x="75" y="17"/>
                    </a:lnTo>
                    <a:lnTo>
                      <a:pt x="74" y="16"/>
                    </a:lnTo>
                    <a:lnTo>
                      <a:pt x="71" y="15"/>
                    </a:lnTo>
                    <a:lnTo>
                      <a:pt x="69" y="14"/>
                    </a:lnTo>
                    <a:lnTo>
                      <a:pt x="65" y="12"/>
                    </a:lnTo>
                    <a:lnTo>
                      <a:pt x="61" y="10"/>
                    </a:lnTo>
                    <a:lnTo>
                      <a:pt x="58" y="7"/>
                    </a:lnTo>
                    <a:lnTo>
                      <a:pt x="55" y="7"/>
                    </a:lnTo>
                    <a:lnTo>
                      <a:pt x="52" y="7"/>
                    </a:lnTo>
                    <a:lnTo>
                      <a:pt x="52" y="5"/>
                    </a:lnTo>
                    <a:lnTo>
                      <a:pt x="50" y="5"/>
                    </a:lnTo>
                    <a:lnTo>
                      <a:pt x="49" y="6"/>
                    </a:lnTo>
                    <a:lnTo>
                      <a:pt x="48" y="9"/>
                    </a:lnTo>
                    <a:lnTo>
                      <a:pt x="48" y="11"/>
                    </a:lnTo>
                    <a:lnTo>
                      <a:pt x="47" y="14"/>
                    </a:lnTo>
                    <a:lnTo>
                      <a:pt x="46" y="15"/>
                    </a:lnTo>
                    <a:lnTo>
                      <a:pt x="41" y="15"/>
                    </a:lnTo>
                    <a:lnTo>
                      <a:pt x="38" y="15"/>
                    </a:lnTo>
                    <a:lnTo>
                      <a:pt x="35" y="15"/>
                    </a:lnTo>
                    <a:lnTo>
                      <a:pt x="33" y="16"/>
                    </a:lnTo>
                    <a:lnTo>
                      <a:pt x="32" y="17"/>
                    </a:lnTo>
                    <a:lnTo>
                      <a:pt x="33" y="17"/>
                    </a:lnTo>
                    <a:lnTo>
                      <a:pt x="33" y="19"/>
                    </a:lnTo>
                    <a:lnTo>
                      <a:pt x="30" y="21"/>
                    </a:lnTo>
                    <a:lnTo>
                      <a:pt x="28" y="22"/>
                    </a:lnTo>
                    <a:lnTo>
                      <a:pt x="27" y="23"/>
                    </a:lnTo>
                    <a:lnTo>
                      <a:pt x="25" y="23"/>
                    </a:lnTo>
                    <a:lnTo>
                      <a:pt x="23" y="25"/>
                    </a:lnTo>
                    <a:lnTo>
                      <a:pt x="23" y="27"/>
                    </a:lnTo>
                    <a:lnTo>
                      <a:pt x="25" y="30"/>
                    </a:lnTo>
                    <a:lnTo>
                      <a:pt x="26" y="33"/>
                    </a:lnTo>
                    <a:lnTo>
                      <a:pt x="22" y="34"/>
                    </a:lnTo>
                    <a:lnTo>
                      <a:pt x="16" y="34"/>
                    </a:lnTo>
                    <a:lnTo>
                      <a:pt x="14" y="34"/>
                    </a:lnTo>
                    <a:lnTo>
                      <a:pt x="10" y="34"/>
                    </a:lnTo>
                    <a:lnTo>
                      <a:pt x="12" y="36"/>
                    </a:lnTo>
                    <a:lnTo>
                      <a:pt x="12" y="37"/>
                    </a:lnTo>
                    <a:lnTo>
                      <a:pt x="12" y="38"/>
                    </a:lnTo>
                    <a:lnTo>
                      <a:pt x="12" y="41"/>
                    </a:lnTo>
                    <a:lnTo>
                      <a:pt x="12" y="43"/>
                    </a:lnTo>
                    <a:lnTo>
                      <a:pt x="14" y="49"/>
                    </a:lnTo>
                    <a:lnTo>
                      <a:pt x="15" y="50"/>
                    </a:lnTo>
                    <a:lnTo>
                      <a:pt x="16" y="52"/>
                    </a:lnTo>
                    <a:lnTo>
                      <a:pt x="17" y="52"/>
                    </a:lnTo>
                    <a:lnTo>
                      <a:pt x="19" y="52"/>
                    </a:lnTo>
                    <a:lnTo>
                      <a:pt x="21" y="53"/>
                    </a:lnTo>
                    <a:lnTo>
                      <a:pt x="23" y="54"/>
                    </a:lnTo>
                    <a:lnTo>
                      <a:pt x="27" y="56"/>
                    </a:lnTo>
                    <a:lnTo>
                      <a:pt x="27" y="58"/>
                    </a:lnTo>
                    <a:lnTo>
                      <a:pt x="27" y="60"/>
                    </a:lnTo>
                    <a:lnTo>
                      <a:pt x="27" y="61"/>
                    </a:lnTo>
                    <a:lnTo>
                      <a:pt x="30" y="63"/>
                    </a:lnTo>
                    <a:lnTo>
                      <a:pt x="35" y="64"/>
                    </a:lnTo>
                    <a:lnTo>
                      <a:pt x="36" y="64"/>
                    </a:lnTo>
                    <a:lnTo>
                      <a:pt x="37" y="66"/>
                    </a:lnTo>
                    <a:lnTo>
                      <a:pt x="39" y="72"/>
                    </a:lnTo>
                    <a:lnTo>
                      <a:pt x="38" y="74"/>
                    </a:lnTo>
                    <a:lnTo>
                      <a:pt x="38" y="75"/>
                    </a:lnTo>
                    <a:lnTo>
                      <a:pt x="37" y="76"/>
                    </a:lnTo>
                    <a:lnTo>
                      <a:pt x="37" y="79"/>
                    </a:lnTo>
                    <a:lnTo>
                      <a:pt x="38" y="80"/>
                    </a:lnTo>
                    <a:lnTo>
                      <a:pt x="38" y="82"/>
                    </a:lnTo>
                    <a:lnTo>
                      <a:pt x="38" y="86"/>
                    </a:lnTo>
                    <a:lnTo>
                      <a:pt x="36" y="87"/>
                    </a:lnTo>
                    <a:lnTo>
                      <a:pt x="32" y="88"/>
                    </a:lnTo>
                    <a:lnTo>
                      <a:pt x="30" y="93"/>
                    </a:lnTo>
                    <a:lnTo>
                      <a:pt x="26" y="94"/>
                    </a:lnTo>
                    <a:lnTo>
                      <a:pt x="22" y="97"/>
                    </a:lnTo>
                    <a:lnTo>
                      <a:pt x="20" y="98"/>
                    </a:lnTo>
                    <a:lnTo>
                      <a:pt x="19" y="99"/>
                    </a:lnTo>
                    <a:lnTo>
                      <a:pt x="17" y="99"/>
                    </a:lnTo>
                    <a:lnTo>
                      <a:pt x="15" y="102"/>
                    </a:lnTo>
                    <a:lnTo>
                      <a:pt x="12" y="104"/>
                    </a:lnTo>
                    <a:lnTo>
                      <a:pt x="11" y="103"/>
                    </a:lnTo>
                    <a:lnTo>
                      <a:pt x="11" y="104"/>
                    </a:lnTo>
                    <a:lnTo>
                      <a:pt x="10" y="107"/>
                    </a:lnTo>
                    <a:lnTo>
                      <a:pt x="8" y="108"/>
                    </a:lnTo>
                    <a:lnTo>
                      <a:pt x="8" y="109"/>
                    </a:lnTo>
                    <a:lnTo>
                      <a:pt x="10" y="109"/>
                    </a:lnTo>
                    <a:lnTo>
                      <a:pt x="11" y="110"/>
                    </a:lnTo>
                    <a:lnTo>
                      <a:pt x="10" y="112"/>
                    </a:lnTo>
                    <a:lnTo>
                      <a:pt x="9" y="113"/>
                    </a:lnTo>
                    <a:lnTo>
                      <a:pt x="10" y="114"/>
                    </a:lnTo>
                    <a:lnTo>
                      <a:pt x="10" y="115"/>
                    </a:lnTo>
                    <a:lnTo>
                      <a:pt x="10" y="116"/>
                    </a:lnTo>
                    <a:lnTo>
                      <a:pt x="11" y="116"/>
                    </a:lnTo>
                    <a:lnTo>
                      <a:pt x="12" y="115"/>
                    </a:lnTo>
                    <a:lnTo>
                      <a:pt x="15" y="115"/>
                    </a:lnTo>
                    <a:lnTo>
                      <a:pt x="15" y="114"/>
                    </a:lnTo>
                    <a:lnTo>
                      <a:pt x="15" y="113"/>
                    </a:lnTo>
                    <a:lnTo>
                      <a:pt x="14" y="112"/>
                    </a:lnTo>
                    <a:lnTo>
                      <a:pt x="16" y="110"/>
                    </a:lnTo>
                    <a:lnTo>
                      <a:pt x="16" y="109"/>
                    </a:lnTo>
                    <a:lnTo>
                      <a:pt x="15" y="108"/>
                    </a:lnTo>
                    <a:lnTo>
                      <a:pt x="15" y="107"/>
                    </a:lnTo>
                    <a:lnTo>
                      <a:pt x="16" y="105"/>
                    </a:lnTo>
                    <a:lnTo>
                      <a:pt x="17" y="105"/>
                    </a:lnTo>
                    <a:lnTo>
                      <a:pt x="19" y="105"/>
                    </a:lnTo>
                    <a:lnTo>
                      <a:pt x="20" y="107"/>
                    </a:lnTo>
                    <a:lnTo>
                      <a:pt x="21" y="108"/>
                    </a:lnTo>
                    <a:lnTo>
                      <a:pt x="22" y="108"/>
                    </a:lnTo>
                    <a:lnTo>
                      <a:pt x="22" y="109"/>
                    </a:lnTo>
                    <a:lnTo>
                      <a:pt x="21" y="110"/>
                    </a:lnTo>
                    <a:lnTo>
                      <a:pt x="22" y="110"/>
                    </a:lnTo>
                    <a:lnTo>
                      <a:pt x="23" y="108"/>
                    </a:lnTo>
                    <a:lnTo>
                      <a:pt x="25" y="107"/>
                    </a:lnTo>
                    <a:lnTo>
                      <a:pt x="23" y="104"/>
                    </a:lnTo>
                    <a:lnTo>
                      <a:pt x="25" y="104"/>
                    </a:lnTo>
                    <a:lnTo>
                      <a:pt x="26" y="104"/>
                    </a:lnTo>
                    <a:lnTo>
                      <a:pt x="27" y="103"/>
                    </a:lnTo>
                    <a:lnTo>
                      <a:pt x="28" y="103"/>
                    </a:lnTo>
                    <a:lnTo>
                      <a:pt x="32" y="103"/>
                    </a:lnTo>
                    <a:lnTo>
                      <a:pt x="35" y="103"/>
                    </a:lnTo>
                    <a:lnTo>
                      <a:pt x="38" y="103"/>
                    </a:lnTo>
                    <a:lnTo>
                      <a:pt x="39" y="102"/>
                    </a:lnTo>
                    <a:lnTo>
                      <a:pt x="41" y="101"/>
                    </a:lnTo>
                    <a:lnTo>
                      <a:pt x="44" y="101"/>
                    </a:lnTo>
                    <a:lnTo>
                      <a:pt x="47" y="99"/>
                    </a:lnTo>
                    <a:lnTo>
                      <a:pt x="47" y="101"/>
                    </a:lnTo>
                    <a:lnTo>
                      <a:pt x="47" y="102"/>
                    </a:lnTo>
                    <a:lnTo>
                      <a:pt x="47" y="103"/>
                    </a:lnTo>
                    <a:lnTo>
                      <a:pt x="46" y="104"/>
                    </a:lnTo>
                    <a:lnTo>
                      <a:pt x="44" y="103"/>
                    </a:lnTo>
                    <a:lnTo>
                      <a:pt x="43" y="102"/>
                    </a:lnTo>
                    <a:lnTo>
                      <a:pt x="41" y="103"/>
                    </a:lnTo>
                    <a:lnTo>
                      <a:pt x="44" y="107"/>
                    </a:lnTo>
                    <a:lnTo>
                      <a:pt x="41" y="108"/>
                    </a:lnTo>
                    <a:lnTo>
                      <a:pt x="38" y="110"/>
                    </a:lnTo>
                    <a:lnTo>
                      <a:pt x="33" y="115"/>
                    </a:lnTo>
                    <a:lnTo>
                      <a:pt x="31" y="118"/>
                    </a:lnTo>
                    <a:lnTo>
                      <a:pt x="28" y="119"/>
                    </a:lnTo>
                    <a:lnTo>
                      <a:pt x="30" y="120"/>
                    </a:lnTo>
                    <a:lnTo>
                      <a:pt x="35" y="123"/>
                    </a:lnTo>
                    <a:lnTo>
                      <a:pt x="38" y="124"/>
                    </a:lnTo>
                    <a:lnTo>
                      <a:pt x="35" y="124"/>
                    </a:lnTo>
                    <a:lnTo>
                      <a:pt x="32" y="124"/>
                    </a:lnTo>
                    <a:lnTo>
                      <a:pt x="31" y="124"/>
                    </a:lnTo>
                    <a:lnTo>
                      <a:pt x="30" y="124"/>
                    </a:lnTo>
                    <a:lnTo>
                      <a:pt x="30" y="126"/>
                    </a:lnTo>
                    <a:lnTo>
                      <a:pt x="30" y="128"/>
                    </a:lnTo>
                    <a:lnTo>
                      <a:pt x="31" y="131"/>
                    </a:lnTo>
                    <a:lnTo>
                      <a:pt x="32" y="132"/>
                    </a:lnTo>
                    <a:lnTo>
                      <a:pt x="32" y="135"/>
                    </a:lnTo>
                    <a:lnTo>
                      <a:pt x="28" y="137"/>
                    </a:lnTo>
                    <a:lnTo>
                      <a:pt x="23" y="142"/>
                    </a:lnTo>
                    <a:lnTo>
                      <a:pt x="21" y="146"/>
                    </a:lnTo>
                    <a:lnTo>
                      <a:pt x="20" y="148"/>
                    </a:lnTo>
                    <a:lnTo>
                      <a:pt x="22" y="150"/>
                    </a:lnTo>
                    <a:lnTo>
                      <a:pt x="19" y="151"/>
                    </a:lnTo>
                    <a:lnTo>
                      <a:pt x="17" y="153"/>
                    </a:lnTo>
                    <a:lnTo>
                      <a:pt x="16" y="154"/>
                    </a:lnTo>
                    <a:lnTo>
                      <a:pt x="16" y="157"/>
                    </a:lnTo>
                    <a:lnTo>
                      <a:pt x="16" y="158"/>
                    </a:lnTo>
                    <a:lnTo>
                      <a:pt x="16" y="159"/>
                    </a:lnTo>
                    <a:lnTo>
                      <a:pt x="20" y="159"/>
                    </a:lnTo>
                    <a:lnTo>
                      <a:pt x="19" y="159"/>
                    </a:lnTo>
                    <a:lnTo>
                      <a:pt x="19" y="161"/>
                    </a:lnTo>
                    <a:lnTo>
                      <a:pt x="17" y="161"/>
                    </a:lnTo>
                    <a:lnTo>
                      <a:pt x="17" y="162"/>
                    </a:lnTo>
                    <a:lnTo>
                      <a:pt x="16" y="161"/>
                    </a:lnTo>
                    <a:lnTo>
                      <a:pt x="16" y="162"/>
                    </a:lnTo>
                    <a:lnTo>
                      <a:pt x="16" y="163"/>
                    </a:lnTo>
                    <a:lnTo>
                      <a:pt x="15" y="162"/>
                    </a:lnTo>
                    <a:lnTo>
                      <a:pt x="14" y="162"/>
                    </a:lnTo>
                    <a:lnTo>
                      <a:pt x="12" y="163"/>
                    </a:lnTo>
                    <a:lnTo>
                      <a:pt x="14" y="164"/>
                    </a:lnTo>
                    <a:lnTo>
                      <a:pt x="12" y="164"/>
                    </a:lnTo>
                    <a:lnTo>
                      <a:pt x="10" y="167"/>
                    </a:lnTo>
                    <a:lnTo>
                      <a:pt x="11" y="168"/>
                    </a:lnTo>
                    <a:lnTo>
                      <a:pt x="10" y="168"/>
                    </a:lnTo>
                    <a:lnTo>
                      <a:pt x="10" y="169"/>
                    </a:lnTo>
                    <a:lnTo>
                      <a:pt x="11" y="170"/>
                    </a:lnTo>
                    <a:lnTo>
                      <a:pt x="10" y="170"/>
                    </a:lnTo>
                    <a:lnTo>
                      <a:pt x="9" y="170"/>
                    </a:lnTo>
                    <a:lnTo>
                      <a:pt x="6" y="172"/>
                    </a:lnTo>
                    <a:lnTo>
                      <a:pt x="4" y="174"/>
                    </a:lnTo>
                    <a:lnTo>
                      <a:pt x="3" y="175"/>
                    </a:lnTo>
                    <a:lnTo>
                      <a:pt x="3" y="176"/>
                    </a:lnTo>
                    <a:lnTo>
                      <a:pt x="3" y="178"/>
                    </a:lnTo>
                    <a:lnTo>
                      <a:pt x="3" y="180"/>
                    </a:lnTo>
                    <a:lnTo>
                      <a:pt x="1" y="179"/>
                    </a:lnTo>
                    <a:lnTo>
                      <a:pt x="0" y="179"/>
                    </a:lnTo>
                    <a:lnTo>
                      <a:pt x="0" y="180"/>
                    </a:lnTo>
                    <a:lnTo>
                      <a:pt x="0" y="181"/>
                    </a:lnTo>
                    <a:lnTo>
                      <a:pt x="3" y="184"/>
                    </a:lnTo>
                    <a:lnTo>
                      <a:pt x="4" y="185"/>
                    </a:lnTo>
                    <a:lnTo>
                      <a:pt x="5" y="188"/>
                    </a:lnTo>
                    <a:lnTo>
                      <a:pt x="6" y="190"/>
                    </a:lnTo>
                    <a:lnTo>
                      <a:pt x="8" y="191"/>
                    </a:lnTo>
                    <a:lnTo>
                      <a:pt x="11" y="192"/>
                    </a:lnTo>
                    <a:lnTo>
                      <a:pt x="12" y="192"/>
                    </a:lnTo>
                    <a:lnTo>
                      <a:pt x="15" y="191"/>
                    </a:lnTo>
                    <a:lnTo>
                      <a:pt x="17" y="190"/>
                    </a:lnTo>
                    <a:lnTo>
                      <a:pt x="19" y="190"/>
                    </a:lnTo>
                    <a:lnTo>
                      <a:pt x="19" y="189"/>
                    </a:lnTo>
                    <a:lnTo>
                      <a:pt x="17" y="188"/>
                    </a:lnTo>
                    <a:lnTo>
                      <a:pt x="19" y="188"/>
                    </a:lnTo>
                    <a:lnTo>
                      <a:pt x="20" y="188"/>
                    </a:lnTo>
                    <a:lnTo>
                      <a:pt x="20" y="189"/>
                    </a:lnTo>
                    <a:lnTo>
                      <a:pt x="22" y="188"/>
                    </a:lnTo>
                    <a:lnTo>
                      <a:pt x="23" y="188"/>
                    </a:lnTo>
                    <a:lnTo>
                      <a:pt x="25" y="188"/>
                    </a:lnTo>
                    <a:lnTo>
                      <a:pt x="27" y="188"/>
                    </a:lnTo>
                    <a:lnTo>
                      <a:pt x="28" y="186"/>
                    </a:lnTo>
                    <a:lnTo>
                      <a:pt x="32" y="185"/>
                    </a:lnTo>
                    <a:lnTo>
                      <a:pt x="35" y="184"/>
                    </a:lnTo>
                    <a:lnTo>
                      <a:pt x="36" y="181"/>
                    </a:lnTo>
                    <a:lnTo>
                      <a:pt x="36" y="179"/>
                    </a:lnTo>
                    <a:lnTo>
                      <a:pt x="37" y="179"/>
                    </a:lnTo>
                    <a:lnTo>
                      <a:pt x="38" y="179"/>
                    </a:lnTo>
                    <a:lnTo>
                      <a:pt x="38" y="183"/>
                    </a:lnTo>
                    <a:lnTo>
                      <a:pt x="39" y="184"/>
                    </a:lnTo>
                    <a:lnTo>
                      <a:pt x="42" y="184"/>
                    </a:lnTo>
                    <a:lnTo>
                      <a:pt x="44" y="185"/>
                    </a:lnTo>
                    <a:lnTo>
                      <a:pt x="46" y="188"/>
                    </a:lnTo>
                    <a:lnTo>
                      <a:pt x="47" y="189"/>
                    </a:lnTo>
                    <a:lnTo>
                      <a:pt x="52" y="194"/>
                    </a:lnTo>
                    <a:lnTo>
                      <a:pt x="54" y="194"/>
                    </a:lnTo>
                    <a:lnTo>
                      <a:pt x="57" y="194"/>
                    </a:lnTo>
                    <a:lnTo>
                      <a:pt x="58" y="194"/>
                    </a:lnTo>
                    <a:lnTo>
                      <a:pt x="60" y="195"/>
                    </a:lnTo>
                    <a:lnTo>
                      <a:pt x="63" y="195"/>
                    </a:lnTo>
                    <a:lnTo>
                      <a:pt x="66" y="195"/>
                    </a:lnTo>
                    <a:lnTo>
                      <a:pt x="69" y="195"/>
                    </a:lnTo>
                    <a:lnTo>
                      <a:pt x="70" y="196"/>
                    </a:lnTo>
                    <a:lnTo>
                      <a:pt x="70" y="195"/>
                    </a:lnTo>
                    <a:lnTo>
                      <a:pt x="71" y="194"/>
                    </a:lnTo>
                    <a:lnTo>
                      <a:pt x="72" y="194"/>
                    </a:lnTo>
                    <a:lnTo>
                      <a:pt x="75" y="195"/>
                    </a:lnTo>
                    <a:lnTo>
                      <a:pt x="76" y="194"/>
                    </a:lnTo>
                    <a:lnTo>
                      <a:pt x="77" y="192"/>
                    </a:lnTo>
                    <a:lnTo>
                      <a:pt x="79" y="191"/>
                    </a:lnTo>
                    <a:lnTo>
                      <a:pt x="80" y="190"/>
                    </a:lnTo>
                    <a:lnTo>
                      <a:pt x="81" y="190"/>
                    </a:lnTo>
                    <a:lnTo>
                      <a:pt x="82" y="189"/>
                    </a:lnTo>
                    <a:lnTo>
                      <a:pt x="83" y="189"/>
                    </a:lnTo>
                    <a:lnTo>
                      <a:pt x="86" y="190"/>
                    </a:lnTo>
                    <a:lnTo>
                      <a:pt x="88" y="191"/>
                    </a:lnTo>
                    <a:lnTo>
                      <a:pt x="91" y="191"/>
                    </a:lnTo>
                    <a:lnTo>
                      <a:pt x="92" y="191"/>
                    </a:lnTo>
                    <a:lnTo>
                      <a:pt x="93" y="190"/>
                    </a:lnTo>
                    <a:lnTo>
                      <a:pt x="95" y="188"/>
                    </a:lnTo>
                    <a:lnTo>
                      <a:pt x="96" y="185"/>
                    </a:lnTo>
                    <a:lnTo>
                      <a:pt x="97" y="183"/>
                    </a:lnTo>
                    <a:lnTo>
                      <a:pt x="98" y="181"/>
                    </a:lnTo>
                    <a:lnTo>
                      <a:pt x="99" y="181"/>
                    </a:lnTo>
                    <a:lnTo>
                      <a:pt x="103" y="183"/>
                    </a:lnTo>
                    <a:lnTo>
                      <a:pt x="104" y="184"/>
                    </a:lnTo>
                    <a:lnTo>
                      <a:pt x="107" y="184"/>
                    </a:lnTo>
                    <a:lnTo>
                      <a:pt x="110" y="185"/>
                    </a:lnTo>
                    <a:lnTo>
                      <a:pt x="112" y="185"/>
                    </a:lnTo>
                    <a:lnTo>
                      <a:pt x="113" y="184"/>
                    </a:lnTo>
                    <a:lnTo>
                      <a:pt x="113" y="183"/>
                    </a:lnTo>
                    <a:lnTo>
                      <a:pt x="113" y="180"/>
                    </a:lnTo>
                    <a:lnTo>
                      <a:pt x="113" y="179"/>
                    </a:lnTo>
                    <a:lnTo>
                      <a:pt x="113" y="176"/>
                    </a:lnTo>
                    <a:lnTo>
                      <a:pt x="109" y="175"/>
                    </a:lnTo>
                    <a:lnTo>
                      <a:pt x="107" y="172"/>
                    </a:lnTo>
                    <a:lnTo>
                      <a:pt x="108" y="170"/>
                    </a:lnTo>
                    <a:lnTo>
                      <a:pt x="107" y="169"/>
                    </a:lnTo>
                    <a:lnTo>
                      <a:pt x="104" y="169"/>
                    </a:lnTo>
                    <a:lnTo>
                      <a:pt x="103" y="169"/>
                    </a:lnTo>
                    <a:lnTo>
                      <a:pt x="103" y="168"/>
                    </a:lnTo>
                    <a:lnTo>
                      <a:pt x="104" y="167"/>
                    </a:lnTo>
                    <a:lnTo>
                      <a:pt x="104" y="164"/>
                    </a:lnTo>
                    <a:lnTo>
                      <a:pt x="104" y="163"/>
                    </a:lnTo>
                    <a:lnTo>
                      <a:pt x="106" y="162"/>
                    </a:lnTo>
                    <a:lnTo>
                      <a:pt x="108" y="163"/>
                    </a:lnTo>
                    <a:lnTo>
                      <a:pt x="109" y="162"/>
                    </a:lnTo>
                    <a:lnTo>
                      <a:pt x="112" y="158"/>
                    </a:lnTo>
                    <a:lnTo>
                      <a:pt x="113" y="156"/>
                    </a:lnTo>
                    <a:lnTo>
                      <a:pt x="113" y="154"/>
                    </a:lnTo>
                    <a:lnTo>
                      <a:pt x="113" y="152"/>
                    </a:lnTo>
                    <a:lnTo>
                      <a:pt x="112" y="151"/>
                    </a:lnTo>
                    <a:lnTo>
                      <a:pt x="108" y="150"/>
                    </a:lnTo>
                    <a:lnTo>
                      <a:pt x="107" y="148"/>
                    </a:lnTo>
                    <a:lnTo>
                      <a:pt x="108" y="147"/>
                    </a:lnTo>
                    <a:lnTo>
                      <a:pt x="108" y="146"/>
                    </a:lnTo>
                    <a:lnTo>
                      <a:pt x="107" y="143"/>
                    </a:lnTo>
                    <a:lnTo>
                      <a:pt x="107" y="142"/>
                    </a:lnTo>
                    <a:lnTo>
                      <a:pt x="107" y="141"/>
                    </a:lnTo>
                    <a:lnTo>
                      <a:pt x="107" y="140"/>
                    </a:lnTo>
                    <a:lnTo>
                      <a:pt x="104" y="140"/>
                    </a:lnTo>
                    <a:lnTo>
                      <a:pt x="103" y="140"/>
                    </a:lnTo>
                    <a:lnTo>
                      <a:pt x="99" y="131"/>
                    </a:lnTo>
                    <a:lnTo>
                      <a:pt x="98" y="126"/>
                    </a:lnTo>
                    <a:lnTo>
                      <a:pt x="98" y="123"/>
                    </a:lnTo>
                    <a:lnTo>
                      <a:pt x="98" y="120"/>
                    </a:lnTo>
                    <a:lnTo>
                      <a:pt x="99" y="120"/>
                    </a:lnTo>
                    <a:lnTo>
                      <a:pt x="101" y="118"/>
                    </a:lnTo>
                    <a:lnTo>
                      <a:pt x="99" y="115"/>
                    </a:lnTo>
                    <a:lnTo>
                      <a:pt x="101" y="114"/>
                    </a:lnTo>
                    <a:lnTo>
                      <a:pt x="102" y="114"/>
                    </a:lnTo>
                    <a:lnTo>
                      <a:pt x="103" y="113"/>
                    </a:lnTo>
                    <a:lnTo>
                      <a:pt x="103" y="109"/>
                    </a:lnTo>
                    <a:lnTo>
                      <a:pt x="104" y="108"/>
                    </a:lnTo>
                    <a:lnTo>
                      <a:pt x="106" y="108"/>
                    </a:lnTo>
                    <a:lnTo>
                      <a:pt x="108" y="108"/>
                    </a:lnTo>
                    <a:lnTo>
                      <a:pt x="110" y="109"/>
                    </a:lnTo>
                    <a:lnTo>
                      <a:pt x="113" y="109"/>
                    </a:lnTo>
                    <a:lnTo>
                      <a:pt x="114" y="108"/>
                    </a:lnTo>
                    <a:lnTo>
                      <a:pt x="115" y="105"/>
                    </a:lnTo>
                    <a:lnTo>
                      <a:pt x="115" y="104"/>
                    </a:lnTo>
                    <a:lnTo>
                      <a:pt x="114" y="103"/>
                    </a:lnTo>
                    <a:lnTo>
                      <a:pt x="114" y="102"/>
                    </a:lnTo>
                    <a:lnTo>
                      <a:pt x="115" y="99"/>
                    </a:lnTo>
                    <a:lnTo>
                      <a:pt x="117" y="96"/>
                    </a:lnTo>
                    <a:lnTo>
                      <a:pt x="118" y="93"/>
                    </a:lnTo>
                    <a:lnTo>
                      <a:pt x="119" y="91"/>
                    </a:lnTo>
                    <a:lnTo>
                      <a:pt x="120" y="91"/>
                    </a:lnTo>
                    <a:lnTo>
                      <a:pt x="121" y="93"/>
                    </a:lnTo>
                    <a:lnTo>
                      <a:pt x="123" y="93"/>
                    </a:lnTo>
                    <a:lnTo>
                      <a:pt x="123" y="92"/>
                    </a:lnTo>
                    <a:lnTo>
                      <a:pt x="123" y="91"/>
                    </a:lnTo>
                    <a:lnTo>
                      <a:pt x="124" y="88"/>
                    </a:lnTo>
                    <a:lnTo>
                      <a:pt x="124" y="86"/>
                    </a:lnTo>
                    <a:lnTo>
                      <a:pt x="124" y="85"/>
                    </a:lnTo>
                    <a:lnTo>
                      <a:pt x="125" y="83"/>
                    </a:lnTo>
                    <a:lnTo>
                      <a:pt x="128" y="82"/>
                    </a:lnTo>
                    <a:lnTo>
                      <a:pt x="130" y="81"/>
                    </a:lnTo>
                    <a:lnTo>
                      <a:pt x="131" y="80"/>
                    </a:lnTo>
                    <a:lnTo>
                      <a:pt x="132" y="77"/>
                    </a:lnTo>
                    <a:lnTo>
                      <a:pt x="134" y="75"/>
                    </a:lnTo>
                    <a:lnTo>
                      <a:pt x="132" y="74"/>
                    </a:lnTo>
                    <a:lnTo>
                      <a:pt x="132" y="72"/>
                    </a:lnTo>
                    <a:lnTo>
                      <a:pt x="135" y="69"/>
                    </a:lnTo>
                    <a:lnTo>
                      <a:pt x="136" y="66"/>
                    </a:lnTo>
                    <a:lnTo>
                      <a:pt x="137" y="65"/>
                    </a:lnTo>
                    <a:lnTo>
                      <a:pt x="139" y="65"/>
                    </a:lnTo>
                    <a:lnTo>
                      <a:pt x="146" y="64"/>
                    </a:lnTo>
                    <a:lnTo>
                      <a:pt x="146" y="63"/>
                    </a:lnTo>
                    <a:lnTo>
                      <a:pt x="145" y="61"/>
                    </a:lnTo>
                    <a:lnTo>
                      <a:pt x="144" y="61"/>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Freeform 185"/>
              <p:cNvSpPr>
                <a:spLocks/>
              </p:cNvSpPr>
              <p:nvPr/>
            </p:nvSpPr>
            <p:spPr bwMode="auto">
              <a:xfrm>
                <a:off x="2626683" y="2525475"/>
                <a:ext cx="180468" cy="163280"/>
              </a:xfrm>
              <a:custGeom>
                <a:avLst/>
                <a:gdLst>
                  <a:gd name="T0" fmla="*/ 2147483647 w 189"/>
                  <a:gd name="T1" fmla="*/ 2147483647 h 171"/>
                  <a:gd name="T2" fmla="*/ 2147483647 w 189"/>
                  <a:gd name="T3" fmla="*/ 2147483647 h 171"/>
                  <a:gd name="T4" fmla="*/ 2147483647 w 189"/>
                  <a:gd name="T5" fmla="*/ 2147483647 h 171"/>
                  <a:gd name="T6" fmla="*/ 2147483647 w 189"/>
                  <a:gd name="T7" fmla="*/ 2147483647 h 171"/>
                  <a:gd name="T8" fmla="*/ 2147483647 w 189"/>
                  <a:gd name="T9" fmla="*/ 2147483647 h 171"/>
                  <a:gd name="T10" fmla="*/ 2147483647 w 189"/>
                  <a:gd name="T11" fmla="*/ 2147483647 h 171"/>
                  <a:gd name="T12" fmla="*/ 2147483647 w 189"/>
                  <a:gd name="T13" fmla="*/ 2147483647 h 171"/>
                  <a:gd name="T14" fmla="*/ 2147483647 w 189"/>
                  <a:gd name="T15" fmla="*/ 2147483647 h 171"/>
                  <a:gd name="T16" fmla="*/ 2147483647 w 189"/>
                  <a:gd name="T17" fmla="*/ 2147483647 h 171"/>
                  <a:gd name="T18" fmla="*/ 2147483647 w 189"/>
                  <a:gd name="T19" fmla="*/ 2147483647 h 171"/>
                  <a:gd name="T20" fmla="*/ 2147483647 w 189"/>
                  <a:gd name="T21" fmla="*/ 2147483647 h 171"/>
                  <a:gd name="T22" fmla="*/ 2147483647 w 189"/>
                  <a:gd name="T23" fmla="*/ 2147483647 h 171"/>
                  <a:gd name="T24" fmla="*/ 2147483647 w 189"/>
                  <a:gd name="T25" fmla="*/ 2147483647 h 171"/>
                  <a:gd name="T26" fmla="*/ 2147483647 w 189"/>
                  <a:gd name="T27" fmla="*/ 2147483647 h 171"/>
                  <a:gd name="T28" fmla="*/ 2147483647 w 189"/>
                  <a:gd name="T29" fmla="*/ 2147483647 h 171"/>
                  <a:gd name="T30" fmla="*/ 2147483647 w 189"/>
                  <a:gd name="T31" fmla="*/ 2147483647 h 171"/>
                  <a:gd name="T32" fmla="*/ 2147483647 w 189"/>
                  <a:gd name="T33" fmla="*/ 2147483647 h 171"/>
                  <a:gd name="T34" fmla="*/ 2147483647 w 189"/>
                  <a:gd name="T35" fmla="*/ 2147483647 h 171"/>
                  <a:gd name="T36" fmla="*/ 2147483647 w 189"/>
                  <a:gd name="T37" fmla="*/ 2147483647 h 171"/>
                  <a:gd name="T38" fmla="*/ 2147483647 w 189"/>
                  <a:gd name="T39" fmla="*/ 2147483647 h 171"/>
                  <a:gd name="T40" fmla="*/ 2147483647 w 189"/>
                  <a:gd name="T41" fmla="*/ 2147483647 h 171"/>
                  <a:gd name="T42" fmla="*/ 2147483647 w 189"/>
                  <a:gd name="T43" fmla="*/ 2147483647 h 171"/>
                  <a:gd name="T44" fmla="*/ 2147483647 w 189"/>
                  <a:gd name="T45" fmla="*/ 2147483647 h 171"/>
                  <a:gd name="T46" fmla="*/ 2147483647 w 189"/>
                  <a:gd name="T47" fmla="*/ 2147483647 h 171"/>
                  <a:gd name="T48" fmla="*/ 2147483647 w 189"/>
                  <a:gd name="T49" fmla="*/ 2147483647 h 171"/>
                  <a:gd name="T50" fmla="*/ 2147483647 w 189"/>
                  <a:gd name="T51" fmla="*/ 2147483647 h 171"/>
                  <a:gd name="T52" fmla="*/ 2147483647 w 189"/>
                  <a:gd name="T53" fmla="*/ 2147483647 h 171"/>
                  <a:gd name="T54" fmla="*/ 2147483647 w 189"/>
                  <a:gd name="T55" fmla="*/ 0 h 171"/>
                  <a:gd name="T56" fmla="*/ 2147483647 w 189"/>
                  <a:gd name="T57" fmla="*/ 2147483647 h 171"/>
                  <a:gd name="T58" fmla="*/ 2147483647 w 189"/>
                  <a:gd name="T59" fmla="*/ 2147483647 h 171"/>
                  <a:gd name="T60" fmla="*/ 2147483647 w 189"/>
                  <a:gd name="T61" fmla="*/ 2147483647 h 171"/>
                  <a:gd name="T62" fmla="*/ 2147483647 w 189"/>
                  <a:gd name="T63" fmla="*/ 2147483647 h 171"/>
                  <a:gd name="T64" fmla="*/ 2147483647 w 189"/>
                  <a:gd name="T65" fmla="*/ 2147483647 h 171"/>
                  <a:gd name="T66" fmla="*/ 2147483647 w 189"/>
                  <a:gd name="T67" fmla="*/ 2147483647 h 171"/>
                  <a:gd name="T68" fmla="*/ 2147483647 w 189"/>
                  <a:gd name="T69" fmla="*/ 2147483647 h 171"/>
                  <a:gd name="T70" fmla="*/ 2147483647 w 189"/>
                  <a:gd name="T71" fmla="*/ 2147483647 h 171"/>
                  <a:gd name="T72" fmla="*/ 2147483647 w 189"/>
                  <a:gd name="T73" fmla="*/ 2147483647 h 171"/>
                  <a:gd name="T74" fmla="*/ 2147483647 w 189"/>
                  <a:gd name="T75" fmla="*/ 2147483647 h 171"/>
                  <a:gd name="T76" fmla="*/ 2147483647 w 189"/>
                  <a:gd name="T77" fmla="*/ 2147483647 h 171"/>
                  <a:gd name="T78" fmla="*/ 2147483647 w 189"/>
                  <a:gd name="T79" fmla="*/ 2147483647 h 171"/>
                  <a:gd name="T80" fmla="*/ 2147483647 w 189"/>
                  <a:gd name="T81" fmla="*/ 2147483647 h 171"/>
                  <a:gd name="T82" fmla="*/ 2147483647 w 189"/>
                  <a:gd name="T83" fmla="*/ 2147483647 h 171"/>
                  <a:gd name="T84" fmla="*/ 2147483647 w 189"/>
                  <a:gd name="T85" fmla="*/ 2147483647 h 171"/>
                  <a:gd name="T86" fmla="*/ 2147483647 w 189"/>
                  <a:gd name="T87" fmla="*/ 2147483647 h 171"/>
                  <a:gd name="T88" fmla="*/ 2147483647 w 189"/>
                  <a:gd name="T89" fmla="*/ 2147483647 h 171"/>
                  <a:gd name="T90" fmla="*/ 2147483647 w 189"/>
                  <a:gd name="T91" fmla="*/ 2147483647 h 171"/>
                  <a:gd name="T92" fmla="*/ 2147483647 w 189"/>
                  <a:gd name="T93" fmla="*/ 2147483647 h 171"/>
                  <a:gd name="T94" fmla="*/ 2147483647 w 189"/>
                  <a:gd name="T95" fmla="*/ 2147483647 h 171"/>
                  <a:gd name="T96" fmla="*/ 2147483647 w 189"/>
                  <a:gd name="T97" fmla="*/ 2147483647 h 171"/>
                  <a:gd name="T98" fmla="*/ 2147483647 w 189"/>
                  <a:gd name="T99" fmla="*/ 2147483647 h 171"/>
                  <a:gd name="T100" fmla="*/ 2147483647 w 189"/>
                  <a:gd name="T101" fmla="*/ 2147483647 h 171"/>
                  <a:gd name="T102" fmla="*/ 2147483647 w 189"/>
                  <a:gd name="T103" fmla="*/ 2147483647 h 171"/>
                  <a:gd name="T104" fmla="*/ 2147483647 w 189"/>
                  <a:gd name="T105" fmla="*/ 2147483647 h 171"/>
                  <a:gd name="T106" fmla="*/ 2147483647 w 189"/>
                  <a:gd name="T107" fmla="*/ 2147483647 h 171"/>
                  <a:gd name="T108" fmla="*/ 2147483647 w 189"/>
                  <a:gd name="T109" fmla="*/ 2147483647 h 171"/>
                  <a:gd name="T110" fmla="*/ 2147483647 w 189"/>
                  <a:gd name="T111" fmla="*/ 2147483647 h 171"/>
                  <a:gd name="T112" fmla="*/ 2147483647 w 189"/>
                  <a:gd name="T113" fmla="*/ 2147483647 h 171"/>
                  <a:gd name="T114" fmla="*/ 2147483647 w 189"/>
                  <a:gd name="T115" fmla="*/ 2147483647 h 171"/>
                  <a:gd name="T116" fmla="*/ 2147483647 w 189"/>
                  <a:gd name="T117" fmla="*/ 2147483647 h 171"/>
                  <a:gd name="T118" fmla="*/ 2147483647 w 189"/>
                  <a:gd name="T119" fmla="*/ 2147483647 h 171"/>
                  <a:gd name="T120" fmla="*/ 2147483647 w 189"/>
                  <a:gd name="T121" fmla="*/ 2147483647 h 171"/>
                  <a:gd name="T122" fmla="*/ 2147483647 w 189"/>
                  <a:gd name="T123" fmla="*/ 2147483647 h 171"/>
                  <a:gd name="T124" fmla="*/ 2147483647 w 189"/>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9" h="171">
                    <a:moveTo>
                      <a:pt x="188" y="135"/>
                    </a:moveTo>
                    <a:lnTo>
                      <a:pt x="188" y="135"/>
                    </a:lnTo>
                    <a:lnTo>
                      <a:pt x="184" y="134"/>
                    </a:lnTo>
                    <a:lnTo>
                      <a:pt x="183" y="133"/>
                    </a:lnTo>
                    <a:lnTo>
                      <a:pt x="182" y="134"/>
                    </a:lnTo>
                    <a:lnTo>
                      <a:pt x="181" y="135"/>
                    </a:lnTo>
                    <a:lnTo>
                      <a:pt x="178" y="137"/>
                    </a:lnTo>
                    <a:lnTo>
                      <a:pt x="176" y="137"/>
                    </a:lnTo>
                    <a:lnTo>
                      <a:pt x="177" y="134"/>
                    </a:lnTo>
                    <a:lnTo>
                      <a:pt x="177" y="133"/>
                    </a:lnTo>
                    <a:lnTo>
                      <a:pt x="176" y="133"/>
                    </a:lnTo>
                    <a:lnTo>
                      <a:pt x="174" y="134"/>
                    </a:lnTo>
                    <a:lnTo>
                      <a:pt x="174" y="135"/>
                    </a:lnTo>
                    <a:lnTo>
                      <a:pt x="173" y="135"/>
                    </a:lnTo>
                    <a:lnTo>
                      <a:pt x="172" y="134"/>
                    </a:lnTo>
                    <a:lnTo>
                      <a:pt x="172" y="132"/>
                    </a:lnTo>
                    <a:lnTo>
                      <a:pt x="172" y="133"/>
                    </a:lnTo>
                    <a:lnTo>
                      <a:pt x="171" y="133"/>
                    </a:lnTo>
                    <a:lnTo>
                      <a:pt x="171" y="134"/>
                    </a:lnTo>
                    <a:lnTo>
                      <a:pt x="169" y="134"/>
                    </a:lnTo>
                    <a:lnTo>
                      <a:pt x="168" y="133"/>
                    </a:lnTo>
                    <a:lnTo>
                      <a:pt x="168" y="132"/>
                    </a:lnTo>
                    <a:lnTo>
                      <a:pt x="168" y="133"/>
                    </a:lnTo>
                    <a:lnTo>
                      <a:pt x="167" y="134"/>
                    </a:lnTo>
                    <a:lnTo>
                      <a:pt x="167" y="133"/>
                    </a:lnTo>
                    <a:lnTo>
                      <a:pt x="167" y="132"/>
                    </a:lnTo>
                    <a:lnTo>
                      <a:pt x="166" y="132"/>
                    </a:lnTo>
                    <a:lnTo>
                      <a:pt x="165" y="133"/>
                    </a:lnTo>
                    <a:lnTo>
                      <a:pt x="165" y="131"/>
                    </a:lnTo>
                    <a:lnTo>
                      <a:pt x="166" y="129"/>
                    </a:lnTo>
                    <a:lnTo>
                      <a:pt x="165" y="129"/>
                    </a:lnTo>
                    <a:lnTo>
                      <a:pt x="162" y="129"/>
                    </a:lnTo>
                    <a:lnTo>
                      <a:pt x="162" y="127"/>
                    </a:lnTo>
                    <a:lnTo>
                      <a:pt x="161" y="126"/>
                    </a:lnTo>
                    <a:lnTo>
                      <a:pt x="162" y="126"/>
                    </a:lnTo>
                    <a:lnTo>
                      <a:pt x="163" y="126"/>
                    </a:lnTo>
                    <a:lnTo>
                      <a:pt x="162" y="124"/>
                    </a:lnTo>
                    <a:lnTo>
                      <a:pt x="163" y="122"/>
                    </a:lnTo>
                    <a:lnTo>
                      <a:pt x="165" y="121"/>
                    </a:lnTo>
                    <a:lnTo>
                      <a:pt x="166" y="120"/>
                    </a:lnTo>
                    <a:lnTo>
                      <a:pt x="165" y="118"/>
                    </a:lnTo>
                    <a:lnTo>
                      <a:pt x="166" y="117"/>
                    </a:lnTo>
                    <a:lnTo>
                      <a:pt x="167" y="116"/>
                    </a:lnTo>
                    <a:lnTo>
                      <a:pt x="168" y="116"/>
                    </a:lnTo>
                    <a:lnTo>
                      <a:pt x="172" y="116"/>
                    </a:lnTo>
                    <a:lnTo>
                      <a:pt x="176" y="115"/>
                    </a:lnTo>
                    <a:lnTo>
                      <a:pt x="178" y="115"/>
                    </a:lnTo>
                    <a:lnTo>
                      <a:pt x="179" y="115"/>
                    </a:lnTo>
                    <a:lnTo>
                      <a:pt x="178" y="113"/>
                    </a:lnTo>
                    <a:lnTo>
                      <a:pt x="177" y="113"/>
                    </a:lnTo>
                    <a:lnTo>
                      <a:pt x="177" y="111"/>
                    </a:lnTo>
                    <a:lnTo>
                      <a:pt x="176" y="111"/>
                    </a:lnTo>
                    <a:lnTo>
                      <a:pt x="176" y="110"/>
                    </a:lnTo>
                    <a:lnTo>
                      <a:pt x="177" y="109"/>
                    </a:lnTo>
                    <a:lnTo>
                      <a:pt x="176" y="109"/>
                    </a:lnTo>
                    <a:lnTo>
                      <a:pt x="174" y="111"/>
                    </a:lnTo>
                    <a:lnTo>
                      <a:pt x="174" y="112"/>
                    </a:lnTo>
                    <a:lnTo>
                      <a:pt x="173" y="113"/>
                    </a:lnTo>
                    <a:lnTo>
                      <a:pt x="172" y="112"/>
                    </a:lnTo>
                    <a:lnTo>
                      <a:pt x="171" y="112"/>
                    </a:lnTo>
                    <a:lnTo>
                      <a:pt x="169" y="112"/>
                    </a:lnTo>
                    <a:lnTo>
                      <a:pt x="169" y="113"/>
                    </a:lnTo>
                    <a:lnTo>
                      <a:pt x="168" y="112"/>
                    </a:lnTo>
                    <a:lnTo>
                      <a:pt x="167" y="110"/>
                    </a:lnTo>
                    <a:lnTo>
                      <a:pt x="167" y="107"/>
                    </a:lnTo>
                    <a:lnTo>
                      <a:pt x="167" y="109"/>
                    </a:lnTo>
                    <a:lnTo>
                      <a:pt x="166" y="110"/>
                    </a:lnTo>
                    <a:lnTo>
                      <a:pt x="166" y="111"/>
                    </a:lnTo>
                    <a:lnTo>
                      <a:pt x="166" y="112"/>
                    </a:lnTo>
                    <a:lnTo>
                      <a:pt x="163" y="112"/>
                    </a:lnTo>
                    <a:lnTo>
                      <a:pt x="162" y="111"/>
                    </a:lnTo>
                    <a:lnTo>
                      <a:pt x="161" y="111"/>
                    </a:lnTo>
                    <a:lnTo>
                      <a:pt x="160" y="110"/>
                    </a:lnTo>
                    <a:lnTo>
                      <a:pt x="158" y="111"/>
                    </a:lnTo>
                    <a:lnTo>
                      <a:pt x="156" y="111"/>
                    </a:lnTo>
                    <a:lnTo>
                      <a:pt x="155" y="111"/>
                    </a:lnTo>
                    <a:lnTo>
                      <a:pt x="155" y="110"/>
                    </a:lnTo>
                    <a:lnTo>
                      <a:pt x="155" y="109"/>
                    </a:lnTo>
                    <a:lnTo>
                      <a:pt x="156" y="109"/>
                    </a:lnTo>
                    <a:lnTo>
                      <a:pt x="157" y="109"/>
                    </a:lnTo>
                    <a:lnTo>
                      <a:pt x="158" y="106"/>
                    </a:lnTo>
                    <a:lnTo>
                      <a:pt x="160" y="105"/>
                    </a:lnTo>
                    <a:lnTo>
                      <a:pt x="161" y="105"/>
                    </a:lnTo>
                    <a:lnTo>
                      <a:pt x="162" y="104"/>
                    </a:lnTo>
                    <a:lnTo>
                      <a:pt x="163" y="102"/>
                    </a:lnTo>
                    <a:lnTo>
                      <a:pt x="162" y="102"/>
                    </a:lnTo>
                    <a:lnTo>
                      <a:pt x="161" y="102"/>
                    </a:lnTo>
                    <a:lnTo>
                      <a:pt x="161" y="101"/>
                    </a:lnTo>
                    <a:lnTo>
                      <a:pt x="160" y="102"/>
                    </a:lnTo>
                    <a:lnTo>
                      <a:pt x="158" y="102"/>
                    </a:lnTo>
                    <a:lnTo>
                      <a:pt x="157" y="102"/>
                    </a:lnTo>
                    <a:lnTo>
                      <a:pt x="157" y="101"/>
                    </a:lnTo>
                    <a:lnTo>
                      <a:pt x="155" y="102"/>
                    </a:lnTo>
                    <a:lnTo>
                      <a:pt x="155" y="104"/>
                    </a:lnTo>
                    <a:lnTo>
                      <a:pt x="154" y="104"/>
                    </a:lnTo>
                    <a:lnTo>
                      <a:pt x="152" y="105"/>
                    </a:lnTo>
                    <a:lnTo>
                      <a:pt x="151" y="104"/>
                    </a:lnTo>
                    <a:lnTo>
                      <a:pt x="151" y="102"/>
                    </a:lnTo>
                    <a:lnTo>
                      <a:pt x="151" y="104"/>
                    </a:lnTo>
                    <a:lnTo>
                      <a:pt x="150" y="104"/>
                    </a:lnTo>
                    <a:lnTo>
                      <a:pt x="149" y="104"/>
                    </a:lnTo>
                    <a:lnTo>
                      <a:pt x="147" y="102"/>
                    </a:lnTo>
                    <a:lnTo>
                      <a:pt x="147" y="101"/>
                    </a:lnTo>
                    <a:lnTo>
                      <a:pt x="149" y="100"/>
                    </a:lnTo>
                    <a:lnTo>
                      <a:pt x="149" y="99"/>
                    </a:lnTo>
                    <a:lnTo>
                      <a:pt x="151" y="99"/>
                    </a:lnTo>
                    <a:lnTo>
                      <a:pt x="151" y="97"/>
                    </a:lnTo>
                    <a:lnTo>
                      <a:pt x="151" y="96"/>
                    </a:lnTo>
                    <a:lnTo>
                      <a:pt x="150" y="96"/>
                    </a:lnTo>
                    <a:lnTo>
                      <a:pt x="152" y="93"/>
                    </a:lnTo>
                    <a:lnTo>
                      <a:pt x="155" y="91"/>
                    </a:lnTo>
                    <a:lnTo>
                      <a:pt x="156" y="90"/>
                    </a:lnTo>
                    <a:lnTo>
                      <a:pt x="156" y="89"/>
                    </a:lnTo>
                    <a:lnTo>
                      <a:pt x="157" y="88"/>
                    </a:lnTo>
                    <a:lnTo>
                      <a:pt x="158" y="86"/>
                    </a:lnTo>
                    <a:lnTo>
                      <a:pt x="158" y="84"/>
                    </a:lnTo>
                    <a:lnTo>
                      <a:pt x="158" y="83"/>
                    </a:lnTo>
                    <a:lnTo>
                      <a:pt x="158" y="82"/>
                    </a:lnTo>
                    <a:lnTo>
                      <a:pt x="160" y="80"/>
                    </a:lnTo>
                    <a:lnTo>
                      <a:pt x="161" y="77"/>
                    </a:lnTo>
                    <a:lnTo>
                      <a:pt x="158" y="78"/>
                    </a:lnTo>
                    <a:lnTo>
                      <a:pt x="157" y="78"/>
                    </a:lnTo>
                    <a:lnTo>
                      <a:pt x="154" y="79"/>
                    </a:lnTo>
                    <a:lnTo>
                      <a:pt x="150" y="79"/>
                    </a:lnTo>
                    <a:lnTo>
                      <a:pt x="145" y="80"/>
                    </a:lnTo>
                    <a:lnTo>
                      <a:pt x="143" y="80"/>
                    </a:lnTo>
                    <a:lnTo>
                      <a:pt x="141" y="79"/>
                    </a:lnTo>
                    <a:lnTo>
                      <a:pt x="139" y="80"/>
                    </a:lnTo>
                    <a:lnTo>
                      <a:pt x="136" y="80"/>
                    </a:lnTo>
                    <a:lnTo>
                      <a:pt x="135" y="79"/>
                    </a:lnTo>
                    <a:lnTo>
                      <a:pt x="136" y="78"/>
                    </a:lnTo>
                    <a:lnTo>
                      <a:pt x="135" y="78"/>
                    </a:lnTo>
                    <a:lnTo>
                      <a:pt x="133" y="75"/>
                    </a:lnTo>
                    <a:lnTo>
                      <a:pt x="132" y="77"/>
                    </a:lnTo>
                    <a:lnTo>
                      <a:pt x="132" y="79"/>
                    </a:lnTo>
                    <a:lnTo>
                      <a:pt x="130" y="78"/>
                    </a:lnTo>
                    <a:lnTo>
                      <a:pt x="130" y="77"/>
                    </a:lnTo>
                    <a:lnTo>
                      <a:pt x="130" y="75"/>
                    </a:lnTo>
                    <a:lnTo>
                      <a:pt x="130" y="74"/>
                    </a:lnTo>
                    <a:lnTo>
                      <a:pt x="129" y="74"/>
                    </a:lnTo>
                    <a:lnTo>
                      <a:pt x="129" y="75"/>
                    </a:lnTo>
                    <a:lnTo>
                      <a:pt x="129" y="77"/>
                    </a:lnTo>
                    <a:lnTo>
                      <a:pt x="127" y="75"/>
                    </a:lnTo>
                    <a:lnTo>
                      <a:pt x="127" y="78"/>
                    </a:lnTo>
                    <a:lnTo>
                      <a:pt x="125" y="77"/>
                    </a:lnTo>
                    <a:lnTo>
                      <a:pt x="116" y="79"/>
                    </a:lnTo>
                    <a:lnTo>
                      <a:pt x="116" y="80"/>
                    </a:lnTo>
                    <a:lnTo>
                      <a:pt x="113" y="79"/>
                    </a:lnTo>
                    <a:lnTo>
                      <a:pt x="108" y="78"/>
                    </a:lnTo>
                    <a:lnTo>
                      <a:pt x="106" y="77"/>
                    </a:lnTo>
                    <a:lnTo>
                      <a:pt x="103" y="75"/>
                    </a:lnTo>
                    <a:lnTo>
                      <a:pt x="103" y="68"/>
                    </a:lnTo>
                    <a:lnTo>
                      <a:pt x="102" y="66"/>
                    </a:lnTo>
                    <a:lnTo>
                      <a:pt x="101" y="64"/>
                    </a:lnTo>
                    <a:lnTo>
                      <a:pt x="101" y="63"/>
                    </a:lnTo>
                    <a:lnTo>
                      <a:pt x="102" y="62"/>
                    </a:lnTo>
                    <a:lnTo>
                      <a:pt x="102" y="61"/>
                    </a:lnTo>
                    <a:lnTo>
                      <a:pt x="103" y="60"/>
                    </a:lnTo>
                    <a:lnTo>
                      <a:pt x="105" y="58"/>
                    </a:lnTo>
                    <a:lnTo>
                      <a:pt x="106" y="58"/>
                    </a:lnTo>
                    <a:lnTo>
                      <a:pt x="107" y="60"/>
                    </a:lnTo>
                    <a:lnTo>
                      <a:pt x="108" y="61"/>
                    </a:lnTo>
                    <a:lnTo>
                      <a:pt x="109" y="62"/>
                    </a:lnTo>
                    <a:lnTo>
                      <a:pt x="113" y="62"/>
                    </a:lnTo>
                    <a:lnTo>
                      <a:pt x="114" y="62"/>
                    </a:lnTo>
                    <a:lnTo>
                      <a:pt x="116" y="61"/>
                    </a:lnTo>
                    <a:lnTo>
                      <a:pt x="116" y="60"/>
                    </a:lnTo>
                    <a:lnTo>
                      <a:pt x="117" y="58"/>
                    </a:lnTo>
                    <a:lnTo>
                      <a:pt x="119" y="58"/>
                    </a:lnTo>
                    <a:lnTo>
                      <a:pt x="122" y="57"/>
                    </a:lnTo>
                    <a:lnTo>
                      <a:pt x="123" y="57"/>
                    </a:lnTo>
                    <a:lnTo>
                      <a:pt x="124" y="56"/>
                    </a:lnTo>
                    <a:lnTo>
                      <a:pt x="123" y="52"/>
                    </a:lnTo>
                    <a:lnTo>
                      <a:pt x="122" y="51"/>
                    </a:lnTo>
                    <a:lnTo>
                      <a:pt x="122" y="50"/>
                    </a:lnTo>
                    <a:lnTo>
                      <a:pt x="124" y="50"/>
                    </a:lnTo>
                    <a:lnTo>
                      <a:pt x="127" y="50"/>
                    </a:lnTo>
                    <a:lnTo>
                      <a:pt x="127" y="51"/>
                    </a:lnTo>
                    <a:lnTo>
                      <a:pt x="125" y="51"/>
                    </a:lnTo>
                    <a:lnTo>
                      <a:pt x="127" y="51"/>
                    </a:lnTo>
                    <a:lnTo>
                      <a:pt x="129" y="51"/>
                    </a:lnTo>
                    <a:lnTo>
                      <a:pt x="132" y="51"/>
                    </a:lnTo>
                    <a:lnTo>
                      <a:pt x="133" y="51"/>
                    </a:lnTo>
                    <a:lnTo>
                      <a:pt x="134" y="48"/>
                    </a:lnTo>
                    <a:lnTo>
                      <a:pt x="135" y="46"/>
                    </a:lnTo>
                    <a:lnTo>
                      <a:pt x="136" y="44"/>
                    </a:lnTo>
                    <a:lnTo>
                      <a:pt x="138" y="41"/>
                    </a:lnTo>
                    <a:lnTo>
                      <a:pt x="138" y="39"/>
                    </a:lnTo>
                    <a:lnTo>
                      <a:pt x="136" y="33"/>
                    </a:lnTo>
                    <a:lnTo>
                      <a:pt x="138" y="30"/>
                    </a:lnTo>
                    <a:lnTo>
                      <a:pt x="139" y="28"/>
                    </a:lnTo>
                    <a:lnTo>
                      <a:pt x="138" y="22"/>
                    </a:lnTo>
                    <a:lnTo>
                      <a:pt x="136" y="19"/>
                    </a:lnTo>
                    <a:lnTo>
                      <a:pt x="135" y="17"/>
                    </a:lnTo>
                    <a:lnTo>
                      <a:pt x="133" y="15"/>
                    </a:lnTo>
                    <a:lnTo>
                      <a:pt x="133" y="14"/>
                    </a:lnTo>
                    <a:lnTo>
                      <a:pt x="132" y="12"/>
                    </a:lnTo>
                    <a:lnTo>
                      <a:pt x="130" y="9"/>
                    </a:lnTo>
                    <a:lnTo>
                      <a:pt x="128" y="7"/>
                    </a:lnTo>
                    <a:lnTo>
                      <a:pt x="127" y="7"/>
                    </a:lnTo>
                    <a:lnTo>
                      <a:pt x="127" y="6"/>
                    </a:lnTo>
                    <a:lnTo>
                      <a:pt x="127" y="4"/>
                    </a:lnTo>
                    <a:lnTo>
                      <a:pt x="125" y="4"/>
                    </a:lnTo>
                    <a:lnTo>
                      <a:pt x="125" y="6"/>
                    </a:lnTo>
                    <a:lnTo>
                      <a:pt x="124" y="6"/>
                    </a:lnTo>
                    <a:lnTo>
                      <a:pt x="124" y="4"/>
                    </a:lnTo>
                    <a:lnTo>
                      <a:pt x="124" y="3"/>
                    </a:lnTo>
                    <a:lnTo>
                      <a:pt x="122" y="2"/>
                    </a:lnTo>
                    <a:lnTo>
                      <a:pt x="122" y="4"/>
                    </a:lnTo>
                    <a:lnTo>
                      <a:pt x="120" y="4"/>
                    </a:lnTo>
                    <a:lnTo>
                      <a:pt x="120" y="3"/>
                    </a:lnTo>
                    <a:lnTo>
                      <a:pt x="119" y="2"/>
                    </a:lnTo>
                    <a:lnTo>
                      <a:pt x="119" y="3"/>
                    </a:lnTo>
                    <a:lnTo>
                      <a:pt x="118" y="3"/>
                    </a:lnTo>
                    <a:lnTo>
                      <a:pt x="118" y="2"/>
                    </a:lnTo>
                    <a:lnTo>
                      <a:pt x="117" y="1"/>
                    </a:lnTo>
                    <a:lnTo>
                      <a:pt x="116" y="1"/>
                    </a:lnTo>
                    <a:lnTo>
                      <a:pt x="114" y="0"/>
                    </a:lnTo>
                    <a:lnTo>
                      <a:pt x="113" y="2"/>
                    </a:lnTo>
                    <a:lnTo>
                      <a:pt x="112" y="3"/>
                    </a:lnTo>
                    <a:lnTo>
                      <a:pt x="111" y="2"/>
                    </a:lnTo>
                    <a:lnTo>
                      <a:pt x="109" y="2"/>
                    </a:lnTo>
                    <a:lnTo>
                      <a:pt x="108" y="2"/>
                    </a:lnTo>
                    <a:lnTo>
                      <a:pt x="107" y="3"/>
                    </a:lnTo>
                    <a:lnTo>
                      <a:pt x="106" y="2"/>
                    </a:lnTo>
                    <a:lnTo>
                      <a:pt x="105" y="2"/>
                    </a:lnTo>
                    <a:lnTo>
                      <a:pt x="105" y="3"/>
                    </a:lnTo>
                    <a:lnTo>
                      <a:pt x="103" y="3"/>
                    </a:lnTo>
                    <a:lnTo>
                      <a:pt x="103" y="4"/>
                    </a:lnTo>
                    <a:lnTo>
                      <a:pt x="102" y="4"/>
                    </a:lnTo>
                    <a:lnTo>
                      <a:pt x="101" y="4"/>
                    </a:lnTo>
                    <a:lnTo>
                      <a:pt x="102" y="6"/>
                    </a:lnTo>
                    <a:lnTo>
                      <a:pt x="102" y="7"/>
                    </a:lnTo>
                    <a:lnTo>
                      <a:pt x="101" y="8"/>
                    </a:lnTo>
                    <a:lnTo>
                      <a:pt x="100" y="8"/>
                    </a:lnTo>
                    <a:lnTo>
                      <a:pt x="98" y="9"/>
                    </a:lnTo>
                    <a:lnTo>
                      <a:pt x="97" y="13"/>
                    </a:lnTo>
                    <a:lnTo>
                      <a:pt x="97" y="14"/>
                    </a:lnTo>
                    <a:lnTo>
                      <a:pt x="96" y="14"/>
                    </a:lnTo>
                    <a:lnTo>
                      <a:pt x="95" y="14"/>
                    </a:lnTo>
                    <a:lnTo>
                      <a:pt x="90" y="18"/>
                    </a:lnTo>
                    <a:lnTo>
                      <a:pt x="90" y="19"/>
                    </a:lnTo>
                    <a:lnTo>
                      <a:pt x="91" y="22"/>
                    </a:lnTo>
                    <a:lnTo>
                      <a:pt x="92" y="23"/>
                    </a:lnTo>
                    <a:lnTo>
                      <a:pt x="92" y="24"/>
                    </a:lnTo>
                    <a:lnTo>
                      <a:pt x="90" y="23"/>
                    </a:lnTo>
                    <a:lnTo>
                      <a:pt x="90" y="22"/>
                    </a:lnTo>
                    <a:lnTo>
                      <a:pt x="87" y="22"/>
                    </a:lnTo>
                    <a:lnTo>
                      <a:pt x="80" y="22"/>
                    </a:lnTo>
                    <a:lnTo>
                      <a:pt x="79" y="22"/>
                    </a:lnTo>
                    <a:lnTo>
                      <a:pt x="78" y="22"/>
                    </a:lnTo>
                    <a:lnTo>
                      <a:pt x="76" y="20"/>
                    </a:lnTo>
                    <a:lnTo>
                      <a:pt x="75" y="20"/>
                    </a:lnTo>
                    <a:lnTo>
                      <a:pt x="69" y="20"/>
                    </a:lnTo>
                    <a:lnTo>
                      <a:pt x="67" y="19"/>
                    </a:lnTo>
                    <a:lnTo>
                      <a:pt x="64" y="17"/>
                    </a:lnTo>
                    <a:lnTo>
                      <a:pt x="64" y="14"/>
                    </a:lnTo>
                    <a:lnTo>
                      <a:pt x="64" y="15"/>
                    </a:lnTo>
                    <a:lnTo>
                      <a:pt x="63" y="15"/>
                    </a:lnTo>
                    <a:lnTo>
                      <a:pt x="62" y="17"/>
                    </a:lnTo>
                    <a:lnTo>
                      <a:pt x="60" y="17"/>
                    </a:lnTo>
                    <a:lnTo>
                      <a:pt x="58" y="15"/>
                    </a:lnTo>
                    <a:lnTo>
                      <a:pt x="57" y="14"/>
                    </a:lnTo>
                    <a:lnTo>
                      <a:pt x="54" y="14"/>
                    </a:lnTo>
                    <a:lnTo>
                      <a:pt x="53" y="17"/>
                    </a:lnTo>
                    <a:lnTo>
                      <a:pt x="52" y="19"/>
                    </a:lnTo>
                    <a:lnTo>
                      <a:pt x="54" y="23"/>
                    </a:lnTo>
                    <a:lnTo>
                      <a:pt x="56" y="24"/>
                    </a:lnTo>
                    <a:lnTo>
                      <a:pt x="56" y="26"/>
                    </a:lnTo>
                    <a:lnTo>
                      <a:pt x="53" y="28"/>
                    </a:lnTo>
                    <a:lnTo>
                      <a:pt x="52" y="29"/>
                    </a:lnTo>
                    <a:lnTo>
                      <a:pt x="52" y="31"/>
                    </a:lnTo>
                    <a:lnTo>
                      <a:pt x="52" y="33"/>
                    </a:lnTo>
                    <a:lnTo>
                      <a:pt x="53" y="34"/>
                    </a:lnTo>
                    <a:lnTo>
                      <a:pt x="52" y="34"/>
                    </a:lnTo>
                    <a:lnTo>
                      <a:pt x="48" y="34"/>
                    </a:lnTo>
                    <a:lnTo>
                      <a:pt x="47" y="35"/>
                    </a:lnTo>
                    <a:lnTo>
                      <a:pt x="46" y="35"/>
                    </a:lnTo>
                    <a:lnTo>
                      <a:pt x="42" y="34"/>
                    </a:lnTo>
                    <a:lnTo>
                      <a:pt x="40" y="34"/>
                    </a:lnTo>
                    <a:lnTo>
                      <a:pt x="34" y="33"/>
                    </a:lnTo>
                    <a:lnTo>
                      <a:pt x="32" y="31"/>
                    </a:lnTo>
                    <a:lnTo>
                      <a:pt x="29" y="33"/>
                    </a:lnTo>
                    <a:lnTo>
                      <a:pt x="25" y="34"/>
                    </a:lnTo>
                    <a:lnTo>
                      <a:pt x="23" y="35"/>
                    </a:lnTo>
                    <a:lnTo>
                      <a:pt x="20" y="37"/>
                    </a:lnTo>
                    <a:lnTo>
                      <a:pt x="18" y="39"/>
                    </a:lnTo>
                    <a:lnTo>
                      <a:pt x="16" y="40"/>
                    </a:lnTo>
                    <a:lnTo>
                      <a:pt x="15" y="41"/>
                    </a:lnTo>
                    <a:lnTo>
                      <a:pt x="15" y="44"/>
                    </a:lnTo>
                    <a:lnTo>
                      <a:pt x="13" y="44"/>
                    </a:lnTo>
                    <a:lnTo>
                      <a:pt x="10" y="45"/>
                    </a:lnTo>
                    <a:lnTo>
                      <a:pt x="9" y="52"/>
                    </a:lnTo>
                    <a:lnTo>
                      <a:pt x="9" y="55"/>
                    </a:lnTo>
                    <a:lnTo>
                      <a:pt x="9" y="57"/>
                    </a:lnTo>
                    <a:lnTo>
                      <a:pt x="8" y="57"/>
                    </a:lnTo>
                    <a:lnTo>
                      <a:pt x="5" y="57"/>
                    </a:lnTo>
                    <a:lnTo>
                      <a:pt x="5" y="58"/>
                    </a:lnTo>
                    <a:lnTo>
                      <a:pt x="5" y="60"/>
                    </a:lnTo>
                    <a:lnTo>
                      <a:pt x="3" y="62"/>
                    </a:lnTo>
                    <a:lnTo>
                      <a:pt x="2" y="63"/>
                    </a:lnTo>
                    <a:lnTo>
                      <a:pt x="3" y="64"/>
                    </a:lnTo>
                    <a:lnTo>
                      <a:pt x="4" y="64"/>
                    </a:lnTo>
                    <a:lnTo>
                      <a:pt x="5" y="71"/>
                    </a:lnTo>
                    <a:lnTo>
                      <a:pt x="7" y="72"/>
                    </a:lnTo>
                    <a:lnTo>
                      <a:pt x="5" y="73"/>
                    </a:lnTo>
                    <a:lnTo>
                      <a:pt x="5" y="74"/>
                    </a:lnTo>
                    <a:lnTo>
                      <a:pt x="4" y="74"/>
                    </a:lnTo>
                    <a:lnTo>
                      <a:pt x="5" y="77"/>
                    </a:lnTo>
                    <a:lnTo>
                      <a:pt x="7" y="78"/>
                    </a:lnTo>
                    <a:lnTo>
                      <a:pt x="2" y="79"/>
                    </a:lnTo>
                    <a:lnTo>
                      <a:pt x="0" y="79"/>
                    </a:lnTo>
                    <a:lnTo>
                      <a:pt x="0" y="80"/>
                    </a:lnTo>
                    <a:lnTo>
                      <a:pt x="2" y="83"/>
                    </a:lnTo>
                    <a:lnTo>
                      <a:pt x="3" y="84"/>
                    </a:lnTo>
                    <a:lnTo>
                      <a:pt x="3" y="85"/>
                    </a:lnTo>
                    <a:lnTo>
                      <a:pt x="2" y="86"/>
                    </a:lnTo>
                    <a:lnTo>
                      <a:pt x="4" y="89"/>
                    </a:lnTo>
                    <a:lnTo>
                      <a:pt x="7" y="90"/>
                    </a:lnTo>
                    <a:lnTo>
                      <a:pt x="8" y="90"/>
                    </a:lnTo>
                    <a:lnTo>
                      <a:pt x="9" y="93"/>
                    </a:lnTo>
                    <a:lnTo>
                      <a:pt x="8" y="94"/>
                    </a:lnTo>
                    <a:lnTo>
                      <a:pt x="8" y="95"/>
                    </a:lnTo>
                    <a:lnTo>
                      <a:pt x="8" y="97"/>
                    </a:lnTo>
                    <a:lnTo>
                      <a:pt x="8" y="99"/>
                    </a:lnTo>
                    <a:lnTo>
                      <a:pt x="7" y="100"/>
                    </a:lnTo>
                    <a:lnTo>
                      <a:pt x="7" y="102"/>
                    </a:lnTo>
                    <a:lnTo>
                      <a:pt x="4" y="105"/>
                    </a:lnTo>
                    <a:lnTo>
                      <a:pt x="2" y="106"/>
                    </a:lnTo>
                    <a:lnTo>
                      <a:pt x="3" y="107"/>
                    </a:lnTo>
                    <a:lnTo>
                      <a:pt x="4" y="109"/>
                    </a:lnTo>
                    <a:lnTo>
                      <a:pt x="7" y="109"/>
                    </a:lnTo>
                    <a:lnTo>
                      <a:pt x="9" y="110"/>
                    </a:lnTo>
                    <a:lnTo>
                      <a:pt x="11" y="112"/>
                    </a:lnTo>
                    <a:lnTo>
                      <a:pt x="14" y="115"/>
                    </a:lnTo>
                    <a:lnTo>
                      <a:pt x="16" y="115"/>
                    </a:lnTo>
                    <a:lnTo>
                      <a:pt x="20" y="116"/>
                    </a:lnTo>
                    <a:lnTo>
                      <a:pt x="21" y="117"/>
                    </a:lnTo>
                    <a:lnTo>
                      <a:pt x="21" y="120"/>
                    </a:lnTo>
                    <a:lnTo>
                      <a:pt x="23" y="121"/>
                    </a:lnTo>
                    <a:lnTo>
                      <a:pt x="24" y="121"/>
                    </a:lnTo>
                    <a:lnTo>
                      <a:pt x="27" y="118"/>
                    </a:lnTo>
                    <a:lnTo>
                      <a:pt x="29" y="116"/>
                    </a:lnTo>
                    <a:lnTo>
                      <a:pt x="29" y="113"/>
                    </a:lnTo>
                    <a:lnTo>
                      <a:pt x="29" y="112"/>
                    </a:lnTo>
                    <a:lnTo>
                      <a:pt x="29" y="111"/>
                    </a:lnTo>
                    <a:lnTo>
                      <a:pt x="30" y="110"/>
                    </a:lnTo>
                    <a:lnTo>
                      <a:pt x="30" y="109"/>
                    </a:lnTo>
                    <a:lnTo>
                      <a:pt x="29" y="106"/>
                    </a:lnTo>
                    <a:lnTo>
                      <a:pt x="26" y="104"/>
                    </a:lnTo>
                    <a:lnTo>
                      <a:pt x="26" y="102"/>
                    </a:lnTo>
                    <a:lnTo>
                      <a:pt x="25" y="101"/>
                    </a:lnTo>
                    <a:lnTo>
                      <a:pt x="24" y="100"/>
                    </a:lnTo>
                    <a:lnTo>
                      <a:pt x="25" y="96"/>
                    </a:lnTo>
                    <a:lnTo>
                      <a:pt x="25" y="94"/>
                    </a:lnTo>
                    <a:lnTo>
                      <a:pt x="25" y="93"/>
                    </a:lnTo>
                    <a:lnTo>
                      <a:pt x="26" y="93"/>
                    </a:lnTo>
                    <a:lnTo>
                      <a:pt x="29" y="93"/>
                    </a:lnTo>
                    <a:lnTo>
                      <a:pt x="30" y="93"/>
                    </a:lnTo>
                    <a:lnTo>
                      <a:pt x="32" y="90"/>
                    </a:lnTo>
                    <a:lnTo>
                      <a:pt x="35" y="90"/>
                    </a:lnTo>
                    <a:lnTo>
                      <a:pt x="36" y="90"/>
                    </a:lnTo>
                    <a:lnTo>
                      <a:pt x="40" y="91"/>
                    </a:lnTo>
                    <a:lnTo>
                      <a:pt x="42" y="91"/>
                    </a:lnTo>
                    <a:lnTo>
                      <a:pt x="45" y="94"/>
                    </a:lnTo>
                    <a:lnTo>
                      <a:pt x="47" y="96"/>
                    </a:lnTo>
                    <a:lnTo>
                      <a:pt x="49" y="99"/>
                    </a:lnTo>
                    <a:lnTo>
                      <a:pt x="51" y="100"/>
                    </a:lnTo>
                    <a:lnTo>
                      <a:pt x="52" y="105"/>
                    </a:lnTo>
                    <a:lnTo>
                      <a:pt x="52" y="109"/>
                    </a:lnTo>
                    <a:lnTo>
                      <a:pt x="53" y="111"/>
                    </a:lnTo>
                    <a:lnTo>
                      <a:pt x="54" y="112"/>
                    </a:lnTo>
                    <a:lnTo>
                      <a:pt x="57" y="113"/>
                    </a:lnTo>
                    <a:lnTo>
                      <a:pt x="59" y="116"/>
                    </a:lnTo>
                    <a:lnTo>
                      <a:pt x="60" y="122"/>
                    </a:lnTo>
                    <a:lnTo>
                      <a:pt x="64" y="126"/>
                    </a:lnTo>
                    <a:lnTo>
                      <a:pt x="64" y="127"/>
                    </a:lnTo>
                    <a:lnTo>
                      <a:pt x="65" y="128"/>
                    </a:lnTo>
                    <a:lnTo>
                      <a:pt x="67" y="129"/>
                    </a:lnTo>
                    <a:lnTo>
                      <a:pt x="65" y="131"/>
                    </a:lnTo>
                    <a:lnTo>
                      <a:pt x="64" y="132"/>
                    </a:lnTo>
                    <a:lnTo>
                      <a:pt x="64" y="134"/>
                    </a:lnTo>
                    <a:lnTo>
                      <a:pt x="64" y="138"/>
                    </a:lnTo>
                    <a:lnTo>
                      <a:pt x="64" y="143"/>
                    </a:lnTo>
                    <a:lnTo>
                      <a:pt x="64" y="144"/>
                    </a:lnTo>
                    <a:lnTo>
                      <a:pt x="64" y="145"/>
                    </a:lnTo>
                    <a:lnTo>
                      <a:pt x="67" y="146"/>
                    </a:lnTo>
                    <a:lnTo>
                      <a:pt x="69" y="150"/>
                    </a:lnTo>
                    <a:lnTo>
                      <a:pt x="72" y="151"/>
                    </a:lnTo>
                    <a:lnTo>
                      <a:pt x="73" y="151"/>
                    </a:lnTo>
                    <a:lnTo>
                      <a:pt x="74" y="153"/>
                    </a:lnTo>
                    <a:lnTo>
                      <a:pt x="74" y="154"/>
                    </a:lnTo>
                    <a:lnTo>
                      <a:pt x="76" y="155"/>
                    </a:lnTo>
                    <a:lnTo>
                      <a:pt x="78" y="156"/>
                    </a:lnTo>
                    <a:lnTo>
                      <a:pt x="78" y="157"/>
                    </a:lnTo>
                    <a:lnTo>
                      <a:pt x="79" y="159"/>
                    </a:lnTo>
                    <a:lnTo>
                      <a:pt x="83" y="159"/>
                    </a:lnTo>
                    <a:lnTo>
                      <a:pt x="85" y="157"/>
                    </a:lnTo>
                    <a:lnTo>
                      <a:pt x="87" y="157"/>
                    </a:lnTo>
                    <a:lnTo>
                      <a:pt x="89" y="157"/>
                    </a:lnTo>
                    <a:lnTo>
                      <a:pt x="90" y="155"/>
                    </a:lnTo>
                    <a:lnTo>
                      <a:pt x="91" y="154"/>
                    </a:lnTo>
                    <a:lnTo>
                      <a:pt x="96" y="153"/>
                    </a:lnTo>
                    <a:lnTo>
                      <a:pt x="97" y="154"/>
                    </a:lnTo>
                    <a:lnTo>
                      <a:pt x="98" y="156"/>
                    </a:lnTo>
                    <a:lnTo>
                      <a:pt x="101" y="157"/>
                    </a:lnTo>
                    <a:lnTo>
                      <a:pt x="102" y="160"/>
                    </a:lnTo>
                    <a:lnTo>
                      <a:pt x="101" y="162"/>
                    </a:lnTo>
                    <a:lnTo>
                      <a:pt x="101" y="165"/>
                    </a:lnTo>
                    <a:lnTo>
                      <a:pt x="103" y="166"/>
                    </a:lnTo>
                    <a:lnTo>
                      <a:pt x="107" y="167"/>
                    </a:lnTo>
                    <a:lnTo>
                      <a:pt x="111" y="167"/>
                    </a:lnTo>
                    <a:lnTo>
                      <a:pt x="112" y="166"/>
                    </a:lnTo>
                    <a:lnTo>
                      <a:pt x="114" y="165"/>
                    </a:lnTo>
                    <a:lnTo>
                      <a:pt x="117" y="165"/>
                    </a:lnTo>
                    <a:lnTo>
                      <a:pt x="124" y="165"/>
                    </a:lnTo>
                    <a:lnTo>
                      <a:pt x="130" y="164"/>
                    </a:lnTo>
                    <a:lnTo>
                      <a:pt x="132" y="165"/>
                    </a:lnTo>
                    <a:lnTo>
                      <a:pt x="133" y="165"/>
                    </a:lnTo>
                    <a:lnTo>
                      <a:pt x="134" y="161"/>
                    </a:lnTo>
                    <a:lnTo>
                      <a:pt x="134" y="160"/>
                    </a:lnTo>
                    <a:lnTo>
                      <a:pt x="135" y="160"/>
                    </a:lnTo>
                    <a:lnTo>
                      <a:pt x="135" y="157"/>
                    </a:lnTo>
                    <a:lnTo>
                      <a:pt x="136" y="155"/>
                    </a:lnTo>
                    <a:lnTo>
                      <a:pt x="136" y="154"/>
                    </a:lnTo>
                    <a:lnTo>
                      <a:pt x="139" y="154"/>
                    </a:lnTo>
                    <a:lnTo>
                      <a:pt x="141" y="153"/>
                    </a:lnTo>
                    <a:lnTo>
                      <a:pt x="143" y="155"/>
                    </a:lnTo>
                    <a:lnTo>
                      <a:pt x="145" y="155"/>
                    </a:lnTo>
                    <a:lnTo>
                      <a:pt x="150" y="155"/>
                    </a:lnTo>
                    <a:lnTo>
                      <a:pt x="152" y="156"/>
                    </a:lnTo>
                    <a:lnTo>
                      <a:pt x="154" y="156"/>
                    </a:lnTo>
                    <a:lnTo>
                      <a:pt x="155" y="157"/>
                    </a:lnTo>
                    <a:lnTo>
                      <a:pt x="152" y="162"/>
                    </a:lnTo>
                    <a:lnTo>
                      <a:pt x="152" y="165"/>
                    </a:lnTo>
                    <a:lnTo>
                      <a:pt x="152" y="167"/>
                    </a:lnTo>
                    <a:lnTo>
                      <a:pt x="152" y="170"/>
                    </a:lnTo>
                    <a:lnTo>
                      <a:pt x="152" y="171"/>
                    </a:lnTo>
                    <a:lnTo>
                      <a:pt x="157" y="170"/>
                    </a:lnTo>
                    <a:lnTo>
                      <a:pt x="157" y="169"/>
                    </a:lnTo>
                    <a:lnTo>
                      <a:pt x="156" y="169"/>
                    </a:lnTo>
                    <a:lnTo>
                      <a:pt x="156" y="167"/>
                    </a:lnTo>
                    <a:lnTo>
                      <a:pt x="156" y="166"/>
                    </a:lnTo>
                    <a:lnTo>
                      <a:pt x="156" y="165"/>
                    </a:lnTo>
                    <a:lnTo>
                      <a:pt x="155" y="165"/>
                    </a:lnTo>
                    <a:lnTo>
                      <a:pt x="156" y="164"/>
                    </a:lnTo>
                    <a:lnTo>
                      <a:pt x="157" y="162"/>
                    </a:lnTo>
                    <a:lnTo>
                      <a:pt x="157" y="164"/>
                    </a:lnTo>
                    <a:lnTo>
                      <a:pt x="158" y="165"/>
                    </a:lnTo>
                    <a:lnTo>
                      <a:pt x="158" y="166"/>
                    </a:lnTo>
                    <a:lnTo>
                      <a:pt x="160" y="164"/>
                    </a:lnTo>
                    <a:lnTo>
                      <a:pt x="158" y="162"/>
                    </a:lnTo>
                    <a:lnTo>
                      <a:pt x="158" y="161"/>
                    </a:lnTo>
                    <a:lnTo>
                      <a:pt x="160" y="161"/>
                    </a:lnTo>
                    <a:lnTo>
                      <a:pt x="161" y="162"/>
                    </a:lnTo>
                    <a:lnTo>
                      <a:pt x="161" y="161"/>
                    </a:lnTo>
                    <a:lnTo>
                      <a:pt x="162" y="161"/>
                    </a:lnTo>
                    <a:lnTo>
                      <a:pt x="163" y="160"/>
                    </a:lnTo>
                    <a:lnTo>
                      <a:pt x="163" y="161"/>
                    </a:lnTo>
                    <a:lnTo>
                      <a:pt x="165" y="162"/>
                    </a:lnTo>
                    <a:lnTo>
                      <a:pt x="166" y="162"/>
                    </a:lnTo>
                    <a:lnTo>
                      <a:pt x="167" y="159"/>
                    </a:lnTo>
                    <a:lnTo>
                      <a:pt x="168" y="159"/>
                    </a:lnTo>
                    <a:lnTo>
                      <a:pt x="169" y="159"/>
                    </a:lnTo>
                    <a:lnTo>
                      <a:pt x="169" y="160"/>
                    </a:lnTo>
                    <a:lnTo>
                      <a:pt x="169" y="161"/>
                    </a:lnTo>
                    <a:lnTo>
                      <a:pt x="171" y="161"/>
                    </a:lnTo>
                    <a:lnTo>
                      <a:pt x="172" y="160"/>
                    </a:lnTo>
                    <a:lnTo>
                      <a:pt x="171" y="159"/>
                    </a:lnTo>
                    <a:lnTo>
                      <a:pt x="173" y="156"/>
                    </a:lnTo>
                    <a:lnTo>
                      <a:pt x="174" y="156"/>
                    </a:lnTo>
                    <a:lnTo>
                      <a:pt x="176" y="155"/>
                    </a:lnTo>
                    <a:lnTo>
                      <a:pt x="177" y="154"/>
                    </a:lnTo>
                    <a:lnTo>
                      <a:pt x="177" y="153"/>
                    </a:lnTo>
                    <a:lnTo>
                      <a:pt x="173" y="153"/>
                    </a:lnTo>
                    <a:lnTo>
                      <a:pt x="172" y="153"/>
                    </a:lnTo>
                    <a:lnTo>
                      <a:pt x="172" y="155"/>
                    </a:lnTo>
                    <a:lnTo>
                      <a:pt x="171" y="154"/>
                    </a:lnTo>
                    <a:lnTo>
                      <a:pt x="169" y="154"/>
                    </a:lnTo>
                    <a:lnTo>
                      <a:pt x="168" y="153"/>
                    </a:lnTo>
                    <a:lnTo>
                      <a:pt x="169" y="150"/>
                    </a:lnTo>
                    <a:lnTo>
                      <a:pt x="171" y="150"/>
                    </a:lnTo>
                    <a:lnTo>
                      <a:pt x="172" y="148"/>
                    </a:lnTo>
                    <a:lnTo>
                      <a:pt x="173" y="149"/>
                    </a:lnTo>
                    <a:lnTo>
                      <a:pt x="174" y="145"/>
                    </a:lnTo>
                    <a:lnTo>
                      <a:pt x="176" y="144"/>
                    </a:lnTo>
                    <a:lnTo>
                      <a:pt x="177" y="144"/>
                    </a:lnTo>
                    <a:lnTo>
                      <a:pt x="174" y="144"/>
                    </a:lnTo>
                    <a:lnTo>
                      <a:pt x="174" y="140"/>
                    </a:lnTo>
                    <a:lnTo>
                      <a:pt x="173" y="139"/>
                    </a:lnTo>
                    <a:lnTo>
                      <a:pt x="174" y="139"/>
                    </a:lnTo>
                    <a:lnTo>
                      <a:pt x="176" y="139"/>
                    </a:lnTo>
                    <a:lnTo>
                      <a:pt x="176" y="140"/>
                    </a:lnTo>
                    <a:lnTo>
                      <a:pt x="177" y="142"/>
                    </a:lnTo>
                    <a:lnTo>
                      <a:pt x="178" y="142"/>
                    </a:lnTo>
                    <a:lnTo>
                      <a:pt x="178" y="140"/>
                    </a:lnTo>
                    <a:lnTo>
                      <a:pt x="178" y="139"/>
                    </a:lnTo>
                    <a:lnTo>
                      <a:pt x="179" y="138"/>
                    </a:lnTo>
                    <a:lnTo>
                      <a:pt x="182" y="137"/>
                    </a:lnTo>
                    <a:lnTo>
                      <a:pt x="183" y="137"/>
                    </a:lnTo>
                    <a:lnTo>
                      <a:pt x="184" y="135"/>
                    </a:lnTo>
                    <a:lnTo>
                      <a:pt x="185" y="137"/>
                    </a:lnTo>
                    <a:lnTo>
                      <a:pt x="188" y="137"/>
                    </a:lnTo>
                    <a:lnTo>
                      <a:pt x="189" y="137"/>
                    </a:lnTo>
                    <a:lnTo>
                      <a:pt x="188"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186"/>
              <p:cNvSpPr>
                <a:spLocks/>
              </p:cNvSpPr>
              <p:nvPr/>
            </p:nvSpPr>
            <p:spPr bwMode="auto">
              <a:xfrm>
                <a:off x="2747706" y="2191461"/>
                <a:ext cx="237013" cy="229245"/>
              </a:xfrm>
              <a:custGeom>
                <a:avLst/>
                <a:gdLst>
                  <a:gd name="T0" fmla="*/ 365125 w 248"/>
                  <a:gd name="T1" fmla="*/ 127000 h 239"/>
                  <a:gd name="T2" fmla="*/ 357188 w 248"/>
                  <a:gd name="T3" fmla="*/ 111125 h 239"/>
                  <a:gd name="T4" fmla="*/ 388938 w 248"/>
                  <a:gd name="T5" fmla="*/ 85725 h 239"/>
                  <a:gd name="T6" fmla="*/ 393700 w 248"/>
                  <a:gd name="T7" fmla="*/ 57150 h 239"/>
                  <a:gd name="T8" fmla="*/ 377825 w 248"/>
                  <a:gd name="T9" fmla="*/ 49212 h 239"/>
                  <a:gd name="T10" fmla="*/ 368300 w 248"/>
                  <a:gd name="T11" fmla="*/ 47625 h 239"/>
                  <a:gd name="T12" fmla="*/ 349250 w 248"/>
                  <a:gd name="T13" fmla="*/ 41275 h 239"/>
                  <a:gd name="T14" fmla="*/ 358775 w 248"/>
                  <a:gd name="T15" fmla="*/ 23812 h 239"/>
                  <a:gd name="T16" fmla="*/ 357188 w 248"/>
                  <a:gd name="T17" fmla="*/ 36512 h 239"/>
                  <a:gd name="T18" fmla="*/ 358775 w 248"/>
                  <a:gd name="T19" fmla="*/ 22225 h 239"/>
                  <a:gd name="T20" fmla="*/ 392113 w 248"/>
                  <a:gd name="T21" fmla="*/ 7937 h 239"/>
                  <a:gd name="T22" fmla="*/ 377825 w 248"/>
                  <a:gd name="T23" fmla="*/ 11112 h 239"/>
                  <a:gd name="T24" fmla="*/ 368300 w 248"/>
                  <a:gd name="T25" fmla="*/ 11112 h 239"/>
                  <a:gd name="T26" fmla="*/ 357188 w 248"/>
                  <a:gd name="T27" fmla="*/ 11112 h 239"/>
                  <a:gd name="T28" fmla="*/ 346075 w 248"/>
                  <a:gd name="T29" fmla="*/ 6350 h 239"/>
                  <a:gd name="T30" fmla="*/ 339725 w 248"/>
                  <a:gd name="T31" fmla="*/ 4762 h 239"/>
                  <a:gd name="T32" fmla="*/ 330200 w 248"/>
                  <a:gd name="T33" fmla="*/ 12700 h 239"/>
                  <a:gd name="T34" fmla="*/ 315913 w 248"/>
                  <a:gd name="T35" fmla="*/ 15875 h 239"/>
                  <a:gd name="T36" fmla="*/ 295275 w 248"/>
                  <a:gd name="T37" fmla="*/ 28575 h 239"/>
                  <a:gd name="T38" fmla="*/ 252413 w 248"/>
                  <a:gd name="T39" fmla="*/ 39687 h 239"/>
                  <a:gd name="T40" fmla="*/ 234950 w 248"/>
                  <a:gd name="T41" fmla="*/ 47625 h 239"/>
                  <a:gd name="T42" fmla="*/ 233363 w 248"/>
                  <a:gd name="T43" fmla="*/ 55562 h 239"/>
                  <a:gd name="T44" fmla="*/ 215900 w 248"/>
                  <a:gd name="T45" fmla="*/ 98425 h 239"/>
                  <a:gd name="T46" fmla="*/ 180975 w 248"/>
                  <a:gd name="T47" fmla="*/ 120650 h 239"/>
                  <a:gd name="T48" fmla="*/ 169863 w 248"/>
                  <a:gd name="T49" fmla="*/ 134937 h 239"/>
                  <a:gd name="T50" fmla="*/ 157163 w 248"/>
                  <a:gd name="T51" fmla="*/ 153987 h 239"/>
                  <a:gd name="T52" fmla="*/ 123825 w 248"/>
                  <a:gd name="T53" fmla="*/ 177800 h 239"/>
                  <a:gd name="T54" fmla="*/ 106363 w 248"/>
                  <a:gd name="T55" fmla="*/ 190500 h 239"/>
                  <a:gd name="T56" fmla="*/ 95250 w 248"/>
                  <a:gd name="T57" fmla="*/ 206375 h 239"/>
                  <a:gd name="T58" fmla="*/ 85725 w 248"/>
                  <a:gd name="T59" fmla="*/ 212725 h 239"/>
                  <a:gd name="T60" fmla="*/ 66675 w 248"/>
                  <a:gd name="T61" fmla="*/ 233362 h 239"/>
                  <a:gd name="T62" fmla="*/ 57150 w 248"/>
                  <a:gd name="T63" fmla="*/ 241300 h 239"/>
                  <a:gd name="T64" fmla="*/ 47625 w 248"/>
                  <a:gd name="T65" fmla="*/ 250825 h 239"/>
                  <a:gd name="T66" fmla="*/ 34925 w 248"/>
                  <a:gd name="T67" fmla="*/ 265112 h 239"/>
                  <a:gd name="T68" fmla="*/ 4763 w 248"/>
                  <a:gd name="T69" fmla="*/ 274637 h 239"/>
                  <a:gd name="T70" fmla="*/ 12700 w 248"/>
                  <a:gd name="T71" fmla="*/ 301625 h 239"/>
                  <a:gd name="T72" fmla="*/ 1588 w 248"/>
                  <a:gd name="T73" fmla="*/ 322262 h 239"/>
                  <a:gd name="T74" fmla="*/ 17463 w 248"/>
                  <a:gd name="T75" fmla="*/ 342900 h 239"/>
                  <a:gd name="T76" fmla="*/ 22225 w 248"/>
                  <a:gd name="T77" fmla="*/ 358775 h 239"/>
                  <a:gd name="T78" fmla="*/ 34925 w 248"/>
                  <a:gd name="T79" fmla="*/ 377825 h 239"/>
                  <a:gd name="T80" fmla="*/ 53975 w 248"/>
                  <a:gd name="T81" fmla="*/ 374650 h 239"/>
                  <a:gd name="T82" fmla="*/ 71438 w 248"/>
                  <a:gd name="T83" fmla="*/ 374650 h 239"/>
                  <a:gd name="T84" fmla="*/ 79375 w 248"/>
                  <a:gd name="T85" fmla="*/ 342900 h 239"/>
                  <a:gd name="T86" fmla="*/ 88900 w 248"/>
                  <a:gd name="T87" fmla="*/ 323850 h 239"/>
                  <a:gd name="T88" fmla="*/ 106363 w 248"/>
                  <a:gd name="T89" fmla="*/ 292100 h 239"/>
                  <a:gd name="T90" fmla="*/ 114300 w 248"/>
                  <a:gd name="T91" fmla="*/ 266700 h 239"/>
                  <a:gd name="T92" fmla="*/ 133350 w 248"/>
                  <a:gd name="T93" fmla="*/ 247650 h 239"/>
                  <a:gd name="T94" fmla="*/ 144463 w 248"/>
                  <a:gd name="T95" fmla="*/ 233362 h 239"/>
                  <a:gd name="T96" fmla="*/ 160338 w 248"/>
                  <a:gd name="T97" fmla="*/ 238125 h 239"/>
                  <a:gd name="T98" fmla="*/ 176213 w 248"/>
                  <a:gd name="T99" fmla="*/ 238125 h 239"/>
                  <a:gd name="T100" fmla="*/ 190500 w 248"/>
                  <a:gd name="T101" fmla="*/ 233362 h 239"/>
                  <a:gd name="T102" fmla="*/ 212725 w 248"/>
                  <a:gd name="T103" fmla="*/ 231775 h 239"/>
                  <a:gd name="T104" fmla="*/ 238125 w 248"/>
                  <a:gd name="T105" fmla="*/ 227012 h 239"/>
                  <a:gd name="T106" fmla="*/ 246063 w 248"/>
                  <a:gd name="T107" fmla="*/ 211137 h 239"/>
                  <a:gd name="T108" fmla="*/ 230188 w 248"/>
                  <a:gd name="T109" fmla="*/ 204787 h 239"/>
                  <a:gd name="T110" fmla="*/ 252413 w 248"/>
                  <a:gd name="T111" fmla="*/ 190500 h 239"/>
                  <a:gd name="T112" fmla="*/ 268288 w 248"/>
                  <a:gd name="T113" fmla="*/ 176212 h 239"/>
                  <a:gd name="T114" fmla="*/ 277813 w 248"/>
                  <a:gd name="T115" fmla="*/ 158750 h 239"/>
                  <a:gd name="T116" fmla="*/ 303213 w 248"/>
                  <a:gd name="T117" fmla="*/ 152400 h 239"/>
                  <a:gd name="T118" fmla="*/ 328613 w 248"/>
                  <a:gd name="T119" fmla="*/ 155575 h 239"/>
                  <a:gd name="T120" fmla="*/ 350838 w 248"/>
                  <a:gd name="T121" fmla="*/ 150812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 h="239">
                    <a:moveTo>
                      <a:pt x="221" y="92"/>
                    </a:moveTo>
                    <a:lnTo>
                      <a:pt x="221" y="92"/>
                    </a:lnTo>
                    <a:lnTo>
                      <a:pt x="221" y="91"/>
                    </a:lnTo>
                    <a:lnTo>
                      <a:pt x="221" y="90"/>
                    </a:lnTo>
                    <a:lnTo>
                      <a:pt x="221" y="89"/>
                    </a:lnTo>
                    <a:lnTo>
                      <a:pt x="221" y="86"/>
                    </a:lnTo>
                    <a:lnTo>
                      <a:pt x="224" y="85"/>
                    </a:lnTo>
                    <a:lnTo>
                      <a:pt x="225" y="83"/>
                    </a:lnTo>
                    <a:lnTo>
                      <a:pt x="229" y="83"/>
                    </a:lnTo>
                    <a:lnTo>
                      <a:pt x="230" y="81"/>
                    </a:lnTo>
                    <a:lnTo>
                      <a:pt x="230" y="80"/>
                    </a:lnTo>
                    <a:lnTo>
                      <a:pt x="229" y="78"/>
                    </a:lnTo>
                    <a:lnTo>
                      <a:pt x="227" y="76"/>
                    </a:lnTo>
                    <a:lnTo>
                      <a:pt x="226" y="73"/>
                    </a:lnTo>
                    <a:lnTo>
                      <a:pt x="225" y="74"/>
                    </a:lnTo>
                    <a:lnTo>
                      <a:pt x="224" y="74"/>
                    </a:lnTo>
                    <a:lnTo>
                      <a:pt x="223" y="73"/>
                    </a:lnTo>
                    <a:lnTo>
                      <a:pt x="224" y="71"/>
                    </a:lnTo>
                    <a:lnTo>
                      <a:pt x="225" y="70"/>
                    </a:lnTo>
                    <a:lnTo>
                      <a:pt x="232" y="67"/>
                    </a:lnTo>
                    <a:lnTo>
                      <a:pt x="238" y="64"/>
                    </a:lnTo>
                    <a:lnTo>
                      <a:pt x="241" y="64"/>
                    </a:lnTo>
                    <a:lnTo>
                      <a:pt x="242" y="64"/>
                    </a:lnTo>
                    <a:lnTo>
                      <a:pt x="246" y="62"/>
                    </a:lnTo>
                    <a:lnTo>
                      <a:pt x="246" y="60"/>
                    </a:lnTo>
                    <a:lnTo>
                      <a:pt x="246" y="58"/>
                    </a:lnTo>
                    <a:lnTo>
                      <a:pt x="246" y="57"/>
                    </a:lnTo>
                    <a:lnTo>
                      <a:pt x="245" y="54"/>
                    </a:lnTo>
                    <a:lnTo>
                      <a:pt x="245" y="52"/>
                    </a:lnTo>
                    <a:lnTo>
                      <a:pt x="245" y="49"/>
                    </a:lnTo>
                    <a:lnTo>
                      <a:pt x="246" y="47"/>
                    </a:lnTo>
                    <a:lnTo>
                      <a:pt x="247" y="45"/>
                    </a:lnTo>
                    <a:lnTo>
                      <a:pt x="248" y="43"/>
                    </a:lnTo>
                    <a:lnTo>
                      <a:pt x="248" y="42"/>
                    </a:lnTo>
                    <a:lnTo>
                      <a:pt x="247" y="40"/>
                    </a:lnTo>
                    <a:lnTo>
                      <a:pt x="248" y="36"/>
                    </a:lnTo>
                    <a:lnTo>
                      <a:pt x="247" y="35"/>
                    </a:lnTo>
                    <a:lnTo>
                      <a:pt x="245" y="32"/>
                    </a:lnTo>
                    <a:lnTo>
                      <a:pt x="243" y="32"/>
                    </a:lnTo>
                    <a:lnTo>
                      <a:pt x="242" y="32"/>
                    </a:lnTo>
                    <a:lnTo>
                      <a:pt x="241" y="31"/>
                    </a:lnTo>
                    <a:lnTo>
                      <a:pt x="240" y="31"/>
                    </a:lnTo>
                    <a:lnTo>
                      <a:pt x="238" y="31"/>
                    </a:lnTo>
                    <a:lnTo>
                      <a:pt x="237" y="30"/>
                    </a:lnTo>
                    <a:lnTo>
                      <a:pt x="237" y="31"/>
                    </a:lnTo>
                    <a:lnTo>
                      <a:pt x="236" y="31"/>
                    </a:lnTo>
                    <a:lnTo>
                      <a:pt x="236" y="30"/>
                    </a:lnTo>
                    <a:lnTo>
                      <a:pt x="236" y="29"/>
                    </a:lnTo>
                    <a:lnTo>
                      <a:pt x="235" y="29"/>
                    </a:lnTo>
                    <a:lnTo>
                      <a:pt x="234" y="29"/>
                    </a:lnTo>
                    <a:lnTo>
                      <a:pt x="232" y="29"/>
                    </a:lnTo>
                    <a:lnTo>
                      <a:pt x="232" y="30"/>
                    </a:lnTo>
                    <a:lnTo>
                      <a:pt x="230" y="30"/>
                    </a:lnTo>
                    <a:lnTo>
                      <a:pt x="229" y="32"/>
                    </a:lnTo>
                    <a:lnTo>
                      <a:pt x="226" y="31"/>
                    </a:lnTo>
                    <a:lnTo>
                      <a:pt x="223" y="29"/>
                    </a:lnTo>
                    <a:lnTo>
                      <a:pt x="220" y="30"/>
                    </a:lnTo>
                    <a:lnTo>
                      <a:pt x="220" y="29"/>
                    </a:lnTo>
                    <a:lnTo>
                      <a:pt x="220" y="27"/>
                    </a:lnTo>
                    <a:lnTo>
                      <a:pt x="219" y="27"/>
                    </a:lnTo>
                    <a:lnTo>
                      <a:pt x="220" y="26"/>
                    </a:lnTo>
                    <a:lnTo>
                      <a:pt x="221" y="24"/>
                    </a:lnTo>
                    <a:lnTo>
                      <a:pt x="221" y="23"/>
                    </a:lnTo>
                    <a:lnTo>
                      <a:pt x="220" y="21"/>
                    </a:lnTo>
                    <a:lnTo>
                      <a:pt x="220" y="19"/>
                    </a:lnTo>
                    <a:lnTo>
                      <a:pt x="221" y="16"/>
                    </a:lnTo>
                    <a:lnTo>
                      <a:pt x="224" y="14"/>
                    </a:lnTo>
                    <a:lnTo>
                      <a:pt x="225" y="15"/>
                    </a:lnTo>
                    <a:lnTo>
                      <a:pt x="226" y="15"/>
                    </a:lnTo>
                    <a:lnTo>
                      <a:pt x="227" y="16"/>
                    </a:lnTo>
                    <a:lnTo>
                      <a:pt x="229" y="16"/>
                    </a:lnTo>
                    <a:lnTo>
                      <a:pt x="229" y="18"/>
                    </a:lnTo>
                    <a:lnTo>
                      <a:pt x="226" y="19"/>
                    </a:lnTo>
                    <a:lnTo>
                      <a:pt x="224" y="18"/>
                    </a:lnTo>
                    <a:lnTo>
                      <a:pt x="224" y="20"/>
                    </a:lnTo>
                    <a:lnTo>
                      <a:pt x="225" y="21"/>
                    </a:lnTo>
                    <a:lnTo>
                      <a:pt x="225" y="23"/>
                    </a:lnTo>
                    <a:lnTo>
                      <a:pt x="226" y="23"/>
                    </a:lnTo>
                    <a:lnTo>
                      <a:pt x="227" y="23"/>
                    </a:lnTo>
                    <a:lnTo>
                      <a:pt x="229" y="20"/>
                    </a:lnTo>
                    <a:lnTo>
                      <a:pt x="229" y="19"/>
                    </a:lnTo>
                    <a:lnTo>
                      <a:pt x="231" y="18"/>
                    </a:lnTo>
                    <a:lnTo>
                      <a:pt x="229" y="16"/>
                    </a:lnTo>
                    <a:lnTo>
                      <a:pt x="227" y="15"/>
                    </a:lnTo>
                    <a:lnTo>
                      <a:pt x="226" y="14"/>
                    </a:lnTo>
                    <a:lnTo>
                      <a:pt x="229" y="14"/>
                    </a:lnTo>
                    <a:lnTo>
                      <a:pt x="230" y="14"/>
                    </a:lnTo>
                    <a:lnTo>
                      <a:pt x="234" y="11"/>
                    </a:lnTo>
                    <a:lnTo>
                      <a:pt x="238" y="9"/>
                    </a:lnTo>
                    <a:lnTo>
                      <a:pt x="246" y="9"/>
                    </a:lnTo>
                    <a:lnTo>
                      <a:pt x="248" y="8"/>
                    </a:lnTo>
                    <a:lnTo>
                      <a:pt x="247" y="5"/>
                    </a:lnTo>
                    <a:lnTo>
                      <a:pt x="245" y="7"/>
                    </a:lnTo>
                    <a:lnTo>
                      <a:pt x="245" y="5"/>
                    </a:lnTo>
                    <a:lnTo>
                      <a:pt x="243" y="5"/>
                    </a:lnTo>
                    <a:lnTo>
                      <a:pt x="242" y="5"/>
                    </a:lnTo>
                    <a:lnTo>
                      <a:pt x="241" y="5"/>
                    </a:lnTo>
                    <a:lnTo>
                      <a:pt x="240" y="5"/>
                    </a:lnTo>
                    <a:lnTo>
                      <a:pt x="238" y="7"/>
                    </a:lnTo>
                    <a:lnTo>
                      <a:pt x="237" y="7"/>
                    </a:lnTo>
                    <a:lnTo>
                      <a:pt x="237" y="5"/>
                    </a:lnTo>
                    <a:lnTo>
                      <a:pt x="236" y="5"/>
                    </a:lnTo>
                    <a:lnTo>
                      <a:pt x="235" y="5"/>
                    </a:lnTo>
                    <a:lnTo>
                      <a:pt x="236" y="5"/>
                    </a:lnTo>
                    <a:lnTo>
                      <a:pt x="234" y="5"/>
                    </a:lnTo>
                    <a:lnTo>
                      <a:pt x="232" y="5"/>
                    </a:lnTo>
                    <a:lnTo>
                      <a:pt x="232" y="7"/>
                    </a:lnTo>
                    <a:lnTo>
                      <a:pt x="231" y="7"/>
                    </a:lnTo>
                    <a:lnTo>
                      <a:pt x="230" y="5"/>
                    </a:lnTo>
                    <a:lnTo>
                      <a:pt x="230" y="4"/>
                    </a:lnTo>
                    <a:lnTo>
                      <a:pt x="229" y="4"/>
                    </a:lnTo>
                    <a:lnTo>
                      <a:pt x="229" y="5"/>
                    </a:lnTo>
                    <a:lnTo>
                      <a:pt x="229" y="7"/>
                    </a:lnTo>
                    <a:lnTo>
                      <a:pt x="227" y="8"/>
                    </a:lnTo>
                    <a:lnTo>
                      <a:pt x="225" y="7"/>
                    </a:lnTo>
                    <a:lnTo>
                      <a:pt x="224" y="7"/>
                    </a:lnTo>
                    <a:lnTo>
                      <a:pt x="224" y="8"/>
                    </a:lnTo>
                    <a:lnTo>
                      <a:pt x="223" y="8"/>
                    </a:lnTo>
                    <a:lnTo>
                      <a:pt x="221" y="8"/>
                    </a:lnTo>
                    <a:lnTo>
                      <a:pt x="221" y="7"/>
                    </a:lnTo>
                    <a:lnTo>
                      <a:pt x="220" y="5"/>
                    </a:lnTo>
                    <a:lnTo>
                      <a:pt x="221" y="4"/>
                    </a:lnTo>
                    <a:lnTo>
                      <a:pt x="219" y="4"/>
                    </a:lnTo>
                    <a:lnTo>
                      <a:pt x="218" y="4"/>
                    </a:lnTo>
                    <a:lnTo>
                      <a:pt x="216" y="3"/>
                    </a:lnTo>
                    <a:lnTo>
                      <a:pt x="216" y="2"/>
                    </a:lnTo>
                    <a:lnTo>
                      <a:pt x="215" y="0"/>
                    </a:lnTo>
                    <a:lnTo>
                      <a:pt x="213" y="0"/>
                    </a:lnTo>
                    <a:lnTo>
                      <a:pt x="214" y="2"/>
                    </a:lnTo>
                    <a:lnTo>
                      <a:pt x="215" y="3"/>
                    </a:lnTo>
                    <a:lnTo>
                      <a:pt x="214" y="3"/>
                    </a:lnTo>
                    <a:lnTo>
                      <a:pt x="215" y="4"/>
                    </a:lnTo>
                    <a:lnTo>
                      <a:pt x="214" y="4"/>
                    </a:lnTo>
                    <a:lnTo>
                      <a:pt x="212" y="4"/>
                    </a:lnTo>
                    <a:lnTo>
                      <a:pt x="209" y="4"/>
                    </a:lnTo>
                    <a:lnTo>
                      <a:pt x="208" y="5"/>
                    </a:lnTo>
                    <a:lnTo>
                      <a:pt x="209" y="7"/>
                    </a:lnTo>
                    <a:lnTo>
                      <a:pt x="208" y="8"/>
                    </a:lnTo>
                    <a:lnTo>
                      <a:pt x="208" y="9"/>
                    </a:lnTo>
                    <a:lnTo>
                      <a:pt x="207" y="9"/>
                    </a:lnTo>
                    <a:lnTo>
                      <a:pt x="205" y="9"/>
                    </a:lnTo>
                    <a:lnTo>
                      <a:pt x="204" y="10"/>
                    </a:lnTo>
                    <a:lnTo>
                      <a:pt x="204" y="11"/>
                    </a:lnTo>
                    <a:lnTo>
                      <a:pt x="203" y="11"/>
                    </a:lnTo>
                    <a:lnTo>
                      <a:pt x="202" y="13"/>
                    </a:lnTo>
                    <a:lnTo>
                      <a:pt x="199" y="10"/>
                    </a:lnTo>
                    <a:lnTo>
                      <a:pt x="198" y="10"/>
                    </a:lnTo>
                    <a:lnTo>
                      <a:pt x="197" y="11"/>
                    </a:lnTo>
                    <a:lnTo>
                      <a:pt x="196" y="11"/>
                    </a:lnTo>
                    <a:lnTo>
                      <a:pt x="196" y="13"/>
                    </a:lnTo>
                    <a:lnTo>
                      <a:pt x="196" y="14"/>
                    </a:lnTo>
                    <a:lnTo>
                      <a:pt x="197" y="15"/>
                    </a:lnTo>
                    <a:lnTo>
                      <a:pt x="197" y="16"/>
                    </a:lnTo>
                    <a:lnTo>
                      <a:pt x="194" y="16"/>
                    </a:lnTo>
                    <a:lnTo>
                      <a:pt x="186" y="18"/>
                    </a:lnTo>
                    <a:lnTo>
                      <a:pt x="180" y="18"/>
                    </a:lnTo>
                    <a:lnTo>
                      <a:pt x="175" y="19"/>
                    </a:lnTo>
                    <a:lnTo>
                      <a:pt x="172" y="20"/>
                    </a:lnTo>
                    <a:lnTo>
                      <a:pt x="170" y="23"/>
                    </a:lnTo>
                    <a:lnTo>
                      <a:pt x="167" y="23"/>
                    </a:lnTo>
                    <a:lnTo>
                      <a:pt x="166" y="24"/>
                    </a:lnTo>
                    <a:lnTo>
                      <a:pt x="160" y="25"/>
                    </a:lnTo>
                    <a:lnTo>
                      <a:pt x="159" y="25"/>
                    </a:lnTo>
                    <a:lnTo>
                      <a:pt x="160" y="26"/>
                    </a:lnTo>
                    <a:lnTo>
                      <a:pt x="161" y="27"/>
                    </a:lnTo>
                    <a:lnTo>
                      <a:pt x="163" y="29"/>
                    </a:lnTo>
                    <a:lnTo>
                      <a:pt x="160" y="29"/>
                    </a:lnTo>
                    <a:lnTo>
                      <a:pt x="158" y="30"/>
                    </a:lnTo>
                    <a:lnTo>
                      <a:pt x="154" y="29"/>
                    </a:lnTo>
                    <a:lnTo>
                      <a:pt x="151" y="29"/>
                    </a:lnTo>
                    <a:lnTo>
                      <a:pt x="150" y="30"/>
                    </a:lnTo>
                    <a:lnTo>
                      <a:pt x="149" y="30"/>
                    </a:lnTo>
                    <a:lnTo>
                      <a:pt x="148" y="30"/>
                    </a:lnTo>
                    <a:lnTo>
                      <a:pt x="147" y="31"/>
                    </a:lnTo>
                    <a:lnTo>
                      <a:pt x="147" y="32"/>
                    </a:lnTo>
                    <a:lnTo>
                      <a:pt x="145" y="32"/>
                    </a:lnTo>
                    <a:lnTo>
                      <a:pt x="144" y="32"/>
                    </a:lnTo>
                    <a:lnTo>
                      <a:pt x="143" y="35"/>
                    </a:lnTo>
                    <a:lnTo>
                      <a:pt x="144" y="35"/>
                    </a:lnTo>
                    <a:lnTo>
                      <a:pt x="145" y="35"/>
                    </a:lnTo>
                    <a:lnTo>
                      <a:pt x="147" y="35"/>
                    </a:lnTo>
                    <a:lnTo>
                      <a:pt x="147" y="36"/>
                    </a:lnTo>
                    <a:lnTo>
                      <a:pt x="150" y="38"/>
                    </a:lnTo>
                    <a:lnTo>
                      <a:pt x="150" y="40"/>
                    </a:lnTo>
                    <a:lnTo>
                      <a:pt x="150" y="47"/>
                    </a:lnTo>
                    <a:lnTo>
                      <a:pt x="149" y="52"/>
                    </a:lnTo>
                    <a:lnTo>
                      <a:pt x="147" y="56"/>
                    </a:lnTo>
                    <a:lnTo>
                      <a:pt x="144" y="58"/>
                    </a:lnTo>
                    <a:lnTo>
                      <a:pt x="140" y="59"/>
                    </a:lnTo>
                    <a:lnTo>
                      <a:pt x="136" y="62"/>
                    </a:lnTo>
                    <a:lnTo>
                      <a:pt x="131" y="65"/>
                    </a:lnTo>
                    <a:lnTo>
                      <a:pt x="128" y="68"/>
                    </a:lnTo>
                    <a:lnTo>
                      <a:pt x="123" y="70"/>
                    </a:lnTo>
                    <a:lnTo>
                      <a:pt x="121" y="71"/>
                    </a:lnTo>
                    <a:lnTo>
                      <a:pt x="120" y="71"/>
                    </a:lnTo>
                    <a:lnTo>
                      <a:pt x="120" y="73"/>
                    </a:lnTo>
                    <a:lnTo>
                      <a:pt x="118" y="74"/>
                    </a:lnTo>
                    <a:lnTo>
                      <a:pt x="116" y="75"/>
                    </a:lnTo>
                    <a:lnTo>
                      <a:pt x="114" y="76"/>
                    </a:lnTo>
                    <a:lnTo>
                      <a:pt x="112" y="78"/>
                    </a:lnTo>
                    <a:lnTo>
                      <a:pt x="112" y="79"/>
                    </a:lnTo>
                    <a:lnTo>
                      <a:pt x="111" y="79"/>
                    </a:lnTo>
                    <a:lnTo>
                      <a:pt x="111" y="80"/>
                    </a:lnTo>
                    <a:lnTo>
                      <a:pt x="111" y="81"/>
                    </a:lnTo>
                    <a:lnTo>
                      <a:pt x="110" y="83"/>
                    </a:lnTo>
                    <a:lnTo>
                      <a:pt x="107" y="84"/>
                    </a:lnTo>
                    <a:lnTo>
                      <a:pt x="107" y="85"/>
                    </a:lnTo>
                    <a:lnTo>
                      <a:pt x="109" y="86"/>
                    </a:lnTo>
                    <a:lnTo>
                      <a:pt x="107" y="87"/>
                    </a:lnTo>
                    <a:lnTo>
                      <a:pt x="106" y="87"/>
                    </a:lnTo>
                    <a:lnTo>
                      <a:pt x="105" y="89"/>
                    </a:lnTo>
                    <a:lnTo>
                      <a:pt x="105" y="90"/>
                    </a:lnTo>
                    <a:lnTo>
                      <a:pt x="101" y="91"/>
                    </a:lnTo>
                    <a:lnTo>
                      <a:pt x="99" y="94"/>
                    </a:lnTo>
                    <a:lnTo>
                      <a:pt x="99" y="95"/>
                    </a:lnTo>
                    <a:lnTo>
                      <a:pt x="99" y="97"/>
                    </a:lnTo>
                    <a:lnTo>
                      <a:pt x="96" y="100"/>
                    </a:lnTo>
                    <a:lnTo>
                      <a:pt x="96" y="101"/>
                    </a:lnTo>
                    <a:lnTo>
                      <a:pt x="91" y="103"/>
                    </a:lnTo>
                    <a:lnTo>
                      <a:pt x="87" y="103"/>
                    </a:lnTo>
                    <a:lnTo>
                      <a:pt x="85" y="105"/>
                    </a:lnTo>
                    <a:lnTo>
                      <a:pt x="84" y="107"/>
                    </a:lnTo>
                    <a:lnTo>
                      <a:pt x="80" y="109"/>
                    </a:lnTo>
                    <a:lnTo>
                      <a:pt x="78" y="111"/>
                    </a:lnTo>
                    <a:lnTo>
                      <a:pt x="78" y="112"/>
                    </a:lnTo>
                    <a:lnTo>
                      <a:pt x="77" y="113"/>
                    </a:lnTo>
                    <a:lnTo>
                      <a:pt x="74" y="114"/>
                    </a:lnTo>
                    <a:lnTo>
                      <a:pt x="72" y="116"/>
                    </a:lnTo>
                    <a:lnTo>
                      <a:pt x="72" y="118"/>
                    </a:lnTo>
                    <a:lnTo>
                      <a:pt x="69" y="118"/>
                    </a:lnTo>
                    <a:lnTo>
                      <a:pt x="68" y="119"/>
                    </a:lnTo>
                    <a:lnTo>
                      <a:pt x="67" y="120"/>
                    </a:lnTo>
                    <a:lnTo>
                      <a:pt x="66" y="122"/>
                    </a:lnTo>
                    <a:lnTo>
                      <a:pt x="66" y="123"/>
                    </a:lnTo>
                    <a:lnTo>
                      <a:pt x="65" y="123"/>
                    </a:lnTo>
                    <a:lnTo>
                      <a:pt x="63" y="124"/>
                    </a:lnTo>
                    <a:lnTo>
                      <a:pt x="61" y="125"/>
                    </a:lnTo>
                    <a:lnTo>
                      <a:pt x="61" y="127"/>
                    </a:lnTo>
                    <a:lnTo>
                      <a:pt x="61" y="128"/>
                    </a:lnTo>
                    <a:lnTo>
                      <a:pt x="61" y="129"/>
                    </a:lnTo>
                    <a:lnTo>
                      <a:pt x="60" y="130"/>
                    </a:lnTo>
                    <a:lnTo>
                      <a:pt x="58" y="132"/>
                    </a:lnTo>
                    <a:lnTo>
                      <a:pt x="57" y="133"/>
                    </a:lnTo>
                    <a:lnTo>
                      <a:pt x="56" y="134"/>
                    </a:lnTo>
                    <a:lnTo>
                      <a:pt x="56" y="133"/>
                    </a:lnTo>
                    <a:lnTo>
                      <a:pt x="55" y="133"/>
                    </a:lnTo>
                    <a:lnTo>
                      <a:pt x="55" y="134"/>
                    </a:lnTo>
                    <a:lnTo>
                      <a:pt x="54" y="134"/>
                    </a:lnTo>
                    <a:lnTo>
                      <a:pt x="51" y="135"/>
                    </a:lnTo>
                    <a:lnTo>
                      <a:pt x="50" y="135"/>
                    </a:lnTo>
                    <a:lnTo>
                      <a:pt x="51" y="136"/>
                    </a:lnTo>
                    <a:lnTo>
                      <a:pt x="49" y="140"/>
                    </a:lnTo>
                    <a:lnTo>
                      <a:pt x="46" y="143"/>
                    </a:lnTo>
                    <a:lnTo>
                      <a:pt x="42" y="145"/>
                    </a:lnTo>
                    <a:lnTo>
                      <a:pt x="42" y="146"/>
                    </a:lnTo>
                    <a:lnTo>
                      <a:pt x="42" y="147"/>
                    </a:lnTo>
                    <a:lnTo>
                      <a:pt x="41" y="149"/>
                    </a:lnTo>
                    <a:lnTo>
                      <a:pt x="40" y="150"/>
                    </a:lnTo>
                    <a:lnTo>
                      <a:pt x="39" y="151"/>
                    </a:lnTo>
                    <a:lnTo>
                      <a:pt x="38" y="151"/>
                    </a:lnTo>
                    <a:lnTo>
                      <a:pt x="36" y="152"/>
                    </a:lnTo>
                    <a:lnTo>
                      <a:pt x="34" y="152"/>
                    </a:lnTo>
                    <a:lnTo>
                      <a:pt x="33" y="155"/>
                    </a:lnTo>
                    <a:lnTo>
                      <a:pt x="31" y="155"/>
                    </a:lnTo>
                    <a:lnTo>
                      <a:pt x="30" y="155"/>
                    </a:lnTo>
                    <a:lnTo>
                      <a:pt x="29" y="156"/>
                    </a:lnTo>
                    <a:lnTo>
                      <a:pt x="29" y="157"/>
                    </a:lnTo>
                    <a:lnTo>
                      <a:pt x="30" y="158"/>
                    </a:lnTo>
                    <a:lnTo>
                      <a:pt x="29" y="160"/>
                    </a:lnTo>
                    <a:lnTo>
                      <a:pt x="30" y="161"/>
                    </a:lnTo>
                    <a:lnTo>
                      <a:pt x="29" y="161"/>
                    </a:lnTo>
                    <a:lnTo>
                      <a:pt x="28" y="162"/>
                    </a:lnTo>
                    <a:lnTo>
                      <a:pt x="25" y="165"/>
                    </a:lnTo>
                    <a:lnTo>
                      <a:pt x="24" y="167"/>
                    </a:lnTo>
                    <a:lnTo>
                      <a:pt x="22" y="167"/>
                    </a:lnTo>
                    <a:lnTo>
                      <a:pt x="19" y="167"/>
                    </a:lnTo>
                    <a:lnTo>
                      <a:pt x="14" y="169"/>
                    </a:lnTo>
                    <a:lnTo>
                      <a:pt x="12" y="169"/>
                    </a:lnTo>
                    <a:lnTo>
                      <a:pt x="9" y="171"/>
                    </a:lnTo>
                    <a:lnTo>
                      <a:pt x="7" y="171"/>
                    </a:lnTo>
                    <a:lnTo>
                      <a:pt x="3" y="169"/>
                    </a:lnTo>
                    <a:lnTo>
                      <a:pt x="3" y="173"/>
                    </a:lnTo>
                    <a:lnTo>
                      <a:pt x="5" y="176"/>
                    </a:lnTo>
                    <a:lnTo>
                      <a:pt x="5" y="178"/>
                    </a:lnTo>
                    <a:lnTo>
                      <a:pt x="5" y="179"/>
                    </a:lnTo>
                    <a:lnTo>
                      <a:pt x="3" y="182"/>
                    </a:lnTo>
                    <a:lnTo>
                      <a:pt x="5" y="183"/>
                    </a:lnTo>
                    <a:lnTo>
                      <a:pt x="6" y="183"/>
                    </a:lnTo>
                    <a:lnTo>
                      <a:pt x="7" y="183"/>
                    </a:lnTo>
                    <a:lnTo>
                      <a:pt x="8" y="187"/>
                    </a:lnTo>
                    <a:lnTo>
                      <a:pt x="8" y="188"/>
                    </a:lnTo>
                    <a:lnTo>
                      <a:pt x="8" y="190"/>
                    </a:lnTo>
                    <a:lnTo>
                      <a:pt x="7" y="192"/>
                    </a:lnTo>
                    <a:lnTo>
                      <a:pt x="6" y="192"/>
                    </a:lnTo>
                    <a:lnTo>
                      <a:pt x="6" y="193"/>
                    </a:lnTo>
                    <a:lnTo>
                      <a:pt x="6" y="195"/>
                    </a:lnTo>
                    <a:lnTo>
                      <a:pt x="5" y="198"/>
                    </a:lnTo>
                    <a:lnTo>
                      <a:pt x="3" y="199"/>
                    </a:lnTo>
                    <a:lnTo>
                      <a:pt x="2" y="200"/>
                    </a:lnTo>
                    <a:lnTo>
                      <a:pt x="1" y="201"/>
                    </a:lnTo>
                    <a:lnTo>
                      <a:pt x="0" y="203"/>
                    </a:lnTo>
                    <a:lnTo>
                      <a:pt x="1" y="203"/>
                    </a:lnTo>
                    <a:lnTo>
                      <a:pt x="2" y="206"/>
                    </a:lnTo>
                    <a:lnTo>
                      <a:pt x="3" y="209"/>
                    </a:lnTo>
                    <a:lnTo>
                      <a:pt x="5" y="210"/>
                    </a:lnTo>
                    <a:lnTo>
                      <a:pt x="5" y="211"/>
                    </a:lnTo>
                    <a:lnTo>
                      <a:pt x="3" y="212"/>
                    </a:lnTo>
                    <a:lnTo>
                      <a:pt x="5" y="215"/>
                    </a:lnTo>
                    <a:lnTo>
                      <a:pt x="6" y="216"/>
                    </a:lnTo>
                    <a:lnTo>
                      <a:pt x="8" y="216"/>
                    </a:lnTo>
                    <a:lnTo>
                      <a:pt x="11" y="216"/>
                    </a:lnTo>
                    <a:lnTo>
                      <a:pt x="12" y="215"/>
                    </a:lnTo>
                    <a:lnTo>
                      <a:pt x="13" y="215"/>
                    </a:lnTo>
                    <a:lnTo>
                      <a:pt x="16" y="215"/>
                    </a:lnTo>
                    <a:lnTo>
                      <a:pt x="19" y="215"/>
                    </a:lnTo>
                    <a:lnTo>
                      <a:pt x="18" y="220"/>
                    </a:lnTo>
                    <a:lnTo>
                      <a:pt x="17" y="222"/>
                    </a:lnTo>
                    <a:lnTo>
                      <a:pt x="16" y="225"/>
                    </a:lnTo>
                    <a:lnTo>
                      <a:pt x="14" y="226"/>
                    </a:lnTo>
                    <a:lnTo>
                      <a:pt x="16" y="229"/>
                    </a:lnTo>
                    <a:lnTo>
                      <a:pt x="17" y="231"/>
                    </a:lnTo>
                    <a:lnTo>
                      <a:pt x="17" y="232"/>
                    </a:lnTo>
                    <a:lnTo>
                      <a:pt x="17" y="233"/>
                    </a:lnTo>
                    <a:lnTo>
                      <a:pt x="17" y="234"/>
                    </a:lnTo>
                    <a:lnTo>
                      <a:pt x="19" y="234"/>
                    </a:lnTo>
                    <a:lnTo>
                      <a:pt x="19" y="236"/>
                    </a:lnTo>
                    <a:lnTo>
                      <a:pt x="20" y="237"/>
                    </a:lnTo>
                    <a:lnTo>
                      <a:pt x="22" y="238"/>
                    </a:lnTo>
                    <a:lnTo>
                      <a:pt x="23" y="238"/>
                    </a:lnTo>
                    <a:lnTo>
                      <a:pt x="23" y="239"/>
                    </a:lnTo>
                    <a:lnTo>
                      <a:pt x="24" y="238"/>
                    </a:lnTo>
                    <a:lnTo>
                      <a:pt x="25" y="238"/>
                    </a:lnTo>
                    <a:lnTo>
                      <a:pt x="28" y="239"/>
                    </a:lnTo>
                    <a:lnTo>
                      <a:pt x="30" y="239"/>
                    </a:lnTo>
                    <a:lnTo>
                      <a:pt x="31" y="238"/>
                    </a:lnTo>
                    <a:lnTo>
                      <a:pt x="33" y="237"/>
                    </a:lnTo>
                    <a:lnTo>
                      <a:pt x="33" y="236"/>
                    </a:lnTo>
                    <a:lnTo>
                      <a:pt x="34" y="236"/>
                    </a:lnTo>
                    <a:lnTo>
                      <a:pt x="35" y="236"/>
                    </a:lnTo>
                    <a:lnTo>
                      <a:pt x="36" y="236"/>
                    </a:lnTo>
                    <a:lnTo>
                      <a:pt x="38" y="233"/>
                    </a:lnTo>
                    <a:lnTo>
                      <a:pt x="41" y="236"/>
                    </a:lnTo>
                    <a:lnTo>
                      <a:pt x="44" y="238"/>
                    </a:lnTo>
                    <a:lnTo>
                      <a:pt x="44" y="237"/>
                    </a:lnTo>
                    <a:lnTo>
                      <a:pt x="44" y="236"/>
                    </a:lnTo>
                    <a:lnTo>
                      <a:pt x="45" y="236"/>
                    </a:lnTo>
                    <a:lnTo>
                      <a:pt x="46" y="233"/>
                    </a:lnTo>
                    <a:lnTo>
                      <a:pt x="47" y="231"/>
                    </a:lnTo>
                    <a:lnTo>
                      <a:pt x="50" y="229"/>
                    </a:lnTo>
                    <a:lnTo>
                      <a:pt x="51" y="228"/>
                    </a:lnTo>
                    <a:lnTo>
                      <a:pt x="52" y="226"/>
                    </a:lnTo>
                    <a:lnTo>
                      <a:pt x="51" y="225"/>
                    </a:lnTo>
                    <a:lnTo>
                      <a:pt x="51" y="222"/>
                    </a:lnTo>
                    <a:lnTo>
                      <a:pt x="49" y="221"/>
                    </a:lnTo>
                    <a:lnTo>
                      <a:pt x="49" y="218"/>
                    </a:lnTo>
                    <a:lnTo>
                      <a:pt x="50" y="216"/>
                    </a:lnTo>
                    <a:lnTo>
                      <a:pt x="51" y="215"/>
                    </a:lnTo>
                    <a:lnTo>
                      <a:pt x="52" y="214"/>
                    </a:lnTo>
                    <a:lnTo>
                      <a:pt x="54" y="211"/>
                    </a:lnTo>
                    <a:lnTo>
                      <a:pt x="56" y="210"/>
                    </a:lnTo>
                    <a:lnTo>
                      <a:pt x="60" y="207"/>
                    </a:lnTo>
                    <a:lnTo>
                      <a:pt x="58" y="207"/>
                    </a:lnTo>
                    <a:lnTo>
                      <a:pt x="58" y="206"/>
                    </a:lnTo>
                    <a:lnTo>
                      <a:pt x="58" y="205"/>
                    </a:lnTo>
                    <a:lnTo>
                      <a:pt x="56" y="204"/>
                    </a:lnTo>
                    <a:lnTo>
                      <a:pt x="56" y="203"/>
                    </a:lnTo>
                    <a:lnTo>
                      <a:pt x="57" y="199"/>
                    </a:lnTo>
                    <a:lnTo>
                      <a:pt x="57" y="198"/>
                    </a:lnTo>
                    <a:lnTo>
                      <a:pt x="58" y="198"/>
                    </a:lnTo>
                    <a:lnTo>
                      <a:pt x="65" y="194"/>
                    </a:lnTo>
                    <a:lnTo>
                      <a:pt x="67" y="192"/>
                    </a:lnTo>
                    <a:lnTo>
                      <a:pt x="67" y="190"/>
                    </a:lnTo>
                    <a:lnTo>
                      <a:pt x="68" y="187"/>
                    </a:lnTo>
                    <a:lnTo>
                      <a:pt x="67" y="184"/>
                    </a:lnTo>
                    <a:lnTo>
                      <a:pt x="67" y="182"/>
                    </a:lnTo>
                    <a:lnTo>
                      <a:pt x="69" y="180"/>
                    </a:lnTo>
                    <a:lnTo>
                      <a:pt x="69" y="179"/>
                    </a:lnTo>
                    <a:lnTo>
                      <a:pt x="69" y="178"/>
                    </a:lnTo>
                    <a:lnTo>
                      <a:pt x="72" y="172"/>
                    </a:lnTo>
                    <a:lnTo>
                      <a:pt x="74" y="171"/>
                    </a:lnTo>
                    <a:lnTo>
                      <a:pt x="74" y="169"/>
                    </a:lnTo>
                    <a:lnTo>
                      <a:pt x="74" y="168"/>
                    </a:lnTo>
                    <a:lnTo>
                      <a:pt x="72" y="168"/>
                    </a:lnTo>
                    <a:lnTo>
                      <a:pt x="71" y="168"/>
                    </a:lnTo>
                    <a:lnTo>
                      <a:pt x="69" y="166"/>
                    </a:lnTo>
                    <a:lnTo>
                      <a:pt x="69" y="165"/>
                    </a:lnTo>
                    <a:lnTo>
                      <a:pt x="74" y="162"/>
                    </a:lnTo>
                    <a:lnTo>
                      <a:pt x="76" y="161"/>
                    </a:lnTo>
                    <a:lnTo>
                      <a:pt x="78" y="160"/>
                    </a:lnTo>
                    <a:lnTo>
                      <a:pt x="79" y="158"/>
                    </a:lnTo>
                    <a:lnTo>
                      <a:pt x="82" y="157"/>
                    </a:lnTo>
                    <a:lnTo>
                      <a:pt x="84" y="156"/>
                    </a:lnTo>
                    <a:lnTo>
                      <a:pt x="84" y="155"/>
                    </a:lnTo>
                    <a:lnTo>
                      <a:pt x="84" y="154"/>
                    </a:lnTo>
                    <a:lnTo>
                      <a:pt x="85" y="152"/>
                    </a:lnTo>
                    <a:lnTo>
                      <a:pt x="87" y="151"/>
                    </a:lnTo>
                    <a:lnTo>
                      <a:pt x="85" y="149"/>
                    </a:lnTo>
                    <a:lnTo>
                      <a:pt x="85" y="147"/>
                    </a:lnTo>
                    <a:lnTo>
                      <a:pt x="87" y="147"/>
                    </a:lnTo>
                    <a:lnTo>
                      <a:pt x="89" y="147"/>
                    </a:lnTo>
                    <a:lnTo>
                      <a:pt x="90" y="147"/>
                    </a:lnTo>
                    <a:lnTo>
                      <a:pt x="91" y="147"/>
                    </a:lnTo>
                    <a:lnTo>
                      <a:pt x="91" y="149"/>
                    </a:lnTo>
                    <a:lnTo>
                      <a:pt x="91" y="150"/>
                    </a:lnTo>
                    <a:lnTo>
                      <a:pt x="93" y="151"/>
                    </a:lnTo>
                    <a:lnTo>
                      <a:pt x="94" y="151"/>
                    </a:lnTo>
                    <a:lnTo>
                      <a:pt x="95" y="150"/>
                    </a:lnTo>
                    <a:lnTo>
                      <a:pt x="96" y="147"/>
                    </a:lnTo>
                    <a:lnTo>
                      <a:pt x="98" y="147"/>
                    </a:lnTo>
                    <a:lnTo>
                      <a:pt x="99" y="149"/>
                    </a:lnTo>
                    <a:lnTo>
                      <a:pt x="100" y="150"/>
                    </a:lnTo>
                    <a:lnTo>
                      <a:pt x="101" y="150"/>
                    </a:lnTo>
                    <a:lnTo>
                      <a:pt x="102" y="149"/>
                    </a:lnTo>
                    <a:lnTo>
                      <a:pt x="104" y="149"/>
                    </a:lnTo>
                    <a:lnTo>
                      <a:pt x="105" y="147"/>
                    </a:lnTo>
                    <a:lnTo>
                      <a:pt x="106" y="147"/>
                    </a:lnTo>
                    <a:lnTo>
                      <a:pt x="107" y="150"/>
                    </a:lnTo>
                    <a:lnTo>
                      <a:pt x="107" y="151"/>
                    </a:lnTo>
                    <a:lnTo>
                      <a:pt x="109" y="151"/>
                    </a:lnTo>
                    <a:lnTo>
                      <a:pt x="110" y="151"/>
                    </a:lnTo>
                    <a:lnTo>
                      <a:pt x="111" y="150"/>
                    </a:lnTo>
                    <a:lnTo>
                      <a:pt x="112" y="149"/>
                    </a:lnTo>
                    <a:lnTo>
                      <a:pt x="112" y="147"/>
                    </a:lnTo>
                    <a:lnTo>
                      <a:pt x="110" y="145"/>
                    </a:lnTo>
                    <a:lnTo>
                      <a:pt x="110" y="144"/>
                    </a:lnTo>
                    <a:lnTo>
                      <a:pt x="111" y="145"/>
                    </a:lnTo>
                    <a:lnTo>
                      <a:pt x="114" y="146"/>
                    </a:lnTo>
                    <a:lnTo>
                      <a:pt x="115" y="145"/>
                    </a:lnTo>
                    <a:lnTo>
                      <a:pt x="116" y="145"/>
                    </a:lnTo>
                    <a:lnTo>
                      <a:pt x="118" y="146"/>
                    </a:lnTo>
                    <a:lnTo>
                      <a:pt x="120" y="147"/>
                    </a:lnTo>
                    <a:lnTo>
                      <a:pt x="121" y="147"/>
                    </a:lnTo>
                    <a:lnTo>
                      <a:pt x="126" y="149"/>
                    </a:lnTo>
                    <a:lnTo>
                      <a:pt x="127" y="147"/>
                    </a:lnTo>
                    <a:lnTo>
                      <a:pt x="128" y="147"/>
                    </a:lnTo>
                    <a:lnTo>
                      <a:pt x="129" y="149"/>
                    </a:lnTo>
                    <a:lnTo>
                      <a:pt x="131" y="149"/>
                    </a:lnTo>
                    <a:lnTo>
                      <a:pt x="133" y="146"/>
                    </a:lnTo>
                    <a:lnTo>
                      <a:pt x="134" y="146"/>
                    </a:lnTo>
                    <a:lnTo>
                      <a:pt x="138" y="144"/>
                    </a:lnTo>
                    <a:lnTo>
                      <a:pt x="139" y="141"/>
                    </a:lnTo>
                    <a:lnTo>
                      <a:pt x="140" y="143"/>
                    </a:lnTo>
                    <a:lnTo>
                      <a:pt x="142" y="141"/>
                    </a:lnTo>
                    <a:lnTo>
                      <a:pt x="142" y="140"/>
                    </a:lnTo>
                    <a:lnTo>
                      <a:pt x="143" y="140"/>
                    </a:lnTo>
                    <a:lnTo>
                      <a:pt x="145" y="140"/>
                    </a:lnTo>
                    <a:lnTo>
                      <a:pt x="148" y="140"/>
                    </a:lnTo>
                    <a:lnTo>
                      <a:pt x="149" y="141"/>
                    </a:lnTo>
                    <a:lnTo>
                      <a:pt x="150" y="143"/>
                    </a:lnTo>
                    <a:lnTo>
                      <a:pt x="150" y="140"/>
                    </a:lnTo>
                    <a:lnTo>
                      <a:pt x="151" y="139"/>
                    </a:lnTo>
                    <a:lnTo>
                      <a:pt x="151" y="138"/>
                    </a:lnTo>
                    <a:lnTo>
                      <a:pt x="153" y="138"/>
                    </a:lnTo>
                    <a:lnTo>
                      <a:pt x="154" y="139"/>
                    </a:lnTo>
                    <a:lnTo>
                      <a:pt x="154" y="140"/>
                    </a:lnTo>
                    <a:lnTo>
                      <a:pt x="156" y="139"/>
                    </a:lnTo>
                    <a:lnTo>
                      <a:pt x="156" y="138"/>
                    </a:lnTo>
                    <a:lnTo>
                      <a:pt x="156" y="135"/>
                    </a:lnTo>
                    <a:lnTo>
                      <a:pt x="155" y="133"/>
                    </a:lnTo>
                    <a:lnTo>
                      <a:pt x="154" y="133"/>
                    </a:lnTo>
                    <a:lnTo>
                      <a:pt x="151" y="132"/>
                    </a:lnTo>
                    <a:lnTo>
                      <a:pt x="151" y="130"/>
                    </a:lnTo>
                    <a:lnTo>
                      <a:pt x="150" y="132"/>
                    </a:lnTo>
                    <a:lnTo>
                      <a:pt x="149" y="132"/>
                    </a:lnTo>
                    <a:lnTo>
                      <a:pt x="149" y="130"/>
                    </a:lnTo>
                    <a:lnTo>
                      <a:pt x="148" y="129"/>
                    </a:lnTo>
                    <a:lnTo>
                      <a:pt x="145" y="129"/>
                    </a:lnTo>
                    <a:lnTo>
                      <a:pt x="148" y="127"/>
                    </a:lnTo>
                    <a:lnTo>
                      <a:pt x="148" y="125"/>
                    </a:lnTo>
                    <a:lnTo>
                      <a:pt x="150" y="124"/>
                    </a:lnTo>
                    <a:lnTo>
                      <a:pt x="151" y="123"/>
                    </a:lnTo>
                    <a:lnTo>
                      <a:pt x="153" y="120"/>
                    </a:lnTo>
                    <a:lnTo>
                      <a:pt x="154" y="119"/>
                    </a:lnTo>
                    <a:lnTo>
                      <a:pt x="155" y="119"/>
                    </a:lnTo>
                    <a:lnTo>
                      <a:pt x="158" y="120"/>
                    </a:lnTo>
                    <a:lnTo>
                      <a:pt x="159" y="120"/>
                    </a:lnTo>
                    <a:lnTo>
                      <a:pt x="163" y="118"/>
                    </a:lnTo>
                    <a:lnTo>
                      <a:pt x="163" y="116"/>
                    </a:lnTo>
                    <a:lnTo>
                      <a:pt x="163" y="114"/>
                    </a:lnTo>
                    <a:lnTo>
                      <a:pt x="163" y="116"/>
                    </a:lnTo>
                    <a:lnTo>
                      <a:pt x="164" y="114"/>
                    </a:lnTo>
                    <a:lnTo>
                      <a:pt x="165" y="113"/>
                    </a:lnTo>
                    <a:lnTo>
                      <a:pt x="166" y="112"/>
                    </a:lnTo>
                    <a:lnTo>
                      <a:pt x="167" y="111"/>
                    </a:lnTo>
                    <a:lnTo>
                      <a:pt x="169" y="111"/>
                    </a:lnTo>
                    <a:lnTo>
                      <a:pt x="169" y="108"/>
                    </a:lnTo>
                    <a:lnTo>
                      <a:pt x="170" y="107"/>
                    </a:lnTo>
                    <a:lnTo>
                      <a:pt x="172" y="106"/>
                    </a:lnTo>
                    <a:lnTo>
                      <a:pt x="172" y="105"/>
                    </a:lnTo>
                    <a:lnTo>
                      <a:pt x="172" y="103"/>
                    </a:lnTo>
                    <a:lnTo>
                      <a:pt x="175" y="102"/>
                    </a:lnTo>
                    <a:lnTo>
                      <a:pt x="176" y="102"/>
                    </a:lnTo>
                    <a:lnTo>
                      <a:pt x="175" y="101"/>
                    </a:lnTo>
                    <a:lnTo>
                      <a:pt x="175" y="100"/>
                    </a:lnTo>
                    <a:lnTo>
                      <a:pt x="176" y="97"/>
                    </a:lnTo>
                    <a:lnTo>
                      <a:pt x="180" y="95"/>
                    </a:lnTo>
                    <a:lnTo>
                      <a:pt x="180" y="94"/>
                    </a:lnTo>
                    <a:lnTo>
                      <a:pt x="181" y="92"/>
                    </a:lnTo>
                    <a:lnTo>
                      <a:pt x="183" y="92"/>
                    </a:lnTo>
                    <a:lnTo>
                      <a:pt x="185" y="92"/>
                    </a:lnTo>
                    <a:lnTo>
                      <a:pt x="186" y="95"/>
                    </a:lnTo>
                    <a:lnTo>
                      <a:pt x="188" y="96"/>
                    </a:lnTo>
                    <a:lnTo>
                      <a:pt x="191" y="96"/>
                    </a:lnTo>
                    <a:lnTo>
                      <a:pt x="192" y="97"/>
                    </a:lnTo>
                    <a:lnTo>
                      <a:pt x="194" y="96"/>
                    </a:lnTo>
                    <a:lnTo>
                      <a:pt x="197" y="95"/>
                    </a:lnTo>
                    <a:lnTo>
                      <a:pt x="197" y="94"/>
                    </a:lnTo>
                    <a:lnTo>
                      <a:pt x="198" y="92"/>
                    </a:lnTo>
                    <a:lnTo>
                      <a:pt x="199" y="92"/>
                    </a:lnTo>
                    <a:lnTo>
                      <a:pt x="200" y="94"/>
                    </a:lnTo>
                    <a:lnTo>
                      <a:pt x="203" y="96"/>
                    </a:lnTo>
                    <a:lnTo>
                      <a:pt x="205" y="98"/>
                    </a:lnTo>
                    <a:lnTo>
                      <a:pt x="207" y="98"/>
                    </a:lnTo>
                    <a:lnTo>
                      <a:pt x="208" y="97"/>
                    </a:lnTo>
                    <a:lnTo>
                      <a:pt x="210" y="96"/>
                    </a:lnTo>
                    <a:lnTo>
                      <a:pt x="213" y="96"/>
                    </a:lnTo>
                    <a:lnTo>
                      <a:pt x="218" y="96"/>
                    </a:lnTo>
                    <a:lnTo>
                      <a:pt x="220" y="96"/>
                    </a:lnTo>
                    <a:lnTo>
                      <a:pt x="220" y="97"/>
                    </a:lnTo>
                    <a:lnTo>
                      <a:pt x="221" y="96"/>
                    </a:lnTo>
                    <a:lnTo>
                      <a:pt x="221" y="95"/>
                    </a:lnTo>
                    <a:lnTo>
                      <a:pt x="221" y="92"/>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Freeform 187"/>
              <p:cNvSpPr>
                <a:spLocks/>
              </p:cNvSpPr>
              <p:nvPr/>
            </p:nvSpPr>
            <p:spPr bwMode="auto">
              <a:xfrm>
                <a:off x="2631524" y="2352551"/>
                <a:ext cx="199834" cy="157993"/>
              </a:xfrm>
              <a:custGeom>
                <a:avLst/>
                <a:gdLst>
                  <a:gd name="T0" fmla="*/ 273050 w 209"/>
                  <a:gd name="T1" fmla="*/ 95250 h 165"/>
                  <a:gd name="T2" fmla="*/ 250825 w 209"/>
                  <a:gd name="T3" fmla="*/ 106363 h 165"/>
                  <a:gd name="T4" fmla="*/ 230188 w 209"/>
                  <a:gd name="T5" fmla="*/ 109538 h 165"/>
                  <a:gd name="T6" fmla="*/ 215900 w 209"/>
                  <a:gd name="T7" fmla="*/ 90488 h 165"/>
                  <a:gd name="T8" fmla="*/ 211138 w 209"/>
                  <a:gd name="T9" fmla="*/ 74613 h 165"/>
                  <a:gd name="T10" fmla="*/ 193675 w 209"/>
                  <a:gd name="T11" fmla="*/ 53975 h 165"/>
                  <a:gd name="T12" fmla="*/ 206375 w 209"/>
                  <a:gd name="T13" fmla="*/ 28575 h 165"/>
                  <a:gd name="T14" fmla="*/ 198438 w 209"/>
                  <a:gd name="T15" fmla="*/ 0 h 165"/>
                  <a:gd name="T16" fmla="*/ 187325 w 209"/>
                  <a:gd name="T17" fmla="*/ 11113 h 165"/>
                  <a:gd name="T18" fmla="*/ 176213 w 209"/>
                  <a:gd name="T19" fmla="*/ 20638 h 165"/>
                  <a:gd name="T20" fmla="*/ 158750 w 209"/>
                  <a:gd name="T21" fmla="*/ 38100 h 165"/>
                  <a:gd name="T22" fmla="*/ 144463 w 209"/>
                  <a:gd name="T23" fmla="*/ 55563 h 165"/>
                  <a:gd name="T24" fmla="*/ 133350 w 209"/>
                  <a:gd name="T25" fmla="*/ 71438 h 165"/>
                  <a:gd name="T26" fmla="*/ 119063 w 209"/>
                  <a:gd name="T27" fmla="*/ 77788 h 165"/>
                  <a:gd name="T28" fmla="*/ 106363 w 209"/>
                  <a:gd name="T29" fmla="*/ 88900 h 165"/>
                  <a:gd name="T30" fmla="*/ 90488 w 209"/>
                  <a:gd name="T31" fmla="*/ 85725 h 165"/>
                  <a:gd name="T32" fmla="*/ 77788 w 209"/>
                  <a:gd name="T33" fmla="*/ 90488 h 165"/>
                  <a:gd name="T34" fmla="*/ 60325 w 209"/>
                  <a:gd name="T35" fmla="*/ 80963 h 165"/>
                  <a:gd name="T36" fmla="*/ 34925 w 209"/>
                  <a:gd name="T37" fmla="*/ 77788 h 165"/>
                  <a:gd name="T38" fmla="*/ 20638 w 209"/>
                  <a:gd name="T39" fmla="*/ 82550 h 165"/>
                  <a:gd name="T40" fmla="*/ 31750 w 209"/>
                  <a:gd name="T41" fmla="*/ 84138 h 165"/>
                  <a:gd name="T42" fmla="*/ 38100 w 209"/>
                  <a:gd name="T43" fmla="*/ 92075 h 165"/>
                  <a:gd name="T44" fmla="*/ 12700 w 209"/>
                  <a:gd name="T45" fmla="*/ 93663 h 165"/>
                  <a:gd name="T46" fmla="*/ 3175 w 209"/>
                  <a:gd name="T47" fmla="*/ 115888 h 165"/>
                  <a:gd name="T48" fmla="*/ 17463 w 209"/>
                  <a:gd name="T49" fmla="*/ 141288 h 165"/>
                  <a:gd name="T50" fmla="*/ 6350 w 209"/>
                  <a:gd name="T51" fmla="*/ 160338 h 165"/>
                  <a:gd name="T52" fmla="*/ 4763 w 209"/>
                  <a:gd name="T53" fmla="*/ 171450 h 165"/>
                  <a:gd name="T54" fmla="*/ 12700 w 209"/>
                  <a:gd name="T55" fmla="*/ 188913 h 165"/>
                  <a:gd name="T56" fmla="*/ 7938 w 209"/>
                  <a:gd name="T57" fmla="*/ 214313 h 165"/>
                  <a:gd name="T58" fmla="*/ 17463 w 209"/>
                  <a:gd name="T59" fmla="*/ 220663 h 165"/>
                  <a:gd name="T60" fmla="*/ 33338 w 209"/>
                  <a:gd name="T61" fmla="*/ 201613 h 165"/>
                  <a:gd name="T62" fmla="*/ 46038 w 209"/>
                  <a:gd name="T63" fmla="*/ 187325 h 165"/>
                  <a:gd name="T64" fmla="*/ 68263 w 209"/>
                  <a:gd name="T65" fmla="*/ 201613 h 165"/>
                  <a:gd name="T66" fmla="*/ 98425 w 209"/>
                  <a:gd name="T67" fmla="*/ 220663 h 165"/>
                  <a:gd name="T68" fmla="*/ 117475 w 209"/>
                  <a:gd name="T69" fmla="*/ 204788 h 165"/>
                  <a:gd name="T70" fmla="*/ 125413 w 209"/>
                  <a:gd name="T71" fmla="*/ 188913 h 165"/>
                  <a:gd name="T72" fmla="*/ 128588 w 209"/>
                  <a:gd name="T73" fmla="*/ 198438 h 165"/>
                  <a:gd name="T74" fmla="*/ 136525 w 209"/>
                  <a:gd name="T75" fmla="*/ 196850 h 165"/>
                  <a:gd name="T76" fmla="*/ 144463 w 209"/>
                  <a:gd name="T77" fmla="*/ 201613 h 165"/>
                  <a:gd name="T78" fmla="*/ 150813 w 209"/>
                  <a:gd name="T79" fmla="*/ 190500 h 165"/>
                  <a:gd name="T80" fmla="*/ 179388 w 209"/>
                  <a:gd name="T81" fmla="*/ 193675 h 165"/>
                  <a:gd name="T82" fmla="*/ 196850 w 209"/>
                  <a:gd name="T83" fmla="*/ 185738 h 165"/>
                  <a:gd name="T84" fmla="*/ 206375 w 209"/>
                  <a:gd name="T85" fmla="*/ 184150 h 165"/>
                  <a:gd name="T86" fmla="*/ 225425 w 209"/>
                  <a:gd name="T87" fmla="*/ 187325 h 165"/>
                  <a:gd name="T88" fmla="*/ 214313 w 209"/>
                  <a:gd name="T89" fmla="*/ 204788 h 165"/>
                  <a:gd name="T90" fmla="*/ 223838 w 209"/>
                  <a:gd name="T91" fmla="*/ 203200 h 165"/>
                  <a:gd name="T92" fmla="*/ 258763 w 209"/>
                  <a:gd name="T93" fmla="*/ 212725 h 165"/>
                  <a:gd name="T94" fmla="*/ 268288 w 209"/>
                  <a:gd name="T95" fmla="*/ 222250 h 165"/>
                  <a:gd name="T96" fmla="*/ 300038 w 209"/>
                  <a:gd name="T97" fmla="*/ 233363 h 165"/>
                  <a:gd name="T98" fmla="*/ 292100 w 209"/>
                  <a:gd name="T99" fmla="*/ 244475 h 165"/>
                  <a:gd name="T100" fmla="*/ 285750 w 209"/>
                  <a:gd name="T101" fmla="*/ 254000 h 165"/>
                  <a:gd name="T102" fmla="*/ 292100 w 209"/>
                  <a:gd name="T103" fmla="*/ 250825 h 165"/>
                  <a:gd name="T104" fmla="*/ 307975 w 209"/>
                  <a:gd name="T105" fmla="*/ 238125 h 165"/>
                  <a:gd name="T106" fmla="*/ 309563 w 209"/>
                  <a:gd name="T107" fmla="*/ 212725 h 165"/>
                  <a:gd name="T108" fmla="*/ 323850 w 209"/>
                  <a:gd name="T109" fmla="*/ 176213 h 165"/>
                  <a:gd name="T110" fmla="*/ 331788 w 209"/>
                  <a:gd name="T111" fmla="*/ 150813 h 165"/>
                  <a:gd name="T112" fmla="*/ 320675 w 209"/>
                  <a:gd name="T113" fmla="*/ 134938 h 165"/>
                  <a:gd name="T114" fmla="*/ 307975 w 209"/>
                  <a:gd name="T115" fmla="*/ 127000 h 165"/>
                  <a:gd name="T116" fmla="*/ 303213 w 209"/>
                  <a:gd name="T117" fmla="*/ 103188 h 165"/>
                  <a:gd name="T118" fmla="*/ 290513 w 209"/>
                  <a:gd name="T119" fmla="*/ 88900 h 165"/>
                  <a:gd name="T120" fmla="*/ 276225 w 209"/>
                  <a:gd name="T121" fmla="*/ 71438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9" h="165">
                    <a:moveTo>
                      <a:pt x="174" y="45"/>
                    </a:moveTo>
                    <a:lnTo>
                      <a:pt x="174" y="45"/>
                    </a:lnTo>
                    <a:lnTo>
                      <a:pt x="173" y="46"/>
                    </a:lnTo>
                    <a:lnTo>
                      <a:pt x="172" y="47"/>
                    </a:lnTo>
                    <a:lnTo>
                      <a:pt x="171" y="49"/>
                    </a:lnTo>
                    <a:lnTo>
                      <a:pt x="171" y="52"/>
                    </a:lnTo>
                    <a:lnTo>
                      <a:pt x="173" y="53"/>
                    </a:lnTo>
                    <a:lnTo>
                      <a:pt x="173" y="56"/>
                    </a:lnTo>
                    <a:lnTo>
                      <a:pt x="174" y="57"/>
                    </a:lnTo>
                    <a:lnTo>
                      <a:pt x="173" y="59"/>
                    </a:lnTo>
                    <a:lnTo>
                      <a:pt x="172" y="60"/>
                    </a:lnTo>
                    <a:lnTo>
                      <a:pt x="169" y="62"/>
                    </a:lnTo>
                    <a:lnTo>
                      <a:pt x="168" y="64"/>
                    </a:lnTo>
                    <a:lnTo>
                      <a:pt x="167" y="67"/>
                    </a:lnTo>
                    <a:lnTo>
                      <a:pt x="166" y="67"/>
                    </a:lnTo>
                    <a:lnTo>
                      <a:pt x="166" y="68"/>
                    </a:lnTo>
                    <a:lnTo>
                      <a:pt x="166" y="69"/>
                    </a:lnTo>
                    <a:lnTo>
                      <a:pt x="163" y="67"/>
                    </a:lnTo>
                    <a:lnTo>
                      <a:pt x="160" y="64"/>
                    </a:lnTo>
                    <a:lnTo>
                      <a:pt x="158" y="67"/>
                    </a:lnTo>
                    <a:lnTo>
                      <a:pt x="157" y="67"/>
                    </a:lnTo>
                    <a:lnTo>
                      <a:pt x="156" y="67"/>
                    </a:lnTo>
                    <a:lnTo>
                      <a:pt x="155" y="67"/>
                    </a:lnTo>
                    <a:lnTo>
                      <a:pt x="155" y="68"/>
                    </a:lnTo>
                    <a:lnTo>
                      <a:pt x="153" y="69"/>
                    </a:lnTo>
                    <a:lnTo>
                      <a:pt x="152" y="70"/>
                    </a:lnTo>
                    <a:lnTo>
                      <a:pt x="150" y="70"/>
                    </a:lnTo>
                    <a:lnTo>
                      <a:pt x="147" y="69"/>
                    </a:lnTo>
                    <a:lnTo>
                      <a:pt x="146" y="69"/>
                    </a:lnTo>
                    <a:lnTo>
                      <a:pt x="145" y="70"/>
                    </a:lnTo>
                    <a:lnTo>
                      <a:pt x="145" y="69"/>
                    </a:lnTo>
                    <a:lnTo>
                      <a:pt x="144" y="69"/>
                    </a:lnTo>
                    <a:lnTo>
                      <a:pt x="142" y="68"/>
                    </a:lnTo>
                    <a:lnTo>
                      <a:pt x="141" y="67"/>
                    </a:lnTo>
                    <a:lnTo>
                      <a:pt x="141" y="65"/>
                    </a:lnTo>
                    <a:lnTo>
                      <a:pt x="139" y="65"/>
                    </a:lnTo>
                    <a:lnTo>
                      <a:pt x="139" y="64"/>
                    </a:lnTo>
                    <a:lnTo>
                      <a:pt x="139" y="63"/>
                    </a:lnTo>
                    <a:lnTo>
                      <a:pt x="139" y="62"/>
                    </a:lnTo>
                    <a:lnTo>
                      <a:pt x="138" y="60"/>
                    </a:lnTo>
                    <a:lnTo>
                      <a:pt x="136" y="57"/>
                    </a:lnTo>
                    <a:lnTo>
                      <a:pt x="138" y="56"/>
                    </a:lnTo>
                    <a:lnTo>
                      <a:pt x="139" y="53"/>
                    </a:lnTo>
                    <a:lnTo>
                      <a:pt x="140" y="51"/>
                    </a:lnTo>
                    <a:lnTo>
                      <a:pt x="141" y="46"/>
                    </a:lnTo>
                    <a:lnTo>
                      <a:pt x="138" y="46"/>
                    </a:lnTo>
                    <a:lnTo>
                      <a:pt x="135" y="46"/>
                    </a:lnTo>
                    <a:lnTo>
                      <a:pt x="134" y="46"/>
                    </a:lnTo>
                    <a:lnTo>
                      <a:pt x="133" y="47"/>
                    </a:lnTo>
                    <a:lnTo>
                      <a:pt x="130" y="47"/>
                    </a:lnTo>
                    <a:lnTo>
                      <a:pt x="128" y="47"/>
                    </a:lnTo>
                    <a:lnTo>
                      <a:pt x="127" y="46"/>
                    </a:lnTo>
                    <a:lnTo>
                      <a:pt x="125" y="43"/>
                    </a:lnTo>
                    <a:lnTo>
                      <a:pt x="127" y="42"/>
                    </a:lnTo>
                    <a:lnTo>
                      <a:pt x="127" y="41"/>
                    </a:lnTo>
                    <a:lnTo>
                      <a:pt x="125" y="40"/>
                    </a:lnTo>
                    <a:lnTo>
                      <a:pt x="124" y="37"/>
                    </a:lnTo>
                    <a:lnTo>
                      <a:pt x="123" y="34"/>
                    </a:lnTo>
                    <a:lnTo>
                      <a:pt x="122" y="34"/>
                    </a:lnTo>
                    <a:lnTo>
                      <a:pt x="123" y="32"/>
                    </a:lnTo>
                    <a:lnTo>
                      <a:pt x="124" y="31"/>
                    </a:lnTo>
                    <a:lnTo>
                      <a:pt x="125" y="30"/>
                    </a:lnTo>
                    <a:lnTo>
                      <a:pt x="127" y="29"/>
                    </a:lnTo>
                    <a:lnTo>
                      <a:pt x="128" y="26"/>
                    </a:lnTo>
                    <a:lnTo>
                      <a:pt x="128" y="24"/>
                    </a:lnTo>
                    <a:lnTo>
                      <a:pt x="128" y="23"/>
                    </a:lnTo>
                    <a:lnTo>
                      <a:pt x="129" y="23"/>
                    </a:lnTo>
                    <a:lnTo>
                      <a:pt x="130" y="21"/>
                    </a:lnTo>
                    <a:lnTo>
                      <a:pt x="130" y="19"/>
                    </a:lnTo>
                    <a:lnTo>
                      <a:pt x="130" y="18"/>
                    </a:lnTo>
                    <a:lnTo>
                      <a:pt x="129" y="14"/>
                    </a:lnTo>
                    <a:lnTo>
                      <a:pt x="128" y="14"/>
                    </a:lnTo>
                    <a:lnTo>
                      <a:pt x="127" y="14"/>
                    </a:lnTo>
                    <a:lnTo>
                      <a:pt x="125" y="13"/>
                    </a:lnTo>
                    <a:lnTo>
                      <a:pt x="127" y="10"/>
                    </a:lnTo>
                    <a:lnTo>
                      <a:pt x="127" y="9"/>
                    </a:lnTo>
                    <a:lnTo>
                      <a:pt x="127" y="7"/>
                    </a:lnTo>
                    <a:lnTo>
                      <a:pt x="125" y="4"/>
                    </a:lnTo>
                    <a:lnTo>
                      <a:pt x="125" y="0"/>
                    </a:lnTo>
                    <a:lnTo>
                      <a:pt x="122" y="2"/>
                    </a:lnTo>
                    <a:lnTo>
                      <a:pt x="122" y="3"/>
                    </a:lnTo>
                    <a:lnTo>
                      <a:pt x="123" y="3"/>
                    </a:lnTo>
                    <a:lnTo>
                      <a:pt x="123" y="4"/>
                    </a:lnTo>
                    <a:lnTo>
                      <a:pt x="119" y="5"/>
                    </a:lnTo>
                    <a:lnTo>
                      <a:pt x="118" y="7"/>
                    </a:lnTo>
                    <a:lnTo>
                      <a:pt x="118" y="8"/>
                    </a:lnTo>
                    <a:lnTo>
                      <a:pt x="118" y="7"/>
                    </a:lnTo>
                    <a:lnTo>
                      <a:pt x="118" y="4"/>
                    </a:lnTo>
                    <a:lnTo>
                      <a:pt x="114" y="3"/>
                    </a:lnTo>
                    <a:lnTo>
                      <a:pt x="113" y="4"/>
                    </a:lnTo>
                    <a:lnTo>
                      <a:pt x="112" y="4"/>
                    </a:lnTo>
                    <a:lnTo>
                      <a:pt x="111" y="7"/>
                    </a:lnTo>
                    <a:lnTo>
                      <a:pt x="109" y="10"/>
                    </a:lnTo>
                    <a:lnTo>
                      <a:pt x="111" y="11"/>
                    </a:lnTo>
                    <a:lnTo>
                      <a:pt x="112" y="10"/>
                    </a:lnTo>
                    <a:lnTo>
                      <a:pt x="111" y="13"/>
                    </a:lnTo>
                    <a:lnTo>
                      <a:pt x="109" y="13"/>
                    </a:lnTo>
                    <a:lnTo>
                      <a:pt x="109" y="11"/>
                    </a:lnTo>
                    <a:lnTo>
                      <a:pt x="107" y="13"/>
                    </a:lnTo>
                    <a:lnTo>
                      <a:pt x="106" y="13"/>
                    </a:lnTo>
                    <a:lnTo>
                      <a:pt x="104" y="14"/>
                    </a:lnTo>
                    <a:lnTo>
                      <a:pt x="106" y="15"/>
                    </a:lnTo>
                    <a:lnTo>
                      <a:pt x="106" y="16"/>
                    </a:lnTo>
                    <a:lnTo>
                      <a:pt x="104" y="20"/>
                    </a:lnTo>
                    <a:lnTo>
                      <a:pt x="102" y="23"/>
                    </a:lnTo>
                    <a:lnTo>
                      <a:pt x="100" y="24"/>
                    </a:lnTo>
                    <a:lnTo>
                      <a:pt x="97" y="26"/>
                    </a:lnTo>
                    <a:lnTo>
                      <a:pt x="96" y="27"/>
                    </a:lnTo>
                    <a:lnTo>
                      <a:pt x="95" y="29"/>
                    </a:lnTo>
                    <a:lnTo>
                      <a:pt x="93" y="29"/>
                    </a:lnTo>
                    <a:lnTo>
                      <a:pt x="93" y="27"/>
                    </a:lnTo>
                    <a:lnTo>
                      <a:pt x="92" y="27"/>
                    </a:lnTo>
                    <a:lnTo>
                      <a:pt x="91" y="29"/>
                    </a:lnTo>
                    <a:lnTo>
                      <a:pt x="90" y="30"/>
                    </a:lnTo>
                    <a:lnTo>
                      <a:pt x="90" y="32"/>
                    </a:lnTo>
                    <a:lnTo>
                      <a:pt x="90" y="34"/>
                    </a:lnTo>
                    <a:lnTo>
                      <a:pt x="91" y="35"/>
                    </a:lnTo>
                    <a:lnTo>
                      <a:pt x="91" y="36"/>
                    </a:lnTo>
                    <a:lnTo>
                      <a:pt x="90" y="37"/>
                    </a:lnTo>
                    <a:lnTo>
                      <a:pt x="89" y="37"/>
                    </a:lnTo>
                    <a:lnTo>
                      <a:pt x="87" y="38"/>
                    </a:lnTo>
                    <a:lnTo>
                      <a:pt x="87" y="40"/>
                    </a:lnTo>
                    <a:lnTo>
                      <a:pt x="86" y="41"/>
                    </a:lnTo>
                    <a:lnTo>
                      <a:pt x="84" y="43"/>
                    </a:lnTo>
                    <a:lnTo>
                      <a:pt x="84" y="45"/>
                    </a:lnTo>
                    <a:lnTo>
                      <a:pt x="84" y="46"/>
                    </a:lnTo>
                    <a:lnTo>
                      <a:pt x="84" y="47"/>
                    </a:lnTo>
                    <a:lnTo>
                      <a:pt x="82" y="48"/>
                    </a:lnTo>
                    <a:lnTo>
                      <a:pt x="81" y="49"/>
                    </a:lnTo>
                    <a:lnTo>
                      <a:pt x="79" y="48"/>
                    </a:lnTo>
                    <a:lnTo>
                      <a:pt x="79" y="49"/>
                    </a:lnTo>
                    <a:lnTo>
                      <a:pt x="78" y="49"/>
                    </a:lnTo>
                    <a:lnTo>
                      <a:pt x="75" y="49"/>
                    </a:lnTo>
                    <a:lnTo>
                      <a:pt x="74" y="51"/>
                    </a:lnTo>
                    <a:lnTo>
                      <a:pt x="73" y="51"/>
                    </a:lnTo>
                    <a:lnTo>
                      <a:pt x="73" y="49"/>
                    </a:lnTo>
                    <a:lnTo>
                      <a:pt x="71" y="49"/>
                    </a:lnTo>
                    <a:lnTo>
                      <a:pt x="71" y="51"/>
                    </a:lnTo>
                    <a:lnTo>
                      <a:pt x="71" y="52"/>
                    </a:lnTo>
                    <a:lnTo>
                      <a:pt x="70" y="53"/>
                    </a:lnTo>
                    <a:lnTo>
                      <a:pt x="70" y="54"/>
                    </a:lnTo>
                    <a:lnTo>
                      <a:pt x="67" y="56"/>
                    </a:lnTo>
                    <a:lnTo>
                      <a:pt x="64" y="56"/>
                    </a:lnTo>
                    <a:lnTo>
                      <a:pt x="63" y="54"/>
                    </a:lnTo>
                    <a:lnTo>
                      <a:pt x="62" y="54"/>
                    </a:lnTo>
                    <a:lnTo>
                      <a:pt x="62" y="56"/>
                    </a:lnTo>
                    <a:lnTo>
                      <a:pt x="60" y="56"/>
                    </a:lnTo>
                    <a:lnTo>
                      <a:pt x="59" y="54"/>
                    </a:lnTo>
                    <a:lnTo>
                      <a:pt x="59" y="56"/>
                    </a:lnTo>
                    <a:lnTo>
                      <a:pt x="58" y="56"/>
                    </a:lnTo>
                    <a:lnTo>
                      <a:pt x="57" y="54"/>
                    </a:lnTo>
                    <a:lnTo>
                      <a:pt x="55" y="54"/>
                    </a:lnTo>
                    <a:lnTo>
                      <a:pt x="55" y="56"/>
                    </a:lnTo>
                    <a:lnTo>
                      <a:pt x="55" y="58"/>
                    </a:lnTo>
                    <a:lnTo>
                      <a:pt x="54" y="58"/>
                    </a:lnTo>
                    <a:lnTo>
                      <a:pt x="53" y="57"/>
                    </a:lnTo>
                    <a:lnTo>
                      <a:pt x="52" y="54"/>
                    </a:lnTo>
                    <a:lnTo>
                      <a:pt x="51" y="54"/>
                    </a:lnTo>
                    <a:lnTo>
                      <a:pt x="49" y="57"/>
                    </a:lnTo>
                    <a:lnTo>
                      <a:pt x="47" y="57"/>
                    </a:lnTo>
                    <a:lnTo>
                      <a:pt x="46" y="57"/>
                    </a:lnTo>
                    <a:lnTo>
                      <a:pt x="44" y="57"/>
                    </a:lnTo>
                    <a:lnTo>
                      <a:pt x="43" y="56"/>
                    </a:lnTo>
                    <a:lnTo>
                      <a:pt x="42" y="54"/>
                    </a:lnTo>
                    <a:lnTo>
                      <a:pt x="42" y="53"/>
                    </a:lnTo>
                    <a:lnTo>
                      <a:pt x="42" y="52"/>
                    </a:lnTo>
                    <a:lnTo>
                      <a:pt x="41" y="51"/>
                    </a:lnTo>
                    <a:lnTo>
                      <a:pt x="40" y="51"/>
                    </a:lnTo>
                    <a:lnTo>
                      <a:pt x="38" y="51"/>
                    </a:lnTo>
                    <a:lnTo>
                      <a:pt x="37" y="49"/>
                    </a:lnTo>
                    <a:lnTo>
                      <a:pt x="35" y="48"/>
                    </a:lnTo>
                    <a:lnTo>
                      <a:pt x="32" y="48"/>
                    </a:lnTo>
                    <a:lnTo>
                      <a:pt x="32" y="49"/>
                    </a:lnTo>
                    <a:lnTo>
                      <a:pt x="31" y="49"/>
                    </a:lnTo>
                    <a:lnTo>
                      <a:pt x="29" y="51"/>
                    </a:lnTo>
                    <a:lnTo>
                      <a:pt x="26" y="51"/>
                    </a:lnTo>
                    <a:lnTo>
                      <a:pt x="22" y="49"/>
                    </a:lnTo>
                    <a:lnTo>
                      <a:pt x="21" y="48"/>
                    </a:lnTo>
                    <a:lnTo>
                      <a:pt x="21" y="47"/>
                    </a:lnTo>
                    <a:lnTo>
                      <a:pt x="19" y="46"/>
                    </a:lnTo>
                    <a:lnTo>
                      <a:pt x="18" y="46"/>
                    </a:lnTo>
                    <a:lnTo>
                      <a:pt x="18" y="47"/>
                    </a:lnTo>
                    <a:lnTo>
                      <a:pt x="16" y="47"/>
                    </a:lnTo>
                    <a:lnTo>
                      <a:pt x="15" y="48"/>
                    </a:lnTo>
                    <a:lnTo>
                      <a:pt x="15" y="51"/>
                    </a:lnTo>
                    <a:lnTo>
                      <a:pt x="14" y="52"/>
                    </a:lnTo>
                    <a:lnTo>
                      <a:pt x="13" y="52"/>
                    </a:lnTo>
                    <a:lnTo>
                      <a:pt x="11" y="53"/>
                    </a:lnTo>
                    <a:lnTo>
                      <a:pt x="13" y="54"/>
                    </a:lnTo>
                    <a:lnTo>
                      <a:pt x="14" y="54"/>
                    </a:lnTo>
                    <a:lnTo>
                      <a:pt x="15" y="54"/>
                    </a:lnTo>
                    <a:lnTo>
                      <a:pt x="14" y="52"/>
                    </a:lnTo>
                    <a:lnTo>
                      <a:pt x="15" y="52"/>
                    </a:lnTo>
                    <a:lnTo>
                      <a:pt x="18" y="52"/>
                    </a:lnTo>
                    <a:lnTo>
                      <a:pt x="19" y="53"/>
                    </a:lnTo>
                    <a:lnTo>
                      <a:pt x="20" y="53"/>
                    </a:lnTo>
                    <a:lnTo>
                      <a:pt x="22" y="53"/>
                    </a:lnTo>
                    <a:lnTo>
                      <a:pt x="24" y="52"/>
                    </a:lnTo>
                    <a:lnTo>
                      <a:pt x="25" y="52"/>
                    </a:lnTo>
                    <a:lnTo>
                      <a:pt x="24" y="53"/>
                    </a:lnTo>
                    <a:lnTo>
                      <a:pt x="26" y="56"/>
                    </a:lnTo>
                    <a:lnTo>
                      <a:pt x="27" y="57"/>
                    </a:lnTo>
                    <a:lnTo>
                      <a:pt x="25" y="57"/>
                    </a:lnTo>
                    <a:lnTo>
                      <a:pt x="24" y="57"/>
                    </a:lnTo>
                    <a:lnTo>
                      <a:pt x="24" y="58"/>
                    </a:lnTo>
                    <a:lnTo>
                      <a:pt x="20" y="58"/>
                    </a:lnTo>
                    <a:lnTo>
                      <a:pt x="19" y="59"/>
                    </a:lnTo>
                    <a:lnTo>
                      <a:pt x="15" y="60"/>
                    </a:lnTo>
                    <a:lnTo>
                      <a:pt x="11" y="60"/>
                    </a:lnTo>
                    <a:lnTo>
                      <a:pt x="11" y="62"/>
                    </a:lnTo>
                    <a:lnTo>
                      <a:pt x="10" y="63"/>
                    </a:lnTo>
                    <a:lnTo>
                      <a:pt x="9" y="62"/>
                    </a:lnTo>
                    <a:lnTo>
                      <a:pt x="8" y="59"/>
                    </a:lnTo>
                    <a:lnTo>
                      <a:pt x="6" y="59"/>
                    </a:lnTo>
                    <a:lnTo>
                      <a:pt x="6" y="60"/>
                    </a:lnTo>
                    <a:lnTo>
                      <a:pt x="5" y="63"/>
                    </a:lnTo>
                    <a:lnTo>
                      <a:pt x="5" y="64"/>
                    </a:lnTo>
                    <a:lnTo>
                      <a:pt x="5" y="67"/>
                    </a:lnTo>
                    <a:lnTo>
                      <a:pt x="5" y="69"/>
                    </a:lnTo>
                    <a:lnTo>
                      <a:pt x="4" y="70"/>
                    </a:lnTo>
                    <a:lnTo>
                      <a:pt x="4" y="72"/>
                    </a:lnTo>
                    <a:lnTo>
                      <a:pt x="3" y="72"/>
                    </a:lnTo>
                    <a:lnTo>
                      <a:pt x="2" y="73"/>
                    </a:lnTo>
                    <a:lnTo>
                      <a:pt x="2" y="74"/>
                    </a:lnTo>
                    <a:lnTo>
                      <a:pt x="4" y="76"/>
                    </a:lnTo>
                    <a:lnTo>
                      <a:pt x="5" y="78"/>
                    </a:lnTo>
                    <a:lnTo>
                      <a:pt x="6" y="80"/>
                    </a:lnTo>
                    <a:lnTo>
                      <a:pt x="9" y="83"/>
                    </a:lnTo>
                    <a:lnTo>
                      <a:pt x="9" y="85"/>
                    </a:lnTo>
                    <a:lnTo>
                      <a:pt x="9" y="86"/>
                    </a:lnTo>
                    <a:lnTo>
                      <a:pt x="10" y="87"/>
                    </a:lnTo>
                    <a:lnTo>
                      <a:pt x="11" y="89"/>
                    </a:lnTo>
                    <a:lnTo>
                      <a:pt x="11" y="92"/>
                    </a:lnTo>
                    <a:lnTo>
                      <a:pt x="10" y="95"/>
                    </a:lnTo>
                    <a:lnTo>
                      <a:pt x="8" y="97"/>
                    </a:lnTo>
                    <a:lnTo>
                      <a:pt x="6" y="97"/>
                    </a:lnTo>
                    <a:lnTo>
                      <a:pt x="5" y="98"/>
                    </a:lnTo>
                    <a:lnTo>
                      <a:pt x="6" y="100"/>
                    </a:lnTo>
                    <a:lnTo>
                      <a:pt x="8" y="100"/>
                    </a:lnTo>
                    <a:lnTo>
                      <a:pt x="6" y="101"/>
                    </a:lnTo>
                    <a:lnTo>
                      <a:pt x="5" y="101"/>
                    </a:lnTo>
                    <a:lnTo>
                      <a:pt x="4" y="101"/>
                    </a:lnTo>
                    <a:lnTo>
                      <a:pt x="4" y="100"/>
                    </a:lnTo>
                    <a:lnTo>
                      <a:pt x="3" y="100"/>
                    </a:lnTo>
                    <a:lnTo>
                      <a:pt x="2" y="101"/>
                    </a:lnTo>
                    <a:lnTo>
                      <a:pt x="2" y="102"/>
                    </a:lnTo>
                    <a:lnTo>
                      <a:pt x="0" y="105"/>
                    </a:lnTo>
                    <a:lnTo>
                      <a:pt x="2" y="107"/>
                    </a:lnTo>
                    <a:lnTo>
                      <a:pt x="2" y="108"/>
                    </a:lnTo>
                    <a:lnTo>
                      <a:pt x="3" y="108"/>
                    </a:lnTo>
                    <a:lnTo>
                      <a:pt x="2" y="109"/>
                    </a:lnTo>
                    <a:lnTo>
                      <a:pt x="3" y="109"/>
                    </a:lnTo>
                    <a:lnTo>
                      <a:pt x="3" y="111"/>
                    </a:lnTo>
                    <a:lnTo>
                      <a:pt x="5" y="113"/>
                    </a:lnTo>
                    <a:lnTo>
                      <a:pt x="8" y="114"/>
                    </a:lnTo>
                    <a:lnTo>
                      <a:pt x="8" y="116"/>
                    </a:lnTo>
                    <a:lnTo>
                      <a:pt x="8" y="117"/>
                    </a:lnTo>
                    <a:lnTo>
                      <a:pt x="8" y="119"/>
                    </a:lnTo>
                    <a:lnTo>
                      <a:pt x="9" y="120"/>
                    </a:lnTo>
                    <a:lnTo>
                      <a:pt x="8" y="120"/>
                    </a:lnTo>
                    <a:lnTo>
                      <a:pt x="6" y="120"/>
                    </a:lnTo>
                    <a:lnTo>
                      <a:pt x="8" y="122"/>
                    </a:lnTo>
                    <a:lnTo>
                      <a:pt x="9" y="123"/>
                    </a:lnTo>
                    <a:lnTo>
                      <a:pt x="9" y="124"/>
                    </a:lnTo>
                    <a:lnTo>
                      <a:pt x="8" y="127"/>
                    </a:lnTo>
                    <a:lnTo>
                      <a:pt x="9" y="129"/>
                    </a:lnTo>
                    <a:lnTo>
                      <a:pt x="9" y="132"/>
                    </a:lnTo>
                    <a:lnTo>
                      <a:pt x="8" y="134"/>
                    </a:lnTo>
                    <a:lnTo>
                      <a:pt x="5" y="135"/>
                    </a:lnTo>
                    <a:lnTo>
                      <a:pt x="4" y="135"/>
                    </a:lnTo>
                    <a:lnTo>
                      <a:pt x="3" y="134"/>
                    </a:lnTo>
                    <a:lnTo>
                      <a:pt x="3" y="135"/>
                    </a:lnTo>
                    <a:lnTo>
                      <a:pt x="5" y="138"/>
                    </a:lnTo>
                    <a:lnTo>
                      <a:pt x="6" y="140"/>
                    </a:lnTo>
                    <a:lnTo>
                      <a:pt x="8" y="141"/>
                    </a:lnTo>
                    <a:lnTo>
                      <a:pt x="9" y="141"/>
                    </a:lnTo>
                    <a:lnTo>
                      <a:pt x="10" y="140"/>
                    </a:lnTo>
                    <a:lnTo>
                      <a:pt x="11" y="139"/>
                    </a:lnTo>
                    <a:lnTo>
                      <a:pt x="10" y="138"/>
                    </a:lnTo>
                    <a:lnTo>
                      <a:pt x="10" y="136"/>
                    </a:lnTo>
                    <a:lnTo>
                      <a:pt x="11" y="136"/>
                    </a:lnTo>
                    <a:lnTo>
                      <a:pt x="11" y="135"/>
                    </a:lnTo>
                    <a:lnTo>
                      <a:pt x="14" y="134"/>
                    </a:lnTo>
                    <a:lnTo>
                      <a:pt x="16" y="132"/>
                    </a:lnTo>
                    <a:lnTo>
                      <a:pt x="20" y="128"/>
                    </a:lnTo>
                    <a:lnTo>
                      <a:pt x="21" y="128"/>
                    </a:lnTo>
                    <a:lnTo>
                      <a:pt x="21" y="127"/>
                    </a:lnTo>
                    <a:lnTo>
                      <a:pt x="22" y="125"/>
                    </a:lnTo>
                    <a:lnTo>
                      <a:pt x="22" y="124"/>
                    </a:lnTo>
                    <a:lnTo>
                      <a:pt x="21" y="123"/>
                    </a:lnTo>
                    <a:lnTo>
                      <a:pt x="22" y="123"/>
                    </a:lnTo>
                    <a:lnTo>
                      <a:pt x="24" y="123"/>
                    </a:lnTo>
                    <a:lnTo>
                      <a:pt x="26" y="120"/>
                    </a:lnTo>
                    <a:lnTo>
                      <a:pt x="25" y="119"/>
                    </a:lnTo>
                    <a:lnTo>
                      <a:pt x="25" y="118"/>
                    </a:lnTo>
                    <a:lnTo>
                      <a:pt x="26" y="118"/>
                    </a:lnTo>
                    <a:lnTo>
                      <a:pt x="27" y="116"/>
                    </a:lnTo>
                    <a:lnTo>
                      <a:pt x="29" y="118"/>
                    </a:lnTo>
                    <a:lnTo>
                      <a:pt x="31" y="119"/>
                    </a:lnTo>
                    <a:lnTo>
                      <a:pt x="35" y="119"/>
                    </a:lnTo>
                    <a:lnTo>
                      <a:pt x="38" y="123"/>
                    </a:lnTo>
                    <a:lnTo>
                      <a:pt x="42" y="127"/>
                    </a:lnTo>
                    <a:lnTo>
                      <a:pt x="42" y="125"/>
                    </a:lnTo>
                    <a:lnTo>
                      <a:pt x="42" y="124"/>
                    </a:lnTo>
                    <a:lnTo>
                      <a:pt x="43" y="124"/>
                    </a:lnTo>
                    <a:lnTo>
                      <a:pt x="43" y="123"/>
                    </a:lnTo>
                    <a:lnTo>
                      <a:pt x="44" y="125"/>
                    </a:lnTo>
                    <a:lnTo>
                      <a:pt x="43" y="127"/>
                    </a:lnTo>
                    <a:lnTo>
                      <a:pt x="46" y="128"/>
                    </a:lnTo>
                    <a:lnTo>
                      <a:pt x="46" y="134"/>
                    </a:lnTo>
                    <a:lnTo>
                      <a:pt x="48" y="138"/>
                    </a:lnTo>
                    <a:lnTo>
                      <a:pt x="49" y="138"/>
                    </a:lnTo>
                    <a:lnTo>
                      <a:pt x="49" y="136"/>
                    </a:lnTo>
                    <a:lnTo>
                      <a:pt x="53" y="136"/>
                    </a:lnTo>
                    <a:lnTo>
                      <a:pt x="55" y="138"/>
                    </a:lnTo>
                    <a:lnTo>
                      <a:pt x="57" y="136"/>
                    </a:lnTo>
                    <a:lnTo>
                      <a:pt x="57" y="135"/>
                    </a:lnTo>
                    <a:lnTo>
                      <a:pt x="58" y="136"/>
                    </a:lnTo>
                    <a:lnTo>
                      <a:pt x="55" y="138"/>
                    </a:lnTo>
                    <a:lnTo>
                      <a:pt x="58" y="139"/>
                    </a:lnTo>
                    <a:lnTo>
                      <a:pt x="62" y="139"/>
                    </a:lnTo>
                    <a:lnTo>
                      <a:pt x="63" y="139"/>
                    </a:lnTo>
                    <a:lnTo>
                      <a:pt x="64" y="139"/>
                    </a:lnTo>
                    <a:lnTo>
                      <a:pt x="65" y="136"/>
                    </a:lnTo>
                    <a:lnTo>
                      <a:pt x="69" y="134"/>
                    </a:lnTo>
                    <a:lnTo>
                      <a:pt x="70" y="134"/>
                    </a:lnTo>
                    <a:lnTo>
                      <a:pt x="73" y="134"/>
                    </a:lnTo>
                    <a:lnTo>
                      <a:pt x="74" y="133"/>
                    </a:lnTo>
                    <a:lnTo>
                      <a:pt x="74" y="130"/>
                    </a:lnTo>
                    <a:lnTo>
                      <a:pt x="74" y="129"/>
                    </a:lnTo>
                    <a:lnTo>
                      <a:pt x="74" y="128"/>
                    </a:lnTo>
                    <a:lnTo>
                      <a:pt x="75" y="128"/>
                    </a:lnTo>
                    <a:lnTo>
                      <a:pt x="76" y="128"/>
                    </a:lnTo>
                    <a:lnTo>
                      <a:pt x="76" y="125"/>
                    </a:lnTo>
                    <a:lnTo>
                      <a:pt x="79" y="122"/>
                    </a:lnTo>
                    <a:lnTo>
                      <a:pt x="79" y="120"/>
                    </a:lnTo>
                    <a:lnTo>
                      <a:pt x="78" y="120"/>
                    </a:lnTo>
                    <a:lnTo>
                      <a:pt x="79" y="120"/>
                    </a:lnTo>
                    <a:lnTo>
                      <a:pt x="79" y="119"/>
                    </a:lnTo>
                    <a:lnTo>
                      <a:pt x="79" y="118"/>
                    </a:lnTo>
                    <a:lnTo>
                      <a:pt x="80" y="117"/>
                    </a:lnTo>
                    <a:lnTo>
                      <a:pt x="81" y="116"/>
                    </a:lnTo>
                    <a:lnTo>
                      <a:pt x="81" y="118"/>
                    </a:lnTo>
                    <a:lnTo>
                      <a:pt x="81" y="120"/>
                    </a:lnTo>
                    <a:lnTo>
                      <a:pt x="84" y="122"/>
                    </a:lnTo>
                    <a:lnTo>
                      <a:pt x="84" y="123"/>
                    </a:lnTo>
                    <a:lnTo>
                      <a:pt x="82" y="123"/>
                    </a:lnTo>
                    <a:lnTo>
                      <a:pt x="81" y="124"/>
                    </a:lnTo>
                    <a:lnTo>
                      <a:pt x="81" y="125"/>
                    </a:lnTo>
                    <a:lnTo>
                      <a:pt x="81" y="127"/>
                    </a:lnTo>
                    <a:lnTo>
                      <a:pt x="82" y="127"/>
                    </a:lnTo>
                    <a:lnTo>
                      <a:pt x="82" y="125"/>
                    </a:lnTo>
                    <a:lnTo>
                      <a:pt x="82" y="124"/>
                    </a:lnTo>
                    <a:lnTo>
                      <a:pt x="85" y="123"/>
                    </a:lnTo>
                    <a:lnTo>
                      <a:pt x="86" y="123"/>
                    </a:lnTo>
                    <a:lnTo>
                      <a:pt x="86" y="124"/>
                    </a:lnTo>
                    <a:lnTo>
                      <a:pt x="85" y="127"/>
                    </a:lnTo>
                    <a:lnTo>
                      <a:pt x="86" y="128"/>
                    </a:lnTo>
                    <a:lnTo>
                      <a:pt x="87" y="129"/>
                    </a:lnTo>
                    <a:lnTo>
                      <a:pt x="87" y="128"/>
                    </a:lnTo>
                    <a:lnTo>
                      <a:pt x="90" y="127"/>
                    </a:lnTo>
                    <a:lnTo>
                      <a:pt x="90" y="128"/>
                    </a:lnTo>
                    <a:lnTo>
                      <a:pt x="91" y="128"/>
                    </a:lnTo>
                    <a:lnTo>
                      <a:pt x="91" y="127"/>
                    </a:lnTo>
                    <a:lnTo>
                      <a:pt x="89" y="124"/>
                    </a:lnTo>
                    <a:lnTo>
                      <a:pt x="91" y="124"/>
                    </a:lnTo>
                    <a:lnTo>
                      <a:pt x="92" y="124"/>
                    </a:lnTo>
                    <a:lnTo>
                      <a:pt x="93" y="123"/>
                    </a:lnTo>
                    <a:lnTo>
                      <a:pt x="93" y="122"/>
                    </a:lnTo>
                    <a:lnTo>
                      <a:pt x="92" y="122"/>
                    </a:lnTo>
                    <a:lnTo>
                      <a:pt x="92" y="120"/>
                    </a:lnTo>
                    <a:lnTo>
                      <a:pt x="92" y="119"/>
                    </a:lnTo>
                    <a:lnTo>
                      <a:pt x="95" y="120"/>
                    </a:lnTo>
                    <a:lnTo>
                      <a:pt x="97" y="122"/>
                    </a:lnTo>
                    <a:lnTo>
                      <a:pt x="98" y="123"/>
                    </a:lnTo>
                    <a:lnTo>
                      <a:pt x="98" y="124"/>
                    </a:lnTo>
                    <a:lnTo>
                      <a:pt x="103" y="125"/>
                    </a:lnTo>
                    <a:lnTo>
                      <a:pt x="109" y="122"/>
                    </a:lnTo>
                    <a:lnTo>
                      <a:pt x="111" y="119"/>
                    </a:lnTo>
                    <a:lnTo>
                      <a:pt x="112" y="119"/>
                    </a:lnTo>
                    <a:lnTo>
                      <a:pt x="112" y="120"/>
                    </a:lnTo>
                    <a:lnTo>
                      <a:pt x="113" y="122"/>
                    </a:lnTo>
                    <a:lnTo>
                      <a:pt x="114" y="122"/>
                    </a:lnTo>
                    <a:lnTo>
                      <a:pt x="114" y="120"/>
                    </a:lnTo>
                    <a:lnTo>
                      <a:pt x="115" y="119"/>
                    </a:lnTo>
                    <a:lnTo>
                      <a:pt x="117" y="118"/>
                    </a:lnTo>
                    <a:lnTo>
                      <a:pt x="119" y="118"/>
                    </a:lnTo>
                    <a:lnTo>
                      <a:pt x="122" y="118"/>
                    </a:lnTo>
                    <a:lnTo>
                      <a:pt x="124" y="118"/>
                    </a:lnTo>
                    <a:lnTo>
                      <a:pt x="124" y="117"/>
                    </a:lnTo>
                    <a:lnTo>
                      <a:pt x="125" y="117"/>
                    </a:lnTo>
                    <a:lnTo>
                      <a:pt x="127" y="117"/>
                    </a:lnTo>
                    <a:lnTo>
                      <a:pt x="127" y="116"/>
                    </a:lnTo>
                    <a:lnTo>
                      <a:pt x="129" y="114"/>
                    </a:lnTo>
                    <a:lnTo>
                      <a:pt x="129" y="116"/>
                    </a:lnTo>
                    <a:lnTo>
                      <a:pt x="130" y="116"/>
                    </a:lnTo>
                    <a:lnTo>
                      <a:pt x="131" y="114"/>
                    </a:lnTo>
                    <a:lnTo>
                      <a:pt x="133" y="114"/>
                    </a:lnTo>
                    <a:lnTo>
                      <a:pt x="133" y="113"/>
                    </a:lnTo>
                    <a:lnTo>
                      <a:pt x="135" y="113"/>
                    </a:lnTo>
                    <a:lnTo>
                      <a:pt x="135" y="114"/>
                    </a:lnTo>
                    <a:lnTo>
                      <a:pt x="134" y="114"/>
                    </a:lnTo>
                    <a:lnTo>
                      <a:pt x="134" y="117"/>
                    </a:lnTo>
                    <a:lnTo>
                      <a:pt x="135" y="117"/>
                    </a:lnTo>
                    <a:lnTo>
                      <a:pt x="135" y="116"/>
                    </a:lnTo>
                    <a:lnTo>
                      <a:pt x="141" y="116"/>
                    </a:lnTo>
                    <a:lnTo>
                      <a:pt x="141" y="117"/>
                    </a:lnTo>
                    <a:lnTo>
                      <a:pt x="140" y="118"/>
                    </a:lnTo>
                    <a:lnTo>
                      <a:pt x="141" y="119"/>
                    </a:lnTo>
                    <a:lnTo>
                      <a:pt x="142" y="118"/>
                    </a:lnTo>
                    <a:lnTo>
                      <a:pt x="145" y="120"/>
                    </a:lnTo>
                    <a:lnTo>
                      <a:pt x="144" y="122"/>
                    </a:lnTo>
                    <a:lnTo>
                      <a:pt x="140" y="125"/>
                    </a:lnTo>
                    <a:lnTo>
                      <a:pt x="139" y="127"/>
                    </a:lnTo>
                    <a:lnTo>
                      <a:pt x="140" y="128"/>
                    </a:lnTo>
                    <a:lnTo>
                      <a:pt x="139" y="128"/>
                    </a:lnTo>
                    <a:lnTo>
                      <a:pt x="136" y="129"/>
                    </a:lnTo>
                    <a:lnTo>
                      <a:pt x="136" y="128"/>
                    </a:lnTo>
                    <a:lnTo>
                      <a:pt x="135" y="129"/>
                    </a:lnTo>
                    <a:lnTo>
                      <a:pt x="136" y="129"/>
                    </a:lnTo>
                    <a:lnTo>
                      <a:pt x="139" y="130"/>
                    </a:lnTo>
                    <a:lnTo>
                      <a:pt x="141" y="130"/>
                    </a:lnTo>
                    <a:lnTo>
                      <a:pt x="142" y="130"/>
                    </a:lnTo>
                    <a:lnTo>
                      <a:pt x="142" y="132"/>
                    </a:lnTo>
                    <a:lnTo>
                      <a:pt x="144" y="130"/>
                    </a:lnTo>
                    <a:lnTo>
                      <a:pt x="145" y="130"/>
                    </a:lnTo>
                    <a:lnTo>
                      <a:pt x="144" y="129"/>
                    </a:lnTo>
                    <a:lnTo>
                      <a:pt x="141" y="128"/>
                    </a:lnTo>
                    <a:lnTo>
                      <a:pt x="144" y="127"/>
                    </a:lnTo>
                    <a:lnTo>
                      <a:pt x="147" y="123"/>
                    </a:lnTo>
                    <a:lnTo>
                      <a:pt x="151" y="124"/>
                    </a:lnTo>
                    <a:lnTo>
                      <a:pt x="151" y="128"/>
                    </a:lnTo>
                    <a:lnTo>
                      <a:pt x="156" y="130"/>
                    </a:lnTo>
                    <a:lnTo>
                      <a:pt x="158" y="132"/>
                    </a:lnTo>
                    <a:lnTo>
                      <a:pt x="161" y="134"/>
                    </a:lnTo>
                    <a:lnTo>
                      <a:pt x="162" y="135"/>
                    </a:lnTo>
                    <a:lnTo>
                      <a:pt x="163" y="134"/>
                    </a:lnTo>
                    <a:lnTo>
                      <a:pt x="166" y="135"/>
                    </a:lnTo>
                    <a:lnTo>
                      <a:pt x="167" y="136"/>
                    </a:lnTo>
                    <a:lnTo>
                      <a:pt x="167" y="138"/>
                    </a:lnTo>
                    <a:lnTo>
                      <a:pt x="166" y="139"/>
                    </a:lnTo>
                    <a:lnTo>
                      <a:pt x="166" y="140"/>
                    </a:lnTo>
                    <a:lnTo>
                      <a:pt x="167" y="140"/>
                    </a:lnTo>
                    <a:lnTo>
                      <a:pt x="167" y="139"/>
                    </a:lnTo>
                    <a:lnTo>
                      <a:pt x="168" y="139"/>
                    </a:lnTo>
                    <a:lnTo>
                      <a:pt x="169" y="140"/>
                    </a:lnTo>
                    <a:lnTo>
                      <a:pt x="172" y="141"/>
                    </a:lnTo>
                    <a:lnTo>
                      <a:pt x="176" y="144"/>
                    </a:lnTo>
                    <a:lnTo>
                      <a:pt x="178" y="143"/>
                    </a:lnTo>
                    <a:lnTo>
                      <a:pt x="179" y="141"/>
                    </a:lnTo>
                    <a:lnTo>
                      <a:pt x="182" y="143"/>
                    </a:lnTo>
                    <a:lnTo>
                      <a:pt x="183" y="144"/>
                    </a:lnTo>
                    <a:lnTo>
                      <a:pt x="185" y="146"/>
                    </a:lnTo>
                    <a:lnTo>
                      <a:pt x="189" y="147"/>
                    </a:lnTo>
                    <a:lnTo>
                      <a:pt x="189" y="149"/>
                    </a:lnTo>
                    <a:lnTo>
                      <a:pt x="189" y="151"/>
                    </a:lnTo>
                    <a:lnTo>
                      <a:pt x="189" y="154"/>
                    </a:lnTo>
                    <a:lnTo>
                      <a:pt x="189" y="156"/>
                    </a:lnTo>
                    <a:lnTo>
                      <a:pt x="188" y="155"/>
                    </a:lnTo>
                    <a:lnTo>
                      <a:pt x="187" y="155"/>
                    </a:lnTo>
                    <a:lnTo>
                      <a:pt x="185" y="154"/>
                    </a:lnTo>
                    <a:lnTo>
                      <a:pt x="184" y="154"/>
                    </a:lnTo>
                    <a:lnTo>
                      <a:pt x="183" y="152"/>
                    </a:lnTo>
                    <a:lnTo>
                      <a:pt x="183" y="151"/>
                    </a:lnTo>
                    <a:lnTo>
                      <a:pt x="182" y="152"/>
                    </a:lnTo>
                    <a:lnTo>
                      <a:pt x="182" y="154"/>
                    </a:lnTo>
                    <a:lnTo>
                      <a:pt x="183" y="155"/>
                    </a:lnTo>
                    <a:lnTo>
                      <a:pt x="184" y="156"/>
                    </a:lnTo>
                    <a:lnTo>
                      <a:pt x="183" y="157"/>
                    </a:lnTo>
                    <a:lnTo>
                      <a:pt x="182" y="158"/>
                    </a:lnTo>
                    <a:lnTo>
                      <a:pt x="180" y="158"/>
                    </a:lnTo>
                    <a:lnTo>
                      <a:pt x="180" y="160"/>
                    </a:lnTo>
                    <a:lnTo>
                      <a:pt x="179" y="162"/>
                    </a:lnTo>
                    <a:lnTo>
                      <a:pt x="177" y="162"/>
                    </a:lnTo>
                    <a:lnTo>
                      <a:pt x="177" y="163"/>
                    </a:lnTo>
                    <a:lnTo>
                      <a:pt x="178" y="165"/>
                    </a:lnTo>
                    <a:lnTo>
                      <a:pt x="179" y="163"/>
                    </a:lnTo>
                    <a:lnTo>
                      <a:pt x="180" y="161"/>
                    </a:lnTo>
                    <a:lnTo>
                      <a:pt x="183" y="161"/>
                    </a:lnTo>
                    <a:lnTo>
                      <a:pt x="184" y="158"/>
                    </a:lnTo>
                    <a:lnTo>
                      <a:pt x="184" y="157"/>
                    </a:lnTo>
                    <a:lnTo>
                      <a:pt x="185" y="157"/>
                    </a:lnTo>
                    <a:lnTo>
                      <a:pt x="187" y="157"/>
                    </a:lnTo>
                    <a:lnTo>
                      <a:pt x="189" y="156"/>
                    </a:lnTo>
                    <a:lnTo>
                      <a:pt x="193" y="156"/>
                    </a:lnTo>
                    <a:lnTo>
                      <a:pt x="194" y="155"/>
                    </a:lnTo>
                    <a:lnTo>
                      <a:pt x="196" y="152"/>
                    </a:lnTo>
                    <a:lnTo>
                      <a:pt x="195" y="151"/>
                    </a:lnTo>
                    <a:lnTo>
                      <a:pt x="194" y="150"/>
                    </a:lnTo>
                    <a:lnTo>
                      <a:pt x="194" y="147"/>
                    </a:lnTo>
                    <a:lnTo>
                      <a:pt x="193" y="147"/>
                    </a:lnTo>
                    <a:lnTo>
                      <a:pt x="193" y="146"/>
                    </a:lnTo>
                    <a:lnTo>
                      <a:pt x="190" y="145"/>
                    </a:lnTo>
                    <a:lnTo>
                      <a:pt x="191" y="143"/>
                    </a:lnTo>
                    <a:lnTo>
                      <a:pt x="190" y="138"/>
                    </a:lnTo>
                    <a:lnTo>
                      <a:pt x="190" y="135"/>
                    </a:lnTo>
                    <a:lnTo>
                      <a:pt x="195" y="134"/>
                    </a:lnTo>
                    <a:lnTo>
                      <a:pt x="198" y="133"/>
                    </a:lnTo>
                    <a:lnTo>
                      <a:pt x="199" y="133"/>
                    </a:lnTo>
                    <a:lnTo>
                      <a:pt x="200" y="133"/>
                    </a:lnTo>
                    <a:lnTo>
                      <a:pt x="202" y="129"/>
                    </a:lnTo>
                    <a:lnTo>
                      <a:pt x="205" y="124"/>
                    </a:lnTo>
                    <a:lnTo>
                      <a:pt x="205" y="120"/>
                    </a:lnTo>
                    <a:lnTo>
                      <a:pt x="205" y="117"/>
                    </a:lnTo>
                    <a:lnTo>
                      <a:pt x="204" y="114"/>
                    </a:lnTo>
                    <a:lnTo>
                      <a:pt x="204" y="113"/>
                    </a:lnTo>
                    <a:lnTo>
                      <a:pt x="204" y="111"/>
                    </a:lnTo>
                    <a:lnTo>
                      <a:pt x="204" y="109"/>
                    </a:lnTo>
                    <a:lnTo>
                      <a:pt x="202" y="105"/>
                    </a:lnTo>
                    <a:lnTo>
                      <a:pt x="204" y="103"/>
                    </a:lnTo>
                    <a:lnTo>
                      <a:pt x="205" y="102"/>
                    </a:lnTo>
                    <a:lnTo>
                      <a:pt x="206" y="102"/>
                    </a:lnTo>
                    <a:lnTo>
                      <a:pt x="207" y="102"/>
                    </a:lnTo>
                    <a:lnTo>
                      <a:pt x="207" y="101"/>
                    </a:lnTo>
                    <a:lnTo>
                      <a:pt x="209" y="100"/>
                    </a:lnTo>
                    <a:lnTo>
                      <a:pt x="209" y="95"/>
                    </a:lnTo>
                    <a:lnTo>
                      <a:pt x="207" y="91"/>
                    </a:lnTo>
                    <a:lnTo>
                      <a:pt x="207" y="90"/>
                    </a:lnTo>
                    <a:lnTo>
                      <a:pt x="209" y="89"/>
                    </a:lnTo>
                    <a:lnTo>
                      <a:pt x="207" y="87"/>
                    </a:lnTo>
                    <a:lnTo>
                      <a:pt x="205" y="87"/>
                    </a:lnTo>
                    <a:lnTo>
                      <a:pt x="204" y="89"/>
                    </a:lnTo>
                    <a:lnTo>
                      <a:pt x="202" y="89"/>
                    </a:lnTo>
                    <a:lnTo>
                      <a:pt x="201" y="87"/>
                    </a:lnTo>
                    <a:lnTo>
                      <a:pt x="202" y="85"/>
                    </a:lnTo>
                    <a:lnTo>
                      <a:pt x="200" y="84"/>
                    </a:lnTo>
                    <a:lnTo>
                      <a:pt x="198" y="84"/>
                    </a:lnTo>
                    <a:lnTo>
                      <a:pt x="196" y="84"/>
                    </a:lnTo>
                    <a:lnTo>
                      <a:pt x="195" y="84"/>
                    </a:lnTo>
                    <a:lnTo>
                      <a:pt x="194" y="83"/>
                    </a:lnTo>
                    <a:lnTo>
                      <a:pt x="194" y="81"/>
                    </a:lnTo>
                    <a:lnTo>
                      <a:pt x="194" y="80"/>
                    </a:lnTo>
                    <a:lnTo>
                      <a:pt x="193" y="78"/>
                    </a:lnTo>
                    <a:lnTo>
                      <a:pt x="191" y="76"/>
                    </a:lnTo>
                    <a:lnTo>
                      <a:pt x="191" y="75"/>
                    </a:lnTo>
                    <a:lnTo>
                      <a:pt x="193" y="74"/>
                    </a:lnTo>
                    <a:lnTo>
                      <a:pt x="193" y="73"/>
                    </a:lnTo>
                    <a:lnTo>
                      <a:pt x="191" y="73"/>
                    </a:lnTo>
                    <a:lnTo>
                      <a:pt x="190" y="72"/>
                    </a:lnTo>
                    <a:lnTo>
                      <a:pt x="190" y="69"/>
                    </a:lnTo>
                    <a:lnTo>
                      <a:pt x="190" y="68"/>
                    </a:lnTo>
                    <a:lnTo>
                      <a:pt x="191" y="67"/>
                    </a:lnTo>
                    <a:lnTo>
                      <a:pt x="191" y="65"/>
                    </a:lnTo>
                    <a:lnTo>
                      <a:pt x="189" y="65"/>
                    </a:lnTo>
                    <a:lnTo>
                      <a:pt x="188" y="65"/>
                    </a:lnTo>
                    <a:lnTo>
                      <a:pt x="187" y="64"/>
                    </a:lnTo>
                    <a:lnTo>
                      <a:pt x="187" y="63"/>
                    </a:lnTo>
                    <a:lnTo>
                      <a:pt x="187" y="62"/>
                    </a:lnTo>
                    <a:lnTo>
                      <a:pt x="184" y="60"/>
                    </a:lnTo>
                    <a:lnTo>
                      <a:pt x="183" y="60"/>
                    </a:lnTo>
                    <a:lnTo>
                      <a:pt x="183" y="56"/>
                    </a:lnTo>
                    <a:lnTo>
                      <a:pt x="183" y="54"/>
                    </a:lnTo>
                    <a:lnTo>
                      <a:pt x="183" y="53"/>
                    </a:lnTo>
                    <a:lnTo>
                      <a:pt x="183" y="51"/>
                    </a:lnTo>
                    <a:lnTo>
                      <a:pt x="183" y="49"/>
                    </a:lnTo>
                    <a:lnTo>
                      <a:pt x="184" y="45"/>
                    </a:lnTo>
                    <a:lnTo>
                      <a:pt x="183" y="41"/>
                    </a:lnTo>
                    <a:lnTo>
                      <a:pt x="182" y="38"/>
                    </a:lnTo>
                    <a:lnTo>
                      <a:pt x="178" y="41"/>
                    </a:lnTo>
                    <a:lnTo>
                      <a:pt x="176" y="42"/>
                    </a:lnTo>
                    <a:lnTo>
                      <a:pt x="174" y="45"/>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2" name="Freeform 188"/>
              <p:cNvSpPr>
                <a:spLocks/>
              </p:cNvSpPr>
              <p:nvPr/>
            </p:nvSpPr>
            <p:spPr bwMode="auto">
              <a:xfrm>
                <a:off x="2958017" y="2190320"/>
                <a:ext cx="197656" cy="96441"/>
              </a:xfrm>
              <a:custGeom>
                <a:avLst/>
                <a:gdLst>
                  <a:gd name="T0" fmla="*/ 2147483647 w 207"/>
                  <a:gd name="T1" fmla="*/ 2147483647 h 101"/>
                  <a:gd name="T2" fmla="*/ 2147483647 w 207"/>
                  <a:gd name="T3" fmla="*/ 2147483647 h 101"/>
                  <a:gd name="T4" fmla="*/ 2147483647 w 207"/>
                  <a:gd name="T5" fmla="*/ 2147483647 h 101"/>
                  <a:gd name="T6" fmla="*/ 2147483647 w 207"/>
                  <a:gd name="T7" fmla="*/ 2147483647 h 101"/>
                  <a:gd name="T8" fmla="*/ 2147483647 w 207"/>
                  <a:gd name="T9" fmla="*/ 2147483647 h 101"/>
                  <a:gd name="T10" fmla="*/ 2147483647 w 207"/>
                  <a:gd name="T11" fmla="*/ 2147483647 h 101"/>
                  <a:gd name="T12" fmla="*/ 2147483647 w 207"/>
                  <a:gd name="T13" fmla="*/ 2147483647 h 101"/>
                  <a:gd name="T14" fmla="*/ 2147483647 w 207"/>
                  <a:gd name="T15" fmla="*/ 2147483647 h 101"/>
                  <a:gd name="T16" fmla="*/ 2147483647 w 207"/>
                  <a:gd name="T17" fmla="*/ 2147483647 h 101"/>
                  <a:gd name="T18" fmla="*/ 2147483647 w 207"/>
                  <a:gd name="T19" fmla="*/ 2147483647 h 101"/>
                  <a:gd name="T20" fmla="*/ 2147483647 w 207"/>
                  <a:gd name="T21" fmla="*/ 2147483647 h 101"/>
                  <a:gd name="T22" fmla="*/ 2147483647 w 207"/>
                  <a:gd name="T23" fmla="*/ 2147483647 h 101"/>
                  <a:gd name="T24" fmla="*/ 2147483647 w 207"/>
                  <a:gd name="T25" fmla="*/ 2147483647 h 101"/>
                  <a:gd name="T26" fmla="*/ 2147483647 w 207"/>
                  <a:gd name="T27" fmla="*/ 2147483647 h 101"/>
                  <a:gd name="T28" fmla="*/ 2147483647 w 207"/>
                  <a:gd name="T29" fmla="*/ 2147483647 h 101"/>
                  <a:gd name="T30" fmla="*/ 2147483647 w 207"/>
                  <a:gd name="T31" fmla="*/ 2147483647 h 101"/>
                  <a:gd name="T32" fmla="*/ 2147483647 w 207"/>
                  <a:gd name="T33" fmla="*/ 2147483647 h 101"/>
                  <a:gd name="T34" fmla="*/ 2147483647 w 207"/>
                  <a:gd name="T35" fmla="*/ 2147483647 h 101"/>
                  <a:gd name="T36" fmla="*/ 2147483647 w 207"/>
                  <a:gd name="T37" fmla="*/ 2147483647 h 101"/>
                  <a:gd name="T38" fmla="*/ 2147483647 w 207"/>
                  <a:gd name="T39" fmla="*/ 2147483647 h 101"/>
                  <a:gd name="T40" fmla="*/ 2147483647 w 207"/>
                  <a:gd name="T41" fmla="*/ 2147483647 h 101"/>
                  <a:gd name="T42" fmla="*/ 2147483647 w 207"/>
                  <a:gd name="T43" fmla="*/ 2147483647 h 101"/>
                  <a:gd name="T44" fmla="*/ 2147483647 w 207"/>
                  <a:gd name="T45" fmla="*/ 2147483647 h 101"/>
                  <a:gd name="T46" fmla="*/ 2147483647 w 207"/>
                  <a:gd name="T47" fmla="*/ 2147483647 h 101"/>
                  <a:gd name="T48" fmla="*/ 2147483647 w 207"/>
                  <a:gd name="T49" fmla="*/ 2147483647 h 101"/>
                  <a:gd name="T50" fmla="*/ 2147483647 w 207"/>
                  <a:gd name="T51" fmla="*/ 2147483647 h 101"/>
                  <a:gd name="T52" fmla="*/ 2147483647 w 207"/>
                  <a:gd name="T53" fmla="*/ 2147483647 h 101"/>
                  <a:gd name="T54" fmla="*/ 2147483647 w 207"/>
                  <a:gd name="T55" fmla="*/ 2147483647 h 101"/>
                  <a:gd name="T56" fmla="*/ 2147483647 w 207"/>
                  <a:gd name="T57" fmla="*/ 2147483647 h 101"/>
                  <a:gd name="T58" fmla="*/ 2147483647 w 207"/>
                  <a:gd name="T59" fmla="*/ 2147483647 h 101"/>
                  <a:gd name="T60" fmla="*/ 2147483647 w 207"/>
                  <a:gd name="T61" fmla="*/ 2147483647 h 101"/>
                  <a:gd name="T62" fmla="*/ 2147483647 w 207"/>
                  <a:gd name="T63" fmla="*/ 2147483647 h 101"/>
                  <a:gd name="T64" fmla="*/ 2147483647 w 207"/>
                  <a:gd name="T65" fmla="*/ 2147483647 h 101"/>
                  <a:gd name="T66" fmla="*/ 2147483647 w 207"/>
                  <a:gd name="T67" fmla="*/ 2147483647 h 101"/>
                  <a:gd name="T68" fmla="*/ 2147483647 w 207"/>
                  <a:gd name="T69" fmla="*/ 2147483647 h 101"/>
                  <a:gd name="T70" fmla="*/ 2147483647 w 207"/>
                  <a:gd name="T71" fmla="*/ 2147483647 h 101"/>
                  <a:gd name="T72" fmla="*/ 2147483647 w 207"/>
                  <a:gd name="T73" fmla="*/ 2147483647 h 101"/>
                  <a:gd name="T74" fmla="*/ 2147483647 w 207"/>
                  <a:gd name="T75" fmla="*/ 2147483647 h 101"/>
                  <a:gd name="T76" fmla="*/ 2147483647 w 207"/>
                  <a:gd name="T77" fmla="*/ 2147483647 h 101"/>
                  <a:gd name="T78" fmla="*/ 2147483647 w 207"/>
                  <a:gd name="T79" fmla="*/ 2147483647 h 101"/>
                  <a:gd name="T80" fmla="*/ 2147483647 w 207"/>
                  <a:gd name="T81" fmla="*/ 2147483647 h 101"/>
                  <a:gd name="T82" fmla="*/ 2147483647 w 207"/>
                  <a:gd name="T83" fmla="*/ 2147483647 h 101"/>
                  <a:gd name="T84" fmla="*/ 2147483647 w 207"/>
                  <a:gd name="T85" fmla="*/ 2147483647 h 101"/>
                  <a:gd name="T86" fmla="*/ 2147483647 w 207"/>
                  <a:gd name="T87" fmla="*/ 2147483647 h 101"/>
                  <a:gd name="T88" fmla="*/ 2147483647 w 207"/>
                  <a:gd name="T89" fmla="*/ 2147483647 h 101"/>
                  <a:gd name="T90" fmla="*/ 2147483647 w 207"/>
                  <a:gd name="T91" fmla="*/ 2147483647 h 101"/>
                  <a:gd name="T92" fmla="*/ 2147483647 w 207"/>
                  <a:gd name="T93" fmla="*/ 2147483647 h 101"/>
                  <a:gd name="T94" fmla="*/ 2147483647 w 207"/>
                  <a:gd name="T95" fmla="*/ 2147483647 h 101"/>
                  <a:gd name="T96" fmla="*/ 2147483647 w 207"/>
                  <a:gd name="T97" fmla="*/ 2147483647 h 101"/>
                  <a:gd name="T98" fmla="*/ 2147483647 w 207"/>
                  <a:gd name="T99" fmla="*/ 2147483647 h 101"/>
                  <a:gd name="T100" fmla="*/ 2147483647 w 207"/>
                  <a:gd name="T101" fmla="*/ 2147483647 h 101"/>
                  <a:gd name="T102" fmla="*/ 2147483647 w 207"/>
                  <a:gd name="T103" fmla="*/ 2147483647 h 101"/>
                  <a:gd name="T104" fmla="*/ 2147483647 w 207"/>
                  <a:gd name="T105" fmla="*/ 2147483647 h 101"/>
                  <a:gd name="T106" fmla="*/ 2147483647 w 207"/>
                  <a:gd name="T107" fmla="*/ 2147483647 h 101"/>
                  <a:gd name="T108" fmla="*/ 2147483647 w 207"/>
                  <a:gd name="T109" fmla="*/ 2147483647 h 101"/>
                  <a:gd name="T110" fmla="*/ 2147483647 w 207"/>
                  <a:gd name="T111" fmla="*/ 2147483647 h 101"/>
                  <a:gd name="T112" fmla="*/ 2147483647 w 207"/>
                  <a:gd name="T113" fmla="*/ 2147483647 h 1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 h="101">
                    <a:moveTo>
                      <a:pt x="207" y="58"/>
                    </a:moveTo>
                    <a:lnTo>
                      <a:pt x="207" y="58"/>
                    </a:lnTo>
                    <a:lnTo>
                      <a:pt x="207" y="57"/>
                    </a:lnTo>
                    <a:lnTo>
                      <a:pt x="206" y="54"/>
                    </a:lnTo>
                    <a:lnTo>
                      <a:pt x="206" y="50"/>
                    </a:lnTo>
                    <a:lnTo>
                      <a:pt x="206" y="48"/>
                    </a:lnTo>
                    <a:lnTo>
                      <a:pt x="206" y="47"/>
                    </a:lnTo>
                    <a:lnTo>
                      <a:pt x="206" y="46"/>
                    </a:lnTo>
                    <a:lnTo>
                      <a:pt x="201" y="43"/>
                    </a:lnTo>
                    <a:lnTo>
                      <a:pt x="201" y="42"/>
                    </a:lnTo>
                    <a:lnTo>
                      <a:pt x="201" y="41"/>
                    </a:lnTo>
                    <a:lnTo>
                      <a:pt x="202" y="38"/>
                    </a:lnTo>
                    <a:lnTo>
                      <a:pt x="202" y="35"/>
                    </a:lnTo>
                    <a:lnTo>
                      <a:pt x="201" y="33"/>
                    </a:lnTo>
                    <a:lnTo>
                      <a:pt x="198" y="32"/>
                    </a:lnTo>
                    <a:lnTo>
                      <a:pt x="197" y="31"/>
                    </a:lnTo>
                    <a:lnTo>
                      <a:pt x="196" y="28"/>
                    </a:lnTo>
                    <a:lnTo>
                      <a:pt x="196" y="26"/>
                    </a:lnTo>
                    <a:lnTo>
                      <a:pt x="196" y="22"/>
                    </a:lnTo>
                    <a:lnTo>
                      <a:pt x="195" y="21"/>
                    </a:lnTo>
                    <a:lnTo>
                      <a:pt x="195" y="20"/>
                    </a:lnTo>
                    <a:lnTo>
                      <a:pt x="195" y="19"/>
                    </a:lnTo>
                    <a:lnTo>
                      <a:pt x="192" y="17"/>
                    </a:lnTo>
                    <a:lnTo>
                      <a:pt x="194" y="17"/>
                    </a:lnTo>
                    <a:lnTo>
                      <a:pt x="194" y="11"/>
                    </a:lnTo>
                    <a:lnTo>
                      <a:pt x="194" y="9"/>
                    </a:lnTo>
                    <a:lnTo>
                      <a:pt x="192" y="8"/>
                    </a:lnTo>
                    <a:lnTo>
                      <a:pt x="191" y="8"/>
                    </a:lnTo>
                    <a:lnTo>
                      <a:pt x="192" y="5"/>
                    </a:lnTo>
                    <a:lnTo>
                      <a:pt x="191" y="4"/>
                    </a:lnTo>
                    <a:lnTo>
                      <a:pt x="186" y="0"/>
                    </a:lnTo>
                    <a:lnTo>
                      <a:pt x="186" y="1"/>
                    </a:lnTo>
                    <a:lnTo>
                      <a:pt x="185" y="1"/>
                    </a:lnTo>
                    <a:lnTo>
                      <a:pt x="183" y="1"/>
                    </a:lnTo>
                    <a:lnTo>
                      <a:pt x="181" y="0"/>
                    </a:lnTo>
                    <a:lnTo>
                      <a:pt x="181" y="3"/>
                    </a:lnTo>
                    <a:lnTo>
                      <a:pt x="180" y="4"/>
                    </a:lnTo>
                    <a:lnTo>
                      <a:pt x="179" y="3"/>
                    </a:lnTo>
                    <a:lnTo>
                      <a:pt x="178" y="3"/>
                    </a:lnTo>
                    <a:lnTo>
                      <a:pt x="176" y="4"/>
                    </a:lnTo>
                    <a:lnTo>
                      <a:pt x="174" y="4"/>
                    </a:lnTo>
                    <a:lnTo>
                      <a:pt x="174" y="6"/>
                    </a:lnTo>
                    <a:lnTo>
                      <a:pt x="173" y="6"/>
                    </a:lnTo>
                    <a:lnTo>
                      <a:pt x="173" y="8"/>
                    </a:lnTo>
                    <a:lnTo>
                      <a:pt x="172" y="9"/>
                    </a:lnTo>
                    <a:lnTo>
                      <a:pt x="170" y="10"/>
                    </a:lnTo>
                    <a:lnTo>
                      <a:pt x="167" y="11"/>
                    </a:lnTo>
                    <a:lnTo>
                      <a:pt x="162" y="12"/>
                    </a:lnTo>
                    <a:lnTo>
                      <a:pt x="157" y="12"/>
                    </a:lnTo>
                    <a:lnTo>
                      <a:pt x="157" y="14"/>
                    </a:lnTo>
                    <a:lnTo>
                      <a:pt x="153" y="15"/>
                    </a:lnTo>
                    <a:lnTo>
                      <a:pt x="148" y="15"/>
                    </a:lnTo>
                    <a:lnTo>
                      <a:pt x="146" y="15"/>
                    </a:lnTo>
                    <a:lnTo>
                      <a:pt x="143" y="16"/>
                    </a:lnTo>
                    <a:lnTo>
                      <a:pt x="138" y="16"/>
                    </a:lnTo>
                    <a:lnTo>
                      <a:pt x="135" y="16"/>
                    </a:lnTo>
                    <a:lnTo>
                      <a:pt x="131" y="15"/>
                    </a:lnTo>
                    <a:lnTo>
                      <a:pt x="130" y="15"/>
                    </a:lnTo>
                    <a:lnTo>
                      <a:pt x="129" y="16"/>
                    </a:lnTo>
                    <a:lnTo>
                      <a:pt x="126" y="16"/>
                    </a:lnTo>
                    <a:lnTo>
                      <a:pt x="125" y="16"/>
                    </a:lnTo>
                    <a:lnTo>
                      <a:pt x="124" y="16"/>
                    </a:lnTo>
                    <a:lnTo>
                      <a:pt x="123" y="17"/>
                    </a:lnTo>
                    <a:lnTo>
                      <a:pt x="121" y="17"/>
                    </a:lnTo>
                    <a:lnTo>
                      <a:pt x="120" y="19"/>
                    </a:lnTo>
                    <a:lnTo>
                      <a:pt x="119" y="19"/>
                    </a:lnTo>
                    <a:lnTo>
                      <a:pt x="116" y="17"/>
                    </a:lnTo>
                    <a:lnTo>
                      <a:pt x="115" y="17"/>
                    </a:lnTo>
                    <a:lnTo>
                      <a:pt x="114" y="19"/>
                    </a:lnTo>
                    <a:lnTo>
                      <a:pt x="113" y="19"/>
                    </a:lnTo>
                    <a:lnTo>
                      <a:pt x="110" y="19"/>
                    </a:lnTo>
                    <a:lnTo>
                      <a:pt x="107" y="20"/>
                    </a:lnTo>
                    <a:lnTo>
                      <a:pt x="98" y="20"/>
                    </a:lnTo>
                    <a:lnTo>
                      <a:pt x="88" y="20"/>
                    </a:lnTo>
                    <a:lnTo>
                      <a:pt x="83" y="19"/>
                    </a:lnTo>
                    <a:lnTo>
                      <a:pt x="81" y="19"/>
                    </a:lnTo>
                    <a:lnTo>
                      <a:pt x="77" y="17"/>
                    </a:lnTo>
                    <a:lnTo>
                      <a:pt x="75" y="17"/>
                    </a:lnTo>
                    <a:lnTo>
                      <a:pt x="72" y="15"/>
                    </a:lnTo>
                    <a:lnTo>
                      <a:pt x="69" y="15"/>
                    </a:lnTo>
                    <a:lnTo>
                      <a:pt x="66" y="15"/>
                    </a:lnTo>
                    <a:lnTo>
                      <a:pt x="65" y="15"/>
                    </a:lnTo>
                    <a:lnTo>
                      <a:pt x="63" y="16"/>
                    </a:lnTo>
                    <a:lnTo>
                      <a:pt x="61" y="16"/>
                    </a:lnTo>
                    <a:lnTo>
                      <a:pt x="58" y="17"/>
                    </a:lnTo>
                    <a:lnTo>
                      <a:pt x="55" y="17"/>
                    </a:lnTo>
                    <a:lnTo>
                      <a:pt x="54" y="19"/>
                    </a:lnTo>
                    <a:lnTo>
                      <a:pt x="52" y="20"/>
                    </a:lnTo>
                    <a:lnTo>
                      <a:pt x="47" y="22"/>
                    </a:lnTo>
                    <a:lnTo>
                      <a:pt x="44" y="27"/>
                    </a:lnTo>
                    <a:lnTo>
                      <a:pt x="42" y="28"/>
                    </a:lnTo>
                    <a:lnTo>
                      <a:pt x="40" y="30"/>
                    </a:lnTo>
                    <a:lnTo>
                      <a:pt x="28" y="26"/>
                    </a:lnTo>
                    <a:lnTo>
                      <a:pt x="25" y="25"/>
                    </a:lnTo>
                    <a:lnTo>
                      <a:pt x="22" y="22"/>
                    </a:lnTo>
                    <a:lnTo>
                      <a:pt x="20" y="20"/>
                    </a:lnTo>
                    <a:lnTo>
                      <a:pt x="18" y="17"/>
                    </a:lnTo>
                    <a:lnTo>
                      <a:pt x="20" y="17"/>
                    </a:lnTo>
                    <a:lnTo>
                      <a:pt x="18" y="15"/>
                    </a:lnTo>
                    <a:lnTo>
                      <a:pt x="16" y="15"/>
                    </a:lnTo>
                    <a:lnTo>
                      <a:pt x="17" y="14"/>
                    </a:lnTo>
                    <a:lnTo>
                      <a:pt x="18" y="14"/>
                    </a:lnTo>
                    <a:lnTo>
                      <a:pt x="20" y="11"/>
                    </a:lnTo>
                    <a:lnTo>
                      <a:pt x="17" y="11"/>
                    </a:lnTo>
                    <a:lnTo>
                      <a:pt x="14" y="12"/>
                    </a:lnTo>
                    <a:lnTo>
                      <a:pt x="10" y="15"/>
                    </a:lnTo>
                    <a:lnTo>
                      <a:pt x="10" y="16"/>
                    </a:lnTo>
                    <a:lnTo>
                      <a:pt x="12" y="21"/>
                    </a:lnTo>
                    <a:lnTo>
                      <a:pt x="15" y="22"/>
                    </a:lnTo>
                    <a:lnTo>
                      <a:pt x="16" y="24"/>
                    </a:lnTo>
                    <a:lnTo>
                      <a:pt x="16" y="25"/>
                    </a:lnTo>
                    <a:lnTo>
                      <a:pt x="17" y="26"/>
                    </a:lnTo>
                    <a:lnTo>
                      <a:pt x="20" y="28"/>
                    </a:lnTo>
                    <a:lnTo>
                      <a:pt x="21" y="30"/>
                    </a:lnTo>
                    <a:lnTo>
                      <a:pt x="22" y="30"/>
                    </a:lnTo>
                    <a:lnTo>
                      <a:pt x="23" y="31"/>
                    </a:lnTo>
                    <a:lnTo>
                      <a:pt x="22" y="31"/>
                    </a:lnTo>
                    <a:lnTo>
                      <a:pt x="23" y="31"/>
                    </a:lnTo>
                    <a:lnTo>
                      <a:pt x="26" y="32"/>
                    </a:lnTo>
                    <a:lnTo>
                      <a:pt x="29" y="35"/>
                    </a:lnTo>
                    <a:lnTo>
                      <a:pt x="27" y="36"/>
                    </a:lnTo>
                    <a:lnTo>
                      <a:pt x="28" y="37"/>
                    </a:lnTo>
                    <a:lnTo>
                      <a:pt x="27" y="41"/>
                    </a:lnTo>
                    <a:lnTo>
                      <a:pt x="28" y="43"/>
                    </a:lnTo>
                    <a:lnTo>
                      <a:pt x="28" y="44"/>
                    </a:lnTo>
                    <a:lnTo>
                      <a:pt x="27" y="46"/>
                    </a:lnTo>
                    <a:lnTo>
                      <a:pt x="26" y="48"/>
                    </a:lnTo>
                    <a:lnTo>
                      <a:pt x="25" y="50"/>
                    </a:lnTo>
                    <a:lnTo>
                      <a:pt x="25" y="53"/>
                    </a:lnTo>
                    <a:lnTo>
                      <a:pt x="25" y="55"/>
                    </a:lnTo>
                    <a:lnTo>
                      <a:pt x="26" y="58"/>
                    </a:lnTo>
                    <a:lnTo>
                      <a:pt x="26" y="59"/>
                    </a:lnTo>
                    <a:lnTo>
                      <a:pt x="26" y="61"/>
                    </a:lnTo>
                    <a:lnTo>
                      <a:pt x="26" y="63"/>
                    </a:lnTo>
                    <a:lnTo>
                      <a:pt x="22" y="65"/>
                    </a:lnTo>
                    <a:lnTo>
                      <a:pt x="21" y="65"/>
                    </a:lnTo>
                    <a:lnTo>
                      <a:pt x="18" y="65"/>
                    </a:lnTo>
                    <a:lnTo>
                      <a:pt x="12" y="68"/>
                    </a:lnTo>
                    <a:lnTo>
                      <a:pt x="5" y="71"/>
                    </a:lnTo>
                    <a:lnTo>
                      <a:pt x="4" y="72"/>
                    </a:lnTo>
                    <a:lnTo>
                      <a:pt x="3" y="74"/>
                    </a:lnTo>
                    <a:lnTo>
                      <a:pt x="4" y="75"/>
                    </a:lnTo>
                    <a:lnTo>
                      <a:pt x="5" y="75"/>
                    </a:lnTo>
                    <a:lnTo>
                      <a:pt x="6" y="74"/>
                    </a:lnTo>
                    <a:lnTo>
                      <a:pt x="7" y="77"/>
                    </a:lnTo>
                    <a:lnTo>
                      <a:pt x="9" y="79"/>
                    </a:lnTo>
                    <a:lnTo>
                      <a:pt x="10" y="81"/>
                    </a:lnTo>
                    <a:lnTo>
                      <a:pt x="10" y="82"/>
                    </a:lnTo>
                    <a:lnTo>
                      <a:pt x="9" y="84"/>
                    </a:lnTo>
                    <a:lnTo>
                      <a:pt x="5" y="84"/>
                    </a:lnTo>
                    <a:lnTo>
                      <a:pt x="4" y="86"/>
                    </a:lnTo>
                    <a:lnTo>
                      <a:pt x="1" y="87"/>
                    </a:lnTo>
                    <a:lnTo>
                      <a:pt x="1" y="90"/>
                    </a:lnTo>
                    <a:lnTo>
                      <a:pt x="1" y="91"/>
                    </a:lnTo>
                    <a:lnTo>
                      <a:pt x="1" y="92"/>
                    </a:lnTo>
                    <a:lnTo>
                      <a:pt x="1" y="93"/>
                    </a:lnTo>
                    <a:lnTo>
                      <a:pt x="1" y="96"/>
                    </a:lnTo>
                    <a:lnTo>
                      <a:pt x="1" y="97"/>
                    </a:lnTo>
                    <a:lnTo>
                      <a:pt x="0" y="98"/>
                    </a:lnTo>
                    <a:lnTo>
                      <a:pt x="1" y="99"/>
                    </a:lnTo>
                    <a:lnTo>
                      <a:pt x="3" y="99"/>
                    </a:lnTo>
                    <a:lnTo>
                      <a:pt x="4" y="98"/>
                    </a:lnTo>
                    <a:lnTo>
                      <a:pt x="5" y="98"/>
                    </a:lnTo>
                    <a:lnTo>
                      <a:pt x="7" y="99"/>
                    </a:lnTo>
                    <a:lnTo>
                      <a:pt x="9" y="99"/>
                    </a:lnTo>
                    <a:lnTo>
                      <a:pt x="11" y="98"/>
                    </a:lnTo>
                    <a:lnTo>
                      <a:pt x="14" y="98"/>
                    </a:lnTo>
                    <a:lnTo>
                      <a:pt x="16" y="98"/>
                    </a:lnTo>
                    <a:lnTo>
                      <a:pt x="17" y="98"/>
                    </a:lnTo>
                    <a:lnTo>
                      <a:pt x="17" y="99"/>
                    </a:lnTo>
                    <a:lnTo>
                      <a:pt x="20" y="101"/>
                    </a:lnTo>
                    <a:lnTo>
                      <a:pt x="21" y="101"/>
                    </a:lnTo>
                    <a:lnTo>
                      <a:pt x="22" y="101"/>
                    </a:lnTo>
                    <a:lnTo>
                      <a:pt x="23" y="99"/>
                    </a:lnTo>
                    <a:lnTo>
                      <a:pt x="23" y="98"/>
                    </a:lnTo>
                    <a:lnTo>
                      <a:pt x="23" y="95"/>
                    </a:lnTo>
                    <a:lnTo>
                      <a:pt x="25" y="93"/>
                    </a:lnTo>
                    <a:lnTo>
                      <a:pt x="27" y="95"/>
                    </a:lnTo>
                    <a:lnTo>
                      <a:pt x="29" y="95"/>
                    </a:lnTo>
                    <a:lnTo>
                      <a:pt x="31" y="93"/>
                    </a:lnTo>
                    <a:lnTo>
                      <a:pt x="31" y="92"/>
                    </a:lnTo>
                    <a:lnTo>
                      <a:pt x="33" y="93"/>
                    </a:lnTo>
                    <a:lnTo>
                      <a:pt x="34" y="93"/>
                    </a:lnTo>
                    <a:lnTo>
                      <a:pt x="37" y="92"/>
                    </a:lnTo>
                    <a:lnTo>
                      <a:pt x="39" y="92"/>
                    </a:lnTo>
                    <a:lnTo>
                      <a:pt x="40" y="91"/>
                    </a:lnTo>
                    <a:lnTo>
                      <a:pt x="42" y="91"/>
                    </a:lnTo>
                    <a:lnTo>
                      <a:pt x="42" y="88"/>
                    </a:lnTo>
                    <a:lnTo>
                      <a:pt x="42" y="87"/>
                    </a:lnTo>
                    <a:lnTo>
                      <a:pt x="40" y="82"/>
                    </a:lnTo>
                    <a:lnTo>
                      <a:pt x="39" y="80"/>
                    </a:lnTo>
                    <a:lnTo>
                      <a:pt x="40" y="80"/>
                    </a:lnTo>
                    <a:lnTo>
                      <a:pt x="43" y="80"/>
                    </a:lnTo>
                    <a:lnTo>
                      <a:pt x="44" y="81"/>
                    </a:lnTo>
                    <a:lnTo>
                      <a:pt x="48" y="81"/>
                    </a:lnTo>
                    <a:lnTo>
                      <a:pt x="50" y="80"/>
                    </a:lnTo>
                    <a:lnTo>
                      <a:pt x="55" y="79"/>
                    </a:lnTo>
                    <a:lnTo>
                      <a:pt x="58" y="77"/>
                    </a:lnTo>
                    <a:lnTo>
                      <a:pt x="59" y="77"/>
                    </a:lnTo>
                    <a:lnTo>
                      <a:pt x="59" y="76"/>
                    </a:lnTo>
                    <a:lnTo>
                      <a:pt x="59" y="74"/>
                    </a:lnTo>
                    <a:lnTo>
                      <a:pt x="58" y="72"/>
                    </a:lnTo>
                    <a:lnTo>
                      <a:pt x="56" y="71"/>
                    </a:lnTo>
                    <a:lnTo>
                      <a:pt x="55" y="71"/>
                    </a:lnTo>
                    <a:lnTo>
                      <a:pt x="56" y="70"/>
                    </a:lnTo>
                    <a:lnTo>
                      <a:pt x="58" y="69"/>
                    </a:lnTo>
                    <a:lnTo>
                      <a:pt x="59" y="69"/>
                    </a:lnTo>
                    <a:lnTo>
                      <a:pt x="60" y="70"/>
                    </a:lnTo>
                    <a:lnTo>
                      <a:pt x="61" y="70"/>
                    </a:lnTo>
                    <a:lnTo>
                      <a:pt x="61" y="69"/>
                    </a:lnTo>
                    <a:lnTo>
                      <a:pt x="63" y="68"/>
                    </a:lnTo>
                    <a:lnTo>
                      <a:pt x="64" y="68"/>
                    </a:lnTo>
                    <a:lnTo>
                      <a:pt x="65" y="65"/>
                    </a:lnTo>
                    <a:lnTo>
                      <a:pt x="66" y="60"/>
                    </a:lnTo>
                    <a:lnTo>
                      <a:pt x="66" y="58"/>
                    </a:lnTo>
                    <a:lnTo>
                      <a:pt x="69" y="52"/>
                    </a:lnTo>
                    <a:lnTo>
                      <a:pt x="69" y="50"/>
                    </a:lnTo>
                    <a:lnTo>
                      <a:pt x="70" y="49"/>
                    </a:lnTo>
                    <a:lnTo>
                      <a:pt x="72" y="50"/>
                    </a:lnTo>
                    <a:lnTo>
                      <a:pt x="74" y="50"/>
                    </a:lnTo>
                    <a:lnTo>
                      <a:pt x="76" y="50"/>
                    </a:lnTo>
                    <a:lnTo>
                      <a:pt x="77" y="50"/>
                    </a:lnTo>
                    <a:lnTo>
                      <a:pt x="80" y="53"/>
                    </a:lnTo>
                    <a:lnTo>
                      <a:pt x="82" y="54"/>
                    </a:lnTo>
                    <a:lnTo>
                      <a:pt x="85" y="53"/>
                    </a:lnTo>
                    <a:lnTo>
                      <a:pt x="87" y="53"/>
                    </a:lnTo>
                    <a:lnTo>
                      <a:pt x="88" y="54"/>
                    </a:lnTo>
                    <a:lnTo>
                      <a:pt x="91" y="54"/>
                    </a:lnTo>
                    <a:lnTo>
                      <a:pt x="93" y="54"/>
                    </a:lnTo>
                    <a:lnTo>
                      <a:pt x="94" y="55"/>
                    </a:lnTo>
                    <a:lnTo>
                      <a:pt x="96" y="57"/>
                    </a:lnTo>
                    <a:lnTo>
                      <a:pt x="97" y="58"/>
                    </a:lnTo>
                    <a:lnTo>
                      <a:pt x="99" y="59"/>
                    </a:lnTo>
                    <a:lnTo>
                      <a:pt x="101" y="59"/>
                    </a:lnTo>
                    <a:lnTo>
                      <a:pt x="102" y="60"/>
                    </a:lnTo>
                    <a:lnTo>
                      <a:pt x="102" y="61"/>
                    </a:lnTo>
                    <a:lnTo>
                      <a:pt x="102" y="63"/>
                    </a:lnTo>
                    <a:lnTo>
                      <a:pt x="103" y="64"/>
                    </a:lnTo>
                    <a:lnTo>
                      <a:pt x="104" y="65"/>
                    </a:lnTo>
                    <a:lnTo>
                      <a:pt x="104" y="66"/>
                    </a:lnTo>
                    <a:lnTo>
                      <a:pt x="107" y="66"/>
                    </a:lnTo>
                    <a:lnTo>
                      <a:pt x="108" y="65"/>
                    </a:lnTo>
                    <a:lnTo>
                      <a:pt x="109" y="63"/>
                    </a:lnTo>
                    <a:lnTo>
                      <a:pt x="110" y="61"/>
                    </a:lnTo>
                    <a:lnTo>
                      <a:pt x="110" y="60"/>
                    </a:lnTo>
                    <a:lnTo>
                      <a:pt x="110" y="59"/>
                    </a:lnTo>
                    <a:lnTo>
                      <a:pt x="113" y="59"/>
                    </a:lnTo>
                    <a:lnTo>
                      <a:pt x="114" y="58"/>
                    </a:lnTo>
                    <a:lnTo>
                      <a:pt x="115" y="57"/>
                    </a:lnTo>
                    <a:lnTo>
                      <a:pt x="116" y="57"/>
                    </a:lnTo>
                    <a:lnTo>
                      <a:pt x="119" y="55"/>
                    </a:lnTo>
                    <a:lnTo>
                      <a:pt x="120" y="55"/>
                    </a:lnTo>
                    <a:lnTo>
                      <a:pt x="120" y="54"/>
                    </a:lnTo>
                    <a:lnTo>
                      <a:pt x="120" y="53"/>
                    </a:lnTo>
                    <a:lnTo>
                      <a:pt x="120" y="52"/>
                    </a:lnTo>
                    <a:lnTo>
                      <a:pt x="123" y="52"/>
                    </a:lnTo>
                    <a:lnTo>
                      <a:pt x="124" y="50"/>
                    </a:lnTo>
                    <a:lnTo>
                      <a:pt x="125" y="49"/>
                    </a:lnTo>
                    <a:lnTo>
                      <a:pt x="126" y="49"/>
                    </a:lnTo>
                    <a:lnTo>
                      <a:pt x="130" y="48"/>
                    </a:lnTo>
                    <a:lnTo>
                      <a:pt x="132" y="48"/>
                    </a:lnTo>
                    <a:lnTo>
                      <a:pt x="132" y="49"/>
                    </a:lnTo>
                    <a:lnTo>
                      <a:pt x="132" y="52"/>
                    </a:lnTo>
                    <a:lnTo>
                      <a:pt x="131" y="54"/>
                    </a:lnTo>
                    <a:lnTo>
                      <a:pt x="130" y="54"/>
                    </a:lnTo>
                    <a:lnTo>
                      <a:pt x="131" y="55"/>
                    </a:lnTo>
                    <a:lnTo>
                      <a:pt x="135" y="57"/>
                    </a:lnTo>
                    <a:lnTo>
                      <a:pt x="138" y="58"/>
                    </a:lnTo>
                    <a:lnTo>
                      <a:pt x="140" y="58"/>
                    </a:lnTo>
                    <a:lnTo>
                      <a:pt x="142" y="58"/>
                    </a:lnTo>
                    <a:lnTo>
                      <a:pt x="146" y="57"/>
                    </a:lnTo>
                    <a:lnTo>
                      <a:pt x="147" y="59"/>
                    </a:lnTo>
                    <a:lnTo>
                      <a:pt x="149" y="61"/>
                    </a:lnTo>
                    <a:lnTo>
                      <a:pt x="152" y="63"/>
                    </a:lnTo>
                    <a:lnTo>
                      <a:pt x="152" y="64"/>
                    </a:lnTo>
                    <a:lnTo>
                      <a:pt x="153" y="65"/>
                    </a:lnTo>
                    <a:lnTo>
                      <a:pt x="152" y="68"/>
                    </a:lnTo>
                    <a:lnTo>
                      <a:pt x="152" y="69"/>
                    </a:lnTo>
                    <a:lnTo>
                      <a:pt x="151" y="69"/>
                    </a:lnTo>
                    <a:lnTo>
                      <a:pt x="152" y="70"/>
                    </a:lnTo>
                    <a:lnTo>
                      <a:pt x="154" y="70"/>
                    </a:lnTo>
                    <a:lnTo>
                      <a:pt x="156" y="71"/>
                    </a:lnTo>
                    <a:lnTo>
                      <a:pt x="154" y="74"/>
                    </a:lnTo>
                    <a:lnTo>
                      <a:pt x="153" y="76"/>
                    </a:lnTo>
                    <a:lnTo>
                      <a:pt x="154" y="77"/>
                    </a:lnTo>
                    <a:lnTo>
                      <a:pt x="156" y="80"/>
                    </a:lnTo>
                    <a:lnTo>
                      <a:pt x="158" y="81"/>
                    </a:lnTo>
                    <a:lnTo>
                      <a:pt x="159" y="80"/>
                    </a:lnTo>
                    <a:lnTo>
                      <a:pt x="161" y="79"/>
                    </a:lnTo>
                    <a:lnTo>
                      <a:pt x="164" y="77"/>
                    </a:lnTo>
                    <a:lnTo>
                      <a:pt x="167" y="76"/>
                    </a:lnTo>
                    <a:lnTo>
                      <a:pt x="168" y="76"/>
                    </a:lnTo>
                    <a:lnTo>
                      <a:pt x="169" y="75"/>
                    </a:lnTo>
                    <a:lnTo>
                      <a:pt x="170" y="75"/>
                    </a:lnTo>
                    <a:lnTo>
                      <a:pt x="172" y="76"/>
                    </a:lnTo>
                    <a:lnTo>
                      <a:pt x="173" y="76"/>
                    </a:lnTo>
                    <a:lnTo>
                      <a:pt x="178" y="75"/>
                    </a:lnTo>
                    <a:lnTo>
                      <a:pt x="180" y="75"/>
                    </a:lnTo>
                    <a:lnTo>
                      <a:pt x="180" y="74"/>
                    </a:lnTo>
                    <a:lnTo>
                      <a:pt x="185" y="70"/>
                    </a:lnTo>
                    <a:lnTo>
                      <a:pt x="186" y="69"/>
                    </a:lnTo>
                    <a:lnTo>
                      <a:pt x="187" y="68"/>
                    </a:lnTo>
                    <a:lnTo>
                      <a:pt x="189" y="68"/>
                    </a:lnTo>
                    <a:lnTo>
                      <a:pt x="190" y="66"/>
                    </a:lnTo>
                    <a:lnTo>
                      <a:pt x="190" y="68"/>
                    </a:lnTo>
                    <a:lnTo>
                      <a:pt x="191" y="69"/>
                    </a:lnTo>
                    <a:lnTo>
                      <a:pt x="195" y="70"/>
                    </a:lnTo>
                    <a:lnTo>
                      <a:pt x="196" y="70"/>
                    </a:lnTo>
                    <a:lnTo>
                      <a:pt x="197" y="70"/>
                    </a:lnTo>
                    <a:lnTo>
                      <a:pt x="200" y="69"/>
                    </a:lnTo>
                    <a:lnTo>
                      <a:pt x="201" y="68"/>
                    </a:lnTo>
                    <a:lnTo>
                      <a:pt x="202" y="66"/>
                    </a:lnTo>
                    <a:lnTo>
                      <a:pt x="203" y="65"/>
                    </a:lnTo>
                    <a:lnTo>
                      <a:pt x="205" y="64"/>
                    </a:lnTo>
                    <a:lnTo>
                      <a:pt x="207" y="61"/>
                    </a:lnTo>
                    <a:lnTo>
                      <a:pt x="207"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 name="Freeform 189"/>
              <p:cNvSpPr>
                <a:spLocks/>
              </p:cNvSpPr>
              <p:nvPr/>
            </p:nvSpPr>
            <p:spPr bwMode="auto">
              <a:xfrm>
                <a:off x="2801925" y="2279751"/>
                <a:ext cx="201383" cy="159541"/>
              </a:xfrm>
              <a:custGeom>
                <a:avLst/>
                <a:gdLst>
                  <a:gd name="T0" fmla="*/ 328613 w 211"/>
                  <a:gd name="T1" fmla="*/ 155575 h 167"/>
                  <a:gd name="T2" fmla="*/ 319088 w 211"/>
                  <a:gd name="T3" fmla="*/ 138112 h 167"/>
                  <a:gd name="T4" fmla="*/ 317500 w 211"/>
                  <a:gd name="T5" fmla="*/ 112712 h 167"/>
                  <a:gd name="T6" fmla="*/ 317500 w 211"/>
                  <a:gd name="T7" fmla="*/ 85725 h 167"/>
                  <a:gd name="T8" fmla="*/ 306388 w 211"/>
                  <a:gd name="T9" fmla="*/ 73025 h 167"/>
                  <a:gd name="T10" fmla="*/ 301625 w 211"/>
                  <a:gd name="T11" fmla="*/ 52387 h 167"/>
                  <a:gd name="T12" fmla="*/ 304800 w 211"/>
                  <a:gd name="T13" fmla="*/ 34925 h 167"/>
                  <a:gd name="T14" fmla="*/ 295275 w 211"/>
                  <a:gd name="T15" fmla="*/ 17462 h 167"/>
                  <a:gd name="T16" fmla="*/ 287338 w 211"/>
                  <a:gd name="T17" fmla="*/ 7937 h 167"/>
                  <a:gd name="T18" fmla="*/ 266700 w 211"/>
                  <a:gd name="T19" fmla="*/ 7937 h 167"/>
                  <a:gd name="T20" fmla="*/ 241300 w 211"/>
                  <a:gd name="T21" fmla="*/ 7937 h 167"/>
                  <a:gd name="T22" fmla="*/ 223838 w 211"/>
                  <a:gd name="T23" fmla="*/ 4762 h 167"/>
                  <a:gd name="T24" fmla="*/ 198438 w 211"/>
                  <a:gd name="T25" fmla="*/ 0 h 167"/>
                  <a:gd name="T26" fmla="*/ 190500 w 211"/>
                  <a:gd name="T27" fmla="*/ 15875 h 167"/>
                  <a:gd name="T28" fmla="*/ 179388 w 211"/>
                  <a:gd name="T29" fmla="*/ 30162 h 167"/>
                  <a:gd name="T30" fmla="*/ 169863 w 211"/>
                  <a:gd name="T31" fmla="*/ 41275 h 167"/>
                  <a:gd name="T32" fmla="*/ 146050 w 211"/>
                  <a:gd name="T33" fmla="*/ 52387 h 167"/>
                  <a:gd name="T34" fmla="*/ 149225 w 211"/>
                  <a:gd name="T35" fmla="*/ 63500 h 167"/>
                  <a:gd name="T36" fmla="*/ 158750 w 211"/>
                  <a:gd name="T37" fmla="*/ 74612 h 167"/>
                  <a:gd name="T38" fmla="*/ 147638 w 211"/>
                  <a:gd name="T39" fmla="*/ 77787 h 167"/>
                  <a:gd name="T40" fmla="*/ 130175 w 211"/>
                  <a:gd name="T41" fmla="*/ 82550 h 167"/>
                  <a:gd name="T42" fmla="*/ 112713 w 211"/>
                  <a:gd name="T43" fmla="*/ 87312 h 167"/>
                  <a:gd name="T44" fmla="*/ 92075 w 211"/>
                  <a:gd name="T45" fmla="*/ 85725 h 167"/>
                  <a:gd name="T46" fmla="*/ 80963 w 211"/>
                  <a:gd name="T47" fmla="*/ 93662 h 167"/>
                  <a:gd name="T48" fmla="*/ 69850 w 211"/>
                  <a:gd name="T49" fmla="*/ 92075 h 167"/>
                  <a:gd name="T50" fmla="*/ 55563 w 211"/>
                  <a:gd name="T51" fmla="*/ 90487 h 167"/>
                  <a:gd name="T52" fmla="*/ 46038 w 211"/>
                  <a:gd name="T53" fmla="*/ 95250 h 167"/>
                  <a:gd name="T54" fmla="*/ 31750 w 211"/>
                  <a:gd name="T55" fmla="*/ 109537 h 167"/>
                  <a:gd name="T56" fmla="*/ 28575 w 211"/>
                  <a:gd name="T57" fmla="*/ 125412 h 167"/>
                  <a:gd name="T58" fmla="*/ 19050 w 211"/>
                  <a:gd name="T59" fmla="*/ 150812 h 167"/>
                  <a:gd name="T60" fmla="*/ 0 w 211"/>
                  <a:gd name="T61" fmla="*/ 176212 h 167"/>
                  <a:gd name="T62" fmla="*/ 7938 w 211"/>
                  <a:gd name="T63" fmla="*/ 200025 h 167"/>
                  <a:gd name="T64" fmla="*/ 9525 w 211"/>
                  <a:gd name="T65" fmla="*/ 217487 h 167"/>
                  <a:gd name="T66" fmla="*/ 19050 w 211"/>
                  <a:gd name="T67" fmla="*/ 230187 h 167"/>
                  <a:gd name="T68" fmla="*/ 23813 w 211"/>
                  <a:gd name="T69" fmla="*/ 246062 h 167"/>
                  <a:gd name="T70" fmla="*/ 31750 w 211"/>
                  <a:gd name="T71" fmla="*/ 255587 h 167"/>
                  <a:gd name="T72" fmla="*/ 41275 w 211"/>
                  <a:gd name="T73" fmla="*/ 263525 h 167"/>
                  <a:gd name="T74" fmla="*/ 49213 w 211"/>
                  <a:gd name="T75" fmla="*/ 246062 h 167"/>
                  <a:gd name="T76" fmla="*/ 68263 w 211"/>
                  <a:gd name="T77" fmla="*/ 222250 h 167"/>
                  <a:gd name="T78" fmla="*/ 76200 w 211"/>
                  <a:gd name="T79" fmla="*/ 217487 h 167"/>
                  <a:gd name="T80" fmla="*/ 101600 w 211"/>
                  <a:gd name="T81" fmla="*/ 222250 h 167"/>
                  <a:gd name="T82" fmla="*/ 109538 w 211"/>
                  <a:gd name="T83" fmla="*/ 222250 h 167"/>
                  <a:gd name="T84" fmla="*/ 111125 w 211"/>
                  <a:gd name="T85" fmla="*/ 233362 h 167"/>
                  <a:gd name="T86" fmla="*/ 115888 w 211"/>
                  <a:gd name="T87" fmla="*/ 249237 h 167"/>
                  <a:gd name="T88" fmla="*/ 119063 w 211"/>
                  <a:gd name="T89" fmla="*/ 255587 h 167"/>
                  <a:gd name="T90" fmla="*/ 131763 w 211"/>
                  <a:gd name="T91" fmla="*/ 257175 h 167"/>
                  <a:gd name="T92" fmla="*/ 144463 w 211"/>
                  <a:gd name="T93" fmla="*/ 263525 h 167"/>
                  <a:gd name="T94" fmla="*/ 158750 w 211"/>
                  <a:gd name="T95" fmla="*/ 254000 h 167"/>
                  <a:gd name="T96" fmla="*/ 173038 w 211"/>
                  <a:gd name="T97" fmla="*/ 247650 h 167"/>
                  <a:gd name="T98" fmla="*/ 179388 w 211"/>
                  <a:gd name="T99" fmla="*/ 241300 h 167"/>
                  <a:gd name="T100" fmla="*/ 192088 w 211"/>
                  <a:gd name="T101" fmla="*/ 236537 h 167"/>
                  <a:gd name="T102" fmla="*/ 201613 w 211"/>
                  <a:gd name="T103" fmla="*/ 230187 h 167"/>
                  <a:gd name="T104" fmla="*/ 215900 w 211"/>
                  <a:gd name="T105" fmla="*/ 223837 h 167"/>
                  <a:gd name="T106" fmla="*/ 234950 w 211"/>
                  <a:gd name="T107" fmla="*/ 223837 h 167"/>
                  <a:gd name="T108" fmla="*/ 250825 w 211"/>
                  <a:gd name="T109" fmla="*/ 211137 h 167"/>
                  <a:gd name="T110" fmla="*/ 258763 w 211"/>
                  <a:gd name="T111" fmla="*/ 211137 h 167"/>
                  <a:gd name="T112" fmla="*/ 282575 w 211"/>
                  <a:gd name="T113" fmla="*/ 200025 h 167"/>
                  <a:gd name="T114" fmla="*/ 293688 w 211"/>
                  <a:gd name="T115" fmla="*/ 196850 h 167"/>
                  <a:gd name="T116" fmla="*/ 288925 w 211"/>
                  <a:gd name="T117" fmla="*/ 206375 h 167"/>
                  <a:gd name="T118" fmla="*/ 301625 w 211"/>
                  <a:gd name="T119" fmla="*/ 207962 h 167"/>
                  <a:gd name="T120" fmla="*/ 317500 w 211"/>
                  <a:gd name="T121" fmla="*/ 214312 h 167"/>
                  <a:gd name="T122" fmla="*/ 319088 w 211"/>
                  <a:gd name="T123" fmla="*/ 188912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1" h="167">
                    <a:moveTo>
                      <a:pt x="211" y="111"/>
                    </a:moveTo>
                    <a:lnTo>
                      <a:pt x="211" y="111"/>
                    </a:lnTo>
                    <a:lnTo>
                      <a:pt x="211" y="109"/>
                    </a:lnTo>
                    <a:lnTo>
                      <a:pt x="211" y="108"/>
                    </a:lnTo>
                    <a:lnTo>
                      <a:pt x="211" y="104"/>
                    </a:lnTo>
                    <a:lnTo>
                      <a:pt x="211" y="103"/>
                    </a:lnTo>
                    <a:lnTo>
                      <a:pt x="209" y="101"/>
                    </a:lnTo>
                    <a:lnTo>
                      <a:pt x="207" y="98"/>
                    </a:lnTo>
                    <a:lnTo>
                      <a:pt x="206" y="95"/>
                    </a:lnTo>
                    <a:lnTo>
                      <a:pt x="204" y="95"/>
                    </a:lnTo>
                    <a:lnTo>
                      <a:pt x="202" y="93"/>
                    </a:lnTo>
                    <a:lnTo>
                      <a:pt x="201" y="90"/>
                    </a:lnTo>
                    <a:lnTo>
                      <a:pt x="201" y="88"/>
                    </a:lnTo>
                    <a:lnTo>
                      <a:pt x="201" y="87"/>
                    </a:lnTo>
                    <a:lnTo>
                      <a:pt x="201" y="86"/>
                    </a:lnTo>
                    <a:lnTo>
                      <a:pt x="202" y="85"/>
                    </a:lnTo>
                    <a:lnTo>
                      <a:pt x="203" y="80"/>
                    </a:lnTo>
                    <a:lnTo>
                      <a:pt x="202" y="79"/>
                    </a:lnTo>
                    <a:lnTo>
                      <a:pt x="201" y="79"/>
                    </a:lnTo>
                    <a:lnTo>
                      <a:pt x="200" y="75"/>
                    </a:lnTo>
                    <a:lnTo>
                      <a:pt x="200" y="71"/>
                    </a:lnTo>
                    <a:lnTo>
                      <a:pt x="198" y="68"/>
                    </a:lnTo>
                    <a:lnTo>
                      <a:pt x="198" y="66"/>
                    </a:lnTo>
                    <a:lnTo>
                      <a:pt x="200" y="65"/>
                    </a:lnTo>
                    <a:lnTo>
                      <a:pt x="198" y="64"/>
                    </a:lnTo>
                    <a:lnTo>
                      <a:pt x="198" y="63"/>
                    </a:lnTo>
                    <a:lnTo>
                      <a:pt x="200" y="59"/>
                    </a:lnTo>
                    <a:lnTo>
                      <a:pt x="200" y="54"/>
                    </a:lnTo>
                    <a:lnTo>
                      <a:pt x="200" y="53"/>
                    </a:lnTo>
                    <a:lnTo>
                      <a:pt x="198" y="52"/>
                    </a:lnTo>
                    <a:lnTo>
                      <a:pt x="197" y="51"/>
                    </a:lnTo>
                    <a:lnTo>
                      <a:pt x="196" y="51"/>
                    </a:lnTo>
                    <a:lnTo>
                      <a:pt x="195" y="49"/>
                    </a:lnTo>
                    <a:lnTo>
                      <a:pt x="193" y="48"/>
                    </a:lnTo>
                    <a:lnTo>
                      <a:pt x="193" y="46"/>
                    </a:lnTo>
                    <a:lnTo>
                      <a:pt x="191" y="43"/>
                    </a:lnTo>
                    <a:lnTo>
                      <a:pt x="190" y="42"/>
                    </a:lnTo>
                    <a:lnTo>
                      <a:pt x="190" y="41"/>
                    </a:lnTo>
                    <a:lnTo>
                      <a:pt x="189" y="41"/>
                    </a:lnTo>
                    <a:lnTo>
                      <a:pt x="190" y="35"/>
                    </a:lnTo>
                    <a:lnTo>
                      <a:pt x="190" y="33"/>
                    </a:lnTo>
                    <a:lnTo>
                      <a:pt x="190" y="32"/>
                    </a:lnTo>
                    <a:lnTo>
                      <a:pt x="191" y="31"/>
                    </a:lnTo>
                    <a:lnTo>
                      <a:pt x="190" y="30"/>
                    </a:lnTo>
                    <a:lnTo>
                      <a:pt x="189" y="27"/>
                    </a:lnTo>
                    <a:lnTo>
                      <a:pt x="189" y="26"/>
                    </a:lnTo>
                    <a:lnTo>
                      <a:pt x="190" y="25"/>
                    </a:lnTo>
                    <a:lnTo>
                      <a:pt x="192" y="22"/>
                    </a:lnTo>
                    <a:lnTo>
                      <a:pt x="192" y="20"/>
                    </a:lnTo>
                    <a:lnTo>
                      <a:pt x="192" y="17"/>
                    </a:lnTo>
                    <a:lnTo>
                      <a:pt x="191" y="16"/>
                    </a:lnTo>
                    <a:lnTo>
                      <a:pt x="190" y="16"/>
                    </a:lnTo>
                    <a:lnTo>
                      <a:pt x="187" y="13"/>
                    </a:lnTo>
                    <a:lnTo>
                      <a:pt x="186" y="11"/>
                    </a:lnTo>
                    <a:lnTo>
                      <a:pt x="184" y="10"/>
                    </a:lnTo>
                    <a:lnTo>
                      <a:pt x="184" y="9"/>
                    </a:lnTo>
                    <a:lnTo>
                      <a:pt x="185" y="9"/>
                    </a:lnTo>
                    <a:lnTo>
                      <a:pt x="185" y="8"/>
                    </a:lnTo>
                    <a:lnTo>
                      <a:pt x="184" y="8"/>
                    </a:lnTo>
                    <a:lnTo>
                      <a:pt x="181" y="6"/>
                    </a:lnTo>
                    <a:lnTo>
                      <a:pt x="181" y="5"/>
                    </a:lnTo>
                    <a:lnTo>
                      <a:pt x="180" y="5"/>
                    </a:lnTo>
                    <a:lnTo>
                      <a:pt x="178" y="5"/>
                    </a:lnTo>
                    <a:lnTo>
                      <a:pt x="175" y="5"/>
                    </a:lnTo>
                    <a:lnTo>
                      <a:pt x="173" y="6"/>
                    </a:lnTo>
                    <a:lnTo>
                      <a:pt x="171" y="6"/>
                    </a:lnTo>
                    <a:lnTo>
                      <a:pt x="169" y="5"/>
                    </a:lnTo>
                    <a:lnTo>
                      <a:pt x="168" y="5"/>
                    </a:lnTo>
                    <a:lnTo>
                      <a:pt x="167" y="6"/>
                    </a:lnTo>
                    <a:lnTo>
                      <a:pt x="165" y="5"/>
                    </a:lnTo>
                    <a:lnTo>
                      <a:pt x="164" y="5"/>
                    </a:lnTo>
                    <a:lnTo>
                      <a:pt x="164" y="4"/>
                    </a:lnTo>
                    <a:lnTo>
                      <a:pt x="162" y="4"/>
                    </a:lnTo>
                    <a:lnTo>
                      <a:pt x="157" y="4"/>
                    </a:lnTo>
                    <a:lnTo>
                      <a:pt x="154" y="4"/>
                    </a:lnTo>
                    <a:lnTo>
                      <a:pt x="152" y="5"/>
                    </a:lnTo>
                    <a:lnTo>
                      <a:pt x="151" y="6"/>
                    </a:lnTo>
                    <a:lnTo>
                      <a:pt x="149" y="6"/>
                    </a:lnTo>
                    <a:lnTo>
                      <a:pt x="147" y="4"/>
                    </a:lnTo>
                    <a:lnTo>
                      <a:pt x="144" y="2"/>
                    </a:lnTo>
                    <a:lnTo>
                      <a:pt x="143" y="0"/>
                    </a:lnTo>
                    <a:lnTo>
                      <a:pt x="142" y="0"/>
                    </a:lnTo>
                    <a:lnTo>
                      <a:pt x="141" y="2"/>
                    </a:lnTo>
                    <a:lnTo>
                      <a:pt x="141" y="3"/>
                    </a:lnTo>
                    <a:lnTo>
                      <a:pt x="138" y="4"/>
                    </a:lnTo>
                    <a:lnTo>
                      <a:pt x="136" y="5"/>
                    </a:lnTo>
                    <a:lnTo>
                      <a:pt x="135" y="4"/>
                    </a:lnTo>
                    <a:lnTo>
                      <a:pt x="132" y="4"/>
                    </a:lnTo>
                    <a:lnTo>
                      <a:pt x="130" y="3"/>
                    </a:lnTo>
                    <a:lnTo>
                      <a:pt x="129" y="0"/>
                    </a:lnTo>
                    <a:lnTo>
                      <a:pt x="127" y="0"/>
                    </a:lnTo>
                    <a:lnTo>
                      <a:pt x="125" y="0"/>
                    </a:lnTo>
                    <a:lnTo>
                      <a:pt x="124" y="2"/>
                    </a:lnTo>
                    <a:lnTo>
                      <a:pt x="124" y="3"/>
                    </a:lnTo>
                    <a:lnTo>
                      <a:pt x="120" y="5"/>
                    </a:lnTo>
                    <a:lnTo>
                      <a:pt x="119" y="8"/>
                    </a:lnTo>
                    <a:lnTo>
                      <a:pt x="119" y="9"/>
                    </a:lnTo>
                    <a:lnTo>
                      <a:pt x="120" y="10"/>
                    </a:lnTo>
                    <a:lnTo>
                      <a:pt x="119" y="10"/>
                    </a:lnTo>
                    <a:lnTo>
                      <a:pt x="116" y="11"/>
                    </a:lnTo>
                    <a:lnTo>
                      <a:pt x="116" y="13"/>
                    </a:lnTo>
                    <a:lnTo>
                      <a:pt x="116" y="14"/>
                    </a:lnTo>
                    <a:lnTo>
                      <a:pt x="114" y="15"/>
                    </a:lnTo>
                    <a:lnTo>
                      <a:pt x="113" y="16"/>
                    </a:lnTo>
                    <a:lnTo>
                      <a:pt x="113" y="19"/>
                    </a:lnTo>
                    <a:lnTo>
                      <a:pt x="111" y="19"/>
                    </a:lnTo>
                    <a:lnTo>
                      <a:pt x="110" y="20"/>
                    </a:lnTo>
                    <a:lnTo>
                      <a:pt x="109" y="21"/>
                    </a:lnTo>
                    <a:lnTo>
                      <a:pt x="108" y="22"/>
                    </a:lnTo>
                    <a:lnTo>
                      <a:pt x="107" y="24"/>
                    </a:lnTo>
                    <a:lnTo>
                      <a:pt x="107" y="22"/>
                    </a:lnTo>
                    <a:lnTo>
                      <a:pt x="107" y="24"/>
                    </a:lnTo>
                    <a:lnTo>
                      <a:pt x="107" y="26"/>
                    </a:lnTo>
                    <a:lnTo>
                      <a:pt x="103" y="28"/>
                    </a:lnTo>
                    <a:lnTo>
                      <a:pt x="102" y="28"/>
                    </a:lnTo>
                    <a:lnTo>
                      <a:pt x="99" y="27"/>
                    </a:lnTo>
                    <a:lnTo>
                      <a:pt x="98" y="27"/>
                    </a:lnTo>
                    <a:lnTo>
                      <a:pt x="97" y="28"/>
                    </a:lnTo>
                    <a:lnTo>
                      <a:pt x="95" y="31"/>
                    </a:lnTo>
                    <a:lnTo>
                      <a:pt x="94" y="32"/>
                    </a:lnTo>
                    <a:lnTo>
                      <a:pt x="92" y="33"/>
                    </a:lnTo>
                    <a:lnTo>
                      <a:pt x="92" y="35"/>
                    </a:lnTo>
                    <a:lnTo>
                      <a:pt x="89" y="37"/>
                    </a:lnTo>
                    <a:lnTo>
                      <a:pt x="92" y="37"/>
                    </a:lnTo>
                    <a:lnTo>
                      <a:pt x="93" y="38"/>
                    </a:lnTo>
                    <a:lnTo>
                      <a:pt x="93" y="40"/>
                    </a:lnTo>
                    <a:lnTo>
                      <a:pt x="94" y="40"/>
                    </a:lnTo>
                    <a:lnTo>
                      <a:pt x="95" y="38"/>
                    </a:lnTo>
                    <a:lnTo>
                      <a:pt x="95" y="40"/>
                    </a:lnTo>
                    <a:lnTo>
                      <a:pt x="98" y="41"/>
                    </a:lnTo>
                    <a:lnTo>
                      <a:pt x="99" y="41"/>
                    </a:lnTo>
                    <a:lnTo>
                      <a:pt x="100" y="43"/>
                    </a:lnTo>
                    <a:lnTo>
                      <a:pt x="100" y="46"/>
                    </a:lnTo>
                    <a:lnTo>
                      <a:pt x="100" y="47"/>
                    </a:lnTo>
                    <a:lnTo>
                      <a:pt x="98" y="48"/>
                    </a:lnTo>
                    <a:lnTo>
                      <a:pt x="98" y="47"/>
                    </a:lnTo>
                    <a:lnTo>
                      <a:pt x="97" y="46"/>
                    </a:lnTo>
                    <a:lnTo>
                      <a:pt x="95" y="46"/>
                    </a:lnTo>
                    <a:lnTo>
                      <a:pt x="95" y="47"/>
                    </a:lnTo>
                    <a:lnTo>
                      <a:pt x="94" y="48"/>
                    </a:lnTo>
                    <a:lnTo>
                      <a:pt x="94" y="51"/>
                    </a:lnTo>
                    <a:lnTo>
                      <a:pt x="93" y="49"/>
                    </a:lnTo>
                    <a:lnTo>
                      <a:pt x="92" y="48"/>
                    </a:lnTo>
                    <a:lnTo>
                      <a:pt x="89" y="48"/>
                    </a:lnTo>
                    <a:lnTo>
                      <a:pt x="87" y="48"/>
                    </a:lnTo>
                    <a:lnTo>
                      <a:pt x="86" y="48"/>
                    </a:lnTo>
                    <a:lnTo>
                      <a:pt x="86" y="49"/>
                    </a:lnTo>
                    <a:lnTo>
                      <a:pt x="84" y="51"/>
                    </a:lnTo>
                    <a:lnTo>
                      <a:pt x="83" y="49"/>
                    </a:lnTo>
                    <a:lnTo>
                      <a:pt x="82" y="52"/>
                    </a:lnTo>
                    <a:lnTo>
                      <a:pt x="78" y="54"/>
                    </a:lnTo>
                    <a:lnTo>
                      <a:pt x="77" y="54"/>
                    </a:lnTo>
                    <a:lnTo>
                      <a:pt x="75" y="57"/>
                    </a:lnTo>
                    <a:lnTo>
                      <a:pt x="73" y="57"/>
                    </a:lnTo>
                    <a:lnTo>
                      <a:pt x="72" y="55"/>
                    </a:lnTo>
                    <a:lnTo>
                      <a:pt x="71" y="55"/>
                    </a:lnTo>
                    <a:lnTo>
                      <a:pt x="70" y="57"/>
                    </a:lnTo>
                    <a:lnTo>
                      <a:pt x="65" y="55"/>
                    </a:lnTo>
                    <a:lnTo>
                      <a:pt x="64" y="55"/>
                    </a:lnTo>
                    <a:lnTo>
                      <a:pt x="62" y="54"/>
                    </a:lnTo>
                    <a:lnTo>
                      <a:pt x="60" y="53"/>
                    </a:lnTo>
                    <a:lnTo>
                      <a:pt x="59" y="53"/>
                    </a:lnTo>
                    <a:lnTo>
                      <a:pt x="58" y="54"/>
                    </a:lnTo>
                    <a:lnTo>
                      <a:pt x="55" y="53"/>
                    </a:lnTo>
                    <a:lnTo>
                      <a:pt x="54" y="52"/>
                    </a:lnTo>
                    <a:lnTo>
                      <a:pt x="54" y="53"/>
                    </a:lnTo>
                    <a:lnTo>
                      <a:pt x="56" y="55"/>
                    </a:lnTo>
                    <a:lnTo>
                      <a:pt x="56" y="57"/>
                    </a:lnTo>
                    <a:lnTo>
                      <a:pt x="55" y="58"/>
                    </a:lnTo>
                    <a:lnTo>
                      <a:pt x="54" y="59"/>
                    </a:lnTo>
                    <a:lnTo>
                      <a:pt x="53" y="59"/>
                    </a:lnTo>
                    <a:lnTo>
                      <a:pt x="51" y="59"/>
                    </a:lnTo>
                    <a:lnTo>
                      <a:pt x="51" y="58"/>
                    </a:lnTo>
                    <a:lnTo>
                      <a:pt x="50" y="55"/>
                    </a:lnTo>
                    <a:lnTo>
                      <a:pt x="49" y="55"/>
                    </a:lnTo>
                    <a:lnTo>
                      <a:pt x="48" y="57"/>
                    </a:lnTo>
                    <a:lnTo>
                      <a:pt x="46" y="57"/>
                    </a:lnTo>
                    <a:lnTo>
                      <a:pt x="45" y="58"/>
                    </a:lnTo>
                    <a:lnTo>
                      <a:pt x="44" y="58"/>
                    </a:lnTo>
                    <a:lnTo>
                      <a:pt x="43" y="57"/>
                    </a:lnTo>
                    <a:lnTo>
                      <a:pt x="42" y="55"/>
                    </a:lnTo>
                    <a:lnTo>
                      <a:pt x="40" y="55"/>
                    </a:lnTo>
                    <a:lnTo>
                      <a:pt x="39" y="58"/>
                    </a:lnTo>
                    <a:lnTo>
                      <a:pt x="38" y="59"/>
                    </a:lnTo>
                    <a:lnTo>
                      <a:pt x="37" y="59"/>
                    </a:lnTo>
                    <a:lnTo>
                      <a:pt x="35" y="58"/>
                    </a:lnTo>
                    <a:lnTo>
                      <a:pt x="35" y="57"/>
                    </a:lnTo>
                    <a:lnTo>
                      <a:pt x="35" y="55"/>
                    </a:lnTo>
                    <a:lnTo>
                      <a:pt x="34" y="55"/>
                    </a:lnTo>
                    <a:lnTo>
                      <a:pt x="33" y="55"/>
                    </a:lnTo>
                    <a:lnTo>
                      <a:pt x="31" y="55"/>
                    </a:lnTo>
                    <a:lnTo>
                      <a:pt x="29" y="55"/>
                    </a:lnTo>
                    <a:lnTo>
                      <a:pt x="29" y="57"/>
                    </a:lnTo>
                    <a:lnTo>
                      <a:pt x="31" y="59"/>
                    </a:lnTo>
                    <a:lnTo>
                      <a:pt x="29" y="60"/>
                    </a:lnTo>
                    <a:lnTo>
                      <a:pt x="28" y="62"/>
                    </a:lnTo>
                    <a:lnTo>
                      <a:pt x="28" y="63"/>
                    </a:lnTo>
                    <a:lnTo>
                      <a:pt x="28" y="64"/>
                    </a:lnTo>
                    <a:lnTo>
                      <a:pt x="26" y="65"/>
                    </a:lnTo>
                    <a:lnTo>
                      <a:pt x="23" y="66"/>
                    </a:lnTo>
                    <a:lnTo>
                      <a:pt x="22" y="68"/>
                    </a:lnTo>
                    <a:lnTo>
                      <a:pt x="20" y="69"/>
                    </a:lnTo>
                    <a:lnTo>
                      <a:pt x="18" y="70"/>
                    </a:lnTo>
                    <a:lnTo>
                      <a:pt x="13" y="73"/>
                    </a:lnTo>
                    <a:lnTo>
                      <a:pt x="13" y="74"/>
                    </a:lnTo>
                    <a:lnTo>
                      <a:pt x="15" y="76"/>
                    </a:lnTo>
                    <a:lnTo>
                      <a:pt x="16" y="76"/>
                    </a:lnTo>
                    <a:lnTo>
                      <a:pt x="18" y="76"/>
                    </a:lnTo>
                    <a:lnTo>
                      <a:pt x="18" y="77"/>
                    </a:lnTo>
                    <a:lnTo>
                      <a:pt x="18" y="79"/>
                    </a:lnTo>
                    <a:lnTo>
                      <a:pt x="16" y="80"/>
                    </a:lnTo>
                    <a:lnTo>
                      <a:pt x="13" y="86"/>
                    </a:lnTo>
                    <a:lnTo>
                      <a:pt x="13" y="87"/>
                    </a:lnTo>
                    <a:lnTo>
                      <a:pt x="13" y="88"/>
                    </a:lnTo>
                    <a:lnTo>
                      <a:pt x="11" y="90"/>
                    </a:lnTo>
                    <a:lnTo>
                      <a:pt x="11" y="92"/>
                    </a:lnTo>
                    <a:lnTo>
                      <a:pt x="12" y="95"/>
                    </a:lnTo>
                    <a:lnTo>
                      <a:pt x="11" y="98"/>
                    </a:lnTo>
                    <a:lnTo>
                      <a:pt x="11" y="100"/>
                    </a:lnTo>
                    <a:lnTo>
                      <a:pt x="9" y="102"/>
                    </a:lnTo>
                    <a:lnTo>
                      <a:pt x="2" y="106"/>
                    </a:lnTo>
                    <a:lnTo>
                      <a:pt x="1" y="106"/>
                    </a:lnTo>
                    <a:lnTo>
                      <a:pt x="1" y="107"/>
                    </a:lnTo>
                    <a:lnTo>
                      <a:pt x="0" y="111"/>
                    </a:lnTo>
                    <a:lnTo>
                      <a:pt x="0" y="112"/>
                    </a:lnTo>
                    <a:lnTo>
                      <a:pt x="2" y="113"/>
                    </a:lnTo>
                    <a:lnTo>
                      <a:pt x="2" y="114"/>
                    </a:lnTo>
                    <a:lnTo>
                      <a:pt x="2" y="115"/>
                    </a:lnTo>
                    <a:lnTo>
                      <a:pt x="5" y="118"/>
                    </a:lnTo>
                    <a:lnTo>
                      <a:pt x="6" y="122"/>
                    </a:lnTo>
                    <a:lnTo>
                      <a:pt x="5" y="126"/>
                    </a:lnTo>
                    <a:lnTo>
                      <a:pt x="5" y="128"/>
                    </a:lnTo>
                    <a:lnTo>
                      <a:pt x="5" y="130"/>
                    </a:lnTo>
                    <a:lnTo>
                      <a:pt x="5" y="131"/>
                    </a:lnTo>
                    <a:lnTo>
                      <a:pt x="5" y="133"/>
                    </a:lnTo>
                    <a:lnTo>
                      <a:pt x="5" y="137"/>
                    </a:lnTo>
                    <a:lnTo>
                      <a:pt x="6" y="137"/>
                    </a:lnTo>
                    <a:lnTo>
                      <a:pt x="9" y="139"/>
                    </a:lnTo>
                    <a:lnTo>
                      <a:pt x="9" y="140"/>
                    </a:lnTo>
                    <a:lnTo>
                      <a:pt x="9" y="141"/>
                    </a:lnTo>
                    <a:lnTo>
                      <a:pt x="10" y="142"/>
                    </a:lnTo>
                    <a:lnTo>
                      <a:pt x="11" y="142"/>
                    </a:lnTo>
                    <a:lnTo>
                      <a:pt x="13" y="142"/>
                    </a:lnTo>
                    <a:lnTo>
                      <a:pt x="13" y="144"/>
                    </a:lnTo>
                    <a:lnTo>
                      <a:pt x="12" y="145"/>
                    </a:lnTo>
                    <a:lnTo>
                      <a:pt x="12" y="146"/>
                    </a:lnTo>
                    <a:lnTo>
                      <a:pt x="12" y="149"/>
                    </a:lnTo>
                    <a:lnTo>
                      <a:pt x="13" y="150"/>
                    </a:lnTo>
                    <a:lnTo>
                      <a:pt x="15" y="150"/>
                    </a:lnTo>
                    <a:lnTo>
                      <a:pt x="15" y="151"/>
                    </a:lnTo>
                    <a:lnTo>
                      <a:pt x="13" y="152"/>
                    </a:lnTo>
                    <a:lnTo>
                      <a:pt x="13" y="153"/>
                    </a:lnTo>
                    <a:lnTo>
                      <a:pt x="15" y="155"/>
                    </a:lnTo>
                    <a:lnTo>
                      <a:pt x="16" y="157"/>
                    </a:lnTo>
                    <a:lnTo>
                      <a:pt x="16" y="158"/>
                    </a:lnTo>
                    <a:lnTo>
                      <a:pt x="16" y="160"/>
                    </a:lnTo>
                    <a:lnTo>
                      <a:pt x="17" y="161"/>
                    </a:lnTo>
                    <a:lnTo>
                      <a:pt x="18" y="161"/>
                    </a:lnTo>
                    <a:lnTo>
                      <a:pt x="20" y="161"/>
                    </a:lnTo>
                    <a:lnTo>
                      <a:pt x="22" y="161"/>
                    </a:lnTo>
                    <a:lnTo>
                      <a:pt x="24" y="162"/>
                    </a:lnTo>
                    <a:lnTo>
                      <a:pt x="23" y="164"/>
                    </a:lnTo>
                    <a:lnTo>
                      <a:pt x="24" y="166"/>
                    </a:lnTo>
                    <a:lnTo>
                      <a:pt x="26" y="166"/>
                    </a:lnTo>
                    <a:lnTo>
                      <a:pt x="27" y="164"/>
                    </a:lnTo>
                    <a:lnTo>
                      <a:pt x="29" y="164"/>
                    </a:lnTo>
                    <a:lnTo>
                      <a:pt x="29" y="163"/>
                    </a:lnTo>
                    <a:lnTo>
                      <a:pt x="28" y="162"/>
                    </a:lnTo>
                    <a:lnTo>
                      <a:pt x="28" y="160"/>
                    </a:lnTo>
                    <a:lnTo>
                      <a:pt x="28" y="158"/>
                    </a:lnTo>
                    <a:lnTo>
                      <a:pt x="31" y="155"/>
                    </a:lnTo>
                    <a:lnTo>
                      <a:pt x="34" y="152"/>
                    </a:lnTo>
                    <a:lnTo>
                      <a:pt x="37" y="150"/>
                    </a:lnTo>
                    <a:lnTo>
                      <a:pt x="39" y="147"/>
                    </a:lnTo>
                    <a:lnTo>
                      <a:pt x="42" y="145"/>
                    </a:lnTo>
                    <a:lnTo>
                      <a:pt x="43" y="142"/>
                    </a:lnTo>
                    <a:lnTo>
                      <a:pt x="43" y="140"/>
                    </a:lnTo>
                    <a:lnTo>
                      <a:pt x="44" y="141"/>
                    </a:lnTo>
                    <a:lnTo>
                      <a:pt x="45" y="141"/>
                    </a:lnTo>
                    <a:lnTo>
                      <a:pt x="45" y="140"/>
                    </a:lnTo>
                    <a:lnTo>
                      <a:pt x="44" y="140"/>
                    </a:lnTo>
                    <a:lnTo>
                      <a:pt x="46" y="139"/>
                    </a:lnTo>
                    <a:lnTo>
                      <a:pt x="46" y="140"/>
                    </a:lnTo>
                    <a:lnTo>
                      <a:pt x="48" y="140"/>
                    </a:lnTo>
                    <a:lnTo>
                      <a:pt x="46" y="137"/>
                    </a:lnTo>
                    <a:lnTo>
                      <a:pt x="49" y="136"/>
                    </a:lnTo>
                    <a:lnTo>
                      <a:pt x="49" y="137"/>
                    </a:lnTo>
                    <a:lnTo>
                      <a:pt x="48" y="137"/>
                    </a:lnTo>
                    <a:lnTo>
                      <a:pt x="49" y="139"/>
                    </a:lnTo>
                    <a:lnTo>
                      <a:pt x="50" y="139"/>
                    </a:lnTo>
                    <a:lnTo>
                      <a:pt x="51" y="136"/>
                    </a:lnTo>
                    <a:lnTo>
                      <a:pt x="55" y="136"/>
                    </a:lnTo>
                    <a:lnTo>
                      <a:pt x="58" y="136"/>
                    </a:lnTo>
                    <a:lnTo>
                      <a:pt x="56" y="137"/>
                    </a:lnTo>
                    <a:lnTo>
                      <a:pt x="59" y="137"/>
                    </a:lnTo>
                    <a:lnTo>
                      <a:pt x="61" y="137"/>
                    </a:lnTo>
                    <a:lnTo>
                      <a:pt x="60" y="139"/>
                    </a:lnTo>
                    <a:lnTo>
                      <a:pt x="64" y="140"/>
                    </a:lnTo>
                    <a:lnTo>
                      <a:pt x="65" y="137"/>
                    </a:lnTo>
                    <a:lnTo>
                      <a:pt x="70" y="137"/>
                    </a:lnTo>
                    <a:lnTo>
                      <a:pt x="71" y="136"/>
                    </a:lnTo>
                    <a:lnTo>
                      <a:pt x="72" y="137"/>
                    </a:lnTo>
                    <a:lnTo>
                      <a:pt x="71" y="137"/>
                    </a:lnTo>
                    <a:lnTo>
                      <a:pt x="71" y="139"/>
                    </a:lnTo>
                    <a:lnTo>
                      <a:pt x="70" y="140"/>
                    </a:lnTo>
                    <a:lnTo>
                      <a:pt x="69" y="140"/>
                    </a:lnTo>
                    <a:lnTo>
                      <a:pt x="67" y="140"/>
                    </a:lnTo>
                    <a:lnTo>
                      <a:pt x="67" y="141"/>
                    </a:lnTo>
                    <a:lnTo>
                      <a:pt x="69" y="141"/>
                    </a:lnTo>
                    <a:lnTo>
                      <a:pt x="70" y="141"/>
                    </a:lnTo>
                    <a:lnTo>
                      <a:pt x="70" y="142"/>
                    </a:lnTo>
                    <a:lnTo>
                      <a:pt x="69" y="146"/>
                    </a:lnTo>
                    <a:lnTo>
                      <a:pt x="70" y="147"/>
                    </a:lnTo>
                    <a:lnTo>
                      <a:pt x="71" y="150"/>
                    </a:lnTo>
                    <a:lnTo>
                      <a:pt x="72" y="151"/>
                    </a:lnTo>
                    <a:lnTo>
                      <a:pt x="71" y="152"/>
                    </a:lnTo>
                    <a:lnTo>
                      <a:pt x="71" y="153"/>
                    </a:lnTo>
                    <a:lnTo>
                      <a:pt x="71" y="156"/>
                    </a:lnTo>
                    <a:lnTo>
                      <a:pt x="73" y="157"/>
                    </a:lnTo>
                    <a:lnTo>
                      <a:pt x="73" y="158"/>
                    </a:lnTo>
                    <a:lnTo>
                      <a:pt x="75" y="158"/>
                    </a:lnTo>
                    <a:lnTo>
                      <a:pt x="76" y="158"/>
                    </a:lnTo>
                    <a:lnTo>
                      <a:pt x="77" y="160"/>
                    </a:lnTo>
                    <a:lnTo>
                      <a:pt x="75" y="161"/>
                    </a:lnTo>
                    <a:lnTo>
                      <a:pt x="75" y="162"/>
                    </a:lnTo>
                    <a:lnTo>
                      <a:pt x="73" y="163"/>
                    </a:lnTo>
                    <a:lnTo>
                      <a:pt x="75" y="164"/>
                    </a:lnTo>
                    <a:lnTo>
                      <a:pt x="76" y="167"/>
                    </a:lnTo>
                    <a:lnTo>
                      <a:pt x="78" y="167"/>
                    </a:lnTo>
                    <a:lnTo>
                      <a:pt x="81" y="164"/>
                    </a:lnTo>
                    <a:lnTo>
                      <a:pt x="83" y="162"/>
                    </a:lnTo>
                    <a:lnTo>
                      <a:pt x="83" y="161"/>
                    </a:lnTo>
                    <a:lnTo>
                      <a:pt x="84" y="161"/>
                    </a:lnTo>
                    <a:lnTo>
                      <a:pt x="86" y="162"/>
                    </a:lnTo>
                    <a:lnTo>
                      <a:pt x="86" y="163"/>
                    </a:lnTo>
                    <a:lnTo>
                      <a:pt x="87" y="164"/>
                    </a:lnTo>
                    <a:lnTo>
                      <a:pt x="91" y="166"/>
                    </a:lnTo>
                    <a:lnTo>
                      <a:pt x="92" y="166"/>
                    </a:lnTo>
                    <a:lnTo>
                      <a:pt x="93" y="164"/>
                    </a:lnTo>
                    <a:lnTo>
                      <a:pt x="93" y="163"/>
                    </a:lnTo>
                    <a:lnTo>
                      <a:pt x="94" y="163"/>
                    </a:lnTo>
                    <a:lnTo>
                      <a:pt x="97" y="162"/>
                    </a:lnTo>
                    <a:lnTo>
                      <a:pt x="98" y="161"/>
                    </a:lnTo>
                    <a:lnTo>
                      <a:pt x="99" y="160"/>
                    </a:lnTo>
                    <a:lnTo>
                      <a:pt x="100" y="160"/>
                    </a:lnTo>
                    <a:lnTo>
                      <a:pt x="105" y="158"/>
                    </a:lnTo>
                    <a:lnTo>
                      <a:pt x="107" y="160"/>
                    </a:lnTo>
                    <a:lnTo>
                      <a:pt x="108" y="158"/>
                    </a:lnTo>
                    <a:lnTo>
                      <a:pt x="110" y="157"/>
                    </a:lnTo>
                    <a:lnTo>
                      <a:pt x="110" y="156"/>
                    </a:lnTo>
                    <a:lnTo>
                      <a:pt x="109" y="156"/>
                    </a:lnTo>
                    <a:lnTo>
                      <a:pt x="107" y="156"/>
                    </a:lnTo>
                    <a:lnTo>
                      <a:pt x="108" y="155"/>
                    </a:lnTo>
                    <a:lnTo>
                      <a:pt x="108" y="153"/>
                    </a:lnTo>
                    <a:lnTo>
                      <a:pt x="108" y="152"/>
                    </a:lnTo>
                    <a:lnTo>
                      <a:pt x="111" y="153"/>
                    </a:lnTo>
                    <a:lnTo>
                      <a:pt x="113" y="152"/>
                    </a:lnTo>
                    <a:lnTo>
                      <a:pt x="114" y="150"/>
                    </a:lnTo>
                    <a:lnTo>
                      <a:pt x="114" y="147"/>
                    </a:lnTo>
                    <a:lnTo>
                      <a:pt x="116" y="145"/>
                    </a:lnTo>
                    <a:lnTo>
                      <a:pt x="119" y="146"/>
                    </a:lnTo>
                    <a:lnTo>
                      <a:pt x="120" y="147"/>
                    </a:lnTo>
                    <a:lnTo>
                      <a:pt x="121" y="149"/>
                    </a:lnTo>
                    <a:lnTo>
                      <a:pt x="122" y="149"/>
                    </a:lnTo>
                    <a:lnTo>
                      <a:pt x="122" y="147"/>
                    </a:lnTo>
                    <a:lnTo>
                      <a:pt x="125" y="146"/>
                    </a:lnTo>
                    <a:lnTo>
                      <a:pt x="125" y="145"/>
                    </a:lnTo>
                    <a:lnTo>
                      <a:pt x="127" y="145"/>
                    </a:lnTo>
                    <a:lnTo>
                      <a:pt x="127" y="144"/>
                    </a:lnTo>
                    <a:lnTo>
                      <a:pt x="127" y="142"/>
                    </a:lnTo>
                    <a:lnTo>
                      <a:pt x="129" y="142"/>
                    </a:lnTo>
                    <a:lnTo>
                      <a:pt x="130" y="142"/>
                    </a:lnTo>
                    <a:lnTo>
                      <a:pt x="132" y="141"/>
                    </a:lnTo>
                    <a:lnTo>
                      <a:pt x="133" y="142"/>
                    </a:lnTo>
                    <a:lnTo>
                      <a:pt x="136" y="141"/>
                    </a:lnTo>
                    <a:lnTo>
                      <a:pt x="137" y="140"/>
                    </a:lnTo>
                    <a:lnTo>
                      <a:pt x="138" y="140"/>
                    </a:lnTo>
                    <a:lnTo>
                      <a:pt x="140" y="141"/>
                    </a:lnTo>
                    <a:lnTo>
                      <a:pt x="143" y="141"/>
                    </a:lnTo>
                    <a:lnTo>
                      <a:pt x="144" y="141"/>
                    </a:lnTo>
                    <a:lnTo>
                      <a:pt x="147" y="142"/>
                    </a:lnTo>
                    <a:lnTo>
                      <a:pt x="148" y="142"/>
                    </a:lnTo>
                    <a:lnTo>
                      <a:pt x="148" y="141"/>
                    </a:lnTo>
                    <a:lnTo>
                      <a:pt x="152" y="140"/>
                    </a:lnTo>
                    <a:lnTo>
                      <a:pt x="154" y="140"/>
                    </a:lnTo>
                    <a:lnTo>
                      <a:pt x="157" y="139"/>
                    </a:lnTo>
                    <a:lnTo>
                      <a:pt x="158" y="136"/>
                    </a:lnTo>
                    <a:lnTo>
                      <a:pt x="158" y="135"/>
                    </a:lnTo>
                    <a:lnTo>
                      <a:pt x="158" y="133"/>
                    </a:lnTo>
                    <a:lnTo>
                      <a:pt x="157" y="131"/>
                    </a:lnTo>
                    <a:lnTo>
                      <a:pt x="154" y="130"/>
                    </a:lnTo>
                    <a:lnTo>
                      <a:pt x="156" y="130"/>
                    </a:lnTo>
                    <a:lnTo>
                      <a:pt x="158" y="130"/>
                    </a:lnTo>
                    <a:lnTo>
                      <a:pt x="157" y="130"/>
                    </a:lnTo>
                    <a:lnTo>
                      <a:pt x="157" y="129"/>
                    </a:lnTo>
                    <a:lnTo>
                      <a:pt x="160" y="130"/>
                    </a:lnTo>
                    <a:lnTo>
                      <a:pt x="163" y="133"/>
                    </a:lnTo>
                    <a:lnTo>
                      <a:pt x="164" y="131"/>
                    </a:lnTo>
                    <a:lnTo>
                      <a:pt x="165" y="130"/>
                    </a:lnTo>
                    <a:lnTo>
                      <a:pt x="168" y="130"/>
                    </a:lnTo>
                    <a:lnTo>
                      <a:pt x="170" y="129"/>
                    </a:lnTo>
                    <a:lnTo>
                      <a:pt x="173" y="128"/>
                    </a:lnTo>
                    <a:lnTo>
                      <a:pt x="178" y="126"/>
                    </a:lnTo>
                    <a:lnTo>
                      <a:pt x="180" y="123"/>
                    </a:lnTo>
                    <a:lnTo>
                      <a:pt x="181" y="124"/>
                    </a:lnTo>
                    <a:lnTo>
                      <a:pt x="182" y="122"/>
                    </a:lnTo>
                    <a:lnTo>
                      <a:pt x="184" y="123"/>
                    </a:lnTo>
                    <a:lnTo>
                      <a:pt x="185" y="124"/>
                    </a:lnTo>
                    <a:lnTo>
                      <a:pt x="185" y="128"/>
                    </a:lnTo>
                    <a:lnTo>
                      <a:pt x="184" y="128"/>
                    </a:lnTo>
                    <a:lnTo>
                      <a:pt x="181" y="129"/>
                    </a:lnTo>
                    <a:lnTo>
                      <a:pt x="180" y="129"/>
                    </a:lnTo>
                    <a:lnTo>
                      <a:pt x="180" y="130"/>
                    </a:lnTo>
                    <a:lnTo>
                      <a:pt x="182" y="130"/>
                    </a:lnTo>
                    <a:lnTo>
                      <a:pt x="186" y="130"/>
                    </a:lnTo>
                    <a:lnTo>
                      <a:pt x="186" y="131"/>
                    </a:lnTo>
                    <a:lnTo>
                      <a:pt x="189" y="131"/>
                    </a:lnTo>
                    <a:lnTo>
                      <a:pt x="190" y="131"/>
                    </a:lnTo>
                    <a:lnTo>
                      <a:pt x="191" y="133"/>
                    </a:lnTo>
                    <a:lnTo>
                      <a:pt x="192" y="133"/>
                    </a:lnTo>
                    <a:lnTo>
                      <a:pt x="193" y="133"/>
                    </a:lnTo>
                    <a:lnTo>
                      <a:pt x="195" y="133"/>
                    </a:lnTo>
                    <a:lnTo>
                      <a:pt x="196" y="134"/>
                    </a:lnTo>
                    <a:lnTo>
                      <a:pt x="196" y="135"/>
                    </a:lnTo>
                    <a:lnTo>
                      <a:pt x="200" y="135"/>
                    </a:lnTo>
                    <a:lnTo>
                      <a:pt x="200" y="134"/>
                    </a:lnTo>
                    <a:lnTo>
                      <a:pt x="200" y="131"/>
                    </a:lnTo>
                    <a:lnTo>
                      <a:pt x="201" y="125"/>
                    </a:lnTo>
                    <a:lnTo>
                      <a:pt x="202" y="124"/>
                    </a:lnTo>
                    <a:lnTo>
                      <a:pt x="203" y="124"/>
                    </a:lnTo>
                    <a:lnTo>
                      <a:pt x="202" y="122"/>
                    </a:lnTo>
                    <a:lnTo>
                      <a:pt x="200" y="120"/>
                    </a:lnTo>
                    <a:lnTo>
                      <a:pt x="201" y="119"/>
                    </a:lnTo>
                    <a:lnTo>
                      <a:pt x="207" y="124"/>
                    </a:lnTo>
                    <a:lnTo>
                      <a:pt x="208" y="123"/>
                    </a:lnTo>
                    <a:lnTo>
                      <a:pt x="204" y="119"/>
                    </a:lnTo>
                    <a:lnTo>
                      <a:pt x="204" y="118"/>
                    </a:lnTo>
                    <a:lnTo>
                      <a:pt x="209" y="120"/>
                    </a:lnTo>
                    <a:lnTo>
                      <a:pt x="209" y="115"/>
                    </a:lnTo>
                    <a:lnTo>
                      <a:pt x="211" y="115"/>
                    </a:lnTo>
                    <a:lnTo>
                      <a:pt x="211" y="111"/>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4" name="Freeform 190"/>
              <p:cNvSpPr>
                <a:spLocks/>
              </p:cNvSpPr>
              <p:nvPr/>
            </p:nvSpPr>
            <p:spPr bwMode="auto">
              <a:xfrm>
                <a:off x="3117942" y="2180619"/>
                <a:ext cx="175048" cy="182776"/>
              </a:xfrm>
              <a:custGeom>
                <a:avLst/>
                <a:gdLst>
                  <a:gd name="T0" fmla="*/ 269875 w 182"/>
                  <a:gd name="T1" fmla="*/ 214313 h 192"/>
                  <a:gd name="T2" fmla="*/ 261938 w 182"/>
                  <a:gd name="T3" fmla="*/ 203200 h 192"/>
                  <a:gd name="T4" fmla="*/ 258763 w 182"/>
                  <a:gd name="T5" fmla="*/ 187325 h 192"/>
                  <a:gd name="T6" fmla="*/ 263525 w 182"/>
                  <a:gd name="T7" fmla="*/ 180975 h 192"/>
                  <a:gd name="T8" fmla="*/ 260350 w 182"/>
                  <a:gd name="T9" fmla="*/ 155575 h 192"/>
                  <a:gd name="T10" fmla="*/ 244475 w 182"/>
                  <a:gd name="T11" fmla="*/ 146050 h 192"/>
                  <a:gd name="T12" fmla="*/ 225425 w 182"/>
                  <a:gd name="T13" fmla="*/ 138113 h 192"/>
                  <a:gd name="T14" fmla="*/ 215900 w 182"/>
                  <a:gd name="T15" fmla="*/ 120650 h 192"/>
                  <a:gd name="T16" fmla="*/ 192088 w 182"/>
                  <a:gd name="T17" fmla="*/ 127000 h 192"/>
                  <a:gd name="T18" fmla="*/ 176213 w 182"/>
                  <a:gd name="T19" fmla="*/ 112713 h 192"/>
                  <a:gd name="T20" fmla="*/ 161925 w 182"/>
                  <a:gd name="T21" fmla="*/ 77788 h 192"/>
                  <a:gd name="T22" fmla="*/ 180975 w 182"/>
                  <a:gd name="T23" fmla="*/ 82550 h 192"/>
                  <a:gd name="T24" fmla="*/ 185738 w 182"/>
                  <a:gd name="T25" fmla="*/ 50800 h 192"/>
                  <a:gd name="T26" fmla="*/ 173038 w 182"/>
                  <a:gd name="T27" fmla="*/ 42863 h 192"/>
                  <a:gd name="T28" fmla="*/ 157163 w 182"/>
                  <a:gd name="T29" fmla="*/ 36513 h 192"/>
                  <a:gd name="T30" fmla="*/ 146050 w 182"/>
                  <a:gd name="T31" fmla="*/ 12700 h 192"/>
                  <a:gd name="T32" fmla="*/ 139700 w 182"/>
                  <a:gd name="T33" fmla="*/ 4763 h 192"/>
                  <a:gd name="T34" fmla="*/ 119063 w 182"/>
                  <a:gd name="T35" fmla="*/ 1588 h 192"/>
                  <a:gd name="T36" fmla="*/ 106363 w 182"/>
                  <a:gd name="T37" fmla="*/ 4763 h 192"/>
                  <a:gd name="T38" fmla="*/ 96838 w 182"/>
                  <a:gd name="T39" fmla="*/ 4763 h 192"/>
                  <a:gd name="T40" fmla="*/ 98425 w 182"/>
                  <a:gd name="T41" fmla="*/ 1588 h 192"/>
                  <a:gd name="T42" fmla="*/ 88900 w 182"/>
                  <a:gd name="T43" fmla="*/ 9525 h 192"/>
                  <a:gd name="T44" fmla="*/ 77788 w 182"/>
                  <a:gd name="T45" fmla="*/ 4763 h 192"/>
                  <a:gd name="T46" fmla="*/ 52388 w 182"/>
                  <a:gd name="T47" fmla="*/ 7938 h 192"/>
                  <a:gd name="T48" fmla="*/ 41275 w 182"/>
                  <a:gd name="T49" fmla="*/ 14288 h 192"/>
                  <a:gd name="T50" fmla="*/ 28575 w 182"/>
                  <a:gd name="T51" fmla="*/ 17463 h 192"/>
                  <a:gd name="T52" fmla="*/ 41275 w 182"/>
                  <a:gd name="T53" fmla="*/ 44450 h 192"/>
                  <a:gd name="T54" fmla="*/ 46038 w 182"/>
                  <a:gd name="T55" fmla="*/ 66675 h 192"/>
                  <a:gd name="T56" fmla="*/ 60325 w 182"/>
                  <a:gd name="T57" fmla="*/ 90488 h 192"/>
                  <a:gd name="T58" fmla="*/ 61913 w 182"/>
                  <a:gd name="T59" fmla="*/ 114300 h 192"/>
                  <a:gd name="T60" fmla="*/ 46038 w 182"/>
                  <a:gd name="T61" fmla="*/ 128588 h 192"/>
                  <a:gd name="T62" fmla="*/ 30163 w 182"/>
                  <a:gd name="T63" fmla="*/ 136525 h 192"/>
                  <a:gd name="T64" fmla="*/ 26988 w 182"/>
                  <a:gd name="T65" fmla="*/ 153988 h 192"/>
                  <a:gd name="T66" fmla="*/ 17463 w 182"/>
                  <a:gd name="T67" fmla="*/ 174625 h 192"/>
                  <a:gd name="T68" fmla="*/ 6350 w 182"/>
                  <a:gd name="T69" fmla="*/ 188913 h 192"/>
                  <a:gd name="T70" fmla="*/ 6350 w 182"/>
                  <a:gd name="T71" fmla="*/ 207963 h 192"/>
                  <a:gd name="T72" fmla="*/ 1588 w 182"/>
                  <a:gd name="T73" fmla="*/ 230188 h 192"/>
                  <a:gd name="T74" fmla="*/ 1588 w 182"/>
                  <a:gd name="T75" fmla="*/ 242888 h 192"/>
                  <a:gd name="T76" fmla="*/ 12700 w 182"/>
                  <a:gd name="T77" fmla="*/ 255588 h 192"/>
                  <a:gd name="T78" fmla="*/ 12700 w 182"/>
                  <a:gd name="T79" fmla="*/ 268288 h 192"/>
                  <a:gd name="T80" fmla="*/ 20638 w 182"/>
                  <a:gd name="T81" fmla="*/ 273050 h 192"/>
                  <a:gd name="T82" fmla="*/ 30163 w 182"/>
                  <a:gd name="T83" fmla="*/ 273050 h 192"/>
                  <a:gd name="T84" fmla="*/ 41275 w 182"/>
                  <a:gd name="T85" fmla="*/ 269875 h 192"/>
                  <a:gd name="T86" fmla="*/ 46038 w 182"/>
                  <a:gd name="T87" fmla="*/ 266700 h 192"/>
                  <a:gd name="T88" fmla="*/ 50800 w 182"/>
                  <a:gd name="T89" fmla="*/ 260350 h 192"/>
                  <a:gd name="T90" fmla="*/ 53975 w 182"/>
                  <a:gd name="T91" fmla="*/ 266700 h 192"/>
                  <a:gd name="T92" fmla="*/ 68263 w 182"/>
                  <a:gd name="T93" fmla="*/ 263525 h 192"/>
                  <a:gd name="T94" fmla="*/ 87313 w 182"/>
                  <a:gd name="T95" fmla="*/ 263525 h 192"/>
                  <a:gd name="T96" fmla="*/ 98425 w 182"/>
                  <a:gd name="T97" fmla="*/ 260350 h 192"/>
                  <a:gd name="T98" fmla="*/ 119063 w 182"/>
                  <a:gd name="T99" fmla="*/ 268288 h 192"/>
                  <a:gd name="T100" fmla="*/ 133350 w 182"/>
                  <a:gd name="T101" fmla="*/ 282575 h 192"/>
                  <a:gd name="T102" fmla="*/ 157163 w 182"/>
                  <a:gd name="T103" fmla="*/ 292100 h 192"/>
                  <a:gd name="T104" fmla="*/ 180975 w 182"/>
                  <a:gd name="T105" fmla="*/ 303213 h 192"/>
                  <a:gd name="T106" fmla="*/ 209550 w 182"/>
                  <a:gd name="T107" fmla="*/ 300038 h 192"/>
                  <a:gd name="T108" fmla="*/ 215900 w 182"/>
                  <a:gd name="T109" fmla="*/ 298450 h 192"/>
                  <a:gd name="T110" fmla="*/ 220663 w 182"/>
                  <a:gd name="T111" fmla="*/ 293688 h 192"/>
                  <a:gd name="T112" fmla="*/ 258763 w 182"/>
                  <a:gd name="T113" fmla="*/ 280988 h 192"/>
                  <a:gd name="T114" fmla="*/ 268288 w 182"/>
                  <a:gd name="T115" fmla="*/ 290513 h 192"/>
                  <a:gd name="T116" fmla="*/ 285750 w 182"/>
                  <a:gd name="T117" fmla="*/ 274638 h 192"/>
                  <a:gd name="T118" fmla="*/ 274638 w 182"/>
                  <a:gd name="T119" fmla="*/ 249238 h 192"/>
                  <a:gd name="T120" fmla="*/ 284163 w 182"/>
                  <a:gd name="T121" fmla="*/ 225425 h 192"/>
                  <a:gd name="T122" fmla="*/ 288925 w 182"/>
                  <a:gd name="T123" fmla="*/ 217488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 h="192">
                    <a:moveTo>
                      <a:pt x="181" y="137"/>
                    </a:moveTo>
                    <a:lnTo>
                      <a:pt x="181" y="137"/>
                    </a:lnTo>
                    <a:lnTo>
                      <a:pt x="177" y="135"/>
                    </a:lnTo>
                    <a:lnTo>
                      <a:pt x="175" y="136"/>
                    </a:lnTo>
                    <a:lnTo>
                      <a:pt x="175" y="135"/>
                    </a:lnTo>
                    <a:lnTo>
                      <a:pt x="173" y="134"/>
                    </a:lnTo>
                    <a:lnTo>
                      <a:pt x="171" y="134"/>
                    </a:lnTo>
                    <a:lnTo>
                      <a:pt x="170" y="135"/>
                    </a:lnTo>
                    <a:lnTo>
                      <a:pt x="170" y="134"/>
                    </a:lnTo>
                    <a:lnTo>
                      <a:pt x="170" y="132"/>
                    </a:lnTo>
                    <a:lnTo>
                      <a:pt x="169" y="132"/>
                    </a:lnTo>
                    <a:lnTo>
                      <a:pt x="168" y="132"/>
                    </a:lnTo>
                    <a:lnTo>
                      <a:pt x="166" y="132"/>
                    </a:lnTo>
                    <a:lnTo>
                      <a:pt x="165" y="131"/>
                    </a:lnTo>
                    <a:lnTo>
                      <a:pt x="165" y="128"/>
                    </a:lnTo>
                    <a:lnTo>
                      <a:pt x="165" y="125"/>
                    </a:lnTo>
                    <a:lnTo>
                      <a:pt x="165" y="121"/>
                    </a:lnTo>
                    <a:lnTo>
                      <a:pt x="165" y="119"/>
                    </a:lnTo>
                    <a:lnTo>
                      <a:pt x="164" y="119"/>
                    </a:lnTo>
                    <a:lnTo>
                      <a:pt x="163" y="119"/>
                    </a:lnTo>
                    <a:lnTo>
                      <a:pt x="163" y="118"/>
                    </a:lnTo>
                    <a:lnTo>
                      <a:pt x="163" y="117"/>
                    </a:lnTo>
                    <a:lnTo>
                      <a:pt x="164" y="115"/>
                    </a:lnTo>
                    <a:lnTo>
                      <a:pt x="165" y="114"/>
                    </a:lnTo>
                    <a:lnTo>
                      <a:pt x="166" y="115"/>
                    </a:lnTo>
                    <a:lnTo>
                      <a:pt x="166" y="114"/>
                    </a:lnTo>
                    <a:lnTo>
                      <a:pt x="169" y="112"/>
                    </a:lnTo>
                    <a:lnTo>
                      <a:pt x="171" y="110"/>
                    </a:lnTo>
                    <a:lnTo>
                      <a:pt x="173" y="108"/>
                    </a:lnTo>
                    <a:lnTo>
                      <a:pt x="173" y="107"/>
                    </a:lnTo>
                    <a:lnTo>
                      <a:pt x="171" y="104"/>
                    </a:lnTo>
                    <a:lnTo>
                      <a:pt x="170" y="103"/>
                    </a:lnTo>
                    <a:lnTo>
                      <a:pt x="170" y="101"/>
                    </a:lnTo>
                    <a:lnTo>
                      <a:pt x="164" y="98"/>
                    </a:lnTo>
                    <a:lnTo>
                      <a:pt x="164" y="97"/>
                    </a:lnTo>
                    <a:lnTo>
                      <a:pt x="163" y="96"/>
                    </a:lnTo>
                    <a:lnTo>
                      <a:pt x="158" y="97"/>
                    </a:lnTo>
                    <a:lnTo>
                      <a:pt x="155" y="97"/>
                    </a:lnTo>
                    <a:lnTo>
                      <a:pt x="155" y="96"/>
                    </a:lnTo>
                    <a:lnTo>
                      <a:pt x="155" y="93"/>
                    </a:lnTo>
                    <a:lnTo>
                      <a:pt x="155" y="92"/>
                    </a:lnTo>
                    <a:lnTo>
                      <a:pt x="154" y="92"/>
                    </a:lnTo>
                    <a:lnTo>
                      <a:pt x="151" y="92"/>
                    </a:lnTo>
                    <a:lnTo>
                      <a:pt x="147" y="92"/>
                    </a:lnTo>
                    <a:lnTo>
                      <a:pt x="146" y="93"/>
                    </a:lnTo>
                    <a:lnTo>
                      <a:pt x="143" y="93"/>
                    </a:lnTo>
                    <a:lnTo>
                      <a:pt x="142" y="92"/>
                    </a:lnTo>
                    <a:lnTo>
                      <a:pt x="141" y="90"/>
                    </a:lnTo>
                    <a:lnTo>
                      <a:pt x="142" y="88"/>
                    </a:lnTo>
                    <a:lnTo>
                      <a:pt x="143" y="87"/>
                    </a:lnTo>
                    <a:lnTo>
                      <a:pt x="142" y="87"/>
                    </a:lnTo>
                    <a:lnTo>
                      <a:pt x="141" y="86"/>
                    </a:lnTo>
                    <a:lnTo>
                      <a:pt x="138" y="85"/>
                    </a:lnTo>
                    <a:lnTo>
                      <a:pt x="136" y="83"/>
                    </a:lnTo>
                    <a:lnTo>
                      <a:pt x="136" y="82"/>
                    </a:lnTo>
                    <a:lnTo>
                      <a:pt x="137" y="80"/>
                    </a:lnTo>
                    <a:lnTo>
                      <a:pt x="137" y="79"/>
                    </a:lnTo>
                    <a:lnTo>
                      <a:pt x="136" y="76"/>
                    </a:lnTo>
                    <a:lnTo>
                      <a:pt x="135" y="75"/>
                    </a:lnTo>
                    <a:lnTo>
                      <a:pt x="133" y="75"/>
                    </a:lnTo>
                    <a:lnTo>
                      <a:pt x="130" y="76"/>
                    </a:lnTo>
                    <a:lnTo>
                      <a:pt x="127" y="76"/>
                    </a:lnTo>
                    <a:lnTo>
                      <a:pt x="126" y="77"/>
                    </a:lnTo>
                    <a:lnTo>
                      <a:pt x="125" y="79"/>
                    </a:lnTo>
                    <a:lnTo>
                      <a:pt x="122" y="80"/>
                    </a:lnTo>
                    <a:lnTo>
                      <a:pt x="121" y="80"/>
                    </a:lnTo>
                    <a:lnTo>
                      <a:pt x="121" y="77"/>
                    </a:lnTo>
                    <a:lnTo>
                      <a:pt x="120" y="75"/>
                    </a:lnTo>
                    <a:lnTo>
                      <a:pt x="119" y="76"/>
                    </a:lnTo>
                    <a:lnTo>
                      <a:pt x="116" y="75"/>
                    </a:lnTo>
                    <a:lnTo>
                      <a:pt x="114" y="74"/>
                    </a:lnTo>
                    <a:lnTo>
                      <a:pt x="114" y="72"/>
                    </a:lnTo>
                    <a:lnTo>
                      <a:pt x="114" y="71"/>
                    </a:lnTo>
                    <a:lnTo>
                      <a:pt x="111" y="71"/>
                    </a:lnTo>
                    <a:lnTo>
                      <a:pt x="104" y="68"/>
                    </a:lnTo>
                    <a:lnTo>
                      <a:pt x="102" y="66"/>
                    </a:lnTo>
                    <a:lnTo>
                      <a:pt x="100" y="65"/>
                    </a:lnTo>
                    <a:lnTo>
                      <a:pt x="100" y="63"/>
                    </a:lnTo>
                    <a:lnTo>
                      <a:pt x="99" y="59"/>
                    </a:lnTo>
                    <a:lnTo>
                      <a:pt x="100" y="53"/>
                    </a:lnTo>
                    <a:lnTo>
                      <a:pt x="102" y="49"/>
                    </a:lnTo>
                    <a:lnTo>
                      <a:pt x="103" y="48"/>
                    </a:lnTo>
                    <a:lnTo>
                      <a:pt x="108" y="50"/>
                    </a:lnTo>
                    <a:lnTo>
                      <a:pt x="109" y="50"/>
                    </a:lnTo>
                    <a:lnTo>
                      <a:pt x="110" y="52"/>
                    </a:lnTo>
                    <a:lnTo>
                      <a:pt x="110" y="53"/>
                    </a:lnTo>
                    <a:lnTo>
                      <a:pt x="111" y="52"/>
                    </a:lnTo>
                    <a:lnTo>
                      <a:pt x="114" y="52"/>
                    </a:lnTo>
                    <a:lnTo>
                      <a:pt x="116" y="50"/>
                    </a:lnTo>
                    <a:lnTo>
                      <a:pt x="117" y="49"/>
                    </a:lnTo>
                    <a:lnTo>
                      <a:pt x="119" y="48"/>
                    </a:lnTo>
                    <a:lnTo>
                      <a:pt x="120" y="47"/>
                    </a:lnTo>
                    <a:lnTo>
                      <a:pt x="120" y="42"/>
                    </a:lnTo>
                    <a:lnTo>
                      <a:pt x="119" y="38"/>
                    </a:lnTo>
                    <a:lnTo>
                      <a:pt x="117" y="35"/>
                    </a:lnTo>
                    <a:lnTo>
                      <a:pt x="117" y="32"/>
                    </a:lnTo>
                    <a:lnTo>
                      <a:pt x="119" y="31"/>
                    </a:lnTo>
                    <a:lnTo>
                      <a:pt x="119" y="30"/>
                    </a:lnTo>
                    <a:lnTo>
                      <a:pt x="119" y="26"/>
                    </a:lnTo>
                    <a:lnTo>
                      <a:pt x="119" y="25"/>
                    </a:lnTo>
                    <a:lnTo>
                      <a:pt x="117" y="25"/>
                    </a:lnTo>
                    <a:lnTo>
                      <a:pt x="114" y="25"/>
                    </a:lnTo>
                    <a:lnTo>
                      <a:pt x="111" y="26"/>
                    </a:lnTo>
                    <a:lnTo>
                      <a:pt x="109" y="27"/>
                    </a:lnTo>
                    <a:lnTo>
                      <a:pt x="108" y="28"/>
                    </a:lnTo>
                    <a:lnTo>
                      <a:pt x="106" y="30"/>
                    </a:lnTo>
                    <a:lnTo>
                      <a:pt x="103" y="30"/>
                    </a:lnTo>
                    <a:lnTo>
                      <a:pt x="102" y="30"/>
                    </a:lnTo>
                    <a:lnTo>
                      <a:pt x="100" y="28"/>
                    </a:lnTo>
                    <a:lnTo>
                      <a:pt x="99" y="26"/>
                    </a:lnTo>
                    <a:lnTo>
                      <a:pt x="100" y="25"/>
                    </a:lnTo>
                    <a:lnTo>
                      <a:pt x="99" y="23"/>
                    </a:lnTo>
                    <a:lnTo>
                      <a:pt x="95" y="20"/>
                    </a:lnTo>
                    <a:lnTo>
                      <a:pt x="92" y="19"/>
                    </a:lnTo>
                    <a:lnTo>
                      <a:pt x="91" y="17"/>
                    </a:lnTo>
                    <a:lnTo>
                      <a:pt x="91" y="15"/>
                    </a:lnTo>
                    <a:lnTo>
                      <a:pt x="92" y="11"/>
                    </a:lnTo>
                    <a:lnTo>
                      <a:pt x="92" y="8"/>
                    </a:lnTo>
                    <a:lnTo>
                      <a:pt x="93" y="1"/>
                    </a:lnTo>
                    <a:lnTo>
                      <a:pt x="91" y="1"/>
                    </a:lnTo>
                    <a:lnTo>
                      <a:pt x="89" y="3"/>
                    </a:lnTo>
                    <a:lnTo>
                      <a:pt x="88" y="5"/>
                    </a:lnTo>
                    <a:lnTo>
                      <a:pt x="88" y="4"/>
                    </a:lnTo>
                    <a:lnTo>
                      <a:pt x="88" y="3"/>
                    </a:lnTo>
                    <a:lnTo>
                      <a:pt x="86" y="3"/>
                    </a:lnTo>
                    <a:lnTo>
                      <a:pt x="84" y="3"/>
                    </a:lnTo>
                    <a:lnTo>
                      <a:pt x="84" y="1"/>
                    </a:lnTo>
                    <a:lnTo>
                      <a:pt x="82" y="0"/>
                    </a:lnTo>
                    <a:lnTo>
                      <a:pt x="79" y="0"/>
                    </a:lnTo>
                    <a:lnTo>
                      <a:pt x="77" y="1"/>
                    </a:lnTo>
                    <a:lnTo>
                      <a:pt x="75" y="1"/>
                    </a:lnTo>
                    <a:lnTo>
                      <a:pt x="73" y="1"/>
                    </a:lnTo>
                    <a:lnTo>
                      <a:pt x="72" y="1"/>
                    </a:lnTo>
                    <a:lnTo>
                      <a:pt x="71" y="1"/>
                    </a:lnTo>
                    <a:lnTo>
                      <a:pt x="70" y="0"/>
                    </a:lnTo>
                    <a:lnTo>
                      <a:pt x="68" y="1"/>
                    </a:lnTo>
                    <a:lnTo>
                      <a:pt x="67" y="1"/>
                    </a:lnTo>
                    <a:lnTo>
                      <a:pt x="67" y="3"/>
                    </a:lnTo>
                    <a:lnTo>
                      <a:pt x="66" y="3"/>
                    </a:lnTo>
                    <a:lnTo>
                      <a:pt x="64" y="3"/>
                    </a:lnTo>
                    <a:lnTo>
                      <a:pt x="62" y="1"/>
                    </a:lnTo>
                    <a:lnTo>
                      <a:pt x="61" y="3"/>
                    </a:lnTo>
                    <a:lnTo>
                      <a:pt x="61" y="4"/>
                    </a:lnTo>
                    <a:lnTo>
                      <a:pt x="60" y="3"/>
                    </a:lnTo>
                    <a:lnTo>
                      <a:pt x="61" y="1"/>
                    </a:lnTo>
                    <a:lnTo>
                      <a:pt x="62" y="1"/>
                    </a:lnTo>
                    <a:lnTo>
                      <a:pt x="61" y="1"/>
                    </a:lnTo>
                    <a:lnTo>
                      <a:pt x="60" y="3"/>
                    </a:lnTo>
                    <a:lnTo>
                      <a:pt x="59" y="4"/>
                    </a:lnTo>
                    <a:lnTo>
                      <a:pt x="56" y="4"/>
                    </a:lnTo>
                    <a:lnTo>
                      <a:pt x="57" y="5"/>
                    </a:lnTo>
                    <a:lnTo>
                      <a:pt x="56" y="6"/>
                    </a:lnTo>
                    <a:lnTo>
                      <a:pt x="55" y="6"/>
                    </a:lnTo>
                    <a:lnTo>
                      <a:pt x="54" y="5"/>
                    </a:lnTo>
                    <a:lnTo>
                      <a:pt x="54" y="4"/>
                    </a:lnTo>
                    <a:lnTo>
                      <a:pt x="53" y="3"/>
                    </a:lnTo>
                    <a:lnTo>
                      <a:pt x="50" y="3"/>
                    </a:lnTo>
                    <a:lnTo>
                      <a:pt x="50" y="1"/>
                    </a:lnTo>
                    <a:lnTo>
                      <a:pt x="49" y="3"/>
                    </a:lnTo>
                    <a:lnTo>
                      <a:pt x="46" y="4"/>
                    </a:lnTo>
                    <a:lnTo>
                      <a:pt x="45" y="4"/>
                    </a:lnTo>
                    <a:lnTo>
                      <a:pt x="45" y="3"/>
                    </a:lnTo>
                    <a:lnTo>
                      <a:pt x="44" y="0"/>
                    </a:lnTo>
                    <a:lnTo>
                      <a:pt x="39" y="1"/>
                    </a:lnTo>
                    <a:lnTo>
                      <a:pt x="33" y="5"/>
                    </a:lnTo>
                    <a:lnTo>
                      <a:pt x="30" y="8"/>
                    </a:lnTo>
                    <a:lnTo>
                      <a:pt x="29" y="8"/>
                    </a:lnTo>
                    <a:lnTo>
                      <a:pt x="28" y="6"/>
                    </a:lnTo>
                    <a:lnTo>
                      <a:pt x="28" y="8"/>
                    </a:lnTo>
                    <a:lnTo>
                      <a:pt x="27" y="9"/>
                    </a:lnTo>
                    <a:lnTo>
                      <a:pt x="26" y="9"/>
                    </a:lnTo>
                    <a:lnTo>
                      <a:pt x="24" y="9"/>
                    </a:lnTo>
                    <a:lnTo>
                      <a:pt x="22" y="9"/>
                    </a:lnTo>
                    <a:lnTo>
                      <a:pt x="21" y="10"/>
                    </a:lnTo>
                    <a:lnTo>
                      <a:pt x="19" y="11"/>
                    </a:lnTo>
                    <a:lnTo>
                      <a:pt x="18" y="10"/>
                    </a:lnTo>
                    <a:lnTo>
                      <a:pt x="18" y="11"/>
                    </a:lnTo>
                    <a:lnTo>
                      <a:pt x="23" y="15"/>
                    </a:lnTo>
                    <a:lnTo>
                      <a:pt x="24" y="16"/>
                    </a:lnTo>
                    <a:lnTo>
                      <a:pt x="23" y="19"/>
                    </a:lnTo>
                    <a:lnTo>
                      <a:pt x="24" y="19"/>
                    </a:lnTo>
                    <a:lnTo>
                      <a:pt x="26" y="20"/>
                    </a:lnTo>
                    <a:lnTo>
                      <a:pt x="26" y="22"/>
                    </a:lnTo>
                    <a:lnTo>
                      <a:pt x="26" y="28"/>
                    </a:lnTo>
                    <a:lnTo>
                      <a:pt x="24" y="28"/>
                    </a:lnTo>
                    <a:lnTo>
                      <a:pt x="27" y="30"/>
                    </a:lnTo>
                    <a:lnTo>
                      <a:pt x="27" y="31"/>
                    </a:lnTo>
                    <a:lnTo>
                      <a:pt x="27" y="32"/>
                    </a:lnTo>
                    <a:lnTo>
                      <a:pt x="28" y="33"/>
                    </a:lnTo>
                    <a:lnTo>
                      <a:pt x="28" y="37"/>
                    </a:lnTo>
                    <a:lnTo>
                      <a:pt x="28" y="39"/>
                    </a:lnTo>
                    <a:lnTo>
                      <a:pt x="29" y="42"/>
                    </a:lnTo>
                    <a:lnTo>
                      <a:pt x="30" y="43"/>
                    </a:lnTo>
                    <a:lnTo>
                      <a:pt x="33" y="44"/>
                    </a:lnTo>
                    <a:lnTo>
                      <a:pt x="34" y="46"/>
                    </a:lnTo>
                    <a:lnTo>
                      <a:pt x="34" y="49"/>
                    </a:lnTo>
                    <a:lnTo>
                      <a:pt x="33" y="52"/>
                    </a:lnTo>
                    <a:lnTo>
                      <a:pt x="33" y="53"/>
                    </a:lnTo>
                    <a:lnTo>
                      <a:pt x="33" y="54"/>
                    </a:lnTo>
                    <a:lnTo>
                      <a:pt x="38" y="57"/>
                    </a:lnTo>
                    <a:lnTo>
                      <a:pt x="38" y="58"/>
                    </a:lnTo>
                    <a:lnTo>
                      <a:pt x="38" y="59"/>
                    </a:lnTo>
                    <a:lnTo>
                      <a:pt x="38" y="61"/>
                    </a:lnTo>
                    <a:lnTo>
                      <a:pt x="38" y="65"/>
                    </a:lnTo>
                    <a:lnTo>
                      <a:pt x="39" y="68"/>
                    </a:lnTo>
                    <a:lnTo>
                      <a:pt x="39" y="69"/>
                    </a:lnTo>
                    <a:lnTo>
                      <a:pt x="39" y="72"/>
                    </a:lnTo>
                    <a:lnTo>
                      <a:pt x="37" y="75"/>
                    </a:lnTo>
                    <a:lnTo>
                      <a:pt x="35" y="76"/>
                    </a:lnTo>
                    <a:lnTo>
                      <a:pt x="34" y="77"/>
                    </a:lnTo>
                    <a:lnTo>
                      <a:pt x="33" y="79"/>
                    </a:lnTo>
                    <a:lnTo>
                      <a:pt x="32" y="80"/>
                    </a:lnTo>
                    <a:lnTo>
                      <a:pt x="29" y="81"/>
                    </a:lnTo>
                    <a:lnTo>
                      <a:pt x="28" y="81"/>
                    </a:lnTo>
                    <a:lnTo>
                      <a:pt x="27" y="81"/>
                    </a:lnTo>
                    <a:lnTo>
                      <a:pt x="23" y="80"/>
                    </a:lnTo>
                    <a:lnTo>
                      <a:pt x="22" y="81"/>
                    </a:lnTo>
                    <a:lnTo>
                      <a:pt x="19" y="85"/>
                    </a:lnTo>
                    <a:lnTo>
                      <a:pt x="19" y="86"/>
                    </a:lnTo>
                    <a:lnTo>
                      <a:pt x="21" y="88"/>
                    </a:lnTo>
                    <a:lnTo>
                      <a:pt x="24" y="90"/>
                    </a:lnTo>
                    <a:lnTo>
                      <a:pt x="24" y="91"/>
                    </a:lnTo>
                    <a:lnTo>
                      <a:pt x="23" y="92"/>
                    </a:lnTo>
                    <a:lnTo>
                      <a:pt x="24" y="96"/>
                    </a:lnTo>
                    <a:lnTo>
                      <a:pt x="22" y="96"/>
                    </a:lnTo>
                    <a:lnTo>
                      <a:pt x="17" y="97"/>
                    </a:lnTo>
                    <a:lnTo>
                      <a:pt x="17" y="99"/>
                    </a:lnTo>
                    <a:lnTo>
                      <a:pt x="16" y="102"/>
                    </a:lnTo>
                    <a:lnTo>
                      <a:pt x="16" y="104"/>
                    </a:lnTo>
                    <a:lnTo>
                      <a:pt x="15" y="107"/>
                    </a:lnTo>
                    <a:lnTo>
                      <a:pt x="11" y="109"/>
                    </a:lnTo>
                    <a:lnTo>
                      <a:pt x="11" y="110"/>
                    </a:lnTo>
                    <a:lnTo>
                      <a:pt x="10" y="114"/>
                    </a:lnTo>
                    <a:lnTo>
                      <a:pt x="10" y="115"/>
                    </a:lnTo>
                    <a:lnTo>
                      <a:pt x="8" y="115"/>
                    </a:lnTo>
                    <a:lnTo>
                      <a:pt x="7" y="117"/>
                    </a:lnTo>
                    <a:lnTo>
                      <a:pt x="5" y="118"/>
                    </a:lnTo>
                    <a:lnTo>
                      <a:pt x="4" y="119"/>
                    </a:lnTo>
                    <a:lnTo>
                      <a:pt x="2" y="121"/>
                    </a:lnTo>
                    <a:lnTo>
                      <a:pt x="5" y="124"/>
                    </a:lnTo>
                    <a:lnTo>
                      <a:pt x="5" y="125"/>
                    </a:lnTo>
                    <a:lnTo>
                      <a:pt x="4" y="125"/>
                    </a:lnTo>
                    <a:lnTo>
                      <a:pt x="4" y="126"/>
                    </a:lnTo>
                    <a:lnTo>
                      <a:pt x="4" y="128"/>
                    </a:lnTo>
                    <a:lnTo>
                      <a:pt x="4" y="129"/>
                    </a:lnTo>
                    <a:lnTo>
                      <a:pt x="4" y="131"/>
                    </a:lnTo>
                    <a:lnTo>
                      <a:pt x="1" y="132"/>
                    </a:lnTo>
                    <a:lnTo>
                      <a:pt x="1" y="135"/>
                    </a:lnTo>
                    <a:lnTo>
                      <a:pt x="2" y="135"/>
                    </a:lnTo>
                    <a:lnTo>
                      <a:pt x="2" y="137"/>
                    </a:lnTo>
                    <a:lnTo>
                      <a:pt x="1" y="140"/>
                    </a:lnTo>
                    <a:lnTo>
                      <a:pt x="1" y="142"/>
                    </a:lnTo>
                    <a:lnTo>
                      <a:pt x="1" y="145"/>
                    </a:lnTo>
                    <a:lnTo>
                      <a:pt x="1" y="147"/>
                    </a:lnTo>
                    <a:lnTo>
                      <a:pt x="0" y="147"/>
                    </a:lnTo>
                    <a:lnTo>
                      <a:pt x="0" y="148"/>
                    </a:lnTo>
                    <a:lnTo>
                      <a:pt x="0" y="150"/>
                    </a:lnTo>
                    <a:lnTo>
                      <a:pt x="0" y="151"/>
                    </a:lnTo>
                    <a:lnTo>
                      <a:pt x="1" y="152"/>
                    </a:lnTo>
                    <a:lnTo>
                      <a:pt x="1" y="153"/>
                    </a:lnTo>
                    <a:lnTo>
                      <a:pt x="1" y="155"/>
                    </a:lnTo>
                    <a:lnTo>
                      <a:pt x="1" y="156"/>
                    </a:lnTo>
                    <a:lnTo>
                      <a:pt x="5" y="156"/>
                    </a:lnTo>
                    <a:lnTo>
                      <a:pt x="6" y="157"/>
                    </a:lnTo>
                    <a:lnTo>
                      <a:pt x="7" y="159"/>
                    </a:lnTo>
                    <a:lnTo>
                      <a:pt x="8" y="161"/>
                    </a:lnTo>
                    <a:lnTo>
                      <a:pt x="8" y="164"/>
                    </a:lnTo>
                    <a:lnTo>
                      <a:pt x="10" y="164"/>
                    </a:lnTo>
                    <a:lnTo>
                      <a:pt x="11" y="166"/>
                    </a:lnTo>
                    <a:lnTo>
                      <a:pt x="11" y="167"/>
                    </a:lnTo>
                    <a:lnTo>
                      <a:pt x="10" y="168"/>
                    </a:lnTo>
                    <a:lnTo>
                      <a:pt x="8" y="169"/>
                    </a:lnTo>
                    <a:lnTo>
                      <a:pt x="8" y="172"/>
                    </a:lnTo>
                    <a:lnTo>
                      <a:pt x="10" y="173"/>
                    </a:lnTo>
                    <a:lnTo>
                      <a:pt x="10" y="174"/>
                    </a:lnTo>
                    <a:lnTo>
                      <a:pt x="10" y="173"/>
                    </a:lnTo>
                    <a:lnTo>
                      <a:pt x="11" y="172"/>
                    </a:lnTo>
                    <a:lnTo>
                      <a:pt x="13" y="172"/>
                    </a:lnTo>
                    <a:lnTo>
                      <a:pt x="16" y="172"/>
                    </a:lnTo>
                    <a:lnTo>
                      <a:pt x="16" y="169"/>
                    </a:lnTo>
                    <a:lnTo>
                      <a:pt x="17" y="170"/>
                    </a:lnTo>
                    <a:lnTo>
                      <a:pt x="17" y="173"/>
                    </a:lnTo>
                    <a:lnTo>
                      <a:pt x="18" y="173"/>
                    </a:lnTo>
                    <a:lnTo>
                      <a:pt x="19" y="174"/>
                    </a:lnTo>
                    <a:lnTo>
                      <a:pt x="19" y="173"/>
                    </a:lnTo>
                    <a:lnTo>
                      <a:pt x="19" y="172"/>
                    </a:lnTo>
                    <a:lnTo>
                      <a:pt x="21" y="170"/>
                    </a:lnTo>
                    <a:lnTo>
                      <a:pt x="19" y="172"/>
                    </a:lnTo>
                    <a:lnTo>
                      <a:pt x="21" y="173"/>
                    </a:lnTo>
                    <a:lnTo>
                      <a:pt x="22" y="174"/>
                    </a:lnTo>
                    <a:lnTo>
                      <a:pt x="23" y="173"/>
                    </a:lnTo>
                    <a:lnTo>
                      <a:pt x="26" y="170"/>
                    </a:lnTo>
                    <a:lnTo>
                      <a:pt x="26" y="169"/>
                    </a:lnTo>
                    <a:lnTo>
                      <a:pt x="26" y="168"/>
                    </a:lnTo>
                    <a:lnTo>
                      <a:pt x="28" y="167"/>
                    </a:lnTo>
                    <a:lnTo>
                      <a:pt x="29" y="167"/>
                    </a:lnTo>
                    <a:lnTo>
                      <a:pt x="28" y="168"/>
                    </a:lnTo>
                    <a:lnTo>
                      <a:pt x="29" y="168"/>
                    </a:lnTo>
                    <a:lnTo>
                      <a:pt x="30" y="167"/>
                    </a:lnTo>
                    <a:lnTo>
                      <a:pt x="29" y="166"/>
                    </a:lnTo>
                    <a:lnTo>
                      <a:pt x="29" y="164"/>
                    </a:lnTo>
                    <a:lnTo>
                      <a:pt x="30" y="163"/>
                    </a:lnTo>
                    <a:lnTo>
                      <a:pt x="32" y="163"/>
                    </a:lnTo>
                    <a:lnTo>
                      <a:pt x="32" y="164"/>
                    </a:lnTo>
                    <a:lnTo>
                      <a:pt x="32" y="167"/>
                    </a:lnTo>
                    <a:lnTo>
                      <a:pt x="32" y="168"/>
                    </a:lnTo>
                    <a:lnTo>
                      <a:pt x="33" y="169"/>
                    </a:lnTo>
                    <a:lnTo>
                      <a:pt x="33" y="168"/>
                    </a:lnTo>
                    <a:lnTo>
                      <a:pt x="34" y="167"/>
                    </a:lnTo>
                    <a:lnTo>
                      <a:pt x="34" y="168"/>
                    </a:lnTo>
                    <a:lnTo>
                      <a:pt x="35" y="167"/>
                    </a:lnTo>
                    <a:lnTo>
                      <a:pt x="37" y="167"/>
                    </a:lnTo>
                    <a:lnTo>
                      <a:pt x="38" y="167"/>
                    </a:lnTo>
                    <a:lnTo>
                      <a:pt x="39" y="166"/>
                    </a:lnTo>
                    <a:lnTo>
                      <a:pt x="40" y="164"/>
                    </a:lnTo>
                    <a:lnTo>
                      <a:pt x="42" y="166"/>
                    </a:lnTo>
                    <a:lnTo>
                      <a:pt x="43" y="166"/>
                    </a:lnTo>
                    <a:lnTo>
                      <a:pt x="45" y="166"/>
                    </a:lnTo>
                    <a:lnTo>
                      <a:pt x="45" y="167"/>
                    </a:lnTo>
                    <a:lnTo>
                      <a:pt x="46" y="167"/>
                    </a:lnTo>
                    <a:lnTo>
                      <a:pt x="46" y="166"/>
                    </a:lnTo>
                    <a:lnTo>
                      <a:pt x="46" y="168"/>
                    </a:lnTo>
                    <a:lnTo>
                      <a:pt x="49" y="168"/>
                    </a:lnTo>
                    <a:lnTo>
                      <a:pt x="49" y="166"/>
                    </a:lnTo>
                    <a:lnTo>
                      <a:pt x="53" y="164"/>
                    </a:lnTo>
                    <a:lnTo>
                      <a:pt x="53" y="167"/>
                    </a:lnTo>
                    <a:lnTo>
                      <a:pt x="55" y="166"/>
                    </a:lnTo>
                    <a:lnTo>
                      <a:pt x="55" y="164"/>
                    </a:lnTo>
                    <a:lnTo>
                      <a:pt x="55" y="163"/>
                    </a:lnTo>
                    <a:lnTo>
                      <a:pt x="59" y="163"/>
                    </a:lnTo>
                    <a:lnTo>
                      <a:pt x="59" y="164"/>
                    </a:lnTo>
                    <a:lnTo>
                      <a:pt x="56" y="164"/>
                    </a:lnTo>
                    <a:lnTo>
                      <a:pt x="56" y="166"/>
                    </a:lnTo>
                    <a:lnTo>
                      <a:pt x="59" y="166"/>
                    </a:lnTo>
                    <a:lnTo>
                      <a:pt x="60" y="163"/>
                    </a:lnTo>
                    <a:lnTo>
                      <a:pt x="60" y="167"/>
                    </a:lnTo>
                    <a:lnTo>
                      <a:pt x="61" y="167"/>
                    </a:lnTo>
                    <a:lnTo>
                      <a:pt x="62" y="164"/>
                    </a:lnTo>
                    <a:lnTo>
                      <a:pt x="64" y="163"/>
                    </a:lnTo>
                    <a:lnTo>
                      <a:pt x="62" y="164"/>
                    </a:lnTo>
                    <a:lnTo>
                      <a:pt x="62" y="166"/>
                    </a:lnTo>
                    <a:lnTo>
                      <a:pt x="65" y="166"/>
                    </a:lnTo>
                    <a:lnTo>
                      <a:pt x="65" y="167"/>
                    </a:lnTo>
                    <a:lnTo>
                      <a:pt x="66" y="167"/>
                    </a:lnTo>
                    <a:lnTo>
                      <a:pt x="66" y="164"/>
                    </a:lnTo>
                    <a:lnTo>
                      <a:pt x="68" y="164"/>
                    </a:lnTo>
                    <a:lnTo>
                      <a:pt x="71" y="167"/>
                    </a:lnTo>
                    <a:lnTo>
                      <a:pt x="75" y="167"/>
                    </a:lnTo>
                    <a:lnTo>
                      <a:pt x="75" y="169"/>
                    </a:lnTo>
                    <a:lnTo>
                      <a:pt x="76" y="169"/>
                    </a:lnTo>
                    <a:lnTo>
                      <a:pt x="77" y="167"/>
                    </a:lnTo>
                    <a:lnTo>
                      <a:pt x="79" y="167"/>
                    </a:lnTo>
                    <a:lnTo>
                      <a:pt x="77" y="167"/>
                    </a:lnTo>
                    <a:lnTo>
                      <a:pt x="76" y="169"/>
                    </a:lnTo>
                    <a:lnTo>
                      <a:pt x="81" y="173"/>
                    </a:lnTo>
                    <a:lnTo>
                      <a:pt x="82" y="173"/>
                    </a:lnTo>
                    <a:lnTo>
                      <a:pt x="82" y="169"/>
                    </a:lnTo>
                    <a:lnTo>
                      <a:pt x="82" y="175"/>
                    </a:lnTo>
                    <a:lnTo>
                      <a:pt x="84" y="178"/>
                    </a:lnTo>
                    <a:lnTo>
                      <a:pt x="87" y="178"/>
                    </a:lnTo>
                    <a:lnTo>
                      <a:pt x="87" y="173"/>
                    </a:lnTo>
                    <a:lnTo>
                      <a:pt x="88" y="174"/>
                    </a:lnTo>
                    <a:lnTo>
                      <a:pt x="88" y="179"/>
                    </a:lnTo>
                    <a:lnTo>
                      <a:pt x="89" y="179"/>
                    </a:lnTo>
                    <a:lnTo>
                      <a:pt x="91" y="178"/>
                    </a:lnTo>
                    <a:lnTo>
                      <a:pt x="94" y="180"/>
                    </a:lnTo>
                    <a:lnTo>
                      <a:pt x="97" y="183"/>
                    </a:lnTo>
                    <a:lnTo>
                      <a:pt x="99" y="184"/>
                    </a:lnTo>
                    <a:lnTo>
                      <a:pt x="100" y="184"/>
                    </a:lnTo>
                    <a:lnTo>
                      <a:pt x="102" y="185"/>
                    </a:lnTo>
                    <a:lnTo>
                      <a:pt x="105" y="188"/>
                    </a:lnTo>
                    <a:lnTo>
                      <a:pt x="108" y="189"/>
                    </a:lnTo>
                    <a:lnTo>
                      <a:pt x="109" y="189"/>
                    </a:lnTo>
                    <a:lnTo>
                      <a:pt x="111" y="190"/>
                    </a:lnTo>
                    <a:lnTo>
                      <a:pt x="114" y="191"/>
                    </a:lnTo>
                    <a:lnTo>
                      <a:pt x="117" y="192"/>
                    </a:lnTo>
                    <a:lnTo>
                      <a:pt x="122" y="192"/>
                    </a:lnTo>
                    <a:lnTo>
                      <a:pt x="127" y="191"/>
                    </a:lnTo>
                    <a:lnTo>
                      <a:pt x="130" y="190"/>
                    </a:lnTo>
                    <a:lnTo>
                      <a:pt x="131" y="190"/>
                    </a:lnTo>
                    <a:lnTo>
                      <a:pt x="132" y="189"/>
                    </a:lnTo>
                    <a:lnTo>
                      <a:pt x="133" y="189"/>
                    </a:lnTo>
                    <a:lnTo>
                      <a:pt x="135" y="188"/>
                    </a:lnTo>
                    <a:lnTo>
                      <a:pt x="135" y="189"/>
                    </a:lnTo>
                    <a:lnTo>
                      <a:pt x="136" y="189"/>
                    </a:lnTo>
                    <a:lnTo>
                      <a:pt x="136" y="188"/>
                    </a:lnTo>
                    <a:lnTo>
                      <a:pt x="137" y="188"/>
                    </a:lnTo>
                    <a:lnTo>
                      <a:pt x="138" y="188"/>
                    </a:lnTo>
                    <a:lnTo>
                      <a:pt x="139" y="186"/>
                    </a:lnTo>
                    <a:lnTo>
                      <a:pt x="138" y="186"/>
                    </a:lnTo>
                    <a:lnTo>
                      <a:pt x="139" y="185"/>
                    </a:lnTo>
                    <a:lnTo>
                      <a:pt x="139" y="184"/>
                    </a:lnTo>
                    <a:lnTo>
                      <a:pt x="143" y="181"/>
                    </a:lnTo>
                    <a:lnTo>
                      <a:pt x="146" y="179"/>
                    </a:lnTo>
                    <a:lnTo>
                      <a:pt x="151" y="179"/>
                    </a:lnTo>
                    <a:lnTo>
                      <a:pt x="159" y="177"/>
                    </a:lnTo>
                    <a:lnTo>
                      <a:pt x="163" y="177"/>
                    </a:lnTo>
                    <a:lnTo>
                      <a:pt x="163" y="178"/>
                    </a:lnTo>
                    <a:lnTo>
                      <a:pt x="163" y="179"/>
                    </a:lnTo>
                    <a:lnTo>
                      <a:pt x="164" y="180"/>
                    </a:lnTo>
                    <a:lnTo>
                      <a:pt x="170" y="180"/>
                    </a:lnTo>
                    <a:lnTo>
                      <a:pt x="169" y="181"/>
                    </a:lnTo>
                    <a:lnTo>
                      <a:pt x="166" y="181"/>
                    </a:lnTo>
                    <a:lnTo>
                      <a:pt x="166" y="180"/>
                    </a:lnTo>
                    <a:lnTo>
                      <a:pt x="165" y="181"/>
                    </a:lnTo>
                    <a:lnTo>
                      <a:pt x="165" y="183"/>
                    </a:lnTo>
                    <a:lnTo>
                      <a:pt x="169" y="183"/>
                    </a:lnTo>
                    <a:lnTo>
                      <a:pt x="170" y="180"/>
                    </a:lnTo>
                    <a:lnTo>
                      <a:pt x="171" y="180"/>
                    </a:lnTo>
                    <a:lnTo>
                      <a:pt x="174" y="178"/>
                    </a:lnTo>
                    <a:lnTo>
                      <a:pt x="176" y="175"/>
                    </a:lnTo>
                    <a:lnTo>
                      <a:pt x="177" y="174"/>
                    </a:lnTo>
                    <a:lnTo>
                      <a:pt x="179" y="173"/>
                    </a:lnTo>
                    <a:lnTo>
                      <a:pt x="180" y="173"/>
                    </a:lnTo>
                    <a:lnTo>
                      <a:pt x="180" y="170"/>
                    </a:lnTo>
                    <a:lnTo>
                      <a:pt x="179" y="169"/>
                    </a:lnTo>
                    <a:lnTo>
                      <a:pt x="179" y="167"/>
                    </a:lnTo>
                    <a:lnTo>
                      <a:pt x="177" y="164"/>
                    </a:lnTo>
                    <a:lnTo>
                      <a:pt x="176" y="162"/>
                    </a:lnTo>
                    <a:lnTo>
                      <a:pt x="174" y="159"/>
                    </a:lnTo>
                    <a:lnTo>
                      <a:pt x="173" y="158"/>
                    </a:lnTo>
                    <a:lnTo>
                      <a:pt x="173" y="157"/>
                    </a:lnTo>
                    <a:lnTo>
                      <a:pt x="174" y="152"/>
                    </a:lnTo>
                    <a:lnTo>
                      <a:pt x="174" y="151"/>
                    </a:lnTo>
                    <a:lnTo>
                      <a:pt x="175" y="150"/>
                    </a:lnTo>
                    <a:lnTo>
                      <a:pt x="175" y="148"/>
                    </a:lnTo>
                    <a:lnTo>
                      <a:pt x="177" y="146"/>
                    </a:lnTo>
                    <a:lnTo>
                      <a:pt x="179" y="142"/>
                    </a:lnTo>
                    <a:lnTo>
                      <a:pt x="177" y="142"/>
                    </a:lnTo>
                    <a:lnTo>
                      <a:pt x="176" y="142"/>
                    </a:lnTo>
                    <a:lnTo>
                      <a:pt x="175" y="141"/>
                    </a:lnTo>
                    <a:lnTo>
                      <a:pt x="176" y="140"/>
                    </a:lnTo>
                    <a:lnTo>
                      <a:pt x="177" y="139"/>
                    </a:lnTo>
                    <a:lnTo>
                      <a:pt x="181" y="139"/>
                    </a:lnTo>
                    <a:lnTo>
                      <a:pt x="182" y="137"/>
                    </a:lnTo>
                    <a:lnTo>
                      <a:pt x="181" y="137"/>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5" name="Freeform 191"/>
              <p:cNvSpPr>
                <a:spLocks/>
              </p:cNvSpPr>
              <p:nvPr/>
            </p:nvSpPr>
            <p:spPr bwMode="auto">
              <a:xfrm>
                <a:off x="2977115" y="2236153"/>
                <a:ext cx="164235" cy="161371"/>
              </a:xfrm>
              <a:custGeom>
                <a:avLst/>
                <a:gdLst>
                  <a:gd name="T0" fmla="*/ 2147483647 w 172"/>
                  <a:gd name="T1" fmla="*/ 2147483647 h 169"/>
                  <a:gd name="T2" fmla="*/ 2147483647 w 172"/>
                  <a:gd name="T3" fmla="*/ 2147483647 h 169"/>
                  <a:gd name="T4" fmla="*/ 2147483647 w 172"/>
                  <a:gd name="T5" fmla="*/ 2147483647 h 169"/>
                  <a:gd name="T6" fmla="*/ 2147483647 w 172"/>
                  <a:gd name="T7" fmla="*/ 2147483647 h 169"/>
                  <a:gd name="T8" fmla="*/ 2147483647 w 172"/>
                  <a:gd name="T9" fmla="*/ 2147483647 h 169"/>
                  <a:gd name="T10" fmla="*/ 2147483647 w 172"/>
                  <a:gd name="T11" fmla="*/ 2147483647 h 169"/>
                  <a:gd name="T12" fmla="*/ 2147483647 w 172"/>
                  <a:gd name="T13" fmla="*/ 2147483647 h 169"/>
                  <a:gd name="T14" fmla="*/ 2147483647 w 172"/>
                  <a:gd name="T15" fmla="*/ 2147483647 h 169"/>
                  <a:gd name="T16" fmla="*/ 2147483647 w 172"/>
                  <a:gd name="T17" fmla="*/ 2147483647 h 169"/>
                  <a:gd name="T18" fmla="*/ 2147483647 w 172"/>
                  <a:gd name="T19" fmla="*/ 2147483647 h 169"/>
                  <a:gd name="T20" fmla="*/ 2147483647 w 172"/>
                  <a:gd name="T21" fmla="*/ 2147483647 h 169"/>
                  <a:gd name="T22" fmla="*/ 2147483647 w 172"/>
                  <a:gd name="T23" fmla="*/ 2147483647 h 169"/>
                  <a:gd name="T24" fmla="*/ 2147483647 w 172"/>
                  <a:gd name="T25" fmla="*/ 2147483647 h 169"/>
                  <a:gd name="T26" fmla="*/ 2147483647 w 172"/>
                  <a:gd name="T27" fmla="*/ 2147483647 h 169"/>
                  <a:gd name="T28" fmla="*/ 2147483647 w 172"/>
                  <a:gd name="T29" fmla="*/ 2147483647 h 169"/>
                  <a:gd name="T30" fmla="*/ 2147483647 w 172"/>
                  <a:gd name="T31" fmla="*/ 2147483647 h 169"/>
                  <a:gd name="T32" fmla="*/ 2147483647 w 172"/>
                  <a:gd name="T33" fmla="*/ 2147483647 h 169"/>
                  <a:gd name="T34" fmla="*/ 2147483647 w 172"/>
                  <a:gd name="T35" fmla="*/ 2147483647 h 169"/>
                  <a:gd name="T36" fmla="*/ 2147483647 w 172"/>
                  <a:gd name="T37" fmla="*/ 2147483647 h 169"/>
                  <a:gd name="T38" fmla="*/ 2147483647 w 172"/>
                  <a:gd name="T39" fmla="*/ 2147483647 h 169"/>
                  <a:gd name="T40" fmla="*/ 2147483647 w 172"/>
                  <a:gd name="T41" fmla="*/ 2147483647 h 169"/>
                  <a:gd name="T42" fmla="*/ 2147483647 w 172"/>
                  <a:gd name="T43" fmla="*/ 2147483647 h 169"/>
                  <a:gd name="T44" fmla="*/ 2147483647 w 172"/>
                  <a:gd name="T45" fmla="*/ 2147483647 h 169"/>
                  <a:gd name="T46" fmla="*/ 2147483647 w 172"/>
                  <a:gd name="T47" fmla="*/ 2147483647 h 169"/>
                  <a:gd name="T48" fmla="*/ 2147483647 w 172"/>
                  <a:gd name="T49" fmla="*/ 2147483647 h 169"/>
                  <a:gd name="T50" fmla="*/ 2147483647 w 172"/>
                  <a:gd name="T51" fmla="*/ 2147483647 h 169"/>
                  <a:gd name="T52" fmla="*/ 2147483647 w 172"/>
                  <a:gd name="T53" fmla="*/ 2147483647 h 169"/>
                  <a:gd name="T54" fmla="*/ 2147483647 w 172"/>
                  <a:gd name="T55" fmla="*/ 2147483647 h 169"/>
                  <a:gd name="T56" fmla="*/ 2147483647 w 172"/>
                  <a:gd name="T57" fmla="*/ 2147483647 h 169"/>
                  <a:gd name="T58" fmla="*/ 2147483647 w 172"/>
                  <a:gd name="T59" fmla="*/ 2147483647 h 169"/>
                  <a:gd name="T60" fmla="*/ 2147483647 w 172"/>
                  <a:gd name="T61" fmla="*/ 2147483647 h 169"/>
                  <a:gd name="T62" fmla="*/ 2147483647 w 172"/>
                  <a:gd name="T63" fmla="*/ 2147483647 h 169"/>
                  <a:gd name="T64" fmla="*/ 2147483647 w 172"/>
                  <a:gd name="T65" fmla="*/ 2147483647 h 169"/>
                  <a:gd name="T66" fmla="*/ 2147483647 w 172"/>
                  <a:gd name="T67" fmla="*/ 2147483647 h 169"/>
                  <a:gd name="T68" fmla="*/ 2147483647 w 172"/>
                  <a:gd name="T69" fmla="*/ 2147483647 h 169"/>
                  <a:gd name="T70" fmla="*/ 2147483647 w 172"/>
                  <a:gd name="T71" fmla="*/ 2147483647 h 169"/>
                  <a:gd name="T72" fmla="*/ 2147483647 w 172"/>
                  <a:gd name="T73" fmla="*/ 2147483647 h 169"/>
                  <a:gd name="T74" fmla="*/ 2147483647 w 172"/>
                  <a:gd name="T75" fmla="*/ 2147483647 h 169"/>
                  <a:gd name="T76" fmla="*/ 2147483647 w 172"/>
                  <a:gd name="T77" fmla="*/ 2147483647 h 169"/>
                  <a:gd name="T78" fmla="*/ 2147483647 w 172"/>
                  <a:gd name="T79" fmla="*/ 2147483647 h 169"/>
                  <a:gd name="T80" fmla="*/ 2147483647 w 172"/>
                  <a:gd name="T81" fmla="*/ 2147483647 h 169"/>
                  <a:gd name="T82" fmla="*/ 2147483647 w 172"/>
                  <a:gd name="T83" fmla="*/ 2147483647 h 169"/>
                  <a:gd name="T84" fmla="*/ 2147483647 w 172"/>
                  <a:gd name="T85" fmla="*/ 2147483647 h 169"/>
                  <a:gd name="T86" fmla="*/ 2147483647 w 172"/>
                  <a:gd name="T87" fmla="*/ 2147483647 h 169"/>
                  <a:gd name="T88" fmla="*/ 2147483647 w 172"/>
                  <a:gd name="T89" fmla="*/ 2147483647 h 169"/>
                  <a:gd name="T90" fmla="*/ 2147483647 w 172"/>
                  <a:gd name="T91" fmla="*/ 2147483647 h 169"/>
                  <a:gd name="T92" fmla="*/ 2147483647 w 172"/>
                  <a:gd name="T93" fmla="*/ 2147483647 h 169"/>
                  <a:gd name="T94" fmla="*/ 2147483647 w 172"/>
                  <a:gd name="T95" fmla="*/ 2147483647 h 169"/>
                  <a:gd name="T96" fmla="*/ 2147483647 w 172"/>
                  <a:gd name="T97" fmla="*/ 2147483647 h 169"/>
                  <a:gd name="T98" fmla="*/ 2147483647 w 172"/>
                  <a:gd name="T99" fmla="*/ 2147483647 h 169"/>
                  <a:gd name="T100" fmla="*/ 2147483647 w 172"/>
                  <a:gd name="T101" fmla="*/ 2147483647 h 169"/>
                  <a:gd name="T102" fmla="*/ 2147483647 w 172"/>
                  <a:gd name="T103" fmla="*/ 2147483647 h 169"/>
                  <a:gd name="T104" fmla="*/ 2147483647 w 172"/>
                  <a:gd name="T105" fmla="*/ 2147483647 h 169"/>
                  <a:gd name="T106" fmla="*/ 2147483647 w 172"/>
                  <a:gd name="T107" fmla="*/ 2147483647 h 169"/>
                  <a:gd name="T108" fmla="*/ 2147483647 w 172"/>
                  <a:gd name="T109" fmla="*/ 2147483647 h 169"/>
                  <a:gd name="T110" fmla="*/ 2147483647 w 172"/>
                  <a:gd name="T111" fmla="*/ 2147483647 h 169"/>
                  <a:gd name="T112" fmla="*/ 2147483647 w 172"/>
                  <a:gd name="T113" fmla="*/ 2147483647 h 169"/>
                  <a:gd name="T114" fmla="*/ 2147483647 w 172"/>
                  <a:gd name="T115" fmla="*/ 2147483647 h 169"/>
                  <a:gd name="T116" fmla="*/ 2147483647 w 172"/>
                  <a:gd name="T117" fmla="*/ 2147483647 h 169"/>
                  <a:gd name="T118" fmla="*/ 2147483647 w 172"/>
                  <a:gd name="T119" fmla="*/ 2147483647 h 169"/>
                  <a:gd name="T120" fmla="*/ 2147483647 w 172"/>
                  <a:gd name="T121" fmla="*/ 2147483647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 h="169">
                    <a:moveTo>
                      <a:pt x="156" y="113"/>
                    </a:moveTo>
                    <a:lnTo>
                      <a:pt x="156" y="113"/>
                    </a:lnTo>
                    <a:lnTo>
                      <a:pt x="156" y="110"/>
                    </a:lnTo>
                    <a:lnTo>
                      <a:pt x="158" y="109"/>
                    </a:lnTo>
                    <a:lnTo>
                      <a:pt x="159" y="108"/>
                    </a:lnTo>
                    <a:lnTo>
                      <a:pt x="159" y="107"/>
                    </a:lnTo>
                    <a:lnTo>
                      <a:pt x="158" y="105"/>
                    </a:lnTo>
                    <a:lnTo>
                      <a:pt x="156" y="105"/>
                    </a:lnTo>
                    <a:lnTo>
                      <a:pt x="156" y="102"/>
                    </a:lnTo>
                    <a:lnTo>
                      <a:pt x="155" y="100"/>
                    </a:lnTo>
                    <a:lnTo>
                      <a:pt x="154" y="98"/>
                    </a:lnTo>
                    <a:lnTo>
                      <a:pt x="153" y="97"/>
                    </a:lnTo>
                    <a:lnTo>
                      <a:pt x="149" y="97"/>
                    </a:lnTo>
                    <a:lnTo>
                      <a:pt x="149" y="96"/>
                    </a:lnTo>
                    <a:lnTo>
                      <a:pt x="149" y="94"/>
                    </a:lnTo>
                    <a:lnTo>
                      <a:pt x="149" y="93"/>
                    </a:lnTo>
                    <a:lnTo>
                      <a:pt x="148" y="92"/>
                    </a:lnTo>
                    <a:lnTo>
                      <a:pt x="148" y="91"/>
                    </a:lnTo>
                    <a:lnTo>
                      <a:pt x="148" y="89"/>
                    </a:lnTo>
                    <a:lnTo>
                      <a:pt x="148" y="88"/>
                    </a:lnTo>
                    <a:lnTo>
                      <a:pt x="149" y="88"/>
                    </a:lnTo>
                    <a:lnTo>
                      <a:pt x="149" y="86"/>
                    </a:lnTo>
                    <a:lnTo>
                      <a:pt x="149" y="83"/>
                    </a:lnTo>
                    <a:lnTo>
                      <a:pt x="149" y="81"/>
                    </a:lnTo>
                    <a:lnTo>
                      <a:pt x="150" y="78"/>
                    </a:lnTo>
                    <a:lnTo>
                      <a:pt x="150" y="76"/>
                    </a:lnTo>
                    <a:lnTo>
                      <a:pt x="149" y="76"/>
                    </a:lnTo>
                    <a:lnTo>
                      <a:pt x="149" y="73"/>
                    </a:lnTo>
                    <a:lnTo>
                      <a:pt x="152" y="72"/>
                    </a:lnTo>
                    <a:lnTo>
                      <a:pt x="152" y="70"/>
                    </a:lnTo>
                    <a:lnTo>
                      <a:pt x="152" y="69"/>
                    </a:lnTo>
                    <a:lnTo>
                      <a:pt x="152" y="67"/>
                    </a:lnTo>
                    <a:lnTo>
                      <a:pt x="152" y="66"/>
                    </a:lnTo>
                    <a:lnTo>
                      <a:pt x="153" y="66"/>
                    </a:lnTo>
                    <a:lnTo>
                      <a:pt x="153" y="65"/>
                    </a:lnTo>
                    <a:lnTo>
                      <a:pt x="150" y="62"/>
                    </a:lnTo>
                    <a:lnTo>
                      <a:pt x="152" y="60"/>
                    </a:lnTo>
                    <a:lnTo>
                      <a:pt x="153" y="59"/>
                    </a:lnTo>
                    <a:lnTo>
                      <a:pt x="155" y="58"/>
                    </a:lnTo>
                    <a:lnTo>
                      <a:pt x="156" y="56"/>
                    </a:lnTo>
                    <a:lnTo>
                      <a:pt x="158" y="56"/>
                    </a:lnTo>
                    <a:lnTo>
                      <a:pt x="158" y="55"/>
                    </a:lnTo>
                    <a:lnTo>
                      <a:pt x="159" y="51"/>
                    </a:lnTo>
                    <a:lnTo>
                      <a:pt x="159" y="50"/>
                    </a:lnTo>
                    <a:lnTo>
                      <a:pt x="163" y="48"/>
                    </a:lnTo>
                    <a:lnTo>
                      <a:pt x="164" y="45"/>
                    </a:lnTo>
                    <a:lnTo>
                      <a:pt x="164" y="43"/>
                    </a:lnTo>
                    <a:lnTo>
                      <a:pt x="165" y="40"/>
                    </a:lnTo>
                    <a:lnTo>
                      <a:pt x="165" y="38"/>
                    </a:lnTo>
                    <a:lnTo>
                      <a:pt x="170" y="37"/>
                    </a:lnTo>
                    <a:lnTo>
                      <a:pt x="172" y="37"/>
                    </a:lnTo>
                    <a:lnTo>
                      <a:pt x="171" y="33"/>
                    </a:lnTo>
                    <a:lnTo>
                      <a:pt x="172" y="32"/>
                    </a:lnTo>
                    <a:lnTo>
                      <a:pt x="172" y="31"/>
                    </a:lnTo>
                    <a:lnTo>
                      <a:pt x="169" y="29"/>
                    </a:lnTo>
                    <a:lnTo>
                      <a:pt x="167" y="27"/>
                    </a:lnTo>
                    <a:lnTo>
                      <a:pt x="167" y="26"/>
                    </a:lnTo>
                    <a:lnTo>
                      <a:pt x="170" y="22"/>
                    </a:lnTo>
                    <a:lnTo>
                      <a:pt x="171" y="21"/>
                    </a:lnTo>
                    <a:lnTo>
                      <a:pt x="170" y="20"/>
                    </a:lnTo>
                    <a:lnTo>
                      <a:pt x="170" y="18"/>
                    </a:lnTo>
                    <a:lnTo>
                      <a:pt x="169" y="20"/>
                    </a:lnTo>
                    <a:lnTo>
                      <a:pt x="167" y="20"/>
                    </a:lnTo>
                    <a:lnTo>
                      <a:pt x="166" y="21"/>
                    </a:lnTo>
                    <a:lnTo>
                      <a:pt x="165" y="22"/>
                    </a:lnTo>
                    <a:lnTo>
                      <a:pt x="160" y="26"/>
                    </a:lnTo>
                    <a:lnTo>
                      <a:pt x="160" y="27"/>
                    </a:lnTo>
                    <a:lnTo>
                      <a:pt x="158" y="27"/>
                    </a:lnTo>
                    <a:lnTo>
                      <a:pt x="153" y="28"/>
                    </a:lnTo>
                    <a:lnTo>
                      <a:pt x="152" y="28"/>
                    </a:lnTo>
                    <a:lnTo>
                      <a:pt x="150" y="27"/>
                    </a:lnTo>
                    <a:lnTo>
                      <a:pt x="149" y="27"/>
                    </a:lnTo>
                    <a:lnTo>
                      <a:pt x="148" y="28"/>
                    </a:lnTo>
                    <a:lnTo>
                      <a:pt x="147" y="28"/>
                    </a:lnTo>
                    <a:lnTo>
                      <a:pt x="144" y="29"/>
                    </a:lnTo>
                    <a:lnTo>
                      <a:pt x="141" y="31"/>
                    </a:lnTo>
                    <a:lnTo>
                      <a:pt x="139" y="32"/>
                    </a:lnTo>
                    <a:lnTo>
                      <a:pt x="138" y="33"/>
                    </a:lnTo>
                    <a:lnTo>
                      <a:pt x="136" y="32"/>
                    </a:lnTo>
                    <a:lnTo>
                      <a:pt x="134" y="29"/>
                    </a:lnTo>
                    <a:lnTo>
                      <a:pt x="133" y="28"/>
                    </a:lnTo>
                    <a:lnTo>
                      <a:pt x="134" y="26"/>
                    </a:lnTo>
                    <a:lnTo>
                      <a:pt x="136" y="23"/>
                    </a:lnTo>
                    <a:lnTo>
                      <a:pt x="134" y="22"/>
                    </a:lnTo>
                    <a:lnTo>
                      <a:pt x="132" y="22"/>
                    </a:lnTo>
                    <a:lnTo>
                      <a:pt x="131" y="21"/>
                    </a:lnTo>
                    <a:lnTo>
                      <a:pt x="132" y="21"/>
                    </a:lnTo>
                    <a:lnTo>
                      <a:pt x="132" y="20"/>
                    </a:lnTo>
                    <a:lnTo>
                      <a:pt x="133" y="17"/>
                    </a:lnTo>
                    <a:lnTo>
                      <a:pt x="132" y="16"/>
                    </a:lnTo>
                    <a:lnTo>
                      <a:pt x="132" y="15"/>
                    </a:lnTo>
                    <a:lnTo>
                      <a:pt x="129" y="13"/>
                    </a:lnTo>
                    <a:lnTo>
                      <a:pt x="127" y="11"/>
                    </a:lnTo>
                    <a:lnTo>
                      <a:pt x="126" y="9"/>
                    </a:lnTo>
                    <a:lnTo>
                      <a:pt x="122" y="10"/>
                    </a:lnTo>
                    <a:lnTo>
                      <a:pt x="120" y="10"/>
                    </a:lnTo>
                    <a:lnTo>
                      <a:pt x="118" y="10"/>
                    </a:lnTo>
                    <a:lnTo>
                      <a:pt x="115" y="9"/>
                    </a:lnTo>
                    <a:lnTo>
                      <a:pt x="111" y="7"/>
                    </a:lnTo>
                    <a:lnTo>
                      <a:pt x="110" y="6"/>
                    </a:lnTo>
                    <a:lnTo>
                      <a:pt x="111" y="6"/>
                    </a:lnTo>
                    <a:lnTo>
                      <a:pt x="112" y="4"/>
                    </a:lnTo>
                    <a:lnTo>
                      <a:pt x="112" y="1"/>
                    </a:lnTo>
                    <a:lnTo>
                      <a:pt x="112" y="0"/>
                    </a:lnTo>
                    <a:lnTo>
                      <a:pt x="110" y="0"/>
                    </a:lnTo>
                    <a:lnTo>
                      <a:pt x="106" y="1"/>
                    </a:lnTo>
                    <a:lnTo>
                      <a:pt x="105" y="1"/>
                    </a:lnTo>
                    <a:lnTo>
                      <a:pt x="104" y="2"/>
                    </a:lnTo>
                    <a:lnTo>
                      <a:pt x="103" y="4"/>
                    </a:lnTo>
                    <a:lnTo>
                      <a:pt x="100" y="4"/>
                    </a:lnTo>
                    <a:lnTo>
                      <a:pt x="100" y="5"/>
                    </a:lnTo>
                    <a:lnTo>
                      <a:pt x="100" y="6"/>
                    </a:lnTo>
                    <a:lnTo>
                      <a:pt x="100" y="7"/>
                    </a:lnTo>
                    <a:lnTo>
                      <a:pt x="99" y="7"/>
                    </a:lnTo>
                    <a:lnTo>
                      <a:pt x="96" y="9"/>
                    </a:lnTo>
                    <a:lnTo>
                      <a:pt x="95" y="9"/>
                    </a:lnTo>
                    <a:lnTo>
                      <a:pt x="94" y="10"/>
                    </a:lnTo>
                    <a:lnTo>
                      <a:pt x="93" y="11"/>
                    </a:lnTo>
                    <a:lnTo>
                      <a:pt x="90" y="11"/>
                    </a:lnTo>
                    <a:lnTo>
                      <a:pt x="90" y="12"/>
                    </a:lnTo>
                    <a:lnTo>
                      <a:pt x="90" y="13"/>
                    </a:lnTo>
                    <a:lnTo>
                      <a:pt x="89" y="15"/>
                    </a:lnTo>
                    <a:lnTo>
                      <a:pt x="88" y="17"/>
                    </a:lnTo>
                    <a:lnTo>
                      <a:pt x="87" y="18"/>
                    </a:lnTo>
                    <a:lnTo>
                      <a:pt x="84" y="18"/>
                    </a:lnTo>
                    <a:lnTo>
                      <a:pt x="84" y="17"/>
                    </a:lnTo>
                    <a:lnTo>
                      <a:pt x="83" y="16"/>
                    </a:lnTo>
                    <a:lnTo>
                      <a:pt x="82" y="15"/>
                    </a:lnTo>
                    <a:lnTo>
                      <a:pt x="82" y="13"/>
                    </a:lnTo>
                    <a:lnTo>
                      <a:pt x="82" y="12"/>
                    </a:lnTo>
                    <a:lnTo>
                      <a:pt x="81" y="11"/>
                    </a:lnTo>
                    <a:lnTo>
                      <a:pt x="79" y="11"/>
                    </a:lnTo>
                    <a:lnTo>
                      <a:pt x="77" y="10"/>
                    </a:lnTo>
                    <a:lnTo>
                      <a:pt x="76" y="9"/>
                    </a:lnTo>
                    <a:lnTo>
                      <a:pt x="74" y="7"/>
                    </a:lnTo>
                    <a:lnTo>
                      <a:pt x="73" y="6"/>
                    </a:lnTo>
                    <a:lnTo>
                      <a:pt x="71" y="6"/>
                    </a:lnTo>
                    <a:lnTo>
                      <a:pt x="68" y="6"/>
                    </a:lnTo>
                    <a:lnTo>
                      <a:pt x="67" y="5"/>
                    </a:lnTo>
                    <a:lnTo>
                      <a:pt x="65" y="5"/>
                    </a:lnTo>
                    <a:lnTo>
                      <a:pt x="62" y="6"/>
                    </a:lnTo>
                    <a:lnTo>
                      <a:pt x="60" y="5"/>
                    </a:lnTo>
                    <a:lnTo>
                      <a:pt x="57" y="2"/>
                    </a:lnTo>
                    <a:lnTo>
                      <a:pt x="56" y="2"/>
                    </a:lnTo>
                    <a:lnTo>
                      <a:pt x="54" y="2"/>
                    </a:lnTo>
                    <a:lnTo>
                      <a:pt x="52" y="2"/>
                    </a:lnTo>
                    <a:lnTo>
                      <a:pt x="50" y="1"/>
                    </a:lnTo>
                    <a:lnTo>
                      <a:pt x="49" y="2"/>
                    </a:lnTo>
                    <a:lnTo>
                      <a:pt x="49" y="4"/>
                    </a:lnTo>
                    <a:lnTo>
                      <a:pt x="46" y="10"/>
                    </a:lnTo>
                    <a:lnTo>
                      <a:pt x="46" y="12"/>
                    </a:lnTo>
                    <a:lnTo>
                      <a:pt x="45" y="17"/>
                    </a:lnTo>
                    <a:lnTo>
                      <a:pt x="44" y="20"/>
                    </a:lnTo>
                    <a:lnTo>
                      <a:pt x="43" y="20"/>
                    </a:lnTo>
                    <a:lnTo>
                      <a:pt x="41" y="21"/>
                    </a:lnTo>
                    <a:lnTo>
                      <a:pt x="41" y="22"/>
                    </a:lnTo>
                    <a:lnTo>
                      <a:pt x="40" y="22"/>
                    </a:lnTo>
                    <a:lnTo>
                      <a:pt x="39" y="21"/>
                    </a:lnTo>
                    <a:lnTo>
                      <a:pt x="38" y="21"/>
                    </a:lnTo>
                    <a:lnTo>
                      <a:pt x="36" y="22"/>
                    </a:lnTo>
                    <a:lnTo>
                      <a:pt x="35" y="23"/>
                    </a:lnTo>
                    <a:lnTo>
                      <a:pt x="36" y="23"/>
                    </a:lnTo>
                    <a:lnTo>
                      <a:pt x="38" y="24"/>
                    </a:lnTo>
                    <a:lnTo>
                      <a:pt x="39" y="26"/>
                    </a:lnTo>
                    <a:lnTo>
                      <a:pt x="39" y="28"/>
                    </a:lnTo>
                    <a:lnTo>
                      <a:pt x="39" y="29"/>
                    </a:lnTo>
                    <a:lnTo>
                      <a:pt x="38" y="29"/>
                    </a:lnTo>
                    <a:lnTo>
                      <a:pt x="35" y="31"/>
                    </a:lnTo>
                    <a:lnTo>
                      <a:pt x="30" y="32"/>
                    </a:lnTo>
                    <a:lnTo>
                      <a:pt x="28" y="33"/>
                    </a:lnTo>
                    <a:lnTo>
                      <a:pt x="24" y="33"/>
                    </a:lnTo>
                    <a:lnTo>
                      <a:pt x="23" y="32"/>
                    </a:lnTo>
                    <a:lnTo>
                      <a:pt x="20" y="32"/>
                    </a:lnTo>
                    <a:lnTo>
                      <a:pt x="19" y="32"/>
                    </a:lnTo>
                    <a:lnTo>
                      <a:pt x="20" y="34"/>
                    </a:lnTo>
                    <a:lnTo>
                      <a:pt x="22" y="39"/>
                    </a:lnTo>
                    <a:lnTo>
                      <a:pt x="22" y="40"/>
                    </a:lnTo>
                    <a:lnTo>
                      <a:pt x="22" y="43"/>
                    </a:lnTo>
                    <a:lnTo>
                      <a:pt x="20" y="43"/>
                    </a:lnTo>
                    <a:lnTo>
                      <a:pt x="19" y="44"/>
                    </a:lnTo>
                    <a:lnTo>
                      <a:pt x="17" y="44"/>
                    </a:lnTo>
                    <a:lnTo>
                      <a:pt x="14" y="45"/>
                    </a:lnTo>
                    <a:lnTo>
                      <a:pt x="13" y="45"/>
                    </a:lnTo>
                    <a:lnTo>
                      <a:pt x="11" y="44"/>
                    </a:lnTo>
                    <a:lnTo>
                      <a:pt x="11" y="45"/>
                    </a:lnTo>
                    <a:lnTo>
                      <a:pt x="9" y="47"/>
                    </a:lnTo>
                    <a:lnTo>
                      <a:pt x="7" y="47"/>
                    </a:lnTo>
                    <a:lnTo>
                      <a:pt x="5" y="45"/>
                    </a:lnTo>
                    <a:lnTo>
                      <a:pt x="3" y="47"/>
                    </a:lnTo>
                    <a:lnTo>
                      <a:pt x="3" y="50"/>
                    </a:lnTo>
                    <a:lnTo>
                      <a:pt x="3" y="51"/>
                    </a:lnTo>
                    <a:lnTo>
                      <a:pt x="2" y="53"/>
                    </a:lnTo>
                    <a:lnTo>
                      <a:pt x="1" y="53"/>
                    </a:lnTo>
                    <a:lnTo>
                      <a:pt x="1" y="54"/>
                    </a:lnTo>
                    <a:lnTo>
                      <a:pt x="0" y="54"/>
                    </a:lnTo>
                    <a:lnTo>
                      <a:pt x="0" y="55"/>
                    </a:lnTo>
                    <a:lnTo>
                      <a:pt x="2" y="56"/>
                    </a:lnTo>
                    <a:lnTo>
                      <a:pt x="3" y="58"/>
                    </a:lnTo>
                    <a:lnTo>
                      <a:pt x="6" y="61"/>
                    </a:lnTo>
                    <a:lnTo>
                      <a:pt x="7" y="61"/>
                    </a:lnTo>
                    <a:lnTo>
                      <a:pt x="8" y="62"/>
                    </a:lnTo>
                    <a:lnTo>
                      <a:pt x="8" y="65"/>
                    </a:lnTo>
                    <a:lnTo>
                      <a:pt x="8" y="67"/>
                    </a:lnTo>
                    <a:lnTo>
                      <a:pt x="6" y="70"/>
                    </a:lnTo>
                    <a:lnTo>
                      <a:pt x="5" y="71"/>
                    </a:lnTo>
                    <a:lnTo>
                      <a:pt x="5" y="72"/>
                    </a:lnTo>
                    <a:lnTo>
                      <a:pt x="6" y="75"/>
                    </a:lnTo>
                    <a:lnTo>
                      <a:pt x="7" y="76"/>
                    </a:lnTo>
                    <a:lnTo>
                      <a:pt x="6" y="77"/>
                    </a:lnTo>
                    <a:lnTo>
                      <a:pt x="6" y="78"/>
                    </a:lnTo>
                    <a:lnTo>
                      <a:pt x="6" y="80"/>
                    </a:lnTo>
                    <a:lnTo>
                      <a:pt x="5" y="86"/>
                    </a:lnTo>
                    <a:lnTo>
                      <a:pt x="6" y="86"/>
                    </a:lnTo>
                    <a:lnTo>
                      <a:pt x="6" y="87"/>
                    </a:lnTo>
                    <a:lnTo>
                      <a:pt x="7" y="88"/>
                    </a:lnTo>
                    <a:lnTo>
                      <a:pt x="9" y="91"/>
                    </a:lnTo>
                    <a:lnTo>
                      <a:pt x="9" y="93"/>
                    </a:lnTo>
                    <a:lnTo>
                      <a:pt x="11" y="94"/>
                    </a:lnTo>
                    <a:lnTo>
                      <a:pt x="12" y="96"/>
                    </a:lnTo>
                    <a:lnTo>
                      <a:pt x="13" y="96"/>
                    </a:lnTo>
                    <a:lnTo>
                      <a:pt x="14" y="97"/>
                    </a:lnTo>
                    <a:lnTo>
                      <a:pt x="16" y="98"/>
                    </a:lnTo>
                    <a:lnTo>
                      <a:pt x="16" y="99"/>
                    </a:lnTo>
                    <a:lnTo>
                      <a:pt x="16" y="104"/>
                    </a:lnTo>
                    <a:lnTo>
                      <a:pt x="14" y="108"/>
                    </a:lnTo>
                    <a:lnTo>
                      <a:pt x="14" y="109"/>
                    </a:lnTo>
                    <a:lnTo>
                      <a:pt x="16" y="110"/>
                    </a:lnTo>
                    <a:lnTo>
                      <a:pt x="14" y="111"/>
                    </a:lnTo>
                    <a:lnTo>
                      <a:pt x="14" y="113"/>
                    </a:lnTo>
                    <a:lnTo>
                      <a:pt x="16" y="116"/>
                    </a:lnTo>
                    <a:lnTo>
                      <a:pt x="16" y="120"/>
                    </a:lnTo>
                    <a:lnTo>
                      <a:pt x="17" y="124"/>
                    </a:lnTo>
                    <a:lnTo>
                      <a:pt x="18" y="124"/>
                    </a:lnTo>
                    <a:lnTo>
                      <a:pt x="19" y="125"/>
                    </a:lnTo>
                    <a:lnTo>
                      <a:pt x="18" y="130"/>
                    </a:lnTo>
                    <a:lnTo>
                      <a:pt x="17" y="131"/>
                    </a:lnTo>
                    <a:lnTo>
                      <a:pt x="17" y="132"/>
                    </a:lnTo>
                    <a:lnTo>
                      <a:pt x="17" y="133"/>
                    </a:lnTo>
                    <a:lnTo>
                      <a:pt x="17" y="135"/>
                    </a:lnTo>
                    <a:lnTo>
                      <a:pt x="18" y="138"/>
                    </a:lnTo>
                    <a:lnTo>
                      <a:pt x="20" y="140"/>
                    </a:lnTo>
                    <a:lnTo>
                      <a:pt x="22" y="140"/>
                    </a:lnTo>
                    <a:lnTo>
                      <a:pt x="23" y="143"/>
                    </a:lnTo>
                    <a:lnTo>
                      <a:pt x="25" y="146"/>
                    </a:lnTo>
                    <a:lnTo>
                      <a:pt x="27" y="148"/>
                    </a:lnTo>
                    <a:lnTo>
                      <a:pt x="27" y="149"/>
                    </a:lnTo>
                    <a:lnTo>
                      <a:pt x="27" y="153"/>
                    </a:lnTo>
                    <a:lnTo>
                      <a:pt x="27" y="154"/>
                    </a:lnTo>
                    <a:lnTo>
                      <a:pt x="27" y="156"/>
                    </a:lnTo>
                    <a:lnTo>
                      <a:pt x="27" y="160"/>
                    </a:lnTo>
                    <a:lnTo>
                      <a:pt x="28" y="160"/>
                    </a:lnTo>
                    <a:lnTo>
                      <a:pt x="28" y="163"/>
                    </a:lnTo>
                    <a:lnTo>
                      <a:pt x="32" y="163"/>
                    </a:lnTo>
                    <a:lnTo>
                      <a:pt x="33" y="163"/>
                    </a:lnTo>
                    <a:lnTo>
                      <a:pt x="29" y="165"/>
                    </a:lnTo>
                    <a:lnTo>
                      <a:pt x="30" y="165"/>
                    </a:lnTo>
                    <a:lnTo>
                      <a:pt x="32" y="167"/>
                    </a:lnTo>
                    <a:lnTo>
                      <a:pt x="33" y="167"/>
                    </a:lnTo>
                    <a:lnTo>
                      <a:pt x="34" y="165"/>
                    </a:lnTo>
                    <a:lnTo>
                      <a:pt x="36" y="165"/>
                    </a:lnTo>
                    <a:lnTo>
                      <a:pt x="39" y="164"/>
                    </a:lnTo>
                    <a:lnTo>
                      <a:pt x="40" y="163"/>
                    </a:lnTo>
                    <a:lnTo>
                      <a:pt x="44" y="162"/>
                    </a:lnTo>
                    <a:lnTo>
                      <a:pt x="46" y="162"/>
                    </a:lnTo>
                    <a:lnTo>
                      <a:pt x="49" y="160"/>
                    </a:lnTo>
                    <a:lnTo>
                      <a:pt x="47" y="159"/>
                    </a:lnTo>
                    <a:lnTo>
                      <a:pt x="47" y="158"/>
                    </a:lnTo>
                    <a:lnTo>
                      <a:pt x="49" y="157"/>
                    </a:lnTo>
                    <a:lnTo>
                      <a:pt x="52" y="157"/>
                    </a:lnTo>
                    <a:lnTo>
                      <a:pt x="54" y="156"/>
                    </a:lnTo>
                    <a:lnTo>
                      <a:pt x="56" y="156"/>
                    </a:lnTo>
                    <a:lnTo>
                      <a:pt x="56" y="154"/>
                    </a:lnTo>
                    <a:lnTo>
                      <a:pt x="58" y="152"/>
                    </a:lnTo>
                    <a:lnTo>
                      <a:pt x="60" y="152"/>
                    </a:lnTo>
                    <a:lnTo>
                      <a:pt x="60" y="154"/>
                    </a:lnTo>
                    <a:lnTo>
                      <a:pt x="62" y="154"/>
                    </a:lnTo>
                    <a:lnTo>
                      <a:pt x="62" y="153"/>
                    </a:lnTo>
                    <a:lnTo>
                      <a:pt x="62" y="152"/>
                    </a:lnTo>
                    <a:lnTo>
                      <a:pt x="61" y="152"/>
                    </a:lnTo>
                    <a:lnTo>
                      <a:pt x="61" y="151"/>
                    </a:lnTo>
                    <a:lnTo>
                      <a:pt x="62" y="151"/>
                    </a:lnTo>
                    <a:lnTo>
                      <a:pt x="62" y="149"/>
                    </a:lnTo>
                    <a:lnTo>
                      <a:pt x="63" y="147"/>
                    </a:lnTo>
                    <a:lnTo>
                      <a:pt x="65" y="145"/>
                    </a:lnTo>
                    <a:lnTo>
                      <a:pt x="65" y="151"/>
                    </a:lnTo>
                    <a:lnTo>
                      <a:pt x="65" y="160"/>
                    </a:lnTo>
                    <a:lnTo>
                      <a:pt x="71" y="162"/>
                    </a:lnTo>
                    <a:lnTo>
                      <a:pt x="69" y="158"/>
                    </a:lnTo>
                    <a:lnTo>
                      <a:pt x="67" y="157"/>
                    </a:lnTo>
                    <a:lnTo>
                      <a:pt x="67" y="156"/>
                    </a:lnTo>
                    <a:lnTo>
                      <a:pt x="69" y="156"/>
                    </a:lnTo>
                    <a:lnTo>
                      <a:pt x="69" y="153"/>
                    </a:lnTo>
                    <a:lnTo>
                      <a:pt x="71" y="153"/>
                    </a:lnTo>
                    <a:lnTo>
                      <a:pt x="71" y="156"/>
                    </a:lnTo>
                    <a:lnTo>
                      <a:pt x="71" y="157"/>
                    </a:lnTo>
                    <a:lnTo>
                      <a:pt x="72" y="158"/>
                    </a:lnTo>
                    <a:lnTo>
                      <a:pt x="73" y="156"/>
                    </a:lnTo>
                    <a:lnTo>
                      <a:pt x="74" y="157"/>
                    </a:lnTo>
                    <a:lnTo>
                      <a:pt x="73" y="159"/>
                    </a:lnTo>
                    <a:lnTo>
                      <a:pt x="73" y="160"/>
                    </a:lnTo>
                    <a:lnTo>
                      <a:pt x="73" y="162"/>
                    </a:lnTo>
                    <a:lnTo>
                      <a:pt x="74" y="162"/>
                    </a:lnTo>
                    <a:lnTo>
                      <a:pt x="74" y="163"/>
                    </a:lnTo>
                    <a:lnTo>
                      <a:pt x="74" y="164"/>
                    </a:lnTo>
                    <a:lnTo>
                      <a:pt x="78" y="167"/>
                    </a:lnTo>
                    <a:lnTo>
                      <a:pt x="81" y="168"/>
                    </a:lnTo>
                    <a:lnTo>
                      <a:pt x="82" y="169"/>
                    </a:lnTo>
                    <a:lnTo>
                      <a:pt x="81" y="167"/>
                    </a:lnTo>
                    <a:lnTo>
                      <a:pt x="81" y="165"/>
                    </a:lnTo>
                    <a:lnTo>
                      <a:pt x="81" y="164"/>
                    </a:lnTo>
                    <a:lnTo>
                      <a:pt x="83" y="162"/>
                    </a:lnTo>
                    <a:lnTo>
                      <a:pt x="84" y="162"/>
                    </a:lnTo>
                    <a:lnTo>
                      <a:pt x="85" y="162"/>
                    </a:lnTo>
                    <a:lnTo>
                      <a:pt x="89" y="162"/>
                    </a:lnTo>
                    <a:lnTo>
                      <a:pt x="92" y="164"/>
                    </a:lnTo>
                    <a:lnTo>
                      <a:pt x="95" y="164"/>
                    </a:lnTo>
                    <a:lnTo>
                      <a:pt x="98" y="164"/>
                    </a:lnTo>
                    <a:lnTo>
                      <a:pt x="100" y="164"/>
                    </a:lnTo>
                    <a:lnTo>
                      <a:pt x="100" y="163"/>
                    </a:lnTo>
                    <a:lnTo>
                      <a:pt x="100" y="162"/>
                    </a:lnTo>
                    <a:lnTo>
                      <a:pt x="100" y="160"/>
                    </a:lnTo>
                    <a:lnTo>
                      <a:pt x="100" y="159"/>
                    </a:lnTo>
                    <a:lnTo>
                      <a:pt x="101" y="158"/>
                    </a:lnTo>
                    <a:lnTo>
                      <a:pt x="101" y="157"/>
                    </a:lnTo>
                    <a:lnTo>
                      <a:pt x="101" y="156"/>
                    </a:lnTo>
                    <a:lnTo>
                      <a:pt x="103" y="154"/>
                    </a:lnTo>
                    <a:lnTo>
                      <a:pt x="103" y="152"/>
                    </a:lnTo>
                    <a:lnTo>
                      <a:pt x="104" y="151"/>
                    </a:lnTo>
                    <a:lnTo>
                      <a:pt x="105" y="149"/>
                    </a:lnTo>
                    <a:lnTo>
                      <a:pt x="106" y="149"/>
                    </a:lnTo>
                    <a:lnTo>
                      <a:pt x="106" y="151"/>
                    </a:lnTo>
                    <a:lnTo>
                      <a:pt x="109" y="153"/>
                    </a:lnTo>
                    <a:lnTo>
                      <a:pt x="110" y="153"/>
                    </a:lnTo>
                    <a:lnTo>
                      <a:pt x="109" y="152"/>
                    </a:lnTo>
                    <a:lnTo>
                      <a:pt x="109" y="151"/>
                    </a:lnTo>
                    <a:lnTo>
                      <a:pt x="107" y="149"/>
                    </a:lnTo>
                    <a:lnTo>
                      <a:pt x="109" y="149"/>
                    </a:lnTo>
                    <a:lnTo>
                      <a:pt x="111" y="147"/>
                    </a:lnTo>
                    <a:lnTo>
                      <a:pt x="111" y="148"/>
                    </a:lnTo>
                    <a:lnTo>
                      <a:pt x="112" y="147"/>
                    </a:lnTo>
                    <a:lnTo>
                      <a:pt x="114" y="147"/>
                    </a:lnTo>
                    <a:lnTo>
                      <a:pt x="114" y="146"/>
                    </a:lnTo>
                    <a:lnTo>
                      <a:pt x="114" y="145"/>
                    </a:lnTo>
                    <a:lnTo>
                      <a:pt x="114" y="143"/>
                    </a:lnTo>
                    <a:lnTo>
                      <a:pt x="116" y="142"/>
                    </a:lnTo>
                    <a:lnTo>
                      <a:pt x="116" y="141"/>
                    </a:lnTo>
                    <a:lnTo>
                      <a:pt x="115" y="141"/>
                    </a:lnTo>
                    <a:lnTo>
                      <a:pt x="115" y="138"/>
                    </a:lnTo>
                    <a:lnTo>
                      <a:pt x="112" y="138"/>
                    </a:lnTo>
                    <a:lnTo>
                      <a:pt x="111" y="138"/>
                    </a:lnTo>
                    <a:lnTo>
                      <a:pt x="105" y="138"/>
                    </a:lnTo>
                    <a:lnTo>
                      <a:pt x="103" y="140"/>
                    </a:lnTo>
                    <a:lnTo>
                      <a:pt x="101" y="141"/>
                    </a:lnTo>
                    <a:lnTo>
                      <a:pt x="100" y="142"/>
                    </a:lnTo>
                    <a:lnTo>
                      <a:pt x="100" y="145"/>
                    </a:lnTo>
                    <a:lnTo>
                      <a:pt x="100" y="146"/>
                    </a:lnTo>
                    <a:lnTo>
                      <a:pt x="99" y="146"/>
                    </a:lnTo>
                    <a:lnTo>
                      <a:pt x="98" y="147"/>
                    </a:lnTo>
                    <a:lnTo>
                      <a:pt x="98" y="145"/>
                    </a:lnTo>
                    <a:lnTo>
                      <a:pt x="99" y="143"/>
                    </a:lnTo>
                    <a:lnTo>
                      <a:pt x="98" y="142"/>
                    </a:lnTo>
                    <a:lnTo>
                      <a:pt x="96" y="142"/>
                    </a:lnTo>
                    <a:lnTo>
                      <a:pt x="95" y="142"/>
                    </a:lnTo>
                    <a:lnTo>
                      <a:pt x="98" y="141"/>
                    </a:lnTo>
                    <a:lnTo>
                      <a:pt x="96" y="140"/>
                    </a:lnTo>
                    <a:lnTo>
                      <a:pt x="95" y="138"/>
                    </a:lnTo>
                    <a:lnTo>
                      <a:pt x="96" y="140"/>
                    </a:lnTo>
                    <a:lnTo>
                      <a:pt x="99" y="140"/>
                    </a:lnTo>
                    <a:lnTo>
                      <a:pt x="100" y="140"/>
                    </a:lnTo>
                    <a:lnTo>
                      <a:pt x="101" y="138"/>
                    </a:lnTo>
                    <a:lnTo>
                      <a:pt x="103" y="138"/>
                    </a:lnTo>
                    <a:lnTo>
                      <a:pt x="104" y="138"/>
                    </a:lnTo>
                    <a:lnTo>
                      <a:pt x="101" y="133"/>
                    </a:lnTo>
                    <a:lnTo>
                      <a:pt x="104" y="137"/>
                    </a:lnTo>
                    <a:lnTo>
                      <a:pt x="106" y="137"/>
                    </a:lnTo>
                    <a:lnTo>
                      <a:pt x="106" y="136"/>
                    </a:lnTo>
                    <a:lnTo>
                      <a:pt x="106" y="133"/>
                    </a:lnTo>
                    <a:lnTo>
                      <a:pt x="107" y="129"/>
                    </a:lnTo>
                    <a:lnTo>
                      <a:pt x="107" y="130"/>
                    </a:lnTo>
                    <a:lnTo>
                      <a:pt x="106" y="133"/>
                    </a:lnTo>
                    <a:lnTo>
                      <a:pt x="107" y="135"/>
                    </a:lnTo>
                    <a:lnTo>
                      <a:pt x="109" y="136"/>
                    </a:lnTo>
                    <a:lnTo>
                      <a:pt x="112" y="136"/>
                    </a:lnTo>
                    <a:lnTo>
                      <a:pt x="114" y="136"/>
                    </a:lnTo>
                    <a:lnTo>
                      <a:pt x="114" y="135"/>
                    </a:lnTo>
                    <a:lnTo>
                      <a:pt x="114" y="131"/>
                    </a:lnTo>
                    <a:lnTo>
                      <a:pt x="115" y="130"/>
                    </a:lnTo>
                    <a:lnTo>
                      <a:pt x="114" y="132"/>
                    </a:lnTo>
                    <a:lnTo>
                      <a:pt x="115" y="135"/>
                    </a:lnTo>
                    <a:lnTo>
                      <a:pt x="116" y="138"/>
                    </a:lnTo>
                    <a:lnTo>
                      <a:pt x="117" y="137"/>
                    </a:lnTo>
                    <a:lnTo>
                      <a:pt x="117" y="140"/>
                    </a:lnTo>
                    <a:lnTo>
                      <a:pt x="118" y="141"/>
                    </a:lnTo>
                    <a:lnTo>
                      <a:pt x="120" y="140"/>
                    </a:lnTo>
                    <a:lnTo>
                      <a:pt x="122" y="141"/>
                    </a:lnTo>
                    <a:lnTo>
                      <a:pt x="123" y="141"/>
                    </a:lnTo>
                    <a:lnTo>
                      <a:pt x="126" y="140"/>
                    </a:lnTo>
                    <a:lnTo>
                      <a:pt x="127" y="138"/>
                    </a:lnTo>
                    <a:lnTo>
                      <a:pt x="128" y="138"/>
                    </a:lnTo>
                    <a:lnTo>
                      <a:pt x="129" y="137"/>
                    </a:lnTo>
                    <a:lnTo>
                      <a:pt x="131" y="136"/>
                    </a:lnTo>
                    <a:lnTo>
                      <a:pt x="133" y="136"/>
                    </a:lnTo>
                    <a:lnTo>
                      <a:pt x="134" y="135"/>
                    </a:lnTo>
                    <a:lnTo>
                      <a:pt x="136" y="135"/>
                    </a:lnTo>
                    <a:lnTo>
                      <a:pt x="136" y="133"/>
                    </a:lnTo>
                    <a:lnTo>
                      <a:pt x="137" y="132"/>
                    </a:lnTo>
                    <a:lnTo>
                      <a:pt x="136" y="132"/>
                    </a:lnTo>
                    <a:lnTo>
                      <a:pt x="134" y="131"/>
                    </a:lnTo>
                    <a:lnTo>
                      <a:pt x="134" y="130"/>
                    </a:lnTo>
                    <a:lnTo>
                      <a:pt x="136" y="127"/>
                    </a:lnTo>
                    <a:lnTo>
                      <a:pt x="137" y="129"/>
                    </a:lnTo>
                    <a:lnTo>
                      <a:pt x="138" y="129"/>
                    </a:lnTo>
                    <a:lnTo>
                      <a:pt x="138" y="127"/>
                    </a:lnTo>
                    <a:lnTo>
                      <a:pt x="138" y="126"/>
                    </a:lnTo>
                    <a:lnTo>
                      <a:pt x="139" y="126"/>
                    </a:lnTo>
                    <a:lnTo>
                      <a:pt x="139" y="125"/>
                    </a:lnTo>
                    <a:lnTo>
                      <a:pt x="142" y="125"/>
                    </a:lnTo>
                    <a:lnTo>
                      <a:pt x="143" y="125"/>
                    </a:lnTo>
                    <a:lnTo>
                      <a:pt x="145" y="125"/>
                    </a:lnTo>
                    <a:lnTo>
                      <a:pt x="145" y="124"/>
                    </a:lnTo>
                    <a:lnTo>
                      <a:pt x="143" y="124"/>
                    </a:lnTo>
                    <a:lnTo>
                      <a:pt x="142" y="122"/>
                    </a:lnTo>
                    <a:lnTo>
                      <a:pt x="143" y="122"/>
                    </a:lnTo>
                    <a:lnTo>
                      <a:pt x="144" y="121"/>
                    </a:lnTo>
                    <a:lnTo>
                      <a:pt x="144" y="120"/>
                    </a:lnTo>
                    <a:lnTo>
                      <a:pt x="145" y="120"/>
                    </a:lnTo>
                    <a:lnTo>
                      <a:pt x="145" y="121"/>
                    </a:lnTo>
                    <a:lnTo>
                      <a:pt x="145" y="120"/>
                    </a:lnTo>
                    <a:lnTo>
                      <a:pt x="145" y="119"/>
                    </a:lnTo>
                    <a:lnTo>
                      <a:pt x="144" y="118"/>
                    </a:lnTo>
                    <a:lnTo>
                      <a:pt x="144" y="116"/>
                    </a:lnTo>
                    <a:lnTo>
                      <a:pt x="142" y="118"/>
                    </a:lnTo>
                    <a:lnTo>
                      <a:pt x="141" y="118"/>
                    </a:lnTo>
                    <a:lnTo>
                      <a:pt x="141" y="116"/>
                    </a:lnTo>
                    <a:lnTo>
                      <a:pt x="138" y="116"/>
                    </a:lnTo>
                    <a:lnTo>
                      <a:pt x="139" y="116"/>
                    </a:lnTo>
                    <a:lnTo>
                      <a:pt x="141" y="115"/>
                    </a:lnTo>
                    <a:lnTo>
                      <a:pt x="138" y="114"/>
                    </a:lnTo>
                    <a:lnTo>
                      <a:pt x="138" y="113"/>
                    </a:lnTo>
                    <a:lnTo>
                      <a:pt x="139" y="114"/>
                    </a:lnTo>
                    <a:lnTo>
                      <a:pt x="143" y="115"/>
                    </a:lnTo>
                    <a:lnTo>
                      <a:pt x="144" y="115"/>
                    </a:lnTo>
                    <a:lnTo>
                      <a:pt x="143" y="115"/>
                    </a:lnTo>
                    <a:lnTo>
                      <a:pt x="144" y="116"/>
                    </a:lnTo>
                    <a:lnTo>
                      <a:pt x="147" y="116"/>
                    </a:lnTo>
                    <a:lnTo>
                      <a:pt x="149" y="116"/>
                    </a:lnTo>
                    <a:lnTo>
                      <a:pt x="150" y="114"/>
                    </a:lnTo>
                    <a:lnTo>
                      <a:pt x="152" y="114"/>
                    </a:lnTo>
                    <a:lnTo>
                      <a:pt x="153" y="114"/>
                    </a:lnTo>
                    <a:lnTo>
                      <a:pt x="155" y="114"/>
                    </a:lnTo>
                    <a:lnTo>
                      <a:pt x="158" y="115"/>
                    </a:lnTo>
                    <a:lnTo>
                      <a:pt x="158" y="114"/>
                    </a:lnTo>
                    <a:lnTo>
                      <a:pt x="156"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 name="Freeform 192"/>
              <p:cNvSpPr>
                <a:spLocks/>
              </p:cNvSpPr>
              <p:nvPr/>
            </p:nvSpPr>
            <p:spPr bwMode="auto">
              <a:xfrm>
                <a:off x="3352373" y="2471047"/>
                <a:ext cx="17187" cy="15278"/>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2147483647 w 18"/>
                  <a:gd name="T27" fmla="*/ 2147483647 h 16"/>
                  <a:gd name="T28" fmla="*/ 2147483647 w 18"/>
                  <a:gd name="T29" fmla="*/ 2147483647 h 16"/>
                  <a:gd name="T30" fmla="*/ 2147483647 w 18"/>
                  <a:gd name="T31" fmla="*/ 2147483647 h 16"/>
                  <a:gd name="T32" fmla="*/ 2147483647 w 18"/>
                  <a:gd name="T33" fmla="*/ 2147483647 h 16"/>
                  <a:gd name="T34" fmla="*/ 2147483647 w 18"/>
                  <a:gd name="T35" fmla="*/ 2147483647 h 16"/>
                  <a:gd name="T36" fmla="*/ 2147483647 w 18"/>
                  <a:gd name="T37" fmla="*/ 2147483647 h 16"/>
                  <a:gd name="T38" fmla="*/ 2147483647 w 18"/>
                  <a:gd name="T39" fmla="*/ 2147483647 h 16"/>
                  <a:gd name="T40" fmla="*/ 2147483647 w 18"/>
                  <a:gd name="T41" fmla="*/ 0 h 16"/>
                  <a:gd name="T42" fmla="*/ 2147483647 w 18"/>
                  <a:gd name="T43" fmla="*/ 0 h 16"/>
                  <a:gd name="T44" fmla="*/ 2147483647 w 18"/>
                  <a:gd name="T45" fmla="*/ 2147483647 h 16"/>
                  <a:gd name="T46" fmla="*/ 2147483647 w 18"/>
                  <a:gd name="T47" fmla="*/ 2147483647 h 16"/>
                  <a:gd name="T48" fmla="*/ 2147483647 w 18"/>
                  <a:gd name="T49" fmla="*/ 2147483647 h 16"/>
                  <a:gd name="T50" fmla="*/ 2147483647 w 18"/>
                  <a:gd name="T51" fmla="*/ 2147483647 h 16"/>
                  <a:gd name="T52" fmla="*/ 2147483647 w 18"/>
                  <a:gd name="T53" fmla="*/ 2147483647 h 16"/>
                  <a:gd name="T54" fmla="*/ 2147483647 w 18"/>
                  <a:gd name="T55" fmla="*/ 2147483647 h 16"/>
                  <a:gd name="T56" fmla="*/ 2147483647 w 18"/>
                  <a:gd name="T57" fmla="*/ 2147483647 h 16"/>
                  <a:gd name="T58" fmla="*/ 2147483647 w 18"/>
                  <a:gd name="T59" fmla="*/ 2147483647 h 16"/>
                  <a:gd name="T60" fmla="*/ 2147483647 w 18"/>
                  <a:gd name="T61" fmla="*/ 2147483647 h 16"/>
                  <a:gd name="T62" fmla="*/ 2147483647 w 18"/>
                  <a:gd name="T63" fmla="*/ 2147483647 h 16"/>
                  <a:gd name="T64" fmla="*/ 0 w 18"/>
                  <a:gd name="T65" fmla="*/ 2147483647 h 16"/>
                  <a:gd name="T66" fmla="*/ 2147483647 w 18"/>
                  <a:gd name="T67" fmla="*/ 2147483647 h 16"/>
                  <a:gd name="T68" fmla="*/ 2147483647 w 18"/>
                  <a:gd name="T69" fmla="*/ 2147483647 h 16"/>
                  <a:gd name="T70" fmla="*/ 2147483647 w 18"/>
                  <a:gd name="T71" fmla="*/ 2147483647 h 16"/>
                  <a:gd name="T72" fmla="*/ 2147483647 w 18"/>
                  <a:gd name="T73" fmla="*/ 2147483647 h 16"/>
                  <a:gd name="T74" fmla="*/ 2147483647 w 18"/>
                  <a:gd name="T75" fmla="*/ 2147483647 h 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 h="16">
                    <a:moveTo>
                      <a:pt x="5" y="16"/>
                    </a:moveTo>
                    <a:lnTo>
                      <a:pt x="5" y="16"/>
                    </a:lnTo>
                    <a:lnTo>
                      <a:pt x="6" y="16"/>
                    </a:lnTo>
                    <a:lnTo>
                      <a:pt x="6" y="15"/>
                    </a:lnTo>
                    <a:lnTo>
                      <a:pt x="5" y="15"/>
                    </a:lnTo>
                    <a:lnTo>
                      <a:pt x="5" y="14"/>
                    </a:lnTo>
                    <a:lnTo>
                      <a:pt x="5" y="12"/>
                    </a:lnTo>
                    <a:lnTo>
                      <a:pt x="6" y="12"/>
                    </a:lnTo>
                    <a:lnTo>
                      <a:pt x="7" y="11"/>
                    </a:lnTo>
                    <a:lnTo>
                      <a:pt x="8" y="12"/>
                    </a:lnTo>
                    <a:lnTo>
                      <a:pt x="11" y="14"/>
                    </a:lnTo>
                    <a:lnTo>
                      <a:pt x="12" y="14"/>
                    </a:lnTo>
                    <a:lnTo>
                      <a:pt x="13" y="12"/>
                    </a:lnTo>
                    <a:lnTo>
                      <a:pt x="13" y="10"/>
                    </a:lnTo>
                    <a:lnTo>
                      <a:pt x="13" y="8"/>
                    </a:lnTo>
                    <a:lnTo>
                      <a:pt x="13" y="6"/>
                    </a:lnTo>
                    <a:lnTo>
                      <a:pt x="15" y="6"/>
                    </a:lnTo>
                    <a:lnTo>
                      <a:pt x="16" y="8"/>
                    </a:lnTo>
                    <a:lnTo>
                      <a:pt x="16" y="9"/>
                    </a:lnTo>
                    <a:lnTo>
                      <a:pt x="17" y="8"/>
                    </a:lnTo>
                    <a:lnTo>
                      <a:pt x="18" y="6"/>
                    </a:lnTo>
                    <a:lnTo>
                      <a:pt x="18" y="5"/>
                    </a:lnTo>
                    <a:lnTo>
                      <a:pt x="17" y="4"/>
                    </a:lnTo>
                    <a:lnTo>
                      <a:pt x="17" y="1"/>
                    </a:lnTo>
                    <a:lnTo>
                      <a:pt x="16" y="1"/>
                    </a:lnTo>
                    <a:lnTo>
                      <a:pt x="16" y="0"/>
                    </a:lnTo>
                    <a:lnTo>
                      <a:pt x="15" y="3"/>
                    </a:lnTo>
                    <a:lnTo>
                      <a:pt x="12" y="4"/>
                    </a:lnTo>
                    <a:lnTo>
                      <a:pt x="10" y="5"/>
                    </a:lnTo>
                    <a:lnTo>
                      <a:pt x="8" y="5"/>
                    </a:lnTo>
                    <a:lnTo>
                      <a:pt x="7" y="5"/>
                    </a:lnTo>
                    <a:lnTo>
                      <a:pt x="6" y="4"/>
                    </a:lnTo>
                    <a:lnTo>
                      <a:pt x="5" y="4"/>
                    </a:lnTo>
                    <a:lnTo>
                      <a:pt x="3" y="6"/>
                    </a:lnTo>
                    <a:lnTo>
                      <a:pt x="2" y="8"/>
                    </a:lnTo>
                    <a:lnTo>
                      <a:pt x="1" y="9"/>
                    </a:lnTo>
                    <a:lnTo>
                      <a:pt x="0" y="10"/>
                    </a:lnTo>
                    <a:lnTo>
                      <a:pt x="1" y="12"/>
                    </a:lnTo>
                    <a:lnTo>
                      <a:pt x="1" y="14"/>
                    </a:lnTo>
                    <a:lnTo>
                      <a:pt x="1" y="15"/>
                    </a:lnTo>
                    <a:lnTo>
                      <a:pt x="2" y="15"/>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 name="Freeform 193"/>
              <p:cNvSpPr>
                <a:spLocks/>
              </p:cNvSpPr>
              <p:nvPr/>
            </p:nvSpPr>
            <p:spPr bwMode="auto">
              <a:xfrm>
                <a:off x="3347599" y="2485371"/>
                <a:ext cx="5729" cy="11458"/>
              </a:xfrm>
              <a:custGeom>
                <a:avLst/>
                <a:gdLst>
                  <a:gd name="T0" fmla="*/ 2147483647 w 6"/>
                  <a:gd name="T1" fmla="*/ 2147483647 h 12"/>
                  <a:gd name="T2" fmla="*/ 2147483647 w 6"/>
                  <a:gd name="T3" fmla="*/ 2147483647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2147483647 w 6"/>
                  <a:gd name="T17" fmla="*/ 2147483647 h 12"/>
                  <a:gd name="T18" fmla="*/ 2147483647 w 6"/>
                  <a:gd name="T19" fmla="*/ 2147483647 h 12"/>
                  <a:gd name="T20" fmla="*/ 2147483647 w 6"/>
                  <a:gd name="T21" fmla="*/ 2147483647 h 12"/>
                  <a:gd name="T22" fmla="*/ 2147483647 w 6"/>
                  <a:gd name="T23" fmla="*/ 2147483647 h 12"/>
                  <a:gd name="T24" fmla="*/ 2147483647 w 6"/>
                  <a:gd name="T25" fmla="*/ 2147483647 h 12"/>
                  <a:gd name="T26" fmla="*/ 2147483647 w 6"/>
                  <a:gd name="T27" fmla="*/ 2147483647 h 12"/>
                  <a:gd name="T28" fmla="*/ 2147483647 w 6"/>
                  <a:gd name="T29" fmla="*/ 2147483647 h 12"/>
                  <a:gd name="T30" fmla="*/ 2147483647 w 6"/>
                  <a:gd name="T31" fmla="*/ 2147483647 h 12"/>
                  <a:gd name="T32" fmla="*/ 2147483647 w 6"/>
                  <a:gd name="T33" fmla="*/ 2147483647 h 12"/>
                  <a:gd name="T34" fmla="*/ 2147483647 w 6"/>
                  <a:gd name="T35" fmla="*/ 2147483647 h 12"/>
                  <a:gd name="T36" fmla="*/ 2147483647 w 6"/>
                  <a:gd name="T37" fmla="*/ 2147483647 h 12"/>
                  <a:gd name="T38" fmla="*/ 2147483647 w 6"/>
                  <a:gd name="T39" fmla="*/ 2147483647 h 12"/>
                  <a:gd name="T40" fmla="*/ 2147483647 w 6"/>
                  <a:gd name="T41" fmla="*/ 2147483647 h 12"/>
                  <a:gd name="T42" fmla="*/ 2147483647 w 6"/>
                  <a:gd name="T43" fmla="*/ 2147483647 h 12"/>
                  <a:gd name="T44" fmla="*/ 2147483647 w 6"/>
                  <a:gd name="T45" fmla="*/ 2147483647 h 12"/>
                  <a:gd name="T46" fmla="*/ 2147483647 w 6"/>
                  <a:gd name="T47" fmla="*/ 2147483647 h 12"/>
                  <a:gd name="T48" fmla="*/ 2147483647 w 6"/>
                  <a:gd name="T49" fmla="*/ 2147483647 h 12"/>
                  <a:gd name="T50" fmla="*/ 2147483647 w 6"/>
                  <a:gd name="T51" fmla="*/ 2147483647 h 12"/>
                  <a:gd name="T52" fmla="*/ 2147483647 w 6"/>
                  <a:gd name="T53" fmla="*/ 2147483647 h 12"/>
                  <a:gd name="T54" fmla="*/ 2147483647 w 6"/>
                  <a:gd name="T55" fmla="*/ 2147483647 h 12"/>
                  <a:gd name="T56" fmla="*/ 2147483647 w 6"/>
                  <a:gd name="T57" fmla="*/ 0 h 12"/>
                  <a:gd name="T58" fmla="*/ 2147483647 w 6"/>
                  <a:gd name="T59" fmla="*/ 0 h 12"/>
                  <a:gd name="T60" fmla="*/ 2147483647 w 6"/>
                  <a:gd name="T61" fmla="*/ 2147483647 h 12"/>
                  <a:gd name="T62" fmla="*/ 2147483647 w 6"/>
                  <a:gd name="T63" fmla="*/ 2147483647 h 12"/>
                  <a:gd name="T64" fmla="*/ 2147483647 w 6"/>
                  <a:gd name="T65" fmla="*/ 2147483647 h 12"/>
                  <a:gd name="T66" fmla="*/ 0 w 6"/>
                  <a:gd name="T67" fmla="*/ 2147483647 h 12"/>
                  <a:gd name="T68" fmla="*/ 0 w 6"/>
                  <a:gd name="T69" fmla="*/ 2147483647 h 12"/>
                  <a:gd name="T70" fmla="*/ 0 w 6"/>
                  <a:gd name="T71" fmla="*/ 2147483647 h 12"/>
                  <a:gd name="T72" fmla="*/ 2147483647 w 6"/>
                  <a:gd name="T73" fmla="*/ 2147483647 h 12"/>
                  <a:gd name="T74" fmla="*/ 2147483647 w 6"/>
                  <a:gd name="T75" fmla="*/ 2147483647 h 12"/>
                  <a:gd name="T76" fmla="*/ 2147483647 w 6"/>
                  <a:gd name="T77" fmla="*/ 2147483647 h 12"/>
                  <a:gd name="T78" fmla="*/ 2147483647 w 6"/>
                  <a:gd name="T79" fmla="*/ 2147483647 h 12"/>
                  <a:gd name="T80" fmla="*/ 2147483647 w 6"/>
                  <a:gd name="T81" fmla="*/ 2147483647 h 12"/>
                  <a:gd name="T82" fmla="*/ 2147483647 w 6"/>
                  <a:gd name="T83" fmla="*/ 2147483647 h 12"/>
                  <a:gd name="T84" fmla="*/ 2147483647 w 6"/>
                  <a:gd name="T85" fmla="*/ 2147483647 h 12"/>
                  <a:gd name="T86" fmla="*/ 2147483647 w 6"/>
                  <a:gd name="T87" fmla="*/ 2147483647 h 12"/>
                  <a:gd name="T88" fmla="*/ 2147483647 w 6"/>
                  <a:gd name="T89" fmla="*/ 2147483647 h 12"/>
                  <a:gd name="T90" fmla="*/ 2147483647 w 6"/>
                  <a:gd name="T91" fmla="*/ 2147483647 h 12"/>
                  <a:gd name="T92" fmla="*/ 2147483647 w 6"/>
                  <a:gd name="T93" fmla="*/ 2147483647 h 12"/>
                  <a:gd name="T94" fmla="*/ 2147483647 w 6"/>
                  <a:gd name="T95" fmla="*/ 2147483647 h 12"/>
                  <a:gd name="T96" fmla="*/ 2147483647 w 6"/>
                  <a:gd name="T97" fmla="*/ 2147483647 h 12"/>
                  <a:gd name="T98" fmla="*/ 2147483647 w 6"/>
                  <a:gd name="T99" fmla="*/ 2147483647 h 12"/>
                  <a:gd name="T100" fmla="*/ 2147483647 w 6"/>
                  <a:gd name="T101" fmla="*/ 2147483647 h 12"/>
                  <a:gd name="T102" fmla="*/ 2147483647 w 6"/>
                  <a:gd name="T103" fmla="*/ 2147483647 h 12"/>
                  <a:gd name="T104" fmla="*/ 2147483647 w 6"/>
                  <a:gd name="T105" fmla="*/ 2147483647 h 12"/>
                  <a:gd name="T106" fmla="*/ 2147483647 w 6"/>
                  <a:gd name="T107" fmla="*/ 2147483647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 h="12">
                    <a:moveTo>
                      <a:pt x="5" y="8"/>
                    </a:moveTo>
                    <a:lnTo>
                      <a:pt x="5" y="8"/>
                    </a:lnTo>
                    <a:lnTo>
                      <a:pt x="6" y="10"/>
                    </a:lnTo>
                    <a:lnTo>
                      <a:pt x="6" y="8"/>
                    </a:lnTo>
                    <a:lnTo>
                      <a:pt x="6" y="6"/>
                    </a:lnTo>
                    <a:lnTo>
                      <a:pt x="6" y="5"/>
                    </a:lnTo>
                    <a:lnTo>
                      <a:pt x="6" y="6"/>
                    </a:lnTo>
                    <a:lnTo>
                      <a:pt x="5" y="7"/>
                    </a:lnTo>
                    <a:lnTo>
                      <a:pt x="4" y="7"/>
                    </a:lnTo>
                    <a:lnTo>
                      <a:pt x="5" y="6"/>
                    </a:lnTo>
                    <a:lnTo>
                      <a:pt x="5" y="5"/>
                    </a:lnTo>
                    <a:lnTo>
                      <a:pt x="4" y="4"/>
                    </a:lnTo>
                    <a:lnTo>
                      <a:pt x="4" y="2"/>
                    </a:lnTo>
                    <a:lnTo>
                      <a:pt x="4" y="1"/>
                    </a:lnTo>
                    <a:lnTo>
                      <a:pt x="2" y="0"/>
                    </a:lnTo>
                    <a:lnTo>
                      <a:pt x="1" y="2"/>
                    </a:lnTo>
                    <a:lnTo>
                      <a:pt x="1" y="4"/>
                    </a:lnTo>
                    <a:lnTo>
                      <a:pt x="0" y="5"/>
                    </a:lnTo>
                    <a:lnTo>
                      <a:pt x="0" y="6"/>
                    </a:lnTo>
                    <a:lnTo>
                      <a:pt x="1" y="6"/>
                    </a:lnTo>
                    <a:lnTo>
                      <a:pt x="2" y="6"/>
                    </a:lnTo>
                    <a:lnTo>
                      <a:pt x="4" y="7"/>
                    </a:lnTo>
                    <a:lnTo>
                      <a:pt x="2" y="8"/>
                    </a:lnTo>
                    <a:lnTo>
                      <a:pt x="2" y="12"/>
                    </a:lnTo>
                    <a:lnTo>
                      <a:pt x="4" y="10"/>
                    </a:lnTo>
                    <a:lnTo>
                      <a:pt x="4" y="8"/>
                    </a:lnTo>
                    <a:lnTo>
                      <a:pt x="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 name="Freeform 194"/>
              <p:cNvSpPr>
                <a:spLocks/>
              </p:cNvSpPr>
              <p:nvPr/>
            </p:nvSpPr>
            <p:spPr bwMode="auto">
              <a:xfrm>
                <a:off x="3351418" y="2487280"/>
                <a:ext cx="955" cy="95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8" h="1587">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 name="Freeform 195"/>
              <p:cNvSpPr>
                <a:spLocks/>
              </p:cNvSpPr>
              <p:nvPr/>
            </p:nvSpPr>
            <p:spPr bwMode="auto">
              <a:xfrm>
                <a:off x="3204691" y="2162031"/>
                <a:ext cx="170401" cy="188972"/>
              </a:xfrm>
              <a:custGeom>
                <a:avLst/>
                <a:gdLst>
                  <a:gd name="T0" fmla="*/ 228600 w 178"/>
                  <a:gd name="T1" fmla="*/ 311150 h 197"/>
                  <a:gd name="T2" fmla="*/ 252413 w 178"/>
                  <a:gd name="T3" fmla="*/ 296863 h 197"/>
                  <a:gd name="T4" fmla="*/ 268288 w 178"/>
                  <a:gd name="T5" fmla="*/ 306388 h 197"/>
                  <a:gd name="T6" fmla="*/ 280988 w 178"/>
                  <a:gd name="T7" fmla="*/ 303213 h 197"/>
                  <a:gd name="T8" fmla="*/ 277813 w 178"/>
                  <a:gd name="T9" fmla="*/ 295275 h 197"/>
                  <a:gd name="T10" fmla="*/ 273050 w 178"/>
                  <a:gd name="T11" fmla="*/ 280988 h 197"/>
                  <a:gd name="T12" fmla="*/ 271463 w 178"/>
                  <a:gd name="T13" fmla="*/ 271463 h 197"/>
                  <a:gd name="T14" fmla="*/ 255588 w 178"/>
                  <a:gd name="T15" fmla="*/ 268288 h 197"/>
                  <a:gd name="T16" fmla="*/ 249238 w 178"/>
                  <a:gd name="T17" fmla="*/ 261938 h 197"/>
                  <a:gd name="T18" fmla="*/ 238125 w 178"/>
                  <a:gd name="T19" fmla="*/ 250825 h 197"/>
                  <a:gd name="T20" fmla="*/ 238125 w 178"/>
                  <a:gd name="T21" fmla="*/ 234950 h 197"/>
                  <a:gd name="T22" fmla="*/ 231775 w 178"/>
                  <a:gd name="T23" fmla="*/ 222250 h 197"/>
                  <a:gd name="T24" fmla="*/ 234950 w 178"/>
                  <a:gd name="T25" fmla="*/ 203200 h 197"/>
                  <a:gd name="T26" fmla="*/ 231775 w 178"/>
                  <a:gd name="T27" fmla="*/ 166688 h 197"/>
                  <a:gd name="T28" fmla="*/ 238125 w 178"/>
                  <a:gd name="T29" fmla="*/ 142875 h 197"/>
                  <a:gd name="T30" fmla="*/ 220663 w 178"/>
                  <a:gd name="T31" fmla="*/ 130175 h 197"/>
                  <a:gd name="T32" fmla="*/ 209550 w 178"/>
                  <a:gd name="T33" fmla="*/ 123825 h 197"/>
                  <a:gd name="T34" fmla="*/ 174625 w 178"/>
                  <a:gd name="T35" fmla="*/ 117475 h 197"/>
                  <a:gd name="T36" fmla="*/ 157163 w 178"/>
                  <a:gd name="T37" fmla="*/ 104775 h 197"/>
                  <a:gd name="T38" fmla="*/ 147638 w 178"/>
                  <a:gd name="T39" fmla="*/ 82550 h 197"/>
                  <a:gd name="T40" fmla="*/ 142875 w 178"/>
                  <a:gd name="T41" fmla="*/ 60325 h 197"/>
                  <a:gd name="T42" fmla="*/ 141288 w 178"/>
                  <a:gd name="T43" fmla="*/ 52388 h 197"/>
                  <a:gd name="T44" fmla="*/ 122238 w 178"/>
                  <a:gd name="T45" fmla="*/ 63500 h 197"/>
                  <a:gd name="T46" fmla="*/ 115888 w 178"/>
                  <a:gd name="T47" fmla="*/ 73025 h 197"/>
                  <a:gd name="T48" fmla="*/ 125413 w 178"/>
                  <a:gd name="T49" fmla="*/ 77788 h 197"/>
                  <a:gd name="T50" fmla="*/ 125413 w 178"/>
                  <a:gd name="T51" fmla="*/ 87313 h 197"/>
                  <a:gd name="T52" fmla="*/ 115888 w 178"/>
                  <a:gd name="T53" fmla="*/ 87313 h 197"/>
                  <a:gd name="T54" fmla="*/ 109538 w 178"/>
                  <a:gd name="T55" fmla="*/ 92075 h 197"/>
                  <a:gd name="T56" fmla="*/ 109538 w 178"/>
                  <a:gd name="T57" fmla="*/ 73025 h 197"/>
                  <a:gd name="T58" fmla="*/ 98425 w 178"/>
                  <a:gd name="T59" fmla="*/ 69850 h 197"/>
                  <a:gd name="T60" fmla="*/ 92075 w 178"/>
                  <a:gd name="T61" fmla="*/ 63500 h 197"/>
                  <a:gd name="T62" fmla="*/ 92075 w 178"/>
                  <a:gd name="T63" fmla="*/ 60325 h 197"/>
                  <a:gd name="T64" fmla="*/ 92075 w 178"/>
                  <a:gd name="T65" fmla="*/ 52388 h 197"/>
                  <a:gd name="T66" fmla="*/ 87313 w 178"/>
                  <a:gd name="T67" fmla="*/ 60325 h 197"/>
                  <a:gd name="T68" fmla="*/ 80963 w 178"/>
                  <a:gd name="T69" fmla="*/ 66675 h 197"/>
                  <a:gd name="T70" fmla="*/ 95250 w 178"/>
                  <a:gd name="T71" fmla="*/ 39688 h 197"/>
                  <a:gd name="T72" fmla="*/ 101600 w 178"/>
                  <a:gd name="T73" fmla="*/ 30163 h 197"/>
                  <a:gd name="T74" fmla="*/ 101600 w 178"/>
                  <a:gd name="T75" fmla="*/ 20638 h 197"/>
                  <a:gd name="T76" fmla="*/ 96838 w 178"/>
                  <a:gd name="T77" fmla="*/ 9525 h 197"/>
                  <a:gd name="T78" fmla="*/ 79375 w 178"/>
                  <a:gd name="T79" fmla="*/ 1588 h 197"/>
                  <a:gd name="T80" fmla="*/ 63500 w 178"/>
                  <a:gd name="T81" fmla="*/ 7938 h 197"/>
                  <a:gd name="T82" fmla="*/ 53975 w 178"/>
                  <a:gd name="T83" fmla="*/ 12700 h 197"/>
                  <a:gd name="T84" fmla="*/ 36513 w 178"/>
                  <a:gd name="T85" fmla="*/ 25400 h 197"/>
                  <a:gd name="T86" fmla="*/ 23813 w 178"/>
                  <a:gd name="T87" fmla="*/ 31750 h 197"/>
                  <a:gd name="T88" fmla="*/ 1588 w 178"/>
                  <a:gd name="T89" fmla="*/ 42863 h 197"/>
                  <a:gd name="T90" fmla="*/ 12700 w 178"/>
                  <a:gd name="T91" fmla="*/ 71438 h 197"/>
                  <a:gd name="T92" fmla="*/ 36513 w 178"/>
                  <a:gd name="T93" fmla="*/ 69850 h 197"/>
                  <a:gd name="T94" fmla="*/ 46038 w 178"/>
                  <a:gd name="T95" fmla="*/ 96838 h 197"/>
                  <a:gd name="T96" fmla="*/ 30163 w 178"/>
                  <a:gd name="T97" fmla="*/ 112713 h 197"/>
                  <a:gd name="T98" fmla="*/ 14288 w 178"/>
                  <a:gd name="T99" fmla="*/ 133350 h 197"/>
                  <a:gd name="T100" fmla="*/ 44450 w 178"/>
                  <a:gd name="T101" fmla="*/ 150813 h 197"/>
                  <a:gd name="T102" fmla="*/ 61913 w 178"/>
                  <a:gd name="T103" fmla="*/ 150813 h 197"/>
                  <a:gd name="T104" fmla="*/ 74613 w 178"/>
                  <a:gd name="T105" fmla="*/ 165100 h 197"/>
                  <a:gd name="T106" fmla="*/ 88900 w 178"/>
                  <a:gd name="T107" fmla="*/ 176213 h 197"/>
                  <a:gd name="T108" fmla="*/ 115888 w 178"/>
                  <a:gd name="T109" fmla="*/ 185738 h 197"/>
                  <a:gd name="T110" fmla="*/ 119063 w 178"/>
                  <a:gd name="T111" fmla="*/ 211138 h 197"/>
                  <a:gd name="T112" fmla="*/ 133350 w 178"/>
                  <a:gd name="T113" fmla="*/ 225425 h 197"/>
                  <a:gd name="T114" fmla="*/ 150813 w 178"/>
                  <a:gd name="T115" fmla="*/ 244475 h 197"/>
                  <a:gd name="T116" fmla="*/ 169863 w 178"/>
                  <a:gd name="T117" fmla="*/ 250825 h 197"/>
                  <a:gd name="T118" fmla="*/ 169863 w 178"/>
                  <a:gd name="T119" fmla="*/ 238125 h 197"/>
                  <a:gd name="T120" fmla="*/ 179388 w 178"/>
                  <a:gd name="T121" fmla="*/ 236538 h 197"/>
                  <a:gd name="T122" fmla="*/ 195263 w 178"/>
                  <a:gd name="T123" fmla="*/ 255588 h 197"/>
                  <a:gd name="T124" fmla="*/ 209550 w 178"/>
                  <a:gd name="T125" fmla="*/ 282575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8" h="197">
                    <a:moveTo>
                      <a:pt x="131" y="188"/>
                    </a:moveTo>
                    <a:lnTo>
                      <a:pt x="131" y="188"/>
                    </a:lnTo>
                    <a:lnTo>
                      <a:pt x="133" y="191"/>
                    </a:lnTo>
                    <a:lnTo>
                      <a:pt x="133" y="192"/>
                    </a:lnTo>
                    <a:lnTo>
                      <a:pt x="134" y="193"/>
                    </a:lnTo>
                    <a:lnTo>
                      <a:pt x="137" y="193"/>
                    </a:lnTo>
                    <a:lnTo>
                      <a:pt x="139" y="193"/>
                    </a:lnTo>
                    <a:lnTo>
                      <a:pt x="142" y="196"/>
                    </a:lnTo>
                    <a:lnTo>
                      <a:pt x="144" y="196"/>
                    </a:lnTo>
                    <a:lnTo>
                      <a:pt x="148" y="196"/>
                    </a:lnTo>
                    <a:lnTo>
                      <a:pt x="150" y="197"/>
                    </a:lnTo>
                    <a:lnTo>
                      <a:pt x="151" y="197"/>
                    </a:lnTo>
                    <a:lnTo>
                      <a:pt x="153" y="197"/>
                    </a:lnTo>
                    <a:lnTo>
                      <a:pt x="155" y="192"/>
                    </a:lnTo>
                    <a:lnTo>
                      <a:pt x="157" y="189"/>
                    </a:lnTo>
                    <a:lnTo>
                      <a:pt x="159" y="187"/>
                    </a:lnTo>
                    <a:lnTo>
                      <a:pt x="159" y="189"/>
                    </a:lnTo>
                    <a:lnTo>
                      <a:pt x="159" y="191"/>
                    </a:lnTo>
                    <a:lnTo>
                      <a:pt x="161" y="191"/>
                    </a:lnTo>
                    <a:lnTo>
                      <a:pt x="164" y="188"/>
                    </a:lnTo>
                    <a:lnTo>
                      <a:pt x="164" y="189"/>
                    </a:lnTo>
                    <a:lnTo>
                      <a:pt x="165" y="191"/>
                    </a:lnTo>
                    <a:lnTo>
                      <a:pt x="167" y="191"/>
                    </a:lnTo>
                    <a:lnTo>
                      <a:pt x="169" y="193"/>
                    </a:lnTo>
                    <a:lnTo>
                      <a:pt x="169" y="194"/>
                    </a:lnTo>
                    <a:lnTo>
                      <a:pt x="169" y="196"/>
                    </a:lnTo>
                    <a:lnTo>
                      <a:pt x="170" y="196"/>
                    </a:lnTo>
                    <a:lnTo>
                      <a:pt x="173" y="196"/>
                    </a:lnTo>
                    <a:lnTo>
                      <a:pt x="173" y="197"/>
                    </a:lnTo>
                    <a:lnTo>
                      <a:pt x="175" y="196"/>
                    </a:lnTo>
                    <a:lnTo>
                      <a:pt x="176" y="193"/>
                    </a:lnTo>
                    <a:lnTo>
                      <a:pt x="177" y="191"/>
                    </a:lnTo>
                    <a:lnTo>
                      <a:pt x="178" y="191"/>
                    </a:lnTo>
                    <a:lnTo>
                      <a:pt x="177" y="189"/>
                    </a:lnTo>
                    <a:lnTo>
                      <a:pt x="176" y="187"/>
                    </a:lnTo>
                    <a:lnTo>
                      <a:pt x="175" y="187"/>
                    </a:lnTo>
                    <a:lnTo>
                      <a:pt x="175" y="186"/>
                    </a:lnTo>
                    <a:lnTo>
                      <a:pt x="176" y="185"/>
                    </a:lnTo>
                    <a:lnTo>
                      <a:pt x="176" y="183"/>
                    </a:lnTo>
                    <a:lnTo>
                      <a:pt x="175" y="182"/>
                    </a:lnTo>
                    <a:lnTo>
                      <a:pt x="173" y="182"/>
                    </a:lnTo>
                    <a:lnTo>
                      <a:pt x="173" y="181"/>
                    </a:lnTo>
                    <a:lnTo>
                      <a:pt x="172" y="180"/>
                    </a:lnTo>
                    <a:lnTo>
                      <a:pt x="172" y="178"/>
                    </a:lnTo>
                    <a:lnTo>
                      <a:pt x="172" y="177"/>
                    </a:lnTo>
                    <a:lnTo>
                      <a:pt x="173" y="177"/>
                    </a:lnTo>
                    <a:lnTo>
                      <a:pt x="175" y="176"/>
                    </a:lnTo>
                    <a:lnTo>
                      <a:pt x="175" y="175"/>
                    </a:lnTo>
                    <a:lnTo>
                      <a:pt x="172" y="175"/>
                    </a:lnTo>
                    <a:lnTo>
                      <a:pt x="171" y="175"/>
                    </a:lnTo>
                    <a:lnTo>
                      <a:pt x="171" y="174"/>
                    </a:lnTo>
                    <a:lnTo>
                      <a:pt x="171" y="172"/>
                    </a:lnTo>
                    <a:lnTo>
                      <a:pt x="171" y="171"/>
                    </a:lnTo>
                    <a:lnTo>
                      <a:pt x="169" y="171"/>
                    </a:lnTo>
                    <a:lnTo>
                      <a:pt x="167" y="172"/>
                    </a:lnTo>
                    <a:lnTo>
                      <a:pt x="166" y="172"/>
                    </a:lnTo>
                    <a:lnTo>
                      <a:pt x="166" y="171"/>
                    </a:lnTo>
                    <a:lnTo>
                      <a:pt x="165" y="170"/>
                    </a:lnTo>
                    <a:lnTo>
                      <a:pt x="164" y="170"/>
                    </a:lnTo>
                    <a:lnTo>
                      <a:pt x="162" y="170"/>
                    </a:lnTo>
                    <a:lnTo>
                      <a:pt x="161" y="169"/>
                    </a:lnTo>
                    <a:lnTo>
                      <a:pt x="161" y="166"/>
                    </a:lnTo>
                    <a:lnTo>
                      <a:pt x="162" y="165"/>
                    </a:lnTo>
                    <a:lnTo>
                      <a:pt x="162" y="164"/>
                    </a:lnTo>
                    <a:lnTo>
                      <a:pt x="162" y="163"/>
                    </a:lnTo>
                    <a:lnTo>
                      <a:pt x="161" y="164"/>
                    </a:lnTo>
                    <a:lnTo>
                      <a:pt x="159" y="165"/>
                    </a:lnTo>
                    <a:lnTo>
                      <a:pt x="157" y="165"/>
                    </a:lnTo>
                    <a:lnTo>
                      <a:pt x="156" y="166"/>
                    </a:lnTo>
                    <a:lnTo>
                      <a:pt x="155" y="165"/>
                    </a:lnTo>
                    <a:lnTo>
                      <a:pt x="154" y="165"/>
                    </a:lnTo>
                    <a:lnTo>
                      <a:pt x="154" y="164"/>
                    </a:lnTo>
                    <a:lnTo>
                      <a:pt x="151" y="161"/>
                    </a:lnTo>
                    <a:lnTo>
                      <a:pt x="151" y="159"/>
                    </a:lnTo>
                    <a:lnTo>
                      <a:pt x="151" y="158"/>
                    </a:lnTo>
                    <a:lnTo>
                      <a:pt x="150" y="158"/>
                    </a:lnTo>
                    <a:lnTo>
                      <a:pt x="151" y="158"/>
                    </a:lnTo>
                    <a:lnTo>
                      <a:pt x="153" y="158"/>
                    </a:lnTo>
                    <a:lnTo>
                      <a:pt x="153" y="153"/>
                    </a:lnTo>
                    <a:lnTo>
                      <a:pt x="153" y="151"/>
                    </a:lnTo>
                    <a:lnTo>
                      <a:pt x="151" y="151"/>
                    </a:lnTo>
                    <a:lnTo>
                      <a:pt x="150" y="150"/>
                    </a:lnTo>
                    <a:lnTo>
                      <a:pt x="150" y="148"/>
                    </a:lnTo>
                    <a:lnTo>
                      <a:pt x="149" y="145"/>
                    </a:lnTo>
                    <a:lnTo>
                      <a:pt x="149" y="144"/>
                    </a:lnTo>
                    <a:lnTo>
                      <a:pt x="148" y="144"/>
                    </a:lnTo>
                    <a:lnTo>
                      <a:pt x="146" y="144"/>
                    </a:lnTo>
                    <a:lnTo>
                      <a:pt x="146" y="143"/>
                    </a:lnTo>
                    <a:lnTo>
                      <a:pt x="145" y="142"/>
                    </a:lnTo>
                    <a:lnTo>
                      <a:pt x="145" y="140"/>
                    </a:lnTo>
                    <a:lnTo>
                      <a:pt x="146" y="140"/>
                    </a:lnTo>
                    <a:lnTo>
                      <a:pt x="146" y="139"/>
                    </a:lnTo>
                    <a:lnTo>
                      <a:pt x="146" y="138"/>
                    </a:lnTo>
                    <a:lnTo>
                      <a:pt x="144" y="136"/>
                    </a:lnTo>
                    <a:lnTo>
                      <a:pt x="144" y="134"/>
                    </a:lnTo>
                    <a:lnTo>
                      <a:pt x="144" y="133"/>
                    </a:lnTo>
                    <a:lnTo>
                      <a:pt x="145" y="132"/>
                    </a:lnTo>
                    <a:lnTo>
                      <a:pt x="146" y="132"/>
                    </a:lnTo>
                    <a:lnTo>
                      <a:pt x="148" y="128"/>
                    </a:lnTo>
                    <a:lnTo>
                      <a:pt x="148" y="127"/>
                    </a:lnTo>
                    <a:lnTo>
                      <a:pt x="148" y="125"/>
                    </a:lnTo>
                    <a:lnTo>
                      <a:pt x="149" y="120"/>
                    </a:lnTo>
                    <a:lnTo>
                      <a:pt x="149" y="115"/>
                    </a:lnTo>
                    <a:lnTo>
                      <a:pt x="148" y="111"/>
                    </a:lnTo>
                    <a:lnTo>
                      <a:pt x="148" y="107"/>
                    </a:lnTo>
                    <a:lnTo>
                      <a:pt x="146" y="105"/>
                    </a:lnTo>
                    <a:lnTo>
                      <a:pt x="146" y="104"/>
                    </a:lnTo>
                    <a:lnTo>
                      <a:pt x="146" y="102"/>
                    </a:lnTo>
                    <a:lnTo>
                      <a:pt x="148" y="99"/>
                    </a:lnTo>
                    <a:lnTo>
                      <a:pt x="149" y="95"/>
                    </a:lnTo>
                    <a:lnTo>
                      <a:pt x="149" y="94"/>
                    </a:lnTo>
                    <a:lnTo>
                      <a:pt x="150" y="93"/>
                    </a:lnTo>
                    <a:lnTo>
                      <a:pt x="150" y="90"/>
                    </a:lnTo>
                    <a:lnTo>
                      <a:pt x="149" y="91"/>
                    </a:lnTo>
                    <a:lnTo>
                      <a:pt x="148" y="93"/>
                    </a:lnTo>
                    <a:lnTo>
                      <a:pt x="146" y="93"/>
                    </a:lnTo>
                    <a:lnTo>
                      <a:pt x="144" y="89"/>
                    </a:lnTo>
                    <a:lnTo>
                      <a:pt x="143" y="85"/>
                    </a:lnTo>
                    <a:lnTo>
                      <a:pt x="139" y="82"/>
                    </a:lnTo>
                    <a:lnTo>
                      <a:pt x="139" y="80"/>
                    </a:lnTo>
                    <a:lnTo>
                      <a:pt x="137" y="79"/>
                    </a:lnTo>
                    <a:lnTo>
                      <a:pt x="135" y="79"/>
                    </a:lnTo>
                    <a:lnTo>
                      <a:pt x="137" y="78"/>
                    </a:lnTo>
                    <a:lnTo>
                      <a:pt x="134" y="77"/>
                    </a:lnTo>
                    <a:lnTo>
                      <a:pt x="133" y="77"/>
                    </a:lnTo>
                    <a:lnTo>
                      <a:pt x="133" y="78"/>
                    </a:lnTo>
                    <a:lnTo>
                      <a:pt x="132" y="78"/>
                    </a:lnTo>
                    <a:lnTo>
                      <a:pt x="129" y="78"/>
                    </a:lnTo>
                    <a:lnTo>
                      <a:pt x="128" y="78"/>
                    </a:lnTo>
                    <a:lnTo>
                      <a:pt x="127" y="79"/>
                    </a:lnTo>
                    <a:lnTo>
                      <a:pt x="124" y="79"/>
                    </a:lnTo>
                    <a:lnTo>
                      <a:pt x="122" y="78"/>
                    </a:lnTo>
                    <a:lnTo>
                      <a:pt x="118" y="77"/>
                    </a:lnTo>
                    <a:lnTo>
                      <a:pt x="116" y="76"/>
                    </a:lnTo>
                    <a:lnTo>
                      <a:pt x="110" y="74"/>
                    </a:lnTo>
                    <a:lnTo>
                      <a:pt x="109" y="74"/>
                    </a:lnTo>
                    <a:lnTo>
                      <a:pt x="101" y="73"/>
                    </a:lnTo>
                    <a:lnTo>
                      <a:pt x="100" y="73"/>
                    </a:lnTo>
                    <a:lnTo>
                      <a:pt x="100" y="72"/>
                    </a:lnTo>
                    <a:lnTo>
                      <a:pt x="101" y="68"/>
                    </a:lnTo>
                    <a:lnTo>
                      <a:pt x="100" y="67"/>
                    </a:lnTo>
                    <a:lnTo>
                      <a:pt x="99" y="66"/>
                    </a:lnTo>
                    <a:lnTo>
                      <a:pt x="97" y="65"/>
                    </a:lnTo>
                    <a:lnTo>
                      <a:pt x="96" y="65"/>
                    </a:lnTo>
                    <a:lnTo>
                      <a:pt x="94" y="61"/>
                    </a:lnTo>
                    <a:lnTo>
                      <a:pt x="91" y="58"/>
                    </a:lnTo>
                    <a:lnTo>
                      <a:pt x="90" y="57"/>
                    </a:lnTo>
                    <a:lnTo>
                      <a:pt x="90" y="55"/>
                    </a:lnTo>
                    <a:lnTo>
                      <a:pt x="91" y="54"/>
                    </a:lnTo>
                    <a:lnTo>
                      <a:pt x="93" y="52"/>
                    </a:lnTo>
                    <a:lnTo>
                      <a:pt x="91" y="49"/>
                    </a:lnTo>
                    <a:lnTo>
                      <a:pt x="90" y="47"/>
                    </a:lnTo>
                    <a:lnTo>
                      <a:pt x="89" y="46"/>
                    </a:lnTo>
                    <a:lnTo>
                      <a:pt x="89" y="44"/>
                    </a:lnTo>
                    <a:lnTo>
                      <a:pt x="90" y="41"/>
                    </a:lnTo>
                    <a:lnTo>
                      <a:pt x="93" y="40"/>
                    </a:lnTo>
                    <a:lnTo>
                      <a:pt x="90" y="38"/>
                    </a:lnTo>
                    <a:lnTo>
                      <a:pt x="89" y="38"/>
                    </a:lnTo>
                    <a:lnTo>
                      <a:pt x="89" y="36"/>
                    </a:lnTo>
                    <a:lnTo>
                      <a:pt x="89" y="35"/>
                    </a:lnTo>
                    <a:lnTo>
                      <a:pt x="89" y="34"/>
                    </a:lnTo>
                    <a:lnTo>
                      <a:pt x="90" y="33"/>
                    </a:lnTo>
                    <a:lnTo>
                      <a:pt x="91" y="31"/>
                    </a:lnTo>
                    <a:lnTo>
                      <a:pt x="89" y="33"/>
                    </a:lnTo>
                    <a:lnTo>
                      <a:pt x="86" y="34"/>
                    </a:lnTo>
                    <a:lnTo>
                      <a:pt x="85" y="35"/>
                    </a:lnTo>
                    <a:lnTo>
                      <a:pt x="85" y="36"/>
                    </a:lnTo>
                    <a:lnTo>
                      <a:pt x="84" y="38"/>
                    </a:lnTo>
                    <a:lnTo>
                      <a:pt x="83" y="38"/>
                    </a:lnTo>
                    <a:lnTo>
                      <a:pt x="82" y="39"/>
                    </a:lnTo>
                    <a:lnTo>
                      <a:pt x="79" y="40"/>
                    </a:lnTo>
                    <a:lnTo>
                      <a:pt x="77" y="40"/>
                    </a:lnTo>
                    <a:lnTo>
                      <a:pt x="77" y="41"/>
                    </a:lnTo>
                    <a:lnTo>
                      <a:pt x="75" y="41"/>
                    </a:lnTo>
                    <a:lnTo>
                      <a:pt x="74" y="41"/>
                    </a:lnTo>
                    <a:lnTo>
                      <a:pt x="73" y="42"/>
                    </a:lnTo>
                    <a:lnTo>
                      <a:pt x="72" y="41"/>
                    </a:lnTo>
                    <a:lnTo>
                      <a:pt x="72" y="42"/>
                    </a:lnTo>
                    <a:lnTo>
                      <a:pt x="72" y="45"/>
                    </a:lnTo>
                    <a:lnTo>
                      <a:pt x="73" y="46"/>
                    </a:lnTo>
                    <a:lnTo>
                      <a:pt x="73" y="47"/>
                    </a:lnTo>
                    <a:lnTo>
                      <a:pt x="74" y="50"/>
                    </a:lnTo>
                    <a:lnTo>
                      <a:pt x="75" y="49"/>
                    </a:lnTo>
                    <a:lnTo>
                      <a:pt x="77" y="50"/>
                    </a:lnTo>
                    <a:lnTo>
                      <a:pt x="78" y="50"/>
                    </a:lnTo>
                    <a:lnTo>
                      <a:pt x="79" y="49"/>
                    </a:lnTo>
                    <a:lnTo>
                      <a:pt x="80" y="47"/>
                    </a:lnTo>
                    <a:lnTo>
                      <a:pt x="80" y="49"/>
                    </a:lnTo>
                    <a:lnTo>
                      <a:pt x="80" y="50"/>
                    </a:lnTo>
                    <a:lnTo>
                      <a:pt x="82" y="51"/>
                    </a:lnTo>
                    <a:lnTo>
                      <a:pt x="80" y="52"/>
                    </a:lnTo>
                    <a:lnTo>
                      <a:pt x="79" y="55"/>
                    </a:lnTo>
                    <a:lnTo>
                      <a:pt x="78" y="55"/>
                    </a:lnTo>
                    <a:lnTo>
                      <a:pt x="78" y="52"/>
                    </a:lnTo>
                    <a:lnTo>
                      <a:pt x="75" y="52"/>
                    </a:lnTo>
                    <a:lnTo>
                      <a:pt x="73" y="52"/>
                    </a:lnTo>
                    <a:lnTo>
                      <a:pt x="72" y="54"/>
                    </a:lnTo>
                    <a:lnTo>
                      <a:pt x="72" y="55"/>
                    </a:lnTo>
                    <a:lnTo>
                      <a:pt x="73" y="55"/>
                    </a:lnTo>
                    <a:lnTo>
                      <a:pt x="72" y="56"/>
                    </a:lnTo>
                    <a:lnTo>
                      <a:pt x="71" y="57"/>
                    </a:lnTo>
                    <a:lnTo>
                      <a:pt x="72" y="60"/>
                    </a:lnTo>
                    <a:lnTo>
                      <a:pt x="69" y="58"/>
                    </a:lnTo>
                    <a:lnTo>
                      <a:pt x="69" y="60"/>
                    </a:lnTo>
                    <a:lnTo>
                      <a:pt x="68" y="60"/>
                    </a:lnTo>
                    <a:lnTo>
                      <a:pt x="69" y="58"/>
                    </a:lnTo>
                    <a:lnTo>
                      <a:pt x="69" y="55"/>
                    </a:lnTo>
                    <a:lnTo>
                      <a:pt x="71" y="51"/>
                    </a:lnTo>
                    <a:lnTo>
                      <a:pt x="72" y="49"/>
                    </a:lnTo>
                    <a:lnTo>
                      <a:pt x="71" y="49"/>
                    </a:lnTo>
                    <a:lnTo>
                      <a:pt x="69" y="46"/>
                    </a:lnTo>
                    <a:lnTo>
                      <a:pt x="68" y="49"/>
                    </a:lnTo>
                    <a:lnTo>
                      <a:pt x="66" y="47"/>
                    </a:lnTo>
                    <a:lnTo>
                      <a:pt x="64" y="47"/>
                    </a:lnTo>
                    <a:lnTo>
                      <a:pt x="63" y="46"/>
                    </a:lnTo>
                    <a:lnTo>
                      <a:pt x="62" y="44"/>
                    </a:lnTo>
                    <a:lnTo>
                      <a:pt x="61" y="44"/>
                    </a:lnTo>
                    <a:lnTo>
                      <a:pt x="60" y="44"/>
                    </a:lnTo>
                    <a:lnTo>
                      <a:pt x="58" y="44"/>
                    </a:lnTo>
                    <a:lnTo>
                      <a:pt x="57" y="42"/>
                    </a:lnTo>
                    <a:lnTo>
                      <a:pt x="56" y="41"/>
                    </a:lnTo>
                    <a:lnTo>
                      <a:pt x="57" y="40"/>
                    </a:lnTo>
                    <a:lnTo>
                      <a:pt x="58" y="40"/>
                    </a:lnTo>
                    <a:lnTo>
                      <a:pt x="60" y="40"/>
                    </a:lnTo>
                    <a:lnTo>
                      <a:pt x="62" y="40"/>
                    </a:lnTo>
                    <a:lnTo>
                      <a:pt x="62" y="39"/>
                    </a:lnTo>
                    <a:lnTo>
                      <a:pt x="62" y="38"/>
                    </a:lnTo>
                    <a:lnTo>
                      <a:pt x="60" y="38"/>
                    </a:lnTo>
                    <a:lnTo>
                      <a:pt x="58" y="38"/>
                    </a:lnTo>
                    <a:lnTo>
                      <a:pt x="58" y="36"/>
                    </a:lnTo>
                    <a:lnTo>
                      <a:pt x="58" y="35"/>
                    </a:lnTo>
                    <a:lnTo>
                      <a:pt x="60" y="34"/>
                    </a:lnTo>
                    <a:lnTo>
                      <a:pt x="60" y="33"/>
                    </a:lnTo>
                    <a:lnTo>
                      <a:pt x="58" y="33"/>
                    </a:lnTo>
                    <a:lnTo>
                      <a:pt x="58" y="34"/>
                    </a:lnTo>
                    <a:lnTo>
                      <a:pt x="57" y="35"/>
                    </a:lnTo>
                    <a:lnTo>
                      <a:pt x="56" y="35"/>
                    </a:lnTo>
                    <a:lnTo>
                      <a:pt x="55" y="35"/>
                    </a:lnTo>
                    <a:lnTo>
                      <a:pt x="55" y="36"/>
                    </a:lnTo>
                    <a:lnTo>
                      <a:pt x="55" y="38"/>
                    </a:lnTo>
                    <a:lnTo>
                      <a:pt x="52" y="39"/>
                    </a:lnTo>
                    <a:lnTo>
                      <a:pt x="52" y="40"/>
                    </a:lnTo>
                    <a:lnTo>
                      <a:pt x="52" y="41"/>
                    </a:lnTo>
                    <a:lnTo>
                      <a:pt x="53" y="41"/>
                    </a:lnTo>
                    <a:lnTo>
                      <a:pt x="52" y="42"/>
                    </a:lnTo>
                    <a:lnTo>
                      <a:pt x="51" y="42"/>
                    </a:lnTo>
                    <a:lnTo>
                      <a:pt x="50" y="41"/>
                    </a:lnTo>
                    <a:lnTo>
                      <a:pt x="50" y="40"/>
                    </a:lnTo>
                    <a:lnTo>
                      <a:pt x="50" y="38"/>
                    </a:lnTo>
                    <a:lnTo>
                      <a:pt x="52" y="36"/>
                    </a:lnTo>
                    <a:lnTo>
                      <a:pt x="53" y="34"/>
                    </a:lnTo>
                    <a:lnTo>
                      <a:pt x="56" y="30"/>
                    </a:lnTo>
                    <a:lnTo>
                      <a:pt x="58" y="28"/>
                    </a:lnTo>
                    <a:lnTo>
                      <a:pt x="60" y="25"/>
                    </a:lnTo>
                    <a:lnTo>
                      <a:pt x="61" y="23"/>
                    </a:lnTo>
                    <a:lnTo>
                      <a:pt x="61" y="20"/>
                    </a:lnTo>
                    <a:lnTo>
                      <a:pt x="62" y="19"/>
                    </a:lnTo>
                    <a:lnTo>
                      <a:pt x="63" y="19"/>
                    </a:lnTo>
                    <a:lnTo>
                      <a:pt x="64" y="19"/>
                    </a:lnTo>
                    <a:lnTo>
                      <a:pt x="64" y="20"/>
                    </a:lnTo>
                    <a:lnTo>
                      <a:pt x="67" y="20"/>
                    </a:lnTo>
                    <a:lnTo>
                      <a:pt x="66" y="18"/>
                    </a:lnTo>
                    <a:lnTo>
                      <a:pt x="67" y="16"/>
                    </a:lnTo>
                    <a:lnTo>
                      <a:pt x="67" y="14"/>
                    </a:lnTo>
                    <a:lnTo>
                      <a:pt x="67" y="13"/>
                    </a:lnTo>
                    <a:lnTo>
                      <a:pt x="64" y="13"/>
                    </a:lnTo>
                    <a:lnTo>
                      <a:pt x="64" y="12"/>
                    </a:lnTo>
                    <a:lnTo>
                      <a:pt x="64" y="11"/>
                    </a:lnTo>
                    <a:lnTo>
                      <a:pt x="64" y="9"/>
                    </a:lnTo>
                    <a:lnTo>
                      <a:pt x="63" y="8"/>
                    </a:lnTo>
                    <a:lnTo>
                      <a:pt x="62" y="7"/>
                    </a:lnTo>
                    <a:lnTo>
                      <a:pt x="63" y="6"/>
                    </a:lnTo>
                    <a:lnTo>
                      <a:pt x="62" y="6"/>
                    </a:lnTo>
                    <a:lnTo>
                      <a:pt x="61" y="6"/>
                    </a:lnTo>
                    <a:lnTo>
                      <a:pt x="60" y="3"/>
                    </a:lnTo>
                    <a:lnTo>
                      <a:pt x="58" y="2"/>
                    </a:lnTo>
                    <a:lnTo>
                      <a:pt x="56" y="0"/>
                    </a:lnTo>
                    <a:lnTo>
                      <a:pt x="55" y="0"/>
                    </a:lnTo>
                    <a:lnTo>
                      <a:pt x="53" y="1"/>
                    </a:lnTo>
                    <a:lnTo>
                      <a:pt x="52" y="1"/>
                    </a:lnTo>
                    <a:lnTo>
                      <a:pt x="50" y="1"/>
                    </a:lnTo>
                    <a:lnTo>
                      <a:pt x="48" y="2"/>
                    </a:lnTo>
                    <a:lnTo>
                      <a:pt x="46" y="2"/>
                    </a:lnTo>
                    <a:lnTo>
                      <a:pt x="45" y="3"/>
                    </a:lnTo>
                    <a:lnTo>
                      <a:pt x="42" y="5"/>
                    </a:lnTo>
                    <a:lnTo>
                      <a:pt x="41" y="3"/>
                    </a:lnTo>
                    <a:lnTo>
                      <a:pt x="40" y="5"/>
                    </a:lnTo>
                    <a:lnTo>
                      <a:pt x="37" y="6"/>
                    </a:lnTo>
                    <a:lnTo>
                      <a:pt x="36" y="6"/>
                    </a:lnTo>
                    <a:lnTo>
                      <a:pt x="35" y="7"/>
                    </a:lnTo>
                    <a:lnTo>
                      <a:pt x="34" y="7"/>
                    </a:lnTo>
                    <a:lnTo>
                      <a:pt x="34" y="8"/>
                    </a:lnTo>
                    <a:lnTo>
                      <a:pt x="33" y="9"/>
                    </a:lnTo>
                    <a:lnTo>
                      <a:pt x="31" y="9"/>
                    </a:lnTo>
                    <a:lnTo>
                      <a:pt x="30" y="12"/>
                    </a:lnTo>
                    <a:lnTo>
                      <a:pt x="28" y="13"/>
                    </a:lnTo>
                    <a:lnTo>
                      <a:pt x="26" y="13"/>
                    </a:lnTo>
                    <a:lnTo>
                      <a:pt x="25" y="13"/>
                    </a:lnTo>
                    <a:lnTo>
                      <a:pt x="25" y="14"/>
                    </a:lnTo>
                    <a:lnTo>
                      <a:pt x="24" y="16"/>
                    </a:lnTo>
                    <a:lnTo>
                      <a:pt x="23" y="16"/>
                    </a:lnTo>
                    <a:lnTo>
                      <a:pt x="19" y="14"/>
                    </a:lnTo>
                    <a:lnTo>
                      <a:pt x="18" y="16"/>
                    </a:lnTo>
                    <a:lnTo>
                      <a:pt x="17" y="18"/>
                    </a:lnTo>
                    <a:lnTo>
                      <a:pt x="15" y="19"/>
                    </a:lnTo>
                    <a:lnTo>
                      <a:pt x="15" y="20"/>
                    </a:lnTo>
                    <a:lnTo>
                      <a:pt x="11" y="23"/>
                    </a:lnTo>
                    <a:lnTo>
                      <a:pt x="7" y="23"/>
                    </a:lnTo>
                    <a:lnTo>
                      <a:pt x="4" y="23"/>
                    </a:lnTo>
                    <a:lnTo>
                      <a:pt x="3" y="23"/>
                    </a:lnTo>
                    <a:lnTo>
                      <a:pt x="3" y="22"/>
                    </a:lnTo>
                    <a:lnTo>
                      <a:pt x="3" y="20"/>
                    </a:lnTo>
                    <a:lnTo>
                      <a:pt x="2" y="20"/>
                    </a:lnTo>
                    <a:lnTo>
                      <a:pt x="1" y="27"/>
                    </a:lnTo>
                    <a:lnTo>
                      <a:pt x="1" y="30"/>
                    </a:lnTo>
                    <a:lnTo>
                      <a:pt x="0" y="34"/>
                    </a:lnTo>
                    <a:lnTo>
                      <a:pt x="0" y="36"/>
                    </a:lnTo>
                    <a:lnTo>
                      <a:pt x="1" y="38"/>
                    </a:lnTo>
                    <a:lnTo>
                      <a:pt x="4" y="39"/>
                    </a:lnTo>
                    <a:lnTo>
                      <a:pt x="8" y="42"/>
                    </a:lnTo>
                    <a:lnTo>
                      <a:pt x="9" y="44"/>
                    </a:lnTo>
                    <a:lnTo>
                      <a:pt x="8" y="45"/>
                    </a:lnTo>
                    <a:lnTo>
                      <a:pt x="9" y="47"/>
                    </a:lnTo>
                    <a:lnTo>
                      <a:pt x="11" y="49"/>
                    </a:lnTo>
                    <a:lnTo>
                      <a:pt x="12" y="49"/>
                    </a:lnTo>
                    <a:lnTo>
                      <a:pt x="15" y="49"/>
                    </a:lnTo>
                    <a:lnTo>
                      <a:pt x="17" y="47"/>
                    </a:lnTo>
                    <a:lnTo>
                      <a:pt x="18" y="46"/>
                    </a:lnTo>
                    <a:lnTo>
                      <a:pt x="20" y="45"/>
                    </a:lnTo>
                    <a:lnTo>
                      <a:pt x="23" y="44"/>
                    </a:lnTo>
                    <a:lnTo>
                      <a:pt x="26" y="44"/>
                    </a:lnTo>
                    <a:lnTo>
                      <a:pt x="28" y="44"/>
                    </a:lnTo>
                    <a:lnTo>
                      <a:pt x="28" y="45"/>
                    </a:lnTo>
                    <a:lnTo>
                      <a:pt x="28" y="49"/>
                    </a:lnTo>
                    <a:lnTo>
                      <a:pt x="28" y="50"/>
                    </a:lnTo>
                    <a:lnTo>
                      <a:pt x="26" y="51"/>
                    </a:lnTo>
                    <a:lnTo>
                      <a:pt x="26" y="54"/>
                    </a:lnTo>
                    <a:lnTo>
                      <a:pt x="28" y="57"/>
                    </a:lnTo>
                    <a:lnTo>
                      <a:pt x="29" y="61"/>
                    </a:lnTo>
                    <a:lnTo>
                      <a:pt x="29" y="66"/>
                    </a:lnTo>
                    <a:lnTo>
                      <a:pt x="28" y="67"/>
                    </a:lnTo>
                    <a:lnTo>
                      <a:pt x="26" y="68"/>
                    </a:lnTo>
                    <a:lnTo>
                      <a:pt x="25" y="69"/>
                    </a:lnTo>
                    <a:lnTo>
                      <a:pt x="23" y="71"/>
                    </a:lnTo>
                    <a:lnTo>
                      <a:pt x="20" y="71"/>
                    </a:lnTo>
                    <a:lnTo>
                      <a:pt x="19" y="72"/>
                    </a:lnTo>
                    <a:lnTo>
                      <a:pt x="19" y="71"/>
                    </a:lnTo>
                    <a:lnTo>
                      <a:pt x="18" y="69"/>
                    </a:lnTo>
                    <a:lnTo>
                      <a:pt x="17" y="69"/>
                    </a:lnTo>
                    <a:lnTo>
                      <a:pt x="12" y="67"/>
                    </a:lnTo>
                    <a:lnTo>
                      <a:pt x="11" y="68"/>
                    </a:lnTo>
                    <a:lnTo>
                      <a:pt x="9" y="72"/>
                    </a:lnTo>
                    <a:lnTo>
                      <a:pt x="8" y="78"/>
                    </a:lnTo>
                    <a:lnTo>
                      <a:pt x="9" y="82"/>
                    </a:lnTo>
                    <a:lnTo>
                      <a:pt x="9" y="84"/>
                    </a:lnTo>
                    <a:lnTo>
                      <a:pt x="11" y="85"/>
                    </a:lnTo>
                    <a:lnTo>
                      <a:pt x="13" y="87"/>
                    </a:lnTo>
                    <a:lnTo>
                      <a:pt x="20" y="90"/>
                    </a:lnTo>
                    <a:lnTo>
                      <a:pt x="23" y="90"/>
                    </a:lnTo>
                    <a:lnTo>
                      <a:pt x="23" y="91"/>
                    </a:lnTo>
                    <a:lnTo>
                      <a:pt x="23" y="93"/>
                    </a:lnTo>
                    <a:lnTo>
                      <a:pt x="25" y="94"/>
                    </a:lnTo>
                    <a:lnTo>
                      <a:pt x="28" y="95"/>
                    </a:lnTo>
                    <a:lnTo>
                      <a:pt x="29" y="94"/>
                    </a:lnTo>
                    <a:lnTo>
                      <a:pt x="30" y="96"/>
                    </a:lnTo>
                    <a:lnTo>
                      <a:pt x="30" y="99"/>
                    </a:lnTo>
                    <a:lnTo>
                      <a:pt x="31" y="99"/>
                    </a:lnTo>
                    <a:lnTo>
                      <a:pt x="34" y="98"/>
                    </a:lnTo>
                    <a:lnTo>
                      <a:pt x="35" y="96"/>
                    </a:lnTo>
                    <a:lnTo>
                      <a:pt x="36" y="95"/>
                    </a:lnTo>
                    <a:lnTo>
                      <a:pt x="39" y="95"/>
                    </a:lnTo>
                    <a:lnTo>
                      <a:pt x="42" y="94"/>
                    </a:lnTo>
                    <a:lnTo>
                      <a:pt x="44" y="94"/>
                    </a:lnTo>
                    <a:lnTo>
                      <a:pt x="45" y="95"/>
                    </a:lnTo>
                    <a:lnTo>
                      <a:pt x="46" y="98"/>
                    </a:lnTo>
                    <a:lnTo>
                      <a:pt x="46" y="99"/>
                    </a:lnTo>
                    <a:lnTo>
                      <a:pt x="45" y="101"/>
                    </a:lnTo>
                    <a:lnTo>
                      <a:pt x="45" y="102"/>
                    </a:lnTo>
                    <a:lnTo>
                      <a:pt x="47" y="104"/>
                    </a:lnTo>
                    <a:lnTo>
                      <a:pt x="50" y="105"/>
                    </a:lnTo>
                    <a:lnTo>
                      <a:pt x="51" y="106"/>
                    </a:lnTo>
                    <a:lnTo>
                      <a:pt x="52" y="106"/>
                    </a:lnTo>
                    <a:lnTo>
                      <a:pt x="51" y="107"/>
                    </a:lnTo>
                    <a:lnTo>
                      <a:pt x="50" y="109"/>
                    </a:lnTo>
                    <a:lnTo>
                      <a:pt x="51" y="111"/>
                    </a:lnTo>
                    <a:lnTo>
                      <a:pt x="52" y="112"/>
                    </a:lnTo>
                    <a:lnTo>
                      <a:pt x="55" y="112"/>
                    </a:lnTo>
                    <a:lnTo>
                      <a:pt x="56" y="111"/>
                    </a:lnTo>
                    <a:lnTo>
                      <a:pt x="60" y="111"/>
                    </a:lnTo>
                    <a:lnTo>
                      <a:pt x="63" y="111"/>
                    </a:lnTo>
                    <a:lnTo>
                      <a:pt x="64" y="111"/>
                    </a:lnTo>
                    <a:lnTo>
                      <a:pt x="64" y="112"/>
                    </a:lnTo>
                    <a:lnTo>
                      <a:pt x="64" y="115"/>
                    </a:lnTo>
                    <a:lnTo>
                      <a:pt x="64" y="116"/>
                    </a:lnTo>
                    <a:lnTo>
                      <a:pt x="67" y="116"/>
                    </a:lnTo>
                    <a:lnTo>
                      <a:pt x="72" y="115"/>
                    </a:lnTo>
                    <a:lnTo>
                      <a:pt x="73" y="116"/>
                    </a:lnTo>
                    <a:lnTo>
                      <a:pt x="73" y="117"/>
                    </a:lnTo>
                    <a:lnTo>
                      <a:pt x="79" y="120"/>
                    </a:lnTo>
                    <a:lnTo>
                      <a:pt x="79" y="122"/>
                    </a:lnTo>
                    <a:lnTo>
                      <a:pt x="80" y="123"/>
                    </a:lnTo>
                    <a:lnTo>
                      <a:pt x="82" y="126"/>
                    </a:lnTo>
                    <a:lnTo>
                      <a:pt x="82" y="127"/>
                    </a:lnTo>
                    <a:lnTo>
                      <a:pt x="80" y="129"/>
                    </a:lnTo>
                    <a:lnTo>
                      <a:pt x="78" y="131"/>
                    </a:lnTo>
                    <a:lnTo>
                      <a:pt x="75" y="133"/>
                    </a:lnTo>
                    <a:lnTo>
                      <a:pt x="77" y="134"/>
                    </a:lnTo>
                    <a:lnTo>
                      <a:pt x="78" y="137"/>
                    </a:lnTo>
                    <a:lnTo>
                      <a:pt x="79" y="139"/>
                    </a:lnTo>
                    <a:lnTo>
                      <a:pt x="80" y="142"/>
                    </a:lnTo>
                    <a:lnTo>
                      <a:pt x="82" y="142"/>
                    </a:lnTo>
                    <a:lnTo>
                      <a:pt x="83" y="140"/>
                    </a:lnTo>
                    <a:lnTo>
                      <a:pt x="84" y="142"/>
                    </a:lnTo>
                    <a:lnTo>
                      <a:pt x="86" y="142"/>
                    </a:lnTo>
                    <a:lnTo>
                      <a:pt x="88" y="142"/>
                    </a:lnTo>
                    <a:lnTo>
                      <a:pt x="89" y="142"/>
                    </a:lnTo>
                    <a:lnTo>
                      <a:pt x="95" y="144"/>
                    </a:lnTo>
                    <a:lnTo>
                      <a:pt x="95" y="145"/>
                    </a:lnTo>
                    <a:lnTo>
                      <a:pt x="94" y="148"/>
                    </a:lnTo>
                    <a:lnTo>
                      <a:pt x="94" y="150"/>
                    </a:lnTo>
                    <a:lnTo>
                      <a:pt x="94" y="153"/>
                    </a:lnTo>
                    <a:lnTo>
                      <a:pt x="95" y="154"/>
                    </a:lnTo>
                    <a:lnTo>
                      <a:pt x="96" y="153"/>
                    </a:lnTo>
                    <a:lnTo>
                      <a:pt x="97" y="153"/>
                    </a:lnTo>
                    <a:lnTo>
                      <a:pt x="99" y="154"/>
                    </a:lnTo>
                    <a:lnTo>
                      <a:pt x="100" y="156"/>
                    </a:lnTo>
                    <a:lnTo>
                      <a:pt x="102" y="158"/>
                    </a:lnTo>
                    <a:lnTo>
                      <a:pt x="104" y="158"/>
                    </a:lnTo>
                    <a:lnTo>
                      <a:pt x="106" y="159"/>
                    </a:lnTo>
                    <a:lnTo>
                      <a:pt x="107" y="158"/>
                    </a:lnTo>
                    <a:lnTo>
                      <a:pt x="107" y="154"/>
                    </a:lnTo>
                    <a:lnTo>
                      <a:pt x="106" y="154"/>
                    </a:lnTo>
                    <a:lnTo>
                      <a:pt x="105" y="154"/>
                    </a:lnTo>
                    <a:lnTo>
                      <a:pt x="105" y="153"/>
                    </a:lnTo>
                    <a:lnTo>
                      <a:pt x="106" y="151"/>
                    </a:lnTo>
                    <a:lnTo>
                      <a:pt x="107" y="150"/>
                    </a:lnTo>
                    <a:lnTo>
                      <a:pt x="106" y="148"/>
                    </a:lnTo>
                    <a:lnTo>
                      <a:pt x="109" y="147"/>
                    </a:lnTo>
                    <a:lnTo>
                      <a:pt x="110" y="149"/>
                    </a:lnTo>
                    <a:lnTo>
                      <a:pt x="111" y="149"/>
                    </a:lnTo>
                    <a:lnTo>
                      <a:pt x="112" y="148"/>
                    </a:lnTo>
                    <a:lnTo>
                      <a:pt x="113" y="148"/>
                    </a:lnTo>
                    <a:lnTo>
                      <a:pt x="113" y="149"/>
                    </a:lnTo>
                    <a:lnTo>
                      <a:pt x="113" y="153"/>
                    </a:lnTo>
                    <a:lnTo>
                      <a:pt x="112" y="154"/>
                    </a:lnTo>
                    <a:lnTo>
                      <a:pt x="111" y="155"/>
                    </a:lnTo>
                    <a:lnTo>
                      <a:pt x="113" y="155"/>
                    </a:lnTo>
                    <a:lnTo>
                      <a:pt x="118" y="156"/>
                    </a:lnTo>
                    <a:lnTo>
                      <a:pt x="120" y="158"/>
                    </a:lnTo>
                    <a:lnTo>
                      <a:pt x="118" y="159"/>
                    </a:lnTo>
                    <a:lnTo>
                      <a:pt x="121" y="160"/>
                    </a:lnTo>
                    <a:lnTo>
                      <a:pt x="123" y="161"/>
                    </a:lnTo>
                    <a:lnTo>
                      <a:pt x="123" y="163"/>
                    </a:lnTo>
                    <a:lnTo>
                      <a:pt x="122" y="163"/>
                    </a:lnTo>
                    <a:lnTo>
                      <a:pt x="122" y="165"/>
                    </a:lnTo>
                    <a:lnTo>
                      <a:pt x="122" y="167"/>
                    </a:lnTo>
                    <a:lnTo>
                      <a:pt x="123" y="170"/>
                    </a:lnTo>
                    <a:lnTo>
                      <a:pt x="126" y="171"/>
                    </a:lnTo>
                    <a:lnTo>
                      <a:pt x="127" y="172"/>
                    </a:lnTo>
                    <a:lnTo>
                      <a:pt x="129" y="175"/>
                    </a:lnTo>
                    <a:lnTo>
                      <a:pt x="132" y="178"/>
                    </a:lnTo>
                    <a:lnTo>
                      <a:pt x="132" y="180"/>
                    </a:lnTo>
                    <a:lnTo>
                      <a:pt x="132" y="181"/>
                    </a:lnTo>
                    <a:lnTo>
                      <a:pt x="129" y="183"/>
                    </a:lnTo>
                    <a:lnTo>
                      <a:pt x="131" y="188"/>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0" name="Freeform 196"/>
              <p:cNvSpPr>
                <a:spLocks/>
              </p:cNvSpPr>
              <p:nvPr/>
            </p:nvSpPr>
            <p:spPr bwMode="auto">
              <a:xfrm>
                <a:off x="3301766" y="2335458"/>
                <a:ext cx="98350" cy="161371"/>
              </a:xfrm>
              <a:custGeom>
                <a:avLst/>
                <a:gdLst>
                  <a:gd name="T0" fmla="*/ 2147483647 w 103"/>
                  <a:gd name="T1" fmla="*/ 2147483647 h 169"/>
                  <a:gd name="T2" fmla="*/ 2147483647 w 103"/>
                  <a:gd name="T3" fmla="*/ 2147483647 h 169"/>
                  <a:gd name="T4" fmla="*/ 2147483647 w 103"/>
                  <a:gd name="T5" fmla="*/ 2147483647 h 169"/>
                  <a:gd name="T6" fmla="*/ 2147483647 w 103"/>
                  <a:gd name="T7" fmla="*/ 2147483647 h 169"/>
                  <a:gd name="T8" fmla="*/ 2147483647 w 103"/>
                  <a:gd name="T9" fmla="*/ 2147483647 h 169"/>
                  <a:gd name="T10" fmla="*/ 2147483647 w 103"/>
                  <a:gd name="T11" fmla="*/ 2147483647 h 169"/>
                  <a:gd name="T12" fmla="*/ 2147483647 w 103"/>
                  <a:gd name="T13" fmla="*/ 2147483647 h 169"/>
                  <a:gd name="T14" fmla="*/ 2147483647 w 103"/>
                  <a:gd name="T15" fmla="*/ 2147483647 h 169"/>
                  <a:gd name="T16" fmla="*/ 2147483647 w 103"/>
                  <a:gd name="T17" fmla="*/ 2147483647 h 169"/>
                  <a:gd name="T18" fmla="*/ 2147483647 w 103"/>
                  <a:gd name="T19" fmla="*/ 2147483647 h 169"/>
                  <a:gd name="T20" fmla="*/ 2147483647 w 103"/>
                  <a:gd name="T21" fmla="*/ 2147483647 h 169"/>
                  <a:gd name="T22" fmla="*/ 2147483647 w 103"/>
                  <a:gd name="T23" fmla="*/ 2147483647 h 169"/>
                  <a:gd name="T24" fmla="*/ 2147483647 w 103"/>
                  <a:gd name="T25" fmla="*/ 2147483647 h 169"/>
                  <a:gd name="T26" fmla="*/ 2147483647 w 103"/>
                  <a:gd name="T27" fmla="*/ 2147483647 h 169"/>
                  <a:gd name="T28" fmla="*/ 2147483647 w 103"/>
                  <a:gd name="T29" fmla="*/ 2147483647 h 169"/>
                  <a:gd name="T30" fmla="*/ 2147483647 w 103"/>
                  <a:gd name="T31" fmla="*/ 2147483647 h 169"/>
                  <a:gd name="T32" fmla="*/ 2147483647 w 103"/>
                  <a:gd name="T33" fmla="*/ 0 h 169"/>
                  <a:gd name="T34" fmla="*/ 2147483647 w 103"/>
                  <a:gd name="T35" fmla="*/ 2147483647 h 169"/>
                  <a:gd name="T36" fmla="*/ 2147483647 w 103"/>
                  <a:gd name="T37" fmla="*/ 2147483647 h 169"/>
                  <a:gd name="T38" fmla="*/ 2147483647 w 103"/>
                  <a:gd name="T39" fmla="*/ 2147483647 h 169"/>
                  <a:gd name="T40" fmla="*/ 2147483647 w 103"/>
                  <a:gd name="T41" fmla="*/ 2147483647 h 169"/>
                  <a:gd name="T42" fmla="*/ 2147483647 w 103"/>
                  <a:gd name="T43" fmla="*/ 2147483647 h 169"/>
                  <a:gd name="T44" fmla="*/ 2147483647 w 103"/>
                  <a:gd name="T45" fmla="*/ 2147483647 h 169"/>
                  <a:gd name="T46" fmla="*/ 2147483647 w 103"/>
                  <a:gd name="T47" fmla="*/ 2147483647 h 169"/>
                  <a:gd name="T48" fmla="*/ 2147483647 w 103"/>
                  <a:gd name="T49" fmla="*/ 2147483647 h 169"/>
                  <a:gd name="T50" fmla="*/ 2147483647 w 103"/>
                  <a:gd name="T51" fmla="*/ 2147483647 h 169"/>
                  <a:gd name="T52" fmla="*/ 2147483647 w 103"/>
                  <a:gd name="T53" fmla="*/ 2147483647 h 169"/>
                  <a:gd name="T54" fmla="*/ 2147483647 w 103"/>
                  <a:gd name="T55" fmla="*/ 2147483647 h 169"/>
                  <a:gd name="T56" fmla="*/ 2147483647 w 103"/>
                  <a:gd name="T57" fmla="*/ 2147483647 h 169"/>
                  <a:gd name="T58" fmla="*/ 2147483647 w 103"/>
                  <a:gd name="T59" fmla="*/ 2147483647 h 169"/>
                  <a:gd name="T60" fmla="*/ 2147483647 w 103"/>
                  <a:gd name="T61" fmla="*/ 2147483647 h 169"/>
                  <a:gd name="T62" fmla="*/ 2147483647 w 103"/>
                  <a:gd name="T63" fmla="*/ 2147483647 h 169"/>
                  <a:gd name="T64" fmla="*/ 2147483647 w 103"/>
                  <a:gd name="T65" fmla="*/ 2147483647 h 169"/>
                  <a:gd name="T66" fmla="*/ 2147483647 w 103"/>
                  <a:gd name="T67" fmla="*/ 2147483647 h 169"/>
                  <a:gd name="T68" fmla="*/ 2147483647 w 103"/>
                  <a:gd name="T69" fmla="*/ 2147483647 h 169"/>
                  <a:gd name="T70" fmla="*/ 2147483647 w 103"/>
                  <a:gd name="T71" fmla="*/ 2147483647 h 169"/>
                  <a:gd name="T72" fmla="*/ 2147483647 w 103"/>
                  <a:gd name="T73" fmla="*/ 2147483647 h 169"/>
                  <a:gd name="T74" fmla="*/ 2147483647 w 103"/>
                  <a:gd name="T75" fmla="*/ 2147483647 h 169"/>
                  <a:gd name="T76" fmla="*/ 2147483647 w 103"/>
                  <a:gd name="T77" fmla="*/ 2147483647 h 169"/>
                  <a:gd name="T78" fmla="*/ 2147483647 w 103"/>
                  <a:gd name="T79" fmla="*/ 2147483647 h 169"/>
                  <a:gd name="T80" fmla="*/ 2147483647 w 103"/>
                  <a:gd name="T81" fmla="*/ 2147483647 h 169"/>
                  <a:gd name="T82" fmla="*/ 2147483647 w 103"/>
                  <a:gd name="T83" fmla="*/ 2147483647 h 169"/>
                  <a:gd name="T84" fmla="*/ 2147483647 w 103"/>
                  <a:gd name="T85" fmla="*/ 2147483647 h 169"/>
                  <a:gd name="T86" fmla="*/ 2147483647 w 103"/>
                  <a:gd name="T87" fmla="*/ 2147483647 h 169"/>
                  <a:gd name="T88" fmla="*/ 2147483647 w 103"/>
                  <a:gd name="T89" fmla="*/ 2147483647 h 169"/>
                  <a:gd name="T90" fmla="*/ 2147483647 w 103"/>
                  <a:gd name="T91" fmla="*/ 2147483647 h 169"/>
                  <a:gd name="T92" fmla="*/ 2147483647 w 103"/>
                  <a:gd name="T93" fmla="*/ 2147483647 h 169"/>
                  <a:gd name="T94" fmla="*/ 2147483647 w 103"/>
                  <a:gd name="T95" fmla="*/ 2147483647 h 169"/>
                  <a:gd name="T96" fmla="*/ 2147483647 w 103"/>
                  <a:gd name="T97" fmla="*/ 2147483647 h 169"/>
                  <a:gd name="T98" fmla="*/ 2147483647 w 103"/>
                  <a:gd name="T99" fmla="*/ 2147483647 h 169"/>
                  <a:gd name="T100" fmla="*/ 2147483647 w 103"/>
                  <a:gd name="T101" fmla="*/ 2147483647 h 169"/>
                  <a:gd name="T102" fmla="*/ 2147483647 w 103"/>
                  <a:gd name="T103" fmla="*/ 2147483647 h 169"/>
                  <a:gd name="T104" fmla="*/ 2147483647 w 103"/>
                  <a:gd name="T105" fmla="*/ 2147483647 h 169"/>
                  <a:gd name="T106" fmla="*/ 2147483647 w 103"/>
                  <a:gd name="T107" fmla="*/ 2147483647 h 169"/>
                  <a:gd name="T108" fmla="*/ 2147483647 w 103"/>
                  <a:gd name="T109" fmla="*/ 2147483647 h 169"/>
                  <a:gd name="T110" fmla="*/ 2147483647 w 103"/>
                  <a:gd name="T111" fmla="*/ 2147483647 h 169"/>
                  <a:gd name="T112" fmla="*/ 2147483647 w 103"/>
                  <a:gd name="T113" fmla="*/ 2147483647 h 169"/>
                  <a:gd name="T114" fmla="*/ 2147483647 w 103"/>
                  <a:gd name="T115" fmla="*/ 2147483647 h 169"/>
                  <a:gd name="T116" fmla="*/ 2147483647 w 103"/>
                  <a:gd name="T117" fmla="*/ 2147483647 h 169"/>
                  <a:gd name="T118" fmla="*/ 2147483647 w 103"/>
                  <a:gd name="T119" fmla="*/ 2147483647 h 169"/>
                  <a:gd name="T120" fmla="*/ 2147483647 w 103"/>
                  <a:gd name="T121" fmla="*/ 2147483647 h 169"/>
                  <a:gd name="T122" fmla="*/ 2147483647 w 103"/>
                  <a:gd name="T123" fmla="*/ 2147483647 h 169"/>
                  <a:gd name="T124" fmla="*/ 2147483647 w 103"/>
                  <a:gd name="T125" fmla="*/ 2147483647 h 1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 h="169">
                    <a:moveTo>
                      <a:pt x="102" y="52"/>
                    </a:moveTo>
                    <a:lnTo>
                      <a:pt x="102" y="52"/>
                    </a:lnTo>
                    <a:lnTo>
                      <a:pt x="102" y="49"/>
                    </a:lnTo>
                    <a:lnTo>
                      <a:pt x="102" y="48"/>
                    </a:lnTo>
                    <a:lnTo>
                      <a:pt x="102" y="47"/>
                    </a:lnTo>
                    <a:lnTo>
                      <a:pt x="101" y="47"/>
                    </a:lnTo>
                    <a:lnTo>
                      <a:pt x="99" y="47"/>
                    </a:lnTo>
                    <a:lnTo>
                      <a:pt x="97" y="48"/>
                    </a:lnTo>
                    <a:lnTo>
                      <a:pt x="96" y="49"/>
                    </a:lnTo>
                    <a:lnTo>
                      <a:pt x="94" y="48"/>
                    </a:lnTo>
                    <a:lnTo>
                      <a:pt x="94" y="47"/>
                    </a:lnTo>
                    <a:lnTo>
                      <a:pt x="93" y="42"/>
                    </a:lnTo>
                    <a:lnTo>
                      <a:pt x="92" y="41"/>
                    </a:lnTo>
                    <a:lnTo>
                      <a:pt x="92" y="42"/>
                    </a:lnTo>
                    <a:lnTo>
                      <a:pt x="88" y="42"/>
                    </a:lnTo>
                    <a:lnTo>
                      <a:pt x="86" y="43"/>
                    </a:lnTo>
                    <a:lnTo>
                      <a:pt x="83" y="42"/>
                    </a:lnTo>
                    <a:lnTo>
                      <a:pt x="81" y="41"/>
                    </a:lnTo>
                    <a:lnTo>
                      <a:pt x="80" y="39"/>
                    </a:lnTo>
                    <a:lnTo>
                      <a:pt x="79" y="38"/>
                    </a:lnTo>
                    <a:lnTo>
                      <a:pt x="77" y="36"/>
                    </a:lnTo>
                    <a:lnTo>
                      <a:pt x="77" y="32"/>
                    </a:lnTo>
                    <a:lnTo>
                      <a:pt x="80" y="27"/>
                    </a:lnTo>
                    <a:lnTo>
                      <a:pt x="79" y="26"/>
                    </a:lnTo>
                    <a:lnTo>
                      <a:pt x="79" y="25"/>
                    </a:lnTo>
                    <a:lnTo>
                      <a:pt x="81" y="23"/>
                    </a:lnTo>
                    <a:lnTo>
                      <a:pt x="81" y="20"/>
                    </a:lnTo>
                    <a:lnTo>
                      <a:pt x="80" y="16"/>
                    </a:lnTo>
                    <a:lnTo>
                      <a:pt x="77" y="15"/>
                    </a:lnTo>
                    <a:lnTo>
                      <a:pt x="79" y="14"/>
                    </a:lnTo>
                    <a:lnTo>
                      <a:pt x="79" y="11"/>
                    </a:lnTo>
                    <a:lnTo>
                      <a:pt x="77" y="9"/>
                    </a:lnTo>
                    <a:lnTo>
                      <a:pt x="76" y="9"/>
                    </a:lnTo>
                    <a:lnTo>
                      <a:pt x="75" y="11"/>
                    </a:lnTo>
                    <a:lnTo>
                      <a:pt x="74" y="14"/>
                    </a:lnTo>
                    <a:lnTo>
                      <a:pt x="72" y="15"/>
                    </a:lnTo>
                    <a:lnTo>
                      <a:pt x="72" y="14"/>
                    </a:lnTo>
                    <a:lnTo>
                      <a:pt x="69" y="14"/>
                    </a:lnTo>
                    <a:lnTo>
                      <a:pt x="68" y="14"/>
                    </a:lnTo>
                    <a:lnTo>
                      <a:pt x="68" y="12"/>
                    </a:lnTo>
                    <a:lnTo>
                      <a:pt x="68" y="11"/>
                    </a:lnTo>
                    <a:lnTo>
                      <a:pt x="66" y="9"/>
                    </a:lnTo>
                    <a:lnTo>
                      <a:pt x="64" y="9"/>
                    </a:lnTo>
                    <a:lnTo>
                      <a:pt x="63" y="7"/>
                    </a:lnTo>
                    <a:lnTo>
                      <a:pt x="63" y="6"/>
                    </a:lnTo>
                    <a:lnTo>
                      <a:pt x="60" y="9"/>
                    </a:lnTo>
                    <a:lnTo>
                      <a:pt x="58" y="9"/>
                    </a:lnTo>
                    <a:lnTo>
                      <a:pt x="58" y="7"/>
                    </a:lnTo>
                    <a:lnTo>
                      <a:pt x="58" y="5"/>
                    </a:lnTo>
                    <a:lnTo>
                      <a:pt x="56" y="7"/>
                    </a:lnTo>
                    <a:lnTo>
                      <a:pt x="54" y="10"/>
                    </a:lnTo>
                    <a:lnTo>
                      <a:pt x="52" y="15"/>
                    </a:lnTo>
                    <a:lnTo>
                      <a:pt x="50" y="15"/>
                    </a:lnTo>
                    <a:lnTo>
                      <a:pt x="49" y="15"/>
                    </a:lnTo>
                    <a:lnTo>
                      <a:pt x="47" y="14"/>
                    </a:lnTo>
                    <a:lnTo>
                      <a:pt x="43" y="14"/>
                    </a:lnTo>
                    <a:lnTo>
                      <a:pt x="41" y="14"/>
                    </a:lnTo>
                    <a:lnTo>
                      <a:pt x="38" y="11"/>
                    </a:lnTo>
                    <a:lnTo>
                      <a:pt x="36" y="11"/>
                    </a:lnTo>
                    <a:lnTo>
                      <a:pt x="33" y="11"/>
                    </a:lnTo>
                    <a:lnTo>
                      <a:pt x="32" y="10"/>
                    </a:lnTo>
                    <a:lnTo>
                      <a:pt x="32" y="9"/>
                    </a:lnTo>
                    <a:lnTo>
                      <a:pt x="30" y="6"/>
                    </a:lnTo>
                    <a:lnTo>
                      <a:pt x="28" y="1"/>
                    </a:lnTo>
                    <a:lnTo>
                      <a:pt x="27" y="1"/>
                    </a:lnTo>
                    <a:lnTo>
                      <a:pt x="26" y="0"/>
                    </a:lnTo>
                    <a:lnTo>
                      <a:pt x="25" y="6"/>
                    </a:lnTo>
                    <a:lnTo>
                      <a:pt x="23" y="6"/>
                    </a:lnTo>
                    <a:lnTo>
                      <a:pt x="23" y="7"/>
                    </a:lnTo>
                    <a:lnTo>
                      <a:pt x="23" y="11"/>
                    </a:lnTo>
                    <a:lnTo>
                      <a:pt x="23" y="12"/>
                    </a:lnTo>
                    <a:lnTo>
                      <a:pt x="22" y="14"/>
                    </a:lnTo>
                    <a:lnTo>
                      <a:pt x="20" y="16"/>
                    </a:lnTo>
                    <a:lnTo>
                      <a:pt x="20" y="17"/>
                    </a:lnTo>
                    <a:lnTo>
                      <a:pt x="21" y="18"/>
                    </a:lnTo>
                    <a:lnTo>
                      <a:pt x="20" y="25"/>
                    </a:lnTo>
                    <a:lnTo>
                      <a:pt x="17" y="29"/>
                    </a:lnTo>
                    <a:lnTo>
                      <a:pt x="17" y="32"/>
                    </a:lnTo>
                    <a:lnTo>
                      <a:pt x="19" y="33"/>
                    </a:lnTo>
                    <a:lnTo>
                      <a:pt x="20" y="34"/>
                    </a:lnTo>
                    <a:lnTo>
                      <a:pt x="21" y="37"/>
                    </a:lnTo>
                    <a:lnTo>
                      <a:pt x="19" y="39"/>
                    </a:lnTo>
                    <a:lnTo>
                      <a:pt x="17" y="43"/>
                    </a:lnTo>
                    <a:lnTo>
                      <a:pt x="19" y="44"/>
                    </a:lnTo>
                    <a:lnTo>
                      <a:pt x="20" y="48"/>
                    </a:lnTo>
                    <a:lnTo>
                      <a:pt x="21" y="59"/>
                    </a:lnTo>
                    <a:lnTo>
                      <a:pt x="20" y="63"/>
                    </a:lnTo>
                    <a:lnTo>
                      <a:pt x="19" y="66"/>
                    </a:lnTo>
                    <a:lnTo>
                      <a:pt x="20" y="67"/>
                    </a:lnTo>
                    <a:lnTo>
                      <a:pt x="21" y="69"/>
                    </a:lnTo>
                    <a:lnTo>
                      <a:pt x="21" y="70"/>
                    </a:lnTo>
                    <a:lnTo>
                      <a:pt x="20" y="71"/>
                    </a:lnTo>
                    <a:lnTo>
                      <a:pt x="17" y="72"/>
                    </a:lnTo>
                    <a:lnTo>
                      <a:pt x="17" y="75"/>
                    </a:lnTo>
                    <a:lnTo>
                      <a:pt x="19" y="78"/>
                    </a:lnTo>
                    <a:lnTo>
                      <a:pt x="19" y="86"/>
                    </a:lnTo>
                    <a:lnTo>
                      <a:pt x="20" y="92"/>
                    </a:lnTo>
                    <a:lnTo>
                      <a:pt x="21" y="93"/>
                    </a:lnTo>
                    <a:lnTo>
                      <a:pt x="22" y="92"/>
                    </a:lnTo>
                    <a:lnTo>
                      <a:pt x="25" y="93"/>
                    </a:lnTo>
                    <a:lnTo>
                      <a:pt x="27" y="94"/>
                    </a:lnTo>
                    <a:lnTo>
                      <a:pt x="28" y="102"/>
                    </a:lnTo>
                    <a:lnTo>
                      <a:pt x="27" y="103"/>
                    </a:lnTo>
                    <a:lnTo>
                      <a:pt x="26" y="105"/>
                    </a:lnTo>
                    <a:lnTo>
                      <a:pt x="25" y="105"/>
                    </a:lnTo>
                    <a:lnTo>
                      <a:pt x="23" y="105"/>
                    </a:lnTo>
                    <a:lnTo>
                      <a:pt x="20" y="103"/>
                    </a:lnTo>
                    <a:lnTo>
                      <a:pt x="19" y="103"/>
                    </a:lnTo>
                    <a:lnTo>
                      <a:pt x="17" y="103"/>
                    </a:lnTo>
                    <a:lnTo>
                      <a:pt x="15" y="105"/>
                    </a:lnTo>
                    <a:lnTo>
                      <a:pt x="15" y="107"/>
                    </a:lnTo>
                    <a:lnTo>
                      <a:pt x="16" y="108"/>
                    </a:lnTo>
                    <a:lnTo>
                      <a:pt x="15" y="110"/>
                    </a:lnTo>
                    <a:lnTo>
                      <a:pt x="12" y="113"/>
                    </a:lnTo>
                    <a:lnTo>
                      <a:pt x="8" y="116"/>
                    </a:lnTo>
                    <a:lnTo>
                      <a:pt x="6" y="119"/>
                    </a:lnTo>
                    <a:lnTo>
                      <a:pt x="4" y="123"/>
                    </a:lnTo>
                    <a:lnTo>
                      <a:pt x="3" y="125"/>
                    </a:lnTo>
                    <a:lnTo>
                      <a:pt x="0" y="127"/>
                    </a:lnTo>
                    <a:lnTo>
                      <a:pt x="0" y="130"/>
                    </a:lnTo>
                    <a:lnTo>
                      <a:pt x="1" y="131"/>
                    </a:lnTo>
                    <a:lnTo>
                      <a:pt x="4" y="132"/>
                    </a:lnTo>
                    <a:lnTo>
                      <a:pt x="8" y="135"/>
                    </a:lnTo>
                    <a:lnTo>
                      <a:pt x="9" y="137"/>
                    </a:lnTo>
                    <a:lnTo>
                      <a:pt x="8" y="138"/>
                    </a:lnTo>
                    <a:lnTo>
                      <a:pt x="9" y="140"/>
                    </a:lnTo>
                    <a:lnTo>
                      <a:pt x="11" y="141"/>
                    </a:lnTo>
                    <a:lnTo>
                      <a:pt x="14" y="143"/>
                    </a:lnTo>
                    <a:lnTo>
                      <a:pt x="15" y="147"/>
                    </a:lnTo>
                    <a:lnTo>
                      <a:pt x="15" y="148"/>
                    </a:lnTo>
                    <a:lnTo>
                      <a:pt x="14" y="151"/>
                    </a:lnTo>
                    <a:lnTo>
                      <a:pt x="11" y="154"/>
                    </a:lnTo>
                    <a:lnTo>
                      <a:pt x="10" y="159"/>
                    </a:lnTo>
                    <a:lnTo>
                      <a:pt x="10" y="161"/>
                    </a:lnTo>
                    <a:lnTo>
                      <a:pt x="12" y="162"/>
                    </a:lnTo>
                    <a:lnTo>
                      <a:pt x="12" y="164"/>
                    </a:lnTo>
                    <a:lnTo>
                      <a:pt x="12" y="165"/>
                    </a:lnTo>
                    <a:lnTo>
                      <a:pt x="14" y="165"/>
                    </a:lnTo>
                    <a:lnTo>
                      <a:pt x="16" y="164"/>
                    </a:lnTo>
                    <a:lnTo>
                      <a:pt x="19" y="163"/>
                    </a:lnTo>
                    <a:lnTo>
                      <a:pt x="20" y="161"/>
                    </a:lnTo>
                    <a:lnTo>
                      <a:pt x="27" y="161"/>
                    </a:lnTo>
                    <a:lnTo>
                      <a:pt x="32" y="163"/>
                    </a:lnTo>
                    <a:lnTo>
                      <a:pt x="34" y="163"/>
                    </a:lnTo>
                    <a:lnTo>
                      <a:pt x="36" y="163"/>
                    </a:lnTo>
                    <a:lnTo>
                      <a:pt x="38" y="162"/>
                    </a:lnTo>
                    <a:lnTo>
                      <a:pt x="41" y="162"/>
                    </a:lnTo>
                    <a:lnTo>
                      <a:pt x="41" y="161"/>
                    </a:lnTo>
                    <a:lnTo>
                      <a:pt x="43" y="161"/>
                    </a:lnTo>
                    <a:lnTo>
                      <a:pt x="45" y="162"/>
                    </a:lnTo>
                    <a:lnTo>
                      <a:pt x="47" y="162"/>
                    </a:lnTo>
                    <a:lnTo>
                      <a:pt x="48" y="162"/>
                    </a:lnTo>
                    <a:lnTo>
                      <a:pt x="48" y="164"/>
                    </a:lnTo>
                    <a:lnTo>
                      <a:pt x="49" y="167"/>
                    </a:lnTo>
                    <a:lnTo>
                      <a:pt x="48" y="168"/>
                    </a:lnTo>
                    <a:lnTo>
                      <a:pt x="50" y="169"/>
                    </a:lnTo>
                    <a:lnTo>
                      <a:pt x="50" y="165"/>
                    </a:lnTo>
                    <a:lnTo>
                      <a:pt x="52" y="164"/>
                    </a:lnTo>
                    <a:lnTo>
                      <a:pt x="50" y="163"/>
                    </a:lnTo>
                    <a:lnTo>
                      <a:pt x="49" y="163"/>
                    </a:lnTo>
                    <a:lnTo>
                      <a:pt x="48" y="163"/>
                    </a:lnTo>
                    <a:lnTo>
                      <a:pt x="48" y="162"/>
                    </a:lnTo>
                    <a:lnTo>
                      <a:pt x="49" y="161"/>
                    </a:lnTo>
                    <a:lnTo>
                      <a:pt x="49" y="159"/>
                    </a:lnTo>
                    <a:lnTo>
                      <a:pt x="50" y="157"/>
                    </a:lnTo>
                    <a:lnTo>
                      <a:pt x="52" y="158"/>
                    </a:lnTo>
                    <a:lnTo>
                      <a:pt x="52" y="159"/>
                    </a:lnTo>
                    <a:lnTo>
                      <a:pt x="54" y="159"/>
                    </a:lnTo>
                    <a:lnTo>
                      <a:pt x="54" y="158"/>
                    </a:lnTo>
                    <a:lnTo>
                      <a:pt x="54" y="157"/>
                    </a:lnTo>
                    <a:lnTo>
                      <a:pt x="54" y="156"/>
                    </a:lnTo>
                    <a:lnTo>
                      <a:pt x="54" y="154"/>
                    </a:lnTo>
                    <a:lnTo>
                      <a:pt x="53" y="152"/>
                    </a:lnTo>
                    <a:lnTo>
                      <a:pt x="54" y="151"/>
                    </a:lnTo>
                    <a:lnTo>
                      <a:pt x="55" y="150"/>
                    </a:lnTo>
                    <a:lnTo>
                      <a:pt x="56" y="148"/>
                    </a:lnTo>
                    <a:lnTo>
                      <a:pt x="58" y="146"/>
                    </a:lnTo>
                    <a:lnTo>
                      <a:pt x="59" y="146"/>
                    </a:lnTo>
                    <a:lnTo>
                      <a:pt x="60" y="147"/>
                    </a:lnTo>
                    <a:lnTo>
                      <a:pt x="61" y="147"/>
                    </a:lnTo>
                    <a:lnTo>
                      <a:pt x="63" y="147"/>
                    </a:lnTo>
                    <a:lnTo>
                      <a:pt x="65" y="146"/>
                    </a:lnTo>
                    <a:lnTo>
                      <a:pt x="68" y="145"/>
                    </a:lnTo>
                    <a:lnTo>
                      <a:pt x="69" y="142"/>
                    </a:lnTo>
                    <a:lnTo>
                      <a:pt x="70" y="141"/>
                    </a:lnTo>
                    <a:lnTo>
                      <a:pt x="71" y="140"/>
                    </a:lnTo>
                    <a:lnTo>
                      <a:pt x="71" y="137"/>
                    </a:lnTo>
                    <a:lnTo>
                      <a:pt x="72" y="137"/>
                    </a:lnTo>
                    <a:lnTo>
                      <a:pt x="74" y="137"/>
                    </a:lnTo>
                    <a:lnTo>
                      <a:pt x="75" y="137"/>
                    </a:lnTo>
                    <a:lnTo>
                      <a:pt x="75" y="136"/>
                    </a:lnTo>
                    <a:lnTo>
                      <a:pt x="76" y="137"/>
                    </a:lnTo>
                    <a:lnTo>
                      <a:pt x="77" y="137"/>
                    </a:lnTo>
                    <a:lnTo>
                      <a:pt x="79" y="137"/>
                    </a:lnTo>
                    <a:lnTo>
                      <a:pt x="81" y="137"/>
                    </a:lnTo>
                    <a:lnTo>
                      <a:pt x="83" y="138"/>
                    </a:lnTo>
                    <a:lnTo>
                      <a:pt x="83" y="137"/>
                    </a:lnTo>
                    <a:lnTo>
                      <a:pt x="83" y="136"/>
                    </a:lnTo>
                    <a:lnTo>
                      <a:pt x="83" y="135"/>
                    </a:lnTo>
                    <a:lnTo>
                      <a:pt x="83" y="134"/>
                    </a:lnTo>
                    <a:lnTo>
                      <a:pt x="83" y="131"/>
                    </a:lnTo>
                    <a:lnTo>
                      <a:pt x="83" y="130"/>
                    </a:lnTo>
                    <a:lnTo>
                      <a:pt x="83" y="127"/>
                    </a:lnTo>
                    <a:lnTo>
                      <a:pt x="85" y="127"/>
                    </a:lnTo>
                    <a:lnTo>
                      <a:pt x="87" y="129"/>
                    </a:lnTo>
                    <a:lnTo>
                      <a:pt x="85" y="126"/>
                    </a:lnTo>
                    <a:lnTo>
                      <a:pt x="85" y="125"/>
                    </a:lnTo>
                    <a:lnTo>
                      <a:pt x="85" y="124"/>
                    </a:lnTo>
                    <a:lnTo>
                      <a:pt x="83" y="121"/>
                    </a:lnTo>
                    <a:lnTo>
                      <a:pt x="83" y="120"/>
                    </a:lnTo>
                    <a:lnTo>
                      <a:pt x="85" y="120"/>
                    </a:lnTo>
                    <a:lnTo>
                      <a:pt x="85" y="116"/>
                    </a:lnTo>
                    <a:lnTo>
                      <a:pt x="86" y="114"/>
                    </a:lnTo>
                    <a:lnTo>
                      <a:pt x="86" y="113"/>
                    </a:lnTo>
                    <a:lnTo>
                      <a:pt x="83" y="110"/>
                    </a:lnTo>
                    <a:lnTo>
                      <a:pt x="83" y="109"/>
                    </a:lnTo>
                    <a:lnTo>
                      <a:pt x="82" y="108"/>
                    </a:lnTo>
                    <a:lnTo>
                      <a:pt x="83" y="107"/>
                    </a:lnTo>
                    <a:lnTo>
                      <a:pt x="85" y="105"/>
                    </a:lnTo>
                    <a:lnTo>
                      <a:pt x="86" y="104"/>
                    </a:lnTo>
                    <a:lnTo>
                      <a:pt x="86" y="103"/>
                    </a:lnTo>
                    <a:lnTo>
                      <a:pt x="86" y="102"/>
                    </a:lnTo>
                    <a:lnTo>
                      <a:pt x="87" y="101"/>
                    </a:lnTo>
                    <a:lnTo>
                      <a:pt x="88" y="98"/>
                    </a:lnTo>
                    <a:lnTo>
                      <a:pt x="88" y="97"/>
                    </a:lnTo>
                    <a:lnTo>
                      <a:pt x="87" y="96"/>
                    </a:lnTo>
                    <a:lnTo>
                      <a:pt x="86" y="93"/>
                    </a:lnTo>
                    <a:lnTo>
                      <a:pt x="85" y="92"/>
                    </a:lnTo>
                    <a:lnTo>
                      <a:pt x="83" y="91"/>
                    </a:lnTo>
                    <a:lnTo>
                      <a:pt x="83" y="88"/>
                    </a:lnTo>
                    <a:lnTo>
                      <a:pt x="83" y="87"/>
                    </a:lnTo>
                    <a:lnTo>
                      <a:pt x="86" y="87"/>
                    </a:lnTo>
                    <a:lnTo>
                      <a:pt x="87" y="86"/>
                    </a:lnTo>
                    <a:lnTo>
                      <a:pt x="87" y="85"/>
                    </a:lnTo>
                    <a:lnTo>
                      <a:pt x="87" y="83"/>
                    </a:lnTo>
                    <a:lnTo>
                      <a:pt x="85" y="83"/>
                    </a:lnTo>
                    <a:lnTo>
                      <a:pt x="83" y="80"/>
                    </a:lnTo>
                    <a:lnTo>
                      <a:pt x="82" y="76"/>
                    </a:lnTo>
                    <a:lnTo>
                      <a:pt x="81" y="74"/>
                    </a:lnTo>
                    <a:lnTo>
                      <a:pt x="80" y="72"/>
                    </a:lnTo>
                    <a:lnTo>
                      <a:pt x="80" y="71"/>
                    </a:lnTo>
                    <a:lnTo>
                      <a:pt x="81" y="69"/>
                    </a:lnTo>
                    <a:lnTo>
                      <a:pt x="82" y="66"/>
                    </a:lnTo>
                    <a:lnTo>
                      <a:pt x="83" y="65"/>
                    </a:lnTo>
                    <a:lnTo>
                      <a:pt x="85" y="64"/>
                    </a:lnTo>
                    <a:lnTo>
                      <a:pt x="86" y="63"/>
                    </a:lnTo>
                    <a:lnTo>
                      <a:pt x="90" y="63"/>
                    </a:lnTo>
                    <a:lnTo>
                      <a:pt x="92" y="61"/>
                    </a:lnTo>
                    <a:lnTo>
                      <a:pt x="93" y="61"/>
                    </a:lnTo>
                    <a:lnTo>
                      <a:pt x="94" y="63"/>
                    </a:lnTo>
                    <a:lnTo>
                      <a:pt x="96" y="63"/>
                    </a:lnTo>
                    <a:lnTo>
                      <a:pt x="97" y="61"/>
                    </a:lnTo>
                    <a:lnTo>
                      <a:pt x="99" y="61"/>
                    </a:lnTo>
                    <a:lnTo>
                      <a:pt x="101" y="61"/>
                    </a:lnTo>
                    <a:lnTo>
                      <a:pt x="101" y="60"/>
                    </a:lnTo>
                    <a:lnTo>
                      <a:pt x="101" y="59"/>
                    </a:lnTo>
                    <a:lnTo>
                      <a:pt x="102" y="56"/>
                    </a:lnTo>
                    <a:lnTo>
                      <a:pt x="103" y="54"/>
                    </a:lnTo>
                    <a:lnTo>
                      <a:pt x="10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 name="Freeform 197"/>
              <p:cNvSpPr>
                <a:spLocks/>
              </p:cNvSpPr>
              <p:nvPr/>
            </p:nvSpPr>
            <p:spPr bwMode="auto">
              <a:xfrm>
                <a:off x="3289891" y="2069094"/>
                <a:ext cx="198285" cy="168835"/>
              </a:xfrm>
              <a:custGeom>
                <a:avLst/>
                <a:gdLst>
                  <a:gd name="T0" fmla="*/ 96838 w 207"/>
                  <a:gd name="T1" fmla="*/ 261938 h 176"/>
                  <a:gd name="T2" fmla="*/ 107950 w 207"/>
                  <a:gd name="T3" fmla="*/ 250825 h 176"/>
                  <a:gd name="T4" fmla="*/ 122238 w 207"/>
                  <a:gd name="T5" fmla="*/ 233363 h 176"/>
                  <a:gd name="T6" fmla="*/ 138113 w 207"/>
                  <a:gd name="T7" fmla="*/ 227013 h 176"/>
                  <a:gd name="T8" fmla="*/ 155575 w 207"/>
                  <a:gd name="T9" fmla="*/ 225425 h 176"/>
                  <a:gd name="T10" fmla="*/ 157163 w 207"/>
                  <a:gd name="T11" fmla="*/ 209550 h 176"/>
                  <a:gd name="T12" fmla="*/ 166688 w 207"/>
                  <a:gd name="T13" fmla="*/ 214313 h 176"/>
                  <a:gd name="T14" fmla="*/ 166688 w 207"/>
                  <a:gd name="T15" fmla="*/ 193675 h 176"/>
                  <a:gd name="T16" fmla="*/ 171450 w 207"/>
                  <a:gd name="T17" fmla="*/ 174625 h 176"/>
                  <a:gd name="T18" fmla="*/ 180975 w 207"/>
                  <a:gd name="T19" fmla="*/ 180975 h 176"/>
                  <a:gd name="T20" fmla="*/ 207963 w 207"/>
                  <a:gd name="T21" fmla="*/ 168275 h 176"/>
                  <a:gd name="T22" fmla="*/ 242888 w 207"/>
                  <a:gd name="T23" fmla="*/ 153988 h 176"/>
                  <a:gd name="T24" fmla="*/ 271463 w 207"/>
                  <a:gd name="T25" fmla="*/ 147638 h 176"/>
                  <a:gd name="T26" fmla="*/ 288925 w 207"/>
                  <a:gd name="T27" fmla="*/ 150813 h 176"/>
                  <a:gd name="T28" fmla="*/ 311150 w 207"/>
                  <a:gd name="T29" fmla="*/ 146050 h 176"/>
                  <a:gd name="T30" fmla="*/ 327025 w 207"/>
                  <a:gd name="T31" fmla="*/ 131763 h 176"/>
                  <a:gd name="T32" fmla="*/ 317500 w 207"/>
                  <a:gd name="T33" fmla="*/ 104775 h 176"/>
                  <a:gd name="T34" fmla="*/ 304800 w 207"/>
                  <a:gd name="T35" fmla="*/ 77788 h 176"/>
                  <a:gd name="T36" fmla="*/ 303213 w 207"/>
                  <a:gd name="T37" fmla="*/ 63500 h 176"/>
                  <a:gd name="T38" fmla="*/ 285750 w 207"/>
                  <a:gd name="T39" fmla="*/ 60325 h 176"/>
                  <a:gd name="T40" fmla="*/ 257175 w 207"/>
                  <a:gd name="T41" fmla="*/ 42863 h 176"/>
                  <a:gd name="T42" fmla="*/ 236538 w 207"/>
                  <a:gd name="T43" fmla="*/ 46038 h 176"/>
                  <a:gd name="T44" fmla="*/ 223838 w 207"/>
                  <a:gd name="T45" fmla="*/ 36513 h 176"/>
                  <a:gd name="T46" fmla="*/ 209550 w 207"/>
                  <a:gd name="T47" fmla="*/ 19050 h 176"/>
                  <a:gd name="T48" fmla="*/ 192088 w 207"/>
                  <a:gd name="T49" fmla="*/ 3175 h 176"/>
                  <a:gd name="T50" fmla="*/ 161925 w 207"/>
                  <a:gd name="T51" fmla="*/ 11113 h 176"/>
                  <a:gd name="T52" fmla="*/ 161925 w 207"/>
                  <a:gd name="T53" fmla="*/ 20638 h 176"/>
                  <a:gd name="T54" fmla="*/ 149225 w 207"/>
                  <a:gd name="T55" fmla="*/ 46038 h 176"/>
                  <a:gd name="T56" fmla="*/ 130175 w 207"/>
                  <a:gd name="T57" fmla="*/ 79375 h 176"/>
                  <a:gd name="T58" fmla="*/ 127000 w 207"/>
                  <a:gd name="T59" fmla="*/ 103188 h 176"/>
                  <a:gd name="T60" fmla="*/ 138113 w 207"/>
                  <a:gd name="T61" fmla="*/ 131763 h 176"/>
                  <a:gd name="T62" fmla="*/ 155575 w 207"/>
                  <a:gd name="T63" fmla="*/ 158750 h 176"/>
                  <a:gd name="T64" fmla="*/ 149225 w 207"/>
                  <a:gd name="T65" fmla="*/ 179388 h 176"/>
                  <a:gd name="T66" fmla="*/ 138113 w 207"/>
                  <a:gd name="T67" fmla="*/ 180975 h 176"/>
                  <a:gd name="T68" fmla="*/ 139700 w 207"/>
                  <a:gd name="T69" fmla="*/ 171450 h 176"/>
                  <a:gd name="T70" fmla="*/ 133350 w 207"/>
                  <a:gd name="T71" fmla="*/ 157163 h 176"/>
                  <a:gd name="T72" fmla="*/ 120650 w 207"/>
                  <a:gd name="T73" fmla="*/ 171450 h 176"/>
                  <a:gd name="T74" fmla="*/ 123825 w 207"/>
                  <a:gd name="T75" fmla="*/ 182563 h 176"/>
                  <a:gd name="T76" fmla="*/ 119063 w 207"/>
                  <a:gd name="T77" fmla="*/ 193675 h 176"/>
                  <a:gd name="T78" fmla="*/ 106363 w 207"/>
                  <a:gd name="T79" fmla="*/ 198438 h 176"/>
                  <a:gd name="T80" fmla="*/ 93663 w 207"/>
                  <a:gd name="T81" fmla="*/ 196850 h 176"/>
                  <a:gd name="T82" fmla="*/ 87313 w 207"/>
                  <a:gd name="T83" fmla="*/ 193675 h 176"/>
                  <a:gd name="T84" fmla="*/ 90488 w 207"/>
                  <a:gd name="T85" fmla="*/ 201613 h 176"/>
                  <a:gd name="T86" fmla="*/ 93663 w 207"/>
                  <a:gd name="T87" fmla="*/ 214313 h 176"/>
                  <a:gd name="T88" fmla="*/ 87313 w 207"/>
                  <a:gd name="T89" fmla="*/ 219075 h 176"/>
                  <a:gd name="T90" fmla="*/ 84138 w 207"/>
                  <a:gd name="T91" fmla="*/ 225425 h 176"/>
                  <a:gd name="T92" fmla="*/ 71438 w 207"/>
                  <a:gd name="T93" fmla="*/ 220663 h 176"/>
                  <a:gd name="T94" fmla="*/ 60325 w 207"/>
                  <a:gd name="T95" fmla="*/ 220663 h 176"/>
                  <a:gd name="T96" fmla="*/ 69850 w 207"/>
                  <a:gd name="T97" fmla="*/ 228600 h 176"/>
                  <a:gd name="T98" fmla="*/ 60325 w 207"/>
                  <a:gd name="T99" fmla="*/ 236538 h 176"/>
                  <a:gd name="T100" fmla="*/ 38100 w 207"/>
                  <a:gd name="T101" fmla="*/ 236538 h 176"/>
                  <a:gd name="T102" fmla="*/ 52388 w 207"/>
                  <a:gd name="T103" fmla="*/ 227013 h 176"/>
                  <a:gd name="T104" fmla="*/ 44450 w 207"/>
                  <a:gd name="T105" fmla="*/ 220663 h 176"/>
                  <a:gd name="T106" fmla="*/ 23813 w 207"/>
                  <a:gd name="T107" fmla="*/ 236538 h 176"/>
                  <a:gd name="T108" fmla="*/ 12700 w 207"/>
                  <a:gd name="T109" fmla="*/ 219075 h 176"/>
                  <a:gd name="T110" fmla="*/ 11113 w 207"/>
                  <a:gd name="T111" fmla="*/ 225425 h 176"/>
                  <a:gd name="T112" fmla="*/ 6350 w 207"/>
                  <a:gd name="T113" fmla="*/ 225425 h 176"/>
                  <a:gd name="T114" fmla="*/ 1588 w 207"/>
                  <a:gd name="T115" fmla="*/ 219075 h 176"/>
                  <a:gd name="T116" fmla="*/ 3175 w 207"/>
                  <a:gd name="T117" fmla="*/ 246063 h 176"/>
                  <a:gd name="T118" fmla="*/ 17463 w 207"/>
                  <a:gd name="T119" fmla="*/ 269875 h 176"/>
                  <a:gd name="T120" fmla="*/ 52388 w 207"/>
                  <a:gd name="T121" fmla="*/ 277813 h 176"/>
                  <a:gd name="T122" fmla="*/ 76200 w 207"/>
                  <a:gd name="T123" fmla="*/ 277813 h 1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176">
                    <a:moveTo>
                      <a:pt x="50" y="170"/>
                    </a:moveTo>
                    <a:lnTo>
                      <a:pt x="50" y="170"/>
                    </a:lnTo>
                    <a:lnTo>
                      <a:pt x="51" y="169"/>
                    </a:lnTo>
                    <a:lnTo>
                      <a:pt x="53" y="169"/>
                    </a:lnTo>
                    <a:lnTo>
                      <a:pt x="54" y="169"/>
                    </a:lnTo>
                    <a:lnTo>
                      <a:pt x="55" y="164"/>
                    </a:lnTo>
                    <a:lnTo>
                      <a:pt x="60" y="164"/>
                    </a:lnTo>
                    <a:lnTo>
                      <a:pt x="61" y="165"/>
                    </a:lnTo>
                    <a:lnTo>
                      <a:pt x="61" y="166"/>
                    </a:lnTo>
                    <a:lnTo>
                      <a:pt x="64" y="166"/>
                    </a:lnTo>
                    <a:lnTo>
                      <a:pt x="66" y="165"/>
                    </a:lnTo>
                    <a:lnTo>
                      <a:pt x="66" y="164"/>
                    </a:lnTo>
                    <a:lnTo>
                      <a:pt x="67" y="163"/>
                    </a:lnTo>
                    <a:lnTo>
                      <a:pt x="68" y="160"/>
                    </a:lnTo>
                    <a:lnTo>
                      <a:pt x="70" y="159"/>
                    </a:lnTo>
                    <a:lnTo>
                      <a:pt x="68" y="158"/>
                    </a:lnTo>
                    <a:lnTo>
                      <a:pt x="71" y="151"/>
                    </a:lnTo>
                    <a:lnTo>
                      <a:pt x="71" y="149"/>
                    </a:lnTo>
                    <a:lnTo>
                      <a:pt x="72" y="148"/>
                    </a:lnTo>
                    <a:lnTo>
                      <a:pt x="73" y="146"/>
                    </a:lnTo>
                    <a:lnTo>
                      <a:pt x="75" y="143"/>
                    </a:lnTo>
                    <a:lnTo>
                      <a:pt x="75" y="144"/>
                    </a:lnTo>
                    <a:lnTo>
                      <a:pt x="76" y="147"/>
                    </a:lnTo>
                    <a:lnTo>
                      <a:pt x="77" y="147"/>
                    </a:lnTo>
                    <a:lnTo>
                      <a:pt x="78" y="148"/>
                    </a:lnTo>
                    <a:lnTo>
                      <a:pt x="80" y="149"/>
                    </a:lnTo>
                    <a:lnTo>
                      <a:pt x="81" y="149"/>
                    </a:lnTo>
                    <a:lnTo>
                      <a:pt x="83" y="149"/>
                    </a:lnTo>
                    <a:lnTo>
                      <a:pt x="84" y="148"/>
                    </a:lnTo>
                    <a:lnTo>
                      <a:pt x="84" y="146"/>
                    </a:lnTo>
                    <a:lnTo>
                      <a:pt x="87" y="143"/>
                    </a:lnTo>
                    <a:lnTo>
                      <a:pt x="88" y="142"/>
                    </a:lnTo>
                    <a:lnTo>
                      <a:pt x="89" y="142"/>
                    </a:lnTo>
                    <a:lnTo>
                      <a:pt x="92" y="142"/>
                    </a:lnTo>
                    <a:lnTo>
                      <a:pt x="93" y="142"/>
                    </a:lnTo>
                    <a:lnTo>
                      <a:pt x="94" y="141"/>
                    </a:lnTo>
                    <a:lnTo>
                      <a:pt x="98" y="142"/>
                    </a:lnTo>
                    <a:lnTo>
                      <a:pt x="98" y="139"/>
                    </a:lnTo>
                    <a:lnTo>
                      <a:pt x="99" y="138"/>
                    </a:lnTo>
                    <a:lnTo>
                      <a:pt x="98" y="138"/>
                    </a:lnTo>
                    <a:lnTo>
                      <a:pt x="98" y="137"/>
                    </a:lnTo>
                    <a:lnTo>
                      <a:pt x="99" y="136"/>
                    </a:lnTo>
                    <a:lnTo>
                      <a:pt x="98" y="136"/>
                    </a:lnTo>
                    <a:lnTo>
                      <a:pt x="99" y="132"/>
                    </a:lnTo>
                    <a:lnTo>
                      <a:pt x="100" y="133"/>
                    </a:lnTo>
                    <a:lnTo>
                      <a:pt x="102" y="133"/>
                    </a:lnTo>
                    <a:lnTo>
                      <a:pt x="103" y="133"/>
                    </a:lnTo>
                    <a:lnTo>
                      <a:pt x="104" y="135"/>
                    </a:lnTo>
                    <a:lnTo>
                      <a:pt x="105" y="135"/>
                    </a:lnTo>
                    <a:lnTo>
                      <a:pt x="106" y="135"/>
                    </a:lnTo>
                    <a:lnTo>
                      <a:pt x="108" y="136"/>
                    </a:lnTo>
                    <a:lnTo>
                      <a:pt x="108" y="133"/>
                    </a:lnTo>
                    <a:lnTo>
                      <a:pt x="108" y="132"/>
                    </a:lnTo>
                    <a:lnTo>
                      <a:pt x="109" y="131"/>
                    </a:lnTo>
                    <a:lnTo>
                      <a:pt x="109" y="130"/>
                    </a:lnTo>
                    <a:lnTo>
                      <a:pt x="108" y="127"/>
                    </a:lnTo>
                    <a:lnTo>
                      <a:pt x="105" y="122"/>
                    </a:lnTo>
                    <a:lnTo>
                      <a:pt x="105" y="120"/>
                    </a:lnTo>
                    <a:lnTo>
                      <a:pt x="103" y="117"/>
                    </a:lnTo>
                    <a:lnTo>
                      <a:pt x="103" y="116"/>
                    </a:lnTo>
                    <a:lnTo>
                      <a:pt x="103" y="115"/>
                    </a:lnTo>
                    <a:lnTo>
                      <a:pt x="104" y="113"/>
                    </a:lnTo>
                    <a:lnTo>
                      <a:pt x="104" y="111"/>
                    </a:lnTo>
                    <a:lnTo>
                      <a:pt x="106" y="111"/>
                    </a:lnTo>
                    <a:lnTo>
                      <a:pt x="108" y="110"/>
                    </a:lnTo>
                    <a:lnTo>
                      <a:pt x="109" y="110"/>
                    </a:lnTo>
                    <a:lnTo>
                      <a:pt x="110" y="110"/>
                    </a:lnTo>
                    <a:lnTo>
                      <a:pt x="113" y="113"/>
                    </a:lnTo>
                    <a:lnTo>
                      <a:pt x="114" y="113"/>
                    </a:lnTo>
                    <a:lnTo>
                      <a:pt x="114" y="114"/>
                    </a:lnTo>
                    <a:lnTo>
                      <a:pt x="115" y="114"/>
                    </a:lnTo>
                    <a:lnTo>
                      <a:pt x="121" y="116"/>
                    </a:lnTo>
                    <a:lnTo>
                      <a:pt x="125" y="117"/>
                    </a:lnTo>
                    <a:lnTo>
                      <a:pt x="126" y="115"/>
                    </a:lnTo>
                    <a:lnTo>
                      <a:pt x="127" y="113"/>
                    </a:lnTo>
                    <a:lnTo>
                      <a:pt x="131" y="106"/>
                    </a:lnTo>
                    <a:lnTo>
                      <a:pt x="131" y="103"/>
                    </a:lnTo>
                    <a:lnTo>
                      <a:pt x="131" y="99"/>
                    </a:lnTo>
                    <a:lnTo>
                      <a:pt x="132" y="98"/>
                    </a:lnTo>
                    <a:lnTo>
                      <a:pt x="133" y="97"/>
                    </a:lnTo>
                    <a:lnTo>
                      <a:pt x="138" y="93"/>
                    </a:lnTo>
                    <a:lnTo>
                      <a:pt x="146" y="95"/>
                    </a:lnTo>
                    <a:lnTo>
                      <a:pt x="149" y="97"/>
                    </a:lnTo>
                    <a:lnTo>
                      <a:pt x="153" y="97"/>
                    </a:lnTo>
                    <a:lnTo>
                      <a:pt x="158" y="102"/>
                    </a:lnTo>
                    <a:lnTo>
                      <a:pt x="159" y="100"/>
                    </a:lnTo>
                    <a:lnTo>
                      <a:pt x="159" y="99"/>
                    </a:lnTo>
                    <a:lnTo>
                      <a:pt x="162" y="94"/>
                    </a:lnTo>
                    <a:lnTo>
                      <a:pt x="163" y="94"/>
                    </a:lnTo>
                    <a:lnTo>
                      <a:pt x="164" y="95"/>
                    </a:lnTo>
                    <a:lnTo>
                      <a:pt x="166" y="95"/>
                    </a:lnTo>
                    <a:lnTo>
                      <a:pt x="169" y="95"/>
                    </a:lnTo>
                    <a:lnTo>
                      <a:pt x="171" y="93"/>
                    </a:lnTo>
                    <a:lnTo>
                      <a:pt x="173" y="93"/>
                    </a:lnTo>
                    <a:lnTo>
                      <a:pt x="174" y="94"/>
                    </a:lnTo>
                    <a:lnTo>
                      <a:pt x="175" y="94"/>
                    </a:lnTo>
                    <a:lnTo>
                      <a:pt x="178" y="94"/>
                    </a:lnTo>
                    <a:lnTo>
                      <a:pt x="180" y="92"/>
                    </a:lnTo>
                    <a:lnTo>
                      <a:pt x="180" y="93"/>
                    </a:lnTo>
                    <a:lnTo>
                      <a:pt x="181" y="95"/>
                    </a:lnTo>
                    <a:lnTo>
                      <a:pt x="182" y="95"/>
                    </a:lnTo>
                    <a:lnTo>
                      <a:pt x="184" y="94"/>
                    </a:lnTo>
                    <a:lnTo>
                      <a:pt x="187" y="93"/>
                    </a:lnTo>
                    <a:lnTo>
                      <a:pt x="189" y="93"/>
                    </a:lnTo>
                    <a:lnTo>
                      <a:pt x="190" y="93"/>
                    </a:lnTo>
                    <a:lnTo>
                      <a:pt x="192" y="93"/>
                    </a:lnTo>
                    <a:lnTo>
                      <a:pt x="193" y="93"/>
                    </a:lnTo>
                    <a:lnTo>
                      <a:pt x="195" y="92"/>
                    </a:lnTo>
                    <a:lnTo>
                      <a:pt x="196" y="92"/>
                    </a:lnTo>
                    <a:lnTo>
                      <a:pt x="198" y="94"/>
                    </a:lnTo>
                    <a:lnTo>
                      <a:pt x="200" y="93"/>
                    </a:lnTo>
                    <a:lnTo>
                      <a:pt x="201" y="91"/>
                    </a:lnTo>
                    <a:lnTo>
                      <a:pt x="202" y="87"/>
                    </a:lnTo>
                    <a:lnTo>
                      <a:pt x="202" y="86"/>
                    </a:lnTo>
                    <a:lnTo>
                      <a:pt x="204" y="84"/>
                    </a:lnTo>
                    <a:lnTo>
                      <a:pt x="206" y="83"/>
                    </a:lnTo>
                    <a:lnTo>
                      <a:pt x="207" y="82"/>
                    </a:lnTo>
                    <a:lnTo>
                      <a:pt x="206" y="81"/>
                    </a:lnTo>
                    <a:lnTo>
                      <a:pt x="204" y="78"/>
                    </a:lnTo>
                    <a:lnTo>
                      <a:pt x="204" y="76"/>
                    </a:lnTo>
                    <a:lnTo>
                      <a:pt x="203" y="73"/>
                    </a:lnTo>
                    <a:lnTo>
                      <a:pt x="201" y="72"/>
                    </a:lnTo>
                    <a:lnTo>
                      <a:pt x="200" y="71"/>
                    </a:lnTo>
                    <a:lnTo>
                      <a:pt x="198" y="71"/>
                    </a:lnTo>
                    <a:lnTo>
                      <a:pt x="198" y="70"/>
                    </a:lnTo>
                    <a:lnTo>
                      <a:pt x="200" y="66"/>
                    </a:lnTo>
                    <a:lnTo>
                      <a:pt x="200" y="65"/>
                    </a:lnTo>
                    <a:lnTo>
                      <a:pt x="197" y="65"/>
                    </a:lnTo>
                    <a:lnTo>
                      <a:pt x="195" y="64"/>
                    </a:lnTo>
                    <a:lnTo>
                      <a:pt x="195" y="60"/>
                    </a:lnTo>
                    <a:lnTo>
                      <a:pt x="193" y="59"/>
                    </a:lnTo>
                    <a:lnTo>
                      <a:pt x="192" y="57"/>
                    </a:lnTo>
                    <a:lnTo>
                      <a:pt x="191" y="54"/>
                    </a:lnTo>
                    <a:lnTo>
                      <a:pt x="192" y="49"/>
                    </a:lnTo>
                    <a:lnTo>
                      <a:pt x="193" y="45"/>
                    </a:lnTo>
                    <a:lnTo>
                      <a:pt x="196" y="44"/>
                    </a:lnTo>
                    <a:lnTo>
                      <a:pt x="197" y="44"/>
                    </a:lnTo>
                    <a:lnTo>
                      <a:pt x="196" y="43"/>
                    </a:lnTo>
                    <a:lnTo>
                      <a:pt x="195" y="40"/>
                    </a:lnTo>
                    <a:lnTo>
                      <a:pt x="191" y="40"/>
                    </a:lnTo>
                    <a:lnTo>
                      <a:pt x="190" y="40"/>
                    </a:lnTo>
                    <a:lnTo>
                      <a:pt x="187" y="40"/>
                    </a:lnTo>
                    <a:lnTo>
                      <a:pt x="185" y="42"/>
                    </a:lnTo>
                    <a:lnTo>
                      <a:pt x="184" y="42"/>
                    </a:lnTo>
                    <a:lnTo>
                      <a:pt x="184" y="43"/>
                    </a:lnTo>
                    <a:lnTo>
                      <a:pt x="182" y="42"/>
                    </a:lnTo>
                    <a:lnTo>
                      <a:pt x="181" y="42"/>
                    </a:lnTo>
                    <a:lnTo>
                      <a:pt x="180" y="38"/>
                    </a:lnTo>
                    <a:lnTo>
                      <a:pt x="176" y="35"/>
                    </a:lnTo>
                    <a:lnTo>
                      <a:pt x="174" y="32"/>
                    </a:lnTo>
                    <a:lnTo>
                      <a:pt x="173" y="30"/>
                    </a:lnTo>
                    <a:lnTo>
                      <a:pt x="170" y="29"/>
                    </a:lnTo>
                    <a:lnTo>
                      <a:pt x="166" y="27"/>
                    </a:lnTo>
                    <a:lnTo>
                      <a:pt x="165" y="27"/>
                    </a:lnTo>
                    <a:lnTo>
                      <a:pt x="162" y="27"/>
                    </a:lnTo>
                    <a:lnTo>
                      <a:pt x="159" y="27"/>
                    </a:lnTo>
                    <a:lnTo>
                      <a:pt x="157" y="27"/>
                    </a:lnTo>
                    <a:lnTo>
                      <a:pt x="157" y="26"/>
                    </a:lnTo>
                    <a:lnTo>
                      <a:pt x="155" y="26"/>
                    </a:lnTo>
                    <a:lnTo>
                      <a:pt x="153" y="27"/>
                    </a:lnTo>
                    <a:lnTo>
                      <a:pt x="151" y="29"/>
                    </a:lnTo>
                    <a:lnTo>
                      <a:pt x="149" y="29"/>
                    </a:lnTo>
                    <a:lnTo>
                      <a:pt x="148" y="28"/>
                    </a:lnTo>
                    <a:lnTo>
                      <a:pt x="147" y="27"/>
                    </a:lnTo>
                    <a:lnTo>
                      <a:pt x="146" y="26"/>
                    </a:lnTo>
                    <a:lnTo>
                      <a:pt x="146" y="27"/>
                    </a:lnTo>
                    <a:lnTo>
                      <a:pt x="144" y="26"/>
                    </a:lnTo>
                    <a:lnTo>
                      <a:pt x="144" y="23"/>
                    </a:lnTo>
                    <a:lnTo>
                      <a:pt x="143" y="23"/>
                    </a:lnTo>
                    <a:lnTo>
                      <a:pt x="141" y="23"/>
                    </a:lnTo>
                    <a:lnTo>
                      <a:pt x="140" y="23"/>
                    </a:lnTo>
                    <a:lnTo>
                      <a:pt x="138" y="23"/>
                    </a:lnTo>
                    <a:lnTo>
                      <a:pt x="137" y="23"/>
                    </a:lnTo>
                    <a:lnTo>
                      <a:pt x="137" y="24"/>
                    </a:lnTo>
                    <a:lnTo>
                      <a:pt x="135" y="23"/>
                    </a:lnTo>
                    <a:lnTo>
                      <a:pt x="133" y="22"/>
                    </a:lnTo>
                    <a:lnTo>
                      <a:pt x="132" y="16"/>
                    </a:lnTo>
                    <a:lnTo>
                      <a:pt x="132" y="12"/>
                    </a:lnTo>
                    <a:lnTo>
                      <a:pt x="130" y="11"/>
                    </a:lnTo>
                    <a:lnTo>
                      <a:pt x="129" y="8"/>
                    </a:lnTo>
                    <a:lnTo>
                      <a:pt x="127" y="7"/>
                    </a:lnTo>
                    <a:lnTo>
                      <a:pt x="125" y="6"/>
                    </a:lnTo>
                    <a:lnTo>
                      <a:pt x="122" y="6"/>
                    </a:lnTo>
                    <a:lnTo>
                      <a:pt x="121" y="5"/>
                    </a:lnTo>
                    <a:lnTo>
                      <a:pt x="121" y="4"/>
                    </a:lnTo>
                    <a:lnTo>
                      <a:pt x="121" y="2"/>
                    </a:lnTo>
                    <a:lnTo>
                      <a:pt x="121" y="1"/>
                    </a:lnTo>
                    <a:lnTo>
                      <a:pt x="119" y="0"/>
                    </a:lnTo>
                    <a:lnTo>
                      <a:pt x="116" y="2"/>
                    </a:lnTo>
                    <a:lnTo>
                      <a:pt x="109" y="7"/>
                    </a:lnTo>
                    <a:lnTo>
                      <a:pt x="104" y="7"/>
                    </a:lnTo>
                    <a:lnTo>
                      <a:pt x="102" y="7"/>
                    </a:lnTo>
                    <a:lnTo>
                      <a:pt x="100" y="8"/>
                    </a:lnTo>
                    <a:lnTo>
                      <a:pt x="102" y="10"/>
                    </a:lnTo>
                    <a:lnTo>
                      <a:pt x="103" y="10"/>
                    </a:lnTo>
                    <a:lnTo>
                      <a:pt x="102" y="10"/>
                    </a:lnTo>
                    <a:lnTo>
                      <a:pt x="100" y="11"/>
                    </a:lnTo>
                    <a:lnTo>
                      <a:pt x="102" y="12"/>
                    </a:lnTo>
                    <a:lnTo>
                      <a:pt x="102" y="13"/>
                    </a:lnTo>
                    <a:lnTo>
                      <a:pt x="103" y="13"/>
                    </a:lnTo>
                    <a:lnTo>
                      <a:pt x="103" y="15"/>
                    </a:lnTo>
                    <a:lnTo>
                      <a:pt x="102" y="15"/>
                    </a:lnTo>
                    <a:lnTo>
                      <a:pt x="100" y="18"/>
                    </a:lnTo>
                    <a:lnTo>
                      <a:pt x="102" y="18"/>
                    </a:lnTo>
                    <a:lnTo>
                      <a:pt x="102" y="19"/>
                    </a:lnTo>
                    <a:lnTo>
                      <a:pt x="99" y="19"/>
                    </a:lnTo>
                    <a:lnTo>
                      <a:pt x="95" y="24"/>
                    </a:lnTo>
                    <a:lnTo>
                      <a:pt x="95" y="27"/>
                    </a:lnTo>
                    <a:lnTo>
                      <a:pt x="94" y="29"/>
                    </a:lnTo>
                    <a:lnTo>
                      <a:pt x="91" y="30"/>
                    </a:lnTo>
                    <a:lnTo>
                      <a:pt x="89" y="34"/>
                    </a:lnTo>
                    <a:lnTo>
                      <a:pt x="87" y="37"/>
                    </a:lnTo>
                    <a:lnTo>
                      <a:pt x="86" y="42"/>
                    </a:lnTo>
                    <a:lnTo>
                      <a:pt x="83" y="46"/>
                    </a:lnTo>
                    <a:lnTo>
                      <a:pt x="83" y="49"/>
                    </a:lnTo>
                    <a:lnTo>
                      <a:pt x="82" y="50"/>
                    </a:lnTo>
                    <a:lnTo>
                      <a:pt x="80" y="53"/>
                    </a:lnTo>
                    <a:lnTo>
                      <a:pt x="76" y="55"/>
                    </a:lnTo>
                    <a:lnTo>
                      <a:pt x="76" y="59"/>
                    </a:lnTo>
                    <a:lnTo>
                      <a:pt x="76" y="60"/>
                    </a:lnTo>
                    <a:lnTo>
                      <a:pt x="76" y="61"/>
                    </a:lnTo>
                    <a:lnTo>
                      <a:pt x="78" y="64"/>
                    </a:lnTo>
                    <a:lnTo>
                      <a:pt x="80" y="65"/>
                    </a:lnTo>
                    <a:lnTo>
                      <a:pt x="81" y="67"/>
                    </a:lnTo>
                    <a:lnTo>
                      <a:pt x="81" y="68"/>
                    </a:lnTo>
                    <a:lnTo>
                      <a:pt x="81" y="70"/>
                    </a:lnTo>
                    <a:lnTo>
                      <a:pt x="81" y="72"/>
                    </a:lnTo>
                    <a:lnTo>
                      <a:pt x="81" y="73"/>
                    </a:lnTo>
                    <a:lnTo>
                      <a:pt x="81" y="75"/>
                    </a:lnTo>
                    <a:lnTo>
                      <a:pt x="83" y="79"/>
                    </a:lnTo>
                    <a:lnTo>
                      <a:pt x="87" y="83"/>
                    </a:lnTo>
                    <a:lnTo>
                      <a:pt x="92" y="88"/>
                    </a:lnTo>
                    <a:lnTo>
                      <a:pt x="93" y="89"/>
                    </a:lnTo>
                    <a:lnTo>
                      <a:pt x="94" y="92"/>
                    </a:lnTo>
                    <a:lnTo>
                      <a:pt x="95" y="94"/>
                    </a:lnTo>
                    <a:lnTo>
                      <a:pt x="97" y="97"/>
                    </a:lnTo>
                    <a:lnTo>
                      <a:pt x="97" y="98"/>
                    </a:lnTo>
                    <a:lnTo>
                      <a:pt x="97" y="99"/>
                    </a:lnTo>
                    <a:lnTo>
                      <a:pt x="98" y="100"/>
                    </a:lnTo>
                    <a:lnTo>
                      <a:pt x="97" y="102"/>
                    </a:lnTo>
                    <a:lnTo>
                      <a:pt x="95" y="103"/>
                    </a:lnTo>
                    <a:lnTo>
                      <a:pt x="97" y="104"/>
                    </a:lnTo>
                    <a:lnTo>
                      <a:pt x="97" y="106"/>
                    </a:lnTo>
                    <a:lnTo>
                      <a:pt x="95" y="108"/>
                    </a:lnTo>
                    <a:lnTo>
                      <a:pt x="93" y="110"/>
                    </a:lnTo>
                    <a:lnTo>
                      <a:pt x="94" y="113"/>
                    </a:lnTo>
                    <a:lnTo>
                      <a:pt x="94" y="114"/>
                    </a:lnTo>
                    <a:lnTo>
                      <a:pt x="93" y="117"/>
                    </a:lnTo>
                    <a:lnTo>
                      <a:pt x="92" y="119"/>
                    </a:lnTo>
                    <a:lnTo>
                      <a:pt x="89" y="119"/>
                    </a:lnTo>
                    <a:lnTo>
                      <a:pt x="88" y="117"/>
                    </a:lnTo>
                    <a:lnTo>
                      <a:pt x="88" y="116"/>
                    </a:lnTo>
                    <a:lnTo>
                      <a:pt x="87" y="114"/>
                    </a:lnTo>
                    <a:lnTo>
                      <a:pt x="87" y="113"/>
                    </a:lnTo>
                    <a:lnTo>
                      <a:pt x="88" y="111"/>
                    </a:lnTo>
                    <a:lnTo>
                      <a:pt x="89" y="113"/>
                    </a:lnTo>
                    <a:lnTo>
                      <a:pt x="89" y="111"/>
                    </a:lnTo>
                    <a:lnTo>
                      <a:pt x="89" y="110"/>
                    </a:lnTo>
                    <a:lnTo>
                      <a:pt x="88" y="109"/>
                    </a:lnTo>
                    <a:lnTo>
                      <a:pt x="88" y="108"/>
                    </a:lnTo>
                    <a:lnTo>
                      <a:pt x="88" y="106"/>
                    </a:lnTo>
                    <a:lnTo>
                      <a:pt x="87" y="104"/>
                    </a:lnTo>
                    <a:lnTo>
                      <a:pt x="87" y="103"/>
                    </a:lnTo>
                    <a:lnTo>
                      <a:pt x="88" y="104"/>
                    </a:lnTo>
                    <a:lnTo>
                      <a:pt x="88" y="103"/>
                    </a:lnTo>
                    <a:lnTo>
                      <a:pt x="87" y="102"/>
                    </a:lnTo>
                    <a:lnTo>
                      <a:pt x="86" y="99"/>
                    </a:lnTo>
                    <a:lnTo>
                      <a:pt x="84" y="99"/>
                    </a:lnTo>
                    <a:lnTo>
                      <a:pt x="83" y="100"/>
                    </a:lnTo>
                    <a:lnTo>
                      <a:pt x="82" y="102"/>
                    </a:lnTo>
                    <a:lnTo>
                      <a:pt x="81" y="103"/>
                    </a:lnTo>
                    <a:lnTo>
                      <a:pt x="80" y="104"/>
                    </a:lnTo>
                    <a:lnTo>
                      <a:pt x="78" y="104"/>
                    </a:lnTo>
                    <a:lnTo>
                      <a:pt x="76" y="106"/>
                    </a:lnTo>
                    <a:lnTo>
                      <a:pt x="76" y="108"/>
                    </a:lnTo>
                    <a:lnTo>
                      <a:pt x="76" y="109"/>
                    </a:lnTo>
                    <a:lnTo>
                      <a:pt x="77" y="110"/>
                    </a:lnTo>
                    <a:lnTo>
                      <a:pt x="77" y="109"/>
                    </a:lnTo>
                    <a:lnTo>
                      <a:pt x="78" y="109"/>
                    </a:lnTo>
                    <a:lnTo>
                      <a:pt x="78" y="111"/>
                    </a:lnTo>
                    <a:lnTo>
                      <a:pt x="78" y="114"/>
                    </a:lnTo>
                    <a:lnTo>
                      <a:pt x="78" y="115"/>
                    </a:lnTo>
                    <a:lnTo>
                      <a:pt x="77" y="117"/>
                    </a:lnTo>
                    <a:lnTo>
                      <a:pt x="77" y="119"/>
                    </a:lnTo>
                    <a:lnTo>
                      <a:pt x="78" y="119"/>
                    </a:lnTo>
                    <a:lnTo>
                      <a:pt x="80" y="121"/>
                    </a:lnTo>
                    <a:lnTo>
                      <a:pt x="80" y="122"/>
                    </a:lnTo>
                    <a:lnTo>
                      <a:pt x="80" y="124"/>
                    </a:lnTo>
                    <a:lnTo>
                      <a:pt x="77" y="125"/>
                    </a:lnTo>
                    <a:lnTo>
                      <a:pt x="76" y="124"/>
                    </a:lnTo>
                    <a:lnTo>
                      <a:pt x="75" y="122"/>
                    </a:lnTo>
                    <a:lnTo>
                      <a:pt x="73" y="126"/>
                    </a:lnTo>
                    <a:lnTo>
                      <a:pt x="72" y="127"/>
                    </a:lnTo>
                    <a:lnTo>
                      <a:pt x="71" y="127"/>
                    </a:lnTo>
                    <a:lnTo>
                      <a:pt x="68" y="126"/>
                    </a:lnTo>
                    <a:lnTo>
                      <a:pt x="67" y="126"/>
                    </a:lnTo>
                    <a:lnTo>
                      <a:pt x="68" y="125"/>
                    </a:lnTo>
                    <a:lnTo>
                      <a:pt x="67" y="125"/>
                    </a:lnTo>
                    <a:lnTo>
                      <a:pt x="66" y="126"/>
                    </a:lnTo>
                    <a:lnTo>
                      <a:pt x="65" y="126"/>
                    </a:lnTo>
                    <a:lnTo>
                      <a:pt x="61" y="127"/>
                    </a:lnTo>
                    <a:lnTo>
                      <a:pt x="61" y="126"/>
                    </a:lnTo>
                    <a:lnTo>
                      <a:pt x="61" y="125"/>
                    </a:lnTo>
                    <a:lnTo>
                      <a:pt x="60" y="125"/>
                    </a:lnTo>
                    <a:lnTo>
                      <a:pt x="59" y="125"/>
                    </a:lnTo>
                    <a:lnTo>
                      <a:pt x="59" y="124"/>
                    </a:lnTo>
                    <a:lnTo>
                      <a:pt x="59" y="122"/>
                    </a:lnTo>
                    <a:lnTo>
                      <a:pt x="57" y="122"/>
                    </a:lnTo>
                    <a:lnTo>
                      <a:pt x="56" y="122"/>
                    </a:lnTo>
                    <a:lnTo>
                      <a:pt x="55" y="121"/>
                    </a:lnTo>
                    <a:lnTo>
                      <a:pt x="54" y="122"/>
                    </a:lnTo>
                    <a:lnTo>
                      <a:pt x="55" y="122"/>
                    </a:lnTo>
                    <a:lnTo>
                      <a:pt x="56" y="124"/>
                    </a:lnTo>
                    <a:lnTo>
                      <a:pt x="56" y="125"/>
                    </a:lnTo>
                    <a:lnTo>
                      <a:pt x="57" y="125"/>
                    </a:lnTo>
                    <a:lnTo>
                      <a:pt x="57" y="126"/>
                    </a:lnTo>
                    <a:lnTo>
                      <a:pt x="57" y="127"/>
                    </a:lnTo>
                    <a:lnTo>
                      <a:pt x="56" y="127"/>
                    </a:lnTo>
                    <a:lnTo>
                      <a:pt x="57" y="128"/>
                    </a:lnTo>
                    <a:lnTo>
                      <a:pt x="59" y="128"/>
                    </a:lnTo>
                    <a:lnTo>
                      <a:pt x="60" y="128"/>
                    </a:lnTo>
                    <a:lnTo>
                      <a:pt x="60" y="130"/>
                    </a:lnTo>
                    <a:lnTo>
                      <a:pt x="60" y="131"/>
                    </a:lnTo>
                    <a:lnTo>
                      <a:pt x="60" y="133"/>
                    </a:lnTo>
                    <a:lnTo>
                      <a:pt x="59" y="135"/>
                    </a:lnTo>
                    <a:lnTo>
                      <a:pt x="57" y="136"/>
                    </a:lnTo>
                    <a:lnTo>
                      <a:pt x="55" y="133"/>
                    </a:lnTo>
                    <a:lnTo>
                      <a:pt x="53" y="135"/>
                    </a:lnTo>
                    <a:lnTo>
                      <a:pt x="54" y="136"/>
                    </a:lnTo>
                    <a:lnTo>
                      <a:pt x="55" y="136"/>
                    </a:lnTo>
                    <a:lnTo>
                      <a:pt x="54" y="137"/>
                    </a:lnTo>
                    <a:lnTo>
                      <a:pt x="55" y="138"/>
                    </a:lnTo>
                    <a:lnTo>
                      <a:pt x="57" y="141"/>
                    </a:lnTo>
                    <a:lnTo>
                      <a:pt x="56" y="141"/>
                    </a:lnTo>
                    <a:lnTo>
                      <a:pt x="54" y="141"/>
                    </a:lnTo>
                    <a:lnTo>
                      <a:pt x="55" y="142"/>
                    </a:lnTo>
                    <a:lnTo>
                      <a:pt x="54" y="142"/>
                    </a:lnTo>
                    <a:lnTo>
                      <a:pt x="53" y="142"/>
                    </a:lnTo>
                    <a:lnTo>
                      <a:pt x="51" y="142"/>
                    </a:lnTo>
                    <a:lnTo>
                      <a:pt x="50" y="141"/>
                    </a:lnTo>
                    <a:lnTo>
                      <a:pt x="50" y="139"/>
                    </a:lnTo>
                    <a:lnTo>
                      <a:pt x="48" y="138"/>
                    </a:lnTo>
                    <a:lnTo>
                      <a:pt x="46" y="138"/>
                    </a:lnTo>
                    <a:lnTo>
                      <a:pt x="48" y="139"/>
                    </a:lnTo>
                    <a:lnTo>
                      <a:pt x="46" y="139"/>
                    </a:lnTo>
                    <a:lnTo>
                      <a:pt x="45" y="139"/>
                    </a:lnTo>
                    <a:lnTo>
                      <a:pt x="44" y="136"/>
                    </a:lnTo>
                    <a:lnTo>
                      <a:pt x="40" y="135"/>
                    </a:lnTo>
                    <a:lnTo>
                      <a:pt x="38" y="136"/>
                    </a:lnTo>
                    <a:lnTo>
                      <a:pt x="35" y="139"/>
                    </a:lnTo>
                    <a:lnTo>
                      <a:pt x="37" y="139"/>
                    </a:lnTo>
                    <a:lnTo>
                      <a:pt x="38" y="139"/>
                    </a:lnTo>
                    <a:lnTo>
                      <a:pt x="40" y="141"/>
                    </a:lnTo>
                    <a:lnTo>
                      <a:pt x="40" y="142"/>
                    </a:lnTo>
                    <a:lnTo>
                      <a:pt x="40" y="143"/>
                    </a:lnTo>
                    <a:lnTo>
                      <a:pt x="42" y="143"/>
                    </a:lnTo>
                    <a:lnTo>
                      <a:pt x="43" y="142"/>
                    </a:lnTo>
                    <a:lnTo>
                      <a:pt x="44" y="141"/>
                    </a:lnTo>
                    <a:lnTo>
                      <a:pt x="45" y="142"/>
                    </a:lnTo>
                    <a:lnTo>
                      <a:pt x="44" y="144"/>
                    </a:lnTo>
                    <a:lnTo>
                      <a:pt x="43" y="147"/>
                    </a:lnTo>
                    <a:lnTo>
                      <a:pt x="44" y="148"/>
                    </a:lnTo>
                    <a:lnTo>
                      <a:pt x="43" y="149"/>
                    </a:lnTo>
                    <a:lnTo>
                      <a:pt x="40" y="149"/>
                    </a:lnTo>
                    <a:lnTo>
                      <a:pt x="39" y="151"/>
                    </a:lnTo>
                    <a:lnTo>
                      <a:pt x="38" y="149"/>
                    </a:lnTo>
                    <a:lnTo>
                      <a:pt x="35" y="149"/>
                    </a:lnTo>
                    <a:lnTo>
                      <a:pt x="32" y="149"/>
                    </a:lnTo>
                    <a:lnTo>
                      <a:pt x="31" y="151"/>
                    </a:lnTo>
                    <a:lnTo>
                      <a:pt x="29" y="151"/>
                    </a:lnTo>
                    <a:lnTo>
                      <a:pt x="23" y="151"/>
                    </a:lnTo>
                    <a:lnTo>
                      <a:pt x="21" y="149"/>
                    </a:lnTo>
                    <a:lnTo>
                      <a:pt x="24" y="149"/>
                    </a:lnTo>
                    <a:lnTo>
                      <a:pt x="26" y="149"/>
                    </a:lnTo>
                    <a:lnTo>
                      <a:pt x="27" y="148"/>
                    </a:lnTo>
                    <a:lnTo>
                      <a:pt x="28" y="146"/>
                    </a:lnTo>
                    <a:lnTo>
                      <a:pt x="27" y="144"/>
                    </a:lnTo>
                    <a:lnTo>
                      <a:pt x="27" y="143"/>
                    </a:lnTo>
                    <a:lnTo>
                      <a:pt x="28" y="143"/>
                    </a:lnTo>
                    <a:lnTo>
                      <a:pt x="31" y="143"/>
                    </a:lnTo>
                    <a:lnTo>
                      <a:pt x="33" y="143"/>
                    </a:lnTo>
                    <a:lnTo>
                      <a:pt x="33" y="142"/>
                    </a:lnTo>
                    <a:lnTo>
                      <a:pt x="32" y="141"/>
                    </a:lnTo>
                    <a:lnTo>
                      <a:pt x="32" y="139"/>
                    </a:lnTo>
                    <a:lnTo>
                      <a:pt x="31" y="139"/>
                    </a:lnTo>
                    <a:lnTo>
                      <a:pt x="28" y="139"/>
                    </a:lnTo>
                    <a:lnTo>
                      <a:pt x="26" y="142"/>
                    </a:lnTo>
                    <a:lnTo>
                      <a:pt x="26" y="144"/>
                    </a:lnTo>
                    <a:lnTo>
                      <a:pt x="22" y="146"/>
                    </a:lnTo>
                    <a:lnTo>
                      <a:pt x="20" y="148"/>
                    </a:lnTo>
                    <a:lnTo>
                      <a:pt x="16" y="149"/>
                    </a:lnTo>
                    <a:lnTo>
                      <a:pt x="15" y="149"/>
                    </a:lnTo>
                    <a:lnTo>
                      <a:pt x="12" y="149"/>
                    </a:lnTo>
                    <a:lnTo>
                      <a:pt x="11" y="148"/>
                    </a:lnTo>
                    <a:lnTo>
                      <a:pt x="10" y="148"/>
                    </a:lnTo>
                    <a:lnTo>
                      <a:pt x="8" y="146"/>
                    </a:lnTo>
                    <a:lnTo>
                      <a:pt x="10" y="143"/>
                    </a:lnTo>
                    <a:lnTo>
                      <a:pt x="10" y="141"/>
                    </a:lnTo>
                    <a:lnTo>
                      <a:pt x="10" y="138"/>
                    </a:lnTo>
                    <a:lnTo>
                      <a:pt x="8" y="138"/>
                    </a:lnTo>
                    <a:lnTo>
                      <a:pt x="7" y="138"/>
                    </a:lnTo>
                    <a:lnTo>
                      <a:pt x="7" y="139"/>
                    </a:lnTo>
                    <a:lnTo>
                      <a:pt x="6" y="141"/>
                    </a:lnTo>
                    <a:lnTo>
                      <a:pt x="7" y="141"/>
                    </a:lnTo>
                    <a:lnTo>
                      <a:pt x="8" y="142"/>
                    </a:lnTo>
                    <a:lnTo>
                      <a:pt x="7" y="142"/>
                    </a:lnTo>
                    <a:lnTo>
                      <a:pt x="7" y="143"/>
                    </a:lnTo>
                    <a:lnTo>
                      <a:pt x="6" y="143"/>
                    </a:lnTo>
                    <a:lnTo>
                      <a:pt x="5" y="143"/>
                    </a:lnTo>
                    <a:lnTo>
                      <a:pt x="4" y="143"/>
                    </a:lnTo>
                    <a:lnTo>
                      <a:pt x="4" y="142"/>
                    </a:lnTo>
                    <a:lnTo>
                      <a:pt x="2" y="142"/>
                    </a:lnTo>
                    <a:lnTo>
                      <a:pt x="4" y="141"/>
                    </a:lnTo>
                    <a:lnTo>
                      <a:pt x="4" y="138"/>
                    </a:lnTo>
                    <a:lnTo>
                      <a:pt x="5" y="137"/>
                    </a:lnTo>
                    <a:lnTo>
                      <a:pt x="4" y="137"/>
                    </a:lnTo>
                    <a:lnTo>
                      <a:pt x="1" y="138"/>
                    </a:lnTo>
                    <a:lnTo>
                      <a:pt x="0" y="141"/>
                    </a:lnTo>
                    <a:lnTo>
                      <a:pt x="0" y="143"/>
                    </a:lnTo>
                    <a:lnTo>
                      <a:pt x="1" y="144"/>
                    </a:lnTo>
                    <a:lnTo>
                      <a:pt x="2" y="146"/>
                    </a:lnTo>
                    <a:lnTo>
                      <a:pt x="4" y="149"/>
                    </a:lnTo>
                    <a:lnTo>
                      <a:pt x="2" y="151"/>
                    </a:lnTo>
                    <a:lnTo>
                      <a:pt x="1" y="152"/>
                    </a:lnTo>
                    <a:lnTo>
                      <a:pt x="1" y="154"/>
                    </a:lnTo>
                    <a:lnTo>
                      <a:pt x="2" y="155"/>
                    </a:lnTo>
                    <a:lnTo>
                      <a:pt x="5" y="158"/>
                    </a:lnTo>
                    <a:lnTo>
                      <a:pt x="7" y="162"/>
                    </a:lnTo>
                    <a:lnTo>
                      <a:pt x="8" y="162"/>
                    </a:lnTo>
                    <a:lnTo>
                      <a:pt x="10" y="163"/>
                    </a:lnTo>
                    <a:lnTo>
                      <a:pt x="11" y="164"/>
                    </a:lnTo>
                    <a:lnTo>
                      <a:pt x="12" y="165"/>
                    </a:lnTo>
                    <a:lnTo>
                      <a:pt x="11" y="169"/>
                    </a:lnTo>
                    <a:lnTo>
                      <a:pt x="11" y="170"/>
                    </a:lnTo>
                    <a:lnTo>
                      <a:pt x="12" y="170"/>
                    </a:lnTo>
                    <a:lnTo>
                      <a:pt x="20" y="171"/>
                    </a:lnTo>
                    <a:lnTo>
                      <a:pt x="21" y="171"/>
                    </a:lnTo>
                    <a:lnTo>
                      <a:pt x="27" y="173"/>
                    </a:lnTo>
                    <a:lnTo>
                      <a:pt x="29" y="174"/>
                    </a:lnTo>
                    <a:lnTo>
                      <a:pt x="33" y="175"/>
                    </a:lnTo>
                    <a:lnTo>
                      <a:pt x="35" y="176"/>
                    </a:lnTo>
                    <a:lnTo>
                      <a:pt x="38" y="176"/>
                    </a:lnTo>
                    <a:lnTo>
                      <a:pt x="39" y="175"/>
                    </a:lnTo>
                    <a:lnTo>
                      <a:pt x="40" y="175"/>
                    </a:lnTo>
                    <a:lnTo>
                      <a:pt x="43" y="175"/>
                    </a:lnTo>
                    <a:lnTo>
                      <a:pt x="44" y="175"/>
                    </a:lnTo>
                    <a:lnTo>
                      <a:pt x="44" y="174"/>
                    </a:lnTo>
                    <a:lnTo>
                      <a:pt x="45" y="174"/>
                    </a:lnTo>
                    <a:lnTo>
                      <a:pt x="48" y="175"/>
                    </a:lnTo>
                    <a:lnTo>
                      <a:pt x="49" y="174"/>
                    </a:lnTo>
                    <a:lnTo>
                      <a:pt x="50" y="170"/>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198"/>
              <p:cNvSpPr>
                <a:spLocks noEditPoints="1"/>
              </p:cNvSpPr>
              <p:nvPr/>
            </p:nvSpPr>
            <p:spPr bwMode="auto">
              <a:xfrm>
                <a:off x="3334231" y="2174088"/>
                <a:ext cx="100260" cy="160416"/>
              </a:xfrm>
              <a:custGeom>
                <a:avLst/>
                <a:gdLst>
                  <a:gd name="T0" fmla="*/ 2147483647 w 105"/>
                  <a:gd name="T1" fmla="*/ 2147483647 h 168"/>
                  <a:gd name="T2" fmla="*/ 2147483647 w 105"/>
                  <a:gd name="T3" fmla="*/ 2147483647 h 168"/>
                  <a:gd name="T4" fmla="*/ 2147483647 w 105"/>
                  <a:gd name="T5" fmla="*/ 2147483647 h 168"/>
                  <a:gd name="T6" fmla="*/ 2147483647 w 105"/>
                  <a:gd name="T7" fmla="*/ 2147483647 h 168"/>
                  <a:gd name="T8" fmla="*/ 2147483647 w 105"/>
                  <a:gd name="T9" fmla="*/ 2147483647 h 168"/>
                  <a:gd name="T10" fmla="*/ 2147483647 w 105"/>
                  <a:gd name="T11" fmla="*/ 2147483647 h 168"/>
                  <a:gd name="T12" fmla="*/ 2147483647 w 105"/>
                  <a:gd name="T13" fmla="*/ 2147483647 h 168"/>
                  <a:gd name="T14" fmla="*/ 2147483647 w 105"/>
                  <a:gd name="T15" fmla="*/ 2147483647 h 168"/>
                  <a:gd name="T16" fmla="*/ 2147483647 w 105"/>
                  <a:gd name="T17" fmla="*/ 2147483647 h 168"/>
                  <a:gd name="T18" fmla="*/ 2147483647 w 105"/>
                  <a:gd name="T19" fmla="*/ 2147483647 h 168"/>
                  <a:gd name="T20" fmla="*/ 2147483647 w 105"/>
                  <a:gd name="T21" fmla="*/ 2147483647 h 168"/>
                  <a:gd name="T22" fmla="*/ 2147483647 w 105"/>
                  <a:gd name="T23" fmla="*/ 2147483647 h 168"/>
                  <a:gd name="T24" fmla="*/ 2147483647 w 105"/>
                  <a:gd name="T25" fmla="*/ 2147483647 h 168"/>
                  <a:gd name="T26" fmla="*/ 2147483647 w 105"/>
                  <a:gd name="T27" fmla="*/ 2147483647 h 168"/>
                  <a:gd name="T28" fmla="*/ 2147483647 w 105"/>
                  <a:gd name="T29" fmla="*/ 2147483647 h 168"/>
                  <a:gd name="T30" fmla="*/ 2147483647 w 105"/>
                  <a:gd name="T31" fmla="*/ 2147483647 h 168"/>
                  <a:gd name="T32" fmla="*/ 2147483647 w 105"/>
                  <a:gd name="T33" fmla="*/ 2147483647 h 168"/>
                  <a:gd name="T34" fmla="*/ 2147483647 w 105"/>
                  <a:gd name="T35" fmla="*/ 0 h 168"/>
                  <a:gd name="T36" fmla="*/ 2147483647 w 105"/>
                  <a:gd name="T37" fmla="*/ 2147483647 h 168"/>
                  <a:gd name="T38" fmla="*/ 2147483647 w 105"/>
                  <a:gd name="T39" fmla="*/ 2147483647 h 168"/>
                  <a:gd name="T40" fmla="*/ 2147483647 w 105"/>
                  <a:gd name="T41" fmla="*/ 2147483647 h 168"/>
                  <a:gd name="T42" fmla="*/ 2147483647 w 105"/>
                  <a:gd name="T43" fmla="*/ 2147483647 h 168"/>
                  <a:gd name="T44" fmla="*/ 2147483647 w 105"/>
                  <a:gd name="T45" fmla="*/ 2147483647 h 168"/>
                  <a:gd name="T46" fmla="*/ 2147483647 w 105"/>
                  <a:gd name="T47" fmla="*/ 2147483647 h 168"/>
                  <a:gd name="T48" fmla="*/ 2147483647 w 105"/>
                  <a:gd name="T49" fmla="*/ 2147483647 h 168"/>
                  <a:gd name="T50" fmla="*/ 2147483647 w 105"/>
                  <a:gd name="T51" fmla="*/ 2147483647 h 168"/>
                  <a:gd name="T52" fmla="*/ 2147483647 w 105"/>
                  <a:gd name="T53" fmla="*/ 2147483647 h 168"/>
                  <a:gd name="T54" fmla="*/ 2147483647 w 105"/>
                  <a:gd name="T55" fmla="*/ 2147483647 h 168"/>
                  <a:gd name="T56" fmla="*/ 2147483647 w 105"/>
                  <a:gd name="T57" fmla="*/ 2147483647 h 168"/>
                  <a:gd name="T58" fmla="*/ 2147483647 w 105"/>
                  <a:gd name="T59" fmla="*/ 2147483647 h 168"/>
                  <a:gd name="T60" fmla="*/ 2147483647 w 105"/>
                  <a:gd name="T61" fmla="*/ 2147483647 h 168"/>
                  <a:gd name="T62" fmla="*/ 2147483647 w 105"/>
                  <a:gd name="T63" fmla="*/ 2147483647 h 168"/>
                  <a:gd name="T64" fmla="*/ 2147483647 w 105"/>
                  <a:gd name="T65" fmla="*/ 2147483647 h 168"/>
                  <a:gd name="T66" fmla="*/ 2147483647 w 105"/>
                  <a:gd name="T67" fmla="*/ 2147483647 h 168"/>
                  <a:gd name="T68" fmla="*/ 2147483647 w 105"/>
                  <a:gd name="T69" fmla="*/ 2147483647 h 168"/>
                  <a:gd name="T70" fmla="*/ 2147483647 w 105"/>
                  <a:gd name="T71" fmla="*/ 2147483647 h 168"/>
                  <a:gd name="T72" fmla="*/ 2147483647 w 105"/>
                  <a:gd name="T73" fmla="*/ 2147483647 h 168"/>
                  <a:gd name="T74" fmla="*/ 2147483647 w 105"/>
                  <a:gd name="T75" fmla="*/ 2147483647 h 168"/>
                  <a:gd name="T76" fmla="*/ 2147483647 w 105"/>
                  <a:gd name="T77" fmla="*/ 2147483647 h 168"/>
                  <a:gd name="T78" fmla="*/ 2147483647 w 105"/>
                  <a:gd name="T79" fmla="*/ 2147483647 h 168"/>
                  <a:gd name="T80" fmla="*/ 2147483647 w 105"/>
                  <a:gd name="T81" fmla="*/ 2147483647 h 168"/>
                  <a:gd name="T82" fmla="*/ 2147483647 w 105"/>
                  <a:gd name="T83" fmla="*/ 2147483647 h 168"/>
                  <a:gd name="T84" fmla="*/ 2147483647 w 105"/>
                  <a:gd name="T85" fmla="*/ 2147483647 h 168"/>
                  <a:gd name="T86" fmla="*/ 2147483647 w 105"/>
                  <a:gd name="T87" fmla="*/ 2147483647 h 168"/>
                  <a:gd name="T88" fmla="*/ 2147483647 w 105"/>
                  <a:gd name="T89" fmla="*/ 2147483647 h 168"/>
                  <a:gd name="T90" fmla="*/ 2147483647 w 105"/>
                  <a:gd name="T91" fmla="*/ 2147483647 h 168"/>
                  <a:gd name="T92" fmla="*/ 2147483647 w 105"/>
                  <a:gd name="T93" fmla="*/ 2147483647 h 168"/>
                  <a:gd name="T94" fmla="*/ 2147483647 w 105"/>
                  <a:gd name="T95" fmla="*/ 2147483647 h 168"/>
                  <a:gd name="T96" fmla="*/ 2147483647 w 105"/>
                  <a:gd name="T97" fmla="*/ 2147483647 h 168"/>
                  <a:gd name="T98" fmla="*/ 2147483647 w 105"/>
                  <a:gd name="T99" fmla="*/ 2147483647 h 168"/>
                  <a:gd name="T100" fmla="*/ 2147483647 w 105"/>
                  <a:gd name="T101" fmla="*/ 2147483647 h 168"/>
                  <a:gd name="T102" fmla="*/ 2147483647 w 105"/>
                  <a:gd name="T103" fmla="*/ 2147483647 h 168"/>
                  <a:gd name="T104" fmla="*/ 2147483647 w 105"/>
                  <a:gd name="T105" fmla="*/ 2147483647 h 168"/>
                  <a:gd name="T106" fmla="*/ 2147483647 w 105"/>
                  <a:gd name="T107" fmla="*/ 2147483647 h 168"/>
                  <a:gd name="T108" fmla="*/ 2147483647 w 105"/>
                  <a:gd name="T109" fmla="*/ 2147483647 h 168"/>
                  <a:gd name="T110" fmla="*/ 2147483647 w 105"/>
                  <a:gd name="T111" fmla="*/ 2147483647 h 168"/>
                  <a:gd name="T112" fmla="*/ 2147483647 w 105"/>
                  <a:gd name="T113" fmla="*/ 2147483647 h 168"/>
                  <a:gd name="T114" fmla="*/ 2147483647 w 105"/>
                  <a:gd name="T115" fmla="*/ 2147483647 h 168"/>
                  <a:gd name="T116" fmla="*/ 2147483647 w 105"/>
                  <a:gd name="T117" fmla="*/ 2147483647 h 168"/>
                  <a:gd name="T118" fmla="*/ 2147483647 w 105"/>
                  <a:gd name="T119" fmla="*/ 2147483647 h 168"/>
                  <a:gd name="T120" fmla="*/ 2147483647 w 105"/>
                  <a:gd name="T121" fmla="*/ 2147483647 h 168"/>
                  <a:gd name="T122" fmla="*/ 2147483647 w 105"/>
                  <a:gd name="T123" fmla="*/ 2147483647 h 1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168">
                    <a:moveTo>
                      <a:pt x="42" y="167"/>
                    </a:moveTo>
                    <a:lnTo>
                      <a:pt x="42" y="167"/>
                    </a:lnTo>
                    <a:lnTo>
                      <a:pt x="45" y="165"/>
                    </a:lnTo>
                    <a:lnTo>
                      <a:pt x="47" y="164"/>
                    </a:lnTo>
                    <a:lnTo>
                      <a:pt x="48" y="163"/>
                    </a:lnTo>
                    <a:lnTo>
                      <a:pt x="49" y="162"/>
                    </a:lnTo>
                    <a:lnTo>
                      <a:pt x="48" y="161"/>
                    </a:lnTo>
                    <a:lnTo>
                      <a:pt x="49" y="159"/>
                    </a:lnTo>
                    <a:lnTo>
                      <a:pt x="49" y="158"/>
                    </a:lnTo>
                    <a:lnTo>
                      <a:pt x="51" y="157"/>
                    </a:lnTo>
                    <a:lnTo>
                      <a:pt x="52" y="156"/>
                    </a:lnTo>
                    <a:lnTo>
                      <a:pt x="53" y="154"/>
                    </a:lnTo>
                    <a:lnTo>
                      <a:pt x="53" y="153"/>
                    </a:lnTo>
                    <a:lnTo>
                      <a:pt x="52" y="153"/>
                    </a:lnTo>
                    <a:lnTo>
                      <a:pt x="51" y="153"/>
                    </a:lnTo>
                    <a:lnTo>
                      <a:pt x="48" y="151"/>
                    </a:lnTo>
                    <a:lnTo>
                      <a:pt x="49" y="151"/>
                    </a:lnTo>
                    <a:lnTo>
                      <a:pt x="51" y="150"/>
                    </a:lnTo>
                    <a:lnTo>
                      <a:pt x="53" y="148"/>
                    </a:lnTo>
                    <a:lnTo>
                      <a:pt x="54" y="151"/>
                    </a:lnTo>
                    <a:lnTo>
                      <a:pt x="56" y="151"/>
                    </a:lnTo>
                    <a:lnTo>
                      <a:pt x="57" y="151"/>
                    </a:lnTo>
                    <a:lnTo>
                      <a:pt x="58" y="151"/>
                    </a:lnTo>
                    <a:lnTo>
                      <a:pt x="60" y="151"/>
                    </a:lnTo>
                    <a:lnTo>
                      <a:pt x="62" y="151"/>
                    </a:lnTo>
                    <a:lnTo>
                      <a:pt x="63" y="151"/>
                    </a:lnTo>
                    <a:lnTo>
                      <a:pt x="64" y="152"/>
                    </a:lnTo>
                    <a:lnTo>
                      <a:pt x="67" y="154"/>
                    </a:lnTo>
                    <a:lnTo>
                      <a:pt x="70" y="156"/>
                    </a:lnTo>
                    <a:lnTo>
                      <a:pt x="73" y="156"/>
                    </a:lnTo>
                    <a:lnTo>
                      <a:pt x="75" y="154"/>
                    </a:lnTo>
                    <a:lnTo>
                      <a:pt x="78" y="153"/>
                    </a:lnTo>
                    <a:lnTo>
                      <a:pt x="80" y="153"/>
                    </a:lnTo>
                    <a:lnTo>
                      <a:pt x="83" y="152"/>
                    </a:lnTo>
                    <a:lnTo>
                      <a:pt x="84" y="151"/>
                    </a:lnTo>
                    <a:lnTo>
                      <a:pt x="85" y="151"/>
                    </a:lnTo>
                    <a:lnTo>
                      <a:pt x="87" y="150"/>
                    </a:lnTo>
                    <a:lnTo>
                      <a:pt x="90" y="148"/>
                    </a:lnTo>
                    <a:lnTo>
                      <a:pt x="91" y="147"/>
                    </a:lnTo>
                    <a:lnTo>
                      <a:pt x="92" y="145"/>
                    </a:lnTo>
                    <a:lnTo>
                      <a:pt x="94" y="140"/>
                    </a:lnTo>
                    <a:lnTo>
                      <a:pt x="95" y="138"/>
                    </a:lnTo>
                    <a:lnTo>
                      <a:pt x="96" y="138"/>
                    </a:lnTo>
                    <a:lnTo>
                      <a:pt x="96" y="136"/>
                    </a:lnTo>
                    <a:lnTo>
                      <a:pt x="98" y="134"/>
                    </a:lnTo>
                    <a:lnTo>
                      <a:pt x="100" y="127"/>
                    </a:lnTo>
                    <a:lnTo>
                      <a:pt x="100" y="124"/>
                    </a:lnTo>
                    <a:lnTo>
                      <a:pt x="100" y="121"/>
                    </a:lnTo>
                    <a:lnTo>
                      <a:pt x="101" y="119"/>
                    </a:lnTo>
                    <a:lnTo>
                      <a:pt x="102" y="118"/>
                    </a:lnTo>
                    <a:lnTo>
                      <a:pt x="102" y="116"/>
                    </a:lnTo>
                    <a:lnTo>
                      <a:pt x="102" y="115"/>
                    </a:lnTo>
                    <a:lnTo>
                      <a:pt x="103" y="114"/>
                    </a:lnTo>
                    <a:lnTo>
                      <a:pt x="102" y="113"/>
                    </a:lnTo>
                    <a:lnTo>
                      <a:pt x="103" y="108"/>
                    </a:lnTo>
                    <a:lnTo>
                      <a:pt x="103" y="107"/>
                    </a:lnTo>
                    <a:lnTo>
                      <a:pt x="102" y="105"/>
                    </a:lnTo>
                    <a:lnTo>
                      <a:pt x="102" y="104"/>
                    </a:lnTo>
                    <a:lnTo>
                      <a:pt x="103" y="102"/>
                    </a:lnTo>
                    <a:lnTo>
                      <a:pt x="105" y="102"/>
                    </a:lnTo>
                    <a:lnTo>
                      <a:pt x="105" y="101"/>
                    </a:lnTo>
                    <a:lnTo>
                      <a:pt x="105" y="99"/>
                    </a:lnTo>
                    <a:lnTo>
                      <a:pt x="103" y="98"/>
                    </a:lnTo>
                    <a:lnTo>
                      <a:pt x="101" y="97"/>
                    </a:lnTo>
                    <a:lnTo>
                      <a:pt x="100" y="96"/>
                    </a:lnTo>
                    <a:lnTo>
                      <a:pt x="98" y="96"/>
                    </a:lnTo>
                    <a:lnTo>
                      <a:pt x="98" y="94"/>
                    </a:lnTo>
                    <a:lnTo>
                      <a:pt x="98" y="93"/>
                    </a:lnTo>
                    <a:lnTo>
                      <a:pt x="98" y="92"/>
                    </a:lnTo>
                    <a:lnTo>
                      <a:pt x="100" y="91"/>
                    </a:lnTo>
                    <a:lnTo>
                      <a:pt x="98" y="89"/>
                    </a:lnTo>
                    <a:lnTo>
                      <a:pt x="97" y="88"/>
                    </a:lnTo>
                    <a:lnTo>
                      <a:pt x="95" y="87"/>
                    </a:lnTo>
                    <a:lnTo>
                      <a:pt x="94" y="86"/>
                    </a:lnTo>
                    <a:lnTo>
                      <a:pt x="95" y="83"/>
                    </a:lnTo>
                    <a:lnTo>
                      <a:pt x="96" y="82"/>
                    </a:lnTo>
                    <a:lnTo>
                      <a:pt x="96" y="81"/>
                    </a:lnTo>
                    <a:lnTo>
                      <a:pt x="96" y="78"/>
                    </a:lnTo>
                    <a:lnTo>
                      <a:pt x="97" y="75"/>
                    </a:lnTo>
                    <a:lnTo>
                      <a:pt x="98" y="69"/>
                    </a:lnTo>
                    <a:lnTo>
                      <a:pt x="98" y="65"/>
                    </a:lnTo>
                    <a:lnTo>
                      <a:pt x="98" y="63"/>
                    </a:lnTo>
                    <a:lnTo>
                      <a:pt x="98" y="61"/>
                    </a:lnTo>
                    <a:lnTo>
                      <a:pt x="101" y="60"/>
                    </a:lnTo>
                    <a:lnTo>
                      <a:pt x="103" y="58"/>
                    </a:lnTo>
                    <a:lnTo>
                      <a:pt x="101" y="55"/>
                    </a:lnTo>
                    <a:lnTo>
                      <a:pt x="98" y="53"/>
                    </a:lnTo>
                    <a:lnTo>
                      <a:pt x="100" y="48"/>
                    </a:lnTo>
                    <a:lnTo>
                      <a:pt x="100" y="45"/>
                    </a:lnTo>
                    <a:lnTo>
                      <a:pt x="98" y="44"/>
                    </a:lnTo>
                    <a:lnTo>
                      <a:pt x="95" y="41"/>
                    </a:lnTo>
                    <a:lnTo>
                      <a:pt x="95" y="38"/>
                    </a:lnTo>
                    <a:lnTo>
                      <a:pt x="96" y="36"/>
                    </a:lnTo>
                    <a:lnTo>
                      <a:pt x="96" y="34"/>
                    </a:lnTo>
                    <a:lnTo>
                      <a:pt x="96" y="32"/>
                    </a:lnTo>
                    <a:lnTo>
                      <a:pt x="94" y="29"/>
                    </a:lnTo>
                    <a:lnTo>
                      <a:pt x="92" y="28"/>
                    </a:lnTo>
                    <a:lnTo>
                      <a:pt x="91" y="28"/>
                    </a:lnTo>
                    <a:lnTo>
                      <a:pt x="90" y="28"/>
                    </a:lnTo>
                    <a:lnTo>
                      <a:pt x="89" y="31"/>
                    </a:lnTo>
                    <a:lnTo>
                      <a:pt x="87" y="31"/>
                    </a:lnTo>
                    <a:lnTo>
                      <a:pt x="86" y="31"/>
                    </a:lnTo>
                    <a:lnTo>
                      <a:pt x="85" y="29"/>
                    </a:lnTo>
                    <a:lnTo>
                      <a:pt x="85" y="27"/>
                    </a:lnTo>
                    <a:lnTo>
                      <a:pt x="85" y="22"/>
                    </a:lnTo>
                    <a:lnTo>
                      <a:pt x="85" y="18"/>
                    </a:lnTo>
                    <a:lnTo>
                      <a:pt x="85" y="16"/>
                    </a:lnTo>
                    <a:lnTo>
                      <a:pt x="85" y="15"/>
                    </a:lnTo>
                    <a:lnTo>
                      <a:pt x="84" y="15"/>
                    </a:lnTo>
                    <a:lnTo>
                      <a:pt x="81" y="16"/>
                    </a:lnTo>
                    <a:lnTo>
                      <a:pt x="80" y="16"/>
                    </a:lnTo>
                    <a:lnTo>
                      <a:pt x="79" y="16"/>
                    </a:lnTo>
                    <a:lnTo>
                      <a:pt x="79" y="14"/>
                    </a:lnTo>
                    <a:lnTo>
                      <a:pt x="79" y="9"/>
                    </a:lnTo>
                    <a:lnTo>
                      <a:pt x="79" y="7"/>
                    </a:lnTo>
                    <a:lnTo>
                      <a:pt x="75" y="6"/>
                    </a:lnTo>
                    <a:lnTo>
                      <a:pt x="69" y="4"/>
                    </a:lnTo>
                    <a:lnTo>
                      <a:pt x="68" y="4"/>
                    </a:lnTo>
                    <a:lnTo>
                      <a:pt x="68" y="3"/>
                    </a:lnTo>
                    <a:lnTo>
                      <a:pt x="67" y="3"/>
                    </a:lnTo>
                    <a:lnTo>
                      <a:pt x="64" y="0"/>
                    </a:lnTo>
                    <a:lnTo>
                      <a:pt x="63" y="0"/>
                    </a:lnTo>
                    <a:lnTo>
                      <a:pt x="62" y="0"/>
                    </a:lnTo>
                    <a:lnTo>
                      <a:pt x="60" y="1"/>
                    </a:lnTo>
                    <a:lnTo>
                      <a:pt x="58" y="1"/>
                    </a:lnTo>
                    <a:lnTo>
                      <a:pt x="58" y="3"/>
                    </a:lnTo>
                    <a:lnTo>
                      <a:pt x="57" y="5"/>
                    </a:lnTo>
                    <a:lnTo>
                      <a:pt x="57" y="6"/>
                    </a:lnTo>
                    <a:lnTo>
                      <a:pt x="57" y="7"/>
                    </a:lnTo>
                    <a:lnTo>
                      <a:pt x="59" y="10"/>
                    </a:lnTo>
                    <a:lnTo>
                      <a:pt x="59" y="12"/>
                    </a:lnTo>
                    <a:lnTo>
                      <a:pt x="62" y="17"/>
                    </a:lnTo>
                    <a:lnTo>
                      <a:pt x="63" y="20"/>
                    </a:lnTo>
                    <a:lnTo>
                      <a:pt x="63" y="21"/>
                    </a:lnTo>
                    <a:lnTo>
                      <a:pt x="62" y="22"/>
                    </a:lnTo>
                    <a:lnTo>
                      <a:pt x="62" y="23"/>
                    </a:lnTo>
                    <a:lnTo>
                      <a:pt x="62" y="26"/>
                    </a:lnTo>
                    <a:lnTo>
                      <a:pt x="60" y="25"/>
                    </a:lnTo>
                    <a:lnTo>
                      <a:pt x="59" y="25"/>
                    </a:lnTo>
                    <a:lnTo>
                      <a:pt x="58" y="25"/>
                    </a:lnTo>
                    <a:lnTo>
                      <a:pt x="57" y="23"/>
                    </a:lnTo>
                    <a:lnTo>
                      <a:pt x="56" y="23"/>
                    </a:lnTo>
                    <a:lnTo>
                      <a:pt x="54" y="23"/>
                    </a:lnTo>
                    <a:lnTo>
                      <a:pt x="53" y="22"/>
                    </a:lnTo>
                    <a:lnTo>
                      <a:pt x="52" y="26"/>
                    </a:lnTo>
                    <a:lnTo>
                      <a:pt x="53" y="26"/>
                    </a:lnTo>
                    <a:lnTo>
                      <a:pt x="52" y="27"/>
                    </a:lnTo>
                    <a:lnTo>
                      <a:pt x="52" y="28"/>
                    </a:lnTo>
                    <a:lnTo>
                      <a:pt x="53" y="28"/>
                    </a:lnTo>
                    <a:lnTo>
                      <a:pt x="52" y="29"/>
                    </a:lnTo>
                    <a:lnTo>
                      <a:pt x="52" y="32"/>
                    </a:lnTo>
                    <a:lnTo>
                      <a:pt x="48" y="31"/>
                    </a:lnTo>
                    <a:lnTo>
                      <a:pt x="47" y="32"/>
                    </a:lnTo>
                    <a:lnTo>
                      <a:pt x="46" y="32"/>
                    </a:lnTo>
                    <a:lnTo>
                      <a:pt x="43" y="32"/>
                    </a:lnTo>
                    <a:lnTo>
                      <a:pt x="42" y="32"/>
                    </a:lnTo>
                    <a:lnTo>
                      <a:pt x="41" y="33"/>
                    </a:lnTo>
                    <a:lnTo>
                      <a:pt x="38" y="36"/>
                    </a:lnTo>
                    <a:lnTo>
                      <a:pt x="38" y="38"/>
                    </a:lnTo>
                    <a:lnTo>
                      <a:pt x="37" y="39"/>
                    </a:lnTo>
                    <a:lnTo>
                      <a:pt x="35" y="39"/>
                    </a:lnTo>
                    <a:lnTo>
                      <a:pt x="34" y="39"/>
                    </a:lnTo>
                    <a:lnTo>
                      <a:pt x="32" y="38"/>
                    </a:lnTo>
                    <a:lnTo>
                      <a:pt x="31" y="37"/>
                    </a:lnTo>
                    <a:lnTo>
                      <a:pt x="30" y="37"/>
                    </a:lnTo>
                    <a:lnTo>
                      <a:pt x="29" y="34"/>
                    </a:lnTo>
                    <a:lnTo>
                      <a:pt x="29" y="33"/>
                    </a:lnTo>
                    <a:lnTo>
                      <a:pt x="27" y="36"/>
                    </a:lnTo>
                    <a:lnTo>
                      <a:pt x="26" y="38"/>
                    </a:lnTo>
                    <a:lnTo>
                      <a:pt x="25" y="39"/>
                    </a:lnTo>
                    <a:lnTo>
                      <a:pt x="25" y="41"/>
                    </a:lnTo>
                    <a:lnTo>
                      <a:pt x="22" y="48"/>
                    </a:lnTo>
                    <a:lnTo>
                      <a:pt x="24" y="49"/>
                    </a:lnTo>
                    <a:lnTo>
                      <a:pt x="22" y="50"/>
                    </a:lnTo>
                    <a:lnTo>
                      <a:pt x="21" y="53"/>
                    </a:lnTo>
                    <a:lnTo>
                      <a:pt x="20" y="54"/>
                    </a:lnTo>
                    <a:lnTo>
                      <a:pt x="20" y="55"/>
                    </a:lnTo>
                    <a:lnTo>
                      <a:pt x="18" y="56"/>
                    </a:lnTo>
                    <a:lnTo>
                      <a:pt x="15" y="56"/>
                    </a:lnTo>
                    <a:lnTo>
                      <a:pt x="15" y="55"/>
                    </a:lnTo>
                    <a:lnTo>
                      <a:pt x="14" y="54"/>
                    </a:lnTo>
                    <a:lnTo>
                      <a:pt x="9" y="54"/>
                    </a:lnTo>
                    <a:lnTo>
                      <a:pt x="8" y="59"/>
                    </a:lnTo>
                    <a:lnTo>
                      <a:pt x="7" y="59"/>
                    </a:lnTo>
                    <a:lnTo>
                      <a:pt x="5" y="59"/>
                    </a:lnTo>
                    <a:lnTo>
                      <a:pt x="4" y="60"/>
                    </a:lnTo>
                    <a:lnTo>
                      <a:pt x="3" y="64"/>
                    </a:lnTo>
                    <a:lnTo>
                      <a:pt x="2" y="65"/>
                    </a:lnTo>
                    <a:lnTo>
                      <a:pt x="0" y="66"/>
                    </a:lnTo>
                    <a:lnTo>
                      <a:pt x="2" y="66"/>
                    </a:lnTo>
                    <a:lnTo>
                      <a:pt x="4" y="67"/>
                    </a:lnTo>
                    <a:lnTo>
                      <a:pt x="4" y="69"/>
                    </a:lnTo>
                    <a:lnTo>
                      <a:pt x="8" y="72"/>
                    </a:lnTo>
                    <a:lnTo>
                      <a:pt x="9" y="76"/>
                    </a:lnTo>
                    <a:lnTo>
                      <a:pt x="11" y="80"/>
                    </a:lnTo>
                    <a:lnTo>
                      <a:pt x="13" y="80"/>
                    </a:lnTo>
                    <a:lnTo>
                      <a:pt x="14" y="78"/>
                    </a:lnTo>
                    <a:lnTo>
                      <a:pt x="15" y="77"/>
                    </a:lnTo>
                    <a:lnTo>
                      <a:pt x="15" y="80"/>
                    </a:lnTo>
                    <a:lnTo>
                      <a:pt x="14" y="81"/>
                    </a:lnTo>
                    <a:lnTo>
                      <a:pt x="14" y="82"/>
                    </a:lnTo>
                    <a:lnTo>
                      <a:pt x="13" y="86"/>
                    </a:lnTo>
                    <a:lnTo>
                      <a:pt x="11" y="89"/>
                    </a:lnTo>
                    <a:lnTo>
                      <a:pt x="11" y="91"/>
                    </a:lnTo>
                    <a:lnTo>
                      <a:pt x="11" y="92"/>
                    </a:lnTo>
                    <a:lnTo>
                      <a:pt x="13" y="94"/>
                    </a:lnTo>
                    <a:lnTo>
                      <a:pt x="13" y="98"/>
                    </a:lnTo>
                    <a:lnTo>
                      <a:pt x="14" y="102"/>
                    </a:lnTo>
                    <a:lnTo>
                      <a:pt x="14" y="107"/>
                    </a:lnTo>
                    <a:lnTo>
                      <a:pt x="13" y="112"/>
                    </a:lnTo>
                    <a:lnTo>
                      <a:pt x="13" y="114"/>
                    </a:lnTo>
                    <a:lnTo>
                      <a:pt x="13" y="115"/>
                    </a:lnTo>
                    <a:lnTo>
                      <a:pt x="11" y="119"/>
                    </a:lnTo>
                    <a:lnTo>
                      <a:pt x="10" y="119"/>
                    </a:lnTo>
                    <a:lnTo>
                      <a:pt x="9" y="120"/>
                    </a:lnTo>
                    <a:lnTo>
                      <a:pt x="9" y="121"/>
                    </a:lnTo>
                    <a:lnTo>
                      <a:pt x="9" y="123"/>
                    </a:lnTo>
                    <a:lnTo>
                      <a:pt x="11" y="125"/>
                    </a:lnTo>
                    <a:lnTo>
                      <a:pt x="11" y="126"/>
                    </a:lnTo>
                    <a:lnTo>
                      <a:pt x="11" y="127"/>
                    </a:lnTo>
                    <a:lnTo>
                      <a:pt x="10" y="127"/>
                    </a:lnTo>
                    <a:lnTo>
                      <a:pt x="10" y="129"/>
                    </a:lnTo>
                    <a:lnTo>
                      <a:pt x="11" y="130"/>
                    </a:lnTo>
                    <a:lnTo>
                      <a:pt x="11" y="131"/>
                    </a:lnTo>
                    <a:lnTo>
                      <a:pt x="13" y="131"/>
                    </a:lnTo>
                    <a:lnTo>
                      <a:pt x="14" y="131"/>
                    </a:lnTo>
                    <a:lnTo>
                      <a:pt x="14" y="132"/>
                    </a:lnTo>
                    <a:lnTo>
                      <a:pt x="15" y="135"/>
                    </a:lnTo>
                    <a:lnTo>
                      <a:pt x="15" y="137"/>
                    </a:lnTo>
                    <a:lnTo>
                      <a:pt x="16" y="138"/>
                    </a:lnTo>
                    <a:lnTo>
                      <a:pt x="18" y="138"/>
                    </a:lnTo>
                    <a:lnTo>
                      <a:pt x="18" y="140"/>
                    </a:lnTo>
                    <a:lnTo>
                      <a:pt x="18" y="145"/>
                    </a:lnTo>
                    <a:lnTo>
                      <a:pt x="16" y="145"/>
                    </a:lnTo>
                    <a:lnTo>
                      <a:pt x="15" y="145"/>
                    </a:lnTo>
                    <a:lnTo>
                      <a:pt x="16" y="145"/>
                    </a:lnTo>
                    <a:lnTo>
                      <a:pt x="16" y="146"/>
                    </a:lnTo>
                    <a:lnTo>
                      <a:pt x="16" y="148"/>
                    </a:lnTo>
                    <a:lnTo>
                      <a:pt x="19" y="151"/>
                    </a:lnTo>
                    <a:lnTo>
                      <a:pt x="19" y="152"/>
                    </a:lnTo>
                    <a:lnTo>
                      <a:pt x="20" y="152"/>
                    </a:lnTo>
                    <a:lnTo>
                      <a:pt x="21" y="153"/>
                    </a:lnTo>
                    <a:lnTo>
                      <a:pt x="22" y="152"/>
                    </a:lnTo>
                    <a:lnTo>
                      <a:pt x="24" y="152"/>
                    </a:lnTo>
                    <a:lnTo>
                      <a:pt x="26" y="151"/>
                    </a:lnTo>
                    <a:lnTo>
                      <a:pt x="27" y="150"/>
                    </a:lnTo>
                    <a:lnTo>
                      <a:pt x="27" y="151"/>
                    </a:lnTo>
                    <a:lnTo>
                      <a:pt x="27" y="152"/>
                    </a:lnTo>
                    <a:lnTo>
                      <a:pt x="26" y="153"/>
                    </a:lnTo>
                    <a:lnTo>
                      <a:pt x="26" y="156"/>
                    </a:lnTo>
                    <a:lnTo>
                      <a:pt x="27" y="157"/>
                    </a:lnTo>
                    <a:lnTo>
                      <a:pt x="29" y="157"/>
                    </a:lnTo>
                    <a:lnTo>
                      <a:pt x="30" y="157"/>
                    </a:lnTo>
                    <a:lnTo>
                      <a:pt x="31" y="158"/>
                    </a:lnTo>
                    <a:lnTo>
                      <a:pt x="31" y="159"/>
                    </a:lnTo>
                    <a:lnTo>
                      <a:pt x="32" y="159"/>
                    </a:lnTo>
                    <a:lnTo>
                      <a:pt x="34" y="158"/>
                    </a:lnTo>
                    <a:lnTo>
                      <a:pt x="36" y="158"/>
                    </a:lnTo>
                    <a:lnTo>
                      <a:pt x="36" y="159"/>
                    </a:lnTo>
                    <a:lnTo>
                      <a:pt x="36" y="161"/>
                    </a:lnTo>
                    <a:lnTo>
                      <a:pt x="36" y="162"/>
                    </a:lnTo>
                    <a:lnTo>
                      <a:pt x="37" y="162"/>
                    </a:lnTo>
                    <a:lnTo>
                      <a:pt x="40" y="162"/>
                    </a:lnTo>
                    <a:lnTo>
                      <a:pt x="40" y="163"/>
                    </a:lnTo>
                    <a:lnTo>
                      <a:pt x="38" y="164"/>
                    </a:lnTo>
                    <a:lnTo>
                      <a:pt x="37" y="164"/>
                    </a:lnTo>
                    <a:lnTo>
                      <a:pt x="37" y="165"/>
                    </a:lnTo>
                    <a:lnTo>
                      <a:pt x="37" y="167"/>
                    </a:lnTo>
                    <a:lnTo>
                      <a:pt x="38" y="168"/>
                    </a:lnTo>
                    <a:lnTo>
                      <a:pt x="41" y="168"/>
                    </a:lnTo>
                    <a:lnTo>
                      <a:pt x="42" y="167"/>
                    </a:lnTo>
                    <a:close/>
                    <a:moveTo>
                      <a:pt x="38" y="103"/>
                    </a:moveTo>
                    <a:lnTo>
                      <a:pt x="38" y="103"/>
                    </a:lnTo>
                    <a:lnTo>
                      <a:pt x="38" y="104"/>
                    </a:lnTo>
                    <a:lnTo>
                      <a:pt x="37" y="104"/>
                    </a:lnTo>
                    <a:lnTo>
                      <a:pt x="36" y="103"/>
                    </a:lnTo>
                    <a:lnTo>
                      <a:pt x="35" y="103"/>
                    </a:lnTo>
                    <a:lnTo>
                      <a:pt x="34" y="105"/>
                    </a:lnTo>
                    <a:lnTo>
                      <a:pt x="32" y="107"/>
                    </a:lnTo>
                    <a:lnTo>
                      <a:pt x="30" y="107"/>
                    </a:lnTo>
                    <a:lnTo>
                      <a:pt x="29" y="107"/>
                    </a:lnTo>
                    <a:lnTo>
                      <a:pt x="27" y="107"/>
                    </a:lnTo>
                    <a:lnTo>
                      <a:pt x="27" y="110"/>
                    </a:lnTo>
                    <a:lnTo>
                      <a:pt x="26" y="112"/>
                    </a:lnTo>
                    <a:lnTo>
                      <a:pt x="27" y="114"/>
                    </a:lnTo>
                    <a:lnTo>
                      <a:pt x="29" y="115"/>
                    </a:lnTo>
                    <a:lnTo>
                      <a:pt x="27" y="116"/>
                    </a:lnTo>
                    <a:lnTo>
                      <a:pt x="26" y="116"/>
                    </a:lnTo>
                    <a:lnTo>
                      <a:pt x="26" y="118"/>
                    </a:lnTo>
                    <a:lnTo>
                      <a:pt x="26" y="119"/>
                    </a:lnTo>
                    <a:lnTo>
                      <a:pt x="24" y="120"/>
                    </a:lnTo>
                    <a:lnTo>
                      <a:pt x="22" y="123"/>
                    </a:lnTo>
                    <a:lnTo>
                      <a:pt x="24" y="125"/>
                    </a:lnTo>
                    <a:lnTo>
                      <a:pt x="24" y="127"/>
                    </a:lnTo>
                    <a:lnTo>
                      <a:pt x="24" y="129"/>
                    </a:lnTo>
                    <a:lnTo>
                      <a:pt x="22" y="130"/>
                    </a:lnTo>
                    <a:lnTo>
                      <a:pt x="22" y="132"/>
                    </a:lnTo>
                    <a:lnTo>
                      <a:pt x="21" y="132"/>
                    </a:lnTo>
                    <a:lnTo>
                      <a:pt x="20" y="130"/>
                    </a:lnTo>
                    <a:lnTo>
                      <a:pt x="20" y="129"/>
                    </a:lnTo>
                    <a:lnTo>
                      <a:pt x="18" y="129"/>
                    </a:lnTo>
                    <a:lnTo>
                      <a:pt x="16" y="129"/>
                    </a:lnTo>
                    <a:lnTo>
                      <a:pt x="16" y="127"/>
                    </a:lnTo>
                    <a:lnTo>
                      <a:pt x="18" y="124"/>
                    </a:lnTo>
                    <a:lnTo>
                      <a:pt x="18" y="123"/>
                    </a:lnTo>
                    <a:lnTo>
                      <a:pt x="19" y="118"/>
                    </a:lnTo>
                    <a:lnTo>
                      <a:pt x="20" y="115"/>
                    </a:lnTo>
                    <a:lnTo>
                      <a:pt x="21" y="113"/>
                    </a:lnTo>
                    <a:lnTo>
                      <a:pt x="22" y="112"/>
                    </a:lnTo>
                    <a:lnTo>
                      <a:pt x="25" y="107"/>
                    </a:lnTo>
                    <a:lnTo>
                      <a:pt x="26" y="104"/>
                    </a:lnTo>
                    <a:lnTo>
                      <a:pt x="26" y="103"/>
                    </a:lnTo>
                    <a:lnTo>
                      <a:pt x="25" y="99"/>
                    </a:lnTo>
                    <a:lnTo>
                      <a:pt x="24" y="98"/>
                    </a:lnTo>
                    <a:lnTo>
                      <a:pt x="24" y="97"/>
                    </a:lnTo>
                    <a:lnTo>
                      <a:pt x="26" y="92"/>
                    </a:lnTo>
                    <a:lnTo>
                      <a:pt x="31" y="87"/>
                    </a:lnTo>
                    <a:lnTo>
                      <a:pt x="32" y="85"/>
                    </a:lnTo>
                    <a:lnTo>
                      <a:pt x="34" y="82"/>
                    </a:lnTo>
                    <a:lnTo>
                      <a:pt x="37" y="81"/>
                    </a:lnTo>
                    <a:lnTo>
                      <a:pt x="40" y="80"/>
                    </a:lnTo>
                    <a:lnTo>
                      <a:pt x="40" y="77"/>
                    </a:lnTo>
                    <a:lnTo>
                      <a:pt x="40" y="75"/>
                    </a:lnTo>
                    <a:lnTo>
                      <a:pt x="41" y="74"/>
                    </a:lnTo>
                    <a:lnTo>
                      <a:pt x="42" y="74"/>
                    </a:lnTo>
                    <a:lnTo>
                      <a:pt x="43" y="74"/>
                    </a:lnTo>
                    <a:lnTo>
                      <a:pt x="46" y="71"/>
                    </a:lnTo>
                    <a:lnTo>
                      <a:pt x="46" y="70"/>
                    </a:lnTo>
                    <a:lnTo>
                      <a:pt x="46" y="65"/>
                    </a:lnTo>
                    <a:lnTo>
                      <a:pt x="46" y="63"/>
                    </a:lnTo>
                    <a:lnTo>
                      <a:pt x="45" y="61"/>
                    </a:lnTo>
                    <a:lnTo>
                      <a:pt x="43" y="60"/>
                    </a:lnTo>
                    <a:lnTo>
                      <a:pt x="42" y="58"/>
                    </a:lnTo>
                    <a:lnTo>
                      <a:pt x="43" y="54"/>
                    </a:lnTo>
                    <a:lnTo>
                      <a:pt x="43" y="52"/>
                    </a:lnTo>
                    <a:lnTo>
                      <a:pt x="43" y="49"/>
                    </a:lnTo>
                    <a:lnTo>
                      <a:pt x="47" y="45"/>
                    </a:lnTo>
                    <a:lnTo>
                      <a:pt x="48" y="45"/>
                    </a:lnTo>
                    <a:lnTo>
                      <a:pt x="49" y="47"/>
                    </a:lnTo>
                    <a:lnTo>
                      <a:pt x="52" y="45"/>
                    </a:lnTo>
                    <a:lnTo>
                      <a:pt x="53" y="41"/>
                    </a:lnTo>
                    <a:lnTo>
                      <a:pt x="54" y="41"/>
                    </a:lnTo>
                    <a:lnTo>
                      <a:pt x="54" y="42"/>
                    </a:lnTo>
                    <a:lnTo>
                      <a:pt x="54" y="43"/>
                    </a:lnTo>
                    <a:lnTo>
                      <a:pt x="54" y="45"/>
                    </a:lnTo>
                    <a:lnTo>
                      <a:pt x="56" y="45"/>
                    </a:lnTo>
                    <a:lnTo>
                      <a:pt x="58" y="47"/>
                    </a:lnTo>
                    <a:lnTo>
                      <a:pt x="57" y="48"/>
                    </a:lnTo>
                    <a:lnTo>
                      <a:pt x="58" y="48"/>
                    </a:lnTo>
                    <a:lnTo>
                      <a:pt x="59" y="45"/>
                    </a:lnTo>
                    <a:lnTo>
                      <a:pt x="60" y="45"/>
                    </a:lnTo>
                    <a:lnTo>
                      <a:pt x="59" y="44"/>
                    </a:lnTo>
                    <a:lnTo>
                      <a:pt x="58" y="43"/>
                    </a:lnTo>
                    <a:lnTo>
                      <a:pt x="60" y="41"/>
                    </a:lnTo>
                    <a:lnTo>
                      <a:pt x="60" y="38"/>
                    </a:lnTo>
                    <a:lnTo>
                      <a:pt x="62" y="38"/>
                    </a:lnTo>
                    <a:lnTo>
                      <a:pt x="64" y="38"/>
                    </a:lnTo>
                    <a:lnTo>
                      <a:pt x="64" y="41"/>
                    </a:lnTo>
                    <a:lnTo>
                      <a:pt x="64" y="44"/>
                    </a:lnTo>
                    <a:lnTo>
                      <a:pt x="65" y="45"/>
                    </a:lnTo>
                    <a:lnTo>
                      <a:pt x="65" y="47"/>
                    </a:lnTo>
                    <a:lnTo>
                      <a:pt x="64" y="48"/>
                    </a:lnTo>
                    <a:lnTo>
                      <a:pt x="65" y="50"/>
                    </a:lnTo>
                    <a:lnTo>
                      <a:pt x="65" y="52"/>
                    </a:lnTo>
                    <a:lnTo>
                      <a:pt x="67" y="54"/>
                    </a:lnTo>
                    <a:lnTo>
                      <a:pt x="68" y="58"/>
                    </a:lnTo>
                    <a:lnTo>
                      <a:pt x="70" y="59"/>
                    </a:lnTo>
                    <a:lnTo>
                      <a:pt x="73" y="59"/>
                    </a:lnTo>
                    <a:lnTo>
                      <a:pt x="75" y="60"/>
                    </a:lnTo>
                    <a:lnTo>
                      <a:pt x="76" y="63"/>
                    </a:lnTo>
                    <a:lnTo>
                      <a:pt x="78" y="65"/>
                    </a:lnTo>
                    <a:lnTo>
                      <a:pt x="76" y="70"/>
                    </a:lnTo>
                    <a:lnTo>
                      <a:pt x="74" y="75"/>
                    </a:lnTo>
                    <a:lnTo>
                      <a:pt x="73" y="77"/>
                    </a:lnTo>
                    <a:lnTo>
                      <a:pt x="71" y="80"/>
                    </a:lnTo>
                    <a:lnTo>
                      <a:pt x="68" y="82"/>
                    </a:lnTo>
                    <a:lnTo>
                      <a:pt x="64" y="85"/>
                    </a:lnTo>
                    <a:lnTo>
                      <a:pt x="60" y="86"/>
                    </a:lnTo>
                    <a:lnTo>
                      <a:pt x="59" y="88"/>
                    </a:lnTo>
                    <a:lnTo>
                      <a:pt x="57" y="89"/>
                    </a:lnTo>
                    <a:lnTo>
                      <a:pt x="54" y="89"/>
                    </a:lnTo>
                    <a:lnTo>
                      <a:pt x="52" y="91"/>
                    </a:lnTo>
                    <a:lnTo>
                      <a:pt x="52" y="92"/>
                    </a:lnTo>
                    <a:lnTo>
                      <a:pt x="49" y="92"/>
                    </a:lnTo>
                    <a:lnTo>
                      <a:pt x="48" y="93"/>
                    </a:lnTo>
                    <a:lnTo>
                      <a:pt x="49" y="94"/>
                    </a:lnTo>
                    <a:lnTo>
                      <a:pt x="47" y="96"/>
                    </a:lnTo>
                    <a:lnTo>
                      <a:pt x="45" y="98"/>
                    </a:lnTo>
                    <a:lnTo>
                      <a:pt x="45" y="101"/>
                    </a:lnTo>
                    <a:lnTo>
                      <a:pt x="46" y="103"/>
                    </a:lnTo>
                    <a:lnTo>
                      <a:pt x="45" y="103"/>
                    </a:lnTo>
                    <a:lnTo>
                      <a:pt x="43" y="103"/>
                    </a:lnTo>
                    <a:lnTo>
                      <a:pt x="41" y="103"/>
                    </a:lnTo>
                    <a:lnTo>
                      <a:pt x="40" y="103"/>
                    </a:lnTo>
                    <a:lnTo>
                      <a:pt x="38"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 name="Freeform 199"/>
              <p:cNvSpPr>
                <a:spLocks/>
              </p:cNvSpPr>
              <p:nvPr/>
            </p:nvSpPr>
            <p:spPr bwMode="auto">
              <a:xfrm>
                <a:off x="3347599" y="2253340"/>
                <a:ext cx="152777" cy="268315"/>
              </a:xfrm>
              <a:custGeom>
                <a:avLst/>
                <a:gdLst>
                  <a:gd name="T0" fmla="*/ 2147483647 w 160"/>
                  <a:gd name="T1" fmla="*/ 2147483647 h 281"/>
                  <a:gd name="T2" fmla="*/ 2147483647 w 160"/>
                  <a:gd name="T3" fmla="*/ 2147483647 h 281"/>
                  <a:gd name="T4" fmla="*/ 2147483647 w 160"/>
                  <a:gd name="T5" fmla="*/ 2147483647 h 281"/>
                  <a:gd name="T6" fmla="*/ 2147483647 w 160"/>
                  <a:gd name="T7" fmla="*/ 2147483647 h 281"/>
                  <a:gd name="T8" fmla="*/ 2147483647 w 160"/>
                  <a:gd name="T9" fmla="*/ 2147483647 h 281"/>
                  <a:gd name="T10" fmla="*/ 2147483647 w 160"/>
                  <a:gd name="T11" fmla="*/ 2147483647 h 281"/>
                  <a:gd name="T12" fmla="*/ 2147483647 w 160"/>
                  <a:gd name="T13" fmla="*/ 2147483647 h 281"/>
                  <a:gd name="T14" fmla="*/ 2147483647 w 160"/>
                  <a:gd name="T15" fmla="*/ 2147483647 h 281"/>
                  <a:gd name="T16" fmla="*/ 2147483647 w 160"/>
                  <a:gd name="T17" fmla="*/ 2147483647 h 281"/>
                  <a:gd name="T18" fmla="*/ 2147483647 w 160"/>
                  <a:gd name="T19" fmla="*/ 2147483647 h 281"/>
                  <a:gd name="T20" fmla="*/ 2147483647 w 160"/>
                  <a:gd name="T21" fmla="*/ 2147483647 h 281"/>
                  <a:gd name="T22" fmla="*/ 2147483647 w 160"/>
                  <a:gd name="T23" fmla="*/ 2147483647 h 281"/>
                  <a:gd name="T24" fmla="*/ 2147483647 w 160"/>
                  <a:gd name="T25" fmla="*/ 2147483647 h 281"/>
                  <a:gd name="T26" fmla="*/ 2147483647 w 160"/>
                  <a:gd name="T27" fmla="*/ 2147483647 h 281"/>
                  <a:gd name="T28" fmla="*/ 2147483647 w 160"/>
                  <a:gd name="T29" fmla="*/ 2147483647 h 281"/>
                  <a:gd name="T30" fmla="*/ 2147483647 w 160"/>
                  <a:gd name="T31" fmla="*/ 2147483647 h 281"/>
                  <a:gd name="T32" fmla="*/ 2147483647 w 160"/>
                  <a:gd name="T33" fmla="*/ 2147483647 h 281"/>
                  <a:gd name="T34" fmla="*/ 2147483647 w 160"/>
                  <a:gd name="T35" fmla="*/ 2147483647 h 281"/>
                  <a:gd name="T36" fmla="*/ 2147483647 w 160"/>
                  <a:gd name="T37" fmla="*/ 2147483647 h 281"/>
                  <a:gd name="T38" fmla="*/ 2147483647 w 160"/>
                  <a:gd name="T39" fmla="*/ 2147483647 h 281"/>
                  <a:gd name="T40" fmla="*/ 2147483647 w 160"/>
                  <a:gd name="T41" fmla="*/ 2147483647 h 281"/>
                  <a:gd name="T42" fmla="*/ 2147483647 w 160"/>
                  <a:gd name="T43" fmla="*/ 2147483647 h 281"/>
                  <a:gd name="T44" fmla="*/ 2147483647 w 160"/>
                  <a:gd name="T45" fmla="*/ 2147483647 h 281"/>
                  <a:gd name="T46" fmla="*/ 2147483647 w 160"/>
                  <a:gd name="T47" fmla="*/ 2147483647 h 281"/>
                  <a:gd name="T48" fmla="*/ 2147483647 w 160"/>
                  <a:gd name="T49" fmla="*/ 2147483647 h 281"/>
                  <a:gd name="T50" fmla="*/ 2147483647 w 160"/>
                  <a:gd name="T51" fmla="*/ 2147483647 h 281"/>
                  <a:gd name="T52" fmla="*/ 2147483647 w 160"/>
                  <a:gd name="T53" fmla="*/ 2147483647 h 281"/>
                  <a:gd name="T54" fmla="*/ 2147483647 w 160"/>
                  <a:gd name="T55" fmla="*/ 2147483647 h 281"/>
                  <a:gd name="T56" fmla="*/ 2147483647 w 160"/>
                  <a:gd name="T57" fmla="*/ 2147483647 h 281"/>
                  <a:gd name="T58" fmla="*/ 2147483647 w 160"/>
                  <a:gd name="T59" fmla="*/ 2147483647 h 281"/>
                  <a:gd name="T60" fmla="*/ 2147483647 w 160"/>
                  <a:gd name="T61" fmla="*/ 2147483647 h 281"/>
                  <a:gd name="T62" fmla="*/ 2147483647 w 160"/>
                  <a:gd name="T63" fmla="*/ 2147483647 h 281"/>
                  <a:gd name="T64" fmla="*/ 2147483647 w 160"/>
                  <a:gd name="T65" fmla="*/ 2147483647 h 281"/>
                  <a:gd name="T66" fmla="*/ 2147483647 w 160"/>
                  <a:gd name="T67" fmla="*/ 2147483647 h 281"/>
                  <a:gd name="T68" fmla="*/ 2147483647 w 160"/>
                  <a:gd name="T69" fmla="*/ 2147483647 h 281"/>
                  <a:gd name="T70" fmla="*/ 2147483647 w 160"/>
                  <a:gd name="T71" fmla="*/ 2147483647 h 281"/>
                  <a:gd name="T72" fmla="*/ 2147483647 w 160"/>
                  <a:gd name="T73" fmla="*/ 2147483647 h 281"/>
                  <a:gd name="T74" fmla="*/ 2147483647 w 160"/>
                  <a:gd name="T75" fmla="*/ 2147483647 h 281"/>
                  <a:gd name="T76" fmla="*/ 2147483647 w 160"/>
                  <a:gd name="T77" fmla="*/ 2147483647 h 281"/>
                  <a:gd name="T78" fmla="*/ 2147483647 w 160"/>
                  <a:gd name="T79" fmla="*/ 2147483647 h 281"/>
                  <a:gd name="T80" fmla="*/ 2147483647 w 160"/>
                  <a:gd name="T81" fmla="*/ 2147483647 h 281"/>
                  <a:gd name="T82" fmla="*/ 2147483647 w 160"/>
                  <a:gd name="T83" fmla="*/ 2147483647 h 281"/>
                  <a:gd name="T84" fmla="*/ 2147483647 w 160"/>
                  <a:gd name="T85" fmla="*/ 2147483647 h 281"/>
                  <a:gd name="T86" fmla="*/ 2147483647 w 160"/>
                  <a:gd name="T87" fmla="*/ 2147483647 h 281"/>
                  <a:gd name="T88" fmla="*/ 2147483647 w 160"/>
                  <a:gd name="T89" fmla="*/ 2147483647 h 281"/>
                  <a:gd name="T90" fmla="*/ 2147483647 w 160"/>
                  <a:gd name="T91" fmla="*/ 2147483647 h 281"/>
                  <a:gd name="T92" fmla="*/ 2147483647 w 160"/>
                  <a:gd name="T93" fmla="*/ 2147483647 h 281"/>
                  <a:gd name="T94" fmla="*/ 2147483647 w 160"/>
                  <a:gd name="T95" fmla="*/ 2147483647 h 281"/>
                  <a:gd name="T96" fmla="*/ 2147483647 w 160"/>
                  <a:gd name="T97" fmla="*/ 2147483647 h 281"/>
                  <a:gd name="T98" fmla="*/ 2147483647 w 160"/>
                  <a:gd name="T99" fmla="*/ 2147483647 h 281"/>
                  <a:gd name="T100" fmla="*/ 2147483647 w 160"/>
                  <a:gd name="T101" fmla="*/ 2147483647 h 281"/>
                  <a:gd name="T102" fmla="*/ 2147483647 w 160"/>
                  <a:gd name="T103" fmla="*/ 2147483647 h 281"/>
                  <a:gd name="T104" fmla="*/ 2147483647 w 160"/>
                  <a:gd name="T105" fmla="*/ 2147483647 h 281"/>
                  <a:gd name="T106" fmla="*/ 2147483647 w 160"/>
                  <a:gd name="T107" fmla="*/ 2147483647 h 281"/>
                  <a:gd name="T108" fmla="*/ 2147483647 w 160"/>
                  <a:gd name="T109" fmla="*/ 2147483647 h 281"/>
                  <a:gd name="T110" fmla="*/ 2147483647 w 160"/>
                  <a:gd name="T111" fmla="*/ 2147483647 h 281"/>
                  <a:gd name="T112" fmla="*/ 2147483647 w 160"/>
                  <a:gd name="T113" fmla="*/ 2147483647 h 281"/>
                  <a:gd name="T114" fmla="*/ 2147483647 w 160"/>
                  <a:gd name="T115" fmla="*/ 2147483647 h 281"/>
                  <a:gd name="T116" fmla="*/ 2147483647 w 160"/>
                  <a:gd name="T117" fmla="*/ 2147483647 h 281"/>
                  <a:gd name="T118" fmla="*/ 2147483647 w 160"/>
                  <a:gd name="T119" fmla="*/ 2147483647 h 281"/>
                  <a:gd name="T120" fmla="*/ 2147483647 w 160"/>
                  <a:gd name="T121" fmla="*/ 2147483647 h 281"/>
                  <a:gd name="T122" fmla="*/ 2147483647 w 160"/>
                  <a:gd name="T123" fmla="*/ 2147483647 h 281"/>
                  <a:gd name="T124" fmla="*/ 2147483647 w 160"/>
                  <a:gd name="T125" fmla="*/ 2147483647 h 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281">
                    <a:moveTo>
                      <a:pt x="159" y="152"/>
                    </a:moveTo>
                    <a:lnTo>
                      <a:pt x="159" y="152"/>
                    </a:lnTo>
                    <a:lnTo>
                      <a:pt x="159" y="151"/>
                    </a:lnTo>
                    <a:lnTo>
                      <a:pt x="159" y="149"/>
                    </a:lnTo>
                    <a:lnTo>
                      <a:pt x="159" y="147"/>
                    </a:lnTo>
                    <a:lnTo>
                      <a:pt x="158" y="146"/>
                    </a:lnTo>
                    <a:lnTo>
                      <a:pt x="155" y="146"/>
                    </a:lnTo>
                    <a:lnTo>
                      <a:pt x="155" y="147"/>
                    </a:lnTo>
                    <a:lnTo>
                      <a:pt x="153" y="149"/>
                    </a:lnTo>
                    <a:lnTo>
                      <a:pt x="153" y="147"/>
                    </a:lnTo>
                    <a:lnTo>
                      <a:pt x="153" y="146"/>
                    </a:lnTo>
                    <a:lnTo>
                      <a:pt x="152" y="146"/>
                    </a:lnTo>
                    <a:lnTo>
                      <a:pt x="153" y="146"/>
                    </a:lnTo>
                    <a:lnTo>
                      <a:pt x="152" y="146"/>
                    </a:lnTo>
                    <a:lnTo>
                      <a:pt x="152" y="145"/>
                    </a:lnTo>
                    <a:lnTo>
                      <a:pt x="152" y="142"/>
                    </a:lnTo>
                    <a:lnTo>
                      <a:pt x="151" y="141"/>
                    </a:lnTo>
                    <a:lnTo>
                      <a:pt x="149" y="141"/>
                    </a:lnTo>
                    <a:lnTo>
                      <a:pt x="148" y="140"/>
                    </a:lnTo>
                    <a:lnTo>
                      <a:pt x="147" y="140"/>
                    </a:lnTo>
                    <a:lnTo>
                      <a:pt x="146" y="139"/>
                    </a:lnTo>
                    <a:lnTo>
                      <a:pt x="146" y="138"/>
                    </a:lnTo>
                    <a:lnTo>
                      <a:pt x="144" y="138"/>
                    </a:lnTo>
                    <a:lnTo>
                      <a:pt x="143" y="139"/>
                    </a:lnTo>
                    <a:lnTo>
                      <a:pt x="143" y="138"/>
                    </a:lnTo>
                    <a:lnTo>
                      <a:pt x="142" y="136"/>
                    </a:lnTo>
                    <a:lnTo>
                      <a:pt x="136" y="136"/>
                    </a:lnTo>
                    <a:lnTo>
                      <a:pt x="132" y="133"/>
                    </a:lnTo>
                    <a:lnTo>
                      <a:pt x="131" y="131"/>
                    </a:lnTo>
                    <a:lnTo>
                      <a:pt x="130" y="131"/>
                    </a:lnTo>
                    <a:lnTo>
                      <a:pt x="130" y="130"/>
                    </a:lnTo>
                    <a:lnTo>
                      <a:pt x="129" y="130"/>
                    </a:lnTo>
                    <a:lnTo>
                      <a:pt x="126" y="130"/>
                    </a:lnTo>
                    <a:lnTo>
                      <a:pt x="122" y="128"/>
                    </a:lnTo>
                    <a:lnTo>
                      <a:pt x="121" y="127"/>
                    </a:lnTo>
                    <a:lnTo>
                      <a:pt x="120" y="125"/>
                    </a:lnTo>
                    <a:lnTo>
                      <a:pt x="118" y="123"/>
                    </a:lnTo>
                    <a:lnTo>
                      <a:pt x="113" y="120"/>
                    </a:lnTo>
                    <a:lnTo>
                      <a:pt x="106" y="119"/>
                    </a:lnTo>
                    <a:lnTo>
                      <a:pt x="105" y="118"/>
                    </a:lnTo>
                    <a:lnTo>
                      <a:pt x="104" y="118"/>
                    </a:lnTo>
                    <a:lnTo>
                      <a:pt x="102" y="118"/>
                    </a:lnTo>
                    <a:lnTo>
                      <a:pt x="100" y="118"/>
                    </a:lnTo>
                    <a:lnTo>
                      <a:pt x="103" y="117"/>
                    </a:lnTo>
                    <a:lnTo>
                      <a:pt x="103" y="115"/>
                    </a:lnTo>
                    <a:lnTo>
                      <a:pt x="103" y="114"/>
                    </a:lnTo>
                    <a:lnTo>
                      <a:pt x="102" y="113"/>
                    </a:lnTo>
                    <a:lnTo>
                      <a:pt x="103" y="113"/>
                    </a:lnTo>
                    <a:lnTo>
                      <a:pt x="103" y="109"/>
                    </a:lnTo>
                    <a:lnTo>
                      <a:pt x="104" y="107"/>
                    </a:lnTo>
                    <a:lnTo>
                      <a:pt x="105" y="107"/>
                    </a:lnTo>
                    <a:lnTo>
                      <a:pt x="104" y="107"/>
                    </a:lnTo>
                    <a:lnTo>
                      <a:pt x="103" y="107"/>
                    </a:lnTo>
                    <a:lnTo>
                      <a:pt x="103" y="104"/>
                    </a:lnTo>
                    <a:lnTo>
                      <a:pt x="102" y="104"/>
                    </a:lnTo>
                    <a:lnTo>
                      <a:pt x="102" y="106"/>
                    </a:lnTo>
                    <a:lnTo>
                      <a:pt x="100" y="104"/>
                    </a:lnTo>
                    <a:lnTo>
                      <a:pt x="99" y="104"/>
                    </a:lnTo>
                    <a:lnTo>
                      <a:pt x="99" y="101"/>
                    </a:lnTo>
                    <a:lnTo>
                      <a:pt x="102" y="91"/>
                    </a:lnTo>
                    <a:lnTo>
                      <a:pt x="106" y="84"/>
                    </a:lnTo>
                    <a:lnTo>
                      <a:pt x="110" y="79"/>
                    </a:lnTo>
                    <a:lnTo>
                      <a:pt x="114" y="74"/>
                    </a:lnTo>
                    <a:lnTo>
                      <a:pt x="115" y="70"/>
                    </a:lnTo>
                    <a:lnTo>
                      <a:pt x="118" y="69"/>
                    </a:lnTo>
                    <a:lnTo>
                      <a:pt x="118" y="68"/>
                    </a:lnTo>
                    <a:lnTo>
                      <a:pt x="119" y="65"/>
                    </a:lnTo>
                    <a:lnTo>
                      <a:pt x="119" y="60"/>
                    </a:lnTo>
                    <a:lnTo>
                      <a:pt x="120" y="58"/>
                    </a:lnTo>
                    <a:lnTo>
                      <a:pt x="122" y="58"/>
                    </a:lnTo>
                    <a:lnTo>
                      <a:pt x="120" y="57"/>
                    </a:lnTo>
                    <a:lnTo>
                      <a:pt x="119" y="57"/>
                    </a:lnTo>
                    <a:lnTo>
                      <a:pt x="118" y="58"/>
                    </a:lnTo>
                    <a:lnTo>
                      <a:pt x="118" y="57"/>
                    </a:lnTo>
                    <a:lnTo>
                      <a:pt x="118" y="55"/>
                    </a:lnTo>
                    <a:lnTo>
                      <a:pt x="119" y="54"/>
                    </a:lnTo>
                    <a:lnTo>
                      <a:pt x="120" y="53"/>
                    </a:lnTo>
                    <a:lnTo>
                      <a:pt x="120" y="52"/>
                    </a:lnTo>
                    <a:lnTo>
                      <a:pt x="121" y="52"/>
                    </a:lnTo>
                    <a:lnTo>
                      <a:pt x="122" y="51"/>
                    </a:lnTo>
                    <a:lnTo>
                      <a:pt x="124" y="49"/>
                    </a:lnTo>
                    <a:lnTo>
                      <a:pt x="122" y="48"/>
                    </a:lnTo>
                    <a:lnTo>
                      <a:pt x="122" y="47"/>
                    </a:lnTo>
                    <a:lnTo>
                      <a:pt x="124" y="47"/>
                    </a:lnTo>
                    <a:lnTo>
                      <a:pt x="124" y="46"/>
                    </a:lnTo>
                    <a:lnTo>
                      <a:pt x="125" y="46"/>
                    </a:lnTo>
                    <a:lnTo>
                      <a:pt x="126" y="46"/>
                    </a:lnTo>
                    <a:lnTo>
                      <a:pt x="127" y="46"/>
                    </a:lnTo>
                    <a:lnTo>
                      <a:pt x="127" y="43"/>
                    </a:lnTo>
                    <a:lnTo>
                      <a:pt x="130" y="42"/>
                    </a:lnTo>
                    <a:lnTo>
                      <a:pt x="132" y="42"/>
                    </a:lnTo>
                    <a:lnTo>
                      <a:pt x="133" y="41"/>
                    </a:lnTo>
                    <a:lnTo>
                      <a:pt x="135" y="40"/>
                    </a:lnTo>
                    <a:lnTo>
                      <a:pt x="135" y="38"/>
                    </a:lnTo>
                    <a:lnTo>
                      <a:pt x="135" y="37"/>
                    </a:lnTo>
                    <a:lnTo>
                      <a:pt x="136" y="36"/>
                    </a:lnTo>
                    <a:lnTo>
                      <a:pt x="136" y="33"/>
                    </a:lnTo>
                    <a:lnTo>
                      <a:pt x="135" y="31"/>
                    </a:lnTo>
                    <a:lnTo>
                      <a:pt x="132" y="29"/>
                    </a:lnTo>
                    <a:lnTo>
                      <a:pt x="129" y="25"/>
                    </a:lnTo>
                    <a:lnTo>
                      <a:pt x="126" y="24"/>
                    </a:lnTo>
                    <a:lnTo>
                      <a:pt x="125" y="22"/>
                    </a:lnTo>
                    <a:lnTo>
                      <a:pt x="122" y="20"/>
                    </a:lnTo>
                    <a:lnTo>
                      <a:pt x="120" y="16"/>
                    </a:lnTo>
                    <a:lnTo>
                      <a:pt x="120" y="19"/>
                    </a:lnTo>
                    <a:lnTo>
                      <a:pt x="119" y="20"/>
                    </a:lnTo>
                    <a:lnTo>
                      <a:pt x="116" y="19"/>
                    </a:lnTo>
                    <a:lnTo>
                      <a:pt x="115" y="19"/>
                    </a:lnTo>
                    <a:lnTo>
                      <a:pt x="114" y="18"/>
                    </a:lnTo>
                    <a:lnTo>
                      <a:pt x="114" y="15"/>
                    </a:lnTo>
                    <a:lnTo>
                      <a:pt x="113" y="14"/>
                    </a:lnTo>
                    <a:lnTo>
                      <a:pt x="111" y="14"/>
                    </a:lnTo>
                    <a:lnTo>
                      <a:pt x="110" y="13"/>
                    </a:lnTo>
                    <a:lnTo>
                      <a:pt x="109" y="10"/>
                    </a:lnTo>
                    <a:lnTo>
                      <a:pt x="108" y="9"/>
                    </a:lnTo>
                    <a:lnTo>
                      <a:pt x="106" y="6"/>
                    </a:lnTo>
                    <a:lnTo>
                      <a:pt x="105" y="6"/>
                    </a:lnTo>
                    <a:lnTo>
                      <a:pt x="104" y="6"/>
                    </a:lnTo>
                    <a:lnTo>
                      <a:pt x="104" y="4"/>
                    </a:lnTo>
                    <a:lnTo>
                      <a:pt x="103" y="2"/>
                    </a:lnTo>
                    <a:lnTo>
                      <a:pt x="102" y="0"/>
                    </a:lnTo>
                    <a:lnTo>
                      <a:pt x="100" y="0"/>
                    </a:lnTo>
                    <a:lnTo>
                      <a:pt x="99" y="3"/>
                    </a:lnTo>
                    <a:lnTo>
                      <a:pt x="98" y="4"/>
                    </a:lnTo>
                    <a:lnTo>
                      <a:pt x="97" y="4"/>
                    </a:lnTo>
                    <a:lnTo>
                      <a:pt x="93" y="3"/>
                    </a:lnTo>
                    <a:lnTo>
                      <a:pt x="91" y="4"/>
                    </a:lnTo>
                    <a:lnTo>
                      <a:pt x="89" y="6"/>
                    </a:lnTo>
                    <a:lnTo>
                      <a:pt x="88" y="6"/>
                    </a:lnTo>
                    <a:lnTo>
                      <a:pt x="87" y="5"/>
                    </a:lnTo>
                    <a:lnTo>
                      <a:pt x="84" y="6"/>
                    </a:lnTo>
                    <a:lnTo>
                      <a:pt x="86" y="8"/>
                    </a:lnTo>
                    <a:lnTo>
                      <a:pt x="84" y="9"/>
                    </a:lnTo>
                    <a:lnTo>
                      <a:pt x="84" y="10"/>
                    </a:lnTo>
                    <a:lnTo>
                      <a:pt x="84" y="11"/>
                    </a:lnTo>
                    <a:lnTo>
                      <a:pt x="84" y="13"/>
                    </a:lnTo>
                    <a:lnTo>
                      <a:pt x="86" y="13"/>
                    </a:lnTo>
                    <a:lnTo>
                      <a:pt x="87" y="14"/>
                    </a:lnTo>
                    <a:lnTo>
                      <a:pt x="89" y="15"/>
                    </a:lnTo>
                    <a:lnTo>
                      <a:pt x="91" y="16"/>
                    </a:lnTo>
                    <a:lnTo>
                      <a:pt x="91" y="18"/>
                    </a:lnTo>
                    <a:lnTo>
                      <a:pt x="91" y="19"/>
                    </a:lnTo>
                    <a:lnTo>
                      <a:pt x="89" y="19"/>
                    </a:lnTo>
                    <a:lnTo>
                      <a:pt x="88" y="21"/>
                    </a:lnTo>
                    <a:lnTo>
                      <a:pt x="88" y="22"/>
                    </a:lnTo>
                    <a:lnTo>
                      <a:pt x="89" y="24"/>
                    </a:lnTo>
                    <a:lnTo>
                      <a:pt x="89" y="25"/>
                    </a:lnTo>
                    <a:lnTo>
                      <a:pt x="88" y="30"/>
                    </a:lnTo>
                    <a:lnTo>
                      <a:pt x="89" y="31"/>
                    </a:lnTo>
                    <a:lnTo>
                      <a:pt x="88" y="32"/>
                    </a:lnTo>
                    <a:lnTo>
                      <a:pt x="88" y="33"/>
                    </a:lnTo>
                    <a:lnTo>
                      <a:pt x="88" y="35"/>
                    </a:lnTo>
                    <a:lnTo>
                      <a:pt x="87" y="36"/>
                    </a:lnTo>
                    <a:lnTo>
                      <a:pt x="86" y="38"/>
                    </a:lnTo>
                    <a:lnTo>
                      <a:pt x="86" y="41"/>
                    </a:lnTo>
                    <a:lnTo>
                      <a:pt x="86" y="44"/>
                    </a:lnTo>
                    <a:lnTo>
                      <a:pt x="84" y="51"/>
                    </a:lnTo>
                    <a:lnTo>
                      <a:pt x="82" y="53"/>
                    </a:lnTo>
                    <a:lnTo>
                      <a:pt x="82" y="55"/>
                    </a:lnTo>
                    <a:lnTo>
                      <a:pt x="81" y="55"/>
                    </a:lnTo>
                    <a:lnTo>
                      <a:pt x="80" y="57"/>
                    </a:lnTo>
                    <a:lnTo>
                      <a:pt x="78" y="62"/>
                    </a:lnTo>
                    <a:lnTo>
                      <a:pt x="77" y="64"/>
                    </a:lnTo>
                    <a:lnTo>
                      <a:pt x="76" y="65"/>
                    </a:lnTo>
                    <a:lnTo>
                      <a:pt x="73" y="67"/>
                    </a:lnTo>
                    <a:lnTo>
                      <a:pt x="71" y="68"/>
                    </a:lnTo>
                    <a:lnTo>
                      <a:pt x="70" y="68"/>
                    </a:lnTo>
                    <a:lnTo>
                      <a:pt x="69" y="69"/>
                    </a:lnTo>
                    <a:lnTo>
                      <a:pt x="66" y="70"/>
                    </a:lnTo>
                    <a:lnTo>
                      <a:pt x="64" y="70"/>
                    </a:lnTo>
                    <a:lnTo>
                      <a:pt x="61" y="71"/>
                    </a:lnTo>
                    <a:lnTo>
                      <a:pt x="59" y="73"/>
                    </a:lnTo>
                    <a:lnTo>
                      <a:pt x="56" y="73"/>
                    </a:lnTo>
                    <a:lnTo>
                      <a:pt x="53" y="71"/>
                    </a:lnTo>
                    <a:lnTo>
                      <a:pt x="50" y="69"/>
                    </a:lnTo>
                    <a:lnTo>
                      <a:pt x="49" y="68"/>
                    </a:lnTo>
                    <a:lnTo>
                      <a:pt x="48" y="68"/>
                    </a:lnTo>
                    <a:lnTo>
                      <a:pt x="46" y="68"/>
                    </a:lnTo>
                    <a:lnTo>
                      <a:pt x="44" y="68"/>
                    </a:lnTo>
                    <a:lnTo>
                      <a:pt x="43" y="68"/>
                    </a:lnTo>
                    <a:lnTo>
                      <a:pt x="42" y="68"/>
                    </a:lnTo>
                    <a:lnTo>
                      <a:pt x="40" y="68"/>
                    </a:lnTo>
                    <a:lnTo>
                      <a:pt x="39" y="65"/>
                    </a:lnTo>
                    <a:lnTo>
                      <a:pt x="37" y="67"/>
                    </a:lnTo>
                    <a:lnTo>
                      <a:pt x="35" y="68"/>
                    </a:lnTo>
                    <a:lnTo>
                      <a:pt x="34" y="68"/>
                    </a:lnTo>
                    <a:lnTo>
                      <a:pt x="37" y="70"/>
                    </a:lnTo>
                    <a:lnTo>
                      <a:pt x="38" y="70"/>
                    </a:lnTo>
                    <a:lnTo>
                      <a:pt x="39" y="70"/>
                    </a:lnTo>
                    <a:lnTo>
                      <a:pt x="39" y="71"/>
                    </a:lnTo>
                    <a:lnTo>
                      <a:pt x="38" y="73"/>
                    </a:lnTo>
                    <a:lnTo>
                      <a:pt x="37" y="74"/>
                    </a:lnTo>
                    <a:lnTo>
                      <a:pt x="35" y="75"/>
                    </a:lnTo>
                    <a:lnTo>
                      <a:pt x="35" y="76"/>
                    </a:lnTo>
                    <a:lnTo>
                      <a:pt x="34" y="78"/>
                    </a:lnTo>
                    <a:lnTo>
                      <a:pt x="35" y="79"/>
                    </a:lnTo>
                    <a:lnTo>
                      <a:pt x="34" y="80"/>
                    </a:lnTo>
                    <a:lnTo>
                      <a:pt x="33" y="81"/>
                    </a:lnTo>
                    <a:lnTo>
                      <a:pt x="31" y="82"/>
                    </a:lnTo>
                    <a:lnTo>
                      <a:pt x="28" y="84"/>
                    </a:lnTo>
                    <a:lnTo>
                      <a:pt x="27" y="85"/>
                    </a:lnTo>
                    <a:lnTo>
                      <a:pt x="24" y="85"/>
                    </a:lnTo>
                    <a:lnTo>
                      <a:pt x="24" y="86"/>
                    </a:lnTo>
                    <a:lnTo>
                      <a:pt x="26" y="86"/>
                    </a:lnTo>
                    <a:lnTo>
                      <a:pt x="27" y="87"/>
                    </a:lnTo>
                    <a:lnTo>
                      <a:pt x="27" y="89"/>
                    </a:lnTo>
                    <a:lnTo>
                      <a:pt x="26" y="90"/>
                    </a:lnTo>
                    <a:lnTo>
                      <a:pt x="26" y="91"/>
                    </a:lnTo>
                    <a:lnTo>
                      <a:pt x="27" y="91"/>
                    </a:lnTo>
                    <a:lnTo>
                      <a:pt x="28" y="93"/>
                    </a:lnTo>
                    <a:lnTo>
                      <a:pt x="29" y="95"/>
                    </a:lnTo>
                    <a:lnTo>
                      <a:pt x="31" y="97"/>
                    </a:lnTo>
                    <a:lnTo>
                      <a:pt x="31" y="100"/>
                    </a:lnTo>
                    <a:lnTo>
                      <a:pt x="29" y="101"/>
                    </a:lnTo>
                    <a:lnTo>
                      <a:pt x="32" y="102"/>
                    </a:lnTo>
                    <a:lnTo>
                      <a:pt x="33" y="106"/>
                    </a:lnTo>
                    <a:lnTo>
                      <a:pt x="33" y="109"/>
                    </a:lnTo>
                    <a:lnTo>
                      <a:pt x="31" y="111"/>
                    </a:lnTo>
                    <a:lnTo>
                      <a:pt x="31" y="112"/>
                    </a:lnTo>
                    <a:lnTo>
                      <a:pt x="32" y="113"/>
                    </a:lnTo>
                    <a:lnTo>
                      <a:pt x="29" y="118"/>
                    </a:lnTo>
                    <a:lnTo>
                      <a:pt x="29" y="122"/>
                    </a:lnTo>
                    <a:lnTo>
                      <a:pt x="31" y="124"/>
                    </a:lnTo>
                    <a:lnTo>
                      <a:pt x="32" y="125"/>
                    </a:lnTo>
                    <a:lnTo>
                      <a:pt x="33" y="127"/>
                    </a:lnTo>
                    <a:lnTo>
                      <a:pt x="35" y="128"/>
                    </a:lnTo>
                    <a:lnTo>
                      <a:pt x="38" y="129"/>
                    </a:lnTo>
                    <a:lnTo>
                      <a:pt x="40" y="128"/>
                    </a:lnTo>
                    <a:lnTo>
                      <a:pt x="44" y="128"/>
                    </a:lnTo>
                    <a:lnTo>
                      <a:pt x="44" y="127"/>
                    </a:lnTo>
                    <a:lnTo>
                      <a:pt x="45" y="128"/>
                    </a:lnTo>
                    <a:lnTo>
                      <a:pt x="46" y="133"/>
                    </a:lnTo>
                    <a:lnTo>
                      <a:pt x="46" y="134"/>
                    </a:lnTo>
                    <a:lnTo>
                      <a:pt x="48" y="135"/>
                    </a:lnTo>
                    <a:lnTo>
                      <a:pt x="49" y="134"/>
                    </a:lnTo>
                    <a:lnTo>
                      <a:pt x="51" y="133"/>
                    </a:lnTo>
                    <a:lnTo>
                      <a:pt x="53" y="133"/>
                    </a:lnTo>
                    <a:lnTo>
                      <a:pt x="54" y="133"/>
                    </a:lnTo>
                    <a:lnTo>
                      <a:pt x="54" y="134"/>
                    </a:lnTo>
                    <a:lnTo>
                      <a:pt x="54" y="135"/>
                    </a:lnTo>
                    <a:lnTo>
                      <a:pt x="54" y="138"/>
                    </a:lnTo>
                    <a:lnTo>
                      <a:pt x="55" y="140"/>
                    </a:lnTo>
                    <a:lnTo>
                      <a:pt x="54" y="142"/>
                    </a:lnTo>
                    <a:lnTo>
                      <a:pt x="53" y="145"/>
                    </a:lnTo>
                    <a:lnTo>
                      <a:pt x="53" y="146"/>
                    </a:lnTo>
                    <a:lnTo>
                      <a:pt x="53" y="147"/>
                    </a:lnTo>
                    <a:lnTo>
                      <a:pt x="51" y="147"/>
                    </a:lnTo>
                    <a:lnTo>
                      <a:pt x="49" y="147"/>
                    </a:lnTo>
                    <a:lnTo>
                      <a:pt x="48" y="149"/>
                    </a:lnTo>
                    <a:lnTo>
                      <a:pt x="46" y="149"/>
                    </a:lnTo>
                    <a:lnTo>
                      <a:pt x="45" y="147"/>
                    </a:lnTo>
                    <a:lnTo>
                      <a:pt x="44" y="147"/>
                    </a:lnTo>
                    <a:lnTo>
                      <a:pt x="42" y="149"/>
                    </a:lnTo>
                    <a:lnTo>
                      <a:pt x="38" y="149"/>
                    </a:lnTo>
                    <a:lnTo>
                      <a:pt x="37" y="150"/>
                    </a:lnTo>
                    <a:lnTo>
                      <a:pt x="35" y="151"/>
                    </a:lnTo>
                    <a:lnTo>
                      <a:pt x="34" y="152"/>
                    </a:lnTo>
                    <a:lnTo>
                      <a:pt x="33" y="155"/>
                    </a:lnTo>
                    <a:lnTo>
                      <a:pt x="32" y="157"/>
                    </a:lnTo>
                    <a:lnTo>
                      <a:pt x="32" y="158"/>
                    </a:lnTo>
                    <a:lnTo>
                      <a:pt x="33" y="160"/>
                    </a:lnTo>
                    <a:lnTo>
                      <a:pt x="34" y="162"/>
                    </a:lnTo>
                    <a:lnTo>
                      <a:pt x="35" y="166"/>
                    </a:lnTo>
                    <a:lnTo>
                      <a:pt x="37" y="169"/>
                    </a:lnTo>
                    <a:lnTo>
                      <a:pt x="39" y="169"/>
                    </a:lnTo>
                    <a:lnTo>
                      <a:pt x="39" y="171"/>
                    </a:lnTo>
                    <a:lnTo>
                      <a:pt x="39" y="172"/>
                    </a:lnTo>
                    <a:lnTo>
                      <a:pt x="38" y="173"/>
                    </a:lnTo>
                    <a:lnTo>
                      <a:pt x="35" y="173"/>
                    </a:lnTo>
                    <a:lnTo>
                      <a:pt x="35" y="174"/>
                    </a:lnTo>
                    <a:lnTo>
                      <a:pt x="35" y="177"/>
                    </a:lnTo>
                    <a:lnTo>
                      <a:pt x="37" y="178"/>
                    </a:lnTo>
                    <a:lnTo>
                      <a:pt x="38" y="179"/>
                    </a:lnTo>
                    <a:lnTo>
                      <a:pt x="39" y="182"/>
                    </a:lnTo>
                    <a:lnTo>
                      <a:pt x="40" y="183"/>
                    </a:lnTo>
                    <a:lnTo>
                      <a:pt x="40" y="184"/>
                    </a:lnTo>
                    <a:lnTo>
                      <a:pt x="39" y="187"/>
                    </a:lnTo>
                    <a:lnTo>
                      <a:pt x="38" y="188"/>
                    </a:lnTo>
                    <a:lnTo>
                      <a:pt x="38" y="189"/>
                    </a:lnTo>
                    <a:lnTo>
                      <a:pt x="38" y="190"/>
                    </a:lnTo>
                    <a:lnTo>
                      <a:pt x="37" y="191"/>
                    </a:lnTo>
                    <a:lnTo>
                      <a:pt x="35" y="193"/>
                    </a:lnTo>
                    <a:lnTo>
                      <a:pt x="34" y="194"/>
                    </a:lnTo>
                    <a:lnTo>
                      <a:pt x="35" y="195"/>
                    </a:lnTo>
                    <a:lnTo>
                      <a:pt x="35" y="196"/>
                    </a:lnTo>
                    <a:lnTo>
                      <a:pt x="38" y="199"/>
                    </a:lnTo>
                    <a:lnTo>
                      <a:pt x="38" y="200"/>
                    </a:lnTo>
                    <a:lnTo>
                      <a:pt x="37" y="202"/>
                    </a:lnTo>
                    <a:lnTo>
                      <a:pt x="37" y="206"/>
                    </a:lnTo>
                    <a:lnTo>
                      <a:pt x="35" y="206"/>
                    </a:lnTo>
                    <a:lnTo>
                      <a:pt x="35" y="207"/>
                    </a:lnTo>
                    <a:lnTo>
                      <a:pt x="37" y="210"/>
                    </a:lnTo>
                    <a:lnTo>
                      <a:pt x="37" y="211"/>
                    </a:lnTo>
                    <a:lnTo>
                      <a:pt x="37" y="212"/>
                    </a:lnTo>
                    <a:lnTo>
                      <a:pt x="39" y="215"/>
                    </a:lnTo>
                    <a:lnTo>
                      <a:pt x="37" y="213"/>
                    </a:lnTo>
                    <a:lnTo>
                      <a:pt x="35" y="213"/>
                    </a:lnTo>
                    <a:lnTo>
                      <a:pt x="35" y="216"/>
                    </a:lnTo>
                    <a:lnTo>
                      <a:pt x="35" y="217"/>
                    </a:lnTo>
                    <a:lnTo>
                      <a:pt x="35" y="220"/>
                    </a:lnTo>
                    <a:lnTo>
                      <a:pt x="35" y="221"/>
                    </a:lnTo>
                    <a:lnTo>
                      <a:pt x="35" y="222"/>
                    </a:lnTo>
                    <a:lnTo>
                      <a:pt x="35" y="223"/>
                    </a:lnTo>
                    <a:lnTo>
                      <a:pt x="35" y="224"/>
                    </a:lnTo>
                    <a:lnTo>
                      <a:pt x="33" y="223"/>
                    </a:lnTo>
                    <a:lnTo>
                      <a:pt x="31" y="223"/>
                    </a:lnTo>
                    <a:lnTo>
                      <a:pt x="29" y="223"/>
                    </a:lnTo>
                    <a:lnTo>
                      <a:pt x="28" y="223"/>
                    </a:lnTo>
                    <a:lnTo>
                      <a:pt x="27" y="222"/>
                    </a:lnTo>
                    <a:lnTo>
                      <a:pt x="27" y="223"/>
                    </a:lnTo>
                    <a:lnTo>
                      <a:pt x="26" y="223"/>
                    </a:lnTo>
                    <a:lnTo>
                      <a:pt x="24" y="223"/>
                    </a:lnTo>
                    <a:lnTo>
                      <a:pt x="23" y="223"/>
                    </a:lnTo>
                    <a:lnTo>
                      <a:pt x="23" y="226"/>
                    </a:lnTo>
                    <a:lnTo>
                      <a:pt x="22" y="227"/>
                    </a:lnTo>
                    <a:lnTo>
                      <a:pt x="21" y="228"/>
                    </a:lnTo>
                    <a:lnTo>
                      <a:pt x="21" y="229"/>
                    </a:lnTo>
                    <a:lnTo>
                      <a:pt x="22" y="229"/>
                    </a:lnTo>
                    <a:lnTo>
                      <a:pt x="22" y="232"/>
                    </a:lnTo>
                    <a:lnTo>
                      <a:pt x="23" y="233"/>
                    </a:lnTo>
                    <a:lnTo>
                      <a:pt x="23" y="234"/>
                    </a:lnTo>
                    <a:lnTo>
                      <a:pt x="22" y="236"/>
                    </a:lnTo>
                    <a:lnTo>
                      <a:pt x="21" y="237"/>
                    </a:lnTo>
                    <a:lnTo>
                      <a:pt x="21" y="236"/>
                    </a:lnTo>
                    <a:lnTo>
                      <a:pt x="20" y="234"/>
                    </a:lnTo>
                    <a:lnTo>
                      <a:pt x="18" y="234"/>
                    </a:lnTo>
                    <a:lnTo>
                      <a:pt x="18" y="236"/>
                    </a:lnTo>
                    <a:lnTo>
                      <a:pt x="18" y="238"/>
                    </a:lnTo>
                    <a:lnTo>
                      <a:pt x="18" y="240"/>
                    </a:lnTo>
                    <a:lnTo>
                      <a:pt x="17" y="242"/>
                    </a:lnTo>
                    <a:lnTo>
                      <a:pt x="16" y="242"/>
                    </a:lnTo>
                    <a:lnTo>
                      <a:pt x="13" y="240"/>
                    </a:lnTo>
                    <a:lnTo>
                      <a:pt x="12" y="239"/>
                    </a:lnTo>
                    <a:lnTo>
                      <a:pt x="11" y="240"/>
                    </a:lnTo>
                    <a:lnTo>
                      <a:pt x="10" y="240"/>
                    </a:lnTo>
                    <a:lnTo>
                      <a:pt x="10" y="242"/>
                    </a:lnTo>
                    <a:lnTo>
                      <a:pt x="10" y="243"/>
                    </a:lnTo>
                    <a:lnTo>
                      <a:pt x="11" y="243"/>
                    </a:lnTo>
                    <a:lnTo>
                      <a:pt x="11" y="244"/>
                    </a:lnTo>
                    <a:lnTo>
                      <a:pt x="10" y="244"/>
                    </a:lnTo>
                    <a:lnTo>
                      <a:pt x="7" y="243"/>
                    </a:lnTo>
                    <a:lnTo>
                      <a:pt x="6" y="243"/>
                    </a:lnTo>
                    <a:lnTo>
                      <a:pt x="6" y="244"/>
                    </a:lnTo>
                    <a:lnTo>
                      <a:pt x="6" y="245"/>
                    </a:lnTo>
                    <a:lnTo>
                      <a:pt x="4" y="245"/>
                    </a:lnTo>
                    <a:lnTo>
                      <a:pt x="4" y="247"/>
                    </a:lnTo>
                    <a:lnTo>
                      <a:pt x="5" y="248"/>
                    </a:lnTo>
                    <a:lnTo>
                      <a:pt x="5" y="249"/>
                    </a:lnTo>
                    <a:lnTo>
                      <a:pt x="4" y="250"/>
                    </a:lnTo>
                    <a:lnTo>
                      <a:pt x="5" y="250"/>
                    </a:lnTo>
                    <a:lnTo>
                      <a:pt x="6" y="249"/>
                    </a:lnTo>
                    <a:lnTo>
                      <a:pt x="6" y="248"/>
                    </a:lnTo>
                    <a:lnTo>
                      <a:pt x="6" y="249"/>
                    </a:lnTo>
                    <a:lnTo>
                      <a:pt x="6" y="251"/>
                    </a:lnTo>
                    <a:lnTo>
                      <a:pt x="6" y="253"/>
                    </a:lnTo>
                    <a:lnTo>
                      <a:pt x="5" y="251"/>
                    </a:lnTo>
                    <a:lnTo>
                      <a:pt x="4" y="251"/>
                    </a:lnTo>
                    <a:lnTo>
                      <a:pt x="4" y="253"/>
                    </a:lnTo>
                    <a:lnTo>
                      <a:pt x="2" y="255"/>
                    </a:lnTo>
                    <a:lnTo>
                      <a:pt x="0" y="254"/>
                    </a:lnTo>
                    <a:lnTo>
                      <a:pt x="0" y="255"/>
                    </a:lnTo>
                    <a:lnTo>
                      <a:pt x="1" y="255"/>
                    </a:lnTo>
                    <a:lnTo>
                      <a:pt x="1" y="256"/>
                    </a:lnTo>
                    <a:lnTo>
                      <a:pt x="1" y="258"/>
                    </a:lnTo>
                    <a:lnTo>
                      <a:pt x="0" y="261"/>
                    </a:lnTo>
                    <a:lnTo>
                      <a:pt x="0" y="262"/>
                    </a:lnTo>
                    <a:lnTo>
                      <a:pt x="1" y="264"/>
                    </a:lnTo>
                    <a:lnTo>
                      <a:pt x="5" y="265"/>
                    </a:lnTo>
                    <a:lnTo>
                      <a:pt x="6" y="266"/>
                    </a:lnTo>
                    <a:lnTo>
                      <a:pt x="6" y="269"/>
                    </a:lnTo>
                    <a:lnTo>
                      <a:pt x="7" y="271"/>
                    </a:lnTo>
                    <a:lnTo>
                      <a:pt x="10" y="273"/>
                    </a:lnTo>
                    <a:lnTo>
                      <a:pt x="11" y="273"/>
                    </a:lnTo>
                    <a:lnTo>
                      <a:pt x="12" y="272"/>
                    </a:lnTo>
                    <a:lnTo>
                      <a:pt x="12" y="273"/>
                    </a:lnTo>
                    <a:lnTo>
                      <a:pt x="12" y="275"/>
                    </a:lnTo>
                    <a:lnTo>
                      <a:pt x="13" y="277"/>
                    </a:lnTo>
                    <a:lnTo>
                      <a:pt x="17" y="278"/>
                    </a:lnTo>
                    <a:lnTo>
                      <a:pt x="22" y="281"/>
                    </a:lnTo>
                    <a:lnTo>
                      <a:pt x="23" y="280"/>
                    </a:lnTo>
                    <a:lnTo>
                      <a:pt x="22" y="278"/>
                    </a:lnTo>
                    <a:lnTo>
                      <a:pt x="23" y="277"/>
                    </a:lnTo>
                    <a:lnTo>
                      <a:pt x="24" y="277"/>
                    </a:lnTo>
                    <a:lnTo>
                      <a:pt x="26" y="276"/>
                    </a:lnTo>
                    <a:lnTo>
                      <a:pt x="27" y="272"/>
                    </a:lnTo>
                    <a:lnTo>
                      <a:pt x="29" y="266"/>
                    </a:lnTo>
                    <a:lnTo>
                      <a:pt x="29" y="262"/>
                    </a:lnTo>
                    <a:lnTo>
                      <a:pt x="32" y="258"/>
                    </a:lnTo>
                    <a:lnTo>
                      <a:pt x="35" y="251"/>
                    </a:lnTo>
                    <a:lnTo>
                      <a:pt x="38" y="249"/>
                    </a:lnTo>
                    <a:lnTo>
                      <a:pt x="39" y="248"/>
                    </a:lnTo>
                    <a:lnTo>
                      <a:pt x="40" y="249"/>
                    </a:lnTo>
                    <a:lnTo>
                      <a:pt x="42" y="249"/>
                    </a:lnTo>
                    <a:lnTo>
                      <a:pt x="42" y="248"/>
                    </a:lnTo>
                    <a:lnTo>
                      <a:pt x="43" y="247"/>
                    </a:lnTo>
                    <a:lnTo>
                      <a:pt x="43" y="245"/>
                    </a:lnTo>
                    <a:lnTo>
                      <a:pt x="44" y="244"/>
                    </a:lnTo>
                    <a:lnTo>
                      <a:pt x="45" y="243"/>
                    </a:lnTo>
                    <a:lnTo>
                      <a:pt x="46" y="243"/>
                    </a:lnTo>
                    <a:lnTo>
                      <a:pt x="46" y="244"/>
                    </a:lnTo>
                    <a:lnTo>
                      <a:pt x="48" y="244"/>
                    </a:lnTo>
                    <a:lnTo>
                      <a:pt x="50" y="244"/>
                    </a:lnTo>
                    <a:lnTo>
                      <a:pt x="50" y="243"/>
                    </a:lnTo>
                    <a:lnTo>
                      <a:pt x="51" y="243"/>
                    </a:lnTo>
                    <a:lnTo>
                      <a:pt x="51" y="240"/>
                    </a:lnTo>
                    <a:lnTo>
                      <a:pt x="53" y="240"/>
                    </a:lnTo>
                    <a:lnTo>
                      <a:pt x="55" y="240"/>
                    </a:lnTo>
                    <a:lnTo>
                      <a:pt x="55" y="239"/>
                    </a:lnTo>
                    <a:lnTo>
                      <a:pt x="54" y="239"/>
                    </a:lnTo>
                    <a:lnTo>
                      <a:pt x="55" y="238"/>
                    </a:lnTo>
                    <a:lnTo>
                      <a:pt x="55" y="237"/>
                    </a:lnTo>
                    <a:lnTo>
                      <a:pt x="55" y="234"/>
                    </a:lnTo>
                    <a:lnTo>
                      <a:pt x="54" y="234"/>
                    </a:lnTo>
                    <a:lnTo>
                      <a:pt x="54" y="232"/>
                    </a:lnTo>
                    <a:lnTo>
                      <a:pt x="56" y="232"/>
                    </a:lnTo>
                    <a:lnTo>
                      <a:pt x="56" y="233"/>
                    </a:lnTo>
                    <a:lnTo>
                      <a:pt x="57" y="234"/>
                    </a:lnTo>
                    <a:lnTo>
                      <a:pt x="59" y="234"/>
                    </a:lnTo>
                    <a:lnTo>
                      <a:pt x="60" y="234"/>
                    </a:lnTo>
                    <a:lnTo>
                      <a:pt x="61" y="234"/>
                    </a:lnTo>
                    <a:lnTo>
                      <a:pt x="62" y="234"/>
                    </a:lnTo>
                    <a:lnTo>
                      <a:pt x="61" y="233"/>
                    </a:lnTo>
                    <a:lnTo>
                      <a:pt x="62" y="231"/>
                    </a:lnTo>
                    <a:lnTo>
                      <a:pt x="61" y="231"/>
                    </a:lnTo>
                    <a:lnTo>
                      <a:pt x="60" y="231"/>
                    </a:lnTo>
                    <a:lnTo>
                      <a:pt x="61" y="229"/>
                    </a:lnTo>
                    <a:lnTo>
                      <a:pt x="61" y="231"/>
                    </a:lnTo>
                    <a:lnTo>
                      <a:pt x="61" y="229"/>
                    </a:lnTo>
                    <a:lnTo>
                      <a:pt x="62" y="228"/>
                    </a:lnTo>
                    <a:lnTo>
                      <a:pt x="60" y="228"/>
                    </a:lnTo>
                    <a:lnTo>
                      <a:pt x="62" y="226"/>
                    </a:lnTo>
                    <a:lnTo>
                      <a:pt x="64" y="226"/>
                    </a:lnTo>
                    <a:lnTo>
                      <a:pt x="62" y="224"/>
                    </a:lnTo>
                    <a:lnTo>
                      <a:pt x="59" y="222"/>
                    </a:lnTo>
                    <a:lnTo>
                      <a:pt x="57" y="220"/>
                    </a:lnTo>
                    <a:lnTo>
                      <a:pt x="57" y="217"/>
                    </a:lnTo>
                    <a:lnTo>
                      <a:pt x="56" y="217"/>
                    </a:lnTo>
                    <a:lnTo>
                      <a:pt x="54" y="217"/>
                    </a:lnTo>
                    <a:lnTo>
                      <a:pt x="51" y="216"/>
                    </a:lnTo>
                    <a:lnTo>
                      <a:pt x="53" y="215"/>
                    </a:lnTo>
                    <a:lnTo>
                      <a:pt x="56" y="213"/>
                    </a:lnTo>
                    <a:lnTo>
                      <a:pt x="56" y="212"/>
                    </a:lnTo>
                    <a:lnTo>
                      <a:pt x="55" y="212"/>
                    </a:lnTo>
                    <a:lnTo>
                      <a:pt x="55" y="211"/>
                    </a:lnTo>
                    <a:lnTo>
                      <a:pt x="57" y="210"/>
                    </a:lnTo>
                    <a:lnTo>
                      <a:pt x="56" y="210"/>
                    </a:lnTo>
                    <a:lnTo>
                      <a:pt x="57" y="207"/>
                    </a:lnTo>
                    <a:lnTo>
                      <a:pt x="57" y="209"/>
                    </a:lnTo>
                    <a:lnTo>
                      <a:pt x="59" y="209"/>
                    </a:lnTo>
                    <a:lnTo>
                      <a:pt x="60" y="207"/>
                    </a:lnTo>
                    <a:lnTo>
                      <a:pt x="61" y="209"/>
                    </a:lnTo>
                    <a:lnTo>
                      <a:pt x="60" y="210"/>
                    </a:lnTo>
                    <a:lnTo>
                      <a:pt x="59" y="211"/>
                    </a:lnTo>
                    <a:lnTo>
                      <a:pt x="60" y="213"/>
                    </a:lnTo>
                    <a:lnTo>
                      <a:pt x="60" y="211"/>
                    </a:lnTo>
                    <a:lnTo>
                      <a:pt x="61" y="210"/>
                    </a:lnTo>
                    <a:lnTo>
                      <a:pt x="60" y="211"/>
                    </a:lnTo>
                    <a:lnTo>
                      <a:pt x="60" y="212"/>
                    </a:lnTo>
                    <a:lnTo>
                      <a:pt x="61" y="213"/>
                    </a:lnTo>
                    <a:lnTo>
                      <a:pt x="62" y="215"/>
                    </a:lnTo>
                    <a:lnTo>
                      <a:pt x="62" y="213"/>
                    </a:lnTo>
                    <a:lnTo>
                      <a:pt x="64" y="212"/>
                    </a:lnTo>
                    <a:lnTo>
                      <a:pt x="65" y="212"/>
                    </a:lnTo>
                    <a:lnTo>
                      <a:pt x="65" y="213"/>
                    </a:lnTo>
                    <a:lnTo>
                      <a:pt x="66" y="212"/>
                    </a:lnTo>
                    <a:lnTo>
                      <a:pt x="67" y="210"/>
                    </a:lnTo>
                    <a:lnTo>
                      <a:pt x="69" y="207"/>
                    </a:lnTo>
                    <a:lnTo>
                      <a:pt x="67" y="207"/>
                    </a:lnTo>
                    <a:lnTo>
                      <a:pt x="66" y="207"/>
                    </a:lnTo>
                    <a:lnTo>
                      <a:pt x="66" y="209"/>
                    </a:lnTo>
                    <a:lnTo>
                      <a:pt x="65" y="209"/>
                    </a:lnTo>
                    <a:lnTo>
                      <a:pt x="65" y="207"/>
                    </a:lnTo>
                    <a:lnTo>
                      <a:pt x="62" y="207"/>
                    </a:lnTo>
                    <a:lnTo>
                      <a:pt x="64" y="206"/>
                    </a:lnTo>
                    <a:lnTo>
                      <a:pt x="65" y="206"/>
                    </a:lnTo>
                    <a:lnTo>
                      <a:pt x="62" y="205"/>
                    </a:lnTo>
                    <a:lnTo>
                      <a:pt x="62" y="204"/>
                    </a:lnTo>
                    <a:lnTo>
                      <a:pt x="64" y="202"/>
                    </a:lnTo>
                    <a:lnTo>
                      <a:pt x="64" y="201"/>
                    </a:lnTo>
                    <a:lnTo>
                      <a:pt x="64" y="200"/>
                    </a:lnTo>
                    <a:lnTo>
                      <a:pt x="65" y="199"/>
                    </a:lnTo>
                    <a:lnTo>
                      <a:pt x="67" y="196"/>
                    </a:lnTo>
                    <a:lnTo>
                      <a:pt x="69" y="196"/>
                    </a:lnTo>
                    <a:lnTo>
                      <a:pt x="70" y="195"/>
                    </a:lnTo>
                    <a:lnTo>
                      <a:pt x="72" y="196"/>
                    </a:lnTo>
                    <a:lnTo>
                      <a:pt x="71" y="195"/>
                    </a:lnTo>
                    <a:lnTo>
                      <a:pt x="72" y="193"/>
                    </a:lnTo>
                    <a:lnTo>
                      <a:pt x="72" y="191"/>
                    </a:lnTo>
                    <a:lnTo>
                      <a:pt x="73" y="190"/>
                    </a:lnTo>
                    <a:lnTo>
                      <a:pt x="73" y="191"/>
                    </a:lnTo>
                    <a:lnTo>
                      <a:pt x="73" y="194"/>
                    </a:lnTo>
                    <a:lnTo>
                      <a:pt x="75" y="194"/>
                    </a:lnTo>
                    <a:lnTo>
                      <a:pt x="75" y="193"/>
                    </a:lnTo>
                    <a:lnTo>
                      <a:pt x="75" y="194"/>
                    </a:lnTo>
                    <a:lnTo>
                      <a:pt x="76" y="194"/>
                    </a:lnTo>
                    <a:lnTo>
                      <a:pt x="77" y="193"/>
                    </a:lnTo>
                    <a:lnTo>
                      <a:pt x="78" y="191"/>
                    </a:lnTo>
                    <a:lnTo>
                      <a:pt x="80" y="190"/>
                    </a:lnTo>
                    <a:lnTo>
                      <a:pt x="81" y="190"/>
                    </a:lnTo>
                    <a:lnTo>
                      <a:pt x="81" y="191"/>
                    </a:lnTo>
                    <a:lnTo>
                      <a:pt x="82" y="191"/>
                    </a:lnTo>
                    <a:lnTo>
                      <a:pt x="83" y="190"/>
                    </a:lnTo>
                    <a:lnTo>
                      <a:pt x="86" y="190"/>
                    </a:lnTo>
                    <a:lnTo>
                      <a:pt x="86" y="189"/>
                    </a:lnTo>
                    <a:lnTo>
                      <a:pt x="91" y="189"/>
                    </a:lnTo>
                    <a:lnTo>
                      <a:pt x="91" y="188"/>
                    </a:lnTo>
                    <a:lnTo>
                      <a:pt x="89" y="188"/>
                    </a:lnTo>
                    <a:lnTo>
                      <a:pt x="89" y="185"/>
                    </a:lnTo>
                    <a:lnTo>
                      <a:pt x="89" y="184"/>
                    </a:lnTo>
                    <a:lnTo>
                      <a:pt x="91" y="183"/>
                    </a:lnTo>
                    <a:lnTo>
                      <a:pt x="92" y="183"/>
                    </a:lnTo>
                    <a:lnTo>
                      <a:pt x="92" y="184"/>
                    </a:lnTo>
                    <a:lnTo>
                      <a:pt x="91" y="184"/>
                    </a:lnTo>
                    <a:lnTo>
                      <a:pt x="91" y="185"/>
                    </a:lnTo>
                    <a:lnTo>
                      <a:pt x="91" y="187"/>
                    </a:lnTo>
                    <a:lnTo>
                      <a:pt x="93" y="188"/>
                    </a:lnTo>
                    <a:lnTo>
                      <a:pt x="93" y="189"/>
                    </a:lnTo>
                    <a:lnTo>
                      <a:pt x="94" y="189"/>
                    </a:lnTo>
                    <a:lnTo>
                      <a:pt x="95" y="188"/>
                    </a:lnTo>
                    <a:lnTo>
                      <a:pt x="95" y="187"/>
                    </a:lnTo>
                    <a:lnTo>
                      <a:pt x="97" y="188"/>
                    </a:lnTo>
                    <a:lnTo>
                      <a:pt x="97" y="187"/>
                    </a:lnTo>
                    <a:lnTo>
                      <a:pt x="95" y="187"/>
                    </a:lnTo>
                    <a:lnTo>
                      <a:pt x="94" y="187"/>
                    </a:lnTo>
                    <a:lnTo>
                      <a:pt x="94" y="185"/>
                    </a:lnTo>
                    <a:lnTo>
                      <a:pt x="97" y="185"/>
                    </a:lnTo>
                    <a:lnTo>
                      <a:pt x="97" y="184"/>
                    </a:lnTo>
                    <a:lnTo>
                      <a:pt x="95" y="183"/>
                    </a:lnTo>
                    <a:lnTo>
                      <a:pt x="95" y="182"/>
                    </a:lnTo>
                    <a:lnTo>
                      <a:pt x="97" y="184"/>
                    </a:lnTo>
                    <a:lnTo>
                      <a:pt x="99" y="185"/>
                    </a:lnTo>
                    <a:lnTo>
                      <a:pt x="98" y="184"/>
                    </a:lnTo>
                    <a:lnTo>
                      <a:pt x="97" y="180"/>
                    </a:lnTo>
                    <a:lnTo>
                      <a:pt x="98" y="179"/>
                    </a:lnTo>
                    <a:lnTo>
                      <a:pt x="99" y="180"/>
                    </a:lnTo>
                    <a:lnTo>
                      <a:pt x="100" y="179"/>
                    </a:lnTo>
                    <a:lnTo>
                      <a:pt x="100" y="182"/>
                    </a:lnTo>
                    <a:lnTo>
                      <a:pt x="102" y="180"/>
                    </a:lnTo>
                    <a:lnTo>
                      <a:pt x="102" y="178"/>
                    </a:lnTo>
                    <a:lnTo>
                      <a:pt x="103" y="180"/>
                    </a:lnTo>
                    <a:lnTo>
                      <a:pt x="102" y="182"/>
                    </a:lnTo>
                    <a:lnTo>
                      <a:pt x="103" y="184"/>
                    </a:lnTo>
                    <a:lnTo>
                      <a:pt x="104" y="183"/>
                    </a:lnTo>
                    <a:lnTo>
                      <a:pt x="104" y="182"/>
                    </a:lnTo>
                    <a:lnTo>
                      <a:pt x="104" y="179"/>
                    </a:lnTo>
                    <a:lnTo>
                      <a:pt x="105" y="178"/>
                    </a:lnTo>
                    <a:lnTo>
                      <a:pt x="108" y="177"/>
                    </a:lnTo>
                    <a:lnTo>
                      <a:pt x="109" y="177"/>
                    </a:lnTo>
                    <a:lnTo>
                      <a:pt x="110" y="176"/>
                    </a:lnTo>
                    <a:lnTo>
                      <a:pt x="110" y="177"/>
                    </a:lnTo>
                    <a:lnTo>
                      <a:pt x="110" y="178"/>
                    </a:lnTo>
                    <a:lnTo>
                      <a:pt x="110" y="177"/>
                    </a:lnTo>
                    <a:lnTo>
                      <a:pt x="109" y="178"/>
                    </a:lnTo>
                    <a:lnTo>
                      <a:pt x="108" y="178"/>
                    </a:lnTo>
                    <a:lnTo>
                      <a:pt x="106" y="178"/>
                    </a:lnTo>
                    <a:lnTo>
                      <a:pt x="109" y="179"/>
                    </a:lnTo>
                    <a:lnTo>
                      <a:pt x="110" y="180"/>
                    </a:lnTo>
                    <a:lnTo>
                      <a:pt x="108" y="179"/>
                    </a:lnTo>
                    <a:lnTo>
                      <a:pt x="109" y="182"/>
                    </a:lnTo>
                    <a:lnTo>
                      <a:pt x="110" y="182"/>
                    </a:lnTo>
                    <a:lnTo>
                      <a:pt x="111" y="182"/>
                    </a:lnTo>
                    <a:lnTo>
                      <a:pt x="113" y="182"/>
                    </a:lnTo>
                    <a:lnTo>
                      <a:pt x="114" y="180"/>
                    </a:lnTo>
                    <a:lnTo>
                      <a:pt x="116" y="179"/>
                    </a:lnTo>
                    <a:lnTo>
                      <a:pt x="118" y="177"/>
                    </a:lnTo>
                    <a:lnTo>
                      <a:pt x="120" y="177"/>
                    </a:lnTo>
                    <a:lnTo>
                      <a:pt x="120" y="176"/>
                    </a:lnTo>
                    <a:lnTo>
                      <a:pt x="119" y="176"/>
                    </a:lnTo>
                    <a:lnTo>
                      <a:pt x="120" y="174"/>
                    </a:lnTo>
                    <a:lnTo>
                      <a:pt x="121" y="174"/>
                    </a:lnTo>
                    <a:lnTo>
                      <a:pt x="121" y="173"/>
                    </a:lnTo>
                    <a:lnTo>
                      <a:pt x="122" y="172"/>
                    </a:lnTo>
                    <a:lnTo>
                      <a:pt x="121" y="172"/>
                    </a:lnTo>
                    <a:lnTo>
                      <a:pt x="121" y="171"/>
                    </a:lnTo>
                    <a:lnTo>
                      <a:pt x="121" y="172"/>
                    </a:lnTo>
                    <a:lnTo>
                      <a:pt x="120" y="172"/>
                    </a:lnTo>
                    <a:lnTo>
                      <a:pt x="120" y="171"/>
                    </a:lnTo>
                    <a:lnTo>
                      <a:pt x="120" y="169"/>
                    </a:lnTo>
                    <a:lnTo>
                      <a:pt x="121" y="169"/>
                    </a:lnTo>
                    <a:lnTo>
                      <a:pt x="122" y="169"/>
                    </a:lnTo>
                    <a:lnTo>
                      <a:pt x="121" y="169"/>
                    </a:lnTo>
                    <a:lnTo>
                      <a:pt x="121" y="168"/>
                    </a:lnTo>
                    <a:lnTo>
                      <a:pt x="122" y="168"/>
                    </a:lnTo>
                    <a:lnTo>
                      <a:pt x="122" y="167"/>
                    </a:lnTo>
                    <a:lnTo>
                      <a:pt x="124" y="168"/>
                    </a:lnTo>
                    <a:lnTo>
                      <a:pt x="125" y="168"/>
                    </a:lnTo>
                    <a:lnTo>
                      <a:pt x="124" y="169"/>
                    </a:lnTo>
                    <a:lnTo>
                      <a:pt x="125" y="168"/>
                    </a:lnTo>
                    <a:lnTo>
                      <a:pt x="126" y="167"/>
                    </a:lnTo>
                    <a:lnTo>
                      <a:pt x="127" y="167"/>
                    </a:lnTo>
                    <a:lnTo>
                      <a:pt x="127" y="168"/>
                    </a:lnTo>
                    <a:lnTo>
                      <a:pt x="127" y="167"/>
                    </a:lnTo>
                    <a:lnTo>
                      <a:pt x="129" y="167"/>
                    </a:lnTo>
                    <a:lnTo>
                      <a:pt x="130" y="167"/>
                    </a:lnTo>
                    <a:lnTo>
                      <a:pt x="130" y="168"/>
                    </a:lnTo>
                    <a:lnTo>
                      <a:pt x="129" y="169"/>
                    </a:lnTo>
                    <a:lnTo>
                      <a:pt x="127" y="168"/>
                    </a:lnTo>
                    <a:lnTo>
                      <a:pt x="127" y="169"/>
                    </a:lnTo>
                    <a:lnTo>
                      <a:pt x="127" y="171"/>
                    </a:lnTo>
                    <a:lnTo>
                      <a:pt x="129" y="171"/>
                    </a:lnTo>
                    <a:lnTo>
                      <a:pt x="126" y="169"/>
                    </a:lnTo>
                    <a:lnTo>
                      <a:pt x="127" y="171"/>
                    </a:lnTo>
                    <a:lnTo>
                      <a:pt x="126" y="171"/>
                    </a:lnTo>
                    <a:lnTo>
                      <a:pt x="125" y="172"/>
                    </a:lnTo>
                    <a:lnTo>
                      <a:pt x="126" y="172"/>
                    </a:lnTo>
                    <a:lnTo>
                      <a:pt x="125" y="173"/>
                    </a:lnTo>
                    <a:lnTo>
                      <a:pt x="125" y="177"/>
                    </a:lnTo>
                    <a:lnTo>
                      <a:pt x="125" y="176"/>
                    </a:lnTo>
                    <a:lnTo>
                      <a:pt x="126" y="176"/>
                    </a:lnTo>
                    <a:lnTo>
                      <a:pt x="127" y="177"/>
                    </a:lnTo>
                    <a:lnTo>
                      <a:pt x="129" y="176"/>
                    </a:lnTo>
                    <a:lnTo>
                      <a:pt x="130" y="174"/>
                    </a:lnTo>
                    <a:lnTo>
                      <a:pt x="131" y="174"/>
                    </a:lnTo>
                    <a:lnTo>
                      <a:pt x="132" y="176"/>
                    </a:lnTo>
                    <a:lnTo>
                      <a:pt x="135" y="176"/>
                    </a:lnTo>
                    <a:lnTo>
                      <a:pt x="135" y="174"/>
                    </a:lnTo>
                    <a:lnTo>
                      <a:pt x="136" y="173"/>
                    </a:lnTo>
                    <a:lnTo>
                      <a:pt x="135" y="172"/>
                    </a:lnTo>
                    <a:lnTo>
                      <a:pt x="136" y="173"/>
                    </a:lnTo>
                    <a:lnTo>
                      <a:pt x="136" y="172"/>
                    </a:lnTo>
                    <a:lnTo>
                      <a:pt x="137" y="173"/>
                    </a:lnTo>
                    <a:lnTo>
                      <a:pt x="138" y="173"/>
                    </a:lnTo>
                    <a:lnTo>
                      <a:pt x="137" y="174"/>
                    </a:lnTo>
                    <a:lnTo>
                      <a:pt x="138" y="176"/>
                    </a:lnTo>
                    <a:lnTo>
                      <a:pt x="140" y="177"/>
                    </a:lnTo>
                    <a:lnTo>
                      <a:pt x="141" y="176"/>
                    </a:lnTo>
                    <a:lnTo>
                      <a:pt x="142" y="174"/>
                    </a:lnTo>
                    <a:lnTo>
                      <a:pt x="141" y="173"/>
                    </a:lnTo>
                    <a:lnTo>
                      <a:pt x="141" y="172"/>
                    </a:lnTo>
                    <a:lnTo>
                      <a:pt x="141" y="171"/>
                    </a:lnTo>
                    <a:lnTo>
                      <a:pt x="141" y="169"/>
                    </a:lnTo>
                    <a:lnTo>
                      <a:pt x="142" y="169"/>
                    </a:lnTo>
                    <a:lnTo>
                      <a:pt x="142" y="172"/>
                    </a:lnTo>
                    <a:lnTo>
                      <a:pt x="143" y="172"/>
                    </a:lnTo>
                    <a:lnTo>
                      <a:pt x="144" y="173"/>
                    </a:lnTo>
                    <a:lnTo>
                      <a:pt x="147" y="172"/>
                    </a:lnTo>
                    <a:lnTo>
                      <a:pt x="148" y="173"/>
                    </a:lnTo>
                    <a:lnTo>
                      <a:pt x="147" y="173"/>
                    </a:lnTo>
                    <a:lnTo>
                      <a:pt x="146" y="173"/>
                    </a:lnTo>
                    <a:lnTo>
                      <a:pt x="146" y="174"/>
                    </a:lnTo>
                    <a:lnTo>
                      <a:pt x="148" y="176"/>
                    </a:lnTo>
                    <a:lnTo>
                      <a:pt x="149" y="176"/>
                    </a:lnTo>
                    <a:lnTo>
                      <a:pt x="151" y="177"/>
                    </a:lnTo>
                    <a:lnTo>
                      <a:pt x="149" y="177"/>
                    </a:lnTo>
                    <a:lnTo>
                      <a:pt x="147" y="176"/>
                    </a:lnTo>
                    <a:lnTo>
                      <a:pt x="147" y="177"/>
                    </a:lnTo>
                    <a:lnTo>
                      <a:pt x="146" y="177"/>
                    </a:lnTo>
                    <a:lnTo>
                      <a:pt x="146" y="178"/>
                    </a:lnTo>
                    <a:lnTo>
                      <a:pt x="146" y="179"/>
                    </a:lnTo>
                    <a:lnTo>
                      <a:pt x="147" y="179"/>
                    </a:lnTo>
                    <a:lnTo>
                      <a:pt x="148" y="179"/>
                    </a:lnTo>
                    <a:lnTo>
                      <a:pt x="148" y="178"/>
                    </a:lnTo>
                    <a:lnTo>
                      <a:pt x="148" y="179"/>
                    </a:lnTo>
                    <a:lnTo>
                      <a:pt x="149" y="179"/>
                    </a:lnTo>
                    <a:lnTo>
                      <a:pt x="148" y="180"/>
                    </a:lnTo>
                    <a:lnTo>
                      <a:pt x="149" y="180"/>
                    </a:lnTo>
                    <a:lnTo>
                      <a:pt x="147" y="180"/>
                    </a:lnTo>
                    <a:lnTo>
                      <a:pt x="146" y="180"/>
                    </a:lnTo>
                    <a:lnTo>
                      <a:pt x="144" y="179"/>
                    </a:lnTo>
                    <a:lnTo>
                      <a:pt x="143" y="180"/>
                    </a:lnTo>
                    <a:lnTo>
                      <a:pt x="143" y="179"/>
                    </a:lnTo>
                    <a:lnTo>
                      <a:pt x="142" y="179"/>
                    </a:lnTo>
                    <a:lnTo>
                      <a:pt x="141" y="179"/>
                    </a:lnTo>
                    <a:lnTo>
                      <a:pt x="138" y="179"/>
                    </a:lnTo>
                    <a:lnTo>
                      <a:pt x="137" y="179"/>
                    </a:lnTo>
                    <a:lnTo>
                      <a:pt x="135" y="179"/>
                    </a:lnTo>
                    <a:lnTo>
                      <a:pt x="135" y="180"/>
                    </a:lnTo>
                    <a:lnTo>
                      <a:pt x="136" y="180"/>
                    </a:lnTo>
                    <a:lnTo>
                      <a:pt x="138" y="182"/>
                    </a:lnTo>
                    <a:lnTo>
                      <a:pt x="143" y="183"/>
                    </a:lnTo>
                    <a:lnTo>
                      <a:pt x="148" y="184"/>
                    </a:lnTo>
                    <a:lnTo>
                      <a:pt x="149" y="183"/>
                    </a:lnTo>
                    <a:lnTo>
                      <a:pt x="151" y="182"/>
                    </a:lnTo>
                    <a:lnTo>
                      <a:pt x="152" y="180"/>
                    </a:lnTo>
                    <a:lnTo>
                      <a:pt x="154" y="179"/>
                    </a:lnTo>
                    <a:lnTo>
                      <a:pt x="157" y="179"/>
                    </a:lnTo>
                    <a:lnTo>
                      <a:pt x="155" y="178"/>
                    </a:lnTo>
                    <a:lnTo>
                      <a:pt x="154" y="174"/>
                    </a:lnTo>
                    <a:lnTo>
                      <a:pt x="154" y="172"/>
                    </a:lnTo>
                    <a:lnTo>
                      <a:pt x="153" y="171"/>
                    </a:lnTo>
                    <a:lnTo>
                      <a:pt x="153" y="169"/>
                    </a:lnTo>
                    <a:lnTo>
                      <a:pt x="153" y="168"/>
                    </a:lnTo>
                    <a:lnTo>
                      <a:pt x="153" y="166"/>
                    </a:lnTo>
                    <a:lnTo>
                      <a:pt x="154" y="166"/>
                    </a:lnTo>
                    <a:lnTo>
                      <a:pt x="155" y="164"/>
                    </a:lnTo>
                    <a:lnTo>
                      <a:pt x="158" y="163"/>
                    </a:lnTo>
                    <a:lnTo>
                      <a:pt x="154" y="163"/>
                    </a:lnTo>
                    <a:lnTo>
                      <a:pt x="152" y="164"/>
                    </a:lnTo>
                    <a:lnTo>
                      <a:pt x="151" y="164"/>
                    </a:lnTo>
                    <a:lnTo>
                      <a:pt x="151" y="163"/>
                    </a:lnTo>
                    <a:lnTo>
                      <a:pt x="151" y="162"/>
                    </a:lnTo>
                    <a:lnTo>
                      <a:pt x="149" y="163"/>
                    </a:lnTo>
                    <a:lnTo>
                      <a:pt x="149" y="162"/>
                    </a:lnTo>
                    <a:lnTo>
                      <a:pt x="152" y="162"/>
                    </a:lnTo>
                    <a:lnTo>
                      <a:pt x="152" y="161"/>
                    </a:lnTo>
                    <a:lnTo>
                      <a:pt x="153" y="160"/>
                    </a:lnTo>
                    <a:lnTo>
                      <a:pt x="153" y="158"/>
                    </a:lnTo>
                    <a:lnTo>
                      <a:pt x="154" y="158"/>
                    </a:lnTo>
                    <a:lnTo>
                      <a:pt x="154" y="160"/>
                    </a:lnTo>
                    <a:lnTo>
                      <a:pt x="155" y="158"/>
                    </a:lnTo>
                    <a:lnTo>
                      <a:pt x="155" y="160"/>
                    </a:lnTo>
                    <a:lnTo>
                      <a:pt x="157" y="161"/>
                    </a:lnTo>
                    <a:lnTo>
                      <a:pt x="158" y="161"/>
                    </a:lnTo>
                    <a:lnTo>
                      <a:pt x="158" y="160"/>
                    </a:lnTo>
                    <a:lnTo>
                      <a:pt x="157" y="160"/>
                    </a:lnTo>
                    <a:lnTo>
                      <a:pt x="158" y="158"/>
                    </a:lnTo>
                    <a:lnTo>
                      <a:pt x="158" y="156"/>
                    </a:lnTo>
                    <a:lnTo>
                      <a:pt x="159" y="155"/>
                    </a:lnTo>
                    <a:lnTo>
                      <a:pt x="160" y="153"/>
                    </a:lnTo>
                    <a:lnTo>
                      <a:pt x="1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 name="Freeform 200"/>
              <p:cNvSpPr>
                <a:spLocks/>
              </p:cNvSpPr>
              <p:nvPr/>
            </p:nvSpPr>
            <p:spPr bwMode="auto">
              <a:xfrm>
                <a:off x="3478882" y="1946727"/>
                <a:ext cx="142517" cy="127014"/>
              </a:xfrm>
              <a:custGeom>
                <a:avLst/>
                <a:gdLst>
                  <a:gd name="T0" fmla="*/ 17463 w 150"/>
                  <a:gd name="T1" fmla="*/ 195263 h 134"/>
                  <a:gd name="T2" fmla="*/ 23813 w 150"/>
                  <a:gd name="T3" fmla="*/ 187325 h 134"/>
                  <a:gd name="T4" fmla="*/ 26988 w 150"/>
                  <a:gd name="T5" fmla="*/ 188913 h 134"/>
                  <a:gd name="T6" fmla="*/ 34925 w 150"/>
                  <a:gd name="T7" fmla="*/ 187325 h 134"/>
                  <a:gd name="T8" fmla="*/ 44450 w 150"/>
                  <a:gd name="T9" fmla="*/ 190500 h 134"/>
                  <a:gd name="T10" fmla="*/ 46038 w 150"/>
                  <a:gd name="T11" fmla="*/ 203200 h 134"/>
                  <a:gd name="T12" fmla="*/ 50800 w 150"/>
                  <a:gd name="T13" fmla="*/ 211138 h 134"/>
                  <a:gd name="T14" fmla="*/ 65088 w 150"/>
                  <a:gd name="T15" fmla="*/ 198438 h 134"/>
                  <a:gd name="T16" fmla="*/ 68263 w 150"/>
                  <a:gd name="T17" fmla="*/ 188913 h 134"/>
                  <a:gd name="T18" fmla="*/ 71438 w 150"/>
                  <a:gd name="T19" fmla="*/ 180975 h 134"/>
                  <a:gd name="T20" fmla="*/ 79375 w 150"/>
                  <a:gd name="T21" fmla="*/ 177800 h 134"/>
                  <a:gd name="T22" fmla="*/ 84138 w 150"/>
                  <a:gd name="T23" fmla="*/ 169863 h 134"/>
                  <a:gd name="T24" fmla="*/ 92075 w 150"/>
                  <a:gd name="T25" fmla="*/ 160338 h 134"/>
                  <a:gd name="T26" fmla="*/ 103188 w 150"/>
                  <a:gd name="T27" fmla="*/ 157163 h 134"/>
                  <a:gd name="T28" fmla="*/ 106363 w 150"/>
                  <a:gd name="T29" fmla="*/ 161925 h 134"/>
                  <a:gd name="T30" fmla="*/ 117475 w 150"/>
                  <a:gd name="T31" fmla="*/ 157163 h 134"/>
                  <a:gd name="T32" fmla="*/ 123825 w 150"/>
                  <a:gd name="T33" fmla="*/ 153988 h 134"/>
                  <a:gd name="T34" fmla="*/ 130175 w 150"/>
                  <a:gd name="T35" fmla="*/ 155575 h 134"/>
                  <a:gd name="T36" fmla="*/ 130175 w 150"/>
                  <a:gd name="T37" fmla="*/ 161925 h 134"/>
                  <a:gd name="T38" fmla="*/ 138113 w 150"/>
                  <a:gd name="T39" fmla="*/ 163513 h 134"/>
                  <a:gd name="T40" fmla="*/ 149225 w 150"/>
                  <a:gd name="T41" fmla="*/ 155575 h 134"/>
                  <a:gd name="T42" fmla="*/ 155575 w 150"/>
                  <a:gd name="T43" fmla="*/ 168275 h 134"/>
                  <a:gd name="T44" fmla="*/ 169863 w 150"/>
                  <a:gd name="T45" fmla="*/ 168275 h 134"/>
                  <a:gd name="T46" fmla="*/ 184150 w 150"/>
                  <a:gd name="T47" fmla="*/ 176213 h 134"/>
                  <a:gd name="T48" fmla="*/ 196850 w 150"/>
                  <a:gd name="T49" fmla="*/ 177800 h 134"/>
                  <a:gd name="T50" fmla="*/ 207963 w 150"/>
                  <a:gd name="T51" fmla="*/ 163513 h 134"/>
                  <a:gd name="T52" fmla="*/ 214313 w 150"/>
                  <a:gd name="T53" fmla="*/ 146050 h 134"/>
                  <a:gd name="T54" fmla="*/ 222250 w 150"/>
                  <a:gd name="T55" fmla="*/ 139700 h 134"/>
                  <a:gd name="T56" fmla="*/ 222250 w 150"/>
                  <a:gd name="T57" fmla="*/ 130175 h 134"/>
                  <a:gd name="T58" fmla="*/ 230188 w 150"/>
                  <a:gd name="T59" fmla="*/ 117475 h 134"/>
                  <a:gd name="T60" fmla="*/ 233363 w 150"/>
                  <a:gd name="T61" fmla="*/ 107950 h 134"/>
                  <a:gd name="T62" fmla="*/ 238125 w 150"/>
                  <a:gd name="T63" fmla="*/ 69850 h 134"/>
                  <a:gd name="T64" fmla="*/ 231775 w 150"/>
                  <a:gd name="T65" fmla="*/ 47625 h 134"/>
                  <a:gd name="T66" fmla="*/ 225425 w 150"/>
                  <a:gd name="T67" fmla="*/ 22225 h 134"/>
                  <a:gd name="T68" fmla="*/ 217488 w 150"/>
                  <a:gd name="T69" fmla="*/ 12700 h 134"/>
                  <a:gd name="T70" fmla="*/ 198438 w 150"/>
                  <a:gd name="T71" fmla="*/ 4763 h 134"/>
                  <a:gd name="T72" fmla="*/ 174625 w 150"/>
                  <a:gd name="T73" fmla="*/ 9525 h 134"/>
                  <a:gd name="T74" fmla="*/ 155575 w 150"/>
                  <a:gd name="T75" fmla="*/ 22225 h 134"/>
                  <a:gd name="T76" fmla="*/ 155575 w 150"/>
                  <a:gd name="T77" fmla="*/ 38100 h 134"/>
                  <a:gd name="T78" fmla="*/ 147638 w 150"/>
                  <a:gd name="T79" fmla="*/ 55563 h 134"/>
                  <a:gd name="T80" fmla="*/ 127000 w 150"/>
                  <a:gd name="T81" fmla="*/ 66675 h 134"/>
                  <a:gd name="T82" fmla="*/ 82550 w 150"/>
                  <a:gd name="T83" fmla="*/ 60325 h 134"/>
                  <a:gd name="T84" fmla="*/ 68263 w 150"/>
                  <a:gd name="T85" fmla="*/ 50800 h 134"/>
                  <a:gd name="T86" fmla="*/ 53975 w 150"/>
                  <a:gd name="T87" fmla="*/ 41275 h 134"/>
                  <a:gd name="T88" fmla="*/ 52388 w 150"/>
                  <a:gd name="T89" fmla="*/ 31750 h 134"/>
                  <a:gd name="T90" fmla="*/ 65088 w 150"/>
                  <a:gd name="T91" fmla="*/ 14288 h 134"/>
                  <a:gd name="T92" fmla="*/ 58738 w 150"/>
                  <a:gd name="T93" fmla="*/ 6350 h 134"/>
                  <a:gd name="T94" fmla="*/ 49213 w 150"/>
                  <a:gd name="T95" fmla="*/ 12700 h 134"/>
                  <a:gd name="T96" fmla="*/ 34925 w 150"/>
                  <a:gd name="T97" fmla="*/ 15875 h 134"/>
                  <a:gd name="T98" fmla="*/ 26988 w 150"/>
                  <a:gd name="T99" fmla="*/ 31750 h 134"/>
                  <a:gd name="T100" fmla="*/ 19050 w 150"/>
                  <a:gd name="T101" fmla="*/ 57150 h 134"/>
                  <a:gd name="T102" fmla="*/ 14288 w 150"/>
                  <a:gd name="T103" fmla="*/ 73025 h 134"/>
                  <a:gd name="T104" fmla="*/ 6350 w 150"/>
                  <a:gd name="T105" fmla="*/ 79375 h 134"/>
                  <a:gd name="T106" fmla="*/ 11113 w 150"/>
                  <a:gd name="T107" fmla="*/ 90488 h 134"/>
                  <a:gd name="T108" fmla="*/ 4763 w 150"/>
                  <a:gd name="T109" fmla="*/ 109538 h 134"/>
                  <a:gd name="T110" fmla="*/ 9525 w 150"/>
                  <a:gd name="T111" fmla="*/ 125413 h 134"/>
                  <a:gd name="T112" fmla="*/ 6350 w 150"/>
                  <a:gd name="T113" fmla="*/ 144463 h 134"/>
                  <a:gd name="T114" fmla="*/ 6350 w 150"/>
                  <a:gd name="T115" fmla="*/ 161925 h 134"/>
                  <a:gd name="T116" fmla="*/ 4763 w 150"/>
                  <a:gd name="T117" fmla="*/ 171450 h 134"/>
                  <a:gd name="T118" fmla="*/ 6350 w 150"/>
                  <a:gd name="T119" fmla="*/ 188913 h 134"/>
                  <a:gd name="T120" fmla="*/ 6350 w 150"/>
                  <a:gd name="T121" fmla="*/ 203200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134">
                    <a:moveTo>
                      <a:pt x="5" y="128"/>
                    </a:moveTo>
                    <a:lnTo>
                      <a:pt x="5" y="128"/>
                    </a:lnTo>
                    <a:lnTo>
                      <a:pt x="6" y="129"/>
                    </a:lnTo>
                    <a:lnTo>
                      <a:pt x="9" y="128"/>
                    </a:lnTo>
                    <a:lnTo>
                      <a:pt x="10" y="125"/>
                    </a:lnTo>
                    <a:lnTo>
                      <a:pt x="11" y="123"/>
                    </a:lnTo>
                    <a:lnTo>
                      <a:pt x="11" y="119"/>
                    </a:lnTo>
                    <a:lnTo>
                      <a:pt x="12" y="119"/>
                    </a:lnTo>
                    <a:lnTo>
                      <a:pt x="14" y="119"/>
                    </a:lnTo>
                    <a:lnTo>
                      <a:pt x="15" y="118"/>
                    </a:lnTo>
                    <a:lnTo>
                      <a:pt x="16" y="117"/>
                    </a:lnTo>
                    <a:lnTo>
                      <a:pt x="17" y="119"/>
                    </a:lnTo>
                    <a:lnTo>
                      <a:pt x="17" y="120"/>
                    </a:lnTo>
                    <a:lnTo>
                      <a:pt x="20" y="119"/>
                    </a:lnTo>
                    <a:lnTo>
                      <a:pt x="21" y="118"/>
                    </a:lnTo>
                    <a:lnTo>
                      <a:pt x="22" y="118"/>
                    </a:lnTo>
                    <a:lnTo>
                      <a:pt x="23" y="119"/>
                    </a:lnTo>
                    <a:lnTo>
                      <a:pt x="26" y="119"/>
                    </a:lnTo>
                    <a:lnTo>
                      <a:pt x="27" y="119"/>
                    </a:lnTo>
                    <a:lnTo>
                      <a:pt x="28" y="120"/>
                    </a:lnTo>
                    <a:lnTo>
                      <a:pt x="27" y="122"/>
                    </a:lnTo>
                    <a:lnTo>
                      <a:pt x="29" y="125"/>
                    </a:lnTo>
                    <a:lnTo>
                      <a:pt x="29" y="128"/>
                    </a:lnTo>
                    <a:lnTo>
                      <a:pt x="29" y="131"/>
                    </a:lnTo>
                    <a:lnTo>
                      <a:pt x="29" y="133"/>
                    </a:lnTo>
                    <a:lnTo>
                      <a:pt x="29" y="134"/>
                    </a:lnTo>
                    <a:lnTo>
                      <a:pt x="31" y="133"/>
                    </a:lnTo>
                    <a:lnTo>
                      <a:pt x="32" y="133"/>
                    </a:lnTo>
                    <a:lnTo>
                      <a:pt x="36" y="131"/>
                    </a:lnTo>
                    <a:lnTo>
                      <a:pt x="37" y="128"/>
                    </a:lnTo>
                    <a:lnTo>
                      <a:pt x="39" y="126"/>
                    </a:lnTo>
                    <a:lnTo>
                      <a:pt x="41" y="125"/>
                    </a:lnTo>
                    <a:lnTo>
                      <a:pt x="43" y="122"/>
                    </a:lnTo>
                    <a:lnTo>
                      <a:pt x="44" y="120"/>
                    </a:lnTo>
                    <a:lnTo>
                      <a:pt x="43" y="119"/>
                    </a:lnTo>
                    <a:lnTo>
                      <a:pt x="44" y="118"/>
                    </a:lnTo>
                    <a:lnTo>
                      <a:pt x="45" y="115"/>
                    </a:lnTo>
                    <a:lnTo>
                      <a:pt x="44" y="115"/>
                    </a:lnTo>
                    <a:lnTo>
                      <a:pt x="45" y="114"/>
                    </a:lnTo>
                    <a:lnTo>
                      <a:pt x="47" y="113"/>
                    </a:lnTo>
                    <a:lnTo>
                      <a:pt x="48" y="113"/>
                    </a:lnTo>
                    <a:lnTo>
                      <a:pt x="49" y="113"/>
                    </a:lnTo>
                    <a:lnTo>
                      <a:pt x="50" y="112"/>
                    </a:lnTo>
                    <a:lnTo>
                      <a:pt x="50" y="111"/>
                    </a:lnTo>
                    <a:lnTo>
                      <a:pt x="52" y="109"/>
                    </a:lnTo>
                    <a:lnTo>
                      <a:pt x="52" y="108"/>
                    </a:lnTo>
                    <a:lnTo>
                      <a:pt x="53" y="107"/>
                    </a:lnTo>
                    <a:lnTo>
                      <a:pt x="54" y="106"/>
                    </a:lnTo>
                    <a:lnTo>
                      <a:pt x="55" y="104"/>
                    </a:lnTo>
                    <a:lnTo>
                      <a:pt x="56" y="102"/>
                    </a:lnTo>
                    <a:lnTo>
                      <a:pt x="58" y="101"/>
                    </a:lnTo>
                    <a:lnTo>
                      <a:pt x="60" y="99"/>
                    </a:lnTo>
                    <a:lnTo>
                      <a:pt x="63" y="99"/>
                    </a:lnTo>
                    <a:lnTo>
                      <a:pt x="64" y="99"/>
                    </a:lnTo>
                    <a:lnTo>
                      <a:pt x="65" y="99"/>
                    </a:lnTo>
                    <a:lnTo>
                      <a:pt x="66" y="103"/>
                    </a:lnTo>
                    <a:lnTo>
                      <a:pt x="67" y="102"/>
                    </a:lnTo>
                    <a:lnTo>
                      <a:pt x="70" y="101"/>
                    </a:lnTo>
                    <a:lnTo>
                      <a:pt x="71" y="101"/>
                    </a:lnTo>
                    <a:lnTo>
                      <a:pt x="71" y="98"/>
                    </a:lnTo>
                    <a:lnTo>
                      <a:pt x="72" y="98"/>
                    </a:lnTo>
                    <a:lnTo>
                      <a:pt x="74" y="99"/>
                    </a:lnTo>
                    <a:lnTo>
                      <a:pt x="75" y="99"/>
                    </a:lnTo>
                    <a:lnTo>
                      <a:pt x="76" y="98"/>
                    </a:lnTo>
                    <a:lnTo>
                      <a:pt x="77" y="98"/>
                    </a:lnTo>
                    <a:lnTo>
                      <a:pt x="78" y="97"/>
                    </a:lnTo>
                    <a:lnTo>
                      <a:pt x="80" y="98"/>
                    </a:lnTo>
                    <a:lnTo>
                      <a:pt x="81" y="98"/>
                    </a:lnTo>
                    <a:lnTo>
                      <a:pt x="82" y="98"/>
                    </a:lnTo>
                    <a:lnTo>
                      <a:pt x="83" y="98"/>
                    </a:lnTo>
                    <a:lnTo>
                      <a:pt x="83" y="99"/>
                    </a:lnTo>
                    <a:lnTo>
                      <a:pt x="82" y="102"/>
                    </a:lnTo>
                    <a:lnTo>
                      <a:pt x="81" y="103"/>
                    </a:lnTo>
                    <a:lnTo>
                      <a:pt x="82" y="104"/>
                    </a:lnTo>
                    <a:lnTo>
                      <a:pt x="83" y="104"/>
                    </a:lnTo>
                    <a:lnTo>
                      <a:pt x="87" y="103"/>
                    </a:lnTo>
                    <a:lnTo>
                      <a:pt x="90" y="102"/>
                    </a:lnTo>
                    <a:lnTo>
                      <a:pt x="90" y="101"/>
                    </a:lnTo>
                    <a:lnTo>
                      <a:pt x="91" y="101"/>
                    </a:lnTo>
                    <a:lnTo>
                      <a:pt x="94" y="98"/>
                    </a:lnTo>
                    <a:lnTo>
                      <a:pt x="94" y="99"/>
                    </a:lnTo>
                    <a:lnTo>
                      <a:pt x="96" y="102"/>
                    </a:lnTo>
                    <a:lnTo>
                      <a:pt x="97" y="103"/>
                    </a:lnTo>
                    <a:lnTo>
                      <a:pt x="98" y="106"/>
                    </a:lnTo>
                    <a:lnTo>
                      <a:pt x="99" y="106"/>
                    </a:lnTo>
                    <a:lnTo>
                      <a:pt x="103" y="107"/>
                    </a:lnTo>
                    <a:lnTo>
                      <a:pt x="105" y="107"/>
                    </a:lnTo>
                    <a:lnTo>
                      <a:pt x="107" y="106"/>
                    </a:lnTo>
                    <a:lnTo>
                      <a:pt x="110" y="104"/>
                    </a:lnTo>
                    <a:lnTo>
                      <a:pt x="112" y="106"/>
                    </a:lnTo>
                    <a:lnTo>
                      <a:pt x="114" y="108"/>
                    </a:lnTo>
                    <a:lnTo>
                      <a:pt x="116" y="111"/>
                    </a:lnTo>
                    <a:lnTo>
                      <a:pt x="119" y="112"/>
                    </a:lnTo>
                    <a:lnTo>
                      <a:pt x="120" y="112"/>
                    </a:lnTo>
                    <a:lnTo>
                      <a:pt x="123" y="111"/>
                    </a:lnTo>
                    <a:lnTo>
                      <a:pt x="124" y="112"/>
                    </a:lnTo>
                    <a:lnTo>
                      <a:pt x="125" y="109"/>
                    </a:lnTo>
                    <a:lnTo>
                      <a:pt x="126" y="107"/>
                    </a:lnTo>
                    <a:lnTo>
                      <a:pt x="127" y="106"/>
                    </a:lnTo>
                    <a:lnTo>
                      <a:pt x="130" y="104"/>
                    </a:lnTo>
                    <a:lnTo>
                      <a:pt x="131" y="103"/>
                    </a:lnTo>
                    <a:lnTo>
                      <a:pt x="134" y="98"/>
                    </a:lnTo>
                    <a:lnTo>
                      <a:pt x="134" y="96"/>
                    </a:lnTo>
                    <a:lnTo>
                      <a:pt x="134" y="93"/>
                    </a:lnTo>
                    <a:lnTo>
                      <a:pt x="135" y="92"/>
                    </a:lnTo>
                    <a:lnTo>
                      <a:pt x="136" y="91"/>
                    </a:lnTo>
                    <a:lnTo>
                      <a:pt x="136" y="90"/>
                    </a:lnTo>
                    <a:lnTo>
                      <a:pt x="137" y="88"/>
                    </a:lnTo>
                    <a:lnTo>
                      <a:pt x="140" y="88"/>
                    </a:lnTo>
                    <a:lnTo>
                      <a:pt x="141" y="87"/>
                    </a:lnTo>
                    <a:lnTo>
                      <a:pt x="142" y="86"/>
                    </a:lnTo>
                    <a:lnTo>
                      <a:pt x="143" y="85"/>
                    </a:lnTo>
                    <a:lnTo>
                      <a:pt x="142" y="84"/>
                    </a:lnTo>
                    <a:lnTo>
                      <a:pt x="140" y="82"/>
                    </a:lnTo>
                    <a:lnTo>
                      <a:pt x="140" y="81"/>
                    </a:lnTo>
                    <a:lnTo>
                      <a:pt x="140" y="79"/>
                    </a:lnTo>
                    <a:lnTo>
                      <a:pt x="142" y="76"/>
                    </a:lnTo>
                    <a:lnTo>
                      <a:pt x="143" y="75"/>
                    </a:lnTo>
                    <a:lnTo>
                      <a:pt x="145" y="74"/>
                    </a:lnTo>
                    <a:lnTo>
                      <a:pt x="147" y="74"/>
                    </a:lnTo>
                    <a:lnTo>
                      <a:pt x="148" y="74"/>
                    </a:lnTo>
                    <a:lnTo>
                      <a:pt x="148" y="73"/>
                    </a:lnTo>
                    <a:lnTo>
                      <a:pt x="148" y="70"/>
                    </a:lnTo>
                    <a:lnTo>
                      <a:pt x="147" y="68"/>
                    </a:lnTo>
                    <a:lnTo>
                      <a:pt x="148" y="64"/>
                    </a:lnTo>
                    <a:lnTo>
                      <a:pt x="150" y="59"/>
                    </a:lnTo>
                    <a:lnTo>
                      <a:pt x="148" y="48"/>
                    </a:lnTo>
                    <a:lnTo>
                      <a:pt x="150" y="44"/>
                    </a:lnTo>
                    <a:lnTo>
                      <a:pt x="150" y="41"/>
                    </a:lnTo>
                    <a:lnTo>
                      <a:pt x="148" y="38"/>
                    </a:lnTo>
                    <a:lnTo>
                      <a:pt x="148" y="36"/>
                    </a:lnTo>
                    <a:lnTo>
                      <a:pt x="147" y="32"/>
                    </a:lnTo>
                    <a:lnTo>
                      <a:pt x="146" y="30"/>
                    </a:lnTo>
                    <a:lnTo>
                      <a:pt x="145" y="21"/>
                    </a:lnTo>
                    <a:lnTo>
                      <a:pt x="143" y="19"/>
                    </a:lnTo>
                    <a:lnTo>
                      <a:pt x="142" y="16"/>
                    </a:lnTo>
                    <a:lnTo>
                      <a:pt x="142" y="14"/>
                    </a:lnTo>
                    <a:lnTo>
                      <a:pt x="143" y="11"/>
                    </a:lnTo>
                    <a:lnTo>
                      <a:pt x="142" y="10"/>
                    </a:lnTo>
                    <a:lnTo>
                      <a:pt x="142" y="9"/>
                    </a:lnTo>
                    <a:lnTo>
                      <a:pt x="140" y="9"/>
                    </a:lnTo>
                    <a:lnTo>
                      <a:pt x="137" y="8"/>
                    </a:lnTo>
                    <a:lnTo>
                      <a:pt x="134" y="5"/>
                    </a:lnTo>
                    <a:lnTo>
                      <a:pt x="130" y="0"/>
                    </a:lnTo>
                    <a:lnTo>
                      <a:pt x="129" y="2"/>
                    </a:lnTo>
                    <a:lnTo>
                      <a:pt x="125" y="3"/>
                    </a:lnTo>
                    <a:lnTo>
                      <a:pt x="123" y="3"/>
                    </a:lnTo>
                    <a:lnTo>
                      <a:pt x="121" y="4"/>
                    </a:lnTo>
                    <a:lnTo>
                      <a:pt x="120" y="5"/>
                    </a:lnTo>
                    <a:lnTo>
                      <a:pt x="118" y="5"/>
                    </a:lnTo>
                    <a:lnTo>
                      <a:pt x="110" y="6"/>
                    </a:lnTo>
                    <a:lnTo>
                      <a:pt x="104" y="9"/>
                    </a:lnTo>
                    <a:lnTo>
                      <a:pt x="101" y="10"/>
                    </a:lnTo>
                    <a:lnTo>
                      <a:pt x="98" y="14"/>
                    </a:lnTo>
                    <a:lnTo>
                      <a:pt x="97" y="17"/>
                    </a:lnTo>
                    <a:lnTo>
                      <a:pt x="98" y="19"/>
                    </a:lnTo>
                    <a:lnTo>
                      <a:pt x="98" y="24"/>
                    </a:lnTo>
                    <a:lnTo>
                      <a:pt x="96" y="27"/>
                    </a:lnTo>
                    <a:lnTo>
                      <a:pt x="94" y="31"/>
                    </a:lnTo>
                    <a:lnTo>
                      <a:pt x="94" y="33"/>
                    </a:lnTo>
                    <a:lnTo>
                      <a:pt x="93" y="35"/>
                    </a:lnTo>
                    <a:lnTo>
                      <a:pt x="88" y="37"/>
                    </a:lnTo>
                    <a:lnTo>
                      <a:pt x="87" y="38"/>
                    </a:lnTo>
                    <a:lnTo>
                      <a:pt x="86" y="41"/>
                    </a:lnTo>
                    <a:lnTo>
                      <a:pt x="83" y="42"/>
                    </a:lnTo>
                    <a:lnTo>
                      <a:pt x="80" y="42"/>
                    </a:lnTo>
                    <a:lnTo>
                      <a:pt x="74" y="42"/>
                    </a:lnTo>
                    <a:lnTo>
                      <a:pt x="67" y="42"/>
                    </a:lnTo>
                    <a:lnTo>
                      <a:pt x="56" y="39"/>
                    </a:lnTo>
                    <a:lnTo>
                      <a:pt x="52" y="38"/>
                    </a:lnTo>
                    <a:lnTo>
                      <a:pt x="47" y="37"/>
                    </a:lnTo>
                    <a:lnTo>
                      <a:pt x="45" y="36"/>
                    </a:lnTo>
                    <a:lnTo>
                      <a:pt x="43" y="33"/>
                    </a:lnTo>
                    <a:lnTo>
                      <a:pt x="43" y="32"/>
                    </a:lnTo>
                    <a:lnTo>
                      <a:pt x="42" y="32"/>
                    </a:lnTo>
                    <a:lnTo>
                      <a:pt x="39" y="31"/>
                    </a:lnTo>
                    <a:lnTo>
                      <a:pt x="37" y="28"/>
                    </a:lnTo>
                    <a:lnTo>
                      <a:pt x="34" y="26"/>
                    </a:lnTo>
                    <a:lnTo>
                      <a:pt x="33" y="25"/>
                    </a:lnTo>
                    <a:lnTo>
                      <a:pt x="33" y="22"/>
                    </a:lnTo>
                    <a:lnTo>
                      <a:pt x="32" y="21"/>
                    </a:lnTo>
                    <a:lnTo>
                      <a:pt x="33" y="20"/>
                    </a:lnTo>
                    <a:lnTo>
                      <a:pt x="36" y="19"/>
                    </a:lnTo>
                    <a:lnTo>
                      <a:pt x="39" y="14"/>
                    </a:lnTo>
                    <a:lnTo>
                      <a:pt x="39" y="11"/>
                    </a:lnTo>
                    <a:lnTo>
                      <a:pt x="41" y="9"/>
                    </a:lnTo>
                    <a:lnTo>
                      <a:pt x="43" y="4"/>
                    </a:lnTo>
                    <a:lnTo>
                      <a:pt x="41" y="4"/>
                    </a:lnTo>
                    <a:lnTo>
                      <a:pt x="38" y="4"/>
                    </a:lnTo>
                    <a:lnTo>
                      <a:pt x="37" y="4"/>
                    </a:lnTo>
                    <a:lnTo>
                      <a:pt x="34" y="4"/>
                    </a:lnTo>
                    <a:lnTo>
                      <a:pt x="33" y="4"/>
                    </a:lnTo>
                    <a:lnTo>
                      <a:pt x="32" y="5"/>
                    </a:lnTo>
                    <a:lnTo>
                      <a:pt x="31" y="6"/>
                    </a:lnTo>
                    <a:lnTo>
                      <a:pt x="31" y="8"/>
                    </a:lnTo>
                    <a:lnTo>
                      <a:pt x="28" y="6"/>
                    </a:lnTo>
                    <a:lnTo>
                      <a:pt x="26" y="5"/>
                    </a:lnTo>
                    <a:lnTo>
                      <a:pt x="23" y="9"/>
                    </a:lnTo>
                    <a:lnTo>
                      <a:pt x="22" y="10"/>
                    </a:lnTo>
                    <a:lnTo>
                      <a:pt x="18" y="13"/>
                    </a:lnTo>
                    <a:lnTo>
                      <a:pt x="17" y="14"/>
                    </a:lnTo>
                    <a:lnTo>
                      <a:pt x="17" y="15"/>
                    </a:lnTo>
                    <a:lnTo>
                      <a:pt x="17" y="19"/>
                    </a:lnTo>
                    <a:lnTo>
                      <a:pt x="17" y="20"/>
                    </a:lnTo>
                    <a:lnTo>
                      <a:pt x="14" y="25"/>
                    </a:lnTo>
                    <a:lnTo>
                      <a:pt x="14" y="30"/>
                    </a:lnTo>
                    <a:lnTo>
                      <a:pt x="12" y="36"/>
                    </a:lnTo>
                    <a:lnTo>
                      <a:pt x="12" y="37"/>
                    </a:lnTo>
                    <a:lnTo>
                      <a:pt x="12" y="38"/>
                    </a:lnTo>
                    <a:lnTo>
                      <a:pt x="11" y="42"/>
                    </a:lnTo>
                    <a:lnTo>
                      <a:pt x="9" y="46"/>
                    </a:lnTo>
                    <a:lnTo>
                      <a:pt x="7" y="48"/>
                    </a:lnTo>
                    <a:lnTo>
                      <a:pt x="6" y="48"/>
                    </a:lnTo>
                    <a:lnTo>
                      <a:pt x="4" y="49"/>
                    </a:lnTo>
                    <a:lnTo>
                      <a:pt x="4" y="50"/>
                    </a:lnTo>
                    <a:lnTo>
                      <a:pt x="6" y="52"/>
                    </a:lnTo>
                    <a:lnTo>
                      <a:pt x="7" y="53"/>
                    </a:lnTo>
                    <a:lnTo>
                      <a:pt x="7" y="54"/>
                    </a:lnTo>
                    <a:lnTo>
                      <a:pt x="6" y="55"/>
                    </a:lnTo>
                    <a:lnTo>
                      <a:pt x="7" y="57"/>
                    </a:lnTo>
                    <a:lnTo>
                      <a:pt x="9" y="58"/>
                    </a:lnTo>
                    <a:lnTo>
                      <a:pt x="7" y="60"/>
                    </a:lnTo>
                    <a:lnTo>
                      <a:pt x="5" y="65"/>
                    </a:lnTo>
                    <a:lnTo>
                      <a:pt x="4" y="66"/>
                    </a:lnTo>
                    <a:lnTo>
                      <a:pt x="3" y="69"/>
                    </a:lnTo>
                    <a:lnTo>
                      <a:pt x="4" y="74"/>
                    </a:lnTo>
                    <a:lnTo>
                      <a:pt x="5" y="77"/>
                    </a:lnTo>
                    <a:lnTo>
                      <a:pt x="6" y="79"/>
                    </a:lnTo>
                    <a:lnTo>
                      <a:pt x="7" y="82"/>
                    </a:lnTo>
                    <a:lnTo>
                      <a:pt x="6" y="85"/>
                    </a:lnTo>
                    <a:lnTo>
                      <a:pt x="5" y="87"/>
                    </a:lnTo>
                    <a:lnTo>
                      <a:pt x="4" y="88"/>
                    </a:lnTo>
                    <a:lnTo>
                      <a:pt x="4" y="91"/>
                    </a:lnTo>
                    <a:lnTo>
                      <a:pt x="5" y="93"/>
                    </a:lnTo>
                    <a:lnTo>
                      <a:pt x="5" y="96"/>
                    </a:lnTo>
                    <a:lnTo>
                      <a:pt x="4" y="98"/>
                    </a:lnTo>
                    <a:lnTo>
                      <a:pt x="4" y="101"/>
                    </a:lnTo>
                    <a:lnTo>
                      <a:pt x="4" y="102"/>
                    </a:lnTo>
                    <a:lnTo>
                      <a:pt x="3" y="103"/>
                    </a:lnTo>
                    <a:lnTo>
                      <a:pt x="0" y="104"/>
                    </a:lnTo>
                    <a:lnTo>
                      <a:pt x="0" y="106"/>
                    </a:lnTo>
                    <a:lnTo>
                      <a:pt x="3" y="108"/>
                    </a:lnTo>
                    <a:lnTo>
                      <a:pt x="4" y="109"/>
                    </a:lnTo>
                    <a:lnTo>
                      <a:pt x="6" y="117"/>
                    </a:lnTo>
                    <a:lnTo>
                      <a:pt x="6" y="118"/>
                    </a:lnTo>
                    <a:lnTo>
                      <a:pt x="4" y="119"/>
                    </a:lnTo>
                    <a:lnTo>
                      <a:pt x="3" y="120"/>
                    </a:lnTo>
                    <a:lnTo>
                      <a:pt x="1" y="123"/>
                    </a:lnTo>
                    <a:lnTo>
                      <a:pt x="4" y="129"/>
                    </a:lnTo>
                    <a:lnTo>
                      <a:pt x="4" y="128"/>
                    </a:lnTo>
                    <a:lnTo>
                      <a:pt x="5" y="128"/>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Freeform 201"/>
              <p:cNvSpPr>
                <a:spLocks/>
              </p:cNvSpPr>
              <p:nvPr/>
            </p:nvSpPr>
            <p:spPr bwMode="auto">
              <a:xfrm>
                <a:off x="3409665" y="2038498"/>
                <a:ext cx="194791" cy="234895"/>
              </a:xfrm>
              <a:custGeom>
                <a:avLst/>
                <a:gdLst>
                  <a:gd name="T0" fmla="*/ 2147483647 w 204"/>
                  <a:gd name="T1" fmla="*/ 2147483647 h 246"/>
                  <a:gd name="T2" fmla="*/ 2147483647 w 204"/>
                  <a:gd name="T3" fmla="*/ 2147483647 h 246"/>
                  <a:gd name="T4" fmla="*/ 2147483647 w 204"/>
                  <a:gd name="T5" fmla="*/ 2147483647 h 246"/>
                  <a:gd name="T6" fmla="*/ 2147483647 w 204"/>
                  <a:gd name="T7" fmla="*/ 2147483647 h 246"/>
                  <a:gd name="T8" fmla="*/ 2147483647 w 204"/>
                  <a:gd name="T9" fmla="*/ 2147483647 h 246"/>
                  <a:gd name="T10" fmla="*/ 2147483647 w 204"/>
                  <a:gd name="T11" fmla="*/ 2147483647 h 246"/>
                  <a:gd name="T12" fmla="*/ 2147483647 w 204"/>
                  <a:gd name="T13" fmla="*/ 2147483647 h 246"/>
                  <a:gd name="T14" fmla="*/ 2147483647 w 204"/>
                  <a:gd name="T15" fmla="*/ 2147483647 h 246"/>
                  <a:gd name="T16" fmla="*/ 2147483647 w 204"/>
                  <a:gd name="T17" fmla="*/ 2147483647 h 246"/>
                  <a:gd name="T18" fmla="*/ 2147483647 w 204"/>
                  <a:gd name="T19" fmla="*/ 2147483647 h 246"/>
                  <a:gd name="T20" fmla="*/ 2147483647 w 204"/>
                  <a:gd name="T21" fmla="*/ 2147483647 h 246"/>
                  <a:gd name="T22" fmla="*/ 2147483647 w 204"/>
                  <a:gd name="T23" fmla="*/ 2147483647 h 246"/>
                  <a:gd name="T24" fmla="*/ 2147483647 w 204"/>
                  <a:gd name="T25" fmla="*/ 2147483647 h 246"/>
                  <a:gd name="T26" fmla="*/ 2147483647 w 204"/>
                  <a:gd name="T27" fmla="*/ 2147483647 h 246"/>
                  <a:gd name="T28" fmla="*/ 2147483647 w 204"/>
                  <a:gd name="T29" fmla="*/ 2147483647 h 246"/>
                  <a:gd name="T30" fmla="*/ 2147483647 w 204"/>
                  <a:gd name="T31" fmla="*/ 2147483647 h 246"/>
                  <a:gd name="T32" fmla="*/ 2147483647 w 204"/>
                  <a:gd name="T33" fmla="*/ 2147483647 h 246"/>
                  <a:gd name="T34" fmla="*/ 2147483647 w 204"/>
                  <a:gd name="T35" fmla="*/ 2147483647 h 246"/>
                  <a:gd name="T36" fmla="*/ 2147483647 w 204"/>
                  <a:gd name="T37" fmla="*/ 2147483647 h 246"/>
                  <a:gd name="T38" fmla="*/ 2147483647 w 204"/>
                  <a:gd name="T39" fmla="*/ 2147483647 h 246"/>
                  <a:gd name="T40" fmla="*/ 2147483647 w 204"/>
                  <a:gd name="T41" fmla="*/ 2147483647 h 246"/>
                  <a:gd name="T42" fmla="*/ 2147483647 w 204"/>
                  <a:gd name="T43" fmla="*/ 2147483647 h 246"/>
                  <a:gd name="T44" fmla="*/ 2147483647 w 204"/>
                  <a:gd name="T45" fmla="*/ 2147483647 h 246"/>
                  <a:gd name="T46" fmla="*/ 2147483647 w 204"/>
                  <a:gd name="T47" fmla="*/ 2147483647 h 246"/>
                  <a:gd name="T48" fmla="*/ 2147483647 w 204"/>
                  <a:gd name="T49" fmla="*/ 2147483647 h 246"/>
                  <a:gd name="T50" fmla="*/ 2147483647 w 204"/>
                  <a:gd name="T51" fmla="*/ 2147483647 h 246"/>
                  <a:gd name="T52" fmla="*/ 2147483647 w 204"/>
                  <a:gd name="T53" fmla="*/ 2147483647 h 246"/>
                  <a:gd name="T54" fmla="*/ 2147483647 w 204"/>
                  <a:gd name="T55" fmla="*/ 2147483647 h 246"/>
                  <a:gd name="T56" fmla="*/ 2147483647 w 204"/>
                  <a:gd name="T57" fmla="*/ 2147483647 h 246"/>
                  <a:gd name="T58" fmla="*/ 2147483647 w 204"/>
                  <a:gd name="T59" fmla="*/ 2147483647 h 246"/>
                  <a:gd name="T60" fmla="*/ 2147483647 w 204"/>
                  <a:gd name="T61" fmla="*/ 2147483647 h 246"/>
                  <a:gd name="T62" fmla="*/ 2147483647 w 204"/>
                  <a:gd name="T63" fmla="*/ 2147483647 h 246"/>
                  <a:gd name="T64" fmla="*/ 2147483647 w 204"/>
                  <a:gd name="T65" fmla="*/ 2147483647 h 246"/>
                  <a:gd name="T66" fmla="*/ 2147483647 w 204"/>
                  <a:gd name="T67" fmla="*/ 2147483647 h 246"/>
                  <a:gd name="T68" fmla="*/ 2147483647 w 204"/>
                  <a:gd name="T69" fmla="*/ 2147483647 h 246"/>
                  <a:gd name="T70" fmla="*/ 2147483647 w 204"/>
                  <a:gd name="T71" fmla="*/ 2147483647 h 246"/>
                  <a:gd name="T72" fmla="*/ 2147483647 w 204"/>
                  <a:gd name="T73" fmla="*/ 2147483647 h 246"/>
                  <a:gd name="T74" fmla="*/ 2147483647 w 204"/>
                  <a:gd name="T75" fmla="*/ 2147483647 h 246"/>
                  <a:gd name="T76" fmla="*/ 2147483647 w 204"/>
                  <a:gd name="T77" fmla="*/ 2147483647 h 246"/>
                  <a:gd name="T78" fmla="*/ 2147483647 w 204"/>
                  <a:gd name="T79" fmla="*/ 2147483647 h 246"/>
                  <a:gd name="T80" fmla="*/ 2147483647 w 204"/>
                  <a:gd name="T81" fmla="*/ 2147483647 h 246"/>
                  <a:gd name="T82" fmla="*/ 2147483647 w 204"/>
                  <a:gd name="T83" fmla="*/ 2147483647 h 246"/>
                  <a:gd name="T84" fmla="*/ 2147483647 w 204"/>
                  <a:gd name="T85" fmla="*/ 2147483647 h 246"/>
                  <a:gd name="T86" fmla="*/ 2147483647 w 204"/>
                  <a:gd name="T87" fmla="*/ 2147483647 h 246"/>
                  <a:gd name="T88" fmla="*/ 2147483647 w 204"/>
                  <a:gd name="T89" fmla="*/ 2147483647 h 246"/>
                  <a:gd name="T90" fmla="*/ 2147483647 w 204"/>
                  <a:gd name="T91" fmla="*/ 2147483647 h 246"/>
                  <a:gd name="T92" fmla="*/ 2147483647 w 204"/>
                  <a:gd name="T93" fmla="*/ 2147483647 h 246"/>
                  <a:gd name="T94" fmla="*/ 2147483647 w 204"/>
                  <a:gd name="T95" fmla="*/ 2147483647 h 246"/>
                  <a:gd name="T96" fmla="*/ 2147483647 w 204"/>
                  <a:gd name="T97" fmla="*/ 2147483647 h 246"/>
                  <a:gd name="T98" fmla="*/ 2147483647 w 204"/>
                  <a:gd name="T99" fmla="*/ 2147483647 h 246"/>
                  <a:gd name="T100" fmla="*/ 2147483647 w 204"/>
                  <a:gd name="T101" fmla="*/ 2147483647 h 246"/>
                  <a:gd name="T102" fmla="*/ 2147483647 w 204"/>
                  <a:gd name="T103" fmla="*/ 2147483647 h 246"/>
                  <a:gd name="T104" fmla="*/ 0 w 204"/>
                  <a:gd name="T105" fmla="*/ 2147483647 h 246"/>
                  <a:gd name="T106" fmla="*/ 2147483647 w 204"/>
                  <a:gd name="T107" fmla="*/ 2147483647 h 246"/>
                  <a:gd name="T108" fmla="*/ 2147483647 w 204"/>
                  <a:gd name="T109" fmla="*/ 2147483647 h 246"/>
                  <a:gd name="T110" fmla="*/ 2147483647 w 204"/>
                  <a:gd name="T111" fmla="*/ 2147483647 h 246"/>
                  <a:gd name="T112" fmla="*/ 2147483647 w 204"/>
                  <a:gd name="T113" fmla="*/ 2147483647 h 246"/>
                  <a:gd name="T114" fmla="*/ 2147483647 w 204"/>
                  <a:gd name="T115" fmla="*/ 2147483647 h 246"/>
                  <a:gd name="T116" fmla="*/ 2147483647 w 204"/>
                  <a:gd name="T117" fmla="*/ 2147483647 h 246"/>
                  <a:gd name="T118" fmla="*/ 2147483647 w 204"/>
                  <a:gd name="T119" fmla="*/ 2147483647 h 246"/>
                  <a:gd name="T120" fmla="*/ 2147483647 w 204"/>
                  <a:gd name="T121" fmla="*/ 2147483647 h 246"/>
                  <a:gd name="T122" fmla="*/ 2147483647 w 204"/>
                  <a:gd name="T123" fmla="*/ 2147483647 h 246"/>
                  <a:gd name="T124" fmla="*/ 2147483647 w 204"/>
                  <a:gd name="T125" fmla="*/ 2147483647 h 2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4" h="246">
                    <a:moveTo>
                      <a:pt x="59" y="238"/>
                    </a:moveTo>
                    <a:lnTo>
                      <a:pt x="59" y="238"/>
                    </a:lnTo>
                    <a:lnTo>
                      <a:pt x="60" y="235"/>
                    </a:lnTo>
                    <a:lnTo>
                      <a:pt x="60" y="234"/>
                    </a:lnTo>
                    <a:lnTo>
                      <a:pt x="60" y="230"/>
                    </a:lnTo>
                    <a:lnTo>
                      <a:pt x="60" y="228"/>
                    </a:lnTo>
                    <a:lnTo>
                      <a:pt x="61" y="227"/>
                    </a:lnTo>
                    <a:lnTo>
                      <a:pt x="62" y="224"/>
                    </a:lnTo>
                    <a:lnTo>
                      <a:pt x="64" y="220"/>
                    </a:lnTo>
                    <a:lnTo>
                      <a:pt x="67" y="217"/>
                    </a:lnTo>
                    <a:lnTo>
                      <a:pt x="70" y="211"/>
                    </a:lnTo>
                    <a:lnTo>
                      <a:pt x="71" y="207"/>
                    </a:lnTo>
                    <a:lnTo>
                      <a:pt x="71" y="206"/>
                    </a:lnTo>
                    <a:lnTo>
                      <a:pt x="72" y="205"/>
                    </a:lnTo>
                    <a:lnTo>
                      <a:pt x="76" y="206"/>
                    </a:lnTo>
                    <a:lnTo>
                      <a:pt x="78" y="207"/>
                    </a:lnTo>
                    <a:lnTo>
                      <a:pt x="81" y="207"/>
                    </a:lnTo>
                    <a:lnTo>
                      <a:pt x="83" y="206"/>
                    </a:lnTo>
                    <a:lnTo>
                      <a:pt x="88" y="203"/>
                    </a:lnTo>
                    <a:lnTo>
                      <a:pt x="92" y="203"/>
                    </a:lnTo>
                    <a:lnTo>
                      <a:pt x="94" y="202"/>
                    </a:lnTo>
                    <a:lnTo>
                      <a:pt x="97" y="201"/>
                    </a:lnTo>
                    <a:lnTo>
                      <a:pt x="99" y="200"/>
                    </a:lnTo>
                    <a:lnTo>
                      <a:pt x="100" y="200"/>
                    </a:lnTo>
                    <a:lnTo>
                      <a:pt x="101" y="197"/>
                    </a:lnTo>
                    <a:lnTo>
                      <a:pt x="101" y="196"/>
                    </a:lnTo>
                    <a:lnTo>
                      <a:pt x="104" y="195"/>
                    </a:lnTo>
                    <a:lnTo>
                      <a:pt x="104" y="196"/>
                    </a:lnTo>
                    <a:lnTo>
                      <a:pt x="104" y="197"/>
                    </a:lnTo>
                    <a:lnTo>
                      <a:pt x="104" y="198"/>
                    </a:lnTo>
                    <a:lnTo>
                      <a:pt x="105" y="201"/>
                    </a:lnTo>
                    <a:lnTo>
                      <a:pt x="106" y="202"/>
                    </a:lnTo>
                    <a:lnTo>
                      <a:pt x="109" y="203"/>
                    </a:lnTo>
                    <a:lnTo>
                      <a:pt x="111" y="203"/>
                    </a:lnTo>
                    <a:lnTo>
                      <a:pt x="111" y="205"/>
                    </a:lnTo>
                    <a:lnTo>
                      <a:pt x="113" y="205"/>
                    </a:lnTo>
                    <a:lnTo>
                      <a:pt x="114" y="206"/>
                    </a:lnTo>
                    <a:lnTo>
                      <a:pt x="114" y="207"/>
                    </a:lnTo>
                    <a:lnTo>
                      <a:pt x="114" y="209"/>
                    </a:lnTo>
                    <a:lnTo>
                      <a:pt x="114" y="211"/>
                    </a:lnTo>
                    <a:lnTo>
                      <a:pt x="116" y="211"/>
                    </a:lnTo>
                    <a:lnTo>
                      <a:pt x="117" y="212"/>
                    </a:lnTo>
                    <a:lnTo>
                      <a:pt x="116" y="213"/>
                    </a:lnTo>
                    <a:lnTo>
                      <a:pt x="116" y="214"/>
                    </a:lnTo>
                    <a:lnTo>
                      <a:pt x="117" y="216"/>
                    </a:lnTo>
                    <a:lnTo>
                      <a:pt x="119" y="218"/>
                    </a:lnTo>
                    <a:lnTo>
                      <a:pt x="120" y="219"/>
                    </a:lnTo>
                    <a:lnTo>
                      <a:pt x="121" y="219"/>
                    </a:lnTo>
                    <a:lnTo>
                      <a:pt x="121" y="218"/>
                    </a:lnTo>
                    <a:lnTo>
                      <a:pt x="122" y="218"/>
                    </a:lnTo>
                    <a:lnTo>
                      <a:pt x="125" y="218"/>
                    </a:lnTo>
                    <a:lnTo>
                      <a:pt x="126" y="219"/>
                    </a:lnTo>
                    <a:lnTo>
                      <a:pt x="127" y="220"/>
                    </a:lnTo>
                    <a:lnTo>
                      <a:pt x="128" y="222"/>
                    </a:lnTo>
                    <a:lnTo>
                      <a:pt x="130" y="220"/>
                    </a:lnTo>
                    <a:lnTo>
                      <a:pt x="132" y="222"/>
                    </a:lnTo>
                    <a:lnTo>
                      <a:pt x="135" y="224"/>
                    </a:lnTo>
                    <a:lnTo>
                      <a:pt x="137" y="225"/>
                    </a:lnTo>
                    <a:lnTo>
                      <a:pt x="141" y="224"/>
                    </a:lnTo>
                    <a:lnTo>
                      <a:pt x="144" y="223"/>
                    </a:lnTo>
                    <a:lnTo>
                      <a:pt x="146" y="222"/>
                    </a:lnTo>
                    <a:lnTo>
                      <a:pt x="146" y="220"/>
                    </a:lnTo>
                    <a:lnTo>
                      <a:pt x="147" y="219"/>
                    </a:lnTo>
                    <a:lnTo>
                      <a:pt x="152" y="219"/>
                    </a:lnTo>
                    <a:lnTo>
                      <a:pt x="153" y="219"/>
                    </a:lnTo>
                    <a:lnTo>
                      <a:pt x="154" y="219"/>
                    </a:lnTo>
                    <a:lnTo>
                      <a:pt x="155" y="222"/>
                    </a:lnTo>
                    <a:lnTo>
                      <a:pt x="158" y="223"/>
                    </a:lnTo>
                    <a:lnTo>
                      <a:pt x="159" y="224"/>
                    </a:lnTo>
                    <a:lnTo>
                      <a:pt x="160" y="224"/>
                    </a:lnTo>
                    <a:lnTo>
                      <a:pt x="163" y="224"/>
                    </a:lnTo>
                    <a:lnTo>
                      <a:pt x="164" y="225"/>
                    </a:lnTo>
                    <a:lnTo>
                      <a:pt x="165" y="225"/>
                    </a:lnTo>
                    <a:lnTo>
                      <a:pt x="165" y="227"/>
                    </a:lnTo>
                    <a:lnTo>
                      <a:pt x="165" y="228"/>
                    </a:lnTo>
                    <a:lnTo>
                      <a:pt x="166" y="228"/>
                    </a:lnTo>
                    <a:lnTo>
                      <a:pt x="169" y="229"/>
                    </a:lnTo>
                    <a:lnTo>
                      <a:pt x="170" y="229"/>
                    </a:lnTo>
                    <a:lnTo>
                      <a:pt x="170" y="230"/>
                    </a:lnTo>
                    <a:lnTo>
                      <a:pt x="171" y="231"/>
                    </a:lnTo>
                    <a:lnTo>
                      <a:pt x="174" y="230"/>
                    </a:lnTo>
                    <a:lnTo>
                      <a:pt x="175" y="229"/>
                    </a:lnTo>
                    <a:lnTo>
                      <a:pt x="177" y="227"/>
                    </a:lnTo>
                    <a:lnTo>
                      <a:pt x="180" y="225"/>
                    </a:lnTo>
                    <a:lnTo>
                      <a:pt x="182" y="224"/>
                    </a:lnTo>
                    <a:lnTo>
                      <a:pt x="184" y="223"/>
                    </a:lnTo>
                    <a:lnTo>
                      <a:pt x="185" y="222"/>
                    </a:lnTo>
                    <a:lnTo>
                      <a:pt x="185" y="220"/>
                    </a:lnTo>
                    <a:lnTo>
                      <a:pt x="188" y="220"/>
                    </a:lnTo>
                    <a:lnTo>
                      <a:pt x="190" y="220"/>
                    </a:lnTo>
                    <a:lnTo>
                      <a:pt x="191" y="219"/>
                    </a:lnTo>
                    <a:lnTo>
                      <a:pt x="191" y="218"/>
                    </a:lnTo>
                    <a:lnTo>
                      <a:pt x="191" y="217"/>
                    </a:lnTo>
                    <a:lnTo>
                      <a:pt x="192" y="216"/>
                    </a:lnTo>
                    <a:lnTo>
                      <a:pt x="195" y="214"/>
                    </a:lnTo>
                    <a:lnTo>
                      <a:pt x="196" y="212"/>
                    </a:lnTo>
                    <a:lnTo>
                      <a:pt x="196" y="211"/>
                    </a:lnTo>
                    <a:lnTo>
                      <a:pt x="196" y="206"/>
                    </a:lnTo>
                    <a:lnTo>
                      <a:pt x="196" y="203"/>
                    </a:lnTo>
                    <a:lnTo>
                      <a:pt x="195" y="202"/>
                    </a:lnTo>
                    <a:lnTo>
                      <a:pt x="193" y="201"/>
                    </a:lnTo>
                    <a:lnTo>
                      <a:pt x="193" y="200"/>
                    </a:lnTo>
                    <a:lnTo>
                      <a:pt x="195" y="200"/>
                    </a:lnTo>
                    <a:lnTo>
                      <a:pt x="198" y="201"/>
                    </a:lnTo>
                    <a:lnTo>
                      <a:pt x="201" y="200"/>
                    </a:lnTo>
                    <a:lnTo>
                      <a:pt x="202" y="200"/>
                    </a:lnTo>
                    <a:lnTo>
                      <a:pt x="202" y="198"/>
                    </a:lnTo>
                    <a:lnTo>
                      <a:pt x="199" y="195"/>
                    </a:lnTo>
                    <a:lnTo>
                      <a:pt x="198" y="192"/>
                    </a:lnTo>
                    <a:lnTo>
                      <a:pt x="197" y="190"/>
                    </a:lnTo>
                    <a:lnTo>
                      <a:pt x="199" y="186"/>
                    </a:lnTo>
                    <a:lnTo>
                      <a:pt x="201" y="186"/>
                    </a:lnTo>
                    <a:lnTo>
                      <a:pt x="201" y="185"/>
                    </a:lnTo>
                    <a:lnTo>
                      <a:pt x="201" y="183"/>
                    </a:lnTo>
                    <a:lnTo>
                      <a:pt x="201" y="181"/>
                    </a:lnTo>
                    <a:lnTo>
                      <a:pt x="201" y="179"/>
                    </a:lnTo>
                    <a:lnTo>
                      <a:pt x="201" y="178"/>
                    </a:lnTo>
                    <a:lnTo>
                      <a:pt x="199" y="176"/>
                    </a:lnTo>
                    <a:lnTo>
                      <a:pt x="196" y="174"/>
                    </a:lnTo>
                    <a:lnTo>
                      <a:pt x="193" y="173"/>
                    </a:lnTo>
                    <a:lnTo>
                      <a:pt x="192" y="171"/>
                    </a:lnTo>
                    <a:lnTo>
                      <a:pt x="191" y="169"/>
                    </a:lnTo>
                    <a:lnTo>
                      <a:pt x="192" y="167"/>
                    </a:lnTo>
                    <a:lnTo>
                      <a:pt x="192" y="165"/>
                    </a:lnTo>
                    <a:lnTo>
                      <a:pt x="188" y="165"/>
                    </a:lnTo>
                    <a:lnTo>
                      <a:pt x="186" y="164"/>
                    </a:lnTo>
                    <a:lnTo>
                      <a:pt x="185" y="162"/>
                    </a:lnTo>
                    <a:lnTo>
                      <a:pt x="184" y="160"/>
                    </a:lnTo>
                    <a:lnTo>
                      <a:pt x="184" y="159"/>
                    </a:lnTo>
                    <a:lnTo>
                      <a:pt x="186" y="154"/>
                    </a:lnTo>
                    <a:lnTo>
                      <a:pt x="187" y="153"/>
                    </a:lnTo>
                    <a:lnTo>
                      <a:pt x="187" y="151"/>
                    </a:lnTo>
                    <a:lnTo>
                      <a:pt x="182" y="145"/>
                    </a:lnTo>
                    <a:lnTo>
                      <a:pt x="180" y="142"/>
                    </a:lnTo>
                    <a:lnTo>
                      <a:pt x="180" y="140"/>
                    </a:lnTo>
                    <a:lnTo>
                      <a:pt x="176" y="136"/>
                    </a:lnTo>
                    <a:lnTo>
                      <a:pt x="176" y="134"/>
                    </a:lnTo>
                    <a:lnTo>
                      <a:pt x="175" y="132"/>
                    </a:lnTo>
                    <a:lnTo>
                      <a:pt x="174" y="132"/>
                    </a:lnTo>
                    <a:lnTo>
                      <a:pt x="171" y="132"/>
                    </a:lnTo>
                    <a:lnTo>
                      <a:pt x="170" y="131"/>
                    </a:lnTo>
                    <a:lnTo>
                      <a:pt x="168" y="130"/>
                    </a:lnTo>
                    <a:lnTo>
                      <a:pt x="166" y="129"/>
                    </a:lnTo>
                    <a:lnTo>
                      <a:pt x="166" y="126"/>
                    </a:lnTo>
                    <a:lnTo>
                      <a:pt x="164" y="126"/>
                    </a:lnTo>
                    <a:lnTo>
                      <a:pt x="162" y="125"/>
                    </a:lnTo>
                    <a:lnTo>
                      <a:pt x="159" y="125"/>
                    </a:lnTo>
                    <a:lnTo>
                      <a:pt x="157" y="125"/>
                    </a:lnTo>
                    <a:lnTo>
                      <a:pt x="157" y="124"/>
                    </a:lnTo>
                    <a:lnTo>
                      <a:pt x="155" y="120"/>
                    </a:lnTo>
                    <a:lnTo>
                      <a:pt x="157" y="118"/>
                    </a:lnTo>
                    <a:lnTo>
                      <a:pt x="159" y="118"/>
                    </a:lnTo>
                    <a:lnTo>
                      <a:pt x="160" y="116"/>
                    </a:lnTo>
                    <a:lnTo>
                      <a:pt x="162" y="113"/>
                    </a:lnTo>
                    <a:lnTo>
                      <a:pt x="163" y="109"/>
                    </a:lnTo>
                    <a:lnTo>
                      <a:pt x="166" y="107"/>
                    </a:lnTo>
                    <a:lnTo>
                      <a:pt x="169" y="105"/>
                    </a:lnTo>
                    <a:lnTo>
                      <a:pt x="170" y="105"/>
                    </a:lnTo>
                    <a:lnTo>
                      <a:pt x="175" y="108"/>
                    </a:lnTo>
                    <a:lnTo>
                      <a:pt x="176" y="109"/>
                    </a:lnTo>
                    <a:lnTo>
                      <a:pt x="179" y="108"/>
                    </a:lnTo>
                    <a:lnTo>
                      <a:pt x="180" y="104"/>
                    </a:lnTo>
                    <a:lnTo>
                      <a:pt x="181" y="102"/>
                    </a:lnTo>
                    <a:lnTo>
                      <a:pt x="182" y="100"/>
                    </a:lnTo>
                    <a:lnTo>
                      <a:pt x="184" y="99"/>
                    </a:lnTo>
                    <a:lnTo>
                      <a:pt x="185" y="99"/>
                    </a:lnTo>
                    <a:lnTo>
                      <a:pt x="185" y="98"/>
                    </a:lnTo>
                    <a:lnTo>
                      <a:pt x="187" y="96"/>
                    </a:lnTo>
                    <a:lnTo>
                      <a:pt x="188" y="92"/>
                    </a:lnTo>
                    <a:lnTo>
                      <a:pt x="191" y="89"/>
                    </a:lnTo>
                    <a:lnTo>
                      <a:pt x="195" y="87"/>
                    </a:lnTo>
                    <a:lnTo>
                      <a:pt x="196" y="86"/>
                    </a:lnTo>
                    <a:lnTo>
                      <a:pt x="197" y="83"/>
                    </a:lnTo>
                    <a:lnTo>
                      <a:pt x="198" y="77"/>
                    </a:lnTo>
                    <a:lnTo>
                      <a:pt x="198" y="75"/>
                    </a:lnTo>
                    <a:lnTo>
                      <a:pt x="198" y="74"/>
                    </a:lnTo>
                    <a:lnTo>
                      <a:pt x="191" y="70"/>
                    </a:lnTo>
                    <a:lnTo>
                      <a:pt x="190" y="69"/>
                    </a:lnTo>
                    <a:lnTo>
                      <a:pt x="190" y="67"/>
                    </a:lnTo>
                    <a:lnTo>
                      <a:pt x="191" y="65"/>
                    </a:lnTo>
                    <a:lnTo>
                      <a:pt x="191" y="64"/>
                    </a:lnTo>
                    <a:lnTo>
                      <a:pt x="190" y="61"/>
                    </a:lnTo>
                    <a:lnTo>
                      <a:pt x="191" y="61"/>
                    </a:lnTo>
                    <a:lnTo>
                      <a:pt x="191" y="60"/>
                    </a:lnTo>
                    <a:lnTo>
                      <a:pt x="192" y="59"/>
                    </a:lnTo>
                    <a:lnTo>
                      <a:pt x="195" y="58"/>
                    </a:lnTo>
                    <a:lnTo>
                      <a:pt x="196" y="56"/>
                    </a:lnTo>
                    <a:lnTo>
                      <a:pt x="196" y="55"/>
                    </a:lnTo>
                    <a:lnTo>
                      <a:pt x="196" y="53"/>
                    </a:lnTo>
                    <a:lnTo>
                      <a:pt x="193" y="50"/>
                    </a:lnTo>
                    <a:lnTo>
                      <a:pt x="192" y="50"/>
                    </a:lnTo>
                    <a:lnTo>
                      <a:pt x="192" y="49"/>
                    </a:lnTo>
                    <a:lnTo>
                      <a:pt x="195" y="45"/>
                    </a:lnTo>
                    <a:lnTo>
                      <a:pt x="197" y="42"/>
                    </a:lnTo>
                    <a:lnTo>
                      <a:pt x="199" y="38"/>
                    </a:lnTo>
                    <a:lnTo>
                      <a:pt x="202" y="36"/>
                    </a:lnTo>
                    <a:lnTo>
                      <a:pt x="203" y="33"/>
                    </a:lnTo>
                    <a:lnTo>
                      <a:pt x="204" y="31"/>
                    </a:lnTo>
                    <a:lnTo>
                      <a:pt x="204" y="26"/>
                    </a:lnTo>
                    <a:lnTo>
                      <a:pt x="203" y="23"/>
                    </a:lnTo>
                    <a:lnTo>
                      <a:pt x="201" y="20"/>
                    </a:lnTo>
                    <a:lnTo>
                      <a:pt x="197" y="18"/>
                    </a:lnTo>
                    <a:lnTo>
                      <a:pt x="197" y="17"/>
                    </a:lnTo>
                    <a:lnTo>
                      <a:pt x="196" y="16"/>
                    </a:lnTo>
                    <a:lnTo>
                      <a:pt x="196" y="15"/>
                    </a:lnTo>
                    <a:lnTo>
                      <a:pt x="195" y="14"/>
                    </a:lnTo>
                    <a:lnTo>
                      <a:pt x="192" y="15"/>
                    </a:lnTo>
                    <a:lnTo>
                      <a:pt x="191" y="15"/>
                    </a:lnTo>
                    <a:lnTo>
                      <a:pt x="188" y="14"/>
                    </a:lnTo>
                    <a:lnTo>
                      <a:pt x="186" y="11"/>
                    </a:lnTo>
                    <a:lnTo>
                      <a:pt x="184" y="9"/>
                    </a:lnTo>
                    <a:lnTo>
                      <a:pt x="182" y="7"/>
                    </a:lnTo>
                    <a:lnTo>
                      <a:pt x="179" y="9"/>
                    </a:lnTo>
                    <a:lnTo>
                      <a:pt x="177" y="10"/>
                    </a:lnTo>
                    <a:lnTo>
                      <a:pt x="175" y="10"/>
                    </a:lnTo>
                    <a:lnTo>
                      <a:pt x="171" y="9"/>
                    </a:lnTo>
                    <a:lnTo>
                      <a:pt x="170" y="9"/>
                    </a:lnTo>
                    <a:lnTo>
                      <a:pt x="169" y="6"/>
                    </a:lnTo>
                    <a:lnTo>
                      <a:pt x="168" y="5"/>
                    </a:lnTo>
                    <a:lnTo>
                      <a:pt x="166" y="2"/>
                    </a:lnTo>
                    <a:lnTo>
                      <a:pt x="166" y="1"/>
                    </a:lnTo>
                    <a:lnTo>
                      <a:pt x="163" y="4"/>
                    </a:lnTo>
                    <a:lnTo>
                      <a:pt x="162" y="4"/>
                    </a:lnTo>
                    <a:lnTo>
                      <a:pt x="162" y="5"/>
                    </a:lnTo>
                    <a:lnTo>
                      <a:pt x="159" y="6"/>
                    </a:lnTo>
                    <a:lnTo>
                      <a:pt x="155" y="7"/>
                    </a:lnTo>
                    <a:lnTo>
                      <a:pt x="154" y="7"/>
                    </a:lnTo>
                    <a:lnTo>
                      <a:pt x="153" y="6"/>
                    </a:lnTo>
                    <a:lnTo>
                      <a:pt x="154" y="5"/>
                    </a:lnTo>
                    <a:lnTo>
                      <a:pt x="155" y="2"/>
                    </a:lnTo>
                    <a:lnTo>
                      <a:pt x="155" y="1"/>
                    </a:lnTo>
                    <a:lnTo>
                      <a:pt x="154" y="1"/>
                    </a:lnTo>
                    <a:lnTo>
                      <a:pt x="153" y="1"/>
                    </a:lnTo>
                    <a:lnTo>
                      <a:pt x="152" y="1"/>
                    </a:lnTo>
                    <a:lnTo>
                      <a:pt x="150" y="0"/>
                    </a:lnTo>
                    <a:lnTo>
                      <a:pt x="149" y="1"/>
                    </a:lnTo>
                    <a:lnTo>
                      <a:pt x="148" y="1"/>
                    </a:lnTo>
                    <a:lnTo>
                      <a:pt x="147" y="2"/>
                    </a:lnTo>
                    <a:lnTo>
                      <a:pt x="146" y="2"/>
                    </a:lnTo>
                    <a:lnTo>
                      <a:pt x="144" y="1"/>
                    </a:lnTo>
                    <a:lnTo>
                      <a:pt x="143" y="1"/>
                    </a:lnTo>
                    <a:lnTo>
                      <a:pt x="143" y="4"/>
                    </a:lnTo>
                    <a:lnTo>
                      <a:pt x="142" y="4"/>
                    </a:lnTo>
                    <a:lnTo>
                      <a:pt x="139" y="5"/>
                    </a:lnTo>
                    <a:lnTo>
                      <a:pt x="138" y="6"/>
                    </a:lnTo>
                    <a:lnTo>
                      <a:pt x="137" y="2"/>
                    </a:lnTo>
                    <a:lnTo>
                      <a:pt x="136" y="2"/>
                    </a:lnTo>
                    <a:lnTo>
                      <a:pt x="135" y="2"/>
                    </a:lnTo>
                    <a:lnTo>
                      <a:pt x="132" y="2"/>
                    </a:lnTo>
                    <a:lnTo>
                      <a:pt x="130" y="4"/>
                    </a:lnTo>
                    <a:lnTo>
                      <a:pt x="128" y="5"/>
                    </a:lnTo>
                    <a:lnTo>
                      <a:pt x="127" y="7"/>
                    </a:lnTo>
                    <a:lnTo>
                      <a:pt x="126" y="9"/>
                    </a:lnTo>
                    <a:lnTo>
                      <a:pt x="125" y="10"/>
                    </a:lnTo>
                    <a:lnTo>
                      <a:pt x="124" y="11"/>
                    </a:lnTo>
                    <a:lnTo>
                      <a:pt x="124" y="12"/>
                    </a:lnTo>
                    <a:lnTo>
                      <a:pt x="122" y="14"/>
                    </a:lnTo>
                    <a:lnTo>
                      <a:pt x="122" y="15"/>
                    </a:lnTo>
                    <a:lnTo>
                      <a:pt x="121" y="16"/>
                    </a:lnTo>
                    <a:lnTo>
                      <a:pt x="120" y="16"/>
                    </a:lnTo>
                    <a:lnTo>
                      <a:pt x="119" y="16"/>
                    </a:lnTo>
                    <a:lnTo>
                      <a:pt x="117" y="17"/>
                    </a:lnTo>
                    <a:lnTo>
                      <a:pt x="116" y="18"/>
                    </a:lnTo>
                    <a:lnTo>
                      <a:pt x="117" y="18"/>
                    </a:lnTo>
                    <a:lnTo>
                      <a:pt x="116" y="21"/>
                    </a:lnTo>
                    <a:lnTo>
                      <a:pt x="115" y="22"/>
                    </a:lnTo>
                    <a:lnTo>
                      <a:pt x="116" y="23"/>
                    </a:lnTo>
                    <a:lnTo>
                      <a:pt x="115" y="25"/>
                    </a:lnTo>
                    <a:lnTo>
                      <a:pt x="113" y="28"/>
                    </a:lnTo>
                    <a:lnTo>
                      <a:pt x="111" y="29"/>
                    </a:lnTo>
                    <a:lnTo>
                      <a:pt x="109" y="31"/>
                    </a:lnTo>
                    <a:lnTo>
                      <a:pt x="108" y="34"/>
                    </a:lnTo>
                    <a:lnTo>
                      <a:pt x="104" y="36"/>
                    </a:lnTo>
                    <a:lnTo>
                      <a:pt x="103" y="36"/>
                    </a:lnTo>
                    <a:lnTo>
                      <a:pt x="101" y="37"/>
                    </a:lnTo>
                    <a:lnTo>
                      <a:pt x="101" y="36"/>
                    </a:lnTo>
                    <a:lnTo>
                      <a:pt x="101" y="34"/>
                    </a:lnTo>
                    <a:lnTo>
                      <a:pt x="101" y="31"/>
                    </a:lnTo>
                    <a:lnTo>
                      <a:pt x="101" y="28"/>
                    </a:lnTo>
                    <a:lnTo>
                      <a:pt x="99" y="25"/>
                    </a:lnTo>
                    <a:lnTo>
                      <a:pt x="100" y="23"/>
                    </a:lnTo>
                    <a:lnTo>
                      <a:pt x="99" y="22"/>
                    </a:lnTo>
                    <a:lnTo>
                      <a:pt x="98" y="22"/>
                    </a:lnTo>
                    <a:lnTo>
                      <a:pt x="95" y="22"/>
                    </a:lnTo>
                    <a:lnTo>
                      <a:pt x="94" y="21"/>
                    </a:lnTo>
                    <a:lnTo>
                      <a:pt x="93" y="21"/>
                    </a:lnTo>
                    <a:lnTo>
                      <a:pt x="92" y="22"/>
                    </a:lnTo>
                    <a:lnTo>
                      <a:pt x="89" y="23"/>
                    </a:lnTo>
                    <a:lnTo>
                      <a:pt x="89" y="22"/>
                    </a:lnTo>
                    <a:lnTo>
                      <a:pt x="88" y="20"/>
                    </a:lnTo>
                    <a:lnTo>
                      <a:pt x="87" y="21"/>
                    </a:lnTo>
                    <a:lnTo>
                      <a:pt x="86" y="22"/>
                    </a:lnTo>
                    <a:lnTo>
                      <a:pt x="84" y="22"/>
                    </a:lnTo>
                    <a:lnTo>
                      <a:pt x="83" y="22"/>
                    </a:lnTo>
                    <a:lnTo>
                      <a:pt x="83" y="26"/>
                    </a:lnTo>
                    <a:lnTo>
                      <a:pt x="82" y="28"/>
                    </a:lnTo>
                    <a:lnTo>
                      <a:pt x="81" y="31"/>
                    </a:lnTo>
                    <a:lnTo>
                      <a:pt x="78" y="32"/>
                    </a:lnTo>
                    <a:lnTo>
                      <a:pt x="77" y="31"/>
                    </a:lnTo>
                    <a:lnTo>
                      <a:pt x="76" y="31"/>
                    </a:lnTo>
                    <a:lnTo>
                      <a:pt x="76" y="32"/>
                    </a:lnTo>
                    <a:lnTo>
                      <a:pt x="76" y="33"/>
                    </a:lnTo>
                    <a:lnTo>
                      <a:pt x="77" y="37"/>
                    </a:lnTo>
                    <a:lnTo>
                      <a:pt x="79" y="39"/>
                    </a:lnTo>
                    <a:lnTo>
                      <a:pt x="82" y="39"/>
                    </a:lnTo>
                    <a:lnTo>
                      <a:pt x="83" y="40"/>
                    </a:lnTo>
                    <a:lnTo>
                      <a:pt x="83" y="42"/>
                    </a:lnTo>
                    <a:lnTo>
                      <a:pt x="83" y="44"/>
                    </a:lnTo>
                    <a:lnTo>
                      <a:pt x="81" y="47"/>
                    </a:lnTo>
                    <a:lnTo>
                      <a:pt x="79" y="50"/>
                    </a:lnTo>
                    <a:lnTo>
                      <a:pt x="77" y="53"/>
                    </a:lnTo>
                    <a:lnTo>
                      <a:pt x="76" y="55"/>
                    </a:lnTo>
                    <a:lnTo>
                      <a:pt x="76" y="56"/>
                    </a:lnTo>
                    <a:lnTo>
                      <a:pt x="73" y="56"/>
                    </a:lnTo>
                    <a:lnTo>
                      <a:pt x="72" y="58"/>
                    </a:lnTo>
                    <a:lnTo>
                      <a:pt x="72" y="61"/>
                    </a:lnTo>
                    <a:lnTo>
                      <a:pt x="73" y="62"/>
                    </a:lnTo>
                    <a:lnTo>
                      <a:pt x="72" y="65"/>
                    </a:lnTo>
                    <a:lnTo>
                      <a:pt x="70" y="69"/>
                    </a:lnTo>
                    <a:lnTo>
                      <a:pt x="70" y="70"/>
                    </a:lnTo>
                    <a:lnTo>
                      <a:pt x="70" y="72"/>
                    </a:lnTo>
                    <a:lnTo>
                      <a:pt x="71" y="75"/>
                    </a:lnTo>
                    <a:lnTo>
                      <a:pt x="72" y="76"/>
                    </a:lnTo>
                    <a:lnTo>
                      <a:pt x="71" y="76"/>
                    </a:lnTo>
                    <a:lnTo>
                      <a:pt x="68" y="77"/>
                    </a:lnTo>
                    <a:lnTo>
                      <a:pt x="67" y="81"/>
                    </a:lnTo>
                    <a:lnTo>
                      <a:pt x="66" y="86"/>
                    </a:lnTo>
                    <a:lnTo>
                      <a:pt x="67" y="89"/>
                    </a:lnTo>
                    <a:lnTo>
                      <a:pt x="68" y="91"/>
                    </a:lnTo>
                    <a:lnTo>
                      <a:pt x="70" y="92"/>
                    </a:lnTo>
                    <a:lnTo>
                      <a:pt x="70" y="96"/>
                    </a:lnTo>
                    <a:lnTo>
                      <a:pt x="72" y="97"/>
                    </a:lnTo>
                    <a:lnTo>
                      <a:pt x="75" y="97"/>
                    </a:lnTo>
                    <a:lnTo>
                      <a:pt x="75" y="98"/>
                    </a:lnTo>
                    <a:lnTo>
                      <a:pt x="73" y="102"/>
                    </a:lnTo>
                    <a:lnTo>
                      <a:pt x="73" y="103"/>
                    </a:lnTo>
                    <a:lnTo>
                      <a:pt x="75" y="103"/>
                    </a:lnTo>
                    <a:lnTo>
                      <a:pt x="76" y="104"/>
                    </a:lnTo>
                    <a:lnTo>
                      <a:pt x="78" y="105"/>
                    </a:lnTo>
                    <a:lnTo>
                      <a:pt x="79" y="108"/>
                    </a:lnTo>
                    <a:lnTo>
                      <a:pt x="79" y="110"/>
                    </a:lnTo>
                    <a:lnTo>
                      <a:pt x="81" y="113"/>
                    </a:lnTo>
                    <a:lnTo>
                      <a:pt x="82" y="114"/>
                    </a:lnTo>
                    <a:lnTo>
                      <a:pt x="81" y="115"/>
                    </a:lnTo>
                    <a:lnTo>
                      <a:pt x="79" y="116"/>
                    </a:lnTo>
                    <a:lnTo>
                      <a:pt x="77" y="118"/>
                    </a:lnTo>
                    <a:lnTo>
                      <a:pt x="77" y="119"/>
                    </a:lnTo>
                    <a:lnTo>
                      <a:pt x="76" y="123"/>
                    </a:lnTo>
                    <a:lnTo>
                      <a:pt x="75" y="125"/>
                    </a:lnTo>
                    <a:lnTo>
                      <a:pt x="73" y="126"/>
                    </a:lnTo>
                    <a:lnTo>
                      <a:pt x="71" y="124"/>
                    </a:lnTo>
                    <a:lnTo>
                      <a:pt x="70" y="124"/>
                    </a:lnTo>
                    <a:lnTo>
                      <a:pt x="68" y="125"/>
                    </a:lnTo>
                    <a:lnTo>
                      <a:pt x="67" y="125"/>
                    </a:lnTo>
                    <a:lnTo>
                      <a:pt x="65" y="125"/>
                    </a:lnTo>
                    <a:lnTo>
                      <a:pt x="64" y="125"/>
                    </a:lnTo>
                    <a:lnTo>
                      <a:pt x="62" y="125"/>
                    </a:lnTo>
                    <a:lnTo>
                      <a:pt x="59" y="126"/>
                    </a:lnTo>
                    <a:lnTo>
                      <a:pt x="57" y="127"/>
                    </a:lnTo>
                    <a:lnTo>
                      <a:pt x="56" y="127"/>
                    </a:lnTo>
                    <a:lnTo>
                      <a:pt x="55" y="125"/>
                    </a:lnTo>
                    <a:lnTo>
                      <a:pt x="55" y="124"/>
                    </a:lnTo>
                    <a:lnTo>
                      <a:pt x="53" y="126"/>
                    </a:lnTo>
                    <a:lnTo>
                      <a:pt x="50" y="126"/>
                    </a:lnTo>
                    <a:lnTo>
                      <a:pt x="49" y="126"/>
                    </a:lnTo>
                    <a:lnTo>
                      <a:pt x="48" y="125"/>
                    </a:lnTo>
                    <a:lnTo>
                      <a:pt x="46" y="125"/>
                    </a:lnTo>
                    <a:lnTo>
                      <a:pt x="44" y="127"/>
                    </a:lnTo>
                    <a:lnTo>
                      <a:pt x="41" y="127"/>
                    </a:lnTo>
                    <a:lnTo>
                      <a:pt x="39" y="127"/>
                    </a:lnTo>
                    <a:lnTo>
                      <a:pt x="38" y="126"/>
                    </a:lnTo>
                    <a:lnTo>
                      <a:pt x="37" y="126"/>
                    </a:lnTo>
                    <a:lnTo>
                      <a:pt x="34" y="131"/>
                    </a:lnTo>
                    <a:lnTo>
                      <a:pt x="34" y="132"/>
                    </a:lnTo>
                    <a:lnTo>
                      <a:pt x="33" y="134"/>
                    </a:lnTo>
                    <a:lnTo>
                      <a:pt x="28" y="129"/>
                    </a:lnTo>
                    <a:lnTo>
                      <a:pt x="24" y="129"/>
                    </a:lnTo>
                    <a:lnTo>
                      <a:pt x="21" y="127"/>
                    </a:lnTo>
                    <a:lnTo>
                      <a:pt x="13" y="125"/>
                    </a:lnTo>
                    <a:lnTo>
                      <a:pt x="8" y="129"/>
                    </a:lnTo>
                    <a:lnTo>
                      <a:pt x="7" y="130"/>
                    </a:lnTo>
                    <a:lnTo>
                      <a:pt x="6" y="131"/>
                    </a:lnTo>
                    <a:lnTo>
                      <a:pt x="6" y="135"/>
                    </a:lnTo>
                    <a:lnTo>
                      <a:pt x="6" y="138"/>
                    </a:lnTo>
                    <a:lnTo>
                      <a:pt x="2" y="145"/>
                    </a:lnTo>
                    <a:lnTo>
                      <a:pt x="1" y="147"/>
                    </a:lnTo>
                    <a:lnTo>
                      <a:pt x="0" y="151"/>
                    </a:lnTo>
                    <a:lnTo>
                      <a:pt x="0" y="156"/>
                    </a:lnTo>
                    <a:lnTo>
                      <a:pt x="0" y="158"/>
                    </a:lnTo>
                    <a:lnTo>
                      <a:pt x="1" y="158"/>
                    </a:lnTo>
                    <a:lnTo>
                      <a:pt x="2" y="158"/>
                    </a:lnTo>
                    <a:lnTo>
                      <a:pt x="5" y="157"/>
                    </a:lnTo>
                    <a:lnTo>
                      <a:pt x="6" y="157"/>
                    </a:lnTo>
                    <a:lnTo>
                      <a:pt x="6" y="158"/>
                    </a:lnTo>
                    <a:lnTo>
                      <a:pt x="6" y="160"/>
                    </a:lnTo>
                    <a:lnTo>
                      <a:pt x="6" y="164"/>
                    </a:lnTo>
                    <a:lnTo>
                      <a:pt x="6" y="169"/>
                    </a:lnTo>
                    <a:lnTo>
                      <a:pt x="6" y="171"/>
                    </a:lnTo>
                    <a:lnTo>
                      <a:pt x="7" y="173"/>
                    </a:lnTo>
                    <a:lnTo>
                      <a:pt x="8" y="173"/>
                    </a:lnTo>
                    <a:lnTo>
                      <a:pt x="10" y="173"/>
                    </a:lnTo>
                    <a:lnTo>
                      <a:pt x="11" y="170"/>
                    </a:lnTo>
                    <a:lnTo>
                      <a:pt x="12" y="170"/>
                    </a:lnTo>
                    <a:lnTo>
                      <a:pt x="13" y="170"/>
                    </a:lnTo>
                    <a:lnTo>
                      <a:pt x="15" y="171"/>
                    </a:lnTo>
                    <a:lnTo>
                      <a:pt x="17" y="174"/>
                    </a:lnTo>
                    <a:lnTo>
                      <a:pt x="17" y="176"/>
                    </a:lnTo>
                    <a:lnTo>
                      <a:pt x="17" y="178"/>
                    </a:lnTo>
                    <a:lnTo>
                      <a:pt x="16" y="180"/>
                    </a:lnTo>
                    <a:lnTo>
                      <a:pt x="16" y="183"/>
                    </a:lnTo>
                    <a:lnTo>
                      <a:pt x="19" y="186"/>
                    </a:lnTo>
                    <a:lnTo>
                      <a:pt x="21" y="187"/>
                    </a:lnTo>
                    <a:lnTo>
                      <a:pt x="21" y="190"/>
                    </a:lnTo>
                    <a:lnTo>
                      <a:pt x="19" y="195"/>
                    </a:lnTo>
                    <a:lnTo>
                      <a:pt x="22" y="197"/>
                    </a:lnTo>
                    <a:lnTo>
                      <a:pt x="24" y="200"/>
                    </a:lnTo>
                    <a:lnTo>
                      <a:pt x="22" y="202"/>
                    </a:lnTo>
                    <a:lnTo>
                      <a:pt x="19" y="203"/>
                    </a:lnTo>
                    <a:lnTo>
                      <a:pt x="19" y="205"/>
                    </a:lnTo>
                    <a:lnTo>
                      <a:pt x="19" y="207"/>
                    </a:lnTo>
                    <a:lnTo>
                      <a:pt x="19" y="211"/>
                    </a:lnTo>
                    <a:lnTo>
                      <a:pt x="18" y="217"/>
                    </a:lnTo>
                    <a:lnTo>
                      <a:pt x="17" y="220"/>
                    </a:lnTo>
                    <a:lnTo>
                      <a:pt x="17" y="223"/>
                    </a:lnTo>
                    <a:lnTo>
                      <a:pt x="17" y="224"/>
                    </a:lnTo>
                    <a:lnTo>
                      <a:pt x="16" y="225"/>
                    </a:lnTo>
                    <a:lnTo>
                      <a:pt x="15" y="228"/>
                    </a:lnTo>
                    <a:lnTo>
                      <a:pt x="16" y="229"/>
                    </a:lnTo>
                    <a:lnTo>
                      <a:pt x="18" y="230"/>
                    </a:lnTo>
                    <a:lnTo>
                      <a:pt x="19" y="231"/>
                    </a:lnTo>
                    <a:lnTo>
                      <a:pt x="22" y="230"/>
                    </a:lnTo>
                    <a:lnTo>
                      <a:pt x="23" y="231"/>
                    </a:lnTo>
                    <a:lnTo>
                      <a:pt x="24" y="231"/>
                    </a:lnTo>
                    <a:lnTo>
                      <a:pt x="26" y="229"/>
                    </a:lnTo>
                    <a:lnTo>
                      <a:pt x="28" y="228"/>
                    </a:lnTo>
                    <a:lnTo>
                      <a:pt x="32" y="229"/>
                    </a:lnTo>
                    <a:lnTo>
                      <a:pt x="33" y="229"/>
                    </a:lnTo>
                    <a:lnTo>
                      <a:pt x="34" y="228"/>
                    </a:lnTo>
                    <a:lnTo>
                      <a:pt x="35" y="225"/>
                    </a:lnTo>
                    <a:lnTo>
                      <a:pt x="37" y="225"/>
                    </a:lnTo>
                    <a:lnTo>
                      <a:pt x="38" y="227"/>
                    </a:lnTo>
                    <a:lnTo>
                      <a:pt x="39" y="229"/>
                    </a:lnTo>
                    <a:lnTo>
                      <a:pt x="39" y="231"/>
                    </a:lnTo>
                    <a:lnTo>
                      <a:pt x="40" y="231"/>
                    </a:lnTo>
                    <a:lnTo>
                      <a:pt x="41" y="231"/>
                    </a:lnTo>
                    <a:lnTo>
                      <a:pt x="43" y="234"/>
                    </a:lnTo>
                    <a:lnTo>
                      <a:pt x="44" y="235"/>
                    </a:lnTo>
                    <a:lnTo>
                      <a:pt x="45" y="238"/>
                    </a:lnTo>
                    <a:lnTo>
                      <a:pt x="46" y="239"/>
                    </a:lnTo>
                    <a:lnTo>
                      <a:pt x="48" y="239"/>
                    </a:lnTo>
                    <a:lnTo>
                      <a:pt x="49" y="240"/>
                    </a:lnTo>
                    <a:lnTo>
                      <a:pt x="49" y="243"/>
                    </a:lnTo>
                    <a:lnTo>
                      <a:pt x="50" y="244"/>
                    </a:lnTo>
                    <a:lnTo>
                      <a:pt x="51" y="244"/>
                    </a:lnTo>
                    <a:lnTo>
                      <a:pt x="54" y="245"/>
                    </a:lnTo>
                    <a:lnTo>
                      <a:pt x="55" y="244"/>
                    </a:lnTo>
                    <a:lnTo>
                      <a:pt x="55" y="241"/>
                    </a:lnTo>
                    <a:lnTo>
                      <a:pt x="59" y="246"/>
                    </a:lnTo>
                    <a:lnTo>
                      <a:pt x="59" y="243"/>
                    </a:lnTo>
                    <a:lnTo>
                      <a:pt x="59" y="240"/>
                    </a:lnTo>
                    <a:lnTo>
                      <a:pt x="59"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 name="Freeform 202"/>
              <p:cNvSpPr>
                <a:spLocks/>
              </p:cNvSpPr>
              <p:nvPr/>
            </p:nvSpPr>
            <p:spPr bwMode="auto">
              <a:xfrm>
                <a:off x="3466001" y="2224695"/>
                <a:ext cx="164235" cy="146093"/>
              </a:xfrm>
              <a:custGeom>
                <a:avLst/>
                <a:gdLst>
                  <a:gd name="T0" fmla="*/ 2147483647 w 172"/>
                  <a:gd name="T1" fmla="*/ 2147483647 h 153"/>
                  <a:gd name="T2" fmla="*/ 2147483647 w 172"/>
                  <a:gd name="T3" fmla="*/ 2147483647 h 153"/>
                  <a:gd name="T4" fmla="*/ 2147483647 w 172"/>
                  <a:gd name="T5" fmla="*/ 2147483647 h 153"/>
                  <a:gd name="T6" fmla="*/ 2147483647 w 172"/>
                  <a:gd name="T7" fmla="*/ 2147483647 h 153"/>
                  <a:gd name="T8" fmla="*/ 2147483647 w 172"/>
                  <a:gd name="T9" fmla="*/ 2147483647 h 153"/>
                  <a:gd name="T10" fmla="*/ 2147483647 w 172"/>
                  <a:gd name="T11" fmla="*/ 2147483647 h 153"/>
                  <a:gd name="T12" fmla="*/ 2147483647 w 172"/>
                  <a:gd name="T13" fmla="*/ 2147483647 h 153"/>
                  <a:gd name="T14" fmla="*/ 2147483647 w 172"/>
                  <a:gd name="T15" fmla="*/ 2147483647 h 153"/>
                  <a:gd name="T16" fmla="*/ 2147483647 w 172"/>
                  <a:gd name="T17" fmla="*/ 2147483647 h 153"/>
                  <a:gd name="T18" fmla="*/ 2147483647 w 172"/>
                  <a:gd name="T19" fmla="*/ 2147483647 h 153"/>
                  <a:gd name="T20" fmla="*/ 2147483647 w 172"/>
                  <a:gd name="T21" fmla="*/ 2147483647 h 153"/>
                  <a:gd name="T22" fmla="*/ 2147483647 w 172"/>
                  <a:gd name="T23" fmla="*/ 2147483647 h 153"/>
                  <a:gd name="T24" fmla="*/ 2147483647 w 172"/>
                  <a:gd name="T25" fmla="*/ 2147483647 h 153"/>
                  <a:gd name="T26" fmla="*/ 2147483647 w 172"/>
                  <a:gd name="T27" fmla="*/ 2147483647 h 153"/>
                  <a:gd name="T28" fmla="*/ 2147483647 w 172"/>
                  <a:gd name="T29" fmla="*/ 2147483647 h 153"/>
                  <a:gd name="T30" fmla="*/ 2147483647 w 172"/>
                  <a:gd name="T31" fmla="*/ 0 h 153"/>
                  <a:gd name="T32" fmla="*/ 2147483647 w 172"/>
                  <a:gd name="T33" fmla="*/ 2147483647 h 153"/>
                  <a:gd name="T34" fmla="*/ 2147483647 w 172"/>
                  <a:gd name="T35" fmla="*/ 2147483647 h 153"/>
                  <a:gd name="T36" fmla="*/ 2147483647 w 172"/>
                  <a:gd name="T37" fmla="*/ 2147483647 h 153"/>
                  <a:gd name="T38" fmla="*/ 0 w 172"/>
                  <a:gd name="T39" fmla="*/ 2147483647 h 153"/>
                  <a:gd name="T40" fmla="*/ 2147483647 w 172"/>
                  <a:gd name="T41" fmla="*/ 2147483647 h 153"/>
                  <a:gd name="T42" fmla="*/ 2147483647 w 172"/>
                  <a:gd name="T43" fmla="*/ 2147483647 h 153"/>
                  <a:gd name="T44" fmla="*/ 2147483647 w 172"/>
                  <a:gd name="T45" fmla="*/ 2147483647 h 153"/>
                  <a:gd name="T46" fmla="*/ 2147483647 w 172"/>
                  <a:gd name="T47" fmla="*/ 2147483647 h 153"/>
                  <a:gd name="T48" fmla="*/ 2147483647 w 172"/>
                  <a:gd name="T49" fmla="*/ 2147483647 h 153"/>
                  <a:gd name="T50" fmla="*/ 2147483647 w 172"/>
                  <a:gd name="T51" fmla="*/ 2147483647 h 153"/>
                  <a:gd name="T52" fmla="*/ 2147483647 w 172"/>
                  <a:gd name="T53" fmla="*/ 2147483647 h 153"/>
                  <a:gd name="T54" fmla="*/ 2147483647 w 172"/>
                  <a:gd name="T55" fmla="*/ 2147483647 h 153"/>
                  <a:gd name="T56" fmla="*/ 2147483647 w 172"/>
                  <a:gd name="T57" fmla="*/ 2147483647 h 153"/>
                  <a:gd name="T58" fmla="*/ 2147483647 w 172"/>
                  <a:gd name="T59" fmla="*/ 2147483647 h 153"/>
                  <a:gd name="T60" fmla="*/ 2147483647 w 172"/>
                  <a:gd name="T61" fmla="*/ 2147483647 h 153"/>
                  <a:gd name="T62" fmla="*/ 2147483647 w 172"/>
                  <a:gd name="T63" fmla="*/ 2147483647 h 153"/>
                  <a:gd name="T64" fmla="*/ 2147483647 w 172"/>
                  <a:gd name="T65" fmla="*/ 2147483647 h 153"/>
                  <a:gd name="T66" fmla="*/ 2147483647 w 172"/>
                  <a:gd name="T67" fmla="*/ 2147483647 h 153"/>
                  <a:gd name="T68" fmla="*/ 2147483647 w 172"/>
                  <a:gd name="T69" fmla="*/ 2147483647 h 153"/>
                  <a:gd name="T70" fmla="*/ 2147483647 w 172"/>
                  <a:gd name="T71" fmla="*/ 2147483647 h 153"/>
                  <a:gd name="T72" fmla="*/ 2147483647 w 172"/>
                  <a:gd name="T73" fmla="*/ 2147483647 h 153"/>
                  <a:gd name="T74" fmla="*/ 2147483647 w 172"/>
                  <a:gd name="T75" fmla="*/ 2147483647 h 153"/>
                  <a:gd name="T76" fmla="*/ 2147483647 w 172"/>
                  <a:gd name="T77" fmla="*/ 2147483647 h 153"/>
                  <a:gd name="T78" fmla="*/ 2147483647 w 172"/>
                  <a:gd name="T79" fmla="*/ 2147483647 h 153"/>
                  <a:gd name="T80" fmla="*/ 2147483647 w 172"/>
                  <a:gd name="T81" fmla="*/ 2147483647 h 153"/>
                  <a:gd name="T82" fmla="*/ 2147483647 w 172"/>
                  <a:gd name="T83" fmla="*/ 2147483647 h 153"/>
                  <a:gd name="T84" fmla="*/ 2147483647 w 172"/>
                  <a:gd name="T85" fmla="*/ 2147483647 h 153"/>
                  <a:gd name="T86" fmla="*/ 2147483647 w 172"/>
                  <a:gd name="T87" fmla="*/ 2147483647 h 153"/>
                  <a:gd name="T88" fmla="*/ 2147483647 w 172"/>
                  <a:gd name="T89" fmla="*/ 2147483647 h 153"/>
                  <a:gd name="T90" fmla="*/ 2147483647 w 172"/>
                  <a:gd name="T91" fmla="*/ 2147483647 h 153"/>
                  <a:gd name="T92" fmla="*/ 2147483647 w 172"/>
                  <a:gd name="T93" fmla="*/ 2147483647 h 153"/>
                  <a:gd name="T94" fmla="*/ 2147483647 w 172"/>
                  <a:gd name="T95" fmla="*/ 2147483647 h 153"/>
                  <a:gd name="T96" fmla="*/ 2147483647 w 172"/>
                  <a:gd name="T97" fmla="*/ 2147483647 h 153"/>
                  <a:gd name="T98" fmla="*/ 2147483647 w 172"/>
                  <a:gd name="T99" fmla="*/ 2147483647 h 153"/>
                  <a:gd name="T100" fmla="*/ 2147483647 w 172"/>
                  <a:gd name="T101" fmla="*/ 2147483647 h 153"/>
                  <a:gd name="T102" fmla="*/ 2147483647 w 172"/>
                  <a:gd name="T103" fmla="*/ 2147483647 h 153"/>
                  <a:gd name="T104" fmla="*/ 2147483647 w 172"/>
                  <a:gd name="T105" fmla="*/ 2147483647 h 153"/>
                  <a:gd name="T106" fmla="*/ 2147483647 w 172"/>
                  <a:gd name="T107" fmla="*/ 2147483647 h 153"/>
                  <a:gd name="T108" fmla="*/ 2147483647 w 172"/>
                  <a:gd name="T109" fmla="*/ 2147483647 h 153"/>
                  <a:gd name="T110" fmla="*/ 2147483647 w 172"/>
                  <a:gd name="T111" fmla="*/ 2147483647 h 153"/>
                  <a:gd name="T112" fmla="*/ 2147483647 w 172"/>
                  <a:gd name="T113" fmla="*/ 2147483647 h 153"/>
                  <a:gd name="T114" fmla="*/ 2147483647 w 172"/>
                  <a:gd name="T115" fmla="*/ 2147483647 h 153"/>
                  <a:gd name="T116" fmla="*/ 2147483647 w 172"/>
                  <a:gd name="T117" fmla="*/ 2147483647 h 153"/>
                  <a:gd name="T118" fmla="*/ 2147483647 w 172"/>
                  <a:gd name="T119" fmla="*/ 2147483647 h 153"/>
                  <a:gd name="T120" fmla="*/ 2147483647 w 172"/>
                  <a:gd name="T121" fmla="*/ 2147483647 h 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 h="153">
                    <a:moveTo>
                      <a:pt x="172" y="49"/>
                    </a:moveTo>
                    <a:lnTo>
                      <a:pt x="172" y="49"/>
                    </a:lnTo>
                    <a:lnTo>
                      <a:pt x="171" y="49"/>
                    </a:lnTo>
                    <a:lnTo>
                      <a:pt x="171" y="48"/>
                    </a:lnTo>
                    <a:lnTo>
                      <a:pt x="171" y="46"/>
                    </a:lnTo>
                    <a:lnTo>
                      <a:pt x="171" y="45"/>
                    </a:lnTo>
                    <a:lnTo>
                      <a:pt x="169" y="44"/>
                    </a:lnTo>
                    <a:lnTo>
                      <a:pt x="167" y="43"/>
                    </a:lnTo>
                    <a:lnTo>
                      <a:pt x="167" y="40"/>
                    </a:lnTo>
                    <a:lnTo>
                      <a:pt x="166" y="40"/>
                    </a:lnTo>
                    <a:lnTo>
                      <a:pt x="164" y="40"/>
                    </a:lnTo>
                    <a:lnTo>
                      <a:pt x="163" y="39"/>
                    </a:lnTo>
                    <a:lnTo>
                      <a:pt x="163" y="38"/>
                    </a:lnTo>
                    <a:lnTo>
                      <a:pt x="163" y="36"/>
                    </a:lnTo>
                    <a:lnTo>
                      <a:pt x="161" y="36"/>
                    </a:lnTo>
                    <a:lnTo>
                      <a:pt x="159" y="36"/>
                    </a:lnTo>
                    <a:lnTo>
                      <a:pt x="158" y="36"/>
                    </a:lnTo>
                    <a:lnTo>
                      <a:pt x="156" y="36"/>
                    </a:lnTo>
                    <a:lnTo>
                      <a:pt x="156" y="35"/>
                    </a:lnTo>
                    <a:lnTo>
                      <a:pt x="155" y="35"/>
                    </a:lnTo>
                    <a:lnTo>
                      <a:pt x="150" y="35"/>
                    </a:lnTo>
                    <a:lnTo>
                      <a:pt x="147" y="35"/>
                    </a:lnTo>
                    <a:lnTo>
                      <a:pt x="144" y="39"/>
                    </a:lnTo>
                    <a:lnTo>
                      <a:pt x="140" y="40"/>
                    </a:lnTo>
                    <a:lnTo>
                      <a:pt x="136" y="40"/>
                    </a:lnTo>
                    <a:lnTo>
                      <a:pt x="134" y="39"/>
                    </a:lnTo>
                    <a:lnTo>
                      <a:pt x="134" y="36"/>
                    </a:lnTo>
                    <a:lnTo>
                      <a:pt x="132" y="34"/>
                    </a:lnTo>
                    <a:lnTo>
                      <a:pt x="129" y="33"/>
                    </a:lnTo>
                    <a:lnTo>
                      <a:pt x="129" y="32"/>
                    </a:lnTo>
                    <a:lnTo>
                      <a:pt x="132" y="29"/>
                    </a:lnTo>
                    <a:lnTo>
                      <a:pt x="132" y="27"/>
                    </a:lnTo>
                    <a:lnTo>
                      <a:pt x="132" y="25"/>
                    </a:lnTo>
                    <a:lnTo>
                      <a:pt x="132" y="24"/>
                    </a:lnTo>
                    <a:lnTo>
                      <a:pt x="131" y="25"/>
                    </a:lnTo>
                    <a:lnTo>
                      <a:pt x="129" y="25"/>
                    </a:lnTo>
                    <a:lnTo>
                      <a:pt x="126" y="25"/>
                    </a:lnTo>
                    <a:lnTo>
                      <a:pt x="126" y="27"/>
                    </a:lnTo>
                    <a:lnTo>
                      <a:pt x="125" y="28"/>
                    </a:lnTo>
                    <a:lnTo>
                      <a:pt x="123" y="29"/>
                    </a:lnTo>
                    <a:lnTo>
                      <a:pt x="121" y="30"/>
                    </a:lnTo>
                    <a:lnTo>
                      <a:pt x="118" y="32"/>
                    </a:lnTo>
                    <a:lnTo>
                      <a:pt x="116" y="34"/>
                    </a:lnTo>
                    <a:lnTo>
                      <a:pt x="115" y="35"/>
                    </a:lnTo>
                    <a:lnTo>
                      <a:pt x="112" y="36"/>
                    </a:lnTo>
                    <a:lnTo>
                      <a:pt x="111" y="35"/>
                    </a:lnTo>
                    <a:lnTo>
                      <a:pt x="111" y="34"/>
                    </a:lnTo>
                    <a:lnTo>
                      <a:pt x="110" y="34"/>
                    </a:lnTo>
                    <a:lnTo>
                      <a:pt x="107" y="33"/>
                    </a:lnTo>
                    <a:lnTo>
                      <a:pt x="106" y="33"/>
                    </a:lnTo>
                    <a:lnTo>
                      <a:pt x="106" y="32"/>
                    </a:lnTo>
                    <a:lnTo>
                      <a:pt x="106" y="30"/>
                    </a:lnTo>
                    <a:lnTo>
                      <a:pt x="105" y="30"/>
                    </a:lnTo>
                    <a:lnTo>
                      <a:pt x="104" y="29"/>
                    </a:lnTo>
                    <a:lnTo>
                      <a:pt x="101" y="29"/>
                    </a:lnTo>
                    <a:lnTo>
                      <a:pt x="100" y="29"/>
                    </a:lnTo>
                    <a:lnTo>
                      <a:pt x="99" y="28"/>
                    </a:lnTo>
                    <a:lnTo>
                      <a:pt x="96" y="27"/>
                    </a:lnTo>
                    <a:lnTo>
                      <a:pt x="95" y="24"/>
                    </a:lnTo>
                    <a:lnTo>
                      <a:pt x="94" y="24"/>
                    </a:lnTo>
                    <a:lnTo>
                      <a:pt x="93" y="24"/>
                    </a:lnTo>
                    <a:lnTo>
                      <a:pt x="88" y="24"/>
                    </a:lnTo>
                    <a:lnTo>
                      <a:pt x="87" y="25"/>
                    </a:lnTo>
                    <a:lnTo>
                      <a:pt x="87" y="27"/>
                    </a:lnTo>
                    <a:lnTo>
                      <a:pt x="85" y="28"/>
                    </a:lnTo>
                    <a:lnTo>
                      <a:pt x="82" y="29"/>
                    </a:lnTo>
                    <a:lnTo>
                      <a:pt x="78" y="30"/>
                    </a:lnTo>
                    <a:lnTo>
                      <a:pt x="76" y="29"/>
                    </a:lnTo>
                    <a:lnTo>
                      <a:pt x="73" y="27"/>
                    </a:lnTo>
                    <a:lnTo>
                      <a:pt x="71" y="25"/>
                    </a:lnTo>
                    <a:lnTo>
                      <a:pt x="69" y="27"/>
                    </a:lnTo>
                    <a:lnTo>
                      <a:pt x="68" y="25"/>
                    </a:lnTo>
                    <a:lnTo>
                      <a:pt x="67" y="24"/>
                    </a:lnTo>
                    <a:lnTo>
                      <a:pt x="66" y="23"/>
                    </a:lnTo>
                    <a:lnTo>
                      <a:pt x="63" y="23"/>
                    </a:lnTo>
                    <a:lnTo>
                      <a:pt x="62" y="23"/>
                    </a:lnTo>
                    <a:lnTo>
                      <a:pt x="62" y="24"/>
                    </a:lnTo>
                    <a:lnTo>
                      <a:pt x="61" y="24"/>
                    </a:lnTo>
                    <a:lnTo>
                      <a:pt x="60" y="23"/>
                    </a:lnTo>
                    <a:lnTo>
                      <a:pt x="58" y="21"/>
                    </a:lnTo>
                    <a:lnTo>
                      <a:pt x="57" y="19"/>
                    </a:lnTo>
                    <a:lnTo>
                      <a:pt x="57" y="18"/>
                    </a:lnTo>
                    <a:lnTo>
                      <a:pt x="58" y="17"/>
                    </a:lnTo>
                    <a:lnTo>
                      <a:pt x="57" y="16"/>
                    </a:lnTo>
                    <a:lnTo>
                      <a:pt x="55" y="16"/>
                    </a:lnTo>
                    <a:lnTo>
                      <a:pt x="55" y="14"/>
                    </a:lnTo>
                    <a:lnTo>
                      <a:pt x="55" y="12"/>
                    </a:lnTo>
                    <a:lnTo>
                      <a:pt x="55" y="11"/>
                    </a:lnTo>
                    <a:lnTo>
                      <a:pt x="54" y="10"/>
                    </a:lnTo>
                    <a:lnTo>
                      <a:pt x="52" y="10"/>
                    </a:lnTo>
                    <a:lnTo>
                      <a:pt x="52" y="8"/>
                    </a:lnTo>
                    <a:lnTo>
                      <a:pt x="50" y="8"/>
                    </a:lnTo>
                    <a:lnTo>
                      <a:pt x="47" y="7"/>
                    </a:lnTo>
                    <a:lnTo>
                      <a:pt x="46" y="6"/>
                    </a:lnTo>
                    <a:lnTo>
                      <a:pt x="45" y="3"/>
                    </a:lnTo>
                    <a:lnTo>
                      <a:pt x="45" y="2"/>
                    </a:lnTo>
                    <a:lnTo>
                      <a:pt x="45" y="1"/>
                    </a:lnTo>
                    <a:lnTo>
                      <a:pt x="45" y="0"/>
                    </a:lnTo>
                    <a:lnTo>
                      <a:pt x="42" y="1"/>
                    </a:lnTo>
                    <a:lnTo>
                      <a:pt x="42" y="2"/>
                    </a:lnTo>
                    <a:lnTo>
                      <a:pt x="41" y="5"/>
                    </a:lnTo>
                    <a:lnTo>
                      <a:pt x="40" y="5"/>
                    </a:lnTo>
                    <a:lnTo>
                      <a:pt x="38" y="6"/>
                    </a:lnTo>
                    <a:lnTo>
                      <a:pt x="35" y="7"/>
                    </a:lnTo>
                    <a:lnTo>
                      <a:pt x="33" y="8"/>
                    </a:lnTo>
                    <a:lnTo>
                      <a:pt x="29" y="8"/>
                    </a:lnTo>
                    <a:lnTo>
                      <a:pt x="24" y="11"/>
                    </a:lnTo>
                    <a:lnTo>
                      <a:pt x="22" y="12"/>
                    </a:lnTo>
                    <a:lnTo>
                      <a:pt x="19" y="12"/>
                    </a:lnTo>
                    <a:lnTo>
                      <a:pt x="17" y="11"/>
                    </a:lnTo>
                    <a:lnTo>
                      <a:pt x="13" y="10"/>
                    </a:lnTo>
                    <a:lnTo>
                      <a:pt x="12" y="11"/>
                    </a:lnTo>
                    <a:lnTo>
                      <a:pt x="12" y="12"/>
                    </a:lnTo>
                    <a:lnTo>
                      <a:pt x="11" y="16"/>
                    </a:lnTo>
                    <a:lnTo>
                      <a:pt x="8" y="22"/>
                    </a:lnTo>
                    <a:lnTo>
                      <a:pt x="5" y="25"/>
                    </a:lnTo>
                    <a:lnTo>
                      <a:pt x="3" y="29"/>
                    </a:lnTo>
                    <a:lnTo>
                      <a:pt x="2" y="32"/>
                    </a:lnTo>
                    <a:lnTo>
                      <a:pt x="1" y="33"/>
                    </a:lnTo>
                    <a:lnTo>
                      <a:pt x="1" y="35"/>
                    </a:lnTo>
                    <a:lnTo>
                      <a:pt x="1" y="39"/>
                    </a:lnTo>
                    <a:lnTo>
                      <a:pt x="1" y="40"/>
                    </a:lnTo>
                    <a:lnTo>
                      <a:pt x="0" y="43"/>
                    </a:lnTo>
                    <a:lnTo>
                      <a:pt x="0" y="45"/>
                    </a:lnTo>
                    <a:lnTo>
                      <a:pt x="0" y="48"/>
                    </a:lnTo>
                    <a:lnTo>
                      <a:pt x="0" y="51"/>
                    </a:lnTo>
                    <a:lnTo>
                      <a:pt x="1" y="52"/>
                    </a:lnTo>
                    <a:lnTo>
                      <a:pt x="2" y="54"/>
                    </a:lnTo>
                    <a:lnTo>
                      <a:pt x="5" y="55"/>
                    </a:lnTo>
                    <a:lnTo>
                      <a:pt x="8" y="59"/>
                    </a:lnTo>
                    <a:lnTo>
                      <a:pt x="11" y="61"/>
                    </a:lnTo>
                    <a:lnTo>
                      <a:pt x="12" y="63"/>
                    </a:lnTo>
                    <a:lnTo>
                      <a:pt x="12" y="66"/>
                    </a:lnTo>
                    <a:lnTo>
                      <a:pt x="11" y="67"/>
                    </a:lnTo>
                    <a:lnTo>
                      <a:pt x="11" y="68"/>
                    </a:lnTo>
                    <a:lnTo>
                      <a:pt x="11" y="70"/>
                    </a:lnTo>
                    <a:lnTo>
                      <a:pt x="12" y="73"/>
                    </a:lnTo>
                    <a:lnTo>
                      <a:pt x="18" y="74"/>
                    </a:lnTo>
                    <a:lnTo>
                      <a:pt x="18" y="73"/>
                    </a:lnTo>
                    <a:lnTo>
                      <a:pt x="16" y="71"/>
                    </a:lnTo>
                    <a:lnTo>
                      <a:pt x="18" y="72"/>
                    </a:lnTo>
                    <a:lnTo>
                      <a:pt x="18" y="68"/>
                    </a:lnTo>
                    <a:lnTo>
                      <a:pt x="19" y="68"/>
                    </a:lnTo>
                    <a:lnTo>
                      <a:pt x="19" y="72"/>
                    </a:lnTo>
                    <a:lnTo>
                      <a:pt x="24" y="72"/>
                    </a:lnTo>
                    <a:lnTo>
                      <a:pt x="25" y="70"/>
                    </a:lnTo>
                    <a:lnTo>
                      <a:pt x="27" y="67"/>
                    </a:lnTo>
                    <a:lnTo>
                      <a:pt x="31" y="68"/>
                    </a:lnTo>
                    <a:lnTo>
                      <a:pt x="29" y="68"/>
                    </a:lnTo>
                    <a:lnTo>
                      <a:pt x="27" y="73"/>
                    </a:lnTo>
                    <a:lnTo>
                      <a:pt x="27" y="74"/>
                    </a:lnTo>
                    <a:lnTo>
                      <a:pt x="28" y="74"/>
                    </a:lnTo>
                    <a:lnTo>
                      <a:pt x="25" y="76"/>
                    </a:lnTo>
                    <a:lnTo>
                      <a:pt x="25" y="77"/>
                    </a:lnTo>
                    <a:lnTo>
                      <a:pt x="25" y="78"/>
                    </a:lnTo>
                    <a:lnTo>
                      <a:pt x="23" y="79"/>
                    </a:lnTo>
                    <a:lnTo>
                      <a:pt x="24" y="81"/>
                    </a:lnTo>
                    <a:lnTo>
                      <a:pt x="23" y="81"/>
                    </a:lnTo>
                    <a:lnTo>
                      <a:pt x="20" y="84"/>
                    </a:lnTo>
                    <a:lnTo>
                      <a:pt x="22" y="87"/>
                    </a:lnTo>
                    <a:lnTo>
                      <a:pt x="22" y="92"/>
                    </a:lnTo>
                    <a:lnTo>
                      <a:pt x="22" y="99"/>
                    </a:lnTo>
                    <a:lnTo>
                      <a:pt x="24" y="101"/>
                    </a:lnTo>
                    <a:lnTo>
                      <a:pt x="25" y="105"/>
                    </a:lnTo>
                    <a:lnTo>
                      <a:pt x="27" y="106"/>
                    </a:lnTo>
                    <a:lnTo>
                      <a:pt x="27" y="109"/>
                    </a:lnTo>
                    <a:lnTo>
                      <a:pt x="25" y="112"/>
                    </a:lnTo>
                    <a:lnTo>
                      <a:pt x="24" y="119"/>
                    </a:lnTo>
                    <a:lnTo>
                      <a:pt x="23" y="120"/>
                    </a:lnTo>
                    <a:lnTo>
                      <a:pt x="23" y="121"/>
                    </a:lnTo>
                    <a:lnTo>
                      <a:pt x="25" y="123"/>
                    </a:lnTo>
                    <a:lnTo>
                      <a:pt x="27" y="126"/>
                    </a:lnTo>
                    <a:lnTo>
                      <a:pt x="29" y="127"/>
                    </a:lnTo>
                    <a:lnTo>
                      <a:pt x="33" y="130"/>
                    </a:lnTo>
                    <a:lnTo>
                      <a:pt x="35" y="131"/>
                    </a:lnTo>
                    <a:lnTo>
                      <a:pt x="38" y="131"/>
                    </a:lnTo>
                    <a:lnTo>
                      <a:pt x="39" y="132"/>
                    </a:lnTo>
                    <a:lnTo>
                      <a:pt x="40" y="132"/>
                    </a:lnTo>
                    <a:lnTo>
                      <a:pt x="41" y="132"/>
                    </a:lnTo>
                    <a:lnTo>
                      <a:pt x="42" y="132"/>
                    </a:lnTo>
                    <a:lnTo>
                      <a:pt x="44" y="131"/>
                    </a:lnTo>
                    <a:lnTo>
                      <a:pt x="42" y="128"/>
                    </a:lnTo>
                    <a:lnTo>
                      <a:pt x="42" y="127"/>
                    </a:lnTo>
                    <a:lnTo>
                      <a:pt x="44" y="126"/>
                    </a:lnTo>
                    <a:lnTo>
                      <a:pt x="42" y="125"/>
                    </a:lnTo>
                    <a:lnTo>
                      <a:pt x="41" y="123"/>
                    </a:lnTo>
                    <a:lnTo>
                      <a:pt x="40" y="123"/>
                    </a:lnTo>
                    <a:lnTo>
                      <a:pt x="38" y="121"/>
                    </a:lnTo>
                    <a:lnTo>
                      <a:pt x="35" y="119"/>
                    </a:lnTo>
                    <a:lnTo>
                      <a:pt x="35" y="117"/>
                    </a:lnTo>
                    <a:lnTo>
                      <a:pt x="35" y="116"/>
                    </a:lnTo>
                    <a:lnTo>
                      <a:pt x="35" y="114"/>
                    </a:lnTo>
                    <a:lnTo>
                      <a:pt x="36" y="110"/>
                    </a:lnTo>
                    <a:lnTo>
                      <a:pt x="36" y="109"/>
                    </a:lnTo>
                    <a:lnTo>
                      <a:pt x="36" y="105"/>
                    </a:lnTo>
                    <a:lnTo>
                      <a:pt x="38" y="103"/>
                    </a:lnTo>
                    <a:lnTo>
                      <a:pt x="39" y="100"/>
                    </a:lnTo>
                    <a:lnTo>
                      <a:pt x="40" y="99"/>
                    </a:lnTo>
                    <a:lnTo>
                      <a:pt x="41" y="100"/>
                    </a:lnTo>
                    <a:lnTo>
                      <a:pt x="41" y="103"/>
                    </a:lnTo>
                    <a:lnTo>
                      <a:pt x="40" y="104"/>
                    </a:lnTo>
                    <a:lnTo>
                      <a:pt x="41" y="108"/>
                    </a:lnTo>
                    <a:lnTo>
                      <a:pt x="42" y="109"/>
                    </a:lnTo>
                    <a:lnTo>
                      <a:pt x="44" y="106"/>
                    </a:lnTo>
                    <a:lnTo>
                      <a:pt x="44" y="110"/>
                    </a:lnTo>
                    <a:lnTo>
                      <a:pt x="46" y="110"/>
                    </a:lnTo>
                    <a:lnTo>
                      <a:pt x="47" y="110"/>
                    </a:lnTo>
                    <a:lnTo>
                      <a:pt x="47" y="111"/>
                    </a:lnTo>
                    <a:lnTo>
                      <a:pt x="47" y="112"/>
                    </a:lnTo>
                    <a:lnTo>
                      <a:pt x="50" y="115"/>
                    </a:lnTo>
                    <a:lnTo>
                      <a:pt x="50" y="116"/>
                    </a:lnTo>
                    <a:lnTo>
                      <a:pt x="52" y="117"/>
                    </a:lnTo>
                    <a:lnTo>
                      <a:pt x="55" y="117"/>
                    </a:lnTo>
                    <a:lnTo>
                      <a:pt x="56" y="116"/>
                    </a:lnTo>
                    <a:lnTo>
                      <a:pt x="58" y="116"/>
                    </a:lnTo>
                    <a:lnTo>
                      <a:pt x="60" y="116"/>
                    </a:lnTo>
                    <a:lnTo>
                      <a:pt x="61" y="117"/>
                    </a:lnTo>
                    <a:lnTo>
                      <a:pt x="62" y="116"/>
                    </a:lnTo>
                    <a:lnTo>
                      <a:pt x="63" y="115"/>
                    </a:lnTo>
                    <a:lnTo>
                      <a:pt x="66" y="116"/>
                    </a:lnTo>
                    <a:lnTo>
                      <a:pt x="67" y="116"/>
                    </a:lnTo>
                    <a:lnTo>
                      <a:pt x="71" y="116"/>
                    </a:lnTo>
                    <a:lnTo>
                      <a:pt x="72" y="116"/>
                    </a:lnTo>
                    <a:lnTo>
                      <a:pt x="73" y="116"/>
                    </a:lnTo>
                    <a:lnTo>
                      <a:pt x="73" y="120"/>
                    </a:lnTo>
                    <a:lnTo>
                      <a:pt x="76" y="119"/>
                    </a:lnTo>
                    <a:lnTo>
                      <a:pt x="76" y="117"/>
                    </a:lnTo>
                    <a:lnTo>
                      <a:pt x="76" y="116"/>
                    </a:lnTo>
                    <a:lnTo>
                      <a:pt x="76" y="112"/>
                    </a:lnTo>
                    <a:lnTo>
                      <a:pt x="77" y="112"/>
                    </a:lnTo>
                    <a:lnTo>
                      <a:pt x="78" y="112"/>
                    </a:lnTo>
                    <a:lnTo>
                      <a:pt x="79" y="111"/>
                    </a:lnTo>
                    <a:lnTo>
                      <a:pt x="80" y="110"/>
                    </a:lnTo>
                    <a:lnTo>
                      <a:pt x="82" y="110"/>
                    </a:lnTo>
                    <a:lnTo>
                      <a:pt x="83" y="111"/>
                    </a:lnTo>
                    <a:lnTo>
                      <a:pt x="87" y="112"/>
                    </a:lnTo>
                    <a:lnTo>
                      <a:pt x="88" y="112"/>
                    </a:lnTo>
                    <a:lnTo>
                      <a:pt x="91" y="112"/>
                    </a:lnTo>
                    <a:lnTo>
                      <a:pt x="94" y="114"/>
                    </a:lnTo>
                    <a:lnTo>
                      <a:pt x="95" y="115"/>
                    </a:lnTo>
                    <a:lnTo>
                      <a:pt x="94" y="115"/>
                    </a:lnTo>
                    <a:lnTo>
                      <a:pt x="93" y="115"/>
                    </a:lnTo>
                    <a:lnTo>
                      <a:pt x="93" y="116"/>
                    </a:lnTo>
                    <a:lnTo>
                      <a:pt x="94" y="116"/>
                    </a:lnTo>
                    <a:lnTo>
                      <a:pt x="95" y="117"/>
                    </a:lnTo>
                    <a:lnTo>
                      <a:pt x="98" y="117"/>
                    </a:lnTo>
                    <a:lnTo>
                      <a:pt x="98" y="119"/>
                    </a:lnTo>
                    <a:lnTo>
                      <a:pt x="96" y="120"/>
                    </a:lnTo>
                    <a:lnTo>
                      <a:pt x="95" y="123"/>
                    </a:lnTo>
                    <a:lnTo>
                      <a:pt x="96" y="127"/>
                    </a:lnTo>
                    <a:lnTo>
                      <a:pt x="99" y="127"/>
                    </a:lnTo>
                    <a:lnTo>
                      <a:pt x="100" y="127"/>
                    </a:lnTo>
                    <a:lnTo>
                      <a:pt x="96" y="127"/>
                    </a:lnTo>
                    <a:lnTo>
                      <a:pt x="94" y="128"/>
                    </a:lnTo>
                    <a:lnTo>
                      <a:pt x="94" y="132"/>
                    </a:lnTo>
                    <a:lnTo>
                      <a:pt x="95" y="132"/>
                    </a:lnTo>
                    <a:lnTo>
                      <a:pt x="98" y="132"/>
                    </a:lnTo>
                    <a:lnTo>
                      <a:pt x="94" y="133"/>
                    </a:lnTo>
                    <a:lnTo>
                      <a:pt x="94" y="134"/>
                    </a:lnTo>
                    <a:lnTo>
                      <a:pt x="94" y="136"/>
                    </a:lnTo>
                    <a:lnTo>
                      <a:pt x="94" y="137"/>
                    </a:lnTo>
                    <a:lnTo>
                      <a:pt x="93" y="136"/>
                    </a:lnTo>
                    <a:lnTo>
                      <a:pt x="91" y="136"/>
                    </a:lnTo>
                    <a:lnTo>
                      <a:pt x="90" y="134"/>
                    </a:lnTo>
                    <a:lnTo>
                      <a:pt x="91" y="133"/>
                    </a:lnTo>
                    <a:lnTo>
                      <a:pt x="93" y="133"/>
                    </a:lnTo>
                    <a:lnTo>
                      <a:pt x="93" y="131"/>
                    </a:lnTo>
                    <a:lnTo>
                      <a:pt x="93" y="127"/>
                    </a:lnTo>
                    <a:lnTo>
                      <a:pt x="91" y="126"/>
                    </a:lnTo>
                    <a:lnTo>
                      <a:pt x="90" y="126"/>
                    </a:lnTo>
                    <a:lnTo>
                      <a:pt x="88" y="127"/>
                    </a:lnTo>
                    <a:lnTo>
                      <a:pt x="87" y="127"/>
                    </a:lnTo>
                    <a:lnTo>
                      <a:pt x="85" y="128"/>
                    </a:lnTo>
                    <a:lnTo>
                      <a:pt x="87" y="130"/>
                    </a:lnTo>
                    <a:lnTo>
                      <a:pt x="88" y="131"/>
                    </a:lnTo>
                    <a:lnTo>
                      <a:pt x="88" y="132"/>
                    </a:lnTo>
                    <a:lnTo>
                      <a:pt x="87" y="132"/>
                    </a:lnTo>
                    <a:lnTo>
                      <a:pt x="85" y="132"/>
                    </a:lnTo>
                    <a:lnTo>
                      <a:pt x="85" y="131"/>
                    </a:lnTo>
                    <a:lnTo>
                      <a:pt x="83" y="132"/>
                    </a:lnTo>
                    <a:lnTo>
                      <a:pt x="82" y="132"/>
                    </a:lnTo>
                    <a:lnTo>
                      <a:pt x="83" y="133"/>
                    </a:lnTo>
                    <a:lnTo>
                      <a:pt x="79" y="136"/>
                    </a:lnTo>
                    <a:lnTo>
                      <a:pt x="74" y="138"/>
                    </a:lnTo>
                    <a:lnTo>
                      <a:pt x="71" y="139"/>
                    </a:lnTo>
                    <a:lnTo>
                      <a:pt x="68" y="139"/>
                    </a:lnTo>
                    <a:lnTo>
                      <a:pt x="67" y="139"/>
                    </a:lnTo>
                    <a:lnTo>
                      <a:pt x="68" y="142"/>
                    </a:lnTo>
                    <a:lnTo>
                      <a:pt x="67" y="143"/>
                    </a:lnTo>
                    <a:lnTo>
                      <a:pt x="66" y="143"/>
                    </a:lnTo>
                    <a:lnTo>
                      <a:pt x="63" y="143"/>
                    </a:lnTo>
                    <a:lnTo>
                      <a:pt x="62" y="142"/>
                    </a:lnTo>
                    <a:lnTo>
                      <a:pt x="61" y="141"/>
                    </a:lnTo>
                    <a:lnTo>
                      <a:pt x="60" y="141"/>
                    </a:lnTo>
                    <a:lnTo>
                      <a:pt x="61" y="141"/>
                    </a:lnTo>
                    <a:lnTo>
                      <a:pt x="61" y="139"/>
                    </a:lnTo>
                    <a:lnTo>
                      <a:pt x="60" y="138"/>
                    </a:lnTo>
                    <a:lnTo>
                      <a:pt x="58" y="138"/>
                    </a:lnTo>
                    <a:lnTo>
                      <a:pt x="57" y="139"/>
                    </a:lnTo>
                    <a:lnTo>
                      <a:pt x="55" y="143"/>
                    </a:lnTo>
                    <a:lnTo>
                      <a:pt x="52" y="148"/>
                    </a:lnTo>
                    <a:lnTo>
                      <a:pt x="51" y="150"/>
                    </a:lnTo>
                    <a:lnTo>
                      <a:pt x="50" y="153"/>
                    </a:lnTo>
                    <a:lnTo>
                      <a:pt x="51" y="153"/>
                    </a:lnTo>
                    <a:lnTo>
                      <a:pt x="54" y="153"/>
                    </a:lnTo>
                    <a:lnTo>
                      <a:pt x="61" y="153"/>
                    </a:lnTo>
                    <a:lnTo>
                      <a:pt x="69" y="152"/>
                    </a:lnTo>
                    <a:lnTo>
                      <a:pt x="85" y="145"/>
                    </a:lnTo>
                    <a:lnTo>
                      <a:pt x="104" y="141"/>
                    </a:lnTo>
                    <a:lnTo>
                      <a:pt x="121" y="137"/>
                    </a:lnTo>
                    <a:lnTo>
                      <a:pt x="121" y="131"/>
                    </a:lnTo>
                    <a:lnTo>
                      <a:pt x="120" y="126"/>
                    </a:lnTo>
                    <a:lnTo>
                      <a:pt x="118" y="123"/>
                    </a:lnTo>
                    <a:lnTo>
                      <a:pt x="118" y="121"/>
                    </a:lnTo>
                    <a:lnTo>
                      <a:pt x="120" y="119"/>
                    </a:lnTo>
                    <a:lnTo>
                      <a:pt x="121" y="115"/>
                    </a:lnTo>
                    <a:lnTo>
                      <a:pt x="121" y="112"/>
                    </a:lnTo>
                    <a:lnTo>
                      <a:pt x="121" y="111"/>
                    </a:lnTo>
                    <a:lnTo>
                      <a:pt x="122" y="109"/>
                    </a:lnTo>
                    <a:lnTo>
                      <a:pt x="123" y="108"/>
                    </a:lnTo>
                    <a:lnTo>
                      <a:pt x="126" y="106"/>
                    </a:lnTo>
                    <a:lnTo>
                      <a:pt x="129" y="105"/>
                    </a:lnTo>
                    <a:lnTo>
                      <a:pt x="132" y="105"/>
                    </a:lnTo>
                    <a:lnTo>
                      <a:pt x="134" y="105"/>
                    </a:lnTo>
                    <a:lnTo>
                      <a:pt x="136" y="104"/>
                    </a:lnTo>
                    <a:lnTo>
                      <a:pt x="137" y="103"/>
                    </a:lnTo>
                    <a:lnTo>
                      <a:pt x="137" y="100"/>
                    </a:lnTo>
                    <a:lnTo>
                      <a:pt x="140" y="100"/>
                    </a:lnTo>
                    <a:lnTo>
                      <a:pt x="142" y="99"/>
                    </a:lnTo>
                    <a:lnTo>
                      <a:pt x="143" y="98"/>
                    </a:lnTo>
                    <a:lnTo>
                      <a:pt x="144" y="93"/>
                    </a:lnTo>
                    <a:lnTo>
                      <a:pt x="147" y="89"/>
                    </a:lnTo>
                    <a:lnTo>
                      <a:pt x="148" y="87"/>
                    </a:lnTo>
                    <a:lnTo>
                      <a:pt x="150" y="87"/>
                    </a:lnTo>
                    <a:lnTo>
                      <a:pt x="153" y="83"/>
                    </a:lnTo>
                    <a:lnTo>
                      <a:pt x="154" y="79"/>
                    </a:lnTo>
                    <a:lnTo>
                      <a:pt x="154" y="77"/>
                    </a:lnTo>
                    <a:lnTo>
                      <a:pt x="154" y="73"/>
                    </a:lnTo>
                    <a:lnTo>
                      <a:pt x="158" y="70"/>
                    </a:lnTo>
                    <a:lnTo>
                      <a:pt x="161" y="65"/>
                    </a:lnTo>
                    <a:lnTo>
                      <a:pt x="164" y="63"/>
                    </a:lnTo>
                    <a:lnTo>
                      <a:pt x="164" y="61"/>
                    </a:lnTo>
                    <a:lnTo>
                      <a:pt x="165" y="60"/>
                    </a:lnTo>
                    <a:lnTo>
                      <a:pt x="166" y="60"/>
                    </a:lnTo>
                    <a:lnTo>
                      <a:pt x="167" y="59"/>
                    </a:lnTo>
                    <a:lnTo>
                      <a:pt x="167" y="56"/>
                    </a:lnTo>
                    <a:lnTo>
                      <a:pt x="166" y="54"/>
                    </a:lnTo>
                    <a:lnTo>
                      <a:pt x="166" y="52"/>
                    </a:lnTo>
                    <a:lnTo>
                      <a:pt x="167" y="52"/>
                    </a:lnTo>
                    <a:lnTo>
                      <a:pt x="169" y="54"/>
                    </a:lnTo>
                    <a:lnTo>
                      <a:pt x="169" y="52"/>
                    </a:lnTo>
                    <a:lnTo>
                      <a:pt x="170" y="50"/>
                    </a:lnTo>
                    <a:lnTo>
                      <a:pt x="170" y="49"/>
                    </a:lnTo>
                    <a:lnTo>
                      <a:pt x="171" y="49"/>
                    </a:lnTo>
                    <a:lnTo>
                      <a:pt x="1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 name="Freeform 203"/>
              <p:cNvSpPr>
                <a:spLocks/>
              </p:cNvSpPr>
              <p:nvPr/>
            </p:nvSpPr>
            <p:spPr bwMode="auto">
              <a:xfrm>
                <a:off x="3557667" y="1938238"/>
                <a:ext cx="202430" cy="324651"/>
              </a:xfrm>
              <a:custGeom>
                <a:avLst/>
                <a:gdLst>
                  <a:gd name="T0" fmla="*/ 2147483647 w 212"/>
                  <a:gd name="T1" fmla="*/ 2147483647 h 340"/>
                  <a:gd name="T2" fmla="*/ 2147483647 w 212"/>
                  <a:gd name="T3" fmla="*/ 2147483647 h 340"/>
                  <a:gd name="T4" fmla="*/ 2147483647 w 212"/>
                  <a:gd name="T5" fmla="*/ 2147483647 h 340"/>
                  <a:gd name="T6" fmla="*/ 2147483647 w 212"/>
                  <a:gd name="T7" fmla="*/ 2147483647 h 340"/>
                  <a:gd name="T8" fmla="*/ 2147483647 w 212"/>
                  <a:gd name="T9" fmla="*/ 2147483647 h 340"/>
                  <a:gd name="T10" fmla="*/ 2147483647 w 212"/>
                  <a:gd name="T11" fmla="*/ 2147483647 h 340"/>
                  <a:gd name="T12" fmla="*/ 2147483647 w 212"/>
                  <a:gd name="T13" fmla="*/ 2147483647 h 340"/>
                  <a:gd name="T14" fmla="*/ 2147483647 w 212"/>
                  <a:gd name="T15" fmla="*/ 2147483647 h 340"/>
                  <a:gd name="T16" fmla="*/ 2147483647 w 212"/>
                  <a:gd name="T17" fmla="*/ 2147483647 h 340"/>
                  <a:gd name="T18" fmla="*/ 2147483647 w 212"/>
                  <a:gd name="T19" fmla="*/ 2147483647 h 340"/>
                  <a:gd name="T20" fmla="*/ 2147483647 w 212"/>
                  <a:gd name="T21" fmla="*/ 2147483647 h 340"/>
                  <a:gd name="T22" fmla="*/ 2147483647 w 212"/>
                  <a:gd name="T23" fmla="*/ 2147483647 h 340"/>
                  <a:gd name="T24" fmla="*/ 2147483647 w 212"/>
                  <a:gd name="T25" fmla="*/ 2147483647 h 340"/>
                  <a:gd name="T26" fmla="*/ 2147483647 w 212"/>
                  <a:gd name="T27" fmla="*/ 2147483647 h 340"/>
                  <a:gd name="T28" fmla="*/ 2147483647 w 212"/>
                  <a:gd name="T29" fmla="*/ 2147483647 h 340"/>
                  <a:gd name="T30" fmla="*/ 2147483647 w 212"/>
                  <a:gd name="T31" fmla="*/ 2147483647 h 340"/>
                  <a:gd name="T32" fmla="*/ 2147483647 w 212"/>
                  <a:gd name="T33" fmla="*/ 2147483647 h 340"/>
                  <a:gd name="T34" fmla="*/ 2147483647 w 212"/>
                  <a:gd name="T35" fmla="*/ 2147483647 h 340"/>
                  <a:gd name="T36" fmla="*/ 2147483647 w 212"/>
                  <a:gd name="T37" fmla="*/ 2147483647 h 340"/>
                  <a:gd name="T38" fmla="*/ 2147483647 w 212"/>
                  <a:gd name="T39" fmla="*/ 2147483647 h 340"/>
                  <a:gd name="T40" fmla="*/ 2147483647 w 212"/>
                  <a:gd name="T41" fmla="*/ 2147483647 h 340"/>
                  <a:gd name="T42" fmla="*/ 2147483647 w 212"/>
                  <a:gd name="T43" fmla="*/ 2147483647 h 340"/>
                  <a:gd name="T44" fmla="*/ 2147483647 w 212"/>
                  <a:gd name="T45" fmla="*/ 2147483647 h 340"/>
                  <a:gd name="T46" fmla="*/ 2147483647 w 212"/>
                  <a:gd name="T47" fmla="*/ 2147483647 h 340"/>
                  <a:gd name="T48" fmla="*/ 2147483647 w 212"/>
                  <a:gd name="T49" fmla="*/ 2147483647 h 340"/>
                  <a:gd name="T50" fmla="*/ 2147483647 w 212"/>
                  <a:gd name="T51" fmla="*/ 2147483647 h 340"/>
                  <a:gd name="T52" fmla="*/ 2147483647 w 212"/>
                  <a:gd name="T53" fmla="*/ 2147483647 h 340"/>
                  <a:gd name="T54" fmla="*/ 2147483647 w 212"/>
                  <a:gd name="T55" fmla="*/ 2147483647 h 340"/>
                  <a:gd name="T56" fmla="*/ 2147483647 w 212"/>
                  <a:gd name="T57" fmla="*/ 2147483647 h 340"/>
                  <a:gd name="T58" fmla="*/ 2147483647 w 212"/>
                  <a:gd name="T59" fmla="*/ 2147483647 h 340"/>
                  <a:gd name="T60" fmla="*/ 2147483647 w 212"/>
                  <a:gd name="T61" fmla="*/ 2147483647 h 340"/>
                  <a:gd name="T62" fmla="*/ 2147483647 w 212"/>
                  <a:gd name="T63" fmla="*/ 2147483647 h 340"/>
                  <a:gd name="T64" fmla="*/ 2147483647 w 212"/>
                  <a:gd name="T65" fmla="*/ 2147483647 h 340"/>
                  <a:gd name="T66" fmla="*/ 2147483647 w 212"/>
                  <a:gd name="T67" fmla="*/ 2147483647 h 340"/>
                  <a:gd name="T68" fmla="*/ 2147483647 w 212"/>
                  <a:gd name="T69" fmla="*/ 2147483647 h 340"/>
                  <a:gd name="T70" fmla="*/ 2147483647 w 212"/>
                  <a:gd name="T71" fmla="*/ 2147483647 h 340"/>
                  <a:gd name="T72" fmla="*/ 2147483647 w 212"/>
                  <a:gd name="T73" fmla="*/ 2147483647 h 340"/>
                  <a:gd name="T74" fmla="*/ 2147483647 w 212"/>
                  <a:gd name="T75" fmla="*/ 2147483647 h 340"/>
                  <a:gd name="T76" fmla="*/ 2147483647 w 212"/>
                  <a:gd name="T77" fmla="*/ 2147483647 h 340"/>
                  <a:gd name="T78" fmla="*/ 2147483647 w 212"/>
                  <a:gd name="T79" fmla="*/ 2147483647 h 340"/>
                  <a:gd name="T80" fmla="*/ 2147483647 w 212"/>
                  <a:gd name="T81" fmla="*/ 2147483647 h 340"/>
                  <a:gd name="T82" fmla="*/ 2147483647 w 212"/>
                  <a:gd name="T83" fmla="*/ 2147483647 h 340"/>
                  <a:gd name="T84" fmla="*/ 2147483647 w 212"/>
                  <a:gd name="T85" fmla="*/ 2147483647 h 340"/>
                  <a:gd name="T86" fmla="*/ 2147483647 w 212"/>
                  <a:gd name="T87" fmla="*/ 2147483647 h 340"/>
                  <a:gd name="T88" fmla="*/ 2147483647 w 212"/>
                  <a:gd name="T89" fmla="*/ 2147483647 h 340"/>
                  <a:gd name="T90" fmla="*/ 2147483647 w 212"/>
                  <a:gd name="T91" fmla="*/ 2147483647 h 340"/>
                  <a:gd name="T92" fmla="*/ 2147483647 w 212"/>
                  <a:gd name="T93" fmla="*/ 2147483647 h 340"/>
                  <a:gd name="T94" fmla="*/ 2147483647 w 212"/>
                  <a:gd name="T95" fmla="*/ 2147483647 h 340"/>
                  <a:gd name="T96" fmla="*/ 2147483647 w 212"/>
                  <a:gd name="T97" fmla="*/ 2147483647 h 340"/>
                  <a:gd name="T98" fmla="*/ 2147483647 w 212"/>
                  <a:gd name="T99" fmla="*/ 2147483647 h 340"/>
                  <a:gd name="T100" fmla="*/ 2147483647 w 212"/>
                  <a:gd name="T101" fmla="*/ 2147483647 h 340"/>
                  <a:gd name="T102" fmla="*/ 2147483647 w 212"/>
                  <a:gd name="T103" fmla="*/ 2147483647 h 340"/>
                  <a:gd name="T104" fmla="*/ 2147483647 w 212"/>
                  <a:gd name="T105" fmla="*/ 2147483647 h 340"/>
                  <a:gd name="T106" fmla="*/ 2147483647 w 212"/>
                  <a:gd name="T107" fmla="*/ 2147483647 h 340"/>
                  <a:gd name="T108" fmla="*/ 2147483647 w 212"/>
                  <a:gd name="T109" fmla="*/ 2147483647 h 340"/>
                  <a:gd name="T110" fmla="*/ 2147483647 w 212"/>
                  <a:gd name="T111" fmla="*/ 2147483647 h 340"/>
                  <a:gd name="T112" fmla="*/ 2147483647 w 212"/>
                  <a:gd name="T113" fmla="*/ 2147483647 h 340"/>
                  <a:gd name="T114" fmla="*/ 2147483647 w 212"/>
                  <a:gd name="T115" fmla="*/ 2147483647 h 340"/>
                  <a:gd name="T116" fmla="*/ 2147483647 w 212"/>
                  <a:gd name="T117" fmla="*/ 2147483647 h 340"/>
                  <a:gd name="T118" fmla="*/ 2147483647 w 212"/>
                  <a:gd name="T119" fmla="*/ 2147483647 h 340"/>
                  <a:gd name="T120" fmla="*/ 2147483647 w 212"/>
                  <a:gd name="T121" fmla="*/ 2147483647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 h="340">
                    <a:moveTo>
                      <a:pt x="205" y="49"/>
                    </a:moveTo>
                    <a:lnTo>
                      <a:pt x="205" y="49"/>
                    </a:lnTo>
                    <a:lnTo>
                      <a:pt x="204" y="47"/>
                    </a:lnTo>
                    <a:lnTo>
                      <a:pt x="202" y="46"/>
                    </a:lnTo>
                    <a:lnTo>
                      <a:pt x="205" y="45"/>
                    </a:lnTo>
                    <a:lnTo>
                      <a:pt x="206" y="43"/>
                    </a:lnTo>
                    <a:lnTo>
                      <a:pt x="206" y="41"/>
                    </a:lnTo>
                    <a:lnTo>
                      <a:pt x="205" y="40"/>
                    </a:lnTo>
                    <a:lnTo>
                      <a:pt x="204" y="38"/>
                    </a:lnTo>
                    <a:lnTo>
                      <a:pt x="205" y="35"/>
                    </a:lnTo>
                    <a:lnTo>
                      <a:pt x="206" y="34"/>
                    </a:lnTo>
                    <a:lnTo>
                      <a:pt x="206" y="33"/>
                    </a:lnTo>
                    <a:lnTo>
                      <a:pt x="205" y="30"/>
                    </a:lnTo>
                    <a:lnTo>
                      <a:pt x="202" y="30"/>
                    </a:lnTo>
                    <a:lnTo>
                      <a:pt x="201" y="30"/>
                    </a:lnTo>
                    <a:lnTo>
                      <a:pt x="198" y="28"/>
                    </a:lnTo>
                    <a:lnTo>
                      <a:pt x="195" y="27"/>
                    </a:lnTo>
                    <a:lnTo>
                      <a:pt x="194" y="24"/>
                    </a:lnTo>
                    <a:lnTo>
                      <a:pt x="195" y="24"/>
                    </a:lnTo>
                    <a:lnTo>
                      <a:pt x="195" y="23"/>
                    </a:lnTo>
                    <a:lnTo>
                      <a:pt x="193" y="23"/>
                    </a:lnTo>
                    <a:lnTo>
                      <a:pt x="191" y="22"/>
                    </a:lnTo>
                    <a:lnTo>
                      <a:pt x="190" y="19"/>
                    </a:lnTo>
                    <a:lnTo>
                      <a:pt x="189" y="18"/>
                    </a:lnTo>
                    <a:lnTo>
                      <a:pt x="190" y="14"/>
                    </a:lnTo>
                    <a:lnTo>
                      <a:pt x="190" y="10"/>
                    </a:lnTo>
                    <a:lnTo>
                      <a:pt x="188" y="5"/>
                    </a:lnTo>
                    <a:lnTo>
                      <a:pt x="187" y="2"/>
                    </a:lnTo>
                    <a:lnTo>
                      <a:pt x="184" y="2"/>
                    </a:lnTo>
                    <a:lnTo>
                      <a:pt x="182" y="1"/>
                    </a:lnTo>
                    <a:lnTo>
                      <a:pt x="182" y="0"/>
                    </a:lnTo>
                    <a:lnTo>
                      <a:pt x="177" y="1"/>
                    </a:lnTo>
                    <a:lnTo>
                      <a:pt x="172" y="2"/>
                    </a:lnTo>
                    <a:lnTo>
                      <a:pt x="168" y="5"/>
                    </a:lnTo>
                    <a:lnTo>
                      <a:pt x="162" y="6"/>
                    </a:lnTo>
                    <a:lnTo>
                      <a:pt x="161" y="8"/>
                    </a:lnTo>
                    <a:lnTo>
                      <a:pt x="160" y="10"/>
                    </a:lnTo>
                    <a:lnTo>
                      <a:pt x="158" y="12"/>
                    </a:lnTo>
                    <a:lnTo>
                      <a:pt x="157" y="16"/>
                    </a:lnTo>
                    <a:lnTo>
                      <a:pt x="156" y="18"/>
                    </a:lnTo>
                    <a:lnTo>
                      <a:pt x="155" y="21"/>
                    </a:lnTo>
                    <a:lnTo>
                      <a:pt x="153" y="21"/>
                    </a:lnTo>
                    <a:lnTo>
                      <a:pt x="152" y="19"/>
                    </a:lnTo>
                    <a:lnTo>
                      <a:pt x="149" y="21"/>
                    </a:lnTo>
                    <a:lnTo>
                      <a:pt x="146" y="23"/>
                    </a:lnTo>
                    <a:lnTo>
                      <a:pt x="146" y="27"/>
                    </a:lnTo>
                    <a:lnTo>
                      <a:pt x="147" y="29"/>
                    </a:lnTo>
                    <a:lnTo>
                      <a:pt x="146" y="29"/>
                    </a:lnTo>
                    <a:lnTo>
                      <a:pt x="146" y="30"/>
                    </a:lnTo>
                    <a:lnTo>
                      <a:pt x="146" y="33"/>
                    </a:lnTo>
                    <a:lnTo>
                      <a:pt x="146" y="34"/>
                    </a:lnTo>
                    <a:lnTo>
                      <a:pt x="144" y="35"/>
                    </a:lnTo>
                    <a:lnTo>
                      <a:pt x="142" y="35"/>
                    </a:lnTo>
                    <a:lnTo>
                      <a:pt x="142" y="34"/>
                    </a:lnTo>
                    <a:lnTo>
                      <a:pt x="142" y="32"/>
                    </a:lnTo>
                    <a:lnTo>
                      <a:pt x="141" y="29"/>
                    </a:lnTo>
                    <a:lnTo>
                      <a:pt x="139" y="30"/>
                    </a:lnTo>
                    <a:lnTo>
                      <a:pt x="138" y="30"/>
                    </a:lnTo>
                    <a:lnTo>
                      <a:pt x="134" y="30"/>
                    </a:lnTo>
                    <a:lnTo>
                      <a:pt x="131" y="33"/>
                    </a:lnTo>
                    <a:lnTo>
                      <a:pt x="128" y="35"/>
                    </a:lnTo>
                    <a:lnTo>
                      <a:pt x="127" y="35"/>
                    </a:lnTo>
                    <a:lnTo>
                      <a:pt x="125" y="34"/>
                    </a:lnTo>
                    <a:lnTo>
                      <a:pt x="123" y="34"/>
                    </a:lnTo>
                    <a:lnTo>
                      <a:pt x="120" y="34"/>
                    </a:lnTo>
                    <a:lnTo>
                      <a:pt x="119" y="34"/>
                    </a:lnTo>
                    <a:lnTo>
                      <a:pt x="118" y="35"/>
                    </a:lnTo>
                    <a:lnTo>
                      <a:pt x="116" y="36"/>
                    </a:lnTo>
                    <a:lnTo>
                      <a:pt x="114" y="39"/>
                    </a:lnTo>
                    <a:lnTo>
                      <a:pt x="114" y="40"/>
                    </a:lnTo>
                    <a:lnTo>
                      <a:pt x="113" y="41"/>
                    </a:lnTo>
                    <a:lnTo>
                      <a:pt x="111" y="43"/>
                    </a:lnTo>
                    <a:lnTo>
                      <a:pt x="111" y="41"/>
                    </a:lnTo>
                    <a:lnTo>
                      <a:pt x="109" y="41"/>
                    </a:lnTo>
                    <a:lnTo>
                      <a:pt x="108" y="41"/>
                    </a:lnTo>
                    <a:lnTo>
                      <a:pt x="107" y="40"/>
                    </a:lnTo>
                    <a:lnTo>
                      <a:pt x="103" y="38"/>
                    </a:lnTo>
                    <a:lnTo>
                      <a:pt x="104" y="35"/>
                    </a:lnTo>
                    <a:lnTo>
                      <a:pt x="106" y="34"/>
                    </a:lnTo>
                    <a:lnTo>
                      <a:pt x="106" y="33"/>
                    </a:lnTo>
                    <a:lnTo>
                      <a:pt x="106" y="32"/>
                    </a:lnTo>
                    <a:lnTo>
                      <a:pt x="107" y="28"/>
                    </a:lnTo>
                    <a:lnTo>
                      <a:pt x="107" y="27"/>
                    </a:lnTo>
                    <a:lnTo>
                      <a:pt x="106" y="27"/>
                    </a:lnTo>
                    <a:lnTo>
                      <a:pt x="104" y="25"/>
                    </a:lnTo>
                    <a:lnTo>
                      <a:pt x="104" y="24"/>
                    </a:lnTo>
                    <a:lnTo>
                      <a:pt x="102" y="23"/>
                    </a:lnTo>
                    <a:lnTo>
                      <a:pt x="98" y="23"/>
                    </a:lnTo>
                    <a:lnTo>
                      <a:pt x="97" y="23"/>
                    </a:lnTo>
                    <a:lnTo>
                      <a:pt x="97" y="24"/>
                    </a:lnTo>
                    <a:lnTo>
                      <a:pt x="95" y="23"/>
                    </a:lnTo>
                    <a:lnTo>
                      <a:pt x="93" y="22"/>
                    </a:lnTo>
                    <a:lnTo>
                      <a:pt x="91" y="21"/>
                    </a:lnTo>
                    <a:lnTo>
                      <a:pt x="90" y="21"/>
                    </a:lnTo>
                    <a:lnTo>
                      <a:pt x="87" y="23"/>
                    </a:lnTo>
                    <a:lnTo>
                      <a:pt x="86" y="23"/>
                    </a:lnTo>
                    <a:lnTo>
                      <a:pt x="84" y="22"/>
                    </a:lnTo>
                    <a:lnTo>
                      <a:pt x="82" y="22"/>
                    </a:lnTo>
                    <a:lnTo>
                      <a:pt x="82" y="23"/>
                    </a:lnTo>
                    <a:lnTo>
                      <a:pt x="82" y="24"/>
                    </a:lnTo>
                    <a:lnTo>
                      <a:pt x="82" y="25"/>
                    </a:lnTo>
                    <a:lnTo>
                      <a:pt x="82" y="27"/>
                    </a:lnTo>
                    <a:lnTo>
                      <a:pt x="84" y="29"/>
                    </a:lnTo>
                    <a:lnTo>
                      <a:pt x="84" y="30"/>
                    </a:lnTo>
                    <a:lnTo>
                      <a:pt x="82" y="32"/>
                    </a:lnTo>
                    <a:lnTo>
                      <a:pt x="81" y="34"/>
                    </a:lnTo>
                    <a:lnTo>
                      <a:pt x="80" y="34"/>
                    </a:lnTo>
                    <a:lnTo>
                      <a:pt x="81" y="35"/>
                    </a:lnTo>
                    <a:lnTo>
                      <a:pt x="80" y="36"/>
                    </a:lnTo>
                    <a:lnTo>
                      <a:pt x="79" y="38"/>
                    </a:lnTo>
                    <a:lnTo>
                      <a:pt x="78" y="40"/>
                    </a:lnTo>
                    <a:lnTo>
                      <a:pt x="76" y="41"/>
                    </a:lnTo>
                    <a:lnTo>
                      <a:pt x="73" y="44"/>
                    </a:lnTo>
                    <a:lnTo>
                      <a:pt x="71" y="46"/>
                    </a:lnTo>
                    <a:lnTo>
                      <a:pt x="69" y="47"/>
                    </a:lnTo>
                    <a:lnTo>
                      <a:pt x="67" y="49"/>
                    </a:lnTo>
                    <a:lnTo>
                      <a:pt x="67" y="52"/>
                    </a:lnTo>
                    <a:lnTo>
                      <a:pt x="65" y="56"/>
                    </a:lnTo>
                    <a:lnTo>
                      <a:pt x="67" y="67"/>
                    </a:lnTo>
                    <a:lnTo>
                      <a:pt x="65" y="72"/>
                    </a:lnTo>
                    <a:lnTo>
                      <a:pt x="64" y="76"/>
                    </a:lnTo>
                    <a:lnTo>
                      <a:pt x="65" y="78"/>
                    </a:lnTo>
                    <a:lnTo>
                      <a:pt x="65" y="81"/>
                    </a:lnTo>
                    <a:lnTo>
                      <a:pt x="65" y="82"/>
                    </a:lnTo>
                    <a:lnTo>
                      <a:pt x="64" y="82"/>
                    </a:lnTo>
                    <a:lnTo>
                      <a:pt x="62" y="82"/>
                    </a:lnTo>
                    <a:lnTo>
                      <a:pt x="60" y="83"/>
                    </a:lnTo>
                    <a:lnTo>
                      <a:pt x="59" y="84"/>
                    </a:lnTo>
                    <a:lnTo>
                      <a:pt x="57" y="87"/>
                    </a:lnTo>
                    <a:lnTo>
                      <a:pt x="57" y="89"/>
                    </a:lnTo>
                    <a:lnTo>
                      <a:pt x="57" y="90"/>
                    </a:lnTo>
                    <a:lnTo>
                      <a:pt x="59" y="92"/>
                    </a:lnTo>
                    <a:lnTo>
                      <a:pt x="60" y="93"/>
                    </a:lnTo>
                    <a:lnTo>
                      <a:pt x="59" y="94"/>
                    </a:lnTo>
                    <a:lnTo>
                      <a:pt x="58" y="95"/>
                    </a:lnTo>
                    <a:lnTo>
                      <a:pt x="57" y="96"/>
                    </a:lnTo>
                    <a:lnTo>
                      <a:pt x="54" y="96"/>
                    </a:lnTo>
                    <a:lnTo>
                      <a:pt x="53" y="98"/>
                    </a:lnTo>
                    <a:lnTo>
                      <a:pt x="53" y="99"/>
                    </a:lnTo>
                    <a:lnTo>
                      <a:pt x="52" y="100"/>
                    </a:lnTo>
                    <a:lnTo>
                      <a:pt x="51" y="101"/>
                    </a:lnTo>
                    <a:lnTo>
                      <a:pt x="51" y="104"/>
                    </a:lnTo>
                    <a:lnTo>
                      <a:pt x="51" y="106"/>
                    </a:lnTo>
                    <a:lnTo>
                      <a:pt x="48" y="111"/>
                    </a:lnTo>
                    <a:lnTo>
                      <a:pt x="47" y="112"/>
                    </a:lnTo>
                    <a:lnTo>
                      <a:pt x="44" y="114"/>
                    </a:lnTo>
                    <a:lnTo>
                      <a:pt x="43" y="115"/>
                    </a:lnTo>
                    <a:lnTo>
                      <a:pt x="42" y="117"/>
                    </a:lnTo>
                    <a:lnTo>
                      <a:pt x="41" y="120"/>
                    </a:lnTo>
                    <a:lnTo>
                      <a:pt x="41" y="121"/>
                    </a:lnTo>
                    <a:lnTo>
                      <a:pt x="42" y="122"/>
                    </a:lnTo>
                    <a:lnTo>
                      <a:pt x="42" y="123"/>
                    </a:lnTo>
                    <a:lnTo>
                      <a:pt x="46" y="125"/>
                    </a:lnTo>
                    <a:lnTo>
                      <a:pt x="48" y="128"/>
                    </a:lnTo>
                    <a:lnTo>
                      <a:pt x="49" y="131"/>
                    </a:lnTo>
                    <a:lnTo>
                      <a:pt x="49" y="136"/>
                    </a:lnTo>
                    <a:lnTo>
                      <a:pt x="48" y="138"/>
                    </a:lnTo>
                    <a:lnTo>
                      <a:pt x="47" y="141"/>
                    </a:lnTo>
                    <a:lnTo>
                      <a:pt x="44" y="143"/>
                    </a:lnTo>
                    <a:lnTo>
                      <a:pt x="42" y="147"/>
                    </a:lnTo>
                    <a:lnTo>
                      <a:pt x="40" y="150"/>
                    </a:lnTo>
                    <a:lnTo>
                      <a:pt x="37" y="154"/>
                    </a:lnTo>
                    <a:lnTo>
                      <a:pt x="37" y="155"/>
                    </a:lnTo>
                    <a:lnTo>
                      <a:pt x="38" y="155"/>
                    </a:lnTo>
                    <a:lnTo>
                      <a:pt x="41" y="158"/>
                    </a:lnTo>
                    <a:lnTo>
                      <a:pt x="41" y="160"/>
                    </a:lnTo>
                    <a:lnTo>
                      <a:pt x="41" y="161"/>
                    </a:lnTo>
                    <a:lnTo>
                      <a:pt x="40" y="163"/>
                    </a:lnTo>
                    <a:lnTo>
                      <a:pt x="37" y="164"/>
                    </a:lnTo>
                    <a:lnTo>
                      <a:pt x="36" y="165"/>
                    </a:lnTo>
                    <a:lnTo>
                      <a:pt x="36" y="166"/>
                    </a:lnTo>
                    <a:lnTo>
                      <a:pt x="35" y="166"/>
                    </a:lnTo>
                    <a:lnTo>
                      <a:pt x="36" y="169"/>
                    </a:lnTo>
                    <a:lnTo>
                      <a:pt x="36" y="170"/>
                    </a:lnTo>
                    <a:lnTo>
                      <a:pt x="35" y="172"/>
                    </a:lnTo>
                    <a:lnTo>
                      <a:pt x="35" y="174"/>
                    </a:lnTo>
                    <a:lnTo>
                      <a:pt x="36" y="175"/>
                    </a:lnTo>
                    <a:lnTo>
                      <a:pt x="43" y="179"/>
                    </a:lnTo>
                    <a:lnTo>
                      <a:pt x="43" y="180"/>
                    </a:lnTo>
                    <a:lnTo>
                      <a:pt x="43" y="182"/>
                    </a:lnTo>
                    <a:lnTo>
                      <a:pt x="42" y="188"/>
                    </a:lnTo>
                    <a:lnTo>
                      <a:pt x="41" y="191"/>
                    </a:lnTo>
                    <a:lnTo>
                      <a:pt x="40" y="192"/>
                    </a:lnTo>
                    <a:lnTo>
                      <a:pt x="36" y="194"/>
                    </a:lnTo>
                    <a:lnTo>
                      <a:pt x="33" y="197"/>
                    </a:lnTo>
                    <a:lnTo>
                      <a:pt x="32" y="201"/>
                    </a:lnTo>
                    <a:lnTo>
                      <a:pt x="30" y="203"/>
                    </a:lnTo>
                    <a:lnTo>
                      <a:pt x="30" y="204"/>
                    </a:lnTo>
                    <a:lnTo>
                      <a:pt x="29" y="204"/>
                    </a:lnTo>
                    <a:lnTo>
                      <a:pt x="27" y="205"/>
                    </a:lnTo>
                    <a:lnTo>
                      <a:pt x="26" y="207"/>
                    </a:lnTo>
                    <a:lnTo>
                      <a:pt x="25" y="209"/>
                    </a:lnTo>
                    <a:lnTo>
                      <a:pt x="24" y="213"/>
                    </a:lnTo>
                    <a:lnTo>
                      <a:pt x="21" y="214"/>
                    </a:lnTo>
                    <a:lnTo>
                      <a:pt x="20" y="213"/>
                    </a:lnTo>
                    <a:lnTo>
                      <a:pt x="15" y="210"/>
                    </a:lnTo>
                    <a:lnTo>
                      <a:pt x="14" y="210"/>
                    </a:lnTo>
                    <a:lnTo>
                      <a:pt x="11" y="212"/>
                    </a:lnTo>
                    <a:lnTo>
                      <a:pt x="8" y="214"/>
                    </a:lnTo>
                    <a:lnTo>
                      <a:pt x="7" y="218"/>
                    </a:lnTo>
                    <a:lnTo>
                      <a:pt x="5" y="221"/>
                    </a:lnTo>
                    <a:lnTo>
                      <a:pt x="4" y="223"/>
                    </a:lnTo>
                    <a:lnTo>
                      <a:pt x="2" y="223"/>
                    </a:lnTo>
                    <a:lnTo>
                      <a:pt x="0" y="225"/>
                    </a:lnTo>
                    <a:lnTo>
                      <a:pt x="2" y="229"/>
                    </a:lnTo>
                    <a:lnTo>
                      <a:pt x="2" y="230"/>
                    </a:lnTo>
                    <a:lnTo>
                      <a:pt x="4" y="230"/>
                    </a:lnTo>
                    <a:lnTo>
                      <a:pt x="7" y="230"/>
                    </a:lnTo>
                    <a:lnTo>
                      <a:pt x="9" y="231"/>
                    </a:lnTo>
                    <a:lnTo>
                      <a:pt x="11" y="231"/>
                    </a:lnTo>
                    <a:lnTo>
                      <a:pt x="11" y="234"/>
                    </a:lnTo>
                    <a:lnTo>
                      <a:pt x="13" y="235"/>
                    </a:lnTo>
                    <a:lnTo>
                      <a:pt x="15" y="236"/>
                    </a:lnTo>
                    <a:lnTo>
                      <a:pt x="16" y="237"/>
                    </a:lnTo>
                    <a:lnTo>
                      <a:pt x="19" y="237"/>
                    </a:lnTo>
                    <a:lnTo>
                      <a:pt x="20" y="237"/>
                    </a:lnTo>
                    <a:lnTo>
                      <a:pt x="21" y="239"/>
                    </a:lnTo>
                    <a:lnTo>
                      <a:pt x="21" y="241"/>
                    </a:lnTo>
                    <a:lnTo>
                      <a:pt x="25" y="245"/>
                    </a:lnTo>
                    <a:lnTo>
                      <a:pt x="25" y="247"/>
                    </a:lnTo>
                    <a:lnTo>
                      <a:pt x="27" y="250"/>
                    </a:lnTo>
                    <a:lnTo>
                      <a:pt x="32" y="256"/>
                    </a:lnTo>
                    <a:lnTo>
                      <a:pt x="32" y="258"/>
                    </a:lnTo>
                    <a:lnTo>
                      <a:pt x="31" y="259"/>
                    </a:lnTo>
                    <a:lnTo>
                      <a:pt x="29" y="264"/>
                    </a:lnTo>
                    <a:lnTo>
                      <a:pt x="29" y="265"/>
                    </a:lnTo>
                    <a:lnTo>
                      <a:pt x="30" y="267"/>
                    </a:lnTo>
                    <a:lnTo>
                      <a:pt x="31" y="269"/>
                    </a:lnTo>
                    <a:lnTo>
                      <a:pt x="33" y="270"/>
                    </a:lnTo>
                    <a:lnTo>
                      <a:pt x="37" y="270"/>
                    </a:lnTo>
                    <a:lnTo>
                      <a:pt x="37" y="272"/>
                    </a:lnTo>
                    <a:lnTo>
                      <a:pt x="36" y="274"/>
                    </a:lnTo>
                    <a:lnTo>
                      <a:pt x="37" y="276"/>
                    </a:lnTo>
                    <a:lnTo>
                      <a:pt x="38" y="278"/>
                    </a:lnTo>
                    <a:lnTo>
                      <a:pt x="41" y="279"/>
                    </a:lnTo>
                    <a:lnTo>
                      <a:pt x="44" y="281"/>
                    </a:lnTo>
                    <a:lnTo>
                      <a:pt x="46" y="283"/>
                    </a:lnTo>
                    <a:lnTo>
                      <a:pt x="46" y="284"/>
                    </a:lnTo>
                    <a:lnTo>
                      <a:pt x="46" y="286"/>
                    </a:lnTo>
                    <a:lnTo>
                      <a:pt x="46" y="288"/>
                    </a:lnTo>
                    <a:lnTo>
                      <a:pt x="46" y="290"/>
                    </a:lnTo>
                    <a:lnTo>
                      <a:pt x="46" y="291"/>
                    </a:lnTo>
                    <a:lnTo>
                      <a:pt x="44" y="291"/>
                    </a:lnTo>
                    <a:lnTo>
                      <a:pt x="42" y="295"/>
                    </a:lnTo>
                    <a:lnTo>
                      <a:pt x="43" y="297"/>
                    </a:lnTo>
                    <a:lnTo>
                      <a:pt x="44" y="300"/>
                    </a:lnTo>
                    <a:lnTo>
                      <a:pt x="47" y="303"/>
                    </a:lnTo>
                    <a:lnTo>
                      <a:pt x="47" y="305"/>
                    </a:lnTo>
                    <a:lnTo>
                      <a:pt x="46" y="305"/>
                    </a:lnTo>
                    <a:lnTo>
                      <a:pt x="43" y="306"/>
                    </a:lnTo>
                    <a:lnTo>
                      <a:pt x="40" y="305"/>
                    </a:lnTo>
                    <a:lnTo>
                      <a:pt x="38" y="305"/>
                    </a:lnTo>
                    <a:lnTo>
                      <a:pt x="38" y="306"/>
                    </a:lnTo>
                    <a:lnTo>
                      <a:pt x="40" y="307"/>
                    </a:lnTo>
                    <a:lnTo>
                      <a:pt x="41" y="308"/>
                    </a:lnTo>
                    <a:lnTo>
                      <a:pt x="41" y="311"/>
                    </a:lnTo>
                    <a:lnTo>
                      <a:pt x="41" y="316"/>
                    </a:lnTo>
                    <a:lnTo>
                      <a:pt x="41" y="317"/>
                    </a:lnTo>
                    <a:lnTo>
                      <a:pt x="40" y="319"/>
                    </a:lnTo>
                    <a:lnTo>
                      <a:pt x="37" y="321"/>
                    </a:lnTo>
                    <a:lnTo>
                      <a:pt x="36" y="322"/>
                    </a:lnTo>
                    <a:lnTo>
                      <a:pt x="36" y="323"/>
                    </a:lnTo>
                    <a:lnTo>
                      <a:pt x="36" y="325"/>
                    </a:lnTo>
                    <a:lnTo>
                      <a:pt x="36" y="327"/>
                    </a:lnTo>
                    <a:lnTo>
                      <a:pt x="36" y="329"/>
                    </a:lnTo>
                    <a:lnTo>
                      <a:pt x="33" y="332"/>
                    </a:lnTo>
                    <a:lnTo>
                      <a:pt x="33" y="333"/>
                    </a:lnTo>
                    <a:lnTo>
                      <a:pt x="36" y="334"/>
                    </a:lnTo>
                    <a:lnTo>
                      <a:pt x="38" y="336"/>
                    </a:lnTo>
                    <a:lnTo>
                      <a:pt x="38" y="339"/>
                    </a:lnTo>
                    <a:lnTo>
                      <a:pt x="40" y="340"/>
                    </a:lnTo>
                    <a:lnTo>
                      <a:pt x="44" y="340"/>
                    </a:lnTo>
                    <a:lnTo>
                      <a:pt x="48" y="339"/>
                    </a:lnTo>
                    <a:lnTo>
                      <a:pt x="51" y="335"/>
                    </a:lnTo>
                    <a:lnTo>
                      <a:pt x="54" y="335"/>
                    </a:lnTo>
                    <a:lnTo>
                      <a:pt x="59" y="335"/>
                    </a:lnTo>
                    <a:lnTo>
                      <a:pt x="60" y="335"/>
                    </a:lnTo>
                    <a:lnTo>
                      <a:pt x="60" y="336"/>
                    </a:lnTo>
                    <a:lnTo>
                      <a:pt x="62" y="336"/>
                    </a:lnTo>
                    <a:lnTo>
                      <a:pt x="63" y="336"/>
                    </a:lnTo>
                    <a:lnTo>
                      <a:pt x="65" y="336"/>
                    </a:lnTo>
                    <a:lnTo>
                      <a:pt x="67" y="336"/>
                    </a:lnTo>
                    <a:lnTo>
                      <a:pt x="67" y="338"/>
                    </a:lnTo>
                    <a:lnTo>
                      <a:pt x="67" y="339"/>
                    </a:lnTo>
                    <a:lnTo>
                      <a:pt x="68" y="340"/>
                    </a:lnTo>
                    <a:lnTo>
                      <a:pt x="71" y="339"/>
                    </a:lnTo>
                    <a:lnTo>
                      <a:pt x="76" y="338"/>
                    </a:lnTo>
                    <a:lnTo>
                      <a:pt x="80" y="338"/>
                    </a:lnTo>
                    <a:lnTo>
                      <a:pt x="81" y="339"/>
                    </a:lnTo>
                    <a:lnTo>
                      <a:pt x="84" y="338"/>
                    </a:lnTo>
                    <a:lnTo>
                      <a:pt x="84" y="335"/>
                    </a:lnTo>
                    <a:lnTo>
                      <a:pt x="85" y="334"/>
                    </a:lnTo>
                    <a:lnTo>
                      <a:pt x="84" y="332"/>
                    </a:lnTo>
                    <a:lnTo>
                      <a:pt x="85" y="330"/>
                    </a:lnTo>
                    <a:lnTo>
                      <a:pt x="86" y="330"/>
                    </a:lnTo>
                    <a:lnTo>
                      <a:pt x="90" y="330"/>
                    </a:lnTo>
                    <a:lnTo>
                      <a:pt x="90" y="329"/>
                    </a:lnTo>
                    <a:lnTo>
                      <a:pt x="91" y="328"/>
                    </a:lnTo>
                    <a:lnTo>
                      <a:pt x="92" y="327"/>
                    </a:lnTo>
                    <a:lnTo>
                      <a:pt x="96" y="325"/>
                    </a:lnTo>
                    <a:lnTo>
                      <a:pt x="97" y="324"/>
                    </a:lnTo>
                    <a:lnTo>
                      <a:pt x="98" y="324"/>
                    </a:lnTo>
                    <a:lnTo>
                      <a:pt x="100" y="324"/>
                    </a:lnTo>
                    <a:lnTo>
                      <a:pt x="101" y="323"/>
                    </a:lnTo>
                    <a:lnTo>
                      <a:pt x="101" y="322"/>
                    </a:lnTo>
                    <a:lnTo>
                      <a:pt x="104" y="322"/>
                    </a:lnTo>
                    <a:lnTo>
                      <a:pt x="106" y="322"/>
                    </a:lnTo>
                    <a:lnTo>
                      <a:pt x="106" y="321"/>
                    </a:lnTo>
                    <a:lnTo>
                      <a:pt x="106" y="319"/>
                    </a:lnTo>
                    <a:lnTo>
                      <a:pt x="108" y="317"/>
                    </a:lnTo>
                    <a:lnTo>
                      <a:pt x="108" y="316"/>
                    </a:lnTo>
                    <a:lnTo>
                      <a:pt x="109" y="316"/>
                    </a:lnTo>
                    <a:lnTo>
                      <a:pt x="111" y="314"/>
                    </a:lnTo>
                    <a:lnTo>
                      <a:pt x="112" y="313"/>
                    </a:lnTo>
                    <a:lnTo>
                      <a:pt x="113" y="314"/>
                    </a:lnTo>
                    <a:lnTo>
                      <a:pt x="114" y="316"/>
                    </a:lnTo>
                    <a:lnTo>
                      <a:pt x="116" y="316"/>
                    </a:lnTo>
                    <a:lnTo>
                      <a:pt x="117" y="314"/>
                    </a:lnTo>
                    <a:lnTo>
                      <a:pt x="117" y="313"/>
                    </a:lnTo>
                    <a:lnTo>
                      <a:pt x="118" y="311"/>
                    </a:lnTo>
                    <a:lnTo>
                      <a:pt x="122" y="311"/>
                    </a:lnTo>
                    <a:lnTo>
                      <a:pt x="124" y="310"/>
                    </a:lnTo>
                    <a:lnTo>
                      <a:pt x="125" y="305"/>
                    </a:lnTo>
                    <a:lnTo>
                      <a:pt x="124" y="303"/>
                    </a:lnTo>
                    <a:lnTo>
                      <a:pt x="123" y="303"/>
                    </a:lnTo>
                    <a:lnTo>
                      <a:pt x="123" y="302"/>
                    </a:lnTo>
                    <a:lnTo>
                      <a:pt x="123" y="301"/>
                    </a:lnTo>
                    <a:lnTo>
                      <a:pt x="123" y="300"/>
                    </a:lnTo>
                    <a:lnTo>
                      <a:pt x="122" y="299"/>
                    </a:lnTo>
                    <a:lnTo>
                      <a:pt x="120" y="295"/>
                    </a:lnTo>
                    <a:lnTo>
                      <a:pt x="123" y="294"/>
                    </a:lnTo>
                    <a:lnTo>
                      <a:pt x="125" y="292"/>
                    </a:lnTo>
                    <a:lnTo>
                      <a:pt x="125" y="290"/>
                    </a:lnTo>
                    <a:lnTo>
                      <a:pt x="127" y="288"/>
                    </a:lnTo>
                    <a:lnTo>
                      <a:pt x="123" y="285"/>
                    </a:lnTo>
                    <a:lnTo>
                      <a:pt x="124" y="283"/>
                    </a:lnTo>
                    <a:lnTo>
                      <a:pt x="123" y="281"/>
                    </a:lnTo>
                    <a:lnTo>
                      <a:pt x="123" y="280"/>
                    </a:lnTo>
                    <a:lnTo>
                      <a:pt x="125" y="278"/>
                    </a:lnTo>
                    <a:lnTo>
                      <a:pt x="125" y="276"/>
                    </a:lnTo>
                    <a:lnTo>
                      <a:pt x="124" y="275"/>
                    </a:lnTo>
                    <a:lnTo>
                      <a:pt x="124" y="274"/>
                    </a:lnTo>
                    <a:lnTo>
                      <a:pt x="127" y="270"/>
                    </a:lnTo>
                    <a:lnTo>
                      <a:pt x="128" y="270"/>
                    </a:lnTo>
                    <a:lnTo>
                      <a:pt x="129" y="272"/>
                    </a:lnTo>
                    <a:lnTo>
                      <a:pt x="130" y="272"/>
                    </a:lnTo>
                    <a:lnTo>
                      <a:pt x="130" y="270"/>
                    </a:lnTo>
                    <a:lnTo>
                      <a:pt x="133" y="265"/>
                    </a:lnTo>
                    <a:lnTo>
                      <a:pt x="133" y="262"/>
                    </a:lnTo>
                    <a:lnTo>
                      <a:pt x="134" y="261"/>
                    </a:lnTo>
                    <a:lnTo>
                      <a:pt x="135" y="259"/>
                    </a:lnTo>
                    <a:lnTo>
                      <a:pt x="133" y="257"/>
                    </a:lnTo>
                    <a:lnTo>
                      <a:pt x="131" y="254"/>
                    </a:lnTo>
                    <a:lnTo>
                      <a:pt x="131" y="253"/>
                    </a:lnTo>
                    <a:lnTo>
                      <a:pt x="130" y="251"/>
                    </a:lnTo>
                    <a:lnTo>
                      <a:pt x="130" y="248"/>
                    </a:lnTo>
                    <a:lnTo>
                      <a:pt x="129" y="247"/>
                    </a:lnTo>
                    <a:lnTo>
                      <a:pt x="129" y="246"/>
                    </a:lnTo>
                    <a:lnTo>
                      <a:pt x="129" y="245"/>
                    </a:lnTo>
                    <a:lnTo>
                      <a:pt x="130" y="243"/>
                    </a:lnTo>
                    <a:lnTo>
                      <a:pt x="131" y="243"/>
                    </a:lnTo>
                    <a:lnTo>
                      <a:pt x="134" y="241"/>
                    </a:lnTo>
                    <a:lnTo>
                      <a:pt x="135" y="239"/>
                    </a:lnTo>
                    <a:lnTo>
                      <a:pt x="136" y="239"/>
                    </a:lnTo>
                    <a:lnTo>
                      <a:pt x="134" y="235"/>
                    </a:lnTo>
                    <a:lnTo>
                      <a:pt x="133" y="234"/>
                    </a:lnTo>
                    <a:lnTo>
                      <a:pt x="130" y="232"/>
                    </a:lnTo>
                    <a:lnTo>
                      <a:pt x="130" y="230"/>
                    </a:lnTo>
                    <a:lnTo>
                      <a:pt x="131" y="228"/>
                    </a:lnTo>
                    <a:lnTo>
                      <a:pt x="133" y="226"/>
                    </a:lnTo>
                    <a:lnTo>
                      <a:pt x="134" y="223"/>
                    </a:lnTo>
                    <a:lnTo>
                      <a:pt x="136" y="216"/>
                    </a:lnTo>
                    <a:lnTo>
                      <a:pt x="138" y="215"/>
                    </a:lnTo>
                    <a:lnTo>
                      <a:pt x="139" y="214"/>
                    </a:lnTo>
                    <a:lnTo>
                      <a:pt x="140" y="215"/>
                    </a:lnTo>
                    <a:lnTo>
                      <a:pt x="141" y="216"/>
                    </a:lnTo>
                    <a:lnTo>
                      <a:pt x="144" y="219"/>
                    </a:lnTo>
                    <a:lnTo>
                      <a:pt x="145" y="219"/>
                    </a:lnTo>
                    <a:lnTo>
                      <a:pt x="146" y="218"/>
                    </a:lnTo>
                    <a:lnTo>
                      <a:pt x="147" y="214"/>
                    </a:lnTo>
                    <a:lnTo>
                      <a:pt x="150" y="213"/>
                    </a:lnTo>
                    <a:lnTo>
                      <a:pt x="151" y="209"/>
                    </a:lnTo>
                    <a:lnTo>
                      <a:pt x="153" y="205"/>
                    </a:lnTo>
                    <a:lnTo>
                      <a:pt x="153" y="204"/>
                    </a:lnTo>
                    <a:lnTo>
                      <a:pt x="156" y="202"/>
                    </a:lnTo>
                    <a:lnTo>
                      <a:pt x="156" y="199"/>
                    </a:lnTo>
                    <a:lnTo>
                      <a:pt x="158" y="198"/>
                    </a:lnTo>
                    <a:lnTo>
                      <a:pt x="160" y="199"/>
                    </a:lnTo>
                    <a:lnTo>
                      <a:pt x="166" y="201"/>
                    </a:lnTo>
                    <a:lnTo>
                      <a:pt x="168" y="202"/>
                    </a:lnTo>
                    <a:lnTo>
                      <a:pt x="169" y="204"/>
                    </a:lnTo>
                    <a:lnTo>
                      <a:pt x="169" y="205"/>
                    </a:lnTo>
                    <a:lnTo>
                      <a:pt x="169" y="208"/>
                    </a:lnTo>
                    <a:lnTo>
                      <a:pt x="169" y="209"/>
                    </a:lnTo>
                    <a:lnTo>
                      <a:pt x="171" y="210"/>
                    </a:lnTo>
                    <a:lnTo>
                      <a:pt x="172" y="212"/>
                    </a:lnTo>
                    <a:lnTo>
                      <a:pt x="174" y="212"/>
                    </a:lnTo>
                    <a:lnTo>
                      <a:pt x="176" y="212"/>
                    </a:lnTo>
                    <a:lnTo>
                      <a:pt x="177" y="210"/>
                    </a:lnTo>
                    <a:lnTo>
                      <a:pt x="178" y="208"/>
                    </a:lnTo>
                    <a:lnTo>
                      <a:pt x="179" y="208"/>
                    </a:lnTo>
                    <a:lnTo>
                      <a:pt x="182" y="209"/>
                    </a:lnTo>
                    <a:lnTo>
                      <a:pt x="184" y="209"/>
                    </a:lnTo>
                    <a:lnTo>
                      <a:pt x="187" y="208"/>
                    </a:lnTo>
                    <a:lnTo>
                      <a:pt x="188" y="209"/>
                    </a:lnTo>
                    <a:lnTo>
                      <a:pt x="189" y="209"/>
                    </a:lnTo>
                    <a:lnTo>
                      <a:pt x="190" y="209"/>
                    </a:lnTo>
                    <a:lnTo>
                      <a:pt x="194" y="210"/>
                    </a:lnTo>
                    <a:lnTo>
                      <a:pt x="194" y="212"/>
                    </a:lnTo>
                    <a:lnTo>
                      <a:pt x="193" y="213"/>
                    </a:lnTo>
                    <a:lnTo>
                      <a:pt x="194" y="215"/>
                    </a:lnTo>
                    <a:lnTo>
                      <a:pt x="195" y="218"/>
                    </a:lnTo>
                    <a:lnTo>
                      <a:pt x="201" y="216"/>
                    </a:lnTo>
                    <a:lnTo>
                      <a:pt x="204" y="216"/>
                    </a:lnTo>
                    <a:lnTo>
                      <a:pt x="205" y="215"/>
                    </a:lnTo>
                    <a:lnTo>
                      <a:pt x="205" y="213"/>
                    </a:lnTo>
                    <a:lnTo>
                      <a:pt x="209" y="210"/>
                    </a:lnTo>
                    <a:lnTo>
                      <a:pt x="211" y="210"/>
                    </a:lnTo>
                    <a:lnTo>
                      <a:pt x="212" y="210"/>
                    </a:lnTo>
                    <a:lnTo>
                      <a:pt x="212" y="208"/>
                    </a:lnTo>
                    <a:lnTo>
                      <a:pt x="212" y="205"/>
                    </a:lnTo>
                    <a:lnTo>
                      <a:pt x="212" y="203"/>
                    </a:lnTo>
                    <a:lnTo>
                      <a:pt x="211" y="202"/>
                    </a:lnTo>
                    <a:lnTo>
                      <a:pt x="210" y="199"/>
                    </a:lnTo>
                    <a:lnTo>
                      <a:pt x="209" y="198"/>
                    </a:lnTo>
                    <a:lnTo>
                      <a:pt x="209" y="196"/>
                    </a:lnTo>
                    <a:lnTo>
                      <a:pt x="206" y="194"/>
                    </a:lnTo>
                    <a:lnTo>
                      <a:pt x="205" y="193"/>
                    </a:lnTo>
                    <a:lnTo>
                      <a:pt x="204" y="191"/>
                    </a:lnTo>
                    <a:lnTo>
                      <a:pt x="201" y="191"/>
                    </a:lnTo>
                    <a:lnTo>
                      <a:pt x="199" y="188"/>
                    </a:lnTo>
                    <a:lnTo>
                      <a:pt x="198" y="187"/>
                    </a:lnTo>
                    <a:lnTo>
                      <a:pt x="198" y="186"/>
                    </a:lnTo>
                    <a:lnTo>
                      <a:pt x="198" y="185"/>
                    </a:lnTo>
                    <a:lnTo>
                      <a:pt x="199" y="182"/>
                    </a:lnTo>
                    <a:lnTo>
                      <a:pt x="199" y="180"/>
                    </a:lnTo>
                    <a:lnTo>
                      <a:pt x="198" y="174"/>
                    </a:lnTo>
                    <a:lnTo>
                      <a:pt x="198" y="172"/>
                    </a:lnTo>
                    <a:lnTo>
                      <a:pt x="198" y="171"/>
                    </a:lnTo>
                    <a:lnTo>
                      <a:pt x="199" y="171"/>
                    </a:lnTo>
                    <a:lnTo>
                      <a:pt x="198" y="170"/>
                    </a:lnTo>
                    <a:lnTo>
                      <a:pt x="198" y="169"/>
                    </a:lnTo>
                    <a:lnTo>
                      <a:pt x="196" y="166"/>
                    </a:lnTo>
                    <a:lnTo>
                      <a:pt x="195" y="166"/>
                    </a:lnTo>
                    <a:lnTo>
                      <a:pt x="194" y="167"/>
                    </a:lnTo>
                    <a:lnTo>
                      <a:pt x="193" y="166"/>
                    </a:lnTo>
                    <a:lnTo>
                      <a:pt x="191" y="165"/>
                    </a:lnTo>
                    <a:lnTo>
                      <a:pt x="190" y="163"/>
                    </a:lnTo>
                    <a:lnTo>
                      <a:pt x="189" y="161"/>
                    </a:lnTo>
                    <a:lnTo>
                      <a:pt x="188" y="160"/>
                    </a:lnTo>
                    <a:lnTo>
                      <a:pt x="189" y="159"/>
                    </a:lnTo>
                    <a:lnTo>
                      <a:pt x="189" y="158"/>
                    </a:lnTo>
                    <a:lnTo>
                      <a:pt x="189" y="159"/>
                    </a:lnTo>
                    <a:lnTo>
                      <a:pt x="190" y="160"/>
                    </a:lnTo>
                    <a:lnTo>
                      <a:pt x="191" y="161"/>
                    </a:lnTo>
                    <a:lnTo>
                      <a:pt x="193" y="161"/>
                    </a:lnTo>
                    <a:lnTo>
                      <a:pt x="194" y="159"/>
                    </a:lnTo>
                    <a:lnTo>
                      <a:pt x="196" y="159"/>
                    </a:lnTo>
                    <a:lnTo>
                      <a:pt x="195" y="155"/>
                    </a:lnTo>
                    <a:lnTo>
                      <a:pt x="195" y="154"/>
                    </a:lnTo>
                    <a:lnTo>
                      <a:pt x="196" y="154"/>
                    </a:lnTo>
                    <a:lnTo>
                      <a:pt x="196" y="152"/>
                    </a:lnTo>
                    <a:lnTo>
                      <a:pt x="196" y="150"/>
                    </a:lnTo>
                    <a:lnTo>
                      <a:pt x="195" y="152"/>
                    </a:lnTo>
                    <a:lnTo>
                      <a:pt x="194" y="150"/>
                    </a:lnTo>
                    <a:lnTo>
                      <a:pt x="193" y="148"/>
                    </a:lnTo>
                    <a:lnTo>
                      <a:pt x="191" y="145"/>
                    </a:lnTo>
                    <a:lnTo>
                      <a:pt x="191" y="143"/>
                    </a:lnTo>
                    <a:lnTo>
                      <a:pt x="191" y="142"/>
                    </a:lnTo>
                    <a:lnTo>
                      <a:pt x="191" y="139"/>
                    </a:lnTo>
                    <a:lnTo>
                      <a:pt x="193" y="138"/>
                    </a:lnTo>
                    <a:lnTo>
                      <a:pt x="194" y="137"/>
                    </a:lnTo>
                    <a:lnTo>
                      <a:pt x="199" y="136"/>
                    </a:lnTo>
                    <a:lnTo>
                      <a:pt x="199" y="132"/>
                    </a:lnTo>
                    <a:lnTo>
                      <a:pt x="199" y="128"/>
                    </a:lnTo>
                    <a:lnTo>
                      <a:pt x="199" y="123"/>
                    </a:lnTo>
                    <a:lnTo>
                      <a:pt x="199" y="120"/>
                    </a:lnTo>
                    <a:lnTo>
                      <a:pt x="199" y="117"/>
                    </a:lnTo>
                    <a:lnTo>
                      <a:pt x="199" y="116"/>
                    </a:lnTo>
                    <a:lnTo>
                      <a:pt x="198" y="114"/>
                    </a:lnTo>
                    <a:lnTo>
                      <a:pt x="196" y="114"/>
                    </a:lnTo>
                    <a:lnTo>
                      <a:pt x="193" y="112"/>
                    </a:lnTo>
                    <a:lnTo>
                      <a:pt x="191" y="112"/>
                    </a:lnTo>
                    <a:lnTo>
                      <a:pt x="190" y="112"/>
                    </a:lnTo>
                    <a:lnTo>
                      <a:pt x="185" y="114"/>
                    </a:lnTo>
                    <a:lnTo>
                      <a:pt x="184" y="115"/>
                    </a:lnTo>
                    <a:lnTo>
                      <a:pt x="183" y="116"/>
                    </a:lnTo>
                    <a:lnTo>
                      <a:pt x="182" y="116"/>
                    </a:lnTo>
                    <a:lnTo>
                      <a:pt x="179" y="116"/>
                    </a:lnTo>
                    <a:lnTo>
                      <a:pt x="176" y="115"/>
                    </a:lnTo>
                    <a:lnTo>
                      <a:pt x="174" y="116"/>
                    </a:lnTo>
                    <a:lnTo>
                      <a:pt x="174" y="117"/>
                    </a:lnTo>
                    <a:lnTo>
                      <a:pt x="173" y="117"/>
                    </a:lnTo>
                    <a:lnTo>
                      <a:pt x="172" y="116"/>
                    </a:lnTo>
                    <a:lnTo>
                      <a:pt x="171" y="115"/>
                    </a:lnTo>
                    <a:lnTo>
                      <a:pt x="171" y="114"/>
                    </a:lnTo>
                    <a:lnTo>
                      <a:pt x="169" y="114"/>
                    </a:lnTo>
                    <a:lnTo>
                      <a:pt x="168" y="114"/>
                    </a:lnTo>
                    <a:lnTo>
                      <a:pt x="166" y="112"/>
                    </a:lnTo>
                    <a:lnTo>
                      <a:pt x="163" y="111"/>
                    </a:lnTo>
                    <a:lnTo>
                      <a:pt x="162" y="111"/>
                    </a:lnTo>
                    <a:lnTo>
                      <a:pt x="162" y="110"/>
                    </a:lnTo>
                    <a:lnTo>
                      <a:pt x="162" y="109"/>
                    </a:lnTo>
                    <a:lnTo>
                      <a:pt x="162" y="104"/>
                    </a:lnTo>
                    <a:lnTo>
                      <a:pt x="162" y="100"/>
                    </a:lnTo>
                    <a:lnTo>
                      <a:pt x="162" y="96"/>
                    </a:lnTo>
                    <a:lnTo>
                      <a:pt x="163" y="95"/>
                    </a:lnTo>
                    <a:lnTo>
                      <a:pt x="165" y="93"/>
                    </a:lnTo>
                    <a:lnTo>
                      <a:pt x="166" y="90"/>
                    </a:lnTo>
                    <a:lnTo>
                      <a:pt x="167" y="87"/>
                    </a:lnTo>
                    <a:lnTo>
                      <a:pt x="166" y="85"/>
                    </a:lnTo>
                    <a:lnTo>
                      <a:pt x="166" y="83"/>
                    </a:lnTo>
                    <a:lnTo>
                      <a:pt x="167" y="81"/>
                    </a:lnTo>
                    <a:lnTo>
                      <a:pt x="168" y="81"/>
                    </a:lnTo>
                    <a:lnTo>
                      <a:pt x="168" y="79"/>
                    </a:lnTo>
                    <a:lnTo>
                      <a:pt x="169" y="78"/>
                    </a:lnTo>
                    <a:lnTo>
                      <a:pt x="171" y="77"/>
                    </a:lnTo>
                    <a:lnTo>
                      <a:pt x="172" y="74"/>
                    </a:lnTo>
                    <a:lnTo>
                      <a:pt x="172" y="73"/>
                    </a:lnTo>
                    <a:lnTo>
                      <a:pt x="173" y="72"/>
                    </a:lnTo>
                    <a:lnTo>
                      <a:pt x="176" y="72"/>
                    </a:lnTo>
                    <a:lnTo>
                      <a:pt x="179" y="72"/>
                    </a:lnTo>
                    <a:lnTo>
                      <a:pt x="182" y="71"/>
                    </a:lnTo>
                    <a:lnTo>
                      <a:pt x="182" y="70"/>
                    </a:lnTo>
                    <a:lnTo>
                      <a:pt x="183" y="68"/>
                    </a:lnTo>
                    <a:lnTo>
                      <a:pt x="183" y="67"/>
                    </a:lnTo>
                    <a:lnTo>
                      <a:pt x="180" y="67"/>
                    </a:lnTo>
                    <a:lnTo>
                      <a:pt x="180" y="65"/>
                    </a:lnTo>
                    <a:lnTo>
                      <a:pt x="180" y="63"/>
                    </a:lnTo>
                    <a:lnTo>
                      <a:pt x="182" y="62"/>
                    </a:lnTo>
                    <a:lnTo>
                      <a:pt x="184" y="61"/>
                    </a:lnTo>
                    <a:lnTo>
                      <a:pt x="185" y="61"/>
                    </a:lnTo>
                    <a:lnTo>
                      <a:pt x="188" y="61"/>
                    </a:lnTo>
                    <a:lnTo>
                      <a:pt x="190" y="61"/>
                    </a:lnTo>
                    <a:lnTo>
                      <a:pt x="191" y="60"/>
                    </a:lnTo>
                    <a:lnTo>
                      <a:pt x="193" y="60"/>
                    </a:lnTo>
                    <a:lnTo>
                      <a:pt x="193" y="61"/>
                    </a:lnTo>
                    <a:lnTo>
                      <a:pt x="194" y="60"/>
                    </a:lnTo>
                    <a:lnTo>
                      <a:pt x="195" y="58"/>
                    </a:lnTo>
                    <a:lnTo>
                      <a:pt x="198" y="57"/>
                    </a:lnTo>
                    <a:lnTo>
                      <a:pt x="200" y="56"/>
                    </a:lnTo>
                    <a:lnTo>
                      <a:pt x="204" y="56"/>
                    </a:lnTo>
                    <a:lnTo>
                      <a:pt x="207" y="55"/>
                    </a:lnTo>
                    <a:lnTo>
                      <a:pt x="206" y="52"/>
                    </a:lnTo>
                    <a:lnTo>
                      <a:pt x="20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 name="Freeform 204"/>
              <p:cNvSpPr>
                <a:spLocks/>
              </p:cNvSpPr>
              <p:nvPr/>
            </p:nvSpPr>
            <p:spPr bwMode="auto">
              <a:xfrm>
                <a:off x="3602546" y="1662285"/>
                <a:ext cx="324651" cy="328470"/>
              </a:xfrm>
              <a:custGeom>
                <a:avLst/>
                <a:gdLst>
                  <a:gd name="T0" fmla="*/ 2147483647 w 340"/>
                  <a:gd name="T1" fmla="*/ 2147483647 h 344"/>
                  <a:gd name="T2" fmla="*/ 2147483647 w 340"/>
                  <a:gd name="T3" fmla="*/ 2147483647 h 344"/>
                  <a:gd name="T4" fmla="*/ 2147483647 w 340"/>
                  <a:gd name="T5" fmla="*/ 2147483647 h 344"/>
                  <a:gd name="T6" fmla="*/ 2147483647 w 340"/>
                  <a:gd name="T7" fmla="*/ 2147483647 h 344"/>
                  <a:gd name="T8" fmla="*/ 2147483647 w 340"/>
                  <a:gd name="T9" fmla="*/ 2147483647 h 344"/>
                  <a:gd name="T10" fmla="*/ 2147483647 w 340"/>
                  <a:gd name="T11" fmla="*/ 2147483647 h 344"/>
                  <a:gd name="T12" fmla="*/ 2147483647 w 340"/>
                  <a:gd name="T13" fmla="*/ 2147483647 h 344"/>
                  <a:gd name="T14" fmla="*/ 2147483647 w 340"/>
                  <a:gd name="T15" fmla="*/ 2147483647 h 344"/>
                  <a:gd name="T16" fmla="*/ 2147483647 w 340"/>
                  <a:gd name="T17" fmla="*/ 2147483647 h 344"/>
                  <a:gd name="T18" fmla="*/ 2147483647 w 340"/>
                  <a:gd name="T19" fmla="*/ 2147483647 h 344"/>
                  <a:gd name="T20" fmla="*/ 2147483647 w 340"/>
                  <a:gd name="T21" fmla="*/ 2147483647 h 344"/>
                  <a:gd name="T22" fmla="*/ 2147483647 w 340"/>
                  <a:gd name="T23" fmla="*/ 2147483647 h 344"/>
                  <a:gd name="T24" fmla="*/ 2147483647 w 340"/>
                  <a:gd name="T25" fmla="*/ 2147483647 h 344"/>
                  <a:gd name="T26" fmla="*/ 2147483647 w 340"/>
                  <a:gd name="T27" fmla="*/ 2147483647 h 344"/>
                  <a:gd name="T28" fmla="*/ 2147483647 w 340"/>
                  <a:gd name="T29" fmla="*/ 2147483647 h 344"/>
                  <a:gd name="T30" fmla="*/ 2147483647 w 340"/>
                  <a:gd name="T31" fmla="*/ 2147483647 h 344"/>
                  <a:gd name="T32" fmla="*/ 2147483647 w 340"/>
                  <a:gd name="T33" fmla="*/ 2147483647 h 344"/>
                  <a:gd name="T34" fmla="*/ 2147483647 w 340"/>
                  <a:gd name="T35" fmla="*/ 2147483647 h 344"/>
                  <a:gd name="T36" fmla="*/ 2147483647 w 340"/>
                  <a:gd name="T37" fmla="*/ 2147483647 h 344"/>
                  <a:gd name="T38" fmla="*/ 2147483647 w 340"/>
                  <a:gd name="T39" fmla="*/ 2147483647 h 344"/>
                  <a:gd name="T40" fmla="*/ 2147483647 w 340"/>
                  <a:gd name="T41" fmla="*/ 2147483647 h 344"/>
                  <a:gd name="T42" fmla="*/ 2147483647 w 340"/>
                  <a:gd name="T43" fmla="*/ 2147483647 h 344"/>
                  <a:gd name="T44" fmla="*/ 2147483647 w 340"/>
                  <a:gd name="T45" fmla="*/ 2147483647 h 344"/>
                  <a:gd name="T46" fmla="*/ 2147483647 w 340"/>
                  <a:gd name="T47" fmla="*/ 2147483647 h 344"/>
                  <a:gd name="T48" fmla="*/ 2147483647 w 340"/>
                  <a:gd name="T49" fmla="*/ 2147483647 h 344"/>
                  <a:gd name="T50" fmla="*/ 2147483647 w 340"/>
                  <a:gd name="T51" fmla="*/ 2147483647 h 344"/>
                  <a:gd name="T52" fmla="*/ 2147483647 w 340"/>
                  <a:gd name="T53" fmla="*/ 2147483647 h 344"/>
                  <a:gd name="T54" fmla="*/ 2147483647 w 340"/>
                  <a:gd name="T55" fmla="*/ 2147483647 h 344"/>
                  <a:gd name="T56" fmla="*/ 2147483647 w 340"/>
                  <a:gd name="T57" fmla="*/ 2147483647 h 344"/>
                  <a:gd name="T58" fmla="*/ 2147483647 w 340"/>
                  <a:gd name="T59" fmla="*/ 2147483647 h 344"/>
                  <a:gd name="T60" fmla="*/ 2147483647 w 340"/>
                  <a:gd name="T61" fmla="*/ 2147483647 h 344"/>
                  <a:gd name="T62" fmla="*/ 2147483647 w 340"/>
                  <a:gd name="T63" fmla="*/ 2147483647 h 344"/>
                  <a:gd name="T64" fmla="*/ 2147483647 w 340"/>
                  <a:gd name="T65" fmla="*/ 2147483647 h 344"/>
                  <a:gd name="T66" fmla="*/ 2147483647 w 340"/>
                  <a:gd name="T67" fmla="*/ 2147483647 h 344"/>
                  <a:gd name="T68" fmla="*/ 2147483647 w 340"/>
                  <a:gd name="T69" fmla="*/ 2147483647 h 344"/>
                  <a:gd name="T70" fmla="*/ 2147483647 w 340"/>
                  <a:gd name="T71" fmla="*/ 2147483647 h 344"/>
                  <a:gd name="T72" fmla="*/ 2147483647 w 340"/>
                  <a:gd name="T73" fmla="*/ 2147483647 h 344"/>
                  <a:gd name="T74" fmla="*/ 2147483647 w 340"/>
                  <a:gd name="T75" fmla="*/ 2147483647 h 344"/>
                  <a:gd name="T76" fmla="*/ 2147483647 w 340"/>
                  <a:gd name="T77" fmla="*/ 2147483647 h 344"/>
                  <a:gd name="T78" fmla="*/ 2147483647 w 340"/>
                  <a:gd name="T79" fmla="*/ 2147483647 h 344"/>
                  <a:gd name="T80" fmla="*/ 2147483647 w 340"/>
                  <a:gd name="T81" fmla="*/ 2147483647 h 344"/>
                  <a:gd name="T82" fmla="*/ 2147483647 w 340"/>
                  <a:gd name="T83" fmla="*/ 2147483647 h 344"/>
                  <a:gd name="T84" fmla="*/ 2147483647 w 340"/>
                  <a:gd name="T85" fmla="*/ 2147483647 h 344"/>
                  <a:gd name="T86" fmla="*/ 2147483647 w 340"/>
                  <a:gd name="T87" fmla="*/ 2147483647 h 344"/>
                  <a:gd name="T88" fmla="*/ 2147483647 w 340"/>
                  <a:gd name="T89" fmla="*/ 2147483647 h 344"/>
                  <a:gd name="T90" fmla="*/ 2147483647 w 340"/>
                  <a:gd name="T91" fmla="*/ 2147483647 h 344"/>
                  <a:gd name="T92" fmla="*/ 2147483647 w 340"/>
                  <a:gd name="T93" fmla="*/ 2147483647 h 344"/>
                  <a:gd name="T94" fmla="*/ 2147483647 w 340"/>
                  <a:gd name="T95" fmla="*/ 2147483647 h 344"/>
                  <a:gd name="T96" fmla="*/ 2147483647 w 340"/>
                  <a:gd name="T97" fmla="*/ 2147483647 h 344"/>
                  <a:gd name="T98" fmla="*/ 2147483647 w 340"/>
                  <a:gd name="T99" fmla="*/ 2147483647 h 344"/>
                  <a:gd name="T100" fmla="*/ 2147483647 w 340"/>
                  <a:gd name="T101" fmla="*/ 2147483647 h 344"/>
                  <a:gd name="T102" fmla="*/ 2147483647 w 340"/>
                  <a:gd name="T103" fmla="*/ 2147483647 h 344"/>
                  <a:gd name="T104" fmla="*/ 2147483647 w 340"/>
                  <a:gd name="T105" fmla="*/ 2147483647 h 344"/>
                  <a:gd name="T106" fmla="*/ 2147483647 w 340"/>
                  <a:gd name="T107" fmla="*/ 2147483647 h 344"/>
                  <a:gd name="T108" fmla="*/ 2147483647 w 340"/>
                  <a:gd name="T109" fmla="*/ 2147483647 h 344"/>
                  <a:gd name="T110" fmla="*/ 2147483647 w 340"/>
                  <a:gd name="T111" fmla="*/ 2147483647 h 344"/>
                  <a:gd name="T112" fmla="*/ 2147483647 w 340"/>
                  <a:gd name="T113" fmla="*/ 2147483647 h 344"/>
                  <a:gd name="T114" fmla="*/ 2147483647 w 340"/>
                  <a:gd name="T115" fmla="*/ 2147483647 h 344"/>
                  <a:gd name="T116" fmla="*/ 2147483647 w 340"/>
                  <a:gd name="T117" fmla="*/ 2147483647 h 344"/>
                  <a:gd name="T118" fmla="*/ 2147483647 w 340"/>
                  <a:gd name="T119" fmla="*/ 2147483647 h 344"/>
                  <a:gd name="T120" fmla="*/ 2147483647 w 340"/>
                  <a:gd name="T121" fmla="*/ 2147483647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0" h="344">
                    <a:moveTo>
                      <a:pt x="339" y="47"/>
                    </a:moveTo>
                    <a:lnTo>
                      <a:pt x="339" y="47"/>
                    </a:lnTo>
                    <a:lnTo>
                      <a:pt x="338" y="46"/>
                    </a:lnTo>
                    <a:lnTo>
                      <a:pt x="336" y="43"/>
                    </a:lnTo>
                    <a:lnTo>
                      <a:pt x="334" y="41"/>
                    </a:lnTo>
                    <a:lnTo>
                      <a:pt x="332" y="40"/>
                    </a:lnTo>
                    <a:lnTo>
                      <a:pt x="329" y="39"/>
                    </a:lnTo>
                    <a:lnTo>
                      <a:pt x="328" y="38"/>
                    </a:lnTo>
                    <a:lnTo>
                      <a:pt x="324" y="38"/>
                    </a:lnTo>
                    <a:lnTo>
                      <a:pt x="322" y="38"/>
                    </a:lnTo>
                    <a:lnTo>
                      <a:pt x="321" y="36"/>
                    </a:lnTo>
                    <a:lnTo>
                      <a:pt x="318" y="36"/>
                    </a:lnTo>
                    <a:lnTo>
                      <a:pt x="316" y="34"/>
                    </a:lnTo>
                    <a:lnTo>
                      <a:pt x="316" y="33"/>
                    </a:lnTo>
                    <a:lnTo>
                      <a:pt x="313" y="30"/>
                    </a:lnTo>
                    <a:lnTo>
                      <a:pt x="312" y="32"/>
                    </a:lnTo>
                    <a:lnTo>
                      <a:pt x="311" y="29"/>
                    </a:lnTo>
                    <a:lnTo>
                      <a:pt x="311" y="28"/>
                    </a:lnTo>
                    <a:lnTo>
                      <a:pt x="312" y="27"/>
                    </a:lnTo>
                    <a:lnTo>
                      <a:pt x="313" y="25"/>
                    </a:lnTo>
                    <a:lnTo>
                      <a:pt x="313" y="23"/>
                    </a:lnTo>
                    <a:lnTo>
                      <a:pt x="313" y="19"/>
                    </a:lnTo>
                    <a:lnTo>
                      <a:pt x="313" y="17"/>
                    </a:lnTo>
                    <a:lnTo>
                      <a:pt x="312" y="14"/>
                    </a:lnTo>
                    <a:lnTo>
                      <a:pt x="313" y="13"/>
                    </a:lnTo>
                    <a:lnTo>
                      <a:pt x="315" y="12"/>
                    </a:lnTo>
                    <a:lnTo>
                      <a:pt x="313" y="11"/>
                    </a:lnTo>
                    <a:lnTo>
                      <a:pt x="313" y="9"/>
                    </a:lnTo>
                    <a:lnTo>
                      <a:pt x="311" y="9"/>
                    </a:lnTo>
                    <a:lnTo>
                      <a:pt x="310" y="8"/>
                    </a:lnTo>
                    <a:lnTo>
                      <a:pt x="309" y="8"/>
                    </a:lnTo>
                    <a:lnTo>
                      <a:pt x="306" y="8"/>
                    </a:lnTo>
                    <a:lnTo>
                      <a:pt x="305" y="8"/>
                    </a:lnTo>
                    <a:lnTo>
                      <a:pt x="301" y="7"/>
                    </a:lnTo>
                    <a:lnTo>
                      <a:pt x="301" y="6"/>
                    </a:lnTo>
                    <a:lnTo>
                      <a:pt x="299" y="5"/>
                    </a:lnTo>
                    <a:lnTo>
                      <a:pt x="296" y="5"/>
                    </a:lnTo>
                    <a:lnTo>
                      <a:pt x="295" y="5"/>
                    </a:lnTo>
                    <a:lnTo>
                      <a:pt x="291" y="2"/>
                    </a:lnTo>
                    <a:lnTo>
                      <a:pt x="288" y="0"/>
                    </a:lnTo>
                    <a:lnTo>
                      <a:pt x="288" y="1"/>
                    </a:lnTo>
                    <a:lnTo>
                      <a:pt x="287" y="3"/>
                    </a:lnTo>
                    <a:lnTo>
                      <a:pt x="284" y="6"/>
                    </a:lnTo>
                    <a:lnTo>
                      <a:pt x="283" y="8"/>
                    </a:lnTo>
                    <a:lnTo>
                      <a:pt x="282" y="12"/>
                    </a:lnTo>
                    <a:lnTo>
                      <a:pt x="277" y="24"/>
                    </a:lnTo>
                    <a:lnTo>
                      <a:pt x="274" y="28"/>
                    </a:lnTo>
                    <a:lnTo>
                      <a:pt x="274" y="33"/>
                    </a:lnTo>
                    <a:lnTo>
                      <a:pt x="273" y="36"/>
                    </a:lnTo>
                    <a:lnTo>
                      <a:pt x="272" y="43"/>
                    </a:lnTo>
                    <a:lnTo>
                      <a:pt x="272" y="57"/>
                    </a:lnTo>
                    <a:lnTo>
                      <a:pt x="273" y="61"/>
                    </a:lnTo>
                    <a:lnTo>
                      <a:pt x="272" y="62"/>
                    </a:lnTo>
                    <a:lnTo>
                      <a:pt x="271" y="66"/>
                    </a:lnTo>
                    <a:lnTo>
                      <a:pt x="269" y="67"/>
                    </a:lnTo>
                    <a:lnTo>
                      <a:pt x="271" y="69"/>
                    </a:lnTo>
                    <a:lnTo>
                      <a:pt x="269" y="72"/>
                    </a:lnTo>
                    <a:lnTo>
                      <a:pt x="268" y="74"/>
                    </a:lnTo>
                    <a:lnTo>
                      <a:pt x="262" y="83"/>
                    </a:lnTo>
                    <a:lnTo>
                      <a:pt x="253" y="95"/>
                    </a:lnTo>
                    <a:lnTo>
                      <a:pt x="249" y="99"/>
                    </a:lnTo>
                    <a:lnTo>
                      <a:pt x="245" y="103"/>
                    </a:lnTo>
                    <a:lnTo>
                      <a:pt x="241" y="104"/>
                    </a:lnTo>
                    <a:lnTo>
                      <a:pt x="240" y="106"/>
                    </a:lnTo>
                    <a:lnTo>
                      <a:pt x="239" y="106"/>
                    </a:lnTo>
                    <a:lnTo>
                      <a:pt x="236" y="107"/>
                    </a:lnTo>
                    <a:lnTo>
                      <a:pt x="231" y="110"/>
                    </a:lnTo>
                    <a:lnTo>
                      <a:pt x="225" y="112"/>
                    </a:lnTo>
                    <a:lnTo>
                      <a:pt x="220" y="114"/>
                    </a:lnTo>
                    <a:lnTo>
                      <a:pt x="217" y="115"/>
                    </a:lnTo>
                    <a:lnTo>
                      <a:pt x="211" y="120"/>
                    </a:lnTo>
                    <a:lnTo>
                      <a:pt x="198" y="127"/>
                    </a:lnTo>
                    <a:lnTo>
                      <a:pt x="190" y="132"/>
                    </a:lnTo>
                    <a:lnTo>
                      <a:pt x="186" y="134"/>
                    </a:lnTo>
                    <a:lnTo>
                      <a:pt x="181" y="141"/>
                    </a:lnTo>
                    <a:lnTo>
                      <a:pt x="178" y="144"/>
                    </a:lnTo>
                    <a:lnTo>
                      <a:pt x="178" y="145"/>
                    </a:lnTo>
                    <a:lnTo>
                      <a:pt x="178" y="148"/>
                    </a:lnTo>
                    <a:lnTo>
                      <a:pt x="175" y="154"/>
                    </a:lnTo>
                    <a:lnTo>
                      <a:pt x="174" y="158"/>
                    </a:lnTo>
                    <a:lnTo>
                      <a:pt x="174" y="161"/>
                    </a:lnTo>
                    <a:lnTo>
                      <a:pt x="171" y="169"/>
                    </a:lnTo>
                    <a:lnTo>
                      <a:pt x="169" y="174"/>
                    </a:lnTo>
                    <a:lnTo>
                      <a:pt x="165" y="182"/>
                    </a:lnTo>
                    <a:lnTo>
                      <a:pt x="162" y="187"/>
                    </a:lnTo>
                    <a:lnTo>
                      <a:pt x="158" y="192"/>
                    </a:lnTo>
                    <a:lnTo>
                      <a:pt x="154" y="196"/>
                    </a:lnTo>
                    <a:lnTo>
                      <a:pt x="152" y="198"/>
                    </a:lnTo>
                    <a:lnTo>
                      <a:pt x="151" y="201"/>
                    </a:lnTo>
                    <a:lnTo>
                      <a:pt x="149" y="202"/>
                    </a:lnTo>
                    <a:lnTo>
                      <a:pt x="148" y="203"/>
                    </a:lnTo>
                    <a:lnTo>
                      <a:pt x="147" y="207"/>
                    </a:lnTo>
                    <a:lnTo>
                      <a:pt x="144" y="210"/>
                    </a:lnTo>
                    <a:lnTo>
                      <a:pt x="142" y="214"/>
                    </a:lnTo>
                    <a:lnTo>
                      <a:pt x="141" y="218"/>
                    </a:lnTo>
                    <a:lnTo>
                      <a:pt x="138" y="223"/>
                    </a:lnTo>
                    <a:lnTo>
                      <a:pt x="132" y="226"/>
                    </a:lnTo>
                    <a:lnTo>
                      <a:pt x="129" y="229"/>
                    </a:lnTo>
                    <a:lnTo>
                      <a:pt x="121" y="234"/>
                    </a:lnTo>
                    <a:lnTo>
                      <a:pt x="106" y="248"/>
                    </a:lnTo>
                    <a:lnTo>
                      <a:pt x="99" y="254"/>
                    </a:lnTo>
                    <a:lnTo>
                      <a:pt x="92" y="261"/>
                    </a:lnTo>
                    <a:lnTo>
                      <a:pt x="88" y="263"/>
                    </a:lnTo>
                    <a:lnTo>
                      <a:pt x="86" y="263"/>
                    </a:lnTo>
                    <a:lnTo>
                      <a:pt x="84" y="262"/>
                    </a:lnTo>
                    <a:lnTo>
                      <a:pt x="80" y="263"/>
                    </a:lnTo>
                    <a:lnTo>
                      <a:pt x="77" y="263"/>
                    </a:lnTo>
                    <a:lnTo>
                      <a:pt x="75" y="262"/>
                    </a:lnTo>
                    <a:lnTo>
                      <a:pt x="70" y="262"/>
                    </a:lnTo>
                    <a:lnTo>
                      <a:pt x="69" y="263"/>
                    </a:lnTo>
                    <a:lnTo>
                      <a:pt x="65" y="267"/>
                    </a:lnTo>
                    <a:lnTo>
                      <a:pt x="64" y="268"/>
                    </a:lnTo>
                    <a:lnTo>
                      <a:pt x="64" y="270"/>
                    </a:lnTo>
                    <a:lnTo>
                      <a:pt x="61" y="272"/>
                    </a:lnTo>
                    <a:lnTo>
                      <a:pt x="60" y="272"/>
                    </a:lnTo>
                    <a:lnTo>
                      <a:pt x="57" y="272"/>
                    </a:lnTo>
                    <a:lnTo>
                      <a:pt x="56" y="273"/>
                    </a:lnTo>
                    <a:lnTo>
                      <a:pt x="50" y="278"/>
                    </a:lnTo>
                    <a:lnTo>
                      <a:pt x="46" y="280"/>
                    </a:lnTo>
                    <a:lnTo>
                      <a:pt x="42" y="283"/>
                    </a:lnTo>
                    <a:lnTo>
                      <a:pt x="38" y="284"/>
                    </a:lnTo>
                    <a:lnTo>
                      <a:pt x="33" y="286"/>
                    </a:lnTo>
                    <a:lnTo>
                      <a:pt x="28" y="287"/>
                    </a:lnTo>
                    <a:lnTo>
                      <a:pt x="21" y="291"/>
                    </a:lnTo>
                    <a:lnTo>
                      <a:pt x="13" y="294"/>
                    </a:lnTo>
                    <a:lnTo>
                      <a:pt x="7" y="296"/>
                    </a:lnTo>
                    <a:lnTo>
                      <a:pt x="0" y="297"/>
                    </a:lnTo>
                    <a:lnTo>
                      <a:pt x="4" y="302"/>
                    </a:lnTo>
                    <a:lnTo>
                      <a:pt x="7" y="305"/>
                    </a:lnTo>
                    <a:lnTo>
                      <a:pt x="10" y="306"/>
                    </a:lnTo>
                    <a:lnTo>
                      <a:pt x="12" y="306"/>
                    </a:lnTo>
                    <a:lnTo>
                      <a:pt x="12" y="307"/>
                    </a:lnTo>
                    <a:lnTo>
                      <a:pt x="13" y="308"/>
                    </a:lnTo>
                    <a:lnTo>
                      <a:pt x="12" y="311"/>
                    </a:lnTo>
                    <a:lnTo>
                      <a:pt x="12" y="313"/>
                    </a:lnTo>
                    <a:lnTo>
                      <a:pt x="13" y="316"/>
                    </a:lnTo>
                    <a:lnTo>
                      <a:pt x="15" y="318"/>
                    </a:lnTo>
                    <a:lnTo>
                      <a:pt x="16" y="327"/>
                    </a:lnTo>
                    <a:lnTo>
                      <a:pt x="17" y="329"/>
                    </a:lnTo>
                    <a:lnTo>
                      <a:pt x="18" y="333"/>
                    </a:lnTo>
                    <a:lnTo>
                      <a:pt x="18" y="335"/>
                    </a:lnTo>
                    <a:lnTo>
                      <a:pt x="20" y="338"/>
                    </a:lnTo>
                    <a:lnTo>
                      <a:pt x="22" y="336"/>
                    </a:lnTo>
                    <a:lnTo>
                      <a:pt x="24" y="335"/>
                    </a:lnTo>
                    <a:lnTo>
                      <a:pt x="26" y="333"/>
                    </a:lnTo>
                    <a:lnTo>
                      <a:pt x="29" y="330"/>
                    </a:lnTo>
                    <a:lnTo>
                      <a:pt x="31" y="329"/>
                    </a:lnTo>
                    <a:lnTo>
                      <a:pt x="32" y="327"/>
                    </a:lnTo>
                    <a:lnTo>
                      <a:pt x="33" y="325"/>
                    </a:lnTo>
                    <a:lnTo>
                      <a:pt x="34" y="324"/>
                    </a:lnTo>
                    <a:lnTo>
                      <a:pt x="33" y="323"/>
                    </a:lnTo>
                    <a:lnTo>
                      <a:pt x="34" y="323"/>
                    </a:lnTo>
                    <a:lnTo>
                      <a:pt x="35" y="321"/>
                    </a:lnTo>
                    <a:lnTo>
                      <a:pt x="37" y="319"/>
                    </a:lnTo>
                    <a:lnTo>
                      <a:pt x="37" y="318"/>
                    </a:lnTo>
                    <a:lnTo>
                      <a:pt x="35" y="316"/>
                    </a:lnTo>
                    <a:lnTo>
                      <a:pt x="35" y="314"/>
                    </a:lnTo>
                    <a:lnTo>
                      <a:pt x="35" y="313"/>
                    </a:lnTo>
                    <a:lnTo>
                      <a:pt x="35" y="312"/>
                    </a:lnTo>
                    <a:lnTo>
                      <a:pt x="35" y="311"/>
                    </a:lnTo>
                    <a:lnTo>
                      <a:pt x="37" y="311"/>
                    </a:lnTo>
                    <a:lnTo>
                      <a:pt x="39" y="312"/>
                    </a:lnTo>
                    <a:lnTo>
                      <a:pt x="40" y="312"/>
                    </a:lnTo>
                    <a:lnTo>
                      <a:pt x="43" y="310"/>
                    </a:lnTo>
                    <a:lnTo>
                      <a:pt x="44" y="310"/>
                    </a:lnTo>
                    <a:lnTo>
                      <a:pt x="46" y="311"/>
                    </a:lnTo>
                    <a:lnTo>
                      <a:pt x="48" y="312"/>
                    </a:lnTo>
                    <a:lnTo>
                      <a:pt x="50" y="313"/>
                    </a:lnTo>
                    <a:lnTo>
                      <a:pt x="50" y="312"/>
                    </a:lnTo>
                    <a:lnTo>
                      <a:pt x="51" y="312"/>
                    </a:lnTo>
                    <a:lnTo>
                      <a:pt x="55" y="312"/>
                    </a:lnTo>
                    <a:lnTo>
                      <a:pt x="57" y="313"/>
                    </a:lnTo>
                    <a:lnTo>
                      <a:pt x="57" y="314"/>
                    </a:lnTo>
                    <a:lnTo>
                      <a:pt x="59" y="316"/>
                    </a:lnTo>
                    <a:lnTo>
                      <a:pt x="60" y="316"/>
                    </a:lnTo>
                    <a:lnTo>
                      <a:pt x="60" y="317"/>
                    </a:lnTo>
                    <a:lnTo>
                      <a:pt x="59" y="321"/>
                    </a:lnTo>
                    <a:lnTo>
                      <a:pt x="59" y="322"/>
                    </a:lnTo>
                    <a:lnTo>
                      <a:pt x="59" y="323"/>
                    </a:lnTo>
                    <a:lnTo>
                      <a:pt x="57" y="324"/>
                    </a:lnTo>
                    <a:lnTo>
                      <a:pt x="56" y="327"/>
                    </a:lnTo>
                    <a:lnTo>
                      <a:pt x="60" y="329"/>
                    </a:lnTo>
                    <a:lnTo>
                      <a:pt x="61" y="330"/>
                    </a:lnTo>
                    <a:lnTo>
                      <a:pt x="62" y="330"/>
                    </a:lnTo>
                    <a:lnTo>
                      <a:pt x="64" y="330"/>
                    </a:lnTo>
                    <a:lnTo>
                      <a:pt x="64" y="332"/>
                    </a:lnTo>
                    <a:lnTo>
                      <a:pt x="66" y="330"/>
                    </a:lnTo>
                    <a:lnTo>
                      <a:pt x="67" y="329"/>
                    </a:lnTo>
                    <a:lnTo>
                      <a:pt x="67" y="328"/>
                    </a:lnTo>
                    <a:lnTo>
                      <a:pt x="69" y="325"/>
                    </a:lnTo>
                    <a:lnTo>
                      <a:pt x="71" y="324"/>
                    </a:lnTo>
                    <a:lnTo>
                      <a:pt x="72" y="323"/>
                    </a:lnTo>
                    <a:lnTo>
                      <a:pt x="73" y="323"/>
                    </a:lnTo>
                    <a:lnTo>
                      <a:pt x="76" y="323"/>
                    </a:lnTo>
                    <a:lnTo>
                      <a:pt x="78" y="323"/>
                    </a:lnTo>
                    <a:lnTo>
                      <a:pt x="80" y="324"/>
                    </a:lnTo>
                    <a:lnTo>
                      <a:pt x="81" y="324"/>
                    </a:lnTo>
                    <a:lnTo>
                      <a:pt x="84" y="322"/>
                    </a:lnTo>
                    <a:lnTo>
                      <a:pt x="87" y="319"/>
                    </a:lnTo>
                    <a:lnTo>
                      <a:pt x="91" y="319"/>
                    </a:lnTo>
                    <a:lnTo>
                      <a:pt x="92" y="319"/>
                    </a:lnTo>
                    <a:lnTo>
                      <a:pt x="94" y="318"/>
                    </a:lnTo>
                    <a:lnTo>
                      <a:pt x="95" y="321"/>
                    </a:lnTo>
                    <a:lnTo>
                      <a:pt x="95" y="323"/>
                    </a:lnTo>
                    <a:lnTo>
                      <a:pt x="95" y="324"/>
                    </a:lnTo>
                    <a:lnTo>
                      <a:pt x="97" y="324"/>
                    </a:lnTo>
                    <a:lnTo>
                      <a:pt x="99" y="323"/>
                    </a:lnTo>
                    <a:lnTo>
                      <a:pt x="99" y="322"/>
                    </a:lnTo>
                    <a:lnTo>
                      <a:pt x="99" y="319"/>
                    </a:lnTo>
                    <a:lnTo>
                      <a:pt x="99" y="318"/>
                    </a:lnTo>
                    <a:lnTo>
                      <a:pt x="100" y="318"/>
                    </a:lnTo>
                    <a:lnTo>
                      <a:pt x="99" y="316"/>
                    </a:lnTo>
                    <a:lnTo>
                      <a:pt x="99" y="312"/>
                    </a:lnTo>
                    <a:lnTo>
                      <a:pt x="102" y="310"/>
                    </a:lnTo>
                    <a:lnTo>
                      <a:pt x="105" y="308"/>
                    </a:lnTo>
                    <a:lnTo>
                      <a:pt x="106" y="310"/>
                    </a:lnTo>
                    <a:lnTo>
                      <a:pt x="108" y="310"/>
                    </a:lnTo>
                    <a:lnTo>
                      <a:pt x="109" y="307"/>
                    </a:lnTo>
                    <a:lnTo>
                      <a:pt x="110" y="305"/>
                    </a:lnTo>
                    <a:lnTo>
                      <a:pt x="111" y="301"/>
                    </a:lnTo>
                    <a:lnTo>
                      <a:pt x="113" y="299"/>
                    </a:lnTo>
                    <a:lnTo>
                      <a:pt x="114" y="297"/>
                    </a:lnTo>
                    <a:lnTo>
                      <a:pt x="115" y="295"/>
                    </a:lnTo>
                    <a:lnTo>
                      <a:pt x="121" y="294"/>
                    </a:lnTo>
                    <a:lnTo>
                      <a:pt x="125" y="291"/>
                    </a:lnTo>
                    <a:lnTo>
                      <a:pt x="130" y="290"/>
                    </a:lnTo>
                    <a:lnTo>
                      <a:pt x="135" y="289"/>
                    </a:lnTo>
                    <a:lnTo>
                      <a:pt x="135" y="290"/>
                    </a:lnTo>
                    <a:lnTo>
                      <a:pt x="137" y="291"/>
                    </a:lnTo>
                    <a:lnTo>
                      <a:pt x="140" y="291"/>
                    </a:lnTo>
                    <a:lnTo>
                      <a:pt x="141" y="294"/>
                    </a:lnTo>
                    <a:lnTo>
                      <a:pt x="143" y="299"/>
                    </a:lnTo>
                    <a:lnTo>
                      <a:pt x="143" y="303"/>
                    </a:lnTo>
                    <a:lnTo>
                      <a:pt x="142" y="307"/>
                    </a:lnTo>
                    <a:lnTo>
                      <a:pt x="143" y="308"/>
                    </a:lnTo>
                    <a:lnTo>
                      <a:pt x="144" y="311"/>
                    </a:lnTo>
                    <a:lnTo>
                      <a:pt x="146" y="312"/>
                    </a:lnTo>
                    <a:lnTo>
                      <a:pt x="148" y="312"/>
                    </a:lnTo>
                    <a:lnTo>
                      <a:pt x="148" y="313"/>
                    </a:lnTo>
                    <a:lnTo>
                      <a:pt x="147" y="313"/>
                    </a:lnTo>
                    <a:lnTo>
                      <a:pt x="148" y="316"/>
                    </a:lnTo>
                    <a:lnTo>
                      <a:pt x="151" y="317"/>
                    </a:lnTo>
                    <a:lnTo>
                      <a:pt x="154" y="319"/>
                    </a:lnTo>
                    <a:lnTo>
                      <a:pt x="155" y="319"/>
                    </a:lnTo>
                    <a:lnTo>
                      <a:pt x="158" y="319"/>
                    </a:lnTo>
                    <a:lnTo>
                      <a:pt x="159" y="322"/>
                    </a:lnTo>
                    <a:lnTo>
                      <a:pt x="159" y="323"/>
                    </a:lnTo>
                    <a:lnTo>
                      <a:pt x="158" y="324"/>
                    </a:lnTo>
                    <a:lnTo>
                      <a:pt x="157" y="327"/>
                    </a:lnTo>
                    <a:lnTo>
                      <a:pt x="158" y="329"/>
                    </a:lnTo>
                    <a:lnTo>
                      <a:pt x="159" y="330"/>
                    </a:lnTo>
                    <a:lnTo>
                      <a:pt x="159" y="332"/>
                    </a:lnTo>
                    <a:lnTo>
                      <a:pt x="158" y="334"/>
                    </a:lnTo>
                    <a:lnTo>
                      <a:pt x="155" y="335"/>
                    </a:lnTo>
                    <a:lnTo>
                      <a:pt x="157" y="336"/>
                    </a:lnTo>
                    <a:lnTo>
                      <a:pt x="158" y="338"/>
                    </a:lnTo>
                    <a:lnTo>
                      <a:pt x="159" y="341"/>
                    </a:lnTo>
                    <a:lnTo>
                      <a:pt x="160" y="344"/>
                    </a:lnTo>
                    <a:lnTo>
                      <a:pt x="162" y="343"/>
                    </a:lnTo>
                    <a:lnTo>
                      <a:pt x="163" y="341"/>
                    </a:lnTo>
                    <a:lnTo>
                      <a:pt x="164" y="340"/>
                    </a:lnTo>
                    <a:lnTo>
                      <a:pt x="165" y="339"/>
                    </a:lnTo>
                    <a:lnTo>
                      <a:pt x="166" y="340"/>
                    </a:lnTo>
                    <a:lnTo>
                      <a:pt x="170" y="341"/>
                    </a:lnTo>
                    <a:lnTo>
                      <a:pt x="171" y="341"/>
                    </a:lnTo>
                    <a:lnTo>
                      <a:pt x="174" y="341"/>
                    </a:lnTo>
                    <a:lnTo>
                      <a:pt x="174" y="340"/>
                    </a:lnTo>
                    <a:lnTo>
                      <a:pt x="176" y="339"/>
                    </a:lnTo>
                    <a:lnTo>
                      <a:pt x="179" y="338"/>
                    </a:lnTo>
                    <a:lnTo>
                      <a:pt x="179" y="336"/>
                    </a:lnTo>
                    <a:lnTo>
                      <a:pt x="180" y="334"/>
                    </a:lnTo>
                    <a:lnTo>
                      <a:pt x="179" y="330"/>
                    </a:lnTo>
                    <a:lnTo>
                      <a:pt x="179" y="329"/>
                    </a:lnTo>
                    <a:lnTo>
                      <a:pt x="180" y="329"/>
                    </a:lnTo>
                    <a:lnTo>
                      <a:pt x="182" y="329"/>
                    </a:lnTo>
                    <a:lnTo>
                      <a:pt x="184" y="329"/>
                    </a:lnTo>
                    <a:lnTo>
                      <a:pt x="185" y="329"/>
                    </a:lnTo>
                    <a:lnTo>
                      <a:pt x="187" y="328"/>
                    </a:lnTo>
                    <a:lnTo>
                      <a:pt x="189" y="327"/>
                    </a:lnTo>
                    <a:lnTo>
                      <a:pt x="193" y="325"/>
                    </a:lnTo>
                    <a:lnTo>
                      <a:pt x="195" y="325"/>
                    </a:lnTo>
                    <a:lnTo>
                      <a:pt x="195" y="324"/>
                    </a:lnTo>
                    <a:lnTo>
                      <a:pt x="193" y="323"/>
                    </a:lnTo>
                    <a:lnTo>
                      <a:pt x="192" y="323"/>
                    </a:lnTo>
                    <a:lnTo>
                      <a:pt x="192" y="322"/>
                    </a:lnTo>
                    <a:lnTo>
                      <a:pt x="193" y="321"/>
                    </a:lnTo>
                    <a:lnTo>
                      <a:pt x="192" y="318"/>
                    </a:lnTo>
                    <a:lnTo>
                      <a:pt x="195" y="316"/>
                    </a:lnTo>
                    <a:lnTo>
                      <a:pt x="196" y="314"/>
                    </a:lnTo>
                    <a:lnTo>
                      <a:pt x="197" y="314"/>
                    </a:lnTo>
                    <a:lnTo>
                      <a:pt x="201" y="316"/>
                    </a:lnTo>
                    <a:lnTo>
                      <a:pt x="202" y="316"/>
                    </a:lnTo>
                    <a:lnTo>
                      <a:pt x="202" y="314"/>
                    </a:lnTo>
                    <a:lnTo>
                      <a:pt x="201" y="311"/>
                    </a:lnTo>
                    <a:lnTo>
                      <a:pt x="201" y="308"/>
                    </a:lnTo>
                    <a:lnTo>
                      <a:pt x="200" y="306"/>
                    </a:lnTo>
                    <a:lnTo>
                      <a:pt x="200" y="303"/>
                    </a:lnTo>
                    <a:lnTo>
                      <a:pt x="201" y="299"/>
                    </a:lnTo>
                    <a:lnTo>
                      <a:pt x="204" y="299"/>
                    </a:lnTo>
                    <a:lnTo>
                      <a:pt x="206" y="297"/>
                    </a:lnTo>
                    <a:lnTo>
                      <a:pt x="207" y="297"/>
                    </a:lnTo>
                    <a:lnTo>
                      <a:pt x="209" y="297"/>
                    </a:lnTo>
                    <a:lnTo>
                      <a:pt x="211" y="297"/>
                    </a:lnTo>
                    <a:lnTo>
                      <a:pt x="212" y="297"/>
                    </a:lnTo>
                    <a:lnTo>
                      <a:pt x="213" y="295"/>
                    </a:lnTo>
                    <a:lnTo>
                      <a:pt x="215" y="294"/>
                    </a:lnTo>
                    <a:lnTo>
                      <a:pt x="217" y="292"/>
                    </a:lnTo>
                    <a:lnTo>
                      <a:pt x="218" y="291"/>
                    </a:lnTo>
                    <a:lnTo>
                      <a:pt x="218" y="289"/>
                    </a:lnTo>
                    <a:lnTo>
                      <a:pt x="218" y="286"/>
                    </a:lnTo>
                    <a:lnTo>
                      <a:pt x="219" y="284"/>
                    </a:lnTo>
                    <a:lnTo>
                      <a:pt x="222" y="284"/>
                    </a:lnTo>
                    <a:lnTo>
                      <a:pt x="223" y="285"/>
                    </a:lnTo>
                    <a:lnTo>
                      <a:pt x="224" y="286"/>
                    </a:lnTo>
                    <a:lnTo>
                      <a:pt x="225" y="290"/>
                    </a:lnTo>
                    <a:lnTo>
                      <a:pt x="227" y="291"/>
                    </a:lnTo>
                    <a:lnTo>
                      <a:pt x="228" y="292"/>
                    </a:lnTo>
                    <a:lnTo>
                      <a:pt x="230" y="294"/>
                    </a:lnTo>
                    <a:lnTo>
                      <a:pt x="231" y="296"/>
                    </a:lnTo>
                    <a:lnTo>
                      <a:pt x="231" y="297"/>
                    </a:lnTo>
                    <a:lnTo>
                      <a:pt x="231" y="299"/>
                    </a:lnTo>
                    <a:lnTo>
                      <a:pt x="233" y="301"/>
                    </a:lnTo>
                    <a:lnTo>
                      <a:pt x="233" y="302"/>
                    </a:lnTo>
                    <a:lnTo>
                      <a:pt x="234" y="302"/>
                    </a:lnTo>
                    <a:lnTo>
                      <a:pt x="236" y="303"/>
                    </a:lnTo>
                    <a:lnTo>
                      <a:pt x="239" y="302"/>
                    </a:lnTo>
                    <a:lnTo>
                      <a:pt x="240" y="303"/>
                    </a:lnTo>
                    <a:lnTo>
                      <a:pt x="240" y="305"/>
                    </a:lnTo>
                    <a:lnTo>
                      <a:pt x="240" y="306"/>
                    </a:lnTo>
                    <a:lnTo>
                      <a:pt x="241" y="305"/>
                    </a:lnTo>
                    <a:lnTo>
                      <a:pt x="242" y="303"/>
                    </a:lnTo>
                    <a:lnTo>
                      <a:pt x="242" y="302"/>
                    </a:lnTo>
                    <a:lnTo>
                      <a:pt x="242" y="301"/>
                    </a:lnTo>
                    <a:lnTo>
                      <a:pt x="242" y="300"/>
                    </a:lnTo>
                    <a:lnTo>
                      <a:pt x="242" y="299"/>
                    </a:lnTo>
                    <a:lnTo>
                      <a:pt x="242" y="296"/>
                    </a:lnTo>
                    <a:lnTo>
                      <a:pt x="242" y="294"/>
                    </a:lnTo>
                    <a:lnTo>
                      <a:pt x="242" y="292"/>
                    </a:lnTo>
                    <a:lnTo>
                      <a:pt x="242" y="291"/>
                    </a:lnTo>
                    <a:lnTo>
                      <a:pt x="242" y="289"/>
                    </a:lnTo>
                    <a:lnTo>
                      <a:pt x="244" y="286"/>
                    </a:lnTo>
                    <a:lnTo>
                      <a:pt x="244" y="284"/>
                    </a:lnTo>
                    <a:lnTo>
                      <a:pt x="242" y="281"/>
                    </a:lnTo>
                    <a:lnTo>
                      <a:pt x="242" y="280"/>
                    </a:lnTo>
                    <a:lnTo>
                      <a:pt x="241" y="278"/>
                    </a:lnTo>
                    <a:lnTo>
                      <a:pt x="240" y="275"/>
                    </a:lnTo>
                    <a:lnTo>
                      <a:pt x="240" y="273"/>
                    </a:lnTo>
                    <a:lnTo>
                      <a:pt x="241" y="270"/>
                    </a:lnTo>
                    <a:lnTo>
                      <a:pt x="242" y="267"/>
                    </a:lnTo>
                    <a:lnTo>
                      <a:pt x="244" y="264"/>
                    </a:lnTo>
                    <a:lnTo>
                      <a:pt x="242" y="263"/>
                    </a:lnTo>
                    <a:lnTo>
                      <a:pt x="242" y="262"/>
                    </a:lnTo>
                    <a:lnTo>
                      <a:pt x="242" y="261"/>
                    </a:lnTo>
                    <a:lnTo>
                      <a:pt x="240" y="257"/>
                    </a:lnTo>
                    <a:lnTo>
                      <a:pt x="240" y="256"/>
                    </a:lnTo>
                    <a:lnTo>
                      <a:pt x="239" y="256"/>
                    </a:lnTo>
                    <a:lnTo>
                      <a:pt x="238" y="256"/>
                    </a:lnTo>
                    <a:lnTo>
                      <a:pt x="238" y="257"/>
                    </a:lnTo>
                    <a:lnTo>
                      <a:pt x="236" y="258"/>
                    </a:lnTo>
                    <a:lnTo>
                      <a:pt x="235" y="257"/>
                    </a:lnTo>
                    <a:lnTo>
                      <a:pt x="235" y="256"/>
                    </a:lnTo>
                    <a:lnTo>
                      <a:pt x="234" y="254"/>
                    </a:lnTo>
                    <a:lnTo>
                      <a:pt x="231" y="251"/>
                    </a:lnTo>
                    <a:lnTo>
                      <a:pt x="230" y="250"/>
                    </a:lnTo>
                    <a:lnTo>
                      <a:pt x="231" y="247"/>
                    </a:lnTo>
                    <a:lnTo>
                      <a:pt x="234" y="245"/>
                    </a:lnTo>
                    <a:lnTo>
                      <a:pt x="238" y="241"/>
                    </a:lnTo>
                    <a:lnTo>
                      <a:pt x="238" y="238"/>
                    </a:lnTo>
                    <a:lnTo>
                      <a:pt x="239" y="236"/>
                    </a:lnTo>
                    <a:lnTo>
                      <a:pt x="239" y="235"/>
                    </a:lnTo>
                    <a:lnTo>
                      <a:pt x="239" y="234"/>
                    </a:lnTo>
                    <a:lnTo>
                      <a:pt x="239" y="231"/>
                    </a:lnTo>
                    <a:lnTo>
                      <a:pt x="241" y="229"/>
                    </a:lnTo>
                    <a:lnTo>
                      <a:pt x="241" y="224"/>
                    </a:lnTo>
                    <a:lnTo>
                      <a:pt x="240" y="223"/>
                    </a:lnTo>
                    <a:lnTo>
                      <a:pt x="240" y="220"/>
                    </a:lnTo>
                    <a:lnTo>
                      <a:pt x="238" y="220"/>
                    </a:lnTo>
                    <a:lnTo>
                      <a:pt x="238" y="219"/>
                    </a:lnTo>
                    <a:lnTo>
                      <a:pt x="236" y="216"/>
                    </a:lnTo>
                    <a:lnTo>
                      <a:pt x="238" y="215"/>
                    </a:lnTo>
                    <a:lnTo>
                      <a:pt x="238" y="212"/>
                    </a:lnTo>
                    <a:lnTo>
                      <a:pt x="239" y="210"/>
                    </a:lnTo>
                    <a:lnTo>
                      <a:pt x="240" y="210"/>
                    </a:lnTo>
                    <a:lnTo>
                      <a:pt x="241" y="210"/>
                    </a:lnTo>
                    <a:lnTo>
                      <a:pt x="242" y="210"/>
                    </a:lnTo>
                    <a:lnTo>
                      <a:pt x="244" y="209"/>
                    </a:lnTo>
                    <a:lnTo>
                      <a:pt x="245" y="210"/>
                    </a:lnTo>
                    <a:lnTo>
                      <a:pt x="247" y="209"/>
                    </a:lnTo>
                    <a:lnTo>
                      <a:pt x="249" y="209"/>
                    </a:lnTo>
                    <a:lnTo>
                      <a:pt x="252" y="208"/>
                    </a:lnTo>
                    <a:lnTo>
                      <a:pt x="253" y="208"/>
                    </a:lnTo>
                    <a:lnTo>
                      <a:pt x="256" y="208"/>
                    </a:lnTo>
                    <a:lnTo>
                      <a:pt x="257" y="208"/>
                    </a:lnTo>
                    <a:lnTo>
                      <a:pt x="260" y="207"/>
                    </a:lnTo>
                    <a:lnTo>
                      <a:pt x="263" y="207"/>
                    </a:lnTo>
                    <a:lnTo>
                      <a:pt x="264" y="208"/>
                    </a:lnTo>
                    <a:lnTo>
                      <a:pt x="266" y="208"/>
                    </a:lnTo>
                    <a:lnTo>
                      <a:pt x="267" y="207"/>
                    </a:lnTo>
                    <a:lnTo>
                      <a:pt x="266" y="205"/>
                    </a:lnTo>
                    <a:lnTo>
                      <a:pt x="267" y="203"/>
                    </a:lnTo>
                    <a:lnTo>
                      <a:pt x="268" y="201"/>
                    </a:lnTo>
                    <a:lnTo>
                      <a:pt x="268" y="199"/>
                    </a:lnTo>
                    <a:lnTo>
                      <a:pt x="271" y="198"/>
                    </a:lnTo>
                    <a:lnTo>
                      <a:pt x="272" y="198"/>
                    </a:lnTo>
                    <a:lnTo>
                      <a:pt x="273" y="197"/>
                    </a:lnTo>
                    <a:lnTo>
                      <a:pt x="274" y="197"/>
                    </a:lnTo>
                    <a:lnTo>
                      <a:pt x="277" y="199"/>
                    </a:lnTo>
                    <a:lnTo>
                      <a:pt x="279" y="198"/>
                    </a:lnTo>
                    <a:lnTo>
                      <a:pt x="280" y="198"/>
                    </a:lnTo>
                    <a:lnTo>
                      <a:pt x="282" y="198"/>
                    </a:lnTo>
                    <a:lnTo>
                      <a:pt x="284" y="198"/>
                    </a:lnTo>
                    <a:lnTo>
                      <a:pt x="288" y="198"/>
                    </a:lnTo>
                    <a:lnTo>
                      <a:pt x="289" y="199"/>
                    </a:lnTo>
                    <a:lnTo>
                      <a:pt x="290" y="199"/>
                    </a:lnTo>
                    <a:lnTo>
                      <a:pt x="291" y="199"/>
                    </a:lnTo>
                    <a:lnTo>
                      <a:pt x="294" y="196"/>
                    </a:lnTo>
                    <a:lnTo>
                      <a:pt x="294" y="194"/>
                    </a:lnTo>
                    <a:lnTo>
                      <a:pt x="293" y="194"/>
                    </a:lnTo>
                    <a:lnTo>
                      <a:pt x="291" y="193"/>
                    </a:lnTo>
                    <a:lnTo>
                      <a:pt x="291" y="191"/>
                    </a:lnTo>
                    <a:lnTo>
                      <a:pt x="291" y="188"/>
                    </a:lnTo>
                    <a:lnTo>
                      <a:pt x="291" y="185"/>
                    </a:lnTo>
                    <a:lnTo>
                      <a:pt x="290" y="183"/>
                    </a:lnTo>
                    <a:lnTo>
                      <a:pt x="290" y="181"/>
                    </a:lnTo>
                    <a:lnTo>
                      <a:pt x="289" y="181"/>
                    </a:lnTo>
                    <a:lnTo>
                      <a:pt x="288" y="180"/>
                    </a:lnTo>
                    <a:lnTo>
                      <a:pt x="289" y="177"/>
                    </a:lnTo>
                    <a:lnTo>
                      <a:pt x="288" y="176"/>
                    </a:lnTo>
                    <a:lnTo>
                      <a:pt x="289" y="174"/>
                    </a:lnTo>
                    <a:lnTo>
                      <a:pt x="289" y="172"/>
                    </a:lnTo>
                    <a:lnTo>
                      <a:pt x="288" y="172"/>
                    </a:lnTo>
                    <a:lnTo>
                      <a:pt x="294" y="169"/>
                    </a:lnTo>
                    <a:lnTo>
                      <a:pt x="295" y="167"/>
                    </a:lnTo>
                    <a:lnTo>
                      <a:pt x="296" y="166"/>
                    </a:lnTo>
                    <a:lnTo>
                      <a:pt x="298" y="165"/>
                    </a:lnTo>
                    <a:lnTo>
                      <a:pt x="299" y="164"/>
                    </a:lnTo>
                    <a:lnTo>
                      <a:pt x="300" y="164"/>
                    </a:lnTo>
                    <a:lnTo>
                      <a:pt x="299" y="163"/>
                    </a:lnTo>
                    <a:lnTo>
                      <a:pt x="300" y="160"/>
                    </a:lnTo>
                    <a:lnTo>
                      <a:pt x="301" y="158"/>
                    </a:lnTo>
                    <a:lnTo>
                      <a:pt x="302" y="156"/>
                    </a:lnTo>
                    <a:lnTo>
                      <a:pt x="305" y="153"/>
                    </a:lnTo>
                    <a:lnTo>
                      <a:pt x="307" y="148"/>
                    </a:lnTo>
                    <a:lnTo>
                      <a:pt x="310" y="147"/>
                    </a:lnTo>
                    <a:lnTo>
                      <a:pt x="312" y="144"/>
                    </a:lnTo>
                    <a:lnTo>
                      <a:pt x="313" y="142"/>
                    </a:lnTo>
                    <a:lnTo>
                      <a:pt x="317" y="139"/>
                    </a:lnTo>
                    <a:lnTo>
                      <a:pt x="315" y="137"/>
                    </a:lnTo>
                    <a:lnTo>
                      <a:pt x="312" y="134"/>
                    </a:lnTo>
                    <a:lnTo>
                      <a:pt x="312" y="133"/>
                    </a:lnTo>
                    <a:lnTo>
                      <a:pt x="309" y="134"/>
                    </a:lnTo>
                    <a:lnTo>
                      <a:pt x="306" y="133"/>
                    </a:lnTo>
                    <a:lnTo>
                      <a:pt x="305" y="132"/>
                    </a:lnTo>
                    <a:lnTo>
                      <a:pt x="304" y="129"/>
                    </a:lnTo>
                    <a:lnTo>
                      <a:pt x="302" y="128"/>
                    </a:lnTo>
                    <a:lnTo>
                      <a:pt x="300" y="126"/>
                    </a:lnTo>
                    <a:lnTo>
                      <a:pt x="300" y="125"/>
                    </a:lnTo>
                    <a:lnTo>
                      <a:pt x="300" y="123"/>
                    </a:lnTo>
                    <a:lnTo>
                      <a:pt x="300" y="120"/>
                    </a:lnTo>
                    <a:lnTo>
                      <a:pt x="301" y="116"/>
                    </a:lnTo>
                    <a:lnTo>
                      <a:pt x="302" y="114"/>
                    </a:lnTo>
                    <a:lnTo>
                      <a:pt x="302" y="112"/>
                    </a:lnTo>
                    <a:lnTo>
                      <a:pt x="301" y="110"/>
                    </a:lnTo>
                    <a:lnTo>
                      <a:pt x="302" y="109"/>
                    </a:lnTo>
                    <a:lnTo>
                      <a:pt x="302" y="107"/>
                    </a:lnTo>
                    <a:lnTo>
                      <a:pt x="304" y="105"/>
                    </a:lnTo>
                    <a:lnTo>
                      <a:pt x="304" y="101"/>
                    </a:lnTo>
                    <a:lnTo>
                      <a:pt x="304" y="100"/>
                    </a:lnTo>
                    <a:lnTo>
                      <a:pt x="304" y="99"/>
                    </a:lnTo>
                    <a:lnTo>
                      <a:pt x="305" y="98"/>
                    </a:lnTo>
                    <a:lnTo>
                      <a:pt x="307" y="98"/>
                    </a:lnTo>
                    <a:lnTo>
                      <a:pt x="307" y="96"/>
                    </a:lnTo>
                    <a:lnTo>
                      <a:pt x="309" y="95"/>
                    </a:lnTo>
                    <a:lnTo>
                      <a:pt x="310" y="94"/>
                    </a:lnTo>
                    <a:lnTo>
                      <a:pt x="309" y="92"/>
                    </a:lnTo>
                    <a:lnTo>
                      <a:pt x="309" y="90"/>
                    </a:lnTo>
                    <a:lnTo>
                      <a:pt x="307" y="90"/>
                    </a:lnTo>
                    <a:lnTo>
                      <a:pt x="306" y="88"/>
                    </a:lnTo>
                    <a:lnTo>
                      <a:pt x="307" y="85"/>
                    </a:lnTo>
                    <a:lnTo>
                      <a:pt x="307" y="84"/>
                    </a:lnTo>
                    <a:lnTo>
                      <a:pt x="309" y="84"/>
                    </a:lnTo>
                    <a:lnTo>
                      <a:pt x="310" y="83"/>
                    </a:lnTo>
                    <a:lnTo>
                      <a:pt x="310" y="76"/>
                    </a:lnTo>
                    <a:lnTo>
                      <a:pt x="309" y="73"/>
                    </a:lnTo>
                    <a:lnTo>
                      <a:pt x="309" y="71"/>
                    </a:lnTo>
                    <a:lnTo>
                      <a:pt x="310" y="69"/>
                    </a:lnTo>
                    <a:lnTo>
                      <a:pt x="311" y="67"/>
                    </a:lnTo>
                    <a:lnTo>
                      <a:pt x="312" y="66"/>
                    </a:lnTo>
                    <a:lnTo>
                      <a:pt x="313" y="66"/>
                    </a:lnTo>
                    <a:lnTo>
                      <a:pt x="316" y="67"/>
                    </a:lnTo>
                    <a:lnTo>
                      <a:pt x="320" y="68"/>
                    </a:lnTo>
                    <a:lnTo>
                      <a:pt x="321" y="67"/>
                    </a:lnTo>
                    <a:lnTo>
                      <a:pt x="323" y="68"/>
                    </a:lnTo>
                    <a:lnTo>
                      <a:pt x="324" y="68"/>
                    </a:lnTo>
                    <a:lnTo>
                      <a:pt x="324" y="67"/>
                    </a:lnTo>
                    <a:lnTo>
                      <a:pt x="328" y="65"/>
                    </a:lnTo>
                    <a:lnTo>
                      <a:pt x="332" y="62"/>
                    </a:lnTo>
                    <a:lnTo>
                      <a:pt x="336" y="61"/>
                    </a:lnTo>
                    <a:lnTo>
                      <a:pt x="337" y="58"/>
                    </a:lnTo>
                    <a:lnTo>
                      <a:pt x="338" y="55"/>
                    </a:lnTo>
                    <a:lnTo>
                      <a:pt x="339" y="54"/>
                    </a:lnTo>
                    <a:lnTo>
                      <a:pt x="340" y="52"/>
                    </a:lnTo>
                    <a:lnTo>
                      <a:pt x="340" y="51"/>
                    </a:lnTo>
                    <a:lnTo>
                      <a:pt x="340" y="50"/>
                    </a:lnTo>
                    <a:lnTo>
                      <a:pt x="33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 name="Freeform 205"/>
              <p:cNvSpPr>
                <a:spLocks/>
              </p:cNvSpPr>
              <p:nvPr/>
            </p:nvSpPr>
            <p:spPr bwMode="auto">
              <a:xfrm>
                <a:off x="3680844" y="2127299"/>
                <a:ext cx="136544" cy="141319"/>
              </a:xfrm>
              <a:custGeom>
                <a:avLst/>
                <a:gdLst>
                  <a:gd name="T0" fmla="*/ 2147483647 w 143"/>
                  <a:gd name="T1" fmla="*/ 2147483647 h 148"/>
                  <a:gd name="T2" fmla="*/ 2147483647 w 143"/>
                  <a:gd name="T3" fmla="*/ 2147483647 h 148"/>
                  <a:gd name="T4" fmla="*/ 2147483647 w 143"/>
                  <a:gd name="T5" fmla="*/ 2147483647 h 148"/>
                  <a:gd name="T6" fmla="*/ 2147483647 w 143"/>
                  <a:gd name="T7" fmla="*/ 2147483647 h 148"/>
                  <a:gd name="T8" fmla="*/ 2147483647 w 143"/>
                  <a:gd name="T9" fmla="*/ 2147483647 h 148"/>
                  <a:gd name="T10" fmla="*/ 2147483647 w 143"/>
                  <a:gd name="T11" fmla="*/ 2147483647 h 148"/>
                  <a:gd name="T12" fmla="*/ 2147483647 w 143"/>
                  <a:gd name="T13" fmla="*/ 2147483647 h 148"/>
                  <a:gd name="T14" fmla="*/ 2147483647 w 143"/>
                  <a:gd name="T15" fmla="*/ 2147483647 h 148"/>
                  <a:gd name="T16" fmla="*/ 2147483647 w 143"/>
                  <a:gd name="T17" fmla="*/ 2147483647 h 148"/>
                  <a:gd name="T18" fmla="*/ 2147483647 w 143"/>
                  <a:gd name="T19" fmla="*/ 2147483647 h 148"/>
                  <a:gd name="T20" fmla="*/ 2147483647 w 143"/>
                  <a:gd name="T21" fmla="*/ 2147483647 h 148"/>
                  <a:gd name="T22" fmla="*/ 2147483647 w 143"/>
                  <a:gd name="T23" fmla="*/ 2147483647 h 148"/>
                  <a:gd name="T24" fmla="*/ 2147483647 w 143"/>
                  <a:gd name="T25" fmla="*/ 2147483647 h 148"/>
                  <a:gd name="T26" fmla="*/ 2147483647 w 143"/>
                  <a:gd name="T27" fmla="*/ 2147483647 h 148"/>
                  <a:gd name="T28" fmla="*/ 2147483647 w 143"/>
                  <a:gd name="T29" fmla="*/ 2147483647 h 148"/>
                  <a:gd name="T30" fmla="*/ 2147483647 w 143"/>
                  <a:gd name="T31" fmla="*/ 2147483647 h 148"/>
                  <a:gd name="T32" fmla="*/ 2147483647 w 143"/>
                  <a:gd name="T33" fmla="*/ 2147483647 h 148"/>
                  <a:gd name="T34" fmla="*/ 2147483647 w 143"/>
                  <a:gd name="T35" fmla="*/ 2147483647 h 148"/>
                  <a:gd name="T36" fmla="*/ 2147483647 w 143"/>
                  <a:gd name="T37" fmla="*/ 2147483647 h 148"/>
                  <a:gd name="T38" fmla="*/ 2147483647 w 143"/>
                  <a:gd name="T39" fmla="*/ 2147483647 h 148"/>
                  <a:gd name="T40" fmla="*/ 2147483647 w 143"/>
                  <a:gd name="T41" fmla="*/ 2147483647 h 148"/>
                  <a:gd name="T42" fmla="*/ 2147483647 w 143"/>
                  <a:gd name="T43" fmla="*/ 2147483647 h 148"/>
                  <a:gd name="T44" fmla="*/ 2147483647 w 143"/>
                  <a:gd name="T45" fmla="*/ 2147483647 h 148"/>
                  <a:gd name="T46" fmla="*/ 2147483647 w 143"/>
                  <a:gd name="T47" fmla="*/ 2147483647 h 148"/>
                  <a:gd name="T48" fmla="*/ 2147483647 w 143"/>
                  <a:gd name="T49" fmla="*/ 2147483647 h 148"/>
                  <a:gd name="T50" fmla="*/ 2147483647 w 143"/>
                  <a:gd name="T51" fmla="*/ 2147483647 h 148"/>
                  <a:gd name="T52" fmla="*/ 2147483647 w 143"/>
                  <a:gd name="T53" fmla="*/ 2147483647 h 148"/>
                  <a:gd name="T54" fmla="*/ 2147483647 w 143"/>
                  <a:gd name="T55" fmla="*/ 2147483647 h 148"/>
                  <a:gd name="T56" fmla="*/ 2147483647 w 143"/>
                  <a:gd name="T57" fmla="*/ 2147483647 h 148"/>
                  <a:gd name="T58" fmla="*/ 2147483647 w 143"/>
                  <a:gd name="T59" fmla="*/ 2147483647 h 148"/>
                  <a:gd name="T60" fmla="*/ 2147483647 w 143"/>
                  <a:gd name="T61" fmla="*/ 2147483647 h 148"/>
                  <a:gd name="T62" fmla="*/ 2147483647 w 143"/>
                  <a:gd name="T63" fmla="*/ 2147483647 h 148"/>
                  <a:gd name="T64" fmla="*/ 2147483647 w 143"/>
                  <a:gd name="T65" fmla="*/ 2147483647 h 148"/>
                  <a:gd name="T66" fmla="*/ 2147483647 w 143"/>
                  <a:gd name="T67" fmla="*/ 2147483647 h 148"/>
                  <a:gd name="T68" fmla="*/ 2147483647 w 143"/>
                  <a:gd name="T69" fmla="*/ 2147483647 h 148"/>
                  <a:gd name="T70" fmla="*/ 2147483647 w 143"/>
                  <a:gd name="T71" fmla="*/ 2147483647 h 148"/>
                  <a:gd name="T72" fmla="*/ 2147483647 w 143"/>
                  <a:gd name="T73" fmla="*/ 2147483647 h 148"/>
                  <a:gd name="T74" fmla="*/ 2147483647 w 143"/>
                  <a:gd name="T75" fmla="*/ 2147483647 h 148"/>
                  <a:gd name="T76" fmla="*/ 2147483647 w 143"/>
                  <a:gd name="T77" fmla="*/ 2147483647 h 148"/>
                  <a:gd name="T78" fmla="*/ 2147483647 w 143"/>
                  <a:gd name="T79" fmla="*/ 2147483647 h 148"/>
                  <a:gd name="T80" fmla="*/ 2147483647 w 143"/>
                  <a:gd name="T81" fmla="*/ 2147483647 h 148"/>
                  <a:gd name="T82" fmla="*/ 2147483647 w 143"/>
                  <a:gd name="T83" fmla="*/ 2147483647 h 148"/>
                  <a:gd name="T84" fmla="*/ 2147483647 w 143"/>
                  <a:gd name="T85" fmla="*/ 2147483647 h 148"/>
                  <a:gd name="T86" fmla="*/ 2147483647 w 143"/>
                  <a:gd name="T87" fmla="*/ 2147483647 h 148"/>
                  <a:gd name="T88" fmla="*/ 2147483647 w 143"/>
                  <a:gd name="T89" fmla="*/ 2147483647 h 148"/>
                  <a:gd name="T90" fmla="*/ 2147483647 w 143"/>
                  <a:gd name="T91" fmla="*/ 2147483647 h 148"/>
                  <a:gd name="T92" fmla="*/ 2147483647 w 143"/>
                  <a:gd name="T93" fmla="*/ 2147483647 h 148"/>
                  <a:gd name="T94" fmla="*/ 2147483647 w 143"/>
                  <a:gd name="T95" fmla="*/ 2147483647 h 148"/>
                  <a:gd name="T96" fmla="*/ 2147483647 w 143"/>
                  <a:gd name="T97" fmla="*/ 2147483647 h 148"/>
                  <a:gd name="T98" fmla="*/ 2147483647 w 143"/>
                  <a:gd name="T99" fmla="*/ 2147483647 h 148"/>
                  <a:gd name="T100" fmla="*/ 2147483647 w 143"/>
                  <a:gd name="T101" fmla="*/ 2147483647 h 148"/>
                  <a:gd name="T102" fmla="*/ 2147483647 w 143"/>
                  <a:gd name="T103" fmla="*/ 2147483647 h 148"/>
                  <a:gd name="T104" fmla="*/ 2147483647 w 143"/>
                  <a:gd name="T105" fmla="*/ 2147483647 h 148"/>
                  <a:gd name="T106" fmla="*/ 2147483647 w 143"/>
                  <a:gd name="T107" fmla="*/ 2147483647 h 148"/>
                  <a:gd name="T108" fmla="*/ 2147483647 w 143"/>
                  <a:gd name="T109" fmla="*/ 2147483647 h 148"/>
                  <a:gd name="T110" fmla="*/ 2147483647 w 143"/>
                  <a:gd name="T111" fmla="*/ 2147483647 h 148"/>
                  <a:gd name="T112" fmla="*/ 2147483647 w 143"/>
                  <a:gd name="T113" fmla="*/ 2147483647 h 148"/>
                  <a:gd name="T114" fmla="*/ 2147483647 w 143"/>
                  <a:gd name="T115" fmla="*/ 2147483647 h 148"/>
                  <a:gd name="T116" fmla="*/ 2147483647 w 143"/>
                  <a:gd name="T117" fmla="*/ 2147483647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3" h="148">
                    <a:moveTo>
                      <a:pt x="7" y="60"/>
                    </a:moveTo>
                    <a:lnTo>
                      <a:pt x="7" y="60"/>
                    </a:lnTo>
                    <a:lnTo>
                      <a:pt x="7" y="61"/>
                    </a:lnTo>
                    <a:lnTo>
                      <a:pt x="7" y="63"/>
                    </a:lnTo>
                    <a:lnTo>
                      <a:pt x="7" y="64"/>
                    </a:lnTo>
                    <a:lnTo>
                      <a:pt x="7" y="65"/>
                    </a:lnTo>
                    <a:lnTo>
                      <a:pt x="9" y="65"/>
                    </a:lnTo>
                    <a:lnTo>
                      <a:pt x="7" y="66"/>
                    </a:lnTo>
                    <a:lnTo>
                      <a:pt x="7" y="67"/>
                    </a:lnTo>
                    <a:lnTo>
                      <a:pt x="9" y="69"/>
                    </a:lnTo>
                    <a:lnTo>
                      <a:pt x="10" y="74"/>
                    </a:lnTo>
                    <a:lnTo>
                      <a:pt x="10" y="76"/>
                    </a:lnTo>
                    <a:lnTo>
                      <a:pt x="10" y="77"/>
                    </a:lnTo>
                    <a:lnTo>
                      <a:pt x="11" y="77"/>
                    </a:lnTo>
                    <a:lnTo>
                      <a:pt x="11" y="81"/>
                    </a:lnTo>
                    <a:lnTo>
                      <a:pt x="12" y="83"/>
                    </a:lnTo>
                    <a:lnTo>
                      <a:pt x="13" y="85"/>
                    </a:lnTo>
                    <a:lnTo>
                      <a:pt x="13" y="86"/>
                    </a:lnTo>
                    <a:lnTo>
                      <a:pt x="12" y="88"/>
                    </a:lnTo>
                    <a:lnTo>
                      <a:pt x="11" y="93"/>
                    </a:lnTo>
                    <a:lnTo>
                      <a:pt x="10" y="94"/>
                    </a:lnTo>
                    <a:lnTo>
                      <a:pt x="9" y="96"/>
                    </a:lnTo>
                    <a:lnTo>
                      <a:pt x="10" y="97"/>
                    </a:lnTo>
                    <a:lnTo>
                      <a:pt x="11" y="98"/>
                    </a:lnTo>
                    <a:lnTo>
                      <a:pt x="11" y="104"/>
                    </a:lnTo>
                    <a:lnTo>
                      <a:pt x="10" y="107"/>
                    </a:lnTo>
                    <a:lnTo>
                      <a:pt x="7" y="109"/>
                    </a:lnTo>
                    <a:lnTo>
                      <a:pt x="7" y="110"/>
                    </a:lnTo>
                    <a:lnTo>
                      <a:pt x="9" y="112"/>
                    </a:lnTo>
                    <a:lnTo>
                      <a:pt x="10" y="113"/>
                    </a:lnTo>
                    <a:lnTo>
                      <a:pt x="11" y="114"/>
                    </a:lnTo>
                    <a:lnTo>
                      <a:pt x="11" y="120"/>
                    </a:lnTo>
                    <a:lnTo>
                      <a:pt x="11" y="121"/>
                    </a:lnTo>
                    <a:lnTo>
                      <a:pt x="13" y="123"/>
                    </a:lnTo>
                    <a:lnTo>
                      <a:pt x="15" y="124"/>
                    </a:lnTo>
                    <a:lnTo>
                      <a:pt x="16" y="124"/>
                    </a:lnTo>
                    <a:lnTo>
                      <a:pt x="17" y="121"/>
                    </a:lnTo>
                    <a:lnTo>
                      <a:pt x="21" y="120"/>
                    </a:lnTo>
                    <a:lnTo>
                      <a:pt x="22" y="120"/>
                    </a:lnTo>
                    <a:lnTo>
                      <a:pt x="23" y="120"/>
                    </a:lnTo>
                    <a:lnTo>
                      <a:pt x="24" y="121"/>
                    </a:lnTo>
                    <a:lnTo>
                      <a:pt x="26" y="121"/>
                    </a:lnTo>
                    <a:lnTo>
                      <a:pt x="27" y="121"/>
                    </a:lnTo>
                    <a:lnTo>
                      <a:pt x="28" y="123"/>
                    </a:lnTo>
                    <a:lnTo>
                      <a:pt x="28" y="125"/>
                    </a:lnTo>
                    <a:lnTo>
                      <a:pt x="28" y="127"/>
                    </a:lnTo>
                    <a:lnTo>
                      <a:pt x="29" y="131"/>
                    </a:lnTo>
                    <a:lnTo>
                      <a:pt x="31" y="136"/>
                    </a:lnTo>
                    <a:lnTo>
                      <a:pt x="32" y="138"/>
                    </a:lnTo>
                    <a:lnTo>
                      <a:pt x="32" y="141"/>
                    </a:lnTo>
                    <a:lnTo>
                      <a:pt x="33" y="142"/>
                    </a:lnTo>
                    <a:lnTo>
                      <a:pt x="34" y="142"/>
                    </a:lnTo>
                    <a:lnTo>
                      <a:pt x="36" y="143"/>
                    </a:lnTo>
                    <a:lnTo>
                      <a:pt x="37" y="146"/>
                    </a:lnTo>
                    <a:lnTo>
                      <a:pt x="38" y="146"/>
                    </a:lnTo>
                    <a:lnTo>
                      <a:pt x="38" y="147"/>
                    </a:lnTo>
                    <a:lnTo>
                      <a:pt x="43" y="147"/>
                    </a:lnTo>
                    <a:lnTo>
                      <a:pt x="45" y="148"/>
                    </a:lnTo>
                    <a:lnTo>
                      <a:pt x="47" y="148"/>
                    </a:lnTo>
                    <a:lnTo>
                      <a:pt x="48" y="147"/>
                    </a:lnTo>
                    <a:lnTo>
                      <a:pt x="49" y="145"/>
                    </a:lnTo>
                    <a:lnTo>
                      <a:pt x="50" y="143"/>
                    </a:lnTo>
                    <a:lnTo>
                      <a:pt x="53" y="143"/>
                    </a:lnTo>
                    <a:lnTo>
                      <a:pt x="53" y="142"/>
                    </a:lnTo>
                    <a:lnTo>
                      <a:pt x="53" y="141"/>
                    </a:lnTo>
                    <a:lnTo>
                      <a:pt x="53" y="140"/>
                    </a:lnTo>
                    <a:lnTo>
                      <a:pt x="53" y="138"/>
                    </a:lnTo>
                    <a:lnTo>
                      <a:pt x="51" y="134"/>
                    </a:lnTo>
                    <a:lnTo>
                      <a:pt x="50" y="131"/>
                    </a:lnTo>
                    <a:lnTo>
                      <a:pt x="51" y="130"/>
                    </a:lnTo>
                    <a:lnTo>
                      <a:pt x="51" y="127"/>
                    </a:lnTo>
                    <a:lnTo>
                      <a:pt x="50" y="125"/>
                    </a:lnTo>
                    <a:lnTo>
                      <a:pt x="50" y="123"/>
                    </a:lnTo>
                    <a:lnTo>
                      <a:pt x="51" y="121"/>
                    </a:lnTo>
                    <a:lnTo>
                      <a:pt x="51" y="120"/>
                    </a:lnTo>
                    <a:lnTo>
                      <a:pt x="53" y="119"/>
                    </a:lnTo>
                    <a:lnTo>
                      <a:pt x="53" y="118"/>
                    </a:lnTo>
                    <a:lnTo>
                      <a:pt x="53" y="114"/>
                    </a:lnTo>
                    <a:lnTo>
                      <a:pt x="54" y="104"/>
                    </a:lnTo>
                    <a:lnTo>
                      <a:pt x="55" y="103"/>
                    </a:lnTo>
                    <a:lnTo>
                      <a:pt x="56" y="101"/>
                    </a:lnTo>
                    <a:lnTo>
                      <a:pt x="58" y="99"/>
                    </a:lnTo>
                    <a:lnTo>
                      <a:pt x="59" y="98"/>
                    </a:lnTo>
                    <a:lnTo>
                      <a:pt x="61" y="98"/>
                    </a:lnTo>
                    <a:lnTo>
                      <a:pt x="62" y="101"/>
                    </a:lnTo>
                    <a:lnTo>
                      <a:pt x="64" y="104"/>
                    </a:lnTo>
                    <a:lnTo>
                      <a:pt x="65" y="107"/>
                    </a:lnTo>
                    <a:lnTo>
                      <a:pt x="66" y="108"/>
                    </a:lnTo>
                    <a:lnTo>
                      <a:pt x="67" y="107"/>
                    </a:lnTo>
                    <a:lnTo>
                      <a:pt x="71" y="107"/>
                    </a:lnTo>
                    <a:lnTo>
                      <a:pt x="73" y="107"/>
                    </a:lnTo>
                    <a:lnTo>
                      <a:pt x="73" y="108"/>
                    </a:lnTo>
                    <a:lnTo>
                      <a:pt x="76" y="114"/>
                    </a:lnTo>
                    <a:lnTo>
                      <a:pt x="77" y="114"/>
                    </a:lnTo>
                    <a:lnTo>
                      <a:pt x="78" y="114"/>
                    </a:lnTo>
                    <a:lnTo>
                      <a:pt x="82" y="113"/>
                    </a:lnTo>
                    <a:lnTo>
                      <a:pt x="87" y="112"/>
                    </a:lnTo>
                    <a:lnTo>
                      <a:pt x="94" y="110"/>
                    </a:lnTo>
                    <a:lnTo>
                      <a:pt x="96" y="112"/>
                    </a:lnTo>
                    <a:lnTo>
                      <a:pt x="98" y="110"/>
                    </a:lnTo>
                    <a:lnTo>
                      <a:pt x="99" y="109"/>
                    </a:lnTo>
                    <a:lnTo>
                      <a:pt x="102" y="108"/>
                    </a:lnTo>
                    <a:lnTo>
                      <a:pt x="103" y="108"/>
                    </a:lnTo>
                    <a:lnTo>
                      <a:pt x="104" y="109"/>
                    </a:lnTo>
                    <a:lnTo>
                      <a:pt x="108" y="108"/>
                    </a:lnTo>
                    <a:lnTo>
                      <a:pt x="110" y="105"/>
                    </a:lnTo>
                    <a:lnTo>
                      <a:pt x="111" y="104"/>
                    </a:lnTo>
                    <a:lnTo>
                      <a:pt x="113" y="102"/>
                    </a:lnTo>
                    <a:lnTo>
                      <a:pt x="113" y="101"/>
                    </a:lnTo>
                    <a:lnTo>
                      <a:pt x="113" y="99"/>
                    </a:lnTo>
                    <a:lnTo>
                      <a:pt x="114" y="97"/>
                    </a:lnTo>
                    <a:lnTo>
                      <a:pt x="118" y="94"/>
                    </a:lnTo>
                    <a:lnTo>
                      <a:pt x="120" y="93"/>
                    </a:lnTo>
                    <a:lnTo>
                      <a:pt x="122" y="93"/>
                    </a:lnTo>
                    <a:lnTo>
                      <a:pt x="125" y="92"/>
                    </a:lnTo>
                    <a:lnTo>
                      <a:pt x="127" y="90"/>
                    </a:lnTo>
                    <a:lnTo>
                      <a:pt x="130" y="87"/>
                    </a:lnTo>
                    <a:lnTo>
                      <a:pt x="132" y="86"/>
                    </a:lnTo>
                    <a:lnTo>
                      <a:pt x="135" y="86"/>
                    </a:lnTo>
                    <a:lnTo>
                      <a:pt x="137" y="85"/>
                    </a:lnTo>
                    <a:lnTo>
                      <a:pt x="140" y="82"/>
                    </a:lnTo>
                    <a:lnTo>
                      <a:pt x="140" y="78"/>
                    </a:lnTo>
                    <a:lnTo>
                      <a:pt x="141" y="77"/>
                    </a:lnTo>
                    <a:lnTo>
                      <a:pt x="142" y="76"/>
                    </a:lnTo>
                    <a:lnTo>
                      <a:pt x="143" y="74"/>
                    </a:lnTo>
                    <a:lnTo>
                      <a:pt x="142" y="72"/>
                    </a:lnTo>
                    <a:lnTo>
                      <a:pt x="142" y="70"/>
                    </a:lnTo>
                    <a:lnTo>
                      <a:pt x="142" y="67"/>
                    </a:lnTo>
                    <a:lnTo>
                      <a:pt x="142" y="65"/>
                    </a:lnTo>
                    <a:lnTo>
                      <a:pt x="142" y="64"/>
                    </a:lnTo>
                    <a:lnTo>
                      <a:pt x="142" y="61"/>
                    </a:lnTo>
                    <a:lnTo>
                      <a:pt x="142" y="60"/>
                    </a:lnTo>
                    <a:lnTo>
                      <a:pt x="141" y="58"/>
                    </a:lnTo>
                    <a:lnTo>
                      <a:pt x="142" y="56"/>
                    </a:lnTo>
                    <a:lnTo>
                      <a:pt x="143" y="55"/>
                    </a:lnTo>
                    <a:lnTo>
                      <a:pt x="141" y="54"/>
                    </a:lnTo>
                    <a:lnTo>
                      <a:pt x="140" y="53"/>
                    </a:lnTo>
                    <a:lnTo>
                      <a:pt x="137" y="52"/>
                    </a:lnTo>
                    <a:lnTo>
                      <a:pt x="136" y="52"/>
                    </a:lnTo>
                    <a:lnTo>
                      <a:pt x="131" y="50"/>
                    </a:lnTo>
                    <a:lnTo>
                      <a:pt x="127" y="48"/>
                    </a:lnTo>
                    <a:lnTo>
                      <a:pt x="126" y="45"/>
                    </a:lnTo>
                    <a:lnTo>
                      <a:pt x="125" y="43"/>
                    </a:lnTo>
                    <a:lnTo>
                      <a:pt x="122" y="41"/>
                    </a:lnTo>
                    <a:lnTo>
                      <a:pt x="121" y="39"/>
                    </a:lnTo>
                    <a:lnTo>
                      <a:pt x="121" y="38"/>
                    </a:lnTo>
                    <a:lnTo>
                      <a:pt x="121" y="37"/>
                    </a:lnTo>
                    <a:lnTo>
                      <a:pt x="121" y="36"/>
                    </a:lnTo>
                    <a:lnTo>
                      <a:pt x="120" y="34"/>
                    </a:lnTo>
                    <a:lnTo>
                      <a:pt x="119" y="32"/>
                    </a:lnTo>
                    <a:lnTo>
                      <a:pt x="120" y="30"/>
                    </a:lnTo>
                    <a:lnTo>
                      <a:pt x="119" y="28"/>
                    </a:lnTo>
                    <a:lnTo>
                      <a:pt x="119" y="27"/>
                    </a:lnTo>
                    <a:lnTo>
                      <a:pt x="118" y="27"/>
                    </a:lnTo>
                    <a:lnTo>
                      <a:pt x="116" y="26"/>
                    </a:lnTo>
                    <a:lnTo>
                      <a:pt x="115" y="25"/>
                    </a:lnTo>
                    <a:lnTo>
                      <a:pt x="115" y="22"/>
                    </a:lnTo>
                    <a:lnTo>
                      <a:pt x="114" y="23"/>
                    </a:lnTo>
                    <a:lnTo>
                      <a:pt x="111" y="23"/>
                    </a:lnTo>
                    <a:lnTo>
                      <a:pt x="110" y="22"/>
                    </a:lnTo>
                    <a:lnTo>
                      <a:pt x="109" y="23"/>
                    </a:lnTo>
                    <a:lnTo>
                      <a:pt x="108" y="25"/>
                    </a:lnTo>
                    <a:lnTo>
                      <a:pt x="107" y="25"/>
                    </a:lnTo>
                    <a:lnTo>
                      <a:pt x="107" y="23"/>
                    </a:lnTo>
                    <a:lnTo>
                      <a:pt x="104" y="23"/>
                    </a:lnTo>
                    <a:lnTo>
                      <a:pt x="103" y="21"/>
                    </a:lnTo>
                    <a:lnTo>
                      <a:pt x="102" y="20"/>
                    </a:lnTo>
                    <a:lnTo>
                      <a:pt x="100" y="20"/>
                    </a:lnTo>
                    <a:lnTo>
                      <a:pt x="97" y="21"/>
                    </a:lnTo>
                    <a:lnTo>
                      <a:pt x="94" y="20"/>
                    </a:lnTo>
                    <a:lnTo>
                      <a:pt x="93" y="18"/>
                    </a:lnTo>
                    <a:lnTo>
                      <a:pt x="92" y="18"/>
                    </a:lnTo>
                    <a:lnTo>
                      <a:pt x="92" y="17"/>
                    </a:lnTo>
                    <a:lnTo>
                      <a:pt x="92" y="16"/>
                    </a:lnTo>
                    <a:lnTo>
                      <a:pt x="91" y="15"/>
                    </a:lnTo>
                    <a:lnTo>
                      <a:pt x="86" y="14"/>
                    </a:lnTo>
                    <a:lnTo>
                      <a:pt x="82" y="12"/>
                    </a:lnTo>
                    <a:lnTo>
                      <a:pt x="80" y="12"/>
                    </a:lnTo>
                    <a:lnTo>
                      <a:pt x="76" y="15"/>
                    </a:lnTo>
                    <a:lnTo>
                      <a:pt x="76" y="17"/>
                    </a:lnTo>
                    <a:lnTo>
                      <a:pt x="75" y="18"/>
                    </a:lnTo>
                    <a:lnTo>
                      <a:pt x="72" y="18"/>
                    </a:lnTo>
                    <a:lnTo>
                      <a:pt x="66" y="20"/>
                    </a:lnTo>
                    <a:lnTo>
                      <a:pt x="65" y="17"/>
                    </a:lnTo>
                    <a:lnTo>
                      <a:pt x="64" y="15"/>
                    </a:lnTo>
                    <a:lnTo>
                      <a:pt x="65" y="14"/>
                    </a:lnTo>
                    <a:lnTo>
                      <a:pt x="65" y="12"/>
                    </a:lnTo>
                    <a:lnTo>
                      <a:pt x="61" y="11"/>
                    </a:lnTo>
                    <a:lnTo>
                      <a:pt x="60" y="11"/>
                    </a:lnTo>
                    <a:lnTo>
                      <a:pt x="59" y="11"/>
                    </a:lnTo>
                    <a:lnTo>
                      <a:pt x="58" y="10"/>
                    </a:lnTo>
                    <a:lnTo>
                      <a:pt x="55" y="11"/>
                    </a:lnTo>
                    <a:lnTo>
                      <a:pt x="53" y="11"/>
                    </a:lnTo>
                    <a:lnTo>
                      <a:pt x="50" y="10"/>
                    </a:lnTo>
                    <a:lnTo>
                      <a:pt x="49" y="10"/>
                    </a:lnTo>
                    <a:lnTo>
                      <a:pt x="48" y="12"/>
                    </a:lnTo>
                    <a:lnTo>
                      <a:pt x="47" y="14"/>
                    </a:lnTo>
                    <a:lnTo>
                      <a:pt x="45" y="14"/>
                    </a:lnTo>
                    <a:lnTo>
                      <a:pt x="43" y="14"/>
                    </a:lnTo>
                    <a:lnTo>
                      <a:pt x="42" y="12"/>
                    </a:lnTo>
                    <a:lnTo>
                      <a:pt x="40" y="11"/>
                    </a:lnTo>
                    <a:lnTo>
                      <a:pt x="40" y="10"/>
                    </a:lnTo>
                    <a:lnTo>
                      <a:pt x="40" y="7"/>
                    </a:lnTo>
                    <a:lnTo>
                      <a:pt x="40" y="6"/>
                    </a:lnTo>
                    <a:lnTo>
                      <a:pt x="39" y="4"/>
                    </a:lnTo>
                    <a:lnTo>
                      <a:pt x="37" y="3"/>
                    </a:lnTo>
                    <a:lnTo>
                      <a:pt x="31" y="1"/>
                    </a:lnTo>
                    <a:lnTo>
                      <a:pt x="29" y="0"/>
                    </a:lnTo>
                    <a:lnTo>
                      <a:pt x="27" y="1"/>
                    </a:lnTo>
                    <a:lnTo>
                      <a:pt x="27" y="4"/>
                    </a:lnTo>
                    <a:lnTo>
                      <a:pt x="24" y="6"/>
                    </a:lnTo>
                    <a:lnTo>
                      <a:pt x="24" y="7"/>
                    </a:lnTo>
                    <a:lnTo>
                      <a:pt x="22" y="11"/>
                    </a:lnTo>
                    <a:lnTo>
                      <a:pt x="21" y="15"/>
                    </a:lnTo>
                    <a:lnTo>
                      <a:pt x="18" y="16"/>
                    </a:lnTo>
                    <a:lnTo>
                      <a:pt x="17" y="20"/>
                    </a:lnTo>
                    <a:lnTo>
                      <a:pt x="16" y="21"/>
                    </a:lnTo>
                    <a:lnTo>
                      <a:pt x="15" y="21"/>
                    </a:lnTo>
                    <a:lnTo>
                      <a:pt x="12" y="18"/>
                    </a:lnTo>
                    <a:lnTo>
                      <a:pt x="11" y="17"/>
                    </a:lnTo>
                    <a:lnTo>
                      <a:pt x="10" y="16"/>
                    </a:lnTo>
                    <a:lnTo>
                      <a:pt x="9" y="17"/>
                    </a:lnTo>
                    <a:lnTo>
                      <a:pt x="7" y="18"/>
                    </a:lnTo>
                    <a:lnTo>
                      <a:pt x="5" y="25"/>
                    </a:lnTo>
                    <a:lnTo>
                      <a:pt x="4" y="28"/>
                    </a:lnTo>
                    <a:lnTo>
                      <a:pt x="2" y="30"/>
                    </a:lnTo>
                    <a:lnTo>
                      <a:pt x="1" y="32"/>
                    </a:lnTo>
                    <a:lnTo>
                      <a:pt x="1" y="34"/>
                    </a:lnTo>
                    <a:lnTo>
                      <a:pt x="4" y="36"/>
                    </a:lnTo>
                    <a:lnTo>
                      <a:pt x="5" y="37"/>
                    </a:lnTo>
                    <a:lnTo>
                      <a:pt x="7" y="41"/>
                    </a:lnTo>
                    <a:lnTo>
                      <a:pt x="6" y="41"/>
                    </a:lnTo>
                    <a:lnTo>
                      <a:pt x="5" y="43"/>
                    </a:lnTo>
                    <a:lnTo>
                      <a:pt x="2" y="45"/>
                    </a:lnTo>
                    <a:lnTo>
                      <a:pt x="1" y="45"/>
                    </a:lnTo>
                    <a:lnTo>
                      <a:pt x="0" y="47"/>
                    </a:lnTo>
                    <a:lnTo>
                      <a:pt x="0" y="48"/>
                    </a:lnTo>
                    <a:lnTo>
                      <a:pt x="0" y="49"/>
                    </a:lnTo>
                    <a:lnTo>
                      <a:pt x="1" y="50"/>
                    </a:lnTo>
                    <a:lnTo>
                      <a:pt x="1" y="53"/>
                    </a:lnTo>
                    <a:lnTo>
                      <a:pt x="2" y="55"/>
                    </a:lnTo>
                    <a:lnTo>
                      <a:pt x="2" y="56"/>
                    </a:lnTo>
                    <a:lnTo>
                      <a:pt x="4" y="59"/>
                    </a:lnTo>
                    <a:lnTo>
                      <a:pt x="6" y="61"/>
                    </a:lnTo>
                    <a:lnTo>
                      <a:pt x="7"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 name="Freeform 206"/>
              <p:cNvSpPr>
                <a:spLocks/>
              </p:cNvSpPr>
              <p:nvPr/>
            </p:nvSpPr>
            <p:spPr bwMode="auto">
              <a:xfrm>
                <a:off x="3578674" y="2184591"/>
                <a:ext cx="240624" cy="185242"/>
              </a:xfrm>
              <a:custGeom>
                <a:avLst/>
                <a:gdLst>
                  <a:gd name="T0" fmla="*/ 2147483647 w 252"/>
                  <a:gd name="T1" fmla="*/ 2147483647 h 194"/>
                  <a:gd name="T2" fmla="*/ 2147483647 w 252"/>
                  <a:gd name="T3" fmla="*/ 2147483647 h 194"/>
                  <a:gd name="T4" fmla="*/ 2147483647 w 252"/>
                  <a:gd name="T5" fmla="*/ 2147483647 h 194"/>
                  <a:gd name="T6" fmla="*/ 2147483647 w 252"/>
                  <a:gd name="T7" fmla="*/ 2147483647 h 194"/>
                  <a:gd name="T8" fmla="*/ 2147483647 w 252"/>
                  <a:gd name="T9" fmla="*/ 2147483647 h 194"/>
                  <a:gd name="T10" fmla="*/ 2147483647 w 252"/>
                  <a:gd name="T11" fmla="*/ 2147483647 h 194"/>
                  <a:gd name="T12" fmla="*/ 2147483647 w 252"/>
                  <a:gd name="T13" fmla="*/ 2147483647 h 194"/>
                  <a:gd name="T14" fmla="*/ 2147483647 w 252"/>
                  <a:gd name="T15" fmla="*/ 2147483647 h 194"/>
                  <a:gd name="T16" fmla="*/ 2147483647 w 252"/>
                  <a:gd name="T17" fmla="*/ 2147483647 h 194"/>
                  <a:gd name="T18" fmla="*/ 2147483647 w 252"/>
                  <a:gd name="T19" fmla="*/ 2147483647 h 194"/>
                  <a:gd name="T20" fmla="*/ 2147483647 w 252"/>
                  <a:gd name="T21" fmla="*/ 2147483647 h 194"/>
                  <a:gd name="T22" fmla="*/ 2147483647 w 252"/>
                  <a:gd name="T23" fmla="*/ 2147483647 h 194"/>
                  <a:gd name="T24" fmla="*/ 2147483647 w 252"/>
                  <a:gd name="T25" fmla="*/ 2147483647 h 194"/>
                  <a:gd name="T26" fmla="*/ 2147483647 w 252"/>
                  <a:gd name="T27" fmla="*/ 2147483647 h 194"/>
                  <a:gd name="T28" fmla="*/ 2147483647 w 252"/>
                  <a:gd name="T29" fmla="*/ 2147483647 h 194"/>
                  <a:gd name="T30" fmla="*/ 2147483647 w 252"/>
                  <a:gd name="T31" fmla="*/ 2147483647 h 194"/>
                  <a:gd name="T32" fmla="*/ 2147483647 w 252"/>
                  <a:gd name="T33" fmla="*/ 2147483647 h 194"/>
                  <a:gd name="T34" fmla="*/ 2147483647 w 252"/>
                  <a:gd name="T35" fmla="*/ 2147483647 h 194"/>
                  <a:gd name="T36" fmla="*/ 2147483647 w 252"/>
                  <a:gd name="T37" fmla="*/ 2147483647 h 194"/>
                  <a:gd name="T38" fmla="*/ 2147483647 w 252"/>
                  <a:gd name="T39" fmla="*/ 2147483647 h 194"/>
                  <a:gd name="T40" fmla="*/ 2147483647 w 252"/>
                  <a:gd name="T41" fmla="*/ 2147483647 h 194"/>
                  <a:gd name="T42" fmla="*/ 2147483647 w 252"/>
                  <a:gd name="T43" fmla="*/ 2147483647 h 194"/>
                  <a:gd name="T44" fmla="*/ 2147483647 w 252"/>
                  <a:gd name="T45" fmla="*/ 2147483647 h 194"/>
                  <a:gd name="T46" fmla="*/ 2147483647 w 252"/>
                  <a:gd name="T47" fmla="*/ 2147483647 h 194"/>
                  <a:gd name="T48" fmla="*/ 2147483647 w 252"/>
                  <a:gd name="T49" fmla="*/ 2147483647 h 194"/>
                  <a:gd name="T50" fmla="*/ 2147483647 w 252"/>
                  <a:gd name="T51" fmla="*/ 2147483647 h 194"/>
                  <a:gd name="T52" fmla="*/ 2147483647 w 252"/>
                  <a:gd name="T53" fmla="*/ 2147483647 h 194"/>
                  <a:gd name="T54" fmla="*/ 2147483647 w 252"/>
                  <a:gd name="T55" fmla="*/ 2147483647 h 194"/>
                  <a:gd name="T56" fmla="*/ 2147483647 w 252"/>
                  <a:gd name="T57" fmla="*/ 2147483647 h 194"/>
                  <a:gd name="T58" fmla="*/ 2147483647 w 252"/>
                  <a:gd name="T59" fmla="*/ 2147483647 h 194"/>
                  <a:gd name="T60" fmla="*/ 2147483647 w 252"/>
                  <a:gd name="T61" fmla="*/ 2147483647 h 194"/>
                  <a:gd name="T62" fmla="*/ 2147483647 w 252"/>
                  <a:gd name="T63" fmla="*/ 2147483647 h 194"/>
                  <a:gd name="T64" fmla="*/ 2147483647 w 252"/>
                  <a:gd name="T65" fmla="*/ 2147483647 h 194"/>
                  <a:gd name="T66" fmla="*/ 2147483647 w 252"/>
                  <a:gd name="T67" fmla="*/ 2147483647 h 194"/>
                  <a:gd name="T68" fmla="*/ 2147483647 w 252"/>
                  <a:gd name="T69" fmla="*/ 2147483647 h 194"/>
                  <a:gd name="T70" fmla="*/ 2147483647 w 252"/>
                  <a:gd name="T71" fmla="*/ 2147483647 h 194"/>
                  <a:gd name="T72" fmla="*/ 2147483647 w 252"/>
                  <a:gd name="T73" fmla="*/ 2147483647 h 194"/>
                  <a:gd name="T74" fmla="*/ 2147483647 w 252"/>
                  <a:gd name="T75" fmla="*/ 2147483647 h 194"/>
                  <a:gd name="T76" fmla="*/ 2147483647 w 252"/>
                  <a:gd name="T77" fmla="*/ 2147483647 h 194"/>
                  <a:gd name="T78" fmla="*/ 2147483647 w 252"/>
                  <a:gd name="T79" fmla="*/ 2147483647 h 194"/>
                  <a:gd name="T80" fmla="*/ 2147483647 w 252"/>
                  <a:gd name="T81" fmla="*/ 2147483647 h 194"/>
                  <a:gd name="T82" fmla="*/ 2147483647 w 252"/>
                  <a:gd name="T83" fmla="*/ 2147483647 h 194"/>
                  <a:gd name="T84" fmla="*/ 2147483647 w 252"/>
                  <a:gd name="T85" fmla="*/ 2147483647 h 194"/>
                  <a:gd name="T86" fmla="*/ 2147483647 w 252"/>
                  <a:gd name="T87" fmla="*/ 2147483647 h 194"/>
                  <a:gd name="T88" fmla="*/ 2147483647 w 252"/>
                  <a:gd name="T89" fmla="*/ 2147483647 h 194"/>
                  <a:gd name="T90" fmla="*/ 2147483647 w 252"/>
                  <a:gd name="T91" fmla="*/ 2147483647 h 194"/>
                  <a:gd name="T92" fmla="*/ 2147483647 w 252"/>
                  <a:gd name="T93" fmla="*/ 2147483647 h 194"/>
                  <a:gd name="T94" fmla="*/ 2147483647 w 252"/>
                  <a:gd name="T95" fmla="*/ 2147483647 h 194"/>
                  <a:gd name="T96" fmla="*/ 2147483647 w 252"/>
                  <a:gd name="T97" fmla="*/ 2147483647 h 194"/>
                  <a:gd name="T98" fmla="*/ 2147483647 w 252"/>
                  <a:gd name="T99" fmla="*/ 2147483647 h 194"/>
                  <a:gd name="T100" fmla="*/ 2147483647 w 252"/>
                  <a:gd name="T101" fmla="*/ 2147483647 h 194"/>
                  <a:gd name="T102" fmla="*/ 2147483647 w 252"/>
                  <a:gd name="T103" fmla="*/ 2147483647 h 194"/>
                  <a:gd name="T104" fmla="*/ 2147483647 w 252"/>
                  <a:gd name="T105" fmla="*/ 2147483647 h 194"/>
                  <a:gd name="T106" fmla="*/ 2147483647 w 252"/>
                  <a:gd name="T107" fmla="*/ 2147483647 h 194"/>
                  <a:gd name="T108" fmla="*/ 2147483647 w 252"/>
                  <a:gd name="T109" fmla="*/ 2147483647 h 194"/>
                  <a:gd name="T110" fmla="*/ 2147483647 w 252"/>
                  <a:gd name="T111" fmla="*/ 2147483647 h 194"/>
                  <a:gd name="T112" fmla="*/ 2147483647 w 252"/>
                  <a:gd name="T113" fmla="*/ 2147483647 h 194"/>
                  <a:gd name="T114" fmla="*/ 2147483647 w 252"/>
                  <a:gd name="T115" fmla="*/ 2147483647 h 194"/>
                  <a:gd name="T116" fmla="*/ 2147483647 w 252"/>
                  <a:gd name="T117" fmla="*/ 2147483647 h 194"/>
                  <a:gd name="T118" fmla="*/ 2147483647 w 252"/>
                  <a:gd name="T119" fmla="*/ 2147483647 h 194"/>
                  <a:gd name="T120" fmla="*/ 2147483647 w 252"/>
                  <a:gd name="T121" fmla="*/ 2147483647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2" h="194">
                    <a:moveTo>
                      <a:pt x="252" y="127"/>
                    </a:moveTo>
                    <a:lnTo>
                      <a:pt x="252" y="127"/>
                    </a:lnTo>
                    <a:lnTo>
                      <a:pt x="250" y="127"/>
                    </a:lnTo>
                    <a:lnTo>
                      <a:pt x="249" y="127"/>
                    </a:lnTo>
                    <a:lnTo>
                      <a:pt x="249" y="126"/>
                    </a:lnTo>
                    <a:lnTo>
                      <a:pt x="249" y="124"/>
                    </a:lnTo>
                    <a:lnTo>
                      <a:pt x="245" y="124"/>
                    </a:lnTo>
                    <a:lnTo>
                      <a:pt x="245" y="123"/>
                    </a:lnTo>
                    <a:lnTo>
                      <a:pt x="245" y="121"/>
                    </a:lnTo>
                    <a:lnTo>
                      <a:pt x="243" y="119"/>
                    </a:lnTo>
                    <a:lnTo>
                      <a:pt x="244" y="118"/>
                    </a:lnTo>
                    <a:lnTo>
                      <a:pt x="244" y="116"/>
                    </a:lnTo>
                    <a:lnTo>
                      <a:pt x="245" y="112"/>
                    </a:lnTo>
                    <a:lnTo>
                      <a:pt x="245" y="110"/>
                    </a:lnTo>
                    <a:lnTo>
                      <a:pt x="244" y="110"/>
                    </a:lnTo>
                    <a:lnTo>
                      <a:pt x="242" y="110"/>
                    </a:lnTo>
                    <a:lnTo>
                      <a:pt x="242" y="109"/>
                    </a:lnTo>
                    <a:lnTo>
                      <a:pt x="242" y="108"/>
                    </a:lnTo>
                    <a:lnTo>
                      <a:pt x="242" y="105"/>
                    </a:lnTo>
                    <a:lnTo>
                      <a:pt x="243" y="104"/>
                    </a:lnTo>
                    <a:lnTo>
                      <a:pt x="243" y="103"/>
                    </a:lnTo>
                    <a:lnTo>
                      <a:pt x="242" y="102"/>
                    </a:lnTo>
                    <a:lnTo>
                      <a:pt x="243" y="101"/>
                    </a:lnTo>
                    <a:lnTo>
                      <a:pt x="245" y="96"/>
                    </a:lnTo>
                    <a:lnTo>
                      <a:pt x="248" y="93"/>
                    </a:lnTo>
                    <a:lnTo>
                      <a:pt x="240" y="92"/>
                    </a:lnTo>
                    <a:lnTo>
                      <a:pt x="234" y="91"/>
                    </a:lnTo>
                    <a:lnTo>
                      <a:pt x="233" y="90"/>
                    </a:lnTo>
                    <a:lnTo>
                      <a:pt x="233" y="87"/>
                    </a:lnTo>
                    <a:lnTo>
                      <a:pt x="228" y="82"/>
                    </a:lnTo>
                    <a:lnTo>
                      <a:pt x="227" y="77"/>
                    </a:lnTo>
                    <a:lnTo>
                      <a:pt x="226" y="72"/>
                    </a:lnTo>
                    <a:lnTo>
                      <a:pt x="227" y="71"/>
                    </a:lnTo>
                    <a:lnTo>
                      <a:pt x="228" y="69"/>
                    </a:lnTo>
                    <a:lnTo>
                      <a:pt x="231" y="66"/>
                    </a:lnTo>
                    <a:lnTo>
                      <a:pt x="231" y="65"/>
                    </a:lnTo>
                    <a:lnTo>
                      <a:pt x="232" y="61"/>
                    </a:lnTo>
                    <a:lnTo>
                      <a:pt x="232" y="60"/>
                    </a:lnTo>
                    <a:lnTo>
                      <a:pt x="232" y="59"/>
                    </a:lnTo>
                    <a:lnTo>
                      <a:pt x="232" y="53"/>
                    </a:lnTo>
                    <a:lnTo>
                      <a:pt x="231" y="50"/>
                    </a:lnTo>
                    <a:lnTo>
                      <a:pt x="229" y="48"/>
                    </a:lnTo>
                    <a:lnTo>
                      <a:pt x="229" y="47"/>
                    </a:lnTo>
                    <a:lnTo>
                      <a:pt x="228" y="45"/>
                    </a:lnTo>
                    <a:lnTo>
                      <a:pt x="226" y="45"/>
                    </a:lnTo>
                    <a:lnTo>
                      <a:pt x="222" y="47"/>
                    </a:lnTo>
                    <a:lnTo>
                      <a:pt x="218" y="47"/>
                    </a:lnTo>
                    <a:lnTo>
                      <a:pt x="217" y="45"/>
                    </a:lnTo>
                    <a:lnTo>
                      <a:pt x="215" y="48"/>
                    </a:lnTo>
                    <a:lnTo>
                      <a:pt x="211" y="49"/>
                    </a:lnTo>
                    <a:lnTo>
                      <a:pt x="210" y="48"/>
                    </a:lnTo>
                    <a:lnTo>
                      <a:pt x="209" y="48"/>
                    </a:lnTo>
                    <a:lnTo>
                      <a:pt x="206" y="49"/>
                    </a:lnTo>
                    <a:lnTo>
                      <a:pt x="205" y="50"/>
                    </a:lnTo>
                    <a:lnTo>
                      <a:pt x="203" y="52"/>
                    </a:lnTo>
                    <a:lnTo>
                      <a:pt x="201" y="50"/>
                    </a:lnTo>
                    <a:lnTo>
                      <a:pt x="194" y="52"/>
                    </a:lnTo>
                    <a:lnTo>
                      <a:pt x="189" y="53"/>
                    </a:lnTo>
                    <a:lnTo>
                      <a:pt x="185" y="54"/>
                    </a:lnTo>
                    <a:lnTo>
                      <a:pt x="184" y="54"/>
                    </a:lnTo>
                    <a:lnTo>
                      <a:pt x="183" y="54"/>
                    </a:lnTo>
                    <a:lnTo>
                      <a:pt x="180" y="48"/>
                    </a:lnTo>
                    <a:lnTo>
                      <a:pt x="180" y="47"/>
                    </a:lnTo>
                    <a:lnTo>
                      <a:pt x="178" y="47"/>
                    </a:lnTo>
                    <a:lnTo>
                      <a:pt x="174" y="47"/>
                    </a:lnTo>
                    <a:lnTo>
                      <a:pt x="173" y="48"/>
                    </a:lnTo>
                    <a:lnTo>
                      <a:pt x="172" y="47"/>
                    </a:lnTo>
                    <a:lnTo>
                      <a:pt x="171" y="44"/>
                    </a:lnTo>
                    <a:lnTo>
                      <a:pt x="169" y="41"/>
                    </a:lnTo>
                    <a:lnTo>
                      <a:pt x="168" y="38"/>
                    </a:lnTo>
                    <a:lnTo>
                      <a:pt x="166" y="38"/>
                    </a:lnTo>
                    <a:lnTo>
                      <a:pt x="165" y="39"/>
                    </a:lnTo>
                    <a:lnTo>
                      <a:pt x="163" y="41"/>
                    </a:lnTo>
                    <a:lnTo>
                      <a:pt x="162" y="43"/>
                    </a:lnTo>
                    <a:lnTo>
                      <a:pt x="161" y="44"/>
                    </a:lnTo>
                    <a:lnTo>
                      <a:pt x="160" y="54"/>
                    </a:lnTo>
                    <a:lnTo>
                      <a:pt x="160" y="58"/>
                    </a:lnTo>
                    <a:lnTo>
                      <a:pt x="160" y="59"/>
                    </a:lnTo>
                    <a:lnTo>
                      <a:pt x="158" y="60"/>
                    </a:lnTo>
                    <a:lnTo>
                      <a:pt x="158" y="61"/>
                    </a:lnTo>
                    <a:lnTo>
                      <a:pt x="157" y="63"/>
                    </a:lnTo>
                    <a:lnTo>
                      <a:pt x="157" y="65"/>
                    </a:lnTo>
                    <a:lnTo>
                      <a:pt x="158" y="67"/>
                    </a:lnTo>
                    <a:lnTo>
                      <a:pt x="158" y="70"/>
                    </a:lnTo>
                    <a:lnTo>
                      <a:pt x="157" y="71"/>
                    </a:lnTo>
                    <a:lnTo>
                      <a:pt x="158" y="74"/>
                    </a:lnTo>
                    <a:lnTo>
                      <a:pt x="160" y="78"/>
                    </a:lnTo>
                    <a:lnTo>
                      <a:pt x="160" y="80"/>
                    </a:lnTo>
                    <a:lnTo>
                      <a:pt x="160" y="81"/>
                    </a:lnTo>
                    <a:lnTo>
                      <a:pt x="160" y="82"/>
                    </a:lnTo>
                    <a:lnTo>
                      <a:pt x="160" y="83"/>
                    </a:lnTo>
                    <a:lnTo>
                      <a:pt x="157" y="83"/>
                    </a:lnTo>
                    <a:lnTo>
                      <a:pt x="156" y="85"/>
                    </a:lnTo>
                    <a:lnTo>
                      <a:pt x="155" y="87"/>
                    </a:lnTo>
                    <a:lnTo>
                      <a:pt x="154" y="88"/>
                    </a:lnTo>
                    <a:lnTo>
                      <a:pt x="152" y="88"/>
                    </a:lnTo>
                    <a:lnTo>
                      <a:pt x="150" y="87"/>
                    </a:lnTo>
                    <a:lnTo>
                      <a:pt x="145" y="87"/>
                    </a:lnTo>
                    <a:lnTo>
                      <a:pt x="145" y="86"/>
                    </a:lnTo>
                    <a:lnTo>
                      <a:pt x="144" y="86"/>
                    </a:lnTo>
                    <a:lnTo>
                      <a:pt x="143" y="83"/>
                    </a:lnTo>
                    <a:lnTo>
                      <a:pt x="141" y="82"/>
                    </a:lnTo>
                    <a:lnTo>
                      <a:pt x="140" y="82"/>
                    </a:lnTo>
                    <a:lnTo>
                      <a:pt x="139" y="81"/>
                    </a:lnTo>
                    <a:lnTo>
                      <a:pt x="139" y="78"/>
                    </a:lnTo>
                    <a:lnTo>
                      <a:pt x="138" y="76"/>
                    </a:lnTo>
                    <a:lnTo>
                      <a:pt x="136" y="71"/>
                    </a:lnTo>
                    <a:lnTo>
                      <a:pt x="135" y="67"/>
                    </a:lnTo>
                    <a:lnTo>
                      <a:pt x="135" y="65"/>
                    </a:lnTo>
                    <a:lnTo>
                      <a:pt x="135" y="63"/>
                    </a:lnTo>
                    <a:lnTo>
                      <a:pt x="134" y="61"/>
                    </a:lnTo>
                    <a:lnTo>
                      <a:pt x="133" y="61"/>
                    </a:lnTo>
                    <a:lnTo>
                      <a:pt x="131" y="61"/>
                    </a:lnTo>
                    <a:lnTo>
                      <a:pt x="130" y="60"/>
                    </a:lnTo>
                    <a:lnTo>
                      <a:pt x="129" y="60"/>
                    </a:lnTo>
                    <a:lnTo>
                      <a:pt x="128" y="60"/>
                    </a:lnTo>
                    <a:lnTo>
                      <a:pt x="124" y="61"/>
                    </a:lnTo>
                    <a:lnTo>
                      <a:pt x="123" y="64"/>
                    </a:lnTo>
                    <a:lnTo>
                      <a:pt x="122" y="64"/>
                    </a:lnTo>
                    <a:lnTo>
                      <a:pt x="120" y="63"/>
                    </a:lnTo>
                    <a:lnTo>
                      <a:pt x="118" y="61"/>
                    </a:lnTo>
                    <a:lnTo>
                      <a:pt x="118" y="60"/>
                    </a:lnTo>
                    <a:lnTo>
                      <a:pt x="118" y="54"/>
                    </a:lnTo>
                    <a:lnTo>
                      <a:pt x="117" y="53"/>
                    </a:lnTo>
                    <a:lnTo>
                      <a:pt x="116" y="52"/>
                    </a:lnTo>
                    <a:lnTo>
                      <a:pt x="114" y="50"/>
                    </a:lnTo>
                    <a:lnTo>
                      <a:pt x="114" y="49"/>
                    </a:lnTo>
                    <a:lnTo>
                      <a:pt x="117" y="47"/>
                    </a:lnTo>
                    <a:lnTo>
                      <a:pt x="118" y="44"/>
                    </a:lnTo>
                    <a:lnTo>
                      <a:pt x="118" y="38"/>
                    </a:lnTo>
                    <a:lnTo>
                      <a:pt x="117" y="37"/>
                    </a:lnTo>
                    <a:lnTo>
                      <a:pt x="116" y="36"/>
                    </a:lnTo>
                    <a:lnTo>
                      <a:pt x="117" y="34"/>
                    </a:lnTo>
                    <a:lnTo>
                      <a:pt x="118" y="33"/>
                    </a:lnTo>
                    <a:lnTo>
                      <a:pt x="119" y="28"/>
                    </a:lnTo>
                    <a:lnTo>
                      <a:pt x="120" y="26"/>
                    </a:lnTo>
                    <a:lnTo>
                      <a:pt x="120" y="25"/>
                    </a:lnTo>
                    <a:lnTo>
                      <a:pt x="119" y="23"/>
                    </a:lnTo>
                    <a:lnTo>
                      <a:pt x="118" y="21"/>
                    </a:lnTo>
                    <a:lnTo>
                      <a:pt x="118" y="17"/>
                    </a:lnTo>
                    <a:lnTo>
                      <a:pt x="117" y="17"/>
                    </a:lnTo>
                    <a:lnTo>
                      <a:pt x="117" y="16"/>
                    </a:lnTo>
                    <a:lnTo>
                      <a:pt x="117" y="14"/>
                    </a:lnTo>
                    <a:lnTo>
                      <a:pt x="116" y="9"/>
                    </a:lnTo>
                    <a:lnTo>
                      <a:pt x="114" y="7"/>
                    </a:lnTo>
                    <a:lnTo>
                      <a:pt x="114" y="6"/>
                    </a:lnTo>
                    <a:lnTo>
                      <a:pt x="116" y="5"/>
                    </a:lnTo>
                    <a:lnTo>
                      <a:pt x="114" y="5"/>
                    </a:lnTo>
                    <a:lnTo>
                      <a:pt x="114" y="4"/>
                    </a:lnTo>
                    <a:lnTo>
                      <a:pt x="114" y="3"/>
                    </a:lnTo>
                    <a:lnTo>
                      <a:pt x="114" y="1"/>
                    </a:lnTo>
                    <a:lnTo>
                      <a:pt x="114" y="0"/>
                    </a:lnTo>
                    <a:lnTo>
                      <a:pt x="113" y="1"/>
                    </a:lnTo>
                    <a:lnTo>
                      <a:pt x="112" y="3"/>
                    </a:lnTo>
                    <a:lnTo>
                      <a:pt x="111" y="4"/>
                    </a:lnTo>
                    <a:lnTo>
                      <a:pt x="111" y="7"/>
                    </a:lnTo>
                    <a:lnTo>
                      <a:pt x="108" y="12"/>
                    </a:lnTo>
                    <a:lnTo>
                      <a:pt x="108" y="14"/>
                    </a:lnTo>
                    <a:lnTo>
                      <a:pt x="107" y="14"/>
                    </a:lnTo>
                    <a:lnTo>
                      <a:pt x="106" y="12"/>
                    </a:lnTo>
                    <a:lnTo>
                      <a:pt x="105" y="12"/>
                    </a:lnTo>
                    <a:lnTo>
                      <a:pt x="102" y="16"/>
                    </a:lnTo>
                    <a:lnTo>
                      <a:pt x="102" y="17"/>
                    </a:lnTo>
                    <a:lnTo>
                      <a:pt x="103" y="18"/>
                    </a:lnTo>
                    <a:lnTo>
                      <a:pt x="103" y="20"/>
                    </a:lnTo>
                    <a:lnTo>
                      <a:pt x="101" y="22"/>
                    </a:lnTo>
                    <a:lnTo>
                      <a:pt x="101" y="23"/>
                    </a:lnTo>
                    <a:lnTo>
                      <a:pt x="102" y="25"/>
                    </a:lnTo>
                    <a:lnTo>
                      <a:pt x="101" y="27"/>
                    </a:lnTo>
                    <a:lnTo>
                      <a:pt x="105" y="30"/>
                    </a:lnTo>
                    <a:lnTo>
                      <a:pt x="103" y="32"/>
                    </a:lnTo>
                    <a:lnTo>
                      <a:pt x="103" y="34"/>
                    </a:lnTo>
                    <a:lnTo>
                      <a:pt x="101" y="36"/>
                    </a:lnTo>
                    <a:lnTo>
                      <a:pt x="98" y="37"/>
                    </a:lnTo>
                    <a:lnTo>
                      <a:pt x="100" y="41"/>
                    </a:lnTo>
                    <a:lnTo>
                      <a:pt x="101" y="42"/>
                    </a:lnTo>
                    <a:lnTo>
                      <a:pt x="101" y="43"/>
                    </a:lnTo>
                    <a:lnTo>
                      <a:pt x="101" y="44"/>
                    </a:lnTo>
                    <a:lnTo>
                      <a:pt x="101" y="45"/>
                    </a:lnTo>
                    <a:lnTo>
                      <a:pt x="102" y="45"/>
                    </a:lnTo>
                    <a:lnTo>
                      <a:pt x="103" y="47"/>
                    </a:lnTo>
                    <a:lnTo>
                      <a:pt x="102" y="52"/>
                    </a:lnTo>
                    <a:lnTo>
                      <a:pt x="100" y="53"/>
                    </a:lnTo>
                    <a:lnTo>
                      <a:pt x="96" y="53"/>
                    </a:lnTo>
                    <a:lnTo>
                      <a:pt x="95" y="55"/>
                    </a:lnTo>
                    <a:lnTo>
                      <a:pt x="95" y="56"/>
                    </a:lnTo>
                    <a:lnTo>
                      <a:pt x="94" y="58"/>
                    </a:lnTo>
                    <a:lnTo>
                      <a:pt x="92" y="58"/>
                    </a:lnTo>
                    <a:lnTo>
                      <a:pt x="91" y="56"/>
                    </a:lnTo>
                    <a:lnTo>
                      <a:pt x="90" y="55"/>
                    </a:lnTo>
                    <a:lnTo>
                      <a:pt x="89" y="56"/>
                    </a:lnTo>
                    <a:lnTo>
                      <a:pt x="87" y="58"/>
                    </a:lnTo>
                    <a:lnTo>
                      <a:pt x="86" y="58"/>
                    </a:lnTo>
                    <a:lnTo>
                      <a:pt x="86" y="59"/>
                    </a:lnTo>
                    <a:lnTo>
                      <a:pt x="84" y="61"/>
                    </a:lnTo>
                    <a:lnTo>
                      <a:pt x="84" y="63"/>
                    </a:lnTo>
                    <a:lnTo>
                      <a:pt x="84" y="64"/>
                    </a:lnTo>
                    <a:lnTo>
                      <a:pt x="82" y="64"/>
                    </a:lnTo>
                    <a:lnTo>
                      <a:pt x="79" y="64"/>
                    </a:lnTo>
                    <a:lnTo>
                      <a:pt x="79" y="65"/>
                    </a:lnTo>
                    <a:lnTo>
                      <a:pt x="78" y="66"/>
                    </a:lnTo>
                    <a:lnTo>
                      <a:pt x="76" y="66"/>
                    </a:lnTo>
                    <a:lnTo>
                      <a:pt x="75" y="66"/>
                    </a:lnTo>
                    <a:lnTo>
                      <a:pt x="74" y="67"/>
                    </a:lnTo>
                    <a:lnTo>
                      <a:pt x="70" y="69"/>
                    </a:lnTo>
                    <a:lnTo>
                      <a:pt x="69" y="70"/>
                    </a:lnTo>
                    <a:lnTo>
                      <a:pt x="68" y="71"/>
                    </a:lnTo>
                    <a:lnTo>
                      <a:pt x="68" y="72"/>
                    </a:lnTo>
                    <a:lnTo>
                      <a:pt x="64" y="72"/>
                    </a:lnTo>
                    <a:lnTo>
                      <a:pt x="63" y="72"/>
                    </a:lnTo>
                    <a:lnTo>
                      <a:pt x="62" y="74"/>
                    </a:lnTo>
                    <a:lnTo>
                      <a:pt x="63" y="76"/>
                    </a:lnTo>
                    <a:lnTo>
                      <a:pt x="62" y="77"/>
                    </a:lnTo>
                    <a:lnTo>
                      <a:pt x="62" y="80"/>
                    </a:lnTo>
                    <a:lnTo>
                      <a:pt x="59" y="81"/>
                    </a:lnTo>
                    <a:lnTo>
                      <a:pt x="58" y="80"/>
                    </a:lnTo>
                    <a:lnTo>
                      <a:pt x="54" y="80"/>
                    </a:lnTo>
                    <a:lnTo>
                      <a:pt x="49" y="81"/>
                    </a:lnTo>
                    <a:lnTo>
                      <a:pt x="46" y="82"/>
                    </a:lnTo>
                    <a:lnTo>
                      <a:pt x="48" y="82"/>
                    </a:lnTo>
                    <a:lnTo>
                      <a:pt x="49" y="82"/>
                    </a:lnTo>
                    <a:lnTo>
                      <a:pt x="49" y="85"/>
                    </a:lnTo>
                    <a:lnTo>
                      <a:pt x="51" y="86"/>
                    </a:lnTo>
                    <a:lnTo>
                      <a:pt x="53" y="87"/>
                    </a:lnTo>
                    <a:lnTo>
                      <a:pt x="53" y="88"/>
                    </a:lnTo>
                    <a:lnTo>
                      <a:pt x="53" y="90"/>
                    </a:lnTo>
                    <a:lnTo>
                      <a:pt x="53" y="91"/>
                    </a:lnTo>
                    <a:lnTo>
                      <a:pt x="54" y="91"/>
                    </a:lnTo>
                    <a:lnTo>
                      <a:pt x="53" y="91"/>
                    </a:lnTo>
                    <a:lnTo>
                      <a:pt x="52" y="91"/>
                    </a:lnTo>
                    <a:lnTo>
                      <a:pt x="52" y="92"/>
                    </a:lnTo>
                    <a:lnTo>
                      <a:pt x="51" y="94"/>
                    </a:lnTo>
                    <a:lnTo>
                      <a:pt x="51" y="96"/>
                    </a:lnTo>
                    <a:lnTo>
                      <a:pt x="49" y="94"/>
                    </a:lnTo>
                    <a:lnTo>
                      <a:pt x="48" y="94"/>
                    </a:lnTo>
                    <a:lnTo>
                      <a:pt x="48" y="96"/>
                    </a:lnTo>
                    <a:lnTo>
                      <a:pt x="49" y="98"/>
                    </a:lnTo>
                    <a:lnTo>
                      <a:pt x="49" y="101"/>
                    </a:lnTo>
                    <a:lnTo>
                      <a:pt x="48" y="102"/>
                    </a:lnTo>
                    <a:lnTo>
                      <a:pt x="47" y="102"/>
                    </a:lnTo>
                    <a:lnTo>
                      <a:pt x="46" y="103"/>
                    </a:lnTo>
                    <a:lnTo>
                      <a:pt x="46" y="105"/>
                    </a:lnTo>
                    <a:lnTo>
                      <a:pt x="43" y="107"/>
                    </a:lnTo>
                    <a:lnTo>
                      <a:pt x="40" y="112"/>
                    </a:lnTo>
                    <a:lnTo>
                      <a:pt x="36" y="115"/>
                    </a:lnTo>
                    <a:lnTo>
                      <a:pt x="36" y="119"/>
                    </a:lnTo>
                    <a:lnTo>
                      <a:pt x="36" y="121"/>
                    </a:lnTo>
                    <a:lnTo>
                      <a:pt x="35" y="125"/>
                    </a:lnTo>
                    <a:lnTo>
                      <a:pt x="32" y="129"/>
                    </a:lnTo>
                    <a:lnTo>
                      <a:pt x="30" y="129"/>
                    </a:lnTo>
                    <a:lnTo>
                      <a:pt x="29" y="131"/>
                    </a:lnTo>
                    <a:lnTo>
                      <a:pt x="26" y="135"/>
                    </a:lnTo>
                    <a:lnTo>
                      <a:pt x="25" y="140"/>
                    </a:lnTo>
                    <a:lnTo>
                      <a:pt x="24" y="141"/>
                    </a:lnTo>
                    <a:lnTo>
                      <a:pt x="22" y="142"/>
                    </a:lnTo>
                    <a:lnTo>
                      <a:pt x="19" y="142"/>
                    </a:lnTo>
                    <a:lnTo>
                      <a:pt x="19" y="145"/>
                    </a:lnTo>
                    <a:lnTo>
                      <a:pt x="18" y="146"/>
                    </a:lnTo>
                    <a:lnTo>
                      <a:pt x="16" y="147"/>
                    </a:lnTo>
                    <a:lnTo>
                      <a:pt x="14" y="147"/>
                    </a:lnTo>
                    <a:lnTo>
                      <a:pt x="11" y="147"/>
                    </a:lnTo>
                    <a:lnTo>
                      <a:pt x="8" y="148"/>
                    </a:lnTo>
                    <a:lnTo>
                      <a:pt x="5" y="150"/>
                    </a:lnTo>
                    <a:lnTo>
                      <a:pt x="4" y="151"/>
                    </a:lnTo>
                    <a:lnTo>
                      <a:pt x="3" y="153"/>
                    </a:lnTo>
                    <a:lnTo>
                      <a:pt x="3" y="154"/>
                    </a:lnTo>
                    <a:lnTo>
                      <a:pt x="3" y="157"/>
                    </a:lnTo>
                    <a:lnTo>
                      <a:pt x="2" y="161"/>
                    </a:lnTo>
                    <a:lnTo>
                      <a:pt x="0" y="163"/>
                    </a:lnTo>
                    <a:lnTo>
                      <a:pt x="0" y="165"/>
                    </a:lnTo>
                    <a:lnTo>
                      <a:pt x="2" y="168"/>
                    </a:lnTo>
                    <a:lnTo>
                      <a:pt x="3" y="173"/>
                    </a:lnTo>
                    <a:lnTo>
                      <a:pt x="3" y="179"/>
                    </a:lnTo>
                    <a:lnTo>
                      <a:pt x="16" y="179"/>
                    </a:lnTo>
                    <a:lnTo>
                      <a:pt x="31" y="180"/>
                    </a:lnTo>
                    <a:lnTo>
                      <a:pt x="46" y="184"/>
                    </a:lnTo>
                    <a:lnTo>
                      <a:pt x="49" y="184"/>
                    </a:lnTo>
                    <a:lnTo>
                      <a:pt x="52" y="184"/>
                    </a:lnTo>
                    <a:lnTo>
                      <a:pt x="57" y="183"/>
                    </a:lnTo>
                    <a:lnTo>
                      <a:pt x="64" y="180"/>
                    </a:lnTo>
                    <a:lnTo>
                      <a:pt x="69" y="180"/>
                    </a:lnTo>
                    <a:lnTo>
                      <a:pt x="75" y="181"/>
                    </a:lnTo>
                    <a:lnTo>
                      <a:pt x="85" y="183"/>
                    </a:lnTo>
                    <a:lnTo>
                      <a:pt x="95" y="186"/>
                    </a:lnTo>
                    <a:lnTo>
                      <a:pt x="101" y="190"/>
                    </a:lnTo>
                    <a:lnTo>
                      <a:pt x="109" y="192"/>
                    </a:lnTo>
                    <a:lnTo>
                      <a:pt x="112" y="194"/>
                    </a:lnTo>
                    <a:lnTo>
                      <a:pt x="114" y="192"/>
                    </a:lnTo>
                    <a:lnTo>
                      <a:pt x="113" y="192"/>
                    </a:lnTo>
                    <a:lnTo>
                      <a:pt x="113" y="191"/>
                    </a:lnTo>
                    <a:lnTo>
                      <a:pt x="113" y="189"/>
                    </a:lnTo>
                    <a:lnTo>
                      <a:pt x="112" y="189"/>
                    </a:lnTo>
                    <a:lnTo>
                      <a:pt x="111" y="189"/>
                    </a:lnTo>
                    <a:lnTo>
                      <a:pt x="109" y="187"/>
                    </a:lnTo>
                    <a:lnTo>
                      <a:pt x="109" y="184"/>
                    </a:lnTo>
                    <a:lnTo>
                      <a:pt x="111" y="180"/>
                    </a:lnTo>
                    <a:lnTo>
                      <a:pt x="112" y="174"/>
                    </a:lnTo>
                    <a:lnTo>
                      <a:pt x="113" y="169"/>
                    </a:lnTo>
                    <a:lnTo>
                      <a:pt x="119" y="165"/>
                    </a:lnTo>
                    <a:lnTo>
                      <a:pt x="120" y="164"/>
                    </a:lnTo>
                    <a:lnTo>
                      <a:pt x="122" y="164"/>
                    </a:lnTo>
                    <a:lnTo>
                      <a:pt x="124" y="162"/>
                    </a:lnTo>
                    <a:lnTo>
                      <a:pt x="125" y="158"/>
                    </a:lnTo>
                    <a:lnTo>
                      <a:pt x="130" y="150"/>
                    </a:lnTo>
                    <a:lnTo>
                      <a:pt x="130" y="148"/>
                    </a:lnTo>
                    <a:lnTo>
                      <a:pt x="129" y="147"/>
                    </a:lnTo>
                    <a:lnTo>
                      <a:pt x="129" y="143"/>
                    </a:lnTo>
                    <a:lnTo>
                      <a:pt x="129" y="142"/>
                    </a:lnTo>
                    <a:lnTo>
                      <a:pt x="130" y="142"/>
                    </a:lnTo>
                    <a:lnTo>
                      <a:pt x="130" y="141"/>
                    </a:lnTo>
                    <a:lnTo>
                      <a:pt x="133" y="137"/>
                    </a:lnTo>
                    <a:lnTo>
                      <a:pt x="135" y="134"/>
                    </a:lnTo>
                    <a:lnTo>
                      <a:pt x="138" y="132"/>
                    </a:lnTo>
                    <a:lnTo>
                      <a:pt x="139" y="131"/>
                    </a:lnTo>
                    <a:lnTo>
                      <a:pt x="140" y="132"/>
                    </a:lnTo>
                    <a:lnTo>
                      <a:pt x="140" y="131"/>
                    </a:lnTo>
                    <a:lnTo>
                      <a:pt x="141" y="131"/>
                    </a:lnTo>
                    <a:lnTo>
                      <a:pt x="151" y="127"/>
                    </a:lnTo>
                    <a:lnTo>
                      <a:pt x="157" y="123"/>
                    </a:lnTo>
                    <a:lnTo>
                      <a:pt x="158" y="120"/>
                    </a:lnTo>
                    <a:lnTo>
                      <a:pt x="160" y="116"/>
                    </a:lnTo>
                    <a:lnTo>
                      <a:pt x="158" y="116"/>
                    </a:lnTo>
                    <a:lnTo>
                      <a:pt x="157" y="115"/>
                    </a:lnTo>
                    <a:lnTo>
                      <a:pt x="158" y="116"/>
                    </a:lnTo>
                    <a:lnTo>
                      <a:pt x="158" y="118"/>
                    </a:lnTo>
                    <a:lnTo>
                      <a:pt x="157" y="118"/>
                    </a:lnTo>
                    <a:lnTo>
                      <a:pt x="155" y="116"/>
                    </a:lnTo>
                    <a:lnTo>
                      <a:pt x="155" y="115"/>
                    </a:lnTo>
                    <a:lnTo>
                      <a:pt x="155" y="114"/>
                    </a:lnTo>
                    <a:lnTo>
                      <a:pt x="155" y="113"/>
                    </a:lnTo>
                    <a:lnTo>
                      <a:pt x="156" y="113"/>
                    </a:lnTo>
                    <a:lnTo>
                      <a:pt x="157" y="113"/>
                    </a:lnTo>
                    <a:lnTo>
                      <a:pt x="162" y="108"/>
                    </a:lnTo>
                    <a:lnTo>
                      <a:pt x="163" y="104"/>
                    </a:lnTo>
                    <a:lnTo>
                      <a:pt x="165" y="101"/>
                    </a:lnTo>
                    <a:lnTo>
                      <a:pt x="167" y="99"/>
                    </a:lnTo>
                    <a:lnTo>
                      <a:pt x="169" y="98"/>
                    </a:lnTo>
                    <a:lnTo>
                      <a:pt x="171" y="98"/>
                    </a:lnTo>
                    <a:lnTo>
                      <a:pt x="172" y="99"/>
                    </a:lnTo>
                    <a:lnTo>
                      <a:pt x="173" y="99"/>
                    </a:lnTo>
                    <a:lnTo>
                      <a:pt x="173" y="98"/>
                    </a:lnTo>
                    <a:lnTo>
                      <a:pt x="176" y="97"/>
                    </a:lnTo>
                    <a:lnTo>
                      <a:pt x="177" y="97"/>
                    </a:lnTo>
                    <a:lnTo>
                      <a:pt x="179" y="97"/>
                    </a:lnTo>
                    <a:lnTo>
                      <a:pt x="180" y="96"/>
                    </a:lnTo>
                    <a:lnTo>
                      <a:pt x="185" y="94"/>
                    </a:lnTo>
                    <a:lnTo>
                      <a:pt x="194" y="96"/>
                    </a:lnTo>
                    <a:lnTo>
                      <a:pt x="203" y="98"/>
                    </a:lnTo>
                    <a:lnTo>
                      <a:pt x="205" y="99"/>
                    </a:lnTo>
                    <a:lnTo>
                      <a:pt x="206" y="102"/>
                    </a:lnTo>
                    <a:lnTo>
                      <a:pt x="209" y="104"/>
                    </a:lnTo>
                    <a:lnTo>
                      <a:pt x="211" y="108"/>
                    </a:lnTo>
                    <a:lnTo>
                      <a:pt x="214" y="112"/>
                    </a:lnTo>
                    <a:lnTo>
                      <a:pt x="215" y="110"/>
                    </a:lnTo>
                    <a:lnTo>
                      <a:pt x="215" y="112"/>
                    </a:lnTo>
                    <a:lnTo>
                      <a:pt x="214" y="113"/>
                    </a:lnTo>
                    <a:lnTo>
                      <a:pt x="214" y="115"/>
                    </a:lnTo>
                    <a:lnTo>
                      <a:pt x="212" y="115"/>
                    </a:lnTo>
                    <a:lnTo>
                      <a:pt x="211" y="115"/>
                    </a:lnTo>
                    <a:lnTo>
                      <a:pt x="209" y="115"/>
                    </a:lnTo>
                    <a:lnTo>
                      <a:pt x="206" y="115"/>
                    </a:lnTo>
                    <a:lnTo>
                      <a:pt x="205" y="115"/>
                    </a:lnTo>
                    <a:lnTo>
                      <a:pt x="201" y="115"/>
                    </a:lnTo>
                    <a:lnTo>
                      <a:pt x="199" y="114"/>
                    </a:lnTo>
                    <a:lnTo>
                      <a:pt x="198" y="114"/>
                    </a:lnTo>
                    <a:lnTo>
                      <a:pt x="198" y="115"/>
                    </a:lnTo>
                    <a:lnTo>
                      <a:pt x="196" y="116"/>
                    </a:lnTo>
                    <a:lnTo>
                      <a:pt x="196" y="120"/>
                    </a:lnTo>
                    <a:lnTo>
                      <a:pt x="196" y="123"/>
                    </a:lnTo>
                    <a:lnTo>
                      <a:pt x="196" y="124"/>
                    </a:lnTo>
                    <a:lnTo>
                      <a:pt x="195" y="124"/>
                    </a:lnTo>
                    <a:lnTo>
                      <a:pt x="194" y="124"/>
                    </a:lnTo>
                    <a:lnTo>
                      <a:pt x="195" y="127"/>
                    </a:lnTo>
                    <a:lnTo>
                      <a:pt x="196" y="130"/>
                    </a:lnTo>
                    <a:lnTo>
                      <a:pt x="196" y="132"/>
                    </a:lnTo>
                    <a:lnTo>
                      <a:pt x="198" y="134"/>
                    </a:lnTo>
                    <a:lnTo>
                      <a:pt x="198" y="135"/>
                    </a:lnTo>
                    <a:lnTo>
                      <a:pt x="198" y="136"/>
                    </a:lnTo>
                    <a:lnTo>
                      <a:pt x="196" y="137"/>
                    </a:lnTo>
                    <a:lnTo>
                      <a:pt x="195" y="139"/>
                    </a:lnTo>
                    <a:lnTo>
                      <a:pt x="194" y="140"/>
                    </a:lnTo>
                    <a:lnTo>
                      <a:pt x="193" y="143"/>
                    </a:lnTo>
                    <a:lnTo>
                      <a:pt x="194" y="145"/>
                    </a:lnTo>
                    <a:lnTo>
                      <a:pt x="196" y="146"/>
                    </a:lnTo>
                    <a:lnTo>
                      <a:pt x="196" y="147"/>
                    </a:lnTo>
                    <a:lnTo>
                      <a:pt x="195" y="148"/>
                    </a:lnTo>
                    <a:lnTo>
                      <a:pt x="193" y="153"/>
                    </a:lnTo>
                    <a:lnTo>
                      <a:pt x="194" y="153"/>
                    </a:lnTo>
                    <a:lnTo>
                      <a:pt x="195" y="154"/>
                    </a:lnTo>
                    <a:lnTo>
                      <a:pt x="194" y="156"/>
                    </a:lnTo>
                    <a:lnTo>
                      <a:pt x="194" y="157"/>
                    </a:lnTo>
                    <a:lnTo>
                      <a:pt x="194" y="161"/>
                    </a:lnTo>
                    <a:lnTo>
                      <a:pt x="196" y="163"/>
                    </a:lnTo>
                    <a:lnTo>
                      <a:pt x="196" y="164"/>
                    </a:lnTo>
                    <a:lnTo>
                      <a:pt x="194" y="165"/>
                    </a:lnTo>
                    <a:lnTo>
                      <a:pt x="194" y="167"/>
                    </a:lnTo>
                    <a:lnTo>
                      <a:pt x="193" y="168"/>
                    </a:lnTo>
                    <a:lnTo>
                      <a:pt x="191" y="168"/>
                    </a:lnTo>
                    <a:lnTo>
                      <a:pt x="191" y="170"/>
                    </a:lnTo>
                    <a:lnTo>
                      <a:pt x="191" y="173"/>
                    </a:lnTo>
                    <a:lnTo>
                      <a:pt x="191" y="175"/>
                    </a:lnTo>
                    <a:lnTo>
                      <a:pt x="193" y="176"/>
                    </a:lnTo>
                    <a:lnTo>
                      <a:pt x="194" y="176"/>
                    </a:lnTo>
                    <a:lnTo>
                      <a:pt x="195" y="178"/>
                    </a:lnTo>
                    <a:lnTo>
                      <a:pt x="196" y="180"/>
                    </a:lnTo>
                    <a:lnTo>
                      <a:pt x="199" y="180"/>
                    </a:lnTo>
                    <a:lnTo>
                      <a:pt x="196" y="184"/>
                    </a:lnTo>
                    <a:lnTo>
                      <a:pt x="196" y="185"/>
                    </a:lnTo>
                    <a:lnTo>
                      <a:pt x="199" y="185"/>
                    </a:lnTo>
                    <a:lnTo>
                      <a:pt x="200" y="189"/>
                    </a:lnTo>
                    <a:lnTo>
                      <a:pt x="201" y="189"/>
                    </a:lnTo>
                    <a:lnTo>
                      <a:pt x="201" y="187"/>
                    </a:lnTo>
                    <a:lnTo>
                      <a:pt x="204" y="190"/>
                    </a:lnTo>
                    <a:lnTo>
                      <a:pt x="206" y="192"/>
                    </a:lnTo>
                    <a:lnTo>
                      <a:pt x="207" y="192"/>
                    </a:lnTo>
                    <a:lnTo>
                      <a:pt x="207" y="191"/>
                    </a:lnTo>
                    <a:lnTo>
                      <a:pt x="209" y="190"/>
                    </a:lnTo>
                    <a:lnTo>
                      <a:pt x="212" y="189"/>
                    </a:lnTo>
                    <a:lnTo>
                      <a:pt x="214" y="187"/>
                    </a:lnTo>
                    <a:lnTo>
                      <a:pt x="215" y="186"/>
                    </a:lnTo>
                    <a:lnTo>
                      <a:pt x="216" y="186"/>
                    </a:lnTo>
                    <a:lnTo>
                      <a:pt x="218" y="183"/>
                    </a:lnTo>
                    <a:lnTo>
                      <a:pt x="220" y="181"/>
                    </a:lnTo>
                    <a:lnTo>
                      <a:pt x="222" y="181"/>
                    </a:lnTo>
                    <a:lnTo>
                      <a:pt x="223" y="179"/>
                    </a:lnTo>
                    <a:lnTo>
                      <a:pt x="225" y="180"/>
                    </a:lnTo>
                    <a:lnTo>
                      <a:pt x="225" y="183"/>
                    </a:lnTo>
                    <a:lnTo>
                      <a:pt x="227" y="183"/>
                    </a:lnTo>
                    <a:lnTo>
                      <a:pt x="228" y="183"/>
                    </a:lnTo>
                    <a:lnTo>
                      <a:pt x="228" y="181"/>
                    </a:lnTo>
                    <a:lnTo>
                      <a:pt x="227" y="180"/>
                    </a:lnTo>
                    <a:lnTo>
                      <a:pt x="227" y="179"/>
                    </a:lnTo>
                    <a:lnTo>
                      <a:pt x="227" y="178"/>
                    </a:lnTo>
                    <a:lnTo>
                      <a:pt x="227" y="175"/>
                    </a:lnTo>
                    <a:lnTo>
                      <a:pt x="227" y="174"/>
                    </a:lnTo>
                    <a:lnTo>
                      <a:pt x="228" y="174"/>
                    </a:lnTo>
                    <a:lnTo>
                      <a:pt x="228" y="173"/>
                    </a:lnTo>
                    <a:lnTo>
                      <a:pt x="229" y="170"/>
                    </a:lnTo>
                    <a:lnTo>
                      <a:pt x="231" y="167"/>
                    </a:lnTo>
                    <a:lnTo>
                      <a:pt x="233" y="164"/>
                    </a:lnTo>
                    <a:lnTo>
                      <a:pt x="234" y="164"/>
                    </a:lnTo>
                    <a:lnTo>
                      <a:pt x="237" y="162"/>
                    </a:lnTo>
                    <a:lnTo>
                      <a:pt x="237" y="161"/>
                    </a:lnTo>
                    <a:lnTo>
                      <a:pt x="238" y="159"/>
                    </a:lnTo>
                    <a:lnTo>
                      <a:pt x="239" y="157"/>
                    </a:lnTo>
                    <a:lnTo>
                      <a:pt x="240" y="156"/>
                    </a:lnTo>
                    <a:lnTo>
                      <a:pt x="242" y="153"/>
                    </a:lnTo>
                    <a:lnTo>
                      <a:pt x="242" y="152"/>
                    </a:lnTo>
                    <a:lnTo>
                      <a:pt x="243" y="147"/>
                    </a:lnTo>
                    <a:lnTo>
                      <a:pt x="243" y="146"/>
                    </a:lnTo>
                    <a:lnTo>
                      <a:pt x="244" y="145"/>
                    </a:lnTo>
                    <a:lnTo>
                      <a:pt x="245" y="143"/>
                    </a:lnTo>
                    <a:lnTo>
                      <a:pt x="248" y="142"/>
                    </a:lnTo>
                    <a:lnTo>
                      <a:pt x="249" y="141"/>
                    </a:lnTo>
                    <a:lnTo>
                      <a:pt x="250" y="140"/>
                    </a:lnTo>
                    <a:lnTo>
                      <a:pt x="250" y="139"/>
                    </a:lnTo>
                    <a:lnTo>
                      <a:pt x="250" y="137"/>
                    </a:lnTo>
                    <a:lnTo>
                      <a:pt x="250" y="135"/>
                    </a:lnTo>
                    <a:lnTo>
                      <a:pt x="252" y="132"/>
                    </a:lnTo>
                    <a:lnTo>
                      <a:pt x="252"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 name="Freeform 207"/>
              <p:cNvSpPr>
                <a:spLocks/>
              </p:cNvSpPr>
              <p:nvPr/>
            </p:nvSpPr>
            <p:spPr bwMode="auto">
              <a:xfrm>
                <a:off x="3911919" y="1133294"/>
                <a:ext cx="3819" cy="286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2147483647 h 3"/>
                  <a:gd name="T16" fmla="*/ 0 w 4"/>
                  <a:gd name="T17" fmla="*/ 2147483647 h 3"/>
                  <a:gd name="T18" fmla="*/ 0 w 4"/>
                  <a:gd name="T19" fmla="*/ 2147483647 h 3"/>
                  <a:gd name="T20" fmla="*/ 2147483647 w 4"/>
                  <a:gd name="T21" fmla="*/ 0 h 3"/>
                  <a:gd name="T22" fmla="*/ 2147483647 w 4"/>
                  <a:gd name="T23" fmla="*/ 0 h 3"/>
                  <a:gd name="T24" fmla="*/ 2147483647 w 4"/>
                  <a:gd name="T25" fmla="*/ 0 h 3"/>
                  <a:gd name="T26" fmla="*/ 2147483647 w 4"/>
                  <a:gd name="T27" fmla="*/ 0 h 3"/>
                  <a:gd name="T28" fmla="*/ 2147483647 w 4"/>
                  <a:gd name="T29" fmla="*/ 0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
                    <a:moveTo>
                      <a:pt x="3" y="3"/>
                    </a:moveTo>
                    <a:lnTo>
                      <a:pt x="3" y="3"/>
                    </a:lnTo>
                    <a:lnTo>
                      <a:pt x="2" y="3"/>
                    </a:lnTo>
                    <a:lnTo>
                      <a:pt x="0" y="1"/>
                    </a:lnTo>
                    <a:lnTo>
                      <a:pt x="2" y="0"/>
                    </a:lnTo>
                    <a:lnTo>
                      <a:pt x="3" y="0"/>
                    </a:lnTo>
                    <a:lnTo>
                      <a:pt x="4" y="0"/>
                    </a:lnTo>
                    <a:lnTo>
                      <a:pt x="4" y="1"/>
                    </a:lnTo>
                    <a:lnTo>
                      <a:pt x="4"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 name="Freeform 208"/>
              <p:cNvSpPr>
                <a:spLocks/>
              </p:cNvSpPr>
              <p:nvPr/>
            </p:nvSpPr>
            <p:spPr bwMode="auto">
              <a:xfrm>
                <a:off x="3910964" y="1134249"/>
                <a:ext cx="955" cy="955"/>
              </a:xfrm>
              <a:custGeom>
                <a:avLst/>
                <a:gdLst>
                  <a:gd name="T0" fmla="*/ 2147483647 w 1"/>
                  <a:gd name="T1" fmla="*/ 0 h 1588"/>
                  <a:gd name="T2" fmla="*/ 2147483647 w 1"/>
                  <a:gd name="T3" fmla="*/ 0 h 1588"/>
                  <a:gd name="T4" fmla="*/ 0 w 1"/>
                  <a:gd name="T5" fmla="*/ 0 h 1588"/>
                  <a:gd name="T6" fmla="*/ 2147483647 w 1"/>
                  <a:gd name="T7" fmla="*/ 0 h 1588"/>
                  <a:gd name="T8" fmla="*/ 2147483647 w 1"/>
                  <a:gd name="T9" fmla="*/ 0 h 1588"/>
                  <a:gd name="T10" fmla="*/ 2147483647 w 1"/>
                  <a:gd name="T11" fmla="*/ 0 h 1588"/>
                  <a:gd name="T12" fmla="*/ 2147483647 w 1"/>
                  <a:gd name="T13" fmla="*/ 0 h 1588"/>
                  <a:gd name="T14" fmla="*/ 2147483647 w 1"/>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588">
                    <a:moveTo>
                      <a:pt x="1" y="0"/>
                    </a:moveTo>
                    <a:lnTo>
                      <a:pt x="1" y="0"/>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 name="Freeform 209"/>
              <p:cNvSpPr>
                <a:spLocks/>
              </p:cNvSpPr>
              <p:nvPr/>
            </p:nvSpPr>
            <p:spPr bwMode="auto">
              <a:xfrm>
                <a:off x="4152543" y="1121836"/>
                <a:ext cx="955" cy="955"/>
              </a:xfrm>
              <a:custGeom>
                <a:avLst/>
                <a:gdLst>
                  <a:gd name="T0" fmla="*/ 0 w 1"/>
                  <a:gd name="T1" fmla="*/ 0 h 1587"/>
                  <a:gd name="T2" fmla="*/ 0 w 1"/>
                  <a:gd name="T3" fmla="*/ 0 h 1587"/>
                  <a:gd name="T4" fmla="*/ 2147483647 w 1"/>
                  <a:gd name="T5" fmla="*/ 0 h 1587"/>
                  <a:gd name="T6" fmla="*/ 2147483647 w 1"/>
                  <a:gd name="T7" fmla="*/ 0 h 1587"/>
                  <a:gd name="T8" fmla="*/ 0 w 1"/>
                  <a:gd name="T9" fmla="*/ 0 h 1587"/>
                  <a:gd name="T10" fmla="*/ 0 w 1"/>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7">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 name="Freeform 210"/>
              <p:cNvSpPr>
                <a:spLocks/>
              </p:cNvSpPr>
              <p:nvPr/>
            </p:nvSpPr>
            <p:spPr bwMode="auto">
              <a:xfrm>
                <a:off x="3685618" y="1703343"/>
                <a:ext cx="51562" cy="94531"/>
              </a:xfrm>
              <a:custGeom>
                <a:avLst/>
                <a:gdLst>
                  <a:gd name="T0" fmla="*/ 2147483647 w 54"/>
                  <a:gd name="T1" fmla="*/ 2147483647 h 99"/>
                  <a:gd name="T2" fmla="*/ 2147483647 w 54"/>
                  <a:gd name="T3" fmla="*/ 2147483647 h 99"/>
                  <a:gd name="T4" fmla="*/ 2147483647 w 54"/>
                  <a:gd name="T5" fmla="*/ 2147483647 h 99"/>
                  <a:gd name="T6" fmla="*/ 0 w 54"/>
                  <a:gd name="T7" fmla="*/ 2147483647 h 99"/>
                  <a:gd name="T8" fmla="*/ 2147483647 w 54"/>
                  <a:gd name="T9" fmla="*/ 2147483647 h 99"/>
                  <a:gd name="T10" fmla="*/ 2147483647 w 54"/>
                  <a:gd name="T11" fmla="*/ 2147483647 h 99"/>
                  <a:gd name="T12" fmla="*/ 2147483647 w 54"/>
                  <a:gd name="T13" fmla="*/ 2147483647 h 99"/>
                  <a:gd name="T14" fmla="*/ 2147483647 w 54"/>
                  <a:gd name="T15" fmla="*/ 2147483647 h 99"/>
                  <a:gd name="T16" fmla="*/ 2147483647 w 54"/>
                  <a:gd name="T17" fmla="*/ 2147483647 h 99"/>
                  <a:gd name="T18" fmla="*/ 2147483647 w 54"/>
                  <a:gd name="T19" fmla="*/ 2147483647 h 99"/>
                  <a:gd name="T20" fmla="*/ 2147483647 w 54"/>
                  <a:gd name="T21" fmla="*/ 2147483647 h 99"/>
                  <a:gd name="T22" fmla="*/ 2147483647 w 54"/>
                  <a:gd name="T23" fmla="*/ 2147483647 h 99"/>
                  <a:gd name="T24" fmla="*/ 2147483647 w 54"/>
                  <a:gd name="T25" fmla="*/ 2147483647 h 99"/>
                  <a:gd name="T26" fmla="*/ 2147483647 w 54"/>
                  <a:gd name="T27" fmla="*/ 2147483647 h 99"/>
                  <a:gd name="T28" fmla="*/ 2147483647 w 54"/>
                  <a:gd name="T29" fmla="*/ 2147483647 h 99"/>
                  <a:gd name="T30" fmla="*/ 2147483647 w 54"/>
                  <a:gd name="T31" fmla="*/ 2147483647 h 99"/>
                  <a:gd name="T32" fmla="*/ 2147483647 w 54"/>
                  <a:gd name="T33" fmla="*/ 2147483647 h 99"/>
                  <a:gd name="T34" fmla="*/ 2147483647 w 54"/>
                  <a:gd name="T35" fmla="*/ 2147483647 h 99"/>
                  <a:gd name="T36" fmla="*/ 2147483647 w 54"/>
                  <a:gd name="T37" fmla="*/ 2147483647 h 99"/>
                  <a:gd name="T38" fmla="*/ 2147483647 w 54"/>
                  <a:gd name="T39" fmla="*/ 2147483647 h 99"/>
                  <a:gd name="T40" fmla="*/ 2147483647 w 54"/>
                  <a:gd name="T41" fmla="*/ 2147483647 h 99"/>
                  <a:gd name="T42" fmla="*/ 2147483647 w 54"/>
                  <a:gd name="T43" fmla="*/ 2147483647 h 99"/>
                  <a:gd name="T44" fmla="*/ 2147483647 w 54"/>
                  <a:gd name="T45" fmla="*/ 2147483647 h 99"/>
                  <a:gd name="T46" fmla="*/ 2147483647 w 54"/>
                  <a:gd name="T47" fmla="*/ 2147483647 h 99"/>
                  <a:gd name="T48" fmla="*/ 2147483647 w 54"/>
                  <a:gd name="T49" fmla="*/ 2147483647 h 99"/>
                  <a:gd name="T50" fmla="*/ 2147483647 w 54"/>
                  <a:gd name="T51" fmla="*/ 2147483647 h 99"/>
                  <a:gd name="T52" fmla="*/ 2147483647 w 54"/>
                  <a:gd name="T53" fmla="*/ 2147483647 h 99"/>
                  <a:gd name="T54" fmla="*/ 2147483647 w 54"/>
                  <a:gd name="T55" fmla="*/ 2147483647 h 99"/>
                  <a:gd name="T56" fmla="*/ 2147483647 w 54"/>
                  <a:gd name="T57" fmla="*/ 2147483647 h 99"/>
                  <a:gd name="T58" fmla="*/ 2147483647 w 54"/>
                  <a:gd name="T59" fmla="*/ 2147483647 h 99"/>
                  <a:gd name="T60" fmla="*/ 2147483647 w 54"/>
                  <a:gd name="T61" fmla="*/ 2147483647 h 99"/>
                  <a:gd name="T62" fmla="*/ 2147483647 w 54"/>
                  <a:gd name="T63" fmla="*/ 2147483647 h 99"/>
                  <a:gd name="T64" fmla="*/ 2147483647 w 54"/>
                  <a:gd name="T65" fmla="*/ 2147483647 h 99"/>
                  <a:gd name="T66" fmla="*/ 2147483647 w 54"/>
                  <a:gd name="T67" fmla="*/ 2147483647 h 99"/>
                  <a:gd name="T68" fmla="*/ 2147483647 w 54"/>
                  <a:gd name="T69" fmla="*/ 2147483647 h 99"/>
                  <a:gd name="T70" fmla="*/ 2147483647 w 54"/>
                  <a:gd name="T71" fmla="*/ 0 h 99"/>
                  <a:gd name="T72" fmla="*/ 2147483647 w 54"/>
                  <a:gd name="T73" fmla="*/ 0 h 99"/>
                  <a:gd name="T74" fmla="*/ 2147483647 w 54"/>
                  <a:gd name="T75" fmla="*/ 2147483647 h 99"/>
                  <a:gd name="T76" fmla="*/ 2147483647 w 54"/>
                  <a:gd name="T77" fmla="*/ 2147483647 h 99"/>
                  <a:gd name="T78" fmla="*/ 2147483647 w 54"/>
                  <a:gd name="T79" fmla="*/ 2147483647 h 99"/>
                  <a:gd name="T80" fmla="*/ 2147483647 w 54"/>
                  <a:gd name="T81" fmla="*/ 2147483647 h 99"/>
                  <a:gd name="T82" fmla="*/ 2147483647 w 54"/>
                  <a:gd name="T83" fmla="*/ 2147483647 h 99"/>
                  <a:gd name="T84" fmla="*/ 2147483647 w 54"/>
                  <a:gd name="T85" fmla="*/ 2147483647 h 99"/>
                  <a:gd name="T86" fmla="*/ 2147483647 w 54"/>
                  <a:gd name="T87" fmla="*/ 2147483647 h 99"/>
                  <a:gd name="T88" fmla="*/ 2147483647 w 54"/>
                  <a:gd name="T89" fmla="*/ 2147483647 h 99"/>
                  <a:gd name="T90" fmla="*/ 2147483647 w 54"/>
                  <a:gd name="T91" fmla="*/ 2147483647 h 99"/>
                  <a:gd name="T92" fmla="*/ 2147483647 w 54"/>
                  <a:gd name="T93" fmla="*/ 2147483647 h 99"/>
                  <a:gd name="T94" fmla="*/ 2147483647 w 54"/>
                  <a:gd name="T95" fmla="*/ 2147483647 h 99"/>
                  <a:gd name="T96" fmla="*/ 2147483647 w 54"/>
                  <a:gd name="T97" fmla="*/ 2147483647 h 99"/>
                  <a:gd name="T98" fmla="*/ 2147483647 w 54"/>
                  <a:gd name="T99" fmla="*/ 2147483647 h 99"/>
                  <a:gd name="T100" fmla="*/ 2147483647 w 54"/>
                  <a:gd name="T101" fmla="*/ 2147483647 h 99"/>
                  <a:gd name="T102" fmla="*/ 2147483647 w 54"/>
                  <a:gd name="T103" fmla="*/ 2147483647 h 99"/>
                  <a:gd name="T104" fmla="*/ 2147483647 w 54"/>
                  <a:gd name="T105" fmla="*/ 2147483647 h 99"/>
                  <a:gd name="T106" fmla="*/ 2147483647 w 54"/>
                  <a:gd name="T107" fmla="*/ 2147483647 h 99"/>
                  <a:gd name="T108" fmla="*/ 2147483647 w 54"/>
                  <a:gd name="T109" fmla="*/ 2147483647 h 99"/>
                  <a:gd name="T110" fmla="*/ 2147483647 w 54"/>
                  <a:gd name="T111" fmla="*/ 2147483647 h 99"/>
                  <a:gd name="T112" fmla="*/ 2147483647 w 54"/>
                  <a:gd name="T113" fmla="*/ 2147483647 h 99"/>
                  <a:gd name="T114" fmla="*/ 2147483647 w 54"/>
                  <a:gd name="T115" fmla="*/ 2147483647 h 99"/>
                  <a:gd name="T116" fmla="*/ 2147483647 w 54"/>
                  <a:gd name="T117" fmla="*/ 2147483647 h 99"/>
                  <a:gd name="T118" fmla="*/ 2147483647 w 54"/>
                  <a:gd name="T119" fmla="*/ 2147483647 h 99"/>
                  <a:gd name="T120" fmla="*/ 2147483647 w 54"/>
                  <a:gd name="T121" fmla="*/ 2147483647 h 99"/>
                  <a:gd name="T122" fmla="*/ 2147483647 w 54"/>
                  <a:gd name="T123" fmla="*/ 2147483647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99">
                    <a:moveTo>
                      <a:pt x="19" y="95"/>
                    </a:moveTo>
                    <a:lnTo>
                      <a:pt x="19" y="95"/>
                    </a:lnTo>
                    <a:lnTo>
                      <a:pt x="16" y="95"/>
                    </a:lnTo>
                    <a:lnTo>
                      <a:pt x="15" y="95"/>
                    </a:lnTo>
                    <a:lnTo>
                      <a:pt x="11" y="96"/>
                    </a:lnTo>
                    <a:lnTo>
                      <a:pt x="6" y="99"/>
                    </a:lnTo>
                    <a:lnTo>
                      <a:pt x="2" y="99"/>
                    </a:lnTo>
                    <a:lnTo>
                      <a:pt x="0" y="98"/>
                    </a:lnTo>
                    <a:lnTo>
                      <a:pt x="0" y="95"/>
                    </a:lnTo>
                    <a:lnTo>
                      <a:pt x="1" y="94"/>
                    </a:lnTo>
                    <a:lnTo>
                      <a:pt x="2" y="93"/>
                    </a:lnTo>
                    <a:lnTo>
                      <a:pt x="5" y="93"/>
                    </a:lnTo>
                    <a:lnTo>
                      <a:pt x="6" y="91"/>
                    </a:lnTo>
                    <a:lnTo>
                      <a:pt x="8" y="91"/>
                    </a:lnTo>
                    <a:lnTo>
                      <a:pt x="10" y="90"/>
                    </a:lnTo>
                    <a:lnTo>
                      <a:pt x="11" y="85"/>
                    </a:lnTo>
                    <a:lnTo>
                      <a:pt x="11" y="83"/>
                    </a:lnTo>
                    <a:lnTo>
                      <a:pt x="11" y="80"/>
                    </a:lnTo>
                    <a:lnTo>
                      <a:pt x="11" y="79"/>
                    </a:lnTo>
                    <a:lnTo>
                      <a:pt x="11" y="78"/>
                    </a:lnTo>
                    <a:lnTo>
                      <a:pt x="12" y="75"/>
                    </a:lnTo>
                    <a:lnTo>
                      <a:pt x="13" y="73"/>
                    </a:lnTo>
                    <a:lnTo>
                      <a:pt x="16" y="72"/>
                    </a:lnTo>
                    <a:lnTo>
                      <a:pt x="18" y="71"/>
                    </a:lnTo>
                    <a:lnTo>
                      <a:pt x="19" y="67"/>
                    </a:lnTo>
                    <a:lnTo>
                      <a:pt x="18" y="64"/>
                    </a:lnTo>
                    <a:lnTo>
                      <a:pt x="15" y="61"/>
                    </a:lnTo>
                    <a:lnTo>
                      <a:pt x="12" y="61"/>
                    </a:lnTo>
                    <a:lnTo>
                      <a:pt x="10" y="62"/>
                    </a:lnTo>
                    <a:lnTo>
                      <a:pt x="8" y="62"/>
                    </a:lnTo>
                    <a:lnTo>
                      <a:pt x="8" y="63"/>
                    </a:lnTo>
                    <a:lnTo>
                      <a:pt x="7" y="66"/>
                    </a:lnTo>
                    <a:lnTo>
                      <a:pt x="7" y="67"/>
                    </a:lnTo>
                    <a:lnTo>
                      <a:pt x="6" y="68"/>
                    </a:lnTo>
                    <a:lnTo>
                      <a:pt x="4" y="67"/>
                    </a:lnTo>
                    <a:lnTo>
                      <a:pt x="2" y="64"/>
                    </a:lnTo>
                    <a:lnTo>
                      <a:pt x="4" y="63"/>
                    </a:lnTo>
                    <a:lnTo>
                      <a:pt x="4" y="61"/>
                    </a:lnTo>
                    <a:lnTo>
                      <a:pt x="2" y="60"/>
                    </a:lnTo>
                    <a:lnTo>
                      <a:pt x="2" y="58"/>
                    </a:lnTo>
                    <a:lnTo>
                      <a:pt x="4" y="57"/>
                    </a:lnTo>
                    <a:lnTo>
                      <a:pt x="4" y="55"/>
                    </a:lnTo>
                    <a:lnTo>
                      <a:pt x="4" y="50"/>
                    </a:lnTo>
                    <a:lnTo>
                      <a:pt x="5" y="49"/>
                    </a:lnTo>
                    <a:lnTo>
                      <a:pt x="5" y="47"/>
                    </a:lnTo>
                    <a:lnTo>
                      <a:pt x="4" y="46"/>
                    </a:lnTo>
                    <a:lnTo>
                      <a:pt x="4" y="45"/>
                    </a:lnTo>
                    <a:lnTo>
                      <a:pt x="5" y="45"/>
                    </a:lnTo>
                    <a:lnTo>
                      <a:pt x="6" y="45"/>
                    </a:lnTo>
                    <a:lnTo>
                      <a:pt x="8" y="39"/>
                    </a:lnTo>
                    <a:lnTo>
                      <a:pt x="12" y="34"/>
                    </a:lnTo>
                    <a:lnTo>
                      <a:pt x="16" y="28"/>
                    </a:lnTo>
                    <a:lnTo>
                      <a:pt x="17" y="24"/>
                    </a:lnTo>
                    <a:lnTo>
                      <a:pt x="18" y="24"/>
                    </a:lnTo>
                    <a:lnTo>
                      <a:pt x="21" y="23"/>
                    </a:lnTo>
                    <a:lnTo>
                      <a:pt x="24" y="18"/>
                    </a:lnTo>
                    <a:lnTo>
                      <a:pt x="28" y="15"/>
                    </a:lnTo>
                    <a:lnTo>
                      <a:pt x="29" y="13"/>
                    </a:lnTo>
                    <a:lnTo>
                      <a:pt x="31" y="13"/>
                    </a:lnTo>
                    <a:lnTo>
                      <a:pt x="33" y="13"/>
                    </a:lnTo>
                    <a:lnTo>
                      <a:pt x="33" y="12"/>
                    </a:lnTo>
                    <a:lnTo>
                      <a:pt x="34" y="11"/>
                    </a:lnTo>
                    <a:lnTo>
                      <a:pt x="34" y="8"/>
                    </a:lnTo>
                    <a:lnTo>
                      <a:pt x="34" y="7"/>
                    </a:lnTo>
                    <a:lnTo>
                      <a:pt x="37" y="4"/>
                    </a:lnTo>
                    <a:lnTo>
                      <a:pt x="37" y="3"/>
                    </a:lnTo>
                    <a:lnTo>
                      <a:pt x="38" y="2"/>
                    </a:lnTo>
                    <a:lnTo>
                      <a:pt x="38" y="1"/>
                    </a:lnTo>
                    <a:lnTo>
                      <a:pt x="40" y="0"/>
                    </a:lnTo>
                    <a:lnTo>
                      <a:pt x="45" y="0"/>
                    </a:lnTo>
                    <a:lnTo>
                      <a:pt x="45" y="1"/>
                    </a:lnTo>
                    <a:lnTo>
                      <a:pt x="45" y="2"/>
                    </a:lnTo>
                    <a:lnTo>
                      <a:pt x="45" y="8"/>
                    </a:lnTo>
                    <a:lnTo>
                      <a:pt x="44" y="17"/>
                    </a:lnTo>
                    <a:lnTo>
                      <a:pt x="43" y="23"/>
                    </a:lnTo>
                    <a:lnTo>
                      <a:pt x="42" y="26"/>
                    </a:lnTo>
                    <a:lnTo>
                      <a:pt x="39" y="30"/>
                    </a:lnTo>
                    <a:lnTo>
                      <a:pt x="37" y="33"/>
                    </a:lnTo>
                    <a:lnTo>
                      <a:pt x="35" y="35"/>
                    </a:lnTo>
                    <a:lnTo>
                      <a:pt x="35" y="38"/>
                    </a:lnTo>
                    <a:lnTo>
                      <a:pt x="34" y="41"/>
                    </a:lnTo>
                    <a:lnTo>
                      <a:pt x="33" y="45"/>
                    </a:lnTo>
                    <a:lnTo>
                      <a:pt x="34" y="46"/>
                    </a:lnTo>
                    <a:lnTo>
                      <a:pt x="38" y="49"/>
                    </a:lnTo>
                    <a:lnTo>
                      <a:pt x="40" y="50"/>
                    </a:lnTo>
                    <a:lnTo>
                      <a:pt x="42" y="49"/>
                    </a:lnTo>
                    <a:lnTo>
                      <a:pt x="43" y="49"/>
                    </a:lnTo>
                    <a:lnTo>
                      <a:pt x="46" y="49"/>
                    </a:lnTo>
                    <a:lnTo>
                      <a:pt x="48" y="47"/>
                    </a:lnTo>
                    <a:lnTo>
                      <a:pt x="50" y="47"/>
                    </a:lnTo>
                    <a:lnTo>
                      <a:pt x="51" y="47"/>
                    </a:lnTo>
                    <a:lnTo>
                      <a:pt x="54" y="47"/>
                    </a:lnTo>
                    <a:lnTo>
                      <a:pt x="54" y="51"/>
                    </a:lnTo>
                    <a:lnTo>
                      <a:pt x="53" y="55"/>
                    </a:lnTo>
                    <a:lnTo>
                      <a:pt x="51" y="57"/>
                    </a:lnTo>
                    <a:lnTo>
                      <a:pt x="50" y="60"/>
                    </a:lnTo>
                    <a:lnTo>
                      <a:pt x="48" y="63"/>
                    </a:lnTo>
                    <a:lnTo>
                      <a:pt x="48" y="66"/>
                    </a:lnTo>
                    <a:lnTo>
                      <a:pt x="45" y="69"/>
                    </a:lnTo>
                    <a:lnTo>
                      <a:pt x="44" y="73"/>
                    </a:lnTo>
                    <a:lnTo>
                      <a:pt x="44" y="74"/>
                    </a:lnTo>
                    <a:lnTo>
                      <a:pt x="43" y="77"/>
                    </a:lnTo>
                    <a:lnTo>
                      <a:pt x="42" y="78"/>
                    </a:lnTo>
                    <a:lnTo>
                      <a:pt x="40" y="79"/>
                    </a:lnTo>
                    <a:lnTo>
                      <a:pt x="39" y="82"/>
                    </a:lnTo>
                    <a:lnTo>
                      <a:pt x="38" y="82"/>
                    </a:lnTo>
                    <a:lnTo>
                      <a:pt x="35" y="83"/>
                    </a:lnTo>
                    <a:lnTo>
                      <a:pt x="34" y="84"/>
                    </a:lnTo>
                    <a:lnTo>
                      <a:pt x="32" y="85"/>
                    </a:lnTo>
                    <a:lnTo>
                      <a:pt x="29" y="88"/>
                    </a:lnTo>
                    <a:lnTo>
                      <a:pt x="27" y="90"/>
                    </a:lnTo>
                    <a:lnTo>
                      <a:pt x="23" y="93"/>
                    </a:lnTo>
                    <a:lnTo>
                      <a:pt x="22" y="94"/>
                    </a:lnTo>
                    <a:lnTo>
                      <a:pt x="22" y="95"/>
                    </a:lnTo>
                    <a:lnTo>
                      <a:pt x="19"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 name="Freeform 211"/>
              <p:cNvSpPr>
                <a:spLocks/>
              </p:cNvSpPr>
              <p:nvPr/>
            </p:nvSpPr>
            <p:spPr bwMode="auto">
              <a:xfrm>
                <a:off x="3829801" y="1672788"/>
                <a:ext cx="6684" cy="10504"/>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0 h 11"/>
                  <a:gd name="T12" fmla="*/ 2147483647 w 7"/>
                  <a:gd name="T13" fmla="*/ 0 h 11"/>
                  <a:gd name="T14" fmla="*/ 2147483647 w 7"/>
                  <a:gd name="T15" fmla="*/ 0 h 11"/>
                  <a:gd name="T16" fmla="*/ 2147483647 w 7"/>
                  <a:gd name="T17" fmla="*/ 0 h 11"/>
                  <a:gd name="T18" fmla="*/ 2147483647 w 7"/>
                  <a:gd name="T19" fmla="*/ 2147483647 h 11"/>
                  <a:gd name="T20" fmla="*/ 2147483647 w 7"/>
                  <a:gd name="T21" fmla="*/ 2147483647 h 11"/>
                  <a:gd name="T22" fmla="*/ 2147483647 w 7"/>
                  <a:gd name="T23" fmla="*/ 2147483647 h 11"/>
                  <a:gd name="T24" fmla="*/ 2147483647 w 7"/>
                  <a:gd name="T25" fmla="*/ 2147483647 h 11"/>
                  <a:gd name="T26" fmla="*/ 2147483647 w 7"/>
                  <a:gd name="T27" fmla="*/ 2147483647 h 11"/>
                  <a:gd name="T28" fmla="*/ 2147483647 w 7"/>
                  <a:gd name="T29" fmla="*/ 2147483647 h 11"/>
                  <a:gd name="T30" fmla="*/ 0 w 7"/>
                  <a:gd name="T31" fmla="*/ 2147483647 h 11"/>
                  <a:gd name="T32" fmla="*/ 0 w 7"/>
                  <a:gd name="T33" fmla="*/ 2147483647 h 11"/>
                  <a:gd name="T34" fmla="*/ 0 w 7"/>
                  <a:gd name="T35" fmla="*/ 2147483647 h 11"/>
                  <a:gd name="T36" fmla="*/ 2147483647 w 7"/>
                  <a:gd name="T37" fmla="*/ 2147483647 h 11"/>
                  <a:gd name="T38" fmla="*/ 2147483647 w 7"/>
                  <a:gd name="T39" fmla="*/ 2147483647 h 11"/>
                  <a:gd name="T40" fmla="*/ 2147483647 w 7"/>
                  <a:gd name="T41" fmla="*/ 2147483647 h 11"/>
                  <a:gd name="T42" fmla="*/ 2147483647 w 7"/>
                  <a:gd name="T43" fmla="*/ 2147483647 h 11"/>
                  <a:gd name="T44" fmla="*/ 2147483647 w 7"/>
                  <a:gd name="T45" fmla="*/ 2147483647 h 11"/>
                  <a:gd name="T46" fmla="*/ 2147483647 w 7"/>
                  <a:gd name="T47" fmla="*/ 2147483647 h 11"/>
                  <a:gd name="T48" fmla="*/ 2147483647 w 7"/>
                  <a:gd name="T49" fmla="*/ 2147483647 h 11"/>
                  <a:gd name="T50" fmla="*/ 2147483647 w 7"/>
                  <a:gd name="T51" fmla="*/ 2147483647 h 11"/>
                  <a:gd name="T52" fmla="*/ 2147483647 w 7"/>
                  <a:gd name="T53" fmla="*/ 2147483647 h 11"/>
                  <a:gd name="T54" fmla="*/ 2147483647 w 7"/>
                  <a:gd name="T55" fmla="*/ 2147483647 h 11"/>
                  <a:gd name="T56" fmla="*/ 2147483647 w 7"/>
                  <a:gd name="T57" fmla="*/ 2147483647 h 11"/>
                  <a:gd name="T58" fmla="*/ 2147483647 w 7"/>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11">
                    <a:moveTo>
                      <a:pt x="7" y="3"/>
                    </a:moveTo>
                    <a:lnTo>
                      <a:pt x="7" y="3"/>
                    </a:lnTo>
                    <a:lnTo>
                      <a:pt x="6" y="2"/>
                    </a:lnTo>
                    <a:lnTo>
                      <a:pt x="7" y="2"/>
                    </a:lnTo>
                    <a:lnTo>
                      <a:pt x="7" y="0"/>
                    </a:lnTo>
                    <a:lnTo>
                      <a:pt x="6" y="0"/>
                    </a:lnTo>
                    <a:lnTo>
                      <a:pt x="4" y="2"/>
                    </a:lnTo>
                    <a:lnTo>
                      <a:pt x="1" y="5"/>
                    </a:lnTo>
                    <a:lnTo>
                      <a:pt x="1" y="6"/>
                    </a:lnTo>
                    <a:lnTo>
                      <a:pt x="0" y="9"/>
                    </a:lnTo>
                    <a:lnTo>
                      <a:pt x="1" y="11"/>
                    </a:lnTo>
                    <a:lnTo>
                      <a:pt x="2" y="11"/>
                    </a:lnTo>
                    <a:lnTo>
                      <a:pt x="2" y="9"/>
                    </a:lnTo>
                    <a:lnTo>
                      <a:pt x="4" y="8"/>
                    </a:lnTo>
                    <a:lnTo>
                      <a:pt x="6" y="6"/>
                    </a:lnTo>
                    <a:lnTo>
                      <a:pt x="6" y="5"/>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 name="Freeform 212"/>
              <p:cNvSpPr>
                <a:spLocks/>
              </p:cNvSpPr>
              <p:nvPr/>
            </p:nvSpPr>
            <p:spPr bwMode="auto">
              <a:xfrm>
                <a:off x="4100981" y="1699524"/>
                <a:ext cx="1910" cy="955"/>
              </a:xfrm>
              <a:custGeom>
                <a:avLst/>
                <a:gdLst>
                  <a:gd name="T0" fmla="*/ 2147483647 w 2"/>
                  <a:gd name="T1" fmla="*/ 0 h 1"/>
                  <a:gd name="T2" fmla="*/ 2147483647 w 2"/>
                  <a:gd name="T3" fmla="*/ 2147483647 h 1"/>
                  <a:gd name="T4" fmla="*/ 2147483647 w 2"/>
                  <a:gd name="T5" fmla="*/ 2147483647 h 1"/>
                  <a:gd name="T6" fmla="*/ 0 w 2"/>
                  <a:gd name="T7" fmla="*/ 2147483647 h 1"/>
                  <a:gd name="T8" fmla="*/ 0 w 2"/>
                  <a:gd name="T9" fmla="*/ 2147483647 h 1"/>
                  <a:gd name="T10" fmla="*/ 0 w 2"/>
                  <a:gd name="T11" fmla="*/ 0 h 1"/>
                  <a:gd name="T12" fmla="*/ 0 w 2"/>
                  <a:gd name="T13" fmla="*/ 0 h 1"/>
                  <a:gd name="T14" fmla="*/ 2147483647 w 2"/>
                  <a:gd name="T15" fmla="*/ 0 h 1"/>
                  <a:gd name="T16" fmla="*/ 2147483647 w 2"/>
                  <a:gd name="T17" fmla="*/ 0 h 1"/>
                  <a:gd name="T18" fmla="*/ 2147483647 w 2"/>
                  <a:gd name="T19" fmla="*/ 0 h 1"/>
                  <a:gd name="T20" fmla="*/ 2147483647 w 2"/>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
                    <a:moveTo>
                      <a:pt x="2" y="0"/>
                    </a:moveTo>
                    <a:lnTo>
                      <a:pt x="1" y="1"/>
                    </a:lnTo>
                    <a:lnTo>
                      <a:pt x="0" y="1"/>
                    </a:lnTo>
                    <a:lnTo>
                      <a:pt x="0" y="0"/>
                    </a:lnTo>
                    <a:lnTo>
                      <a:pt x="1"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 name="Freeform 213"/>
              <p:cNvSpPr>
                <a:spLocks/>
              </p:cNvSpPr>
              <p:nvPr/>
            </p:nvSpPr>
            <p:spPr bwMode="auto">
              <a:xfrm>
                <a:off x="4098116" y="1700479"/>
                <a:ext cx="2865" cy="955"/>
              </a:xfrm>
              <a:custGeom>
                <a:avLst/>
                <a:gdLst>
                  <a:gd name="T0" fmla="*/ 2147483647 w 3"/>
                  <a:gd name="T1" fmla="*/ 2147483647 h 1"/>
                  <a:gd name="T2" fmla="*/ 2147483647 w 3"/>
                  <a:gd name="T3" fmla="*/ 2147483647 h 1"/>
                  <a:gd name="T4" fmla="*/ 2147483647 w 3"/>
                  <a:gd name="T5" fmla="*/ 0 h 1"/>
                  <a:gd name="T6" fmla="*/ 2147483647 w 3"/>
                  <a:gd name="T7" fmla="*/ 0 h 1"/>
                  <a:gd name="T8" fmla="*/ 0 w 3"/>
                  <a:gd name="T9" fmla="*/ 0 h 1"/>
                  <a:gd name="T10" fmla="*/ 0 w 3"/>
                  <a:gd name="T11" fmla="*/ 0 h 1"/>
                  <a:gd name="T12" fmla="*/ 2147483647 w 3"/>
                  <a:gd name="T13" fmla="*/ 2147483647 h 1"/>
                  <a:gd name="T14" fmla="*/ 2147483647 w 3"/>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1"/>
                    </a:moveTo>
                    <a:lnTo>
                      <a:pt x="3" y="1"/>
                    </a:lnTo>
                    <a:lnTo>
                      <a:pt x="1" y="0"/>
                    </a:lnTo>
                    <a:lnTo>
                      <a:pt x="0" y="0"/>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 name="Freeform 214"/>
              <p:cNvSpPr>
                <a:spLocks/>
              </p:cNvSpPr>
              <p:nvPr/>
            </p:nvSpPr>
            <p:spPr bwMode="auto">
              <a:xfrm>
                <a:off x="4143949" y="1704298"/>
                <a:ext cx="3819" cy="5729"/>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0 h 6"/>
                  <a:gd name="T12" fmla="*/ 2147483647 w 4"/>
                  <a:gd name="T13" fmla="*/ 0 h 6"/>
                  <a:gd name="T14" fmla="*/ 0 w 4"/>
                  <a:gd name="T15" fmla="*/ 2147483647 h 6"/>
                  <a:gd name="T16" fmla="*/ 0 w 4"/>
                  <a:gd name="T17" fmla="*/ 2147483647 h 6"/>
                  <a:gd name="T18" fmla="*/ 2147483647 w 4"/>
                  <a:gd name="T19" fmla="*/ 2147483647 h 6"/>
                  <a:gd name="T20" fmla="*/ 2147483647 w 4"/>
                  <a:gd name="T21" fmla="*/ 2147483647 h 6"/>
                  <a:gd name="T22" fmla="*/ 0 w 4"/>
                  <a:gd name="T23" fmla="*/ 2147483647 h 6"/>
                  <a:gd name="T24" fmla="*/ 0 w 4"/>
                  <a:gd name="T25" fmla="*/ 2147483647 h 6"/>
                  <a:gd name="T26" fmla="*/ 0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6">
                    <a:moveTo>
                      <a:pt x="4" y="3"/>
                    </a:moveTo>
                    <a:lnTo>
                      <a:pt x="4" y="3"/>
                    </a:lnTo>
                    <a:lnTo>
                      <a:pt x="2" y="2"/>
                    </a:lnTo>
                    <a:lnTo>
                      <a:pt x="1" y="0"/>
                    </a:lnTo>
                    <a:lnTo>
                      <a:pt x="0" y="2"/>
                    </a:lnTo>
                    <a:lnTo>
                      <a:pt x="1" y="3"/>
                    </a:lnTo>
                    <a:lnTo>
                      <a:pt x="0" y="5"/>
                    </a:lnTo>
                    <a:lnTo>
                      <a:pt x="1" y="6"/>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 name="Freeform 215"/>
              <p:cNvSpPr>
                <a:spLocks/>
              </p:cNvSpPr>
              <p:nvPr/>
            </p:nvSpPr>
            <p:spPr bwMode="auto">
              <a:xfrm>
                <a:off x="4152543" y="1710027"/>
                <a:ext cx="3819" cy="5729"/>
              </a:xfrm>
              <a:custGeom>
                <a:avLst/>
                <a:gdLst>
                  <a:gd name="T0" fmla="*/ 0 w 4"/>
                  <a:gd name="T1" fmla="*/ 0 h 6"/>
                  <a:gd name="T2" fmla="*/ 0 w 4"/>
                  <a:gd name="T3" fmla="*/ 0 h 6"/>
                  <a:gd name="T4" fmla="*/ 0 w 4"/>
                  <a:gd name="T5" fmla="*/ 2147483647 h 6"/>
                  <a:gd name="T6" fmla="*/ 0 w 4"/>
                  <a:gd name="T7" fmla="*/ 2147483647 h 6"/>
                  <a:gd name="T8" fmla="*/ 0 w 4"/>
                  <a:gd name="T9" fmla="*/ 2147483647 h 6"/>
                  <a:gd name="T10" fmla="*/ 0 w 4"/>
                  <a:gd name="T11" fmla="*/ 2147483647 h 6"/>
                  <a:gd name="T12" fmla="*/ 0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2147483647 h 6"/>
                  <a:gd name="T38" fmla="*/ 2147483647 w 4"/>
                  <a:gd name="T39" fmla="*/ 2147483647 h 6"/>
                  <a:gd name="T40" fmla="*/ 2147483647 w 4"/>
                  <a:gd name="T41" fmla="*/ 2147483647 h 6"/>
                  <a:gd name="T42" fmla="*/ 2147483647 w 4"/>
                  <a:gd name="T43" fmla="*/ 2147483647 h 6"/>
                  <a:gd name="T44" fmla="*/ 2147483647 w 4"/>
                  <a:gd name="T45" fmla="*/ 0 h 6"/>
                  <a:gd name="T46" fmla="*/ 2147483647 w 4"/>
                  <a:gd name="T47" fmla="*/ 0 h 6"/>
                  <a:gd name="T48" fmla="*/ 0 w 4"/>
                  <a:gd name="T49" fmla="*/ 0 h 6"/>
                  <a:gd name="T50" fmla="*/ 0 w 4"/>
                  <a:gd name="T51" fmla="*/ 0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 h="6">
                    <a:moveTo>
                      <a:pt x="0" y="0"/>
                    </a:moveTo>
                    <a:lnTo>
                      <a:pt x="0" y="0"/>
                    </a:lnTo>
                    <a:lnTo>
                      <a:pt x="0" y="1"/>
                    </a:lnTo>
                    <a:lnTo>
                      <a:pt x="0" y="2"/>
                    </a:lnTo>
                    <a:lnTo>
                      <a:pt x="1" y="4"/>
                    </a:lnTo>
                    <a:lnTo>
                      <a:pt x="1" y="5"/>
                    </a:lnTo>
                    <a:lnTo>
                      <a:pt x="3" y="6"/>
                    </a:lnTo>
                    <a:lnTo>
                      <a:pt x="4" y="6"/>
                    </a:lnTo>
                    <a:lnTo>
                      <a:pt x="4" y="4"/>
                    </a:lnTo>
                    <a:lnTo>
                      <a:pt x="3" y="2"/>
                    </a:lnTo>
                    <a:lnTo>
                      <a:pt x="2"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 name="Freeform 216"/>
              <p:cNvSpPr>
                <a:spLocks/>
              </p:cNvSpPr>
              <p:nvPr/>
            </p:nvSpPr>
            <p:spPr bwMode="auto">
              <a:xfrm>
                <a:off x="4164956" y="1704298"/>
                <a:ext cx="5729" cy="7639"/>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0 w 6"/>
                  <a:gd name="T15" fmla="*/ 2147483647 h 8"/>
                  <a:gd name="T16" fmla="*/ 0 w 6"/>
                  <a:gd name="T17" fmla="*/ 2147483647 h 8"/>
                  <a:gd name="T18" fmla="*/ 2147483647 w 6"/>
                  <a:gd name="T19" fmla="*/ 2147483647 h 8"/>
                  <a:gd name="T20" fmla="*/ 2147483647 w 6"/>
                  <a:gd name="T21" fmla="*/ 2147483647 h 8"/>
                  <a:gd name="T22" fmla="*/ 2147483647 w 6"/>
                  <a:gd name="T23" fmla="*/ 0 h 8"/>
                  <a:gd name="T24" fmla="*/ 2147483647 w 6"/>
                  <a:gd name="T25" fmla="*/ 0 h 8"/>
                  <a:gd name="T26" fmla="*/ 2147483647 w 6"/>
                  <a:gd name="T27" fmla="*/ 0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2147483647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 h="8">
                    <a:moveTo>
                      <a:pt x="4" y="8"/>
                    </a:moveTo>
                    <a:lnTo>
                      <a:pt x="4" y="8"/>
                    </a:lnTo>
                    <a:lnTo>
                      <a:pt x="2" y="7"/>
                    </a:lnTo>
                    <a:lnTo>
                      <a:pt x="1" y="6"/>
                    </a:lnTo>
                    <a:lnTo>
                      <a:pt x="0" y="3"/>
                    </a:lnTo>
                    <a:lnTo>
                      <a:pt x="0" y="2"/>
                    </a:lnTo>
                    <a:lnTo>
                      <a:pt x="1" y="1"/>
                    </a:lnTo>
                    <a:lnTo>
                      <a:pt x="1" y="0"/>
                    </a:lnTo>
                    <a:lnTo>
                      <a:pt x="2" y="0"/>
                    </a:lnTo>
                    <a:lnTo>
                      <a:pt x="2" y="1"/>
                    </a:lnTo>
                    <a:lnTo>
                      <a:pt x="4" y="1"/>
                    </a:lnTo>
                    <a:lnTo>
                      <a:pt x="5" y="2"/>
                    </a:lnTo>
                    <a:lnTo>
                      <a:pt x="6" y="2"/>
                    </a:lnTo>
                    <a:lnTo>
                      <a:pt x="5" y="5"/>
                    </a:lnTo>
                    <a:lnTo>
                      <a:pt x="5" y="7"/>
                    </a:lnTo>
                    <a:lnTo>
                      <a:pt x="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 name="Freeform 217"/>
              <p:cNvSpPr>
                <a:spLocks/>
              </p:cNvSpPr>
              <p:nvPr/>
            </p:nvSpPr>
            <p:spPr bwMode="auto">
              <a:xfrm>
                <a:off x="4170685" y="1688065"/>
                <a:ext cx="955" cy="955"/>
              </a:xfrm>
              <a:custGeom>
                <a:avLst/>
                <a:gdLst>
                  <a:gd name="T0" fmla="*/ 2147483647 w 1"/>
                  <a:gd name="T1" fmla="*/ 2147483647 h 1"/>
                  <a:gd name="T2" fmla="*/ 2147483647 w 1"/>
                  <a:gd name="T3" fmla="*/ 2147483647 h 1"/>
                  <a:gd name="T4" fmla="*/ 0 w 1"/>
                  <a:gd name="T5" fmla="*/ 2147483647 h 1"/>
                  <a:gd name="T6" fmla="*/ 0 w 1"/>
                  <a:gd name="T7" fmla="*/ 2147483647 h 1"/>
                  <a:gd name="T8" fmla="*/ 0 w 1"/>
                  <a:gd name="T9" fmla="*/ 0 h 1"/>
                  <a:gd name="T10" fmla="*/ 0 w 1"/>
                  <a:gd name="T11" fmla="*/ 0 h 1"/>
                  <a:gd name="T12" fmla="*/ 2147483647 w 1"/>
                  <a:gd name="T13" fmla="*/ 2147483647 h 1"/>
                  <a:gd name="T14" fmla="*/ 2147483647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lnTo>
                      <a:pt x="1" y="1"/>
                    </a:lnTo>
                    <a:lnTo>
                      <a:pt x="0" y="1"/>
                    </a:lnTo>
                    <a:lnTo>
                      <a:pt x="0"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 name="Freeform 218"/>
              <p:cNvSpPr>
                <a:spLocks/>
              </p:cNvSpPr>
              <p:nvPr/>
            </p:nvSpPr>
            <p:spPr bwMode="auto">
              <a:xfrm>
                <a:off x="4160182" y="1675653"/>
                <a:ext cx="2864" cy="5729"/>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0 w 3"/>
                  <a:gd name="T9" fmla="*/ 2147483647 h 6"/>
                  <a:gd name="T10" fmla="*/ 0 w 3"/>
                  <a:gd name="T11" fmla="*/ 2147483647 h 6"/>
                  <a:gd name="T12" fmla="*/ 0 w 3"/>
                  <a:gd name="T13" fmla="*/ 2147483647 h 6"/>
                  <a:gd name="T14" fmla="*/ 0 w 3"/>
                  <a:gd name="T15" fmla="*/ 2147483647 h 6"/>
                  <a:gd name="T16" fmla="*/ 0 w 3"/>
                  <a:gd name="T17" fmla="*/ 2147483647 h 6"/>
                  <a:gd name="T18" fmla="*/ 0 w 3"/>
                  <a:gd name="T19" fmla="*/ 0 h 6"/>
                  <a:gd name="T20" fmla="*/ 0 w 3"/>
                  <a:gd name="T21" fmla="*/ 0 h 6"/>
                  <a:gd name="T22" fmla="*/ 2147483647 w 3"/>
                  <a:gd name="T23" fmla="*/ 2147483647 h 6"/>
                  <a:gd name="T24" fmla="*/ 2147483647 w 3"/>
                  <a:gd name="T25" fmla="*/ 2147483647 h 6"/>
                  <a:gd name="T26" fmla="*/ 2147483647 w 3"/>
                  <a:gd name="T27" fmla="*/ 2147483647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2147483647 w 3"/>
                  <a:gd name="T39" fmla="*/ 2147483647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 h="6">
                    <a:moveTo>
                      <a:pt x="1" y="6"/>
                    </a:moveTo>
                    <a:lnTo>
                      <a:pt x="1" y="6"/>
                    </a:lnTo>
                    <a:lnTo>
                      <a:pt x="1" y="5"/>
                    </a:lnTo>
                    <a:lnTo>
                      <a:pt x="0" y="5"/>
                    </a:lnTo>
                    <a:lnTo>
                      <a:pt x="0" y="2"/>
                    </a:lnTo>
                    <a:lnTo>
                      <a:pt x="0" y="0"/>
                    </a:lnTo>
                    <a:lnTo>
                      <a:pt x="1" y="2"/>
                    </a:lnTo>
                    <a:lnTo>
                      <a:pt x="3" y="3"/>
                    </a:lnTo>
                    <a:lnTo>
                      <a:pt x="3" y="4"/>
                    </a:ln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 name="Freeform 219"/>
              <p:cNvSpPr>
                <a:spLocks/>
              </p:cNvSpPr>
              <p:nvPr/>
            </p:nvSpPr>
            <p:spPr bwMode="auto">
              <a:xfrm>
                <a:off x="3931971" y="1412112"/>
                <a:ext cx="2865" cy="1910"/>
              </a:xfrm>
              <a:custGeom>
                <a:avLst/>
                <a:gdLst>
                  <a:gd name="T0" fmla="*/ 0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0 h 2"/>
                  <a:gd name="T12" fmla="*/ 2147483647 w 3"/>
                  <a:gd name="T13" fmla="*/ 0 h 2"/>
                  <a:gd name="T14" fmla="*/ 0 w 3"/>
                  <a:gd name="T15" fmla="*/ 2147483647 h 2"/>
                  <a:gd name="T16" fmla="*/ 0 w 3"/>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0" y="1"/>
                    </a:moveTo>
                    <a:lnTo>
                      <a:pt x="2" y="2"/>
                    </a:lnTo>
                    <a:lnTo>
                      <a:pt x="3" y="1"/>
                    </a:lnTo>
                    <a:lnTo>
                      <a:pt x="2"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 name="Freeform 220"/>
              <p:cNvSpPr>
                <a:spLocks/>
              </p:cNvSpPr>
              <p:nvPr/>
            </p:nvSpPr>
            <p:spPr bwMode="auto">
              <a:xfrm>
                <a:off x="2849164" y="2422350"/>
                <a:ext cx="18143" cy="27691"/>
              </a:xfrm>
              <a:custGeom>
                <a:avLst/>
                <a:gdLst>
                  <a:gd name="T0" fmla="*/ 2147483647 w 19"/>
                  <a:gd name="T1" fmla="*/ 2147483647 h 29"/>
                  <a:gd name="T2" fmla="*/ 2147483647 w 19"/>
                  <a:gd name="T3" fmla="*/ 2147483647 h 29"/>
                  <a:gd name="T4" fmla="*/ 2147483647 w 19"/>
                  <a:gd name="T5" fmla="*/ 2147483647 h 29"/>
                  <a:gd name="T6" fmla="*/ 2147483647 w 19"/>
                  <a:gd name="T7" fmla="*/ 2147483647 h 29"/>
                  <a:gd name="T8" fmla="*/ 2147483647 w 19"/>
                  <a:gd name="T9" fmla="*/ 2147483647 h 29"/>
                  <a:gd name="T10" fmla="*/ 2147483647 w 19"/>
                  <a:gd name="T11" fmla="*/ 2147483647 h 29"/>
                  <a:gd name="T12" fmla="*/ 2147483647 w 19"/>
                  <a:gd name="T13" fmla="*/ 2147483647 h 29"/>
                  <a:gd name="T14" fmla="*/ 2147483647 w 19"/>
                  <a:gd name="T15" fmla="*/ 2147483647 h 29"/>
                  <a:gd name="T16" fmla="*/ 2147483647 w 19"/>
                  <a:gd name="T17" fmla="*/ 2147483647 h 29"/>
                  <a:gd name="T18" fmla="*/ 2147483647 w 19"/>
                  <a:gd name="T19" fmla="*/ 2147483647 h 29"/>
                  <a:gd name="T20" fmla="*/ 2147483647 w 19"/>
                  <a:gd name="T21" fmla="*/ 2147483647 h 29"/>
                  <a:gd name="T22" fmla="*/ 2147483647 w 19"/>
                  <a:gd name="T23" fmla="*/ 2147483647 h 29"/>
                  <a:gd name="T24" fmla="*/ 2147483647 w 19"/>
                  <a:gd name="T25" fmla="*/ 2147483647 h 29"/>
                  <a:gd name="T26" fmla="*/ 2147483647 w 19"/>
                  <a:gd name="T27" fmla="*/ 2147483647 h 29"/>
                  <a:gd name="T28" fmla="*/ 2147483647 w 19"/>
                  <a:gd name="T29" fmla="*/ 0 h 29"/>
                  <a:gd name="T30" fmla="*/ 2147483647 w 19"/>
                  <a:gd name="T31" fmla="*/ 2147483647 h 29"/>
                  <a:gd name="T32" fmla="*/ 2147483647 w 19"/>
                  <a:gd name="T33" fmla="*/ 2147483647 h 29"/>
                  <a:gd name="T34" fmla="*/ 2147483647 w 19"/>
                  <a:gd name="T35" fmla="*/ 2147483647 h 29"/>
                  <a:gd name="T36" fmla="*/ 2147483647 w 19"/>
                  <a:gd name="T37" fmla="*/ 2147483647 h 29"/>
                  <a:gd name="T38" fmla="*/ 2147483647 w 19"/>
                  <a:gd name="T39" fmla="*/ 2147483647 h 29"/>
                  <a:gd name="T40" fmla="*/ 2147483647 w 19"/>
                  <a:gd name="T41" fmla="*/ 2147483647 h 29"/>
                  <a:gd name="T42" fmla="*/ 2147483647 w 19"/>
                  <a:gd name="T43" fmla="*/ 2147483647 h 29"/>
                  <a:gd name="T44" fmla="*/ 2147483647 w 19"/>
                  <a:gd name="T45" fmla="*/ 2147483647 h 29"/>
                  <a:gd name="T46" fmla="*/ 2147483647 w 19"/>
                  <a:gd name="T47" fmla="*/ 2147483647 h 29"/>
                  <a:gd name="T48" fmla="*/ 2147483647 w 19"/>
                  <a:gd name="T49" fmla="*/ 2147483647 h 29"/>
                  <a:gd name="T50" fmla="*/ 2147483647 w 19"/>
                  <a:gd name="T51" fmla="*/ 2147483647 h 29"/>
                  <a:gd name="T52" fmla="*/ 2147483647 w 19"/>
                  <a:gd name="T53" fmla="*/ 2147483647 h 29"/>
                  <a:gd name="T54" fmla="*/ 2147483647 w 19"/>
                  <a:gd name="T55" fmla="*/ 2147483647 h 29"/>
                  <a:gd name="T56" fmla="*/ 2147483647 w 19"/>
                  <a:gd name="T57" fmla="*/ 2147483647 h 29"/>
                  <a:gd name="T58" fmla="*/ 2147483647 w 19"/>
                  <a:gd name="T59" fmla="*/ 2147483647 h 29"/>
                  <a:gd name="T60" fmla="*/ 2147483647 w 19"/>
                  <a:gd name="T61" fmla="*/ 2147483647 h 29"/>
                  <a:gd name="T62" fmla="*/ 2147483647 w 19"/>
                  <a:gd name="T63" fmla="*/ 2147483647 h 29"/>
                  <a:gd name="T64" fmla="*/ 2147483647 w 19"/>
                  <a:gd name="T65" fmla="*/ 2147483647 h 29"/>
                  <a:gd name="T66" fmla="*/ 2147483647 w 19"/>
                  <a:gd name="T67" fmla="*/ 2147483647 h 29"/>
                  <a:gd name="T68" fmla="*/ 2147483647 w 19"/>
                  <a:gd name="T69" fmla="*/ 2147483647 h 29"/>
                  <a:gd name="T70" fmla="*/ 0 w 19"/>
                  <a:gd name="T71" fmla="*/ 2147483647 h 29"/>
                  <a:gd name="T72" fmla="*/ 2147483647 w 19"/>
                  <a:gd name="T73" fmla="*/ 2147483647 h 29"/>
                  <a:gd name="T74" fmla="*/ 2147483647 w 19"/>
                  <a:gd name="T75" fmla="*/ 2147483647 h 29"/>
                  <a:gd name="T76" fmla="*/ 2147483647 w 19"/>
                  <a:gd name="T77" fmla="*/ 2147483647 h 29"/>
                  <a:gd name="T78" fmla="*/ 2147483647 w 19"/>
                  <a:gd name="T79" fmla="*/ 2147483647 h 29"/>
                  <a:gd name="T80" fmla="*/ 2147483647 w 19"/>
                  <a:gd name="T81" fmla="*/ 2147483647 h 29"/>
                  <a:gd name="T82" fmla="*/ 2147483647 w 19"/>
                  <a:gd name="T83" fmla="*/ 2147483647 h 29"/>
                  <a:gd name="T84" fmla="*/ 2147483647 w 19"/>
                  <a:gd name="T85" fmla="*/ 2147483647 h 29"/>
                  <a:gd name="T86" fmla="*/ 2147483647 w 19"/>
                  <a:gd name="T87" fmla="*/ 2147483647 h 29"/>
                  <a:gd name="T88" fmla="*/ 2147483647 w 19"/>
                  <a:gd name="T89" fmla="*/ 2147483647 h 29"/>
                  <a:gd name="T90" fmla="*/ 2147483647 w 19"/>
                  <a:gd name="T91" fmla="*/ 2147483647 h 29"/>
                  <a:gd name="T92" fmla="*/ 2147483647 w 19"/>
                  <a:gd name="T93" fmla="*/ 2147483647 h 29"/>
                  <a:gd name="T94" fmla="*/ 2147483647 w 19"/>
                  <a:gd name="T95" fmla="*/ 2147483647 h 29"/>
                  <a:gd name="T96" fmla="*/ 2147483647 w 19"/>
                  <a:gd name="T97" fmla="*/ 2147483647 h 29"/>
                  <a:gd name="T98" fmla="*/ 2147483647 w 19"/>
                  <a:gd name="T99" fmla="*/ 2147483647 h 29"/>
                  <a:gd name="T100" fmla="*/ 2147483647 w 19"/>
                  <a:gd name="T101" fmla="*/ 2147483647 h 29"/>
                  <a:gd name="T102" fmla="*/ 2147483647 w 19"/>
                  <a:gd name="T103" fmla="*/ 2147483647 h 29"/>
                  <a:gd name="T104" fmla="*/ 2147483647 w 19"/>
                  <a:gd name="T105" fmla="*/ 2147483647 h 29"/>
                  <a:gd name="T106" fmla="*/ 2147483647 w 19"/>
                  <a:gd name="T107" fmla="*/ 2147483647 h 29"/>
                  <a:gd name="T108" fmla="*/ 2147483647 w 19"/>
                  <a:gd name="T109" fmla="*/ 2147483647 h 29"/>
                  <a:gd name="T110" fmla="*/ 2147483647 w 19"/>
                  <a:gd name="T111" fmla="*/ 2147483647 h 29"/>
                  <a:gd name="T112" fmla="*/ 2147483647 w 19"/>
                  <a:gd name="T113" fmla="*/ 2147483647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 h="29">
                    <a:moveTo>
                      <a:pt x="17" y="25"/>
                    </a:moveTo>
                    <a:lnTo>
                      <a:pt x="17" y="25"/>
                    </a:lnTo>
                    <a:lnTo>
                      <a:pt x="17" y="24"/>
                    </a:lnTo>
                    <a:lnTo>
                      <a:pt x="17" y="23"/>
                    </a:lnTo>
                    <a:lnTo>
                      <a:pt x="16" y="22"/>
                    </a:lnTo>
                    <a:lnTo>
                      <a:pt x="15" y="22"/>
                    </a:lnTo>
                    <a:lnTo>
                      <a:pt x="15" y="19"/>
                    </a:lnTo>
                    <a:lnTo>
                      <a:pt x="16" y="17"/>
                    </a:lnTo>
                    <a:lnTo>
                      <a:pt x="17" y="16"/>
                    </a:lnTo>
                    <a:lnTo>
                      <a:pt x="17" y="14"/>
                    </a:lnTo>
                    <a:lnTo>
                      <a:pt x="19" y="12"/>
                    </a:lnTo>
                    <a:lnTo>
                      <a:pt x="19" y="10"/>
                    </a:lnTo>
                    <a:lnTo>
                      <a:pt x="19" y="6"/>
                    </a:lnTo>
                    <a:lnTo>
                      <a:pt x="19" y="3"/>
                    </a:lnTo>
                    <a:lnTo>
                      <a:pt x="17" y="2"/>
                    </a:lnTo>
                    <a:lnTo>
                      <a:pt x="16" y="1"/>
                    </a:lnTo>
                    <a:lnTo>
                      <a:pt x="15" y="1"/>
                    </a:lnTo>
                    <a:lnTo>
                      <a:pt x="14" y="1"/>
                    </a:lnTo>
                    <a:lnTo>
                      <a:pt x="11" y="0"/>
                    </a:lnTo>
                    <a:lnTo>
                      <a:pt x="10" y="1"/>
                    </a:lnTo>
                    <a:lnTo>
                      <a:pt x="9" y="2"/>
                    </a:lnTo>
                    <a:lnTo>
                      <a:pt x="10" y="3"/>
                    </a:lnTo>
                    <a:lnTo>
                      <a:pt x="10" y="5"/>
                    </a:lnTo>
                    <a:lnTo>
                      <a:pt x="10" y="6"/>
                    </a:lnTo>
                    <a:lnTo>
                      <a:pt x="10" y="7"/>
                    </a:lnTo>
                    <a:lnTo>
                      <a:pt x="11" y="7"/>
                    </a:lnTo>
                    <a:lnTo>
                      <a:pt x="12" y="6"/>
                    </a:lnTo>
                    <a:lnTo>
                      <a:pt x="14" y="7"/>
                    </a:lnTo>
                    <a:lnTo>
                      <a:pt x="15" y="8"/>
                    </a:lnTo>
                    <a:lnTo>
                      <a:pt x="16" y="11"/>
                    </a:lnTo>
                    <a:lnTo>
                      <a:pt x="15" y="13"/>
                    </a:lnTo>
                    <a:lnTo>
                      <a:pt x="15" y="14"/>
                    </a:lnTo>
                    <a:lnTo>
                      <a:pt x="14" y="12"/>
                    </a:lnTo>
                    <a:lnTo>
                      <a:pt x="12" y="11"/>
                    </a:lnTo>
                    <a:lnTo>
                      <a:pt x="11" y="12"/>
                    </a:lnTo>
                    <a:lnTo>
                      <a:pt x="10" y="11"/>
                    </a:lnTo>
                    <a:lnTo>
                      <a:pt x="9" y="10"/>
                    </a:lnTo>
                    <a:lnTo>
                      <a:pt x="8" y="7"/>
                    </a:lnTo>
                    <a:lnTo>
                      <a:pt x="8" y="6"/>
                    </a:lnTo>
                    <a:lnTo>
                      <a:pt x="4" y="6"/>
                    </a:lnTo>
                    <a:lnTo>
                      <a:pt x="1" y="5"/>
                    </a:lnTo>
                    <a:lnTo>
                      <a:pt x="0" y="5"/>
                    </a:lnTo>
                    <a:lnTo>
                      <a:pt x="0" y="6"/>
                    </a:lnTo>
                    <a:lnTo>
                      <a:pt x="3" y="10"/>
                    </a:lnTo>
                    <a:lnTo>
                      <a:pt x="1" y="11"/>
                    </a:lnTo>
                    <a:lnTo>
                      <a:pt x="3" y="13"/>
                    </a:lnTo>
                    <a:lnTo>
                      <a:pt x="4" y="14"/>
                    </a:lnTo>
                    <a:lnTo>
                      <a:pt x="6" y="17"/>
                    </a:lnTo>
                    <a:lnTo>
                      <a:pt x="8" y="19"/>
                    </a:lnTo>
                    <a:lnTo>
                      <a:pt x="9" y="21"/>
                    </a:lnTo>
                    <a:lnTo>
                      <a:pt x="9" y="18"/>
                    </a:lnTo>
                    <a:lnTo>
                      <a:pt x="9" y="17"/>
                    </a:lnTo>
                    <a:lnTo>
                      <a:pt x="10" y="17"/>
                    </a:lnTo>
                    <a:lnTo>
                      <a:pt x="11" y="18"/>
                    </a:lnTo>
                    <a:lnTo>
                      <a:pt x="11" y="19"/>
                    </a:lnTo>
                    <a:lnTo>
                      <a:pt x="11" y="22"/>
                    </a:lnTo>
                    <a:lnTo>
                      <a:pt x="10" y="24"/>
                    </a:lnTo>
                    <a:lnTo>
                      <a:pt x="9" y="25"/>
                    </a:lnTo>
                    <a:lnTo>
                      <a:pt x="10" y="25"/>
                    </a:lnTo>
                    <a:lnTo>
                      <a:pt x="9" y="28"/>
                    </a:lnTo>
                    <a:lnTo>
                      <a:pt x="9" y="29"/>
                    </a:lnTo>
                    <a:lnTo>
                      <a:pt x="11" y="28"/>
                    </a:lnTo>
                    <a:lnTo>
                      <a:pt x="15" y="28"/>
                    </a:lnTo>
                    <a:lnTo>
                      <a:pt x="16" y="27"/>
                    </a:lnTo>
                    <a:lnTo>
                      <a:pt x="1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 name="Freeform 221"/>
              <p:cNvSpPr>
                <a:spLocks/>
              </p:cNvSpPr>
              <p:nvPr/>
            </p:nvSpPr>
            <p:spPr bwMode="auto">
              <a:xfrm>
                <a:off x="2859668" y="2438582"/>
                <a:ext cx="21007" cy="21962"/>
              </a:xfrm>
              <a:custGeom>
                <a:avLst/>
                <a:gdLst>
                  <a:gd name="T0" fmla="*/ 2147483647 w 22"/>
                  <a:gd name="T1" fmla="*/ 0 h 23"/>
                  <a:gd name="T2" fmla="*/ 2147483647 w 22"/>
                  <a:gd name="T3" fmla="*/ 0 h 23"/>
                  <a:gd name="T4" fmla="*/ 2147483647 w 22"/>
                  <a:gd name="T5" fmla="*/ 0 h 23"/>
                  <a:gd name="T6" fmla="*/ 2147483647 w 22"/>
                  <a:gd name="T7" fmla="*/ 0 h 23"/>
                  <a:gd name="T8" fmla="*/ 2147483647 w 22"/>
                  <a:gd name="T9" fmla="*/ 2147483647 h 23"/>
                  <a:gd name="T10" fmla="*/ 2147483647 w 22"/>
                  <a:gd name="T11" fmla="*/ 2147483647 h 23"/>
                  <a:gd name="T12" fmla="*/ 2147483647 w 22"/>
                  <a:gd name="T13" fmla="*/ 2147483647 h 23"/>
                  <a:gd name="T14" fmla="*/ 2147483647 w 22"/>
                  <a:gd name="T15" fmla="*/ 2147483647 h 23"/>
                  <a:gd name="T16" fmla="*/ 2147483647 w 22"/>
                  <a:gd name="T17" fmla="*/ 2147483647 h 23"/>
                  <a:gd name="T18" fmla="*/ 2147483647 w 22"/>
                  <a:gd name="T19" fmla="*/ 2147483647 h 23"/>
                  <a:gd name="T20" fmla="*/ 2147483647 w 22"/>
                  <a:gd name="T21" fmla="*/ 2147483647 h 23"/>
                  <a:gd name="T22" fmla="*/ 2147483647 w 22"/>
                  <a:gd name="T23" fmla="*/ 2147483647 h 23"/>
                  <a:gd name="T24" fmla="*/ 2147483647 w 22"/>
                  <a:gd name="T25" fmla="*/ 2147483647 h 23"/>
                  <a:gd name="T26" fmla="*/ 2147483647 w 22"/>
                  <a:gd name="T27" fmla="*/ 2147483647 h 23"/>
                  <a:gd name="T28" fmla="*/ 2147483647 w 22"/>
                  <a:gd name="T29" fmla="*/ 2147483647 h 23"/>
                  <a:gd name="T30" fmla="*/ 0 w 22"/>
                  <a:gd name="T31" fmla="*/ 2147483647 h 23"/>
                  <a:gd name="T32" fmla="*/ 0 w 22"/>
                  <a:gd name="T33" fmla="*/ 2147483647 h 23"/>
                  <a:gd name="T34" fmla="*/ 2147483647 w 22"/>
                  <a:gd name="T35" fmla="*/ 2147483647 h 23"/>
                  <a:gd name="T36" fmla="*/ 2147483647 w 22"/>
                  <a:gd name="T37" fmla="*/ 2147483647 h 23"/>
                  <a:gd name="T38" fmla="*/ 2147483647 w 22"/>
                  <a:gd name="T39" fmla="*/ 2147483647 h 23"/>
                  <a:gd name="T40" fmla="*/ 2147483647 w 22"/>
                  <a:gd name="T41" fmla="*/ 2147483647 h 23"/>
                  <a:gd name="T42" fmla="*/ 2147483647 w 22"/>
                  <a:gd name="T43" fmla="*/ 2147483647 h 23"/>
                  <a:gd name="T44" fmla="*/ 2147483647 w 22"/>
                  <a:gd name="T45" fmla="*/ 2147483647 h 23"/>
                  <a:gd name="T46" fmla="*/ 2147483647 w 22"/>
                  <a:gd name="T47" fmla="*/ 2147483647 h 23"/>
                  <a:gd name="T48" fmla="*/ 2147483647 w 22"/>
                  <a:gd name="T49" fmla="*/ 2147483647 h 23"/>
                  <a:gd name="T50" fmla="*/ 2147483647 w 22"/>
                  <a:gd name="T51" fmla="*/ 2147483647 h 23"/>
                  <a:gd name="T52" fmla="*/ 2147483647 w 22"/>
                  <a:gd name="T53" fmla="*/ 2147483647 h 23"/>
                  <a:gd name="T54" fmla="*/ 2147483647 w 22"/>
                  <a:gd name="T55" fmla="*/ 2147483647 h 23"/>
                  <a:gd name="T56" fmla="*/ 2147483647 w 22"/>
                  <a:gd name="T57" fmla="*/ 2147483647 h 23"/>
                  <a:gd name="T58" fmla="*/ 2147483647 w 22"/>
                  <a:gd name="T59" fmla="*/ 2147483647 h 23"/>
                  <a:gd name="T60" fmla="*/ 2147483647 w 22"/>
                  <a:gd name="T61" fmla="*/ 2147483647 h 23"/>
                  <a:gd name="T62" fmla="*/ 2147483647 w 22"/>
                  <a:gd name="T63" fmla="*/ 2147483647 h 23"/>
                  <a:gd name="T64" fmla="*/ 2147483647 w 22"/>
                  <a:gd name="T65" fmla="*/ 2147483647 h 23"/>
                  <a:gd name="T66" fmla="*/ 2147483647 w 22"/>
                  <a:gd name="T67" fmla="*/ 2147483647 h 23"/>
                  <a:gd name="T68" fmla="*/ 2147483647 w 22"/>
                  <a:gd name="T69" fmla="*/ 2147483647 h 23"/>
                  <a:gd name="T70" fmla="*/ 2147483647 w 22"/>
                  <a:gd name="T71" fmla="*/ 2147483647 h 23"/>
                  <a:gd name="T72" fmla="*/ 2147483647 w 22"/>
                  <a:gd name="T73" fmla="*/ 2147483647 h 23"/>
                  <a:gd name="T74" fmla="*/ 2147483647 w 22"/>
                  <a:gd name="T75" fmla="*/ 2147483647 h 23"/>
                  <a:gd name="T76" fmla="*/ 2147483647 w 22"/>
                  <a:gd name="T77" fmla="*/ 2147483647 h 23"/>
                  <a:gd name="T78" fmla="*/ 2147483647 w 22"/>
                  <a:gd name="T79" fmla="*/ 2147483647 h 23"/>
                  <a:gd name="T80" fmla="*/ 2147483647 w 22"/>
                  <a:gd name="T81" fmla="*/ 2147483647 h 23"/>
                  <a:gd name="T82" fmla="*/ 2147483647 w 22"/>
                  <a:gd name="T83" fmla="*/ 2147483647 h 23"/>
                  <a:gd name="T84" fmla="*/ 2147483647 w 22"/>
                  <a:gd name="T85" fmla="*/ 2147483647 h 23"/>
                  <a:gd name="T86" fmla="*/ 2147483647 w 22"/>
                  <a:gd name="T87" fmla="*/ 2147483647 h 23"/>
                  <a:gd name="T88" fmla="*/ 2147483647 w 22"/>
                  <a:gd name="T89" fmla="*/ 2147483647 h 23"/>
                  <a:gd name="T90" fmla="*/ 2147483647 w 22"/>
                  <a:gd name="T91" fmla="*/ 2147483647 h 23"/>
                  <a:gd name="T92" fmla="*/ 2147483647 w 22"/>
                  <a:gd name="T93" fmla="*/ 2147483647 h 23"/>
                  <a:gd name="T94" fmla="*/ 2147483647 w 22"/>
                  <a:gd name="T95" fmla="*/ 2147483647 h 23"/>
                  <a:gd name="T96" fmla="*/ 2147483647 w 22"/>
                  <a:gd name="T97" fmla="*/ 2147483647 h 23"/>
                  <a:gd name="T98" fmla="*/ 2147483647 w 22"/>
                  <a:gd name="T99" fmla="*/ 2147483647 h 23"/>
                  <a:gd name="T100" fmla="*/ 2147483647 w 22"/>
                  <a:gd name="T101" fmla="*/ 2147483647 h 23"/>
                  <a:gd name="T102" fmla="*/ 2147483647 w 22"/>
                  <a:gd name="T103" fmla="*/ 2147483647 h 23"/>
                  <a:gd name="T104" fmla="*/ 2147483647 w 22"/>
                  <a:gd name="T105" fmla="*/ 2147483647 h 23"/>
                  <a:gd name="T106" fmla="*/ 2147483647 w 22"/>
                  <a:gd name="T107" fmla="*/ 2147483647 h 23"/>
                  <a:gd name="T108" fmla="*/ 2147483647 w 22"/>
                  <a:gd name="T109" fmla="*/ 2147483647 h 23"/>
                  <a:gd name="T110" fmla="*/ 2147483647 w 22"/>
                  <a:gd name="T111" fmla="*/ 2147483647 h 23"/>
                  <a:gd name="T112" fmla="*/ 2147483647 w 2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 h="23">
                    <a:moveTo>
                      <a:pt x="14" y="0"/>
                    </a:moveTo>
                    <a:lnTo>
                      <a:pt x="14" y="0"/>
                    </a:lnTo>
                    <a:lnTo>
                      <a:pt x="12" y="0"/>
                    </a:lnTo>
                    <a:lnTo>
                      <a:pt x="11" y="0"/>
                    </a:lnTo>
                    <a:lnTo>
                      <a:pt x="9" y="1"/>
                    </a:lnTo>
                    <a:lnTo>
                      <a:pt x="8" y="2"/>
                    </a:lnTo>
                    <a:lnTo>
                      <a:pt x="8" y="6"/>
                    </a:lnTo>
                    <a:lnTo>
                      <a:pt x="6" y="6"/>
                    </a:lnTo>
                    <a:lnTo>
                      <a:pt x="8" y="7"/>
                    </a:lnTo>
                    <a:lnTo>
                      <a:pt x="8" y="8"/>
                    </a:lnTo>
                    <a:lnTo>
                      <a:pt x="8" y="10"/>
                    </a:lnTo>
                    <a:lnTo>
                      <a:pt x="9" y="10"/>
                    </a:lnTo>
                    <a:lnTo>
                      <a:pt x="8" y="12"/>
                    </a:lnTo>
                    <a:lnTo>
                      <a:pt x="5" y="12"/>
                    </a:lnTo>
                    <a:lnTo>
                      <a:pt x="3" y="13"/>
                    </a:lnTo>
                    <a:lnTo>
                      <a:pt x="1" y="15"/>
                    </a:lnTo>
                    <a:lnTo>
                      <a:pt x="0" y="17"/>
                    </a:lnTo>
                    <a:lnTo>
                      <a:pt x="0" y="18"/>
                    </a:lnTo>
                    <a:lnTo>
                      <a:pt x="0" y="19"/>
                    </a:lnTo>
                    <a:lnTo>
                      <a:pt x="1" y="19"/>
                    </a:lnTo>
                    <a:lnTo>
                      <a:pt x="1" y="21"/>
                    </a:lnTo>
                    <a:lnTo>
                      <a:pt x="5" y="19"/>
                    </a:lnTo>
                    <a:lnTo>
                      <a:pt x="8" y="19"/>
                    </a:lnTo>
                    <a:lnTo>
                      <a:pt x="9" y="18"/>
                    </a:lnTo>
                    <a:lnTo>
                      <a:pt x="9" y="17"/>
                    </a:lnTo>
                    <a:lnTo>
                      <a:pt x="10" y="18"/>
                    </a:lnTo>
                    <a:lnTo>
                      <a:pt x="10" y="19"/>
                    </a:lnTo>
                    <a:lnTo>
                      <a:pt x="12" y="17"/>
                    </a:lnTo>
                    <a:lnTo>
                      <a:pt x="14" y="17"/>
                    </a:lnTo>
                    <a:lnTo>
                      <a:pt x="15" y="19"/>
                    </a:lnTo>
                    <a:lnTo>
                      <a:pt x="15" y="21"/>
                    </a:lnTo>
                    <a:lnTo>
                      <a:pt x="14" y="22"/>
                    </a:lnTo>
                    <a:lnTo>
                      <a:pt x="15" y="23"/>
                    </a:lnTo>
                    <a:lnTo>
                      <a:pt x="16" y="23"/>
                    </a:lnTo>
                    <a:lnTo>
                      <a:pt x="15" y="22"/>
                    </a:lnTo>
                    <a:lnTo>
                      <a:pt x="16" y="21"/>
                    </a:lnTo>
                    <a:lnTo>
                      <a:pt x="17" y="17"/>
                    </a:lnTo>
                    <a:lnTo>
                      <a:pt x="19" y="16"/>
                    </a:lnTo>
                    <a:lnTo>
                      <a:pt x="20" y="16"/>
                    </a:lnTo>
                    <a:lnTo>
                      <a:pt x="21" y="16"/>
                    </a:lnTo>
                    <a:lnTo>
                      <a:pt x="22" y="15"/>
                    </a:lnTo>
                    <a:lnTo>
                      <a:pt x="21" y="15"/>
                    </a:lnTo>
                    <a:lnTo>
                      <a:pt x="20" y="15"/>
                    </a:lnTo>
                    <a:lnTo>
                      <a:pt x="19" y="12"/>
                    </a:lnTo>
                    <a:lnTo>
                      <a:pt x="16" y="13"/>
                    </a:lnTo>
                    <a:lnTo>
                      <a:pt x="15" y="16"/>
                    </a:lnTo>
                    <a:lnTo>
                      <a:pt x="14" y="16"/>
                    </a:lnTo>
                    <a:lnTo>
                      <a:pt x="14" y="15"/>
                    </a:lnTo>
                    <a:lnTo>
                      <a:pt x="14" y="13"/>
                    </a:lnTo>
                    <a:lnTo>
                      <a:pt x="15" y="12"/>
                    </a:lnTo>
                    <a:lnTo>
                      <a:pt x="15" y="10"/>
                    </a:lnTo>
                    <a:lnTo>
                      <a:pt x="16" y="8"/>
                    </a:lnTo>
                    <a:lnTo>
                      <a:pt x="15" y="8"/>
                    </a:lnTo>
                    <a:lnTo>
                      <a:pt x="14" y="8"/>
                    </a:lnTo>
                    <a:lnTo>
                      <a:pt x="12" y="8"/>
                    </a:lnTo>
                    <a:lnTo>
                      <a:pt x="12" y="7"/>
                    </a:lnTo>
                    <a:lnTo>
                      <a:pt x="15" y="6"/>
                    </a:lnTo>
                    <a:lnTo>
                      <a:pt x="16" y="5"/>
                    </a:lnTo>
                    <a:lnTo>
                      <a:pt x="16" y="4"/>
                    </a:lnTo>
                    <a:lnTo>
                      <a:pt x="16"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 name="Freeform 222"/>
              <p:cNvSpPr>
                <a:spLocks/>
              </p:cNvSpPr>
              <p:nvPr/>
            </p:nvSpPr>
            <p:spPr bwMode="auto">
              <a:xfrm>
                <a:off x="3497511" y="1913412"/>
                <a:ext cx="21961" cy="12413"/>
              </a:xfrm>
              <a:custGeom>
                <a:avLst/>
                <a:gdLst>
                  <a:gd name="T0" fmla="*/ 2147483647 w 23"/>
                  <a:gd name="T1" fmla="*/ 2147483647 h 13"/>
                  <a:gd name="T2" fmla="*/ 2147483647 w 23"/>
                  <a:gd name="T3" fmla="*/ 2147483647 h 13"/>
                  <a:gd name="T4" fmla="*/ 2147483647 w 23"/>
                  <a:gd name="T5" fmla="*/ 2147483647 h 13"/>
                  <a:gd name="T6" fmla="*/ 2147483647 w 23"/>
                  <a:gd name="T7" fmla="*/ 2147483647 h 13"/>
                  <a:gd name="T8" fmla="*/ 2147483647 w 23"/>
                  <a:gd name="T9" fmla="*/ 2147483647 h 13"/>
                  <a:gd name="T10" fmla="*/ 2147483647 w 23"/>
                  <a:gd name="T11" fmla="*/ 2147483647 h 13"/>
                  <a:gd name="T12" fmla="*/ 0 w 23"/>
                  <a:gd name="T13" fmla="*/ 2147483647 h 13"/>
                  <a:gd name="T14" fmla="*/ 2147483647 w 23"/>
                  <a:gd name="T15" fmla="*/ 2147483647 h 13"/>
                  <a:gd name="T16" fmla="*/ 2147483647 w 23"/>
                  <a:gd name="T17" fmla="*/ 2147483647 h 13"/>
                  <a:gd name="T18" fmla="*/ 2147483647 w 23"/>
                  <a:gd name="T19" fmla="*/ 2147483647 h 13"/>
                  <a:gd name="T20" fmla="*/ 2147483647 w 23"/>
                  <a:gd name="T21" fmla="*/ 2147483647 h 13"/>
                  <a:gd name="T22" fmla="*/ 2147483647 w 23"/>
                  <a:gd name="T23" fmla="*/ 2147483647 h 13"/>
                  <a:gd name="T24" fmla="*/ 2147483647 w 23"/>
                  <a:gd name="T25" fmla="*/ 2147483647 h 13"/>
                  <a:gd name="T26" fmla="*/ 2147483647 w 23"/>
                  <a:gd name="T27" fmla="*/ 2147483647 h 13"/>
                  <a:gd name="T28" fmla="*/ 2147483647 w 23"/>
                  <a:gd name="T29" fmla="*/ 2147483647 h 13"/>
                  <a:gd name="T30" fmla="*/ 2147483647 w 23"/>
                  <a:gd name="T31" fmla="*/ 2147483647 h 13"/>
                  <a:gd name="T32" fmla="*/ 2147483647 w 23"/>
                  <a:gd name="T33" fmla="*/ 2147483647 h 13"/>
                  <a:gd name="T34" fmla="*/ 2147483647 w 23"/>
                  <a:gd name="T35" fmla="*/ 2147483647 h 13"/>
                  <a:gd name="T36" fmla="*/ 2147483647 w 23"/>
                  <a:gd name="T37" fmla="*/ 2147483647 h 13"/>
                  <a:gd name="T38" fmla="*/ 2147483647 w 23"/>
                  <a:gd name="T39" fmla="*/ 2147483647 h 13"/>
                  <a:gd name="T40" fmla="*/ 2147483647 w 23"/>
                  <a:gd name="T41" fmla="*/ 2147483647 h 13"/>
                  <a:gd name="T42" fmla="*/ 2147483647 w 23"/>
                  <a:gd name="T43" fmla="*/ 2147483647 h 13"/>
                  <a:gd name="T44" fmla="*/ 2147483647 w 23"/>
                  <a:gd name="T45" fmla="*/ 2147483647 h 13"/>
                  <a:gd name="T46" fmla="*/ 2147483647 w 23"/>
                  <a:gd name="T47" fmla="*/ 2147483647 h 13"/>
                  <a:gd name="T48" fmla="*/ 2147483647 w 23"/>
                  <a:gd name="T49" fmla="*/ 2147483647 h 13"/>
                  <a:gd name="T50" fmla="*/ 2147483647 w 23"/>
                  <a:gd name="T51" fmla="*/ 2147483647 h 13"/>
                  <a:gd name="T52" fmla="*/ 2147483647 w 23"/>
                  <a:gd name="T53" fmla="*/ 0 h 13"/>
                  <a:gd name="T54" fmla="*/ 2147483647 w 23"/>
                  <a:gd name="T55" fmla="*/ 0 h 13"/>
                  <a:gd name="T56" fmla="*/ 2147483647 w 23"/>
                  <a:gd name="T57" fmla="*/ 2147483647 h 13"/>
                  <a:gd name="T58" fmla="*/ 2147483647 w 23"/>
                  <a:gd name="T59" fmla="*/ 2147483647 h 13"/>
                  <a:gd name="T60" fmla="*/ 2147483647 w 23"/>
                  <a:gd name="T61" fmla="*/ 2147483647 h 13"/>
                  <a:gd name="T62" fmla="*/ 2147483647 w 23"/>
                  <a:gd name="T63" fmla="*/ 2147483647 h 13"/>
                  <a:gd name="T64" fmla="*/ 2147483647 w 23"/>
                  <a:gd name="T65" fmla="*/ 2147483647 h 13"/>
                  <a:gd name="T66" fmla="*/ 2147483647 w 23"/>
                  <a:gd name="T67" fmla="*/ 2147483647 h 13"/>
                  <a:gd name="T68" fmla="*/ 2147483647 w 23"/>
                  <a:gd name="T69" fmla="*/ 2147483647 h 13"/>
                  <a:gd name="T70" fmla="*/ 2147483647 w 23"/>
                  <a:gd name="T71" fmla="*/ 2147483647 h 13"/>
                  <a:gd name="T72" fmla="*/ 2147483647 w 23"/>
                  <a:gd name="T73" fmla="*/ 2147483647 h 13"/>
                  <a:gd name="T74" fmla="*/ 2147483647 w 23"/>
                  <a:gd name="T75" fmla="*/ 2147483647 h 13"/>
                  <a:gd name="T76" fmla="*/ 2147483647 w 23"/>
                  <a:gd name="T77" fmla="*/ 2147483647 h 13"/>
                  <a:gd name="T78" fmla="*/ 2147483647 w 23"/>
                  <a:gd name="T79" fmla="*/ 2147483647 h 13"/>
                  <a:gd name="T80" fmla="*/ 2147483647 w 23"/>
                  <a:gd name="T81" fmla="*/ 2147483647 h 13"/>
                  <a:gd name="T82" fmla="*/ 2147483647 w 23"/>
                  <a:gd name="T83" fmla="*/ 2147483647 h 13"/>
                  <a:gd name="T84" fmla="*/ 2147483647 w 23"/>
                  <a:gd name="T85" fmla="*/ 2147483647 h 13"/>
                  <a:gd name="T86" fmla="*/ 2147483647 w 23"/>
                  <a:gd name="T87" fmla="*/ 2147483647 h 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 h="13">
                    <a:moveTo>
                      <a:pt x="7" y="13"/>
                    </a:moveTo>
                    <a:lnTo>
                      <a:pt x="7" y="13"/>
                    </a:lnTo>
                    <a:lnTo>
                      <a:pt x="6" y="12"/>
                    </a:lnTo>
                    <a:lnTo>
                      <a:pt x="6" y="10"/>
                    </a:lnTo>
                    <a:lnTo>
                      <a:pt x="3" y="7"/>
                    </a:lnTo>
                    <a:lnTo>
                      <a:pt x="2" y="6"/>
                    </a:lnTo>
                    <a:lnTo>
                      <a:pt x="1" y="5"/>
                    </a:lnTo>
                    <a:lnTo>
                      <a:pt x="0" y="2"/>
                    </a:lnTo>
                    <a:lnTo>
                      <a:pt x="1" y="2"/>
                    </a:lnTo>
                    <a:lnTo>
                      <a:pt x="2" y="2"/>
                    </a:lnTo>
                    <a:lnTo>
                      <a:pt x="3" y="4"/>
                    </a:lnTo>
                    <a:lnTo>
                      <a:pt x="3" y="5"/>
                    </a:lnTo>
                    <a:lnTo>
                      <a:pt x="3" y="6"/>
                    </a:lnTo>
                    <a:lnTo>
                      <a:pt x="5" y="6"/>
                    </a:lnTo>
                    <a:lnTo>
                      <a:pt x="5" y="5"/>
                    </a:lnTo>
                    <a:lnTo>
                      <a:pt x="6" y="4"/>
                    </a:lnTo>
                    <a:lnTo>
                      <a:pt x="7" y="4"/>
                    </a:lnTo>
                    <a:lnTo>
                      <a:pt x="7" y="5"/>
                    </a:lnTo>
                    <a:lnTo>
                      <a:pt x="9" y="4"/>
                    </a:lnTo>
                    <a:lnTo>
                      <a:pt x="12" y="2"/>
                    </a:lnTo>
                    <a:lnTo>
                      <a:pt x="13" y="4"/>
                    </a:lnTo>
                    <a:lnTo>
                      <a:pt x="14" y="5"/>
                    </a:lnTo>
                    <a:lnTo>
                      <a:pt x="16" y="5"/>
                    </a:lnTo>
                    <a:lnTo>
                      <a:pt x="16" y="4"/>
                    </a:lnTo>
                    <a:lnTo>
                      <a:pt x="17" y="4"/>
                    </a:lnTo>
                    <a:lnTo>
                      <a:pt x="18" y="4"/>
                    </a:lnTo>
                    <a:lnTo>
                      <a:pt x="19" y="1"/>
                    </a:lnTo>
                    <a:lnTo>
                      <a:pt x="21" y="0"/>
                    </a:lnTo>
                    <a:lnTo>
                      <a:pt x="22" y="1"/>
                    </a:lnTo>
                    <a:lnTo>
                      <a:pt x="23" y="2"/>
                    </a:lnTo>
                    <a:lnTo>
                      <a:pt x="22" y="2"/>
                    </a:lnTo>
                    <a:lnTo>
                      <a:pt x="22" y="6"/>
                    </a:lnTo>
                    <a:lnTo>
                      <a:pt x="22" y="7"/>
                    </a:lnTo>
                    <a:lnTo>
                      <a:pt x="21" y="9"/>
                    </a:lnTo>
                    <a:lnTo>
                      <a:pt x="17" y="10"/>
                    </a:lnTo>
                    <a:lnTo>
                      <a:pt x="16" y="9"/>
                    </a:lnTo>
                    <a:lnTo>
                      <a:pt x="16" y="10"/>
                    </a:lnTo>
                    <a:lnTo>
                      <a:pt x="14" y="9"/>
                    </a:lnTo>
                    <a:lnTo>
                      <a:pt x="12" y="11"/>
                    </a:lnTo>
                    <a:lnTo>
                      <a:pt x="12" y="12"/>
                    </a:lnTo>
                    <a:lnTo>
                      <a:pt x="9" y="12"/>
                    </a:lnTo>
                    <a:lnTo>
                      <a:pt x="8" y="12"/>
                    </a:lnTo>
                    <a:lnTo>
                      <a:pt x="7" y="12"/>
                    </a:lnTo>
                    <a:lnTo>
                      <a:pt x="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 name="Freeform 223"/>
              <p:cNvSpPr>
                <a:spLocks/>
              </p:cNvSpPr>
              <p:nvPr/>
            </p:nvSpPr>
            <p:spPr bwMode="auto">
              <a:xfrm>
                <a:off x="2964702" y="2059505"/>
                <a:ext cx="30555" cy="3246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0 w 32"/>
                  <a:gd name="T11" fmla="*/ 2147483647 h 34"/>
                  <a:gd name="T12" fmla="*/ 0 w 32"/>
                  <a:gd name="T13" fmla="*/ 2147483647 h 34"/>
                  <a:gd name="T14" fmla="*/ 2147483647 w 32"/>
                  <a:gd name="T15" fmla="*/ 2147483647 h 34"/>
                  <a:gd name="T16" fmla="*/ 0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2147483647 h 34"/>
                  <a:gd name="T42" fmla="*/ 2147483647 w 32"/>
                  <a:gd name="T43" fmla="*/ 2147483647 h 34"/>
                  <a:gd name="T44" fmla="*/ 2147483647 w 32"/>
                  <a:gd name="T45" fmla="*/ 2147483647 h 34"/>
                  <a:gd name="T46" fmla="*/ 2147483647 w 32"/>
                  <a:gd name="T47" fmla="*/ 2147483647 h 34"/>
                  <a:gd name="T48" fmla="*/ 2147483647 w 32"/>
                  <a:gd name="T49" fmla="*/ 2147483647 h 34"/>
                  <a:gd name="T50" fmla="*/ 2147483647 w 32"/>
                  <a:gd name="T51" fmla="*/ 2147483647 h 34"/>
                  <a:gd name="T52" fmla="*/ 2147483647 w 32"/>
                  <a:gd name="T53" fmla="*/ 2147483647 h 34"/>
                  <a:gd name="T54" fmla="*/ 2147483647 w 32"/>
                  <a:gd name="T55" fmla="*/ 2147483647 h 34"/>
                  <a:gd name="T56" fmla="*/ 2147483647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34">
                    <a:moveTo>
                      <a:pt x="9" y="29"/>
                    </a:moveTo>
                    <a:lnTo>
                      <a:pt x="9" y="29"/>
                    </a:lnTo>
                    <a:lnTo>
                      <a:pt x="7" y="29"/>
                    </a:lnTo>
                    <a:lnTo>
                      <a:pt x="4" y="27"/>
                    </a:lnTo>
                    <a:lnTo>
                      <a:pt x="4" y="26"/>
                    </a:lnTo>
                    <a:lnTo>
                      <a:pt x="3" y="26"/>
                    </a:lnTo>
                    <a:lnTo>
                      <a:pt x="2" y="26"/>
                    </a:lnTo>
                    <a:lnTo>
                      <a:pt x="2" y="22"/>
                    </a:lnTo>
                    <a:lnTo>
                      <a:pt x="2" y="21"/>
                    </a:lnTo>
                    <a:lnTo>
                      <a:pt x="3" y="20"/>
                    </a:lnTo>
                    <a:lnTo>
                      <a:pt x="0" y="17"/>
                    </a:lnTo>
                    <a:lnTo>
                      <a:pt x="0" y="16"/>
                    </a:lnTo>
                    <a:lnTo>
                      <a:pt x="2" y="15"/>
                    </a:lnTo>
                    <a:lnTo>
                      <a:pt x="2" y="14"/>
                    </a:lnTo>
                    <a:lnTo>
                      <a:pt x="2" y="11"/>
                    </a:lnTo>
                    <a:lnTo>
                      <a:pt x="0" y="11"/>
                    </a:lnTo>
                    <a:lnTo>
                      <a:pt x="2" y="11"/>
                    </a:lnTo>
                    <a:lnTo>
                      <a:pt x="3" y="12"/>
                    </a:lnTo>
                    <a:lnTo>
                      <a:pt x="3" y="11"/>
                    </a:lnTo>
                    <a:lnTo>
                      <a:pt x="3" y="10"/>
                    </a:lnTo>
                    <a:lnTo>
                      <a:pt x="3" y="9"/>
                    </a:lnTo>
                    <a:lnTo>
                      <a:pt x="4" y="9"/>
                    </a:lnTo>
                    <a:lnTo>
                      <a:pt x="5" y="7"/>
                    </a:lnTo>
                    <a:lnTo>
                      <a:pt x="7" y="6"/>
                    </a:lnTo>
                    <a:lnTo>
                      <a:pt x="8" y="6"/>
                    </a:lnTo>
                    <a:lnTo>
                      <a:pt x="8" y="5"/>
                    </a:lnTo>
                    <a:lnTo>
                      <a:pt x="8" y="4"/>
                    </a:lnTo>
                    <a:lnTo>
                      <a:pt x="9" y="3"/>
                    </a:lnTo>
                    <a:lnTo>
                      <a:pt x="10" y="3"/>
                    </a:lnTo>
                    <a:lnTo>
                      <a:pt x="13" y="4"/>
                    </a:lnTo>
                    <a:lnTo>
                      <a:pt x="14" y="3"/>
                    </a:lnTo>
                    <a:lnTo>
                      <a:pt x="15" y="3"/>
                    </a:lnTo>
                    <a:lnTo>
                      <a:pt x="15" y="1"/>
                    </a:lnTo>
                    <a:lnTo>
                      <a:pt x="15" y="0"/>
                    </a:lnTo>
                    <a:lnTo>
                      <a:pt x="16" y="1"/>
                    </a:lnTo>
                    <a:lnTo>
                      <a:pt x="16" y="4"/>
                    </a:lnTo>
                    <a:lnTo>
                      <a:pt x="19" y="4"/>
                    </a:lnTo>
                    <a:lnTo>
                      <a:pt x="20" y="5"/>
                    </a:lnTo>
                    <a:lnTo>
                      <a:pt x="21" y="4"/>
                    </a:lnTo>
                    <a:lnTo>
                      <a:pt x="21" y="6"/>
                    </a:lnTo>
                    <a:lnTo>
                      <a:pt x="24" y="6"/>
                    </a:lnTo>
                    <a:lnTo>
                      <a:pt x="25" y="6"/>
                    </a:lnTo>
                    <a:lnTo>
                      <a:pt x="25" y="7"/>
                    </a:lnTo>
                    <a:lnTo>
                      <a:pt x="26" y="9"/>
                    </a:lnTo>
                    <a:lnTo>
                      <a:pt x="27" y="10"/>
                    </a:lnTo>
                    <a:lnTo>
                      <a:pt x="27" y="11"/>
                    </a:lnTo>
                    <a:lnTo>
                      <a:pt x="29" y="12"/>
                    </a:lnTo>
                    <a:lnTo>
                      <a:pt x="30" y="12"/>
                    </a:lnTo>
                    <a:lnTo>
                      <a:pt x="31" y="12"/>
                    </a:lnTo>
                    <a:lnTo>
                      <a:pt x="30" y="14"/>
                    </a:lnTo>
                    <a:lnTo>
                      <a:pt x="31" y="15"/>
                    </a:lnTo>
                    <a:lnTo>
                      <a:pt x="32" y="15"/>
                    </a:lnTo>
                    <a:lnTo>
                      <a:pt x="31" y="15"/>
                    </a:lnTo>
                    <a:lnTo>
                      <a:pt x="30" y="17"/>
                    </a:lnTo>
                    <a:lnTo>
                      <a:pt x="30" y="20"/>
                    </a:lnTo>
                    <a:lnTo>
                      <a:pt x="30" y="23"/>
                    </a:lnTo>
                    <a:lnTo>
                      <a:pt x="29" y="26"/>
                    </a:lnTo>
                    <a:lnTo>
                      <a:pt x="26" y="27"/>
                    </a:lnTo>
                    <a:lnTo>
                      <a:pt x="25" y="28"/>
                    </a:lnTo>
                    <a:lnTo>
                      <a:pt x="24" y="28"/>
                    </a:lnTo>
                    <a:lnTo>
                      <a:pt x="25" y="27"/>
                    </a:lnTo>
                    <a:lnTo>
                      <a:pt x="25" y="23"/>
                    </a:lnTo>
                    <a:lnTo>
                      <a:pt x="24" y="26"/>
                    </a:lnTo>
                    <a:lnTo>
                      <a:pt x="24" y="28"/>
                    </a:lnTo>
                    <a:lnTo>
                      <a:pt x="24" y="29"/>
                    </a:lnTo>
                    <a:lnTo>
                      <a:pt x="24" y="31"/>
                    </a:lnTo>
                    <a:lnTo>
                      <a:pt x="24" y="32"/>
                    </a:lnTo>
                    <a:lnTo>
                      <a:pt x="24" y="33"/>
                    </a:lnTo>
                    <a:lnTo>
                      <a:pt x="21" y="33"/>
                    </a:lnTo>
                    <a:lnTo>
                      <a:pt x="19" y="32"/>
                    </a:lnTo>
                    <a:lnTo>
                      <a:pt x="16" y="32"/>
                    </a:lnTo>
                    <a:lnTo>
                      <a:pt x="16" y="33"/>
                    </a:lnTo>
                    <a:lnTo>
                      <a:pt x="16" y="32"/>
                    </a:lnTo>
                    <a:lnTo>
                      <a:pt x="15" y="32"/>
                    </a:lnTo>
                    <a:lnTo>
                      <a:pt x="15" y="33"/>
                    </a:lnTo>
                    <a:lnTo>
                      <a:pt x="13" y="34"/>
                    </a:lnTo>
                    <a:lnTo>
                      <a:pt x="11" y="34"/>
                    </a:lnTo>
                    <a:lnTo>
                      <a:pt x="9" y="34"/>
                    </a:lnTo>
                    <a:lnTo>
                      <a:pt x="9" y="33"/>
                    </a:lnTo>
                    <a:lnTo>
                      <a:pt x="8" y="33"/>
                    </a:lnTo>
                    <a:lnTo>
                      <a:pt x="9" y="31"/>
                    </a:lnTo>
                    <a:lnTo>
                      <a:pt x="10" y="29"/>
                    </a:lnTo>
                    <a:lnTo>
                      <a:pt x="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 name="Freeform 224"/>
              <p:cNvSpPr>
                <a:spLocks/>
              </p:cNvSpPr>
              <p:nvPr/>
            </p:nvSpPr>
            <p:spPr bwMode="auto">
              <a:xfrm>
                <a:off x="2931281" y="2095789"/>
                <a:ext cx="21007" cy="19097"/>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2147483647 h 20"/>
                  <a:gd name="T14" fmla="*/ 2147483647 w 22"/>
                  <a:gd name="T15" fmla="*/ 2147483647 h 20"/>
                  <a:gd name="T16" fmla="*/ 2147483647 w 22"/>
                  <a:gd name="T17" fmla="*/ 2147483647 h 20"/>
                  <a:gd name="T18" fmla="*/ 2147483647 w 22"/>
                  <a:gd name="T19" fmla="*/ 2147483647 h 20"/>
                  <a:gd name="T20" fmla="*/ 2147483647 w 22"/>
                  <a:gd name="T21" fmla="*/ 2147483647 h 20"/>
                  <a:gd name="T22" fmla="*/ 2147483647 w 22"/>
                  <a:gd name="T23" fmla="*/ 2147483647 h 20"/>
                  <a:gd name="T24" fmla="*/ 2147483647 w 22"/>
                  <a:gd name="T25" fmla="*/ 2147483647 h 20"/>
                  <a:gd name="T26" fmla="*/ 2147483647 w 22"/>
                  <a:gd name="T27" fmla="*/ 2147483647 h 20"/>
                  <a:gd name="T28" fmla="*/ 2147483647 w 22"/>
                  <a:gd name="T29" fmla="*/ 2147483647 h 20"/>
                  <a:gd name="T30" fmla="*/ 2147483647 w 22"/>
                  <a:gd name="T31" fmla="*/ 2147483647 h 20"/>
                  <a:gd name="T32" fmla="*/ 2147483647 w 22"/>
                  <a:gd name="T33" fmla="*/ 2147483647 h 20"/>
                  <a:gd name="T34" fmla="*/ 0 w 22"/>
                  <a:gd name="T35" fmla="*/ 2147483647 h 20"/>
                  <a:gd name="T36" fmla="*/ 0 w 22"/>
                  <a:gd name="T37" fmla="*/ 2147483647 h 20"/>
                  <a:gd name="T38" fmla="*/ 2147483647 w 22"/>
                  <a:gd name="T39" fmla="*/ 2147483647 h 20"/>
                  <a:gd name="T40" fmla="*/ 0 w 22"/>
                  <a:gd name="T41" fmla="*/ 2147483647 h 20"/>
                  <a:gd name="T42" fmla="*/ 0 w 22"/>
                  <a:gd name="T43" fmla="*/ 2147483647 h 20"/>
                  <a:gd name="T44" fmla="*/ 2147483647 w 22"/>
                  <a:gd name="T45" fmla="*/ 2147483647 h 20"/>
                  <a:gd name="T46" fmla="*/ 2147483647 w 22"/>
                  <a:gd name="T47" fmla="*/ 2147483647 h 20"/>
                  <a:gd name="T48" fmla="*/ 2147483647 w 22"/>
                  <a:gd name="T49" fmla="*/ 2147483647 h 20"/>
                  <a:gd name="T50" fmla="*/ 2147483647 w 22"/>
                  <a:gd name="T51" fmla="*/ 2147483647 h 20"/>
                  <a:gd name="T52" fmla="*/ 2147483647 w 22"/>
                  <a:gd name="T53" fmla="*/ 2147483647 h 20"/>
                  <a:gd name="T54" fmla="*/ 2147483647 w 22"/>
                  <a:gd name="T55" fmla="*/ 2147483647 h 20"/>
                  <a:gd name="T56" fmla="*/ 2147483647 w 22"/>
                  <a:gd name="T57" fmla="*/ 2147483647 h 20"/>
                  <a:gd name="T58" fmla="*/ 2147483647 w 22"/>
                  <a:gd name="T59" fmla="*/ 2147483647 h 20"/>
                  <a:gd name="T60" fmla="*/ 2147483647 w 22"/>
                  <a:gd name="T61" fmla="*/ 2147483647 h 20"/>
                  <a:gd name="T62" fmla="*/ 2147483647 w 22"/>
                  <a:gd name="T63" fmla="*/ 2147483647 h 20"/>
                  <a:gd name="T64" fmla="*/ 2147483647 w 22"/>
                  <a:gd name="T65" fmla="*/ 2147483647 h 20"/>
                  <a:gd name="T66" fmla="*/ 2147483647 w 22"/>
                  <a:gd name="T67" fmla="*/ 2147483647 h 20"/>
                  <a:gd name="T68" fmla="*/ 2147483647 w 22"/>
                  <a:gd name="T69" fmla="*/ 2147483647 h 20"/>
                  <a:gd name="T70" fmla="*/ 2147483647 w 22"/>
                  <a:gd name="T71" fmla="*/ 2147483647 h 20"/>
                  <a:gd name="T72" fmla="*/ 2147483647 w 22"/>
                  <a:gd name="T73" fmla="*/ 2147483647 h 20"/>
                  <a:gd name="T74" fmla="*/ 2147483647 w 22"/>
                  <a:gd name="T75" fmla="*/ 2147483647 h 20"/>
                  <a:gd name="T76" fmla="*/ 2147483647 w 22"/>
                  <a:gd name="T77" fmla="*/ 0 h 20"/>
                  <a:gd name="T78" fmla="*/ 2147483647 w 22"/>
                  <a:gd name="T79" fmla="*/ 0 h 20"/>
                  <a:gd name="T80" fmla="*/ 2147483647 w 22"/>
                  <a:gd name="T81" fmla="*/ 2147483647 h 20"/>
                  <a:gd name="T82" fmla="*/ 2147483647 w 22"/>
                  <a:gd name="T83" fmla="*/ 2147483647 h 20"/>
                  <a:gd name="T84" fmla="*/ 2147483647 w 22"/>
                  <a:gd name="T85" fmla="*/ 2147483647 h 20"/>
                  <a:gd name="T86" fmla="*/ 2147483647 w 22"/>
                  <a:gd name="T87" fmla="*/ 2147483647 h 20"/>
                  <a:gd name="T88" fmla="*/ 2147483647 w 22"/>
                  <a:gd name="T89" fmla="*/ 2147483647 h 20"/>
                  <a:gd name="T90" fmla="*/ 2147483647 w 22"/>
                  <a:gd name="T91" fmla="*/ 2147483647 h 20"/>
                  <a:gd name="T92" fmla="*/ 2147483647 w 22"/>
                  <a:gd name="T93" fmla="*/ 2147483647 h 20"/>
                  <a:gd name="T94" fmla="*/ 2147483647 w 22"/>
                  <a:gd name="T95" fmla="*/ 2147483647 h 20"/>
                  <a:gd name="T96" fmla="*/ 2147483647 w 22"/>
                  <a:gd name="T97" fmla="*/ 2147483647 h 20"/>
                  <a:gd name="T98" fmla="*/ 2147483647 w 22"/>
                  <a:gd name="T99" fmla="*/ 2147483647 h 20"/>
                  <a:gd name="T100" fmla="*/ 2147483647 w 22"/>
                  <a:gd name="T101" fmla="*/ 2147483647 h 20"/>
                  <a:gd name="T102" fmla="*/ 2147483647 w 22"/>
                  <a:gd name="T103" fmla="*/ 2147483647 h 20"/>
                  <a:gd name="T104" fmla="*/ 2147483647 w 22"/>
                  <a:gd name="T105" fmla="*/ 2147483647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 h="20">
                    <a:moveTo>
                      <a:pt x="15" y="16"/>
                    </a:moveTo>
                    <a:lnTo>
                      <a:pt x="15" y="16"/>
                    </a:lnTo>
                    <a:lnTo>
                      <a:pt x="13" y="15"/>
                    </a:lnTo>
                    <a:lnTo>
                      <a:pt x="12" y="15"/>
                    </a:lnTo>
                    <a:lnTo>
                      <a:pt x="11" y="15"/>
                    </a:lnTo>
                    <a:lnTo>
                      <a:pt x="11" y="14"/>
                    </a:lnTo>
                    <a:lnTo>
                      <a:pt x="10" y="12"/>
                    </a:lnTo>
                    <a:lnTo>
                      <a:pt x="8" y="10"/>
                    </a:lnTo>
                    <a:lnTo>
                      <a:pt x="7" y="10"/>
                    </a:lnTo>
                    <a:lnTo>
                      <a:pt x="6" y="11"/>
                    </a:lnTo>
                    <a:lnTo>
                      <a:pt x="5" y="10"/>
                    </a:lnTo>
                    <a:lnTo>
                      <a:pt x="5" y="12"/>
                    </a:lnTo>
                    <a:lnTo>
                      <a:pt x="6" y="15"/>
                    </a:lnTo>
                    <a:lnTo>
                      <a:pt x="7" y="16"/>
                    </a:lnTo>
                    <a:lnTo>
                      <a:pt x="7" y="18"/>
                    </a:lnTo>
                    <a:lnTo>
                      <a:pt x="8" y="18"/>
                    </a:lnTo>
                    <a:lnTo>
                      <a:pt x="7" y="20"/>
                    </a:lnTo>
                    <a:lnTo>
                      <a:pt x="6" y="18"/>
                    </a:lnTo>
                    <a:lnTo>
                      <a:pt x="4" y="16"/>
                    </a:lnTo>
                    <a:lnTo>
                      <a:pt x="1" y="16"/>
                    </a:lnTo>
                    <a:lnTo>
                      <a:pt x="0" y="15"/>
                    </a:lnTo>
                    <a:lnTo>
                      <a:pt x="0" y="14"/>
                    </a:lnTo>
                    <a:lnTo>
                      <a:pt x="1" y="12"/>
                    </a:lnTo>
                    <a:lnTo>
                      <a:pt x="0" y="12"/>
                    </a:lnTo>
                    <a:lnTo>
                      <a:pt x="0" y="11"/>
                    </a:lnTo>
                    <a:lnTo>
                      <a:pt x="2" y="10"/>
                    </a:lnTo>
                    <a:lnTo>
                      <a:pt x="2" y="9"/>
                    </a:lnTo>
                    <a:lnTo>
                      <a:pt x="2" y="7"/>
                    </a:lnTo>
                    <a:lnTo>
                      <a:pt x="5" y="6"/>
                    </a:lnTo>
                    <a:lnTo>
                      <a:pt x="6" y="5"/>
                    </a:lnTo>
                    <a:lnTo>
                      <a:pt x="6" y="6"/>
                    </a:lnTo>
                    <a:lnTo>
                      <a:pt x="6" y="5"/>
                    </a:lnTo>
                    <a:lnTo>
                      <a:pt x="7" y="5"/>
                    </a:lnTo>
                    <a:lnTo>
                      <a:pt x="7" y="6"/>
                    </a:lnTo>
                    <a:lnTo>
                      <a:pt x="8" y="6"/>
                    </a:lnTo>
                    <a:lnTo>
                      <a:pt x="10" y="5"/>
                    </a:lnTo>
                    <a:lnTo>
                      <a:pt x="10" y="4"/>
                    </a:lnTo>
                    <a:lnTo>
                      <a:pt x="10" y="2"/>
                    </a:lnTo>
                    <a:lnTo>
                      <a:pt x="10" y="1"/>
                    </a:lnTo>
                    <a:lnTo>
                      <a:pt x="12" y="1"/>
                    </a:lnTo>
                    <a:lnTo>
                      <a:pt x="13" y="1"/>
                    </a:lnTo>
                    <a:lnTo>
                      <a:pt x="16" y="2"/>
                    </a:lnTo>
                    <a:lnTo>
                      <a:pt x="17" y="2"/>
                    </a:lnTo>
                    <a:lnTo>
                      <a:pt x="17" y="1"/>
                    </a:lnTo>
                    <a:lnTo>
                      <a:pt x="18" y="0"/>
                    </a:lnTo>
                    <a:lnTo>
                      <a:pt x="22" y="1"/>
                    </a:lnTo>
                    <a:lnTo>
                      <a:pt x="21" y="2"/>
                    </a:lnTo>
                    <a:lnTo>
                      <a:pt x="21" y="4"/>
                    </a:lnTo>
                    <a:lnTo>
                      <a:pt x="20" y="5"/>
                    </a:lnTo>
                    <a:lnTo>
                      <a:pt x="18" y="6"/>
                    </a:lnTo>
                    <a:lnTo>
                      <a:pt x="16" y="6"/>
                    </a:lnTo>
                    <a:lnTo>
                      <a:pt x="15" y="6"/>
                    </a:lnTo>
                    <a:lnTo>
                      <a:pt x="15" y="7"/>
                    </a:lnTo>
                    <a:lnTo>
                      <a:pt x="16" y="9"/>
                    </a:lnTo>
                    <a:lnTo>
                      <a:pt x="17" y="11"/>
                    </a:lnTo>
                    <a:lnTo>
                      <a:pt x="16" y="12"/>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 name="Freeform 225"/>
              <p:cNvSpPr>
                <a:spLocks/>
              </p:cNvSpPr>
              <p:nvPr/>
            </p:nvSpPr>
            <p:spPr bwMode="auto">
              <a:xfrm>
                <a:off x="2947514" y="2100563"/>
                <a:ext cx="11458" cy="14323"/>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0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2147483647 h 15"/>
                  <a:gd name="T26" fmla="*/ 2147483647 w 12"/>
                  <a:gd name="T27" fmla="*/ 0 h 15"/>
                  <a:gd name="T28" fmla="*/ 2147483647 w 12"/>
                  <a:gd name="T29" fmla="*/ 0 h 15"/>
                  <a:gd name="T30" fmla="*/ 2147483647 w 12"/>
                  <a:gd name="T31" fmla="*/ 2147483647 h 15"/>
                  <a:gd name="T32" fmla="*/ 2147483647 w 12"/>
                  <a:gd name="T33" fmla="*/ 2147483647 h 15"/>
                  <a:gd name="T34" fmla="*/ 2147483647 w 12"/>
                  <a:gd name="T35" fmla="*/ 2147483647 h 15"/>
                  <a:gd name="T36" fmla="*/ 2147483647 w 12"/>
                  <a:gd name="T37" fmla="*/ 2147483647 h 15"/>
                  <a:gd name="T38" fmla="*/ 2147483647 w 12"/>
                  <a:gd name="T39" fmla="*/ 2147483647 h 15"/>
                  <a:gd name="T40" fmla="*/ 2147483647 w 12"/>
                  <a:gd name="T41" fmla="*/ 2147483647 h 15"/>
                  <a:gd name="T42" fmla="*/ 2147483647 w 12"/>
                  <a:gd name="T43" fmla="*/ 2147483647 h 15"/>
                  <a:gd name="T44" fmla="*/ 2147483647 w 12"/>
                  <a:gd name="T45" fmla="*/ 2147483647 h 15"/>
                  <a:gd name="T46" fmla="*/ 2147483647 w 12"/>
                  <a:gd name="T47" fmla="*/ 2147483647 h 15"/>
                  <a:gd name="T48" fmla="*/ 2147483647 w 12"/>
                  <a:gd name="T49" fmla="*/ 2147483647 h 15"/>
                  <a:gd name="T50" fmla="*/ 2147483647 w 12"/>
                  <a:gd name="T51" fmla="*/ 2147483647 h 15"/>
                  <a:gd name="T52" fmla="*/ 2147483647 w 12"/>
                  <a:gd name="T53" fmla="*/ 2147483647 h 15"/>
                  <a:gd name="T54" fmla="*/ 2147483647 w 12"/>
                  <a:gd name="T55" fmla="*/ 2147483647 h 15"/>
                  <a:gd name="T56" fmla="*/ 2147483647 w 12"/>
                  <a:gd name="T57" fmla="*/ 2147483647 h 15"/>
                  <a:gd name="T58" fmla="*/ 2147483647 w 12"/>
                  <a:gd name="T59" fmla="*/ 2147483647 h 15"/>
                  <a:gd name="T60" fmla="*/ 2147483647 w 12"/>
                  <a:gd name="T61" fmla="*/ 2147483647 h 15"/>
                  <a:gd name="T62" fmla="*/ 2147483647 w 12"/>
                  <a:gd name="T63" fmla="*/ 2147483647 h 15"/>
                  <a:gd name="T64" fmla="*/ 2147483647 w 12"/>
                  <a:gd name="T65" fmla="*/ 2147483647 h 15"/>
                  <a:gd name="T66" fmla="*/ 2147483647 w 12"/>
                  <a:gd name="T67" fmla="*/ 2147483647 h 15"/>
                  <a:gd name="T68" fmla="*/ 2147483647 w 12"/>
                  <a:gd name="T69" fmla="*/ 2147483647 h 15"/>
                  <a:gd name="T70" fmla="*/ 2147483647 w 12"/>
                  <a:gd name="T71" fmla="*/ 2147483647 h 15"/>
                  <a:gd name="T72" fmla="*/ 2147483647 w 12"/>
                  <a:gd name="T73" fmla="*/ 2147483647 h 15"/>
                  <a:gd name="T74" fmla="*/ 2147483647 w 12"/>
                  <a:gd name="T75" fmla="*/ 2147483647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15">
                    <a:moveTo>
                      <a:pt x="3" y="15"/>
                    </a:moveTo>
                    <a:lnTo>
                      <a:pt x="3" y="15"/>
                    </a:lnTo>
                    <a:lnTo>
                      <a:pt x="1" y="13"/>
                    </a:lnTo>
                    <a:lnTo>
                      <a:pt x="1" y="11"/>
                    </a:lnTo>
                    <a:lnTo>
                      <a:pt x="3" y="10"/>
                    </a:lnTo>
                    <a:lnTo>
                      <a:pt x="3" y="9"/>
                    </a:lnTo>
                    <a:lnTo>
                      <a:pt x="1" y="9"/>
                    </a:lnTo>
                    <a:lnTo>
                      <a:pt x="1" y="7"/>
                    </a:lnTo>
                    <a:lnTo>
                      <a:pt x="3" y="7"/>
                    </a:lnTo>
                    <a:lnTo>
                      <a:pt x="3" y="6"/>
                    </a:lnTo>
                    <a:lnTo>
                      <a:pt x="1" y="5"/>
                    </a:lnTo>
                    <a:lnTo>
                      <a:pt x="0" y="4"/>
                    </a:lnTo>
                    <a:lnTo>
                      <a:pt x="3" y="2"/>
                    </a:lnTo>
                    <a:lnTo>
                      <a:pt x="4" y="1"/>
                    </a:lnTo>
                    <a:lnTo>
                      <a:pt x="5" y="1"/>
                    </a:lnTo>
                    <a:lnTo>
                      <a:pt x="4" y="2"/>
                    </a:lnTo>
                    <a:lnTo>
                      <a:pt x="5" y="4"/>
                    </a:lnTo>
                    <a:lnTo>
                      <a:pt x="5" y="1"/>
                    </a:lnTo>
                    <a:lnTo>
                      <a:pt x="5" y="0"/>
                    </a:lnTo>
                    <a:lnTo>
                      <a:pt x="7" y="0"/>
                    </a:lnTo>
                    <a:lnTo>
                      <a:pt x="9" y="0"/>
                    </a:lnTo>
                    <a:lnTo>
                      <a:pt x="11" y="1"/>
                    </a:lnTo>
                    <a:lnTo>
                      <a:pt x="10" y="1"/>
                    </a:lnTo>
                    <a:lnTo>
                      <a:pt x="10" y="2"/>
                    </a:lnTo>
                    <a:lnTo>
                      <a:pt x="11" y="2"/>
                    </a:lnTo>
                    <a:lnTo>
                      <a:pt x="10" y="2"/>
                    </a:lnTo>
                    <a:lnTo>
                      <a:pt x="10" y="5"/>
                    </a:lnTo>
                    <a:lnTo>
                      <a:pt x="9" y="6"/>
                    </a:lnTo>
                    <a:lnTo>
                      <a:pt x="11" y="6"/>
                    </a:lnTo>
                    <a:lnTo>
                      <a:pt x="12" y="7"/>
                    </a:lnTo>
                    <a:lnTo>
                      <a:pt x="11" y="7"/>
                    </a:lnTo>
                    <a:lnTo>
                      <a:pt x="10" y="7"/>
                    </a:lnTo>
                    <a:lnTo>
                      <a:pt x="9" y="7"/>
                    </a:lnTo>
                    <a:lnTo>
                      <a:pt x="9" y="10"/>
                    </a:lnTo>
                    <a:lnTo>
                      <a:pt x="6" y="9"/>
                    </a:lnTo>
                    <a:lnTo>
                      <a:pt x="7" y="10"/>
                    </a:lnTo>
                    <a:lnTo>
                      <a:pt x="7" y="11"/>
                    </a:lnTo>
                    <a:lnTo>
                      <a:pt x="6" y="11"/>
                    </a:lnTo>
                    <a:lnTo>
                      <a:pt x="6" y="12"/>
                    </a:lnTo>
                    <a:lnTo>
                      <a:pt x="7" y="12"/>
                    </a:lnTo>
                    <a:lnTo>
                      <a:pt x="6" y="12"/>
                    </a:lnTo>
                    <a:lnTo>
                      <a:pt x="5" y="12"/>
                    </a:lnTo>
                    <a:lnTo>
                      <a:pt x="4" y="12"/>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 name="Freeform 226"/>
              <p:cNvSpPr>
                <a:spLocks/>
              </p:cNvSpPr>
              <p:nvPr/>
            </p:nvSpPr>
            <p:spPr bwMode="auto">
              <a:xfrm>
                <a:off x="2938920" y="2115841"/>
                <a:ext cx="11458" cy="6684"/>
              </a:xfrm>
              <a:custGeom>
                <a:avLst/>
                <a:gdLst>
                  <a:gd name="T0" fmla="*/ 2147483647 w 12"/>
                  <a:gd name="T1" fmla="*/ 2147483647 h 7"/>
                  <a:gd name="T2" fmla="*/ 2147483647 w 12"/>
                  <a:gd name="T3" fmla="*/ 2147483647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0 w 12"/>
                  <a:gd name="T31" fmla="*/ 2147483647 h 7"/>
                  <a:gd name="T32" fmla="*/ 0 w 12"/>
                  <a:gd name="T33" fmla="*/ 2147483647 h 7"/>
                  <a:gd name="T34" fmla="*/ 0 w 12"/>
                  <a:gd name="T35" fmla="*/ 2147483647 h 7"/>
                  <a:gd name="T36" fmla="*/ 0 w 12"/>
                  <a:gd name="T37" fmla="*/ 2147483647 h 7"/>
                  <a:gd name="T38" fmla="*/ 2147483647 w 12"/>
                  <a:gd name="T39" fmla="*/ 0 h 7"/>
                  <a:gd name="T40" fmla="*/ 2147483647 w 12"/>
                  <a:gd name="T41" fmla="*/ 0 h 7"/>
                  <a:gd name="T42" fmla="*/ 2147483647 w 12"/>
                  <a:gd name="T43" fmla="*/ 0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2147483647 h 7"/>
                  <a:gd name="T64" fmla="*/ 2147483647 w 12"/>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7">
                    <a:moveTo>
                      <a:pt x="9" y="7"/>
                    </a:moveTo>
                    <a:lnTo>
                      <a:pt x="9" y="7"/>
                    </a:lnTo>
                    <a:lnTo>
                      <a:pt x="7" y="5"/>
                    </a:lnTo>
                    <a:lnTo>
                      <a:pt x="7" y="4"/>
                    </a:lnTo>
                    <a:lnTo>
                      <a:pt x="7" y="5"/>
                    </a:lnTo>
                    <a:lnTo>
                      <a:pt x="5" y="5"/>
                    </a:lnTo>
                    <a:lnTo>
                      <a:pt x="4" y="5"/>
                    </a:lnTo>
                    <a:lnTo>
                      <a:pt x="3" y="5"/>
                    </a:lnTo>
                    <a:lnTo>
                      <a:pt x="2" y="5"/>
                    </a:lnTo>
                    <a:lnTo>
                      <a:pt x="0" y="5"/>
                    </a:lnTo>
                    <a:lnTo>
                      <a:pt x="0" y="2"/>
                    </a:lnTo>
                    <a:lnTo>
                      <a:pt x="0" y="1"/>
                    </a:lnTo>
                    <a:lnTo>
                      <a:pt x="2" y="0"/>
                    </a:lnTo>
                    <a:lnTo>
                      <a:pt x="3" y="0"/>
                    </a:lnTo>
                    <a:lnTo>
                      <a:pt x="5" y="1"/>
                    </a:lnTo>
                    <a:lnTo>
                      <a:pt x="8" y="2"/>
                    </a:lnTo>
                    <a:lnTo>
                      <a:pt x="10" y="4"/>
                    </a:lnTo>
                    <a:lnTo>
                      <a:pt x="12" y="4"/>
                    </a:lnTo>
                    <a:lnTo>
                      <a:pt x="10" y="6"/>
                    </a:lnTo>
                    <a:lnTo>
                      <a:pt x="10" y="7"/>
                    </a:ln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 name="Freeform 227"/>
              <p:cNvSpPr>
                <a:spLocks/>
              </p:cNvSpPr>
              <p:nvPr/>
            </p:nvSpPr>
            <p:spPr bwMode="auto">
              <a:xfrm>
                <a:off x="3910964" y="2190320"/>
                <a:ext cx="5729" cy="4775"/>
              </a:xfrm>
              <a:custGeom>
                <a:avLst/>
                <a:gdLst>
                  <a:gd name="T0" fmla="*/ 2147483647 w 6"/>
                  <a:gd name="T1" fmla="*/ 2147483647 h 5"/>
                  <a:gd name="T2" fmla="*/ 2147483647 w 6"/>
                  <a:gd name="T3" fmla="*/ 0 h 5"/>
                  <a:gd name="T4" fmla="*/ 0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6" y="3"/>
                    </a:moveTo>
                    <a:lnTo>
                      <a:pt x="4" y="0"/>
                    </a:lnTo>
                    <a:lnTo>
                      <a:pt x="0" y="4"/>
                    </a:lnTo>
                    <a:lnTo>
                      <a:pt x="3"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 name="Freeform 228"/>
              <p:cNvSpPr>
                <a:spLocks/>
              </p:cNvSpPr>
              <p:nvPr/>
            </p:nvSpPr>
            <p:spPr bwMode="auto">
              <a:xfrm>
                <a:off x="3482234" y="2319226"/>
                <a:ext cx="2864"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0 w 3"/>
                  <a:gd name="T9" fmla="*/ 2147483647 h 7"/>
                  <a:gd name="T10" fmla="*/ 2147483647 w 3"/>
                  <a:gd name="T11" fmla="*/ 0 h 7"/>
                  <a:gd name="T12" fmla="*/ 2147483647 w 3"/>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5"/>
                    </a:moveTo>
                    <a:lnTo>
                      <a:pt x="1" y="6"/>
                    </a:lnTo>
                    <a:lnTo>
                      <a:pt x="2" y="7"/>
                    </a:lnTo>
                    <a:lnTo>
                      <a:pt x="1" y="7"/>
                    </a:lnTo>
                    <a:lnTo>
                      <a:pt x="0" y="1"/>
                    </a:lnTo>
                    <a:lnTo>
                      <a:pt x="2"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 name="Freeform 229"/>
              <p:cNvSpPr>
                <a:spLocks/>
              </p:cNvSpPr>
              <p:nvPr/>
            </p:nvSpPr>
            <p:spPr bwMode="auto">
              <a:xfrm>
                <a:off x="3488917" y="2378427"/>
                <a:ext cx="8594" cy="4774"/>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0 h 5"/>
                  <a:gd name="T12" fmla="*/ 2147483647 w 9"/>
                  <a:gd name="T13" fmla="*/ 0 h 5"/>
                  <a:gd name="T14" fmla="*/ 2147483647 w 9"/>
                  <a:gd name="T15" fmla="*/ 0 h 5"/>
                  <a:gd name="T16" fmla="*/ 2147483647 w 9"/>
                  <a:gd name="T17" fmla="*/ 0 h 5"/>
                  <a:gd name="T18" fmla="*/ 2147483647 w 9"/>
                  <a:gd name="T19" fmla="*/ 0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0 w 9"/>
                  <a:gd name="T51" fmla="*/ 2147483647 h 5"/>
                  <a:gd name="T52" fmla="*/ 0 w 9"/>
                  <a:gd name="T53" fmla="*/ 2147483647 h 5"/>
                  <a:gd name="T54" fmla="*/ 2147483647 w 9"/>
                  <a:gd name="T55" fmla="*/ 2147483647 h 5"/>
                  <a:gd name="T56" fmla="*/ 2147483647 w 9"/>
                  <a:gd name="T57" fmla="*/ 2147483647 h 5"/>
                  <a:gd name="T58" fmla="*/ 2147483647 w 9"/>
                  <a:gd name="T59" fmla="*/ 2147483647 h 5"/>
                  <a:gd name="T60" fmla="*/ 2147483647 w 9"/>
                  <a:gd name="T61" fmla="*/ 2147483647 h 5"/>
                  <a:gd name="T62" fmla="*/ 2147483647 w 9"/>
                  <a:gd name="T63" fmla="*/ 2147483647 h 5"/>
                  <a:gd name="T64" fmla="*/ 2147483647 w 9"/>
                  <a:gd name="T65" fmla="*/ 2147483647 h 5"/>
                  <a:gd name="T66" fmla="*/ 2147483647 w 9"/>
                  <a:gd name="T67" fmla="*/ 2147483647 h 5"/>
                  <a:gd name="T68" fmla="*/ 2147483647 w 9"/>
                  <a:gd name="T69" fmla="*/ 2147483647 h 5"/>
                  <a:gd name="T70" fmla="*/ 2147483647 w 9"/>
                  <a:gd name="T71" fmla="*/ 2147483647 h 5"/>
                  <a:gd name="T72" fmla="*/ 2147483647 w 9"/>
                  <a:gd name="T73" fmla="*/ 2147483647 h 5"/>
                  <a:gd name="T74" fmla="*/ 2147483647 w 9"/>
                  <a:gd name="T75" fmla="*/ 2147483647 h 5"/>
                  <a:gd name="T76" fmla="*/ 2147483647 w 9"/>
                  <a:gd name="T77" fmla="*/ 2147483647 h 5"/>
                  <a:gd name="T78" fmla="*/ 2147483647 w 9"/>
                  <a:gd name="T79" fmla="*/ 2147483647 h 5"/>
                  <a:gd name="T80" fmla="*/ 2147483647 w 9"/>
                  <a:gd name="T81" fmla="*/ 2147483647 h 5"/>
                  <a:gd name="T82" fmla="*/ 2147483647 w 9"/>
                  <a:gd name="T83" fmla="*/ 2147483647 h 5"/>
                  <a:gd name="T84" fmla="*/ 2147483647 w 9"/>
                  <a:gd name="T85" fmla="*/ 2147483647 h 5"/>
                  <a:gd name="T86" fmla="*/ 2147483647 w 9"/>
                  <a:gd name="T87" fmla="*/ 2147483647 h 5"/>
                  <a:gd name="T88" fmla="*/ 2147483647 w 9"/>
                  <a:gd name="T89" fmla="*/ 2147483647 h 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 h="5">
                    <a:moveTo>
                      <a:pt x="9" y="3"/>
                    </a:moveTo>
                    <a:lnTo>
                      <a:pt x="9" y="3"/>
                    </a:lnTo>
                    <a:lnTo>
                      <a:pt x="9" y="2"/>
                    </a:lnTo>
                    <a:lnTo>
                      <a:pt x="9" y="0"/>
                    </a:lnTo>
                    <a:lnTo>
                      <a:pt x="7" y="0"/>
                    </a:lnTo>
                    <a:lnTo>
                      <a:pt x="6" y="2"/>
                    </a:lnTo>
                    <a:lnTo>
                      <a:pt x="5" y="2"/>
                    </a:lnTo>
                    <a:lnTo>
                      <a:pt x="4" y="2"/>
                    </a:lnTo>
                    <a:lnTo>
                      <a:pt x="3" y="2"/>
                    </a:lnTo>
                    <a:lnTo>
                      <a:pt x="5" y="2"/>
                    </a:lnTo>
                    <a:lnTo>
                      <a:pt x="4" y="3"/>
                    </a:lnTo>
                    <a:lnTo>
                      <a:pt x="3" y="4"/>
                    </a:lnTo>
                    <a:lnTo>
                      <a:pt x="1" y="4"/>
                    </a:lnTo>
                    <a:lnTo>
                      <a:pt x="0" y="5"/>
                    </a:lnTo>
                    <a:lnTo>
                      <a:pt x="1" y="5"/>
                    </a:lnTo>
                    <a:lnTo>
                      <a:pt x="3" y="5"/>
                    </a:lnTo>
                    <a:lnTo>
                      <a:pt x="5" y="4"/>
                    </a:lnTo>
                    <a:lnTo>
                      <a:pt x="6" y="3"/>
                    </a:lnTo>
                    <a:lnTo>
                      <a:pt x="6" y="4"/>
                    </a:lnTo>
                    <a:lnTo>
                      <a:pt x="7" y="3"/>
                    </a:lnTo>
                    <a:lnTo>
                      <a:pt x="6" y="3"/>
                    </a:lnTo>
                    <a:lnTo>
                      <a:pt x="7" y="3"/>
                    </a:lnTo>
                    <a:lnTo>
                      <a:pt x="7" y="4"/>
                    </a:ln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 name="Freeform 230"/>
              <p:cNvSpPr>
                <a:spLocks/>
              </p:cNvSpPr>
              <p:nvPr/>
            </p:nvSpPr>
            <p:spPr bwMode="auto">
              <a:xfrm>
                <a:off x="3492737" y="2385110"/>
                <a:ext cx="5729" cy="3819"/>
              </a:xfrm>
              <a:custGeom>
                <a:avLst/>
                <a:gdLst>
                  <a:gd name="T0" fmla="*/ 2147483647 w 6"/>
                  <a:gd name="T1" fmla="*/ 0 h 4"/>
                  <a:gd name="T2" fmla="*/ 2147483647 w 6"/>
                  <a:gd name="T3" fmla="*/ 0 h 4"/>
                  <a:gd name="T4" fmla="*/ 2147483647 w 6"/>
                  <a:gd name="T5" fmla="*/ 0 h 4"/>
                  <a:gd name="T6" fmla="*/ 2147483647 w 6"/>
                  <a:gd name="T7" fmla="*/ 0 h 4"/>
                  <a:gd name="T8" fmla="*/ 2147483647 w 6"/>
                  <a:gd name="T9" fmla="*/ 0 h 4"/>
                  <a:gd name="T10" fmla="*/ 2147483647 w 6"/>
                  <a:gd name="T11" fmla="*/ 2147483647 h 4"/>
                  <a:gd name="T12" fmla="*/ 2147483647 w 6"/>
                  <a:gd name="T13" fmla="*/ 2147483647 h 4"/>
                  <a:gd name="T14" fmla="*/ 2147483647 w 6"/>
                  <a:gd name="T15" fmla="*/ 2147483647 h 4"/>
                  <a:gd name="T16" fmla="*/ 2147483647 w 6"/>
                  <a:gd name="T17" fmla="*/ 2147483647 h 4"/>
                  <a:gd name="T18" fmla="*/ 0 w 6"/>
                  <a:gd name="T19" fmla="*/ 2147483647 h 4"/>
                  <a:gd name="T20" fmla="*/ 0 w 6"/>
                  <a:gd name="T21" fmla="*/ 2147483647 h 4"/>
                  <a:gd name="T22" fmla="*/ 0 w 6"/>
                  <a:gd name="T23" fmla="*/ 2147483647 h 4"/>
                  <a:gd name="T24" fmla="*/ 2147483647 w 6"/>
                  <a:gd name="T25" fmla="*/ 2147483647 h 4"/>
                  <a:gd name="T26" fmla="*/ 2147483647 w 6"/>
                  <a:gd name="T27" fmla="*/ 2147483647 h 4"/>
                  <a:gd name="T28" fmla="*/ 2147483647 w 6"/>
                  <a:gd name="T29" fmla="*/ 2147483647 h 4"/>
                  <a:gd name="T30" fmla="*/ 2147483647 w 6"/>
                  <a:gd name="T31" fmla="*/ 2147483647 h 4"/>
                  <a:gd name="T32" fmla="*/ 2147483647 w 6"/>
                  <a:gd name="T33" fmla="*/ 2147483647 h 4"/>
                  <a:gd name="T34" fmla="*/ 2147483647 w 6"/>
                  <a:gd name="T35" fmla="*/ 2147483647 h 4"/>
                  <a:gd name="T36" fmla="*/ 2147483647 w 6"/>
                  <a:gd name="T37" fmla="*/ 2147483647 h 4"/>
                  <a:gd name="T38" fmla="*/ 2147483647 w 6"/>
                  <a:gd name="T39" fmla="*/ 2147483647 h 4"/>
                  <a:gd name="T40" fmla="*/ 2147483647 w 6"/>
                  <a:gd name="T41" fmla="*/ 2147483647 h 4"/>
                  <a:gd name="T42" fmla="*/ 2147483647 w 6"/>
                  <a:gd name="T43" fmla="*/ 2147483647 h 4"/>
                  <a:gd name="T44" fmla="*/ 2147483647 w 6"/>
                  <a:gd name="T45" fmla="*/ 0 h 4"/>
                  <a:gd name="T46" fmla="*/ 2147483647 w 6"/>
                  <a:gd name="T47" fmla="*/ 0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4">
                    <a:moveTo>
                      <a:pt x="6" y="0"/>
                    </a:moveTo>
                    <a:lnTo>
                      <a:pt x="6" y="0"/>
                    </a:lnTo>
                    <a:lnTo>
                      <a:pt x="5" y="0"/>
                    </a:lnTo>
                    <a:lnTo>
                      <a:pt x="3" y="0"/>
                    </a:lnTo>
                    <a:lnTo>
                      <a:pt x="2" y="1"/>
                    </a:lnTo>
                    <a:lnTo>
                      <a:pt x="1" y="1"/>
                    </a:lnTo>
                    <a:lnTo>
                      <a:pt x="0" y="1"/>
                    </a:lnTo>
                    <a:lnTo>
                      <a:pt x="0" y="2"/>
                    </a:lnTo>
                    <a:lnTo>
                      <a:pt x="2" y="3"/>
                    </a:lnTo>
                    <a:lnTo>
                      <a:pt x="1" y="4"/>
                    </a:lnTo>
                    <a:lnTo>
                      <a:pt x="2" y="4"/>
                    </a:lnTo>
                    <a:lnTo>
                      <a:pt x="3" y="3"/>
                    </a:lnTo>
                    <a:lnTo>
                      <a:pt x="5" y="2"/>
                    </a:lnTo>
                    <a:lnTo>
                      <a:pt x="6"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 name="Freeform 231"/>
              <p:cNvSpPr>
                <a:spLocks/>
              </p:cNvSpPr>
              <p:nvPr/>
            </p:nvSpPr>
            <p:spPr bwMode="auto">
              <a:xfrm>
                <a:off x="3508015" y="2376517"/>
                <a:ext cx="955" cy="955"/>
              </a:xfrm>
              <a:custGeom>
                <a:avLst/>
                <a:gdLst>
                  <a:gd name="T0" fmla="*/ 0 w 1"/>
                  <a:gd name="T1" fmla="*/ 2147483647 h 1"/>
                  <a:gd name="T2" fmla="*/ 0 w 1"/>
                  <a:gd name="T3" fmla="*/ 2147483647 h 1"/>
                  <a:gd name="T4" fmla="*/ 0 w 1"/>
                  <a:gd name="T5" fmla="*/ 0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0 w 1"/>
                  <a:gd name="T17" fmla="*/ 2147483647 h 1"/>
                  <a:gd name="T18" fmla="*/ 0 w 1"/>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1"/>
                    </a:moveTo>
                    <a:lnTo>
                      <a:pt x="0" y="1"/>
                    </a:lnTo>
                    <a:lnTo>
                      <a:pt x="0" y="0"/>
                    </a:lnTo>
                    <a:lnTo>
                      <a:pt x="1" y="0"/>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 name="Freeform 232"/>
              <p:cNvSpPr>
                <a:spLocks/>
              </p:cNvSpPr>
              <p:nvPr/>
            </p:nvSpPr>
            <p:spPr bwMode="auto">
              <a:xfrm>
                <a:off x="3510879" y="2352645"/>
                <a:ext cx="1910" cy="3819"/>
              </a:xfrm>
              <a:custGeom>
                <a:avLst/>
                <a:gdLst>
                  <a:gd name="T0" fmla="*/ 2147483647 w 2"/>
                  <a:gd name="T1" fmla="*/ 0 h 4"/>
                  <a:gd name="T2" fmla="*/ 2147483647 w 2"/>
                  <a:gd name="T3" fmla="*/ 0 h 4"/>
                  <a:gd name="T4" fmla="*/ 2147483647 w 2"/>
                  <a:gd name="T5" fmla="*/ 2147483647 h 4"/>
                  <a:gd name="T6" fmla="*/ 2147483647 w 2"/>
                  <a:gd name="T7" fmla="*/ 2147483647 h 4"/>
                  <a:gd name="T8" fmla="*/ 2147483647 w 2"/>
                  <a:gd name="T9" fmla="*/ 2147483647 h 4"/>
                  <a:gd name="T10" fmla="*/ 2147483647 w 2"/>
                  <a:gd name="T11" fmla="*/ 2147483647 h 4"/>
                  <a:gd name="T12" fmla="*/ 0 w 2"/>
                  <a:gd name="T13" fmla="*/ 2147483647 h 4"/>
                  <a:gd name="T14" fmla="*/ 0 w 2"/>
                  <a:gd name="T15" fmla="*/ 2147483647 h 4"/>
                  <a:gd name="T16" fmla="*/ 0 w 2"/>
                  <a:gd name="T17" fmla="*/ 2147483647 h 4"/>
                  <a:gd name="T18" fmla="*/ 0 w 2"/>
                  <a:gd name="T19" fmla="*/ 2147483647 h 4"/>
                  <a:gd name="T20" fmla="*/ 2147483647 w 2"/>
                  <a:gd name="T21" fmla="*/ 0 h 4"/>
                  <a:gd name="T22" fmla="*/ 2147483647 w 2"/>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2" y="0"/>
                    </a:moveTo>
                    <a:lnTo>
                      <a:pt x="2" y="0"/>
                    </a:lnTo>
                    <a:lnTo>
                      <a:pt x="2" y="2"/>
                    </a:lnTo>
                    <a:lnTo>
                      <a:pt x="2" y="3"/>
                    </a:lnTo>
                    <a:lnTo>
                      <a:pt x="2" y="4"/>
                    </a:lnTo>
                    <a:lnTo>
                      <a:pt x="0" y="4"/>
                    </a:lnTo>
                    <a:lnTo>
                      <a:pt x="0"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 name="Freeform 233"/>
              <p:cNvSpPr>
                <a:spLocks/>
              </p:cNvSpPr>
              <p:nvPr/>
            </p:nvSpPr>
            <p:spPr bwMode="auto">
              <a:xfrm>
                <a:off x="3510879" y="2348826"/>
                <a:ext cx="1910" cy="955"/>
              </a:xfrm>
              <a:custGeom>
                <a:avLst/>
                <a:gdLst>
                  <a:gd name="T0" fmla="*/ 2147483647 w 2"/>
                  <a:gd name="T1" fmla="*/ 2147483647 h 1"/>
                  <a:gd name="T2" fmla="*/ 2147483647 w 2"/>
                  <a:gd name="T3" fmla="*/ 2147483647 h 1"/>
                  <a:gd name="T4" fmla="*/ 0 w 2"/>
                  <a:gd name="T5" fmla="*/ 2147483647 h 1"/>
                  <a:gd name="T6" fmla="*/ 0 w 2"/>
                  <a:gd name="T7" fmla="*/ 2147483647 h 1"/>
                  <a:gd name="T8" fmla="*/ 2147483647 w 2"/>
                  <a:gd name="T9" fmla="*/ 0 h 1"/>
                  <a:gd name="T10" fmla="*/ 2147483647 w 2"/>
                  <a:gd name="T11" fmla="*/ 0 h 1"/>
                  <a:gd name="T12" fmla="*/ 2147483647 w 2"/>
                  <a:gd name="T13" fmla="*/ 2147483647 h 1"/>
                  <a:gd name="T14" fmla="*/ 2147483647 w 2"/>
                  <a:gd name="T15" fmla="*/ 2147483647 h 1"/>
                  <a:gd name="T16" fmla="*/ 2147483647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2" y="1"/>
                    </a:moveTo>
                    <a:lnTo>
                      <a:pt x="2" y="1"/>
                    </a:lnTo>
                    <a:lnTo>
                      <a:pt x="0" y="1"/>
                    </a:lnTo>
                    <a:lnTo>
                      <a:pt x="2"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 name="Freeform 234"/>
              <p:cNvSpPr>
                <a:spLocks/>
              </p:cNvSpPr>
              <p:nvPr/>
            </p:nvSpPr>
            <p:spPr bwMode="auto">
              <a:xfrm>
                <a:off x="3515653" y="2345006"/>
                <a:ext cx="3819" cy="1910"/>
              </a:xfrm>
              <a:custGeom>
                <a:avLst/>
                <a:gdLst>
                  <a:gd name="T0" fmla="*/ 2147483647 w 4"/>
                  <a:gd name="T1" fmla="*/ 2147483647 h 2"/>
                  <a:gd name="T2" fmla="*/ 2147483647 w 4"/>
                  <a:gd name="T3" fmla="*/ 2147483647 h 2"/>
                  <a:gd name="T4" fmla="*/ 2147483647 w 4"/>
                  <a:gd name="T5" fmla="*/ 2147483647 h 2"/>
                  <a:gd name="T6" fmla="*/ 0 w 4"/>
                  <a:gd name="T7" fmla="*/ 2147483647 h 2"/>
                  <a:gd name="T8" fmla="*/ 0 w 4"/>
                  <a:gd name="T9" fmla="*/ 2147483647 h 2"/>
                  <a:gd name="T10" fmla="*/ 0 w 4"/>
                  <a:gd name="T11" fmla="*/ 0 h 2"/>
                  <a:gd name="T12" fmla="*/ 0 w 4"/>
                  <a:gd name="T13" fmla="*/ 0 h 2"/>
                  <a:gd name="T14" fmla="*/ 0 w 4"/>
                  <a:gd name="T15" fmla="*/ 0 h 2"/>
                  <a:gd name="T16" fmla="*/ 0 w 4"/>
                  <a:gd name="T17" fmla="*/ 0 h 2"/>
                  <a:gd name="T18" fmla="*/ 0 w 4"/>
                  <a:gd name="T19" fmla="*/ 0 h 2"/>
                  <a:gd name="T20" fmla="*/ 2147483647 w 4"/>
                  <a:gd name="T21" fmla="*/ 0 h 2"/>
                  <a:gd name="T22" fmla="*/ 2147483647 w 4"/>
                  <a:gd name="T23" fmla="*/ 0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2">
                    <a:moveTo>
                      <a:pt x="2" y="1"/>
                    </a:moveTo>
                    <a:lnTo>
                      <a:pt x="2" y="1"/>
                    </a:lnTo>
                    <a:lnTo>
                      <a:pt x="0" y="2"/>
                    </a:lnTo>
                    <a:lnTo>
                      <a:pt x="0" y="0"/>
                    </a:lnTo>
                    <a:lnTo>
                      <a:pt x="3" y="0"/>
                    </a:lnTo>
                    <a:lnTo>
                      <a:pt x="3" y="1"/>
                    </a:lnTo>
                    <a:lnTo>
                      <a:pt x="4" y="2"/>
                    </a:lnTo>
                    <a:lnTo>
                      <a:pt x="3" y="2"/>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 name="Freeform 235"/>
              <p:cNvSpPr>
                <a:spLocks/>
              </p:cNvSpPr>
              <p:nvPr/>
            </p:nvSpPr>
            <p:spPr bwMode="auto">
              <a:xfrm>
                <a:off x="3339005" y="2560804"/>
                <a:ext cx="8593" cy="668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2147483647 w 9"/>
                  <a:gd name="T29" fmla="*/ 0 h 7"/>
                  <a:gd name="T30" fmla="*/ 2147483647 w 9"/>
                  <a:gd name="T31" fmla="*/ 0 h 7"/>
                  <a:gd name="T32" fmla="*/ 2147483647 w 9"/>
                  <a:gd name="T33" fmla="*/ 2147483647 h 7"/>
                  <a:gd name="T34" fmla="*/ 2147483647 w 9"/>
                  <a:gd name="T35" fmla="*/ 2147483647 h 7"/>
                  <a:gd name="T36" fmla="*/ 2147483647 w 9"/>
                  <a:gd name="T37" fmla="*/ 2147483647 h 7"/>
                  <a:gd name="T38" fmla="*/ 2147483647 w 9"/>
                  <a:gd name="T39" fmla="*/ 2147483647 h 7"/>
                  <a:gd name="T40" fmla="*/ 0 w 9"/>
                  <a:gd name="T41" fmla="*/ 2147483647 h 7"/>
                  <a:gd name="T42" fmla="*/ 0 w 9"/>
                  <a:gd name="T43" fmla="*/ 2147483647 h 7"/>
                  <a:gd name="T44" fmla="*/ 0 w 9"/>
                  <a:gd name="T45" fmla="*/ 2147483647 h 7"/>
                  <a:gd name="T46" fmla="*/ 0 w 9"/>
                  <a:gd name="T47" fmla="*/ 2147483647 h 7"/>
                  <a:gd name="T48" fmla="*/ 2147483647 w 9"/>
                  <a:gd name="T49" fmla="*/ 2147483647 h 7"/>
                  <a:gd name="T50" fmla="*/ 2147483647 w 9"/>
                  <a:gd name="T51" fmla="*/ 2147483647 h 7"/>
                  <a:gd name="T52" fmla="*/ 2147483647 w 9"/>
                  <a:gd name="T53" fmla="*/ 2147483647 h 7"/>
                  <a:gd name="T54" fmla="*/ 2147483647 w 9"/>
                  <a:gd name="T55" fmla="*/ 2147483647 h 7"/>
                  <a:gd name="T56" fmla="*/ 2147483647 w 9"/>
                  <a:gd name="T57" fmla="*/ 2147483647 h 7"/>
                  <a:gd name="T58" fmla="*/ 2147483647 w 9"/>
                  <a:gd name="T59" fmla="*/ 2147483647 h 7"/>
                  <a:gd name="T60" fmla="*/ 2147483647 w 9"/>
                  <a:gd name="T61" fmla="*/ 2147483647 h 7"/>
                  <a:gd name="T62" fmla="*/ 2147483647 w 9"/>
                  <a:gd name="T63" fmla="*/ 2147483647 h 7"/>
                  <a:gd name="T64" fmla="*/ 2147483647 w 9"/>
                  <a:gd name="T65" fmla="*/ 2147483647 h 7"/>
                  <a:gd name="T66" fmla="*/ 2147483647 w 9"/>
                  <a:gd name="T67" fmla="*/ 2147483647 h 7"/>
                  <a:gd name="T68" fmla="*/ 2147483647 w 9"/>
                  <a:gd name="T69" fmla="*/ 2147483647 h 7"/>
                  <a:gd name="T70" fmla="*/ 2147483647 w 9"/>
                  <a:gd name="T71" fmla="*/ 2147483647 h 7"/>
                  <a:gd name="T72" fmla="*/ 2147483647 w 9"/>
                  <a:gd name="T73" fmla="*/ 2147483647 h 7"/>
                  <a:gd name="T74" fmla="*/ 2147483647 w 9"/>
                  <a:gd name="T75" fmla="*/ 2147483647 h 7"/>
                  <a:gd name="T76" fmla="*/ 2147483647 w 9"/>
                  <a:gd name="T77" fmla="*/ 2147483647 h 7"/>
                  <a:gd name="T78" fmla="*/ 2147483647 w 9"/>
                  <a:gd name="T79" fmla="*/ 2147483647 h 7"/>
                  <a:gd name="T80" fmla="*/ 2147483647 w 9"/>
                  <a:gd name="T81" fmla="*/ 2147483647 h 7"/>
                  <a:gd name="T82" fmla="*/ 2147483647 w 9"/>
                  <a:gd name="T83" fmla="*/ 2147483647 h 7"/>
                  <a:gd name="T84" fmla="*/ 2147483647 w 9"/>
                  <a:gd name="T85" fmla="*/ 2147483647 h 7"/>
                  <a:gd name="T86" fmla="*/ 2147483647 w 9"/>
                  <a:gd name="T87" fmla="*/ 2147483647 h 7"/>
                  <a:gd name="T88" fmla="*/ 2147483647 w 9"/>
                  <a:gd name="T89" fmla="*/ 2147483647 h 7"/>
                  <a:gd name="T90" fmla="*/ 2147483647 w 9"/>
                  <a:gd name="T91" fmla="*/ 2147483647 h 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 h="7">
                    <a:moveTo>
                      <a:pt x="9" y="3"/>
                    </a:moveTo>
                    <a:lnTo>
                      <a:pt x="9" y="3"/>
                    </a:lnTo>
                    <a:lnTo>
                      <a:pt x="8" y="3"/>
                    </a:lnTo>
                    <a:lnTo>
                      <a:pt x="6" y="2"/>
                    </a:lnTo>
                    <a:lnTo>
                      <a:pt x="5" y="2"/>
                    </a:lnTo>
                    <a:lnTo>
                      <a:pt x="4" y="2"/>
                    </a:lnTo>
                    <a:lnTo>
                      <a:pt x="3" y="2"/>
                    </a:lnTo>
                    <a:lnTo>
                      <a:pt x="2" y="0"/>
                    </a:lnTo>
                    <a:lnTo>
                      <a:pt x="2" y="2"/>
                    </a:lnTo>
                    <a:lnTo>
                      <a:pt x="0" y="3"/>
                    </a:lnTo>
                    <a:lnTo>
                      <a:pt x="0" y="4"/>
                    </a:lnTo>
                    <a:lnTo>
                      <a:pt x="2" y="4"/>
                    </a:lnTo>
                    <a:lnTo>
                      <a:pt x="3" y="4"/>
                    </a:lnTo>
                    <a:lnTo>
                      <a:pt x="4" y="7"/>
                    </a:lnTo>
                    <a:lnTo>
                      <a:pt x="5" y="7"/>
                    </a:lnTo>
                    <a:lnTo>
                      <a:pt x="5" y="5"/>
                    </a:lnTo>
                    <a:lnTo>
                      <a:pt x="5" y="7"/>
                    </a:lnTo>
                    <a:lnTo>
                      <a:pt x="6" y="5"/>
                    </a:lnTo>
                    <a:lnTo>
                      <a:pt x="9" y="4"/>
                    </a:ln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 name="Freeform 236"/>
              <p:cNvSpPr>
                <a:spLocks/>
              </p:cNvSpPr>
              <p:nvPr/>
            </p:nvSpPr>
            <p:spPr bwMode="auto">
              <a:xfrm>
                <a:off x="3255933" y="2393704"/>
                <a:ext cx="6684" cy="5729"/>
              </a:xfrm>
              <a:custGeom>
                <a:avLst/>
                <a:gdLst>
                  <a:gd name="T0" fmla="*/ 2147483647 w 7"/>
                  <a:gd name="T1" fmla="*/ 2147483647 h 6"/>
                  <a:gd name="T2" fmla="*/ 2147483647 w 7"/>
                  <a:gd name="T3" fmla="*/ 2147483647 h 6"/>
                  <a:gd name="T4" fmla="*/ 0 w 7"/>
                  <a:gd name="T5" fmla="*/ 2147483647 h 6"/>
                  <a:gd name="T6" fmla="*/ 2147483647 w 7"/>
                  <a:gd name="T7" fmla="*/ 0 h 6"/>
                  <a:gd name="T8" fmla="*/ 2147483647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2"/>
                    </a:moveTo>
                    <a:lnTo>
                      <a:pt x="2" y="6"/>
                    </a:lnTo>
                    <a:lnTo>
                      <a:pt x="0" y="5"/>
                    </a:lnTo>
                    <a:lnTo>
                      <a:pt x="5" y="0"/>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 name="Freeform 237"/>
              <p:cNvSpPr>
                <a:spLocks/>
              </p:cNvSpPr>
              <p:nvPr/>
            </p:nvSpPr>
            <p:spPr bwMode="auto">
              <a:xfrm>
                <a:off x="3275985" y="2380336"/>
                <a:ext cx="3819" cy="2864"/>
              </a:xfrm>
              <a:custGeom>
                <a:avLst/>
                <a:gdLst>
                  <a:gd name="T0" fmla="*/ 2147483647 w 4"/>
                  <a:gd name="T1" fmla="*/ 2147483647 h 3"/>
                  <a:gd name="T2" fmla="*/ 2147483647 w 4"/>
                  <a:gd name="T3" fmla="*/ 2147483647 h 3"/>
                  <a:gd name="T4" fmla="*/ 2147483647 w 4"/>
                  <a:gd name="T5" fmla="*/ 0 h 3"/>
                  <a:gd name="T6" fmla="*/ 0 w 4"/>
                  <a:gd name="T7" fmla="*/ 2147483647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2"/>
                    </a:moveTo>
                    <a:lnTo>
                      <a:pt x="3" y="1"/>
                    </a:lnTo>
                    <a:lnTo>
                      <a:pt x="3" y="0"/>
                    </a:lnTo>
                    <a:lnTo>
                      <a:pt x="0" y="2"/>
                    </a:lnTo>
                    <a:lnTo>
                      <a:pt x="1" y="3"/>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 name="Freeform 238"/>
              <p:cNvSpPr>
                <a:spLocks/>
              </p:cNvSpPr>
              <p:nvPr/>
            </p:nvSpPr>
            <p:spPr bwMode="auto">
              <a:xfrm>
                <a:off x="3279804" y="2380336"/>
                <a:ext cx="1910" cy="1910"/>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1" y="0"/>
                    </a:lnTo>
                    <a:lnTo>
                      <a:pt x="2" y="1"/>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 name="Freeform 239"/>
              <p:cNvSpPr>
                <a:spLocks/>
              </p:cNvSpPr>
              <p:nvPr/>
            </p:nvSpPr>
            <p:spPr bwMode="auto">
              <a:xfrm>
                <a:off x="3279804" y="2355510"/>
                <a:ext cx="1910" cy="1910"/>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2"/>
                    </a:moveTo>
                    <a:lnTo>
                      <a:pt x="2" y="0"/>
                    </a:lnTo>
                    <a:lnTo>
                      <a:pt x="0" y="0"/>
                    </a:lnTo>
                    <a:lnTo>
                      <a:pt x="0" y="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 name="Freeform 240"/>
              <p:cNvSpPr>
                <a:spLocks/>
              </p:cNvSpPr>
              <p:nvPr/>
            </p:nvSpPr>
            <p:spPr bwMode="auto">
              <a:xfrm>
                <a:off x="3276939" y="2357420"/>
                <a:ext cx="3819" cy="2864"/>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0"/>
                    </a:moveTo>
                    <a:lnTo>
                      <a:pt x="4" y="3"/>
                    </a:lnTo>
                    <a:lnTo>
                      <a:pt x="3" y="3"/>
                    </a:lnTo>
                    <a:lnTo>
                      <a:pt x="0" y="2"/>
                    </a:lnTo>
                    <a:lnTo>
                      <a:pt x="2"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 name="Freeform 241"/>
              <p:cNvSpPr>
                <a:spLocks/>
              </p:cNvSpPr>
              <p:nvPr/>
            </p:nvSpPr>
            <p:spPr bwMode="auto">
              <a:xfrm>
                <a:off x="3280759" y="2363149"/>
                <a:ext cx="3819" cy="2864"/>
              </a:xfrm>
              <a:custGeom>
                <a:avLst/>
                <a:gdLst>
                  <a:gd name="T0" fmla="*/ 2147483647 w 4"/>
                  <a:gd name="T1" fmla="*/ 2147483647 h 3"/>
                  <a:gd name="T2" fmla="*/ 2147483647 w 4"/>
                  <a:gd name="T3" fmla="*/ 2147483647 h 3"/>
                  <a:gd name="T4" fmla="*/ 0 w 4"/>
                  <a:gd name="T5" fmla="*/ 2147483647 h 3"/>
                  <a:gd name="T6" fmla="*/ 0 w 4"/>
                  <a:gd name="T7" fmla="*/ 0 h 3"/>
                  <a:gd name="T8" fmla="*/ 2147483647 w 4"/>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4" y="2"/>
                    </a:moveTo>
                    <a:lnTo>
                      <a:pt x="4" y="3"/>
                    </a:lnTo>
                    <a:lnTo>
                      <a:pt x="0" y="3"/>
                    </a:lnTo>
                    <a:lnTo>
                      <a:pt x="0" y="0"/>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 name="Freeform 242"/>
              <p:cNvSpPr>
                <a:spLocks/>
              </p:cNvSpPr>
              <p:nvPr/>
            </p:nvSpPr>
            <p:spPr bwMode="auto">
              <a:xfrm>
                <a:off x="3280759" y="2360284"/>
                <a:ext cx="5729" cy="2865"/>
              </a:xfrm>
              <a:custGeom>
                <a:avLst/>
                <a:gdLst>
                  <a:gd name="T0" fmla="*/ 2147483647 w 6"/>
                  <a:gd name="T1" fmla="*/ 2147483647 h 3"/>
                  <a:gd name="T2" fmla="*/ 2147483647 w 6"/>
                  <a:gd name="T3" fmla="*/ 0 h 3"/>
                  <a:gd name="T4" fmla="*/ 0 w 6"/>
                  <a:gd name="T5" fmla="*/ 2147483647 h 3"/>
                  <a:gd name="T6" fmla="*/ 0 w 6"/>
                  <a:gd name="T7" fmla="*/ 2147483647 h 3"/>
                  <a:gd name="T8" fmla="*/ 2147483647 w 6"/>
                  <a:gd name="T9" fmla="*/ 2147483647 h 3"/>
                  <a:gd name="T10" fmla="*/ 2147483647 w 6"/>
                  <a:gd name="T11" fmla="*/ 2147483647 h 3"/>
                  <a:gd name="T12" fmla="*/ 2147483647 w 6"/>
                  <a:gd name="T13" fmla="*/ 2147483647 h 3"/>
                  <a:gd name="T14" fmla="*/ 2147483647 w 6"/>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3">
                    <a:moveTo>
                      <a:pt x="6" y="2"/>
                    </a:moveTo>
                    <a:lnTo>
                      <a:pt x="5" y="0"/>
                    </a:lnTo>
                    <a:lnTo>
                      <a:pt x="0" y="1"/>
                    </a:lnTo>
                    <a:lnTo>
                      <a:pt x="0" y="2"/>
                    </a:lnTo>
                    <a:lnTo>
                      <a:pt x="3" y="2"/>
                    </a:lnTo>
                    <a:lnTo>
                      <a:pt x="3" y="3"/>
                    </a:lnTo>
                    <a:lnTo>
                      <a:pt x="4" y="3"/>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 name="Freeform 243"/>
              <p:cNvSpPr>
                <a:spLocks/>
              </p:cNvSpPr>
              <p:nvPr/>
            </p:nvSpPr>
            <p:spPr bwMode="auto">
              <a:xfrm>
                <a:off x="3260707" y="2350736"/>
                <a:ext cx="4774" cy="1910"/>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0 w 5"/>
                  <a:gd name="T9" fmla="*/ 2147483647 h 2"/>
                  <a:gd name="T10" fmla="*/ 0 w 5"/>
                  <a:gd name="T11" fmla="*/ 2147483647 h 2"/>
                  <a:gd name="T12" fmla="*/ 2147483647 w 5"/>
                  <a:gd name="T13" fmla="*/ 0 h 2"/>
                  <a:gd name="T14" fmla="*/ 2147483647 w 5"/>
                  <a:gd name="T15" fmla="*/ 0 h 2"/>
                  <a:gd name="T16" fmla="*/ 2147483647 w 5"/>
                  <a:gd name="T17" fmla="*/ 2147483647 h 2"/>
                  <a:gd name="T18" fmla="*/ 2147483647 w 5"/>
                  <a:gd name="T19" fmla="*/ 2147483647 h 2"/>
                  <a:gd name="T20" fmla="*/ 2147483647 w 5"/>
                  <a:gd name="T21" fmla="*/ 2147483647 h 2"/>
                  <a:gd name="T22" fmla="*/ 2147483647 w 5"/>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5" y="1"/>
                    </a:moveTo>
                    <a:lnTo>
                      <a:pt x="5" y="2"/>
                    </a:lnTo>
                    <a:lnTo>
                      <a:pt x="4" y="2"/>
                    </a:lnTo>
                    <a:lnTo>
                      <a:pt x="0" y="2"/>
                    </a:lnTo>
                    <a:lnTo>
                      <a:pt x="0" y="1"/>
                    </a:lnTo>
                    <a:lnTo>
                      <a:pt x="2" y="0"/>
                    </a:lnTo>
                    <a:lnTo>
                      <a:pt x="5" y="0"/>
                    </a:lnTo>
                    <a:lnTo>
                      <a:pt x="5" y="1"/>
                    </a:lnTo>
                    <a:lnTo>
                      <a:pt x="4" y="1"/>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 name="Freeform 244"/>
              <p:cNvSpPr>
                <a:spLocks/>
              </p:cNvSpPr>
              <p:nvPr/>
            </p:nvSpPr>
            <p:spPr bwMode="auto">
              <a:xfrm>
                <a:off x="3254023" y="2352645"/>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0 h 7"/>
                  <a:gd name="T32" fmla="*/ 2147483647 w 6"/>
                  <a:gd name="T33" fmla="*/ 0 h 7"/>
                  <a:gd name="T34" fmla="*/ 0 w 6"/>
                  <a:gd name="T35" fmla="*/ 2147483647 h 7"/>
                  <a:gd name="T36" fmla="*/ 0 w 6"/>
                  <a:gd name="T37" fmla="*/ 2147483647 h 7"/>
                  <a:gd name="T38" fmla="*/ 0 w 6"/>
                  <a:gd name="T39" fmla="*/ 2147483647 h 7"/>
                  <a:gd name="T40" fmla="*/ 0 w 6"/>
                  <a:gd name="T41" fmla="*/ 2147483647 h 7"/>
                  <a:gd name="T42" fmla="*/ 2147483647 w 6"/>
                  <a:gd name="T43" fmla="*/ 2147483647 h 7"/>
                  <a:gd name="T44" fmla="*/ 2147483647 w 6"/>
                  <a:gd name="T45" fmla="*/ 2147483647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7">
                    <a:moveTo>
                      <a:pt x="6" y="7"/>
                    </a:moveTo>
                    <a:lnTo>
                      <a:pt x="5" y="5"/>
                    </a:lnTo>
                    <a:lnTo>
                      <a:pt x="4" y="5"/>
                    </a:lnTo>
                    <a:lnTo>
                      <a:pt x="4" y="4"/>
                    </a:lnTo>
                    <a:lnTo>
                      <a:pt x="5" y="4"/>
                    </a:lnTo>
                    <a:lnTo>
                      <a:pt x="5" y="3"/>
                    </a:lnTo>
                    <a:lnTo>
                      <a:pt x="2" y="3"/>
                    </a:lnTo>
                    <a:lnTo>
                      <a:pt x="5" y="3"/>
                    </a:lnTo>
                    <a:lnTo>
                      <a:pt x="2" y="3"/>
                    </a:lnTo>
                    <a:lnTo>
                      <a:pt x="2" y="2"/>
                    </a:lnTo>
                    <a:lnTo>
                      <a:pt x="4" y="2"/>
                    </a:lnTo>
                    <a:lnTo>
                      <a:pt x="2" y="2"/>
                    </a:lnTo>
                    <a:lnTo>
                      <a:pt x="2" y="0"/>
                    </a:lnTo>
                    <a:lnTo>
                      <a:pt x="1" y="0"/>
                    </a:lnTo>
                    <a:lnTo>
                      <a:pt x="0" y="2"/>
                    </a:lnTo>
                    <a:lnTo>
                      <a:pt x="0" y="3"/>
                    </a:lnTo>
                    <a:lnTo>
                      <a:pt x="0" y="5"/>
                    </a:lnTo>
                    <a:lnTo>
                      <a:pt x="1" y="7"/>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 name="Freeform 245"/>
              <p:cNvSpPr>
                <a:spLocks/>
              </p:cNvSpPr>
              <p:nvPr/>
            </p:nvSpPr>
            <p:spPr bwMode="auto">
              <a:xfrm>
                <a:off x="2388314" y="2414509"/>
                <a:ext cx="32532" cy="44920"/>
              </a:xfrm>
              <a:custGeom>
                <a:avLst/>
                <a:gdLst>
                  <a:gd name="T0" fmla="*/ 1588 w 34"/>
                  <a:gd name="T1" fmla="*/ 63500 h 46"/>
                  <a:gd name="T2" fmla="*/ 1588 w 34"/>
                  <a:gd name="T3" fmla="*/ 52388 h 46"/>
                  <a:gd name="T4" fmla="*/ 1588 w 34"/>
                  <a:gd name="T5" fmla="*/ 49213 h 46"/>
                  <a:gd name="T6" fmla="*/ 3175 w 34"/>
                  <a:gd name="T7" fmla="*/ 46038 h 46"/>
                  <a:gd name="T8" fmla="*/ 4763 w 34"/>
                  <a:gd name="T9" fmla="*/ 23813 h 46"/>
                  <a:gd name="T10" fmla="*/ 7938 w 34"/>
                  <a:gd name="T11" fmla="*/ 20638 h 46"/>
                  <a:gd name="T12" fmla="*/ 9525 w 34"/>
                  <a:gd name="T13" fmla="*/ 4763 h 46"/>
                  <a:gd name="T14" fmla="*/ 12700 w 34"/>
                  <a:gd name="T15" fmla="*/ 0 h 46"/>
                  <a:gd name="T16" fmla="*/ 14288 w 34"/>
                  <a:gd name="T17" fmla="*/ 6350 h 46"/>
                  <a:gd name="T18" fmla="*/ 12700 w 34"/>
                  <a:gd name="T19" fmla="*/ 11113 h 46"/>
                  <a:gd name="T20" fmla="*/ 14288 w 34"/>
                  <a:gd name="T21" fmla="*/ 12700 h 46"/>
                  <a:gd name="T22" fmla="*/ 22225 w 34"/>
                  <a:gd name="T23" fmla="*/ 7938 h 46"/>
                  <a:gd name="T24" fmla="*/ 20638 w 34"/>
                  <a:gd name="T25" fmla="*/ 12700 h 46"/>
                  <a:gd name="T26" fmla="*/ 25400 w 34"/>
                  <a:gd name="T27" fmla="*/ 7938 h 46"/>
                  <a:gd name="T28" fmla="*/ 26988 w 34"/>
                  <a:gd name="T29" fmla="*/ 11113 h 46"/>
                  <a:gd name="T30" fmla="*/ 28575 w 34"/>
                  <a:gd name="T31" fmla="*/ 15875 h 46"/>
                  <a:gd name="T32" fmla="*/ 30163 w 34"/>
                  <a:gd name="T33" fmla="*/ 15875 h 46"/>
                  <a:gd name="T34" fmla="*/ 28575 w 34"/>
                  <a:gd name="T35" fmla="*/ 7938 h 46"/>
                  <a:gd name="T36" fmla="*/ 25400 w 34"/>
                  <a:gd name="T37" fmla="*/ 3175 h 46"/>
                  <a:gd name="T38" fmla="*/ 31750 w 34"/>
                  <a:gd name="T39" fmla="*/ 7938 h 46"/>
                  <a:gd name="T40" fmla="*/ 34925 w 34"/>
                  <a:gd name="T41" fmla="*/ 7938 h 46"/>
                  <a:gd name="T42" fmla="*/ 31750 w 34"/>
                  <a:gd name="T43" fmla="*/ 14288 h 46"/>
                  <a:gd name="T44" fmla="*/ 34925 w 34"/>
                  <a:gd name="T45" fmla="*/ 14288 h 46"/>
                  <a:gd name="T46" fmla="*/ 36513 w 34"/>
                  <a:gd name="T47" fmla="*/ 14288 h 46"/>
                  <a:gd name="T48" fmla="*/ 34925 w 34"/>
                  <a:gd name="T49" fmla="*/ 12700 h 46"/>
                  <a:gd name="T50" fmla="*/ 44450 w 34"/>
                  <a:gd name="T51" fmla="*/ 12700 h 46"/>
                  <a:gd name="T52" fmla="*/ 47625 w 34"/>
                  <a:gd name="T53" fmla="*/ 11113 h 46"/>
                  <a:gd name="T54" fmla="*/ 49213 w 34"/>
                  <a:gd name="T55" fmla="*/ 11113 h 46"/>
                  <a:gd name="T56" fmla="*/ 53975 w 34"/>
                  <a:gd name="T57" fmla="*/ 7938 h 46"/>
                  <a:gd name="T58" fmla="*/ 53975 w 34"/>
                  <a:gd name="T59" fmla="*/ 12700 h 46"/>
                  <a:gd name="T60" fmla="*/ 46038 w 34"/>
                  <a:gd name="T61" fmla="*/ 17463 h 46"/>
                  <a:gd name="T62" fmla="*/ 44450 w 34"/>
                  <a:gd name="T63" fmla="*/ 15875 h 46"/>
                  <a:gd name="T64" fmla="*/ 39688 w 34"/>
                  <a:gd name="T65" fmla="*/ 17463 h 46"/>
                  <a:gd name="T66" fmla="*/ 38100 w 34"/>
                  <a:gd name="T67" fmla="*/ 17463 h 46"/>
                  <a:gd name="T68" fmla="*/ 38100 w 34"/>
                  <a:gd name="T69" fmla="*/ 22225 h 46"/>
                  <a:gd name="T70" fmla="*/ 36513 w 34"/>
                  <a:gd name="T71" fmla="*/ 28575 h 46"/>
                  <a:gd name="T72" fmla="*/ 34925 w 34"/>
                  <a:gd name="T73" fmla="*/ 33338 h 46"/>
                  <a:gd name="T74" fmla="*/ 34925 w 34"/>
                  <a:gd name="T75" fmla="*/ 34925 h 46"/>
                  <a:gd name="T76" fmla="*/ 31750 w 34"/>
                  <a:gd name="T77" fmla="*/ 33338 h 46"/>
                  <a:gd name="T78" fmla="*/ 30163 w 34"/>
                  <a:gd name="T79" fmla="*/ 34925 h 46"/>
                  <a:gd name="T80" fmla="*/ 31750 w 34"/>
                  <a:gd name="T81" fmla="*/ 39688 h 46"/>
                  <a:gd name="T82" fmla="*/ 30163 w 34"/>
                  <a:gd name="T83" fmla="*/ 39688 h 46"/>
                  <a:gd name="T84" fmla="*/ 30163 w 34"/>
                  <a:gd name="T85" fmla="*/ 42863 h 46"/>
                  <a:gd name="T86" fmla="*/ 28575 w 34"/>
                  <a:gd name="T87" fmla="*/ 46038 h 46"/>
                  <a:gd name="T88" fmla="*/ 28575 w 34"/>
                  <a:gd name="T89" fmla="*/ 49213 h 46"/>
                  <a:gd name="T90" fmla="*/ 26988 w 34"/>
                  <a:gd name="T91" fmla="*/ 52388 h 46"/>
                  <a:gd name="T92" fmla="*/ 26988 w 34"/>
                  <a:gd name="T93" fmla="*/ 55563 h 46"/>
                  <a:gd name="T94" fmla="*/ 26988 w 34"/>
                  <a:gd name="T95" fmla="*/ 58738 h 46"/>
                  <a:gd name="T96" fmla="*/ 26988 w 34"/>
                  <a:gd name="T97" fmla="*/ 60325 h 46"/>
                  <a:gd name="T98" fmla="*/ 22225 w 34"/>
                  <a:gd name="T99" fmla="*/ 63500 h 46"/>
                  <a:gd name="T100" fmla="*/ 19050 w 34"/>
                  <a:gd name="T101" fmla="*/ 66675 h 46"/>
                  <a:gd name="T102" fmla="*/ 19050 w 34"/>
                  <a:gd name="T103" fmla="*/ 66675 h 46"/>
                  <a:gd name="T104" fmla="*/ 17463 w 34"/>
                  <a:gd name="T105" fmla="*/ 65088 h 46"/>
                  <a:gd name="T106" fmla="*/ 14288 w 34"/>
                  <a:gd name="T107" fmla="*/ 69850 h 46"/>
                  <a:gd name="T108" fmla="*/ 11113 w 34"/>
                  <a:gd name="T109" fmla="*/ 73025 h 46"/>
                  <a:gd name="T110" fmla="*/ 11113 w 34"/>
                  <a:gd name="T111" fmla="*/ 68263 h 46"/>
                  <a:gd name="T112" fmla="*/ 9525 w 34"/>
                  <a:gd name="T113" fmla="*/ 68263 h 46"/>
                  <a:gd name="T114" fmla="*/ 4763 w 34"/>
                  <a:gd name="T115" fmla="*/ 65088 h 46"/>
                  <a:gd name="T116" fmla="*/ 1588 w 34"/>
                  <a:gd name="T117" fmla="*/ 66675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 h="46">
                    <a:moveTo>
                      <a:pt x="1" y="42"/>
                    </a:moveTo>
                    <a:lnTo>
                      <a:pt x="1" y="42"/>
                    </a:lnTo>
                    <a:lnTo>
                      <a:pt x="1" y="40"/>
                    </a:lnTo>
                    <a:lnTo>
                      <a:pt x="0" y="38"/>
                    </a:lnTo>
                    <a:lnTo>
                      <a:pt x="1" y="33"/>
                    </a:lnTo>
                    <a:lnTo>
                      <a:pt x="1" y="32"/>
                    </a:lnTo>
                    <a:lnTo>
                      <a:pt x="1" y="31"/>
                    </a:lnTo>
                    <a:lnTo>
                      <a:pt x="2" y="29"/>
                    </a:lnTo>
                    <a:lnTo>
                      <a:pt x="3" y="20"/>
                    </a:lnTo>
                    <a:lnTo>
                      <a:pt x="3" y="15"/>
                    </a:lnTo>
                    <a:lnTo>
                      <a:pt x="5" y="13"/>
                    </a:lnTo>
                    <a:lnTo>
                      <a:pt x="5" y="4"/>
                    </a:lnTo>
                    <a:lnTo>
                      <a:pt x="6" y="3"/>
                    </a:lnTo>
                    <a:lnTo>
                      <a:pt x="6" y="2"/>
                    </a:lnTo>
                    <a:lnTo>
                      <a:pt x="8" y="0"/>
                    </a:lnTo>
                    <a:lnTo>
                      <a:pt x="9" y="2"/>
                    </a:lnTo>
                    <a:lnTo>
                      <a:pt x="9" y="4"/>
                    </a:lnTo>
                    <a:lnTo>
                      <a:pt x="8" y="7"/>
                    </a:lnTo>
                    <a:lnTo>
                      <a:pt x="9" y="7"/>
                    </a:lnTo>
                    <a:lnTo>
                      <a:pt x="9" y="8"/>
                    </a:lnTo>
                    <a:lnTo>
                      <a:pt x="12" y="5"/>
                    </a:lnTo>
                    <a:lnTo>
                      <a:pt x="14" y="5"/>
                    </a:lnTo>
                    <a:lnTo>
                      <a:pt x="13" y="7"/>
                    </a:lnTo>
                    <a:lnTo>
                      <a:pt x="13" y="8"/>
                    </a:lnTo>
                    <a:lnTo>
                      <a:pt x="14" y="8"/>
                    </a:lnTo>
                    <a:lnTo>
                      <a:pt x="16" y="5"/>
                    </a:lnTo>
                    <a:lnTo>
                      <a:pt x="17" y="7"/>
                    </a:lnTo>
                    <a:lnTo>
                      <a:pt x="17" y="9"/>
                    </a:lnTo>
                    <a:lnTo>
                      <a:pt x="18" y="10"/>
                    </a:lnTo>
                    <a:lnTo>
                      <a:pt x="19" y="10"/>
                    </a:lnTo>
                    <a:lnTo>
                      <a:pt x="19" y="8"/>
                    </a:lnTo>
                    <a:lnTo>
                      <a:pt x="18" y="5"/>
                    </a:lnTo>
                    <a:lnTo>
                      <a:pt x="16" y="2"/>
                    </a:lnTo>
                    <a:lnTo>
                      <a:pt x="17" y="3"/>
                    </a:lnTo>
                    <a:lnTo>
                      <a:pt x="20" y="5"/>
                    </a:lnTo>
                    <a:lnTo>
                      <a:pt x="22" y="5"/>
                    </a:lnTo>
                    <a:lnTo>
                      <a:pt x="20" y="8"/>
                    </a:lnTo>
                    <a:lnTo>
                      <a:pt x="20" y="9"/>
                    </a:lnTo>
                    <a:lnTo>
                      <a:pt x="22" y="9"/>
                    </a:lnTo>
                    <a:lnTo>
                      <a:pt x="23" y="10"/>
                    </a:lnTo>
                    <a:lnTo>
                      <a:pt x="23" y="9"/>
                    </a:lnTo>
                    <a:lnTo>
                      <a:pt x="22" y="8"/>
                    </a:lnTo>
                    <a:lnTo>
                      <a:pt x="23" y="8"/>
                    </a:lnTo>
                    <a:lnTo>
                      <a:pt x="28" y="8"/>
                    </a:lnTo>
                    <a:lnTo>
                      <a:pt x="30" y="7"/>
                    </a:lnTo>
                    <a:lnTo>
                      <a:pt x="31" y="7"/>
                    </a:lnTo>
                    <a:lnTo>
                      <a:pt x="33" y="7"/>
                    </a:lnTo>
                    <a:lnTo>
                      <a:pt x="34" y="5"/>
                    </a:lnTo>
                    <a:lnTo>
                      <a:pt x="34" y="7"/>
                    </a:lnTo>
                    <a:lnTo>
                      <a:pt x="34" y="8"/>
                    </a:lnTo>
                    <a:lnTo>
                      <a:pt x="30" y="10"/>
                    </a:lnTo>
                    <a:lnTo>
                      <a:pt x="29" y="11"/>
                    </a:lnTo>
                    <a:lnTo>
                      <a:pt x="28" y="11"/>
                    </a:lnTo>
                    <a:lnTo>
                      <a:pt x="28" y="10"/>
                    </a:lnTo>
                    <a:lnTo>
                      <a:pt x="27" y="10"/>
                    </a:lnTo>
                    <a:lnTo>
                      <a:pt x="25" y="11"/>
                    </a:lnTo>
                    <a:lnTo>
                      <a:pt x="24" y="11"/>
                    </a:lnTo>
                    <a:lnTo>
                      <a:pt x="24" y="14"/>
                    </a:lnTo>
                    <a:lnTo>
                      <a:pt x="23" y="15"/>
                    </a:lnTo>
                    <a:lnTo>
                      <a:pt x="23" y="18"/>
                    </a:lnTo>
                    <a:lnTo>
                      <a:pt x="24" y="20"/>
                    </a:lnTo>
                    <a:lnTo>
                      <a:pt x="22" y="21"/>
                    </a:lnTo>
                    <a:lnTo>
                      <a:pt x="22" y="22"/>
                    </a:lnTo>
                    <a:lnTo>
                      <a:pt x="20" y="21"/>
                    </a:lnTo>
                    <a:lnTo>
                      <a:pt x="19" y="22"/>
                    </a:lnTo>
                    <a:lnTo>
                      <a:pt x="20" y="22"/>
                    </a:lnTo>
                    <a:lnTo>
                      <a:pt x="20" y="25"/>
                    </a:lnTo>
                    <a:lnTo>
                      <a:pt x="20" y="26"/>
                    </a:lnTo>
                    <a:lnTo>
                      <a:pt x="19" y="25"/>
                    </a:lnTo>
                    <a:lnTo>
                      <a:pt x="19" y="27"/>
                    </a:lnTo>
                    <a:lnTo>
                      <a:pt x="19" y="29"/>
                    </a:lnTo>
                    <a:lnTo>
                      <a:pt x="18" y="29"/>
                    </a:lnTo>
                    <a:lnTo>
                      <a:pt x="19" y="31"/>
                    </a:lnTo>
                    <a:lnTo>
                      <a:pt x="18" y="31"/>
                    </a:lnTo>
                    <a:lnTo>
                      <a:pt x="17" y="32"/>
                    </a:lnTo>
                    <a:lnTo>
                      <a:pt x="17" y="33"/>
                    </a:lnTo>
                    <a:lnTo>
                      <a:pt x="17" y="35"/>
                    </a:lnTo>
                    <a:lnTo>
                      <a:pt x="17" y="36"/>
                    </a:lnTo>
                    <a:lnTo>
                      <a:pt x="17" y="37"/>
                    </a:lnTo>
                    <a:lnTo>
                      <a:pt x="18" y="37"/>
                    </a:lnTo>
                    <a:lnTo>
                      <a:pt x="17" y="38"/>
                    </a:lnTo>
                    <a:lnTo>
                      <a:pt x="13" y="40"/>
                    </a:lnTo>
                    <a:lnTo>
                      <a:pt x="14" y="40"/>
                    </a:lnTo>
                    <a:lnTo>
                      <a:pt x="14" y="41"/>
                    </a:lnTo>
                    <a:lnTo>
                      <a:pt x="12" y="42"/>
                    </a:lnTo>
                    <a:lnTo>
                      <a:pt x="12" y="43"/>
                    </a:lnTo>
                    <a:lnTo>
                      <a:pt x="12" y="42"/>
                    </a:lnTo>
                    <a:lnTo>
                      <a:pt x="11" y="41"/>
                    </a:lnTo>
                    <a:lnTo>
                      <a:pt x="11" y="42"/>
                    </a:lnTo>
                    <a:lnTo>
                      <a:pt x="9" y="44"/>
                    </a:lnTo>
                    <a:lnTo>
                      <a:pt x="8" y="46"/>
                    </a:lnTo>
                    <a:lnTo>
                      <a:pt x="7" y="46"/>
                    </a:lnTo>
                    <a:lnTo>
                      <a:pt x="7" y="42"/>
                    </a:lnTo>
                    <a:lnTo>
                      <a:pt x="7" y="43"/>
                    </a:lnTo>
                    <a:lnTo>
                      <a:pt x="6" y="43"/>
                    </a:lnTo>
                    <a:lnTo>
                      <a:pt x="5" y="41"/>
                    </a:lnTo>
                    <a:lnTo>
                      <a:pt x="3" y="41"/>
                    </a:lnTo>
                    <a:lnTo>
                      <a:pt x="1" y="4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0" name="Freeform 246"/>
              <p:cNvSpPr>
                <a:spLocks/>
              </p:cNvSpPr>
              <p:nvPr/>
            </p:nvSpPr>
            <p:spPr bwMode="auto">
              <a:xfrm>
                <a:off x="2397609" y="2351003"/>
                <a:ext cx="38728" cy="71252"/>
              </a:xfrm>
              <a:custGeom>
                <a:avLst/>
                <a:gdLst>
                  <a:gd name="T0" fmla="*/ 20637 w 41"/>
                  <a:gd name="T1" fmla="*/ 25400 h 74"/>
                  <a:gd name="T2" fmla="*/ 14287 w 41"/>
                  <a:gd name="T3" fmla="*/ 41275 h 74"/>
                  <a:gd name="T4" fmla="*/ 20637 w 41"/>
                  <a:gd name="T5" fmla="*/ 39688 h 74"/>
                  <a:gd name="T6" fmla="*/ 22225 w 41"/>
                  <a:gd name="T7" fmla="*/ 44450 h 74"/>
                  <a:gd name="T8" fmla="*/ 25400 w 41"/>
                  <a:gd name="T9" fmla="*/ 49213 h 74"/>
                  <a:gd name="T10" fmla="*/ 22225 w 41"/>
                  <a:gd name="T11" fmla="*/ 49213 h 74"/>
                  <a:gd name="T12" fmla="*/ 20637 w 41"/>
                  <a:gd name="T13" fmla="*/ 52388 h 74"/>
                  <a:gd name="T14" fmla="*/ 12700 w 41"/>
                  <a:gd name="T15" fmla="*/ 68263 h 74"/>
                  <a:gd name="T16" fmla="*/ 17462 w 41"/>
                  <a:gd name="T17" fmla="*/ 69850 h 74"/>
                  <a:gd name="T18" fmla="*/ 12700 w 41"/>
                  <a:gd name="T19" fmla="*/ 76200 h 74"/>
                  <a:gd name="T20" fmla="*/ 11112 w 41"/>
                  <a:gd name="T21" fmla="*/ 88900 h 74"/>
                  <a:gd name="T22" fmla="*/ 6350 w 41"/>
                  <a:gd name="T23" fmla="*/ 98425 h 74"/>
                  <a:gd name="T24" fmla="*/ 3175 w 41"/>
                  <a:gd name="T25" fmla="*/ 101600 h 74"/>
                  <a:gd name="T26" fmla="*/ 12700 w 41"/>
                  <a:gd name="T27" fmla="*/ 103188 h 74"/>
                  <a:gd name="T28" fmla="*/ 15875 w 41"/>
                  <a:gd name="T29" fmla="*/ 101600 h 74"/>
                  <a:gd name="T30" fmla="*/ 14287 w 41"/>
                  <a:gd name="T31" fmla="*/ 96838 h 74"/>
                  <a:gd name="T32" fmla="*/ 14287 w 41"/>
                  <a:gd name="T33" fmla="*/ 92075 h 74"/>
                  <a:gd name="T34" fmla="*/ 20637 w 41"/>
                  <a:gd name="T35" fmla="*/ 92075 h 74"/>
                  <a:gd name="T36" fmla="*/ 17462 w 41"/>
                  <a:gd name="T37" fmla="*/ 98425 h 74"/>
                  <a:gd name="T38" fmla="*/ 17462 w 41"/>
                  <a:gd name="T39" fmla="*/ 103188 h 74"/>
                  <a:gd name="T40" fmla="*/ 23812 w 41"/>
                  <a:gd name="T41" fmla="*/ 103188 h 74"/>
                  <a:gd name="T42" fmla="*/ 25400 w 41"/>
                  <a:gd name="T43" fmla="*/ 96838 h 74"/>
                  <a:gd name="T44" fmla="*/ 30162 w 41"/>
                  <a:gd name="T45" fmla="*/ 103188 h 74"/>
                  <a:gd name="T46" fmla="*/ 28575 w 41"/>
                  <a:gd name="T47" fmla="*/ 111125 h 74"/>
                  <a:gd name="T48" fmla="*/ 23812 w 41"/>
                  <a:gd name="T49" fmla="*/ 106363 h 74"/>
                  <a:gd name="T50" fmla="*/ 17462 w 41"/>
                  <a:gd name="T51" fmla="*/ 106363 h 74"/>
                  <a:gd name="T52" fmla="*/ 17462 w 41"/>
                  <a:gd name="T53" fmla="*/ 109538 h 74"/>
                  <a:gd name="T54" fmla="*/ 22225 w 41"/>
                  <a:gd name="T55" fmla="*/ 112713 h 74"/>
                  <a:gd name="T56" fmla="*/ 30162 w 41"/>
                  <a:gd name="T57" fmla="*/ 117475 h 74"/>
                  <a:gd name="T58" fmla="*/ 34925 w 41"/>
                  <a:gd name="T59" fmla="*/ 112713 h 74"/>
                  <a:gd name="T60" fmla="*/ 34925 w 41"/>
                  <a:gd name="T61" fmla="*/ 104775 h 74"/>
                  <a:gd name="T62" fmla="*/ 42862 w 41"/>
                  <a:gd name="T63" fmla="*/ 101600 h 74"/>
                  <a:gd name="T64" fmla="*/ 41275 w 41"/>
                  <a:gd name="T65" fmla="*/ 101600 h 74"/>
                  <a:gd name="T66" fmla="*/ 39687 w 41"/>
                  <a:gd name="T67" fmla="*/ 103188 h 74"/>
                  <a:gd name="T68" fmla="*/ 39687 w 41"/>
                  <a:gd name="T69" fmla="*/ 101600 h 74"/>
                  <a:gd name="T70" fmla="*/ 34925 w 41"/>
                  <a:gd name="T71" fmla="*/ 93663 h 74"/>
                  <a:gd name="T72" fmla="*/ 39687 w 41"/>
                  <a:gd name="T73" fmla="*/ 93663 h 74"/>
                  <a:gd name="T74" fmla="*/ 34925 w 41"/>
                  <a:gd name="T75" fmla="*/ 87313 h 74"/>
                  <a:gd name="T76" fmla="*/ 34925 w 41"/>
                  <a:gd name="T77" fmla="*/ 79375 h 74"/>
                  <a:gd name="T78" fmla="*/ 34925 w 41"/>
                  <a:gd name="T79" fmla="*/ 77788 h 74"/>
                  <a:gd name="T80" fmla="*/ 34925 w 41"/>
                  <a:gd name="T81" fmla="*/ 74613 h 74"/>
                  <a:gd name="T82" fmla="*/ 41275 w 41"/>
                  <a:gd name="T83" fmla="*/ 66675 h 74"/>
                  <a:gd name="T84" fmla="*/ 50800 w 41"/>
                  <a:gd name="T85" fmla="*/ 53975 h 74"/>
                  <a:gd name="T86" fmla="*/ 52387 w 41"/>
                  <a:gd name="T87" fmla="*/ 49213 h 74"/>
                  <a:gd name="T88" fmla="*/ 58737 w 41"/>
                  <a:gd name="T89" fmla="*/ 42863 h 74"/>
                  <a:gd name="T90" fmla="*/ 58737 w 41"/>
                  <a:gd name="T91" fmla="*/ 39688 h 74"/>
                  <a:gd name="T92" fmla="*/ 58737 w 41"/>
                  <a:gd name="T93" fmla="*/ 28575 h 74"/>
                  <a:gd name="T94" fmla="*/ 50800 w 41"/>
                  <a:gd name="T95" fmla="*/ 23813 h 74"/>
                  <a:gd name="T96" fmla="*/ 57150 w 41"/>
                  <a:gd name="T97" fmla="*/ 25400 h 74"/>
                  <a:gd name="T98" fmla="*/ 58737 w 41"/>
                  <a:gd name="T99" fmla="*/ 23813 h 74"/>
                  <a:gd name="T100" fmla="*/ 65087 w 41"/>
                  <a:gd name="T101" fmla="*/ 17463 h 74"/>
                  <a:gd name="T102" fmla="*/ 63500 w 41"/>
                  <a:gd name="T103" fmla="*/ 14288 h 74"/>
                  <a:gd name="T104" fmla="*/ 60325 w 41"/>
                  <a:gd name="T105" fmla="*/ 7938 h 74"/>
                  <a:gd name="T106" fmla="*/ 57150 w 41"/>
                  <a:gd name="T107" fmla="*/ 1588 h 74"/>
                  <a:gd name="T108" fmla="*/ 49212 w 41"/>
                  <a:gd name="T109" fmla="*/ 1588 h 74"/>
                  <a:gd name="T110" fmla="*/ 46037 w 41"/>
                  <a:gd name="T111" fmla="*/ 6350 h 74"/>
                  <a:gd name="T112" fmla="*/ 38100 w 41"/>
                  <a:gd name="T113" fmla="*/ 15875 h 74"/>
                  <a:gd name="T114" fmla="*/ 30162 w 41"/>
                  <a:gd name="T115" fmla="*/ 15875 h 74"/>
                  <a:gd name="T116" fmla="*/ 25400 w 41"/>
                  <a:gd name="T117" fmla="*/ 15875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 h="74">
                    <a:moveTo>
                      <a:pt x="16" y="10"/>
                    </a:moveTo>
                    <a:lnTo>
                      <a:pt x="16" y="10"/>
                    </a:lnTo>
                    <a:lnTo>
                      <a:pt x="15" y="10"/>
                    </a:lnTo>
                    <a:lnTo>
                      <a:pt x="15" y="11"/>
                    </a:lnTo>
                    <a:lnTo>
                      <a:pt x="13" y="16"/>
                    </a:lnTo>
                    <a:lnTo>
                      <a:pt x="13" y="20"/>
                    </a:lnTo>
                    <a:lnTo>
                      <a:pt x="11" y="23"/>
                    </a:lnTo>
                    <a:lnTo>
                      <a:pt x="9" y="26"/>
                    </a:lnTo>
                    <a:lnTo>
                      <a:pt x="10" y="26"/>
                    </a:lnTo>
                    <a:lnTo>
                      <a:pt x="11" y="25"/>
                    </a:lnTo>
                    <a:lnTo>
                      <a:pt x="13" y="25"/>
                    </a:lnTo>
                    <a:lnTo>
                      <a:pt x="13" y="26"/>
                    </a:lnTo>
                    <a:lnTo>
                      <a:pt x="14" y="26"/>
                    </a:lnTo>
                    <a:lnTo>
                      <a:pt x="14" y="28"/>
                    </a:lnTo>
                    <a:lnTo>
                      <a:pt x="15" y="28"/>
                    </a:lnTo>
                    <a:lnTo>
                      <a:pt x="16" y="31"/>
                    </a:lnTo>
                    <a:lnTo>
                      <a:pt x="16" y="32"/>
                    </a:lnTo>
                    <a:lnTo>
                      <a:pt x="15" y="31"/>
                    </a:lnTo>
                    <a:lnTo>
                      <a:pt x="14" y="31"/>
                    </a:lnTo>
                    <a:lnTo>
                      <a:pt x="13" y="34"/>
                    </a:lnTo>
                    <a:lnTo>
                      <a:pt x="13" y="33"/>
                    </a:lnTo>
                    <a:lnTo>
                      <a:pt x="11" y="36"/>
                    </a:lnTo>
                    <a:lnTo>
                      <a:pt x="10" y="38"/>
                    </a:lnTo>
                    <a:lnTo>
                      <a:pt x="10" y="39"/>
                    </a:lnTo>
                    <a:lnTo>
                      <a:pt x="8" y="43"/>
                    </a:lnTo>
                    <a:lnTo>
                      <a:pt x="8" y="45"/>
                    </a:lnTo>
                    <a:lnTo>
                      <a:pt x="10" y="45"/>
                    </a:lnTo>
                    <a:lnTo>
                      <a:pt x="11" y="44"/>
                    </a:lnTo>
                    <a:lnTo>
                      <a:pt x="10" y="49"/>
                    </a:lnTo>
                    <a:lnTo>
                      <a:pt x="9" y="48"/>
                    </a:lnTo>
                    <a:lnTo>
                      <a:pt x="8" y="48"/>
                    </a:lnTo>
                    <a:lnTo>
                      <a:pt x="7" y="49"/>
                    </a:lnTo>
                    <a:lnTo>
                      <a:pt x="8" y="55"/>
                    </a:lnTo>
                    <a:lnTo>
                      <a:pt x="7" y="56"/>
                    </a:lnTo>
                    <a:lnTo>
                      <a:pt x="7" y="58"/>
                    </a:lnTo>
                    <a:lnTo>
                      <a:pt x="7" y="59"/>
                    </a:lnTo>
                    <a:lnTo>
                      <a:pt x="5" y="61"/>
                    </a:lnTo>
                    <a:lnTo>
                      <a:pt x="4" y="62"/>
                    </a:lnTo>
                    <a:lnTo>
                      <a:pt x="3" y="64"/>
                    </a:lnTo>
                    <a:lnTo>
                      <a:pt x="2" y="62"/>
                    </a:lnTo>
                    <a:lnTo>
                      <a:pt x="0" y="62"/>
                    </a:lnTo>
                    <a:lnTo>
                      <a:pt x="2" y="64"/>
                    </a:lnTo>
                    <a:lnTo>
                      <a:pt x="4" y="64"/>
                    </a:lnTo>
                    <a:lnTo>
                      <a:pt x="7" y="64"/>
                    </a:lnTo>
                    <a:lnTo>
                      <a:pt x="8" y="64"/>
                    </a:lnTo>
                    <a:lnTo>
                      <a:pt x="8" y="65"/>
                    </a:lnTo>
                    <a:lnTo>
                      <a:pt x="9" y="66"/>
                    </a:lnTo>
                    <a:lnTo>
                      <a:pt x="10" y="65"/>
                    </a:lnTo>
                    <a:lnTo>
                      <a:pt x="10" y="64"/>
                    </a:lnTo>
                    <a:lnTo>
                      <a:pt x="10" y="62"/>
                    </a:lnTo>
                    <a:lnTo>
                      <a:pt x="9" y="62"/>
                    </a:lnTo>
                    <a:lnTo>
                      <a:pt x="9" y="61"/>
                    </a:lnTo>
                    <a:lnTo>
                      <a:pt x="10" y="61"/>
                    </a:lnTo>
                    <a:lnTo>
                      <a:pt x="10" y="60"/>
                    </a:lnTo>
                    <a:lnTo>
                      <a:pt x="9" y="59"/>
                    </a:lnTo>
                    <a:lnTo>
                      <a:pt x="9" y="58"/>
                    </a:lnTo>
                    <a:lnTo>
                      <a:pt x="10" y="59"/>
                    </a:lnTo>
                    <a:lnTo>
                      <a:pt x="13" y="58"/>
                    </a:lnTo>
                    <a:lnTo>
                      <a:pt x="13" y="59"/>
                    </a:lnTo>
                    <a:lnTo>
                      <a:pt x="11" y="60"/>
                    </a:lnTo>
                    <a:lnTo>
                      <a:pt x="11" y="62"/>
                    </a:lnTo>
                    <a:lnTo>
                      <a:pt x="13" y="62"/>
                    </a:lnTo>
                    <a:lnTo>
                      <a:pt x="13" y="64"/>
                    </a:lnTo>
                    <a:lnTo>
                      <a:pt x="11" y="65"/>
                    </a:lnTo>
                    <a:lnTo>
                      <a:pt x="11" y="66"/>
                    </a:lnTo>
                    <a:lnTo>
                      <a:pt x="13" y="66"/>
                    </a:lnTo>
                    <a:lnTo>
                      <a:pt x="14" y="66"/>
                    </a:lnTo>
                    <a:lnTo>
                      <a:pt x="15" y="65"/>
                    </a:lnTo>
                    <a:lnTo>
                      <a:pt x="15" y="62"/>
                    </a:lnTo>
                    <a:lnTo>
                      <a:pt x="16" y="60"/>
                    </a:lnTo>
                    <a:lnTo>
                      <a:pt x="16" y="61"/>
                    </a:lnTo>
                    <a:lnTo>
                      <a:pt x="18" y="61"/>
                    </a:lnTo>
                    <a:lnTo>
                      <a:pt x="19" y="61"/>
                    </a:lnTo>
                    <a:lnTo>
                      <a:pt x="19" y="62"/>
                    </a:lnTo>
                    <a:lnTo>
                      <a:pt x="19" y="65"/>
                    </a:lnTo>
                    <a:lnTo>
                      <a:pt x="19" y="66"/>
                    </a:lnTo>
                    <a:lnTo>
                      <a:pt x="19" y="67"/>
                    </a:lnTo>
                    <a:lnTo>
                      <a:pt x="18" y="70"/>
                    </a:lnTo>
                    <a:lnTo>
                      <a:pt x="16" y="71"/>
                    </a:lnTo>
                    <a:lnTo>
                      <a:pt x="16" y="70"/>
                    </a:lnTo>
                    <a:lnTo>
                      <a:pt x="15" y="67"/>
                    </a:lnTo>
                    <a:lnTo>
                      <a:pt x="14" y="69"/>
                    </a:lnTo>
                    <a:lnTo>
                      <a:pt x="13" y="69"/>
                    </a:lnTo>
                    <a:lnTo>
                      <a:pt x="11" y="67"/>
                    </a:lnTo>
                    <a:lnTo>
                      <a:pt x="10" y="67"/>
                    </a:lnTo>
                    <a:lnTo>
                      <a:pt x="10" y="69"/>
                    </a:lnTo>
                    <a:lnTo>
                      <a:pt x="10" y="70"/>
                    </a:lnTo>
                    <a:lnTo>
                      <a:pt x="11" y="69"/>
                    </a:lnTo>
                    <a:lnTo>
                      <a:pt x="13" y="70"/>
                    </a:lnTo>
                    <a:lnTo>
                      <a:pt x="14" y="70"/>
                    </a:lnTo>
                    <a:lnTo>
                      <a:pt x="14" y="71"/>
                    </a:lnTo>
                    <a:lnTo>
                      <a:pt x="16" y="72"/>
                    </a:lnTo>
                    <a:lnTo>
                      <a:pt x="18" y="72"/>
                    </a:lnTo>
                    <a:lnTo>
                      <a:pt x="19" y="74"/>
                    </a:lnTo>
                    <a:lnTo>
                      <a:pt x="20" y="72"/>
                    </a:lnTo>
                    <a:lnTo>
                      <a:pt x="21" y="72"/>
                    </a:lnTo>
                    <a:lnTo>
                      <a:pt x="21" y="71"/>
                    </a:lnTo>
                    <a:lnTo>
                      <a:pt x="22" y="71"/>
                    </a:lnTo>
                    <a:lnTo>
                      <a:pt x="24" y="71"/>
                    </a:lnTo>
                    <a:lnTo>
                      <a:pt x="22" y="69"/>
                    </a:lnTo>
                    <a:lnTo>
                      <a:pt x="22" y="67"/>
                    </a:lnTo>
                    <a:lnTo>
                      <a:pt x="22" y="66"/>
                    </a:lnTo>
                    <a:lnTo>
                      <a:pt x="25" y="67"/>
                    </a:lnTo>
                    <a:lnTo>
                      <a:pt x="27" y="66"/>
                    </a:lnTo>
                    <a:lnTo>
                      <a:pt x="27" y="64"/>
                    </a:lnTo>
                    <a:lnTo>
                      <a:pt x="27" y="62"/>
                    </a:lnTo>
                    <a:lnTo>
                      <a:pt x="26" y="64"/>
                    </a:lnTo>
                    <a:lnTo>
                      <a:pt x="26" y="62"/>
                    </a:lnTo>
                    <a:lnTo>
                      <a:pt x="26" y="64"/>
                    </a:lnTo>
                    <a:lnTo>
                      <a:pt x="25" y="65"/>
                    </a:lnTo>
                    <a:lnTo>
                      <a:pt x="22" y="65"/>
                    </a:lnTo>
                    <a:lnTo>
                      <a:pt x="25" y="64"/>
                    </a:lnTo>
                    <a:lnTo>
                      <a:pt x="25" y="61"/>
                    </a:lnTo>
                    <a:lnTo>
                      <a:pt x="24" y="61"/>
                    </a:lnTo>
                    <a:lnTo>
                      <a:pt x="22" y="61"/>
                    </a:lnTo>
                    <a:lnTo>
                      <a:pt x="22" y="59"/>
                    </a:lnTo>
                    <a:lnTo>
                      <a:pt x="22" y="58"/>
                    </a:lnTo>
                    <a:lnTo>
                      <a:pt x="22" y="56"/>
                    </a:lnTo>
                    <a:lnTo>
                      <a:pt x="24" y="56"/>
                    </a:lnTo>
                    <a:lnTo>
                      <a:pt x="25" y="59"/>
                    </a:lnTo>
                    <a:lnTo>
                      <a:pt x="25" y="55"/>
                    </a:lnTo>
                    <a:lnTo>
                      <a:pt x="26" y="54"/>
                    </a:lnTo>
                    <a:lnTo>
                      <a:pt x="22" y="55"/>
                    </a:lnTo>
                    <a:lnTo>
                      <a:pt x="20" y="56"/>
                    </a:lnTo>
                    <a:lnTo>
                      <a:pt x="22" y="53"/>
                    </a:lnTo>
                    <a:lnTo>
                      <a:pt x="22" y="51"/>
                    </a:lnTo>
                    <a:lnTo>
                      <a:pt x="22" y="50"/>
                    </a:lnTo>
                    <a:lnTo>
                      <a:pt x="21" y="51"/>
                    </a:lnTo>
                    <a:lnTo>
                      <a:pt x="21" y="50"/>
                    </a:lnTo>
                    <a:lnTo>
                      <a:pt x="22" y="49"/>
                    </a:lnTo>
                    <a:lnTo>
                      <a:pt x="24" y="50"/>
                    </a:lnTo>
                    <a:lnTo>
                      <a:pt x="24" y="49"/>
                    </a:lnTo>
                    <a:lnTo>
                      <a:pt x="22" y="47"/>
                    </a:lnTo>
                    <a:lnTo>
                      <a:pt x="21" y="45"/>
                    </a:lnTo>
                    <a:lnTo>
                      <a:pt x="22" y="45"/>
                    </a:lnTo>
                    <a:lnTo>
                      <a:pt x="25" y="44"/>
                    </a:lnTo>
                    <a:lnTo>
                      <a:pt x="26" y="42"/>
                    </a:lnTo>
                    <a:lnTo>
                      <a:pt x="29" y="39"/>
                    </a:lnTo>
                    <a:lnTo>
                      <a:pt x="29" y="38"/>
                    </a:lnTo>
                    <a:lnTo>
                      <a:pt x="32" y="34"/>
                    </a:lnTo>
                    <a:lnTo>
                      <a:pt x="33" y="33"/>
                    </a:lnTo>
                    <a:lnTo>
                      <a:pt x="35" y="32"/>
                    </a:lnTo>
                    <a:lnTo>
                      <a:pt x="33" y="31"/>
                    </a:lnTo>
                    <a:lnTo>
                      <a:pt x="35" y="29"/>
                    </a:lnTo>
                    <a:lnTo>
                      <a:pt x="36" y="28"/>
                    </a:lnTo>
                    <a:lnTo>
                      <a:pt x="36" y="27"/>
                    </a:lnTo>
                    <a:lnTo>
                      <a:pt x="37" y="27"/>
                    </a:lnTo>
                    <a:lnTo>
                      <a:pt x="38" y="27"/>
                    </a:lnTo>
                    <a:lnTo>
                      <a:pt x="37" y="26"/>
                    </a:lnTo>
                    <a:lnTo>
                      <a:pt x="36" y="25"/>
                    </a:lnTo>
                    <a:lnTo>
                      <a:pt x="37" y="25"/>
                    </a:lnTo>
                    <a:lnTo>
                      <a:pt x="37" y="23"/>
                    </a:lnTo>
                    <a:lnTo>
                      <a:pt x="38" y="21"/>
                    </a:lnTo>
                    <a:lnTo>
                      <a:pt x="37" y="18"/>
                    </a:lnTo>
                    <a:lnTo>
                      <a:pt x="36" y="17"/>
                    </a:lnTo>
                    <a:lnTo>
                      <a:pt x="35" y="17"/>
                    </a:lnTo>
                    <a:lnTo>
                      <a:pt x="32" y="17"/>
                    </a:lnTo>
                    <a:lnTo>
                      <a:pt x="32" y="15"/>
                    </a:lnTo>
                    <a:lnTo>
                      <a:pt x="35" y="17"/>
                    </a:lnTo>
                    <a:lnTo>
                      <a:pt x="32" y="13"/>
                    </a:lnTo>
                    <a:lnTo>
                      <a:pt x="36" y="16"/>
                    </a:lnTo>
                    <a:lnTo>
                      <a:pt x="37" y="16"/>
                    </a:lnTo>
                    <a:lnTo>
                      <a:pt x="38" y="16"/>
                    </a:lnTo>
                    <a:lnTo>
                      <a:pt x="38" y="15"/>
                    </a:lnTo>
                    <a:lnTo>
                      <a:pt x="37" y="15"/>
                    </a:lnTo>
                    <a:lnTo>
                      <a:pt x="37" y="13"/>
                    </a:lnTo>
                    <a:lnTo>
                      <a:pt x="40" y="12"/>
                    </a:lnTo>
                    <a:lnTo>
                      <a:pt x="41" y="11"/>
                    </a:lnTo>
                    <a:lnTo>
                      <a:pt x="38" y="10"/>
                    </a:lnTo>
                    <a:lnTo>
                      <a:pt x="37" y="10"/>
                    </a:lnTo>
                    <a:lnTo>
                      <a:pt x="38" y="9"/>
                    </a:lnTo>
                    <a:lnTo>
                      <a:pt x="40" y="9"/>
                    </a:lnTo>
                    <a:lnTo>
                      <a:pt x="40" y="6"/>
                    </a:lnTo>
                    <a:lnTo>
                      <a:pt x="41" y="4"/>
                    </a:lnTo>
                    <a:lnTo>
                      <a:pt x="38" y="5"/>
                    </a:lnTo>
                    <a:lnTo>
                      <a:pt x="37" y="4"/>
                    </a:lnTo>
                    <a:lnTo>
                      <a:pt x="37" y="2"/>
                    </a:lnTo>
                    <a:lnTo>
                      <a:pt x="36" y="1"/>
                    </a:lnTo>
                    <a:lnTo>
                      <a:pt x="35" y="1"/>
                    </a:lnTo>
                    <a:lnTo>
                      <a:pt x="33" y="0"/>
                    </a:lnTo>
                    <a:lnTo>
                      <a:pt x="31" y="1"/>
                    </a:lnTo>
                    <a:lnTo>
                      <a:pt x="30" y="1"/>
                    </a:lnTo>
                    <a:lnTo>
                      <a:pt x="29" y="1"/>
                    </a:lnTo>
                    <a:lnTo>
                      <a:pt x="29" y="2"/>
                    </a:lnTo>
                    <a:lnTo>
                      <a:pt x="29" y="4"/>
                    </a:lnTo>
                    <a:lnTo>
                      <a:pt x="27" y="6"/>
                    </a:lnTo>
                    <a:lnTo>
                      <a:pt x="25" y="9"/>
                    </a:lnTo>
                    <a:lnTo>
                      <a:pt x="24" y="10"/>
                    </a:lnTo>
                    <a:lnTo>
                      <a:pt x="22" y="11"/>
                    </a:lnTo>
                    <a:lnTo>
                      <a:pt x="21" y="11"/>
                    </a:lnTo>
                    <a:lnTo>
                      <a:pt x="20" y="10"/>
                    </a:lnTo>
                    <a:lnTo>
                      <a:pt x="19" y="10"/>
                    </a:lnTo>
                    <a:lnTo>
                      <a:pt x="18" y="11"/>
                    </a:lnTo>
                    <a:lnTo>
                      <a:pt x="16" y="12"/>
                    </a:lnTo>
                    <a:lnTo>
                      <a:pt x="16" y="11"/>
                    </a:lnTo>
                    <a:lnTo>
                      <a:pt x="16" y="1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Freeform 247"/>
              <p:cNvSpPr>
                <a:spLocks/>
              </p:cNvSpPr>
              <p:nvPr/>
            </p:nvSpPr>
            <p:spPr bwMode="auto">
              <a:xfrm>
                <a:off x="2458024" y="2498153"/>
                <a:ext cx="21687" cy="26333"/>
              </a:xfrm>
              <a:custGeom>
                <a:avLst/>
                <a:gdLst>
                  <a:gd name="T0" fmla="*/ 25400 w 23"/>
                  <a:gd name="T1" fmla="*/ 15875 h 28"/>
                  <a:gd name="T2" fmla="*/ 28575 w 23"/>
                  <a:gd name="T3" fmla="*/ 11113 h 28"/>
                  <a:gd name="T4" fmla="*/ 28575 w 23"/>
                  <a:gd name="T5" fmla="*/ 7938 h 28"/>
                  <a:gd name="T6" fmla="*/ 28575 w 23"/>
                  <a:gd name="T7" fmla="*/ 6350 h 28"/>
                  <a:gd name="T8" fmla="*/ 23813 w 23"/>
                  <a:gd name="T9" fmla="*/ 6350 h 28"/>
                  <a:gd name="T10" fmla="*/ 19050 w 23"/>
                  <a:gd name="T11" fmla="*/ 4763 h 28"/>
                  <a:gd name="T12" fmla="*/ 17463 w 23"/>
                  <a:gd name="T13" fmla="*/ 1588 h 28"/>
                  <a:gd name="T14" fmla="*/ 15875 w 23"/>
                  <a:gd name="T15" fmla="*/ 1588 h 28"/>
                  <a:gd name="T16" fmla="*/ 15875 w 23"/>
                  <a:gd name="T17" fmla="*/ 1588 h 28"/>
                  <a:gd name="T18" fmla="*/ 12700 w 23"/>
                  <a:gd name="T19" fmla="*/ 0 h 28"/>
                  <a:gd name="T20" fmla="*/ 11113 w 23"/>
                  <a:gd name="T21" fmla="*/ 1588 h 28"/>
                  <a:gd name="T22" fmla="*/ 9525 w 23"/>
                  <a:gd name="T23" fmla="*/ 4763 h 28"/>
                  <a:gd name="T24" fmla="*/ 7938 w 23"/>
                  <a:gd name="T25" fmla="*/ 7938 h 28"/>
                  <a:gd name="T26" fmla="*/ 7938 w 23"/>
                  <a:gd name="T27" fmla="*/ 11113 h 28"/>
                  <a:gd name="T28" fmla="*/ 9525 w 23"/>
                  <a:gd name="T29" fmla="*/ 14288 h 28"/>
                  <a:gd name="T30" fmla="*/ 9525 w 23"/>
                  <a:gd name="T31" fmla="*/ 15875 h 28"/>
                  <a:gd name="T32" fmla="*/ 7938 w 23"/>
                  <a:gd name="T33" fmla="*/ 17463 h 28"/>
                  <a:gd name="T34" fmla="*/ 7938 w 23"/>
                  <a:gd name="T35" fmla="*/ 17463 h 28"/>
                  <a:gd name="T36" fmla="*/ 3175 w 23"/>
                  <a:gd name="T37" fmla="*/ 14288 h 28"/>
                  <a:gd name="T38" fmla="*/ 1588 w 23"/>
                  <a:gd name="T39" fmla="*/ 15875 h 28"/>
                  <a:gd name="T40" fmla="*/ 3175 w 23"/>
                  <a:gd name="T41" fmla="*/ 17463 h 28"/>
                  <a:gd name="T42" fmla="*/ 3175 w 23"/>
                  <a:gd name="T43" fmla="*/ 17463 h 28"/>
                  <a:gd name="T44" fmla="*/ 1588 w 23"/>
                  <a:gd name="T45" fmla="*/ 17463 h 28"/>
                  <a:gd name="T46" fmla="*/ 1588 w 23"/>
                  <a:gd name="T47" fmla="*/ 23813 h 28"/>
                  <a:gd name="T48" fmla="*/ 6350 w 23"/>
                  <a:gd name="T49" fmla="*/ 25400 h 28"/>
                  <a:gd name="T50" fmla="*/ 7938 w 23"/>
                  <a:gd name="T51" fmla="*/ 25400 h 28"/>
                  <a:gd name="T52" fmla="*/ 7938 w 23"/>
                  <a:gd name="T53" fmla="*/ 28575 h 28"/>
                  <a:gd name="T54" fmla="*/ 9525 w 23"/>
                  <a:gd name="T55" fmla="*/ 28575 h 28"/>
                  <a:gd name="T56" fmla="*/ 3175 w 23"/>
                  <a:gd name="T57" fmla="*/ 26988 h 28"/>
                  <a:gd name="T58" fmla="*/ 0 w 23"/>
                  <a:gd name="T59" fmla="*/ 25400 h 28"/>
                  <a:gd name="T60" fmla="*/ 1588 w 23"/>
                  <a:gd name="T61" fmla="*/ 28575 h 28"/>
                  <a:gd name="T62" fmla="*/ 1588 w 23"/>
                  <a:gd name="T63" fmla="*/ 33338 h 28"/>
                  <a:gd name="T64" fmla="*/ 1588 w 23"/>
                  <a:gd name="T65" fmla="*/ 34925 h 28"/>
                  <a:gd name="T66" fmla="*/ 1588 w 23"/>
                  <a:gd name="T67" fmla="*/ 34925 h 28"/>
                  <a:gd name="T68" fmla="*/ 6350 w 23"/>
                  <a:gd name="T69" fmla="*/ 31750 h 28"/>
                  <a:gd name="T70" fmla="*/ 7938 w 23"/>
                  <a:gd name="T71" fmla="*/ 31750 h 28"/>
                  <a:gd name="T72" fmla="*/ 9525 w 23"/>
                  <a:gd name="T73" fmla="*/ 33338 h 28"/>
                  <a:gd name="T74" fmla="*/ 7938 w 23"/>
                  <a:gd name="T75" fmla="*/ 34925 h 28"/>
                  <a:gd name="T76" fmla="*/ 9525 w 23"/>
                  <a:gd name="T77" fmla="*/ 39688 h 28"/>
                  <a:gd name="T78" fmla="*/ 11113 w 23"/>
                  <a:gd name="T79" fmla="*/ 39688 h 28"/>
                  <a:gd name="T80" fmla="*/ 11113 w 23"/>
                  <a:gd name="T81" fmla="*/ 39688 h 28"/>
                  <a:gd name="T82" fmla="*/ 11113 w 23"/>
                  <a:gd name="T83" fmla="*/ 41275 h 28"/>
                  <a:gd name="T84" fmla="*/ 12700 w 23"/>
                  <a:gd name="T85" fmla="*/ 41275 h 28"/>
                  <a:gd name="T86" fmla="*/ 15875 w 23"/>
                  <a:gd name="T87" fmla="*/ 42863 h 28"/>
                  <a:gd name="T88" fmla="*/ 17463 w 23"/>
                  <a:gd name="T89" fmla="*/ 44450 h 28"/>
                  <a:gd name="T90" fmla="*/ 19050 w 23"/>
                  <a:gd name="T91" fmla="*/ 41275 h 28"/>
                  <a:gd name="T92" fmla="*/ 19050 w 23"/>
                  <a:gd name="T93" fmla="*/ 36513 h 28"/>
                  <a:gd name="T94" fmla="*/ 20638 w 23"/>
                  <a:gd name="T95" fmla="*/ 34925 h 28"/>
                  <a:gd name="T96" fmla="*/ 33338 w 23"/>
                  <a:gd name="T97" fmla="*/ 33338 h 28"/>
                  <a:gd name="T98" fmla="*/ 36513 w 23"/>
                  <a:gd name="T99" fmla="*/ 31750 h 28"/>
                  <a:gd name="T100" fmla="*/ 34925 w 23"/>
                  <a:gd name="T101" fmla="*/ 26988 h 28"/>
                  <a:gd name="T102" fmla="*/ 33338 w 23"/>
                  <a:gd name="T103" fmla="*/ 26988 h 28"/>
                  <a:gd name="T104" fmla="*/ 30163 w 23"/>
                  <a:gd name="T105" fmla="*/ 25400 h 28"/>
                  <a:gd name="T106" fmla="*/ 28575 w 23"/>
                  <a:gd name="T107" fmla="*/ 26988 h 28"/>
                  <a:gd name="T108" fmla="*/ 26988 w 23"/>
                  <a:gd name="T109" fmla="*/ 25400 h 28"/>
                  <a:gd name="T110" fmla="*/ 26988 w 23"/>
                  <a:gd name="T111" fmla="*/ 23813 h 28"/>
                  <a:gd name="T112" fmla="*/ 33338 w 23"/>
                  <a:gd name="T113" fmla="*/ 23813 h 28"/>
                  <a:gd name="T114" fmla="*/ 34925 w 23"/>
                  <a:gd name="T115" fmla="*/ 23813 h 28"/>
                  <a:gd name="T116" fmla="*/ 34925 w 23"/>
                  <a:gd name="T117" fmla="*/ 23813 h 28"/>
                  <a:gd name="T118" fmla="*/ 33338 w 23"/>
                  <a:gd name="T119" fmla="*/ 22225 h 28"/>
                  <a:gd name="T120" fmla="*/ 28575 w 23"/>
                  <a:gd name="T121" fmla="*/ 19050 h 28"/>
                  <a:gd name="T122" fmla="*/ 25400 w 23"/>
                  <a:gd name="T123" fmla="*/ 15875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 h="28">
                    <a:moveTo>
                      <a:pt x="16" y="10"/>
                    </a:moveTo>
                    <a:lnTo>
                      <a:pt x="16" y="10"/>
                    </a:lnTo>
                    <a:lnTo>
                      <a:pt x="18" y="7"/>
                    </a:lnTo>
                    <a:lnTo>
                      <a:pt x="18" y="5"/>
                    </a:lnTo>
                    <a:lnTo>
                      <a:pt x="18" y="4"/>
                    </a:lnTo>
                    <a:lnTo>
                      <a:pt x="15" y="4"/>
                    </a:lnTo>
                    <a:lnTo>
                      <a:pt x="12" y="3"/>
                    </a:lnTo>
                    <a:lnTo>
                      <a:pt x="12" y="1"/>
                    </a:lnTo>
                    <a:lnTo>
                      <a:pt x="11" y="1"/>
                    </a:lnTo>
                    <a:lnTo>
                      <a:pt x="10" y="1"/>
                    </a:lnTo>
                    <a:lnTo>
                      <a:pt x="8" y="0"/>
                    </a:lnTo>
                    <a:lnTo>
                      <a:pt x="7" y="1"/>
                    </a:lnTo>
                    <a:lnTo>
                      <a:pt x="6" y="3"/>
                    </a:lnTo>
                    <a:lnTo>
                      <a:pt x="5" y="5"/>
                    </a:lnTo>
                    <a:lnTo>
                      <a:pt x="4" y="6"/>
                    </a:lnTo>
                    <a:lnTo>
                      <a:pt x="5" y="7"/>
                    </a:lnTo>
                    <a:lnTo>
                      <a:pt x="6" y="9"/>
                    </a:lnTo>
                    <a:lnTo>
                      <a:pt x="6" y="10"/>
                    </a:lnTo>
                    <a:lnTo>
                      <a:pt x="5" y="11"/>
                    </a:lnTo>
                    <a:lnTo>
                      <a:pt x="2" y="9"/>
                    </a:lnTo>
                    <a:lnTo>
                      <a:pt x="1" y="9"/>
                    </a:lnTo>
                    <a:lnTo>
                      <a:pt x="1" y="10"/>
                    </a:lnTo>
                    <a:lnTo>
                      <a:pt x="2" y="11"/>
                    </a:lnTo>
                    <a:lnTo>
                      <a:pt x="1" y="11"/>
                    </a:lnTo>
                    <a:lnTo>
                      <a:pt x="1" y="15"/>
                    </a:lnTo>
                    <a:lnTo>
                      <a:pt x="2" y="16"/>
                    </a:lnTo>
                    <a:lnTo>
                      <a:pt x="4" y="16"/>
                    </a:lnTo>
                    <a:lnTo>
                      <a:pt x="5" y="16"/>
                    </a:lnTo>
                    <a:lnTo>
                      <a:pt x="5" y="18"/>
                    </a:lnTo>
                    <a:lnTo>
                      <a:pt x="6" y="18"/>
                    </a:lnTo>
                    <a:lnTo>
                      <a:pt x="2" y="17"/>
                    </a:lnTo>
                    <a:lnTo>
                      <a:pt x="1" y="16"/>
                    </a:lnTo>
                    <a:lnTo>
                      <a:pt x="0" y="16"/>
                    </a:lnTo>
                    <a:lnTo>
                      <a:pt x="1" y="18"/>
                    </a:lnTo>
                    <a:lnTo>
                      <a:pt x="1" y="21"/>
                    </a:lnTo>
                    <a:lnTo>
                      <a:pt x="1" y="22"/>
                    </a:lnTo>
                    <a:lnTo>
                      <a:pt x="4" y="20"/>
                    </a:lnTo>
                    <a:lnTo>
                      <a:pt x="5" y="20"/>
                    </a:lnTo>
                    <a:lnTo>
                      <a:pt x="6" y="21"/>
                    </a:lnTo>
                    <a:lnTo>
                      <a:pt x="5" y="22"/>
                    </a:lnTo>
                    <a:lnTo>
                      <a:pt x="5" y="23"/>
                    </a:lnTo>
                    <a:lnTo>
                      <a:pt x="6" y="25"/>
                    </a:lnTo>
                    <a:lnTo>
                      <a:pt x="7" y="25"/>
                    </a:lnTo>
                    <a:lnTo>
                      <a:pt x="7" y="26"/>
                    </a:lnTo>
                    <a:lnTo>
                      <a:pt x="8" y="26"/>
                    </a:lnTo>
                    <a:lnTo>
                      <a:pt x="10" y="27"/>
                    </a:lnTo>
                    <a:lnTo>
                      <a:pt x="11" y="28"/>
                    </a:lnTo>
                    <a:lnTo>
                      <a:pt x="12" y="26"/>
                    </a:lnTo>
                    <a:lnTo>
                      <a:pt x="12" y="23"/>
                    </a:lnTo>
                    <a:lnTo>
                      <a:pt x="13" y="22"/>
                    </a:lnTo>
                    <a:lnTo>
                      <a:pt x="21" y="21"/>
                    </a:lnTo>
                    <a:lnTo>
                      <a:pt x="23" y="20"/>
                    </a:lnTo>
                    <a:lnTo>
                      <a:pt x="22" y="18"/>
                    </a:lnTo>
                    <a:lnTo>
                      <a:pt x="22" y="17"/>
                    </a:lnTo>
                    <a:lnTo>
                      <a:pt x="21" y="17"/>
                    </a:lnTo>
                    <a:lnTo>
                      <a:pt x="19" y="16"/>
                    </a:lnTo>
                    <a:lnTo>
                      <a:pt x="18" y="17"/>
                    </a:lnTo>
                    <a:lnTo>
                      <a:pt x="17" y="16"/>
                    </a:lnTo>
                    <a:lnTo>
                      <a:pt x="17" y="15"/>
                    </a:lnTo>
                    <a:lnTo>
                      <a:pt x="21" y="15"/>
                    </a:lnTo>
                    <a:lnTo>
                      <a:pt x="22" y="15"/>
                    </a:lnTo>
                    <a:lnTo>
                      <a:pt x="21" y="14"/>
                    </a:lnTo>
                    <a:lnTo>
                      <a:pt x="18" y="12"/>
                    </a:lnTo>
                    <a:lnTo>
                      <a:pt x="17" y="11"/>
                    </a:lnTo>
                    <a:lnTo>
                      <a:pt x="16" y="1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2" name="Freeform 248"/>
              <p:cNvSpPr>
                <a:spLocks/>
              </p:cNvSpPr>
              <p:nvPr/>
            </p:nvSpPr>
            <p:spPr bwMode="auto">
              <a:xfrm>
                <a:off x="2670606" y="2333548"/>
                <a:ext cx="4774"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2147483647 h 7"/>
                  <a:gd name="T20" fmla="*/ 2147483647 w 5"/>
                  <a:gd name="T21" fmla="*/ 0 h 7"/>
                  <a:gd name="T22" fmla="*/ 0 w 5"/>
                  <a:gd name="T23" fmla="*/ 0 h 7"/>
                  <a:gd name="T24" fmla="*/ 0 w 5"/>
                  <a:gd name="T25" fmla="*/ 0 h 7"/>
                  <a:gd name="T26" fmla="*/ 0 w 5"/>
                  <a:gd name="T27" fmla="*/ 2147483647 h 7"/>
                  <a:gd name="T28" fmla="*/ 0 w 5"/>
                  <a:gd name="T29" fmla="*/ 2147483647 h 7"/>
                  <a:gd name="T30" fmla="*/ 0 w 5"/>
                  <a:gd name="T31" fmla="*/ 2147483647 h 7"/>
                  <a:gd name="T32" fmla="*/ 2147483647 w 5"/>
                  <a:gd name="T33" fmla="*/ 2147483647 h 7"/>
                  <a:gd name="T34" fmla="*/ 2147483647 w 5"/>
                  <a:gd name="T35" fmla="*/ 2147483647 h 7"/>
                  <a:gd name="T36" fmla="*/ 2147483647 w 5"/>
                  <a:gd name="T37" fmla="*/ 2147483647 h 7"/>
                  <a:gd name="T38" fmla="*/ 2147483647 w 5"/>
                  <a:gd name="T39" fmla="*/ 2147483647 h 7"/>
                  <a:gd name="T40" fmla="*/ 2147483647 w 5"/>
                  <a:gd name="T41" fmla="*/ 2147483647 h 7"/>
                  <a:gd name="T42" fmla="*/ 2147483647 w 5"/>
                  <a:gd name="T43" fmla="*/ 2147483647 h 7"/>
                  <a:gd name="T44" fmla="*/ 2147483647 w 5"/>
                  <a:gd name="T45" fmla="*/ 2147483647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7">
                    <a:moveTo>
                      <a:pt x="3" y="3"/>
                    </a:moveTo>
                    <a:lnTo>
                      <a:pt x="3" y="3"/>
                    </a:lnTo>
                    <a:lnTo>
                      <a:pt x="2" y="2"/>
                    </a:lnTo>
                    <a:lnTo>
                      <a:pt x="2" y="1"/>
                    </a:lnTo>
                    <a:lnTo>
                      <a:pt x="1" y="1"/>
                    </a:lnTo>
                    <a:lnTo>
                      <a:pt x="1" y="0"/>
                    </a:lnTo>
                    <a:lnTo>
                      <a:pt x="0" y="0"/>
                    </a:lnTo>
                    <a:lnTo>
                      <a:pt x="0" y="3"/>
                    </a:lnTo>
                    <a:lnTo>
                      <a:pt x="0" y="6"/>
                    </a:lnTo>
                    <a:lnTo>
                      <a:pt x="1" y="7"/>
                    </a:lnTo>
                    <a:lnTo>
                      <a:pt x="2" y="6"/>
                    </a:lnTo>
                    <a:lnTo>
                      <a:pt x="3" y="5"/>
                    </a:lnTo>
                    <a:lnTo>
                      <a:pt x="5"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 name="Freeform 249"/>
              <p:cNvSpPr>
                <a:spLocks/>
              </p:cNvSpPr>
              <p:nvPr/>
            </p:nvSpPr>
            <p:spPr bwMode="auto">
              <a:xfrm>
                <a:off x="2676335" y="2396569"/>
                <a:ext cx="12413" cy="6684"/>
              </a:xfrm>
              <a:custGeom>
                <a:avLst/>
                <a:gdLst>
                  <a:gd name="T0" fmla="*/ 2147483647 w 13"/>
                  <a:gd name="T1" fmla="*/ 2147483647 h 7"/>
                  <a:gd name="T2" fmla="*/ 2147483647 w 13"/>
                  <a:gd name="T3" fmla="*/ 2147483647 h 7"/>
                  <a:gd name="T4" fmla="*/ 2147483647 w 13"/>
                  <a:gd name="T5" fmla="*/ 2147483647 h 7"/>
                  <a:gd name="T6" fmla="*/ 2147483647 w 13"/>
                  <a:gd name="T7" fmla="*/ 2147483647 h 7"/>
                  <a:gd name="T8" fmla="*/ 0 w 13"/>
                  <a:gd name="T9" fmla="*/ 2147483647 h 7"/>
                  <a:gd name="T10" fmla="*/ 0 w 13"/>
                  <a:gd name="T11" fmla="*/ 2147483647 h 7"/>
                  <a:gd name="T12" fmla="*/ 0 w 13"/>
                  <a:gd name="T13" fmla="*/ 2147483647 h 7"/>
                  <a:gd name="T14" fmla="*/ 2147483647 w 13"/>
                  <a:gd name="T15" fmla="*/ 2147483647 h 7"/>
                  <a:gd name="T16" fmla="*/ 2147483647 w 13"/>
                  <a:gd name="T17" fmla="*/ 2147483647 h 7"/>
                  <a:gd name="T18" fmla="*/ 2147483647 w 13"/>
                  <a:gd name="T19" fmla="*/ 2147483647 h 7"/>
                  <a:gd name="T20" fmla="*/ 2147483647 w 13"/>
                  <a:gd name="T21" fmla="*/ 2147483647 h 7"/>
                  <a:gd name="T22" fmla="*/ 2147483647 w 13"/>
                  <a:gd name="T23" fmla="*/ 2147483647 h 7"/>
                  <a:gd name="T24" fmla="*/ 2147483647 w 13"/>
                  <a:gd name="T25" fmla="*/ 2147483647 h 7"/>
                  <a:gd name="T26" fmla="*/ 2147483647 w 13"/>
                  <a:gd name="T27" fmla="*/ 2147483647 h 7"/>
                  <a:gd name="T28" fmla="*/ 2147483647 w 13"/>
                  <a:gd name="T29" fmla="*/ 0 h 7"/>
                  <a:gd name="T30" fmla="*/ 2147483647 w 13"/>
                  <a:gd name="T31" fmla="*/ 2147483647 h 7"/>
                  <a:gd name="T32" fmla="*/ 2147483647 w 13"/>
                  <a:gd name="T33" fmla="*/ 2147483647 h 7"/>
                  <a:gd name="T34" fmla="*/ 2147483647 w 13"/>
                  <a:gd name="T35" fmla="*/ 2147483647 h 7"/>
                  <a:gd name="T36" fmla="*/ 2147483647 w 13"/>
                  <a:gd name="T37" fmla="*/ 2147483647 h 7"/>
                  <a:gd name="T38" fmla="*/ 2147483647 w 13"/>
                  <a:gd name="T39" fmla="*/ 2147483647 h 7"/>
                  <a:gd name="T40" fmla="*/ 2147483647 w 13"/>
                  <a:gd name="T41" fmla="*/ 2147483647 h 7"/>
                  <a:gd name="T42" fmla="*/ 2147483647 w 13"/>
                  <a:gd name="T43" fmla="*/ 2147483647 h 7"/>
                  <a:gd name="T44" fmla="*/ 2147483647 w 13"/>
                  <a:gd name="T45" fmla="*/ 2147483647 h 7"/>
                  <a:gd name="T46" fmla="*/ 2147483647 w 13"/>
                  <a:gd name="T47" fmla="*/ 2147483647 h 7"/>
                  <a:gd name="T48" fmla="*/ 2147483647 w 13"/>
                  <a:gd name="T49" fmla="*/ 2147483647 h 7"/>
                  <a:gd name="T50" fmla="*/ 2147483647 w 13"/>
                  <a:gd name="T51" fmla="*/ 2147483647 h 7"/>
                  <a:gd name="T52" fmla="*/ 2147483647 w 13"/>
                  <a:gd name="T53" fmla="*/ 2147483647 h 7"/>
                  <a:gd name="T54" fmla="*/ 2147483647 w 13"/>
                  <a:gd name="T55" fmla="*/ 2147483647 h 7"/>
                  <a:gd name="T56" fmla="*/ 2147483647 w 13"/>
                  <a:gd name="T57" fmla="*/ 2147483647 h 7"/>
                  <a:gd name="T58" fmla="*/ 2147483647 w 13"/>
                  <a:gd name="T59" fmla="*/ 2147483647 h 7"/>
                  <a:gd name="T60" fmla="*/ 2147483647 w 13"/>
                  <a:gd name="T61" fmla="*/ 2147483647 h 7"/>
                  <a:gd name="T62" fmla="*/ 2147483647 w 13"/>
                  <a:gd name="T63" fmla="*/ 2147483647 h 7"/>
                  <a:gd name="T64" fmla="*/ 2147483647 w 13"/>
                  <a:gd name="T65" fmla="*/ 2147483647 h 7"/>
                  <a:gd name="T66" fmla="*/ 2147483647 w 13"/>
                  <a:gd name="T67" fmla="*/ 2147483647 h 7"/>
                  <a:gd name="T68" fmla="*/ 2147483647 w 13"/>
                  <a:gd name="T69" fmla="*/ 2147483647 h 7"/>
                  <a:gd name="T70" fmla="*/ 2147483647 w 13"/>
                  <a:gd name="T71" fmla="*/ 2147483647 h 7"/>
                  <a:gd name="T72" fmla="*/ 2147483647 w 13"/>
                  <a:gd name="T73" fmla="*/ 2147483647 h 7"/>
                  <a:gd name="T74" fmla="*/ 2147483647 w 13"/>
                  <a:gd name="T75" fmla="*/ 2147483647 h 7"/>
                  <a:gd name="T76" fmla="*/ 2147483647 w 13"/>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 h="7">
                    <a:moveTo>
                      <a:pt x="4" y="7"/>
                    </a:moveTo>
                    <a:lnTo>
                      <a:pt x="4" y="7"/>
                    </a:lnTo>
                    <a:lnTo>
                      <a:pt x="1" y="6"/>
                    </a:lnTo>
                    <a:lnTo>
                      <a:pt x="0" y="2"/>
                    </a:lnTo>
                    <a:lnTo>
                      <a:pt x="0" y="1"/>
                    </a:lnTo>
                    <a:lnTo>
                      <a:pt x="1" y="1"/>
                    </a:lnTo>
                    <a:lnTo>
                      <a:pt x="2" y="2"/>
                    </a:lnTo>
                    <a:lnTo>
                      <a:pt x="4" y="2"/>
                    </a:lnTo>
                    <a:lnTo>
                      <a:pt x="10" y="1"/>
                    </a:lnTo>
                    <a:lnTo>
                      <a:pt x="12" y="0"/>
                    </a:lnTo>
                    <a:lnTo>
                      <a:pt x="13" y="1"/>
                    </a:lnTo>
                    <a:lnTo>
                      <a:pt x="13" y="2"/>
                    </a:lnTo>
                    <a:lnTo>
                      <a:pt x="13" y="3"/>
                    </a:lnTo>
                    <a:lnTo>
                      <a:pt x="12" y="2"/>
                    </a:lnTo>
                    <a:lnTo>
                      <a:pt x="11" y="2"/>
                    </a:lnTo>
                    <a:lnTo>
                      <a:pt x="10" y="3"/>
                    </a:lnTo>
                    <a:lnTo>
                      <a:pt x="8" y="3"/>
                    </a:lnTo>
                    <a:lnTo>
                      <a:pt x="8" y="2"/>
                    </a:lnTo>
                    <a:lnTo>
                      <a:pt x="7" y="2"/>
                    </a:lnTo>
                    <a:lnTo>
                      <a:pt x="6" y="3"/>
                    </a:lnTo>
                    <a:lnTo>
                      <a:pt x="6" y="6"/>
                    </a:lnTo>
                    <a:lnTo>
                      <a:pt x="5" y="7"/>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 name="Freeform 250"/>
              <p:cNvSpPr>
                <a:spLocks/>
              </p:cNvSpPr>
              <p:nvPr/>
            </p:nvSpPr>
            <p:spPr bwMode="auto">
              <a:xfrm>
                <a:off x="2690658" y="2382246"/>
                <a:ext cx="2865" cy="3819"/>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0 h 4"/>
                  <a:gd name="T10" fmla="*/ 2147483647 w 3"/>
                  <a:gd name="T11" fmla="*/ 0 h 4"/>
                  <a:gd name="T12" fmla="*/ 2147483647 w 3"/>
                  <a:gd name="T13" fmla="*/ 0 h 4"/>
                  <a:gd name="T14" fmla="*/ 2147483647 w 3"/>
                  <a:gd name="T15" fmla="*/ 0 h 4"/>
                  <a:gd name="T16" fmla="*/ 2147483647 w 3"/>
                  <a:gd name="T17" fmla="*/ 2147483647 h 4"/>
                  <a:gd name="T18" fmla="*/ 2147483647 w 3"/>
                  <a:gd name="T19" fmla="*/ 2147483647 h 4"/>
                  <a:gd name="T20" fmla="*/ 2147483647 w 3"/>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4"/>
                    </a:moveTo>
                    <a:lnTo>
                      <a:pt x="1" y="4"/>
                    </a:lnTo>
                    <a:lnTo>
                      <a:pt x="0" y="3"/>
                    </a:lnTo>
                    <a:lnTo>
                      <a:pt x="1" y="0"/>
                    </a:lnTo>
                    <a:lnTo>
                      <a:pt x="2" y="0"/>
                    </a:lnTo>
                    <a:lnTo>
                      <a:pt x="3" y="0"/>
                    </a:lnTo>
                    <a:lnTo>
                      <a:pt x="2" y="3"/>
                    </a:ln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 name="Freeform 251"/>
              <p:cNvSpPr>
                <a:spLocks/>
              </p:cNvSpPr>
              <p:nvPr/>
            </p:nvSpPr>
            <p:spPr bwMode="auto">
              <a:xfrm>
                <a:off x="2708800" y="2382246"/>
                <a:ext cx="3819" cy="4774"/>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2147483647 w 4"/>
                  <a:gd name="T11" fmla="*/ 0 h 5"/>
                  <a:gd name="T12" fmla="*/ 2147483647 w 4"/>
                  <a:gd name="T13" fmla="*/ 0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1" y="5"/>
                    </a:moveTo>
                    <a:lnTo>
                      <a:pt x="1" y="5"/>
                    </a:lnTo>
                    <a:lnTo>
                      <a:pt x="0" y="4"/>
                    </a:lnTo>
                    <a:lnTo>
                      <a:pt x="1" y="3"/>
                    </a:lnTo>
                    <a:lnTo>
                      <a:pt x="1" y="0"/>
                    </a:lnTo>
                    <a:lnTo>
                      <a:pt x="3" y="1"/>
                    </a:lnTo>
                    <a:lnTo>
                      <a:pt x="4" y="4"/>
                    </a:lnTo>
                    <a:lnTo>
                      <a:pt x="4" y="5"/>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 name="Freeform 252"/>
              <p:cNvSpPr>
                <a:spLocks/>
              </p:cNvSpPr>
              <p:nvPr/>
            </p:nvSpPr>
            <p:spPr bwMode="auto">
              <a:xfrm>
                <a:off x="2628592" y="2408027"/>
                <a:ext cx="6684" cy="4775"/>
              </a:xfrm>
              <a:custGeom>
                <a:avLst/>
                <a:gdLst>
                  <a:gd name="T0" fmla="*/ 2147483647 w 7"/>
                  <a:gd name="T1" fmla="*/ 2147483647 h 5"/>
                  <a:gd name="T2" fmla="*/ 2147483647 w 7"/>
                  <a:gd name="T3" fmla="*/ 2147483647 h 5"/>
                  <a:gd name="T4" fmla="*/ 2147483647 w 7"/>
                  <a:gd name="T5" fmla="*/ 0 h 5"/>
                  <a:gd name="T6" fmla="*/ 2147483647 w 7"/>
                  <a:gd name="T7" fmla="*/ 0 h 5"/>
                  <a:gd name="T8" fmla="*/ 2147483647 w 7"/>
                  <a:gd name="T9" fmla="*/ 0 h 5"/>
                  <a:gd name="T10" fmla="*/ 2147483647 w 7"/>
                  <a:gd name="T11" fmla="*/ 2147483647 h 5"/>
                  <a:gd name="T12" fmla="*/ 2147483647 w 7"/>
                  <a:gd name="T13" fmla="*/ 2147483647 h 5"/>
                  <a:gd name="T14" fmla="*/ 2147483647 w 7"/>
                  <a:gd name="T15" fmla="*/ 2147483647 h 5"/>
                  <a:gd name="T16" fmla="*/ 2147483647 w 7"/>
                  <a:gd name="T17" fmla="*/ 2147483647 h 5"/>
                  <a:gd name="T18" fmla="*/ 0 w 7"/>
                  <a:gd name="T19" fmla="*/ 2147483647 h 5"/>
                  <a:gd name="T20" fmla="*/ 0 w 7"/>
                  <a:gd name="T21" fmla="*/ 2147483647 h 5"/>
                  <a:gd name="T22" fmla="*/ 0 w 7"/>
                  <a:gd name="T23" fmla="*/ 2147483647 h 5"/>
                  <a:gd name="T24" fmla="*/ 2147483647 w 7"/>
                  <a:gd name="T25" fmla="*/ 2147483647 h 5"/>
                  <a:gd name="T26" fmla="*/ 2147483647 w 7"/>
                  <a:gd name="T27" fmla="*/ 2147483647 h 5"/>
                  <a:gd name="T28" fmla="*/ 2147483647 w 7"/>
                  <a:gd name="T29" fmla="*/ 2147483647 h 5"/>
                  <a:gd name="T30" fmla="*/ 2147483647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2147483647 h 5"/>
                  <a:gd name="T42" fmla="*/ 2147483647 w 7"/>
                  <a:gd name="T43" fmla="*/ 2147483647 h 5"/>
                  <a:gd name="T44" fmla="*/ 2147483647 w 7"/>
                  <a:gd name="T45" fmla="*/ 2147483647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 h="5">
                    <a:moveTo>
                      <a:pt x="6" y="1"/>
                    </a:moveTo>
                    <a:lnTo>
                      <a:pt x="6" y="1"/>
                    </a:lnTo>
                    <a:lnTo>
                      <a:pt x="6" y="0"/>
                    </a:lnTo>
                    <a:lnTo>
                      <a:pt x="5" y="0"/>
                    </a:lnTo>
                    <a:lnTo>
                      <a:pt x="3" y="2"/>
                    </a:lnTo>
                    <a:lnTo>
                      <a:pt x="1" y="2"/>
                    </a:lnTo>
                    <a:lnTo>
                      <a:pt x="0" y="2"/>
                    </a:lnTo>
                    <a:lnTo>
                      <a:pt x="0" y="4"/>
                    </a:lnTo>
                    <a:lnTo>
                      <a:pt x="1" y="5"/>
                    </a:lnTo>
                    <a:lnTo>
                      <a:pt x="2" y="5"/>
                    </a:lnTo>
                    <a:lnTo>
                      <a:pt x="3" y="4"/>
                    </a:lnTo>
                    <a:lnTo>
                      <a:pt x="6" y="2"/>
                    </a:lnTo>
                    <a:lnTo>
                      <a:pt x="7" y="2"/>
                    </a:lnTo>
                    <a:lnTo>
                      <a:pt x="7"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 name="Freeform 253"/>
              <p:cNvSpPr>
                <a:spLocks/>
              </p:cNvSpPr>
              <p:nvPr/>
            </p:nvSpPr>
            <p:spPr bwMode="auto">
              <a:xfrm>
                <a:off x="2619044" y="2452906"/>
                <a:ext cx="4774" cy="2864"/>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w 5"/>
                  <a:gd name="T17" fmla="*/ 0 h 3"/>
                  <a:gd name="T18" fmla="*/ 0 w 5"/>
                  <a:gd name="T19" fmla="*/ 0 h 3"/>
                  <a:gd name="T20" fmla="*/ 2147483647 w 5"/>
                  <a:gd name="T21" fmla="*/ 2147483647 h 3"/>
                  <a:gd name="T22" fmla="*/ 2147483647 w 5"/>
                  <a:gd name="T23" fmla="*/ 2147483647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2147483647 w 5"/>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3">
                    <a:moveTo>
                      <a:pt x="5" y="3"/>
                    </a:moveTo>
                    <a:lnTo>
                      <a:pt x="5" y="3"/>
                    </a:lnTo>
                    <a:lnTo>
                      <a:pt x="4" y="2"/>
                    </a:lnTo>
                    <a:lnTo>
                      <a:pt x="2" y="1"/>
                    </a:lnTo>
                    <a:lnTo>
                      <a:pt x="1" y="1"/>
                    </a:lnTo>
                    <a:lnTo>
                      <a:pt x="1" y="0"/>
                    </a:lnTo>
                    <a:lnTo>
                      <a:pt x="0" y="0"/>
                    </a:lnTo>
                    <a:lnTo>
                      <a:pt x="1" y="2"/>
                    </a:lnTo>
                    <a:lnTo>
                      <a:pt x="2" y="2"/>
                    </a:lnTo>
                    <a:lnTo>
                      <a:pt x="4" y="3"/>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 name="Freeform 254"/>
              <p:cNvSpPr>
                <a:spLocks/>
              </p:cNvSpPr>
              <p:nvPr/>
            </p:nvSpPr>
            <p:spPr bwMode="auto">
              <a:xfrm>
                <a:off x="2631457" y="2475822"/>
                <a:ext cx="1910" cy="955"/>
              </a:xfrm>
              <a:custGeom>
                <a:avLst/>
                <a:gdLst>
                  <a:gd name="T0" fmla="*/ 2147483647 w 2"/>
                  <a:gd name="T1" fmla="*/ 2147483647 h 1"/>
                  <a:gd name="T2" fmla="*/ 2147483647 w 2"/>
                  <a:gd name="T3" fmla="*/ 2147483647 h 1"/>
                  <a:gd name="T4" fmla="*/ 0 w 2"/>
                  <a:gd name="T5" fmla="*/ 2147483647 h 1"/>
                  <a:gd name="T6" fmla="*/ 0 w 2"/>
                  <a:gd name="T7" fmla="*/ 2147483647 h 1"/>
                  <a:gd name="T8" fmla="*/ 0 w 2"/>
                  <a:gd name="T9" fmla="*/ 2147483647 h 1"/>
                  <a:gd name="T10" fmla="*/ 2147483647 w 2"/>
                  <a:gd name="T11" fmla="*/ 0 h 1"/>
                  <a:gd name="T12" fmla="*/ 2147483647 w 2"/>
                  <a:gd name="T13" fmla="*/ 0 h 1"/>
                  <a:gd name="T14" fmla="*/ 2147483647 w 2"/>
                  <a:gd name="T15" fmla="*/ 2147483647 h 1"/>
                  <a:gd name="T16" fmla="*/ 2147483647 w 2"/>
                  <a:gd name="T17" fmla="*/ 2147483647 h 1"/>
                  <a:gd name="T18" fmla="*/ 2147483647 w 2"/>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1"/>
                    </a:moveTo>
                    <a:lnTo>
                      <a:pt x="2" y="1"/>
                    </a:lnTo>
                    <a:lnTo>
                      <a:pt x="0" y="1"/>
                    </a:lnTo>
                    <a:lnTo>
                      <a:pt x="2"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 name="Freeform 255"/>
              <p:cNvSpPr>
                <a:spLocks/>
              </p:cNvSpPr>
              <p:nvPr/>
            </p:nvSpPr>
            <p:spPr bwMode="auto">
              <a:xfrm>
                <a:off x="3166176" y="2434763"/>
                <a:ext cx="4775" cy="3819"/>
              </a:xfrm>
              <a:custGeom>
                <a:avLst/>
                <a:gdLst>
                  <a:gd name="T0" fmla="*/ 0 w 5"/>
                  <a:gd name="T1" fmla="*/ 2147483647 h 4"/>
                  <a:gd name="T2" fmla="*/ 0 w 5"/>
                  <a:gd name="T3" fmla="*/ 2147483647 h 4"/>
                  <a:gd name="T4" fmla="*/ 0 w 5"/>
                  <a:gd name="T5" fmla="*/ 2147483647 h 4"/>
                  <a:gd name="T6" fmla="*/ 0 w 5"/>
                  <a:gd name="T7" fmla="*/ 2147483647 h 4"/>
                  <a:gd name="T8" fmla="*/ 0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0 h 4"/>
                  <a:gd name="T22" fmla="*/ 2147483647 w 5"/>
                  <a:gd name="T23" fmla="*/ 0 h 4"/>
                  <a:gd name="T24" fmla="*/ 2147483647 w 5"/>
                  <a:gd name="T25" fmla="*/ 0 h 4"/>
                  <a:gd name="T26" fmla="*/ 2147483647 w 5"/>
                  <a:gd name="T27" fmla="*/ 2147483647 h 4"/>
                  <a:gd name="T28" fmla="*/ 0 w 5"/>
                  <a:gd name="T29" fmla="*/ 2147483647 h 4"/>
                  <a:gd name="T30" fmla="*/ 0 w 5"/>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4">
                    <a:moveTo>
                      <a:pt x="0" y="1"/>
                    </a:moveTo>
                    <a:lnTo>
                      <a:pt x="0" y="1"/>
                    </a:lnTo>
                    <a:lnTo>
                      <a:pt x="0" y="3"/>
                    </a:lnTo>
                    <a:lnTo>
                      <a:pt x="5" y="4"/>
                    </a:lnTo>
                    <a:lnTo>
                      <a:pt x="4" y="3"/>
                    </a:lnTo>
                    <a:lnTo>
                      <a:pt x="4" y="0"/>
                    </a:lnTo>
                    <a:lnTo>
                      <a:pt x="3" y="0"/>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 name="Freeform 256"/>
              <p:cNvSpPr>
                <a:spLocks/>
              </p:cNvSpPr>
              <p:nvPr/>
            </p:nvSpPr>
            <p:spPr bwMode="auto">
              <a:xfrm>
                <a:off x="3175258" y="2366493"/>
                <a:ext cx="52669" cy="74350"/>
              </a:xfrm>
              <a:custGeom>
                <a:avLst/>
                <a:gdLst>
                  <a:gd name="T0" fmla="*/ 17463 w 56"/>
                  <a:gd name="T1" fmla="*/ 115888 h 77"/>
                  <a:gd name="T2" fmla="*/ 11113 w 56"/>
                  <a:gd name="T3" fmla="*/ 112713 h 77"/>
                  <a:gd name="T4" fmla="*/ 11113 w 56"/>
                  <a:gd name="T5" fmla="*/ 111125 h 77"/>
                  <a:gd name="T6" fmla="*/ 7938 w 56"/>
                  <a:gd name="T7" fmla="*/ 104775 h 77"/>
                  <a:gd name="T8" fmla="*/ 3175 w 56"/>
                  <a:gd name="T9" fmla="*/ 98425 h 77"/>
                  <a:gd name="T10" fmla="*/ 1588 w 56"/>
                  <a:gd name="T11" fmla="*/ 95250 h 77"/>
                  <a:gd name="T12" fmla="*/ 0 w 56"/>
                  <a:gd name="T13" fmla="*/ 93663 h 77"/>
                  <a:gd name="T14" fmla="*/ 0 w 56"/>
                  <a:gd name="T15" fmla="*/ 92075 h 77"/>
                  <a:gd name="T16" fmla="*/ 3175 w 56"/>
                  <a:gd name="T17" fmla="*/ 85725 h 77"/>
                  <a:gd name="T18" fmla="*/ 3175 w 56"/>
                  <a:gd name="T19" fmla="*/ 85725 h 77"/>
                  <a:gd name="T20" fmla="*/ 7938 w 56"/>
                  <a:gd name="T21" fmla="*/ 84138 h 77"/>
                  <a:gd name="T22" fmla="*/ 7938 w 56"/>
                  <a:gd name="T23" fmla="*/ 80963 h 77"/>
                  <a:gd name="T24" fmla="*/ 9525 w 56"/>
                  <a:gd name="T25" fmla="*/ 80963 h 77"/>
                  <a:gd name="T26" fmla="*/ 14288 w 56"/>
                  <a:gd name="T27" fmla="*/ 80963 h 77"/>
                  <a:gd name="T28" fmla="*/ 17463 w 56"/>
                  <a:gd name="T29" fmla="*/ 79375 h 77"/>
                  <a:gd name="T30" fmla="*/ 19050 w 56"/>
                  <a:gd name="T31" fmla="*/ 73025 h 77"/>
                  <a:gd name="T32" fmla="*/ 25400 w 56"/>
                  <a:gd name="T33" fmla="*/ 63500 h 77"/>
                  <a:gd name="T34" fmla="*/ 28575 w 56"/>
                  <a:gd name="T35" fmla="*/ 60325 h 77"/>
                  <a:gd name="T36" fmla="*/ 30163 w 56"/>
                  <a:gd name="T37" fmla="*/ 52388 h 77"/>
                  <a:gd name="T38" fmla="*/ 34925 w 56"/>
                  <a:gd name="T39" fmla="*/ 46038 h 77"/>
                  <a:gd name="T40" fmla="*/ 38100 w 56"/>
                  <a:gd name="T41" fmla="*/ 42863 h 77"/>
                  <a:gd name="T42" fmla="*/ 42863 w 56"/>
                  <a:gd name="T43" fmla="*/ 41275 h 77"/>
                  <a:gd name="T44" fmla="*/ 44450 w 56"/>
                  <a:gd name="T45" fmla="*/ 38100 h 77"/>
                  <a:gd name="T46" fmla="*/ 52388 w 56"/>
                  <a:gd name="T47" fmla="*/ 25400 h 77"/>
                  <a:gd name="T48" fmla="*/ 57150 w 56"/>
                  <a:gd name="T49" fmla="*/ 23813 h 77"/>
                  <a:gd name="T50" fmla="*/ 61913 w 56"/>
                  <a:gd name="T51" fmla="*/ 20638 h 77"/>
                  <a:gd name="T52" fmla="*/ 63500 w 56"/>
                  <a:gd name="T53" fmla="*/ 17463 h 77"/>
                  <a:gd name="T54" fmla="*/ 69850 w 56"/>
                  <a:gd name="T55" fmla="*/ 14288 h 77"/>
                  <a:gd name="T56" fmla="*/ 74613 w 56"/>
                  <a:gd name="T57" fmla="*/ 3175 h 77"/>
                  <a:gd name="T58" fmla="*/ 80963 w 56"/>
                  <a:gd name="T59" fmla="*/ 0 h 77"/>
                  <a:gd name="T60" fmla="*/ 85725 w 56"/>
                  <a:gd name="T61" fmla="*/ 1588 h 77"/>
                  <a:gd name="T62" fmla="*/ 88900 w 56"/>
                  <a:gd name="T63" fmla="*/ 6350 h 77"/>
                  <a:gd name="T64" fmla="*/ 88900 w 56"/>
                  <a:gd name="T65" fmla="*/ 9525 h 77"/>
                  <a:gd name="T66" fmla="*/ 88900 w 56"/>
                  <a:gd name="T67" fmla="*/ 11113 h 77"/>
                  <a:gd name="T68" fmla="*/ 88900 w 56"/>
                  <a:gd name="T69" fmla="*/ 14288 h 77"/>
                  <a:gd name="T70" fmla="*/ 80963 w 56"/>
                  <a:gd name="T71" fmla="*/ 19050 h 77"/>
                  <a:gd name="T72" fmla="*/ 80963 w 56"/>
                  <a:gd name="T73" fmla="*/ 25400 h 77"/>
                  <a:gd name="T74" fmla="*/ 73025 w 56"/>
                  <a:gd name="T75" fmla="*/ 36513 h 77"/>
                  <a:gd name="T76" fmla="*/ 63500 w 56"/>
                  <a:gd name="T77" fmla="*/ 46038 h 77"/>
                  <a:gd name="T78" fmla="*/ 60325 w 56"/>
                  <a:gd name="T79" fmla="*/ 55563 h 77"/>
                  <a:gd name="T80" fmla="*/ 60325 w 56"/>
                  <a:gd name="T81" fmla="*/ 66675 h 77"/>
                  <a:gd name="T82" fmla="*/ 60325 w 56"/>
                  <a:gd name="T83" fmla="*/ 77788 h 77"/>
                  <a:gd name="T84" fmla="*/ 60325 w 56"/>
                  <a:gd name="T85" fmla="*/ 77788 h 77"/>
                  <a:gd name="T86" fmla="*/ 61913 w 56"/>
                  <a:gd name="T87" fmla="*/ 79375 h 77"/>
                  <a:gd name="T88" fmla="*/ 63500 w 56"/>
                  <a:gd name="T89" fmla="*/ 87313 h 77"/>
                  <a:gd name="T90" fmla="*/ 68263 w 56"/>
                  <a:gd name="T91" fmla="*/ 88900 h 77"/>
                  <a:gd name="T92" fmla="*/ 69850 w 56"/>
                  <a:gd name="T93" fmla="*/ 95250 h 77"/>
                  <a:gd name="T94" fmla="*/ 69850 w 56"/>
                  <a:gd name="T95" fmla="*/ 98425 h 77"/>
                  <a:gd name="T96" fmla="*/ 55563 w 56"/>
                  <a:gd name="T97" fmla="*/ 104775 h 77"/>
                  <a:gd name="T98" fmla="*/ 39688 w 56"/>
                  <a:gd name="T99" fmla="*/ 112713 h 77"/>
                  <a:gd name="T100" fmla="*/ 38100 w 56"/>
                  <a:gd name="T101" fmla="*/ 115888 h 77"/>
                  <a:gd name="T102" fmla="*/ 34925 w 56"/>
                  <a:gd name="T103" fmla="*/ 119063 h 77"/>
                  <a:gd name="T104" fmla="*/ 19050 w 56"/>
                  <a:gd name="T105" fmla="*/ 122238 h 77"/>
                  <a:gd name="T106" fmla="*/ 17463 w 56"/>
                  <a:gd name="T107" fmla="*/ 115888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 h="77">
                    <a:moveTo>
                      <a:pt x="11" y="73"/>
                    </a:moveTo>
                    <a:lnTo>
                      <a:pt x="11" y="73"/>
                    </a:lnTo>
                    <a:lnTo>
                      <a:pt x="7" y="71"/>
                    </a:lnTo>
                    <a:lnTo>
                      <a:pt x="7" y="70"/>
                    </a:lnTo>
                    <a:lnTo>
                      <a:pt x="5" y="66"/>
                    </a:lnTo>
                    <a:lnTo>
                      <a:pt x="2" y="62"/>
                    </a:lnTo>
                    <a:lnTo>
                      <a:pt x="1" y="60"/>
                    </a:lnTo>
                    <a:lnTo>
                      <a:pt x="0" y="59"/>
                    </a:lnTo>
                    <a:lnTo>
                      <a:pt x="0" y="58"/>
                    </a:lnTo>
                    <a:lnTo>
                      <a:pt x="1" y="56"/>
                    </a:lnTo>
                    <a:lnTo>
                      <a:pt x="2" y="54"/>
                    </a:lnTo>
                    <a:lnTo>
                      <a:pt x="3" y="54"/>
                    </a:lnTo>
                    <a:lnTo>
                      <a:pt x="5" y="53"/>
                    </a:lnTo>
                    <a:lnTo>
                      <a:pt x="5" y="51"/>
                    </a:lnTo>
                    <a:lnTo>
                      <a:pt x="6" y="51"/>
                    </a:lnTo>
                    <a:lnTo>
                      <a:pt x="7" y="53"/>
                    </a:lnTo>
                    <a:lnTo>
                      <a:pt x="9" y="51"/>
                    </a:lnTo>
                    <a:lnTo>
                      <a:pt x="11" y="50"/>
                    </a:lnTo>
                    <a:lnTo>
                      <a:pt x="12" y="46"/>
                    </a:lnTo>
                    <a:lnTo>
                      <a:pt x="14" y="43"/>
                    </a:lnTo>
                    <a:lnTo>
                      <a:pt x="16" y="40"/>
                    </a:lnTo>
                    <a:lnTo>
                      <a:pt x="18" y="38"/>
                    </a:lnTo>
                    <a:lnTo>
                      <a:pt x="19" y="33"/>
                    </a:lnTo>
                    <a:lnTo>
                      <a:pt x="22" y="29"/>
                    </a:lnTo>
                    <a:lnTo>
                      <a:pt x="23" y="27"/>
                    </a:lnTo>
                    <a:lnTo>
                      <a:pt x="24" y="27"/>
                    </a:lnTo>
                    <a:lnTo>
                      <a:pt x="27" y="26"/>
                    </a:lnTo>
                    <a:lnTo>
                      <a:pt x="28" y="24"/>
                    </a:lnTo>
                    <a:lnTo>
                      <a:pt x="30" y="21"/>
                    </a:lnTo>
                    <a:lnTo>
                      <a:pt x="33" y="16"/>
                    </a:lnTo>
                    <a:lnTo>
                      <a:pt x="36" y="15"/>
                    </a:lnTo>
                    <a:lnTo>
                      <a:pt x="39" y="13"/>
                    </a:lnTo>
                    <a:lnTo>
                      <a:pt x="40" y="11"/>
                    </a:lnTo>
                    <a:lnTo>
                      <a:pt x="44" y="9"/>
                    </a:lnTo>
                    <a:lnTo>
                      <a:pt x="47" y="2"/>
                    </a:lnTo>
                    <a:lnTo>
                      <a:pt x="49" y="1"/>
                    </a:lnTo>
                    <a:lnTo>
                      <a:pt x="51" y="0"/>
                    </a:lnTo>
                    <a:lnTo>
                      <a:pt x="54" y="1"/>
                    </a:lnTo>
                    <a:lnTo>
                      <a:pt x="56" y="4"/>
                    </a:lnTo>
                    <a:lnTo>
                      <a:pt x="56" y="6"/>
                    </a:lnTo>
                    <a:lnTo>
                      <a:pt x="56" y="7"/>
                    </a:lnTo>
                    <a:lnTo>
                      <a:pt x="56" y="9"/>
                    </a:lnTo>
                    <a:lnTo>
                      <a:pt x="51" y="12"/>
                    </a:lnTo>
                    <a:lnTo>
                      <a:pt x="51" y="13"/>
                    </a:lnTo>
                    <a:lnTo>
                      <a:pt x="51" y="16"/>
                    </a:lnTo>
                    <a:lnTo>
                      <a:pt x="46" y="23"/>
                    </a:lnTo>
                    <a:lnTo>
                      <a:pt x="40" y="29"/>
                    </a:lnTo>
                    <a:lnTo>
                      <a:pt x="38" y="35"/>
                    </a:lnTo>
                    <a:lnTo>
                      <a:pt x="38" y="42"/>
                    </a:lnTo>
                    <a:lnTo>
                      <a:pt x="38" y="49"/>
                    </a:lnTo>
                    <a:lnTo>
                      <a:pt x="39" y="50"/>
                    </a:lnTo>
                    <a:lnTo>
                      <a:pt x="40" y="55"/>
                    </a:lnTo>
                    <a:lnTo>
                      <a:pt x="41" y="55"/>
                    </a:lnTo>
                    <a:lnTo>
                      <a:pt x="43" y="56"/>
                    </a:lnTo>
                    <a:lnTo>
                      <a:pt x="44" y="60"/>
                    </a:lnTo>
                    <a:lnTo>
                      <a:pt x="44" y="62"/>
                    </a:lnTo>
                    <a:lnTo>
                      <a:pt x="35" y="66"/>
                    </a:lnTo>
                    <a:lnTo>
                      <a:pt x="30" y="69"/>
                    </a:lnTo>
                    <a:lnTo>
                      <a:pt x="25" y="71"/>
                    </a:lnTo>
                    <a:lnTo>
                      <a:pt x="24" y="73"/>
                    </a:lnTo>
                    <a:lnTo>
                      <a:pt x="22" y="75"/>
                    </a:lnTo>
                    <a:lnTo>
                      <a:pt x="12" y="77"/>
                    </a:lnTo>
                    <a:lnTo>
                      <a:pt x="11" y="73"/>
                    </a:lnTo>
                    <a:close/>
                  </a:path>
                </a:pathLst>
              </a:custGeom>
              <a:solidFill>
                <a:srgbClr val="5ECCF3">
                  <a:lumMod val="60000"/>
                  <a:lumOff val="4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1" name="Freeform 257"/>
              <p:cNvSpPr>
                <a:spLocks/>
              </p:cNvSpPr>
              <p:nvPr/>
            </p:nvSpPr>
            <p:spPr bwMode="auto">
              <a:xfrm>
                <a:off x="3196731" y="2442402"/>
                <a:ext cx="3819" cy="2865"/>
              </a:xfrm>
              <a:custGeom>
                <a:avLst/>
                <a:gdLst>
                  <a:gd name="T0" fmla="*/ 2147483647 w 4"/>
                  <a:gd name="T1" fmla="*/ 0 h 3"/>
                  <a:gd name="T2" fmla="*/ 2147483647 w 4"/>
                  <a:gd name="T3" fmla="*/ 0 h 3"/>
                  <a:gd name="T4" fmla="*/ 2147483647 w 4"/>
                  <a:gd name="T5" fmla="*/ 0 h 3"/>
                  <a:gd name="T6" fmla="*/ 2147483647 w 4"/>
                  <a:gd name="T7" fmla="*/ 2147483647 h 3"/>
                  <a:gd name="T8" fmla="*/ 2147483647 w 4"/>
                  <a:gd name="T9" fmla="*/ 2147483647 h 3"/>
                  <a:gd name="T10" fmla="*/ 0 w 4"/>
                  <a:gd name="T11" fmla="*/ 2147483647 h 3"/>
                  <a:gd name="T12" fmla="*/ 0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0 h 3"/>
                  <a:gd name="T26" fmla="*/ 2147483647 w 4"/>
                  <a:gd name="T27" fmla="*/ 0 h 3"/>
                  <a:gd name="T28" fmla="*/ 2147483647 w 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3">
                    <a:moveTo>
                      <a:pt x="2" y="0"/>
                    </a:moveTo>
                    <a:lnTo>
                      <a:pt x="2" y="0"/>
                    </a:lnTo>
                    <a:lnTo>
                      <a:pt x="1" y="0"/>
                    </a:lnTo>
                    <a:lnTo>
                      <a:pt x="1" y="1"/>
                    </a:lnTo>
                    <a:lnTo>
                      <a:pt x="0" y="2"/>
                    </a:lnTo>
                    <a:lnTo>
                      <a:pt x="1" y="3"/>
                    </a:lnTo>
                    <a:lnTo>
                      <a:pt x="2" y="2"/>
                    </a:lnTo>
                    <a:lnTo>
                      <a:pt x="4"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 name="Freeform 258"/>
              <p:cNvSpPr>
                <a:spLocks/>
              </p:cNvSpPr>
              <p:nvPr/>
            </p:nvSpPr>
            <p:spPr bwMode="auto">
              <a:xfrm>
                <a:off x="3170951" y="2470093"/>
                <a:ext cx="3819" cy="1910"/>
              </a:xfrm>
              <a:custGeom>
                <a:avLst/>
                <a:gdLst>
                  <a:gd name="T0" fmla="*/ 2147483647 w 4"/>
                  <a:gd name="T1" fmla="*/ 2147483647 h 2"/>
                  <a:gd name="T2" fmla="*/ 2147483647 w 4"/>
                  <a:gd name="T3" fmla="*/ 2147483647 h 2"/>
                  <a:gd name="T4" fmla="*/ 0 w 4"/>
                  <a:gd name="T5" fmla="*/ 0 h 2"/>
                  <a:gd name="T6" fmla="*/ 0 w 4"/>
                  <a:gd name="T7" fmla="*/ 0 h 2"/>
                  <a:gd name="T8" fmla="*/ 2147483647 w 4"/>
                  <a:gd name="T9" fmla="*/ 2147483647 h 2"/>
                  <a:gd name="T10" fmla="*/ 2147483647 w 4"/>
                  <a:gd name="T11" fmla="*/ 2147483647 h 2"/>
                  <a:gd name="T12" fmla="*/ 2147483647 w 4"/>
                  <a:gd name="T13" fmla="*/ 2147483647 h 2"/>
                  <a:gd name="T14" fmla="*/ 2147483647 w 4"/>
                  <a:gd name="T15" fmla="*/ 2147483647 h 2"/>
                  <a:gd name="T16" fmla="*/ 2147483647 w 4"/>
                  <a:gd name="T17" fmla="*/ 2147483647 h 2"/>
                  <a:gd name="T18" fmla="*/ 2147483647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2" y="1"/>
                    </a:moveTo>
                    <a:lnTo>
                      <a:pt x="2" y="1"/>
                    </a:lnTo>
                    <a:lnTo>
                      <a:pt x="0" y="0"/>
                    </a:lnTo>
                    <a:lnTo>
                      <a:pt x="1" y="1"/>
                    </a:lnTo>
                    <a:lnTo>
                      <a:pt x="2" y="2"/>
                    </a:lnTo>
                    <a:lnTo>
                      <a:pt x="4" y="2"/>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 name="Freeform 259"/>
              <p:cNvSpPr>
                <a:spLocks/>
              </p:cNvSpPr>
              <p:nvPr/>
            </p:nvSpPr>
            <p:spPr bwMode="auto">
              <a:xfrm>
                <a:off x="3102201" y="2374607"/>
                <a:ext cx="31510" cy="24826"/>
              </a:xfrm>
              <a:custGeom>
                <a:avLst/>
                <a:gdLst>
                  <a:gd name="T0" fmla="*/ 2147483647 w 33"/>
                  <a:gd name="T1" fmla="*/ 2147483647 h 26"/>
                  <a:gd name="T2" fmla="*/ 2147483647 w 33"/>
                  <a:gd name="T3" fmla="*/ 2147483647 h 26"/>
                  <a:gd name="T4" fmla="*/ 2147483647 w 33"/>
                  <a:gd name="T5" fmla="*/ 2147483647 h 26"/>
                  <a:gd name="T6" fmla="*/ 2147483647 w 33"/>
                  <a:gd name="T7" fmla="*/ 2147483647 h 26"/>
                  <a:gd name="T8" fmla="*/ 2147483647 w 33"/>
                  <a:gd name="T9" fmla="*/ 2147483647 h 26"/>
                  <a:gd name="T10" fmla="*/ 2147483647 w 33"/>
                  <a:gd name="T11" fmla="*/ 2147483647 h 26"/>
                  <a:gd name="T12" fmla="*/ 2147483647 w 33"/>
                  <a:gd name="T13" fmla="*/ 2147483647 h 26"/>
                  <a:gd name="T14" fmla="*/ 2147483647 w 33"/>
                  <a:gd name="T15" fmla="*/ 2147483647 h 26"/>
                  <a:gd name="T16" fmla="*/ 2147483647 w 33"/>
                  <a:gd name="T17" fmla="*/ 2147483647 h 26"/>
                  <a:gd name="T18" fmla="*/ 2147483647 w 33"/>
                  <a:gd name="T19" fmla="*/ 2147483647 h 26"/>
                  <a:gd name="T20" fmla="*/ 2147483647 w 33"/>
                  <a:gd name="T21" fmla="*/ 2147483647 h 26"/>
                  <a:gd name="T22" fmla="*/ 2147483647 w 33"/>
                  <a:gd name="T23" fmla="*/ 2147483647 h 26"/>
                  <a:gd name="T24" fmla="*/ 2147483647 w 33"/>
                  <a:gd name="T25" fmla="*/ 2147483647 h 26"/>
                  <a:gd name="T26" fmla="*/ 2147483647 w 33"/>
                  <a:gd name="T27" fmla="*/ 2147483647 h 26"/>
                  <a:gd name="T28" fmla="*/ 2147483647 w 33"/>
                  <a:gd name="T29" fmla="*/ 2147483647 h 26"/>
                  <a:gd name="T30" fmla="*/ 2147483647 w 33"/>
                  <a:gd name="T31" fmla="*/ 2147483647 h 26"/>
                  <a:gd name="T32" fmla="*/ 2147483647 w 33"/>
                  <a:gd name="T33" fmla="*/ 2147483647 h 26"/>
                  <a:gd name="T34" fmla="*/ 2147483647 w 33"/>
                  <a:gd name="T35" fmla="*/ 2147483647 h 26"/>
                  <a:gd name="T36" fmla="*/ 2147483647 w 33"/>
                  <a:gd name="T37" fmla="*/ 2147483647 h 26"/>
                  <a:gd name="T38" fmla="*/ 2147483647 w 33"/>
                  <a:gd name="T39" fmla="*/ 2147483647 h 26"/>
                  <a:gd name="T40" fmla="*/ 2147483647 w 33"/>
                  <a:gd name="T41" fmla="*/ 2147483647 h 26"/>
                  <a:gd name="T42" fmla="*/ 2147483647 w 33"/>
                  <a:gd name="T43" fmla="*/ 2147483647 h 26"/>
                  <a:gd name="T44" fmla="*/ 2147483647 w 33"/>
                  <a:gd name="T45" fmla="*/ 2147483647 h 26"/>
                  <a:gd name="T46" fmla="*/ 2147483647 w 33"/>
                  <a:gd name="T47" fmla="*/ 2147483647 h 26"/>
                  <a:gd name="T48" fmla="*/ 2147483647 w 33"/>
                  <a:gd name="T49" fmla="*/ 2147483647 h 26"/>
                  <a:gd name="T50" fmla="*/ 2147483647 w 33"/>
                  <a:gd name="T51" fmla="*/ 2147483647 h 26"/>
                  <a:gd name="T52" fmla="*/ 2147483647 w 33"/>
                  <a:gd name="T53" fmla="*/ 2147483647 h 26"/>
                  <a:gd name="T54" fmla="*/ 2147483647 w 33"/>
                  <a:gd name="T55" fmla="*/ 2147483647 h 26"/>
                  <a:gd name="T56" fmla="*/ 2147483647 w 33"/>
                  <a:gd name="T57" fmla="*/ 2147483647 h 26"/>
                  <a:gd name="T58" fmla="*/ 2147483647 w 33"/>
                  <a:gd name="T59" fmla="*/ 2147483647 h 26"/>
                  <a:gd name="T60" fmla="*/ 2147483647 w 33"/>
                  <a:gd name="T61" fmla="*/ 2147483647 h 26"/>
                  <a:gd name="T62" fmla="*/ 2147483647 w 33"/>
                  <a:gd name="T63" fmla="*/ 2147483647 h 26"/>
                  <a:gd name="T64" fmla="*/ 2147483647 w 33"/>
                  <a:gd name="T65" fmla="*/ 2147483647 h 26"/>
                  <a:gd name="T66" fmla="*/ 2147483647 w 33"/>
                  <a:gd name="T67" fmla="*/ 2147483647 h 26"/>
                  <a:gd name="T68" fmla="*/ 2147483647 w 33"/>
                  <a:gd name="T69" fmla="*/ 0 h 26"/>
                  <a:gd name="T70" fmla="*/ 2147483647 w 33"/>
                  <a:gd name="T71" fmla="*/ 2147483647 h 26"/>
                  <a:gd name="T72" fmla="*/ 2147483647 w 33"/>
                  <a:gd name="T73" fmla="*/ 0 h 26"/>
                  <a:gd name="T74" fmla="*/ 2147483647 w 33"/>
                  <a:gd name="T75" fmla="*/ 0 h 26"/>
                  <a:gd name="T76" fmla="*/ 2147483647 w 33"/>
                  <a:gd name="T77" fmla="*/ 2147483647 h 26"/>
                  <a:gd name="T78" fmla="*/ 2147483647 w 33"/>
                  <a:gd name="T79" fmla="*/ 2147483647 h 26"/>
                  <a:gd name="T80" fmla="*/ 2147483647 w 33"/>
                  <a:gd name="T81" fmla="*/ 2147483647 h 26"/>
                  <a:gd name="T82" fmla="*/ 2147483647 w 33"/>
                  <a:gd name="T83" fmla="*/ 2147483647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 h="26">
                    <a:moveTo>
                      <a:pt x="6" y="7"/>
                    </a:moveTo>
                    <a:lnTo>
                      <a:pt x="6" y="7"/>
                    </a:lnTo>
                    <a:lnTo>
                      <a:pt x="5" y="7"/>
                    </a:lnTo>
                    <a:lnTo>
                      <a:pt x="3" y="6"/>
                    </a:lnTo>
                    <a:lnTo>
                      <a:pt x="2" y="8"/>
                    </a:lnTo>
                    <a:lnTo>
                      <a:pt x="2" y="9"/>
                    </a:lnTo>
                    <a:lnTo>
                      <a:pt x="2" y="11"/>
                    </a:lnTo>
                    <a:lnTo>
                      <a:pt x="3" y="12"/>
                    </a:lnTo>
                    <a:lnTo>
                      <a:pt x="2" y="12"/>
                    </a:lnTo>
                    <a:lnTo>
                      <a:pt x="1" y="13"/>
                    </a:lnTo>
                    <a:lnTo>
                      <a:pt x="0" y="17"/>
                    </a:lnTo>
                    <a:lnTo>
                      <a:pt x="1" y="18"/>
                    </a:lnTo>
                    <a:lnTo>
                      <a:pt x="2" y="18"/>
                    </a:lnTo>
                    <a:lnTo>
                      <a:pt x="3" y="18"/>
                    </a:lnTo>
                    <a:lnTo>
                      <a:pt x="5" y="15"/>
                    </a:lnTo>
                    <a:lnTo>
                      <a:pt x="6" y="14"/>
                    </a:lnTo>
                    <a:lnTo>
                      <a:pt x="7" y="14"/>
                    </a:lnTo>
                    <a:lnTo>
                      <a:pt x="11" y="15"/>
                    </a:lnTo>
                    <a:lnTo>
                      <a:pt x="12" y="15"/>
                    </a:lnTo>
                    <a:lnTo>
                      <a:pt x="13" y="18"/>
                    </a:lnTo>
                    <a:lnTo>
                      <a:pt x="14" y="18"/>
                    </a:lnTo>
                    <a:lnTo>
                      <a:pt x="13" y="20"/>
                    </a:lnTo>
                    <a:lnTo>
                      <a:pt x="12" y="22"/>
                    </a:lnTo>
                    <a:lnTo>
                      <a:pt x="12" y="23"/>
                    </a:lnTo>
                    <a:lnTo>
                      <a:pt x="13" y="23"/>
                    </a:lnTo>
                    <a:lnTo>
                      <a:pt x="13" y="24"/>
                    </a:lnTo>
                    <a:lnTo>
                      <a:pt x="12" y="25"/>
                    </a:lnTo>
                    <a:lnTo>
                      <a:pt x="13" y="26"/>
                    </a:lnTo>
                    <a:lnTo>
                      <a:pt x="16" y="25"/>
                    </a:lnTo>
                    <a:lnTo>
                      <a:pt x="16" y="24"/>
                    </a:lnTo>
                    <a:lnTo>
                      <a:pt x="16" y="22"/>
                    </a:lnTo>
                    <a:lnTo>
                      <a:pt x="18" y="19"/>
                    </a:lnTo>
                    <a:lnTo>
                      <a:pt x="21" y="17"/>
                    </a:lnTo>
                    <a:lnTo>
                      <a:pt x="24" y="15"/>
                    </a:lnTo>
                    <a:lnTo>
                      <a:pt x="25" y="17"/>
                    </a:lnTo>
                    <a:lnTo>
                      <a:pt x="25" y="18"/>
                    </a:lnTo>
                    <a:lnTo>
                      <a:pt x="24" y="18"/>
                    </a:lnTo>
                    <a:lnTo>
                      <a:pt x="22" y="18"/>
                    </a:lnTo>
                    <a:lnTo>
                      <a:pt x="21" y="18"/>
                    </a:lnTo>
                    <a:lnTo>
                      <a:pt x="21" y="20"/>
                    </a:lnTo>
                    <a:lnTo>
                      <a:pt x="21" y="22"/>
                    </a:lnTo>
                    <a:lnTo>
                      <a:pt x="23" y="20"/>
                    </a:lnTo>
                    <a:lnTo>
                      <a:pt x="24" y="19"/>
                    </a:lnTo>
                    <a:lnTo>
                      <a:pt x="25" y="19"/>
                    </a:lnTo>
                    <a:lnTo>
                      <a:pt x="28" y="22"/>
                    </a:lnTo>
                    <a:lnTo>
                      <a:pt x="28" y="23"/>
                    </a:lnTo>
                    <a:lnTo>
                      <a:pt x="29" y="23"/>
                    </a:lnTo>
                    <a:lnTo>
                      <a:pt x="28" y="20"/>
                    </a:lnTo>
                    <a:lnTo>
                      <a:pt x="30" y="18"/>
                    </a:lnTo>
                    <a:lnTo>
                      <a:pt x="32" y="17"/>
                    </a:lnTo>
                    <a:lnTo>
                      <a:pt x="32" y="15"/>
                    </a:lnTo>
                    <a:lnTo>
                      <a:pt x="29" y="14"/>
                    </a:lnTo>
                    <a:lnTo>
                      <a:pt x="30" y="13"/>
                    </a:lnTo>
                    <a:lnTo>
                      <a:pt x="32" y="12"/>
                    </a:lnTo>
                    <a:lnTo>
                      <a:pt x="32" y="9"/>
                    </a:lnTo>
                    <a:lnTo>
                      <a:pt x="32" y="7"/>
                    </a:lnTo>
                    <a:lnTo>
                      <a:pt x="33" y="6"/>
                    </a:lnTo>
                    <a:lnTo>
                      <a:pt x="32" y="4"/>
                    </a:lnTo>
                    <a:lnTo>
                      <a:pt x="30" y="2"/>
                    </a:lnTo>
                    <a:lnTo>
                      <a:pt x="32" y="0"/>
                    </a:lnTo>
                    <a:lnTo>
                      <a:pt x="30" y="1"/>
                    </a:lnTo>
                    <a:lnTo>
                      <a:pt x="32" y="0"/>
                    </a:lnTo>
                    <a:lnTo>
                      <a:pt x="30" y="0"/>
                    </a:lnTo>
                    <a:lnTo>
                      <a:pt x="25" y="0"/>
                    </a:lnTo>
                    <a:lnTo>
                      <a:pt x="25" y="1"/>
                    </a:lnTo>
                    <a:lnTo>
                      <a:pt x="23" y="2"/>
                    </a:lnTo>
                    <a:lnTo>
                      <a:pt x="21" y="2"/>
                    </a:lnTo>
                    <a:lnTo>
                      <a:pt x="19" y="2"/>
                    </a:lnTo>
                    <a:lnTo>
                      <a:pt x="17" y="1"/>
                    </a:lnTo>
                    <a:lnTo>
                      <a:pt x="14" y="6"/>
                    </a:lnTo>
                    <a:lnTo>
                      <a:pt x="12" y="6"/>
                    </a:ln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 name="Freeform 260"/>
              <p:cNvSpPr>
                <a:spLocks/>
              </p:cNvSpPr>
              <p:nvPr/>
            </p:nvSpPr>
            <p:spPr bwMode="auto">
              <a:xfrm>
                <a:off x="2574165" y="2714536"/>
                <a:ext cx="3819" cy="7639"/>
              </a:xfrm>
              <a:custGeom>
                <a:avLst/>
                <a:gdLst>
                  <a:gd name="T0" fmla="*/ 2147483647 w 4"/>
                  <a:gd name="T1" fmla="*/ 2147483647 h 8"/>
                  <a:gd name="T2" fmla="*/ 2147483647 w 4"/>
                  <a:gd name="T3" fmla="*/ 2147483647 h 8"/>
                  <a:gd name="T4" fmla="*/ 0 w 4"/>
                  <a:gd name="T5" fmla="*/ 2147483647 h 8"/>
                  <a:gd name="T6" fmla="*/ 0 w 4"/>
                  <a:gd name="T7" fmla="*/ 2147483647 h 8"/>
                  <a:gd name="T8" fmla="*/ 0 w 4"/>
                  <a:gd name="T9" fmla="*/ 2147483647 h 8"/>
                  <a:gd name="T10" fmla="*/ 0 w 4"/>
                  <a:gd name="T11" fmla="*/ 2147483647 h 8"/>
                  <a:gd name="T12" fmla="*/ 0 w 4"/>
                  <a:gd name="T13" fmla="*/ 2147483647 h 8"/>
                  <a:gd name="T14" fmla="*/ 0 w 4"/>
                  <a:gd name="T15" fmla="*/ 2147483647 h 8"/>
                  <a:gd name="T16" fmla="*/ 0 w 4"/>
                  <a:gd name="T17" fmla="*/ 2147483647 h 8"/>
                  <a:gd name="T18" fmla="*/ 2147483647 w 4"/>
                  <a:gd name="T19" fmla="*/ 2147483647 h 8"/>
                  <a:gd name="T20" fmla="*/ 2147483647 w 4"/>
                  <a:gd name="T21" fmla="*/ 0 h 8"/>
                  <a:gd name="T22" fmla="*/ 2147483647 w 4"/>
                  <a:gd name="T23" fmla="*/ 2147483647 h 8"/>
                  <a:gd name="T24" fmla="*/ 2147483647 w 4"/>
                  <a:gd name="T25" fmla="*/ 2147483647 h 8"/>
                  <a:gd name="T26" fmla="*/ 2147483647 w 4"/>
                  <a:gd name="T27" fmla="*/ 2147483647 h 8"/>
                  <a:gd name="T28" fmla="*/ 2147483647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2147483647 h 8"/>
                  <a:gd name="T40" fmla="*/ 2147483647 w 4"/>
                  <a:gd name="T41" fmla="*/ 2147483647 h 8"/>
                  <a:gd name="T42" fmla="*/ 2147483647 w 4"/>
                  <a:gd name="T43" fmla="*/ 2147483647 h 8"/>
                  <a:gd name="T44" fmla="*/ 2147483647 w 4"/>
                  <a:gd name="T45" fmla="*/ 2147483647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8">
                    <a:moveTo>
                      <a:pt x="2" y="8"/>
                    </a:moveTo>
                    <a:lnTo>
                      <a:pt x="2" y="8"/>
                    </a:lnTo>
                    <a:lnTo>
                      <a:pt x="0" y="8"/>
                    </a:lnTo>
                    <a:lnTo>
                      <a:pt x="0" y="5"/>
                    </a:lnTo>
                    <a:lnTo>
                      <a:pt x="0" y="4"/>
                    </a:lnTo>
                    <a:lnTo>
                      <a:pt x="0" y="2"/>
                    </a:lnTo>
                    <a:lnTo>
                      <a:pt x="2" y="1"/>
                    </a:lnTo>
                    <a:lnTo>
                      <a:pt x="2" y="0"/>
                    </a:lnTo>
                    <a:lnTo>
                      <a:pt x="2" y="1"/>
                    </a:lnTo>
                    <a:lnTo>
                      <a:pt x="3" y="2"/>
                    </a:lnTo>
                    <a:lnTo>
                      <a:pt x="4" y="2"/>
                    </a:lnTo>
                    <a:lnTo>
                      <a:pt x="4" y="4"/>
                    </a:lnTo>
                    <a:lnTo>
                      <a:pt x="3" y="5"/>
                    </a:lnTo>
                    <a:lnTo>
                      <a:pt x="3" y="6"/>
                    </a:lnTo>
                    <a:lnTo>
                      <a:pt x="2" y="7"/>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5" name="Freeform 261"/>
              <p:cNvSpPr>
                <a:spLocks/>
              </p:cNvSpPr>
              <p:nvPr/>
            </p:nvSpPr>
            <p:spPr bwMode="auto">
              <a:xfrm>
                <a:off x="2501399" y="2721202"/>
                <a:ext cx="72807" cy="65056"/>
              </a:xfrm>
              <a:custGeom>
                <a:avLst/>
                <a:gdLst>
                  <a:gd name="T0" fmla="*/ 117475 w 76"/>
                  <a:gd name="T1" fmla="*/ 9525 h 69"/>
                  <a:gd name="T2" fmla="*/ 107950 w 76"/>
                  <a:gd name="T3" fmla="*/ 9525 h 69"/>
                  <a:gd name="T4" fmla="*/ 103188 w 76"/>
                  <a:gd name="T5" fmla="*/ 11112 h 69"/>
                  <a:gd name="T6" fmla="*/ 101600 w 76"/>
                  <a:gd name="T7" fmla="*/ 11112 h 69"/>
                  <a:gd name="T8" fmla="*/ 100013 w 76"/>
                  <a:gd name="T9" fmla="*/ 7937 h 69"/>
                  <a:gd name="T10" fmla="*/ 88900 w 76"/>
                  <a:gd name="T11" fmla="*/ 9525 h 69"/>
                  <a:gd name="T12" fmla="*/ 68263 w 76"/>
                  <a:gd name="T13" fmla="*/ 23812 h 69"/>
                  <a:gd name="T14" fmla="*/ 57150 w 76"/>
                  <a:gd name="T15" fmla="*/ 28575 h 69"/>
                  <a:gd name="T16" fmla="*/ 58738 w 76"/>
                  <a:gd name="T17" fmla="*/ 23812 h 69"/>
                  <a:gd name="T18" fmla="*/ 58738 w 76"/>
                  <a:gd name="T19" fmla="*/ 11112 h 69"/>
                  <a:gd name="T20" fmla="*/ 57150 w 76"/>
                  <a:gd name="T21" fmla="*/ 1587 h 69"/>
                  <a:gd name="T22" fmla="*/ 28575 w 76"/>
                  <a:gd name="T23" fmla="*/ 9525 h 69"/>
                  <a:gd name="T24" fmla="*/ 20638 w 76"/>
                  <a:gd name="T25" fmla="*/ 22225 h 69"/>
                  <a:gd name="T26" fmla="*/ 6350 w 76"/>
                  <a:gd name="T27" fmla="*/ 36512 h 69"/>
                  <a:gd name="T28" fmla="*/ 4763 w 76"/>
                  <a:gd name="T29" fmla="*/ 46037 h 69"/>
                  <a:gd name="T30" fmla="*/ 3175 w 76"/>
                  <a:gd name="T31" fmla="*/ 60325 h 69"/>
                  <a:gd name="T32" fmla="*/ 6350 w 76"/>
                  <a:gd name="T33" fmla="*/ 66675 h 69"/>
                  <a:gd name="T34" fmla="*/ 7938 w 76"/>
                  <a:gd name="T35" fmla="*/ 68262 h 69"/>
                  <a:gd name="T36" fmla="*/ 14288 w 76"/>
                  <a:gd name="T37" fmla="*/ 77787 h 69"/>
                  <a:gd name="T38" fmla="*/ 7938 w 76"/>
                  <a:gd name="T39" fmla="*/ 74612 h 69"/>
                  <a:gd name="T40" fmla="*/ 3175 w 76"/>
                  <a:gd name="T41" fmla="*/ 87312 h 69"/>
                  <a:gd name="T42" fmla="*/ 4763 w 76"/>
                  <a:gd name="T43" fmla="*/ 87312 h 69"/>
                  <a:gd name="T44" fmla="*/ 11113 w 76"/>
                  <a:gd name="T45" fmla="*/ 93662 h 69"/>
                  <a:gd name="T46" fmla="*/ 6350 w 76"/>
                  <a:gd name="T47" fmla="*/ 98425 h 69"/>
                  <a:gd name="T48" fmla="*/ 7938 w 76"/>
                  <a:gd name="T49" fmla="*/ 98425 h 69"/>
                  <a:gd name="T50" fmla="*/ 12700 w 76"/>
                  <a:gd name="T51" fmla="*/ 104775 h 69"/>
                  <a:gd name="T52" fmla="*/ 15875 w 76"/>
                  <a:gd name="T53" fmla="*/ 109537 h 69"/>
                  <a:gd name="T54" fmla="*/ 15875 w 76"/>
                  <a:gd name="T55" fmla="*/ 104775 h 69"/>
                  <a:gd name="T56" fmla="*/ 14288 w 76"/>
                  <a:gd name="T57" fmla="*/ 101600 h 69"/>
                  <a:gd name="T58" fmla="*/ 15875 w 76"/>
                  <a:gd name="T59" fmla="*/ 98425 h 69"/>
                  <a:gd name="T60" fmla="*/ 28575 w 76"/>
                  <a:gd name="T61" fmla="*/ 93662 h 69"/>
                  <a:gd name="T62" fmla="*/ 28575 w 76"/>
                  <a:gd name="T63" fmla="*/ 87312 h 69"/>
                  <a:gd name="T64" fmla="*/ 31750 w 76"/>
                  <a:gd name="T65" fmla="*/ 85725 h 69"/>
                  <a:gd name="T66" fmla="*/ 33338 w 76"/>
                  <a:gd name="T67" fmla="*/ 79375 h 69"/>
                  <a:gd name="T68" fmla="*/ 42863 w 76"/>
                  <a:gd name="T69" fmla="*/ 76200 h 69"/>
                  <a:gd name="T70" fmla="*/ 42863 w 76"/>
                  <a:gd name="T71" fmla="*/ 69850 h 69"/>
                  <a:gd name="T72" fmla="*/ 46038 w 76"/>
                  <a:gd name="T73" fmla="*/ 63500 h 69"/>
                  <a:gd name="T74" fmla="*/ 47625 w 76"/>
                  <a:gd name="T75" fmla="*/ 63500 h 69"/>
                  <a:gd name="T76" fmla="*/ 49213 w 76"/>
                  <a:gd name="T77" fmla="*/ 68262 h 69"/>
                  <a:gd name="T78" fmla="*/ 58738 w 76"/>
                  <a:gd name="T79" fmla="*/ 53975 h 69"/>
                  <a:gd name="T80" fmla="*/ 58738 w 76"/>
                  <a:gd name="T81" fmla="*/ 42862 h 69"/>
                  <a:gd name="T82" fmla="*/ 57150 w 76"/>
                  <a:gd name="T83" fmla="*/ 42862 h 69"/>
                  <a:gd name="T84" fmla="*/ 58738 w 76"/>
                  <a:gd name="T85" fmla="*/ 36512 h 69"/>
                  <a:gd name="T86" fmla="*/ 66675 w 76"/>
                  <a:gd name="T87" fmla="*/ 39687 h 69"/>
                  <a:gd name="T88" fmla="*/ 66675 w 76"/>
                  <a:gd name="T89" fmla="*/ 46037 h 69"/>
                  <a:gd name="T90" fmla="*/ 73025 w 76"/>
                  <a:gd name="T91" fmla="*/ 41275 h 69"/>
                  <a:gd name="T92" fmla="*/ 88900 w 76"/>
                  <a:gd name="T93" fmla="*/ 42862 h 69"/>
                  <a:gd name="T94" fmla="*/ 92075 w 76"/>
                  <a:gd name="T95" fmla="*/ 46037 h 69"/>
                  <a:gd name="T96" fmla="*/ 98425 w 76"/>
                  <a:gd name="T97" fmla="*/ 46037 h 69"/>
                  <a:gd name="T98" fmla="*/ 103188 w 76"/>
                  <a:gd name="T99" fmla="*/ 46037 h 69"/>
                  <a:gd name="T100" fmla="*/ 106363 w 76"/>
                  <a:gd name="T101" fmla="*/ 41275 h 69"/>
                  <a:gd name="T102" fmla="*/ 107950 w 76"/>
                  <a:gd name="T103" fmla="*/ 33337 h 69"/>
                  <a:gd name="T104" fmla="*/ 112713 w 76"/>
                  <a:gd name="T105" fmla="*/ 23812 h 69"/>
                  <a:gd name="T106" fmla="*/ 120650 w 76"/>
                  <a:gd name="T107" fmla="*/ 9525 h 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69">
                    <a:moveTo>
                      <a:pt x="76" y="5"/>
                    </a:moveTo>
                    <a:lnTo>
                      <a:pt x="76" y="5"/>
                    </a:lnTo>
                    <a:lnTo>
                      <a:pt x="75" y="5"/>
                    </a:lnTo>
                    <a:lnTo>
                      <a:pt x="74" y="6"/>
                    </a:lnTo>
                    <a:lnTo>
                      <a:pt x="73" y="5"/>
                    </a:lnTo>
                    <a:lnTo>
                      <a:pt x="70" y="5"/>
                    </a:lnTo>
                    <a:lnTo>
                      <a:pt x="68" y="6"/>
                    </a:lnTo>
                    <a:lnTo>
                      <a:pt x="68" y="9"/>
                    </a:lnTo>
                    <a:lnTo>
                      <a:pt x="68" y="10"/>
                    </a:lnTo>
                    <a:lnTo>
                      <a:pt x="67" y="9"/>
                    </a:lnTo>
                    <a:lnTo>
                      <a:pt x="65" y="7"/>
                    </a:lnTo>
                    <a:lnTo>
                      <a:pt x="64" y="7"/>
                    </a:lnTo>
                    <a:lnTo>
                      <a:pt x="64" y="9"/>
                    </a:lnTo>
                    <a:lnTo>
                      <a:pt x="64" y="7"/>
                    </a:lnTo>
                    <a:lnTo>
                      <a:pt x="64" y="6"/>
                    </a:lnTo>
                    <a:lnTo>
                      <a:pt x="63" y="7"/>
                    </a:lnTo>
                    <a:lnTo>
                      <a:pt x="63" y="6"/>
                    </a:lnTo>
                    <a:lnTo>
                      <a:pt x="63" y="5"/>
                    </a:lnTo>
                    <a:lnTo>
                      <a:pt x="60" y="5"/>
                    </a:lnTo>
                    <a:lnTo>
                      <a:pt x="57" y="6"/>
                    </a:lnTo>
                    <a:lnTo>
                      <a:pt x="56" y="6"/>
                    </a:lnTo>
                    <a:lnTo>
                      <a:pt x="51" y="10"/>
                    </a:lnTo>
                    <a:lnTo>
                      <a:pt x="49" y="11"/>
                    </a:lnTo>
                    <a:lnTo>
                      <a:pt x="43" y="15"/>
                    </a:lnTo>
                    <a:lnTo>
                      <a:pt x="38" y="16"/>
                    </a:lnTo>
                    <a:lnTo>
                      <a:pt x="36" y="17"/>
                    </a:lnTo>
                    <a:lnTo>
                      <a:pt x="36" y="18"/>
                    </a:lnTo>
                    <a:lnTo>
                      <a:pt x="35" y="18"/>
                    </a:lnTo>
                    <a:lnTo>
                      <a:pt x="33" y="17"/>
                    </a:lnTo>
                    <a:lnTo>
                      <a:pt x="33" y="16"/>
                    </a:lnTo>
                    <a:lnTo>
                      <a:pt x="37" y="15"/>
                    </a:lnTo>
                    <a:lnTo>
                      <a:pt x="37" y="12"/>
                    </a:lnTo>
                    <a:lnTo>
                      <a:pt x="36" y="10"/>
                    </a:lnTo>
                    <a:lnTo>
                      <a:pt x="37" y="7"/>
                    </a:lnTo>
                    <a:lnTo>
                      <a:pt x="36" y="6"/>
                    </a:lnTo>
                    <a:lnTo>
                      <a:pt x="37" y="5"/>
                    </a:lnTo>
                    <a:lnTo>
                      <a:pt x="37" y="4"/>
                    </a:lnTo>
                    <a:lnTo>
                      <a:pt x="36" y="1"/>
                    </a:lnTo>
                    <a:lnTo>
                      <a:pt x="32" y="0"/>
                    </a:lnTo>
                    <a:lnTo>
                      <a:pt x="27" y="1"/>
                    </a:lnTo>
                    <a:lnTo>
                      <a:pt x="24" y="2"/>
                    </a:lnTo>
                    <a:lnTo>
                      <a:pt x="18" y="6"/>
                    </a:lnTo>
                    <a:lnTo>
                      <a:pt x="15" y="7"/>
                    </a:lnTo>
                    <a:lnTo>
                      <a:pt x="14" y="9"/>
                    </a:lnTo>
                    <a:lnTo>
                      <a:pt x="14" y="12"/>
                    </a:lnTo>
                    <a:lnTo>
                      <a:pt x="13" y="14"/>
                    </a:lnTo>
                    <a:lnTo>
                      <a:pt x="11" y="15"/>
                    </a:lnTo>
                    <a:lnTo>
                      <a:pt x="7" y="20"/>
                    </a:lnTo>
                    <a:lnTo>
                      <a:pt x="5" y="22"/>
                    </a:lnTo>
                    <a:lnTo>
                      <a:pt x="4" y="23"/>
                    </a:lnTo>
                    <a:lnTo>
                      <a:pt x="5" y="25"/>
                    </a:lnTo>
                    <a:lnTo>
                      <a:pt x="4" y="26"/>
                    </a:lnTo>
                    <a:lnTo>
                      <a:pt x="3" y="29"/>
                    </a:lnTo>
                    <a:lnTo>
                      <a:pt x="2" y="32"/>
                    </a:lnTo>
                    <a:lnTo>
                      <a:pt x="2" y="36"/>
                    </a:lnTo>
                    <a:lnTo>
                      <a:pt x="2" y="38"/>
                    </a:lnTo>
                    <a:lnTo>
                      <a:pt x="3" y="42"/>
                    </a:lnTo>
                    <a:lnTo>
                      <a:pt x="3" y="40"/>
                    </a:lnTo>
                    <a:lnTo>
                      <a:pt x="3" y="42"/>
                    </a:lnTo>
                    <a:lnTo>
                      <a:pt x="4" y="42"/>
                    </a:lnTo>
                    <a:lnTo>
                      <a:pt x="3" y="43"/>
                    </a:lnTo>
                    <a:lnTo>
                      <a:pt x="4" y="44"/>
                    </a:lnTo>
                    <a:lnTo>
                      <a:pt x="5" y="43"/>
                    </a:lnTo>
                    <a:lnTo>
                      <a:pt x="8" y="43"/>
                    </a:lnTo>
                    <a:lnTo>
                      <a:pt x="9" y="44"/>
                    </a:lnTo>
                    <a:lnTo>
                      <a:pt x="9" y="49"/>
                    </a:lnTo>
                    <a:lnTo>
                      <a:pt x="9" y="47"/>
                    </a:lnTo>
                    <a:lnTo>
                      <a:pt x="9" y="45"/>
                    </a:lnTo>
                    <a:lnTo>
                      <a:pt x="8" y="44"/>
                    </a:lnTo>
                    <a:lnTo>
                      <a:pt x="5" y="47"/>
                    </a:lnTo>
                    <a:lnTo>
                      <a:pt x="3" y="49"/>
                    </a:lnTo>
                    <a:lnTo>
                      <a:pt x="2" y="53"/>
                    </a:lnTo>
                    <a:lnTo>
                      <a:pt x="0" y="55"/>
                    </a:lnTo>
                    <a:lnTo>
                      <a:pt x="2" y="55"/>
                    </a:lnTo>
                    <a:lnTo>
                      <a:pt x="3" y="54"/>
                    </a:lnTo>
                    <a:lnTo>
                      <a:pt x="4" y="54"/>
                    </a:lnTo>
                    <a:lnTo>
                      <a:pt x="3" y="54"/>
                    </a:lnTo>
                    <a:lnTo>
                      <a:pt x="3" y="55"/>
                    </a:lnTo>
                    <a:lnTo>
                      <a:pt x="5" y="55"/>
                    </a:lnTo>
                    <a:lnTo>
                      <a:pt x="7" y="55"/>
                    </a:lnTo>
                    <a:lnTo>
                      <a:pt x="7" y="58"/>
                    </a:lnTo>
                    <a:lnTo>
                      <a:pt x="7" y="59"/>
                    </a:lnTo>
                    <a:lnTo>
                      <a:pt x="5" y="59"/>
                    </a:lnTo>
                    <a:lnTo>
                      <a:pt x="4" y="60"/>
                    </a:lnTo>
                    <a:lnTo>
                      <a:pt x="4" y="62"/>
                    </a:lnTo>
                    <a:lnTo>
                      <a:pt x="4" y="64"/>
                    </a:lnTo>
                    <a:lnTo>
                      <a:pt x="5" y="62"/>
                    </a:lnTo>
                    <a:lnTo>
                      <a:pt x="7" y="62"/>
                    </a:lnTo>
                    <a:lnTo>
                      <a:pt x="8" y="65"/>
                    </a:lnTo>
                    <a:lnTo>
                      <a:pt x="8" y="66"/>
                    </a:lnTo>
                    <a:lnTo>
                      <a:pt x="8" y="69"/>
                    </a:lnTo>
                    <a:lnTo>
                      <a:pt x="9" y="67"/>
                    </a:lnTo>
                    <a:lnTo>
                      <a:pt x="9" y="69"/>
                    </a:lnTo>
                    <a:lnTo>
                      <a:pt x="10" y="69"/>
                    </a:lnTo>
                    <a:lnTo>
                      <a:pt x="11" y="69"/>
                    </a:lnTo>
                    <a:lnTo>
                      <a:pt x="11" y="67"/>
                    </a:lnTo>
                    <a:lnTo>
                      <a:pt x="10" y="66"/>
                    </a:lnTo>
                    <a:lnTo>
                      <a:pt x="11" y="65"/>
                    </a:lnTo>
                    <a:lnTo>
                      <a:pt x="10" y="65"/>
                    </a:lnTo>
                    <a:lnTo>
                      <a:pt x="9" y="64"/>
                    </a:lnTo>
                    <a:lnTo>
                      <a:pt x="9" y="62"/>
                    </a:lnTo>
                    <a:lnTo>
                      <a:pt x="10" y="61"/>
                    </a:lnTo>
                    <a:lnTo>
                      <a:pt x="10" y="62"/>
                    </a:lnTo>
                    <a:lnTo>
                      <a:pt x="14" y="60"/>
                    </a:lnTo>
                    <a:lnTo>
                      <a:pt x="16" y="60"/>
                    </a:lnTo>
                    <a:lnTo>
                      <a:pt x="18" y="59"/>
                    </a:lnTo>
                    <a:lnTo>
                      <a:pt x="16" y="59"/>
                    </a:lnTo>
                    <a:lnTo>
                      <a:pt x="16" y="58"/>
                    </a:lnTo>
                    <a:lnTo>
                      <a:pt x="18" y="55"/>
                    </a:lnTo>
                    <a:lnTo>
                      <a:pt x="18" y="56"/>
                    </a:lnTo>
                    <a:lnTo>
                      <a:pt x="18" y="58"/>
                    </a:lnTo>
                    <a:lnTo>
                      <a:pt x="20" y="56"/>
                    </a:lnTo>
                    <a:lnTo>
                      <a:pt x="20" y="54"/>
                    </a:lnTo>
                    <a:lnTo>
                      <a:pt x="19" y="54"/>
                    </a:lnTo>
                    <a:lnTo>
                      <a:pt x="19" y="53"/>
                    </a:lnTo>
                    <a:lnTo>
                      <a:pt x="21" y="51"/>
                    </a:lnTo>
                    <a:lnTo>
                      <a:pt x="21" y="50"/>
                    </a:lnTo>
                    <a:lnTo>
                      <a:pt x="22" y="49"/>
                    </a:lnTo>
                    <a:lnTo>
                      <a:pt x="25" y="47"/>
                    </a:lnTo>
                    <a:lnTo>
                      <a:pt x="26" y="48"/>
                    </a:lnTo>
                    <a:lnTo>
                      <a:pt x="27" y="48"/>
                    </a:lnTo>
                    <a:lnTo>
                      <a:pt x="30" y="47"/>
                    </a:lnTo>
                    <a:lnTo>
                      <a:pt x="30" y="45"/>
                    </a:lnTo>
                    <a:lnTo>
                      <a:pt x="27" y="44"/>
                    </a:lnTo>
                    <a:lnTo>
                      <a:pt x="26" y="44"/>
                    </a:lnTo>
                    <a:lnTo>
                      <a:pt x="27" y="43"/>
                    </a:lnTo>
                    <a:lnTo>
                      <a:pt x="29" y="40"/>
                    </a:lnTo>
                    <a:lnTo>
                      <a:pt x="29" y="39"/>
                    </a:lnTo>
                    <a:lnTo>
                      <a:pt x="30" y="40"/>
                    </a:lnTo>
                    <a:lnTo>
                      <a:pt x="31" y="39"/>
                    </a:lnTo>
                    <a:lnTo>
                      <a:pt x="31" y="40"/>
                    </a:lnTo>
                    <a:lnTo>
                      <a:pt x="30" y="42"/>
                    </a:lnTo>
                    <a:lnTo>
                      <a:pt x="31" y="43"/>
                    </a:lnTo>
                    <a:lnTo>
                      <a:pt x="32" y="42"/>
                    </a:lnTo>
                    <a:lnTo>
                      <a:pt x="35" y="40"/>
                    </a:lnTo>
                    <a:lnTo>
                      <a:pt x="36" y="36"/>
                    </a:lnTo>
                    <a:lnTo>
                      <a:pt x="37" y="34"/>
                    </a:lnTo>
                    <a:lnTo>
                      <a:pt x="38" y="33"/>
                    </a:lnTo>
                    <a:lnTo>
                      <a:pt x="38" y="31"/>
                    </a:lnTo>
                    <a:lnTo>
                      <a:pt x="38" y="29"/>
                    </a:lnTo>
                    <a:lnTo>
                      <a:pt x="37" y="27"/>
                    </a:lnTo>
                    <a:lnTo>
                      <a:pt x="36" y="27"/>
                    </a:lnTo>
                    <a:lnTo>
                      <a:pt x="35" y="29"/>
                    </a:lnTo>
                    <a:lnTo>
                      <a:pt x="36" y="27"/>
                    </a:lnTo>
                    <a:lnTo>
                      <a:pt x="36" y="25"/>
                    </a:lnTo>
                    <a:lnTo>
                      <a:pt x="36" y="23"/>
                    </a:lnTo>
                    <a:lnTo>
                      <a:pt x="37" y="23"/>
                    </a:lnTo>
                    <a:lnTo>
                      <a:pt x="37" y="25"/>
                    </a:lnTo>
                    <a:lnTo>
                      <a:pt x="38" y="25"/>
                    </a:lnTo>
                    <a:lnTo>
                      <a:pt x="41" y="25"/>
                    </a:lnTo>
                    <a:lnTo>
                      <a:pt x="42" y="25"/>
                    </a:lnTo>
                    <a:lnTo>
                      <a:pt x="41" y="27"/>
                    </a:lnTo>
                    <a:lnTo>
                      <a:pt x="41" y="28"/>
                    </a:lnTo>
                    <a:lnTo>
                      <a:pt x="41" y="29"/>
                    </a:lnTo>
                    <a:lnTo>
                      <a:pt x="42" y="29"/>
                    </a:lnTo>
                    <a:lnTo>
                      <a:pt x="43" y="28"/>
                    </a:lnTo>
                    <a:lnTo>
                      <a:pt x="45" y="26"/>
                    </a:lnTo>
                    <a:lnTo>
                      <a:pt x="46" y="26"/>
                    </a:lnTo>
                    <a:lnTo>
                      <a:pt x="47" y="26"/>
                    </a:lnTo>
                    <a:lnTo>
                      <a:pt x="49" y="27"/>
                    </a:lnTo>
                    <a:lnTo>
                      <a:pt x="52" y="28"/>
                    </a:lnTo>
                    <a:lnTo>
                      <a:pt x="56" y="27"/>
                    </a:lnTo>
                    <a:lnTo>
                      <a:pt x="58" y="25"/>
                    </a:lnTo>
                    <a:lnTo>
                      <a:pt x="58" y="27"/>
                    </a:lnTo>
                    <a:lnTo>
                      <a:pt x="58" y="29"/>
                    </a:lnTo>
                    <a:lnTo>
                      <a:pt x="58" y="31"/>
                    </a:lnTo>
                    <a:lnTo>
                      <a:pt x="58" y="32"/>
                    </a:lnTo>
                    <a:lnTo>
                      <a:pt x="59" y="32"/>
                    </a:lnTo>
                    <a:lnTo>
                      <a:pt x="62" y="29"/>
                    </a:lnTo>
                    <a:lnTo>
                      <a:pt x="62" y="31"/>
                    </a:lnTo>
                    <a:lnTo>
                      <a:pt x="63" y="31"/>
                    </a:lnTo>
                    <a:lnTo>
                      <a:pt x="64" y="29"/>
                    </a:lnTo>
                    <a:lnTo>
                      <a:pt x="65" y="29"/>
                    </a:lnTo>
                    <a:lnTo>
                      <a:pt x="67" y="29"/>
                    </a:lnTo>
                    <a:lnTo>
                      <a:pt x="67" y="28"/>
                    </a:lnTo>
                    <a:lnTo>
                      <a:pt x="67" y="26"/>
                    </a:lnTo>
                    <a:lnTo>
                      <a:pt x="68" y="23"/>
                    </a:lnTo>
                    <a:lnTo>
                      <a:pt x="68" y="21"/>
                    </a:lnTo>
                    <a:lnTo>
                      <a:pt x="68" y="22"/>
                    </a:lnTo>
                    <a:lnTo>
                      <a:pt x="68" y="21"/>
                    </a:lnTo>
                    <a:lnTo>
                      <a:pt x="68" y="20"/>
                    </a:lnTo>
                    <a:lnTo>
                      <a:pt x="71" y="15"/>
                    </a:lnTo>
                    <a:lnTo>
                      <a:pt x="73" y="15"/>
                    </a:lnTo>
                    <a:lnTo>
                      <a:pt x="74" y="14"/>
                    </a:lnTo>
                    <a:lnTo>
                      <a:pt x="76" y="7"/>
                    </a:lnTo>
                    <a:lnTo>
                      <a:pt x="76" y="6"/>
                    </a:lnTo>
                    <a:lnTo>
                      <a:pt x="76" y="5"/>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6" name="Freeform 262"/>
              <p:cNvSpPr>
                <a:spLocks/>
              </p:cNvSpPr>
              <p:nvPr/>
            </p:nvSpPr>
            <p:spPr bwMode="auto">
              <a:xfrm>
                <a:off x="2550294" y="2754640"/>
                <a:ext cx="10503" cy="7639"/>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2147483647 w 11"/>
                  <a:gd name="T9" fmla="*/ 2147483647 h 8"/>
                  <a:gd name="T10" fmla="*/ 2147483647 w 11"/>
                  <a:gd name="T11" fmla="*/ 0 h 8"/>
                  <a:gd name="T12" fmla="*/ 2147483647 w 11"/>
                  <a:gd name="T13" fmla="*/ 0 h 8"/>
                  <a:gd name="T14" fmla="*/ 2147483647 w 11"/>
                  <a:gd name="T15" fmla="*/ 0 h 8"/>
                  <a:gd name="T16" fmla="*/ 2147483647 w 11"/>
                  <a:gd name="T17" fmla="*/ 2147483647 h 8"/>
                  <a:gd name="T18" fmla="*/ 2147483647 w 11"/>
                  <a:gd name="T19" fmla="*/ 2147483647 h 8"/>
                  <a:gd name="T20" fmla="*/ 2147483647 w 11"/>
                  <a:gd name="T21" fmla="*/ 2147483647 h 8"/>
                  <a:gd name="T22" fmla="*/ 2147483647 w 11"/>
                  <a:gd name="T23" fmla="*/ 2147483647 h 8"/>
                  <a:gd name="T24" fmla="*/ 2147483647 w 11"/>
                  <a:gd name="T25" fmla="*/ 2147483647 h 8"/>
                  <a:gd name="T26" fmla="*/ 2147483647 w 11"/>
                  <a:gd name="T27" fmla="*/ 2147483647 h 8"/>
                  <a:gd name="T28" fmla="*/ 2147483647 w 11"/>
                  <a:gd name="T29" fmla="*/ 2147483647 h 8"/>
                  <a:gd name="T30" fmla="*/ 2147483647 w 11"/>
                  <a:gd name="T31" fmla="*/ 2147483647 h 8"/>
                  <a:gd name="T32" fmla="*/ 2147483647 w 11"/>
                  <a:gd name="T33" fmla="*/ 2147483647 h 8"/>
                  <a:gd name="T34" fmla="*/ 2147483647 w 11"/>
                  <a:gd name="T35" fmla="*/ 2147483647 h 8"/>
                  <a:gd name="T36" fmla="*/ 0 w 11"/>
                  <a:gd name="T37" fmla="*/ 2147483647 h 8"/>
                  <a:gd name="T38" fmla="*/ 0 w 11"/>
                  <a:gd name="T39" fmla="*/ 2147483647 h 8"/>
                  <a:gd name="T40" fmla="*/ 2147483647 w 11"/>
                  <a:gd name="T41" fmla="*/ 2147483647 h 8"/>
                  <a:gd name="T42" fmla="*/ 2147483647 w 11"/>
                  <a:gd name="T43" fmla="*/ 2147483647 h 8"/>
                  <a:gd name="T44" fmla="*/ 2147483647 w 11"/>
                  <a:gd name="T45" fmla="*/ 2147483647 h 8"/>
                  <a:gd name="T46" fmla="*/ 2147483647 w 11"/>
                  <a:gd name="T47" fmla="*/ 2147483647 h 8"/>
                  <a:gd name="T48" fmla="*/ 2147483647 w 11"/>
                  <a:gd name="T49" fmla="*/ 2147483647 h 8"/>
                  <a:gd name="T50" fmla="*/ 2147483647 w 11"/>
                  <a:gd name="T51" fmla="*/ 2147483647 h 8"/>
                  <a:gd name="T52" fmla="*/ 2147483647 w 11"/>
                  <a:gd name="T53" fmla="*/ 2147483647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8">
                    <a:moveTo>
                      <a:pt x="11" y="1"/>
                    </a:moveTo>
                    <a:lnTo>
                      <a:pt x="11" y="1"/>
                    </a:lnTo>
                    <a:lnTo>
                      <a:pt x="9" y="1"/>
                    </a:lnTo>
                    <a:lnTo>
                      <a:pt x="8" y="1"/>
                    </a:lnTo>
                    <a:lnTo>
                      <a:pt x="8" y="0"/>
                    </a:lnTo>
                    <a:lnTo>
                      <a:pt x="7" y="0"/>
                    </a:lnTo>
                    <a:lnTo>
                      <a:pt x="5" y="2"/>
                    </a:lnTo>
                    <a:lnTo>
                      <a:pt x="3" y="3"/>
                    </a:lnTo>
                    <a:lnTo>
                      <a:pt x="5" y="4"/>
                    </a:lnTo>
                    <a:lnTo>
                      <a:pt x="5" y="6"/>
                    </a:lnTo>
                    <a:lnTo>
                      <a:pt x="2" y="6"/>
                    </a:lnTo>
                    <a:lnTo>
                      <a:pt x="0" y="8"/>
                    </a:lnTo>
                    <a:lnTo>
                      <a:pt x="3" y="8"/>
                    </a:lnTo>
                    <a:lnTo>
                      <a:pt x="5" y="8"/>
                    </a:lnTo>
                    <a:lnTo>
                      <a:pt x="7" y="7"/>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7" name="Freeform 263"/>
              <p:cNvSpPr>
                <a:spLocks/>
              </p:cNvSpPr>
              <p:nvPr/>
            </p:nvSpPr>
            <p:spPr bwMode="auto">
              <a:xfrm>
                <a:off x="2535971" y="2763233"/>
                <a:ext cx="9549" cy="8594"/>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0 h 9"/>
                  <a:gd name="T14" fmla="*/ 2147483647 w 10"/>
                  <a:gd name="T15" fmla="*/ 0 h 9"/>
                  <a:gd name="T16" fmla="*/ 2147483647 w 10"/>
                  <a:gd name="T17" fmla="*/ 0 h 9"/>
                  <a:gd name="T18" fmla="*/ 2147483647 w 10"/>
                  <a:gd name="T19" fmla="*/ 0 h 9"/>
                  <a:gd name="T20" fmla="*/ 2147483647 w 10"/>
                  <a:gd name="T21" fmla="*/ 0 h 9"/>
                  <a:gd name="T22" fmla="*/ 2147483647 w 10"/>
                  <a:gd name="T23" fmla="*/ 0 h 9"/>
                  <a:gd name="T24" fmla="*/ 2147483647 w 10"/>
                  <a:gd name="T25" fmla="*/ 0 h 9"/>
                  <a:gd name="T26" fmla="*/ 2147483647 w 10"/>
                  <a:gd name="T27" fmla="*/ 0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0 w 10"/>
                  <a:gd name="T37" fmla="*/ 2147483647 h 9"/>
                  <a:gd name="T38" fmla="*/ 0 w 10"/>
                  <a:gd name="T39" fmla="*/ 2147483647 h 9"/>
                  <a:gd name="T40" fmla="*/ 2147483647 w 10"/>
                  <a:gd name="T41" fmla="*/ 2147483647 h 9"/>
                  <a:gd name="T42" fmla="*/ 2147483647 w 10"/>
                  <a:gd name="T43" fmla="*/ 2147483647 h 9"/>
                  <a:gd name="T44" fmla="*/ 2147483647 w 10"/>
                  <a:gd name="T45" fmla="*/ 2147483647 h 9"/>
                  <a:gd name="T46" fmla="*/ 2147483647 w 10"/>
                  <a:gd name="T47" fmla="*/ 2147483647 h 9"/>
                  <a:gd name="T48" fmla="*/ 2147483647 w 10"/>
                  <a:gd name="T49" fmla="*/ 2147483647 h 9"/>
                  <a:gd name="T50" fmla="*/ 2147483647 w 10"/>
                  <a:gd name="T51" fmla="*/ 2147483647 h 9"/>
                  <a:gd name="T52" fmla="*/ 2147483647 w 10"/>
                  <a:gd name="T53" fmla="*/ 2147483647 h 9"/>
                  <a:gd name="T54" fmla="*/ 2147483647 w 10"/>
                  <a:gd name="T55" fmla="*/ 2147483647 h 9"/>
                  <a:gd name="T56" fmla="*/ 2147483647 w 10"/>
                  <a:gd name="T57" fmla="*/ 2147483647 h 9"/>
                  <a:gd name="T58" fmla="*/ 2147483647 w 10"/>
                  <a:gd name="T59" fmla="*/ 2147483647 h 9"/>
                  <a:gd name="T60" fmla="*/ 2147483647 w 10"/>
                  <a:gd name="T61" fmla="*/ 2147483647 h 9"/>
                  <a:gd name="T62" fmla="*/ 2147483647 w 10"/>
                  <a:gd name="T63" fmla="*/ 2147483647 h 9"/>
                  <a:gd name="T64" fmla="*/ 2147483647 w 10"/>
                  <a:gd name="T65" fmla="*/ 2147483647 h 9"/>
                  <a:gd name="T66" fmla="*/ 2147483647 w 10"/>
                  <a:gd name="T67" fmla="*/ 2147483647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 h="9">
                    <a:moveTo>
                      <a:pt x="10" y="4"/>
                    </a:moveTo>
                    <a:lnTo>
                      <a:pt x="10" y="4"/>
                    </a:lnTo>
                    <a:lnTo>
                      <a:pt x="10" y="3"/>
                    </a:lnTo>
                    <a:lnTo>
                      <a:pt x="10" y="2"/>
                    </a:lnTo>
                    <a:lnTo>
                      <a:pt x="9" y="0"/>
                    </a:lnTo>
                    <a:lnTo>
                      <a:pt x="5" y="0"/>
                    </a:lnTo>
                    <a:lnTo>
                      <a:pt x="4" y="0"/>
                    </a:lnTo>
                    <a:lnTo>
                      <a:pt x="2" y="2"/>
                    </a:lnTo>
                    <a:lnTo>
                      <a:pt x="1" y="5"/>
                    </a:lnTo>
                    <a:lnTo>
                      <a:pt x="0" y="6"/>
                    </a:lnTo>
                    <a:lnTo>
                      <a:pt x="0" y="8"/>
                    </a:lnTo>
                    <a:lnTo>
                      <a:pt x="1" y="8"/>
                    </a:lnTo>
                    <a:lnTo>
                      <a:pt x="2" y="6"/>
                    </a:lnTo>
                    <a:lnTo>
                      <a:pt x="4" y="6"/>
                    </a:lnTo>
                    <a:lnTo>
                      <a:pt x="5" y="8"/>
                    </a:lnTo>
                    <a:lnTo>
                      <a:pt x="5" y="9"/>
                    </a:lnTo>
                    <a:lnTo>
                      <a:pt x="5" y="8"/>
                    </a:lnTo>
                    <a:lnTo>
                      <a:pt x="5" y="6"/>
                    </a:lnTo>
                    <a:lnTo>
                      <a:pt x="1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8" name="Freeform 264"/>
              <p:cNvSpPr>
                <a:spLocks/>
              </p:cNvSpPr>
              <p:nvPr/>
            </p:nvSpPr>
            <p:spPr bwMode="auto">
              <a:xfrm>
                <a:off x="2550294" y="2751775"/>
                <a:ext cx="5729" cy="477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0 h 5"/>
                  <a:gd name="T10" fmla="*/ 2147483647 w 6"/>
                  <a:gd name="T11" fmla="*/ 0 h 5"/>
                  <a:gd name="T12" fmla="*/ 2147483647 w 6"/>
                  <a:gd name="T13" fmla="*/ 0 h 5"/>
                  <a:gd name="T14" fmla="*/ 2147483647 w 6"/>
                  <a:gd name="T15" fmla="*/ 2147483647 h 5"/>
                  <a:gd name="T16" fmla="*/ 2147483647 w 6"/>
                  <a:gd name="T17" fmla="*/ 2147483647 h 5"/>
                  <a:gd name="T18" fmla="*/ 0 w 6"/>
                  <a:gd name="T19" fmla="*/ 2147483647 h 5"/>
                  <a:gd name="T20" fmla="*/ 0 w 6"/>
                  <a:gd name="T21" fmla="*/ 2147483647 h 5"/>
                  <a:gd name="T22" fmla="*/ 0 w 6"/>
                  <a:gd name="T23" fmla="*/ 2147483647 h 5"/>
                  <a:gd name="T24" fmla="*/ 0 w 6"/>
                  <a:gd name="T25" fmla="*/ 2147483647 h 5"/>
                  <a:gd name="T26" fmla="*/ 2147483647 w 6"/>
                  <a:gd name="T27" fmla="*/ 2147483647 h 5"/>
                  <a:gd name="T28" fmla="*/ 2147483647 w 6"/>
                  <a:gd name="T29" fmla="*/ 2147483647 h 5"/>
                  <a:gd name="T30" fmla="*/ 2147483647 w 6"/>
                  <a:gd name="T31" fmla="*/ 2147483647 h 5"/>
                  <a:gd name="T32" fmla="*/ 2147483647 w 6"/>
                  <a:gd name="T33" fmla="*/ 2147483647 h 5"/>
                  <a:gd name="T34" fmla="*/ 2147483647 w 6"/>
                  <a:gd name="T35" fmla="*/ 2147483647 h 5"/>
                  <a:gd name="T36" fmla="*/ 2147483647 w 6"/>
                  <a:gd name="T37" fmla="*/ 2147483647 h 5"/>
                  <a:gd name="T38" fmla="*/ 2147483647 w 6"/>
                  <a:gd name="T39" fmla="*/ 2147483647 h 5"/>
                  <a:gd name="T40" fmla="*/ 2147483647 w 6"/>
                  <a:gd name="T41" fmla="*/ 2147483647 h 5"/>
                  <a:gd name="T42" fmla="*/ 2147483647 w 6"/>
                  <a:gd name="T43" fmla="*/ 2147483647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5">
                    <a:moveTo>
                      <a:pt x="6" y="3"/>
                    </a:moveTo>
                    <a:lnTo>
                      <a:pt x="6" y="3"/>
                    </a:lnTo>
                    <a:lnTo>
                      <a:pt x="3" y="1"/>
                    </a:lnTo>
                    <a:lnTo>
                      <a:pt x="2" y="0"/>
                    </a:lnTo>
                    <a:lnTo>
                      <a:pt x="1" y="1"/>
                    </a:lnTo>
                    <a:lnTo>
                      <a:pt x="0" y="1"/>
                    </a:lnTo>
                    <a:lnTo>
                      <a:pt x="0" y="3"/>
                    </a:lnTo>
                    <a:lnTo>
                      <a:pt x="2" y="4"/>
                    </a:lnTo>
                    <a:lnTo>
                      <a:pt x="1" y="4"/>
                    </a:lnTo>
                    <a:lnTo>
                      <a:pt x="1" y="5"/>
                    </a:lnTo>
                    <a:lnTo>
                      <a:pt x="5" y="4"/>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9" name="Freeform 265"/>
              <p:cNvSpPr>
                <a:spLocks/>
              </p:cNvSpPr>
              <p:nvPr/>
            </p:nvSpPr>
            <p:spPr bwMode="auto">
              <a:xfrm>
                <a:off x="2565572" y="2746046"/>
                <a:ext cx="2864" cy="5729"/>
              </a:xfrm>
              <a:custGeom>
                <a:avLst/>
                <a:gdLst>
                  <a:gd name="T0" fmla="*/ 2147483647 w 3"/>
                  <a:gd name="T1" fmla="*/ 2147483647 h 6"/>
                  <a:gd name="T2" fmla="*/ 2147483647 w 3"/>
                  <a:gd name="T3" fmla="*/ 2147483647 h 6"/>
                  <a:gd name="T4" fmla="*/ 2147483647 w 3"/>
                  <a:gd name="T5" fmla="*/ 2147483647 h 6"/>
                  <a:gd name="T6" fmla="*/ 2147483647 w 3"/>
                  <a:gd name="T7" fmla="*/ 0 h 6"/>
                  <a:gd name="T8" fmla="*/ 2147483647 w 3"/>
                  <a:gd name="T9" fmla="*/ 0 h 6"/>
                  <a:gd name="T10" fmla="*/ 0 w 3"/>
                  <a:gd name="T11" fmla="*/ 2147483647 h 6"/>
                  <a:gd name="T12" fmla="*/ 0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2147483647 w 3"/>
                  <a:gd name="T27" fmla="*/ 2147483647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2147483647 w 3"/>
                  <a:gd name="T39" fmla="*/ 2147483647 h 6"/>
                  <a:gd name="T40" fmla="*/ 2147483647 w 3"/>
                  <a:gd name="T41" fmla="*/ 2147483647 h 6"/>
                  <a:gd name="T42" fmla="*/ 2147483647 w 3"/>
                  <a:gd name="T43" fmla="*/ 2147483647 h 6"/>
                  <a:gd name="T44" fmla="*/ 2147483647 w 3"/>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6">
                    <a:moveTo>
                      <a:pt x="2" y="2"/>
                    </a:moveTo>
                    <a:lnTo>
                      <a:pt x="2" y="2"/>
                    </a:lnTo>
                    <a:lnTo>
                      <a:pt x="2" y="1"/>
                    </a:lnTo>
                    <a:lnTo>
                      <a:pt x="1" y="0"/>
                    </a:lnTo>
                    <a:lnTo>
                      <a:pt x="0" y="2"/>
                    </a:lnTo>
                    <a:lnTo>
                      <a:pt x="1" y="4"/>
                    </a:lnTo>
                    <a:lnTo>
                      <a:pt x="2" y="4"/>
                    </a:lnTo>
                    <a:lnTo>
                      <a:pt x="1" y="5"/>
                    </a:lnTo>
                    <a:lnTo>
                      <a:pt x="1" y="6"/>
                    </a:lnTo>
                    <a:lnTo>
                      <a:pt x="2" y="6"/>
                    </a:lnTo>
                    <a:lnTo>
                      <a:pt x="2" y="5"/>
                    </a:lnTo>
                    <a:lnTo>
                      <a:pt x="3" y="5"/>
                    </a:lnTo>
                    <a:lnTo>
                      <a:pt x="3" y="4"/>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0" name="Freeform 266"/>
              <p:cNvSpPr>
                <a:spLocks/>
              </p:cNvSpPr>
              <p:nvPr/>
            </p:nvSpPr>
            <p:spPr bwMode="auto">
              <a:xfrm>
                <a:off x="2556023" y="2751775"/>
                <a:ext cx="1910" cy="955"/>
              </a:xfrm>
              <a:custGeom>
                <a:avLst/>
                <a:gdLst>
                  <a:gd name="T0" fmla="*/ 2147483647 w 2"/>
                  <a:gd name="T1" fmla="*/ 2147483647 h 1"/>
                  <a:gd name="T2" fmla="*/ 2147483647 w 2"/>
                  <a:gd name="T3" fmla="*/ 2147483647 h 1"/>
                  <a:gd name="T4" fmla="*/ 0 w 2"/>
                  <a:gd name="T5" fmla="*/ 0 h 1"/>
                  <a:gd name="T6" fmla="*/ 0 w 2"/>
                  <a:gd name="T7" fmla="*/ 0 h 1"/>
                  <a:gd name="T8" fmla="*/ 0 w 2"/>
                  <a:gd name="T9" fmla="*/ 0 h 1"/>
                  <a:gd name="T10" fmla="*/ 2147483647 w 2"/>
                  <a:gd name="T11" fmla="*/ 0 h 1"/>
                  <a:gd name="T12" fmla="*/ 2147483647 w 2"/>
                  <a:gd name="T13" fmla="*/ 0 h 1"/>
                  <a:gd name="T14" fmla="*/ 2147483647 w 2"/>
                  <a:gd name="T15" fmla="*/ 0 h 1"/>
                  <a:gd name="T16" fmla="*/ 2147483647 w 2"/>
                  <a:gd name="T17" fmla="*/ 2147483647 h 1"/>
                  <a:gd name="T18" fmla="*/ 2147483647 w 2"/>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1"/>
                    </a:moveTo>
                    <a:lnTo>
                      <a:pt x="2" y="1"/>
                    </a:lnTo>
                    <a:lnTo>
                      <a:pt x="0" y="0"/>
                    </a:lnTo>
                    <a:lnTo>
                      <a:pt x="1" y="0"/>
                    </a:lnTo>
                    <a:lnTo>
                      <a:pt x="2"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1" name="Freeform 267"/>
              <p:cNvSpPr>
                <a:spLocks/>
              </p:cNvSpPr>
              <p:nvPr/>
            </p:nvSpPr>
            <p:spPr bwMode="auto">
              <a:xfrm>
                <a:off x="2529287" y="2768008"/>
                <a:ext cx="2864" cy="5729"/>
              </a:xfrm>
              <a:custGeom>
                <a:avLst/>
                <a:gdLst>
                  <a:gd name="T0" fmla="*/ 0 w 3"/>
                  <a:gd name="T1" fmla="*/ 2147483647 h 6"/>
                  <a:gd name="T2" fmla="*/ 0 w 3"/>
                  <a:gd name="T3" fmla="*/ 2147483647 h 6"/>
                  <a:gd name="T4" fmla="*/ 0 w 3"/>
                  <a:gd name="T5" fmla="*/ 2147483647 h 6"/>
                  <a:gd name="T6" fmla="*/ 0 w 3"/>
                  <a:gd name="T7" fmla="*/ 2147483647 h 6"/>
                  <a:gd name="T8" fmla="*/ 0 w 3"/>
                  <a:gd name="T9" fmla="*/ 2147483647 h 6"/>
                  <a:gd name="T10" fmla="*/ 0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0 h 6"/>
                  <a:gd name="T26" fmla="*/ 2147483647 w 3"/>
                  <a:gd name="T27" fmla="*/ 0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0 w 3"/>
                  <a:gd name="T39" fmla="*/ 2147483647 h 6"/>
                  <a:gd name="T40" fmla="*/ 0 w 3"/>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6">
                    <a:moveTo>
                      <a:pt x="0" y="6"/>
                    </a:moveTo>
                    <a:lnTo>
                      <a:pt x="0" y="6"/>
                    </a:lnTo>
                    <a:lnTo>
                      <a:pt x="0" y="5"/>
                    </a:lnTo>
                    <a:lnTo>
                      <a:pt x="1" y="5"/>
                    </a:lnTo>
                    <a:lnTo>
                      <a:pt x="2" y="3"/>
                    </a:lnTo>
                    <a:lnTo>
                      <a:pt x="3" y="1"/>
                    </a:lnTo>
                    <a:lnTo>
                      <a:pt x="3" y="0"/>
                    </a:lnTo>
                    <a:lnTo>
                      <a:pt x="3" y="3"/>
                    </a:lnTo>
                    <a:lnTo>
                      <a:pt x="2" y="4"/>
                    </a:lnTo>
                    <a:lnTo>
                      <a:pt x="2"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2" name="Freeform 268"/>
              <p:cNvSpPr>
                <a:spLocks/>
              </p:cNvSpPr>
              <p:nvPr/>
            </p:nvSpPr>
            <p:spPr bwMode="auto">
              <a:xfrm>
                <a:off x="2533107" y="2772782"/>
                <a:ext cx="3819" cy="5729"/>
              </a:xfrm>
              <a:custGeom>
                <a:avLst/>
                <a:gdLst>
                  <a:gd name="T0" fmla="*/ 0 w 4"/>
                  <a:gd name="T1" fmla="*/ 0 h 6"/>
                  <a:gd name="T2" fmla="*/ 0 w 4"/>
                  <a:gd name="T3" fmla="*/ 0 h 6"/>
                  <a:gd name="T4" fmla="*/ 0 w 4"/>
                  <a:gd name="T5" fmla="*/ 0 h 6"/>
                  <a:gd name="T6" fmla="*/ 0 w 4"/>
                  <a:gd name="T7" fmla="*/ 2147483647 h 6"/>
                  <a:gd name="T8" fmla="*/ 0 w 4"/>
                  <a:gd name="T9" fmla="*/ 2147483647 h 6"/>
                  <a:gd name="T10" fmla="*/ 2147483647 w 4"/>
                  <a:gd name="T11" fmla="*/ 2147483647 h 6"/>
                  <a:gd name="T12" fmla="*/ 0 w 4"/>
                  <a:gd name="T13" fmla="*/ 2147483647 h 6"/>
                  <a:gd name="T14" fmla="*/ 0 w 4"/>
                  <a:gd name="T15" fmla="*/ 2147483647 h 6"/>
                  <a:gd name="T16" fmla="*/ 0 w 4"/>
                  <a:gd name="T17" fmla="*/ 2147483647 h 6"/>
                  <a:gd name="T18" fmla="*/ 0 w 4"/>
                  <a:gd name="T19" fmla="*/ 2147483647 h 6"/>
                  <a:gd name="T20" fmla="*/ 0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2147483647 h 6"/>
                  <a:gd name="T38" fmla="*/ 2147483647 w 4"/>
                  <a:gd name="T39" fmla="*/ 2147483647 h 6"/>
                  <a:gd name="T40" fmla="*/ 2147483647 w 4"/>
                  <a:gd name="T41" fmla="*/ 2147483647 h 6"/>
                  <a:gd name="T42" fmla="*/ 2147483647 w 4"/>
                  <a:gd name="T43" fmla="*/ 2147483647 h 6"/>
                  <a:gd name="T44" fmla="*/ 2147483647 w 4"/>
                  <a:gd name="T45" fmla="*/ 2147483647 h 6"/>
                  <a:gd name="T46" fmla="*/ 2147483647 w 4"/>
                  <a:gd name="T47" fmla="*/ 2147483647 h 6"/>
                  <a:gd name="T48" fmla="*/ 2147483647 w 4"/>
                  <a:gd name="T49" fmla="*/ 2147483647 h 6"/>
                  <a:gd name="T50" fmla="*/ 2147483647 w 4"/>
                  <a:gd name="T51" fmla="*/ 2147483647 h 6"/>
                  <a:gd name="T52" fmla="*/ 2147483647 w 4"/>
                  <a:gd name="T53" fmla="*/ 2147483647 h 6"/>
                  <a:gd name="T54" fmla="*/ 2147483647 w 4"/>
                  <a:gd name="T55" fmla="*/ 0 h 6"/>
                  <a:gd name="T56" fmla="*/ 0 w 4"/>
                  <a:gd name="T57" fmla="*/ 0 h 6"/>
                  <a:gd name="T58" fmla="*/ 0 w 4"/>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6">
                    <a:moveTo>
                      <a:pt x="0" y="0"/>
                    </a:moveTo>
                    <a:lnTo>
                      <a:pt x="0" y="0"/>
                    </a:lnTo>
                    <a:lnTo>
                      <a:pt x="0" y="1"/>
                    </a:lnTo>
                    <a:lnTo>
                      <a:pt x="2" y="3"/>
                    </a:lnTo>
                    <a:lnTo>
                      <a:pt x="0" y="3"/>
                    </a:lnTo>
                    <a:lnTo>
                      <a:pt x="0" y="4"/>
                    </a:lnTo>
                    <a:lnTo>
                      <a:pt x="0" y="5"/>
                    </a:lnTo>
                    <a:lnTo>
                      <a:pt x="2" y="6"/>
                    </a:lnTo>
                    <a:lnTo>
                      <a:pt x="2" y="5"/>
                    </a:lnTo>
                    <a:lnTo>
                      <a:pt x="3" y="6"/>
                    </a:lnTo>
                    <a:lnTo>
                      <a:pt x="4" y="5"/>
                    </a:lnTo>
                    <a:lnTo>
                      <a:pt x="3" y="4"/>
                    </a:lnTo>
                    <a:lnTo>
                      <a:pt x="3" y="3"/>
                    </a:lnTo>
                    <a:lnTo>
                      <a:pt x="2"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3" name="Freeform 269"/>
              <p:cNvSpPr>
                <a:spLocks/>
              </p:cNvSpPr>
              <p:nvPr/>
            </p:nvSpPr>
            <p:spPr bwMode="auto">
              <a:xfrm>
                <a:off x="2479635" y="2833893"/>
                <a:ext cx="18142" cy="12413"/>
              </a:xfrm>
              <a:custGeom>
                <a:avLst/>
                <a:gdLst>
                  <a:gd name="T0" fmla="*/ 2147483647 w 19"/>
                  <a:gd name="T1" fmla="*/ 2147483647 h 13"/>
                  <a:gd name="T2" fmla="*/ 2147483647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2147483647 h 13"/>
                  <a:gd name="T18" fmla="*/ 2147483647 w 19"/>
                  <a:gd name="T19" fmla="*/ 0 h 13"/>
                  <a:gd name="T20" fmla="*/ 2147483647 w 19"/>
                  <a:gd name="T21" fmla="*/ 0 h 13"/>
                  <a:gd name="T22" fmla="*/ 2147483647 w 19"/>
                  <a:gd name="T23" fmla="*/ 2147483647 h 13"/>
                  <a:gd name="T24" fmla="*/ 0 w 19"/>
                  <a:gd name="T25" fmla="*/ 2147483647 h 13"/>
                  <a:gd name="T26" fmla="*/ 0 w 19"/>
                  <a:gd name="T27" fmla="*/ 2147483647 h 13"/>
                  <a:gd name="T28" fmla="*/ 2147483647 w 19"/>
                  <a:gd name="T29" fmla="*/ 2147483647 h 13"/>
                  <a:gd name="T30" fmla="*/ 2147483647 w 19"/>
                  <a:gd name="T31" fmla="*/ 2147483647 h 13"/>
                  <a:gd name="T32" fmla="*/ 2147483647 w 19"/>
                  <a:gd name="T33" fmla="*/ 2147483647 h 13"/>
                  <a:gd name="T34" fmla="*/ 2147483647 w 19"/>
                  <a:gd name="T35" fmla="*/ 2147483647 h 13"/>
                  <a:gd name="T36" fmla="*/ 2147483647 w 19"/>
                  <a:gd name="T37" fmla="*/ 2147483647 h 13"/>
                  <a:gd name="T38" fmla="*/ 2147483647 w 19"/>
                  <a:gd name="T39" fmla="*/ 2147483647 h 13"/>
                  <a:gd name="T40" fmla="*/ 2147483647 w 19"/>
                  <a:gd name="T41" fmla="*/ 2147483647 h 13"/>
                  <a:gd name="T42" fmla="*/ 2147483647 w 19"/>
                  <a:gd name="T43" fmla="*/ 2147483647 h 13"/>
                  <a:gd name="T44" fmla="*/ 2147483647 w 19"/>
                  <a:gd name="T45" fmla="*/ 2147483647 h 13"/>
                  <a:gd name="T46" fmla="*/ 2147483647 w 19"/>
                  <a:gd name="T47" fmla="*/ 2147483647 h 13"/>
                  <a:gd name="T48" fmla="*/ 2147483647 w 19"/>
                  <a:gd name="T49" fmla="*/ 2147483647 h 13"/>
                  <a:gd name="T50" fmla="*/ 2147483647 w 19"/>
                  <a:gd name="T51" fmla="*/ 2147483647 h 13"/>
                  <a:gd name="T52" fmla="*/ 2147483647 w 19"/>
                  <a:gd name="T53" fmla="*/ 2147483647 h 13"/>
                  <a:gd name="T54" fmla="*/ 2147483647 w 19"/>
                  <a:gd name="T55" fmla="*/ 2147483647 h 13"/>
                  <a:gd name="T56" fmla="*/ 2147483647 w 19"/>
                  <a:gd name="T57" fmla="*/ 2147483647 h 13"/>
                  <a:gd name="T58" fmla="*/ 2147483647 w 19"/>
                  <a:gd name="T59" fmla="*/ 2147483647 h 13"/>
                  <a:gd name="T60" fmla="*/ 2147483647 w 19"/>
                  <a:gd name="T61" fmla="*/ 2147483647 h 13"/>
                  <a:gd name="T62" fmla="*/ 2147483647 w 19"/>
                  <a:gd name="T63" fmla="*/ 2147483647 h 13"/>
                  <a:gd name="T64" fmla="*/ 2147483647 w 19"/>
                  <a:gd name="T65" fmla="*/ 2147483647 h 13"/>
                  <a:gd name="T66" fmla="*/ 2147483647 w 19"/>
                  <a:gd name="T67" fmla="*/ 2147483647 h 13"/>
                  <a:gd name="T68" fmla="*/ 2147483647 w 19"/>
                  <a:gd name="T69" fmla="*/ 2147483647 h 13"/>
                  <a:gd name="T70" fmla="*/ 2147483647 w 19"/>
                  <a:gd name="T71" fmla="*/ 2147483647 h 13"/>
                  <a:gd name="T72" fmla="*/ 2147483647 w 19"/>
                  <a:gd name="T73" fmla="*/ 2147483647 h 13"/>
                  <a:gd name="T74" fmla="*/ 2147483647 w 19"/>
                  <a:gd name="T75" fmla="*/ 2147483647 h 13"/>
                  <a:gd name="T76" fmla="*/ 2147483647 w 19"/>
                  <a:gd name="T77" fmla="*/ 2147483647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 h="13">
                    <a:moveTo>
                      <a:pt x="19" y="2"/>
                    </a:moveTo>
                    <a:lnTo>
                      <a:pt x="19" y="2"/>
                    </a:lnTo>
                    <a:lnTo>
                      <a:pt x="17" y="2"/>
                    </a:lnTo>
                    <a:lnTo>
                      <a:pt x="15" y="2"/>
                    </a:lnTo>
                    <a:lnTo>
                      <a:pt x="14" y="2"/>
                    </a:lnTo>
                    <a:lnTo>
                      <a:pt x="15" y="5"/>
                    </a:lnTo>
                    <a:lnTo>
                      <a:pt x="15" y="6"/>
                    </a:lnTo>
                    <a:lnTo>
                      <a:pt x="11" y="6"/>
                    </a:lnTo>
                    <a:lnTo>
                      <a:pt x="10" y="5"/>
                    </a:lnTo>
                    <a:lnTo>
                      <a:pt x="9" y="4"/>
                    </a:lnTo>
                    <a:lnTo>
                      <a:pt x="7" y="2"/>
                    </a:lnTo>
                    <a:lnTo>
                      <a:pt x="6" y="0"/>
                    </a:lnTo>
                    <a:lnTo>
                      <a:pt x="5" y="0"/>
                    </a:lnTo>
                    <a:lnTo>
                      <a:pt x="3" y="1"/>
                    </a:lnTo>
                    <a:lnTo>
                      <a:pt x="0" y="4"/>
                    </a:lnTo>
                    <a:lnTo>
                      <a:pt x="0" y="6"/>
                    </a:lnTo>
                    <a:lnTo>
                      <a:pt x="1" y="7"/>
                    </a:lnTo>
                    <a:lnTo>
                      <a:pt x="3" y="7"/>
                    </a:lnTo>
                    <a:lnTo>
                      <a:pt x="3" y="5"/>
                    </a:lnTo>
                    <a:lnTo>
                      <a:pt x="4" y="4"/>
                    </a:lnTo>
                    <a:lnTo>
                      <a:pt x="4" y="5"/>
                    </a:lnTo>
                    <a:lnTo>
                      <a:pt x="4" y="6"/>
                    </a:lnTo>
                    <a:lnTo>
                      <a:pt x="5" y="7"/>
                    </a:lnTo>
                    <a:lnTo>
                      <a:pt x="5" y="8"/>
                    </a:lnTo>
                    <a:lnTo>
                      <a:pt x="6" y="8"/>
                    </a:lnTo>
                    <a:lnTo>
                      <a:pt x="6" y="10"/>
                    </a:lnTo>
                    <a:lnTo>
                      <a:pt x="6" y="11"/>
                    </a:lnTo>
                    <a:lnTo>
                      <a:pt x="9" y="12"/>
                    </a:lnTo>
                    <a:lnTo>
                      <a:pt x="9" y="13"/>
                    </a:lnTo>
                    <a:lnTo>
                      <a:pt x="7" y="13"/>
                    </a:lnTo>
                    <a:lnTo>
                      <a:pt x="9" y="13"/>
                    </a:lnTo>
                    <a:lnTo>
                      <a:pt x="10" y="12"/>
                    </a:lnTo>
                    <a:lnTo>
                      <a:pt x="14" y="11"/>
                    </a:lnTo>
                    <a:lnTo>
                      <a:pt x="15" y="11"/>
                    </a:lnTo>
                    <a:lnTo>
                      <a:pt x="16" y="11"/>
                    </a:lnTo>
                    <a:lnTo>
                      <a:pt x="17" y="10"/>
                    </a:lnTo>
                    <a:lnTo>
                      <a:pt x="16" y="7"/>
                    </a:lnTo>
                    <a:lnTo>
                      <a:pt x="17" y="6"/>
                    </a:lnTo>
                    <a:lnTo>
                      <a:pt x="17" y="5"/>
                    </a:lnTo>
                    <a:lnTo>
                      <a:pt x="16" y="4"/>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4" name="Freeform 270"/>
              <p:cNvSpPr>
                <a:spLocks/>
              </p:cNvSpPr>
              <p:nvPr/>
            </p:nvSpPr>
            <p:spPr bwMode="auto">
              <a:xfrm>
                <a:off x="2478680" y="2844397"/>
                <a:ext cx="4775" cy="7639"/>
              </a:xfrm>
              <a:custGeom>
                <a:avLst/>
                <a:gdLst>
                  <a:gd name="T0" fmla="*/ 2147483647 w 5"/>
                  <a:gd name="T1" fmla="*/ 0 h 8"/>
                  <a:gd name="T2" fmla="*/ 2147483647 w 5"/>
                  <a:gd name="T3" fmla="*/ 0 h 8"/>
                  <a:gd name="T4" fmla="*/ 2147483647 w 5"/>
                  <a:gd name="T5" fmla="*/ 2147483647 h 8"/>
                  <a:gd name="T6" fmla="*/ 2147483647 w 5"/>
                  <a:gd name="T7" fmla="*/ 2147483647 h 8"/>
                  <a:gd name="T8" fmla="*/ 2147483647 w 5"/>
                  <a:gd name="T9" fmla="*/ 2147483647 h 8"/>
                  <a:gd name="T10" fmla="*/ 2147483647 w 5"/>
                  <a:gd name="T11" fmla="*/ 2147483647 h 8"/>
                  <a:gd name="T12" fmla="*/ 0 w 5"/>
                  <a:gd name="T13" fmla="*/ 2147483647 h 8"/>
                  <a:gd name="T14" fmla="*/ 0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2147483647 w 5"/>
                  <a:gd name="T31" fmla="*/ 2147483647 h 8"/>
                  <a:gd name="T32" fmla="*/ 2147483647 w 5"/>
                  <a:gd name="T33" fmla="*/ 2147483647 h 8"/>
                  <a:gd name="T34" fmla="*/ 2147483647 w 5"/>
                  <a:gd name="T35" fmla="*/ 2147483647 h 8"/>
                  <a:gd name="T36" fmla="*/ 2147483647 w 5"/>
                  <a:gd name="T37" fmla="*/ 2147483647 h 8"/>
                  <a:gd name="T38" fmla="*/ 2147483647 w 5"/>
                  <a:gd name="T39" fmla="*/ 2147483647 h 8"/>
                  <a:gd name="T40" fmla="*/ 2147483647 w 5"/>
                  <a:gd name="T41" fmla="*/ 2147483647 h 8"/>
                  <a:gd name="T42" fmla="*/ 2147483647 w 5"/>
                  <a:gd name="T43" fmla="*/ 2147483647 h 8"/>
                  <a:gd name="T44" fmla="*/ 2147483647 w 5"/>
                  <a:gd name="T45" fmla="*/ 2147483647 h 8"/>
                  <a:gd name="T46" fmla="*/ 2147483647 w 5"/>
                  <a:gd name="T47" fmla="*/ 2147483647 h 8"/>
                  <a:gd name="T48" fmla="*/ 2147483647 w 5"/>
                  <a:gd name="T49" fmla="*/ 2147483647 h 8"/>
                  <a:gd name="T50" fmla="*/ 2147483647 w 5"/>
                  <a:gd name="T51" fmla="*/ 0 h 8"/>
                  <a:gd name="T52" fmla="*/ 2147483647 w 5"/>
                  <a:gd name="T53" fmla="*/ 0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4" y="0"/>
                    </a:moveTo>
                    <a:lnTo>
                      <a:pt x="4" y="0"/>
                    </a:lnTo>
                    <a:lnTo>
                      <a:pt x="1" y="1"/>
                    </a:lnTo>
                    <a:lnTo>
                      <a:pt x="1" y="4"/>
                    </a:lnTo>
                    <a:lnTo>
                      <a:pt x="0" y="4"/>
                    </a:lnTo>
                    <a:lnTo>
                      <a:pt x="1" y="5"/>
                    </a:lnTo>
                    <a:lnTo>
                      <a:pt x="1" y="7"/>
                    </a:lnTo>
                    <a:lnTo>
                      <a:pt x="2" y="8"/>
                    </a:lnTo>
                    <a:lnTo>
                      <a:pt x="4" y="6"/>
                    </a:lnTo>
                    <a:lnTo>
                      <a:pt x="4" y="5"/>
                    </a:lnTo>
                    <a:lnTo>
                      <a:pt x="5" y="4"/>
                    </a:lnTo>
                    <a:lnTo>
                      <a:pt x="4" y="2"/>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5" name="Freeform 271"/>
              <p:cNvSpPr>
                <a:spLocks/>
              </p:cNvSpPr>
              <p:nvPr/>
            </p:nvSpPr>
            <p:spPr bwMode="auto">
              <a:xfrm>
                <a:off x="2482499" y="2843441"/>
                <a:ext cx="955" cy="955"/>
              </a:xfrm>
              <a:custGeom>
                <a:avLst/>
                <a:gdLst>
                  <a:gd name="T0" fmla="*/ 2147483647 w 1"/>
                  <a:gd name="T1" fmla="*/ 2147483647 h 1"/>
                  <a:gd name="T2" fmla="*/ 2147483647 w 1"/>
                  <a:gd name="T3" fmla="*/ 2147483647 h 1"/>
                  <a:gd name="T4" fmla="*/ 0 w 1"/>
                  <a:gd name="T5" fmla="*/ 0 h 1"/>
                  <a:gd name="T6" fmla="*/ 0 w 1"/>
                  <a:gd name="T7" fmla="*/ 0 h 1"/>
                  <a:gd name="T8" fmla="*/ 2147483647 w 1"/>
                  <a:gd name="T9" fmla="*/ 0 h 1"/>
                  <a:gd name="T10" fmla="*/ 2147483647 w 1"/>
                  <a:gd name="T11" fmla="*/ 0 h 1"/>
                  <a:gd name="T12" fmla="*/ 2147483647 w 1"/>
                  <a:gd name="T13" fmla="*/ 0 h 1"/>
                  <a:gd name="T14" fmla="*/ 2147483647 w 1"/>
                  <a:gd name="T15" fmla="*/ 2147483647 h 1"/>
                  <a:gd name="T16" fmla="*/ 2147483647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lnTo>
                      <a:pt x="1" y="1"/>
                    </a:lnTo>
                    <a:lnTo>
                      <a:pt x="0" y="0"/>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6" name="Freeform 272"/>
              <p:cNvSpPr>
                <a:spLocks/>
              </p:cNvSpPr>
              <p:nvPr/>
            </p:nvSpPr>
            <p:spPr bwMode="auto">
              <a:xfrm>
                <a:off x="2473906" y="2849171"/>
                <a:ext cx="3819" cy="7639"/>
              </a:xfrm>
              <a:custGeom>
                <a:avLst/>
                <a:gdLst>
                  <a:gd name="T0" fmla="*/ 2147483647 w 4"/>
                  <a:gd name="T1" fmla="*/ 2147483647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2147483647 w 4"/>
                  <a:gd name="T21" fmla="*/ 2147483647 h 8"/>
                  <a:gd name="T22" fmla="*/ 0 w 4"/>
                  <a:gd name="T23" fmla="*/ 2147483647 h 8"/>
                  <a:gd name="T24" fmla="*/ 0 w 4"/>
                  <a:gd name="T25" fmla="*/ 2147483647 h 8"/>
                  <a:gd name="T26" fmla="*/ 0 w 4"/>
                  <a:gd name="T27" fmla="*/ 2147483647 h 8"/>
                  <a:gd name="T28" fmla="*/ 2147483647 w 4"/>
                  <a:gd name="T29" fmla="*/ 2147483647 h 8"/>
                  <a:gd name="T30" fmla="*/ 2147483647 w 4"/>
                  <a:gd name="T31" fmla="*/ 2147483647 h 8"/>
                  <a:gd name="T32" fmla="*/ 0 w 4"/>
                  <a:gd name="T33" fmla="*/ 2147483647 h 8"/>
                  <a:gd name="T34" fmla="*/ 0 w 4"/>
                  <a:gd name="T35" fmla="*/ 2147483647 h 8"/>
                  <a:gd name="T36" fmla="*/ 0 w 4"/>
                  <a:gd name="T37" fmla="*/ 2147483647 h 8"/>
                  <a:gd name="T38" fmla="*/ 0 w 4"/>
                  <a:gd name="T39" fmla="*/ 2147483647 h 8"/>
                  <a:gd name="T40" fmla="*/ 2147483647 w 4"/>
                  <a:gd name="T41" fmla="*/ 2147483647 h 8"/>
                  <a:gd name="T42" fmla="*/ 2147483647 w 4"/>
                  <a:gd name="T43" fmla="*/ 2147483647 h 8"/>
                  <a:gd name="T44" fmla="*/ 2147483647 w 4"/>
                  <a:gd name="T45" fmla="*/ 2147483647 h 8"/>
                  <a:gd name="T46" fmla="*/ 2147483647 w 4"/>
                  <a:gd name="T47" fmla="*/ 2147483647 h 8"/>
                  <a:gd name="T48" fmla="*/ 2147483647 w 4"/>
                  <a:gd name="T49" fmla="*/ 2147483647 h 8"/>
                  <a:gd name="T50" fmla="*/ 2147483647 w 4"/>
                  <a:gd name="T51" fmla="*/ 2147483647 h 8"/>
                  <a:gd name="T52" fmla="*/ 2147483647 w 4"/>
                  <a:gd name="T53" fmla="*/ 2147483647 h 8"/>
                  <a:gd name="T54" fmla="*/ 2147483647 w 4"/>
                  <a:gd name="T55" fmla="*/ 2147483647 h 8"/>
                  <a:gd name="T56" fmla="*/ 2147483647 w 4"/>
                  <a:gd name="T57" fmla="*/ 2147483647 h 8"/>
                  <a:gd name="T58" fmla="*/ 2147483647 w 4"/>
                  <a:gd name="T59" fmla="*/ 2147483647 h 8"/>
                  <a:gd name="T60" fmla="*/ 2147483647 w 4"/>
                  <a:gd name="T61" fmla="*/ 2147483647 h 8"/>
                  <a:gd name="T62" fmla="*/ 2147483647 w 4"/>
                  <a:gd name="T63" fmla="*/ 2147483647 h 8"/>
                  <a:gd name="T64" fmla="*/ 2147483647 w 4"/>
                  <a:gd name="T65" fmla="*/ 2147483647 h 8"/>
                  <a:gd name="T66" fmla="*/ 2147483647 w 4"/>
                  <a:gd name="T67" fmla="*/ 2147483647 h 8"/>
                  <a:gd name="T68" fmla="*/ 2147483647 w 4"/>
                  <a:gd name="T69" fmla="*/ 2147483647 h 8"/>
                  <a:gd name="T70" fmla="*/ 2147483647 w 4"/>
                  <a:gd name="T71" fmla="*/ 2147483647 h 8"/>
                  <a:gd name="T72" fmla="*/ 2147483647 w 4"/>
                  <a:gd name="T73" fmla="*/ 2147483647 h 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 h="8">
                    <a:moveTo>
                      <a:pt x="4" y="1"/>
                    </a:moveTo>
                    <a:lnTo>
                      <a:pt x="4" y="1"/>
                    </a:lnTo>
                    <a:lnTo>
                      <a:pt x="2" y="1"/>
                    </a:lnTo>
                    <a:lnTo>
                      <a:pt x="1" y="0"/>
                    </a:lnTo>
                    <a:lnTo>
                      <a:pt x="1" y="1"/>
                    </a:lnTo>
                    <a:lnTo>
                      <a:pt x="1" y="2"/>
                    </a:lnTo>
                    <a:lnTo>
                      <a:pt x="0" y="2"/>
                    </a:lnTo>
                    <a:lnTo>
                      <a:pt x="0" y="3"/>
                    </a:lnTo>
                    <a:lnTo>
                      <a:pt x="1" y="5"/>
                    </a:lnTo>
                    <a:lnTo>
                      <a:pt x="0" y="6"/>
                    </a:lnTo>
                    <a:lnTo>
                      <a:pt x="0" y="7"/>
                    </a:lnTo>
                    <a:lnTo>
                      <a:pt x="1" y="8"/>
                    </a:lnTo>
                    <a:lnTo>
                      <a:pt x="1" y="7"/>
                    </a:lnTo>
                    <a:lnTo>
                      <a:pt x="2" y="6"/>
                    </a:lnTo>
                    <a:lnTo>
                      <a:pt x="2" y="5"/>
                    </a:lnTo>
                    <a:lnTo>
                      <a:pt x="4" y="6"/>
                    </a:lnTo>
                    <a:lnTo>
                      <a:pt x="4" y="5"/>
                    </a:lnTo>
                    <a:lnTo>
                      <a:pt x="2" y="3"/>
                    </a:lnTo>
                    <a:lnTo>
                      <a:pt x="2" y="2"/>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 name="Freeform 273"/>
              <p:cNvSpPr>
                <a:spLocks/>
              </p:cNvSpPr>
              <p:nvPr/>
            </p:nvSpPr>
            <p:spPr bwMode="auto">
              <a:xfrm>
                <a:off x="2457673" y="2856809"/>
                <a:ext cx="16233" cy="20052"/>
              </a:xfrm>
              <a:custGeom>
                <a:avLst/>
                <a:gdLst>
                  <a:gd name="T0" fmla="*/ 2147483647 w 17"/>
                  <a:gd name="T1" fmla="*/ 0 h 21"/>
                  <a:gd name="T2" fmla="*/ 2147483647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0 w 17"/>
                  <a:gd name="T21" fmla="*/ 2147483647 h 21"/>
                  <a:gd name="T22" fmla="*/ 0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2147483647 w 17"/>
                  <a:gd name="T37" fmla="*/ 2147483647 h 21"/>
                  <a:gd name="T38" fmla="*/ 2147483647 w 17"/>
                  <a:gd name="T39" fmla="*/ 2147483647 h 21"/>
                  <a:gd name="T40" fmla="*/ 2147483647 w 17"/>
                  <a:gd name="T41" fmla="*/ 2147483647 h 21"/>
                  <a:gd name="T42" fmla="*/ 2147483647 w 17"/>
                  <a:gd name="T43" fmla="*/ 2147483647 h 21"/>
                  <a:gd name="T44" fmla="*/ 2147483647 w 17"/>
                  <a:gd name="T45" fmla="*/ 2147483647 h 21"/>
                  <a:gd name="T46" fmla="*/ 2147483647 w 17"/>
                  <a:gd name="T47" fmla="*/ 2147483647 h 21"/>
                  <a:gd name="T48" fmla="*/ 2147483647 w 17"/>
                  <a:gd name="T49" fmla="*/ 2147483647 h 21"/>
                  <a:gd name="T50" fmla="*/ 2147483647 w 17"/>
                  <a:gd name="T51" fmla="*/ 2147483647 h 21"/>
                  <a:gd name="T52" fmla="*/ 2147483647 w 17"/>
                  <a:gd name="T53" fmla="*/ 2147483647 h 21"/>
                  <a:gd name="T54" fmla="*/ 2147483647 w 17"/>
                  <a:gd name="T55" fmla="*/ 2147483647 h 21"/>
                  <a:gd name="T56" fmla="*/ 2147483647 w 17"/>
                  <a:gd name="T57" fmla="*/ 2147483647 h 21"/>
                  <a:gd name="T58" fmla="*/ 2147483647 w 17"/>
                  <a:gd name="T59" fmla="*/ 2147483647 h 21"/>
                  <a:gd name="T60" fmla="*/ 2147483647 w 17"/>
                  <a:gd name="T61" fmla="*/ 2147483647 h 21"/>
                  <a:gd name="T62" fmla="*/ 2147483647 w 17"/>
                  <a:gd name="T63" fmla="*/ 2147483647 h 21"/>
                  <a:gd name="T64" fmla="*/ 2147483647 w 17"/>
                  <a:gd name="T65" fmla="*/ 2147483647 h 21"/>
                  <a:gd name="T66" fmla="*/ 2147483647 w 17"/>
                  <a:gd name="T67" fmla="*/ 2147483647 h 21"/>
                  <a:gd name="T68" fmla="*/ 2147483647 w 17"/>
                  <a:gd name="T69" fmla="*/ 0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1">
                    <a:moveTo>
                      <a:pt x="17" y="0"/>
                    </a:moveTo>
                    <a:lnTo>
                      <a:pt x="17" y="0"/>
                    </a:lnTo>
                    <a:lnTo>
                      <a:pt x="15" y="0"/>
                    </a:lnTo>
                    <a:lnTo>
                      <a:pt x="15" y="2"/>
                    </a:lnTo>
                    <a:lnTo>
                      <a:pt x="13" y="2"/>
                    </a:lnTo>
                    <a:lnTo>
                      <a:pt x="8" y="4"/>
                    </a:lnTo>
                    <a:lnTo>
                      <a:pt x="6" y="5"/>
                    </a:lnTo>
                    <a:lnTo>
                      <a:pt x="6" y="6"/>
                    </a:lnTo>
                    <a:lnTo>
                      <a:pt x="5" y="8"/>
                    </a:lnTo>
                    <a:lnTo>
                      <a:pt x="4" y="13"/>
                    </a:lnTo>
                    <a:lnTo>
                      <a:pt x="2" y="14"/>
                    </a:lnTo>
                    <a:lnTo>
                      <a:pt x="2" y="15"/>
                    </a:lnTo>
                    <a:lnTo>
                      <a:pt x="0" y="15"/>
                    </a:lnTo>
                    <a:lnTo>
                      <a:pt x="0" y="16"/>
                    </a:lnTo>
                    <a:lnTo>
                      <a:pt x="1" y="20"/>
                    </a:lnTo>
                    <a:lnTo>
                      <a:pt x="4" y="21"/>
                    </a:lnTo>
                    <a:lnTo>
                      <a:pt x="5" y="21"/>
                    </a:lnTo>
                    <a:lnTo>
                      <a:pt x="6" y="20"/>
                    </a:lnTo>
                    <a:lnTo>
                      <a:pt x="7" y="21"/>
                    </a:lnTo>
                    <a:lnTo>
                      <a:pt x="7" y="20"/>
                    </a:lnTo>
                    <a:lnTo>
                      <a:pt x="8" y="19"/>
                    </a:lnTo>
                    <a:lnTo>
                      <a:pt x="10" y="16"/>
                    </a:lnTo>
                    <a:lnTo>
                      <a:pt x="11" y="16"/>
                    </a:lnTo>
                    <a:lnTo>
                      <a:pt x="10" y="15"/>
                    </a:lnTo>
                    <a:lnTo>
                      <a:pt x="10" y="13"/>
                    </a:lnTo>
                    <a:lnTo>
                      <a:pt x="11" y="11"/>
                    </a:lnTo>
                    <a:lnTo>
                      <a:pt x="12" y="10"/>
                    </a:lnTo>
                    <a:lnTo>
                      <a:pt x="13" y="10"/>
                    </a:lnTo>
                    <a:lnTo>
                      <a:pt x="11" y="8"/>
                    </a:lnTo>
                    <a:lnTo>
                      <a:pt x="13" y="5"/>
                    </a:lnTo>
                    <a:lnTo>
                      <a:pt x="13" y="6"/>
                    </a:lnTo>
                    <a:lnTo>
                      <a:pt x="15" y="6"/>
                    </a:lnTo>
                    <a:lnTo>
                      <a:pt x="16" y="5"/>
                    </a:lnTo>
                    <a:lnTo>
                      <a:pt x="17" y="4"/>
                    </a:lnTo>
                    <a:lnTo>
                      <a:pt x="17" y="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 name="Freeform 274"/>
              <p:cNvSpPr>
                <a:spLocks/>
              </p:cNvSpPr>
              <p:nvPr/>
            </p:nvSpPr>
            <p:spPr bwMode="auto">
              <a:xfrm>
                <a:off x="2416198" y="2574052"/>
                <a:ext cx="29433" cy="41821"/>
              </a:xfrm>
              <a:custGeom>
                <a:avLst/>
                <a:gdLst>
                  <a:gd name="T0" fmla="*/ 47625 w 32"/>
                  <a:gd name="T1" fmla="*/ 0 h 43"/>
                  <a:gd name="T2" fmla="*/ 44450 w 32"/>
                  <a:gd name="T3" fmla="*/ 1588 h 43"/>
                  <a:gd name="T4" fmla="*/ 41275 w 32"/>
                  <a:gd name="T5" fmla="*/ 1588 h 43"/>
                  <a:gd name="T6" fmla="*/ 41275 w 32"/>
                  <a:gd name="T7" fmla="*/ 3175 h 43"/>
                  <a:gd name="T8" fmla="*/ 41275 w 32"/>
                  <a:gd name="T9" fmla="*/ 6350 h 43"/>
                  <a:gd name="T10" fmla="*/ 46038 w 32"/>
                  <a:gd name="T11" fmla="*/ 7938 h 43"/>
                  <a:gd name="T12" fmla="*/ 44450 w 32"/>
                  <a:gd name="T13" fmla="*/ 9525 h 43"/>
                  <a:gd name="T14" fmla="*/ 41275 w 32"/>
                  <a:gd name="T15" fmla="*/ 9525 h 43"/>
                  <a:gd name="T16" fmla="*/ 38100 w 32"/>
                  <a:gd name="T17" fmla="*/ 15875 h 43"/>
                  <a:gd name="T18" fmla="*/ 38100 w 32"/>
                  <a:gd name="T19" fmla="*/ 11113 h 43"/>
                  <a:gd name="T20" fmla="*/ 38100 w 32"/>
                  <a:gd name="T21" fmla="*/ 9525 h 43"/>
                  <a:gd name="T22" fmla="*/ 36513 w 32"/>
                  <a:gd name="T23" fmla="*/ 7938 h 43"/>
                  <a:gd name="T24" fmla="*/ 34925 w 32"/>
                  <a:gd name="T25" fmla="*/ 14288 h 43"/>
                  <a:gd name="T26" fmla="*/ 20638 w 32"/>
                  <a:gd name="T27" fmla="*/ 17463 h 43"/>
                  <a:gd name="T28" fmla="*/ 20638 w 32"/>
                  <a:gd name="T29" fmla="*/ 20638 h 43"/>
                  <a:gd name="T30" fmla="*/ 19050 w 32"/>
                  <a:gd name="T31" fmla="*/ 26988 h 43"/>
                  <a:gd name="T32" fmla="*/ 20638 w 32"/>
                  <a:gd name="T33" fmla="*/ 33338 h 43"/>
                  <a:gd name="T34" fmla="*/ 17463 w 32"/>
                  <a:gd name="T35" fmla="*/ 34925 h 43"/>
                  <a:gd name="T36" fmla="*/ 15875 w 32"/>
                  <a:gd name="T37" fmla="*/ 36513 h 43"/>
                  <a:gd name="T38" fmla="*/ 12700 w 32"/>
                  <a:gd name="T39" fmla="*/ 38100 h 43"/>
                  <a:gd name="T40" fmla="*/ 11113 w 32"/>
                  <a:gd name="T41" fmla="*/ 41275 h 43"/>
                  <a:gd name="T42" fmla="*/ 12700 w 32"/>
                  <a:gd name="T43" fmla="*/ 44450 h 43"/>
                  <a:gd name="T44" fmla="*/ 17463 w 32"/>
                  <a:gd name="T45" fmla="*/ 46038 h 43"/>
                  <a:gd name="T46" fmla="*/ 17463 w 32"/>
                  <a:gd name="T47" fmla="*/ 50800 h 43"/>
                  <a:gd name="T48" fmla="*/ 15875 w 32"/>
                  <a:gd name="T49" fmla="*/ 50800 h 43"/>
                  <a:gd name="T50" fmla="*/ 17463 w 32"/>
                  <a:gd name="T51" fmla="*/ 52388 h 43"/>
                  <a:gd name="T52" fmla="*/ 11113 w 32"/>
                  <a:gd name="T53" fmla="*/ 49213 h 43"/>
                  <a:gd name="T54" fmla="*/ 4763 w 32"/>
                  <a:gd name="T55" fmla="*/ 52388 h 43"/>
                  <a:gd name="T56" fmla="*/ 7938 w 32"/>
                  <a:gd name="T57" fmla="*/ 58738 h 43"/>
                  <a:gd name="T58" fmla="*/ 11113 w 32"/>
                  <a:gd name="T59" fmla="*/ 61913 h 43"/>
                  <a:gd name="T60" fmla="*/ 7938 w 32"/>
                  <a:gd name="T61" fmla="*/ 63500 h 43"/>
                  <a:gd name="T62" fmla="*/ 3175 w 32"/>
                  <a:gd name="T63" fmla="*/ 61913 h 43"/>
                  <a:gd name="T64" fmla="*/ 1588 w 32"/>
                  <a:gd name="T65" fmla="*/ 58738 h 43"/>
                  <a:gd name="T66" fmla="*/ 0 w 32"/>
                  <a:gd name="T67" fmla="*/ 58738 h 43"/>
                  <a:gd name="T68" fmla="*/ 0 w 32"/>
                  <a:gd name="T69" fmla="*/ 63500 h 43"/>
                  <a:gd name="T70" fmla="*/ 1588 w 32"/>
                  <a:gd name="T71" fmla="*/ 66675 h 43"/>
                  <a:gd name="T72" fmla="*/ 4763 w 32"/>
                  <a:gd name="T73" fmla="*/ 68263 h 43"/>
                  <a:gd name="T74" fmla="*/ 15875 w 32"/>
                  <a:gd name="T75" fmla="*/ 63500 h 43"/>
                  <a:gd name="T76" fmla="*/ 20638 w 32"/>
                  <a:gd name="T77" fmla="*/ 60325 h 43"/>
                  <a:gd name="T78" fmla="*/ 26988 w 32"/>
                  <a:gd name="T79" fmla="*/ 53975 h 43"/>
                  <a:gd name="T80" fmla="*/ 30163 w 32"/>
                  <a:gd name="T81" fmla="*/ 46038 h 43"/>
                  <a:gd name="T82" fmla="*/ 33338 w 32"/>
                  <a:gd name="T83" fmla="*/ 44450 h 43"/>
                  <a:gd name="T84" fmla="*/ 34925 w 32"/>
                  <a:gd name="T85" fmla="*/ 41275 h 43"/>
                  <a:gd name="T86" fmla="*/ 36513 w 32"/>
                  <a:gd name="T87" fmla="*/ 38100 h 43"/>
                  <a:gd name="T88" fmla="*/ 34925 w 32"/>
                  <a:gd name="T89" fmla="*/ 34925 h 43"/>
                  <a:gd name="T90" fmla="*/ 36513 w 32"/>
                  <a:gd name="T91" fmla="*/ 33338 h 43"/>
                  <a:gd name="T92" fmla="*/ 36513 w 32"/>
                  <a:gd name="T93" fmla="*/ 31750 h 43"/>
                  <a:gd name="T94" fmla="*/ 41275 w 32"/>
                  <a:gd name="T95" fmla="*/ 28575 h 43"/>
                  <a:gd name="T96" fmla="*/ 42863 w 32"/>
                  <a:gd name="T97" fmla="*/ 26988 h 43"/>
                  <a:gd name="T98" fmla="*/ 41275 w 32"/>
                  <a:gd name="T99" fmla="*/ 25400 h 43"/>
                  <a:gd name="T100" fmla="*/ 46038 w 32"/>
                  <a:gd name="T101" fmla="*/ 20638 h 43"/>
                  <a:gd name="T102" fmla="*/ 47625 w 32"/>
                  <a:gd name="T103" fmla="*/ 15875 h 43"/>
                  <a:gd name="T104" fmla="*/ 50800 w 32"/>
                  <a:gd name="T105" fmla="*/ 11113 h 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43">
                    <a:moveTo>
                      <a:pt x="30" y="1"/>
                    </a:moveTo>
                    <a:lnTo>
                      <a:pt x="30" y="1"/>
                    </a:lnTo>
                    <a:lnTo>
                      <a:pt x="30" y="0"/>
                    </a:lnTo>
                    <a:lnTo>
                      <a:pt x="29" y="0"/>
                    </a:lnTo>
                    <a:lnTo>
                      <a:pt x="28" y="1"/>
                    </a:lnTo>
                    <a:lnTo>
                      <a:pt x="27" y="1"/>
                    </a:lnTo>
                    <a:lnTo>
                      <a:pt x="26" y="1"/>
                    </a:lnTo>
                    <a:lnTo>
                      <a:pt x="26" y="2"/>
                    </a:lnTo>
                    <a:lnTo>
                      <a:pt x="24" y="4"/>
                    </a:lnTo>
                    <a:lnTo>
                      <a:pt x="26" y="4"/>
                    </a:lnTo>
                    <a:lnTo>
                      <a:pt x="29" y="5"/>
                    </a:lnTo>
                    <a:lnTo>
                      <a:pt x="29" y="6"/>
                    </a:lnTo>
                    <a:lnTo>
                      <a:pt x="28" y="6"/>
                    </a:lnTo>
                    <a:lnTo>
                      <a:pt x="26" y="6"/>
                    </a:lnTo>
                    <a:lnTo>
                      <a:pt x="26" y="9"/>
                    </a:lnTo>
                    <a:lnTo>
                      <a:pt x="24" y="10"/>
                    </a:lnTo>
                    <a:lnTo>
                      <a:pt x="24" y="7"/>
                    </a:lnTo>
                    <a:lnTo>
                      <a:pt x="26" y="6"/>
                    </a:lnTo>
                    <a:lnTo>
                      <a:pt x="24" y="6"/>
                    </a:lnTo>
                    <a:lnTo>
                      <a:pt x="24" y="5"/>
                    </a:lnTo>
                    <a:lnTo>
                      <a:pt x="23" y="5"/>
                    </a:lnTo>
                    <a:lnTo>
                      <a:pt x="23" y="7"/>
                    </a:lnTo>
                    <a:lnTo>
                      <a:pt x="22" y="9"/>
                    </a:lnTo>
                    <a:lnTo>
                      <a:pt x="16" y="10"/>
                    </a:lnTo>
                    <a:lnTo>
                      <a:pt x="13" y="11"/>
                    </a:lnTo>
                    <a:lnTo>
                      <a:pt x="12" y="11"/>
                    </a:lnTo>
                    <a:lnTo>
                      <a:pt x="13" y="13"/>
                    </a:lnTo>
                    <a:lnTo>
                      <a:pt x="12" y="17"/>
                    </a:lnTo>
                    <a:lnTo>
                      <a:pt x="13" y="20"/>
                    </a:lnTo>
                    <a:lnTo>
                      <a:pt x="13" y="21"/>
                    </a:lnTo>
                    <a:lnTo>
                      <a:pt x="12" y="21"/>
                    </a:lnTo>
                    <a:lnTo>
                      <a:pt x="11" y="22"/>
                    </a:lnTo>
                    <a:lnTo>
                      <a:pt x="10" y="22"/>
                    </a:lnTo>
                    <a:lnTo>
                      <a:pt x="10" y="23"/>
                    </a:lnTo>
                    <a:lnTo>
                      <a:pt x="8" y="24"/>
                    </a:lnTo>
                    <a:lnTo>
                      <a:pt x="7" y="24"/>
                    </a:lnTo>
                    <a:lnTo>
                      <a:pt x="7" y="26"/>
                    </a:lnTo>
                    <a:lnTo>
                      <a:pt x="8" y="28"/>
                    </a:lnTo>
                    <a:lnTo>
                      <a:pt x="8" y="29"/>
                    </a:lnTo>
                    <a:lnTo>
                      <a:pt x="11" y="29"/>
                    </a:lnTo>
                    <a:lnTo>
                      <a:pt x="12" y="31"/>
                    </a:lnTo>
                    <a:lnTo>
                      <a:pt x="11" y="32"/>
                    </a:lnTo>
                    <a:lnTo>
                      <a:pt x="11" y="31"/>
                    </a:lnTo>
                    <a:lnTo>
                      <a:pt x="10" y="32"/>
                    </a:lnTo>
                    <a:lnTo>
                      <a:pt x="11" y="33"/>
                    </a:lnTo>
                    <a:lnTo>
                      <a:pt x="10" y="32"/>
                    </a:lnTo>
                    <a:lnTo>
                      <a:pt x="7" y="31"/>
                    </a:lnTo>
                    <a:lnTo>
                      <a:pt x="6" y="32"/>
                    </a:lnTo>
                    <a:lnTo>
                      <a:pt x="3" y="33"/>
                    </a:lnTo>
                    <a:lnTo>
                      <a:pt x="3" y="35"/>
                    </a:lnTo>
                    <a:lnTo>
                      <a:pt x="5" y="37"/>
                    </a:lnTo>
                    <a:lnTo>
                      <a:pt x="7" y="38"/>
                    </a:lnTo>
                    <a:lnTo>
                      <a:pt x="7" y="39"/>
                    </a:lnTo>
                    <a:lnTo>
                      <a:pt x="7" y="40"/>
                    </a:lnTo>
                    <a:lnTo>
                      <a:pt x="5" y="40"/>
                    </a:lnTo>
                    <a:lnTo>
                      <a:pt x="3" y="40"/>
                    </a:lnTo>
                    <a:lnTo>
                      <a:pt x="2" y="39"/>
                    </a:lnTo>
                    <a:lnTo>
                      <a:pt x="1" y="37"/>
                    </a:lnTo>
                    <a:lnTo>
                      <a:pt x="0" y="37"/>
                    </a:lnTo>
                    <a:lnTo>
                      <a:pt x="0" y="39"/>
                    </a:lnTo>
                    <a:lnTo>
                      <a:pt x="0" y="40"/>
                    </a:lnTo>
                    <a:lnTo>
                      <a:pt x="0" y="42"/>
                    </a:lnTo>
                    <a:lnTo>
                      <a:pt x="1" y="42"/>
                    </a:lnTo>
                    <a:lnTo>
                      <a:pt x="2" y="43"/>
                    </a:lnTo>
                    <a:lnTo>
                      <a:pt x="3" y="43"/>
                    </a:lnTo>
                    <a:lnTo>
                      <a:pt x="10" y="40"/>
                    </a:lnTo>
                    <a:lnTo>
                      <a:pt x="12" y="39"/>
                    </a:lnTo>
                    <a:lnTo>
                      <a:pt x="13" y="38"/>
                    </a:lnTo>
                    <a:lnTo>
                      <a:pt x="14" y="37"/>
                    </a:lnTo>
                    <a:lnTo>
                      <a:pt x="17" y="34"/>
                    </a:lnTo>
                    <a:lnTo>
                      <a:pt x="19" y="29"/>
                    </a:lnTo>
                    <a:lnTo>
                      <a:pt x="21" y="28"/>
                    </a:lnTo>
                    <a:lnTo>
                      <a:pt x="22" y="27"/>
                    </a:lnTo>
                    <a:lnTo>
                      <a:pt x="22" y="26"/>
                    </a:lnTo>
                    <a:lnTo>
                      <a:pt x="23" y="26"/>
                    </a:lnTo>
                    <a:lnTo>
                      <a:pt x="23" y="24"/>
                    </a:lnTo>
                    <a:lnTo>
                      <a:pt x="18" y="22"/>
                    </a:lnTo>
                    <a:lnTo>
                      <a:pt x="22" y="22"/>
                    </a:lnTo>
                    <a:lnTo>
                      <a:pt x="23" y="22"/>
                    </a:lnTo>
                    <a:lnTo>
                      <a:pt x="23" y="21"/>
                    </a:lnTo>
                    <a:lnTo>
                      <a:pt x="23" y="20"/>
                    </a:lnTo>
                    <a:lnTo>
                      <a:pt x="26" y="18"/>
                    </a:lnTo>
                    <a:lnTo>
                      <a:pt x="27" y="18"/>
                    </a:lnTo>
                    <a:lnTo>
                      <a:pt x="27" y="17"/>
                    </a:lnTo>
                    <a:lnTo>
                      <a:pt x="26" y="17"/>
                    </a:lnTo>
                    <a:lnTo>
                      <a:pt x="26" y="16"/>
                    </a:lnTo>
                    <a:lnTo>
                      <a:pt x="27" y="15"/>
                    </a:lnTo>
                    <a:lnTo>
                      <a:pt x="29" y="13"/>
                    </a:lnTo>
                    <a:lnTo>
                      <a:pt x="29" y="11"/>
                    </a:lnTo>
                    <a:lnTo>
                      <a:pt x="30" y="10"/>
                    </a:lnTo>
                    <a:lnTo>
                      <a:pt x="30" y="9"/>
                    </a:lnTo>
                    <a:lnTo>
                      <a:pt x="32" y="7"/>
                    </a:lnTo>
                    <a:lnTo>
                      <a:pt x="30" y="1"/>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9" name="Freeform 275"/>
              <p:cNvSpPr>
                <a:spLocks/>
              </p:cNvSpPr>
              <p:nvPr/>
            </p:nvSpPr>
            <p:spPr bwMode="auto">
              <a:xfrm>
                <a:off x="2449079" y="2632418"/>
                <a:ext cx="7639" cy="859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0 h 9"/>
                  <a:gd name="T26" fmla="*/ 2147483647 w 8"/>
                  <a:gd name="T27" fmla="*/ 0 h 9"/>
                  <a:gd name="T28" fmla="*/ 2147483647 w 8"/>
                  <a:gd name="T29" fmla="*/ 2147483647 h 9"/>
                  <a:gd name="T30" fmla="*/ 2147483647 w 8"/>
                  <a:gd name="T31" fmla="*/ 2147483647 h 9"/>
                  <a:gd name="T32" fmla="*/ 2147483647 w 8"/>
                  <a:gd name="T33" fmla="*/ 2147483647 h 9"/>
                  <a:gd name="T34" fmla="*/ 2147483647 w 8"/>
                  <a:gd name="T35" fmla="*/ 2147483647 h 9"/>
                  <a:gd name="T36" fmla="*/ 2147483647 w 8"/>
                  <a:gd name="T37" fmla="*/ 2147483647 h 9"/>
                  <a:gd name="T38" fmla="*/ 0 w 8"/>
                  <a:gd name="T39" fmla="*/ 2147483647 h 9"/>
                  <a:gd name="T40" fmla="*/ 0 w 8"/>
                  <a:gd name="T41" fmla="*/ 2147483647 h 9"/>
                  <a:gd name="T42" fmla="*/ 0 w 8"/>
                  <a:gd name="T43" fmla="*/ 2147483647 h 9"/>
                  <a:gd name="T44" fmla="*/ 0 w 8"/>
                  <a:gd name="T45" fmla="*/ 2147483647 h 9"/>
                  <a:gd name="T46" fmla="*/ 2147483647 w 8"/>
                  <a:gd name="T47" fmla="*/ 2147483647 h 9"/>
                  <a:gd name="T48" fmla="*/ 2147483647 w 8"/>
                  <a:gd name="T49" fmla="*/ 2147483647 h 9"/>
                  <a:gd name="T50" fmla="*/ 2147483647 w 8"/>
                  <a:gd name="T51" fmla="*/ 2147483647 h 9"/>
                  <a:gd name="T52" fmla="*/ 2147483647 w 8"/>
                  <a:gd name="T53" fmla="*/ 2147483647 h 9"/>
                  <a:gd name="T54" fmla="*/ 2147483647 w 8"/>
                  <a:gd name="T55" fmla="*/ 2147483647 h 9"/>
                  <a:gd name="T56" fmla="*/ 2147483647 w 8"/>
                  <a:gd name="T57" fmla="*/ 2147483647 h 9"/>
                  <a:gd name="T58" fmla="*/ 2147483647 w 8"/>
                  <a:gd name="T59" fmla="*/ 2147483647 h 9"/>
                  <a:gd name="T60" fmla="*/ 2147483647 w 8"/>
                  <a:gd name="T61" fmla="*/ 2147483647 h 9"/>
                  <a:gd name="T62" fmla="*/ 2147483647 w 8"/>
                  <a:gd name="T63" fmla="*/ 2147483647 h 9"/>
                  <a:gd name="T64" fmla="*/ 2147483647 w 8"/>
                  <a:gd name="T65" fmla="*/ 2147483647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 h="9">
                    <a:moveTo>
                      <a:pt x="6" y="4"/>
                    </a:moveTo>
                    <a:lnTo>
                      <a:pt x="6" y="4"/>
                    </a:lnTo>
                    <a:lnTo>
                      <a:pt x="6" y="3"/>
                    </a:lnTo>
                    <a:lnTo>
                      <a:pt x="8" y="1"/>
                    </a:lnTo>
                    <a:lnTo>
                      <a:pt x="6" y="1"/>
                    </a:lnTo>
                    <a:lnTo>
                      <a:pt x="5" y="1"/>
                    </a:lnTo>
                    <a:lnTo>
                      <a:pt x="4" y="1"/>
                    </a:lnTo>
                    <a:lnTo>
                      <a:pt x="3" y="0"/>
                    </a:lnTo>
                    <a:lnTo>
                      <a:pt x="3" y="1"/>
                    </a:lnTo>
                    <a:lnTo>
                      <a:pt x="2" y="3"/>
                    </a:lnTo>
                    <a:lnTo>
                      <a:pt x="2" y="4"/>
                    </a:lnTo>
                    <a:lnTo>
                      <a:pt x="0" y="5"/>
                    </a:lnTo>
                    <a:lnTo>
                      <a:pt x="0" y="8"/>
                    </a:lnTo>
                    <a:lnTo>
                      <a:pt x="0" y="9"/>
                    </a:lnTo>
                    <a:lnTo>
                      <a:pt x="3" y="9"/>
                    </a:lnTo>
                    <a:lnTo>
                      <a:pt x="4" y="8"/>
                    </a:lnTo>
                    <a:lnTo>
                      <a:pt x="4" y="6"/>
                    </a:lnTo>
                    <a:lnTo>
                      <a:pt x="5" y="8"/>
                    </a:lnTo>
                    <a:lnTo>
                      <a:pt x="6" y="6"/>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 name="Freeform 276"/>
              <p:cNvSpPr>
                <a:spLocks/>
              </p:cNvSpPr>
              <p:nvPr/>
            </p:nvSpPr>
            <p:spPr bwMode="auto">
              <a:xfrm>
                <a:off x="2442533" y="2640656"/>
                <a:ext cx="6196" cy="3098"/>
              </a:xfrm>
              <a:custGeom>
                <a:avLst/>
                <a:gdLst>
                  <a:gd name="T0" fmla="*/ 9525 w 7"/>
                  <a:gd name="T1" fmla="*/ 4763 h 4"/>
                  <a:gd name="T2" fmla="*/ 9525 w 7"/>
                  <a:gd name="T3" fmla="*/ 4763 h 4"/>
                  <a:gd name="T4" fmla="*/ 11113 w 7"/>
                  <a:gd name="T5" fmla="*/ 3175 h 4"/>
                  <a:gd name="T6" fmla="*/ 11113 w 7"/>
                  <a:gd name="T7" fmla="*/ 1588 h 4"/>
                  <a:gd name="T8" fmla="*/ 11113 w 7"/>
                  <a:gd name="T9" fmla="*/ 1588 h 4"/>
                  <a:gd name="T10" fmla="*/ 9525 w 7"/>
                  <a:gd name="T11" fmla="*/ 0 h 4"/>
                  <a:gd name="T12" fmla="*/ 7938 w 7"/>
                  <a:gd name="T13" fmla="*/ 0 h 4"/>
                  <a:gd name="T14" fmla="*/ 7938 w 7"/>
                  <a:gd name="T15" fmla="*/ 0 h 4"/>
                  <a:gd name="T16" fmla="*/ 6350 w 7"/>
                  <a:gd name="T17" fmla="*/ 0 h 4"/>
                  <a:gd name="T18" fmla="*/ 3175 w 7"/>
                  <a:gd name="T19" fmla="*/ 1588 h 4"/>
                  <a:gd name="T20" fmla="*/ 3175 w 7"/>
                  <a:gd name="T21" fmla="*/ 1588 h 4"/>
                  <a:gd name="T22" fmla="*/ 6350 w 7"/>
                  <a:gd name="T23" fmla="*/ 1588 h 4"/>
                  <a:gd name="T24" fmla="*/ 6350 w 7"/>
                  <a:gd name="T25" fmla="*/ 1588 h 4"/>
                  <a:gd name="T26" fmla="*/ 6350 w 7"/>
                  <a:gd name="T27" fmla="*/ 3175 h 4"/>
                  <a:gd name="T28" fmla="*/ 3175 w 7"/>
                  <a:gd name="T29" fmla="*/ 4763 h 4"/>
                  <a:gd name="T30" fmla="*/ 3175 w 7"/>
                  <a:gd name="T31" fmla="*/ 4763 h 4"/>
                  <a:gd name="T32" fmla="*/ 0 w 7"/>
                  <a:gd name="T33" fmla="*/ 4763 h 4"/>
                  <a:gd name="T34" fmla="*/ 0 w 7"/>
                  <a:gd name="T35" fmla="*/ 6350 h 4"/>
                  <a:gd name="T36" fmla="*/ 1588 w 7"/>
                  <a:gd name="T37" fmla="*/ 6350 h 4"/>
                  <a:gd name="T38" fmla="*/ 1588 w 7"/>
                  <a:gd name="T39" fmla="*/ 6350 h 4"/>
                  <a:gd name="T40" fmla="*/ 3175 w 7"/>
                  <a:gd name="T41" fmla="*/ 6350 h 4"/>
                  <a:gd name="T42" fmla="*/ 6350 w 7"/>
                  <a:gd name="T43" fmla="*/ 4763 h 4"/>
                  <a:gd name="T44" fmla="*/ 6350 w 7"/>
                  <a:gd name="T45" fmla="*/ 4763 h 4"/>
                  <a:gd name="T46" fmla="*/ 9525 w 7"/>
                  <a:gd name="T47" fmla="*/ 4763 h 4"/>
                  <a:gd name="T48" fmla="*/ 9525 w 7"/>
                  <a:gd name="T49" fmla="*/ 4763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4">
                    <a:moveTo>
                      <a:pt x="6" y="3"/>
                    </a:moveTo>
                    <a:lnTo>
                      <a:pt x="6" y="3"/>
                    </a:lnTo>
                    <a:lnTo>
                      <a:pt x="7" y="2"/>
                    </a:lnTo>
                    <a:lnTo>
                      <a:pt x="7" y="1"/>
                    </a:lnTo>
                    <a:lnTo>
                      <a:pt x="6" y="0"/>
                    </a:lnTo>
                    <a:lnTo>
                      <a:pt x="5" y="0"/>
                    </a:lnTo>
                    <a:lnTo>
                      <a:pt x="4" y="0"/>
                    </a:lnTo>
                    <a:lnTo>
                      <a:pt x="2" y="1"/>
                    </a:lnTo>
                    <a:lnTo>
                      <a:pt x="4" y="1"/>
                    </a:lnTo>
                    <a:lnTo>
                      <a:pt x="4" y="2"/>
                    </a:lnTo>
                    <a:lnTo>
                      <a:pt x="2" y="3"/>
                    </a:lnTo>
                    <a:lnTo>
                      <a:pt x="0" y="3"/>
                    </a:lnTo>
                    <a:lnTo>
                      <a:pt x="0" y="4"/>
                    </a:lnTo>
                    <a:lnTo>
                      <a:pt x="1" y="4"/>
                    </a:lnTo>
                    <a:lnTo>
                      <a:pt x="2" y="4"/>
                    </a:lnTo>
                    <a:lnTo>
                      <a:pt x="4" y="3"/>
                    </a:lnTo>
                    <a:lnTo>
                      <a:pt x="6" y="3"/>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1" name="Freeform 277"/>
              <p:cNvSpPr>
                <a:spLocks/>
              </p:cNvSpPr>
              <p:nvPr/>
            </p:nvSpPr>
            <p:spPr bwMode="auto">
              <a:xfrm>
                <a:off x="2449079" y="2653425"/>
                <a:ext cx="4774" cy="4774"/>
              </a:xfrm>
              <a:custGeom>
                <a:avLst/>
                <a:gdLst>
                  <a:gd name="T0" fmla="*/ 2147483647 w 5"/>
                  <a:gd name="T1" fmla="*/ 2147483647 h 5"/>
                  <a:gd name="T2" fmla="*/ 2147483647 w 5"/>
                  <a:gd name="T3" fmla="*/ 2147483647 h 5"/>
                  <a:gd name="T4" fmla="*/ 2147483647 w 5"/>
                  <a:gd name="T5" fmla="*/ 0 h 5"/>
                  <a:gd name="T6" fmla="*/ 2147483647 w 5"/>
                  <a:gd name="T7" fmla="*/ 0 h 5"/>
                  <a:gd name="T8" fmla="*/ 2147483647 w 5"/>
                  <a:gd name="T9" fmla="*/ 0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4" y="1"/>
                    </a:moveTo>
                    <a:lnTo>
                      <a:pt x="4" y="1"/>
                    </a:lnTo>
                    <a:lnTo>
                      <a:pt x="2" y="0"/>
                    </a:lnTo>
                    <a:lnTo>
                      <a:pt x="0" y="1"/>
                    </a:lnTo>
                    <a:lnTo>
                      <a:pt x="2" y="4"/>
                    </a:lnTo>
                    <a:lnTo>
                      <a:pt x="3" y="5"/>
                    </a:lnTo>
                    <a:lnTo>
                      <a:pt x="4" y="5"/>
                    </a:lnTo>
                    <a:lnTo>
                      <a:pt x="5" y="5"/>
                    </a:lnTo>
                    <a:lnTo>
                      <a:pt x="5" y="4"/>
                    </a:lnTo>
                    <a:lnTo>
                      <a:pt x="5" y="3"/>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2" name="Freeform 278"/>
              <p:cNvSpPr>
                <a:spLocks/>
              </p:cNvSpPr>
              <p:nvPr/>
            </p:nvSpPr>
            <p:spPr bwMode="auto">
              <a:xfrm>
                <a:off x="2493957" y="2657245"/>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w 4"/>
                  <a:gd name="T13" fmla="*/ 0 h 4"/>
                  <a:gd name="T14" fmla="*/ 0 w 4"/>
                  <a:gd name="T15" fmla="*/ 0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4">
                    <a:moveTo>
                      <a:pt x="4" y="4"/>
                    </a:moveTo>
                    <a:lnTo>
                      <a:pt x="4" y="4"/>
                    </a:lnTo>
                    <a:lnTo>
                      <a:pt x="4" y="2"/>
                    </a:lnTo>
                    <a:lnTo>
                      <a:pt x="2" y="1"/>
                    </a:lnTo>
                    <a:lnTo>
                      <a:pt x="0" y="0"/>
                    </a:lnTo>
                    <a:lnTo>
                      <a:pt x="1" y="1"/>
                    </a:lnTo>
                    <a:lnTo>
                      <a:pt x="1" y="2"/>
                    </a:lnTo>
                    <a:lnTo>
                      <a:pt x="2" y="4"/>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 name="Freeform 279"/>
              <p:cNvSpPr>
                <a:spLocks/>
              </p:cNvSpPr>
              <p:nvPr/>
            </p:nvSpPr>
            <p:spPr bwMode="auto">
              <a:xfrm>
                <a:off x="2510190" y="2724085"/>
                <a:ext cx="3819" cy="1910"/>
              </a:xfrm>
              <a:custGeom>
                <a:avLst/>
                <a:gdLst>
                  <a:gd name="T0" fmla="*/ 2147483647 w 4"/>
                  <a:gd name="T1" fmla="*/ 2147483647 h 2"/>
                  <a:gd name="T2" fmla="*/ 2147483647 w 4"/>
                  <a:gd name="T3" fmla="*/ 2147483647 h 2"/>
                  <a:gd name="T4" fmla="*/ 2147483647 w 4"/>
                  <a:gd name="T5" fmla="*/ 0 h 2"/>
                  <a:gd name="T6" fmla="*/ 2147483647 w 4"/>
                  <a:gd name="T7" fmla="*/ 0 h 2"/>
                  <a:gd name="T8" fmla="*/ 2147483647 w 4"/>
                  <a:gd name="T9" fmla="*/ 0 h 2"/>
                  <a:gd name="T10" fmla="*/ 2147483647 w 4"/>
                  <a:gd name="T11" fmla="*/ 0 h 2"/>
                  <a:gd name="T12" fmla="*/ 0 w 4"/>
                  <a:gd name="T13" fmla="*/ 2147483647 h 2"/>
                  <a:gd name="T14" fmla="*/ 0 w 4"/>
                  <a:gd name="T15" fmla="*/ 2147483647 h 2"/>
                  <a:gd name="T16" fmla="*/ 0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2">
                    <a:moveTo>
                      <a:pt x="4" y="1"/>
                    </a:moveTo>
                    <a:lnTo>
                      <a:pt x="4" y="1"/>
                    </a:lnTo>
                    <a:lnTo>
                      <a:pt x="4" y="0"/>
                    </a:lnTo>
                    <a:lnTo>
                      <a:pt x="1" y="0"/>
                    </a:lnTo>
                    <a:lnTo>
                      <a:pt x="0" y="1"/>
                    </a:lnTo>
                    <a:lnTo>
                      <a:pt x="1" y="2"/>
                    </a:lnTo>
                    <a:lnTo>
                      <a:pt x="2" y="2"/>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 name="Freeform 280"/>
              <p:cNvSpPr>
                <a:spLocks/>
              </p:cNvSpPr>
              <p:nvPr/>
            </p:nvSpPr>
            <p:spPr bwMode="auto">
              <a:xfrm>
                <a:off x="2307761" y="2679380"/>
                <a:ext cx="41826" cy="37175"/>
              </a:xfrm>
              <a:custGeom>
                <a:avLst/>
                <a:gdLst>
                  <a:gd name="T0" fmla="*/ 34925 w 44"/>
                  <a:gd name="T1" fmla="*/ 60325 h 39"/>
                  <a:gd name="T2" fmla="*/ 31750 w 44"/>
                  <a:gd name="T3" fmla="*/ 53975 h 39"/>
                  <a:gd name="T4" fmla="*/ 25400 w 44"/>
                  <a:gd name="T5" fmla="*/ 53975 h 39"/>
                  <a:gd name="T6" fmla="*/ 17463 w 44"/>
                  <a:gd name="T7" fmla="*/ 53975 h 39"/>
                  <a:gd name="T8" fmla="*/ 11113 w 44"/>
                  <a:gd name="T9" fmla="*/ 57150 h 39"/>
                  <a:gd name="T10" fmla="*/ 14288 w 44"/>
                  <a:gd name="T11" fmla="*/ 58738 h 39"/>
                  <a:gd name="T12" fmla="*/ 7938 w 44"/>
                  <a:gd name="T13" fmla="*/ 57150 h 39"/>
                  <a:gd name="T14" fmla="*/ 0 w 44"/>
                  <a:gd name="T15" fmla="*/ 52388 h 39"/>
                  <a:gd name="T16" fmla="*/ 1588 w 44"/>
                  <a:gd name="T17" fmla="*/ 44450 h 39"/>
                  <a:gd name="T18" fmla="*/ 4763 w 44"/>
                  <a:gd name="T19" fmla="*/ 39688 h 39"/>
                  <a:gd name="T20" fmla="*/ 6350 w 44"/>
                  <a:gd name="T21" fmla="*/ 34925 h 39"/>
                  <a:gd name="T22" fmla="*/ 7938 w 44"/>
                  <a:gd name="T23" fmla="*/ 34925 h 39"/>
                  <a:gd name="T24" fmla="*/ 7938 w 44"/>
                  <a:gd name="T25" fmla="*/ 36513 h 39"/>
                  <a:gd name="T26" fmla="*/ 7938 w 44"/>
                  <a:gd name="T27" fmla="*/ 39688 h 39"/>
                  <a:gd name="T28" fmla="*/ 7938 w 44"/>
                  <a:gd name="T29" fmla="*/ 42863 h 39"/>
                  <a:gd name="T30" fmla="*/ 4763 w 44"/>
                  <a:gd name="T31" fmla="*/ 44450 h 39"/>
                  <a:gd name="T32" fmla="*/ 4763 w 44"/>
                  <a:gd name="T33" fmla="*/ 47625 h 39"/>
                  <a:gd name="T34" fmla="*/ 9525 w 44"/>
                  <a:gd name="T35" fmla="*/ 50800 h 39"/>
                  <a:gd name="T36" fmla="*/ 11113 w 44"/>
                  <a:gd name="T37" fmla="*/ 50800 h 39"/>
                  <a:gd name="T38" fmla="*/ 7938 w 44"/>
                  <a:gd name="T39" fmla="*/ 49213 h 39"/>
                  <a:gd name="T40" fmla="*/ 9525 w 44"/>
                  <a:gd name="T41" fmla="*/ 42863 h 39"/>
                  <a:gd name="T42" fmla="*/ 9525 w 44"/>
                  <a:gd name="T43" fmla="*/ 41275 h 39"/>
                  <a:gd name="T44" fmla="*/ 14288 w 44"/>
                  <a:gd name="T45" fmla="*/ 39688 h 39"/>
                  <a:gd name="T46" fmla="*/ 11113 w 44"/>
                  <a:gd name="T47" fmla="*/ 33338 h 39"/>
                  <a:gd name="T48" fmla="*/ 11113 w 44"/>
                  <a:gd name="T49" fmla="*/ 31750 h 39"/>
                  <a:gd name="T50" fmla="*/ 14288 w 44"/>
                  <a:gd name="T51" fmla="*/ 26988 h 39"/>
                  <a:gd name="T52" fmla="*/ 9525 w 44"/>
                  <a:gd name="T53" fmla="*/ 22225 h 39"/>
                  <a:gd name="T54" fmla="*/ 9525 w 44"/>
                  <a:gd name="T55" fmla="*/ 7938 h 39"/>
                  <a:gd name="T56" fmla="*/ 15875 w 44"/>
                  <a:gd name="T57" fmla="*/ 4763 h 39"/>
                  <a:gd name="T58" fmla="*/ 22225 w 44"/>
                  <a:gd name="T59" fmla="*/ 7938 h 39"/>
                  <a:gd name="T60" fmla="*/ 22225 w 44"/>
                  <a:gd name="T61" fmla="*/ 15875 h 39"/>
                  <a:gd name="T62" fmla="*/ 26988 w 44"/>
                  <a:gd name="T63" fmla="*/ 14288 h 39"/>
                  <a:gd name="T64" fmla="*/ 31750 w 44"/>
                  <a:gd name="T65" fmla="*/ 14288 h 39"/>
                  <a:gd name="T66" fmla="*/ 34925 w 44"/>
                  <a:gd name="T67" fmla="*/ 12700 h 39"/>
                  <a:gd name="T68" fmla="*/ 33338 w 44"/>
                  <a:gd name="T69" fmla="*/ 12700 h 39"/>
                  <a:gd name="T70" fmla="*/ 34925 w 44"/>
                  <a:gd name="T71" fmla="*/ 7938 h 39"/>
                  <a:gd name="T72" fmla="*/ 41275 w 44"/>
                  <a:gd name="T73" fmla="*/ 15875 h 39"/>
                  <a:gd name="T74" fmla="*/ 41275 w 44"/>
                  <a:gd name="T75" fmla="*/ 12700 h 39"/>
                  <a:gd name="T76" fmla="*/ 42863 w 44"/>
                  <a:gd name="T77" fmla="*/ 9525 h 39"/>
                  <a:gd name="T78" fmla="*/ 41275 w 44"/>
                  <a:gd name="T79" fmla="*/ 12700 h 39"/>
                  <a:gd name="T80" fmla="*/ 41275 w 44"/>
                  <a:gd name="T81" fmla="*/ 6350 h 39"/>
                  <a:gd name="T82" fmla="*/ 44450 w 44"/>
                  <a:gd name="T83" fmla="*/ 4763 h 39"/>
                  <a:gd name="T84" fmla="*/ 47625 w 44"/>
                  <a:gd name="T85" fmla="*/ 0 h 39"/>
                  <a:gd name="T86" fmla="*/ 49213 w 44"/>
                  <a:gd name="T87" fmla="*/ 6350 h 39"/>
                  <a:gd name="T88" fmla="*/ 52388 w 44"/>
                  <a:gd name="T89" fmla="*/ 9525 h 39"/>
                  <a:gd name="T90" fmla="*/ 49213 w 44"/>
                  <a:gd name="T91" fmla="*/ 12700 h 39"/>
                  <a:gd name="T92" fmla="*/ 52388 w 44"/>
                  <a:gd name="T93" fmla="*/ 12700 h 39"/>
                  <a:gd name="T94" fmla="*/ 53975 w 44"/>
                  <a:gd name="T95" fmla="*/ 12700 h 39"/>
                  <a:gd name="T96" fmla="*/ 58738 w 44"/>
                  <a:gd name="T97" fmla="*/ 12700 h 39"/>
                  <a:gd name="T98" fmla="*/ 60325 w 44"/>
                  <a:gd name="T99" fmla="*/ 14288 h 39"/>
                  <a:gd name="T100" fmla="*/ 57150 w 44"/>
                  <a:gd name="T101" fmla="*/ 15875 h 39"/>
                  <a:gd name="T102" fmla="*/ 57150 w 44"/>
                  <a:gd name="T103" fmla="*/ 25400 h 39"/>
                  <a:gd name="T104" fmla="*/ 65088 w 44"/>
                  <a:gd name="T105" fmla="*/ 34925 h 39"/>
                  <a:gd name="T106" fmla="*/ 69850 w 44"/>
                  <a:gd name="T107" fmla="*/ 41275 h 39"/>
                  <a:gd name="T108" fmla="*/ 66675 w 44"/>
                  <a:gd name="T109" fmla="*/ 44450 h 39"/>
                  <a:gd name="T110" fmla="*/ 58738 w 44"/>
                  <a:gd name="T111" fmla="*/ 44450 h 39"/>
                  <a:gd name="T112" fmla="*/ 50800 w 44"/>
                  <a:gd name="T113" fmla="*/ 42863 h 39"/>
                  <a:gd name="T114" fmla="*/ 39688 w 44"/>
                  <a:gd name="T115" fmla="*/ 42863 h 39"/>
                  <a:gd name="T116" fmla="*/ 41275 w 44"/>
                  <a:gd name="T117" fmla="*/ 52388 h 39"/>
                  <a:gd name="T118" fmla="*/ 44450 w 44"/>
                  <a:gd name="T119" fmla="*/ 57150 h 39"/>
                  <a:gd name="T120" fmla="*/ 42863 w 44"/>
                  <a:gd name="T121" fmla="*/ 61913 h 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 h="39">
                    <a:moveTo>
                      <a:pt x="26" y="39"/>
                    </a:moveTo>
                    <a:lnTo>
                      <a:pt x="26" y="39"/>
                    </a:lnTo>
                    <a:lnTo>
                      <a:pt x="23" y="39"/>
                    </a:lnTo>
                    <a:lnTo>
                      <a:pt x="22" y="38"/>
                    </a:lnTo>
                    <a:lnTo>
                      <a:pt x="21" y="36"/>
                    </a:lnTo>
                    <a:lnTo>
                      <a:pt x="20" y="34"/>
                    </a:lnTo>
                    <a:lnTo>
                      <a:pt x="18" y="34"/>
                    </a:lnTo>
                    <a:lnTo>
                      <a:pt x="16" y="34"/>
                    </a:lnTo>
                    <a:lnTo>
                      <a:pt x="14" y="36"/>
                    </a:lnTo>
                    <a:lnTo>
                      <a:pt x="11" y="34"/>
                    </a:lnTo>
                    <a:lnTo>
                      <a:pt x="9" y="34"/>
                    </a:lnTo>
                    <a:lnTo>
                      <a:pt x="7" y="34"/>
                    </a:lnTo>
                    <a:lnTo>
                      <a:pt x="7" y="36"/>
                    </a:lnTo>
                    <a:lnTo>
                      <a:pt x="9" y="37"/>
                    </a:lnTo>
                    <a:lnTo>
                      <a:pt x="5" y="37"/>
                    </a:lnTo>
                    <a:lnTo>
                      <a:pt x="5" y="36"/>
                    </a:lnTo>
                    <a:lnTo>
                      <a:pt x="4" y="34"/>
                    </a:lnTo>
                    <a:lnTo>
                      <a:pt x="1" y="33"/>
                    </a:lnTo>
                    <a:lnTo>
                      <a:pt x="0" y="33"/>
                    </a:lnTo>
                    <a:lnTo>
                      <a:pt x="0" y="30"/>
                    </a:lnTo>
                    <a:lnTo>
                      <a:pt x="1" y="28"/>
                    </a:lnTo>
                    <a:lnTo>
                      <a:pt x="1" y="27"/>
                    </a:lnTo>
                    <a:lnTo>
                      <a:pt x="3" y="25"/>
                    </a:lnTo>
                    <a:lnTo>
                      <a:pt x="3" y="23"/>
                    </a:lnTo>
                    <a:lnTo>
                      <a:pt x="4" y="22"/>
                    </a:lnTo>
                    <a:lnTo>
                      <a:pt x="5" y="21"/>
                    </a:lnTo>
                    <a:lnTo>
                      <a:pt x="5" y="22"/>
                    </a:lnTo>
                    <a:lnTo>
                      <a:pt x="5" y="23"/>
                    </a:lnTo>
                    <a:lnTo>
                      <a:pt x="4" y="25"/>
                    </a:lnTo>
                    <a:lnTo>
                      <a:pt x="5" y="25"/>
                    </a:lnTo>
                    <a:lnTo>
                      <a:pt x="5" y="26"/>
                    </a:lnTo>
                    <a:lnTo>
                      <a:pt x="5" y="27"/>
                    </a:lnTo>
                    <a:lnTo>
                      <a:pt x="4" y="28"/>
                    </a:lnTo>
                    <a:lnTo>
                      <a:pt x="3" y="28"/>
                    </a:lnTo>
                    <a:lnTo>
                      <a:pt x="3" y="30"/>
                    </a:lnTo>
                    <a:lnTo>
                      <a:pt x="4" y="31"/>
                    </a:lnTo>
                    <a:lnTo>
                      <a:pt x="6" y="32"/>
                    </a:lnTo>
                    <a:lnTo>
                      <a:pt x="6" y="33"/>
                    </a:lnTo>
                    <a:lnTo>
                      <a:pt x="7" y="33"/>
                    </a:lnTo>
                    <a:lnTo>
                      <a:pt x="7" y="32"/>
                    </a:lnTo>
                    <a:lnTo>
                      <a:pt x="6" y="32"/>
                    </a:lnTo>
                    <a:lnTo>
                      <a:pt x="5" y="31"/>
                    </a:lnTo>
                    <a:lnTo>
                      <a:pt x="5" y="28"/>
                    </a:lnTo>
                    <a:lnTo>
                      <a:pt x="6" y="27"/>
                    </a:lnTo>
                    <a:lnTo>
                      <a:pt x="7" y="27"/>
                    </a:lnTo>
                    <a:lnTo>
                      <a:pt x="6" y="26"/>
                    </a:lnTo>
                    <a:lnTo>
                      <a:pt x="7" y="25"/>
                    </a:lnTo>
                    <a:lnTo>
                      <a:pt x="9" y="25"/>
                    </a:lnTo>
                    <a:lnTo>
                      <a:pt x="9" y="22"/>
                    </a:lnTo>
                    <a:lnTo>
                      <a:pt x="7" y="21"/>
                    </a:lnTo>
                    <a:lnTo>
                      <a:pt x="7" y="20"/>
                    </a:lnTo>
                    <a:lnTo>
                      <a:pt x="6" y="19"/>
                    </a:lnTo>
                    <a:lnTo>
                      <a:pt x="6" y="17"/>
                    </a:lnTo>
                    <a:lnTo>
                      <a:pt x="9" y="17"/>
                    </a:lnTo>
                    <a:lnTo>
                      <a:pt x="9" y="16"/>
                    </a:lnTo>
                    <a:lnTo>
                      <a:pt x="7" y="15"/>
                    </a:lnTo>
                    <a:lnTo>
                      <a:pt x="6" y="14"/>
                    </a:lnTo>
                    <a:lnTo>
                      <a:pt x="7" y="10"/>
                    </a:lnTo>
                    <a:lnTo>
                      <a:pt x="6" y="5"/>
                    </a:lnTo>
                    <a:lnTo>
                      <a:pt x="7" y="4"/>
                    </a:lnTo>
                    <a:lnTo>
                      <a:pt x="10" y="3"/>
                    </a:lnTo>
                    <a:lnTo>
                      <a:pt x="12" y="4"/>
                    </a:lnTo>
                    <a:lnTo>
                      <a:pt x="14" y="5"/>
                    </a:lnTo>
                    <a:lnTo>
                      <a:pt x="15" y="5"/>
                    </a:lnTo>
                    <a:lnTo>
                      <a:pt x="14" y="8"/>
                    </a:lnTo>
                    <a:lnTo>
                      <a:pt x="14" y="10"/>
                    </a:lnTo>
                    <a:lnTo>
                      <a:pt x="15" y="10"/>
                    </a:lnTo>
                    <a:lnTo>
                      <a:pt x="17" y="9"/>
                    </a:lnTo>
                    <a:lnTo>
                      <a:pt x="20" y="8"/>
                    </a:lnTo>
                    <a:lnTo>
                      <a:pt x="20" y="9"/>
                    </a:lnTo>
                    <a:lnTo>
                      <a:pt x="21" y="9"/>
                    </a:lnTo>
                    <a:lnTo>
                      <a:pt x="22" y="9"/>
                    </a:lnTo>
                    <a:lnTo>
                      <a:pt x="22" y="8"/>
                    </a:lnTo>
                    <a:lnTo>
                      <a:pt x="21" y="8"/>
                    </a:lnTo>
                    <a:lnTo>
                      <a:pt x="22" y="5"/>
                    </a:lnTo>
                    <a:lnTo>
                      <a:pt x="25" y="9"/>
                    </a:lnTo>
                    <a:lnTo>
                      <a:pt x="26" y="10"/>
                    </a:lnTo>
                    <a:lnTo>
                      <a:pt x="26" y="9"/>
                    </a:lnTo>
                    <a:lnTo>
                      <a:pt x="26" y="8"/>
                    </a:lnTo>
                    <a:lnTo>
                      <a:pt x="28" y="8"/>
                    </a:lnTo>
                    <a:lnTo>
                      <a:pt x="30" y="6"/>
                    </a:lnTo>
                    <a:lnTo>
                      <a:pt x="27" y="6"/>
                    </a:lnTo>
                    <a:lnTo>
                      <a:pt x="26" y="8"/>
                    </a:lnTo>
                    <a:lnTo>
                      <a:pt x="25" y="6"/>
                    </a:lnTo>
                    <a:lnTo>
                      <a:pt x="26" y="4"/>
                    </a:lnTo>
                    <a:lnTo>
                      <a:pt x="27" y="4"/>
                    </a:lnTo>
                    <a:lnTo>
                      <a:pt x="28" y="4"/>
                    </a:lnTo>
                    <a:lnTo>
                      <a:pt x="28" y="3"/>
                    </a:lnTo>
                    <a:lnTo>
                      <a:pt x="28" y="1"/>
                    </a:lnTo>
                    <a:lnTo>
                      <a:pt x="30" y="0"/>
                    </a:lnTo>
                    <a:lnTo>
                      <a:pt x="31" y="0"/>
                    </a:lnTo>
                    <a:lnTo>
                      <a:pt x="31" y="4"/>
                    </a:lnTo>
                    <a:lnTo>
                      <a:pt x="31" y="5"/>
                    </a:lnTo>
                    <a:lnTo>
                      <a:pt x="33" y="6"/>
                    </a:lnTo>
                    <a:lnTo>
                      <a:pt x="32" y="6"/>
                    </a:lnTo>
                    <a:lnTo>
                      <a:pt x="31" y="8"/>
                    </a:lnTo>
                    <a:lnTo>
                      <a:pt x="32" y="9"/>
                    </a:lnTo>
                    <a:lnTo>
                      <a:pt x="33" y="8"/>
                    </a:lnTo>
                    <a:lnTo>
                      <a:pt x="36" y="6"/>
                    </a:lnTo>
                    <a:lnTo>
                      <a:pt x="34" y="8"/>
                    </a:lnTo>
                    <a:lnTo>
                      <a:pt x="34" y="9"/>
                    </a:lnTo>
                    <a:lnTo>
                      <a:pt x="36" y="9"/>
                    </a:lnTo>
                    <a:lnTo>
                      <a:pt x="37" y="8"/>
                    </a:lnTo>
                    <a:lnTo>
                      <a:pt x="37" y="9"/>
                    </a:lnTo>
                    <a:lnTo>
                      <a:pt x="38" y="9"/>
                    </a:lnTo>
                    <a:lnTo>
                      <a:pt x="37" y="10"/>
                    </a:lnTo>
                    <a:lnTo>
                      <a:pt x="36" y="10"/>
                    </a:lnTo>
                    <a:lnTo>
                      <a:pt x="36" y="14"/>
                    </a:lnTo>
                    <a:lnTo>
                      <a:pt x="36" y="15"/>
                    </a:lnTo>
                    <a:lnTo>
                      <a:pt x="36" y="16"/>
                    </a:lnTo>
                    <a:lnTo>
                      <a:pt x="37" y="19"/>
                    </a:lnTo>
                    <a:lnTo>
                      <a:pt x="41" y="22"/>
                    </a:lnTo>
                    <a:lnTo>
                      <a:pt x="43" y="25"/>
                    </a:lnTo>
                    <a:lnTo>
                      <a:pt x="44" y="26"/>
                    </a:lnTo>
                    <a:lnTo>
                      <a:pt x="43" y="27"/>
                    </a:lnTo>
                    <a:lnTo>
                      <a:pt x="42" y="28"/>
                    </a:lnTo>
                    <a:lnTo>
                      <a:pt x="41" y="27"/>
                    </a:lnTo>
                    <a:lnTo>
                      <a:pt x="37" y="28"/>
                    </a:lnTo>
                    <a:lnTo>
                      <a:pt x="33" y="28"/>
                    </a:lnTo>
                    <a:lnTo>
                      <a:pt x="32" y="27"/>
                    </a:lnTo>
                    <a:lnTo>
                      <a:pt x="31" y="26"/>
                    </a:lnTo>
                    <a:lnTo>
                      <a:pt x="25" y="27"/>
                    </a:lnTo>
                    <a:lnTo>
                      <a:pt x="25" y="31"/>
                    </a:lnTo>
                    <a:lnTo>
                      <a:pt x="25" y="32"/>
                    </a:lnTo>
                    <a:lnTo>
                      <a:pt x="26" y="33"/>
                    </a:lnTo>
                    <a:lnTo>
                      <a:pt x="28" y="34"/>
                    </a:lnTo>
                    <a:lnTo>
                      <a:pt x="28" y="36"/>
                    </a:lnTo>
                    <a:lnTo>
                      <a:pt x="28" y="37"/>
                    </a:lnTo>
                    <a:lnTo>
                      <a:pt x="27" y="37"/>
                    </a:lnTo>
                    <a:lnTo>
                      <a:pt x="27" y="39"/>
                    </a:lnTo>
                    <a:lnTo>
                      <a:pt x="26" y="39"/>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5" name="Freeform 281"/>
              <p:cNvSpPr>
                <a:spLocks/>
              </p:cNvSpPr>
              <p:nvPr/>
            </p:nvSpPr>
            <p:spPr bwMode="auto">
              <a:xfrm>
                <a:off x="2340293" y="2673185"/>
                <a:ext cx="10843" cy="10842"/>
              </a:xfrm>
              <a:custGeom>
                <a:avLst/>
                <a:gdLst>
                  <a:gd name="T0" fmla="*/ 14287 w 11"/>
                  <a:gd name="T1" fmla="*/ 3175 h 12"/>
                  <a:gd name="T2" fmla="*/ 12700 w 11"/>
                  <a:gd name="T3" fmla="*/ 0 h 12"/>
                  <a:gd name="T4" fmla="*/ 11112 w 11"/>
                  <a:gd name="T5" fmla="*/ 0 h 12"/>
                  <a:gd name="T6" fmla="*/ 7937 w 11"/>
                  <a:gd name="T7" fmla="*/ 0 h 12"/>
                  <a:gd name="T8" fmla="*/ 11112 w 11"/>
                  <a:gd name="T9" fmla="*/ 3175 h 12"/>
                  <a:gd name="T10" fmla="*/ 12700 w 11"/>
                  <a:gd name="T11" fmla="*/ 7938 h 12"/>
                  <a:gd name="T12" fmla="*/ 11112 w 11"/>
                  <a:gd name="T13" fmla="*/ 7938 h 12"/>
                  <a:gd name="T14" fmla="*/ 11112 w 11"/>
                  <a:gd name="T15" fmla="*/ 9525 h 12"/>
                  <a:gd name="T16" fmla="*/ 12700 w 11"/>
                  <a:gd name="T17" fmla="*/ 12700 h 12"/>
                  <a:gd name="T18" fmla="*/ 11112 w 11"/>
                  <a:gd name="T19" fmla="*/ 12700 h 12"/>
                  <a:gd name="T20" fmla="*/ 7937 w 11"/>
                  <a:gd name="T21" fmla="*/ 11113 h 12"/>
                  <a:gd name="T22" fmla="*/ 11112 w 11"/>
                  <a:gd name="T23" fmla="*/ 11113 h 12"/>
                  <a:gd name="T24" fmla="*/ 7937 w 11"/>
                  <a:gd name="T25" fmla="*/ 9525 h 12"/>
                  <a:gd name="T26" fmla="*/ 11112 w 11"/>
                  <a:gd name="T27" fmla="*/ 7938 h 12"/>
                  <a:gd name="T28" fmla="*/ 7937 w 11"/>
                  <a:gd name="T29" fmla="*/ 4763 h 12"/>
                  <a:gd name="T30" fmla="*/ 7937 w 11"/>
                  <a:gd name="T31" fmla="*/ 1588 h 12"/>
                  <a:gd name="T32" fmla="*/ 6350 w 11"/>
                  <a:gd name="T33" fmla="*/ 1588 h 12"/>
                  <a:gd name="T34" fmla="*/ 4762 w 11"/>
                  <a:gd name="T35" fmla="*/ 1588 h 12"/>
                  <a:gd name="T36" fmla="*/ 0 w 11"/>
                  <a:gd name="T37" fmla="*/ 1588 h 12"/>
                  <a:gd name="T38" fmla="*/ 3175 w 11"/>
                  <a:gd name="T39" fmla="*/ 1588 h 12"/>
                  <a:gd name="T40" fmla="*/ 3175 w 11"/>
                  <a:gd name="T41" fmla="*/ 1588 h 12"/>
                  <a:gd name="T42" fmla="*/ 3175 w 11"/>
                  <a:gd name="T43" fmla="*/ 9525 h 12"/>
                  <a:gd name="T44" fmla="*/ 3175 w 11"/>
                  <a:gd name="T45" fmla="*/ 15875 h 12"/>
                  <a:gd name="T46" fmla="*/ 4762 w 11"/>
                  <a:gd name="T47" fmla="*/ 15875 h 12"/>
                  <a:gd name="T48" fmla="*/ 6350 w 11"/>
                  <a:gd name="T49" fmla="*/ 17463 h 12"/>
                  <a:gd name="T50" fmla="*/ 11112 w 11"/>
                  <a:gd name="T51" fmla="*/ 19050 h 12"/>
                  <a:gd name="T52" fmla="*/ 12700 w 11"/>
                  <a:gd name="T53" fmla="*/ 19050 h 12"/>
                  <a:gd name="T54" fmla="*/ 12700 w 11"/>
                  <a:gd name="T55" fmla="*/ 19050 h 12"/>
                  <a:gd name="T56" fmla="*/ 17462 w 11"/>
                  <a:gd name="T57" fmla="*/ 12700 h 12"/>
                  <a:gd name="T58" fmla="*/ 17462 w 11"/>
                  <a:gd name="T59" fmla="*/ 11113 h 12"/>
                  <a:gd name="T60" fmla="*/ 17462 w 11"/>
                  <a:gd name="T61" fmla="*/ 7938 h 12"/>
                  <a:gd name="T62" fmla="*/ 15875 w 11"/>
                  <a:gd name="T63" fmla="*/ 3175 h 12"/>
                  <a:gd name="T64" fmla="*/ 14287 w 11"/>
                  <a:gd name="T65" fmla="*/ 3175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 h="12">
                    <a:moveTo>
                      <a:pt x="9" y="2"/>
                    </a:moveTo>
                    <a:lnTo>
                      <a:pt x="9" y="2"/>
                    </a:lnTo>
                    <a:lnTo>
                      <a:pt x="8" y="1"/>
                    </a:lnTo>
                    <a:lnTo>
                      <a:pt x="8" y="0"/>
                    </a:lnTo>
                    <a:lnTo>
                      <a:pt x="7" y="0"/>
                    </a:lnTo>
                    <a:lnTo>
                      <a:pt x="5" y="0"/>
                    </a:lnTo>
                    <a:lnTo>
                      <a:pt x="7" y="2"/>
                    </a:lnTo>
                    <a:lnTo>
                      <a:pt x="8" y="3"/>
                    </a:lnTo>
                    <a:lnTo>
                      <a:pt x="8" y="5"/>
                    </a:lnTo>
                    <a:lnTo>
                      <a:pt x="7" y="5"/>
                    </a:lnTo>
                    <a:lnTo>
                      <a:pt x="7" y="6"/>
                    </a:lnTo>
                    <a:lnTo>
                      <a:pt x="8" y="8"/>
                    </a:lnTo>
                    <a:lnTo>
                      <a:pt x="7" y="8"/>
                    </a:lnTo>
                    <a:lnTo>
                      <a:pt x="5" y="7"/>
                    </a:lnTo>
                    <a:lnTo>
                      <a:pt x="7" y="7"/>
                    </a:lnTo>
                    <a:lnTo>
                      <a:pt x="5" y="6"/>
                    </a:lnTo>
                    <a:lnTo>
                      <a:pt x="7" y="5"/>
                    </a:lnTo>
                    <a:lnTo>
                      <a:pt x="5" y="3"/>
                    </a:lnTo>
                    <a:lnTo>
                      <a:pt x="5" y="1"/>
                    </a:lnTo>
                    <a:lnTo>
                      <a:pt x="4" y="1"/>
                    </a:lnTo>
                    <a:lnTo>
                      <a:pt x="3" y="1"/>
                    </a:lnTo>
                    <a:lnTo>
                      <a:pt x="0" y="1"/>
                    </a:lnTo>
                    <a:lnTo>
                      <a:pt x="2" y="1"/>
                    </a:lnTo>
                    <a:lnTo>
                      <a:pt x="2" y="6"/>
                    </a:lnTo>
                    <a:lnTo>
                      <a:pt x="2" y="10"/>
                    </a:lnTo>
                    <a:lnTo>
                      <a:pt x="3" y="10"/>
                    </a:lnTo>
                    <a:lnTo>
                      <a:pt x="4" y="11"/>
                    </a:lnTo>
                    <a:lnTo>
                      <a:pt x="5" y="12"/>
                    </a:lnTo>
                    <a:lnTo>
                      <a:pt x="7" y="12"/>
                    </a:lnTo>
                    <a:lnTo>
                      <a:pt x="8" y="12"/>
                    </a:lnTo>
                    <a:lnTo>
                      <a:pt x="11" y="8"/>
                    </a:lnTo>
                    <a:lnTo>
                      <a:pt x="11" y="7"/>
                    </a:lnTo>
                    <a:lnTo>
                      <a:pt x="11" y="6"/>
                    </a:lnTo>
                    <a:lnTo>
                      <a:pt x="11" y="5"/>
                    </a:lnTo>
                    <a:lnTo>
                      <a:pt x="10" y="2"/>
                    </a:lnTo>
                    <a:lnTo>
                      <a:pt x="9" y="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6" name="Freeform 282"/>
              <p:cNvSpPr>
                <a:spLocks/>
              </p:cNvSpPr>
              <p:nvPr/>
            </p:nvSpPr>
            <p:spPr bwMode="auto">
              <a:xfrm>
                <a:off x="2346489" y="2665439"/>
                <a:ext cx="12393" cy="13941"/>
              </a:xfrm>
              <a:custGeom>
                <a:avLst/>
                <a:gdLst>
                  <a:gd name="T0" fmla="*/ 12700 w 13"/>
                  <a:gd name="T1" fmla="*/ 12700 h 14"/>
                  <a:gd name="T2" fmla="*/ 12700 w 13"/>
                  <a:gd name="T3" fmla="*/ 7938 h 14"/>
                  <a:gd name="T4" fmla="*/ 9525 w 13"/>
                  <a:gd name="T5" fmla="*/ 4763 h 14"/>
                  <a:gd name="T6" fmla="*/ 6350 w 13"/>
                  <a:gd name="T7" fmla="*/ 3175 h 14"/>
                  <a:gd name="T8" fmla="*/ 4763 w 13"/>
                  <a:gd name="T9" fmla="*/ 3175 h 14"/>
                  <a:gd name="T10" fmla="*/ 3175 w 13"/>
                  <a:gd name="T11" fmla="*/ 0 h 14"/>
                  <a:gd name="T12" fmla="*/ 3175 w 13"/>
                  <a:gd name="T13" fmla="*/ 3175 h 14"/>
                  <a:gd name="T14" fmla="*/ 3175 w 13"/>
                  <a:gd name="T15" fmla="*/ 3175 h 14"/>
                  <a:gd name="T16" fmla="*/ 1588 w 13"/>
                  <a:gd name="T17" fmla="*/ 4763 h 14"/>
                  <a:gd name="T18" fmla="*/ 0 w 13"/>
                  <a:gd name="T19" fmla="*/ 6350 h 14"/>
                  <a:gd name="T20" fmla="*/ 1588 w 13"/>
                  <a:gd name="T21" fmla="*/ 6350 h 14"/>
                  <a:gd name="T22" fmla="*/ 3175 w 13"/>
                  <a:gd name="T23" fmla="*/ 6350 h 14"/>
                  <a:gd name="T24" fmla="*/ 3175 w 13"/>
                  <a:gd name="T25" fmla="*/ 4763 h 14"/>
                  <a:gd name="T26" fmla="*/ 6350 w 13"/>
                  <a:gd name="T27" fmla="*/ 7938 h 14"/>
                  <a:gd name="T28" fmla="*/ 6350 w 13"/>
                  <a:gd name="T29" fmla="*/ 11113 h 14"/>
                  <a:gd name="T30" fmla="*/ 11113 w 13"/>
                  <a:gd name="T31" fmla="*/ 11113 h 14"/>
                  <a:gd name="T32" fmla="*/ 12700 w 13"/>
                  <a:gd name="T33" fmla="*/ 14288 h 14"/>
                  <a:gd name="T34" fmla="*/ 12700 w 13"/>
                  <a:gd name="T35" fmla="*/ 15875 h 14"/>
                  <a:gd name="T36" fmla="*/ 12700 w 13"/>
                  <a:gd name="T37" fmla="*/ 15875 h 14"/>
                  <a:gd name="T38" fmla="*/ 11113 w 13"/>
                  <a:gd name="T39" fmla="*/ 15875 h 14"/>
                  <a:gd name="T40" fmla="*/ 12700 w 13"/>
                  <a:gd name="T41" fmla="*/ 17463 h 14"/>
                  <a:gd name="T42" fmla="*/ 14288 w 13"/>
                  <a:gd name="T43" fmla="*/ 15875 h 14"/>
                  <a:gd name="T44" fmla="*/ 14288 w 13"/>
                  <a:gd name="T45" fmla="*/ 17463 h 14"/>
                  <a:gd name="T46" fmla="*/ 14288 w 13"/>
                  <a:gd name="T47" fmla="*/ 22225 h 14"/>
                  <a:gd name="T48" fmla="*/ 17463 w 13"/>
                  <a:gd name="T49" fmla="*/ 20638 h 14"/>
                  <a:gd name="T50" fmla="*/ 19050 w 13"/>
                  <a:gd name="T51" fmla="*/ 17463 h 14"/>
                  <a:gd name="T52" fmla="*/ 14288 w 13"/>
                  <a:gd name="T53" fmla="*/ 15875 h 14"/>
                  <a:gd name="T54" fmla="*/ 17463 w 13"/>
                  <a:gd name="T55" fmla="*/ 14288 h 14"/>
                  <a:gd name="T56" fmla="*/ 20638 w 13"/>
                  <a:gd name="T57" fmla="*/ 14288 h 14"/>
                  <a:gd name="T58" fmla="*/ 19050 w 13"/>
                  <a:gd name="T59" fmla="*/ 11113 h 14"/>
                  <a:gd name="T60" fmla="*/ 20638 w 13"/>
                  <a:gd name="T61" fmla="*/ 7938 h 14"/>
                  <a:gd name="T62" fmla="*/ 20638 w 13"/>
                  <a:gd name="T63" fmla="*/ 4763 h 14"/>
                  <a:gd name="T64" fmla="*/ 17463 w 13"/>
                  <a:gd name="T65" fmla="*/ 0 h 14"/>
                  <a:gd name="T66" fmla="*/ 17463 w 13"/>
                  <a:gd name="T67" fmla="*/ 3175 h 14"/>
                  <a:gd name="T68" fmla="*/ 17463 w 13"/>
                  <a:gd name="T69" fmla="*/ 4763 h 14"/>
                  <a:gd name="T70" fmla="*/ 14288 w 13"/>
                  <a:gd name="T71" fmla="*/ 7938 h 14"/>
                  <a:gd name="T72" fmla="*/ 12700 w 13"/>
                  <a:gd name="T73" fmla="*/ 3175 h 14"/>
                  <a:gd name="T74" fmla="*/ 11113 w 13"/>
                  <a:gd name="T75" fmla="*/ 4763 h 14"/>
                  <a:gd name="T76" fmla="*/ 12700 w 13"/>
                  <a:gd name="T77" fmla="*/ 12700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 h="14">
                    <a:moveTo>
                      <a:pt x="8" y="8"/>
                    </a:moveTo>
                    <a:lnTo>
                      <a:pt x="8" y="8"/>
                    </a:lnTo>
                    <a:lnTo>
                      <a:pt x="8" y="5"/>
                    </a:lnTo>
                    <a:lnTo>
                      <a:pt x="6" y="3"/>
                    </a:lnTo>
                    <a:lnTo>
                      <a:pt x="4" y="2"/>
                    </a:lnTo>
                    <a:lnTo>
                      <a:pt x="3" y="2"/>
                    </a:lnTo>
                    <a:lnTo>
                      <a:pt x="2" y="0"/>
                    </a:lnTo>
                    <a:lnTo>
                      <a:pt x="2" y="2"/>
                    </a:lnTo>
                    <a:lnTo>
                      <a:pt x="1" y="3"/>
                    </a:lnTo>
                    <a:lnTo>
                      <a:pt x="0" y="4"/>
                    </a:lnTo>
                    <a:lnTo>
                      <a:pt x="1" y="4"/>
                    </a:lnTo>
                    <a:lnTo>
                      <a:pt x="2" y="4"/>
                    </a:lnTo>
                    <a:lnTo>
                      <a:pt x="2" y="3"/>
                    </a:lnTo>
                    <a:lnTo>
                      <a:pt x="4" y="5"/>
                    </a:lnTo>
                    <a:lnTo>
                      <a:pt x="4" y="7"/>
                    </a:lnTo>
                    <a:lnTo>
                      <a:pt x="7" y="7"/>
                    </a:lnTo>
                    <a:lnTo>
                      <a:pt x="8" y="9"/>
                    </a:lnTo>
                    <a:lnTo>
                      <a:pt x="8" y="10"/>
                    </a:lnTo>
                    <a:lnTo>
                      <a:pt x="7" y="10"/>
                    </a:lnTo>
                    <a:lnTo>
                      <a:pt x="8" y="11"/>
                    </a:lnTo>
                    <a:lnTo>
                      <a:pt x="9" y="10"/>
                    </a:lnTo>
                    <a:lnTo>
                      <a:pt x="9" y="11"/>
                    </a:lnTo>
                    <a:lnTo>
                      <a:pt x="9" y="14"/>
                    </a:lnTo>
                    <a:lnTo>
                      <a:pt x="11" y="13"/>
                    </a:lnTo>
                    <a:lnTo>
                      <a:pt x="12" y="11"/>
                    </a:lnTo>
                    <a:lnTo>
                      <a:pt x="9" y="10"/>
                    </a:lnTo>
                    <a:lnTo>
                      <a:pt x="11" y="9"/>
                    </a:lnTo>
                    <a:lnTo>
                      <a:pt x="13" y="9"/>
                    </a:lnTo>
                    <a:lnTo>
                      <a:pt x="12" y="7"/>
                    </a:lnTo>
                    <a:lnTo>
                      <a:pt x="13" y="7"/>
                    </a:lnTo>
                    <a:lnTo>
                      <a:pt x="13" y="5"/>
                    </a:lnTo>
                    <a:lnTo>
                      <a:pt x="13" y="3"/>
                    </a:lnTo>
                    <a:lnTo>
                      <a:pt x="11" y="0"/>
                    </a:lnTo>
                    <a:lnTo>
                      <a:pt x="11" y="2"/>
                    </a:lnTo>
                    <a:lnTo>
                      <a:pt x="11" y="3"/>
                    </a:lnTo>
                    <a:lnTo>
                      <a:pt x="9" y="5"/>
                    </a:lnTo>
                    <a:lnTo>
                      <a:pt x="8" y="2"/>
                    </a:lnTo>
                    <a:lnTo>
                      <a:pt x="7" y="3"/>
                    </a:lnTo>
                    <a:lnTo>
                      <a:pt x="8" y="8"/>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7" name="Freeform 283"/>
              <p:cNvSpPr>
                <a:spLocks/>
              </p:cNvSpPr>
              <p:nvPr/>
            </p:nvSpPr>
            <p:spPr bwMode="auto">
              <a:xfrm>
                <a:off x="2358882" y="2656146"/>
                <a:ext cx="9295" cy="15490"/>
              </a:xfrm>
              <a:custGeom>
                <a:avLst/>
                <a:gdLst>
                  <a:gd name="T0" fmla="*/ 3175 w 10"/>
                  <a:gd name="T1" fmla="*/ 19050 h 16"/>
                  <a:gd name="T2" fmla="*/ 3175 w 10"/>
                  <a:gd name="T3" fmla="*/ 17463 h 16"/>
                  <a:gd name="T4" fmla="*/ 3175 w 10"/>
                  <a:gd name="T5" fmla="*/ 17463 h 16"/>
                  <a:gd name="T6" fmla="*/ 1588 w 10"/>
                  <a:gd name="T7" fmla="*/ 14288 h 16"/>
                  <a:gd name="T8" fmla="*/ 0 w 10"/>
                  <a:gd name="T9" fmla="*/ 9525 h 16"/>
                  <a:gd name="T10" fmla="*/ 1588 w 10"/>
                  <a:gd name="T11" fmla="*/ 9525 h 16"/>
                  <a:gd name="T12" fmla="*/ 6350 w 10"/>
                  <a:gd name="T13" fmla="*/ 11113 h 16"/>
                  <a:gd name="T14" fmla="*/ 6350 w 10"/>
                  <a:gd name="T15" fmla="*/ 12700 h 16"/>
                  <a:gd name="T16" fmla="*/ 6350 w 10"/>
                  <a:gd name="T17" fmla="*/ 12700 h 16"/>
                  <a:gd name="T18" fmla="*/ 6350 w 10"/>
                  <a:gd name="T19" fmla="*/ 11113 h 16"/>
                  <a:gd name="T20" fmla="*/ 9525 w 10"/>
                  <a:gd name="T21" fmla="*/ 14288 h 16"/>
                  <a:gd name="T22" fmla="*/ 7938 w 10"/>
                  <a:gd name="T23" fmla="*/ 11113 h 16"/>
                  <a:gd name="T24" fmla="*/ 9525 w 10"/>
                  <a:gd name="T25" fmla="*/ 9525 h 16"/>
                  <a:gd name="T26" fmla="*/ 7938 w 10"/>
                  <a:gd name="T27" fmla="*/ 9525 h 16"/>
                  <a:gd name="T28" fmla="*/ 6350 w 10"/>
                  <a:gd name="T29" fmla="*/ 9525 h 16"/>
                  <a:gd name="T30" fmla="*/ 6350 w 10"/>
                  <a:gd name="T31" fmla="*/ 7938 h 16"/>
                  <a:gd name="T32" fmla="*/ 6350 w 10"/>
                  <a:gd name="T33" fmla="*/ 4763 h 16"/>
                  <a:gd name="T34" fmla="*/ 6350 w 10"/>
                  <a:gd name="T35" fmla="*/ 3175 h 16"/>
                  <a:gd name="T36" fmla="*/ 6350 w 10"/>
                  <a:gd name="T37" fmla="*/ 1588 h 16"/>
                  <a:gd name="T38" fmla="*/ 6350 w 10"/>
                  <a:gd name="T39" fmla="*/ 0 h 16"/>
                  <a:gd name="T40" fmla="*/ 9525 w 10"/>
                  <a:gd name="T41" fmla="*/ 1588 h 16"/>
                  <a:gd name="T42" fmla="*/ 11113 w 10"/>
                  <a:gd name="T43" fmla="*/ 3175 h 16"/>
                  <a:gd name="T44" fmla="*/ 11113 w 10"/>
                  <a:gd name="T45" fmla="*/ 1588 h 16"/>
                  <a:gd name="T46" fmla="*/ 14288 w 10"/>
                  <a:gd name="T47" fmla="*/ 4763 h 16"/>
                  <a:gd name="T48" fmla="*/ 15875 w 10"/>
                  <a:gd name="T49" fmla="*/ 9525 h 16"/>
                  <a:gd name="T50" fmla="*/ 15875 w 10"/>
                  <a:gd name="T51" fmla="*/ 11113 h 16"/>
                  <a:gd name="T52" fmla="*/ 14288 w 10"/>
                  <a:gd name="T53" fmla="*/ 11113 h 16"/>
                  <a:gd name="T54" fmla="*/ 15875 w 10"/>
                  <a:gd name="T55" fmla="*/ 12700 h 16"/>
                  <a:gd name="T56" fmla="*/ 15875 w 10"/>
                  <a:gd name="T57" fmla="*/ 12700 h 16"/>
                  <a:gd name="T58" fmla="*/ 15875 w 10"/>
                  <a:gd name="T59" fmla="*/ 19050 h 16"/>
                  <a:gd name="T60" fmla="*/ 15875 w 10"/>
                  <a:gd name="T61" fmla="*/ 25400 h 16"/>
                  <a:gd name="T62" fmla="*/ 14288 w 10"/>
                  <a:gd name="T63" fmla="*/ 22225 h 16"/>
                  <a:gd name="T64" fmla="*/ 11113 w 10"/>
                  <a:gd name="T65" fmla="*/ 22225 h 16"/>
                  <a:gd name="T66" fmla="*/ 14288 w 10"/>
                  <a:gd name="T67" fmla="*/ 20638 h 16"/>
                  <a:gd name="T68" fmla="*/ 14288 w 10"/>
                  <a:gd name="T69" fmla="*/ 19050 h 16"/>
                  <a:gd name="T70" fmla="*/ 11113 w 10"/>
                  <a:gd name="T71" fmla="*/ 20638 h 16"/>
                  <a:gd name="T72" fmla="*/ 9525 w 10"/>
                  <a:gd name="T73" fmla="*/ 19050 h 16"/>
                  <a:gd name="T74" fmla="*/ 6350 w 10"/>
                  <a:gd name="T75" fmla="*/ 19050 h 16"/>
                  <a:gd name="T76" fmla="*/ 3175 w 10"/>
                  <a:gd name="T77" fmla="*/ 20638 h 16"/>
                  <a:gd name="T78" fmla="*/ 3175 w 10"/>
                  <a:gd name="T79" fmla="*/ 20638 h 16"/>
                  <a:gd name="T80" fmla="*/ 3175 w 10"/>
                  <a:gd name="T81" fmla="*/ 19050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 h="16">
                    <a:moveTo>
                      <a:pt x="2" y="12"/>
                    </a:moveTo>
                    <a:lnTo>
                      <a:pt x="2" y="12"/>
                    </a:lnTo>
                    <a:lnTo>
                      <a:pt x="4" y="12"/>
                    </a:lnTo>
                    <a:lnTo>
                      <a:pt x="2" y="11"/>
                    </a:lnTo>
                    <a:lnTo>
                      <a:pt x="1" y="9"/>
                    </a:lnTo>
                    <a:lnTo>
                      <a:pt x="0" y="6"/>
                    </a:lnTo>
                    <a:lnTo>
                      <a:pt x="1" y="6"/>
                    </a:lnTo>
                    <a:lnTo>
                      <a:pt x="4" y="7"/>
                    </a:lnTo>
                    <a:lnTo>
                      <a:pt x="4" y="8"/>
                    </a:lnTo>
                    <a:lnTo>
                      <a:pt x="4" y="7"/>
                    </a:lnTo>
                    <a:lnTo>
                      <a:pt x="6" y="9"/>
                    </a:lnTo>
                    <a:lnTo>
                      <a:pt x="5" y="7"/>
                    </a:lnTo>
                    <a:lnTo>
                      <a:pt x="6" y="6"/>
                    </a:lnTo>
                    <a:lnTo>
                      <a:pt x="5" y="6"/>
                    </a:lnTo>
                    <a:lnTo>
                      <a:pt x="4" y="6"/>
                    </a:lnTo>
                    <a:lnTo>
                      <a:pt x="4" y="5"/>
                    </a:lnTo>
                    <a:lnTo>
                      <a:pt x="4" y="3"/>
                    </a:lnTo>
                    <a:lnTo>
                      <a:pt x="2" y="2"/>
                    </a:lnTo>
                    <a:lnTo>
                      <a:pt x="4" y="2"/>
                    </a:lnTo>
                    <a:lnTo>
                      <a:pt x="4" y="1"/>
                    </a:lnTo>
                    <a:lnTo>
                      <a:pt x="4" y="0"/>
                    </a:lnTo>
                    <a:lnTo>
                      <a:pt x="6" y="1"/>
                    </a:lnTo>
                    <a:lnTo>
                      <a:pt x="7" y="2"/>
                    </a:lnTo>
                    <a:lnTo>
                      <a:pt x="7" y="1"/>
                    </a:lnTo>
                    <a:lnTo>
                      <a:pt x="9" y="3"/>
                    </a:lnTo>
                    <a:lnTo>
                      <a:pt x="10" y="6"/>
                    </a:lnTo>
                    <a:lnTo>
                      <a:pt x="10" y="7"/>
                    </a:lnTo>
                    <a:lnTo>
                      <a:pt x="9" y="7"/>
                    </a:lnTo>
                    <a:lnTo>
                      <a:pt x="10" y="8"/>
                    </a:lnTo>
                    <a:lnTo>
                      <a:pt x="10" y="12"/>
                    </a:lnTo>
                    <a:lnTo>
                      <a:pt x="10" y="16"/>
                    </a:lnTo>
                    <a:lnTo>
                      <a:pt x="9" y="14"/>
                    </a:lnTo>
                    <a:lnTo>
                      <a:pt x="7" y="14"/>
                    </a:lnTo>
                    <a:lnTo>
                      <a:pt x="9" y="13"/>
                    </a:lnTo>
                    <a:lnTo>
                      <a:pt x="9" y="12"/>
                    </a:lnTo>
                    <a:lnTo>
                      <a:pt x="7" y="12"/>
                    </a:lnTo>
                    <a:lnTo>
                      <a:pt x="7" y="13"/>
                    </a:lnTo>
                    <a:lnTo>
                      <a:pt x="6" y="12"/>
                    </a:lnTo>
                    <a:lnTo>
                      <a:pt x="4" y="12"/>
                    </a:lnTo>
                    <a:lnTo>
                      <a:pt x="2" y="13"/>
                    </a:lnTo>
                    <a:lnTo>
                      <a:pt x="2" y="1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8" name="Freeform 284"/>
              <p:cNvSpPr>
                <a:spLocks/>
              </p:cNvSpPr>
              <p:nvPr/>
            </p:nvSpPr>
            <p:spPr bwMode="auto">
              <a:xfrm>
                <a:off x="2358882" y="2680929"/>
                <a:ext cx="6196" cy="7745"/>
              </a:xfrm>
              <a:custGeom>
                <a:avLst/>
                <a:gdLst>
                  <a:gd name="T0" fmla="*/ 9525 w 6"/>
                  <a:gd name="T1" fmla="*/ 11112 h 9"/>
                  <a:gd name="T2" fmla="*/ 9525 w 6"/>
                  <a:gd name="T3" fmla="*/ 11112 h 9"/>
                  <a:gd name="T4" fmla="*/ 7938 w 6"/>
                  <a:gd name="T5" fmla="*/ 11112 h 9"/>
                  <a:gd name="T6" fmla="*/ 7938 w 6"/>
                  <a:gd name="T7" fmla="*/ 11112 h 9"/>
                  <a:gd name="T8" fmla="*/ 6350 w 6"/>
                  <a:gd name="T9" fmla="*/ 11112 h 9"/>
                  <a:gd name="T10" fmla="*/ 6350 w 6"/>
                  <a:gd name="T11" fmla="*/ 11112 h 9"/>
                  <a:gd name="T12" fmla="*/ 6350 w 6"/>
                  <a:gd name="T13" fmla="*/ 14287 h 9"/>
                  <a:gd name="T14" fmla="*/ 6350 w 6"/>
                  <a:gd name="T15" fmla="*/ 14287 h 9"/>
                  <a:gd name="T16" fmla="*/ 3175 w 6"/>
                  <a:gd name="T17" fmla="*/ 12700 h 9"/>
                  <a:gd name="T18" fmla="*/ 3175 w 6"/>
                  <a:gd name="T19" fmla="*/ 12700 h 9"/>
                  <a:gd name="T20" fmla="*/ 1588 w 6"/>
                  <a:gd name="T21" fmla="*/ 12700 h 9"/>
                  <a:gd name="T22" fmla="*/ 1588 w 6"/>
                  <a:gd name="T23" fmla="*/ 12700 h 9"/>
                  <a:gd name="T24" fmla="*/ 0 w 6"/>
                  <a:gd name="T25" fmla="*/ 12700 h 9"/>
                  <a:gd name="T26" fmla="*/ 0 w 6"/>
                  <a:gd name="T27" fmla="*/ 12700 h 9"/>
                  <a:gd name="T28" fmla="*/ 1588 w 6"/>
                  <a:gd name="T29" fmla="*/ 11112 h 9"/>
                  <a:gd name="T30" fmla="*/ 1588 w 6"/>
                  <a:gd name="T31" fmla="*/ 11112 h 9"/>
                  <a:gd name="T32" fmla="*/ 3175 w 6"/>
                  <a:gd name="T33" fmla="*/ 7937 h 9"/>
                  <a:gd name="T34" fmla="*/ 3175 w 6"/>
                  <a:gd name="T35" fmla="*/ 7937 h 9"/>
                  <a:gd name="T36" fmla="*/ 6350 w 6"/>
                  <a:gd name="T37" fmla="*/ 7937 h 9"/>
                  <a:gd name="T38" fmla="*/ 6350 w 6"/>
                  <a:gd name="T39" fmla="*/ 7937 h 9"/>
                  <a:gd name="T40" fmla="*/ 7938 w 6"/>
                  <a:gd name="T41" fmla="*/ 4762 h 9"/>
                  <a:gd name="T42" fmla="*/ 7938 w 6"/>
                  <a:gd name="T43" fmla="*/ 4762 h 9"/>
                  <a:gd name="T44" fmla="*/ 6350 w 6"/>
                  <a:gd name="T45" fmla="*/ 4762 h 9"/>
                  <a:gd name="T46" fmla="*/ 6350 w 6"/>
                  <a:gd name="T47" fmla="*/ 3175 h 9"/>
                  <a:gd name="T48" fmla="*/ 6350 w 6"/>
                  <a:gd name="T49" fmla="*/ 3175 h 9"/>
                  <a:gd name="T50" fmla="*/ 7938 w 6"/>
                  <a:gd name="T51" fmla="*/ 0 h 9"/>
                  <a:gd name="T52" fmla="*/ 7938 w 6"/>
                  <a:gd name="T53" fmla="*/ 0 h 9"/>
                  <a:gd name="T54" fmla="*/ 7938 w 6"/>
                  <a:gd name="T55" fmla="*/ 0 h 9"/>
                  <a:gd name="T56" fmla="*/ 7938 w 6"/>
                  <a:gd name="T57" fmla="*/ 0 h 9"/>
                  <a:gd name="T58" fmla="*/ 9525 w 6"/>
                  <a:gd name="T59" fmla="*/ 3175 h 9"/>
                  <a:gd name="T60" fmla="*/ 9525 w 6"/>
                  <a:gd name="T61" fmla="*/ 3175 h 9"/>
                  <a:gd name="T62" fmla="*/ 9525 w 6"/>
                  <a:gd name="T63" fmla="*/ 4762 h 9"/>
                  <a:gd name="T64" fmla="*/ 9525 w 6"/>
                  <a:gd name="T65" fmla="*/ 4762 h 9"/>
                  <a:gd name="T66" fmla="*/ 9525 w 6"/>
                  <a:gd name="T67" fmla="*/ 6350 h 9"/>
                  <a:gd name="T68" fmla="*/ 9525 w 6"/>
                  <a:gd name="T69" fmla="*/ 6350 h 9"/>
                  <a:gd name="T70" fmla="*/ 9525 w 6"/>
                  <a:gd name="T71" fmla="*/ 7937 h 9"/>
                  <a:gd name="T72" fmla="*/ 9525 w 6"/>
                  <a:gd name="T73" fmla="*/ 7937 h 9"/>
                  <a:gd name="T74" fmla="*/ 9525 w 6"/>
                  <a:gd name="T75" fmla="*/ 11112 h 9"/>
                  <a:gd name="T76" fmla="*/ 9525 w 6"/>
                  <a:gd name="T77" fmla="*/ 11112 h 9"/>
                  <a:gd name="T78" fmla="*/ 9525 w 6"/>
                  <a:gd name="T79" fmla="*/ 11112 h 9"/>
                  <a:gd name="T80" fmla="*/ 9525 w 6"/>
                  <a:gd name="T81" fmla="*/ 11112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 h="9">
                    <a:moveTo>
                      <a:pt x="6" y="7"/>
                    </a:moveTo>
                    <a:lnTo>
                      <a:pt x="6" y="7"/>
                    </a:lnTo>
                    <a:lnTo>
                      <a:pt x="5" y="7"/>
                    </a:lnTo>
                    <a:lnTo>
                      <a:pt x="4" y="7"/>
                    </a:lnTo>
                    <a:lnTo>
                      <a:pt x="4" y="9"/>
                    </a:lnTo>
                    <a:lnTo>
                      <a:pt x="2" y="8"/>
                    </a:lnTo>
                    <a:lnTo>
                      <a:pt x="1" y="8"/>
                    </a:lnTo>
                    <a:lnTo>
                      <a:pt x="0" y="8"/>
                    </a:lnTo>
                    <a:lnTo>
                      <a:pt x="1" y="7"/>
                    </a:lnTo>
                    <a:lnTo>
                      <a:pt x="2" y="5"/>
                    </a:lnTo>
                    <a:lnTo>
                      <a:pt x="4" y="5"/>
                    </a:lnTo>
                    <a:lnTo>
                      <a:pt x="5" y="3"/>
                    </a:lnTo>
                    <a:lnTo>
                      <a:pt x="4" y="3"/>
                    </a:lnTo>
                    <a:lnTo>
                      <a:pt x="4" y="2"/>
                    </a:lnTo>
                    <a:lnTo>
                      <a:pt x="5" y="0"/>
                    </a:lnTo>
                    <a:lnTo>
                      <a:pt x="6" y="2"/>
                    </a:lnTo>
                    <a:lnTo>
                      <a:pt x="6" y="3"/>
                    </a:lnTo>
                    <a:lnTo>
                      <a:pt x="6" y="4"/>
                    </a:lnTo>
                    <a:lnTo>
                      <a:pt x="6" y="5"/>
                    </a:lnTo>
                    <a:lnTo>
                      <a:pt x="6" y="7"/>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9" name="Freeform 285"/>
              <p:cNvSpPr>
                <a:spLocks/>
              </p:cNvSpPr>
              <p:nvPr/>
            </p:nvSpPr>
            <p:spPr bwMode="auto">
              <a:xfrm>
                <a:off x="2365078" y="2617422"/>
                <a:ext cx="26334" cy="58860"/>
              </a:xfrm>
              <a:custGeom>
                <a:avLst/>
                <a:gdLst>
                  <a:gd name="T0" fmla="*/ 9525 w 27"/>
                  <a:gd name="T1" fmla="*/ 95250 h 61"/>
                  <a:gd name="T2" fmla="*/ 11112 w 27"/>
                  <a:gd name="T3" fmla="*/ 93662 h 61"/>
                  <a:gd name="T4" fmla="*/ 11112 w 27"/>
                  <a:gd name="T5" fmla="*/ 92075 h 61"/>
                  <a:gd name="T6" fmla="*/ 9525 w 27"/>
                  <a:gd name="T7" fmla="*/ 84137 h 61"/>
                  <a:gd name="T8" fmla="*/ 7937 w 27"/>
                  <a:gd name="T9" fmla="*/ 79375 h 61"/>
                  <a:gd name="T10" fmla="*/ 9525 w 27"/>
                  <a:gd name="T11" fmla="*/ 79375 h 61"/>
                  <a:gd name="T12" fmla="*/ 11112 w 27"/>
                  <a:gd name="T13" fmla="*/ 77787 h 61"/>
                  <a:gd name="T14" fmla="*/ 7937 w 27"/>
                  <a:gd name="T15" fmla="*/ 76200 h 61"/>
                  <a:gd name="T16" fmla="*/ 9525 w 27"/>
                  <a:gd name="T17" fmla="*/ 69850 h 61"/>
                  <a:gd name="T18" fmla="*/ 9525 w 27"/>
                  <a:gd name="T19" fmla="*/ 69850 h 61"/>
                  <a:gd name="T20" fmla="*/ 6350 w 27"/>
                  <a:gd name="T21" fmla="*/ 68262 h 61"/>
                  <a:gd name="T22" fmla="*/ 7937 w 27"/>
                  <a:gd name="T23" fmla="*/ 65087 h 61"/>
                  <a:gd name="T24" fmla="*/ 4762 w 27"/>
                  <a:gd name="T25" fmla="*/ 61912 h 61"/>
                  <a:gd name="T26" fmla="*/ 1587 w 27"/>
                  <a:gd name="T27" fmla="*/ 60325 h 61"/>
                  <a:gd name="T28" fmla="*/ 0 w 27"/>
                  <a:gd name="T29" fmla="*/ 60325 h 61"/>
                  <a:gd name="T30" fmla="*/ 0 w 27"/>
                  <a:gd name="T31" fmla="*/ 57150 h 61"/>
                  <a:gd name="T32" fmla="*/ 1587 w 27"/>
                  <a:gd name="T33" fmla="*/ 52387 h 61"/>
                  <a:gd name="T34" fmla="*/ 4762 w 27"/>
                  <a:gd name="T35" fmla="*/ 57150 h 61"/>
                  <a:gd name="T36" fmla="*/ 9525 w 27"/>
                  <a:gd name="T37" fmla="*/ 52387 h 61"/>
                  <a:gd name="T38" fmla="*/ 11112 w 27"/>
                  <a:gd name="T39" fmla="*/ 50800 h 61"/>
                  <a:gd name="T40" fmla="*/ 9525 w 27"/>
                  <a:gd name="T41" fmla="*/ 47625 h 61"/>
                  <a:gd name="T42" fmla="*/ 9525 w 27"/>
                  <a:gd name="T43" fmla="*/ 41275 h 61"/>
                  <a:gd name="T44" fmla="*/ 9525 w 27"/>
                  <a:gd name="T45" fmla="*/ 34925 h 61"/>
                  <a:gd name="T46" fmla="*/ 14287 w 27"/>
                  <a:gd name="T47" fmla="*/ 33337 h 61"/>
                  <a:gd name="T48" fmla="*/ 19050 w 27"/>
                  <a:gd name="T49" fmla="*/ 39687 h 61"/>
                  <a:gd name="T50" fmla="*/ 17462 w 27"/>
                  <a:gd name="T51" fmla="*/ 34925 h 61"/>
                  <a:gd name="T52" fmla="*/ 17462 w 27"/>
                  <a:gd name="T53" fmla="*/ 30162 h 61"/>
                  <a:gd name="T54" fmla="*/ 19050 w 27"/>
                  <a:gd name="T55" fmla="*/ 23812 h 61"/>
                  <a:gd name="T56" fmla="*/ 23812 w 27"/>
                  <a:gd name="T57" fmla="*/ 22225 h 61"/>
                  <a:gd name="T58" fmla="*/ 23812 w 27"/>
                  <a:gd name="T59" fmla="*/ 14287 h 61"/>
                  <a:gd name="T60" fmla="*/ 25400 w 27"/>
                  <a:gd name="T61" fmla="*/ 0 h 61"/>
                  <a:gd name="T62" fmla="*/ 25400 w 27"/>
                  <a:gd name="T63" fmla="*/ 6350 h 61"/>
                  <a:gd name="T64" fmla="*/ 26987 w 27"/>
                  <a:gd name="T65" fmla="*/ 14287 h 61"/>
                  <a:gd name="T66" fmla="*/ 23812 w 27"/>
                  <a:gd name="T67" fmla="*/ 31750 h 61"/>
                  <a:gd name="T68" fmla="*/ 23812 w 27"/>
                  <a:gd name="T69" fmla="*/ 31750 h 61"/>
                  <a:gd name="T70" fmla="*/ 22225 w 27"/>
                  <a:gd name="T71" fmla="*/ 38100 h 61"/>
                  <a:gd name="T72" fmla="*/ 22225 w 27"/>
                  <a:gd name="T73" fmla="*/ 44450 h 61"/>
                  <a:gd name="T74" fmla="*/ 22225 w 27"/>
                  <a:gd name="T75" fmla="*/ 49212 h 61"/>
                  <a:gd name="T76" fmla="*/ 31750 w 27"/>
                  <a:gd name="T77" fmla="*/ 47625 h 61"/>
                  <a:gd name="T78" fmla="*/ 34925 w 27"/>
                  <a:gd name="T79" fmla="*/ 44450 h 61"/>
                  <a:gd name="T80" fmla="*/ 41275 w 27"/>
                  <a:gd name="T81" fmla="*/ 42862 h 61"/>
                  <a:gd name="T82" fmla="*/ 41275 w 27"/>
                  <a:gd name="T83" fmla="*/ 47625 h 61"/>
                  <a:gd name="T84" fmla="*/ 41275 w 27"/>
                  <a:gd name="T85" fmla="*/ 52387 h 61"/>
                  <a:gd name="T86" fmla="*/ 34925 w 27"/>
                  <a:gd name="T87" fmla="*/ 57150 h 61"/>
                  <a:gd name="T88" fmla="*/ 26987 w 27"/>
                  <a:gd name="T89" fmla="*/ 61912 h 61"/>
                  <a:gd name="T90" fmla="*/ 23812 w 27"/>
                  <a:gd name="T91" fmla="*/ 60325 h 61"/>
                  <a:gd name="T92" fmla="*/ 23812 w 27"/>
                  <a:gd name="T93" fmla="*/ 66675 h 61"/>
                  <a:gd name="T94" fmla="*/ 22225 w 27"/>
                  <a:gd name="T95" fmla="*/ 73025 h 61"/>
                  <a:gd name="T96" fmla="*/ 19050 w 27"/>
                  <a:gd name="T97" fmla="*/ 74612 h 61"/>
                  <a:gd name="T98" fmla="*/ 19050 w 27"/>
                  <a:gd name="T99" fmla="*/ 79375 h 61"/>
                  <a:gd name="T100" fmla="*/ 22225 w 27"/>
                  <a:gd name="T101" fmla="*/ 85725 h 61"/>
                  <a:gd name="T102" fmla="*/ 15875 w 27"/>
                  <a:gd name="T103" fmla="*/ 85725 h 61"/>
                  <a:gd name="T104" fmla="*/ 14287 w 27"/>
                  <a:gd name="T105" fmla="*/ 92075 h 61"/>
                  <a:gd name="T106" fmla="*/ 14287 w 27"/>
                  <a:gd name="T107" fmla="*/ 96837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61">
                    <a:moveTo>
                      <a:pt x="9" y="61"/>
                    </a:moveTo>
                    <a:lnTo>
                      <a:pt x="9" y="61"/>
                    </a:lnTo>
                    <a:lnTo>
                      <a:pt x="6" y="60"/>
                    </a:lnTo>
                    <a:lnTo>
                      <a:pt x="7" y="59"/>
                    </a:lnTo>
                    <a:lnTo>
                      <a:pt x="6" y="59"/>
                    </a:lnTo>
                    <a:lnTo>
                      <a:pt x="7" y="58"/>
                    </a:lnTo>
                    <a:lnTo>
                      <a:pt x="6" y="57"/>
                    </a:lnTo>
                    <a:lnTo>
                      <a:pt x="6" y="53"/>
                    </a:lnTo>
                    <a:lnTo>
                      <a:pt x="5" y="53"/>
                    </a:lnTo>
                    <a:lnTo>
                      <a:pt x="5" y="52"/>
                    </a:lnTo>
                    <a:lnTo>
                      <a:pt x="5" y="50"/>
                    </a:lnTo>
                    <a:lnTo>
                      <a:pt x="6" y="50"/>
                    </a:lnTo>
                    <a:lnTo>
                      <a:pt x="6" y="49"/>
                    </a:lnTo>
                    <a:lnTo>
                      <a:pt x="7" y="49"/>
                    </a:lnTo>
                    <a:lnTo>
                      <a:pt x="6" y="48"/>
                    </a:lnTo>
                    <a:lnTo>
                      <a:pt x="5" y="48"/>
                    </a:lnTo>
                    <a:lnTo>
                      <a:pt x="5" y="46"/>
                    </a:lnTo>
                    <a:lnTo>
                      <a:pt x="6" y="44"/>
                    </a:lnTo>
                    <a:lnTo>
                      <a:pt x="6" y="43"/>
                    </a:lnTo>
                    <a:lnTo>
                      <a:pt x="5" y="43"/>
                    </a:lnTo>
                    <a:lnTo>
                      <a:pt x="4" y="43"/>
                    </a:lnTo>
                    <a:lnTo>
                      <a:pt x="5" y="41"/>
                    </a:lnTo>
                    <a:lnTo>
                      <a:pt x="4" y="39"/>
                    </a:lnTo>
                    <a:lnTo>
                      <a:pt x="3" y="39"/>
                    </a:lnTo>
                    <a:lnTo>
                      <a:pt x="3" y="38"/>
                    </a:lnTo>
                    <a:lnTo>
                      <a:pt x="1" y="38"/>
                    </a:lnTo>
                    <a:lnTo>
                      <a:pt x="0" y="39"/>
                    </a:lnTo>
                    <a:lnTo>
                      <a:pt x="0" y="38"/>
                    </a:lnTo>
                    <a:lnTo>
                      <a:pt x="1" y="37"/>
                    </a:lnTo>
                    <a:lnTo>
                      <a:pt x="0" y="36"/>
                    </a:lnTo>
                    <a:lnTo>
                      <a:pt x="0" y="35"/>
                    </a:lnTo>
                    <a:lnTo>
                      <a:pt x="1" y="33"/>
                    </a:lnTo>
                    <a:lnTo>
                      <a:pt x="3" y="33"/>
                    </a:lnTo>
                    <a:lnTo>
                      <a:pt x="3" y="35"/>
                    </a:lnTo>
                    <a:lnTo>
                      <a:pt x="3" y="36"/>
                    </a:lnTo>
                    <a:lnTo>
                      <a:pt x="4" y="36"/>
                    </a:lnTo>
                    <a:lnTo>
                      <a:pt x="6" y="33"/>
                    </a:lnTo>
                    <a:lnTo>
                      <a:pt x="7" y="32"/>
                    </a:lnTo>
                    <a:lnTo>
                      <a:pt x="6" y="31"/>
                    </a:lnTo>
                    <a:lnTo>
                      <a:pt x="6" y="30"/>
                    </a:lnTo>
                    <a:lnTo>
                      <a:pt x="6" y="28"/>
                    </a:lnTo>
                    <a:lnTo>
                      <a:pt x="6" y="26"/>
                    </a:lnTo>
                    <a:lnTo>
                      <a:pt x="6" y="25"/>
                    </a:lnTo>
                    <a:lnTo>
                      <a:pt x="6" y="22"/>
                    </a:lnTo>
                    <a:lnTo>
                      <a:pt x="7" y="21"/>
                    </a:lnTo>
                    <a:lnTo>
                      <a:pt x="9" y="21"/>
                    </a:lnTo>
                    <a:lnTo>
                      <a:pt x="10" y="25"/>
                    </a:lnTo>
                    <a:lnTo>
                      <a:pt x="11" y="25"/>
                    </a:lnTo>
                    <a:lnTo>
                      <a:pt x="12" y="25"/>
                    </a:lnTo>
                    <a:lnTo>
                      <a:pt x="11" y="24"/>
                    </a:lnTo>
                    <a:lnTo>
                      <a:pt x="11" y="22"/>
                    </a:lnTo>
                    <a:lnTo>
                      <a:pt x="12" y="21"/>
                    </a:lnTo>
                    <a:lnTo>
                      <a:pt x="11" y="20"/>
                    </a:lnTo>
                    <a:lnTo>
                      <a:pt x="11" y="19"/>
                    </a:lnTo>
                    <a:lnTo>
                      <a:pt x="12" y="16"/>
                    </a:lnTo>
                    <a:lnTo>
                      <a:pt x="12" y="15"/>
                    </a:lnTo>
                    <a:lnTo>
                      <a:pt x="14" y="15"/>
                    </a:lnTo>
                    <a:lnTo>
                      <a:pt x="15" y="14"/>
                    </a:lnTo>
                    <a:lnTo>
                      <a:pt x="16" y="11"/>
                    </a:lnTo>
                    <a:lnTo>
                      <a:pt x="16" y="10"/>
                    </a:lnTo>
                    <a:lnTo>
                      <a:pt x="15" y="9"/>
                    </a:lnTo>
                    <a:lnTo>
                      <a:pt x="15" y="5"/>
                    </a:lnTo>
                    <a:lnTo>
                      <a:pt x="16" y="0"/>
                    </a:lnTo>
                    <a:lnTo>
                      <a:pt x="16" y="1"/>
                    </a:lnTo>
                    <a:lnTo>
                      <a:pt x="16" y="4"/>
                    </a:lnTo>
                    <a:lnTo>
                      <a:pt x="15" y="8"/>
                    </a:lnTo>
                    <a:lnTo>
                      <a:pt x="17" y="9"/>
                    </a:lnTo>
                    <a:lnTo>
                      <a:pt x="16" y="16"/>
                    </a:lnTo>
                    <a:lnTo>
                      <a:pt x="15" y="20"/>
                    </a:lnTo>
                    <a:lnTo>
                      <a:pt x="14" y="21"/>
                    </a:lnTo>
                    <a:lnTo>
                      <a:pt x="14" y="22"/>
                    </a:lnTo>
                    <a:lnTo>
                      <a:pt x="14" y="24"/>
                    </a:lnTo>
                    <a:lnTo>
                      <a:pt x="12" y="27"/>
                    </a:lnTo>
                    <a:lnTo>
                      <a:pt x="14" y="28"/>
                    </a:lnTo>
                    <a:lnTo>
                      <a:pt x="14" y="31"/>
                    </a:lnTo>
                    <a:lnTo>
                      <a:pt x="15" y="32"/>
                    </a:lnTo>
                    <a:lnTo>
                      <a:pt x="16" y="32"/>
                    </a:lnTo>
                    <a:lnTo>
                      <a:pt x="20" y="30"/>
                    </a:lnTo>
                    <a:lnTo>
                      <a:pt x="21" y="28"/>
                    </a:lnTo>
                    <a:lnTo>
                      <a:pt x="22" y="28"/>
                    </a:lnTo>
                    <a:lnTo>
                      <a:pt x="23" y="28"/>
                    </a:lnTo>
                    <a:lnTo>
                      <a:pt x="25" y="27"/>
                    </a:lnTo>
                    <a:lnTo>
                      <a:pt x="26" y="27"/>
                    </a:lnTo>
                    <a:lnTo>
                      <a:pt x="26" y="28"/>
                    </a:lnTo>
                    <a:lnTo>
                      <a:pt x="26" y="30"/>
                    </a:lnTo>
                    <a:lnTo>
                      <a:pt x="26" y="32"/>
                    </a:lnTo>
                    <a:lnTo>
                      <a:pt x="27" y="33"/>
                    </a:lnTo>
                    <a:lnTo>
                      <a:pt x="26" y="33"/>
                    </a:lnTo>
                    <a:lnTo>
                      <a:pt x="25" y="35"/>
                    </a:lnTo>
                    <a:lnTo>
                      <a:pt x="22" y="36"/>
                    </a:lnTo>
                    <a:lnTo>
                      <a:pt x="21" y="39"/>
                    </a:lnTo>
                    <a:lnTo>
                      <a:pt x="18" y="39"/>
                    </a:lnTo>
                    <a:lnTo>
                      <a:pt x="17" y="39"/>
                    </a:lnTo>
                    <a:lnTo>
                      <a:pt x="15" y="36"/>
                    </a:lnTo>
                    <a:lnTo>
                      <a:pt x="15" y="38"/>
                    </a:lnTo>
                    <a:lnTo>
                      <a:pt x="15" y="41"/>
                    </a:lnTo>
                    <a:lnTo>
                      <a:pt x="15" y="42"/>
                    </a:lnTo>
                    <a:lnTo>
                      <a:pt x="14" y="43"/>
                    </a:lnTo>
                    <a:lnTo>
                      <a:pt x="14" y="44"/>
                    </a:lnTo>
                    <a:lnTo>
                      <a:pt x="14" y="46"/>
                    </a:lnTo>
                    <a:lnTo>
                      <a:pt x="12" y="47"/>
                    </a:lnTo>
                    <a:lnTo>
                      <a:pt x="12" y="48"/>
                    </a:lnTo>
                    <a:lnTo>
                      <a:pt x="12" y="49"/>
                    </a:lnTo>
                    <a:lnTo>
                      <a:pt x="12" y="50"/>
                    </a:lnTo>
                    <a:lnTo>
                      <a:pt x="14" y="50"/>
                    </a:lnTo>
                    <a:lnTo>
                      <a:pt x="14" y="52"/>
                    </a:lnTo>
                    <a:lnTo>
                      <a:pt x="14" y="54"/>
                    </a:lnTo>
                    <a:lnTo>
                      <a:pt x="11" y="54"/>
                    </a:lnTo>
                    <a:lnTo>
                      <a:pt x="10" y="54"/>
                    </a:lnTo>
                    <a:lnTo>
                      <a:pt x="9" y="54"/>
                    </a:lnTo>
                    <a:lnTo>
                      <a:pt x="9" y="58"/>
                    </a:lnTo>
                    <a:lnTo>
                      <a:pt x="10" y="59"/>
                    </a:lnTo>
                    <a:lnTo>
                      <a:pt x="9" y="60"/>
                    </a:lnTo>
                    <a:lnTo>
                      <a:pt x="9" y="61"/>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0" name="Freeform 286"/>
              <p:cNvSpPr>
                <a:spLocks/>
              </p:cNvSpPr>
              <p:nvPr/>
            </p:nvSpPr>
            <p:spPr bwMode="auto">
              <a:xfrm>
                <a:off x="2374373" y="2594188"/>
                <a:ext cx="12393" cy="7745"/>
              </a:xfrm>
              <a:custGeom>
                <a:avLst/>
                <a:gdLst>
                  <a:gd name="T0" fmla="*/ 11113 w 12"/>
                  <a:gd name="T1" fmla="*/ 14288 h 9"/>
                  <a:gd name="T2" fmla="*/ 11113 w 12"/>
                  <a:gd name="T3" fmla="*/ 14288 h 9"/>
                  <a:gd name="T4" fmla="*/ 7938 w 12"/>
                  <a:gd name="T5" fmla="*/ 14288 h 9"/>
                  <a:gd name="T6" fmla="*/ 6350 w 12"/>
                  <a:gd name="T7" fmla="*/ 12700 h 9"/>
                  <a:gd name="T8" fmla="*/ 6350 w 12"/>
                  <a:gd name="T9" fmla="*/ 12700 h 9"/>
                  <a:gd name="T10" fmla="*/ 3175 w 12"/>
                  <a:gd name="T11" fmla="*/ 9525 h 9"/>
                  <a:gd name="T12" fmla="*/ 3175 w 12"/>
                  <a:gd name="T13" fmla="*/ 9525 h 9"/>
                  <a:gd name="T14" fmla="*/ 0 w 12"/>
                  <a:gd name="T15" fmla="*/ 11113 h 9"/>
                  <a:gd name="T16" fmla="*/ 0 w 12"/>
                  <a:gd name="T17" fmla="*/ 11113 h 9"/>
                  <a:gd name="T18" fmla="*/ 0 w 12"/>
                  <a:gd name="T19" fmla="*/ 9525 h 9"/>
                  <a:gd name="T20" fmla="*/ 1588 w 12"/>
                  <a:gd name="T21" fmla="*/ 6350 h 9"/>
                  <a:gd name="T22" fmla="*/ 1588 w 12"/>
                  <a:gd name="T23" fmla="*/ 6350 h 9"/>
                  <a:gd name="T24" fmla="*/ 3175 w 12"/>
                  <a:gd name="T25" fmla="*/ 4763 h 9"/>
                  <a:gd name="T26" fmla="*/ 3175 w 12"/>
                  <a:gd name="T27" fmla="*/ 4763 h 9"/>
                  <a:gd name="T28" fmla="*/ 7938 w 12"/>
                  <a:gd name="T29" fmla="*/ 3175 h 9"/>
                  <a:gd name="T30" fmla="*/ 9525 w 12"/>
                  <a:gd name="T31" fmla="*/ 3175 h 9"/>
                  <a:gd name="T32" fmla="*/ 9525 w 12"/>
                  <a:gd name="T33" fmla="*/ 3175 h 9"/>
                  <a:gd name="T34" fmla="*/ 11113 w 12"/>
                  <a:gd name="T35" fmla="*/ 1588 h 9"/>
                  <a:gd name="T36" fmla="*/ 12700 w 12"/>
                  <a:gd name="T37" fmla="*/ 0 h 9"/>
                  <a:gd name="T38" fmla="*/ 12700 w 12"/>
                  <a:gd name="T39" fmla="*/ 0 h 9"/>
                  <a:gd name="T40" fmla="*/ 12700 w 12"/>
                  <a:gd name="T41" fmla="*/ 0 h 9"/>
                  <a:gd name="T42" fmla="*/ 15875 w 12"/>
                  <a:gd name="T43" fmla="*/ 0 h 9"/>
                  <a:gd name="T44" fmla="*/ 15875 w 12"/>
                  <a:gd name="T45" fmla="*/ 0 h 9"/>
                  <a:gd name="T46" fmla="*/ 15875 w 12"/>
                  <a:gd name="T47" fmla="*/ 3175 h 9"/>
                  <a:gd name="T48" fmla="*/ 17463 w 12"/>
                  <a:gd name="T49" fmla="*/ 6350 h 9"/>
                  <a:gd name="T50" fmla="*/ 17463 w 12"/>
                  <a:gd name="T51" fmla="*/ 6350 h 9"/>
                  <a:gd name="T52" fmla="*/ 19050 w 12"/>
                  <a:gd name="T53" fmla="*/ 6350 h 9"/>
                  <a:gd name="T54" fmla="*/ 19050 w 12"/>
                  <a:gd name="T55" fmla="*/ 9525 h 9"/>
                  <a:gd name="T56" fmla="*/ 19050 w 12"/>
                  <a:gd name="T57" fmla="*/ 9525 h 9"/>
                  <a:gd name="T58" fmla="*/ 15875 w 12"/>
                  <a:gd name="T59" fmla="*/ 11113 h 9"/>
                  <a:gd name="T60" fmla="*/ 15875 w 12"/>
                  <a:gd name="T61" fmla="*/ 11113 h 9"/>
                  <a:gd name="T62" fmla="*/ 12700 w 12"/>
                  <a:gd name="T63" fmla="*/ 12700 h 9"/>
                  <a:gd name="T64" fmla="*/ 12700 w 12"/>
                  <a:gd name="T65" fmla="*/ 12700 h 9"/>
                  <a:gd name="T66" fmla="*/ 11113 w 12"/>
                  <a:gd name="T67" fmla="*/ 14288 h 9"/>
                  <a:gd name="T68" fmla="*/ 11113 w 12"/>
                  <a:gd name="T69" fmla="*/ 14288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 h="9">
                    <a:moveTo>
                      <a:pt x="7" y="9"/>
                    </a:moveTo>
                    <a:lnTo>
                      <a:pt x="7" y="9"/>
                    </a:lnTo>
                    <a:lnTo>
                      <a:pt x="5" y="9"/>
                    </a:lnTo>
                    <a:lnTo>
                      <a:pt x="4" y="8"/>
                    </a:lnTo>
                    <a:lnTo>
                      <a:pt x="2" y="6"/>
                    </a:lnTo>
                    <a:lnTo>
                      <a:pt x="0" y="7"/>
                    </a:lnTo>
                    <a:lnTo>
                      <a:pt x="0" y="6"/>
                    </a:lnTo>
                    <a:lnTo>
                      <a:pt x="1" y="4"/>
                    </a:lnTo>
                    <a:lnTo>
                      <a:pt x="2" y="3"/>
                    </a:lnTo>
                    <a:lnTo>
                      <a:pt x="5" y="2"/>
                    </a:lnTo>
                    <a:lnTo>
                      <a:pt x="6" y="2"/>
                    </a:lnTo>
                    <a:lnTo>
                      <a:pt x="7" y="1"/>
                    </a:lnTo>
                    <a:lnTo>
                      <a:pt x="8" y="0"/>
                    </a:lnTo>
                    <a:lnTo>
                      <a:pt x="10" y="0"/>
                    </a:lnTo>
                    <a:lnTo>
                      <a:pt x="10" y="2"/>
                    </a:lnTo>
                    <a:lnTo>
                      <a:pt x="11" y="4"/>
                    </a:lnTo>
                    <a:lnTo>
                      <a:pt x="12" y="4"/>
                    </a:lnTo>
                    <a:lnTo>
                      <a:pt x="12" y="6"/>
                    </a:lnTo>
                    <a:lnTo>
                      <a:pt x="10" y="7"/>
                    </a:lnTo>
                    <a:lnTo>
                      <a:pt x="8" y="8"/>
                    </a:lnTo>
                    <a:lnTo>
                      <a:pt x="7" y="9"/>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1" name="Freeform 287"/>
              <p:cNvSpPr>
                <a:spLocks/>
              </p:cNvSpPr>
              <p:nvPr/>
            </p:nvSpPr>
            <p:spPr bwMode="auto">
              <a:xfrm>
                <a:off x="2368176" y="2606579"/>
                <a:ext cx="10843" cy="6196"/>
              </a:xfrm>
              <a:custGeom>
                <a:avLst/>
                <a:gdLst>
                  <a:gd name="T0" fmla="*/ 17462 w 11"/>
                  <a:gd name="T1" fmla="*/ 1588 h 6"/>
                  <a:gd name="T2" fmla="*/ 17462 w 11"/>
                  <a:gd name="T3" fmla="*/ 1588 h 6"/>
                  <a:gd name="T4" fmla="*/ 12700 w 11"/>
                  <a:gd name="T5" fmla="*/ 1588 h 6"/>
                  <a:gd name="T6" fmla="*/ 11112 w 11"/>
                  <a:gd name="T7" fmla="*/ 1588 h 6"/>
                  <a:gd name="T8" fmla="*/ 11112 w 11"/>
                  <a:gd name="T9" fmla="*/ 1588 h 6"/>
                  <a:gd name="T10" fmla="*/ 9525 w 11"/>
                  <a:gd name="T11" fmla="*/ 1588 h 6"/>
                  <a:gd name="T12" fmla="*/ 7937 w 11"/>
                  <a:gd name="T13" fmla="*/ 1588 h 6"/>
                  <a:gd name="T14" fmla="*/ 7937 w 11"/>
                  <a:gd name="T15" fmla="*/ 1588 h 6"/>
                  <a:gd name="T16" fmla="*/ 4762 w 11"/>
                  <a:gd name="T17" fmla="*/ 0 h 6"/>
                  <a:gd name="T18" fmla="*/ 4762 w 11"/>
                  <a:gd name="T19" fmla="*/ 0 h 6"/>
                  <a:gd name="T20" fmla="*/ 4762 w 11"/>
                  <a:gd name="T21" fmla="*/ 0 h 6"/>
                  <a:gd name="T22" fmla="*/ 3175 w 11"/>
                  <a:gd name="T23" fmla="*/ 0 h 6"/>
                  <a:gd name="T24" fmla="*/ 3175 w 11"/>
                  <a:gd name="T25" fmla="*/ 1588 h 6"/>
                  <a:gd name="T26" fmla="*/ 3175 w 11"/>
                  <a:gd name="T27" fmla="*/ 1588 h 6"/>
                  <a:gd name="T28" fmla="*/ 0 w 11"/>
                  <a:gd name="T29" fmla="*/ 4763 h 6"/>
                  <a:gd name="T30" fmla="*/ 0 w 11"/>
                  <a:gd name="T31" fmla="*/ 6350 h 6"/>
                  <a:gd name="T32" fmla="*/ 0 w 11"/>
                  <a:gd name="T33" fmla="*/ 6350 h 6"/>
                  <a:gd name="T34" fmla="*/ 1587 w 11"/>
                  <a:gd name="T35" fmla="*/ 6350 h 6"/>
                  <a:gd name="T36" fmla="*/ 1587 w 11"/>
                  <a:gd name="T37" fmla="*/ 6350 h 6"/>
                  <a:gd name="T38" fmla="*/ 1587 w 11"/>
                  <a:gd name="T39" fmla="*/ 6350 h 6"/>
                  <a:gd name="T40" fmla="*/ 3175 w 11"/>
                  <a:gd name="T41" fmla="*/ 6350 h 6"/>
                  <a:gd name="T42" fmla="*/ 3175 w 11"/>
                  <a:gd name="T43" fmla="*/ 7938 h 6"/>
                  <a:gd name="T44" fmla="*/ 3175 w 11"/>
                  <a:gd name="T45" fmla="*/ 7938 h 6"/>
                  <a:gd name="T46" fmla="*/ 3175 w 11"/>
                  <a:gd name="T47" fmla="*/ 9525 h 6"/>
                  <a:gd name="T48" fmla="*/ 4762 w 11"/>
                  <a:gd name="T49" fmla="*/ 9525 h 6"/>
                  <a:gd name="T50" fmla="*/ 4762 w 11"/>
                  <a:gd name="T51" fmla="*/ 9525 h 6"/>
                  <a:gd name="T52" fmla="*/ 7937 w 11"/>
                  <a:gd name="T53" fmla="*/ 7938 h 6"/>
                  <a:gd name="T54" fmla="*/ 9525 w 11"/>
                  <a:gd name="T55" fmla="*/ 7938 h 6"/>
                  <a:gd name="T56" fmla="*/ 9525 w 11"/>
                  <a:gd name="T57" fmla="*/ 7938 h 6"/>
                  <a:gd name="T58" fmla="*/ 11112 w 11"/>
                  <a:gd name="T59" fmla="*/ 7938 h 6"/>
                  <a:gd name="T60" fmla="*/ 11112 w 11"/>
                  <a:gd name="T61" fmla="*/ 7938 h 6"/>
                  <a:gd name="T62" fmla="*/ 12700 w 11"/>
                  <a:gd name="T63" fmla="*/ 7938 h 6"/>
                  <a:gd name="T64" fmla="*/ 12700 w 11"/>
                  <a:gd name="T65" fmla="*/ 7938 h 6"/>
                  <a:gd name="T66" fmla="*/ 15875 w 11"/>
                  <a:gd name="T67" fmla="*/ 9525 h 6"/>
                  <a:gd name="T68" fmla="*/ 15875 w 11"/>
                  <a:gd name="T69" fmla="*/ 7938 h 6"/>
                  <a:gd name="T70" fmla="*/ 15875 w 11"/>
                  <a:gd name="T71" fmla="*/ 7938 h 6"/>
                  <a:gd name="T72" fmla="*/ 12700 w 11"/>
                  <a:gd name="T73" fmla="*/ 6350 h 6"/>
                  <a:gd name="T74" fmla="*/ 11112 w 11"/>
                  <a:gd name="T75" fmla="*/ 4763 h 6"/>
                  <a:gd name="T76" fmla="*/ 11112 w 11"/>
                  <a:gd name="T77" fmla="*/ 4763 h 6"/>
                  <a:gd name="T78" fmla="*/ 15875 w 11"/>
                  <a:gd name="T79" fmla="*/ 1588 h 6"/>
                  <a:gd name="T80" fmla="*/ 15875 w 11"/>
                  <a:gd name="T81" fmla="*/ 1588 h 6"/>
                  <a:gd name="T82" fmla="*/ 17462 w 11"/>
                  <a:gd name="T83" fmla="*/ 1588 h 6"/>
                  <a:gd name="T84" fmla="*/ 17462 w 11"/>
                  <a:gd name="T85" fmla="*/ 1588 h 6"/>
                  <a:gd name="T86" fmla="*/ 17462 w 11"/>
                  <a:gd name="T87" fmla="*/ 1588 h 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 h="6">
                    <a:moveTo>
                      <a:pt x="11" y="1"/>
                    </a:moveTo>
                    <a:lnTo>
                      <a:pt x="11" y="1"/>
                    </a:lnTo>
                    <a:lnTo>
                      <a:pt x="8" y="1"/>
                    </a:lnTo>
                    <a:lnTo>
                      <a:pt x="7" y="1"/>
                    </a:lnTo>
                    <a:lnTo>
                      <a:pt x="6" y="1"/>
                    </a:lnTo>
                    <a:lnTo>
                      <a:pt x="5" y="1"/>
                    </a:lnTo>
                    <a:lnTo>
                      <a:pt x="3" y="0"/>
                    </a:lnTo>
                    <a:lnTo>
                      <a:pt x="2" y="0"/>
                    </a:lnTo>
                    <a:lnTo>
                      <a:pt x="2" y="1"/>
                    </a:lnTo>
                    <a:lnTo>
                      <a:pt x="0" y="3"/>
                    </a:lnTo>
                    <a:lnTo>
                      <a:pt x="0" y="4"/>
                    </a:lnTo>
                    <a:lnTo>
                      <a:pt x="1" y="4"/>
                    </a:lnTo>
                    <a:lnTo>
                      <a:pt x="2" y="4"/>
                    </a:lnTo>
                    <a:lnTo>
                      <a:pt x="2" y="5"/>
                    </a:lnTo>
                    <a:lnTo>
                      <a:pt x="2" y="6"/>
                    </a:lnTo>
                    <a:lnTo>
                      <a:pt x="3" y="6"/>
                    </a:lnTo>
                    <a:lnTo>
                      <a:pt x="5" y="5"/>
                    </a:lnTo>
                    <a:lnTo>
                      <a:pt x="6" y="5"/>
                    </a:lnTo>
                    <a:lnTo>
                      <a:pt x="7" y="5"/>
                    </a:lnTo>
                    <a:lnTo>
                      <a:pt x="8" y="5"/>
                    </a:lnTo>
                    <a:lnTo>
                      <a:pt x="10" y="6"/>
                    </a:lnTo>
                    <a:lnTo>
                      <a:pt x="10" y="5"/>
                    </a:lnTo>
                    <a:lnTo>
                      <a:pt x="8" y="4"/>
                    </a:lnTo>
                    <a:lnTo>
                      <a:pt x="7" y="3"/>
                    </a:lnTo>
                    <a:lnTo>
                      <a:pt x="10" y="1"/>
                    </a:lnTo>
                    <a:lnTo>
                      <a:pt x="11" y="1"/>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2" name="Freeform 288"/>
              <p:cNvSpPr>
                <a:spLocks/>
              </p:cNvSpPr>
              <p:nvPr/>
            </p:nvSpPr>
            <p:spPr bwMode="auto">
              <a:xfrm>
                <a:off x="2368176" y="2608129"/>
                <a:ext cx="0" cy="1548"/>
              </a:xfrm>
              <a:custGeom>
                <a:avLst/>
                <a:gdLst>
                  <a:gd name="T0" fmla="*/ 0 w 1588"/>
                  <a:gd name="T1" fmla="*/ 0 h 2"/>
                  <a:gd name="T2" fmla="*/ 0 w 1588"/>
                  <a:gd name="T3" fmla="*/ 0 h 2"/>
                  <a:gd name="T4" fmla="*/ 0 w 1588"/>
                  <a:gd name="T5" fmla="*/ 3175 h 2"/>
                  <a:gd name="T6" fmla="*/ 0 w 1588"/>
                  <a:gd name="T7" fmla="*/ 3175 h 2"/>
                  <a:gd name="T8" fmla="*/ 0 w 1588"/>
                  <a:gd name="T9" fmla="*/ 3175 h 2"/>
                  <a:gd name="T10" fmla="*/ 0 w 1588"/>
                  <a:gd name="T11" fmla="*/ 3175 h 2"/>
                  <a:gd name="T12" fmla="*/ 0 w 1588"/>
                  <a:gd name="T13" fmla="*/ 0 h 2"/>
                  <a:gd name="T14" fmla="*/ 0 w 1588"/>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2">
                    <a:moveTo>
                      <a:pt x="0" y="0"/>
                    </a:moveTo>
                    <a:lnTo>
                      <a:pt x="0" y="0"/>
                    </a:lnTo>
                    <a:lnTo>
                      <a:pt x="0" y="2"/>
                    </a:lnTo>
                    <a:lnTo>
                      <a:pt x="0"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3" name="Freeform 289"/>
              <p:cNvSpPr>
                <a:spLocks/>
              </p:cNvSpPr>
              <p:nvPr/>
            </p:nvSpPr>
            <p:spPr bwMode="auto">
              <a:xfrm>
                <a:off x="2977115" y="2407072"/>
                <a:ext cx="10504" cy="6684"/>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2147483647 w 11"/>
                  <a:gd name="T9" fmla="*/ 2147483647 h 7"/>
                  <a:gd name="T10" fmla="*/ 2147483647 w 11"/>
                  <a:gd name="T11" fmla="*/ 2147483647 h 7"/>
                  <a:gd name="T12" fmla="*/ 2147483647 w 11"/>
                  <a:gd name="T13" fmla="*/ 2147483647 h 7"/>
                  <a:gd name="T14" fmla="*/ 2147483647 w 11"/>
                  <a:gd name="T15" fmla="*/ 0 h 7"/>
                  <a:gd name="T16" fmla="*/ 2147483647 w 11"/>
                  <a:gd name="T17" fmla="*/ 0 h 7"/>
                  <a:gd name="T18" fmla="*/ 2147483647 w 11"/>
                  <a:gd name="T19" fmla="*/ 2147483647 h 7"/>
                  <a:gd name="T20" fmla="*/ 2147483647 w 11"/>
                  <a:gd name="T21" fmla="*/ 2147483647 h 7"/>
                  <a:gd name="T22" fmla="*/ 2147483647 w 11"/>
                  <a:gd name="T23" fmla="*/ 2147483647 h 7"/>
                  <a:gd name="T24" fmla="*/ 2147483647 w 11"/>
                  <a:gd name="T25" fmla="*/ 2147483647 h 7"/>
                  <a:gd name="T26" fmla="*/ 2147483647 w 11"/>
                  <a:gd name="T27" fmla="*/ 2147483647 h 7"/>
                  <a:gd name="T28" fmla="*/ 2147483647 w 11"/>
                  <a:gd name="T29" fmla="*/ 2147483647 h 7"/>
                  <a:gd name="T30" fmla="*/ 0 w 11"/>
                  <a:gd name="T31" fmla="*/ 2147483647 h 7"/>
                  <a:gd name="T32" fmla="*/ 0 w 11"/>
                  <a:gd name="T33" fmla="*/ 2147483647 h 7"/>
                  <a:gd name="T34" fmla="*/ 0 w 11"/>
                  <a:gd name="T35" fmla="*/ 2147483647 h 7"/>
                  <a:gd name="T36" fmla="*/ 0 w 11"/>
                  <a:gd name="T37" fmla="*/ 2147483647 h 7"/>
                  <a:gd name="T38" fmla="*/ 0 w 11"/>
                  <a:gd name="T39" fmla="*/ 2147483647 h 7"/>
                  <a:gd name="T40" fmla="*/ 0 w 11"/>
                  <a:gd name="T41" fmla="*/ 2147483647 h 7"/>
                  <a:gd name="T42" fmla="*/ 0 w 11"/>
                  <a:gd name="T43" fmla="*/ 2147483647 h 7"/>
                  <a:gd name="T44" fmla="*/ 2147483647 w 11"/>
                  <a:gd name="T45" fmla="*/ 2147483647 h 7"/>
                  <a:gd name="T46" fmla="*/ 2147483647 w 11"/>
                  <a:gd name="T47" fmla="*/ 2147483647 h 7"/>
                  <a:gd name="T48" fmla="*/ 2147483647 w 11"/>
                  <a:gd name="T49" fmla="*/ 2147483647 h 7"/>
                  <a:gd name="T50" fmla="*/ 2147483647 w 11"/>
                  <a:gd name="T51" fmla="*/ 2147483647 h 7"/>
                  <a:gd name="T52" fmla="*/ 2147483647 w 11"/>
                  <a:gd name="T53" fmla="*/ 2147483647 h 7"/>
                  <a:gd name="T54" fmla="*/ 2147483647 w 11"/>
                  <a:gd name="T55" fmla="*/ 2147483647 h 7"/>
                  <a:gd name="T56" fmla="*/ 2147483647 w 11"/>
                  <a:gd name="T57" fmla="*/ 2147483647 h 7"/>
                  <a:gd name="T58" fmla="*/ 2147483647 w 11"/>
                  <a:gd name="T59" fmla="*/ 2147483647 h 7"/>
                  <a:gd name="T60" fmla="*/ 2147483647 w 11"/>
                  <a:gd name="T61" fmla="*/ 2147483647 h 7"/>
                  <a:gd name="T62" fmla="*/ 2147483647 w 11"/>
                  <a:gd name="T63" fmla="*/ 2147483647 h 7"/>
                  <a:gd name="T64" fmla="*/ 2147483647 w 11"/>
                  <a:gd name="T65" fmla="*/ 2147483647 h 7"/>
                  <a:gd name="T66" fmla="*/ 2147483647 w 11"/>
                  <a:gd name="T67" fmla="*/ 2147483647 h 7"/>
                  <a:gd name="T68" fmla="*/ 2147483647 w 11"/>
                  <a:gd name="T69" fmla="*/ 2147483647 h 7"/>
                  <a:gd name="T70" fmla="*/ 2147483647 w 11"/>
                  <a:gd name="T71" fmla="*/ 2147483647 h 7"/>
                  <a:gd name="T72" fmla="*/ 2147483647 w 11"/>
                  <a:gd name="T73" fmla="*/ 2147483647 h 7"/>
                  <a:gd name="T74" fmla="*/ 2147483647 w 11"/>
                  <a:gd name="T75" fmla="*/ 2147483647 h 7"/>
                  <a:gd name="T76" fmla="*/ 2147483647 w 11"/>
                  <a:gd name="T77" fmla="*/ 2147483647 h 7"/>
                  <a:gd name="T78" fmla="*/ 2147483647 w 11"/>
                  <a:gd name="T79" fmla="*/ 2147483647 h 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 h="7">
                    <a:moveTo>
                      <a:pt x="11" y="1"/>
                    </a:moveTo>
                    <a:lnTo>
                      <a:pt x="11" y="1"/>
                    </a:lnTo>
                    <a:lnTo>
                      <a:pt x="9" y="1"/>
                    </a:lnTo>
                    <a:lnTo>
                      <a:pt x="8" y="1"/>
                    </a:lnTo>
                    <a:lnTo>
                      <a:pt x="7" y="0"/>
                    </a:lnTo>
                    <a:lnTo>
                      <a:pt x="5" y="1"/>
                    </a:lnTo>
                    <a:lnTo>
                      <a:pt x="3" y="2"/>
                    </a:lnTo>
                    <a:lnTo>
                      <a:pt x="2" y="2"/>
                    </a:lnTo>
                    <a:lnTo>
                      <a:pt x="0" y="5"/>
                    </a:lnTo>
                    <a:lnTo>
                      <a:pt x="0" y="6"/>
                    </a:lnTo>
                    <a:lnTo>
                      <a:pt x="0" y="7"/>
                    </a:lnTo>
                    <a:lnTo>
                      <a:pt x="2" y="7"/>
                    </a:lnTo>
                    <a:lnTo>
                      <a:pt x="2" y="6"/>
                    </a:lnTo>
                    <a:lnTo>
                      <a:pt x="3" y="3"/>
                    </a:lnTo>
                    <a:lnTo>
                      <a:pt x="5" y="5"/>
                    </a:lnTo>
                    <a:lnTo>
                      <a:pt x="6" y="5"/>
                    </a:lnTo>
                    <a:lnTo>
                      <a:pt x="7" y="5"/>
                    </a:lnTo>
                    <a:lnTo>
                      <a:pt x="9" y="3"/>
                    </a:lnTo>
                    <a:lnTo>
                      <a:pt x="11" y="2"/>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4" name="Freeform 290"/>
              <p:cNvSpPr>
                <a:spLocks/>
              </p:cNvSpPr>
              <p:nvPr/>
            </p:nvSpPr>
            <p:spPr bwMode="auto">
              <a:xfrm>
                <a:off x="2975205" y="2404208"/>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0 w 4"/>
                  <a:gd name="T9" fmla="*/ 0 h 4"/>
                  <a:gd name="T10" fmla="*/ 0 w 4"/>
                  <a:gd name="T11" fmla="*/ 0 h 4"/>
                  <a:gd name="T12" fmla="*/ 0 w 4"/>
                  <a:gd name="T13" fmla="*/ 2147483647 h 4"/>
                  <a:gd name="T14" fmla="*/ 0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2147483647 w 4"/>
                  <a:gd name="T29" fmla="*/ 2147483647 h 4"/>
                  <a:gd name="T30" fmla="*/ 2147483647 w 4"/>
                  <a:gd name="T31" fmla="*/ 2147483647 h 4"/>
                  <a:gd name="T32" fmla="*/ 2147483647 w 4"/>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4">
                    <a:moveTo>
                      <a:pt x="4" y="2"/>
                    </a:moveTo>
                    <a:lnTo>
                      <a:pt x="4" y="2"/>
                    </a:lnTo>
                    <a:lnTo>
                      <a:pt x="2" y="2"/>
                    </a:lnTo>
                    <a:lnTo>
                      <a:pt x="0" y="0"/>
                    </a:lnTo>
                    <a:lnTo>
                      <a:pt x="0" y="3"/>
                    </a:lnTo>
                    <a:lnTo>
                      <a:pt x="2" y="4"/>
                    </a:lnTo>
                    <a:lnTo>
                      <a:pt x="3" y="4"/>
                    </a:lnTo>
                    <a:lnTo>
                      <a:pt x="4" y="3"/>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5" name="Freeform 291"/>
              <p:cNvSpPr>
                <a:spLocks/>
              </p:cNvSpPr>
              <p:nvPr/>
            </p:nvSpPr>
            <p:spPr bwMode="auto">
              <a:xfrm>
                <a:off x="2967566" y="2422350"/>
                <a:ext cx="5729" cy="7639"/>
              </a:xfrm>
              <a:custGeom>
                <a:avLst/>
                <a:gdLst>
                  <a:gd name="T0" fmla="*/ 2147483647 w 6"/>
                  <a:gd name="T1" fmla="*/ 0 h 8"/>
                  <a:gd name="T2" fmla="*/ 2147483647 w 6"/>
                  <a:gd name="T3" fmla="*/ 0 h 8"/>
                  <a:gd name="T4" fmla="*/ 2147483647 w 6"/>
                  <a:gd name="T5" fmla="*/ 0 h 8"/>
                  <a:gd name="T6" fmla="*/ 2147483647 w 6"/>
                  <a:gd name="T7" fmla="*/ 0 h 8"/>
                  <a:gd name="T8" fmla="*/ 2147483647 w 6"/>
                  <a:gd name="T9" fmla="*/ 2147483647 h 8"/>
                  <a:gd name="T10" fmla="*/ 2147483647 w 6"/>
                  <a:gd name="T11" fmla="*/ 2147483647 h 8"/>
                  <a:gd name="T12" fmla="*/ 0 w 6"/>
                  <a:gd name="T13" fmla="*/ 2147483647 h 8"/>
                  <a:gd name="T14" fmla="*/ 0 w 6"/>
                  <a:gd name="T15" fmla="*/ 2147483647 h 8"/>
                  <a:gd name="T16" fmla="*/ 2147483647 w 6"/>
                  <a:gd name="T17" fmla="*/ 2147483647 h 8"/>
                  <a:gd name="T18" fmla="*/ 2147483647 w 6"/>
                  <a:gd name="T19" fmla="*/ 2147483647 h 8"/>
                  <a:gd name="T20" fmla="*/ 0 w 6"/>
                  <a:gd name="T21" fmla="*/ 2147483647 h 8"/>
                  <a:gd name="T22" fmla="*/ 0 w 6"/>
                  <a:gd name="T23" fmla="*/ 2147483647 h 8"/>
                  <a:gd name="T24" fmla="*/ 0 w 6"/>
                  <a:gd name="T25" fmla="*/ 2147483647 h 8"/>
                  <a:gd name="T26" fmla="*/ 2147483647 w 6"/>
                  <a:gd name="T27" fmla="*/ 2147483647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0 h 8"/>
                  <a:gd name="T54" fmla="*/ 2147483647 w 6"/>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 h="8">
                    <a:moveTo>
                      <a:pt x="5" y="0"/>
                    </a:moveTo>
                    <a:lnTo>
                      <a:pt x="5" y="0"/>
                    </a:lnTo>
                    <a:lnTo>
                      <a:pt x="2" y="0"/>
                    </a:lnTo>
                    <a:lnTo>
                      <a:pt x="2" y="1"/>
                    </a:lnTo>
                    <a:lnTo>
                      <a:pt x="0" y="3"/>
                    </a:lnTo>
                    <a:lnTo>
                      <a:pt x="1" y="5"/>
                    </a:lnTo>
                    <a:lnTo>
                      <a:pt x="0" y="7"/>
                    </a:lnTo>
                    <a:lnTo>
                      <a:pt x="0" y="8"/>
                    </a:lnTo>
                    <a:lnTo>
                      <a:pt x="1" y="8"/>
                    </a:lnTo>
                    <a:lnTo>
                      <a:pt x="2" y="6"/>
                    </a:lnTo>
                    <a:lnTo>
                      <a:pt x="4" y="3"/>
                    </a:lnTo>
                    <a:lnTo>
                      <a:pt x="5" y="2"/>
                    </a:lnTo>
                    <a:lnTo>
                      <a:pt x="6" y="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6" name="Freeform 292"/>
              <p:cNvSpPr>
                <a:spLocks/>
              </p:cNvSpPr>
              <p:nvPr/>
            </p:nvSpPr>
            <p:spPr bwMode="auto">
              <a:xfrm>
                <a:off x="2963747" y="2427124"/>
                <a:ext cx="3819" cy="5729"/>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0 w 4"/>
                  <a:gd name="T15" fmla="*/ 2147483647 h 6"/>
                  <a:gd name="T16" fmla="*/ 0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0 h 6"/>
                  <a:gd name="T38" fmla="*/ 2147483647 w 4"/>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6">
                    <a:moveTo>
                      <a:pt x="3" y="0"/>
                    </a:moveTo>
                    <a:lnTo>
                      <a:pt x="3" y="0"/>
                    </a:lnTo>
                    <a:lnTo>
                      <a:pt x="3" y="1"/>
                    </a:lnTo>
                    <a:lnTo>
                      <a:pt x="1" y="2"/>
                    </a:lnTo>
                    <a:lnTo>
                      <a:pt x="1" y="5"/>
                    </a:lnTo>
                    <a:lnTo>
                      <a:pt x="0" y="5"/>
                    </a:lnTo>
                    <a:lnTo>
                      <a:pt x="1" y="6"/>
                    </a:lnTo>
                    <a:lnTo>
                      <a:pt x="3" y="5"/>
                    </a:lnTo>
                    <a:lnTo>
                      <a:pt x="3" y="2"/>
                    </a:lnTo>
                    <a:lnTo>
                      <a:pt x="4"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7" name="Freeform 293"/>
              <p:cNvSpPr>
                <a:spLocks/>
              </p:cNvSpPr>
              <p:nvPr/>
            </p:nvSpPr>
            <p:spPr bwMode="auto">
              <a:xfrm>
                <a:off x="2962792" y="2422350"/>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0 w 4"/>
                  <a:gd name="T17" fmla="*/ 2147483647 h 5"/>
                  <a:gd name="T18" fmla="*/ 0 w 4"/>
                  <a:gd name="T19" fmla="*/ 2147483647 h 5"/>
                  <a:gd name="T20" fmla="*/ 0 w 4"/>
                  <a:gd name="T21" fmla="*/ 2147483647 h 5"/>
                  <a:gd name="T22" fmla="*/ 0 w 4"/>
                  <a:gd name="T23" fmla="*/ 0 h 5"/>
                  <a:gd name="T24" fmla="*/ 2147483647 w 4"/>
                  <a:gd name="T25" fmla="*/ 0 h 5"/>
                  <a:gd name="T26" fmla="*/ 2147483647 w 4"/>
                  <a:gd name="T27" fmla="*/ 0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2147483647 w 4"/>
                  <a:gd name="T39" fmla="*/ 2147483647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5">
                    <a:moveTo>
                      <a:pt x="1" y="5"/>
                    </a:moveTo>
                    <a:lnTo>
                      <a:pt x="1" y="5"/>
                    </a:lnTo>
                    <a:lnTo>
                      <a:pt x="1" y="3"/>
                    </a:lnTo>
                    <a:lnTo>
                      <a:pt x="1" y="2"/>
                    </a:lnTo>
                    <a:lnTo>
                      <a:pt x="0" y="2"/>
                    </a:lnTo>
                    <a:lnTo>
                      <a:pt x="0" y="1"/>
                    </a:lnTo>
                    <a:lnTo>
                      <a:pt x="0" y="0"/>
                    </a:lnTo>
                    <a:lnTo>
                      <a:pt x="1" y="0"/>
                    </a:lnTo>
                    <a:lnTo>
                      <a:pt x="2" y="2"/>
                    </a:lnTo>
                    <a:lnTo>
                      <a:pt x="4" y="3"/>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8" name="Freeform 294"/>
              <p:cNvSpPr>
                <a:spLocks/>
              </p:cNvSpPr>
              <p:nvPr/>
            </p:nvSpPr>
            <p:spPr bwMode="auto">
              <a:xfrm>
                <a:off x="2960882" y="2429034"/>
                <a:ext cx="2864" cy="2865"/>
              </a:xfrm>
              <a:custGeom>
                <a:avLst/>
                <a:gdLst>
                  <a:gd name="T0" fmla="*/ 2147483647 w 3"/>
                  <a:gd name="T1" fmla="*/ 0 h 3"/>
                  <a:gd name="T2" fmla="*/ 2147483647 w 3"/>
                  <a:gd name="T3" fmla="*/ 0 h 3"/>
                  <a:gd name="T4" fmla="*/ 0 w 3"/>
                  <a:gd name="T5" fmla="*/ 0 h 3"/>
                  <a:gd name="T6" fmla="*/ 0 w 3"/>
                  <a:gd name="T7" fmla="*/ 0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0 h 3"/>
                  <a:gd name="T24" fmla="*/ 2147483647 w 3"/>
                  <a:gd name="T25" fmla="*/ 0 h 3"/>
                  <a:gd name="T26" fmla="*/ 2147483647 w 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2" y="0"/>
                    </a:moveTo>
                    <a:lnTo>
                      <a:pt x="2" y="0"/>
                    </a:lnTo>
                    <a:lnTo>
                      <a:pt x="0" y="0"/>
                    </a:lnTo>
                    <a:lnTo>
                      <a:pt x="0" y="1"/>
                    </a:lnTo>
                    <a:lnTo>
                      <a:pt x="1" y="1"/>
                    </a:lnTo>
                    <a:lnTo>
                      <a:pt x="2" y="3"/>
                    </a:lnTo>
                    <a:lnTo>
                      <a:pt x="3" y="1"/>
                    </a:lnTo>
                    <a:lnTo>
                      <a:pt x="3"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49" name="Freeform 295"/>
              <p:cNvSpPr>
                <a:spLocks/>
              </p:cNvSpPr>
              <p:nvPr/>
            </p:nvSpPr>
            <p:spPr bwMode="auto">
              <a:xfrm>
                <a:off x="2947514" y="2413756"/>
                <a:ext cx="15278" cy="15278"/>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2147483647 w 16"/>
                  <a:gd name="T35" fmla="*/ 2147483647 h 16"/>
                  <a:gd name="T36" fmla="*/ 2147483647 w 16"/>
                  <a:gd name="T37" fmla="*/ 2147483647 h 16"/>
                  <a:gd name="T38" fmla="*/ 2147483647 w 16"/>
                  <a:gd name="T39" fmla="*/ 2147483647 h 16"/>
                  <a:gd name="T40" fmla="*/ 2147483647 w 16"/>
                  <a:gd name="T41" fmla="*/ 2147483647 h 16"/>
                  <a:gd name="T42" fmla="*/ 2147483647 w 16"/>
                  <a:gd name="T43" fmla="*/ 2147483647 h 16"/>
                  <a:gd name="T44" fmla="*/ 2147483647 w 16"/>
                  <a:gd name="T45" fmla="*/ 2147483647 h 16"/>
                  <a:gd name="T46" fmla="*/ 2147483647 w 16"/>
                  <a:gd name="T47" fmla="*/ 2147483647 h 16"/>
                  <a:gd name="T48" fmla="*/ 2147483647 w 16"/>
                  <a:gd name="T49" fmla="*/ 2147483647 h 16"/>
                  <a:gd name="T50" fmla="*/ 2147483647 w 16"/>
                  <a:gd name="T51" fmla="*/ 2147483647 h 16"/>
                  <a:gd name="T52" fmla="*/ 2147483647 w 16"/>
                  <a:gd name="T53" fmla="*/ 2147483647 h 16"/>
                  <a:gd name="T54" fmla="*/ 0 w 16"/>
                  <a:gd name="T55" fmla="*/ 2147483647 h 16"/>
                  <a:gd name="T56" fmla="*/ 0 w 16"/>
                  <a:gd name="T57" fmla="*/ 2147483647 h 16"/>
                  <a:gd name="T58" fmla="*/ 2147483647 w 16"/>
                  <a:gd name="T59" fmla="*/ 2147483647 h 16"/>
                  <a:gd name="T60" fmla="*/ 2147483647 w 16"/>
                  <a:gd name="T61" fmla="*/ 2147483647 h 16"/>
                  <a:gd name="T62" fmla="*/ 2147483647 w 16"/>
                  <a:gd name="T63" fmla="*/ 0 h 16"/>
                  <a:gd name="T64" fmla="*/ 2147483647 w 16"/>
                  <a:gd name="T65" fmla="*/ 0 h 16"/>
                  <a:gd name="T66" fmla="*/ 2147483647 w 16"/>
                  <a:gd name="T67" fmla="*/ 2147483647 h 16"/>
                  <a:gd name="T68" fmla="*/ 2147483647 w 16"/>
                  <a:gd name="T69" fmla="*/ 2147483647 h 16"/>
                  <a:gd name="T70" fmla="*/ 2147483647 w 16"/>
                  <a:gd name="T71" fmla="*/ 2147483647 h 16"/>
                  <a:gd name="T72" fmla="*/ 2147483647 w 16"/>
                  <a:gd name="T73" fmla="*/ 2147483647 h 16"/>
                  <a:gd name="T74" fmla="*/ 2147483647 w 16"/>
                  <a:gd name="T75" fmla="*/ 2147483647 h 16"/>
                  <a:gd name="T76" fmla="*/ 2147483647 w 16"/>
                  <a:gd name="T77" fmla="*/ 2147483647 h 16"/>
                  <a:gd name="T78" fmla="*/ 2147483647 w 16"/>
                  <a:gd name="T79" fmla="*/ 2147483647 h 16"/>
                  <a:gd name="T80" fmla="*/ 2147483647 w 16"/>
                  <a:gd name="T81" fmla="*/ 2147483647 h 16"/>
                  <a:gd name="T82" fmla="*/ 2147483647 w 16"/>
                  <a:gd name="T83" fmla="*/ 2147483647 h 16"/>
                  <a:gd name="T84" fmla="*/ 2147483647 w 16"/>
                  <a:gd name="T85" fmla="*/ 2147483647 h 16"/>
                  <a:gd name="T86" fmla="*/ 2147483647 w 16"/>
                  <a:gd name="T87" fmla="*/ 2147483647 h 16"/>
                  <a:gd name="T88" fmla="*/ 2147483647 w 16"/>
                  <a:gd name="T89" fmla="*/ 2147483647 h 16"/>
                  <a:gd name="T90" fmla="*/ 2147483647 w 16"/>
                  <a:gd name="T91" fmla="*/ 2147483647 h 16"/>
                  <a:gd name="T92" fmla="*/ 2147483647 w 16"/>
                  <a:gd name="T93" fmla="*/ 2147483647 h 16"/>
                  <a:gd name="T94" fmla="*/ 2147483647 w 16"/>
                  <a:gd name="T95" fmla="*/ 2147483647 h 16"/>
                  <a:gd name="T96" fmla="*/ 2147483647 w 16"/>
                  <a:gd name="T97" fmla="*/ 2147483647 h 16"/>
                  <a:gd name="T98" fmla="*/ 2147483647 w 16"/>
                  <a:gd name="T99" fmla="*/ 2147483647 h 16"/>
                  <a:gd name="T100" fmla="*/ 2147483647 w 16"/>
                  <a:gd name="T101" fmla="*/ 2147483647 h 16"/>
                  <a:gd name="T102" fmla="*/ 2147483647 w 16"/>
                  <a:gd name="T103" fmla="*/ 2147483647 h 16"/>
                  <a:gd name="T104" fmla="*/ 2147483647 w 16"/>
                  <a:gd name="T105" fmla="*/ 2147483647 h 16"/>
                  <a:gd name="T106" fmla="*/ 2147483647 w 16"/>
                  <a:gd name="T107" fmla="*/ 2147483647 h 16"/>
                  <a:gd name="T108" fmla="*/ 2147483647 w 16"/>
                  <a:gd name="T109" fmla="*/ 2147483647 h 16"/>
                  <a:gd name="T110" fmla="*/ 2147483647 w 16"/>
                  <a:gd name="T111" fmla="*/ 2147483647 h 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 h="16">
                    <a:moveTo>
                      <a:pt x="11" y="16"/>
                    </a:moveTo>
                    <a:lnTo>
                      <a:pt x="11" y="16"/>
                    </a:lnTo>
                    <a:lnTo>
                      <a:pt x="11" y="15"/>
                    </a:lnTo>
                    <a:lnTo>
                      <a:pt x="11" y="12"/>
                    </a:lnTo>
                    <a:lnTo>
                      <a:pt x="12" y="11"/>
                    </a:lnTo>
                    <a:lnTo>
                      <a:pt x="11" y="10"/>
                    </a:lnTo>
                    <a:lnTo>
                      <a:pt x="10" y="10"/>
                    </a:lnTo>
                    <a:lnTo>
                      <a:pt x="9" y="12"/>
                    </a:lnTo>
                    <a:lnTo>
                      <a:pt x="5" y="14"/>
                    </a:lnTo>
                    <a:lnTo>
                      <a:pt x="4" y="15"/>
                    </a:lnTo>
                    <a:lnTo>
                      <a:pt x="3" y="14"/>
                    </a:lnTo>
                    <a:lnTo>
                      <a:pt x="1" y="12"/>
                    </a:lnTo>
                    <a:lnTo>
                      <a:pt x="1" y="10"/>
                    </a:lnTo>
                    <a:lnTo>
                      <a:pt x="3" y="8"/>
                    </a:lnTo>
                    <a:lnTo>
                      <a:pt x="3" y="6"/>
                    </a:lnTo>
                    <a:lnTo>
                      <a:pt x="1" y="6"/>
                    </a:lnTo>
                    <a:lnTo>
                      <a:pt x="0" y="5"/>
                    </a:lnTo>
                    <a:lnTo>
                      <a:pt x="1" y="1"/>
                    </a:lnTo>
                    <a:lnTo>
                      <a:pt x="3" y="0"/>
                    </a:lnTo>
                    <a:lnTo>
                      <a:pt x="3" y="1"/>
                    </a:lnTo>
                    <a:lnTo>
                      <a:pt x="4" y="4"/>
                    </a:lnTo>
                    <a:lnTo>
                      <a:pt x="5" y="4"/>
                    </a:lnTo>
                    <a:lnTo>
                      <a:pt x="9" y="4"/>
                    </a:lnTo>
                    <a:lnTo>
                      <a:pt x="10" y="4"/>
                    </a:lnTo>
                    <a:lnTo>
                      <a:pt x="11" y="3"/>
                    </a:lnTo>
                    <a:lnTo>
                      <a:pt x="14" y="5"/>
                    </a:lnTo>
                    <a:lnTo>
                      <a:pt x="14" y="9"/>
                    </a:lnTo>
                    <a:lnTo>
                      <a:pt x="15" y="11"/>
                    </a:lnTo>
                    <a:lnTo>
                      <a:pt x="16" y="12"/>
                    </a:lnTo>
                    <a:lnTo>
                      <a:pt x="16" y="14"/>
                    </a:lnTo>
                    <a:lnTo>
                      <a:pt x="14" y="16"/>
                    </a:lnTo>
                    <a:lnTo>
                      <a:pt x="12" y="16"/>
                    </a:lnTo>
                    <a:lnTo>
                      <a:pt x="1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0" name="Freeform 296"/>
              <p:cNvSpPr>
                <a:spLocks/>
              </p:cNvSpPr>
              <p:nvPr/>
            </p:nvSpPr>
            <p:spPr bwMode="auto">
              <a:xfrm>
                <a:off x="2958017" y="2408982"/>
                <a:ext cx="11458" cy="14323"/>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0 w 12"/>
                  <a:gd name="T25" fmla="*/ 2147483647 h 15"/>
                  <a:gd name="T26" fmla="*/ 0 w 12"/>
                  <a:gd name="T27" fmla="*/ 2147483647 h 15"/>
                  <a:gd name="T28" fmla="*/ 0 w 12"/>
                  <a:gd name="T29" fmla="*/ 2147483647 h 15"/>
                  <a:gd name="T30" fmla="*/ 2147483647 w 12"/>
                  <a:gd name="T31" fmla="*/ 2147483647 h 15"/>
                  <a:gd name="T32" fmla="*/ 2147483647 w 12"/>
                  <a:gd name="T33" fmla="*/ 2147483647 h 15"/>
                  <a:gd name="T34" fmla="*/ 2147483647 w 12"/>
                  <a:gd name="T35" fmla="*/ 2147483647 h 15"/>
                  <a:gd name="T36" fmla="*/ 2147483647 w 12"/>
                  <a:gd name="T37" fmla="*/ 2147483647 h 15"/>
                  <a:gd name="T38" fmla="*/ 2147483647 w 12"/>
                  <a:gd name="T39" fmla="*/ 0 h 15"/>
                  <a:gd name="T40" fmla="*/ 2147483647 w 12"/>
                  <a:gd name="T41" fmla="*/ 0 h 15"/>
                  <a:gd name="T42" fmla="*/ 2147483647 w 12"/>
                  <a:gd name="T43" fmla="*/ 0 h 15"/>
                  <a:gd name="T44" fmla="*/ 2147483647 w 12"/>
                  <a:gd name="T45" fmla="*/ 2147483647 h 15"/>
                  <a:gd name="T46" fmla="*/ 2147483647 w 12"/>
                  <a:gd name="T47" fmla="*/ 2147483647 h 15"/>
                  <a:gd name="T48" fmla="*/ 2147483647 w 12"/>
                  <a:gd name="T49" fmla="*/ 2147483647 h 15"/>
                  <a:gd name="T50" fmla="*/ 2147483647 w 12"/>
                  <a:gd name="T51" fmla="*/ 2147483647 h 15"/>
                  <a:gd name="T52" fmla="*/ 2147483647 w 12"/>
                  <a:gd name="T53" fmla="*/ 2147483647 h 15"/>
                  <a:gd name="T54" fmla="*/ 2147483647 w 12"/>
                  <a:gd name="T55" fmla="*/ 2147483647 h 15"/>
                  <a:gd name="T56" fmla="*/ 2147483647 w 12"/>
                  <a:gd name="T57" fmla="*/ 2147483647 h 15"/>
                  <a:gd name="T58" fmla="*/ 2147483647 w 12"/>
                  <a:gd name="T59" fmla="*/ 2147483647 h 15"/>
                  <a:gd name="T60" fmla="*/ 2147483647 w 12"/>
                  <a:gd name="T61" fmla="*/ 2147483647 h 15"/>
                  <a:gd name="T62" fmla="*/ 2147483647 w 12"/>
                  <a:gd name="T63" fmla="*/ 2147483647 h 15"/>
                  <a:gd name="T64" fmla="*/ 2147483647 w 12"/>
                  <a:gd name="T65" fmla="*/ 2147483647 h 15"/>
                  <a:gd name="T66" fmla="*/ 2147483647 w 12"/>
                  <a:gd name="T67" fmla="*/ 2147483647 h 15"/>
                  <a:gd name="T68" fmla="*/ 2147483647 w 12"/>
                  <a:gd name="T69" fmla="*/ 2147483647 h 15"/>
                  <a:gd name="T70" fmla="*/ 2147483647 w 12"/>
                  <a:gd name="T71" fmla="*/ 2147483647 h 15"/>
                  <a:gd name="T72" fmla="*/ 2147483647 w 12"/>
                  <a:gd name="T73" fmla="*/ 2147483647 h 15"/>
                  <a:gd name="T74" fmla="*/ 2147483647 w 12"/>
                  <a:gd name="T75" fmla="*/ 2147483647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15">
                    <a:moveTo>
                      <a:pt x="10" y="15"/>
                    </a:moveTo>
                    <a:lnTo>
                      <a:pt x="10" y="15"/>
                    </a:lnTo>
                    <a:lnTo>
                      <a:pt x="7" y="15"/>
                    </a:lnTo>
                    <a:lnTo>
                      <a:pt x="6" y="14"/>
                    </a:lnTo>
                    <a:lnTo>
                      <a:pt x="5" y="13"/>
                    </a:lnTo>
                    <a:lnTo>
                      <a:pt x="4" y="11"/>
                    </a:lnTo>
                    <a:lnTo>
                      <a:pt x="3" y="8"/>
                    </a:lnTo>
                    <a:lnTo>
                      <a:pt x="0" y="5"/>
                    </a:lnTo>
                    <a:lnTo>
                      <a:pt x="0" y="4"/>
                    </a:lnTo>
                    <a:lnTo>
                      <a:pt x="1" y="3"/>
                    </a:lnTo>
                    <a:lnTo>
                      <a:pt x="3" y="1"/>
                    </a:lnTo>
                    <a:lnTo>
                      <a:pt x="4" y="0"/>
                    </a:lnTo>
                    <a:lnTo>
                      <a:pt x="6" y="0"/>
                    </a:lnTo>
                    <a:lnTo>
                      <a:pt x="9" y="4"/>
                    </a:lnTo>
                    <a:lnTo>
                      <a:pt x="10" y="6"/>
                    </a:lnTo>
                    <a:lnTo>
                      <a:pt x="12" y="9"/>
                    </a:lnTo>
                    <a:lnTo>
                      <a:pt x="11" y="9"/>
                    </a:lnTo>
                    <a:lnTo>
                      <a:pt x="11" y="10"/>
                    </a:lnTo>
                    <a:lnTo>
                      <a:pt x="11" y="13"/>
                    </a:lnTo>
                    <a:lnTo>
                      <a:pt x="10" y="13"/>
                    </a:lnTo>
                    <a:lnTo>
                      <a:pt x="10" y="14"/>
                    </a:lnTo>
                    <a:lnTo>
                      <a:pt x="1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1" name="Freeform 297"/>
              <p:cNvSpPr>
                <a:spLocks/>
              </p:cNvSpPr>
              <p:nvPr/>
            </p:nvSpPr>
            <p:spPr bwMode="auto">
              <a:xfrm>
                <a:off x="2953243" y="2408982"/>
                <a:ext cx="3819" cy="7639"/>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0 w 4"/>
                  <a:gd name="T11" fmla="*/ 2147483647 h 8"/>
                  <a:gd name="T12" fmla="*/ 0 w 4"/>
                  <a:gd name="T13" fmla="*/ 2147483647 h 8"/>
                  <a:gd name="T14" fmla="*/ 0 w 4"/>
                  <a:gd name="T15" fmla="*/ 2147483647 h 8"/>
                  <a:gd name="T16" fmla="*/ 0 w 4"/>
                  <a:gd name="T17" fmla="*/ 2147483647 h 8"/>
                  <a:gd name="T18" fmla="*/ 0 w 4"/>
                  <a:gd name="T19" fmla="*/ 2147483647 h 8"/>
                  <a:gd name="T20" fmla="*/ 0 w 4"/>
                  <a:gd name="T21" fmla="*/ 2147483647 h 8"/>
                  <a:gd name="T22" fmla="*/ 2147483647 w 4"/>
                  <a:gd name="T23" fmla="*/ 0 h 8"/>
                  <a:gd name="T24" fmla="*/ 2147483647 w 4"/>
                  <a:gd name="T25" fmla="*/ 0 h 8"/>
                  <a:gd name="T26" fmla="*/ 2147483647 w 4"/>
                  <a:gd name="T27" fmla="*/ 0 h 8"/>
                  <a:gd name="T28" fmla="*/ 2147483647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2147483647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8">
                    <a:moveTo>
                      <a:pt x="3" y="8"/>
                    </a:moveTo>
                    <a:lnTo>
                      <a:pt x="3" y="8"/>
                    </a:lnTo>
                    <a:lnTo>
                      <a:pt x="1" y="8"/>
                    </a:lnTo>
                    <a:lnTo>
                      <a:pt x="0" y="6"/>
                    </a:lnTo>
                    <a:lnTo>
                      <a:pt x="0" y="5"/>
                    </a:lnTo>
                    <a:lnTo>
                      <a:pt x="0" y="4"/>
                    </a:lnTo>
                    <a:lnTo>
                      <a:pt x="0" y="3"/>
                    </a:lnTo>
                    <a:lnTo>
                      <a:pt x="0" y="1"/>
                    </a:lnTo>
                    <a:lnTo>
                      <a:pt x="1" y="0"/>
                    </a:lnTo>
                    <a:lnTo>
                      <a:pt x="3" y="0"/>
                    </a:lnTo>
                    <a:lnTo>
                      <a:pt x="4" y="3"/>
                    </a:lnTo>
                    <a:lnTo>
                      <a:pt x="4" y="5"/>
                    </a:lnTo>
                    <a:lnTo>
                      <a:pt x="4" y="6"/>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2" name="Freeform 298"/>
              <p:cNvSpPr>
                <a:spLocks/>
              </p:cNvSpPr>
              <p:nvPr/>
            </p:nvSpPr>
            <p:spPr bwMode="auto">
              <a:xfrm>
                <a:off x="2963747" y="2401343"/>
                <a:ext cx="9549" cy="7639"/>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2147483647 w 10"/>
                  <a:gd name="T19" fmla="*/ 2147483647 h 8"/>
                  <a:gd name="T20" fmla="*/ 2147483647 w 10"/>
                  <a:gd name="T21" fmla="*/ 2147483647 h 8"/>
                  <a:gd name="T22" fmla="*/ 2147483647 w 10"/>
                  <a:gd name="T23" fmla="*/ 2147483647 h 8"/>
                  <a:gd name="T24" fmla="*/ 2147483647 w 10"/>
                  <a:gd name="T25" fmla="*/ 2147483647 h 8"/>
                  <a:gd name="T26" fmla="*/ 0 w 10"/>
                  <a:gd name="T27" fmla="*/ 2147483647 h 8"/>
                  <a:gd name="T28" fmla="*/ 0 w 10"/>
                  <a:gd name="T29" fmla="*/ 2147483647 h 8"/>
                  <a:gd name="T30" fmla="*/ 0 w 10"/>
                  <a:gd name="T31" fmla="*/ 2147483647 h 8"/>
                  <a:gd name="T32" fmla="*/ 0 w 10"/>
                  <a:gd name="T33" fmla="*/ 2147483647 h 8"/>
                  <a:gd name="T34" fmla="*/ 0 w 10"/>
                  <a:gd name="T35" fmla="*/ 2147483647 h 8"/>
                  <a:gd name="T36" fmla="*/ 0 w 10"/>
                  <a:gd name="T37" fmla="*/ 2147483647 h 8"/>
                  <a:gd name="T38" fmla="*/ 2147483647 w 10"/>
                  <a:gd name="T39" fmla="*/ 0 h 8"/>
                  <a:gd name="T40" fmla="*/ 2147483647 w 10"/>
                  <a:gd name="T41" fmla="*/ 0 h 8"/>
                  <a:gd name="T42" fmla="*/ 2147483647 w 10"/>
                  <a:gd name="T43" fmla="*/ 0 h 8"/>
                  <a:gd name="T44" fmla="*/ 2147483647 w 10"/>
                  <a:gd name="T45" fmla="*/ 0 h 8"/>
                  <a:gd name="T46" fmla="*/ 2147483647 w 10"/>
                  <a:gd name="T47" fmla="*/ 2147483647 h 8"/>
                  <a:gd name="T48" fmla="*/ 2147483647 w 10"/>
                  <a:gd name="T49" fmla="*/ 2147483647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8">
                    <a:moveTo>
                      <a:pt x="10" y="1"/>
                    </a:moveTo>
                    <a:lnTo>
                      <a:pt x="10" y="1"/>
                    </a:lnTo>
                    <a:lnTo>
                      <a:pt x="10" y="2"/>
                    </a:lnTo>
                    <a:lnTo>
                      <a:pt x="9" y="2"/>
                    </a:lnTo>
                    <a:lnTo>
                      <a:pt x="8" y="5"/>
                    </a:lnTo>
                    <a:lnTo>
                      <a:pt x="6" y="7"/>
                    </a:lnTo>
                    <a:lnTo>
                      <a:pt x="6" y="8"/>
                    </a:lnTo>
                    <a:lnTo>
                      <a:pt x="3" y="8"/>
                    </a:lnTo>
                    <a:lnTo>
                      <a:pt x="0" y="7"/>
                    </a:lnTo>
                    <a:lnTo>
                      <a:pt x="0" y="3"/>
                    </a:lnTo>
                    <a:lnTo>
                      <a:pt x="0" y="2"/>
                    </a:lnTo>
                    <a:lnTo>
                      <a:pt x="5" y="0"/>
                    </a:lnTo>
                    <a:lnTo>
                      <a:pt x="8" y="0"/>
                    </a:lnTo>
                    <a:lnTo>
                      <a:pt x="10"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3" name="Freeform 299"/>
              <p:cNvSpPr>
                <a:spLocks/>
              </p:cNvSpPr>
              <p:nvPr/>
            </p:nvSpPr>
            <p:spPr bwMode="auto">
              <a:xfrm>
                <a:off x="2960882" y="2403253"/>
                <a:ext cx="2864" cy="3819"/>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2147483647 w 3"/>
                  <a:gd name="T13" fmla="*/ 0 h 4"/>
                  <a:gd name="T14" fmla="*/ 0 w 3"/>
                  <a:gd name="T15" fmla="*/ 2147483647 h 4"/>
                  <a:gd name="T16" fmla="*/ 0 w 3"/>
                  <a:gd name="T17" fmla="*/ 2147483647 h 4"/>
                  <a:gd name="T18" fmla="*/ 0 w 3"/>
                  <a:gd name="T19" fmla="*/ 2147483647 h 4"/>
                  <a:gd name="T20" fmla="*/ 2147483647 w 3"/>
                  <a:gd name="T21" fmla="*/ 2147483647 h 4"/>
                  <a:gd name="T22" fmla="*/ 2147483647 w 3"/>
                  <a:gd name="T23" fmla="*/ 2147483647 h 4"/>
                  <a:gd name="T24" fmla="*/ 2147483647 w 3"/>
                  <a:gd name="T25" fmla="*/ 2147483647 h 4"/>
                  <a:gd name="T26" fmla="*/ 2147483647 w 3"/>
                  <a:gd name="T27" fmla="*/ 2147483647 h 4"/>
                  <a:gd name="T28" fmla="*/ 2147483647 w 3"/>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4">
                    <a:moveTo>
                      <a:pt x="3" y="4"/>
                    </a:moveTo>
                    <a:lnTo>
                      <a:pt x="3" y="4"/>
                    </a:lnTo>
                    <a:lnTo>
                      <a:pt x="3" y="3"/>
                    </a:lnTo>
                    <a:lnTo>
                      <a:pt x="2" y="1"/>
                    </a:lnTo>
                    <a:lnTo>
                      <a:pt x="2" y="0"/>
                    </a:lnTo>
                    <a:lnTo>
                      <a:pt x="0" y="3"/>
                    </a:lnTo>
                    <a:lnTo>
                      <a:pt x="1" y="4"/>
                    </a:lnTo>
                    <a:lnTo>
                      <a:pt x="2"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4" name="Freeform 300"/>
              <p:cNvSpPr>
                <a:spLocks/>
              </p:cNvSpPr>
              <p:nvPr/>
            </p:nvSpPr>
            <p:spPr bwMode="auto">
              <a:xfrm>
                <a:off x="2993347" y="2404208"/>
                <a:ext cx="1910" cy="1910"/>
              </a:xfrm>
              <a:custGeom>
                <a:avLst/>
                <a:gdLst>
                  <a:gd name="T0" fmla="*/ 2147483647 w 2"/>
                  <a:gd name="T1" fmla="*/ 2147483647 h 2"/>
                  <a:gd name="T2" fmla="*/ 2147483647 w 2"/>
                  <a:gd name="T3" fmla="*/ 2147483647 h 2"/>
                  <a:gd name="T4" fmla="*/ 0 w 2"/>
                  <a:gd name="T5" fmla="*/ 2147483647 h 2"/>
                  <a:gd name="T6" fmla="*/ 0 w 2"/>
                  <a:gd name="T7" fmla="*/ 0 h 2"/>
                  <a:gd name="T8" fmla="*/ 0 w 2"/>
                  <a:gd name="T9" fmla="*/ 0 h 2"/>
                  <a:gd name="T10" fmla="*/ 2147483647 w 2"/>
                  <a:gd name="T11" fmla="*/ 0 h 2"/>
                  <a:gd name="T12" fmla="*/ 2147483647 w 2"/>
                  <a:gd name="T13" fmla="*/ 0 h 2"/>
                  <a:gd name="T14" fmla="*/ 2147483647 w 2"/>
                  <a:gd name="T15" fmla="*/ 0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2" y="2"/>
                    </a:lnTo>
                    <a:lnTo>
                      <a:pt x="0" y="2"/>
                    </a:lnTo>
                    <a:lnTo>
                      <a:pt x="0" y="0"/>
                    </a:lnTo>
                    <a:lnTo>
                      <a:pt x="1" y="0"/>
                    </a:lnTo>
                    <a:lnTo>
                      <a:pt x="2"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5" name="Freeform 301"/>
              <p:cNvSpPr>
                <a:spLocks/>
              </p:cNvSpPr>
              <p:nvPr/>
            </p:nvSpPr>
            <p:spPr bwMode="auto">
              <a:xfrm>
                <a:off x="2931281" y="2419485"/>
                <a:ext cx="27691" cy="33420"/>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2147483647 w 29"/>
                  <a:gd name="T27" fmla="*/ 2147483647 h 35"/>
                  <a:gd name="T28" fmla="*/ 2147483647 w 29"/>
                  <a:gd name="T29" fmla="*/ 2147483647 h 35"/>
                  <a:gd name="T30" fmla="*/ 2147483647 w 29"/>
                  <a:gd name="T31" fmla="*/ 2147483647 h 35"/>
                  <a:gd name="T32" fmla="*/ 2147483647 w 29"/>
                  <a:gd name="T33" fmla="*/ 2147483647 h 35"/>
                  <a:gd name="T34" fmla="*/ 2147483647 w 29"/>
                  <a:gd name="T35" fmla="*/ 2147483647 h 35"/>
                  <a:gd name="T36" fmla="*/ 2147483647 w 29"/>
                  <a:gd name="T37" fmla="*/ 2147483647 h 35"/>
                  <a:gd name="T38" fmla="*/ 2147483647 w 29"/>
                  <a:gd name="T39" fmla="*/ 2147483647 h 35"/>
                  <a:gd name="T40" fmla="*/ 2147483647 w 29"/>
                  <a:gd name="T41" fmla="*/ 2147483647 h 35"/>
                  <a:gd name="T42" fmla="*/ 0 w 29"/>
                  <a:gd name="T43" fmla="*/ 2147483647 h 35"/>
                  <a:gd name="T44" fmla="*/ 2147483647 w 29"/>
                  <a:gd name="T45" fmla="*/ 2147483647 h 35"/>
                  <a:gd name="T46" fmla="*/ 2147483647 w 29"/>
                  <a:gd name="T47" fmla="*/ 2147483647 h 35"/>
                  <a:gd name="T48" fmla="*/ 2147483647 w 29"/>
                  <a:gd name="T49" fmla="*/ 2147483647 h 35"/>
                  <a:gd name="T50" fmla="*/ 2147483647 w 29"/>
                  <a:gd name="T51" fmla="*/ 2147483647 h 35"/>
                  <a:gd name="T52" fmla="*/ 2147483647 w 29"/>
                  <a:gd name="T53" fmla="*/ 2147483647 h 35"/>
                  <a:gd name="T54" fmla="*/ 2147483647 w 29"/>
                  <a:gd name="T55" fmla="*/ 2147483647 h 35"/>
                  <a:gd name="T56" fmla="*/ 2147483647 w 29"/>
                  <a:gd name="T57" fmla="*/ 2147483647 h 35"/>
                  <a:gd name="T58" fmla="*/ 2147483647 w 29"/>
                  <a:gd name="T59" fmla="*/ 2147483647 h 35"/>
                  <a:gd name="T60" fmla="*/ 2147483647 w 29"/>
                  <a:gd name="T61" fmla="*/ 2147483647 h 35"/>
                  <a:gd name="T62" fmla="*/ 2147483647 w 29"/>
                  <a:gd name="T63" fmla="*/ 2147483647 h 35"/>
                  <a:gd name="T64" fmla="*/ 2147483647 w 29"/>
                  <a:gd name="T65" fmla="*/ 2147483647 h 35"/>
                  <a:gd name="T66" fmla="*/ 2147483647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2147483647 w 29"/>
                  <a:gd name="T83" fmla="*/ 2147483647 h 35"/>
                  <a:gd name="T84" fmla="*/ 2147483647 w 29"/>
                  <a:gd name="T85" fmla="*/ 2147483647 h 35"/>
                  <a:gd name="T86" fmla="*/ 2147483647 w 29"/>
                  <a:gd name="T87" fmla="*/ 2147483647 h 35"/>
                  <a:gd name="T88" fmla="*/ 2147483647 w 29"/>
                  <a:gd name="T89" fmla="*/ 2147483647 h 35"/>
                  <a:gd name="T90" fmla="*/ 2147483647 w 29"/>
                  <a:gd name="T91" fmla="*/ 2147483647 h 35"/>
                  <a:gd name="T92" fmla="*/ 2147483647 w 29"/>
                  <a:gd name="T93" fmla="*/ 2147483647 h 35"/>
                  <a:gd name="T94" fmla="*/ 2147483647 w 29"/>
                  <a:gd name="T95" fmla="*/ 2147483647 h 35"/>
                  <a:gd name="T96" fmla="*/ 2147483647 w 29"/>
                  <a:gd name="T97" fmla="*/ 2147483647 h 35"/>
                  <a:gd name="T98" fmla="*/ 2147483647 w 29"/>
                  <a:gd name="T99" fmla="*/ 2147483647 h 35"/>
                  <a:gd name="T100" fmla="*/ 2147483647 w 29"/>
                  <a:gd name="T101" fmla="*/ 2147483647 h 35"/>
                  <a:gd name="T102" fmla="*/ 2147483647 w 29"/>
                  <a:gd name="T103" fmla="*/ 2147483647 h 35"/>
                  <a:gd name="T104" fmla="*/ 2147483647 w 29"/>
                  <a:gd name="T105" fmla="*/ 2147483647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35">
                    <a:moveTo>
                      <a:pt x="29" y="15"/>
                    </a:moveTo>
                    <a:lnTo>
                      <a:pt x="29" y="15"/>
                    </a:lnTo>
                    <a:lnTo>
                      <a:pt x="28" y="15"/>
                    </a:lnTo>
                    <a:lnTo>
                      <a:pt x="26" y="15"/>
                    </a:lnTo>
                    <a:lnTo>
                      <a:pt x="24" y="14"/>
                    </a:lnTo>
                    <a:lnTo>
                      <a:pt x="23" y="11"/>
                    </a:lnTo>
                    <a:lnTo>
                      <a:pt x="22" y="11"/>
                    </a:lnTo>
                    <a:lnTo>
                      <a:pt x="21" y="11"/>
                    </a:lnTo>
                    <a:lnTo>
                      <a:pt x="20" y="10"/>
                    </a:lnTo>
                    <a:lnTo>
                      <a:pt x="20" y="9"/>
                    </a:lnTo>
                    <a:lnTo>
                      <a:pt x="17" y="6"/>
                    </a:lnTo>
                    <a:lnTo>
                      <a:pt x="15" y="5"/>
                    </a:lnTo>
                    <a:lnTo>
                      <a:pt x="13" y="5"/>
                    </a:lnTo>
                    <a:lnTo>
                      <a:pt x="13" y="4"/>
                    </a:lnTo>
                    <a:lnTo>
                      <a:pt x="13" y="3"/>
                    </a:lnTo>
                    <a:lnTo>
                      <a:pt x="12" y="2"/>
                    </a:lnTo>
                    <a:lnTo>
                      <a:pt x="10" y="0"/>
                    </a:lnTo>
                    <a:lnTo>
                      <a:pt x="7" y="2"/>
                    </a:lnTo>
                    <a:lnTo>
                      <a:pt x="6" y="2"/>
                    </a:lnTo>
                    <a:lnTo>
                      <a:pt x="5" y="4"/>
                    </a:lnTo>
                    <a:lnTo>
                      <a:pt x="5" y="5"/>
                    </a:lnTo>
                    <a:lnTo>
                      <a:pt x="5" y="6"/>
                    </a:lnTo>
                    <a:lnTo>
                      <a:pt x="2" y="6"/>
                    </a:lnTo>
                    <a:lnTo>
                      <a:pt x="2" y="8"/>
                    </a:lnTo>
                    <a:lnTo>
                      <a:pt x="4" y="8"/>
                    </a:lnTo>
                    <a:lnTo>
                      <a:pt x="5" y="8"/>
                    </a:lnTo>
                    <a:lnTo>
                      <a:pt x="6" y="6"/>
                    </a:lnTo>
                    <a:lnTo>
                      <a:pt x="6" y="8"/>
                    </a:lnTo>
                    <a:lnTo>
                      <a:pt x="6" y="9"/>
                    </a:lnTo>
                    <a:lnTo>
                      <a:pt x="7" y="10"/>
                    </a:lnTo>
                    <a:lnTo>
                      <a:pt x="7" y="13"/>
                    </a:lnTo>
                    <a:lnTo>
                      <a:pt x="6" y="14"/>
                    </a:lnTo>
                    <a:lnTo>
                      <a:pt x="5" y="14"/>
                    </a:lnTo>
                    <a:lnTo>
                      <a:pt x="5" y="13"/>
                    </a:lnTo>
                    <a:lnTo>
                      <a:pt x="4" y="14"/>
                    </a:lnTo>
                    <a:lnTo>
                      <a:pt x="1" y="15"/>
                    </a:lnTo>
                    <a:lnTo>
                      <a:pt x="0" y="16"/>
                    </a:lnTo>
                    <a:lnTo>
                      <a:pt x="0" y="17"/>
                    </a:lnTo>
                    <a:lnTo>
                      <a:pt x="1" y="17"/>
                    </a:lnTo>
                    <a:lnTo>
                      <a:pt x="1" y="20"/>
                    </a:lnTo>
                    <a:lnTo>
                      <a:pt x="2" y="20"/>
                    </a:lnTo>
                    <a:lnTo>
                      <a:pt x="4" y="19"/>
                    </a:lnTo>
                    <a:lnTo>
                      <a:pt x="5" y="19"/>
                    </a:lnTo>
                    <a:lnTo>
                      <a:pt x="7" y="17"/>
                    </a:lnTo>
                    <a:lnTo>
                      <a:pt x="7" y="16"/>
                    </a:lnTo>
                    <a:lnTo>
                      <a:pt x="10" y="16"/>
                    </a:lnTo>
                    <a:lnTo>
                      <a:pt x="12" y="16"/>
                    </a:lnTo>
                    <a:lnTo>
                      <a:pt x="15" y="17"/>
                    </a:lnTo>
                    <a:lnTo>
                      <a:pt x="15" y="19"/>
                    </a:lnTo>
                    <a:lnTo>
                      <a:pt x="13" y="19"/>
                    </a:lnTo>
                    <a:lnTo>
                      <a:pt x="12" y="20"/>
                    </a:lnTo>
                    <a:lnTo>
                      <a:pt x="12" y="21"/>
                    </a:lnTo>
                    <a:lnTo>
                      <a:pt x="12" y="22"/>
                    </a:lnTo>
                    <a:lnTo>
                      <a:pt x="12" y="24"/>
                    </a:lnTo>
                    <a:lnTo>
                      <a:pt x="18" y="22"/>
                    </a:lnTo>
                    <a:lnTo>
                      <a:pt x="18" y="24"/>
                    </a:lnTo>
                    <a:lnTo>
                      <a:pt x="18" y="25"/>
                    </a:lnTo>
                    <a:lnTo>
                      <a:pt x="17" y="26"/>
                    </a:lnTo>
                    <a:lnTo>
                      <a:pt x="15" y="27"/>
                    </a:lnTo>
                    <a:lnTo>
                      <a:pt x="12" y="27"/>
                    </a:lnTo>
                    <a:lnTo>
                      <a:pt x="12" y="26"/>
                    </a:lnTo>
                    <a:lnTo>
                      <a:pt x="12" y="27"/>
                    </a:lnTo>
                    <a:lnTo>
                      <a:pt x="11" y="28"/>
                    </a:lnTo>
                    <a:lnTo>
                      <a:pt x="11" y="30"/>
                    </a:lnTo>
                    <a:lnTo>
                      <a:pt x="11" y="32"/>
                    </a:lnTo>
                    <a:lnTo>
                      <a:pt x="11" y="33"/>
                    </a:lnTo>
                    <a:lnTo>
                      <a:pt x="11" y="35"/>
                    </a:lnTo>
                    <a:lnTo>
                      <a:pt x="12" y="35"/>
                    </a:lnTo>
                    <a:lnTo>
                      <a:pt x="15" y="33"/>
                    </a:lnTo>
                    <a:lnTo>
                      <a:pt x="17" y="32"/>
                    </a:lnTo>
                    <a:lnTo>
                      <a:pt x="20" y="28"/>
                    </a:lnTo>
                    <a:lnTo>
                      <a:pt x="22" y="27"/>
                    </a:lnTo>
                    <a:lnTo>
                      <a:pt x="21" y="26"/>
                    </a:lnTo>
                    <a:lnTo>
                      <a:pt x="22" y="26"/>
                    </a:lnTo>
                    <a:lnTo>
                      <a:pt x="24" y="25"/>
                    </a:lnTo>
                    <a:lnTo>
                      <a:pt x="24" y="22"/>
                    </a:lnTo>
                    <a:lnTo>
                      <a:pt x="23" y="24"/>
                    </a:lnTo>
                    <a:lnTo>
                      <a:pt x="22" y="24"/>
                    </a:lnTo>
                    <a:lnTo>
                      <a:pt x="21" y="25"/>
                    </a:lnTo>
                    <a:lnTo>
                      <a:pt x="21" y="22"/>
                    </a:lnTo>
                    <a:lnTo>
                      <a:pt x="20" y="21"/>
                    </a:lnTo>
                    <a:lnTo>
                      <a:pt x="21" y="20"/>
                    </a:lnTo>
                    <a:lnTo>
                      <a:pt x="23" y="19"/>
                    </a:lnTo>
                    <a:lnTo>
                      <a:pt x="23" y="20"/>
                    </a:lnTo>
                    <a:lnTo>
                      <a:pt x="24" y="20"/>
                    </a:lnTo>
                    <a:lnTo>
                      <a:pt x="26" y="20"/>
                    </a:lnTo>
                    <a:lnTo>
                      <a:pt x="27" y="19"/>
                    </a:lnTo>
                    <a:lnTo>
                      <a:pt x="27" y="17"/>
                    </a:lnTo>
                    <a:lnTo>
                      <a:pt x="28" y="16"/>
                    </a:lnTo>
                    <a:lnTo>
                      <a:pt x="2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6" name="Freeform 302"/>
              <p:cNvSpPr>
                <a:spLocks/>
              </p:cNvSpPr>
              <p:nvPr/>
            </p:nvSpPr>
            <p:spPr bwMode="auto">
              <a:xfrm>
                <a:off x="2916004" y="2423305"/>
                <a:ext cx="14323" cy="12413"/>
              </a:xfrm>
              <a:custGeom>
                <a:avLst/>
                <a:gdLst>
                  <a:gd name="T0" fmla="*/ 2147483647 w 15"/>
                  <a:gd name="T1" fmla="*/ 0 h 13"/>
                  <a:gd name="T2" fmla="*/ 2147483647 w 15"/>
                  <a:gd name="T3" fmla="*/ 0 h 13"/>
                  <a:gd name="T4" fmla="*/ 2147483647 w 15"/>
                  <a:gd name="T5" fmla="*/ 0 h 13"/>
                  <a:gd name="T6" fmla="*/ 2147483647 w 15"/>
                  <a:gd name="T7" fmla="*/ 0 h 13"/>
                  <a:gd name="T8" fmla="*/ 2147483647 w 15"/>
                  <a:gd name="T9" fmla="*/ 0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2147483647 w 15"/>
                  <a:gd name="T19" fmla="*/ 2147483647 h 13"/>
                  <a:gd name="T20" fmla="*/ 2147483647 w 15"/>
                  <a:gd name="T21" fmla="*/ 2147483647 h 13"/>
                  <a:gd name="T22" fmla="*/ 2147483647 w 15"/>
                  <a:gd name="T23" fmla="*/ 2147483647 h 13"/>
                  <a:gd name="T24" fmla="*/ 2147483647 w 15"/>
                  <a:gd name="T25" fmla="*/ 2147483647 h 13"/>
                  <a:gd name="T26" fmla="*/ 2147483647 w 15"/>
                  <a:gd name="T27" fmla="*/ 2147483647 h 13"/>
                  <a:gd name="T28" fmla="*/ 2147483647 w 15"/>
                  <a:gd name="T29" fmla="*/ 2147483647 h 13"/>
                  <a:gd name="T30" fmla="*/ 2147483647 w 15"/>
                  <a:gd name="T31" fmla="*/ 2147483647 h 13"/>
                  <a:gd name="T32" fmla="*/ 2147483647 w 15"/>
                  <a:gd name="T33" fmla="*/ 2147483647 h 13"/>
                  <a:gd name="T34" fmla="*/ 2147483647 w 15"/>
                  <a:gd name="T35" fmla="*/ 2147483647 h 13"/>
                  <a:gd name="T36" fmla="*/ 2147483647 w 15"/>
                  <a:gd name="T37" fmla="*/ 2147483647 h 13"/>
                  <a:gd name="T38" fmla="*/ 2147483647 w 15"/>
                  <a:gd name="T39" fmla="*/ 2147483647 h 13"/>
                  <a:gd name="T40" fmla="*/ 2147483647 w 15"/>
                  <a:gd name="T41" fmla="*/ 2147483647 h 13"/>
                  <a:gd name="T42" fmla="*/ 2147483647 w 15"/>
                  <a:gd name="T43" fmla="*/ 2147483647 h 13"/>
                  <a:gd name="T44" fmla="*/ 2147483647 w 15"/>
                  <a:gd name="T45" fmla="*/ 2147483647 h 13"/>
                  <a:gd name="T46" fmla="*/ 2147483647 w 15"/>
                  <a:gd name="T47" fmla="*/ 2147483647 h 13"/>
                  <a:gd name="T48" fmla="*/ 2147483647 w 15"/>
                  <a:gd name="T49" fmla="*/ 2147483647 h 13"/>
                  <a:gd name="T50" fmla="*/ 2147483647 w 15"/>
                  <a:gd name="T51" fmla="*/ 2147483647 h 13"/>
                  <a:gd name="T52" fmla="*/ 2147483647 w 15"/>
                  <a:gd name="T53" fmla="*/ 2147483647 h 13"/>
                  <a:gd name="T54" fmla="*/ 2147483647 w 15"/>
                  <a:gd name="T55" fmla="*/ 2147483647 h 13"/>
                  <a:gd name="T56" fmla="*/ 0 w 15"/>
                  <a:gd name="T57" fmla="*/ 2147483647 h 13"/>
                  <a:gd name="T58" fmla="*/ 0 w 15"/>
                  <a:gd name="T59" fmla="*/ 2147483647 h 13"/>
                  <a:gd name="T60" fmla="*/ 2147483647 w 15"/>
                  <a:gd name="T61" fmla="*/ 2147483647 h 13"/>
                  <a:gd name="T62" fmla="*/ 2147483647 w 15"/>
                  <a:gd name="T63" fmla="*/ 2147483647 h 13"/>
                  <a:gd name="T64" fmla="*/ 0 w 15"/>
                  <a:gd name="T65" fmla="*/ 2147483647 h 13"/>
                  <a:gd name="T66" fmla="*/ 0 w 15"/>
                  <a:gd name="T67" fmla="*/ 2147483647 h 13"/>
                  <a:gd name="T68" fmla="*/ 2147483647 w 15"/>
                  <a:gd name="T69" fmla="*/ 2147483647 h 13"/>
                  <a:gd name="T70" fmla="*/ 2147483647 w 15"/>
                  <a:gd name="T71" fmla="*/ 2147483647 h 13"/>
                  <a:gd name="T72" fmla="*/ 2147483647 w 15"/>
                  <a:gd name="T73" fmla="*/ 2147483647 h 13"/>
                  <a:gd name="T74" fmla="*/ 2147483647 w 15"/>
                  <a:gd name="T75" fmla="*/ 2147483647 h 13"/>
                  <a:gd name="T76" fmla="*/ 2147483647 w 15"/>
                  <a:gd name="T77" fmla="*/ 2147483647 h 13"/>
                  <a:gd name="T78" fmla="*/ 2147483647 w 15"/>
                  <a:gd name="T79" fmla="*/ 2147483647 h 13"/>
                  <a:gd name="T80" fmla="*/ 2147483647 w 15"/>
                  <a:gd name="T81" fmla="*/ 2147483647 h 13"/>
                  <a:gd name="T82" fmla="*/ 2147483647 w 15"/>
                  <a:gd name="T83" fmla="*/ 2147483647 h 13"/>
                  <a:gd name="T84" fmla="*/ 2147483647 w 15"/>
                  <a:gd name="T85" fmla="*/ 2147483647 h 13"/>
                  <a:gd name="T86" fmla="*/ 2147483647 w 15"/>
                  <a:gd name="T87" fmla="*/ 2147483647 h 13"/>
                  <a:gd name="T88" fmla="*/ 2147483647 w 15"/>
                  <a:gd name="T89" fmla="*/ 2147483647 h 13"/>
                  <a:gd name="T90" fmla="*/ 2147483647 w 15"/>
                  <a:gd name="T91" fmla="*/ 2147483647 h 13"/>
                  <a:gd name="T92" fmla="*/ 2147483647 w 15"/>
                  <a:gd name="T93" fmla="*/ 2147483647 h 13"/>
                  <a:gd name="T94" fmla="*/ 2147483647 w 15"/>
                  <a:gd name="T95" fmla="*/ 2147483647 h 13"/>
                  <a:gd name="T96" fmla="*/ 2147483647 w 15"/>
                  <a:gd name="T97" fmla="*/ 2147483647 h 13"/>
                  <a:gd name="T98" fmla="*/ 2147483647 w 15"/>
                  <a:gd name="T99" fmla="*/ 2147483647 h 13"/>
                  <a:gd name="T100" fmla="*/ 2147483647 w 15"/>
                  <a:gd name="T101" fmla="*/ 2147483647 h 13"/>
                  <a:gd name="T102" fmla="*/ 2147483647 w 15"/>
                  <a:gd name="T103" fmla="*/ 2147483647 h 13"/>
                  <a:gd name="T104" fmla="*/ 2147483647 w 15"/>
                  <a:gd name="T105" fmla="*/ 2147483647 h 13"/>
                  <a:gd name="T106" fmla="*/ 2147483647 w 15"/>
                  <a:gd name="T107" fmla="*/ 2147483647 h 13"/>
                  <a:gd name="T108" fmla="*/ 2147483647 w 15"/>
                  <a:gd name="T109" fmla="*/ 2147483647 h 13"/>
                  <a:gd name="T110" fmla="*/ 2147483647 w 15"/>
                  <a:gd name="T111" fmla="*/ 2147483647 h 13"/>
                  <a:gd name="T112" fmla="*/ 2147483647 w 15"/>
                  <a:gd name="T113" fmla="*/ 2147483647 h 13"/>
                  <a:gd name="T114" fmla="*/ 2147483647 w 15"/>
                  <a:gd name="T115" fmla="*/ 2147483647 h 13"/>
                  <a:gd name="T116" fmla="*/ 2147483647 w 15"/>
                  <a:gd name="T117" fmla="*/ 0 h 13"/>
                  <a:gd name="T118" fmla="*/ 2147483647 w 15"/>
                  <a:gd name="T119" fmla="*/ 0 h 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 h="13">
                    <a:moveTo>
                      <a:pt x="15" y="0"/>
                    </a:moveTo>
                    <a:lnTo>
                      <a:pt x="15" y="0"/>
                    </a:lnTo>
                    <a:lnTo>
                      <a:pt x="13" y="0"/>
                    </a:lnTo>
                    <a:lnTo>
                      <a:pt x="11" y="1"/>
                    </a:lnTo>
                    <a:lnTo>
                      <a:pt x="10" y="4"/>
                    </a:lnTo>
                    <a:lnTo>
                      <a:pt x="9" y="5"/>
                    </a:lnTo>
                    <a:lnTo>
                      <a:pt x="7" y="5"/>
                    </a:lnTo>
                    <a:lnTo>
                      <a:pt x="7" y="4"/>
                    </a:lnTo>
                    <a:lnTo>
                      <a:pt x="7" y="2"/>
                    </a:lnTo>
                    <a:lnTo>
                      <a:pt x="6" y="5"/>
                    </a:lnTo>
                    <a:lnTo>
                      <a:pt x="6" y="6"/>
                    </a:lnTo>
                    <a:lnTo>
                      <a:pt x="4" y="6"/>
                    </a:lnTo>
                    <a:lnTo>
                      <a:pt x="4" y="7"/>
                    </a:lnTo>
                    <a:lnTo>
                      <a:pt x="2" y="7"/>
                    </a:lnTo>
                    <a:lnTo>
                      <a:pt x="0" y="7"/>
                    </a:lnTo>
                    <a:lnTo>
                      <a:pt x="1" y="9"/>
                    </a:lnTo>
                    <a:lnTo>
                      <a:pt x="0" y="12"/>
                    </a:lnTo>
                    <a:lnTo>
                      <a:pt x="2" y="13"/>
                    </a:lnTo>
                    <a:lnTo>
                      <a:pt x="6" y="13"/>
                    </a:lnTo>
                    <a:lnTo>
                      <a:pt x="7" y="12"/>
                    </a:lnTo>
                    <a:lnTo>
                      <a:pt x="9" y="12"/>
                    </a:lnTo>
                    <a:lnTo>
                      <a:pt x="11" y="12"/>
                    </a:lnTo>
                    <a:lnTo>
                      <a:pt x="12" y="11"/>
                    </a:lnTo>
                    <a:lnTo>
                      <a:pt x="11" y="11"/>
                    </a:lnTo>
                    <a:lnTo>
                      <a:pt x="12" y="10"/>
                    </a:lnTo>
                    <a:lnTo>
                      <a:pt x="11" y="9"/>
                    </a:lnTo>
                    <a:lnTo>
                      <a:pt x="13" y="6"/>
                    </a:lnTo>
                    <a:lnTo>
                      <a:pt x="13" y="4"/>
                    </a:lnTo>
                    <a:lnTo>
                      <a:pt x="15"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7" name="Freeform 303"/>
              <p:cNvSpPr>
                <a:spLocks/>
              </p:cNvSpPr>
              <p:nvPr/>
            </p:nvSpPr>
            <p:spPr bwMode="auto">
              <a:xfrm>
                <a:off x="2925552" y="2419485"/>
                <a:ext cx="2865" cy="286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0 w 3"/>
                  <a:gd name="T9" fmla="*/ 2147483647 h 3"/>
                  <a:gd name="T10" fmla="*/ 0 w 3"/>
                  <a:gd name="T11" fmla="*/ 2147483647 h 3"/>
                  <a:gd name="T12" fmla="*/ 0 w 3"/>
                  <a:gd name="T13" fmla="*/ 2147483647 h 3"/>
                  <a:gd name="T14" fmla="*/ 0 w 3"/>
                  <a:gd name="T15" fmla="*/ 2147483647 h 3"/>
                  <a:gd name="T16" fmla="*/ 2147483647 w 3"/>
                  <a:gd name="T17" fmla="*/ 0 h 3"/>
                  <a:gd name="T18" fmla="*/ 2147483647 w 3"/>
                  <a:gd name="T19" fmla="*/ 0 h 3"/>
                  <a:gd name="T20" fmla="*/ 2147483647 w 3"/>
                  <a:gd name="T21" fmla="*/ 0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2147483647 h 3"/>
                  <a:gd name="T34" fmla="*/ 2147483647 w 3"/>
                  <a:gd name="T35" fmla="*/ 2147483647 h 3"/>
                  <a:gd name="T36" fmla="*/ 2147483647 w 3"/>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2" y="3"/>
                    </a:moveTo>
                    <a:lnTo>
                      <a:pt x="2" y="3"/>
                    </a:lnTo>
                    <a:lnTo>
                      <a:pt x="1" y="3"/>
                    </a:lnTo>
                    <a:lnTo>
                      <a:pt x="0" y="3"/>
                    </a:lnTo>
                    <a:lnTo>
                      <a:pt x="0" y="2"/>
                    </a:lnTo>
                    <a:lnTo>
                      <a:pt x="1" y="0"/>
                    </a:lnTo>
                    <a:lnTo>
                      <a:pt x="1" y="2"/>
                    </a:lnTo>
                    <a:lnTo>
                      <a:pt x="2" y="2"/>
                    </a:lnTo>
                    <a:lnTo>
                      <a:pt x="3" y="2"/>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8" name="Freeform 304"/>
              <p:cNvSpPr>
                <a:spLocks/>
              </p:cNvSpPr>
              <p:nvPr/>
            </p:nvSpPr>
            <p:spPr bwMode="auto">
              <a:xfrm>
                <a:off x="2910275" y="2438582"/>
                <a:ext cx="9549" cy="6684"/>
              </a:xfrm>
              <a:custGeom>
                <a:avLst/>
                <a:gdLst>
                  <a:gd name="T0" fmla="*/ 2147483647 w 10"/>
                  <a:gd name="T1" fmla="*/ 2147483647 h 7"/>
                  <a:gd name="T2" fmla="*/ 2147483647 w 10"/>
                  <a:gd name="T3" fmla="*/ 2147483647 h 7"/>
                  <a:gd name="T4" fmla="*/ 2147483647 w 10"/>
                  <a:gd name="T5" fmla="*/ 0 h 7"/>
                  <a:gd name="T6" fmla="*/ 2147483647 w 10"/>
                  <a:gd name="T7" fmla="*/ 0 h 7"/>
                  <a:gd name="T8" fmla="*/ 2147483647 w 10"/>
                  <a:gd name="T9" fmla="*/ 2147483647 h 7"/>
                  <a:gd name="T10" fmla="*/ 2147483647 w 10"/>
                  <a:gd name="T11" fmla="*/ 2147483647 h 7"/>
                  <a:gd name="T12" fmla="*/ 2147483647 w 10"/>
                  <a:gd name="T13" fmla="*/ 2147483647 h 7"/>
                  <a:gd name="T14" fmla="*/ 2147483647 w 10"/>
                  <a:gd name="T15" fmla="*/ 2147483647 h 7"/>
                  <a:gd name="T16" fmla="*/ 2147483647 w 10"/>
                  <a:gd name="T17" fmla="*/ 2147483647 h 7"/>
                  <a:gd name="T18" fmla="*/ 2147483647 w 10"/>
                  <a:gd name="T19" fmla="*/ 2147483647 h 7"/>
                  <a:gd name="T20" fmla="*/ 2147483647 w 10"/>
                  <a:gd name="T21" fmla="*/ 2147483647 h 7"/>
                  <a:gd name="T22" fmla="*/ 2147483647 w 10"/>
                  <a:gd name="T23" fmla="*/ 2147483647 h 7"/>
                  <a:gd name="T24" fmla="*/ 2147483647 w 10"/>
                  <a:gd name="T25" fmla="*/ 2147483647 h 7"/>
                  <a:gd name="T26" fmla="*/ 2147483647 w 10"/>
                  <a:gd name="T27" fmla="*/ 2147483647 h 7"/>
                  <a:gd name="T28" fmla="*/ 0 w 10"/>
                  <a:gd name="T29" fmla="*/ 2147483647 h 7"/>
                  <a:gd name="T30" fmla="*/ 0 w 10"/>
                  <a:gd name="T31" fmla="*/ 2147483647 h 7"/>
                  <a:gd name="T32" fmla="*/ 2147483647 w 10"/>
                  <a:gd name="T33" fmla="*/ 2147483647 h 7"/>
                  <a:gd name="T34" fmla="*/ 2147483647 w 10"/>
                  <a:gd name="T35" fmla="*/ 2147483647 h 7"/>
                  <a:gd name="T36" fmla="*/ 2147483647 w 10"/>
                  <a:gd name="T37" fmla="*/ 2147483647 h 7"/>
                  <a:gd name="T38" fmla="*/ 2147483647 w 10"/>
                  <a:gd name="T39" fmla="*/ 2147483647 h 7"/>
                  <a:gd name="T40" fmla="*/ 2147483647 w 10"/>
                  <a:gd name="T41" fmla="*/ 2147483647 h 7"/>
                  <a:gd name="T42" fmla="*/ 2147483647 w 10"/>
                  <a:gd name="T43" fmla="*/ 2147483647 h 7"/>
                  <a:gd name="T44" fmla="*/ 2147483647 w 10"/>
                  <a:gd name="T45" fmla="*/ 2147483647 h 7"/>
                  <a:gd name="T46" fmla="*/ 2147483647 w 10"/>
                  <a:gd name="T47" fmla="*/ 2147483647 h 7"/>
                  <a:gd name="T48" fmla="*/ 2147483647 w 10"/>
                  <a:gd name="T49" fmla="*/ 2147483647 h 7"/>
                  <a:gd name="T50" fmla="*/ 2147483647 w 10"/>
                  <a:gd name="T51" fmla="*/ 2147483647 h 7"/>
                  <a:gd name="T52" fmla="*/ 2147483647 w 10"/>
                  <a:gd name="T53" fmla="*/ 2147483647 h 7"/>
                  <a:gd name="T54" fmla="*/ 2147483647 w 10"/>
                  <a:gd name="T55" fmla="*/ 2147483647 h 7"/>
                  <a:gd name="T56" fmla="*/ 2147483647 w 10"/>
                  <a:gd name="T57" fmla="*/ 2147483647 h 7"/>
                  <a:gd name="T58" fmla="*/ 2147483647 w 10"/>
                  <a:gd name="T59" fmla="*/ 2147483647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 h="7">
                    <a:moveTo>
                      <a:pt x="7" y="1"/>
                    </a:moveTo>
                    <a:lnTo>
                      <a:pt x="7" y="1"/>
                    </a:lnTo>
                    <a:lnTo>
                      <a:pt x="7" y="0"/>
                    </a:lnTo>
                    <a:lnTo>
                      <a:pt x="6" y="1"/>
                    </a:lnTo>
                    <a:lnTo>
                      <a:pt x="5" y="1"/>
                    </a:lnTo>
                    <a:lnTo>
                      <a:pt x="4" y="1"/>
                    </a:lnTo>
                    <a:lnTo>
                      <a:pt x="1" y="4"/>
                    </a:lnTo>
                    <a:lnTo>
                      <a:pt x="1" y="5"/>
                    </a:lnTo>
                    <a:lnTo>
                      <a:pt x="0" y="7"/>
                    </a:lnTo>
                    <a:lnTo>
                      <a:pt x="1" y="7"/>
                    </a:lnTo>
                    <a:lnTo>
                      <a:pt x="6" y="7"/>
                    </a:lnTo>
                    <a:lnTo>
                      <a:pt x="10" y="5"/>
                    </a:lnTo>
                    <a:lnTo>
                      <a:pt x="10" y="4"/>
                    </a:lnTo>
                    <a:lnTo>
                      <a:pt x="10" y="2"/>
                    </a:lnTo>
                    <a:lnTo>
                      <a:pt x="8" y="1"/>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59" name="Freeform 305"/>
              <p:cNvSpPr>
                <a:spLocks/>
              </p:cNvSpPr>
              <p:nvPr/>
            </p:nvSpPr>
            <p:spPr bwMode="auto">
              <a:xfrm>
                <a:off x="2906455" y="2439538"/>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0 w 4"/>
                  <a:gd name="T11" fmla="*/ 2147483647 h 5"/>
                  <a:gd name="T12" fmla="*/ 0 w 4"/>
                  <a:gd name="T13" fmla="*/ 2147483647 h 5"/>
                  <a:gd name="T14" fmla="*/ 0 w 4"/>
                  <a:gd name="T15" fmla="*/ 2147483647 h 5"/>
                  <a:gd name="T16" fmla="*/ 0 w 4"/>
                  <a:gd name="T17" fmla="*/ 2147483647 h 5"/>
                  <a:gd name="T18" fmla="*/ 0 w 4"/>
                  <a:gd name="T19" fmla="*/ 2147483647 h 5"/>
                  <a:gd name="T20" fmla="*/ 0 w 4"/>
                  <a:gd name="T21" fmla="*/ 2147483647 h 5"/>
                  <a:gd name="T22" fmla="*/ 0 w 4"/>
                  <a:gd name="T23" fmla="*/ 2147483647 h 5"/>
                  <a:gd name="T24" fmla="*/ 2147483647 w 4"/>
                  <a:gd name="T25" fmla="*/ 2147483647 h 5"/>
                  <a:gd name="T26" fmla="*/ 2147483647 w 4"/>
                  <a:gd name="T27" fmla="*/ 2147483647 h 5"/>
                  <a:gd name="T28" fmla="*/ 2147483647 w 4"/>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3"/>
                    </a:moveTo>
                    <a:lnTo>
                      <a:pt x="4" y="3"/>
                    </a:lnTo>
                    <a:lnTo>
                      <a:pt x="3" y="1"/>
                    </a:lnTo>
                    <a:lnTo>
                      <a:pt x="1" y="0"/>
                    </a:lnTo>
                    <a:lnTo>
                      <a:pt x="0" y="1"/>
                    </a:lnTo>
                    <a:lnTo>
                      <a:pt x="0" y="4"/>
                    </a:lnTo>
                    <a:lnTo>
                      <a:pt x="0" y="5"/>
                    </a:lnTo>
                    <a:lnTo>
                      <a:pt x="3" y="5"/>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0" name="Freeform 306"/>
              <p:cNvSpPr>
                <a:spLocks/>
              </p:cNvSpPr>
              <p:nvPr/>
            </p:nvSpPr>
            <p:spPr bwMode="auto">
              <a:xfrm>
                <a:off x="2894042" y="2437628"/>
                <a:ext cx="11458" cy="6684"/>
              </a:xfrm>
              <a:custGeom>
                <a:avLst/>
                <a:gdLst>
                  <a:gd name="T0" fmla="*/ 2147483647 w 12"/>
                  <a:gd name="T1" fmla="*/ 2147483647 h 7"/>
                  <a:gd name="T2" fmla="*/ 2147483647 w 12"/>
                  <a:gd name="T3" fmla="*/ 2147483647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0 h 7"/>
                  <a:gd name="T14" fmla="*/ 2147483647 w 12"/>
                  <a:gd name="T15" fmla="*/ 0 h 7"/>
                  <a:gd name="T16" fmla="*/ 2147483647 w 12"/>
                  <a:gd name="T17" fmla="*/ 0 h 7"/>
                  <a:gd name="T18" fmla="*/ 2147483647 w 12"/>
                  <a:gd name="T19" fmla="*/ 0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2147483647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2147483647 w 12"/>
                  <a:gd name="T75" fmla="*/ 2147483647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7">
                    <a:moveTo>
                      <a:pt x="11" y="2"/>
                    </a:moveTo>
                    <a:lnTo>
                      <a:pt x="11" y="2"/>
                    </a:lnTo>
                    <a:lnTo>
                      <a:pt x="8" y="1"/>
                    </a:lnTo>
                    <a:lnTo>
                      <a:pt x="5" y="1"/>
                    </a:lnTo>
                    <a:lnTo>
                      <a:pt x="3" y="0"/>
                    </a:lnTo>
                    <a:lnTo>
                      <a:pt x="1" y="0"/>
                    </a:lnTo>
                    <a:lnTo>
                      <a:pt x="0" y="2"/>
                    </a:lnTo>
                    <a:lnTo>
                      <a:pt x="1" y="3"/>
                    </a:lnTo>
                    <a:lnTo>
                      <a:pt x="3" y="5"/>
                    </a:lnTo>
                    <a:lnTo>
                      <a:pt x="5" y="5"/>
                    </a:lnTo>
                    <a:lnTo>
                      <a:pt x="5" y="6"/>
                    </a:lnTo>
                    <a:lnTo>
                      <a:pt x="7" y="6"/>
                    </a:lnTo>
                    <a:lnTo>
                      <a:pt x="8" y="6"/>
                    </a:lnTo>
                    <a:lnTo>
                      <a:pt x="7" y="7"/>
                    </a:lnTo>
                    <a:lnTo>
                      <a:pt x="10" y="7"/>
                    </a:lnTo>
                    <a:lnTo>
                      <a:pt x="11" y="6"/>
                    </a:lnTo>
                    <a:lnTo>
                      <a:pt x="12" y="5"/>
                    </a:lnTo>
                    <a:lnTo>
                      <a:pt x="12" y="3"/>
                    </a:lnTo>
                    <a:lnTo>
                      <a:pt x="11" y="3"/>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1" name="Freeform 307"/>
              <p:cNvSpPr>
                <a:spLocks/>
              </p:cNvSpPr>
              <p:nvPr/>
            </p:nvSpPr>
            <p:spPr bwMode="auto">
              <a:xfrm>
                <a:off x="2888313" y="2437628"/>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0 h 6"/>
                  <a:gd name="T10" fmla="*/ 2147483647 w 6"/>
                  <a:gd name="T11" fmla="*/ 0 h 6"/>
                  <a:gd name="T12" fmla="*/ 2147483647 w 6"/>
                  <a:gd name="T13" fmla="*/ 0 h 6"/>
                  <a:gd name="T14" fmla="*/ 2147483647 w 6"/>
                  <a:gd name="T15" fmla="*/ 0 h 6"/>
                  <a:gd name="T16" fmla="*/ 2147483647 w 6"/>
                  <a:gd name="T17" fmla="*/ 0 h 6"/>
                  <a:gd name="T18" fmla="*/ 2147483647 w 6"/>
                  <a:gd name="T19" fmla="*/ 2147483647 h 6"/>
                  <a:gd name="T20" fmla="*/ 2147483647 w 6"/>
                  <a:gd name="T21" fmla="*/ 2147483647 h 6"/>
                  <a:gd name="T22" fmla="*/ 0 w 6"/>
                  <a:gd name="T23" fmla="*/ 2147483647 h 6"/>
                  <a:gd name="T24" fmla="*/ 0 w 6"/>
                  <a:gd name="T25" fmla="*/ 2147483647 h 6"/>
                  <a:gd name="T26" fmla="*/ 0 w 6"/>
                  <a:gd name="T27" fmla="*/ 2147483647 h 6"/>
                  <a:gd name="T28" fmla="*/ 0 w 6"/>
                  <a:gd name="T29" fmla="*/ 2147483647 h 6"/>
                  <a:gd name="T30" fmla="*/ 0 w 6"/>
                  <a:gd name="T31" fmla="*/ 2147483647 h 6"/>
                  <a:gd name="T32" fmla="*/ 2147483647 w 6"/>
                  <a:gd name="T33" fmla="*/ 2147483647 h 6"/>
                  <a:gd name="T34" fmla="*/ 2147483647 w 6"/>
                  <a:gd name="T35" fmla="*/ 2147483647 h 6"/>
                  <a:gd name="T36" fmla="*/ 2147483647 w 6"/>
                  <a:gd name="T37" fmla="*/ 2147483647 h 6"/>
                  <a:gd name="T38" fmla="*/ 2147483647 w 6"/>
                  <a:gd name="T39" fmla="*/ 2147483647 h 6"/>
                  <a:gd name="T40" fmla="*/ 2147483647 w 6"/>
                  <a:gd name="T41" fmla="*/ 2147483647 h 6"/>
                  <a:gd name="T42" fmla="*/ 2147483647 w 6"/>
                  <a:gd name="T43" fmla="*/ 2147483647 h 6"/>
                  <a:gd name="T44" fmla="*/ 2147483647 w 6"/>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6">
                    <a:moveTo>
                      <a:pt x="6" y="2"/>
                    </a:moveTo>
                    <a:lnTo>
                      <a:pt x="6" y="2"/>
                    </a:lnTo>
                    <a:lnTo>
                      <a:pt x="4" y="1"/>
                    </a:lnTo>
                    <a:lnTo>
                      <a:pt x="4" y="0"/>
                    </a:lnTo>
                    <a:lnTo>
                      <a:pt x="2" y="0"/>
                    </a:lnTo>
                    <a:lnTo>
                      <a:pt x="1" y="1"/>
                    </a:lnTo>
                    <a:lnTo>
                      <a:pt x="0" y="3"/>
                    </a:lnTo>
                    <a:lnTo>
                      <a:pt x="0" y="5"/>
                    </a:lnTo>
                    <a:lnTo>
                      <a:pt x="0" y="6"/>
                    </a:lnTo>
                    <a:lnTo>
                      <a:pt x="2" y="5"/>
                    </a:lnTo>
                    <a:lnTo>
                      <a:pt x="3" y="6"/>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2" name="Freeform 308"/>
              <p:cNvSpPr>
                <a:spLocks/>
              </p:cNvSpPr>
              <p:nvPr/>
            </p:nvSpPr>
            <p:spPr bwMode="auto">
              <a:xfrm>
                <a:off x="2919823" y="2437628"/>
                <a:ext cx="2865" cy="2864"/>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0 w 3"/>
                  <a:gd name="T9" fmla="*/ 2147483647 h 3"/>
                  <a:gd name="T10" fmla="*/ 2147483647 w 3"/>
                  <a:gd name="T11" fmla="*/ 0 h 3"/>
                  <a:gd name="T12" fmla="*/ 2147483647 w 3"/>
                  <a:gd name="T13" fmla="*/ 0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214748364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 h="3">
                    <a:moveTo>
                      <a:pt x="2" y="3"/>
                    </a:moveTo>
                    <a:lnTo>
                      <a:pt x="2" y="3"/>
                    </a:lnTo>
                    <a:lnTo>
                      <a:pt x="1" y="2"/>
                    </a:lnTo>
                    <a:lnTo>
                      <a:pt x="0" y="1"/>
                    </a:lnTo>
                    <a:lnTo>
                      <a:pt x="1" y="0"/>
                    </a:lnTo>
                    <a:lnTo>
                      <a:pt x="3" y="1"/>
                    </a:lnTo>
                    <a:lnTo>
                      <a:pt x="3" y="2"/>
                    </a:lnTo>
                    <a:lnTo>
                      <a:pt x="2" y="2"/>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3" name="Freeform 309"/>
              <p:cNvSpPr>
                <a:spLocks/>
              </p:cNvSpPr>
              <p:nvPr/>
            </p:nvSpPr>
            <p:spPr bwMode="auto">
              <a:xfrm>
                <a:off x="2926507" y="2437628"/>
                <a:ext cx="3819" cy="1910"/>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w 4"/>
                  <a:gd name="T15" fmla="*/ 2147483647 h 2"/>
                  <a:gd name="T16" fmla="*/ 0 w 4"/>
                  <a:gd name="T17" fmla="*/ 2147483647 h 2"/>
                  <a:gd name="T18" fmla="*/ 2147483647 w 4"/>
                  <a:gd name="T19" fmla="*/ 0 h 2"/>
                  <a:gd name="T20" fmla="*/ 2147483647 w 4"/>
                  <a:gd name="T21" fmla="*/ 0 h 2"/>
                  <a:gd name="T22" fmla="*/ 2147483647 w 4"/>
                  <a:gd name="T23" fmla="*/ 0 h 2"/>
                  <a:gd name="T24" fmla="*/ 2147483647 w 4"/>
                  <a:gd name="T25" fmla="*/ 2147483647 h 2"/>
                  <a:gd name="T26" fmla="*/ 2147483647 w 4"/>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2">
                    <a:moveTo>
                      <a:pt x="2" y="1"/>
                    </a:moveTo>
                    <a:lnTo>
                      <a:pt x="2" y="1"/>
                    </a:lnTo>
                    <a:lnTo>
                      <a:pt x="4" y="2"/>
                    </a:lnTo>
                    <a:lnTo>
                      <a:pt x="1" y="2"/>
                    </a:lnTo>
                    <a:lnTo>
                      <a:pt x="0" y="2"/>
                    </a:lnTo>
                    <a:lnTo>
                      <a:pt x="1"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4" name="Freeform 310"/>
              <p:cNvSpPr>
                <a:spLocks/>
              </p:cNvSpPr>
              <p:nvPr/>
            </p:nvSpPr>
            <p:spPr bwMode="auto">
              <a:xfrm>
                <a:off x="2909320" y="2423305"/>
                <a:ext cx="1910" cy="1910"/>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2147483647 h 2"/>
                  <a:gd name="T20" fmla="*/ 2147483647 w 2"/>
                  <a:gd name="T21" fmla="*/ 2147483647 h 2"/>
                  <a:gd name="T22" fmla="*/ 2147483647 w 2"/>
                  <a:gd name="T23" fmla="*/ 0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1" y="1"/>
                    </a:lnTo>
                    <a:lnTo>
                      <a:pt x="0" y="2"/>
                    </a:lnTo>
                    <a:lnTo>
                      <a:pt x="1"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5" name="Freeform 311"/>
              <p:cNvSpPr>
                <a:spLocks/>
              </p:cNvSpPr>
              <p:nvPr/>
            </p:nvSpPr>
            <p:spPr bwMode="auto">
              <a:xfrm>
                <a:off x="2919823" y="2424260"/>
                <a:ext cx="955" cy="2864"/>
              </a:xfrm>
              <a:custGeom>
                <a:avLst/>
                <a:gdLst>
                  <a:gd name="T0" fmla="*/ 2147483647 w 1"/>
                  <a:gd name="T1" fmla="*/ 2147483647 h 3"/>
                  <a:gd name="T2" fmla="*/ 2147483647 w 1"/>
                  <a:gd name="T3" fmla="*/ 2147483647 h 3"/>
                  <a:gd name="T4" fmla="*/ 2147483647 w 1"/>
                  <a:gd name="T5" fmla="*/ 0 h 3"/>
                  <a:gd name="T6" fmla="*/ 0 w 1"/>
                  <a:gd name="T7" fmla="*/ 2147483647 h 3"/>
                  <a:gd name="T8" fmla="*/ 0 w 1"/>
                  <a:gd name="T9" fmla="*/ 2147483647 h 3"/>
                  <a:gd name="T10" fmla="*/ 2147483647 w 1"/>
                  <a:gd name="T11" fmla="*/ 2147483647 h 3"/>
                  <a:gd name="T12" fmla="*/ 2147483647 w 1"/>
                  <a:gd name="T13" fmla="*/ 2147483647 h 3"/>
                  <a:gd name="T14" fmla="*/ 2147483647 w 1"/>
                  <a:gd name="T15" fmla="*/ 2147483647 h 3"/>
                  <a:gd name="T16" fmla="*/ 2147483647 w 1"/>
                  <a:gd name="T17" fmla="*/ 2147483647 h 3"/>
                  <a:gd name="T18" fmla="*/ 2147483647 w 1"/>
                  <a:gd name="T19" fmla="*/ 2147483647 h 3"/>
                  <a:gd name="T20" fmla="*/ 2147483647 w 1"/>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3">
                    <a:moveTo>
                      <a:pt x="1" y="1"/>
                    </a:moveTo>
                    <a:lnTo>
                      <a:pt x="1" y="1"/>
                    </a:lnTo>
                    <a:lnTo>
                      <a:pt x="1" y="0"/>
                    </a:lnTo>
                    <a:lnTo>
                      <a:pt x="0" y="1"/>
                    </a:lnTo>
                    <a:lnTo>
                      <a:pt x="1" y="3"/>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6" name="Freeform 312"/>
              <p:cNvSpPr>
                <a:spLocks/>
              </p:cNvSpPr>
              <p:nvPr/>
            </p:nvSpPr>
            <p:spPr bwMode="auto">
              <a:xfrm>
                <a:off x="2937011" y="2417576"/>
                <a:ext cx="955" cy="955"/>
              </a:xfrm>
              <a:custGeom>
                <a:avLst/>
                <a:gdLst>
                  <a:gd name="T0" fmla="*/ 2147483647 w 1"/>
                  <a:gd name="T1" fmla="*/ 2147483647 h 1"/>
                  <a:gd name="T2" fmla="*/ 2147483647 w 1"/>
                  <a:gd name="T3" fmla="*/ 2147483647 h 1"/>
                  <a:gd name="T4" fmla="*/ 2147483647 w 1"/>
                  <a:gd name="T5" fmla="*/ 0 h 1"/>
                  <a:gd name="T6" fmla="*/ 2147483647 w 1"/>
                  <a:gd name="T7" fmla="*/ 0 h 1"/>
                  <a:gd name="T8" fmla="*/ 2147483647 w 1"/>
                  <a:gd name="T9" fmla="*/ 0 h 1"/>
                  <a:gd name="T10" fmla="*/ 0 w 1"/>
                  <a:gd name="T11" fmla="*/ 2147483647 h 1"/>
                  <a:gd name="T12" fmla="*/ 2147483647 w 1"/>
                  <a:gd name="T13" fmla="*/ 2147483647 h 1"/>
                  <a:gd name="T14" fmla="*/ 2147483647 w 1"/>
                  <a:gd name="T15" fmla="*/ 2147483647 h 1"/>
                  <a:gd name="T16" fmla="*/ 2147483647 w 1"/>
                  <a:gd name="T17" fmla="*/ 2147483647 h 1"/>
                  <a:gd name="T18" fmla="*/ 2147483647 w 1"/>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1" y="1"/>
                    </a:moveTo>
                    <a:lnTo>
                      <a:pt x="1" y="1"/>
                    </a:lnTo>
                    <a:lnTo>
                      <a:pt x="1" y="0"/>
                    </a:lnTo>
                    <a:lnTo>
                      <a:pt x="0"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7" name="Freeform 313"/>
              <p:cNvSpPr>
                <a:spLocks/>
              </p:cNvSpPr>
              <p:nvPr/>
            </p:nvSpPr>
            <p:spPr bwMode="auto">
              <a:xfrm>
                <a:off x="2832932" y="2418531"/>
                <a:ext cx="12413" cy="13368"/>
              </a:xfrm>
              <a:custGeom>
                <a:avLst/>
                <a:gdLst>
                  <a:gd name="T0" fmla="*/ 2147483647 w 13"/>
                  <a:gd name="T1" fmla="*/ 2147483647 h 14"/>
                  <a:gd name="T2" fmla="*/ 2147483647 w 13"/>
                  <a:gd name="T3" fmla="*/ 2147483647 h 14"/>
                  <a:gd name="T4" fmla="*/ 2147483647 w 13"/>
                  <a:gd name="T5" fmla="*/ 2147483647 h 14"/>
                  <a:gd name="T6" fmla="*/ 2147483647 w 13"/>
                  <a:gd name="T7" fmla="*/ 0 h 14"/>
                  <a:gd name="T8" fmla="*/ 2147483647 w 13"/>
                  <a:gd name="T9" fmla="*/ 0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2147483647 h 14"/>
                  <a:gd name="T28" fmla="*/ 2147483647 w 13"/>
                  <a:gd name="T29" fmla="*/ 2147483647 h 14"/>
                  <a:gd name="T30" fmla="*/ 2147483647 w 13"/>
                  <a:gd name="T31" fmla="*/ 2147483647 h 14"/>
                  <a:gd name="T32" fmla="*/ 0 w 13"/>
                  <a:gd name="T33" fmla="*/ 2147483647 h 14"/>
                  <a:gd name="T34" fmla="*/ 0 w 13"/>
                  <a:gd name="T35" fmla="*/ 2147483647 h 14"/>
                  <a:gd name="T36" fmla="*/ 0 w 13"/>
                  <a:gd name="T37" fmla="*/ 2147483647 h 14"/>
                  <a:gd name="T38" fmla="*/ 2147483647 w 13"/>
                  <a:gd name="T39" fmla="*/ 2147483647 h 14"/>
                  <a:gd name="T40" fmla="*/ 2147483647 w 13"/>
                  <a:gd name="T41" fmla="*/ 2147483647 h 14"/>
                  <a:gd name="T42" fmla="*/ 2147483647 w 13"/>
                  <a:gd name="T43" fmla="*/ 2147483647 h 14"/>
                  <a:gd name="T44" fmla="*/ 2147483647 w 13"/>
                  <a:gd name="T45" fmla="*/ 2147483647 h 14"/>
                  <a:gd name="T46" fmla="*/ 2147483647 w 13"/>
                  <a:gd name="T47" fmla="*/ 2147483647 h 14"/>
                  <a:gd name="T48" fmla="*/ 2147483647 w 13"/>
                  <a:gd name="T49" fmla="*/ 2147483647 h 14"/>
                  <a:gd name="T50" fmla="*/ 2147483647 w 13"/>
                  <a:gd name="T51" fmla="*/ 2147483647 h 14"/>
                  <a:gd name="T52" fmla="*/ 2147483647 w 13"/>
                  <a:gd name="T53" fmla="*/ 2147483647 h 14"/>
                  <a:gd name="T54" fmla="*/ 2147483647 w 13"/>
                  <a:gd name="T55" fmla="*/ 2147483647 h 14"/>
                  <a:gd name="T56" fmla="*/ 2147483647 w 13"/>
                  <a:gd name="T57" fmla="*/ 2147483647 h 14"/>
                  <a:gd name="T58" fmla="*/ 2147483647 w 13"/>
                  <a:gd name="T59" fmla="*/ 2147483647 h 14"/>
                  <a:gd name="T60" fmla="*/ 2147483647 w 13"/>
                  <a:gd name="T61" fmla="*/ 2147483647 h 14"/>
                  <a:gd name="T62" fmla="*/ 2147483647 w 13"/>
                  <a:gd name="T63" fmla="*/ 2147483647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 h="14">
                    <a:moveTo>
                      <a:pt x="12" y="3"/>
                    </a:moveTo>
                    <a:lnTo>
                      <a:pt x="12" y="3"/>
                    </a:lnTo>
                    <a:lnTo>
                      <a:pt x="12" y="1"/>
                    </a:lnTo>
                    <a:lnTo>
                      <a:pt x="11" y="0"/>
                    </a:lnTo>
                    <a:lnTo>
                      <a:pt x="10" y="1"/>
                    </a:lnTo>
                    <a:lnTo>
                      <a:pt x="9" y="3"/>
                    </a:lnTo>
                    <a:lnTo>
                      <a:pt x="5" y="4"/>
                    </a:lnTo>
                    <a:lnTo>
                      <a:pt x="5" y="5"/>
                    </a:lnTo>
                    <a:lnTo>
                      <a:pt x="4" y="6"/>
                    </a:lnTo>
                    <a:lnTo>
                      <a:pt x="2" y="9"/>
                    </a:lnTo>
                    <a:lnTo>
                      <a:pt x="1" y="10"/>
                    </a:lnTo>
                    <a:lnTo>
                      <a:pt x="0" y="10"/>
                    </a:lnTo>
                    <a:lnTo>
                      <a:pt x="0" y="11"/>
                    </a:lnTo>
                    <a:lnTo>
                      <a:pt x="1" y="12"/>
                    </a:lnTo>
                    <a:lnTo>
                      <a:pt x="1" y="14"/>
                    </a:lnTo>
                    <a:lnTo>
                      <a:pt x="6" y="12"/>
                    </a:lnTo>
                    <a:lnTo>
                      <a:pt x="9" y="10"/>
                    </a:lnTo>
                    <a:lnTo>
                      <a:pt x="11" y="7"/>
                    </a:lnTo>
                    <a:lnTo>
                      <a:pt x="13" y="5"/>
                    </a:lnTo>
                    <a:lnTo>
                      <a:pt x="1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8" name="Freeform 314"/>
              <p:cNvSpPr>
                <a:spLocks/>
              </p:cNvSpPr>
              <p:nvPr/>
            </p:nvSpPr>
            <p:spPr bwMode="auto">
              <a:xfrm>
                <a:off x="2854893" y="2414711"/>
                <a:ext cx="3819" cy="6684"/>
              </a:xfrm>
              <a:custGeom>
                <a:avLst/>
                <a:gdLst>
                  <a:gd name="T0" fmla="*/ 2147483647 w 4"/>
                  <a:gd name="T1" fmla="*/ 2147483647 h 7"/>
                  <a:gd name="T2" fmla="*/ 2147483647 w 4"/>
                  <a:gd name="T3" fmla="*/ 2147483647 h 7"/>
                  <a:gd name="T4" fmla="*/ 2147483647 w 4"/>
                  <a:gd name="T5" fmla="*/ 2147483647 h 7"/>
                  <a:gd name="T6" fmla="*/ 0 w 4"/>
                  <a:gd name="T7" fmla="*/ 2147483647 h 7"/>
                  <a:gd name="T8" fmla="*/ 0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2147483647 w 4"/>
                  <a:gd name="T19" fmla="*/ 0 h 7"/>
                  <a:gd name="T20" fmla="*/ 2147483647 w 4"/>
                  <a:gd name="T21" fmla="*/ 2147483647 h 7"/>
                  <a:gd name="T22" fmla="*/ 2147483647 w 4"/>
                  <a:gd name="T23" fmla="*/ 2147483647 h 7"/>
                  <a:gd name="T24" fmla="*/ 2147483647 w 4"/>
                  <a:gd name="T25" fmla="*/ 2147483647 h 7"/>
                  <a:gd name="T26" fmla="*/ 2147483647 w 4"/>
                  <a:gd name="T27" fmla="*/ 2147483647 h 7"/>
                  <a:gd name="T28" fmla="*/ 2147483647 w 4"/>
                  <a:gd name="T29" fmla="*/ 2147483647 h 7"/>
                  <a:gd name="T30" fmla="*/ 2147483647 w 4"/>
                  <a:gd name="T31" fmla="*/ 2147483647 h 7"/>
                  <a:gd name="T32" fmla="*/ 2147483647 w 4"/>
                  <a:gd name="T33" fmla="*/ 2147483647 h 7"/>
                  <a:gd name="T34" fmla="*/ 2147483647 w 4"/>
                  <a:gd name="T35" fmla="*/ 214748364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7">
                    <a:moveTo>
                      <a:pt x="4" y="7"/>
                    </a:moveTo>
                    <a:lnTo>
                      <a:pt x="4" y="7"/>
                    </a:lnTo>
                    <a:lnTo>
                      <a:pt x="2" y="7"/>
                    </a:lnTo>
                    <a:lnTo>
                      <a:pt x="0" y="5"/>
                    </a:lnTo>
                    <a:lnTo>
                      <a:pt x="2" y="5"/>
                    </a:lnTo>
                    <a:lnTo>
                      <a:pt x="3" y="3"/>
                    </a:lnTo>
                    <a:lnTo>
                      <a:pt x="4" y="2"/>
                    </a:lnTo>
                    <a:lnTo>
                      <a:pt x="4" y="0"/>
                    </a:lnTo>
                    <a:lnTo>
                      <a:pt x="4" y="2"/>
                    </a:lnTo>
                    <a:lnTo>
                      <a:pt x="4" y="4"/>
                    </a:lnTo>
                    <a:lnTo>
                      <a:pt x="4" y="5"/>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9" name="Freeform 315"/>
              <p:cNvSpPr>
                <a:spLocks/>
              </p:cNvSpPr>
              <p:nvPr/>
            </p:nvSpPr>
            <p:spPr bwMode="auto">
              <a:xfrm>
                <a:off x="2850119" y="2442402"/>
                <a:ext cx="4774" cy="3819"/>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w 5"/>
                  <a:gd name="T11" fmla="*/ 0 h 4"/>
                  <a:gd name="T12" fmla="*/ 0 w 5"/>
                  <a:gd name="T13" fmla="*/ 0 h 4"/>
                  <a:gd name="T14" fmla="*/ 0 w 5"/>
                  <a:gd name="T15" fmla="*/ 2147483647 h 4"/>
                  <a:gd name="T16" fmla="*/ 0 w 5"/>
                  <a:gd name="T17" fmla="*/ 2147483647 h 4"/>
                  <a:gd name="T18" fmla="*/ 0 w 5"/>
                  <a:gd name="T19" fmla="*/ 2147483647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5" y="3"/>
                    </a:moveTo>
                    <a:lnTo>
                      <a:pt x="5" y="3"/>
                    </a:lnTo>
                    <a:lnTo>
                      <a:pt x="4" y="2"/>
                    </a:lnTo>
                    <a:lnTo>
                      <a:pt x="3" y="1"/>
                    </a:lnTo>
                    <a:lnTo>
                      <a:pt x="0" y="0"/>
                    </a:lnTo>
                    <a:lnTo>
                      <a:pt x="0" y="1"/>
                    </a:lnTo>
                    <a:lnTo>
                      <a:pt x="0" y="3"/>
                    </a:lnTo>
                    <a:lnTo>
                      <a:pt x="3" y="4"/>
                    </a:lnTo>
                    <a:lnTo>
                      <a:pt x="4" y="4"/>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0" name="Freeform 316"/>
              <p:cNvSpPr>
                <a:spLocks/>
              </p:cNvSpPr>
              <p:nvPr/>
            </p:nvSpPr>
            <p:spPr bwMode="auto">
              <a:xfrm>
                <a:off x="2837706" y="2438582"/>
                <a:ext cx="3819" cy="1910"/>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0 w 4"/>
                  <a:gd name="T11" fmla="*/ 2147483647 h 2"/>
                  <a:gd name="T12" fmla="*/ 0 w 4"/>
                  <a:gd name="T13" fmla="*/ 2147483647 h 2"/>
                  <a:gd name="T14" fmla="*/ 0 w 4"/>
                  <a:gd name="T15" fmla="*/ 0 h 2"/>
                  <a:gd name="T16" fmla="*/ 0 w 4"/>
                  <a:gd name="T17" fmla="*/ 0 h 2"/>
                  <a:gd name="T18" fmla="*/ 0 w 4"/>
                  <a:gd name="T19" fmla="*/ 0 h 2"/>
                  <a:gd name="T20" fmla="*/ 2147483647 w 4"/>
                  <a:gd name="T21" fmla="*/ 0 h 2"/>
                  <a:gd name="T22" fmla="*/ 2147483647 w 4"/>
                  <a:gd name="T23" fmla="*/ 0 h 2"/>
                  <a:gd name="T24" fmla="*/ 2147483647 w 4"/>
                  <a:gd name="T25" fmla="*/ 0 h 2"/>
                  <a:gd name="T26" fmla="*/ 2147483647 w 4"/>
                  <a:gd name="T27" fmla="*/ 0 h 2"/>
                  <a:gd name="T28" fmla="*/ 2147483647 w 4"/>
                  <a:gd name="T29" fmla="*/ 0 h 2"/>
                  <a:gd name="T30" fmla="*/ 2147483647 w 4"/>
                  <a:gd name="T31" fmla="*/ 2147483647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4" y="1"/>
                    </a:moveTo>
                    <a:lnTo>
                      <a:pt x="4" y="1"/>
                    </a:lnTo>
                    <a:lnTo>
                      <a:pt x="2" y="2"/>
                    </a:lnTo>
                    <a:lnTo>
                      <a:pt x="1" y="2"/>
                    </a:lnTo>
                    <a:lnTo>
                      <a:pt x="0" y="1"/>
                    </a:lnTo>
                    <a:lnTo>
                      <a:pt x="0" y="0"/>
                    </a:lnTo>
                    <a:lnTo>
                      <a:pt x="1" y="0"/>
                    </a:lnTo>
                    <a:lnTo>
                      <a:pt x="2" y="0"/>
                    </a:lnTo>
                    <a:lnTo>
                      <a:pt x="4" y="0"/>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1" name="Freeform 317"/>
              <p:cNvSpPr>
                <a:spLocks/>
              </p:cNvSpPr>
              <p:nvPr/>
            </p:nvSpPr>
            <p:spPr bwMode="auto">
              <a:xfrm>
                <a:off x="2871126" y="2473912"/>
                <a:ext cx="4774" cy="5729"/>
              </a:xfrm>
              <a:custGeom>
                <a:avLst/>
                <a:gdLst>
                  <a:gd name="T0" fmla="*/ 2147483647 w 5"/>
                  <a:gd name="T1" fmla="*/ 0 h 6"/>
                  <a:gd name="T2" fmla="*/ 2147483647 w 5"/>
                  <a:gd name="T3" fmla="*/ 0 h 6"/>
                  <a:gd name="T4" fmla="*/ 2147483647 w 5"/>
                  <a:gd name="T5" fmla="*/ 0 h 6"/>
                  <a:gd name="T6" fmla="*/ 2147483647 w 5"/>
                  <a:gd name="T7" fmla="*/ 0 h 6"/>
                  <a:gd name="T8" fmla="*/ 2147483647 w 5"/>
                  <a:gd name="T9" fmla="*/ 2147483647 h 6"/>
                  <a:gd name="T10" fmla="*/ 2147483647 w 5"/>
                  <a:gd name="T11" fmla="*/ 2147483647 h 6"/>
                  <a:gd name="T12" fmla="*/ 2147483647 w 5"/>
                  <a:gd name="T13" fmla="*/ 2147483647 h 6"/>
                  <a:gd name="T14" fmla="*/ 0 w 5"/>
                  <a:gd name="T15" fmla="*/ 2147483647 h 6"/>
                  <a:gd name="T16" fmla="*/ 0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2147483647 w 5"/>
                  <a:gd name="T29" fmla="*/ 0 h 6"/>
                  <a:gd name="T30" fmla="*/ 2147483647 w 5"/>
                  <a:gd name="T31" fmla="*/ 0 h 6"/>
                  <a:gd name="T32" fmla="*/ 2147483647 w 5"/>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
                    <a:moveTo>
                      <a:pt x="5" y="0"/>
                    </a:moveTo>
                    <a:lnTo>
                      <a:pt x="5" y="0"/>
                    </a:lnTo>
                    <a:lnTo>
                      <a:pt x="3" y="0"/>
                    </a:lnTo>
                    <a:lnTo>
                      <a:pt x="2" y="1"/>
                    </a:lnTo>
                    <a:lnTo>
                      <a:pt x="0" y="5"/>
                    </a:lnTo>
                    <a:lnTo>
                      <a:pt x="2" y="6"/>
                    </a:lnTo>
                    <a:lnTo>
                      <a:pt x="2" y="5"/>
                    </a:lnTo>
                    <a:lnTo>
                      <a:pt x="4" y="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2" name="Freeform 318"/>
              <p:cNvSpPr>
                <a:spLocks/>
              </p:cNvSpPr>
              <p:nvPr/>
            </p:nvSpPr>
            <p:spPr bwMode="auto">
              <a:xfrm>
                <a:off x="2878765" y="2469138"/>
                <a:ext cx="10503" cy="12413"/>
              </a:xfrm>
              <a:custGeom>
                <a:avLst/>
                <a:gdLst>
                  <a:gd name="T0" fmla="*/ 2147483647 w 11"/>
                  <a:gd name="T1" fmla="*/ 2147483647 h 13"/>
                  <a:gd name="T2" fmla="*/ 2147483647 w 11"/>
                  <a:gd name="T3" fmla="*/ 2147483647 h 13"/>
                  <a:gd name="T4" fmla="*/ 2147483647 w 11"/>
                  <a:gd name="T5" fmla="*/ 0 h 13"/>
                  <a:gd name="T6" fmla="*/ 2147483647 w 11"/>
                  <a:gd name="T7" fmla="*/ 0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2147483647 w 11"/>
                  <a:gd name="T19" fmla="*/ 2147483647 h 13"/>
                  <a:gd name="T20" fmla="*/ 2147483647 w 11"/>
                  <a:gd name="T21" fmla="*/ 2147483647 h 13"/>
                  <a:gd name="T22" fmla="*/ 2147483647 w 11"/>
                  <a:gd name="T23" fmla="*/ 2147483647 h 13"/>
                  <a:gd name="T24" fmla="*/ 2147483647 w 11"/>
                  <a:gd name="T25" fmla="*/ 2147483647 h 13"/>
                  <a:gd name="T26" fmla="*/ 2147483647 w 11"/>
                  <a:gd name="T27" fmla="*/ 2147483647 h 13"/>
                  <a:gd name="T28" fmla="*/ 2147483647 w 11"/>
                  <a:gd name="T29" fmla="*/ 2147483647 h 13"/>
                  <a:gd name="T30" fmla="*/ 2147483647 w 11"/>
                  <a:gd name="T31" fmla="*/ 2147483647 h 13"/>
                  <a:gd name="T32" fmla="*/ 2147483647 w 11"/>
                  <a:gd name="T33" fmla="*/ 2147483647 h 13"/>
                  <a:gd name="T34" fmla="*/ 2147483647 w 11"/>
                  <a:gd name="T35" fmla="*/ 2147483647 h 13"/>
                  <a:gd name="T36" fmla="*/ 0 w 11"/>
                  <a:gd name="T37" fmla="*/ 2147483647 h 13"/>
                  <a:gd name="T38" fmla="*/ 0 w 11"/>
                  <a:gd name="T39" fmla="*/ 2147483647 h 13"/>
                  <a:gd name="T40" fmla="*/ 0 w 11"/>
                  <a:gd name="T41" fmla="*/ 2147483647 h 13"/>
                  <a:gd name="T42" fmla="*/ 2147483647 w 11"/>
                  <a:gd name="T43" fmla="*/ 2147483647 h 13"/>
                  <a:gd name="T44" fmla="*/ 2147483647 w 11"/>
                  <a:gd name="T45" fmla="*/ 2147483647 h 13"/>
                  <a:gd name="T46" fmla="*/ 2147483647 w 11"/>
                  <a:gd name="T47" fmla="*/ 2147483647 h 13"/>
                  <a:gd name="T48" fmla="*/ 2147483647 w 11"/>
                  <a:gd name="T49" fmla="*/ 2147483647 h 13"/>
                  <a:gd name="T50" fmla="*/ 2147483647 w 11"/>
                  <a:gd name="T51" fmla="*/ 2147483647 h 13"/>
                  <a:gd name="T52" fmla="*/ 2147483647 w 11"/>
                  <a:gd name="T53" fmla="*/ 2147483647 h 13"/>
                  <a:gd name="T54" fmla="*/ 2147483647 w 11"/>
                  <a:gd name="T55" fmla="*/ 2147483647 h 13"/>
                  <a:gd name="T56" fmla="*/ 2147483647 w 11"/>
                  <a:gd name="T57" fmla="*/ 2147483647 h 13"/>
                  <a:gd name="T58" fmla="*/ 2147483647 w 11"/>
                  <a:gd name="T59" fmla="*/ 2147483647 h 13"/>
                  <a:gd name="T60" fmla="*/ 2147483647 w 11"/>
                  <a:gd name="T61" fmla="*/ 2147483647 h 13"/>
                  <a:gd name="T62" fmla="*/ 2147483647 w 11"/>
                  <a:gd name="T63" fmla="*/ 2147483647 h 13"/>
                  <a:gd name="T64" fmla="*/ 2147483647 w 11"/>
                  <a:gd name="T65" fmla="*/ 2147483647 h 13"/>
                  <a:gd name="T66" fmla="*/ 2147483647 w 11"/>
                  <a:gd name="T67" fmla="*/ 2147483647 h 13"/>
                  <a:gd name="T68" fmla="*/ 2147483647 w 11"/>
                  <a:gd name="T69" fmla="*/ 2147483647 h 13"/>
                  <a:gd name="T70" fmla="*/ 2147483647 w 11"/>
                  <a:gd name="T71" fmla="*/ 2147483647 h 13"/>
                  <a:gd name="T72" fmla="*/ 2147483647 w 11"/>
                  <a:gd name="T73" fmla="*/ 2147483647 h 13"/>
                  <a:gd name="T74" fmla="*/ 2147483647 w 11"/>
                  <a:gd name="T75" fmla="*/ 2147483647 h 13"/>
                  <a:gd name="T76" fmla="*/ 2147483647 w 11"/>
                  <a:gd name="T77" fmla="*/ 2147483647 h 13"/>
                  <a:gd name="T78" fmla="*/ 2147483647 w 11"/>
                  <a:gd name="T79" fmla="*/ 2147483647 h 13"/>
                  <a:gd name="T80" fmla="*/ 2147483647 w 11"/>
                  <a:gd name="T81" fmla="*/ 2147483647 h 13"/>
                  <a:gd name="T82" fmla="*/ 2147483647 w 11"/>
                  <a:gd name="T83" fmla="*/ 2147483647 h 13"/>
                  <a:gd name="T84" fmla="*/ 2147483647 w 11"/>
                  <a:gd name="T85" fmla="*/ 2147483647 h 13"/>
                  <a:gd name="T86" fmla="*/ 2147483647 w 11"/>
                  <a:gd name="T87" fmla="*/ 2147483647 h 13"/>
                  <a:gd name="T88" fmla="*/ 2147483647 w 11"/>
                  <a:gd name="T89" fmla="*/ 2147483647 h 13"/>
                  <a:gd name="T90" fmla="*/ 2147483647 w 11"/>
                  <a:gd name="T91" fmla="*/ 2147483647 h 13"/>
                  <a:gd name="T92" fmla="*/ 2147483647 w 11"/>
                  <a:gd name="T93" fmla="*/ 2147483647 h 13"/>
                  <a:gd name="T94" fmla="*/ 2147483647 w 11"/>
                  <a:gd name="T95" fmla="*/ 2147483647 h 13"/>
                  <a:gd name="T96" fmla="*/ 2147483647 w 11"/>
                  <a:gd name="T97" fmla="*/ 2147483647 h 13"/>
                  <a:gd name="T98" fmla="*/ 2147483647 w 11"/>
                  <a:gd name="T99" fmla="*/ 2147483647 h 13"/>
                  <a:gd name="T100" fmla="*/ 2147483647 w 11"/>
                  <a:gd name="T101" fmla="*/ 2147483647 h 13"/>
                  <a:gd name="T102" fmla="*/ 2147483647 w 11"/>
                  <a:gd name="T103" fmla="*/ 2147483647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 h="13">
                    <a:moveTo>
                      <a:pt x="11" y="1"/>
                    </a:moveTo>
                    <a:lnTo>
                      <a:pt x="11" y="1"/>
                    </a:lnTo>
                    <a:lnTo>
                      <a:pt x="10" y="0"/>
                    </a:lnTo>
                    <a:lnTo>
                      <a:pt x="10" y="1"/>
                    </a:lnTo>
                    <a:lnTo>
                      <a:pt x="7" y="2"/>
                    </a:lnTo>
                    <a:lnTo>
                      <a:pt x="6" y="3"/>
                    </a:lnTo>
                    <a:lnTo>
                      <a:pt x="5" y="5"/>
                    </a:lnTo>
                    <a:lnTo>
                      <a:pt x="3" y="5"/>
                    </a:lnTo>
                    <a:lnTo>
                      <a:pt x="2" y="7"/>
                    </a:lnTo>
                    <a:lnTo>
                      <a:pt x="0" y="8"/>
                    </a:lnTo>
                    <a:lnTo>
                      <a:pt x="0" y="10"/>
                    </a:lnTo>
                    <a:lnTo>
                      <a:pt x="1" y="11"/>
                    </a:lnTo>
                    <a:lnTo>
                      <a:pt x="2" y="13"/>
                    </a:lnTo>
                    <a:lnTo>
                      <a:pt x="3" y="13"/>
                    </a:lnTo>
                    <a:lnTo>
                      <a:pt x="5" y="11"/>
                    </a:lnTo>
                    <a:lnTo>
                      <a:pt x="7" y="11"/>
                    </a:lnTo>
                    <a:lnTo>
                      <a:pt x="8" y="11"/>
                    </a:lnTo>
                    <a:lnTo>
                      <a:pt x="10" y="10"/>
                    </a:lnTo>
                    <a:lnTo>
                      <a:pt x="8" y="8"/>
                    </a:lnTo>
                    <a:lnTo>
                      <a:pt x="7" y="8"/>
                    </a:lnTo>
                    <a:lnTo>
                      <a:pt x="8" y="7"/>
                    </a:lnTo>
                    <a:lnTo>
                      <a:pt x="10" y="7"/>
                    </a:lnTo>
                    <a:lnTo>
                      <a:pt x="10" y="6"/>
                    </a:lnTo>
                    <a:lnTo>
                      <a:pt x="8" y="3"/>
                    </a:lnTo>
                    <a:lnTo>
                      <a:pt x="10" y="2"/>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3" name="Freeform 319"/>
              <p:cNvSpPr>
                <a:spLocks/>
              </p:cNvSpPr>
              <p:nvPr/>
            </p:nvSpPr>
            <p:spPr bwMode="auto">
              <a:xfrm>
                <a:off x="2889268" y="2485371"/>
                <a:ext cx="6684" cy="9549"/>
              </a:xfrm>
              <a:custGeom>
                <a:avLst/>
                <a:gdLst>
                  <a:gd name="T0" fmla="*/ 2147483647 w 7"/>
                  <a:gd name="T1" fmla="*/ 0 h 10"/>
                  <a:gd name="T2" fmla="*/ 2147483647 w 7"/>
                  <a:gd name="T3" fmla="*/ 0 h 10"/>
                  <a:gd name="T4" fmla="*/ 2147483647 w 7"/>
                  <a:gd name="T5" fmla="*/ 0 h 10"/>
                  <a:gd name="T6" fmla="*/ 2147483647 w 7"/>
                  <a:gd name="T7" fmla="*/ 0 h 10"/>
                  <a:gd name="T8" fmla="*/ 2147483647 w 7"/>
                  <a:gd name="T9" fmla="*/ 0 h 10"/>
                  <a:gd name="T10" fmla="*/ 2147483647 w 7"/>
                  <a:gd name="T11" fmla="*/ 2147483647 h 10"/>
                  <a:gd name="T12" fmla="*/ 2147483647 w 7"/>
                  <a:gd name="T13" fmla="*/ 2147483647 h 10"/>
                  <a:gd name="T14" fmla="*/ 2147483647 w 7"/>
                  <a:gd name="T15" fmla="*/ 2147483647 h 10"/>
                  <a:gd name="T16" fmla="*/ 2147483647 w 7"/>
                  <a:gd name="T17" fmla="*/ 2147483647 h 10"/>
                  <a:gd name="T18" fmla="*/ 0 w 7"/>
                  <a:gd name="T19" fmla="*/ 2147483647 h 10"/>
                  <a:gd name="T20" fmla="*/ 0 w 7"/>
                  <a:gd name="T21" fmla="*/ 2147483647 h 10"/>
                  <a:gd name="T22" fmla="*/ 2147483647 w 7"/>
                  <a:gd name="T23" fmla="*/ 2147483647 h 10"/>
                  <a:gd name="T24" fmla="*/ 2147483647 w 7"/>
                  <a:gd name="T25" fmla="*/ 2147483647 h 10"/>
                  <a:gd name="T26" fmla="*/ 2147483647 w 7"/>
                  <a:gd name="T27" fmla="*/ 2147483647 h 10"/>
                  <a:gd name="T28" fmla="*/ 2147483647 w 7"/>
                  <a:gd name="T29" fmla="*/ 2147483647 h 10"/>
                  <a:gd name="T30" fmla="*/ 2147483647 w 7"/>
                  <a:gd name="T31" fmla="*/ 2147483647 h 10"/>
                  <a:gd name="T32" fmla="*/ 2147483647 w 7"/>
                  <a:gd name="T33" fmla="*/ 2147483647 h 10"/>
                  <a:gd name="T34" fmla="*/ 2147483647 w 7"/>
                  <a:gd name="T35" fmla="*/ 2147483647 h 10"/>
                  <a:gd name="T36" fmla="*/ 2147483647 w 7"/>
                  <a:gd name="T37" fmla="*/ 2147483647 h 10"/>
                  <a:gd name="T38" fmla="*/ 2147483647 w 7"/>
                  <a:gd name="T39" fmla="*/ 2147483647 h 10"/>
                  <a:gd name="T40" fmla="*/ 2147483647 w 7"/>
                  <a:gd name="T41" fmla="*/ 2147483647 h 10"/>
                  <a:gd name="T42" fmla="*/ 2147483647 w 7"/>
                  <a:gd name="T43" fmla="*/ 2147483647 h 10"/>
                  <a:gd name="T44" fmla="*/ 2147483647 w 7"/>
                  <a:gd name="T45" fmla="*/ 2147483647 h 10"/>
                  <a:gd name="T46" fmla="*/ 2147483647 w 7"/>
                  <a:gd name="T47" fmla="*/ 2147483647 h 10"/>
                  <a:gd name="T48" fmla="*/ 2147483647 w 7"/>
                  <a:gd name="T49" fmla="*/ 2147483647 h 10"/>
                  <a:gd name="T50" fmla="*/ 2147483647 w 7"/>
                  <a:gd name="T51" fmla="*/ 2147483647 h 10"/>
                  <a:gd name="T52" fmla="*/ 2147483647 w 7"/>
                  <a:gd name="T53" fmla="*/ 2147483647 h 10"/>
                  <a:gd name="T54" fmla="*/ 2147483647 w 7"/>
                  <a:gd name="T55" fmla="*/ 2147483647 h 10"/>
                  <a:gd name="T56" fmla="*/ 2147483647 w 7"/>
                  <a:gd name="T57" fmla="*/ 2147483647 h 10"/>
                  <a:gd name="T58" fmla="*/ 2147483647 w 7"/>
                  <a:gd name="T59" fmla="*/ 2147483647 h 10"/>
                  <a:gd name="T60" fmla="*/ 2147483647 w 7"/>
                  <a:gd name="T61" fmla="*/ 2147483647 h 10"/>
                  <a:gd name="T62" fmla="*/ 2147483647 w 7"/>
                  <a:gd name="T63" fmla="*/ 2147483647 h 10"/>
                  <a:gd name="T64" fmla="*/ 2147483647 w 7"/>
                  <a:gd name="T65" fmla="*/ 2147483647 h 10"/>
                  <a:gd name="T66" fmla="*/ 2147483647 w 7"/>
                  <a:gd name="T67" fmla="*/ 2147483647 h 10"/>
                  <a:gd name="T68" fmla="*/ 2147483647 w 7"/>
                  <a:gd name="T69" fmla="*/ 2147483647 h 10"/>
                  <a:gd name="T70" fmla="*/ 2147483647 w 7"/>
                  <a:gd name="T71" fmla="*/ 2147483647 h 10"/>
                  <a:gd name="T72" fmla="*/ 2147483647 w 7"/>
                  <a:gd name="T73" fmla="*/ 2147483647 h 10"/>
                  <a:gd name="T74" fmla="*/ 2147483647 w 7"/>
                  <a:gd name="T75" fmla="*/ 2147483647 h 10"/>
                  <a:gd name="T76" fmla="*/ 2147483647 w 7"/>
                  <a:gd name="T77" fmla="*/ 2147483647 h 10"/>
                  <a:gd name="T78" fmla="*/ 2147483647 w 7"/>
                  <a:gd name="T79" fmla="*/ 2147483647 h 10"/>
                  <a:gd name="T80" fmla="*/ 2147483647 w 7"/>
                  <a:gd name="T81" fmla="*/ 2147483647 h 10"/>
                  <a:gd name="T82" fmla="*/ 2147483647 w 7"/>
                  <a:gd name="T83" fmla="*/ 0 h 10"/>
                  <a:gd name="T84" fmla="*/ 2147483647 w 7"/>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 h="10">
                    <a:moveTo>
                      <a:pt x="7" y="0"/>
                    </a:moveTo>
                    <a:lnTo>
                      <a:pt x="7" y="0"/>
                    </a:lnTo>
                    <a:lnTo>
                      <a:pt x="6" y="0"/>
                    </a:lnTo>
                    <a:lnTo>
                      <a:pt x="5" y="0"/>
                    </a:lnTo>
                    <a:lnTo>
                      <a:pt x="3" y="1"/>
                    </a:lnTo>
                    <a:lnTo>
                      <a:pt x="2" y="2"/>
                    </a:lnTo>
                    <a:lnTo>
                      <a:pt x="0" y="4"/>
                    </a:lnTo>
                    <a:lnTo>
                      <a:pt x="1" y="5"/>
                    </a:lnTo>
                    <a:lnTo>
                      <a:pt x="1" y="7"/>
                    </a:lnTo>
                    <a:lnTo>
                      <a:pt x="1" y="8"/>
                    </a:lnTo>
                    <a:lnTo>
                      <a:pt x="1" y="10"/>
                    </a:lnTo>
                    <a:lnTo>
                      <a:pt x="2" y="10"/>
                    </a:lnTo>
                    <a:lnTo>
                      <a:pt x="3" y="8"/>
                    </a:lnTo>
                    <a:lnTo>
                      <a:pt x="5" y="10"/>
                    </a:lnTo>
                    <a:lnTo>
                      <a:pt x="5" y="8"/>
                    </a:lnTo>
                    <a:lnTo>
                      <a:pt x="3" y="7"/>
                    </a:lnTo>
                    <a:lnTo>
                      <a:pt x="2" y="6"/>
                    </a:lnTo>
                    <a:lnTo>
                      <a:pt x="2" y="5"/>
                    </a:lnTo>
                    <a:lnTo>
                      <a:pt x="3" y="4"/>
                    </a:lnTo>
                    <a:lnTo>
                      <a:pt x="5" y="4"/>
                    </a:lnTo>
                    <a:lnTo>
                      <a:pt x="6" y="4"/>
                    </a:lnTo>
                    <a:lnTo>
                      <a:pt x="6"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4" name="Freeform 320"/>
              <p:cNvSpPr>
                <a:spLocks/>
              </p:cNvSpPr>
              <p:nvPr/>
            </p:nvSpPr>
            <p:spPr bwMode="auto">
              <a:xfrm>
                <a:off x="2888313" y="2476777"/>
                <a:ext cx="2864" cy="3819"/>
              </a:xfrm>
              <a:custGeom>
                <a:avLst/>
                <a:gdLst>
                  <a:gd name="T0" fmla="*/ 2147483647 w 3"/>
                  <a:gd name="T1" fmla="*/ 2147483647 h 4"/>
                  <a:gd name="T2" fmla="*/ 2147483647 w 3"/>
                  <a:gd name="T3" fmla="*/ 2147483647 h 4"/>
                  <a:gd name="T4" fmla="*/ 2147483647 w 3"/>
                  <a:gd name="T5" fmla="*/ 2147483647 h 4"/>
                  <a:gd name="T6" fmla="*/ 0 w 3"/>
                  <a:gd name="T7" fmla="*/ 2147483647 h 4"/>
                  <a:gd name="T8" fmla="*/ 0 w 3"/>
                  <a:gd name="T9" fmla="*/ 2147483647 h 4"/>
                  <a:gd name="T10" fmla="*/ 2147483647 w 3"/>
                  <a:gd name="T11" fmla="*/ 0 h 4"/>
                  <a:gd name="T12" fmla="*/ 2147483647 w 3"/>
                  <a:gd name="T13" fmla="*/ 0 h 4"/>
                  <a:gd name="T14" fmla="*/ 2147483647 w 3"/>
                  <a:gd name="T15" fmla="*/ 0 h 4"/>
                  <a:gd name="T16" fmla="*/ 2147483647 w 3"/>
                  <a:gd name="T17" fmla="*/ 0 h 4"/>
                  <a:gd name="T18" fmla="*/ 2147483647 w 3"/>
                  <a:gd name="T19" fmla="*/ 0 h 4"/>
                  <a:gd name="T20" fmla="*/ 2147483647 w 3"/>
                  <a:gd name="T21" fmla="*/ 2147483647 h 4"/>
                  <a:gd name="T22" fmla="*/ 2147483647 w 3"/>
                  <a:gd name="T23" fmla="*/ 2147483647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lnTo>
                      <a:pt x="2" y="4"/>
                    </a:lnTo>
                    <a:lnTo>
                      <a:pt x="1" y="4"/>
                    </a:lnTo>
                    <a:lnTo>
                      <a:pt x="0" y="3"/>
                    </a:lnTo>
                    <a:lnTo>
                      <a:pt x="2" y="0"/>
                    </a:lnTo>
                    <a:lnTo>
                      <a:pt x="3" y="0"/>
                    </a:lnTo>
                    <a:lnTo>
                      <a:pt x="3" y="3"/>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5" name="Freeform 321"/>
              <p:cNvSpPr>
                <a:spLocks/>
              </p:cNvSpPr>
              <p:nvPr/>
            </p:nvSpPr>
            <p:spPr bwMode="auto">
              <a:xfrm>
                <a:off x="2870171" y="2484415"/>
                <a:ext cx="3819" cy="955"/>
              </a:xfrm>
              <a:custGeom>
                <a:avLst/>
                <a:gdLst>
                  <a:gd name="T0" fmla="*/ 2147483647 w 4"/>
                  <a:gd name="T1" fmla="*/ 0 h 1"/>
                  <a:gd name="T2" fmla="*/ 2147483647 w 4"/>
                  <a:gd name="T3" fmla="*/ 0 h 1"/>
                  <a:gd name="T4" fmla="*/ 0 w 4"/>
                  <a:gd name="T5" fmla="*/ 0 h 1"/>
                  <a:gd name="T6" fmla="*/ 0 w 4"/>
                  <a:gd name="T7" fmla="*/ 0 h 1"/>
                  <a:gd name="T8" fmla="*/ 0 w 4"/>
                  <a:gd name="T9" fmla="*/ 0 h 1"/>
                  <a:gd name="T10" fmla="*/ 2147483647 w 4"/>
                  <a:gd name="T11" fmla="*/ 2147483647 h 1"/>
                  <a:gd name="T12" fmla="*/ 2147483647 w 4"/>
                  <a:gd name="T13" fmla="*/ 2147483647 h 1"/>
                  <a:gd name="T14" fmla="*/ 2147483647 w 4"/>
                  <a:gd name="T15" fmla="*/ 0 h 1"/>
                  <a:gd name="T16" fmla="*/ 2147483647 w 4"/>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
                    <a:moveTo>
                      <a:pt x="4" y="0"/>
                    </a:moveTo>
                    <a:lnTo>
                      <a:pt x="4" y="0"/>
                    </a:lnTo>
                    <a:lnTo>
                      <a:pt x="0" y="0"/>
                    </a:lnTo>
                    <a:lnTo>
                      <a:pt x="1"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6" name="Freeform 322"/>
              <p:cNvSpPr>
                <a:spLocks/>
              </p:cNvSpPr>
              <p:nvPr/>
            </p:nvSpPr>
            <p:spPr bwMode="auto">
              <a:xfrm>
                <a:off x="2867306" y="2473912"/>
                <a:ext cx="1910" cy="4774"/>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0 w 2"/>
                  <a:gd name="T13" fmla="*/ 2147483647 h 5"/>
                  <a:gd name="T14" fmla="*/ 0 w 2"/>
                  <a:gd name="T15" fmla="*/ 2147483647 h 5"/>
                  <a:gd name="T16" fmla="*/ 2147483647 w 2"/>
                  <a:gd name="T17" fmla="*/ 2147483647 h 5"/>
                  <a:gd name="T18" fmla="*/ 2147483647 w 2"/>
                  <a:gd name="T19" fmla="*/ 0 h 5"/>
                  <a:gd name="T20" fmla="*/ 2147483647 w 2"/>
                  <a:gd name="T21" fmla="*/ 0 h 5"/>
                  <a:gd name="T22" fmla="*/ 2147483647 w 2"/>
                  <a:gd name="T23" fmla="*/ 2147483647 h 5"/>
                  <a:gd name="T24" fmla="*/ 2147483647 w 2"/>
                  <a:gd name="T25" fmla="*/ 2147483647 h 5"/>
                  <a:gd name="T26" fmla="*/ 2147483647 w 2"/>
                  <a:gd name="T27" fmla="*/ 2147483647 h 5"/>
                  <a:gd name="T28" fmla="*/ 2147483647 w 2"/>
                  <a:gd name="T29" fmla="*/ 2147483647 h 5"/>
                  <a:gd name="T30" fmla="*/ 0 w 2"/>
                  <a:gd name="T31" fmla="*/ 2147483647 h 5"/>
                  <a:gd name="T32" fmla="*/ 0 w 2"/>
                  <a:gd name="T33" fmla="*/ 2147483647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5">
                    <a:moveTo>
                      <a:pt x="0" y="5"/>
                    </a:moveTo>
                    <a:lnTo>
                      <a:pt x="0" y="5"/>
                    </a:lnTo>
                    <a:lnTo>
                      <a:pt x="0" y="3"/>
                    </a:lnTo>
                    <a:lnTo>
                      <a:pt x="0" y="2"/>
                    </a:lnTo>
                    <a:lnTo>
                      <a:pt x="1" y="1"/>
                    </a:lnTo>
                    <a:lnTo>
                      <a:pt x="2" y="0"/>
                    </a:lnTo>
                    <a:lnTo>
                      <a:pt x="2" y="1"/>
                    </a:lnTo>
                    <a:lnTo>
                      <a:pt x="2" y="2"/>
                    </a:lnTo>
                    <a:lnTo>
                      <a:pt x="1"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7" name="Freeform 323"/>
              <p:cNvSpPr>
                <a:spLocks/>
              </p:cNvSpPr>
              <p:nvPr/>
            </p:nvSpPr>
            <p:spPr bwMode="auto">
              <a:xfrm>
                <a:off x="2870171" y="2459589"/>
                <a:ext cx="2865" cy="4775"/>
              </a:xfrm>
              <a:custGeom>
                <a:avLst/>
                <a:gdLst>
                  <a:gd name="T0" fmla="*/ 2147483647 w 3"/>
                  <a:gd name="T1" fmla="*/ 2147483647 h 5"/>
                  <a:gd name="T2" fmla="*/ 2147483647 w 3"/>
                  <a:gd name="T3" fmla="*/ 2147483647 h 5"/>
                  <a:gd name="T4" fmla="*/ 2147483647 w 3"/>
                  <a:gd name="T5" fmla="*/ 0 h 5"/>
                  <a:gd name="T6" fmla="*/ 2147483647 w 3"/>
                  <a:gd name="T7" fmla="*/ 0 h 5"/>
                  <a:gd name="T8" fmla="*/ 0 w 3"/>
                  <a:gd name="T9" fmla="*/ 2147483647 h 5"/>
                  <a:gd name="T10" fmla="*/ 0 w 3"/>
                  <a:gd name="T11" fmla="*/ 2147483647 h 5"/>
                  <a:gd name="T12" fmla="*/ 0 w 3"/>
                  <a:gd name="T13" fmla="*/ 2147483647 h 5"/>
                  <a:gd name="T14" fmla="*/ 2147483647 w 3"/>
                  <a:gd name="T15" fmla="*/ 2147483647 h 5"/>
                  <a:gd name="T16" fmla="*/ 2147483647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3" y="5"/>
                    </a:moveTo>
                    <a:lnTo>
                      <a:pt x="3" y="5"/>
                    </a:lnTo>
                    <a:lnTo>
                      <a:pt x="1" y="0"/>
                    </a:lnTo>
                    <a:lnTo>
                      <a:pt x="0" y="4"/>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8" name="Freeform 324"/>
              <p:cNvSpPr>
                <a:spLocks/>
              </p:cNvSpPr>
              <p:nvPr/>
            </p:nvSpPr>
            <p:spPr bwMode="auto">
              <a:xfrm>
                <a:off x="2852983" y="2467228"/>
                <a:ext cx="3819" cy="286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0 h 3"/>
                  <a:gd name="T12" fmla="*/ 2147483647 w 4"/>
                  <a:gd name="T13" fmla="*/ 0 h 3"/>
                  <a:gd name="T14" fmla="*/ 2147483647 w 4"/>
                  <a:gd name="T15" fmla="*/ 0 h 3"/>
                  <a:gd name="T16" fmla="*/ 0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3">
                    <a:moveTo>
                      <a:pt x="4" y="3"/>
                    </a:moveTo>
                    <a:lnTo>
                      <a:pt x="4" y="3"/>
                    </a:lnTo>
                    <a:lnTo>
                      <a:pt x="4" y="2"/>
                    </a:lnTo>
                    <a:lnTo>
                      <a:pt x="2" y="2"/>
                    </a:lnTo>
                    <a:lnTo>
                      <a:pt x="2" y="0"/>
                    </a:lnTo>
                    <a:lnTo>
                      <a:pt x="1" y="0"/>
                    </a:lnTo>
                    <a:lnTo>
                      <a:pt x="0" y="2"/>
                    </a:lnTo>
                    <a:lnTo>
                      <a:pt x="1" y="3"/>
                    </a:lnTo>
                    <a:lnTo>
                      <a:pt x="2"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9" name="Freeform 325"/>
              <p:cNvSpPr>
                <a:spLocks/>
              </p:cNvSpPr>
              <p:nvPr/>
            </p:nvSpPr>
            <p:spPr bwMode="auto">
              <a:xfrm>
                <a:off x="2820518" y="2476777"/>
                <a:ext cx="42969" cy="20052"/>
              </a:xfrm>
              <a:custGeom>
                <a:avLst/>
                <a:gdLst>
                  <a:gd name="T0" fmla="*/ 2147483647 w 45"/>
                  <a:gd name="T1" fmla="*/ 2147483647 h 21"/>
                  <a:gd name="T2" fmla="*/ 2147483647 w 45"/>
                  <a:gd name="T3" fmla="*/ 2147483647 h 21"/>
                  <a:gd name="T4" fmla="*/ 2147483647 w 45"/>
                  <a:gd name="T5" fmla="*/ 2147483647 h 21"/>
                  <a:gd name="T6" fmla="*/ 2147483647 w 45"/>
                  <a:gd name="T7" fmla="*/ 2147483647 h 21"/>
                  <a:gd name="T8" fmla="*/ 2147483647 w 45"/>
                  <a:gd name="T9" fmla="*/ 2147483647 h 21"/>
                  <a:gd name="T10" fmla="*/ 2147483647 w 45"/>
                  <a:gd name="T11" fmla="*/ 2147483647 h 21"/>
                  <a:gd name="T12" fmla="*/ 2147483647 w 45"/>
                  <a:gd name="T13" fmla="*/ 2147483647 h 21"/>
                  <a:gd name="T14" fmla="*/ 2147483647 w 45"/>
                  <a:gd name="T15" fmla="*/ 2147483647 h 21"/>
                  <a:gd name="T16" fmla="*/ 2147483647 w 45"/>
                  <a:gd name="T17" fmla="*/ 2147483647 h 21"/>
                  <a:gd name="T18" fmla="*/ 2147483647 w 45"/>
                  <a:gd name="T19" fmla="*/ 2147483647 h 21"/>
                  <a:gd name="T20" fmla="*/ 2147483647 w 45"/>
                  <a:gd name="T21" fmla="*/ 2147483647 h 21"/>
                  <a:gd name="T22" fmla="*/ 2147483647 w 45"/>
                  <a:gd name="T23" fmla="*/ 2147483647 h 21"/>
                  <a:gd name="T24" fmla="*/ 2147483647 w 45"/>
                  <a:gd name="T25" fmla="*/ 2147483647 h 21"/>
                  <a:gd name="T26" fmla="*/ 2147483647 w 45"/>
                  <a:gd name="T27" fmla="*/ 2147483647 h 21"/>
                  <a:gd name="T28" fmla="*/ 2147483647 w 45"/>
                  <a:gd name="T29" fmla="*/ 2147483647 h 21"/>
                  <a:gd name="T30" fmla="*/ 2147483647 w 45"/>
                  <a:gd name="T31" fmla="*/ 2147483647 h 21"/>
                  <a:gd name="T32" fmla="*/ 2147483647 w 45"/>
                  <a:gd name="T33" fmla="*/ 2147483647 h 21"/>
                  <a:gd name="T34" fmla="*/ 2147483647 w 45"/>
                  <a:gd name="T35" fmla="*/ 2147483647 h 21"/>
                  <a:gd name="T36" fmla="*/ 2147483647 w 45"/>
                  <a:gd name="T37" fmla="*/ 2147483647 h 21"/>
                  <a:gd name="T38" fmla="*/ 2147483647 w 45"/>
                  <a:gd name="T39" fmla="*/ 2147483647 h 21"/>
                  <a:gd name="T40" fmla="*/ 2147483647 w 45"/>
                  <a:gd name="T41" fmla="*/ 0 h 21"/>
                  <a:gd name="T42" fmla="*/ 2147483647 w 45"/>
                  <a:gd name="T43" fmla="*/ 2147483647 h 21"/>
                  <a:gd name="T44" fmla="*/ 2147483647 w 45"/>
                  <a:gd name="T45" fmla="*/ 2147483647 h 21"/>
                  <a:gd name="T46" fmla="*/ 2147483647 w 45"/>
                  <a:gd name="T47" fmla="*/ 2147483647 h 21"/>
                  <a:gd name="T48" fmla="*/ 2147483647 w 45"/>
                  <a:gd name="T49" fmla="*/ 2147483647 h 21"/>
                  <a:gd name="T50" fmla="*/ 2147483647 w 45"/>
                  <a:gd name="T51" fmla="*/ 2147483647 h 21"/>
                  <a:gd name="T52" fmla="*/ 2147483647 w 45"/>
                  <a:gd name="T53" fmla="*/ 2147483647 h 21"/>
                  <a:gd name="T54" fmla="*/ 0 w 45"/>
                  <a:gd name="T55" fmla="*/ 2147483647 h 21"/>
                  <a:gd name="T56" fmla="*/ 2147483647 w 45"/>
                  <a:gd name="T57" fmla="*/ 2147483647 h 21"/>
                  <a:gd name="T58" fmla="*/ 2147483647 w 45"/>
                  <a:gd name="T59" fmla="*/ 2147483647 h 21"/>
                  <a:gd name="T60" fmla="*/ 2147483647 w 45"/>
                  <a:gd name="T61" fmla="*/ 2147483647 h 21"/>
                  <a:gd name="T62" fmla="*/ 2147483647 w 45"/>
                  <a:gd name="T63" fmla="*/ 2147483647 h 21"/>
                  <a:gd name="T64" fmla="*/ 2147483647 w 45"/>
                  <a:gd name="T65" fmla="*/ 2147483647 h 21"/>
                  <a:gd name="T66" fmla="*/ 2147483647 w 45"/>
                  <a:gd name="T67" fmla="*/ 2147483647 h 21"/>
                  <a:gd name="T68" fmla="*/ 2147483647 w 45"/>
                  <a:gd name="T69" fmla="*/ 2147483647 h 21"/>
                  <a:gd name="T70" fmla="*/ 2147483647 w 45"/>
                  <a:gd name="T71" fmla="*/ 2147483647 h 21"/>
                  <a:gd name="T72" fmla="*/ 2147483647 w 45"/>
                  <a:gd name="T73" fmla="*/ 2147483647 h 21"/>
                  <a:gd name="T74" fmla="*/ 2147483647 w 45"/>
                  <a:gd name="T75" fmla="*/ 2147483647 h 21"/>
                  <a:gd name="T76" fmla="*/ 2147483647 w 45"/>
                  <a:gd name="T77" fmla="*/ 2147483647 h 21"/>
                  <a:gd name="T78" fmla="*/ 2147483647 w 45"/>
                  <a:gd name="T79" fmla="*/ 2147483647 h 21"/>
                  <a:gd name="T80" fmla="*/ 2147483647 w 45"/>
                  <a:gd name="T81" fmla="*/ 2147483647 h 21"/>
                  <a:gd name="T82" fmla="*/ 2147483647 w 45"/>
                  <a:gd name="T83" fmla="*/ 2147483647 h 21"/>
                  <a:gd name="T84" fmla="*/ 2147483647 w 45"/>
                  <a:gd name="T85" fmla="*/ 2147483647 h 21"/>
                  <a:gd name="T86" fmla="*/ 2147483647 w 45"/>
                  <a:gd name="T87" fmla="*/ 2147483647 h 21"/>
                  <a:gd name="T88" fmla="*/ 2147483647 w 45"/>
                  <a:gd name="T89" fmla="*/ 2147483647 h 21"/>
                  <a:gd name="T90" fmla="*/ 2147483647 w 45"/>
                  <a:gd name="T91" fmla="*/ 2147483647 h 21"/>
                  <a:gd name="T92" fmla="*/ 2147483647 w 45"/>
                  <a:gd name="T93" fmla="*/ 2147483647 h 21"/>
                  <a:gd name="T94" fmla="*/ 2147483647 w 45"/>
                  <a:gd name="T95" fmla="*/ 2147483647 h 21"/>
                  <a:gd name="T96" fmla="*/ 2147483647 w 45"/>
                  <a:gd name="T97" fmla="*/ 2147483647 h 21"/>
                  <a:gd name="T98" fmla="*/ 2147483647 w 45"/>
                  <a:gd name="T99" fmla="*/ 2147483647 h 21"/>
                  <a:gd name="T100" fmla="*/ 2147483647 w 45"/>
                  <a:gd name="T101" fmla="*/ 2147483647 h 21"/>
                  <a:gd name="T102" fmla="*/ 2147483647 w 45"/>
                  <a:gd name="T103" fmla="*/ 2147483647 h 21"/>
                  <a:gd name="T104" fmla="*/ 2147483647 w 45"/>
                  <a:gd name="T105" fmla="*/ 2147483647 h 21"/>
                  <a:gd name="T106" fmla="*/ 2147483647 w 45"/>
                  <a:gd name="T107" fmla="*/ 2147483647 h 21"/>
                  <a:gd name="T108" fmla="*/ 2147483647 w 45"/>
                  <a:gd name="T109" fmla="*/ 2147483647 h 21"/>
                  <a:gd name="T110" fmla="*/ 2147483647 w 45"/>
                  <a:gd name="T111" fmla="*/ 2147483647 h 21"/>
                  <a:gd name="T112" fmla="*/ 2147483647 w 45"/>
                  <a:gd name="T113" fmla="*/ 2147483647 h 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21">
                    <a:moveTo>
                      <a:pt x="45" y="4"/>
                    </a:moveTo>
                    <a:lnTo>
                      <a:pt x="45" y="4"/>
                    </a:lnTo>
                    <a:lnTo>
                      <a:pt x="44" y="5"/>
                    </a:lnTo>
                    <a:lnTo>
                      <a:pt x="42" y="5"/>
                    </a:lnTo>
                    <a:lnTo>
                      <a:pt x="40" y="4"/>
                    </a:lnTo>
                    <a:lnTo>
                      <a:pt x="38" y="3"/>
                    </a:lnTo>
                    <a:lnTo>
                      <a:pt x="35" y="4"/>
                    </a:lnTo>
                    <a:lnTo>
                      <a:pt x="35" y="5"/>
                    </a:lnTo>
                    <a:lnTo>
                      <a:pt x="34" y="6"/>
                    </a:lnTo>
                    <a:lnTo>
                      <a:pt x="34" y="8"/>
                    </a:lnTo>
                    <a:lnTo>
                      <a:pt x="31" y="8"/>
                    </a:lnTo>
                    <a:lnTo>
                      <a:pt x="30" y="8"/>
                    </a:lnTo>
                    <a:lnTo>
                      <a:pt x="29" y="8"/>
                    </a:lnTo>
                    <a:lnTo>
                      <a:pt x="28" y="10"/>
                    </a:lnTo>
                    <a:lnTo>
                      <a:pt x="26" y="10"/>
                    </a:lnTo>
                    <a:lnTo>
                      <a:pt x="26" y="11"/>
                    </a:lnTo>
                    <a:lnTo>
                      <a:pt x="24" y="13"/>
                    </a:lnTo>
                    <a:lnTo>
                      <a:pt x="22" y="11"/>
                    </a:lnTo>
                    <a:lnTo>
                      <a:pt x="23" y="11"/>
                    </a:lnTo>
                    <a:lnTo>
                      <a:pt x="22" y="10"/>
                    </a:lnTo>
                    <a:lnTo>
                      <a:pt x="20" y="10"/>
                    </a:lnTo>
                    <a:lnTo>
                      <a:pt x="19" y="10"/>
                    </a:lnTo>
                    <a:lnTo>
                      <a:pt x="20" y="8"/>
                    </a:lnTo>
                    <a:lnTo>
                      <a:pt x="19" y="8"/>
                    </a:lnTo>
                    <a:lnTo>
                      <a:pt x="18" y="6"/>
                    </a:lnTo>
                    <a:lnTo>
                      <a:pt x="18" y="4"/>
                    </a:lnTo>
                    <a:lnTo>
                      <a:pt x="15" y="3"/>
                    </a:lnTo>
                    <a:lnTo>
                      <a:pt x="15" y="4"/>
                    </a:lnTo>
                    <a:lnTo>
                      <a:pt x="14" y="4"/>
                    </a:lnTo>
                    <a:lnTo>
                      <a:pt x="12" y="3"/>
                    </a:lnTo>
                    <a:lnTo>
                      <a:pt x="11" y="3"/>
                    </a:lnTo>
                    <a:lnTo>
                      <a:pt x="11" y="2"/>
                    </a:lnTo>
                    <a:lnTo>
                      <a:pt x="9" y="0"/>
                    </a:lnTo>
                    <a:lnTo>
                      <a:pt x="8" y="2"/>
                    </a:lnTo>
                    <a:lnTo>
                      <a:pt x="6" y="2"/>
                    </a:lnTo>
                    <a:lnTo>
                      <a:pt x="4" y="4"/>
                    </a:lnTo>
                    <a:lnTo>
                      <a:pt x="3" y="4"/>
                    </a:lnTo>
                    <a:lnTo>
                      <a:pt x="2" y="3"/>
                    </a:lnTo>
                    <a:lnTo>
                      <a:pt x="2" y="4"/>
                    </a:lnTo>
                    <a:lnTo>
                      <a:pt x="1" y="4"/>
                    </a:lnTo>
                    <a:lnTo>
                      <a:pt x="2" y="6"/>
                    </a:lnTo>
                    <a:lnTo>
                      <a:pt x="1" y="8"/>
                    </a:lnTo>
                    <a:lnTo>
                      <a:pt x="0" y="9"/>
                    </a:lnTo>
                    <a:lnTo>
                      <a:pt x="0" y="10"/>
                    </a:lnTo>
                    <a:lnTo>
                      <a:pt x="1" y="15"/>
                    </a:lnTo>
                    <a:lnTo>
                      <a:pt x="3" y="17"/>
                    </a:lnTo>
                    <a:lnTo>
                      <a:pt x="4" y="17"/>
                    </a:lnTo>
                    <a:lnTo>
                      <a:pt x="3" y="19"/>
                    </a:lnTo>
                    <a:lnTo>
                      <a:pt x="4" y="19"/>
                    </a:lnTo>
                    <a:lnTo>
                      <a:pt x="4" y="21"/>
                    </a:lnTo>
                    <a:lnTo>
                      <a:pt x="6" y="21"/>
                    </a:lnTo>
                    <a:lnTo>
                      <a:pt x="6" y="20"/>
                    </a:lnTo>
                    <a:lnTo>
                      <a:pt x="7" y="19"/>
                    </a:lnTo>
                    <a:lnTo>
                      <a:pt x="8" y="17"/>
                    </a:lnTo>
                    <a:lnTo>
                      <a:pt x="11" y="17"/>
                    </a:lnTo>
                    <a:lnTo>
                      <a:pt x="12" y="17"/>
                    </a:lnTo>
                    <a:lnTo>
                      <a:pt x="13" y="19"/>
                    </a:lnTo>
                    <a:lnTo>
                      <a:pt x="14" y="19"/>
                    </a:lnTo>
                    <a:lnTo>
                      <a:pt x="14" y="15"/>
                    </a:lnTo>
                    <a:lnTo>
                      <a:pt x="15" y="14"/>
                    </a:lnTo>
                    <a:lnTo>
                      <a:pt x="17" y="14"/>
                    </a:lnTo>
                    <a:lnTo>
                      <a:pt x="17" y="15"/>
                    </a:lnTo>
                    <a:lnTo>
                      <a:pt x="18" y="15"/>
                    </a:lnTo>
                    <a:lnTo>
                      <a:pt x="18" y="14"/>
                    </a:lnTo>
                    <a:lnTo>
                      <a:pt x="22" y="15"/>
                    </a:lnTo>
                    <a:lnTo>
                      <a:pt x="23" y="16"/>
                    </a:lnTo>
                    <a:lnTo>
                      <a:pt x="24" y="16"/>
                    </a:lnTo>
                    <a:lnTo>
                      <a:pt x="23" y="19"/>
                    </a:lnTo>
                    <a:lnTo>
                      <a:pt x="23" y="20"/>
                    </a:lnTo>
                    <a:lnTo>
                      <a:pt x="23" y="21"/>
                    </a:lnTo>
                    <a:lnTo>
                      <a:pt x="24" y="21"/>
                    </a:lnTo>
                    <a:lnTo>
                      <a:pt x="25" y="20"/>
                    </a:lnTo>
                    <a:lnTo>
                      <a:pt x="26" y="20"/>
                    </a:lnTo>
                    <a:lnTo>
                      <a:pt x="28" y="21"/>
                    </a:lnTo>
                    <a:lnTo>
                      <a:pt x="29" y="20"/>
                    </a:lnTo>
                    <a:lnTo>
                      <a:pt x="29" y="15"/>
                    </a:lnTo>
                    <a:lnTo>
                      <a:pt x="29" y="14"/>
                    </a:lnTo>
                    <a:lnTo>
                      <a:pt x="29" y="13"/>
                    </a:lnTo>
                    <a:lnTo>
                      <a:pt x="30" y="11"/>
                    </a:lnTo>
                    <a:lnTo>
                      <a:pt x="33" y="11"/>
                    </a:lnTo>
                    <a:lnTo>
                      <a:pt x="34" y="10"/>
                    </a:lnTo>
                    <a:lnTo>
                      <a:pt x="35" y="11"/>
                    </a:lnTo>
                    <a:lnTo>
                      <a:pt x="36" y="10"/>
                    </a:lnTo>
                    <a:lnTo>
                      <a:pt x="38" y="9"/>
                    </a:lnTo>
                    <a:lnTo>
                      <a:pt x="40" y="8"/>
                    </a:lnTo>
                    <a:lnTo>
                      <a:pt x="41" y="8"/>
                    </a:lnTo>
                    <a:lnTo>
                      <a:pt x="42" y="6"/>
                    </a:lnTo>
                    <a:lnTo>
                      <a:pt x="44"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0" name="Freeform 326"/>
              <p:cNvSpPr>
                <a:spLocks/>
              </p:cNvSpPr>
              <p:nvPr/>
            </p:nvSpPr>
            <p:spPr bwMode="auto">
              <a:xfrm>
                <a:off x="2820518" y="2503513"/>
                <a:ext cx="13368" cy="8594"/>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2147483647 h 9"/>
                  <a:gd name="T14" fmla="*/ 2147483647 w 14"/>
                  <a:gd name="T15" fmla="*/ 2147483647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2147483647 w 14"/>
                  <a:gd name="T27" fmla="*/ 2147483647 h 9"/>
                  <a:gd name="T28" fmla="*/ 2147483647 w 14"/>
                  <a:gd name="T29" fmla="*/ 0 h 9"/>
                  <a:gd name="T30" fmla="*/ 2147483647 w 14"/>
                  <a:gd name="T31" fmla="*/ 0 h 9"/>
                  <a:gd name="T32" fmla="*/ 2147483647 w 14"/>
                  <a:gd name="T33" fmla="*/ 2147483647 h 9"/>
                  <a:gd name="T34" fmla="*/ 2147483647 w 14"/>
                  <a:gd name="T35" fmla="*/ 2147483647 h 9"/>
                  <a:gd name="T36" fmla="*/ 2147483647 w 14"/>
                  <a:gd name="T37" fmla="*/ 2147483647 h 9"/>
                  <a:gd name="T38" fmla="*/ 2147483647 w 14"/>
                  <a:gd name="T39" fmla="*/ 2147483647 h 9"/>
                  <a:gd name="T40" fmla="*/ 2147483647 w 14"/>
                  <a:gd name="T41" fmla="*/ 2147483647 h 9"/>
                  <a:gd name="T42" fmla="*/ 2147483647 w 14"/>
                  <a:gd name="T43" fmla="*/ 2147483647 h 9"/>
                  <a:gd name="T44" fmla="*/ 2147483647 w 14"/>
                  <a:gd name="T45" fmla="*/ 2147483647 h 9"/>
                  <a:gd name="T46" fmla="*/ 0 w 14"/>
                  <a:gd name="T47" fmla="*/ 2147483647 h 9"/>
                  <a:gd name="T48" fmla="*/ 0 w 14"/>
                  <a:gd name="T49" fmla="*/ 2147483647 h 9"/>
                  <a:gd name="T50" fmla="*/ 0 w 14"/>
                  <a:gd name="T51" fmla="*/ 2147483647 h 9"/>
                  <a:gd name="T52" fmla="*/ 0 w 14"/>
                  <a:gd name="T53" fmla="*/ 2147483647 h 9"/>
                  <a:gd name="T54" fmla="*/ 2147483647 w 14"/>
                  <a:gd name="T55" fmla="*/ 2147483647 h 9"/>
                  <a:gd name="T56" fmla="*/ 2147483647 w 14"/>
                  <a:gd name="T57" fmla="*/ 2147483647 h 9"/>
                  <a:gd name="T58" fmla="*/ 2147483647 w 14"/>
                  <a:gd name="T59" fmla="*/ 2147483647 h 9"/>
                  <a:gd name="T60" fmla="*/ 2147483647 w 14"/>
                  <a:gd name="T61" fmla="*/ 2147483647 h 9"/>
                  <a:gd name="T62" fmla="*/ 2147483647 w 14"/>
                  <a:gd name="T63" fmla="*/ 2147483647 h 9"/>
                  <a:gd name="T64" fmla="*/ 2147483647 w 14"/>
                  <a:gd name="T65" fmla="*/ 2147483647 h 9"/>
                  <a:gd name="T66" fmla="*/ 2147483647 w 14"/>
                  <a:gd name="T67" fmla="*/ 2147483647 h 9"/>
                  <a:gd name="T68" fmla="*/ 2147483647 w 14"/>
                  <a:gd name="T69" fmla="*/ 2147483647 h 9"/>
                  <a:gd name="T70" fmla="*/ 2147483647 w 14"/>
                  <a:gd name="T71" fmla="*/ 2147483647 h 9"/>
                  <a:gd name="T72" fmla="*/ 2147483647 w 14"/>
                  <a:gd name="T73" fmla="*/ 2147483647 h 9"/>
                  <a:gd name="T74" fmla="*/ 2147483647 w 14"/>
                  <a:gd name="T75" fmla="*/ 2147483647 h 9"/>
                  <a:gd name="T76" fmla="*/ 2147483647 w 14"/>
                  <a:gd name="T77" fmla="*/ 2147483647 h 9"/>
                  <a:gd name="T78" fmla="*/ 2147483647 w 14"/>
                  <a:gd name="T79" fmla="*/ 2147483647 h 9"/>
                  <a:gd name="T80" fmla="*/ 2147483647 w 14"/>
                  <a:gd name="T81" fmla="*/ 2147483647 h 9"/>
                  <a:gd name="T82" fmla="*/ 2147483647 w 14"/>
                  <a:gd name="T83" fmla="*/ 2147483647 h 9"/>
                  <a:gd name="T84" fmla="*/ 2147483647 w 14"/>
                  <a:gd name="T85" fmla="*/ 2147483647 h 9"/>
                  <a:gd name="T86" fmla="*/ 2147483647 w 14"/>
                  <a:gd name="T87" fmla="*/ 2147483647 h 9"/>
                  <a:gd name="T88" fmla="*/ 2147483647 w 14"/>
                  <a:gd name="T89" fmla="*/ 2147483647 h 9"/>
                  <a:gd name="T90" fmla="*/ 2147483647 w 14"/>
                  <a:gd name="T91" fmla="*/ 2147483647 h 9"/>
                  <a:gd name="T92" fmla="*/ 2147483647 w 14"/>
                  <a:gd name="T93" fmla="*/ 2147483647 h 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9">
                    <a:moveTo>
                      <a:pt x="14" y="7"/>
                    </a:moveTo>
                    <a:lnTo>
                      <a:pt x="14" y="7"/>
                    </a:lnTo>
                    <a:lnTo>
                      <a:pt x="13" y="7"/>
                    </a:lnTo>
                    <a:lnTo>
                      <a:pt x="12" y="7"/>
                    </a:lnTo>
                    <a:lnTo>
                      <a:pt x="11" y="4"/>
                    </a:lnTo>
                    <a:lnTo>
                      <a:pt x="9" y="4"/>
                    </a:lnTo>
                    <a:lnTo>
                      <a:pt x="8" y="3"/>
                    </a:lnTo>
                    <a:lnTo>
                      <a:pt x="8" y="2"/>
                    </a:lnTo>
                    <a:lnTo>
                      <a:pt x="7" y="2"/>
                    </a:lnTo>
                    <a:lnTo>
                      <a:pt x="6" y="0"/>
                    </a:lnTo>
                    <a:lnTo>
                      <a:pt x="3" y="2"/>
                    </a:lnTo>
                    <a:lnTo>
                      <a:pt x="1" y="2"/>
                    </a:lnTo>
                    <a:lnTo>
                      <a:pt x="0" y="3"/>
                    </a:lnTo>
                    <a:lnTo>
                      <a:pt x="0" y="4"/>
                    </a:lnTo>
                    <a:lnTo>
                      <a:pt x="1" y="4"/>
                    </a:lnTo>
                    <a:lnTo>
                      <a:pt x="2" y="4"/>
                    </a:lnTo>
                    <a:lnTo>
                      <a:pt x="3" y="3"/>
                    </a:lnTo>
                    <a:lnTo>
                      <a:pt x="3" y="5"/>
                    </a:lnTo>
                    <a:lnTo>
                      <a:pt x="4" y="7"/>
                    </a:lnTo>
                    <a:lnTo>
                      <a:pt x="7" y="7"/>
                    </a:lnTo>
                    <a:lnTo>
                      <a:pt x="11" y="7"/>
                    </a:lnTo>
                    <a:lnTo>
                      <a:pt x="12" y="8"/>
                    </a:lnTo>
                    <a:lnTo>
                      <a:pt x="12" y="9"/>
                    </a:lnTo>
                    <a:lnTo>
                      <a:pt x="13" y="9"/>
                    </a:lnTo>
                    <a:lnTo>
                      <a:pt x="14" y="8"/>
                    </a:ln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1" name="Freeform 327"/>
              <p:cNvSpPr>
                <a:spLocks/>
              </p:cNvSpPr>
              <p:nvPr/>
            </p:nvSpPr>
            <p:spPr bwMode="auto">
              <a:xfrm>
                <a:off x="2812879" y="2515926"/>
                <a:ext cx="4775"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0 h 6"/>
                  <a:gd name="T10" fmla="*/ 2147483647 w 5"/>
                  <a:gd name="T11" fmla="*/ 0 h 6"/>
                  <a:gd name="T12" fmla="*/ 2147483647 w 5"/>
                  <a:gd name="T13" fmla="*/ 0 h 6"/>
                  <a:gd name="T14" fmla="*/ 2147483647 w 5"/>
                  <a:gd name="T15" fmla="*/ 0 h 6"/>
                  <a:gd name="T16" fmla="*/ 2147483647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0 w 5"/>
                  <a:gd name="T29" fmla="*/ 2147483647 h 6"/>
                  <a:gd name="T30" fmla="*/ 0 w 5"/>
                  <a:gd name="T31" fmla="*/ 2147483647 h 6"/>
                  <a:gd name="T32" fmla="*/ 2147483647 w 5"/>
                  <a:gd name="T33" fmla="*/ 2147483647 h 6"/>
                  <a:gd name="T34" fmla="*/ 2147483647 w 5"/>
                  <a:gd name="T35" fmla="*/ 2147483647 h 6"/>
                  <a:gd name="T36" fmla="*/ 2147483647 w 5"/>
                  <a:gd name="T37" fmla="*/ 2147483647 h 6"/>
                  <a:gd name="T38" fmla="*/ 2147483647 w 5"/>
                  <a:gd name="T39" fmla="*/ 2147483647 h 6"/>
                  <a:gd name="T40" fmla="*/ 2147483647 w 5"/>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6">
                    <a:moveTo>
                      <a:pt x="5" y="3"/>
                    </a:moveTo>
                    <a:lnTo>
                      <a:pt x="5" y="3"/>
                    </a:lnTo>
                    <a:lnTo>
                      <a:pt x="4" y="1"/>
                    </a:lnTo>
                    <a:lnTo>
                      <a:pt x="4" y="0"/>
                    </a:lnTo>
                    <a:lnTo>
                      <a:pt x="3" y="0"/>
                    </a:lnTo>
                    <a:lnTo>
                      <a:pt x="3" y="2"/>
                    </a:lnTo>
                    <a:lnTo>
                      <a:pt x="4" y="3"/>
                    </a:lnTo>
                    <a:lnTo>
                      <a:pt x="1" y="5"/>
                    </a:lnTo>
                    <a:lnTo>
                      <a:pt x="0" y="6"/>
                    </a:lnTo>
                    <a:lnTo>
                      <a:pt x="1" y="6"/>
                    </a:lnTo>
                    <a:lnTo>
                      <a:pt x="3" y="6"/>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2" name="Freeform 328"/>
              <p:cNvSpPr>
                <a:spLocks/>
              </p:cNvSpPr>
              <p:nvPr/>
            </p:nvSpPr>
            <p:spPr bwMode="auto">
              <a:xfrm>
                <a:off x="2788053" y="2507332"/>
                <a:ext cx="6684" cy="4775"/>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2147483647 w 7"/>
                  <a:gd name="T11" fmla="*/ 0 h 5"/>
                  <a:gd name="T12" fmla="*/ 2147483647 w 7"/>
                  <a:gd name="T13" fmla="*/ 0 h 5"/>
                  <a:gd name="T14" fmla="*/ 2147483647 w 7"/>
                  <a:gd name="T15" fmla="*/ 0 h 5"/>
                  <a:gd name="T16" fmla="*/ 2147483647 w 7"/>
                  <a:gd name="T17" fmla="*/ 2147483647 h 5"/>
                  <a:gd name="T18" fmla="*/ 2147483647 w 7"/>
                  <a:gd name="T19" fmla="*/ 2147483647 h 5"/>
                  <a:gd name="T20" fmla="*/ 0 w 7"/>
                  <a:gd name="T21" fmla="*/ 2147483647 h 5"/>
                  <a:gd name="T22" fmla="*/ 0 w 7"/>
                  <a:gd name="T23" fmla="*/ 2147483647 h 5"/>
                  <a:gd name="T24" fmla="*/ 0 w 7"/>
                  <a:gd name="T25" fmla="*/ 2147483647 h 5"/>
                  <a:gd name="T26" fmla="*/ 0 w 7"/>
                  <a:gd name="T27" fmla="*/ 2147483647 h 5"/>
                  <a:gd name="T28" fmla="*/ 0 w 7"/>
                  <a:gd name="T29" fmla="*/ 2147483647 h 5"/>
                  <a:gd name="T30" fmla="*/ 0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2147483647 h 5"/>
                  <a:gd name="T42" fmla="*/ 2147483647 w 7"/>
                  <a:gd name="T43" fmla="*/ 2147483647 h 5"/>
                  <a:gd name="T44" fmla="*/ 2147483647 w 7"/>
                  <a:gd name="T45" fmla="*/ 2147483647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 h="5">
                    <a:moveTo>
                      <a:pt x="7" y="3"/>
                    </a:moveTo>
                    <a:lnTo>
                      <a:pt x="7" y="3"/>
                    </a:lnTo>
                    <a:lnTo>
                      <a:pt x="7" y="1"/>
                    </a:lnTo>
                    <a:lnTo>
                      <a:pt x="4" y="0"/>
                    </a:lnTo>
                    <a:lnTo>
                      <a:pt x="3" y="0"/>
                    </a:lnTo>
                    <a:lnTo>
                      <a:pt x="2" y="1"/>
                    </a:lnTo>
                    <a:lnTo>
                      <a:pt x="0" y="3"/>
                    </a:lnTo>
                    <a:lnTo>
                      <a:pt x="0" y="4"/>
                    </a:lnTo>
                    <a:lnTo>
                      <a:pt x="0" y="5"/>
                    </a:lnTo>
                    <a:lnTo>
                      <a:pt x="2" y="5"/>
                    </a:lnTo>
                    <a:lnTo>
                      <a:pt x="4" y="4"/>
                    </a:lnTo>
                    <a:lnTo>
                      <a:pt x="5" y="4"/>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3" name="Freeform 329"/>
              <p:cNvSpPr>
                <a:spLocks/>
              </p:cNvSpPr>
              <p:nvPr/>
            </p:nvSpPr>
            <p:spPr bwMode="auto">
              <a:xfrm>
                <a:off x="2767046" y="2474867"/>
                <a:ext cx="10504" cy="9549"/>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0 h 10"/>
                  <a:gd name="T14" fmla="*/ 2147483647 w 11"/>
                  <a:gd name="T15" fmla="*/ 0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2147483647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0 w 11"/>
                  <a:gd name="T69" fmla="*/ 2147483647 h 10"/>
                  <a:gd name="T70" fmla="*/ 0 w 11"/>
                  <a:gd name="T71" fmla="*/ 2147483647 h 10"/>
                  <a:gd name="T72" fmla="*/ 0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2147483647 h 10"/>
                  <a:gd name="T82" fmla="*/ 2147483647 w 11"/>
                  <a:gd name="T83" fmla="*/ 2147483647 h 10"/>
                  <a:gd name="T84" fmla="*/ 2147483647 w 11"/>
                  <a:gd name="T85" fmla="*/ 2147483647 h 10"/>
                  <a:gd name="T86" fmla="*/ 2147483647 w 11"/>
                  <a:gd name="T87" fmla="*/ 2147483647 h 10"/>
                  <a:gd name="T88" fmla="*/ 2147483647 w 11"/>
                  <a:gd name="T89" fmla="*/ 2147483647 h 10"/>
                  <a:gd name="T90" fmla="*/ 2147483647 w 11"/>
                  <a:gd name="T91" fmla="*/ 2147483647 h 10"/>
                  <a:gd name="T92" fmla="*/ 2147483647 w 11"/>
                  <a:gd name="T93" fmla="*/ 2147483647 h 10"/>
                  <a:gd name="T94" fmla="*/ 2147483647 w 11"/>
                  <a:gd name="T95" fmla="*/ 2147483647 h 10"/>
                  <a:gd name="T96" fmla="*/ 2147483647 w 11"/>
                  <a:gd name="T97" fmla="*/ 2147483647 h 10"/>
                  <a:gd name="T98" fmla="*/ 2147483647 w 11"/>
                  <a:gd name="T99" fmla="*/ 2147483647 h 10"/>
                  <a:gd name="T100" fmla="*/ 2147483647 w 11"/>
                  <a:gd name="T101" fmla="*/ 2147483647 h 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 h="10">
                    <a:moveTo>
                      <a:pt x="11" y="2"/>
                    </a:moveTo>
                    <a:lnTo>
                      <a:pt x="11" y="2"/>
                    </a:lnTo>
                    <a:lnTo>
                      <a:pt x="10" y="1"/>
                    </a:lnTo>
                    <a:lnTo>
                      <a:pt x="9" y="1"/>
                    </a:lnTo>
                    <a:lnTo>
                      <a:pt x="8" y="0"/>
                    </a:lnTo>
                    <a:lnTo>
                      <a:pt x="8" y="1"/>
                    </a:lnTo>
                    <a:lnTo>
                      <a:pt x="7" y="2"/>
                    </a:lnTo>
                    <a:lnTo>
                      <a:pt x="7" y="4"/>
                    </a:lnTo>
                    <a:lnTo>
                      <a:pt x="7" y="5"/>
                    </a:lnTo>
                    <a:lnTo>
                      <a:pt x="7" y="6"/>
                    </a:lnTo>
                    <a:lnTo>
                      <a:pt x="5" y="6"/>
                    </a:lnTo>
                    <a:lnTo>
                      <a:pt x="5" y="5"/>
                    </a:lnTo>
                    <a:lnTo>
                      <a:pt x="4" y="5"/>
                    </a:lnTo>
                    <a:lnTo>
                      <a:pt x="4" y="6"/>
                    </a:lnTo>
                    <a:lnTo>
                      <a:pt x="4" y="7"/>
                    </a:lnTo>
                    <a:lnTo>
                      <a:pt x="3" y="6"/>
                    </a:lnTo>
                    <a:lnTo>
                      <a:pt x="3" y="5"/>
                    </a:lnTo>
                    <a:lnTo>
                      <a:pt x="2" y="6"/>
                    </a:lnTo>
                    <a:lnTo>
                      <a:pt x="0" y="7"/>
                    </a:lnTo>
                    <a:lnTo>
                      <a:pt x="0" y="8"/>
                    </a:lnTo>
                    <a:lnTo>
                      <a:pt x="3" y="8"/>
                    </a:lnTo>
                    <a:lnTo>
                      <a:pt x="3" y="10"/>
                    </a:lnTo>
                    <a:lnTo>
                      <a:pt x="4" y="10"/>
                    </a:lnTo>
                    <a:lnTo>
                      <a:pt x="7" y="7"/>
                    </a:lnTo>
                    <a:lnTo>
                      <a:pt x="8" y="5"/>
                    </a:lnTo>
                    <a:lnTo>
                      <a:pt x="10" y="4"/>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4" name="Freeform 330"/>
              <p:cNvSpPr>
                <a:spLocks/>
              </p:cNvSpPr>
              <p:nvPr/>
            </p:nvSpPr>
            <p:spPr bwMode="auto">
              <a:xfrm>
                <a:off x="2755588" y="2463409"/>
                <a:ext cx="8594" cy="5729"/>
              </a:xfrm>
              <a:custGeom>
                <a:avLst/>
                <a:gdLst>
                  <a:gd name="T0" fmla="*/ 2147483647 w 9"/>
                  <a:gd name="T1" fmla="*/ 2147483647 h 6"/>
                  <a:gd name="T2" fmla="*/ 2147483647 w 9"/>
                  <a:gd name="T3" fmla="*/ 2147483647 h 6"/>
                  <a:gd name="T4" fmla="*/ 2147483647 w 9"/>
                  <a:gd name="T5" fmla="*/ 0 h 6"/>
                  <a:gd name="T6" fmla="*/ 2147483647 w 9"/>
                  <a:gd name="T7" fmla="*/ 0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2147483647 w 9"/>
                  <a:gd name="T23" fmla="*/ 2147483647 h 6"/>
                  <a:gd name="T24" fmla="*/ 2147483647 w 9"/>
                  <a:gd name="T25" fmla="*/ 2147483647 h 6"/>
                  <a:gd name="T26" fmla="*/ 0 w 9"/>
                  <a:gd name="T27" fmla="*/ 2147483647 h 6"/>
                  <a:gd name="T28" fmla="*/ 0 w 9"/>
                  <a:gd name="T29" fmla="*/ 2147483647 h 6"/>
                  <a:gd name="T30" fmla="*/ 0 w 9"/>
                  <a:gd name="T31" fmla="*/ 2147483647 h 6"/>
                  <a:gd name="T32" fmla="*/ 2147483647 w 9"/>
                  <a:gd name="T33" fmla="*/ 2147483647 h 6"/>
                  <a:gd name="T34" fmla="*/ 2147483647 w 9"/>
                  <a:gd name="T35" fmla="*/ 2147483647 h 6"/>
                  <a:gd name="T36" fmla="*/ 2147483647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 h="6">
                    <a:moveTo>
                      <a:pt x="9" y="1"/>
                    </a:moveTo>
                    <a:lnTo>
                      <a:pt x="9" y="1"/>
                    </a:lnTo>
                    <a:lnTo>
                      <a:pt x="8" y="0"/>
                    </a:lnTo>
                    <a:lnTo>
                      <a:pt x="6" y="1"/>
                    </a:lnTo>
                    <a:lnTo>
                      <a:pt x="5" y="2"/>
                    </a:lnTo>
                    <a:lnTo>
                      <a:pt x="4" y="3"/>
                    </a:lnTo>
                    <a:lnTo>
                      <a:pt x="1" y="3"/>
                    </a:lnTo>
                    <a:lnTo>
                      <a:pt x="0" y="3"/>
                    </a:lnTo>
                    <a:lnTo>
                      <a:pt x="0" y="4"/>
                    </a:lnTo>
                    <a:lnTo>
                      <a:pt x="1" y="6"/>
                    </a:lnTo>
                    <a:lnTo>
                      <a:pt x="4" y="4"/>
                    </a:lnTo>
                    <a:lnTo>
                      <a:pt x="5" y="4"/>
                    </a:lnTo>
                    <a:lnTo>
                      <a:pt x="6" y="2"/>
                    </a:lnTo>
                    <a:lnTo>
                      <a:pt x="9" y="2"/>
                    </a:ln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5" name="Freeform 331"/>
              <p:cNvSpPr>
                <a:spLocks/>
              </p:cNvSpPr>
              <p:nvPr/>
            </p:nvSpPr>
            <p:spPr bwMode="auto">
              <a:xfrm>
                <a:off x="2750814" y="2466274"/>
                <a:ext cx="5729" cy="9549"/>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2147483647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2147483647 h 10"/>
                  <a:gd name="T26" fmla="*/ 2147483647 w 6"/>
                  <a:gd name="T27" fmla="*/ 0 h 10"/>
                  <a:gd name="T28" fmla="*/ 2147483647 w 6"/>
                  <a:gd name="T29" fmla="*/ 0 h 10"/>
                  <a:gd name="T30" fmla="*/ 2147483647 w 6"/>
                  <a:gd name="T31" fmla="*/ 2147483647 h 10"/>
                  <a:gd name="T32" fmla="*/ 2147483647 w 6"/>
                  <a:gd name="T33" fmla="*/ 2147483647 h 10"/>
                  <a:gd name="T34" fmla="*/ 2147483647 w 6"/>
                  <a:gd name="T35" fmla="*/ 2147483647 h 10"/>
                  <a:gd name="T36" fmla="*/ 2147483647 w 6"/>
                  <a:gd name="T37" fmla="*/ 2147483647 h 10"/>
                  <a:gd name="T38" fmla="*/ 2147483647 w 6"/>
                  <a:gd name="T39" fmla="*/ 2147483647 h 10"/>
                  <a:gd name="T40" fmla="*/ 2147483647 w 6"/>
                  <a:gd name="T41" fmla="*/ 2147483647 h 10"/>
                  <a:gd name="T42" fmla="*/ 0 w 6"/>
                  <a:gd name="T43" fmla="*/ 2147483647 h 10"/>
                  <a:gd name="T44" fmla="*/ 0 w 6"/>
                  <a:gd name="T45" fmla="*/ 2147483647 h 10"/>
                  <a:gd name="T46" fmla="*/ 0 w 6"/>
                  <a:gd name="T47" fmla="*/ 2147483647 h 10"/>
                  <a:gd name="T48" fmla="*/ 0 w 6"/>
                  <a:gd name="T49" fmla="*/ 2147483647 h 10"/>
                  <a:gd name="T50" fmla="*/ 2147483647 w 6"/>
                  <a:gd name="T51" fmla="*/ 2147483647 h 10"/>
                  <a:gd name="T52" fmla="*/ 2147483647 w 6"/>
                  <a:gd name="T53" fmla="*/ 2147483647 h 10"/>
                  <a:gd name="T54" fmla="*/ 2147483647 w 6"/>
                  <a:gd name="T55" fmla="*/ 2147483647 h 10"/>
                  <a:gd name="T56" fmla="*/ 2147483647 w 6"/>
                  <a:gd name="T57" fmla="*/ 2147483647 h 10"/>
                  <a:gd name="T58" fmla="*/ 2147483647 w 6"/>
                  <a:gd name="T59" fmla="*/ 2147483647 h 10"/>
                  <a:gd name="T60" fmla="*/ 2147483647 w 6"/>
                  <a:gd name="T61" fmla="*/ 2147483647 h 10"/>
                  <a:gd name="T62" fmla="*/ 2147483647 w 6"/>
                  <a:gd name="T63" fmla="*/ 2147483647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 h="10">
                    <a:moveTo>
                      <a:pt x="6" y="9"/>
                    </a:moveTo>
                    <a:lnTo>
                      <a:pt x="6" y="9"/>
                    </a:lnTo>
                    <a:lnTo>
                      <a:pt x="4" y="6"/>
                    </a:lnTo>
                    <a:lnTo>
                      <a:pt x="3" y="6"/>
                    </a:lnTo>
                    <a:lnTo>
                      <a:pt x="3" y="5"/>
                    </a:lnTo>
                    <a:lnTo>
                      <a:pt x="4" y="4"/>
                    </a:lnTo>
                    <a:lnTo>
                      <a:pt x="3" y="3"/>
                    </a:lnTo>
                    <a:lnTo>
                      <a:pt x="3" y="1"/>
                    </a:lnTo>
                    <a:lnTo>
                      <a:pt x="4" y="1"/>
                    </a:lnTo>
                    <a:lnTo>
                      <a:pt x="4" y="0"/>
                    </a:lnTo>
                    <a:lnTo>
                      <a:pt x="3" y="1"/>
                    </a:lnTo>
                    <a:lnTo>
                      <a:pt x="3" y="4"/>
                    </a:lnTo>
                    <a:lnTo>
                      <a:pt x="2" y="4"/>
                    </a:lnTo>
                    <a:lnTo>
                      <a:pt x="0" y="4"/>
                    </a:lnTo>
                    <a:lnTo>
                      <a:pt x="0" y="5"/>
                    </a:lnTo>
                    <a:lnTo>
                      <a:pt x="3" y="6"/>
                    </a:lnTo>
                    <a:lnTo>
                      <a:pt x="5" y="10"/>
                    </a:lnTo>
                    <a:lnTo>
                      <a:pt x="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6" name="Freeform 332"/>
              <p:cNvSpPr>
                <a:spLocks/>
              </p:cNvSpPr>
              <p:nvPr/>
            </p:nvSpPr>
            <p:spPr bwMode="auto">
              <a:xfrm>
                <a:off x="2732671" y="2469138"/>
                <a:ext cx="5729" cy="4775"/>
              </a:xfrm>
              <a:custGeom>
                <a:avLst/>
                <a:gdLst>
                  <a:gd name="T0" fmla="*/ 2147483647 w 6"/>
                  <a:gd name="T1" fmla="*/ 2147483647 h 5"/>
                  <a:gd name="T2" fmla="*/ 2147483647 w 6"/>
                  <a:gd name="T3" fmla="*/ 2147483647 h 5"/>
                  <a:gd name="T4" fmla="*/ 2147483647 w 6"/>
                  <a:gd name="T5" fmla="*/ 0 h 5"/>
                  <a:gd name="T6" fmla="*/ 2147483647 w 6"/>
                  <a:gd name="T7" fmla="*/ 0 h 5"/>
                  <a:gd name="T8" fmla="*/ 2147483647 w 6"/>
                  <a:gd name="T9" fmla="*/ 0 h 5"/>
                  <a:gd name="T10" fmla="*/ 2147483647 w 6"/>
                  <a:gd name="T11" fmla="*/ 2147483647 h 5"/>
                  <a:gd name="T12" fmla="*/ 2147483647 w 6"/>
                  <a:gd name="T13" fmla="*/ 2147483647 h 5"/>
                  <a:gd name="T14" fmla="*/ 2147483647 w 6"/>
                  <a:gd name="T15" fmla="*/ 2147483647 h 5"/>
                  <a:gd name="T16" fmla="*/ 2147483647 w 6"/>
                  <a:gd name="T17" fmla="*/ 2147483647 h 5"/>
                  <a:gd name="T18" fmla="*/ 0 w 6"/>
                  <a:gd name="T19" fmla="*/ 2147483647 h 5"/>
                  <a:gd name="T20" fmla="*/ 0 w 6"/>
                  <a:gd name="T21" fmla="*/ 2147483647 h 5"/>
                  <a:gd name="T22" fmla="*/ 0 w 6"/>
                  <a:gd name="T23" fmla="*/ 2147483647 h 5"/>
                  <a:gd name="T24" fmla="*/ 0 w 6"/>
                  <a:gd name="T25" fmla="*/ 2147483647 h 5"/>
                  <a:gd name="T26" fmla="*/ 0 w 6"/>
                  <a:gd name="T27" fmla="*/ 2147483647 h 5"/>
                  <a:gd name="T28" fmla="*/ 2147483647 w 6"/>
                  <a:gd name="T29" fmla="*/ 2147483647 h 5"/>
                  <a:gd name="T30" fmla="*/ 2147483647 w 6"/>
                  <a:gd name="T31" fmla="*/ 2147483647 h 5"/>
                  <a:gd name="T32" fmla="*/ 2147483647 w 6"/>
                  <a:gd name="T33" fmla="*/ 2147483647 h 5"/>
                  <a:gd name="T34" fmla="*/ 2147483647 w 6"/>
                  <a:gd name="T35" fmla="*/ 2147483647 h 5"/>
                  <a:gd name="T36" fmla="*/ 2147483647 w 6"/>
                  <a:gd name="T37" fmla="*/ 2147483647 h 5"/>
                  <a:gd name="T38" fmla="*/ 2147483647 w 6"/>
                  <a:gd name="T39" fmla="*/ 2147483647 h 5"/>
                  <a:gd name="T40" fmla="*/ 2147483647 w 6"/>
                  <a:gd name="T41" fmla="*/ 2147483647 h 5"/>
                  <a:gd name="T42" fmla="*/ 2147483647 w 6"/>
                  <a:gd name="T43" fmla="*/ 2147483647 h 5"/>
                  <a:gd name="T44" fmla="*/ 2147483647 w 6"/>
                  <a:gd name="T45" fmla="*/ 2147483647 h 5"/>
                  <a:gd name="T46" fmla="*/ 2147483647 w 6"/>
                  <a:gd name="T47" fmla="*/ 2147483647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5">
                    <a:moveTo>
                      <a:pt x="6" y="1"/>
                    </a:moveTo>
                    <a:lnTo>
                      <a:pt x="6" y="1"/>
                    </a:lnTo>
                    <a:lnTo>
                      <a:pt x="3" y="0"/>
                    </a:lnTo>
                    <a:lnTo>
                      <a:pt x="2" y="1"/>
                    </a:lnTo>
                    <a:lnTo>
                      <a:pt x="1" y="2"/>
                    </a:lnTo>
                    <a:lnTo>
                      <a:pt x="0" y="3"/>
                    </a:lnTo>
                    <a:lnTo>
                      <a:pt x="0" y="5"/>
                    </a:lnTo>
                    <a:lnTo>
                      <a:pt x="1" y="5"/>
                    </a:lnTo>
                    <a:lnTo>
                      <a:pt x="2" y="5"/>
                    </a:lnTo>
                    <a:lnTo>
                      <a:pt x="3" y="5"/>
                    </a:lnTo>
                    <a:lnTo>
                      <a:pt x="5" y="2"/>
                    </a:lnTo>
                    <a:lnTo>
                      <a:pt x="6" y="2"/>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7" name="Freeform 333"/>
              <p:cNvSpPr>
                <a:spLocks/>
              </p:cNvSpPr>
              <p:nvPr/>
            </p:nvSpPr>
            <p:spPr bwMode="auto">
              <a:xfrm>
                <a:off x="2656283" y="2496829"/>
                <a:ext cx="955" cy="5729"/>
              </a:xfrm>
              <a:custGeom>
                <a:avLst/>
                <a:gdLst>
                  <a:gd name="T0" fmla="*/ 2147483647 w 1"/>
                  <a:gd name="T1" fmla="*/ 0 h 6"/>
                  <a:gd name="T2" fmla="*/ 2147483647 w 1"/>
                  <a:gd name="T3" fmla="*/ 0 h 6"/>
                  <a:gd name="T4" fmla="*/ 0 w 1"/>
                  <a:gd name="T5" fmla="*/ 0 h 6"/>
                  <a:gd name="T6" fmla="*/ 0 w 1"/>
                  <a:gd name="T7" fmla="*/ 2147483647 h 6"/>
                  <a:gd name="T8" fmla="*/ 0 w 1"/>
                  <a:gd name="T9" fmla="*/ 2147483647 h 6"/>
                  <a:gd name="T10" fmla="*/ 0 w 1"/>
                  <a:gd name="T11" fmla="*/ 2147483647 h 6"/>
                  <a:gd name="T12" fmla="*/ 0 w 1"/>
                  <a:gd name="T13" fmla="*/ 2147483647 h 6"/>
                  <a:gd name="T14" fmla="*/ 2147483647 w 1"/>
                  <a:gd name="T15" fmla="*/ 2147483647 h 6"/>
                  <a:gd name="T16" fmla="*/ 2147483647 w 1"/>
                  <a:gd name="T17" fmla="*/ 2147483647 h 6"/>
                  <a:gd name="T18" fmla="*/ 2147483647 w 1"/>
                  <a:gd name="T19" fmla="*/ 2147483647 h 6"/>
                  <a:gd name="T20" fmla="*/ 2147483647 w 1"/>
                  <a:gd name="T21" fmla="*/ 2147483647 h 6"/>
                  <a:gd name="T22" fmla="*/ 2147483647 w 1"/>
                  <a:gd name="T23" fmla="*/ 0 h 6"/>
                  <a:gd name="T24" fmla="*/ 2147483647 w 1"/>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1" y="0"/>
                    </a:moveTo>
                    <a:lnTo>
                      <a:pt x="1" y="0"/>
                    </a:lnTo>
                    <a:lnTo>
                      <a:pt x="0" y="0"/>
                    </a:lnTo>
                    <a:lnTo>
                      <a:pt x="0" y="1"/>
                    </a:lnTo>
                    <a:lnTo>
                      <a:pt x="0" y="6"/>
                    </a:lnTo>
                    <a:lnTo>
                      <a:pt x="1" y="5"/>
                    </a:lnTo>
                    <a:lnTo>
                      <a:pt x="1" y="4"/>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8" name="Freeform 334"/>
              <p:cNvSpPr>
                <a:spLocks/>
              </p:cNvSpPr>
              <p:nvPr/>
            </p:nvSpPr>
            <p:spPr bwMode="auto">
              <a:xfrm>
                <a:off x="2871126" y="2686845"/>
                <a:ext cx="4774" cy="7639"/>
              </a:xfrm>
              <a:custGeom>
                <a:avLst/>
                <a:gdLst>
                  <a:gd name="T0" fmla="*/ 2147483647 w 5"/>
                  <a:gd name="T1" fmla="*/ 0 h 8"/>
                  <a:gd name="T2" fmla="*/ 2147483647 w 5"/>
                  <a:gd name="T3" fmla="*/ 0 h 8"/>
                  <a:gd name="T4" fmla="*/ 2147483647 w 5"/>
                  <a:gd name="T5" fmla="*/ 0 h 8"/>
                  <a:gd name="T6" fmla="*/ 2147483647 w 5"/>
                  <a:gd name="T7" fmla="*/ 0 h 8"/>
                  <a:gd name="T8" fmla="*/ 2147483647 w 5"/>
                  <a:gd name="T9" fmla="*/ 0 h 8"/>
                  <a:gd name="T10" fmla="*/ 0 w 5"/>
                  <a:gd name="T11" fmla="*/ 2147483647 h 8"/>
                  <a:gd name="T12" fmla="*/ 0 w 5"/>
                  <a:gd name="T13" fmla="*/ 2147483647 h 8"/>
                  <a:gd name="T14" fmla="*/ 0 w 5"/>
                  <a:gd name="T15" fmla="*/ 2147483647 h 8"/>
                  <a:gd name="T16" fmla="*/ 0 w 5"/>
                  <a:gd name="T17" fmla="*/ 2147483647 h 8"/>
                  <a:gd name="T18" fmla="*/ 0 w 5"/>
                  <a:gd name="T19" fmla="*/ 2147483647 h 8"/>
                  <a:gd name="T20" fmla="*/ 2147483647 w 5"/>
                  <a:gd name="T21" fmla="*/ 2147483647 h 8"/>
                  <a:gd name="T22" fmla="*/ 2147483647 w 5"/>
                  <a:gd name="T23" fmla="*/ 2147483647 h 8"/>
                  <a:gd name="T24" fmla="*/ 0 w 5"/>
                  <a:gd name="T25" fmla="*/ 2147483647 h 8"/>
                  <a:gd name="T26" fmla="*/ 0 w 5"/>
                  <a:gd name="T27" fmla="*/ 2147483647 h 8"/>
                  <a:gd name="T28" fmla="*/ 0 w 5"/>
                  <a:gd name="T29" fmla="*/ 2147483647 h 8"/>
                  <a:gd name="T30" fmla="*/ 2147483647 w 5"/>
                  <a:gd name="T31" fmla="*/ 2147483647 h 8"/>
                  <a:gd name="T32" fmla="*/ 2147483647 w 5"/>
                  <a:gd name="T33" fmla="*/ 2147483647 h 8"/>
                  <a:gd name="T34" fmla="*/ 2147483647 w 5"/>
                  <a:gd name="T35" fmla="*/ 2147483647 h 8"/>
                  <a:gd name="T36" fmla="*/ 2147483647 w 5"/>
                  <a:gd name="T37" fmla="*/ 2147483647 h 8"/>
                  <a:gd name="T38" fmla="*/ 2147483647 w 5"/>
                  <a:gd name="T39" fmla="*/ 2147483647 h 8"/>
                  <a:gd name="T40" fmla="*/ 2147483647 w 5"/>
                  <a:gd name="T41" fmla="*/ 2147483647 h 8"/>
                  <a:gd name="T42" fmla="*/ 2147483647 w 5"/>
                  <a:gd name="T43" fmla="*/ 2147483647 h 8"/>
                  <a:gd name="T44" fmla="*/ 2147483647 w 5"/>
                  <a:gd name="T45" fmla="*/ 2147483647 h 8"/>
                  <a:gd name="T46" fmla="*/ 2147483647 w 5"/>
                  <a:gd name="T47" fmla="*/ 2147483647 h 8"/>
                  <a:gd name="T48" fmla="*/ 2147483647 w 5"/>
                  <a:gd name="T49" fmla="*/ 2147483647 h 8"/>
                  <a:gd name="T50" fmla="*/ 2147483647 w 5"/>
                  <a:gd name="T51" fmla="*/ 2147483647 h 8"/>
                  <a:gd name="T52" fmla="*/ 2147483647 w 5"/>
                  <a:gd name="T53" fmla="*/ 0 h 8"/>
                  <a:gd name="T54" fmla="*/ 2147483647 w 5"/>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 h="8">
                    <a:moveTo>
                      <a:pt x="3" y="0"/>
                    </a:moveTo>
                    <a:lnTo>
                      <a:pt x="3" y="0"/>
                    </a:lnTo>
                    <a:lnTo>
                      <a:pt x="2" y="0"/>
                    </a:lnTo>
                    <a:lnTo>
                      <a:pt x="0" y="2"/>
                    </a:lnTo>
                    <a:lnTo>
                      <a:pt x="0" y="3"/>
                    </a:lnTo>
                    <a:lnTo>
                      <a:pt x="0" y="4"/>
                    </a:lnTo>
                    <a:lnTo>
                      <a:pt x="2" y="6"/>
                    </a:lnTo>
                    <a:lnTo>
                      <a:pt x="0" y="7"/>
                    </a:lnTo>
                    <a:lnTo>
                      <a:pt x="0" y="8"/>
                    </a:lnTo>
                    <a:lnTo>
                      <a:pt x="4" y="7"/>
                    </a:lnTo>
                    <a:lnTo>
                      <a:pt x="5" y="7"/>
                    </a:lnTo>
                    <a:lnTo>
                      <a:pt x="5" y="6"/>
                    </a:lnTo>
                    <a:lnTo>
                      <a:pt x="4" y="4"/>
                    </a:lnTo>
                    <a:lnTo>
                      <a:pt x="4" y="3"/>
                    </a:lnTo>
                    <a:lnTo>
                      <a:pt x="5" y="2"/>
                    </a:lnTo>
                    <a:lnTo>
                      <a:pt x="4"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89" name="Freeform 335"/>
              <p:cNvSpPr>
                <a:spLocks/>
              </p:cNvSpPr>
              <p:nvPr/>
            </p:nvSpPr>
            <p:spPr bwMode="auto">
              <a:xfrm>
                <a:off x="2999077" y="2411846"/>
                <a:ext cx="3819" cy="955"/>
              </a:xfrm>
              <a:custGeom>
                <a:avLst/>
                <a:gdLst>
                  <a:gd name="T0" fmla="*/ 2147483647 w 4"/>
                  <a:gd name="T1" fmla="*/ 2147483647 h 1"/>
                  <a:gd name="T2" fmla="*/ 2147483647 w 4"/>
                  <a:gd name="T3" fmla="*/ 2147483647 h 1"/>
                  <a:gd name="T4" fmla="*/ 2147483647 w 4"/>
                  <a:gd name="T5" fmla="*/ 0 h 1"/>
                  <a:gd name="T6" fmla="*/ 2147483647 w 4"/>
                  <a:gd name="T7" fmla="*/ 0 h 1"/>
                  <a:gd name="T8" fmla="*/ 2147483647 w 4"/>
                  <a:gd name="T9" fmla="*/ 0 h 1"/>
                  <a:gd name="T10" fmla="*/ 0 w 4"/>
                  <a:gd name="T11" fmla="*/ 0 h 1"/>
                  <a:gd name="T12" fmla="*/ 0 w 4"/>
                  <a:gd name="T13" fmla="*/ 2147483647 h 1"/>
                  <a:gd name="T14" fmla="*/ 0 w 4"/>
                  <a:gd name="T15" fmla="*/ 2147483647 h 1"/>
                  <a:gd name="T16" fmla="*/ 0 w 4"/>
                  <a:gd name="T17" fmla="*/ 2147483647 h 1"/>
                  <a:gd name="T18" fmla="*/ 2147483647 w 4"/>
                  <a:gd name="T19" fmla="*/ 2147483647 h 1"/>
                  <a:gd name="T20" fmla="*/ 2147483647 w 4"/>
                  <a:gd name="T21" fmla="*/ 2147483647 h 1"/>
                  <a:gd name="T22" fmla="*/ 2147483647 w 4"/>
                  <a:gd name="T23" fmla="*/ 2147483647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
                    <a:moveTo>
                      <a:pt x="4" y="1"/>
                    </a:moveTo>
                    <a:lnTo>
                      <a:pt x="4" y="1"/>
                    </a:lnTo>
                    <a:lnTo>
                      <a:pt x="2" y="0"/>
                    </a:lnTo>
                    <a:lnTo>
                      <a:pt x="1" y="0"/>
                    </a:lnTo>
                    <a:lnTo>
                      <a:pt x="0" y="0"/>
                    </a:lnTo>
                    <a:lnTo>
                      <a:pt x="0" y="1"/>
                    </a:lnTo>
                    <a:lnTo>
                      <a:pt x="2" y="1"/>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0" name="Freeform 336"/>
              <p:cNvSpPr>
                <a:spLocks/>
              </p:cNvSpPr>
              <p:nvPr/>
            </p:nvSpPr>
            <p:spPr bwMode="auto">
              <a:xfrm>
                <a:off x="3009580" y="2411846"/>
                <a:ext cx="955" cy="955"/>
              </a:xfrm>
              <a:custGeom>
                <a:avLst/>
                <a:gdLst>
                  <a:gd name="T0" fmla="*/ 0 w 1"/>
                  <a:gd name="T1" fmla="*/ 0 h 1"/>
                  <a:gd name="T2" fmla="*/ 0 w 1"/>
                  <a:gd name="T3" fmla="*/ 0 h 1"/>
                  <a:gd name="T4" fmla="*/ 0 w 1"/>
                  <a:gd name="T5" fmla="*/ 0 h 1"/>
                  <a:gd name="T6" fmla="*/ 0 w 1"/>
                  <a:gd name="T7" fmla="*/ 2147483647 h 1"/>
                  <a:gd name="T8" fmla="*/ 0 w 1"/>
                  <a:gd name="T9" fmla="*/ 2147483647 h 1"/>
                  <a:gd name="T10" fmla="*/ 2147483647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lnTo>
                      <a:pt x="0" y="1"/>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1" name="Freeform 337"/>
              <p:cNvSpPr>
                <a:spLocks/>
              </p:cNvSpPr>
              <p:nvPr/>
            </p:nvSpPr>
            <p:spPr bwMode="auto">
              <a:xfrm>
                <a:off x="3019128" y="2408982"/>
                <a:ext cx="2865" cy="2864"/>
              </a:xfrm>
              <a:custGeom>
                <a:avLst/>
                <a:gdLst>
                  <a:gd name="T0" fmla="*/ 2147483647 w 3"/>
                  <a:gd name="T1" fmla="*/ 0 h 3"/>
                  <a:gd name="T2" fmla="*/ 2147483647 w 3"/>
                  <a:gd name="T3" fmla="*/ 0 h 3"/>
                  <a:gd name="T4" fmla="*/ 2147483647 w 3"/>
                  <a:gd name="T5" fmla="*/ 0 h 3"/>
                  <a:gd name="T6" fmla="*/ 2147483647 w 3"/>
                  <a:gd name="T7" fmla="*/ 2147483647 h 3"/>
                  <a:gd name="T8" fmla="*/ 2147483647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0 h 3"/>
                  <a:gd name="T24" fmla="*/ 2147483647 w 3"/>
                  <a:gd name="T25" fmla="*/ 0 h 3"/>
                  <a:gd name="T26" fmla="*/ 2147483647 w 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3" y="0"/>
                    </a:moveTo>
                    <a:lnTo>
                      <a:pt x="3" y="0"/>
                    </a:lnTo>
                    <a:lnTo>
                      <a:pt x="2" y="0"/>
                    </a:lnTo>
                    <a:lnTo>
                      <a:pt x="1" y="1"/>
                    </a:lnTo>
                    <a:lnTo>
                      <a:pt x="0" y="1"/>
                    </a:lnTo>
                    <a:lnTo>
                      <a:pt x="1" y="3"/>
                    </a:lnTo>
                    <a:lnTo>
                      <a:pt x="2"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2" name="Freeform 338"/>
              <p:cNvSpPr>
                <a:spLocks/>
              </p:cNvSpPr>
              <p:nvPr/>
            </p:nvSpPr>
            <p:spPr bwMode="auto">
              <a:xfrm>
                <a:off x="3032496" y="2414711"/>
                <a:ext cx="2865" cy="3819"/>
              </a:xfrm>
              <a:custGeom>
                <a:avLst/>
                <a:gdLst>
                  <a:gd name="T0" fmla="*/ 0 w 3"/>
                  <a:gd name="T1" fmla="*/ 0 h 4"/>
                  <a:gd name="T2" fmla="*/ 0 w 3"/>
                  <a:gd name="T3" fmla="*/ 0 h 4"/>
                  <a:gd name="T4" fmla="*/ 0 w 3"/>
                  <a:gd name="T5" fmla="*/ 2147483647 h 4"/>
                  <a:gd name="T6" fmla="*/ 0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2147483647 w 3"/>
                  <a:gd name="T17" fmla="*/ 2147483647 h 4"/>
                  <a:gd name="T18" fmla="*/ 0 w 3"/>
                  <a:gd name="T19" fmla="*/ 0 h 4"/>
                  <a:gd name="T20" fmla="*/ 0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0" y="0"/>
                    </a:moveTo>
                    <a:lnTo>
                      <a:pt x="0" y="0"/>
                    </a:lnTo>
                    <a:lnTo>
                      <a:pt x="0" y="2"/>
                    </a:lnTo>
                    <a:lnTo>
                      <a:pt x="0" y="3"/>
                    </a:lnTo>
                    <a:lnTo>
                      <a:pt x="2" y="4"/>
                    </a:lnTo>
                    <a:lnTo>
                      <a:pt x="3" y="4"/>
                    </a:lnTo>
                    <a:lnTo>
                      <a:pt x="3" y="3"/>
                    </a:lnTo>
                    <a:lnTo>
                      <a:pt x="3"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3" name="Freeform 339"/>
              <p:cNvSpPr>
                <a:spLocks/>
              </p:cNvSpPr>
              <p:nvPr/>
            </p:nvSpPr>
            <p:spPr bwMode="auto">
              <a:xfrm>
                <a:off x="3036316" y="2402298"/>
                <a:ext cx="5729" cy="9549"/>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2147483647 h 10"/>
                  <a:gd name="T10" fmla="*/ 0 w 6"/>
                  <a:gd name="T11" fmla="*/ 2147483647 h 10"/>
                  <a:gd name="T12" fmla="*/ 0 w 6"/>
                  <a:gd name="T13" fmla="*/ 2147483647 h 10"/>
                  <a:gd name="T14" fmla="*/ 0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0 h 10"/>
                  <a:gd name="T26" fmla="*/ 2147483647 w 6"/>
                  <a:gd name="T27" fmla="*/ 0 h 10"/>
                  <a:gd name="T28" fmla="*/ 2147483647 w 6"/>
                  <a:gd name="T29" fmla="*/ 0 h 10"/>
                  <a:gd name="T30" fmla="*/ 2147483647 w 6"/>
                  <a:gd name="T31" fmla="*/ 2147483647 h 10"/>
                  <a:gd name="T32" fmla="*/ 2147483647 w 6"/>
                  <a:gd name="T33" fmla="*/ 2147483647 h 10"/>
                  <a:gd name="T34" fmla="*/ 2147483647 w 6"/>
                  <a:gd name="T35" fmla="*/ 2147483647 h 10"/>
                  <a:gd name="T36" fmla="*/ 2147483647 w 6"/>
                  <a:gd name="T37" fmla="*/ 2147483647 h 10"/>
                  <a:gd name="T38" fmla="*/ 2147483647 w 6"/>
                  <a:gd name="T39" fmla="*/ 2147483647 h 10"/>
                  <a:gd name="T40" fmla="*/ 2147483647 w 6"/>
                  <a:gd name="T41" fmla="*/ 2147483647 h 10"/>
                  <a:gd name="T42" fmla="*/ 2147483647 w 6"/>
                  <a:gd name="T43" fmla="*/ 2147483647 h 10"/>
                  <a:gd name="T44" fmla="*/ 2147483647 w 6"/>
                  <a:gd name="T45" fmla="*/ 2147483647 h 10"/>
                  <a:gd name="T46" fmla="*/ 2147483647 w 6"/>
                  <a:gd name="T47" fmla="*/ 2147483647 h 10"/>
                  <a:gd name="T48" fmla="*/ 2147483647 w 6"/>
                  <a:gd name="T49" fmla="*/ 2147483647 h 10"/>
                  <a:gd name="T50" fmla="*/ 2147483647 w 6"/>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 h="10">
                    <a:moveTo>
                      <a:pt x="3" y="10"/>
                    </a:moveTo>
                    <a:lnTo>
                      <a:pt x="3" y="10"/>
                    </a:lnTo>
                    <a:lnTo>
                      <a:pt x="1" y="8"/>
                    </a:lnTo>
                    <a:lnTo>
                      <a:pt x="0" y="8"/>
                    </a:lnTo>
                    <a:lnTo>
                      <a:pt x="0" y="6"/>
                    </a:lnTo>
                    <a:lnTo>
                      <a:pt x="0" y="5"/>
                    </a:lnTo>
                    <a:lnTo>
                      <a:pt x="1" y="4"/>
                    </a:lnTo>
                    <a:lnTo>
                      <a:pt x="4" y="1"/>
                    </a:lnTo>
                    <a:lnTo>
                      <a:pt x="4" y="0"/>
                    </a:lnTo>
                    <a:lnTo>
                      <a:pt x="5" y="0"/>
                    </a:lnTo>
                    <a:lnTo>
                      <a:pt x="6" y="4"/>
                    </a:lnTo>
                    <a:lnTo>
                      <a:pt x="6" y="5"/>
                    </a:lnTo>
                    <a:lnTo>
                      <a:pt x="6" y="6"/>
                    </a:lnTo>
                    <a:lnTo>
                      <a:pt x="5" y="6"/>
                    </a:lnTo>
                    <a:lnTo>
                      <a:pt x="4" y="7"/>
                    </a:lnTo>
                    <a:lnTo>
                      <a:pt x="4" y="8"/>
                    </a:ln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4" name="Freeform 340"/>
              <p:cNvSpPr>
                <a:spLocks/>
              </p:cNvSpPr>
              <p:nvPr/>
            </p:nvSpPr>
            <p:spPr bwMode="auto">
              <a:xfrm>
                <a:off x="3030587" y="2401343"/>
                <a:ext cx="4775" cy="2864"/>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w 5"/>
                  <a:gd name="T11" fmla="*/ 0 h 3"/>
                  <a:gd name="T12" fmla="*/ 0 w 5"/>
                  <a:gd name="T13" fmla="*/ 0 h 3"/>
                  <a:gd name="T14" fmla="*/ 2147483647 w 5"/>
                  <a:gd name="T15" fmla="*/ 0 h 3"/>
                  <a:gd name="T16" fmla="*/ 2147483647 w 5"/>
                  <a:gd name="T17" fmla="*/ 0 h 3"/>
                  <a:gd name="T18" fmla="*/ 2147483647 w 5"/>
                  <a:gd name="T19" fmla="*/ 0 h 3"/>
                  <a:gd name="T20" fmla="*/ 2147483647 w 5"/>
                  <a:gd name="T21" fmla="*/ 0 h 3"/>
                  <a:gd name="T22" fmla="*/ 2147483647 w 5"/>
                  <a:gd name="T23" fmla="*/ 0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2147483647 w 5"/>
                  <a:gd name="T37" fmla="*/ 2147483647 h 3"/>
                  <a:gd name="T38" fmla="*/ 2147483647 w 5"/>
                  <a:gd name="T39" fmla="*/ 2147483647 h 3"/>
                  <a:gd name="T40" fmla="*/ 2147483647 w 5"/>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3">
                    <a:moveTo>
                      <a:pt x="2" y="3"/>
                    </a:moveTo>
                    <a:lnTo>
                      <a:pt x="2" y="3"/>
                    </a:lnTo>
                    <a:lnTo>
                      <a:pt x="2" y="2"/>
                    </a:lnTo>
                    <a:lnTo>
                      <a:pt x="2" y="1"/>
                    </a:lnTo>
                    <a:lnTo>
                      <a:pt x="0" y="0"/>
                    </a:lnTo>
                    <a:lnTo>
                      <a:pt x="2" y="0"/>
                    </a:lnTo>
                    <a:lnTo>
                      <a:pt x="4" y="0"/>
                    </a:lnTo>
                    <a:lnTo>
                      <a:pt x="4" y="1"/>
                    </a:lnTo>
                    <a:lnTo>
                      <a:pt x="4" y="2"/>
                    </a:lnTo>
                    <a:lnTo>
                      <a:pt x="5" y="1"/>
                    </a:lnTo>
                    <a:lnTo>
                      <a:pt x="4"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5" name="Freeform 341"/>
              <p:cNvSpPr>
                <a:spLocks/>
              </p:cNvSpPr>
              <p:nvPr/>
            </p:nvSpPr>
            <p:spPr bwMode="auto">
              <a:xfrm>
                <a:off x="3029632" y="2406117"/>
                <a:ext cx="955" cy="955"/>
              </a:xfrm>
              <a:custGeom>
                <a:avLst/>
                <a:gdLst>
                  <a:gd name="T0" fmla="*/ 2147483647 w 1"/>
                  <a:gd name="T1" fmla="*/ 0 h 1"/>
                  <a:gd name="T2" fmla="*/ 2147483647 w 1"/>
                  <a:gd name="T3" fmla="*/ 0 h 1"/>
                  <a:gd name="T4" fmla="*/ 0 w 1"/>
                  <a:gd name="T5" fmla="*/ 2147483647 h 1"/>
                  <a:gd name="T6" fmla="*/ 0 w 1"/>
                  <a:gd name="T7" fmla="*/ 2147483647 h 1"/>
                  <a:gd name="T8" fmla="*/ 2147483647 w 1"/>
                  <a:gd name="T9" fmla="*/ 2147483647 h 1"/>
                  <a:gd name="T10" fmla="*/ 2147483647 w 1"/>
                  <a:gd name="T11" fmla="*/ 2147483647 h 1"/>
                  <a:gd name="T12" fmla="*/ 2147483647 w 1"/>
                  <a:gd name="T13" fmla="*/ 0 h 1"/>
                  <a:gd name="T14" fmla="*/ 2147483647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0"/>
                    </a:moveTo>
                    <a:lnTo>
                      <a:pt x="1" y="0"/>
                    </a:lnTo>
                    <a:lnTo>
                      <a:pt x="0"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6" name="Freeform 342"/>
              <p:cNvSpPr>
                <a:spLocks/>
              </p:cNvSpPr>
              <p:nvPr/>
            </p:nvSpPr>
            <p:spPr bwMode="auto">
              <a:xfrm>
                <a:off x="3025813" y="2409937"/>
                <a:ext cx="2864" cy="4775"/>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2147483647 h 5"/>
                  <a:gd name="T12" fmla="*/ 0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5">
                    <a:moveTo>
                      <a:pt x="3" y="3"/>
                    </a:moveTo>
                    <a:lnTo>
                      <a:pt x="3" y="3"/>
                    </a:lnTo>
                    <a:lnTo>
                      <a:pt x="1" y="2"/>
                    </a:lnTo>
                    <a:lnTo>
                      <a:pt x="1" y="0"/>
                    </a:lnTo>
                    <a:lnTo>
                      <a:pt x="0" y="3"/>
                    </a:lnTo>
                    <a:lnTo>
                      <a:pt x="0" y="4"/>
                    </a:lnTo>
                    <a:lnTo>
                      <a:pt x="1" y="5"/>
                    </a:lnTo>
                    <a:lnTo>
                      <a:pt x="3" y="4"/>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7" name="Freeform 343"/>
              <p:cNvSpPr>
                <a:spLocks/>
              </p:cNvSpPr>
              <p:nvPr/>
            </p:nvSpPr>
            <p:spPr bwMode="auto">
              <a:xfrm>
                <a:off x="3011489" y="2402298"/>
                <a:ext cx="6684" cy="5729"/>
              </a:xfrm>
              <a:custGeom>
                <a:avLst/>
                <a:gdLst>
                  <a:gd name="T0" fmla="*/ 2147483647 w 7"/>
                  <a:gd name="T1" fmla="*/ 0 h 6"/>
                  <a:gd name="T2" fmla="*/ 2147483647 w 7"/>
                  <a:gd name="T3" fmla="*/ 0 h 6"/>
                  <a:gd name="T4" fmla="*/ 2147483647 w 7"/>
                  <a:gd name="T5" fmla="*/ 0 h 6"/>
                  <a:gd name="T6" fmla="*/ 2147483647 w 7"/>
                  <a:gd name="T7" fmla="*/ 2147483647 h 6"/>
                  <a:gd name="T8" fmla="*/ 2147483647 w 7"/>
                  <a:gd name="T9" fmla="*/ 2147483647 h 6"/>
                  <a:gd name="T10" fmla="*/ 2147483647 w 7"/>
                  <a:gd name="T11" fmla="*/ 2147483647 h 6"/>
                  <a:gd name="T12" fmla="*/ 2147483647 w 7"/>
                  <a:gd name="T13" fmla="*/ 2147483647 h 6"/>
                  <a:gd name="T14" fmla="*/ 0 w 7"/>
                  <a:gd name="T15" fmla="*/ 2147483647 h 6"/>
                  <a:gd name="T16" fmla="*/ 0 w 7"/>
                  <a:gd name="T17" fmla="*/ 2147483647 h 6"/>
                  <a:gd name="T18" fmla="*/ 0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0 h 6"/>
                  <a:gd name="T48" fmla="*/ 2147483647 w 7"/>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6">
                    <a:moveTo>
                      <a:pt x="4" y="0"/>
                    </a:moveTo>
                    <a:lnTo>
                      <a:pt x="4" y="0"/>
                    </a:lnTo>
                    <a:lnTo>
                      <a:pt x="3" y="1"/>
                    </a:lnTo>
                    <a:lnTo>
                      <a:pt x="2" y="2"/>
                    </a:lnTo>
                    <a:lnTo>
                      <a:pt x="0" y="2"/>
                    </a:lnTo>
                    <a:lnTo>
                      <a:pt x="0" y="4"/>
                    </a:lnTo>
                    <a:lnTo>
                      <a:pt x="4" y="6"/>
                    </a:lnTo>
                    <a:lnTo>
                      <a:pt x="5" y="6"/>
                    </a:lnTo>
                    <a:lnTo>
                      <a:pt x="7" y="6"/>
                    </a:lnTo>
                    <a:lnTo>
                      <a:pt x="7" y="5"/>
                    </a:lnTo>
                    <a:lnTo>
                      <a:pt x="5" y="5"/>
                    </a:lnTo>
                    <a:lnTo>
                      <a:pt x="4" y="4"/>
                    </a:lnTo>
                    <a:lnTo>
                      <a:pt x="7"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8" name="Freeform 344"/>
              <p:cNvSpPr>
                <a:spLocks/>
              </p:cNvSpPr>
              <p:nvPr/>
            </p:nvSpPr>
            <p:spPr bwMode="auto">
              <a:xfrm>
                <a:off x="3009580" y="2399434"/>
                <a:ext cx="3819" cy="4774"/>
              </a:xfrm>
              <a:custGeom>
                <a:avLst/>
                <a:gdLst>
                  <a:gd name="T0" fmla="*/ 2147483647 w 4"/>
                  <a:gd name="T1" fmla="*/ 2147483647 h 5"/>
                  <a:gd name="T2" fmla="*/ 2147483647 w 4"/>
                  <a:gd name="T3" fmla="*/ 2147483647 h 5"/>
                  <a:gd name="T4" fmla="*/ 0 w 4"/>
                  <a:gd name="T5" fmla="*/ 2147483647 h 5"/>
                  <a:gd name="T6" fmla="*/ 0 w 4"/>
                  <a:gd name="T7" fmla="*/ 2147483647 h 5"/>
                  <a:gd name="T8" fmla="*/ 2147483647 w 4"/>
                  <a:gd name="T9" fmla="*/ 0 h 5"/>
                  <a:gd name="T10" fmla="*/ 2147483647 w 4"/>
                  <a:gd name="T11" fmla="*/ 0 h 5"/>
                  <a:gd name="T12" fmla="*/ 2147483647 w 4"/>
                  <a:gd name="T13" fmla="*/ 0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5">
                    <a:moveTo>
                      <a:pt x="1" y="5"/>
                    </a:moveTo>
                    <a:lnTo>
                      <a:pt x="1" y="5"/>
                    </a:lnTo>
                    <a:lnTo>
                      <a:pt x="0" y="2"/>
                    </a:lnTo>
                    <a:lnTo>
                      <a:pt x="2" y="0"/>
                    </a:lnTo>
                    <a:lnTo>
                      <a:pt x="4" y="0"/>
                    </a:lnTo>
                    <a:lnTo>
                      <a:pt x="4" y="3"/>
                    </a:lnTo>
                    <a:lnTo>
                      <a:pt x="2" y="4"/>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9" name="Freeform 345"/>
              <p:cNvSpPr>
                <a:spLocks/>
              </p:cNvSpPr>
              <p:nvPr/>
            </p:nvSpPr>
            <p:spPr bwMode="auto">
              <a:xfrm>
                <a:off x="3009580" y="2396569"/>
                <a:ext cx="1910" cy="1910"/>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2147483647 w 2"/>
                  <a:gd name="T11" fmla="*/ 2147483647 h 2"/>
                  <a:gd name="T12" fmla="*/ 0 w 2"/>
                  <a:gd name="T13" fmla="*/ 2147483647 h 2"/>
                  <a:gd name="T14" fmla="*/ 0 w 2"/>
                  <a:gd name="T15" fmla="*/ 2147483647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1"/>
                    </a:moveTo>
                    <a:lnTo>
                      <a:pt x="0" y="1"/>
                    </a:lnTo>
                    <a:lnTo>
                      <a:pt x="1" y="1"/>
                    </a:lnTo>
                    <a:lnTo>
                      <a:pt x="2" y="0"/>
                    </a:lnTo>
                    <a:lnTo>
                      <a:pt x="1" y="2"/>
                    </a:lnTo>
                    <a:lnTo>
                      <a:pt x="0" y="2"/>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0" name="Freeform 346"/>
              <p:cNvSpPr>
                <a:spLocks/>
              </p:cNvSpPr>
              <p:nvPr/>
            </p:nvSpPr>
            <p:spPr bwMode="auto">
              <a:xfrm>
                <a:off x="3025813" y="2422350"/>
                <a:ext cx="3819" cy="4774"/>
              </a:xfrm>
              <a:custGeom>
                <a:avLst/>
                <a:gdLst>
                  <a:gd name="T0" fmla="*/ 2147483647 w 4"/>
                  <a:gd name="T1" fmla="*/ 2147483647 h 5"/>
                  <a:gd name="T2" fmla="*/ 2147483647 w 4"/>
                  <a:gd name="T3" fmla="*/ 2147483647 h 5"/>
                  <a:gd name="T4" fmla="*/ 0 w 4"/>
                  <a:gd name="T5" fmla="*/ 2147483647 h 5"/>
                  <a:gd name="T6" fmla="*/ 0 w 4"/>
                  <a:gd name="T7" fmla="*/ 2147483647 h 5"/>
                  <a:gd name="T8" fmla="*/ 0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0 h 5"/>
                  <a:gd name="T24" fmla="*/ 2147483647 w 4"/>
                  <a:gd name="T25" fmla="*/ 0 h 5"/>
                  <a:gd name="T26" fmla="*/ 2147483647 w 4"/>
                  <a:gd name="T27" fmla="*/ 0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2147483647 w 4"/>
                  <a:gd name="T39" fmla="*/ 2147483647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5">
                    <a:moveTo>
                      <a:pt x="1" y="5"/>
                    </a:moveTo>
                    <a:lnTo>
                      <a:pt x="1" y="5"/>
                    </a:lnTo>
                    <a:lnTo>
                      <a:pt x="0" y="5"/>
                    </a:lnTo>
                    <a:lnTo>
                      <a:pt x="0" y="3"/>
                    </a:lnTo>
                    <a:lnTo>
                      <a:pt x="1" y="3"/>
                    </a:lnTo>
                    <a:lnTo>
                      <a:pt x="1" y="2"/>
                    </a:lnTo>
                    <a:lnTo>
                      <a:pt x="1" y="1"/>
                    </a:lnTo>
                    <a:lnTo>
                      <a:pt x="1" y="0"/>
                    </a:lnTo>
                    <a:lnTo>
                      <a:pt x="3" y="2"/>
                    </a:lnTo>
                    <a:lnTo>
                      <a:pt x="4" y="2"/>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1" name="Freeform 347"/>
              <p:cNvSpPr>
                <a:spLocks/>
              </p:cNvSpPr>
              <p:nvPr/>
            </p:nvSpPr>
            <p:spPr bwMode="auto">
              <a:xfrm>
                <a:off x="3029632" y="2423305"/>
                <a:ext cx="1910" cy="1910"/>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0 h 2"/>
                  <a:gd name="T10" fmla="*/ 2147483647 w 2"/>
                  <a:gd name="T11" fmla="*/ 0 h 2"/>
                  <a:gd name="T12" fmla="*/ 2147483647 w 2"/>
                  <a:gd name="T13" fmla="*/ 0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1" y="2"/>
                    </a:moveTo>
                    <a:lnTo>
                      <a:pt x="1" y="2"/>
                    </a:lnTo>
                    <a:lnTo>
                      <a:pt x="0" y="1"/>
                    </a:lnTo>
                    <a:lnTo>
                      <a:pt x="1" y="0"/>
                    </a:lnTo>
                    <a:lnTo>
                      <a:pt x="2" y="0"/>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2" name="Freeform 348"/>
              <p:cNvSpPr>
                <a:spLocks/>
              </p:cNvSpPr>
              <p:nvPr/>
            </p:nvSpPr>
            <p:spPr bwMode="auto">
              <a:xfrm>
                <a:off x="3034406" y="2424260"/>
                <a:ext cx="955" cy="955"/>
              </a:xfrm>
              <a:custGeom>
                <a:avLst/>
                <a:gdLst>
                  <a:gd name="T0" fmla="*/ 2147483647 w 1"/>
                  <a:gd name="T1" fmla="*/ 2147483647 h 1"/>
                  <a:gd name="T2" fmla="*/ 2147483647 w 1"/>
                  <a:gd name="T3" fmla="*/ 2147483647 h 1"/>
                  <a:gd name="T4" fmla="*/ 0 w 1"/>
                  <a:gd name="T5" fmla="*/ 2147483647 h 1"/>
                  <a:gd name="T6" fmla="*/ 0 w 1"/>
                  <a:gd name="T7" fmla="*/ 0 h 1"/>
                  <a:gd name="T8" fmla="*/ 0 w 1"/>
                  <a:gd name="T9" fmla="*/ 0 h 1"/>
                  <a:gd name="T10" fmla="*/ 0 w 1"/>
                  <a:gd name="T11" fmla="*/ 0 h 1"/>
                  <a:gd name="T12" fmla="*/ 2147483647 w 1"/>
                  <a:gd name="T13" fmla="*/ 0 h 1"/>
                  <a:gd name="T14" fmla="*/ 2147483647 w 1"/>
                  <a:gd name="T15" fmla="*/ 2147483647 h 1"/>
                  <a:gd name="T16" fmla="*/ 2147483647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lnTo>
                      <a:pt x="1" y="1"/>
                    </a:lnTo>
                    <a:lnTo>
                      <a:pt x="0" y="1"/>
                    </a:lnTo>
                    <a:lnTo>
                      <a:pt x="0" y="0"/>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3" name="Freeform 349"/>
              <p:cNvSpPr>
                <a:spLocks/>
              </p:cNvSpPr>
              <p:nvPr/>
            </p:nvSpPr>
            <p:spPr bwMode="auto">
              <a:xfrm>
                <a:off x="3044910" y="2402298"/>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2147483647 w 7"/>
                  <a:gd name="T17" fmla="*/ 2147483647 h 6"/>
                  <a:gd name="T18" fmla="*/ 2147483647 w 7"/>
                  <a:gd name="T19" fmla="*/ 2147483647 h 6"/>
                  <a:gd name="T20" fmla="*/ 2147483647 w 7"/>
                  <a:gd name="T21" fmla="*/ 0 h 6"/>
                  <a:gd name="T22" fmla="*/ 2147483647 w 7"/>
                  <a:gd name="T23" fmla="*/ 0 h 6"/>
                  <a:gd name="T24" fmla="*/ 0 w 7"/>
                  <a:gd name="T25" fmla="*/ 0 h 6"/>
                  <a:gd name="T26" fmla="*/ 0 w 7"/>
                  <a:gd name="T27" fmla="*/ 2147483647 h 6"/>
                  <a:gd name="T28" fmla="*/ 0 w 7"/>
                  <a:gd name="T29" fmla="*/ 2147483647 h 6"/>
                  <a:gd name="T30" fmla="*/ 0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6">
                    <a:moveTo>
                      <a:pt x="6" y="2"/>
                    </a:moveTo>
                    <a:lnTo>
                      <a:pt x="6" y="2"/>
                    </a:lnTo>
                    <a:lnTo>
                      <a:pt x="7" y="2"/>
                    </a:lnTo>
                    <a:lnTo>
                      <a:pt x="6" y="1"/>
                    </a:lnTo>
                    <a:lnTo>
                      <a:pt x="5" y="1"/>
                    </a:lnTo>
                    <a:lnTo>
                      <a:pt x="3" y="1"/>
                    </a:lnTo>
                    <a:lnTo>
                      <a:pt x="2" y="0"/>
                    </a:lnTo>
                    <a:lnTo>
                      <a:pt x="0" y="0"/>
                    </a:lnTo>
                    <a:lnTo>
                      <a:pt x="0" y="1"/>
                    </a:lnTo>
                    <a:lnTo>
                      <a:pt x="1" y="2"/>
                    </a:lnTo>
                    <a:lnTo>
                      <a:pt x="2" y="4"/>
                    </a:lnTo>
                    <a:lnTo>
                      <a:pt x="1" y="5"/>
                    </a:lnTo>
                    <a:lnTo>
                      <a:pt x="1" y="6"/>
                    </a:lnTo>
                    <a:lnTo>
                      <a:pt x="3" y="5"/>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4" name="Freeform 350"/>
              <p:cNvSpPr>
                <a:spLocks/>
              </p:cNvSpPr>
              <p:nvPr/>
            </p:nvSpPr>
            <p:spPr bwMode="auto">
              <a:xfrm>
                <a:off x="3056368" y="2408982"/>
                <a:ext cx="4774" cy="4774"/>
              </a:xfrm>
              <a:custGeom>
                <a:avLst/>
                <a:gdLst>
                  <a:gd name="T0" fmla="*/ 2147483647 w 5"/>
                  <a:gd name="T1" fmla="*/ 0 h 5"/>
                  <a:gd name="T2" fmla="*/ 2147483647 w 5"/>
                  <a:gd name="T3" fmla="*/ 0 h 5"/>
                  <a:gd name="T4" fmla="*/ 2147483647 w 5"/>
                  <a:gd name="T5" fmla="*/ 2147483647 h 5"/>
                  <a:gd name="T6" fmla="*/ 2147483647 w 5"/>
                  <a:gd name="T7" fmla="*/ 2147483647 h 5"/>
                  <a:gd name="T8" fmla="*/ 2147483647 w 5"/>
                  <a:gd name="T9" fmla="*/ 2147483647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0 h 5"/>
                  <a:gd name="T28" fmla="*/ 2147483647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5">
                    <a:moveTo>
                      <a:pt x="4" y="0"/>
                    </a:moveTo>
                    <a:lnTo>
                      <a:pt x="4" y="0"/>
                    </a:lnTo>
                    <a:lnTo>
                      <a:pt x="2" y="1"/>
                    </a:lnTo>
                    <a:lnTo>
                      <a:pt x="1" y="3"/>
                    </a:lnTo>
                    <a:lnTo>
                      <a:pt x="0" y="5"/>
                    </a:lnTo>
                    <a:lnTo>
                      <a:pt x="1" y="5"/>
                    </a:lnTo>
                    <a:lnTo>
                      <a:pt x="4" y="4"/>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5" name="Freeform 351"/>
              <p:cNvSpPr>
                <a:spLocks/>
              </p:cNvSpPr>
              <p:nvPr/>
            </p:nvSpPr>
            <p:spPr bwMode="auto">
              <a:xfrm>
                <a:off x="3076420" y="2388930"/>
                <a:ext cx="6684" cy="6684"/>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0 h 7"/>
                  <a:gd name="T20" fmla="*/ 2147483647 w 7"/>
                  <a:gd name="T21" fmla="*/ 0 h 7"/>
                  <a:gd name="T22" fmla="*/ 2147483647 w 7"/>
                  <a:gd name="T23" fmla="*/ 0 h 7"/>
                  <a:gd name="T24" fmla="*/ 2147483647 w 7"/>
                  <a:gd name="T25" fmla="*/ 0 h 7"/>
                  <a:gd name="T26" fmla="*/ 2147483647 w 7"/>
                  <a:gd name="T27" fmla="*/ 0 h 7"/>
                  <a:gd name="T28" fmla="*/ 0 w 7"/>
                  <a:gd name="T29" fmla="*/ 0 h 7"/>
                  <a:gd name="T30" fmla="*/ 0 w 7"/>
                  <a:gd name="T31" fmla="*/ 2147483647 h 7"/>
                  <a:gd name="T32" fmla="*/ 0 w 7"/>
                  <a:gd name="T33" fmla="*/ 2147483647 h 7"/>
                  <a:gd name="T34" fmla="*/ 2147483647 w 7"/>
                  <a:gd name="T35" fmla="*/ 2147483647 h 7"/>
                  <a:gd name="T36" fmla="*/ 2147483647 w 7"/>
                  <a:gd name="T37" fmla="*/ 2147483647 h 7"/>
                  <a:gd name="T38" fmla="*/ 2147483647 w 7"/>
                  <a:gd name="T39" fmla="*/ 2147483647 h 7"/>
                  <a:gd name="T40" fmla="*/ 2147483647 w 7"/>
                  <a:gd name="T41" fmla="*/ 2147483647 h 7"/>
                  <a:gd name="T42" fmla="*/ 2147483647 w 7"/>
                  <a:gd name="T43" fmla="*/ 2147483647 h 7"/>
                  <a:gd name="T44" fmla="*/ 2147483647 w 7"/>
                  <a:gd name="T45" fmla="*/ 2147483647 h 7"/>
                  <a:gd name="T46" fmla="*/ 2147483647 w 7"/>
                  <a:gd name="T47" fmla="*/ 2147483647 h 7"/>
                  <a:gd name="T48" fmla="*/ 2147483647 w 7"/>
                  <a:gd name="T49" fmla="*/ 2147483647 h 7"/>
                  <a:gd name="T50" fmla="*/ 2147483647 w 7"/>
                  <a:gd name="T51" fmla="*/ 2147483647 h 7"/>
                  <a:gd name="T52" fmla="*/ 2147483647 w 7"/>
                  <a:gd name="T53" fmla="*/ 2147483647 h 7"/>
                  <a:gd name="T54" fmla="*/ 2147483647 w 7"/>
                  <a:gd name="T55" fmla="*/ 214748364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 h="7">
                    <a:moveTo>
                      <a:pt x="6" y="4"/>
                    </a:moveTo>
                    <a:lnTo>
                      <a:pt x="6" y="4"/>
                    </a:lnTo>
                    <a:lnTo>
                      <a:pt x="5" y="4"/>
                    </a:lnTo>
                    <a:lnTo>
                      <a:pt x="5" y="3"/>
                    </a:lnTo>
                    <a:lnTo>
                      <a:pt x="3" y="3"/>
                    </a:lnTo>
                    <a:lnTo>
                      <a:pt x="2" y="2"/>
                    </a:lnTo>
                    <a:lnTo>
                      <a:pt x="2" y="0"/>
                    </a:lnTo>
                    <a:lnTo>
                      <a:pt x="1" y="0"/>
                    </a:lnTo>
                    <a:lnTo>
                      <a:pt x="0" y="0"/>
                    </a:lnTo>
                    <a:lnTo>
                      <a:pt x="0" y="2"/>
                    </a:lnTo>
                    <a:lnTo>
                      <a:pt x="1" y="4"/>
                    </a:lnTo>
                    <a:lnTo>
                      <a:pt x="2" y="5"/>
                    </a:lnTo>
                    <a:lnTo>
                      <a:pt x="3" y="7"/>
                    </a:lnTo>
                    <a:lnTo>
                      <a:pt x="5" y="7"/>
                    </a:lnTo>
                    <a:lnTo>
                      <a:pt x="6" y="5"/>
                    </a:lnTo>
                    <a:lnTo>
                      <a:pt x="7" y="4"/>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6" name="Freeform 352"/>
              <p:cNvSpPr>
                <a:spLocks/>
              </p:cNvSpPr>
              <p:nvPr/>
            </p:nvSpPr>
            <p:spPr bwMode="auto">
              <a:xfrm>
                <a:off x="3085968" y="2401343"/>
                <a:ext cx="2865" cy="4774"/>
              </a:xfrm>
              <a:custGeom>
                <a:avLst/>
                <a:gdLst>
                  <a:gd name="T0" fmla="*/ 2147483647 w 3"/>
                  <a:gd name="T1" fmla="*/ 0 h 5"/>
                  <a:gd name="T2" fmla="*/ 2147483647 w 3"/>
                  <a:gd name="T3" fmla="*/ 0 h 5"/>
                  <a:gd name="T4" fmla="*/ 2147483647 w 3"/>
                  <a:gd name="T5" fmla="*/ 2147483647 h 5"/>
                  <a:gd name="T6" fmla="*/ 2147483647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0 h 5"/>
                  <a:gd name="T24" fmla="*/ 2147483647 w 3"/>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5">
                    <a:moveTo>
                      <a:pt x="3" y="0"/>
                    </a:moveTo>
                    <a:lnTo>
                      <a:pt x="3" y="0"/>
                    </a:lnTo>
                    <a:lnTo>
                      <a:pt x="1" y="2"/>
                    </a:lnTo>
                    <a:lnTo>
                      <a:pt x="0" y="3"/>
                    </a:lnTo>
                    <a:lnTo>
                      <a:pt x="1" y="5"/>
                    </a:lnTo>
                    <a:lnTo>
                      <a:pt x="2" y="5"/>
                    </a:lnTo>
                    <a:lnTo>
                      <a:pt x="3" y="2"/>
                    </a:lnTo>
                    <a:lnTo>
                      <a:pt x="3"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7" name="Freeform 353"/>
              <p:cNvSpPr>
                <a:spLocks/>
              </p:cNvSpPr>
              <p:nvPr/>
            </p:nvSpPr>
            <p:spPr bwMode="auto">
              <a:xfrm>
                <a:off x="3086923" y="2385110"/>
                <a:ext cx="9549" cy="6684"/>
              </a:xfrm>
              <a:custGeom>
                <a:avLst/>
                <a:gdLst>
                  <a:gd name="T0" fmla="*/ 2147483647 w 10"/>
                  <a:gd name="T1" fmla="*/ 2147483647 h 7"/>
                  <a:gd name="T2" fmla="*/ 2147483647 w 10"/>
                  <a:gd name="T3" fmla="*/ 2147483647 h 7"/>
                  <a:gd name="T4" fmla="*/ 2147483647 w 10"/>
                  <a:gd name="T5" fmla="*/ 2147483647 h 7"/>
                  <a:gd name="T6" fmla="*/ 2147483647 w 10"/>
                  <a:gd name="T7" fmla="*/ 2147483647 h 7"/>
                  <a:gd name="T8" fmla="*/ 2147483647 w 10"/>
                  <a:gd name="T9" fmla="*/ 2147483647 h 7"/>
                  <a:gd name="T10" fmla="*/ 2147483647 w 10"/>
                  <a:gd name="T11" fmla="*/ 2147483647 h 7"/>
                  <a:gd name="T12" fmla="*/ 2147483647 w 10"/>
                  <a:gd name="T13" fmla="*/ 2147483647 h 7"/>
                  <a:gd name="T14" fmla="*/ 0 w 10"/>
                  <a:gd name="T15" fmla="*/ 2147483647 h 7"/>
                  <a:gd name="T16" fmla="*/ 0 w 10"/>
                  <a:gd name="T17" fmla="*/ 2147483647 h 7"/>
                  <a:gd name="T18" fmla="*/ 0 w 10"/>
                  <a:gd name="T19" fmla="*/ 2147483647 h 7"/>
                  <a:gd name="T20" fmla="*/ 2147483647 w 10"/>
                  <a:gd name="T21" fmla="*/ 2147483647 h 7"/>
                  <a:gd name="T22" fmla="*/ 2147483647 w 10"/>
                  <a:gd name="T23" fmla="*/ 2147483647 h 7"/>
                  <a:gd name="T24" fmla="*/ 2147483647 w 10"/>
                  <a:gd name="T25" fmla="*/ 2147483647 h 7"/>
                  <a:gd name="T26" fmla="*/ 2147483647 w 10"/>
                  <a:gd name="T27" fmla="*/ 2147483647 h 7"/>
                  <a:gd name="T28" fmla="*/ 2147483647 w 10"/>
                  <a:gd name="T29" fmla="*/ 2147483647 h 7"/>
                  <a:gd name="T30" fmla="*/ 2147483647 w 10"/>
                  <a:gd name="T31" fmla="*/ 0 h 7"/>
                  <a:gd name="T32" fmla="*/ 2147483647 w 10"/>
                  <a:gd name="T33" fmla="*/ 2147483647 h 7"/>
                  <a:gd name="T34" fmla="*/ 2147483647 w 10"/>
                  <a:gd name="T35" fmla="*/ 2147483647 h 7"/>
                  <a:gd name="T36" fmla="*/ 2147483647 w 10"/>
                  <a:gd name="T37" fmla="*/ 2147483647 h 7"/>
                  <a:gd name="T38" fmla="*/ 2147483647 w 10"/>
                  <a:gd name="T39" fmla="*/ 2147483647 h 7"/>
                  <a:gd name="T40" fmla="*/ 2147483647 w 10"/>
                  <a:gd name="T41" fmla="*/ 2147483647 h 7"/>
                  <a:gd name="T42" fmla="*/ 2147483647 w 10"/>
                  <a:gd name="T43" fmla="*/ 2147483647 h 7"/>
                  <a:gd name="T44" fmla="*/ 2147483647 w 10"/>
                  <a:gd name="T45" fmla="*/ 2147483647 h 7"/>
                  <a:gd name="T46" fmla="*/ 2147483647 w 10"/>
                  <a:gd name="T47" fmla="*/ 2147483647 h 7"/>
                  <a:gd name="T48" fmla="*/ 2147483647 w 10"/>
                  <a:gd name="T49" fmla="*/ 2147483647 h 7"/>
                  <a:gd name="T50" fmla="*/ 2147483647 w 10"/>
                  <a:gd name="T51" fmla="*/ 2147483647 h 7"/>
                  <a:gd name="T52" fmla="*/ 2147483647 w 10"/>
                  <a:gd name="T53" fmla="*/ 2147483647 h 7"/>
                  <a:gd name="T54" fmla="*/ 2147483647 w 10"/>
                  <a:gd name="T55" fmla="*/ 214748364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7">
                    <a:moveTo>
                      <a:pt x="7" y="7"/>
                    </a:moveTo>
                    <a:lnTo>
                      <a:pt x="7" y="7"/>
                    </a:lnTo>
                    <a:lnTo>
                      <a:pt x="5" y="7"/>
                    </a:lnTo>
                    <a:lnTo>
                      <a:pt x="5" y="6"/>
                    </a:lnTo>
                    <a:lnTo>
                      <a:pt x="1" y="4"/>
                    </a:lnTo>
                    <a:lnTo>
                      <a:pt x="0" y="4"/>
                    </a:lnTo>
                    <a:lnTo>
                      <a:pt x="0" y="3"/>
                    </a:lnTo>
                    <a:lnTo>
                      <a:pt x="1" y="2"/>
                    </a:lnTo>
                    <a:lnTo>
                      <a:pt x="2" y="2"/>
                    </a:lnTo>
                    <a:lnTo>
                      <a:pt x="5" y="1"/>
                    </a:lnTo>
                    <a:lnTo>
                      <a:pt x="6" y="0"/>
                    </a:lnTo>
                    <a:lnTo>
                      <a:pt x="7" y="1"/>
                    </a:lnTo>
                    <a:lnTo>
                      <a:pt x="8" y="2"/>
                    </a:lnTo>
                    <a:lnTo>
                      <a:pt x="10" y="3"/>
                    </a:lnTo>
                    <a:lnTo>
                      <a:pt x="10" y="4"/>
                    </a:lnTo>
                    <a:lnTo>
                      <a:pt x="7" y="6"/>
                    </a:lnTo>
                    <a:lnTo>
                      <a:pt x="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8" name="Freeform 354"/>
              <p:cNvSpPr>
                <a:spLocks/>
              </p:cNvSpPr>
              <p:nvPr/>
            </p:nvSpPr>
            <p:spPr bwMode="auto">
              <a:xfrm>
                <a:off x="3105065" y="2366013"/>
                <a:ext cx="4775" cy="955"/>
              </a:xfrm>
              <a:custGeom>
                <a:avLst/>
                <a:gdLst>
                  <a:gd name="T0" fmla="*/ 0 w 5"/>
                  <a:gd name="T1" fmla="*/ 2147483647 h 1"/>
                  <a:gd name="T2" fmla="*/ 0 w 5"/>
                  <a:gd name="T3" fmla="*/ 2147483647 h 1"/>
                  <a:gd name="T4" fmla="*/ 0 w 5"/>
                  <a:gd name="T5" fmla="*/ 0 h 1"/>
                  <a:gd name="T6" fmla="*/ 2147483647 w 5"/>
                  <a:gd name="T7" fmla="*/ 0 h 1"/>
                  <a:gd name="T8" fmla="*/ 2147483647 w 5"/>
                  <a:gd name="T9" fmla="*/ 0 h 1"/>
                  <a:gd name="T10" fmla="*/ 2147483647 w 5"/>
                  <a:gd name="T11" fmla="*/ 0 h 1"/>
                  <a:gd name="T12" fmla="*/ 2147483647 w 5"/>
                  <a:gd name="T13" fmla="*/ 0 h 1"/>
                  <a:gd name="T14" fmla="*/ 2147483647 w 5"/>
                  <a:gd name="T15" fmla="*/ 0 h 1"/>
                  <a:gd name="T16" fmla="*/ 2147483647 w 5"/>
                  <a:gd name="T17" fmla="*/ 2147483647 h 1"/>
                  <a:gd name="T18" fmla="*/ 2147483647 w 5"/>
                  <a:gd name="T19" fmla="*/ 2147483647 h 1"/>
                  <a:gd name="T20" fmla="*/ 0 w 5"/>
                  <a:gd name="T21" fmla="*/ 2147483647 h 1"/>
                  <a:gd name="T22" fmla="*/ 0 w 5"/>
                  <a:gd name="T23" fmla="*/ 2147483647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
                    <a:moveTo>
                      <a:pt x="0" y="1"/>
                    </a:moveTo>
                    <a:lnTo>
                      <a:pt x="0" y="1"/>
                    </a:lnTo>
                    <a:lnTo>
                      <a:pt x="0" y="0"/>
                    </a:lnTo>
                    <a:lnTo>
                      <a:pt x="2" y="0"/>
                    </a:lnTo>
                    <a:lnTo>
                      <a:pt x="5" y="0"/>
                    </a:lnTo>
                    <a:lnTo>
                      <a:pt x="4" y="0"/>
                    </a:lnTo>
                    <a:lnTo>
                      <a:pt x="3"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9" name="Freeform 355"/>
              <p:cNvSpPr>
                <a:spLocks/>
              </p:cNvSpPr>
              <p:nvPr/>
            </p:nvSpPr>
            <p:spPr bwMode="auto">
              <a:xfrm>
                <a:off x="3120343" y="2345006"/>
                <a:ext cx="10504" cy="4775"/>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2147483647 w 11"/>
                  <a:gd name="T25" fmla="*/ 2147483647 h 5"/>
                  <a:gd name="T26" fmla="*/ 2147483647 w 11"/>
                  <a:gd name="T27" fmla="*/ 2147483647 h 5"/>
                  <a:gd name="T28" fmla="*/ 2147483647 w 11"/>
                  <a:gd name="T29" fmla="*/ 2147483647 h 5"/>
                  <a:gd name="T30" fmla="*/ 2147483647 w 11"/>
                  <a:gd name="T31" fmla="*/ 2147483647 h 5"/>
                  <a:gd name="T32" fmla="*/ 2147483647 w 11"/>
                  <a:gd name="T33" fmla="*/ 0 h 5"/>
                  <a:gd name="T34" fmla="*/ 2147483647 w 11"/>
                  <a:gd name="T35" fmla="*/ 0 h 5"/>
                  <a:gd name="T36" fmla="*/ 2147483647 w 11"/>
                  <a:gd name="T37" fmla="*/ 0 h 5"/>
                  <a:gd name="T38" fmla="*/ 2147483647 w 11"/>
                  <a:gd name="T39" fmla="*/ 2147483647 h 5"/>
                  <a:gd name="T40" fmla="*/ 2147483647 w 11"/>
                  <a:gd name="T41" fmla="*/ 2147483647 h 5"/>
                  <a:gd name="T42" fmla="*/ 2147483647 w 11"/>
                  <a:gd name="T43" fmla="*/ 2147483647 h 5"/>
                  <a:gd name="T44" fmla="*/ 2147483647 w 11"/>
                  <a:gd name="T45" fmla="*/ 2147483647 h 5"/>
                  <a:gd name="T46" fmla="*/ 2147483647 w 11"/>
                  <a:gd name="T47" fmla="*/ 2147483647 h 5"/>
                  <a:gd name="T48" fmla="*/ 0 w 11"/>
                  <a:gd name="T49" fmla="*/ 2147483647 h 5"/>
                  <a:gd name="T50" fmla="*/ 0 w 11"/>
                  <a:gd name="T51" fmla="*/ 2147483647 h 5"/>
                  <a:gd name="T52" fmla="*/ 0 w 11"/>
                  <a:gd name="T53" fmla="*/ 2147483647 h 5"/>
                  <a:gd name="T54" fmla="*/ 0 w 11"/>
                  <a:gd name="T55" fmla="*/ 2147483647 h 5"/>
                  <a:gd name="T56" fmla="*/ 0 w 11"/>
                  <a:gd name="T57" fmla="*/ 2147483647 h 5"/>
                  <a:gd name="T58" fmla="*/ 2147483647 w 11"/>
                  <a:gd name="T59" fmla="*/ 2147483647 h 5"/>
                  <a:gd name="T60" fmla="*/ 2147483647 w 11"/>
                  <a:gd name="T61" fmla="*/ 2147483647 h 5"/>
                  <a:gd name="T62" fmla="*/ 2147483647 w 11"/>
                  <a:gd name="T63" fmla="*/ 2147483647 h 5"/>
                  <a:gd name="T64" fmla="*/ 2147483647 w 11"/>
                  <a:gd name="T65" fmla="*/ 2147483647 h 5"/>
                  <a:gd name="T66" fmla="*/ 2147483647 w 11"/>
                  <a:gd name="T67" fmla="*/ 2147483647 h 5"/>
                  <a:gd name="T68" fmla="*/ 2147483647 w 11"/>
                  <a:gd name="T69" fmla="*/ 2147483647 h 5"/>
                  <a:gd name="T70" fmla="*/ 2147483647 w 11"/>
                  <a:gd name="T71" fmla="*/ 2147483647 h 5"/>
                  <a:gd name="T72" fmla="*/ 2147483647 w 11"/>
                  <a:gd name="T73" fmla="*/ 2147483647 h 5"/>
                  <a:gd name="T74" fmla="*/ 2147483647 w 11"/>
                  <a:gd name="T75" fmla="*/ 2147483647 h 5"/>
                  <a:gd name="T76" fmla="*/ 2147483647 w 11"/>
                  <a:gd name="T77" fmla="*/ 2147483647 h 5"/>
                  <a:gd name="T78" fmla="*/ 2147483647 w 11"/>
                  <a:gd name="T79" fmla="*/ 2147483647 h 5"/>
                  <a:gd name="T80" fmla="*/ 2147483647 w 11"/>
                  <a:gd name="T81" fmla="*/ 2147483647 h 5"/>
                  <a:gd name="T82" fmla="*/ 2147483647 w 11"/>
                  <a:gd name="T83" fmla="*/ 2147483647 h 5"/>
                  <a:gd name="T84" fmla="*/ 2147483647 w 11"/>
                  <a:gd name="T85" fmla="*/ 2147483647 h 5"/>
                  <a:gd name="T86" fmla="*/ 2147483647 w 11"/>
                  <a:gd name="T87" fmla="*/ 2147483647 h 5"/>
                  <a:gd name="T88" fmla="*/ 2147483647 w 11"/>
                  <a:gd name="T89" fmla="*/ 2147483647 h 5"/>
                  <a:gd name="T90" fmla="*/ 2147483647 w 11"/>
                  <a:gd name="T91" fmla="*/ 2147483647 h 5"/>
                  <a:gd name="T92" fmla="*/ 2147483647 w 11"/>
                  <a:gd name="T93" fmla="*/ 2147483647 h 5"/>
                  <a:gd name="T94" fmla="*/ 2147483647 w 11"/>
                  <a:gd name="T95" fmla="*/ 2147483647 h 5"/>
                  <a:gd name="T96" fmla="*/ 2147483647 w 11"/>
                  <a:gd name="T97" fmla="*/ 2147483647 h 5"/>
                  <a:gd name="T98" fmla="*/ 2147483647 w 11"/>
                  <a:gd name="T99" fmla="*/ 2147483647 h 5"/>
                  <a:gd name="T100" fmla="*/ 2147483647 w 11"/>
                  <a:gd name="T101" fmla="*/ 2147483647 h 5"/>
                  <a:gd name="T102" fmla="*/ 2147483647 w 11"/>
                  <a:gd name="T103" fmla="*/ 2147483647 h 5"/>
                  <a:gd name="T104" fmla="*/ 2147483647 w 11"/>
                  <a:gd name="T105" fmla="*/ 2147483647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 h="5">
                    <a:moveTo>
                      <a:pt x="10" y="5"/>
                    </a:moveTo>
                    <a:lnTo>
                      <a:pt x="10" y="5"/>
                    </a:lnTo>
                    <a:lnTo>
                      <a:pt x="11" y="4"/>
                    </a:lnTo>
                    <a:lnTo>
                      <a:pt x="10" y="2"/>
                    </a:lnTo>
                    <a:lnTo>
                      <a:pt x="9" y="2"/>
                    </a:lnTo>
                    <a:lnTo>
                      <a:pt x="8" y="2"/>
                    </a:lnTo>
                    <a:lnTo>
                      <a:pt x="6" y="2"/>
                    </a:lnTo>
                    <a:lnTo>
                      <a:pt x="6" y="1"/>
                    </a:lnTo>
                    <a:lnTo>
                      <a:pt x="4" y="0"/>
                    </a:lnTo>
                    <a:lnTo>
                      <a:pt x="3" y="0"/>
                    </a:lnTo>
                    <a:lnTo>
                      <a:pt x="2" y="1"/>
                    </a:lnTo>
                    <a:lnTo>
                      <a:pt x="2" y="2"/>
                    </a:lnTo>
                    <a:lnTo>
                      <a:pt x="0" y="1"/>
                    </a:lnTo>
                    <a:lnTo>
                      <a:pt x="0" y="2"/>
                    </a:lnTo>
                    <a:lnTo>
                      <a:pt x="0" y="4"/>
                    </a:lnTo>
                    <a:lnTo>
                      <a:pt x="2" y="4"/>
                    </a:lnTo>
                    <a:lnTo>
                      <a:pt x="2" y="5"/>
                    </a:lnTo>
                    <a:lnTo>
                      <a:pt x="4" y="4"/>
                    </a:lnTo>
                    <a:lnTo>
                      <a:pt x="5" y="4"/>
                    </a:lnTo>
                    <a:lnTo>
                      <a:pt x="5" y="5"/>
                    </a:lnTo>
                    <a:lnTo>
                      <a:pt x="8" y="5"/>
                    </a:lnTo>
                    <a:lnTo>
                      <a:pt x="8" y="4"/>
                    </a:lnTo>
                    <a:lnTo>
                      <a:pt x="9" y="4"/>
                    </a:lnTo>
                    <a:lnTo>
                      <a:pt x="10" y="4"/>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0" name="Freeform 356"/>
              <p:cNvSpPr>
                <a:spLocks/>
              </p:cNvSpPr>
              <p:nvPr/>
            </p:nvSpPr>
            <p:spPr bwMode="auto">
              <a:xfrm>
                <a:off x="3117479" y="2351691"/>
                <a:ext cx="1910" cy="2864"/>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0 h 3"/>
                  <a:gd name="T10" fmla="*/ 2147483647 w 2"/>
                  <a:gd name="T11" fmla="*/ 2147483647 h 3"/>
                  <a:gd name="T12" fmla="*/ 2147483647 w 2"/>
                  <a:gd name="T13" fmla="*/ 2147483647 h 3"/>
                  <a:gd name="T14" fmla="*/ 0 w 2"/>
                  <a:gd name="T15" fmla="*/ 2147483647 h 3"/>
                  <a:gd name="T16" fmla="*/ 0 w 2"/>
                  <a:gd name="T17" fmla="*/ 2147483647 h 3"/>
                  <a:gd name="T18" fmla="*/ 0 w 2"/>
                  <a:gd name="T19" fmla="*/ 2147483647 h 3"/>
                  <a:gd name="T20" fmla="*/ 0 w 2"/>
                  <a:gd name="T21" fmla="*/ 2147483647 h 3"/>
                  <a:gd name="T22" fmla="*/ 0 w 2"/>
                  <a:gd name="T23" fmla="*/ 2147483647 h 3"/>
                  <a:gd name="T24" fmla="*/ 0 w 2"/>
                  <a:gd name="T25" fmla="*/ 2147483647 h 3"/>
                  <a:gd name="T26" fmla="*/ 0 w 2"/>
                  <a:gd name="T27" fmla="*/ 2147483647 h 3"/>
                  <a:gd name="T28" fmla="*/ 2147483647 w 2"/>
                  <a:gd name="T29" fmla="*/ 2147483647 h 3"/>
                  <a:gd name="T30" fmla="*/ 2147483647 w 2"/>
                  <a:gd name="T31" fmla="*/ 2147483647 h 3"/>
                  <a:gd name="T32" fmla="*/ 2147483647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3">
                    <a:moveTo>
                      <a:pt x="2" y="1"/>
                    </a:moveTo>
                    <a:lnTo>
                      <a:pt x="2" y="1"/>
                    </a:lnTo>
                    <a:lnTo>
                      <a:pt x="1" y="1"/>
                    </a:lnTo>
                    <a:lnTo>
                      <a:pt x="1" y="0"/>
                    </a:lnTo>
                    <a:lnTo>
                      <a:pt x="1" y="1"/>
                    </a:lnTo>
                    <a:lnTo>
                      <a:pt x="0" y="1"/>
                    </a:lnTo>
                    <a:lnTo>
                      <a:pt x="0" y="3"/>
                    </a:lnTo>
                    <a:lnTo>
                      <a:pt x="1" y="3"/>
                    </a:lnTo>
                    <a:lnTo>
                      <a:pt x="2" y="3"/>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1" name="Freeform 358"/>
              <p:cNvSpPr>
                <a:spLocks/>
              </p:cNvSpPr>
              <p:nvPr/>
            </p:nvSpPr>
            <p:spPr bwMode="auto">
              <a:xfrm>
                <a:off x="3147079" y="2355510"/>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2147483647 w 7"/>
                  <a:gd name="T17" fmla="*/ 0 h 6"/>
                  <a:gd name="T18" fmla="*/ 2147483647 w 7"/>
                  <a:gd name="T19" fmla="*/ 0 h 6"/>
                  <a:gd name="T20" fmla="*/ 2147483647 w 7"/>
                  <a:gd name="T21" fmla="*/ 0 h 6"/>
                  <a:gd name="T22" fmla="*/ 2147483647 w 7"/>
                  <a:gd name="T23" fmla="*/ 0 h 6"/>
                  <a:gd name="T24" fmla="*/ 2147483647 w 7"/>
                  <a:gd name="T25" fmla="*/ 0 h 6"/>
                  <a:gd name="T26" fmla="*/ 2147483647 w 7"/>
                  <a:gd name="T27" fmla="*/ 2147483647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0 w 7"/>
                  <a:gd name="T41" fmla="*/ 2147483647 h 6"/>
                  <a:gd name="T42" fmla="*/ 0 w 7"/>
                  <a:gd name="T43" fmla="*/ 2147483647 h 6"/>
                  <a:gd name="T44" fmla="*/ 0 w 7"/>
                  <a:gd name="T45" fmla="*/ 2147483647 h 6"/>
                  <a:gd name="T46" fmla="*/ 0 w 7"/>
                  <a:gd name="T47" fmla="*/ 2147483647 h 6"/>
                  <a:gd name="T48" fmla="*/ 0 w 7"/>
                  <a:gd name="T49" fmla="*/ 2147483647 h 6"/>
                  <a:gd name="T50" fmla="*/ 0 w 7"/>
                  <a:gd name="T51" fmla="*/ 2147483647 h 6"/>
                  <a:gd name="T52" fmla="*/ 0 w 7"/>
                  <a:gd name="T53" fmla="*/ 2147483647 h 6"/>
                  <a:gd name="T54" fmla="*/ 2147483647 w 7"/>
                  <a:gd name="T55" fmla="*/ 2147483647 h 6"/>
                  <a:gd name="T56" fmla="*/ 2147483647 w 7"/>
                  <a:gd name="T57" fmla="*/ 2147483647 h 6"/>
                  <a:gd name="T58" fmla="*/ 2147483647 w 7"/>
                  <a:gd name="T59" fmla="*/ 2147483647 h 6"/>
                  <a:gd name="T60" fmla="*/ 2147483647 w 7"/>
                  <a:gd name="T61" fmla="*/ 2147483647 h 6"/>
                  <a:gd name="T62" fmla="*/ 2147483647 w 7"/>
                  <a:gd name="T63" fmla="*/ 2147483647 h 6"/>
                  <a:gd name="T64" fmla="*/ 2147483647 w 7"/>
                  <a:gd name="T65" fmla="*/ 2147483647 h 6"/>
                  <a:gd name="T66" fmla="*/ 2147483647 w 7"/>
                  <a:gd name="T67" fmla="*/ 2147483647 h 6"/>
                  <a:gd name="T68" fmla="*/ 2147483647 w 7"/>
                  <a:gd name="T69" fmla="*/ 2147483647 h 6"/>
                  <a:gd name="T70" fmla="*/ 2147483647 w 7"/>
                  <a:gd name="T71" fmla="*/ 2147483647 h 6"/>
                  <a:gd name="T72" fmla="*/ 2147483647 w 7"/>
                  <a:gd name="T73" fmla="*/ 2147483647 h 6"/>
                  <a:gd name="T74" fmla="*/ 2147483647 w 7"/>
                  <a:gd name="T75" fmla="*/ 2147483647 h 6"/>
                  <a:gd name="T76" fmla="*/ 2147483647 w 7"/>
                  <a:gd name="T77" fmla="*/ 2147483647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 h="6">
                    <a:moveTo>
                      <a:pt x="7" y="5"/>
                    </a:moveTo>
                    <a:lnTo>
                      <a:pt x="7" y="5"/>
                    </a:lnTo>
                    <a:lnTo>
                      <a:pt x="5" y="4"/>
                    </a:lnTo>
                    <a:lnTo>
                      <a:pt x="5" y="1"/>
                    </a:lnTo>
                    <a:lnTo>
                      <a:pt x="5" y="0"/>
                    </a:lnTo>
                    <a:lnTo>
                      <a:pt x="4" y="0"/>
                    </a:lnTo>
                    <a:lnTo>
                      <a:pt x="4" y="1"/>
                    </a:lnTo>
                    <a:lnTo>
                      <a:pt x="4" y="2"/>
                    </a:lnTo>
                    <a:lnTo>
                      <a:pt x="2" y="2"/>
                    </a:lnTo>
                    <a:lnTo>
                      <a:pt x="2" y="1"/>
                    </a:lnTo>
                    <a:lnTo>
                      <a:pt x="0" y="1"/>
                    </a:lnTo>
                    <a:lnTo>
                      <a:pt x="0" y="4"/>
                    </a:lnTo>
                    <a:lnTo>
                      <a:pt x="0" y="5"/>
                    </a:lnTo>
                    <a:lnTo>
                      <a:pt x="2" y="5"/>
                    </a:lnTo>
                    <a:lnTo>
                      <a:pt x="3" y="4"/>
                    </a:lnTo>
                    <a:lnTo>
                      <a:pt x="4" y="5"/>
                    </a:lnTo>
                    <a:lnTo>
                      <a:pt x="4" y="6"/>
                    </a:lnTo>
                    <a:lnTo>
                      <a:pt x="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2" name="Freeform 359"/>
              <p:cNvSpPr>
                <a:spLocks/>
              </p:cNvSpPr>
              <p:nvPr/>
            </p:nvSpPr>
            <p:spPr bwMode="auto">
              <a:xfrm>
                <a:off x="3153763" y="2357420"/>
                <a:ext cx="1910" cy="3819"/>
              </a:xfrm>
              <a:custGeom>
                <a:avLst/>
                <a:gdLst>
                  <a:gd name="T0" fmla="*/ 0 w 2"/>
                  <a:gd name="T1" fmla="*/ 2147483647 h 4"/>
                  <a:gd name="T2" fmla="*/ 0 w 2"/>
                  <a:gd name="T3" fmla="*/ 2147483647 h 4"/>
                  <a:gd name="T4" fmla="*/ 2147483647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2147483647 h 4"/>
                  <a:gd name="T16" fmla="*/ 2147483647 w 2"/>
                  <a:gd name="T17" fmla="*/ 2147483647 h 4"/>
                  <a:gd name="T18" fmla="*/ 2147483647 w 2"/>
                  <a:gd name="T19" fmla="*/ 2147483647 h 4"/>
                  <a:gd name="T20" fmla="*/ 2147483647 w 2"/>
                  <a:gd name="T21" fmla="*/ 2147483647 h 4"/>
                  <a:gd name="T22" fmla="*/ 2147483647 w 2"/>
                  <a:gd name="T23" fmla="*/ 2147483647 h 4"/>
                  <a:gd name="T24" fmla="*/ 2147483647 w 2"/>
                  <a:gd name="T25" fmla="*/ 2147483647 h 4"/>
                  <a:gd name="T26" fmla="*/ 2147483647 w 2"/>
                  <a:gd name="T27" fmla="*/ 2147483647 h 4"/>
                  <a:gd name="T28" fmla="*/ 0 w 2"/>
                  <a:gd name="T29" fmla="*/ 2147483647 h 4"/>
                  <a:gd name="T30" fmla="*/ 0 w 2"/>
                  <a:gd name="T31" fmla="*/ 2147483647 h 4"/>
                  <a:gd name="T32" fmla="*/ 0 w 2"/>
                  <a:gd name="T33" fmla="*/ 2147483647 h 4"/>
                  <a:gd name="T34" fmla="*/ 0 w 2"/>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4">
                    <a:moveTo>
                      <a:pt x="0" y="2"/>
                    </a:moveTo>
                    <a:lnTo>
                      <a:pt x="0" y="2"/>
                    </a:lnTo>
                    <a:lnTo>
                      <a:pt x="1" y="2"/>
                    </a:lnTo>
                    <a:lnTo>
                      <a:pt x="1" y="0"/>
                    </a:lnTo>
                    <a:lnTo>
                      <a:pt x="1" y="2"/>
                    </a:lnTo>
                    <a:lnTo>
                      <a:pt x="2" y="3"/>
                    </a:lnTo>
                    <a:lnTo>
                      <a:pt x="2" y="4"/>
                    </a:lnTo>
                    <a:lnTo>
                      <a:pt x="1" y="4"/>
                    </a:lnTo>
                    <a:lnTo>
                      <a:pt x="0" y="3"/>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3" name="Freeform 360"/>
              <p:cNvSpPr>
                <a:spLocks/>
              </p:cNvSpPr>
              <p:nvPr/>
            </p:nvSpPr>
            <p:spPr bwMode="auto">
              <a:xfrm>
                <a:off x="3154718" y="2352645"/>
                <a:ext cx="4775" cy="4775"/>
              </a:xfrm>
              <a:custGeom>
                <a:avLst/>
                <a:gdLst>
                  <a:gd name="T0" fmla="*/ 2147483647 w 5"/>
                  <a:gd name="T1" fmla="*/ 2147483647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0 w 5"/>
                  <a:gd name="T13" fmla="*/ 2147483647 h 5"/>
                  <a:gd name="T14" fmla="*/ 2147483647 w 5"/>
                  <a:gd name="T15" fmla="*/ 0 h 5"/>
                  <a:gd name="T16" fmla="*/ 2147483647 w 5"/>
                  <a:gd name="T17" fmla="*/ 0 h 5"/>
                  <a:gd name="T18" fmla="*/ 2147483647 w 5"/>
                  <a:gd name="T19" fmla="*/ 0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2147483647 w 5"/>
                  <a:gd name="T37" fmla="*/ 2147483647 h 5"/>
                  <a:gd name="T38" fmla="*/ 2147483647 w 5"/>
                  <a:gd name="T39" fmla="*/ 2147483647 h 5"/>
                  <a:gd name="T40" fmla="*/ 2147483647 w 5"/>
                  <a:gd name="T41" fmla="*/ 2147483647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5">
                    <a:moveTo>
                      <a:pt x="2" y="5"/>
                    </a:moveTo>
                    <a:lnTo>
                      <a:pt x="2" y="5"/>
                    </a:lnTo>
                    <a:lnTo>
                      <a:pt x="0" y="2"/>
                    </a:lnTo>
                    <a:lnTo>
                      <a:pt x="4" y="0"/>
                    </a:lnTo>
                    <a:lnTo>
                      <a:pt x="2" y="0"/>
                    </a:lnTo>
                    <a:lnTo>
                      <a:pt x="2" y="2"/>
                    </a:lnTo>
                    <a:lnTo>
                      <a:pt x="4" y="2"/>
                    </a:lnTo>
                    <a:lnTo>
                      <a:pt x="5" y="2"/>
                    </a:lnTo>
                    <a:lnTo>
                      <a:pt x="5" y="3"/>
                    </a:lnTo>
                    <a:lnTo>
                      <a:pt x="5" y="5"/>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4" name="Freeform 361"/>
              <p:cNvSpPr>
                <a:spLocks/>
              </p:cNvSpPr>
              <p:nvPr/>
            </p:nvSpPr>
            <p:spPr bwMode="auto">
              <a:xfrm>
                <a:off x="3161402" y="2354555"/>
                <a:ext cx="4774" cy="4775"/>
              </a:xfrm>
              <a:custGeom>
                <a:avLst/>
                <a:gdLst>
                  <a:gd name="T0" fmla="*/ 2147483647 w 5"/>
                  <a:gd name="T1" fmla="*/ 2147483647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2147483647 w 5"/>
                  <a:gd name="T13" fmla="*/ 2147483647 h 5"/>
                  <a:gd name="T14" fmla="*/ 2147483647 w 5"/>
                  <a:gd name="T15" fmla="*/ 0 h 5"/>
                  <a:gd name="T16" fmla="*/ 2147483647 w 5"/>
                  <a:gd name="T17" fmla="*/ 0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5">
                    <a:moveTo>
                      <a:pt x="3" y="5"/>
                    </a:moveTo>
                    <a:lnTo>
                      <a:pt x="3" y="5"/>
                    </a:lnTo>
                    <a:lnTo>
                      <a:pt x="0" y="3"/>
                    </a:lnTo>
                    <a:lnTo>
                      <a:pt x="0" y="2"/>
                    </a:lnTo>
                    <a:lnTo>
                      <a:pt x="1" y="1"/>
                    </a:lnTo>
                    <a:lnTo>
                      <a:pt x="1" y="0"/>
                    </a:lnTo>
                    <a:lnTo>
                      <a:pt x="4" y="1"/>
                    </a:lnTo>
                    <a:lnTo>
                      <a:pt x="5" y="2"/>
                    </a:lnTo>
                    <a:lnTo>
                      <a:pt x="3" y="3"/>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5" name="Freeform 362"/>
              <p:cNvSpPr>
                <a:spLocks/>
              </p:cNvSpPr>
              <p:nvPr/>
            </p:nvSpPr>
            <p:spPr bwMode="auto">
              <a:xfrm>
                <a:off x="3203416" y="2349781"/>
                <a:ext cx="4774" cy="2864"/>
              </a:xfrm>
              <a:custGeom>
                <a:avLst/>
                <a:gdLst>
                  <a:gd name="T0" fmla="*/ 2147483647 w 5"/>
                  <a:gd name="T1" fmla="*/ 2147483647 h 3"/>
                  <a:gd name="T2" fmla="*/ 2147483647 w 5"/>
                  <a:gd name="T3" fmla="*/ 2147483647 h 3"/>
                  <a:gd name="T4" fmla="*/ 2147483647 w 5"/>
                  <a:gd name="T5" fmla="*/ 0 h 3"/>
                  <a:gd name="T6" fmla="*/ 0 w 5"/>
                  <a:gd name="T7" fmla="*/ 2147483647 h 3"/>
                  <a:gd name="T8" fmla="*/ 2147483647 w 5"/>
                  <a:gd name="T9" fmla="*/ 2147483647 h 3"/>
                  <a:gd name="T10" fmla="*/ 2147483647 w 5"/>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2"/>
                    </a:moveTo>
                    <a:lnTo>
                      <a:pt x="5" y="2"/>
                    </a:lnTo>
                    <a:lnTo>
                      <a:pt x="3" y="0"/>
                    </a:lnTo>
                    <a:lnTo>
                      <a:pt x="0" y="2"/>
                    </a:lnTo>
                    <a:lnTo>
                      <a:pt x="4"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6" name="Freeform 363"/>
              <p:cNvSpPr>
                <a:spLocks/>
              </p:cNvSpPr>
              <p:nvPr/>
            </p:nvSpPr>
            <p:spPr bwMode="auto">
              <a:xfrm>
                <a:off x="3195777" y="2496829"/>
                <a:ext cx="1910" cy="2864"/>
              </a:xfrm>
              <a:custGeom>
                <a:avLst/>
                <a:gdLst>
                  <a:gd name="T0" fmla="*/ 2147483647 w 2"/>
                  <a:gd name="T1" fmla="*/ 0 h 3"/>
                  <a:gd name="T2" fmla="*/ 2147483647 w 2"/>
                  <a:gd name="T3" fmla="*/ 0 h 3"/>
                  <a:gd name="T4" fmla="*/ 2147483647 w 2"/>
                  <a:gd name="T5" fmla="*/ 0 h 3"/>
                  <a:gd name="T6" fmla="*/ 2147483647 w 2"/>
                  <a:gd name="T7" fmla="*/ 0 h 3"/>
                  <a:gd name="T8" fmla="*/ 0 w 2"/>
                  <a:gd name="T9" fmla="*/ 2147483647 h 3"/>
                  <a:gd name="T10" fmla="*/ 0 w 2"/>
                  <a:gd name="T11" fmla="*/ 2147483647 h 3"/>
                  <a:gd name="T12" fmla="*/ 2147483647 w 2"/>
                  <a:gd name="T13" fmla="*/ 2147483647 h 3"/>
                  <a:gd name="T14" fmla="*/ 2147483647 w 2"/>
                  <a:gd name="T15" fmla="*/ 2147483647 h 3"/>
                  <a:gd name="T16" fmla="*/ 2147483647 w 2"/>
                  <a:gd name="T17" fmla="*/ 2147483647 h 3"/>
                  <a:gd name="T18" fmla="*/ 2147483647 w 2"/>
                  <a:gd name="T19" fmla="*/ 2147483647 h 3"/>
                  <a:gd name="T20" fmla="*/ 2147483647 w 2"/>
                  <a:gd name="T21" fmla="*/ 0 h 3"/>
                  <a:gd name="T22" fmla="*/ 2147483647 w 2"/>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3">
                    <a:moveTo>
                      <a:pt x="2" y="0"/>
                    </a:moveTo>
                    <a:lnTo>
                      <a:pt x="2" y="0"/>
                    </a:lnTo>
                    <a:lnTo>
                      <a:pt x="1" y="0"/>
                    </a:lnTo>
                    <a:lnTo>
                      <a:pt x="0" y="1"/>
                    </a:lnTo>
                    <a:lnTo>
                      <a:pt x="1" y="3"/>
                    </a:lnTo>
                    <a:lnTo>
                      <a:pt x="2" y="3"/>
                    </a:lnTo>
                    <a:lnTo>
                      <a:pt x="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7" name="Freeform 364"/>
              <p:cNvSpPr>
                <a:spLocks/>
              </p:cNvSpPr>
              <p:nvPr/>
            </p:nvSpPr>
            <p:spPr bwMode="auto">
              <a:xfrm>
                <a:off x="2782324" y="2641967"/>
                <a:ext cx="4775" cy="5729"/>
              </a:xfrm>
              <a:custGeom>
                <a:avLst/>
                <a:gdLst>
                  <a:gd name="T0" fmla="*/ 2147483647 w 5"/>
                  <a:gd name="T1" fmla="*/ 0 h 6"/>
                  <a:gd name="T2" fmla="*/ 2147483647 w 5"/>
                  <a:gd name="T3" fmla="*/ 0 h 6"/>
                  <a:gd name="T4" fmla="*/ 2147483647 w 5"/>
                  <a:gd name="T5" fmla="*/ 0 h 6"/>
                  <a:gd name="T6" fmla="*/ 2147483647 w 5"/>
                  <a:gd name="T7" fmla="*/ 0 h 6"/>
                  <a:gd name="T8" fmla="*/ 2147483647 w 5"/>
                  <a:gd name="T9" fmla="*/ 0 h 6"/>
                  <a:gd name="T10" fmla="*/ 2147483647 w 5"/>
                  <a:gd name="T11" fmla="*/ 2147483647 h 6"/>
                  <a:gd name="T12" fmla="*/ 2147483647 w 5"/>
                  <a:gd name="T13" fmla="*/ 2147483647 h 6"/>
                  <a:gd name="T14" fmla="*/ 2147483647 w 5"/>
                  <a:gd name="T15" fmla="*/ 2147483647 h 6"/>
                  <a:gd name="T16" fmla="*/ 2147483647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0 w 5"/>
                  <a:gd name="T29" fmla="*/ 2147483647 h 6"/>
                  <a:gd name="T30" fmla="*/ 0 w 5"/>
                  <a:gd name="T31" fmla="*/ 2147483647 h 6"/>
                  <a:gd name="T32" fmla="*/ 2147483647 w 5"/>
                  <a:gd name="T33" fmla="*/ 2147483647 h 6"/>
                  <a:gd name="T34" fmla="*/ 2147483647 w 5"/>
                  <a:gd name="T35" fmla="*/ 2147483647 h 6"/>
                  <a:gd name="T36" fmla="*/ 2147483647 w 5"/>
                  <a:gd name="T37" fmla="*/ 2147483647 h 6"/>
                  <a:gd name="T38" fmla="*/ 2147483647 w 5"/>
                  <a:gd name="T39" fmla="*/ 2147483647 h 6"/>
                  <a:gd name="T40" fmla="*/ 2147483647 w 5"/>
                  <a:gd name="T41" fmla="*/ 2147483647 h 6"/>
                  <a:gd name="T42" fmla="*/ 2147483647 w 5"/>
                  <a:gd name="T43" fmla="*/ 2147483647 h 6"/>
                  <a:gd name="T44" fmla="*/ 2147483647 w 5"/>
                  <a:gd name="T45" fmla="*/ 2147483647 h 6"/>
                  <a:gd name="T46" fmla="*/ 2147483647 w 5"/>
                  <a:gd name="T47" fmla="*/ 2147483647 h 6"/>
                  <a:gd name="T48" fmla="*/ 2147483647 w 5"/>
                  <a:gd name="T49" fmla="*/ 2147483647 h 6"/>
                  <a:gd name="T50" fmla="*/ 2147483647 w 5"/>
                  <a:gd name="T51" fmla="*/ 2147483647 h 6"/>
                  <a:gd name="T52" fmla="*/ 2147483647 w 5"/>
                  <a:gd name="T53" fmla="*/ 2147483647 h 6"/>
                  <a:gd name="T54" fmla="*/ 2147483647 w 5"/>
                  <a:gd name="T55" fmla="*/ 2147483647 h 6"/>
                  <a:gd name="T56" fmla="*/ 2147483647 w 5"/>
                  <a:gd name="T57" fmla="*/ 2147483647 h 6"/>
                  <a:gd name="T58" fmla="*/ 2147483647 w 5"/>
                  <a:gd name="T59" fmla="*/ 2147483647 h 6"/>
                  <a:gd name="T60" fmla="*/ 2147483647 w 5"/>
                  <a:gd name="T61" fmla="*/ 0 h 6"/>
                  <a:gd name="T62" fmla="*/ 2147483647 w 5"/>
                  <a:gd name="T63" fmla="*/ 0 h 6"/>
                  <a:gd name="T64" fmla="*/ 2147483647 w 5"/>
                  <a:gd name="T65" fmla="*/ 0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6">
                    <a:moveTo>
                      <a:pt x="4" y="0"/>
                    </a:moveTo>
                    <a:lnTo>
                      <a:pt x="4" y="0"/>
                    </a:lnTo>
                    <a:lnTo>
                      <a:pt x="3" y="0"/>
                    </a:lnTo>
                    <a:lnTo>
                      <a:pt x="3" y="1"/>
                    </a:lnTo>
                    <a:lnTo>
                      <a:pt x="2" y="1"/>
                    </a:lnTo>
                    <a:lnTo>
                      <a:pt x="2" y="4"/>
                    </a:lnTo>
                    <a:lnTo>
                      <a:pt x="0" y="5"/>
                    </a:lnTo>
                    <a:lnTo>
                      <a:pt x="2" y="6"/>
                    </a:lnTo>
                    <a:lnTo>
                      <a:pt x="3" y="6"/>
                    </a:lnTo>
                    <a:lnTo>
                      <a:pt x="3" y="5"/>
                    </a:lnTo>
                    <a:lnTo>
                      <a:pt x="4" y="5"/>
                    </a:lnTo>
                    <a:lnTo>
                      <a:pt x="5" y="4"/>
                    </a:lnTo>
                    <a:lnTo>
                      <a:pt x="3" y="4"/>
                    </a:lnTo>
                    <a:lnTo>
                      <a:pt x="3" y="2"/>
                    </a:lnTo>
                    <a:lnTo>
                      <a:pt x="5" y="1"/>
                    </a:lnTo>
                    <a:lnTo>
                      <a:pt x="5"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8" name="Freeform 365"/>
              <p:cNvSpPr>
                <a:spLocks/>
              </p:cNvSpPr>
              <p:nvPr/>
            </p:nvSpPr>
            <p:spPr bwMode="auto">
              <a:xfrm>
                <a:off x="2795692" y="2625734"/>
                <a:ext cx="1910" cy="1910"/>
              </a:xfrm>
              <a:custGeom>
                <a:avLst/>
                <a:gdLst>
                  <a:gd name="T0" fmla="*/ 2147483647 w 2"/>
                  <a:gd name="T1" fmla="*/ 2147483647 h 2"/>
                  <a:gd name="T2" fmla="*/ 2147483647 w 2"/>
                  <a:gd name="T3" fmla="*/ 2147483647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2147483647 w 2"/>
                  <a:gd name="T15" fmla="*/ 0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1" y="2"/>
                    </a:moveTo>
                    <a:lnTo>
                      <a:pt x="1" y="2"/>
                    </a:lnTo>
                    <a:lnTo>
                      <a:pt x="0" y="2"/>
                    </a:lnTo>
                    <a:lnTo>
                      <a:pt x="0" y="1"/>
                    </a:lnTo>
                    <a:lnTo>
                      <a:pt x="1" y="0"/>
                    </a:lnTo>
                    <a:lnTo>
                      <a:pt x="2" y="1"/>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19" name="Freeform 366"/>
              <p:cNvSpPr>
                <a:spLocks/>
              </p:cNvSpPr>
              <p:nvPr/>
            </p:nvSpPr>
            <p:spPr bwMode="auto">
              <a:xfrm>
                <a:off x="2850119" y="2607592"/>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0 h 5"/>
                  <a:gd name="T14" fmla="*/ 2147483647 w 4"/>
                  <a:gd name="T15" fmla="*/ 0 h 5"/>
                  <a:gd name="T16" fmla="*/ 0 w 4"/>
                  <a:gd name="T17" fmla="*/ 2147483647 h 5"/>
                  <a:gd name="T18" fmla="*/ 0 w 4"/>
                  <a:gd name="T19" fmla="*/ 2147483647 h 5"/>
                  <a:gd name="T20" fmla="*/ 0 w 4"/>
                  <a:gd name="T21" fmla="*/ 2147483647 h 5"/>
                  <a:gd name="T22" fmla="*/ 0 w 4"/>
                  <a:gd name="T23" fmla="*/ 2147483647 h 5"/>
                  <a:gd name="T24" fmla="*/ 0 w 4"/>
                  <a:gd name="T25" fmla="*/ 2147483647 h 5"/>
                  <a:gd name="T26" fmla="*/ 0 w 4"/>
                  <a:gd name="T27" fmla="*/ 2147483647 h 5"/>
                  <a:gd name="T28" fmla="*/ 2147483647 w 4"/>
                  <a:gd name="T29" fmla="*/ 2147483647 h 5"/>
                  <a:gd name="T30" fmla="*/ 2147483647 w 4"/>
                  <a:gd name="T31" fmla="*/ 2147483647 h 5"/>
                  <a:gd name="T32" fmla="*/ 0 w 4"/>
                  <a:gd name="T33" fmla="*/ 2147483647 h 5"/>
                  <a:gd name="T34" fmla="*/ 2147483647 w 4"/>
                  <a:gd name="T35" fmla="*/ 2147483647 h 5"/>
                  <a:gd name="T36" fmla="*/ 2147483647 w 4"/>
                  <a:gd name="T37" fmla="*/ 2147483647 h 5"/>
                  <a:gd name="T38" fmla="*/ 2147483647 w 4"/>
                  <a:gd name="T39" fmla="*/ 2147483647 h 5"/>
                  <a:gd name="T40" fmla="*/ 2147483647 w 4"/>
                  <a:gd name="T41" fmla="*/ 2147483647 h 5"/>
                  <a:gd name="T42" fmla="*/ 2147483647 w 4"/>
                  <a:gd name="T43" fmla="*/ 2147483647 h 5"/>
                  <a:gd name="T44" fmla="*/ 2147483647 w 4"/>
                  <a:gd name="T45" fmla="*/ 2147483647 h 5"/>
                  <a:gd name="T46" fmla="*/ 2147483647 w 4"/>
                  <a:gd name="T47" fmla="*/ 2147483647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 h="5">
                    <a:moveTo>
                      <a:pt x="4" y="3"/>
                    </a:moveTo>
                    <a:lnTo>
                      <a:pt x="4" y="3"/>
                    </a:lnTo>
                    <a:lnTo>
                      <a:pt x="3" y="3"/>
                    </a:lnTo>
                    <a:lnTo>
                      <a:pt x="3" y="2"/>
                    </a:lnTo>
                    <a:lnTo>
                      <a:pt x="2" y="0"/>
                    </a:lnTo>
                    <a:lnTo>
                      <a:pt x="0" y="2"/>
                    </a:lnTo>
                    <a:lnTo>
                      <a:pt x="0" y="3"/>
                    </a:lnTo>
                    <a:lnTo>
                      <a:pt x="2" y="4"/>
                    </a:lnTo>
                    <a:lnTo>
                      <a:pt x="0" y="4"/>
                    </a:lnTo>
                    <a:lnTo>
                      <a:pt x="2" y="5"/>
                    </a:lnTo>
                    <a:lnTo>
                      <a:pt x="4" y="4"/>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0" name="Freeform 367"/>
              <p:cNvSpPr>
                <a:spLocks/>
              </p:cNvSpPr>
              <p:nvPr/>
            </p:nvSpPr>
            <p:spPr bwMode="auto">
              <a:xfrm>
                <a:off x="2743175" y="2517836"/>
                <a:ext cx="7639" cy="3819"/>
              </a:xfrm>
              <a:custGeom>
                <a:avLst/>
                <a:gdLst>
                  <a:gd name="T0" fmla="*/ 2147483647 w 8"/>
                  <a:gd name="T1" fmla="*/ 2147483647 h 4"/>
                  <a:gd name="T2" fmla="*/ 2147483647 w 8"/>
                  <a:gd name="T3" fmla="*/ 2147483647 h 4"/>
                  <a:gd name="T4" fmla="*/ 2147483647 w 8"/>
                  <a:gd name="T5" fmla="*/ 0 h 4"/>
                  <a:gd name="T6" fmla="*/ 2147483647 w 8"/>
                  <a:gd name="T7" fmla="*/ 0 h 4"/>
                  <a:gd name="T8" fmla="*/ 2147483647 w 8"/>
                  <a:gd name="T9" fmla="*/ 0 h 4"/>
                  <a:gd name="T10" fmla="*/ 2147483647 w 8"/>
                  <a:gd name="T11" fmla="*/ 2147483647 h 4"/>
                  <a:gd name="T12" fmla="*/ 2147483647 w 8"/>
                  <a:gd name="T13" fmla="*/ 2147483647 h 4"/>
                  <a:gd name="T14" fmla="*/ 2147483647 w 8"/>
                  <a:gd name="T15" fmla="*/ 2147483647 h 4"/>
                  <a:gd name="T16" fmla="*/ 2147483647 w 8"/>
                  <a:gd name="T17" fmla="*/ 2147483647 h 4"/>
                  <a:gd name="T18" fmla="*/ 0 w 8"/>
                  <a:gd name="T19" fmla="*/ 2147483647 h 4"/>
                  <a:gd name="T20" fmla="*/ 0 w 8"/>
                  <a:gd name="T21" fmla="*/ 2147483647 h 4"/>
                  <a:gd name="T22" fmla="*/ 2147483647 w 8"/>
                  <a:gd name="T23" fmla="*/ 2147483647 h 4"/>
                  <a:gd name="T24" fmla="*/ 2147483647 w 8"/>
                  <a:gd name="T25" fmla="*/ 2147483647 h 4"/>
                  <a:gd name="T26" fmla="*/ 2147483647 w 8"/>
                  <a:gd name="T27" fmla="*/ 2147483647 h 4"/>
                  <a:gd name="T28" fmla="*/ 2147483647 w 8"/>
                  <a:gd name="T29" fmla="*/ 2147483647 h 4"/>
                  <a:gd name="T30" fmla="*/ 2147483647 w 8"/>
                  <a:gd name="T31" fmla="*/ 2147483647 h 4"/>
                  <a:gd name="T32" fmla="*/ 2147483647 w 8"/>
                  <a:gd name="T33" fmla="*/ 2147483647 h 4"/>
                  <a:gd name="T34" fmla="*/ 2147483647 w 8"/>
                  <a:gd name="T35" fmla="*/ 2147483647 h 4"/>
                  <a:gd name="T36" fmla="*/ 2147483647 w 8"/>
                  <a:gd name="T37" fmla="*/ 2147483647 h 4"/>
                  <a:gd name="T38" fmla="*/ 2147483647 w 8"/>
                  <a:gd name="T39" fmla="*/ 2147483647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4">
                    <a:moveTo>
                      <a:pt x="8" y="1"/>
                    </a:moveTo>
                    <a:lnTo>
                      <a:pt x="8" y="1"/>
                    </a:lnTo>
                    <a:lnTo>
                      <a:pt x="7" y="0"/>
                    </a:lnTo>
                    <a:lnTo>
                      <a:pt x="6" y="0"/>
                    </a:lnTo>
                    <a:lnTo>
                      <a:pt x="2" y="1"/>
                    </a:lnTo>
                    <a:lnTo>
                      <a:pt x="1" y="1"/>
                    </a:lnTo>
                    <a:lnTo>
                      <a:pt x="0" y="4"/>
                    </a:lnTo>
                    <a:lnTo>
                      <a:pt x="1" y="3"/>
                    </a:lnTo>
                    <a:lnTo>
                      <a:pt x="3" y="4"/>
                    </a:lnTo>
                    <a:lnTo>
                      <a:pt x="7" y="3"/>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1" name="Freeform 368"/>
              <p:cNvSpPr>
                <a:spLocks/>
              </p:cNvSpPr>
              <p:nvPr/>
            </p:nvSpPr>
            <p:spPr bwMode="auto">
              <a:xfrm>
                <a:off x="2795692" y="2494919"/>
                <a:ext cx="1910" cy="2864"/>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0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2147483647 w 2"/>
                  <a:gd name="T31" fmla="*/ 2147483647 h 3"/>
                  <a:gd name="T32" fmla="*/ 2147483647 w 2"/>
                  <a:gd name="T33" fmla="*/ 214748364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3">
                    <a:moveTo>
                      <a:pt x="2" y="2"/>
                    </a:moveTo>
                    <a:lnTo>
                      <a:pt x="2" y="2"/>
                    </a:lnTo>
                    <a:lnTo>
                      <a:pt x="2" y="1"/>
                    </a:lnTo>
                    <a:lnTo>
                      <a:pt x="2" y="0"/>
                    </a:lnTo>
                    <a:lnTo>
                      <a:pt x="1" y="0"/>
                    </a:lnTo>
                    <a:lnTo>
                      <a:pt x="2" y="1"/>
                    </a:lnTo>
                    <a:lnTo>
                      <a:pt x="0" y="1"/>
                    </a:lnTo>
                    <a:lnTo>
                      <a:pt x="0" y="2"/>
                    </a:lnTo>
                    <a:lnTo>
                      <a:pt x="0" y="3"/>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2" name="Freeform 369"/>
              <p:cNvSpPr>
                <a:spLocks/>
              </p:cNvSpPr>
              <p:nvPr/>
            </p:nvSpPr>
            <p:spPr bwMode="auto">
              <a:xfrm>
                <a:off x="2551249" y="2534068"/>
                <a:ext cx="1910" cy="5729"/>
              </a:xfrm>
              <a:custGeom>
                <a:avLst/>
                <a:gdLst>
                  <a:gd name="T0" fmla="*/ 0 w 2"/>
                  <a:gd name="T1" fmla="*/ 2147483647 h 6"/>
                  <a:gd name="T2" fmla="*/ 0 w 2"/>
                  <a:gd name="T3" fmla="*/ 2147483647 h 6"/>
                  <a:gd name="T4" fmla="*/ 0 w 2"/>
                  <a:gd name="T5" fmla="*/ 2147483647 h 6"/>
                  <a:gd name="T6" fmla="*/ 0 w 2"/>
                  <a:gd name="T7" fmla="*/ 2147483647 h 6"/>
                  <a:gd name="T8" fmla="*/ 0 w 2"/>
                  <a:gd name="T9" fmla="*/ 2147483647 h 6"/>
                  <a:gd name="T10" fmla="*/ 0 w 2"/>
                  <a:gd name="T11" fmla="*/ 2147483647 h 6"/>
                  <a:gd name="T12" fmla="*/ 0 w 2"/>
                  <a:gd name="T13" fmla="*/ 2147483647 h 6"/>
                  <a:gd name="T14" fmla="*/ 0 w 2"/>
                  <a:gd name="T15" fmla="*/ 2147483647 h 6"/>
                  <a:gd name="T16" fmla="*/ 0 w 2"/>
                  <a:gd name="T17" fmla="*/ 0 h 6"/>
                  <a:gd name="T18" fmla="*/ 2147483647 w 2"/>
                  <a:gd name="T19" fmla="*/ 2147483647 h 6"/>
                  <a:gd name="T20" fmla="*/ 2147483647 w 2"/>
                  <a:gd name="T21" fmla="*/ 2147483647 h 6"/>
                  <a:gd name="T22" fmla="*/ 2147483647 w 2"/>
                  <a:gd name="T23" fmla="*/ 2147483647 h 6"/>
                  <a:gd name="T24" fmla="*/ 2147483647 w 2"/>
                  <a:gd name="T25" fmla="*/ 2147483647 h 6"/>
                  <a:gd name="T26" fmla="*/ 2147483647 w 2"/>
                  <a:gd name="T27" fmla="*/ 2147483647 h 6"/>
                  <a:gd name="T28" fmla="*/ 2147483647 w 2"/>
                  <a:gd name="T29" fmla="*/ 2147483647 h 6"/>
                  <a:gd name="T30" fmla="*/ 2147483647 w 2"/>
                  <a:gd name="T31" fmla="*/ 2147483647 h 6"/>
                  <a:gd name="T32" fmla="*/ 0 w 2"/>
                  <a:gd name="T33" fmla="*/ 2147483647 h 6"/>
                  <a:gd name="T34" fmla="*/ 0 w 2"/>
                  <a:gd name="T35" fmla="*/ 2147483647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6">
                    <a:moveTo>
                      <a:pt x="0" y="6"/>
                    </a:moveTo>
                    <a:lnTo>
                      <a:pt x="0" y="6"/>
                    </a:lnTo>
                    <a:lnTo>
                      <a:pt x="0" y="5"/>
                    </a:lnTo>
                    <a:lnTo>
                      <a:pt x="0" y="3"/>
                    </a:lnTo>
                    <a:lnTo>
                      <a:pt x="0" y="2"/>
                    </a:lnTo>
                    <a:lnTo>
                      <a:pt x="0" y="0"/>
                    </a:lnTo>
                    <a:lnTo>
                      <a:pt x="1" y="2"/>
                    </a:lnTo>
                    <a:lnTo>
                      <a:pt x="2" y="3"/>
                    </a:lnTo>
                    <a:lnTo>
                      <a:pt x="2" y="4"/>
                    </a:lnTo>
                    <a:lnTo>
                      <a:pt x="1" y="5"/>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3" name="Freeform 370"/>
              <p:cNvSpPr>
                <a:spLocks/>
              </p:cNvSpPr>
              <p:nvPr/>
            </p:nvSpPr>
            <p:spPr bwMode="auto">
              <a:xfrm>
                <a:off x="2566526" y="2487280"/>
                <a:ext cx="4775" cy="4774"/>
              </a:xfrm>
              <a:custGeom>
                <a:avLst/>
                <a:gdLst>
                  <a:gd name="T0" fmla="*/ 2147483647 w 5"/>
                  <a:gd name="T1" fmla="*/ 2147483647 h 5"/>
                  <a:gd name="T2" fmla="*/ 2147483647 w 5"/>
                  <a:gd name="T3" fmla="*/ 2147483647 h 5"/>
                  <a:gd name="T4" fmla="*/ 2147483647 w 5"/>
                  <a:gd name="T5" fmla="*/ 2147483647 h 5"/>
                  <a:gd name="T6" fmla="*/ 0 w 5"/>
                  <a:gd name="T7" fmla="*/ 2147483647 h 5"/>
                  <a:gd name="T8" fmla="*/ 0 w 5"/>
                  <a:gd name="T9" fmla="*/ 2147483647 h 5"/>
                  <a:gd name="T10" fmla="*/ 0 w 5"/>
                  <a:gd name="T11" fmla="*/ 2147483647 h 5"/>
                  <a:gd name="T12" fmla="*/ 2147483647 w 5"/>
                  <a:gd name="T13" fmla="*/ 0 h 5"/>
                  <a:gd name="T14" fmla="*/ 2147483647 w 5"/>
                  <a:gd name="T15" fmla="*/ 0 h 5"/>
                  <a:gd name="T16" fmla="*/ 2147483647 w 5"/>
                  <a:gd name="T17" fmla="*/ 0 h 5"/>
                  <a:gd name="T18" fmla="*/ 2147483647 w 5"/>
                  <a:gd name="T19" fmla="*/ 0 h 5"/>
                  <a:gd name="T20" fmla="*/ 2147483647 w 5"/>
                  <a:gd name="T21" fmla="*/ 0 h 5"/>
                  <a:gd name="T22" fmla="*/ 2147483647 w 5"/>
                  <a:gd name="T23" fmla="*/ 0 h 5"/>
                  <a:gd name="T24" fmla="*/ 2147483647 w 5"/>
                  <a:gd name="T25" fmla="*/ 2147483647 h 5"/>
                  <a:gd name="T26" fmla="*/ 2147483647 w 5"/>
                  <a:gd name="T27" fmla="*/ 2147483647 h 5"/>
                  <a:gd name="T28" fmla="*/ 2147483647 w 5"/>
                  <a:gd name="T29" fmla="*/ 2147483647 h 5"/>
                  <a:gd name="T30" fmla="*/ 2147483647 w 5"/>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5">
                    <a:moveTo>
                      <a:pt x="3" y="5"/>
                    </a:moveTo>
                    <a:lnTo>
                      <a:pt x="3" y="5"/>
                    </a:lnTo>
                    <a:lnTo>
                      <a:pt x="1" y="4"/>
                    </a:lnTo>
                    <a:lnTo>
                      <a:pt x="0" y="3"/>
                    </a:lnTo>
                    <a:lnTo>
                      <a:pt x="0" y="2"/>
                    </a:lnTo>
                    <a:lnTo>
                      <a:pt x="2" y="0"/>
                    </a:lnTo>
                    <a:lnTo>
                      <a:pt x="3" y="0"/>
                    </a:lnTo>
                    <a:lnTo>
                      <a:pt x="5" y="0"/>
                    </a:lnTo>
                    <a:lnTo>
                      <a:pt x="5" y="3"/>
                    </a:lnTo>
                    <a:lnTo>
                      <a:pt x="5" y="4"/>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4" name="Freeform 371"/>
              <p:cNvSpPr>
                <a:spLocks/>
              </p:cNvSpPr>
              <p:nvPr/>
            </p:nvSpPr>
            <p:spPr bwMode="auto">
              <a:xfrm>
                <a:off x="2560797" y="2513061"/>
                <a:ext cx="1910" cy="955"/>
              </a:xfrm>
              <a:custGeom>
                <a:avLst/>
                <a:gdLst>
                  <a:gd name="T0" fmla="*/ 0 w 2"/>
                  <a:gd name="T1" fmla="*/ 2147483647 h 1"/>
                  <a:gd name="T2" fmla="*/ 0 w 2"/>
                  <a:gd name="T3" fmla="*/ 2147483647 h 1"/>
                  <a:gd name="T4" fmla="*/ 0 w 2"/>
                  <a:gd name="T5" fmla="*/ 0 h 1"/>
                  <a:gd name="T6" fmla="*/ 0 w 2"/>
                  <a:gd name="T7" fmla="*/ 0 h 1"/>
                  <a:gd name="T8" fmla="*/ 2147483647 w 2"/>
                  <a:gd name="T9" fmla="*/ 0 h 1"/>
                  <a:gd name="T10" fmla="*/ 2147483647 w 2"/>
                  <a:gd name="T11" fmla="*/ 0 h 1"/>
                  <a:gd name="T12" fmla="*/ 2147483647 w 2"/>
                  <a:gd name="T13" fmla="*/ 2147483647 h 1"/>
                  <a:gd name="T14" fmla="*/ 0 w 2"/>
                  <a:gd name="T15" fmla="*/ 2147483647 h 1"/>
                  <a:gd name="T16" fmla="*/ 0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0" y="1"/>
                    </a:moveTo>
                    <a:lnTo>
                      <a:pt x="0" y="1"/>
                    </a:lnTo>
                    <a:lnTo>
                      <a:pt x="0" y="0"/>
                    </a:lnTo>
                    <a:lnTo>
                      <a:pt x="2" y="0"/>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5" name="Freeform 372"/>
              <p:cNvSpPr>
                <a:spLocks/>
              </p:cNvSpPr>
              <p:nvPr/>
            </p:nvSpPr>
            <p:spPr bwMode="auto">
              <a:xfrm>
                <a:off x="2577985" y="2487280"/>
                <a:ext cx="3819" cy="2864"/>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0 w 4"/>
                  <a:gd name="T9" fmla="*/ 0 h 3"/>
                  <a:gd name="T10" fmla="*/ 0 w 4"/>
                  <a:gd name="T11" fmla="*/ 0 h 3"/>
                  <a:gd name="T12" fmla="*/ 2147483647 w 4"/>
                  <a:gd name="T13" fmla="*/ 0 h 3"/>
                  <a:gd name="T14" fmla="*/ 2147483647 w 4"/>
                  <a:gd name="T15" fmla="*/ 2147483647 h 3"/>
                  <a:gd name="T16" fmla="*/ 2147483647 w 4"/>
                  <a:gd name="T17" fmla="*/ 2147483647 h 3"/>
                  <a:gd name="T18" fmla="*/ 2147483647 w 4"/>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4" y="3"/>
                    </a:moveTo>
                    <a:lnTo>
                      <a:pt x="4" y="3"/>
                    </a:lnTo>
                    <a:lnTo>
                      <a:pt x="1" y="3"/>
                    </a:lnTo>
                    <a:lnTo>
                      <a:pt x="0" y="2"/>
                    </a:lnTo>
                    <a:lnTo>
                      <a:pt x="0" y="0"/>
                    </a:lnTo>
                    <a:lnTo>
                      <a:pt x="1" y="0"/>
                    </a:lnTo>
                    <a:lnTo>
                      <a:pt x="2" y="2"/>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6" name="Freeform 373"/>
              <p:cNvSpPr>
                <a:spLocks/>
              </p:cNvSpPr>
              <p:nvPr/>
            </p:nvSpPr>
            <p:spPr bwMode="auto">
              <a:xfrm>
                <a:off x="2490138" y="2547436"/>
                <a:ext cx="2865" cy="2865"/>
              </a:xfrm>
              <a:custGeom>
                <a:avLst/>
                <a:gdLst>
                  <a:gd name="T0" fmla="*/ 0 w 3"/>
                  <a:gd name="T1" fmla="*/ 2147483647 h 3"/>
                  <a:gd name="T2" fmla="*/ 0 w 3"/>
                  <a:gd name="T3" fmla="*/ 2147483647 h 3"/>
                  <a:gd name="T4" fmla="*/ 0 w 3"/>
                  <a:gd name="T5" fmla="*/ 2147483647 h 3"/>
                  <a:gd name="T6" fmla="*/ 0 w 3"/>
                  <a:gd name="T7" fmla="*/ 2147483647 h 3"/>
                  <a:gd name="T8" fmla="*/ 0 w 3"/>
                  <a:gd name="T9" fmla="*/ 2147483647 h 3"/>
                  <a:gd name="T10" fmla="*/ 2147483647 w 3"/>
                  <a:gd name="T11" fmla="*/ 0 h 3"/>
                  <a:gd name="T12" fmla="*/ 2147483647 w 3"/>
                  <a:gd name="T13" fmla="*/ 0 h 3"/>
                  <a:gd name="T14" fmla="*/ 2147483647 w 3"/>
                  <a:gd name="T15" fmla="*/ 0 h 3"/>
                  <a:gd name="T16" fmla="*/ 2147483647 w 3"/>
                  <a:gd name="T17" fmla="*/ 2147483647 h 3"/>
                  <a:gd name="T18" fmla="*/ 2147483647 w 3"/>
                  <a:gd name="T19" fmla="*/ 2147483647 h 3"/>
                  <a:gd name="T20" fmla="*/ 2147483647 w 3"/>
                  <a:gd name="T21" fmla="*/ 2147483647 h 3"/>
                  <a:gd name="T22" fmla="*/ 2147483647 w 3"/>
                  <a:gd name="T23" fmla="*/ 2147483647 h 3"/>
                  <a:gd name="T24" fmla="*/ 0 w 3"/>
                  <a:gd name="T25" fmla="*/ 2147483647 h 3"/>
                  <a:gd name="T26" fmla="*/ 0 w 3"/>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0" y="3"/>
                    </a:moveTo>
                    <a:lnTo>
                      <a:pt x="0" y="3"/>
                    </a:lnTo>
                    <a:lnTo>
                      <a:pt x="0" y="2"/>
                    </a:lnTo>
                    <a:lnTo>
                      <a:pt x="0" y="1"/>
                    </a:lnTo>
                    <a:lnTo>
                      <a:pt x="1" y="0"/>
                    </a:lnTo>
                    <a:lnTo>
                      <a:pt x="3" y="1"/>
                    </a:lnTo>
                    <a:lnTo>
                      <a:pt x="3" y="2"/>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7" name="Freeform 374"/>
              <p:cNvSpPr>
                <a:spLocks/>
              </p:cNvSpPr>
              <p:nvPr/>
            </p:nvSpPr>
            <p:spPr bwMode="auto">
              <a:xfrm>
                <a:off x="2478680" y="2574172"/>
                <a:ext cx="9549" cy="10504"/>
              </a:xfrm>
              <a:custGeom>
                <a:avLst/>
                <a:gdLst>
                  <a:gd name="T0" fmla="*/ 0 w 10"/>
                  <a:gd name="T1" fmla="*/ 0 h 11"/>
                  <a:gd name="T2" fmla="*/ 0 w 10"/>
                  <a:gd name="T3" fmla="*/ 0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2147483647 h 11"/>
                  <a:gd name="T18" fmla="*/ 2147483647 w 10"/>
                  <a:gd name="T19" fmla="*/ 2147483647 h 11"/>
                  <a:gd name="T20" fmla="*/ 2147483647 w 10"/>
                  <a:gd name="T21" fmla="*/ 2147483647 h 11"/>
                  <a:gd name="T22" fmla="*/ 2147483647 w 10"/>
                  <a:gd name="T23" fmla="*/ 2147483647 h 11"/>
                  <a:gd name="T24" fmla="*/ 2147483647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2147483647 w 10"/>
                  <a:gd name="T51" fmla="*/ 2147483647 h 11"/>
                  <a:gd name="T52" fmla="*/ 2147483647 w 10"/>
                  <a:gd name="T53" fmla="*/ 2147483647 h 11"/>
                  <a:gd name="T54" fmla="*/ 2147483647 w 10"/>
                  <a:gd name="T55" fmla="*/ 2147483647 h 11"/>
                  <a:gd name="T56" fmla="*/ 2147483647 w 10"/>
                  <a:gd name="T57" fmla="*/ 2147483647 h 11"/>
                  <a:gd name="T58" fmla="*/ 2147483647 w 10"/>
                  <a:gd name="T59" fmla="*/ 0 h 11"/>
                  <a:gd name="T60" fmla="*/ 2147483647 w 10"/>
                  <a:gd name="T61" fmla="*/ 0 h 11"/>
                  <a:gd name="T62" fmla="*/ 0 w 10"/>
                  <a:gd name="T63" fmla="*/ 0 h 11"/>
                  <a:gd name="T64" fmla="*/ 0 w 10"/>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 h="11">
                    <a:moveTo>
                      <a:pt x="0" y="0"/>
                    </a:moveTo>
                    <a:lnTo>
                      <a:pt x="0" y="0"/>
                    </a:lnTo>
                    <a:lnTo>
                      <a:pt x="2" y="1"/>
                    </a:lnTo>
                    <a:lnTo>
                      <a:pt x="2" y="5"/>
                    </a:lnTo>
                    <a:lnTo>
                      <a:pt x="2" y="7"/>
                    </a:lnTo>
                    <a:lnTo>
                      <a:pt x="2" y="10"/>
                    </a:lnTo>
                    <a:lnTo>
                      <a:pt x="2" y="11"/>
                    </a:lnTo>
                    <a:lnTo>
                      <a:pt x="4" y="9"/>
                    </a:lnTo>
                    <a:lnTo>
                      <a:pt x="5" y="9"/>
                    </a:lnTo>
                    <a:lnTo>
                      <a:pt x="6" y="7"/>
                    </a:lnTo>
                    <a:lnTo>
                      <a:pt x="8" y="7"/>
                    </a:lnTo>
                    <a:lnTo>
                      <a:pt x="10" y="6"/>
                    </a:lnTo>
                    <a:lnTo>
                      <a:pt x="10" y="5"/>
                    </a:lnTo>
                    <a:lnTo>
                      <a:pt x="7" y="5"/>
                    </a:lnTo>
                    <a:lnTo>
                      <a:pt x="6" y="4"/>
                    </a:lnTo>
                    <a:lnTo>
                      <a:pt x="5" y="2"/>
                    </a:lnTo>
                    <a:lnTo>
                      <a:pt x="6" y="2"/>
                    </a:lnTo>
                    <a:lnTo>
                      <a:pt x="6" y="1"/>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8" name="Freeform 375"/>
              <p:cNvSpPr>
                <a:spLocks/>
              </p:cNvSpPr>
              <p:nvPr/>
            </p:nvSpPr>
            <p:spPr bwMode="auto">
              <a:xfrm>
                <a:off x="2468177" y="2564623"/>
                <a:ext cx="10503" cy="9549"/>
              </a:xfrm>
              <a:custGeom>
                <a:avLst/>
                <a:gdLst>
                  <a:gd name="T0" fmla="*/ 2147483647 w 11"/>
                  <a:gd name="T1" fmla="*/ 2147483647 h 10"/>
                  <a:gd name="T2" fmla="*/ 2147483647 w 11"/>
                  <a:gd name="T3" fmla="*/ 2147483647 h 10"/>
                  <a:gd name="T4" fmla="*/ 0 w 11"/>
                  <a:gd name="T5" fmla="*/ 2147483647 h 10"/>
                  <a:gd name="T6" fmla="*/ 0 w 11"/>
                  <a:gd name="T7" fmla="*/ 2147483647 h 10"/>
                  <a:gd name="T8" fmla="*/ 0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0 h 10"/>
                  <a:gd name="T28" fmla="*/ 2147483647 w 11"/>
                  <a:gd name="T29" fmla="*/ 0 h 10"/>
                  <a:gd name="T30" fmla="*/ 2147483647 w 11"/>
                  <a:gd name="T31" fmla="*/ 0 h 10"/>
                  <a:gd name="T32" fmla="*/ 2147483647 w 11"/>
                  <a:gd name="T33" fmla="*/ 0 h 10"/>
                  <a:gd name="T34" fmla="*/ 2147483647 w 11"/>
                  <a:gd name="T35" fmla="*/ 0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2147483647 w 11"/>
                  <a:gd name="T69" fmla="*/ 2147483647 h 10"/>
                  <a:gd name="T70" fmla="*/ 2147483647 w 11"/>
                  <a:gd name="T71" fmla="*/ 2147483647 h 10"/>
                  <a:gd name="T72" fmla="*/ 2147483647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2147483647 h 10"/>
                  <a:gd name="T82" fmla="*/ 2147483647 w 11"/>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 h="10">
                    <a:moveTo>
                      <a:pt x="1" y="10"/>
                    </a:moveTo>
                    <a:lnTo>
                      <a:pt x="1" y="10"/>
                    </a:lnTo>
                    <a:lnTo>
                      <a:pt x="0" y="10"/>
                    </a:lnTo>
                    <a:lnTo>
                      <a:pt x="0" y="9"/>
                    </a:lnTo>
                    <a:lnTo>
                      <a:pt x="2" y="6"/>
                    </a:lnTo>
                    <a:lnTo>
                      <a:pt x="4" y="6"/>
                    </a:lnTo>
                    <a:lnTo>
                      <a:pt x="4" y="5"/>
                    </a:lnTo>
                    <a:lnTo>
                      <a:pt x="4" y="4"/>
                    </a:lnTo>
                    <a:lnTo>
                      <a:pt x="4" y="0"/>
                    </a:lnTo>
                    <a:lnTo>
                      <a:pt x="5" y="0"/>
                    </a:lnTo>
                    <a:lnTo>
                      <a:pt x="6" y="0"/>
                    </a:lnTo>
                    <a:lnTo>
                      <a:pt x="7" y="1"/>
                    </a:lnTo>
                    <a:lnTo>
                      <a:pt x="7" y="3"/>
                    </a:lnTo>
                    <a:lnTo>
                      <a:pt x="7" y="4"/>
                    </a:lnTo>
                    <a:lnTo>
                      <a:pt x="11" y="6"/>
                    </a:lnTo>
                    <a:lnTo>
                      <a:pt x="6" y="6"/>
                    </a:lnTo>
                    <a:lnTo>
                      <a:pt x="6" y="7"/>
                    </a:lnTo>
                    <a:lnTo>
                      <a:pt x="6" y="9"/>
                    </a:lnTo>
                    <a:lnTo>
                      <a:pt x="5" y="9"/>
                    </a:lnTo>
                    <a:lnTo>
                      <a:pt x="4" y="9"/>
                    </a:lnTo>
                    <a:lnTo>
                      <a:pt x="4" y="10"/>
                    </a:lnTo>
                    <a:lnTo>
                      <a:pt x="2" y="10"/>
                    </a:lnTo>
                    <a:lnTo>
                      <a:pt x="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9" name="Freeform 376"/>
              <p:cNvSpPr>
                <a:spLocks/>
              </p:cNvSpPr>
              <p:nvPr/>
            </p:nvSpPr>
            <p:spPr bwMode="auto">
              <a:xfrm>
                <a:off x="2470086" y="2544572"/>
                <a:ext cx="4774" cy="2864"/>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0 w 5"/>
                  <a:gd name="T9" fmla="*/ 2147483647 h 3"/>
                  <a:gd name="T10" fmla="*/ 2147483647 w 5"/>
                  <a:gd name="T11" fmla="*/ 0 h 3"/>
                  <a:gd name="T12" fmla="*/ 2147483647 w 5"/>
                  <a:gd name="T13" fmla="*/ 0 h 3"/>
                  <a:gd name="T14" fmla="*/ 2147483647 w 5"/>
                  <a:gd name="T15" fmla="*/ 0 h 3"/>
                  <a:gd name="T16" fmla="*/ 2147483647 w 5"/>
                  <a:gd name="T17" fmla="*/ 0 h 3"/>
                  <a:gd name="T18" fmla="*/ 2147483647 w 5"/>
                  <a:gd name="T19" fmla="*/ 0 h 3"/>
                  <a:gd name="T20" fmla="*/ 2147483647 w 5"/>
                  <a:gd name="T21" fmla="*/ 0 h 3"/>
                  <a:gd name="T22" fmla="*/ 2147483647 w 5"/>
                  <a:gd name="T23" fmla="*/ 2147483647 h 3"/>
                  <a:gd name="T24" fmla="*/ 2147483647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4" y="3"/>
                    </a:moveTo>
                    <a:lnTo>
                      <a:pt x="4" y="3"/>
                    </a:lnTo>
                    <a:lnTo>
                      <a:pt x="2" y="3"/>
                    </a:lnTo>
                    <a:lnTo>
                      <a:pt x="0" y="2"/>
                    </a:lnTo>
                    <a:lnTo>
                      <a:pt x="2" y="0"/>
                    </a:lnTo>
                    <a:lnTo>
                      <a:pt x="4" y="0"/>
                    </a:lnTo>
                    <a:lnTo>
                      <a:pt x="5" y="0"/>
                    </a:lnTo>
                    <a:lnTo>
                      <a:pt x="5"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0" name="Freeform 377"/>
              <p:cNvSpPr>
                <a:spLocks/>
              </p:cNvSpPr>
              <p:nvPr/>
            </p:nvSpPr>
            <p:spPr bwMode="auto">
              <a:xfrm>
                <a:off x="2436666" y="2556985"/>
                <a:ext cx="11458" cy="6684"/>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0 w 12"/>
                  <a:gd name="T9" fmla="*/ 2147483647 h 7"/>
                  <a:gd name="T10" fmla="*/ 0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0 h 7"/>
                  <a:gd name="T62" fmla="*/ 2147483647 w 12"/>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 h="7">
                    <a:moveTo>
                      <a:pt x="7" y="0"/>
                    </a:moveTo>
                    <a:lnTo>
                      <a:pt x="7" y="0"/>
                    </a:lnTo>
                    <a:lnTo>
                      <a:pt x="4" y="2"/>
                    </a:lnTo>
                    <a:lnTo>
                      <a:pt x="0" y="7"/>
                    </a:lnTo>
                    <a:lnTo>
                      <a:pt x="2" y="7"/>
                    </a:lnTo>
                    <a:lnTo>
                      <a:pt x="2" y="6"/>
                    </a:lnTo>
                    <a:lnTo>
                      <a:pt x="4" y="6"/>
                    </a:lnTo>
                    <a:lnTo>
                      <a:pt x="6" y="6"/>
                    </a:lnTo>
                    <a:lnTo>
                      <a:pt x="7" y="7"/>
                    </a:lnTo>
                    <a:lnTo>
                      <a:pt x="8" y="7"/>
                    </a:lnTo>
                    <a:lnTo>
                      <a:pt x="12" y="4"/>
                    </a:lnTo>
                    <a:lnTo>
                      <a:pt x="12" y="3"/>
                    </a:lnTo>
                    <a:lnTo>
                      <a:pt x="11" y="2"/>
                    </a:lnTo>
                    <a:lnTo>
                      <a:pt x="10" y="2"/>
                    </a:lnTo>
                    <a:lnTo>
                      <a:pt x="10" y="3"/>
                    </a:lnTo>
                    <a:lnTo>
                      <a:pt x="10" y="4"/>
                    </a:lnTo>
                    <a:lnTo>
                      <a:pt x="8" y="3"/>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1" name="Freeform 378"/>
              <p:cNvSpPr>
                <a:spLocks/>
              </p:cNvSpPr>
              <p:nvPr/>
            </p:nvSpPr>
            <p:spPr bwMode="auto">
              <a:xfrm>
                <a:off x="2422343" y="2569398"/>
                <a:ext cx="4774" cy="14323"/>
              </a:xfrm>
              <a:custGeom>
                <a:avLst/>
                <a:gdLst>
                  <a:gd name="T0" fmla="*/ 2147483647 w 5"/>
                  <a:gd name="T1" fmla="*/ 2147483647 h 15"/>
                  <a:gd name="T2" fmla="*/ 2147483647 w 5"/>
                  <a:gd name="T3" fmla="*/ 2147483647 h 15"/>
                  <a:gd name="T4" fmla="*/ 2147483647 w 5"/>
                  <a:gd name="T5" fmla="*/ 2147483647 h 15"/>
                  <a:gd name="T6" fmla="*/ 0 w 5"/>
                  <a:gd name="T7" fmla="*/ 2147483647 h 15"/>
                  <a:gd name="T8" fmla="*/ 0 w 5"/>
                  <a:gd name="T9" fmla="*/ 2147483647 h 15"/>
                  <a:gd name="T10" fmla="*/ 0 w 5"/>
                  <a:gd name="T11" fmla="*/ 2147483647 h 15"/>
                  <a:gd name="T12" fmla="*/ 2147483647 w 5"/>
                  <a:gd name="T13" fmla="*/ 2147483647 h 15"/>
                  <a:gd name="T14" fmla="*/ 2147483647 w 5"/>
                  <a:gd name="T15" fmla="*/ 2147483647 h 15"/>
                  <a:gd name="T16" fmla="*/ 2147483647 w 5"/>
                  <a:gd name="T17" fmla="*/ 2147483647 h 15"/>
                  <a:gd name="T18" fmla="*/ 2147483647 w 5"/>
                  <a:gd name="T19" fmla="*/ 2147483647 h 15"/>
                  <a:gd name="T20" fmla="*/ 2147483647 w 5"/>
                  <a:gd name="T21" fmla="*/ 2147483647 h 15"/>
                  <a:gd name="T22" fmla="*/ 2147483647 w 5"/>
                  <a:gd name="T23" fmla="*/ 2147483647 h 15"/>
                  <a:gd name="T24" fmla="*/ 2147483647 w 5"/>
                  <a:gd name="T25" fmla="*/ 2147483647 h 15"/>
                  <a:gd name="T26" fmla="*/ 2147483647 w 5"/>
                  <a:gd name="T27" fmla="*/ 2147483647 h 15"/>
                  <a:gd name="T28" fmla="*/ 2147483647 w 5"/>
                  <a:gd name="T29" fmla="*/ 0 h 15"/>
                  <a:gd name="T30" fmla="*/ 2147483647 w 5"/>
                  <a:gd name="T31" fmla="*/ 0 h 15"/>
                  <a:gd name="T32" fmla="*/ 2147483647 w 5"/>
                  <a:gd name="T33" fmla="*/ 0 h 15"/>
                  <a:gd name="T34" fmla="*/ 2147483647 w 5"/>
                  <a:gd name="T35" fmla="*/ 0 h 15"/>
                  <a:gd name="T36" fmla="*/ 2147483647 w 5"/>
                  <a:gd name="T37" fmla="*/ 0 h 15"/>
                  <a:gd name="T38" fmla="*/ 2147483647 w 5"/>
                  <a:gd name="T39" fmla="*/ 2147483647 h 15"/>
                  <a:gd name="T40" fmla="*/ 2147483647 w 5"/>
                  <a:gd name="T41" fmla="*/ 2147483647 h 15"/>
                  <a:gd name="T42" fmla="*/ 2147483647 w 5"/>
                  <a:gd name="T43" fmla="*/ 2147483647 h 15"/>
                  <a:gd name="T44" fmla="*/ 2147483647 w 5"/>
                  <a:gd name="T45" fmla="*/ 2147483647 h 15"/>
                  <a:gd name="T46" fmla="*/ 2147483647 w 5"/>
                  <a:gd name="T47" fmla="*/ 2147483647 h 15"/>
                  <a:gd name="T48" fmla="*/ 2147483647 w 5"/>
                  <a:gd name="T49" fmla="*/ 2147483647 h 15"/>
                  <a:gd name="T50" fmla="*/ 2147483647 w 5"/>
                  <a:gd name="T51" fmla="*/ 2147483647 h 15"/>
                  <a:gd name="T52" fmla="*/ 2147483647 w 5"/>
                  <a:gd name="T53" fmla="*/ 2147483647 h 15"/>
                  <a:gd name="T54" fmla="*/ 2147483647 w 5"/>
                  <a:gd name="T55" fmla="*/ 2147483647 h 15"/>
                  <a:gd name="T56" fmla="*/ 2147483647 w 5"/>
                  <a:gd name="T57" fmla="*/ 2147483647 h 15"/>
                  <a:gd name="T58" fmla="*/ 2147483647 w 5"/>
                  <a:gd name="T59" fmla="*/ 2147483647 h 15"/>
                  <a:gd name="T60" fmla="*/ 2147483647 w 5"/>
                  <a:gd name="T61" fmla="*/ 2147483647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 h="15">
                    <a:moveTo>
                      <a:pt x="4" y="15"/>
                    </a:moveTo>
                    <a:lnTo>
                      <a:pt x="4" y="15"/>
                    </a:lnTo>
                    <a:lnTo>
                      <a:pt x="1" y="15"/>
                    </a:lnTo>
                    <a:lnTo>
                      <a:pt x="0" y="15"/>
                    </a:lnTo>
                    <a:lnTo>
                      <a:pt x="0" y="14"/>
                    </a:lnTo>
                    <a:lnTo>
                      <a:pt x="1" y="9"/>
                    </a:lnTo>
                    <a:lnTo>
                      <a:pt x="1" y="6"/>
                    </a:lnTo>
                    <a:lnTo>
                      <a:pt x="3" y="6"/>
                    </a:lnTo>
                    <a:lnTo>
                      <a:pt x="4" y="5"/>
                    </a:lnTo>
                    <a:lnTo>
                      <a:pt x="4" y="1"/>
                    </a:lnTo>
                    <a:lnTo>
                      <a:pt x="4" y="0"/>
                    </a:lnTo>
                    <a:lnTo>
                      <a:pt x="5" y="0"/>
                    </a:lnTo>
                    <a:lnTo>
                      <a:pt x="5" y="2"/>
                    </a:lnTo>
                    <a:lnTo>
                      <a:pt x="5" y="5"/>
                    </a:lnTo>
                    <a:lnTo>
                      <a:pt x="5" y="6"/>
                    </a:lnTo>
                    <a:lnTo>
                      <a:pt x="4" y="10"/>
                    </a:lnTo>
                    <a:lnTo>
                      <a:pt x="5" y="12"/>
                    </a:lnTo>
                    <a:lnTo>
                      <a:pt x="5" y="15"/>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2" name="Freeform 379"/>
              <p:cNvSpPr>
                <a:spLocks/>
              </p:cNvSpPr>
              <p:nvPr/>
            </p:nvSpPr>
            <p:spPr bwMode="auto">
              <a:xfrm>
                <a:off x="2437886" y="2618971"/>
                <a:ext cx="6196" cy="3098"/>
              </a:xfrm>
              <a:custGeom>
                <a:avLst/>
                <a:gdLst>
                  <a:gd name="T0" fmla="*/ 9525 w 7"/>
                  <a:gd name="T1" fmla="*/ 4763 h 3"/>
                  <a:gd name="T2" fmla="*/ 9525 w 7"/>
                  <a:gd name="T3" fmla="*/ 4763 h 3"/>
                  <a:gd name="T4" fmla="*/ 11112 w 7"/>
                  <a:gd name="T5" fmla="*/ 4763 h 3"/>
                  <a:gd name="T6" fmla="*/ 11112 w 7"/>
                  <a:gd name="T7" fmla="*/ 3175 h 3"/>
                  <a:gd name="T8" fmla="*/ 9525 w 7"/>
                  <a:gd name="T9" fmla="*/ 0 h 3"/>
                  <a:gd name="T10" fmla="*/ 9525 w 7"/>
                  <a:gd name="T11" fmla="*/ 0 h 3"/>
                  <a:gd name="T12" fmla="*/ 1587 w 7"/>
                  <a:gd name="T13" fmla="*/ 3175 h 3"/>
                  <a:gd name="T14" fmla="*/ 1587 w 7"/>
                  <a:gd name="T15" fmla="*/ 3175 h 3"/>
                  <a:gd name="T16" fmla="*/ 0 w 7"/>
                  <a:gd name="T17" fmla="*/ 4763 h 3"/>
                  <a:gd name="T18" fmla="*/ 0 w 7"/>
                  <a:gd name="T19" fmla="*/ 4763 h 3"/>
                  <a:gd name="T20" fmla="*/ 4762 w 7"/>
                  <a:gd name="T21" fmla="*/ 4763 h 3"/>
                  <a:gd name="T22" fmla="*/ 4762 w 7"/>
                  <a:gd name="T23" fmla="*/ 4763 h 3"/>
                  <a:gd name="T24" fmla="*/ 7937 w 7"/>
                  <a:gd name="T25" fmla="*/ 4763 h 3"/>
                  <a:gd name="T26" fmla="*/ 9525 w 7"/>
                  <a:gd name="T27" fmla="*/ 4763 h 3"/>
                  <a:gd name="T28" fmla="*/ 9525 w 7"/>
                  <a:gd name="T29" fmla="*/ 4763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3">
                    <a:moveTo>
                      <a:pt x="6" y="3"/>
                    </a:moveTo>
                    <a:lnTo>
                      <a:pt x="6" y="3"/>
                    </a:lnTo>
                    <a:lnTo>
                      <a:pt x="7" y="3"/>
                    </a:lnTo>
                    <a:lnTo>
                      <a:pt x="7" y="2"/>
                    </a:lnTo>
                    <a:lnTo>
                      <a:pt x="6" y="0"/>
                    </a:lnTo>
                    <a:lnTo>
                      <a:pt x="1" y="2"/>
                    </a:lnTo>
                    <a:lnTo>
                      <a:pt x="0" y="3"/>
                    </a:lnTo>
                    <a:lnTo>
                      <a:pt x="3" y="3"/>
                    </a:lnTo>
                    <a:lnTo>
                      <a:pt x="5" y="3"/>
                    </a:lnTo>
                    <a:lnTo>
                      <a:pt x="6" y="3"/>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3" name="Freeform 380"/>
              <p:cNvSpPr>
                <a:spLocks/>
              </p:cNvSpPr>
              <p:nvPr/>
            </p:nvSpPr>
            <p:spPr bwMode="auto">
              <a:xfrm>
                <a:off x="2473906" y="2693529"/>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0 w 4"/>
                  <a:gd name="T13" fmla="*/ 0 h 4"/>
                  <a:gd name="T14" fmla="*/ 0 w 4"/>
                  <a:gd name="T15" fmla="*/ 0 h 4"/>
                  <a:gd name="T16" fmla="*/ 2147483647 w 4"/>
                  <a:gd name="T17" fmla="*/ 0 h 4"/>
                  <a:gd name="T18" fmla="*/ 2147483647 w 4"/>
                  <a:gd name="T19" fmla="*/ 0 h 4"/>
                  <a:gd name="T20" fmla="*/ 2147483647 w 4"/>
                  <a:gd name="T21" fmla="*/ 0 h 4"/>
                  <a:gd name="T22" fmla="*/ 2147483647 w 4"/>
                  <a:gd name="T23" fmla="*/ 2147483647 h 4"/>
                  <a:gd name="T24" fmla="*/ 2147483647 w 4"/>
                  <a:gd name="T25" fmla="*/ 2147483647 h 4"/>
                  <a:gd name="T26" fmla="*/ 2147483647 w 4"/>
                  <a:gd name="T27" fmla="*/ 2147483647 h 4"/>
                  <a:gd name="T28" fmla="*/ 2147483647 w 4"/>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4">
                    <a:moveTo>
                      <a:pt x="4" y="4"/>
                    </a:moveTo>
                    <a:lnTo>
                      <a:pt x="4" y="4"/>
                    </a:lnTo>
                    <a:lnTo>
                      <a:pt x="2" y="4"/>
                    </a:lnTo>
                    <a:lnTo>
                      <a:pt x="1" y="2"/>
                    </a:lnTo>
                    <a:lnTo>
                      <a:pt x="0" y="0"/>
                    </a:lnTo>
                    <a:lnTo>
                      <a:pt x="1" y="0"/>
                    </a:lnTo>
                    <a:lnTo>
                      <a:pt x="2" y="1"/>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4" name="Freeform 381"/>
              <p:cNvSpPr>
                <a:spLocks/>
              </p:cNvSpPr>
              <p:nvPr/>
            </p:nvSpPr>
            <p:spPr bwMode="auto">
              <a:xfrm>
                <a:off x="2471996" y="2701168"/>
                <a:ext cx="1910" cy="2864"/>
              </a:xfrm>
              <a:custGeom>
                <a:avLst/>
                <a:gdLst>
                  <a:gd name="T0" fmla="*/ 2147483647 w 2"/>
                  <a:gd name="T1" fmla="*/ 2147483647 h 3"/>
                  <a:gd name="T2" fmla="*/ 2147483647 w 2"/>
                  <a:gd name="T3" fmla="*/ 2147483647 h 3"/>
                  <a:gd name="T4" fmla="*/ 0 w 2"/>
                  <a:gd name="T5" fmla="*/ 2147483647 h 3"/>
                  <a:gd name="T6" fmla="*/ 0 w 2"/>
                  <a:gd name="T7" fmla="*/ 0 h 3"/>
                  <a:gd name="T8" fmla="*/ 0 w 2"/>
                  <a:gd name="T9" fmla="*/ 0 h 3"/>
                  <a:gd name="T10" fmla="*/ 2147483647 w 2"/>
                  <a:gd name="T11" fmla="*/ 0 h 3"/>
                  <a:gd name="T12" fmla="*/ 2147483647 w 2"/>
                  <a:gd name="T13" fmla="*/ 0 h 3"/>
                  <a:gd name="T14" fmla="*/ 2147483647 w 2"/>
                  <a:gd name="T15" fmla="*/ 0 h 3"/>
                  <a:gd name="T16" fmla="*/ 2147483647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1" y="3"/>
                    </a:moveTo>
                    <a:lnTo>
                      <a:pt x="1" y="3"/>
                    </a:lnTo>
                    <a:lnTo>
                      <a:pt x="0" y="2"/>
                    </a:lnTo>
                    <a:lnTo>
                      <a:pt x="0" y="0"/>
                    </a:lnTo>
                    <a:lnTo>
                      <a:pt x="1" y="0"/>
                    </a:lnTo>
                    <a:lnTo>
                      <a:pt x="2" y="0"/>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5" name="Freeform 382"/>
              <p:cNvSpPr>
                <a:spLocks/>
              </p:cNvSpPr>
              <p:nvPr/>
            </p:nvSpPr>
            <p:spPr bwMode="auto">
              <a:xfrm>
                <a:off x="2437621" y="2567488"/>
                <a:ext cx="4774" cy="3819"/>
              </a:xfrm>
              <a:custGeom>
                <a:avLst/>
                <a:gdLst>
                  <a:gd name="T0" fmla="*/ 0 w 5"/>
                  <a:gd name="T1" fmla="*/ 2147483647 h 4"/>
                  <a:gd name="T2" fmla="*/ 0 w 5"/>
                  <a:gd name="T3" fmla="*/ 2147483647 h 4"/>
                  <a:gd name="T4" fmla="*/ 0 w 5"/>
                  <a:gd name="T5" fmla="*/ 2147483647 h 4"/>
                  <a:gd name="T6" fmla="*/ 0 w 5"/>
                  <a:gd name="T7" fmla="*/ 2147483647 h 4"/>
                  <a:gd name="T8" fmla="*/ 2147483647 w 5"/>
                  <a:gd name="T9" fmla="*/ 2147483647 h 4"/>
                  <a:gd name="T10" fmla="*/ 2147483647 w 5"/>
                  <a:gd name="T11" fmla="*/ 2147483647 h 4"/>
                  <a:gd name="T12" fmla="*/ 2147483647 w 5"/>
                  <a:gd name="T13" fmla="*/ 2147483647 h 4"/>
                  <a:gd name="T14" fmla="*/ 2147483647 w 5"/>
                  <a:gd name="T15" fmla="*/ 0 h 4"/>
                  <a:gd name="T16" fmla="*/ 2147483647 w 5"/>
                  <a:gd name="T17" fmla="*/ 0 h 4"/>
                  <a:gd name="T18" fmla="*/ 2147483647 w 5"/>
                  <a:gd name="T19" fmla="*/ 2147483647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2147483647 w 5"/>
                  <a:gd name="T31" fmla="*/ 2147483647 h 4"/>
                  <a:gd name="T32" fmla="*/ 2147483647 w 5"/>
                  <a:gd name="T33" fmla="*/ 2147483647 h 4"/>
                  <a:gd name="T34" fmla="*/ 2147483647 w 5"/>
                  <a:gd name="T35" fmla="*/ 2147483647 h 4"/>
                  <a:gd name="T36" fmla="*/ 2147483647 w 5"/>
                  <a:gd name="T37" fmla="*/ 2147483647 h 4"/>
                  <a:gd name="T38" fmla="*/ 0 w 5"/>
                  <a:gd name="T39" fmla="*/ 2147483647 h 4"/>
                  <a:gd name="T40" fmla="*/ 0 w 5"/>
                  <a:gd name="T41" fmla="*/ 2147483647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4">
                    <a:moveTo>
                      <a:pt x="0" y="4"/>
                    </a:moveTo>
                    <a:lnTo>
                      <a:pt x="0" y="4"/>
                    </a:lnTo>
                    <a:lnTo>
                      <a:pt x="0" y="3"/>
                    </a:lnTo>
                    <a:lnTo>
                      <a:pt x="1" y="2"/>
                    </a:lnTo>
                    <a:lnTo>
                      <a:pt x="3" y="2"/>
                    </a:lnTo>
                    <a:lnTo>
                      <a:pt x="4" y="0"/>
                    </a:lnTo>
                    <a:lnTo>
                      <a:pt x="5" y="1"/>
                    </a:lnTo>
                    <a:lnTo>
                      <a:pt x="5" y="2"/>
                    </a:lnTo>
                    <a:lnTo>
                      <a:pt x="4" y="2"/>
                    </a:lnTo>
                    <a:lnTo>
                      <a:pt x="1" y="3"/>
                    </a:lnTo>
                    <a:lnTo>
                      <a:pt x="1"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6" name="Freeform 383"/>
              <p:cNvSpPr>
                <a:spLocks/>
              </p:cNvSpPr>
              <p:nvPr/>
            </p:nvSpPr>
            <p:spPr bwMode="auto">
              <a:xfrm>
                <a:off x="2396060" y="2642206"/>
                <a:ext cx="4647" cy="4646"/>
              </a:xfrm>
              <a:custGeom>
                <a:avLst/>
                <a:gdLst>
                  <a:gd name="T0" fmla="*/ 7938 w 5"/>
                  <a:gd name="T1" fmla="*/ 0 h 5"/>
                  <a:gd name="T2" fmla="*/ 7938 w 5"/>
                  <a:gd name="T3" fmla="*/ 0 h 5"/>
                  <a:gd name="T4" fmla="*/ 7938 w 5"/>
                  <a:gd name="T5" fmla="*/ 1588 h 5"/>
                  <a:gd name="T6" fmla="*/ 6350 w 5"/>
                  <a:gd name="T7" fmla="*/ 1588 h 5"/>
                  <a:gd name="T8" fmla="*/ 6350 w 5"/>
                  <a:gd name="T9" fmla="*/ 1588 h 5"/>
                  <a:gd name="T10" fmla="*/ 6350 w 5"/>
                  <a:gd name="T11" fmla="*/ 1588 h 5"/>
                  <a:gd name="T12" fmla="*/ 6350 w 5"/>
                  <a:gd name="T13" fmla="*/ 0 h 5"/>
                  <a:gd name="T14" fmla="*/ 6350 w 5"/>
                  <a:gd name="T15" fmla="*/ 0 h 5"/>
                  <a:gd name="T16" fmla="*/ 6350 w 5"/>
                  <a:gd name="T17" fmla="*/ 0 h 5"/>
                  <a:gd name="T18" fmla="*/ 1588 w 5"/>
                  <a:gd name="T19" fmla="*/ 3175 h 5"/>
                  <a:gd name="T20" fmla="*/ 0 w 5"/>
                  <a:gd name="T21" fmla="*/ 4763 h 5"/>
                  <a:gd name="T22" fmla="*/ 0 w 5"/>
                  <a:gd name="T23" fmla="*/ 4763 h 5"/>
                  <a:gd name="T24" fmla="*/ 1588 w 5"/>
                  <a:gd name="T25" fmla="*/ 7938 h 5"/>
                  <a:gd name="T26" fmla="*/ 1588 w 5"/>
                  <a:gd name="T27" fmla="*/ 7938 h 5"/>
                  <a:gd name="T28" fmla="*/ 4763 w 5"/>
                  <a:gd name="T29" fmla="*/ 7938 h 5"/>
                  <a:gd name="T30" fmla="*/ 4763 w 5"/>
                  <a:gd name="T31" fmla="*/ 7938 h 5"/>
                  <a:gd name="T32" fmla="*/ 7938 w 5"/>
                  <a:gd name="T33" fmla="*/ 3175 h 5"/>
                  <a:gd name="T34" fmla="*/ 7938 w 5"/>
                  <a:gd name="T35" fmla="*/ 0 h 5"/>
                  <a:gd name="T36" fmla="*/ 7938 w 5"/>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5">
                    <a:moveTo>
                      <a:pt x="5" y="0"/>
                    </a:moveTo>
                    <a:lnTo>
                      <a:pt x="5" y="0"/>
                    </a:lnTo>
                    <a:lnTo>
                      <a:pt x="5" y="1"/>
                    </a:lnTo>
                    <a:lnTo>
                      <a:pt x="4" y="1"/>
                    </a:lnTo>
                    <a:lnTo>
                      <a:pt x="4" y="0"/>
                    </a:lnTo>
                    <a:lnTo>
                      <a:pt x="1" y="2"/>
                    </a:lnTo>
                    <a:lnTo>
                      <a:pt x="0" y="3"/>
                    </a:lnTo>
                    <a:lnTo>
                      <a:pt x="1" y="5"/>
                    </a:lnTo>
                    <a:lnTo>
                      <a:pt x="3" y="5"/>
                    </a:lnTo>
                    <a:lnTo>
                      <a:pt x="5" y="2"/>
                    </a:lnTo>
                    <a:lnTo>
                      <a:pt x="5"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7" name="Freeform 384"/>
              <p:cNvSpPr>
                <a:spLocks/>
              </p:cNvSpPr>
              <p:nvPr/>
            </p:nvSpPr>
            <p:spPr bwMode="auto">
              <a:xfrm>
                <a:off x="2414649" y="2642206"/>
                <a:ext cx="1549" cy="4646"/>
              </a:xfrm>
              <a:custGeom>
                <a:avLst/>
                <a:gdLst>
                  <a:gd name="T0" fmla="*/ 1587 w 1"/>
                  <a:gd name="T1" fmla="*/ 0 h 5"/>
                  <a:gd name="T2" fmla="*/ 1587 w 1"/>
                  <a:gd name="T3" fmla="*/ 0 h 5"/>
                  <a:gd name="T4" fmla="*/ 0 w 1"/>
                  <a:gd name="T5" fmla="*/ 1588 h 5"/>
                  <a:gd name="T6" fmla="*/ 0 w 1"/>
                  <a:gd name="T7" fmla="*/ 3175 h 5"/>
                  <a:gd name="T8" fmla="*/ 0 w 1"/>
                  <a:gd name="T9" fmla="*/ 3175 h 5"/>
                  <a:gd name="T10" fmla="*/ 0 w 1"/>
                  <a:gd name="T11" fmla="*/ 4763 h 5"/>
                  <a:gd name="T12" fmla="*/ 0 w 1"/>
                  <a:gd name="T13" fmla="*/ 7938 h 5"/>
                  <a:gd name="T14" fmla="*/ 0 w 1"/>
                  <a:gd name="T15" fmla="*/ 4763 h 5"/>
                  <a:gd name="T16" fmla="*/ 0 w 1"/>
                  <a:gd name="T17" fmla="*/ 4763 h 5"/>
                  <a:gd name="T18" fmla="*/ 1587 w 1"/>
                  <a:gd name="T19" fmla="*/ 3175 h 5"/>
                  <a:gd name="T20" fmla="*/ 1587 w 1"/>
                  <a:gd name="T21" fmla="*/ 3175 h 5"/>
                  <a:gd name="T22" fmla="*/ 1587 w 1"/>
                  <a:gd name="T23" fmla="*/ 1588 h 5"/>
                  <a:gd name="T24" fmla="*/ 1587 w 1"/>
                  <a:gd name="T25" fmla="*/ 0 h 5"/>
                  <a:gd name="T26" fmla="*/ 1587 w 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 h="5">
                    <a:moveTo>
                      <a:pt x="1" y="0"/>
                    </a:moveTo>
                    <a:lnTo>
                      <a:pt x="1" y="0"/>
                    </a:lnTo>
                    <a:lnTo>
                      <a:pt x="0" y="1"/>
                    </a:lnTo>
                    <a:lnTo>
                      <a:pt x="0" y="2"/>
                    </a:lnTo>
                    <a:lnTo>
                      <a:pt x="0" y="3"/>
                    </a:lnTo>
                    <a:lnTo>
                      <a:pt x="0" y="5"/>
                    </a:lnTo>
                    <a:lnTo>
                      <a:pt x="0" y="3"/>
                    </a:lnTo>
                    <a:lnTo>
                      <a:pt x="1" y="2"/>
                    </a:lnTo>
                    <a:lnTo>
                      <a:pt x="1" y="1"/>
                    </a:lnTo>
                    <a:lnTo>
                      <a:pt x="1"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8" name="Freeform 385"/>
              <p:cNvSpPr>
                <a:spLocks/>
              </p:cNvSpPr>
              <p:nvPr/>
            </p:nvSpPr>
            <p:spPr bwMode="auto">
              <a:xfrm>
                <a:off x="2449079" y="2662974"/>
                <a:ext cx="3819" cy="1910"/>
              </a:xfrm>
              <a:custGeom>
                <a:avLst/>
                <a:gdLst>
                  <a:gd name="T0" fmla="*/ 2147483647 w 4"/>
                  <a:gd name="T1" fmla="*/ 0 h 2"/>
                  <a:gd name="T2" fmla="*/ 2147483647 w 4"/>
                  <a:gd name="T3" fmla="*/ 0 h 2"/>
                  <a:gd name="T4" fmla="*/ 2147483647 w 4"/>
                  <a:gd name="T5" fmla="*/ 0 h 2"/>
                  <a:gd name="T6" fmla="*/ 2147483647 w 4"/>
                  <a:gd name="T7" fmla="*/ 0 h 2"/>
                  <a:gd name="T8" fmla="*/ 0 w 4"/>
                  <a:gd name="T9" fmla="*/ 2147483647 h 2"/>
                  <a:gd name="T10" fmla="*/ 0 w 4"/>
                  <a:gd name="T11" fmla="*/ 2147483647 h 2"/>
                  <a:gd name="T12" fmla="*/ 0 w 4"/>
                  <a:gd name="T13" fmla="*/ 2147483647 h 2"/>
                  <a:gd name="T14" fmla="*/ 2147483647 w 4"/>
                  <a:gd name="T15" fmla="*/ 2147483647 h 2"/>
                  <a:gd name="T16" fmla="*/ 2147483647 w 4"/>
                  <a:gd name="T17" fmla="*/ 2147483647 h 2"/>
                  <a:gd name="T18" fmla="*/ 2147483647 w 4"/>
                  <a:gd name="T19" fmla="*/ 0 h 2"/>
                  <a:gd name="T20" fmla="*/ 2147483647 w 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
                    <a:moveTo>
                      <a:pt x="3" y="0"/>
                    </a:moveTo>
                    <a:lnTo>
                      <a:pt x="3" y="0"/>
                    </a:lnTo>
                    <a:lnTo>
                      <a:pt x="2" y="0"/>
                    </a:lnTo>
                    <a:lnTo>
                      <a:pt x="0" y="1"/>
                    </a:lnTo>
                    <a:lnTo>
                      <a:pt x="0" y="2"/>
                    </a:lnTo>
                    <a:lnTo>
                      <a:pt x="3" y="1"/>
                    </a:lnTo>
                    <a:lnTo>
                      <a:pt x="4"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9" name="Freeform 386"/>
              <p:cNvSpPr>
                <a:spLocks/>
              </p:cNvSpPr>
              <p:nvPr/>
            </p:nvSpPr>
            <p:spPr bwMode="auto">
              <a:xfrm>
                <a:off x="2474860" y="2716446"/>
                <a:ext cx="2865" cy="4774"/>
              </a:xfrm>
              <a:custGeom>
                <a:avLst/>
                <a:gdLst>
                  <a:gd name="T0" fmla="*/ 2147483647 w 3"/>
                  <a:gd name="T1" fmla="*/ 0 h 5"/>
                  <a:gd name="T2" fmla="*/ 2147483647 w 3"/>
                  <a:gd name="T3" fmla="*/ 0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5">
                    <a:moveTo>
                      <a:pt x="1" y="0"/>
                    </a:moveTo>
                    <a:lnTo>
                      <a:pt x="1" y="0"/>
                    </a:lnTo>
                    <a:lnTo>
                      <a:pt x="0" y="2"/>
                    </a:lnTo>
                    <a:lnTo>
                      <a:pt x="0" y="4"/>
                    </a:lnTo>
                    <a:lnTo>
                      <a:pt x="0" y="5"/>
                    </a:lnTo>
                    <a:lnTo>
                      <a:pt x="1" y="5"/>
                    </a:lnTo>
                    <a:lnTo>
                      <a:pt x="3" y="4"/>
                    </a:lnTo>
                    <a:lnTo>
                      <a:pt x="3" y="3"/>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0" name="Freeform 387"/>
              <p:cNvSpPr>
                <a:spLocks/>
              </p:cNvSpPr>
              <p:nvPr/>
            </p:nvSpPr>
            <p:spPr bwMode="auto">
              <a:xfrm>
                <a:off x="2448124" y="2611412"/>
                <a:ext cx="2865" cy="4774"/>
              </a:xfrm>
              <a:custGeom>
                <a:avLst/>
                <a:gdLst>
                  <a:gd name="T0" fmla="*/ 2147483647 w 3"/>
                  <a:gd name="T1" fmla="*/ 0 h 5"/>
                  <a:gd name="T2" fmla="*/ 2147483647 w 3"/>
                  <a:gd name="T3" fmla="*/ 0 h 5"/>
                  <a:gd name="T4" fmla="*/ 0 w 3"/>
                  <a:gd name="T5" fmla="*/ 0 h 5"/>
                  <a:gd name="T6" fmla="*/ 0 w 3"/>
                  <a:gd name="T7" fmla="*/ 2147483647 h 5"/>
                  <a:gd name="T8" fmla="*/ 0 w 3"/>
                  <a:gd name="T9" fmla="*/ 2147483647 h 5"/>
                  <a:gd name="T10" fmla="*/ 2147483647 w 3"/>
                  <a:gd name="T11" fmla="*/ 2147483647 h 5"/>
                  <a:gd name="T12" fmla="*/ 2147483647 w 3"/>
                  <a:gd name="T13" fmla="*/ 2147483647 h 5"/>
                  <a:gd name="T14" fmla="*/ 0 w 3"/>
                  <a:gd name="T15" fmla="*/ 2147483647 h 5"/>
                  <a:gd name="T16" fmla="*/ 0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2147483647 w 3"/>
                  <a:gd name="T27" fmla="*/ 2147483647 h 5"/>
                  <a:gd name="T28" fmla="*/ 2147483647 w 3"/>
                  <a:gd name="T29" fmla="*/ 0 h 5"/>
                  <a:gd name="T30" fmla="*/ 2147483647 w 3"/>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5">
                    <a:moveTo>
                      <a:pt x="3" y="0"/>
                    </a:moveTo>
                    <a:lnTo>
                      <a:pt x="3" y="0"/>
                    </a:lnTo>
                    <a:lnTo>
                      <a:pt x="0" y="0"/>
                    </a:lnTo>
                    <a:lnTo>
                      <a:pt x="0" y="1"/>
                    </a:lnTo>
                    <a:lnTo>
                      <a:pt x="1" y="4"/>
                    </a:lnTo>
                    <a:lnTo>
                      <a:pt x="0" y="5"/>
                    </a:lnTo>
                    <a:lnTo>
                      <a:pt x="1" y="5"/>
                    </a:lnTo>
                    <a:lnTo>
                      <a:pt x="3" y="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1" name="Freeform 388"/>
              <p:cNvSpPr>
                <a:spLocks/>
              </p:cNvSpPr>
              <p:nvPr/>
            </p:nvSpPr>
            <p:spPr bwMode="auto">
              <a:xfrm>
                <a:off x="2474860" y="2559849"/>
                <a:ext cx="955" cy="955"/>
              </a:xfrm>
              <a:custGeom>
                <a:avLst/>
                <a:gdLst>
                  <a:gd name="T0" fmla="*/ 2147483647 w 1"/>
                  <a:gd name="T1" fmla="*/ 2147483647 h 1"/>
                  <a:gd name="T2" fmla="*/ 2147483647 w 1"/>
                  <a:gd name="T3" fmla="*/ 2147483647 h 1"/>
                  <a:gd name="T4" fmla="*/ 0 w 1"/>
                  <a:gd name="T5" fmla="*/ 0 h 1"/>
                  <a:gd name="T6" fmla="*/ 0 w 1"/>
                  <a:gd name="T7" fmla="*/ 0 h 1"/>
                  <a:gd name="T8" fmla="*/ 0 w 1"/>
                  <a:gd name="T9" fmla="*/ 0 h 1"/>
                  <a:gd name="T10" fmla="*/ 2147483647 w 1"/>
                  <a:gd name="T11" fmla="*/ 0 h 1"/>
                  <a:gd name="T12" fmla="*/ 2147483647 w 1"/>
                  <a:gd name="T13" fmla="*/ 2147483647 h 1"/>
                  <a:gd name="T14" fmla="*/ 2147483647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lnTo>
                      <a:pt x="1" y="1"/>
                    </a:lnTo>
                    <a:lnTo>
                      <a:pt x="0" y="0"/>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2" name="Freeform 389"/>
              <p:cNvSpPr>
                <a:spLocks/>
              </p:cNvSpPr>
              <p:nvPr/>
            </p:nvSpPr>
            <p:spPr bwMode="auto">
              <a:xfrm>
                <a:off x="2485364" y="2538843"/>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w 4"/>
                  <a:gd name="T9" fmla="*/ 2147483647 h 5"/>
                  <a:gd name="T10" fmla="*/ 2147483647 w 4"/>
                  <a:gd name="T11" fmla="*/ 2147483647 h 5"/>
                  <a:gd name="T12" fmla="*/ 2147483647 w 4"/>
                  <a:gd name="T13" fmla="*/ 2147483647 h 5"/>
                  <a:gd name="T14" fmla="*/ 2147483647 w 4"/>
                  <a:gd name="T15" fmla="*/ 0 h 5"/>
                  <a:gd name="T16" fmla="*/ 2147483647 w 4"/>
                  <a:gd name="T17" fmla="*/ 0 h 5"/>
                  <a:gd name="T18" fmla="*/ 2147483647 w 4"/>
                  <a:gd name="T19" fmla="*/ 0 h 5"/>
                  <a:gd name="T20" fmla="*/ 2147483647 w 4"/>
                  <a:gd name="T21" fmla="*/ 0 h 5"/>
                  <a:gd name="T22" fmla="*/ 2147483647 w 4"/>
                  <a:gd name="T23" fmla="*/ 2147483647 h 5"/>
                  <a:gd name="T24" fmla="*/ 2147483647 w 4"/>
                  <a:gd name="T25" fmla="*/ 2147483647 h 5"/>
                  <a:gd name="T26" fmla="*/ 2147483647 w 4"/>
                  <a:gd name="T27" fmla="*/ 2147483647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5">
                    <a:moveTo>
                      <a:pt x="3" y="5"/>
                    </a:moveTo>
                    <a:lnTo>
                      <a:pt x="3" y="5"/>
                    </a:lnTo>
                    <a:lnTo>
                      <a:pt x="1" y="4"/>
                    </a:lnTo>
                    <a:lnTo>
                      <a:pt x="0" y="3"/>
                    </a:lnTo>
                    <a:lnTo>
                      <a:pt x="1" y="1"/>
                    </a:lnTo>
                    <a:lnTo>
                      <a:pt x="1" y="0"/>
                    </a:lnTo>
                    <a:lnTo>
                      <a:pt x="3" y="0"/>
                    </a:lnTo>
                    <a:lnTo>
                      <a:pt x="3" y="1"/>
                    </a:lnTo>
                    <a:lnTo>
                      <a:pt x="4" y="3"/>
                    </a:lnTo>
                    <a:lnTo>
                      <a:pt x="4" y="4"/>
                    </a:lnTo>
                    <a:lnTo>
                      <a:pt x="4" y="5"/>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3" name="Freeform 390"/>
              <p:cNvSpPr>
                <a:spLocks/>
              </p:cNvSpPr>
              <p:nvPr/>
            </p:nvSpPr>
            <p:spPr bwMode="auto">
              <a:xfrm>
                <a:off x="2503506" y="2550301"/>
                <a:ext cx="1910" cy="3819"/>
              </a:xfrm>
              <a:custGeom>
                <a:avLst/>
                <a:gdLst>
                  <a:gd name="T0" fmla="*/ 2147483647 w 2"/>
                  <a:gd name="T1" fmla="*/ 2147483647 h 4"/>
                  <a:gd name="T2" fmla="*/ 2147483647 w 2"/>
                  <a:gd name="T3" fmla="*/ 2147483647 h 4"/>
                  <a:gd name="T4" fmla="*/ 2147483647 w 2"/>
                  <a:gd name="T5" fmla="*/ 0 h 4"/>
                  <a:gd name="T6" fmla="*/ 2147483647 w 2"/>
                  <a:gd name="T7" fmla="*/ 0 h 4"/>
                  <a:gd name="T8" fmla="*/ 2147483647 w 2"/>
                  <a:gd name="T9" fmla="*/ 0 h 4"/>
                  <a:gd name="T10" fmla="*/ 0 w 2"/>
                  <a:gd name="T11" fmla="*/ 2147483647 h 4"/>
                  <a:gd name="T12" fmla="*/ 0 w 2"/>
                  <a:gd name="T13" fmla="*/ 2147483647 h 4"/>
                  <a:gd name="T14" fmla="*/ 0 w 2"/>
                  <a:gd name="T15" fmla="*/ 2147483647 h 4"/>
                  <a:gd name="T16" fmla="*/ 0 w 2"/>
                  <a:gd name="T17" fmla="*/ 2147483647 h 4"/>
                  <a:gd name="T18" fmla="*/ 2147483647 w 2"/>
                  <a:gd name="T19" fmla="*/ 2147483647 h 4"/>
                  <a:gd name="T20" fmla="*/ 2147483647 w 2"/>
                  <a:gd name="T21" fmla="*/ 2147483647 h 4"/>
                  <a:gd name="T22" fmla="*/ 2147483647 w 2"/>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2" y="2"/>
                    </a:moveTo>
                    <a:lnTo>
                      <a:pt x="2" y="2"/>
                    </a:lnTo>
                    <a:lnTo>
                      <a:pt x="1" y="0"/>
                    </a:lnTo>
                    <a:lnTo>
                      <a:pt x="0" y="2"/>
                    </a:lnTo>
                    <a:lnTo>
                      <a:pt x="0" y="3"/>
                    </a:lnTo>
                    <a:lnTo>
                      <a:pt x="0" y="4"/>
                    </a:lnTo>
                    <a:lnTo>
                      <a:pt x="1" y="4"/>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4" name="Freeform 391"/>
              <p:cNvSpPr>
                <a:spLocks/>
              </p:cNvSpPr>
              <p:nvPr/>
            </p:nvSpPr>
            <p:spPr bwMode="auto">
              <a:xfrm>
                <a:off x="2540746" y="2525475"/>
                <a:ext cx="1910" cy="1910"/>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2147483647 h 2"/>
                  <a:gd name="T14" fmla="*/ 0 w 2"/>
                  <a:gd name="T15" fmla="*/ 2147483647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1" y="2"/>
                    </a:moveTo>
                    <a:lnTo>
                      <a:pt x="1" y="2"/>
                    </a:lnTo>
                    <a:lnTo>
                      <a:pt x="2" y="1"/>
                    </a:lnTo>
                    <a:lnTo>
                      <a:pt x="1" y="0"/>
                    </a:lnTo>
                    <a:lnTo>
                      <a:pt x="0" y="0"/>
                    </a:lnTo>
                    <a:lnTo>
                      <a:pt x="0" y="1"/>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5" name="Freeform 392"/>
              <p:cNvSpPr>
                <a:spLocks/>
              </p:cNvSpPr>
              <p:nvPr/>
            </p:nvSpPr>
            <p:spPr bwMode="auto">
              <a:xfrm>
                <a:off x="3847943" y="2335458"/>
                <a:ext cx="15278" cy="19097"/>
              </a:xfrm>
              <a:custGeom>
                <a:avLst/>
                <a:gdLst>
                  <a:gd name="T0" fmla="*/ 2147483647 w 16"/>
                  <a:gd name="T1" fmla="*/ 2147483647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2147483647 w 16"/>
                  <a:gd name="T13" fmla="*/ 2147483647 h 20"/>
                  <a:gd name="T14" fmla="*/ 2147483647 w 16"/>
                  <a:gd name="T15" fmla="*/ 2147483647 h 20"/>
                  <a:gd name="T16" fmla="*/ 2147483647 w 16"/>
                  <a:gd name="T17" fmla="*/ 2147483647 h 20"/>
                  <a:gd name="T18" fmla="*/ 2147483647 w 16"/>
                  <a:gd name="T19" fmla="*/ 2147483647 h 20"/>
                  <a:gd name="T20" fmla="*/ 2147483647 w 16"/>
                  <a:gd name="T21" fmla="*/ 2147483647 h 20"/>
                  <a:gd name="T22" fmla="*/ 2147483647 w 16"/>
                  <a:gd name="T23" fmla="*/ 2147483647 h 20"/>
                  <a:gd name="T24" fmla="*/ 2147483647 w 16"/>
                  <a:gd name="T25" fmla="*/ 2147483647 h 20"/>
                  <a:gd name="T26" fmla="*/ 2147483647 w 16"/>
                  <a:gd name="T27" fmla="*/ 2147483647 h 20"/>
                  <a:gd name="T28" fmla="*/ 2147483647 w 16"/>
                  <a:gd name="T29" fmla="*/ 2147483647 h 20"/>
                  <a:gd name="T30" fmla="*/ 2147483647 w 16"/>
                  <a:gd name="T31" fmla="*/ 2147483647 h 20"/>
                  <a:gd name="T32" fmla="*/ 0 w 16"/>
                  <a:gd name="T33" fmla="*/ 2147483647 h 20"/>
                  <a:gd name="T34" fmla="*/ 0 w 16"/>
                  <a:gd name="T35" fmla="*/ 0 h 20"/>
                  <a:gd name="T36" fmla="*/ 2147483647 w 16"/>
                  <a:gd name="T37" fmla="*/ 0 h 20"/>
                  <a:gd name="T38" fmla="*/ 2147483647 w 16"/>
                  <a:gd name="T39" fmla="*/ 0 h 20"/>
                  <a:gd name="T40" fmla="*/ 2147483647 w 16"/>
                  <a:gd name="T41" fmla="*/ 0 h 20"/>
                  <a:gd name="T42" fmla="*/ 2147483647 w 16"/>
                  <a:gd name="T43" fmla="*/ 2147483647 h 20"/>
                  <a:gd name="T44" fmla="*/ 2147483647 w 16"/>
                  <a:gd name="T45" fmla="*/ 2147483647 h 20"/>
                  <a:gd name="T46" fmla="*/ 2147483647 w 16"/>
                  <a:gd name="T47" fmla="*/ 2147483647 h 20"/>
                  <a:gd name="T48" fmla="*/ 2147483647 w 16"/>
                  <a:gd name="T49" fmla="*/ 2147483647 h 20"/>
                  <a:gd name="T50" fmla="*/ 2147483647 w 16"/>
                  <a:gd name="T51" fmla="*/ 2147483647 h 20"/>
                  <a:gd name="T52" fmla="*/ 2147483647 w 16"/>
                  <a:gd name="T53" fmla="*/ 2147483647 h 20"/>
                  <a:gd name="T54" fmla="*/ 2147483647 w 16"/>
                  <a:gd name="T55" fmla="*/ 2147483647 h 20"/>
                  <a:gd name="T56" fmla="*/ 2147483647 w 16"/>
                  <a:gd name="T57" fmla="*/ 2147483647 h 20"/>
                  <a:gd name="T58" fmla="*/ 2147483647 w 16"/>
                  <a:gd name="T59" fmla="*/ 2147483647 h 20"/>
                  <a:gd name="T60" fmla="*/ 2147483647 w 16"/>
                  <a:gd name="T61" fmla="*/ 2147483647 h 20"/>
                  <a:gd name="T62" fmla="*/ 2147483647 w 16"/>
                  <a:gd name="T63" fmla="*/ 2147483647 h 20"/>
                  <a:gd name="T64" fmla="*/ 2147483647 w 16"/>
                  <a:gd name="T65" fmla="*/ 2147483647 h 20"/>
                  <a:gd name="T66" fmla="*/ 2147483647 w 16"/>
                  <a:gd name="T67" fmla="*/ 2147483647 h 20"/>
                  <a:gd name="T68" fmla="*/ 2147483647 w 16"/>
                  <a:gd name="T69" fmla="*/ 2147483647 h 20"/>
                  <a:gd name="T70" fmla="*/ 2147483647 w 16"/>
                  <a:gd name="T71" fmla="*/ 2147483647 h 20"/>
                  <a:gd name="T72" fmla="*/ 2147483647 w 16"/>
                  <a:gd name="T73" fmla="*/ 2147483647 h 20"/>
                  <a:gd name="T74" fmla="*/ 2147483647 w 16"/>
                  <a:gd name="T75" fmla="*/ 2147483647 h 20"/>
                  <a:gd name="T76" fmla="*/ 2147483647 w 16"/>
                  <a:gd name="T77" fmla="*/ 2147483647 h 20"/>
                  <a:gd name="T78" fmla="*/ 2147483647 w 16"/>
                  <a:gd name="T79" fmla="*/ 2147483647 h 20"/>
                  <a:gd name="T80" fmla="*/ 2147483647 w 16"/>
                  <a:gd name="T81" fmla="*/ 2147483647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20">
                    <a:moveTo>
                      <a:pt x="14" y="20"/>
                    </a:moveTo>
                    <a:lnTo>
                      <a:pt x="14" y="20"/>
                    </a:lnTo>
                    <a:lnTo>
                      <a:pt x="9" y="20"/>
                    </a:lnTo>
                    <a:lnTo>
                      <a:pt x="7" y="18"/>
                    </a:lnTo>
                    <a:lnTo>
                      <a:pt x="6" y="17"/>
                    </a:lnTo>
                    <a:lnTo>
                      <a:pt x="4" y="16"/>
                    </a:lnTo>
                    <a:lnTo>
                      <a:pt x="3" y="16"/>
                    </a:lnTo>
                    <a:lnTo>
                      <a:pt x="1" y="15"/>
                    </a:lnTo>
                    <a:lnTo>
                      <a:pt x="1" y="12"/>
                    </a:lnTo>
                    <a:lnTo>
                      <a:pt x="1" y="9"/>
                    </a:lnTo>
                    <a:lnTo>
                      <a:pt x="1" y="5"/>
                    </a:lnTo>
                    <a:lnTo>
                      <a:pt x="0" y="1"/>
                    </a:lnTo>
                    <a:lnTo>
                      <a:pt x="0" y="0"/>
                    </a:lnTo>
                    <a:lnTo>
                      <a:pt x="1" y="0"/>
                    </a:lnTo>
                    <a:lnTo>
                      <a:pt x="5" y="0"/>
                    </a:lnTo>
                    <a:lnTo>
                      <a:pt x="7" y="1"/>
                    </a:lnTo>
                    <a:lnTo>
                      <a:pt x="11" y="1"/>
                    </a:lnTo>
                    <a:lnTo>
                      <a:pt x="14" y="4"/>
                    </a:lnTo>
                    <a:lnTo>
                      <a:pt x="15" y="5"/>
                    </a:lnTo>
                    <a:lnTo>
                      <a:pt x="16" y="6"/>
                    </a:lnTo>
                    <a:lnTo>
                      <a:pt x="16" y="7"/>
                    </a:lnTo>
                    <a:lnTo>
                      <a:pt x="15" y="9"/>
                    </a:lnTo>
                    <a:lnTo>
                      <a:pt x="15" y="11"/>
                    </a:lnTo>
                    <a:lnTo>
                      <a:pt x="15" y="15"/>
                    </a:lnTo>
                    <a:lnTo>
                      <a:pt x="15" y="16"/>
                    </a:lnTo>
                    <a:lnTo>
                      <a:pt x="15" y="17"/>
                    </a:lnTo>
                    <a:lnTo>
                      <a:pt x="15" y="18"/>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6" name="Freeform 393"/>
              <p:cNvSpPr>
                <a:spLocks/>
              </p:cNvSpPr>
              <p:nvPr/>
            </p:nvSpPr>
            <p:spPr bwMode="auto">
              <a:xfrm>
                <a:off x="3836485" y="2380336"/>
                <a:ext cx="3819" cy="2864"/>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0 w 4"/>
                  <a:gd name="T9" fmla="*/ 2147483647 h 3"/>
                  <a:gd name="T10" fmla="*/ 2147483647 w 4"/>
                  <a:gd name="T11" fmla="*/ 0 h 3"/>
                  <a:gd name="T12" fmla="*/ 2147483647 w 4"/>
                  <a:gd name="T13" fmla="*/ 0 h 3"/>
                  <a:gd name="T14" fmla="*/ 2147483647 w 4"/>
                  <a:gd name="T15" fmla="*/ 2147483647 h 3"/>
                  <a:gd name="T16" fmla="*/ 2147483647 w 4"/>
                  <a:gd name="T17" fmla="*/ 2147483647 h 3"/>
                  <a:gd name="T18" fmla="*/ 2147483647 w 4"/>
                  <a:gd name="T19" fmla="*/ 2147483647 h 3"/>
                  <a:gd name="T20" fmla="*/ 2147483647 w 4"/>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3">
                    <a:moveTo>
                      <a:pt x="2" y="3"/>
                    </a:moveTo>
                    <a:lnTo>
                      <a:pt x="2" y="3"/>
                    </a:lnTo>
                    <a:lnTo>
                      <a:pt x="1" y="3"/>
                    </a:lnTo>
                    <a:lnTo>
                      <a:pt x="0" y="2"/>
                    </a:lnTo>
                    <a:lnTo>
                      <a:pt x="0" y="1"/>
                    </a:lnTo>
                    <a:lnTo>
                      <a:pt x="1" y="0"/>
                    </a:lnTo>
                    <a:lnTo>
                      <a:pt x="4" y="1"/>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7" name="Freeform 394"/>
              <p:cNvSpPr>
                <a:spLocks/>
              </p:cNvSpPr>
              <p:nvPr/>
            </p:nvSpPr>
            <p:spPr bwMode="auto">
              <a:xfrm>
                <a:off x="3832666" y="2397524"/>
                <a:ext cx="8594" cy="17187"/>
              </a:xfrm>
              <a:custGeom>
                <a:avLst/>
                <a:gdLst>
                  <a:gd name="T0" fmla="*/ 2147483647 w 9"/>
                  <a:gd name="T1" fmla="*/ 2147483647 h 18"/>
                  <a:gd name="T2" fmla="*/ 2147483647 w 9"/>
                  <a:gd name="T3" fmla="*/ 2147483647 h 18"/>
                  <a:gd name="T4" fmla="*/ 2147483647 w 9"/>
                  <a:gd name="T5" fmla="*/ 2147483647 h 18"/>
                  <a:gd name="T6" fmla="*/ 0 w 9"/>
                  <a:gd name="T7" fmla="*/ 2147483647 h 18"/>
                  <a:gd name="T8" fmla="*/ 0 w 9"/>
                  <a:gd name="T9" fmla="*/ 2147483647 h 18"/>
                  <a:gd name="T10" fmla="*/ 0 w 9"/>
                  <a:gd name="T11" fmla="*/ 2147483647 h 18"/>
                  <a:gd name="T12" fmla="*/ 0 w 9"/>
                  <a:gd name="T13" fmla="*/ 2147483647 h 18"/>
                  <a:gd name="T14" fmla="*/ 2147483647 w 9"/>
                  <a:gd name="T15" fmla="*/ 2147483647 h 18"/>
                  <a:gd name="T16" fmla="*/ 2147483647 w 9"/>
                  <a:gd name="T17" fmla="*/ 2147483647 h 18"/>
                  <a:gd name="T18" fmla="*/ 2147483647 w 9"/>
                  <a:gd name="T19" fmla="*/ 2147483647 h 18"/>
                  <a:gd name="T20" fmla="*/ 2147483647 w 9"/>
                  <a:gd name="T21" fmla="*/ 2147483647 h 18"/>
                  <a:gd name="T22" fmla="*/ 2147483647 w 9"/>
                  <a:gd name="T23" fmla="*/ 2147483647 h 18"/>
                  <a:gd name="T24" fmla="*/ 2147483647 w 9"/>
                  <a:gd name="T25" fmla="*/ 2147483647 h 18"/>
                  <a:gd name="T26" fmla="*/ 2147483647 w 9"/>
                  <a:gd name="T27" fmla="*/ 2147483647 h 18"/>
                  <a:gd name="T28" fmla="*/ 2147483647 w 9"/>
                  <a:gd name="T29" fmla="*/ 2147483647 h 18"/>
                  <a:gd name="T30" fmla="*/ 2147483647 w 9"/>
                  <a:gd name="T31" fmla="*/ 0 h 18"/>
                  <a:gd name="T32" fmla="*/ 2147483647 w 9"/>
                  <a:gd name="T33" fmla="*/ 0 h 18"/>
                  <a:gd name="T34" fmla="*/ 2147483647 w 9"/>
                  <a:gd name="T35" fmla="*/ 0 h 18"/>
                  <a:gd name="T36" fmla="*/ 2147483647 w 9"/>
                  <a:gd name="T37" fmla="*/ 2147483647 h 18"/>
                  <a:gd name="T38" fmla="*/ 2147483647 w 9"/>
                  <a:gd name="T39" fmla="*/ 2147483647 h 18"/>
                  <a:gd name="T40" fmla="*/ 2147483647 w 9"/>
                  <a:gd name="T41" fmla="*/ 2147483647 h 18"/>
                  <a:gd name="T42" fmla="*/ 2147483647 w 9"/>
                  <a:gd name="T43" fmla="*/ 2147483647 h 18"/>
                  <a:gd name="T44" fmla="*/ 2147483647 w 9"/>
                  <a:gd name="T45" fmla="*/ 2147483647 h 18"/>
                  <a:gd name="T46" fmla="*/ 2147483647 w 9"/>
                  <a:gd name="T47" fmla="*/ 2147483647 h 18"/>
                  <a:gd name="T48" fmla="*/ 2147483647 w 9"/>
                  <a:gd name="T49" fmla="*/ 2147483647 h 18"/>
                  <a:gd name="T50" fmla="*/ 2147483647 w 9"/>
                  <a:gd name="T51" fmla="*/ 2147483647 h 18"/>
                  <a:gd name="T52" fmla="*/ 2147483647 w 9"/>
                  <a:gd name="T53" fmla="*/ 2147483647 h 18"/>
                  <a:gd name="T54" fmla="*/ 2147483647 w 9"/>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8">
                    <a:moveTo>
                      <a:pt x="4" y="18"/>
                    </a:moveTo>
                    <a:lnTo>
                      <a:pt x="4" y="18"/>
                    </a:lnTo>
                    <a:lnTo>
                      <a:pt x="1" y="16"/>
                    </a:lnTo>
                    <a:lnTo>
                      <a:pt x="0" y="15"/>
                    </a:lnTo>
                    <a:lnTo>
                      <a:pt x="0" y="11"/>
                    </a:lnTo>
                    <a:lnTo>
                      <a:pt x="1" y="9"/>
                    </a:lnTo>
                    <a:lnTo>
                      <a:pt x="4" y="5"/>
                    </a:lnTo>
                    <a:lnTo>
                      <a:pt x="6" y="2"/>
                    </a:lnTo>
                    <a:lnTo>
                      <a:pt x="6" y="1"/>
                    </a:lnTo>
                    <a:lnTo>
                      <a:pt x="5" y="1"/>
                    </a:lnTo>
                    <a:lnTo>
                      <a:pt x="6" y="0"/>
                    </a:lnTo>
                    <a:lnTo>
                      <a:pt x="8" y="0"/>
                    </a:lnTo>
                    <a:lnTo>
                      <a:pt x="9" y="1"/>
                    </a:lnTo>
                    <a:lnTo>
                      <a:pt x="6" y="5"/>
                    </a:lnTo>
                    <a:lnTo>
                      <a:pt x="5" y="13"/>
                    </a:lnTo>
                    <a:lnTo>
                      <a:pt x="5" y="17"/>
                    </a:lnTo>
                    <a:lnTo>
                      <a:pt x="5" y="18"/>
                    </a:lnTo>
                    <a:lnTo>
                      <a:pt x="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48" name="Freeform 395"/>
              <p:cNvSpPr>
                <a:spLocks/>
              </p:cNvSpPr>
              <p:nvPr/>
            </p:nvSpPr>
            <p:spPr bwMode="auto">
              <a:xfrm>
                <a:off x="2560265" y="3072814"/>
                <a:ext cx="41825" cy="38723"/>
              </a:xfrm>
              <a:custGeom>
                <a:avLst/>
                <a:gdLst>
                  <a:gd name="T0" fmla="*/ 34925 w 44"/>
                  <a:gd name="T1" fmla="*/ 3175 h 40"/>
                  <a:gd name="T2" fmla="*/ 31750 w 44"/>
                  <a:gd name="T3" fmla="*/ 3175 h 40"/>
                  <a:gd name="T4" fmla="*/ 28575 w 44"/>
                  <a:gd name="T5" fmla="*/ 3175 h 40"/>
                  <a:gd name="T6" fmla="*/ 28575 w 44"/>
                  <a:gd name="T7" fmla="*/ 0 h 40"/>
                  <a:gd name="T8" fmla="*/ 26988 w 44"/>
                  <a:gd name="T9" fmla="*/ 0 h 40"/>
                  <a:gd name="T10" fmla="*/ 26988 w 44"/>
                  <a:gd name="T11" fmla="*/ 1588 h 40"/>
                  <a:gd name="T12" fmla="*/ 26988 w 44"/>
                  <a:gd name="T13" fmla="*/ 3175 h 40"/>
                  <a:gd name="T14" fmla="*/ 22225 w 44"/>
                  <a:gd name="T15" fmla="*/ 1588 h 40"/>
                  <a:gd name="T16" fmla="*/ 20638 w 44"/>
                  <a:gd name="T17" fmla="*/ 0 h 40"/>
                  <a:gd name="T18" fmla="*/ 19050 w 44"/>
                  <a:gd name="T19" fmla="*/ 3175 h 40"/>
                  <a:gd name="T20" fmla="*/ 19050 w 44"/>
                  <a:gd name="T21" fmla="*/ 7938 h 40"/>
                  <a:gd name="T22" fmla="*/ 14288 w 44"/>
                  <a:gd name="T23" fmla="*/ 9525 h 40"/>
                  <a:gd name="T24" fmla="*/ 12700 w 44"/>
                  <a:gd name="T25" fmla="*/ 12700 h 40"/>
                  <a:gd name="T26" fmla="*/ 11113 w 44"/>
                  <a:gd name="T27" fmla="*/ 17463 h 40"/>
                  <a:gd name="T28" fmla="*/ 7938 w 44"/>
                  <a:gd name="T29" fmla="*/ 19050 h 40"/>
                  <a:gd name="T30" fmla="*/ 3175 w 44"/>
                  <a:gd name="T31" fmla="*/ 19050 h 40"/>
                  <a:gd name="T32" fmla="*/ 0 w 44"/>
                  <a:gd name="T33" fmla="*/ 20638 h 40"/>
                  <a:gd name="T34" fmla="*/ 1588 w 44"/>
                  <a:gd name="T35" fmla="*/ 28575 h 40"/>
                  <a:gd name="T36" fmla="*/ 1588 w 44"/>
                  <a:gd name="T37" fmla="*/ 34925 h 40"/>
                  <a:gd name="T38" fmla="*/ 3175 w 44"/>
                  <a:gd name="T39" fmla="*/ 38100 h 40"/>
                  <a:gd name="T40" fmla="*/ 4763 w 44"/>
                  <a:gd name="T41" fmla="*/ 42863 h 40"/>
                  <a:gd name="T42" fmla="*/ 7938 w 44"/>
                  <a:gd name="T43" fmla="*/ 47625 h 40"/>
                  <a:gd name="T44" fmla="*/ 7938 w 44"/>
                  <a:gd name="T45" fmla="*/ 52388 h 40"/>
                  <a:gd name="T46" fmla="*/ 11113 w 44"/>
                  <a:gd name="T47" fmla="*/ 50800 h 40"/>
                  <a:gd name="T48" fmla="*/ 11113 w 44"/>
                  <a:gd name="T49" fmla="*/ 50800 h 40"/>
                  <a:gd name="T50" fmla="*/ 9525 w 44"/>
                  <a:gd name="T51" fmla="*/ 52388 h 40"/>
                  <a:gd name="T52" fmla="*/ 11113 w 44"/>
                  <a:gd name="T53" fmla="*/ 55563 h 40"/>
                  <a:gd name="T54" fmla="*/ 11113 w 44"/>
                  <a:gd name="T55" fmla="*/ 60325 h 40"/>
                  <a:gd name="T56" fmla="*/ 12700 w 44"/>
                  <a:gd name="T57" fmla="*/ 61913 h 40"/>
                  <a:gd name="T58" fmla="*/ 19050 w 44"/>
                  <a:gd name="T59" fmla="*/ 63500 h 40"/>
                  <a:gd name="T60" fmla="*/ 26988 w 44"/>
                  <a:gd name="T61" fmla="*/ 63500 h 40"/>
                  <a:gd name="T62" fmla="*/ 31750 w 44"/>
                  <a:gd name="T63" fmla="*/ 63500 h 40"/>
                  <a:gd name="T64" fmla="*/ 46038 w 44"/>
                  <a:gd name="T65" fmla="*/ 61913 h 40"/>
                  <a:gd name="T66" fmla="*/ 50800 w 44"/>
                  <a:gd name="T67" fmla="*/ 57150 h 40"/>
                  <a:gd name="T68" fmla="*/ 53975 w 44"/>
                  <a:gd name="T69" fmla="*/ 55563 h 40"/>
                  <a:gd name="T70" fmla="*/ 57150 w 44"/>
                  <a:gd name="T71" fmla="*/ 50800 h 40"/>
                  <a:gd name="T72" fmla="*/ 61913 w 44"/>
                  <a:gd name="T73" fmla="*/ 46038 h 40"/>
                  <a:gd name="T74" fmla="*/ 65088 w 44"/>
                  <a:gd name="T75" fmla="*/ 44450 h 40"/>
                  <a:gd name="T76" fmla="*/ 68263 w 44"/>
                  <a:gd name="T77" fmla="*/ 39688 h 40"/>
                  <a:gd name="T78" fmla="*/ 68263 w 44"/>
                  <a:gd name="T79" fmla="*/ 28575 h 40"/>
                  <a:gd name="T80" fmla="*/ 69850 w 44"/>
                  <a:gd name="T81" fmla="*/ 26988 h 40"/>
                  <a:gd name="T82" fmla="*/ 69850 w 44"/>
                  <a:gd name="T83" fmla="*/ 25400 h 40"/>
                  <a:gd name="T84" fmla="*/ 65088 w 44"/>
                  <a:gd name="T85" fmla="*/ 19050 h 40"/>
                  <a:gd name="T86" fmla="*/ 57150 w 44"/>
                  <a:gd name="T87" fmla="*/ 14288 h 40"/>
                  <a:gd name="T88" fmla="*/ 55563 w 44"/>
                  <a:gd name="T89" fmla="*/ 14288 h 40"/>
                  <a:gd name="T90" fmla="*/ 52388 w 44"/>
                  <a:gd name="T91" fmla="*/ 12700 h 40"/>
                  <a:gd name="T92" fmla="*/ 50800 w 44"/>
                  <a:gd name="T93" fmla="*/ 11113 h 40"/>
                  <a:gd name="T94" fmla="*/ 44450 w 44"/>
                  <a:gd name="T95" fmla="*/ 9525 h 40"/>
                  <a:gd name="T96" fmla="*/ 42863 w 44"/>
                  <a:gd name="T97" fmla="*/ 7938 h 40"/>
                  <a:gd name="T98" fmla="*/ 34925 w 44"/>
                  <a:gd name="T99" fmla="*/ 3175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 h="40">
                    <a:moveTo>
                      <a:pt x="22" y="2"/>
                    </a:moveTo>
                    <a:lnTo>
                      <a:pt x="22" y="2"/>
                    </a:lnTo>
                    <a:lnTo>
                      <a:pt x="20" y="2"/>
                    </a:lnTo>
                    <a:lnTo>
                      <a:pt x="18" y="2"/>
                    </a:lnTo>
                    <a:lnTo>
                      <a:pt x="18" y="0"/>
                    </a:lnTo>
                    <a:lnTo>
                      <a:pt x="17" y="0"/>
                    </a:lnTo>
                    <a:lnTo>
                      <a:pt x="17" y="1"/>
                    </a:lnTo>
                    <a:lnTo>
                      <a:pt x="17" y="2"/>
                    </a:lnTo>
                    <a:lnTo>
                      <a:pt x="14" y="1"/>
                    </a:lnTo>
                    <a:lnTo>
                      <a:pt x="13" y="0"/>
                    </a:lnTo>
                    <a:lnTo>
                      <a:pt x="12" y="1"/>
                    </a:lnTo>
                    <a:lnTo>
                      <a:pt x="12" y="2"/>
                    </a:lnTo>
                    <a:lnTo>
                      <a:pt x="12" y="5"/>
                    </a:lnTo>
                    <a:lnTo>
                      <a:pt x="9" y="6"/>
                    </a:lnTo>
                    <a:lnTo>
                      <a:pt x="8" y="8"/>
                    </a:lnTo>
                    <a:lnTo>
                      <a:pt x="7" y="11"/>
                    </a:lnTo>
                    <a:lnTo>
                      <a:pt x="5" y="12"/>
                    </a:lnTo>
                    <a:lnTo>
                      <a:pt x="2" y="12"/>
                    </a:lnTo>
                    <a:lnTo>
                      <a:pt x="1" y="12"/>
                    </a:lnTo>
                    <a:lnTo>
                      <a:pt x="0" y="13"/>
                    </a:lnTo>
                    <a:lnTo>
                      <a:pt x="1" y="18"/>
                    </a:lnTo>
                    <a:lnTo>
                      <a:pt x="1" y="22"/>
                    </a:lnTo>
                    <a:lnTo>
                      <a:pt x="2" y="24"/>
                    </a:lnTo>
                    <a:lnTo>
                      <a:pt x="3" y="27"/>
                    </a:lnTo>
                    <a:lnTo>
                      <a:pt x="5" y="30"/>
                    </a:lnTo>
                    <a:lnTo>
                      <a:pt x="5" y="33"/>
                    </a:lnTo>
                    <a:lnTo>
                      <a:pt x="7" y="32"/>
                    </a:lnTo>
                    <a:lnTo>
                      <a:pt x="6" y="33"/>
                    </a:lnTo>
                    <a:lnTo>
                      <a:pt x="6" y="34"/>
                    </a:lnTo>
                    <a:lnTo>
                      <a:pt x="7" y="35"/>
                    </a:lnTo>
                    <a:lnTo>
                      <a:pt x="7" y="38"/>
                    </a:lnTo>
                    <a:lnTo>
                      <a:pt x="8" y="39"/>
                    </a:lnTo>
                    <a:lnTo>
                      <a:pt x="12" y="40"/>
                    </a:lnTo>
                    <a:lnTo>
                      <a:pt x="17" y="40"/>
                    </a:lnTo>
                    <a:lnTo>
                      <a:pt x="20" y="40"/>
                    </a:lnTo>
                    <a:lnTo>
                      <a:pt x="24" y="40"/>
                    </a:lnTo>
                    <a:lnTo>
                      <a:pt x="29" y="39"/>
                    </a:lnTo>
                    <a:lnTo>
                      <a:pt x="32" y="36"/>
                    </a:lnTo>
                    <a:lnTo>
                      <a:pt x="34" y="35"/>
                    </a:lnTo>
                    <a:lnTo>
                      <a:pt x="36" y="32"/>
                    </a:lnTo>
                    <a:lnTo>
                      <a:pt x="39" y="29"/>
                    </a:lnTo>
                    <a:lnTo>
                      <a:pt x="41" y="28"/>
                    </a:lnTo>
                    <a:lnTo>
                      <a:pt x="41" y="27"/>
                    </a:lnTo>
                    <a:lnTo>
                      <a:pt x="43" y="25"/>
                    </a:lnTo>
                    <a:lnTo>
                      <a:pt x="43" y="18"/>
                    </a:lnTo>
                    <a:lnTo>
                      <a:pt x="44" y="17"/>
                    </a:lnTo>
                    <a:lnTo>
                      <a:pt x="44" y="16"/>
                    </a:lnTo>
                    <a:lnTo>
                      <a:pt x="43" y="13"/>
                    </a:lnTo>
                    <a:lnTo>
                      <a:pt x="41" y="12"/>
                    </a:lnTo>
                    <a:lnTo>
                      <a:pt x="36" y="9"/>
                    </a:lnTo>
                    <a:lnTo>
                      <a:pt x="35" y="9"/>
                    </a:lnTo>
                    <a:lnTo>
                      <a:pt x="33" y="8"/>
                    </a:lnTo>
                    <a:lnTo>
                      <a:pt x="32" y="7"/>
                    </a:lnTo>
                    <a:lnTo>
                      <a:pt x="28" y="6"/>
                    </a:lnTo>
                    <a:lnTo>
                      <a:pt x="27" y="5"/>
                    </a:lnTo>
                    <a:lnTo>
                      <a:pt x="24" y="3"/>
                    </a:lnTo>
                    <a:lnTo>
                      <a:pt x="22" y="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9" name="Freeform 396"/>
              <p:cNvSpPr>
                <a:spLocks/>
              </p:cNvSpPr>
              <p:nvPr/>
            </p:nvSpPr>
            <p:spPr bwMode="auto">
              <a:xfrm>
                <a:off x="2625327" y="3023247"/>
                <a:ext cx="4647" cy="4646"/>
              </a:xfrm>
              <a:custGeom>
                <a:avLst/>
                <a:gdLst>
                  <a:gd name="T0" fmla="*/ 6350 w 4"/>
                  <a:gd name="T1" fmla="*/ 3175 h 6"/>
                  <a:gd name="T2" fmla="*/ 6350 w 4"/>
                  <a:gd name="T3" fmla="*/ 3175 h 6"/>
                  <a:gd name="T4" fmla="*/ 6350 w 4"/>
                  <a:gd name="T5" fmla="*/ 1588 h 6"/>
                  <a:gd name="T6" fmla="*/ 6350 w 4"/>
                  <a:gd name="T7" fmla="*/ 0 h 6"/>
                  <a:gd name="T8" fmla="*/ 6350 w 4"/>
                  <a:gd name="T9" fmla="*/ 0 h 6"/>
                  <a:gd name="T10" fmla="*/ 4763 w 4"/>
                  <a:gd name="T11" fmla="*/ 0 h 6"/>
                  <a:gd name="T12" fmla="*/ 4763 w 4"/>
                  <a:gd name="T13" fmla="*/ 3175 h 6"/>
                  <a:gd name="T14" fmla="*/ 4763 w 4"/>
                  <a:gd name="T15" fmla="*/ 3175 h 6"/>
                  <a:gd name="T16" fmla="*/ 0 w 4"/>
                  <a:gd name="T17" fmla="*/ 9525 h 6"/>
                  <a:gd name="T18" fmla="*/ 0 w 4"/>
                  <a:gd name="T19" fmla="*/ 9525 h 6"/>
                  <a:gd name="T20" fmla="*/ 1588 w 4"/>
                  <a:gd name="T21" fmla="*/ 9525 h 6"/>
                  <a:gd name="T22" fmla="*/ 4763 w 4"/>
                  <a:gd name="T23" fmla="*/ 9525 h 6"/>
                  <a:gd name="T24" fmla="*/ 4763 w 4"/>
                  <a:gd name="T25" fmla="*/ 9525 h 6"/>
                  <a:gd name="T26" fmla="*/ 6350 w 4"/>
                  <a:gd name="T27" fmla="*/ 7938 h 6"/>
                  <a:gd name="T28" fmla="*/ 6350 w 4"/>
                  <a:gd name="T29" fmla="*/ 3175 h 6"/>
                  <a:gd name="T30" fmla="*/ 6350 w 4"/>
                  <a:gd name="T31" fmla="*/ 3175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6">
                    <a:moveTo>
                      <a:pt x="4" y="2"/>
                    </a:moveTo>
                    <a:lnTo>
                      <a:pt x="4" y="2"/>
                    </a:lnTo>
                    <a:lnTo>
                      <a:pt x="4" y="1"/>
                    </a:lnTo>
                    <a:lnTo>
                      <a:pt x="4" y="0"/>
                    </a:lnTo>
                    <a:lnTo>
                      <a:pt x="3" y="0"/>
                    </a:lnTo>
                    <a:lnTo>
                      <a:pt x="3" y="2"/>
                    </a:lnTo>
                    <a:lnTo>
                      <a:pt x="0" y="6"/>
                    </a:lnTo>
                    <a:lnTo>
                      <a:pt x="1" y="6"/>
                    </a:lnTo>
                    <a:lnTo>
                      <a:pt x="3" y="6"/>
                    </a:lnTo>
                    <a:lnTo>
                      <a:pt x="4" y="5"/>
                    </a:lnTo>
                    <a:lnTo>
                      <a:pt x="4" y="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0" name="Freeform 397"/>
              <p:cNvSpPr>
                <a:spLocks/>
              </p:cNvSpPr>
              <p:nvPr/>
            </p:nvSpPr>
            <p:spPr bwMode="auto">
              <a:xfrm>
                <a:off x="2626876" y="3010856"/>
                <a:ext cx="35630" cy="82094"/>
              </a:xfrm>
              <a:custGeom>
                <a:avLst/>
                <a:gdLst>
                  <a:gd name="T0" fmla="*/ 50800 w 37"/>
                  <a:gd name="T1" fmla="*/ 0 h 85"/>
                  <a:gd name="T2" fmla="*/ 46037 w 37"/>
                  <a:gd name="T3" fmla="*/ 1587 h 85"/>
                  <a:gd name="T4" fmla="*/ 46037 w 37"/>
                  <a:gd name="T5" fmla="*/ 3175 h 85"/>
                  <a:gd name="T6" fmla="*/ 41275 w 37"/>
                  <a:gd name="T7" fmla="*/ 11112 h 85"/>
                  <a:gd name="T8" fmla="*/ 39687 w 37"/>
                  <a:gd name="T9" fmla="*/ 15875 h 85"/>
                  <a:gd name="T10" fmla="*/ 39687 w 37"/>
                  <a:gd name="T11" fmla="*/ 20637 h 85"/>
                  <a:gd name="T12" fmla="*/ 36512 w 37"/>
                  <a:gd name="T13" fmla="*/ 28575 h 85"/>
                  <a:gd name="T14" fmla="*/ 33337 w 37"/>
                  <a:gd name="T15" fmla="*/ 28575 h 85"/>
                  <a:gd name="T16" fmla="*/ 28575 w 37"/>
                  <a:gd name="T17" fmla="*/ 38100 h 85"/>
                  <a:gd name="T18" fmla="*/ 25400 w 37"/>
                  <a:gd name="T19" fmla="*/ 44450 h 85"/>
                  <a:gd name="T20" fmla="*/ 23812 w 37"/>
                  <a:gd name="T21" fmla="*/ 52387 h 85"/>
                  <a:gd name="T22" fmla="*/ 23812 w 37"/>
                  <a:gd name="T23" fmla="*/ 58737 h 85"/>
                  <a:gd name="T24" fmla="*/ 23812 w 37"/>
                  <a:gd name="T25" fmla="*/ 73025 h 85"/>
                  <a:gd name="T26" fmla="*/ 15875 w 37"/>
                  <a:gd name="T27" fmla="*/ 88900 h 85"/>
                  <a:gd name="T28" fmla="*/ 11112 w 37"/>
                  <a:gd name="T29" fmla="*/ 96837 h 85"/>
                  <a:gd name="T30" fmla="*/ 4762 w 37"/>
                  <a:gd name="T31" fmla="*/ 103187 h 85"/>
                  <a:gd name="T32" fmla="*/ 0 w 37"/>
                  <a:gd name="T33" fmla="*/ 103187 h 85"/>
                  <a:gd name="T34" fmla="*/ 4762 w 37"/>
                  <a:gd name="T35" fmla="*/ 115887 h 85"/>
                  <a:gd name="T36" fmla="*/ 4762 w 37"/>
                  <a:gd name="T37" fmla="*/ 128587 h 85"/>
                  <a:gd name="T38" fmla="*/ 7937 w 37"/>
                  <a:gd name="T39" fmla="*/ 134937 h 85"/>
                  <a:gd name="T40" fmla="*/ 14287 w 37"/>
                  <a:gd name="T41" fmla="*/ 131762 h 85"/>
                  <a:gd name="T42" fmla="*/ 23812 w 37"/>
                  <a:gd name="T43" fmla="*/ 128587 h 85"/>
                  <a:gd name="T44" fmla="*/ 30162 w 37"/>
                  <a:gd name="T45" fmla="*/ 128587 h 85"/>
                  <a:gd name="T46" fmla="*/ 30162 w 37"/>
                  <a:gd name="T47" fmla="*/ 122237 h 85"/>
                  <a:gd name="T48" fmla="*/ 33337 w 37"/>
                  <a:gd name="T49" fmla="*/ 120650 h 85"/>
                  <a:gd name="T50" fmla="*/ 31750 w 37"/>
                  <a:gd name="T51" fmla="*/ 114300 h 85"/>
                  <a:gd name="T52" fmla="*/ 31750 w 37"/>
                  <a:gd name="T53" fmla="*/ 111125 h 85"/>
                  <a:gd name="T54" fmla="*/ 28575 w 37"/>
                  <a:gd name="T55" fmla="*/ 104775 h 85"/>
                  <a:gd name="T56" fmla="*/ 30162 w 37"/>
                  <a:gd name="T57" fmla="*/ 103187 h 85"/>
                  <a:gd name="T58" fmla="*/ 31750 w 37"/>
                  <a:gd name="T59" fmla="*/ 95250 h 85"/>
                  <a:gd name="T60" fmla="*/ 36512 w 37"/>
                  <a:gd name="T61" fmla="*/ 85725 h 85"/>
                  <a:gd name="T62" fmla="*/ 38100 w 37"/>
                  <a:gd name="T63" fmla="*/ 80962 h 85"/>
                  <a:gd name="T64" fmla="*/ 42862 w 37"/>
                  <a:gd name="T65" fmla="*/ 77787 h 85"/>
                  <a:gd name="T66" fmla="*/ 46037 w 37"/>
                  <a:gd name="T67" fmla="*/ 76200 h 85"/>
                  <a:gd name="T68" fmla="*/ 46037 w 37"/>
                  <a:gd name="T69" fmla="*/ 71437 h 85"/>
                  <a:gd name="T70" fmla="*/ 49212 w 37"/>
                  <a:gd name="T71" fmla="*/ 68262 h 85"/>
                  <a:gd name="T72" fmla="*/ 50800 w 37"/>
                  <a:gd name="T73" fmla="*/ 53975 h 85"/>
                  <a:gd name="T74" fmla="*/ 50800 w 37"/>
                  <a:gd name="T75" fmla="*/ 52387 h 85"/>
                  <a:gd name="T76" fmla="*/ 50800 w 37"/>
                  <a:gd name="T77" fmla="*/ 50800 h 85"/>
                  <a:gd name="T78" fmla="*/ 55562 w 37"/>
                  <a:gd name="T79" fmla="*/ 39687 h 85"/>
                  <a:gd name="T80" fmla="*/ 57150 w 37"/>
                  <a:gd name="T81" fmla="*/ 36512 h 85"/>
                  <a:gd name="T82" fmla="*/ 55562 w 37"/>
                  <a:gd name="T83" fmla="*/ 33337 h 85"/>
                  <a:gd name="T84" fmla="*/ 55562 w 37"/>
                  <a:gd name="T85" fmla="*/ 26987 h 85"/>
                  <a:gd name="T86" fmla="*/ 55562 w 37"/>
                  <a:gd name="T87" fmla="*/ 20637 h 85"/>
                  <a:gd name="T88" fmla="*/ 55562 w 37"/>
                  <a:gd name="T89" fmla="*/ 17462 h 85"/>
                  <a:gd name="T90" fmla="*/ 57150 w 37"/>
                  <a:gd name="T91" fmla="*/ 12700 h 85"/>
                  <a:gd name="T92" fmla="*/ 55562 w 37"/>
                  <a:gd name="T93" fmla="*/ 7937 h 85"/>
                  <a:gd name="T94" fmla="*/ 53975 w 37"/>
                  <a:gd name="T95" fmla="*/ 3175 h 85"/>
                  <a:gd name="T96" fmla="*/ 53975 w 37"/>
                  <a:gd name="T97" fmla="*/ 0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 h="85">
                    <a:moveTo>
                      <a:pt x="34" y="0"/>
                    </a:moveTo>
                    <a:lnTo>
                      <a:pt x="34" y="0"/>
                    </a:lnTo>
                    <a:lnTo>
                      <a:pt x="32" y="0"/>
                    </a:lnTo>
                    <a:lnTo>
                      <a:pt x="30" y="1"/>
                    </a:lnTo>
                    <a:lnTo>
                      <a:pt x="29" y="1"/>
                    </a:lnTo>
                    <a:lnTo>
                      <a:pt x="29" y="2"/>
                    </a:lnTo>
                    <a:lnTo>
                      <a:pt x="27" y="5"/>
                    </a:lnTo>
                    <a:lnTo>
                      <a:pt x="26" y="7"/>
                    </a:lnTo>
                    <a:lnTo>
                      <a:pt x="25" y="8"/>
                    </a:lnTo>
                    <a:lnTo>
                      <a:pt x="25" y="10"/>
                    </a:lnTo>
                    <a:lnTo>
                      <a:pt x="25" y="11"/>
                    </a:lnTo>
                    <a:lnTo>
                      <a:pt x="25" y="13"/>
                    </a:lnTo>
                    <a:lnTo>
                      <a:pt x="24" y="16"/>
                    </a:lnTo>
                    <a:lnTo>
                      <a:pt x="23" y="18"/>
                    </a:lnTo>
                    <a:lnTo>
                      <a:pt x="21" y="18"/>
                    </a:lnTo>
                    <a:lnTo>
                      <a:pt x="18" y="24"/>
                    </a:lnTo>
                    <a:lnTo>
                      <a:pt x="16" y="27"/>
                    </a:lnTo>
                    <a:lnTo>
                      <a:pt x="16" y="28"/>
                    </a:lnTo>
                    <a:lnTo>
                      <a:pt x="16" y="29"/>
                    </a:lnTo>
                    <a:lnTo>
                      <a:pt x="15" y="33"/>
                    </a:lnTo>
                    <a:lnTo>
                      <a:pt x="15" y="37"/>
                    </a:lnTo>
                    <a:lnTo>
                      <a:pt x="16" y="43"/>
                    </a:lnTo>
                    <a:lnTo>
                      <a:pt x="15" y="46"/>
                    </a:lnTo>
                    <a:lnTo>
                      <a:pt x="13" y="51"/>
                    </a:lnTo>
                    <a:lnTo>
                      <a:pt x="10" y="56"/>
                    </a:lnTo>
                    <a:lnTo>
                      <a:pt x="7" y="61"/>
                    </a:lnTo>
                    <a:lnTo>
                      <a:pt x="4" y="65"/>
                    </a:lnTo>
                    <a:lnTo>
                      <a:pt x="3" y="65"/>
                    </a:lnTo>
                    <a:lnTo>
                      <a:pt x="2" y="65"/>
                    </a:lnTo>
                    <a:lnTo>
                      <a:pt x="0" y="65"/>
                    </a:lnTo>
                    <a:lnTo>
                      <a:pt x="2" y="67"/>
                    </a:lnTo>
                    <a:lnTo>
                      <a:pt x="3" y="73"/>
                    </a:lnTo>
                    <a:lnTo>
                      <a:pt x="3" y="77"/>
                    </a:lnTo>
                    <a:lnTo>
                      <a:pt x="3" y="81"/>
                    </a:lnTo>
                    <a:lnTo>
                      <a:pt x="3" y="84"/>
                    </a:lnTo>
                    <a:lnTo>
                      <a:pt x="5" y="85"/>
                    </a:lnTo>
                    <a:lnTo>
                      <a:pt x="7" y="84"/>
                    </a:lnTo>
                    <a:lnTo>
                      <a:pt x="9" y="83"/>
                    </a:lnTo>
                    <a:lnTo>
                      <a:pt x="15" y="81"/>
                    </a:lnTo>
                    <a:lnTo>
                      <a:pt x="18" y="81"/>
                    </a:lnTo>
                    <a:lnTo>
                      <a:pt x="19" y="81"/>
                    </a:lnTo>
                    <a:lnTo>
                      <a:pt x="19" y="78"/>
                    </a:lnTo>
                    <a:lnTo>
                      <a:pt x="19" y="77"/>
                    </a:lnTo>
                    <a:lnTo>
                      <a:pt x="21" y="77"/>
                    </a:lnTo>
                    <a:lnTo>
                      <a:pt x="21" y="76"/>
                    </a:lnTo>
                    <a:lnTo>
                      <a:pt x="20" y="74"/>
                    </a:lnTo>
                    <a:lnTo>
                      <a:pt x="20" y="72"/>
                    </a:lnTo>
                    <a:lnTo>
                      <a:pt x="20" y="70"/>
                    </a:lnTo>
                    <a:lnTo>
                      <a:pt x="19" y="67"/>
                    </a:lnTo>
                    <a:lnTo>
                      <a:pt x="18" y="66"/>
                    </a:lnTo>
                    <a:lnTo>
                      <a:pt x="19" y="65"/>
                    </a:lnTo>
                    <a:lnTo>
                      <a:pt x="19" y="62"/>
                    </a:lnTo>
                    <a:lnTo>
                      <a:pt x="20" y="60"/>
                    </a:lnTo>
                    <a:lnTo>
                      <a:pt x="21" y="57"/>
                    </a:lnTo>
                    <a:lnTo>
                      <a:pt x="23" y="54"/>
                    </a:lnTo>
                    <a:lnTo>
                      <a:pt x="24" y="52"/>
                    </a:lnTo>
                    <a:lnTo>
                      <a:pt x="24" y="51"/>
                    </a:lnTo>
                    <a:lnTo>
                      <a:pt x="25" y="50"/>
                    </a:lnTo>
                    <a:lnTo>
                      <a:pt x="27" y="49"/>
                    </a:lnTo>
                    <a:lnTo>
                      <a:pt x="29" y="49"/>
                    </a:lnTo>
                    <a:lnTo>
                      <a:pt x="29" y="48"/>
                    </a:lnTo>
                    <a:lnTo>
                      <a:pt x="30" y="46"/>
                    </a:lnTo>
                    <a:lnTo>
                      <a:pt x="29" y="45"/>
                    </a:lnTo>
                    <a:lnTo>
                      <a:pt x="30" y="44"/>
                    </a:lnTo>
                    <a:lnTo>
                      <a:pt x="31" y="43"/>
                    </a:lnTo>
                    <a:lnTo>
                      <a:pt x="32" y="40"/>
                    </a:lnTo>
                    <a:lnTo>
                      <a:pt x="32" y="34"/>
                    </a:lnTo>
                    <a:lnTo>
                      <a:pt x="32" y="33"/>
                    </a:lnTo>
                    <a:lnTo>
                      <a:pt x="32" y="32"/>
                    </a:lnTo>
                    <a:lnTo>
                      <a:pt x="34" y="27"/>
                    </a:lnTo>
                    <a:lnTo>
                      <a:pt x="35" y="25"/>
                    </a:lnTo>
                    <a:lnTo>
                      <a:pt x="35" y="24"/>
                    </a:lnTo>
                    <a:lnTo>
                      <a:pt x="36" y="23"/>
                    </a:lnTo>
                    <a:lnTo>
                      <a:pt x="35" y="22"/>
                    </a:lnTo>
                    <a:lnTo>
                      <a:pt x="35" y="21"/>
                    </a:lnTo>
                    <a:lnTo>
                      <a:pt x="35" y="19"/>
                    </a:lnTo>
                    <a:lnTo>
                      <a:pt x="35" y="17"/>
                    </a:lnTo>
                    <a:lnTo>
                      <a:pt x="35" y="14"/>
                    </a:lnTo>
                    <a:lnTo>
                      <a:pt x="35" y="13"/>
                    </a:lnTo>
                    <a:lnTo>
                      <a:pt x="35" y="12"/>
                    </a:lnTo>
                    <a:lnTo>
                      <a:pt x="35" y="11"/>
                    </a:lnTo>
                    <a:lnTo>
                      <a:pt x="37" y="10"/>
                    </a:lnTo>
                    <a:lnTo>
                      <a:pt x="36" y="8"/>
                    </a:lnTo>
                    <a:lnTo>
                      <a:pt x="36" y="6"/>
                    </a:lnTo>
                    <a:lnTo>
                      <a:pt x="35" y="5"/>
                    </a:lnTo>
                    <a:lnTo>
                      <a:pt x="35" y="3"/>
                    </a:lnTo>
                    <a:lnTo>
                      <a:pt x="34" y="2"/>
                    </a:lnTo>
                    <a:lnTo>
                      <a:pt x="34"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1" name="Freeform 398"/>
              <p:cNvSpPr>
                <a:spLocks/>
              </p:cNvSpPr>
              <p:nvPr/>
            </p:nvSpPr>
            <p:spPr bwMode="auto">
              <a:xfrm>
                <a:off x="2527733" y="3069716"/>
                <a:ext cx="17041" cy="10842"/>
              </a:xfrm>
              <a:custGeom>
                <a:avLst/>
                <a:gdLst>
                  <a:gd name="T0" fmla="*/ 28575 w 18"/>
                  <a:gd name="T1" fmla="*/ 9525 h 11"/>
                  <a:gd name="T2" fmla="*/ 28575 w 18"/>
                  <a:gd name="T3" fmla="*/ 9525 h 11"/>
                  <a:gd name="T4" fmla="*/ 25400 w 18"/>
                  <a:gd name="T5" fmla="*/ 9525 h 11"/>
                  <a:gd name="T6" fmla="*/ 23813 w 18"/>
                  <a:gd name="T7" fmla="*/ 7938 h 11"/>
                  <a:gd name="T8" fmla="*/ 23813 w 18"/>
                  <a:gd name="T9" fmla="*/ 7938 h 11"/>
                  <a:gd name="T10" fmla="*/ 17463 w 18"/>
                  <a:gd name="T11" fmla="*/ 3175 h 11"/>
                  <a:gd name="T12" fmla="*/ 17463 w 18"/>
                  <a:gd name="T13" fmla="*/ 3175 h 11"/>
                  <a:gd name="T14" fmla="*/ 15875 w 18"/>
                  <a:gd name="T15" fmla="*/ 1588 h 11"/>
                  <a:gd name="T16" fmla="*/ 12700 w 18"/>
                  <a:gd name="T17" fmla="*/ 0 h 11"/>
                  <a:gd name="T18" fmla="*/ 12700 w 18"/>
                  <a:gd name="T19" fmla="*/ 0 h 11"/>
                  <a:gd name="T20" fmla="*/ 12700 w 18"/>
                  <a:gd name="T21" fmla="*/ 1588 h 11"/>
                  <a:gd name="T22" fmla="*/ 9525 w 18"/>
                  <a:gd name="T23" fmla="*/ 3175 h 11"/>
                  <a:gd name="T24" fmla="*/ 9525 w 18"/>
                  <a:gd name="T25" fmla="*/ 3175 h 11"/>
                  <a:gd name="T26" fmla="*/ 6350 w 18"/>
                  <a:gd name="T27" fmla="*/ 1588 h 11"/>
                  <a:gd name="T28" fmla="*/ 6350 w 18"/>
                  <a:gd name="T29" fmla="*/ 1588 h 11"/>
                  <a:gd name="T30" fmla="*/ 4763 w 18"/>
                  <a:gd name="T31" fmla="*/ 0 h 11"/>
                  <a:gd name="T32" fmla="*/ 3175 w 18"/>
                  <a:gd name="T33" fmla="*/ 0 h 11"/>
                  <a:gd name="T34" fmla="*/ 3175 w 18"/>
                  <a:gd name="T35" fmla="*/ 0 h 11"/>
                  <a:gd name="T36" fmla="*/ 0 w 18"/>
                  <a:gd name="T37" fmla="*/ 0 h 11"/>
                  <a:gd name="T38" fmla="*/ 0 w 18"/>
                  <a:gd name="T39" fmla="*/ 1588 h 11"/>
                  <a:gd name="T40" fmla="*/ 0 w 18"/>
                  <a:gd name="T41" fmla="*/ 1588 h 11"/>
                  <a:gd name="T42" fmla="*/ 0 w 18"/>
                  <a:gd name="T43" fmla="*/ 1588 h 11"/>
                  <a:gd name="T44" fmla="*/ 4763 w 18"/>
                  <a:gd name="T45" fmla="*/ 6350 h 11"/>
                  <a:gd name="T46" fmla="*/ 4763 w 18"/>
                  <a:gd name="T47" fmla="*/ 6350 h 11"/>
                  <a:gd name="T48" fmla="*/ 4763 w 18"/>
                  <a:gd name="T49" fmla="*/ 7938 h 11"/>
                  <a:gd name="T50" fmla="*/ 6350 w 18"/>
                  <a:gd name="T51" fmla="*/ 7938 h 11"/>
                  <a:gd name="T52" fmla="*/ 6350 w 18"/>
                  <a:gd name="T53" fmla="*/ 7938 h 11"/>
                  <a:gd name="T54" fmla="*/ 12700 w 18"/>
                  <a:gd name="T55" fmla="*/ 7938 h 11"/>
                  <a:gd name="T56" fmla="*/ 12700 w 18"/>
                  <a:gd name="T57" fmla="*/ 7938 h 11"/>
                  <a:gd name="T58" fmla="*/ 9525 w 18"/>
                  <a:gd name="T59" fmla="*/ 7938 h 11"/>
                  <a:gd name="T60" fmla="*/ 9525 w 18"/>
                  <a:gd name="T61" fmla="*/ 9525 h 11"/>
                  <a:gd name="T62" fmla="*/ 9525 w 18"/>
                  <a:gd name="T63" fmla="*/ 11113 h 11"/>
                  <a:gd name="T64" fmla="*/ 9525 w 18"/>
                  <a:gd name="T65" fmla="*/ 11113 h 11"/>
                  <a:gd name="T66" fmla="*/ 14288 w 18"/>
                  <a:gd name="T67" fmla="*/ 15875 h 11"/>
                  <a:gd name="T68" fmla="*/ 15875 w 18"/>
                  <a:gd name="T69" fmla="*/ 17463 h 11"/>
                  <a:gd name="T70" fmla="*/ 17463 w 18"/>
                  <a:gd name="T71" fmla="*/ 17463 h 11"/>
                  <a:gd name="T72" fmla="*/ 17463 w 18"/>
                  <a:gd name="T73" fmla="*/ 17463 h 11"/>
                  <a:gd name="T74" fmla="*/ 20638 w 18"/>
                  <a:gd name="T75" fmla="*/ 15875 h 11"/>
                  <a:gd name="T76" fmla="*/ 22225 w 18"/>
                  <a:gd name="T77" fmla="*/ 14288 h 11"/>
                  <a:gd name="T78" fmla="*/ 22225 w 18"/>
                  <a:gd name="T79" fmla="*/ 14288 h 11"/>
                  <a:gd name="T80" fmla="*/ 25400 w 18"/>
                  <a:gd name="T81" fmla="*/ 14288 h 11"/>
                  <a:gd name="T82" fmla="*/ 28575 w 18"/>
                  <a:gd name="T83" fmla="*/ 14288 h 11"/>
                  <a:gd name="T84" fmla="*/ 28575 w 18"/>
                  <a:gd name="T85" fmla="*/ 14288 h 11"/>
                  <a:gd name="T86" fmla="*/ 28575 w 18"/>
                  <a:gd name="T87" fmla="*/ 14288 h 11"/>
                  <a:gd name="T88" fmla="*/ 28575 w 18"/>
                  <a:gd name="T89" fmla="*/ 9525 h 11"/>
                  <a:gd name="T90" fmla="*/ 28575 w 18"/>
                  <a:gd name="T91" fmla="*/ 9525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 h="11">
                    <a:moveTo>
                      <a:pt x="18" y="6"/>
                    </a:moveTo>
                    <a:lnTo>
                      <a:pt x="18" y="6"/>
                    </a:lnTo>
                    <a:lnTo>
                      <a:pt x="16" y="6"/>
                    </a:lnTo>
                    <a:lnTo>
                      <a:pt x="15" y="5"/>
                    </a:lnTo>
                    <a:lnTo>
                      <a:pt x="11" y="2"/>
                    </a:lnTo>
                    <a:lnTo>
                      <a:pt x="10" y="1"/>
                    </a:lnTo>
                    <a:lnTo>
                      <a:pt x="8" y="0"/>
                    </a:lnTo>
                    <a:lnTo>
                      <a:pt x="8" y="1"/>
                    </a:lnTo>
                    <a:lnTo>
                      <a:pt x="6" y="2"/>
                    </a:lnTo>
                    <a:lnTo>
                      <a:pt x="4" y="1"/>
                    </a:lnTo>
                    <a:lnTo>
                      <a:pt x="3" y="0"/>
                    </a:lnTo>
                    <a:lnTo>
                      <a:pt x="2" y="0"/>
                    </a:lnTo>
                    <a:lnTo>
                      <a:pt x="0" y="0"/>
                    </a:lnTo>
                    <a:lnTo>
                      <a:pt x="0" y="1"/>
                    </a:lnTo>
                    <a:lnTo>
                      <a:pt x="3" y="4"/>
                    </a:lnTo>
                    <a:lnTo>
                      <a:pt x="3" y="5"/>
                    </a:lnTo>
                    <a:lnTo>
                      <a:pt x="4" y="5"/>
                    </a:lnTo>
                    <a:lnTo>
                      <a:pt x="8" y="5"/>
                    </a:lnTo>
                    <a:lnTo>
                      <a:pt x="6" y="5"/>
                    </a:lnTo>
                    <a:lnTo>
                      <a:pt x="6" y="6"/>
                    </a:lnTo>
                    <a:lnTo>
                      <a:pt x="6" y="7"/>
                    </a:lnTo>
                    <a:lnTo>
                      <a:pt x="9" y="10"/>
                    </a:lnTo>
                    <a:lnTo>
                      <a:pt x="10" y="11"/>
                    </a:lnTo>
                    <a:lnTo>
                      <a:pt x="11" y="11"/>
                    </a:lnTo>
                    <a:lnTo>
                      <a:pt x="13" y="10"/>
                    </a:lnTo>
                    <a:lnTo>
                      <a:pt x="14" y="9"/>
                    </a:lnTo>
                    <a:lnTo>
                      <a:pt x="16" y="9"/>
                    </a:lnTo>
                    <a:lnTo>
                      <a:pt x="18" y="9"/>
                    </a:lnTo>
                    <a:lnTo>
                      <a:pt x="18" y="6"/>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2" name="Freeform 399"/>
              <p:cNvSpPr>
                <a:spLocks/>
              </p:cNvSpPr>
              <p:nvPr/>
            </p:nvSpPr>
            <p:spPr bwMode="auto">
              <a:xfrm>
                <a:off x="2544774" y="3015502"/>
                <a:ext cx="7745" cy="4647"/>
              </a:xfrm>
              <a:custGeom>
                <a:avLst/>
                <a:gdLst>
                  <a:gd name="T0" fmla="*/ 12700 w 8"/>
                  <a:gd name="T1" fmla="*/ 3175 h 5"/>
                  <a:gd name="T2" fmla="*/ 12700 w 8"/>
                  <a:gd name="T3" fmla="*/ 3175 h 5"/>
                  <a:gd name="T4" fmla="*/ 11113 w 8"/>
                  <a:gd name="T5" fmla="*/ 1588 h 5"/>
                  <a:gd name="T6" fmla="*/ 6350 w 8"/>
                  <a:gd name="T7" fmla="*/ 0 h 5"/>
                  <a:gd name="T8" fmla="*/ 6350 w 8"/>
                  <a:gd name="T9" fmla="*/ 0 h 5"/>
                  <a:gd name="T10" fmla="*/ 4763 w 8"/>
                  <a:gd name="T11" fmla="*/ 1588 h 5"/>
                  <a:gd name="T12" fmla="*/ 3175 w 8"/>
                  <a:gd name="T13" fmla="*/ 3175 h 5"/>
                  <a:gd name="T14" fmla="*/ 3175 w 8"/>
                  <a:gd name="T15" fmla="*/ 3175 h 5"/>
                  <a:gd name="T16" fmla="*/ 0 w 8"/>
                  <a:gd name="T17" fmla="*/ 4763 h 5"/>
                  <a:gd name="T18" fmla="*/ 0 w 8"/>
                  <a:gd name="T19" fmla="*/ 4763 h 5"/>
                  <a:gd name="T20" fmla="*/ 4763 w 8"/>
                  <a:gd name="T21" fmla="*/ 7938 h 5"/>
                  <a:gd name="T22" fmla="*/ 4763 w 8"/>
                  <a:gd name="T23" fmla="*/ 7938 h 5"/>
                  <a:gd name="T24" fmla="*/ 11113 w 8"/>
                  <a:gd name="T25" fmla="*/ 7938 h 5"/>
                  <a:gd name="T26" fmla="*/ 12700 w 8"/>
                  <a:gd name="T27" fmla="*/ 4763 h 5"/>
                  <a:gd name="T28" fmla="*/ 12700 w 8"/>
                  <a:gd name="T29" fmla="*/ 3175 h 5"/>
                  <a:gd name="T30" fmla="*/ 12700 w 8"/>
                  <a:gd name="T31" fmla="*/ 317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5">
                    <a:moveTo>
                      <a:pt x="8" y="2"/>
                    </a:moveTo>
                    <a:lnTo>
                      <a:pt x="8" y="2"/>
                    </a:lnTo>
                    <a:lnTo>
                      <a:pt x="7" y="1"/>
                    </a:lnTo>
                    <a:lnTo>
                      <a:pt x="4" y="0"/>
                    </a:lnTo>
                    <a:lnTo>
                      <a:pt x="3" y="1"/>
                    </a:lnTo>
                    <a:lnTo>
                      <a:pt x="2" y="2"/>
                    </a:lnTo>
                    <a:lnTo>
                      <a:pt x="0" y="3"/>
                    </a:lnTo>
                    <a:lnTo>
                      <a:pt x="3" y="5"/>
                    </a:lnTo>
                    <a:lnTo>
                      <a:pt x="7" y="5"/>
                    </a:lnTo>
                    <a:lnTo>
                      <a:pt x="8" y="3"/>
                    </a:lnTo>
                    <a:lnTo>
                      <a:pt x="8" y="2"/>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3" name="Freeform 400"/>
              <p:cNvSpPr>
                <a:spLocks/>
              </p:cNvSpPr>
              <p:nvPr/>
            </p:nvSpPr>
            <p:spPr bwMode="auto">
              <a:xfrm>
                <a:off x="2563363" y="3012404"/>
                <a:ext cx="6196" cy="3098"/>
              </a:xfrm>
              <a:custGeom>
                <a:avLst/>
                <a:gdLst>
                  <a:gd name="T0" fmla="*/ 7938 w 6"/>
                  <a:gd name="T1" fmla="*/ 4762 h 3"/>
                  <a:gd name="T2" fmla="*/ 7938 w 6"/>
                  <a:gd name="T3" fmla="*/ 4762 h 3"/>
                  <a:gd name="T4" fmla="*/ 3175 w 6"/>
                  <a:gd name="T5" fmla="*/ 4762 h 3"/>
                  <a:gd name="T6" fmla="*/ 0 w 6"/>
                  <a:gd name="T7" fmla="*/ 1587 h 3"/>
                  <a:gd name="T8" fmla="*/ 0 w 6"/>
                  <a:gd name="T9" fmla="*/ 1587 h 3"/>
                  <a:gd name="T10" fmla="*/ 0 w 6"/>
                  <a:gd name="T11" fmla="*/ 0 h 3"/>
                  <a:gd name="T12" fmla="*/ 3175 w 6"/>
                  <a:gd name="T13" fmla="*/ 0 h 3"/>
                  <a:gd name="T14" fmla="*/ 3175 w 6"/>
                  <a:gd name="T15" fmla="*/ 0 h 3"/>
                  <a:gd name="T16" fmla="*/ 6350 w 6"/>
                  <a:gd name="T17" fmla="*/ 0 h 3"/>
                  <a:gd name="T18" fmla="*/ 6350 w 6"/>
                  <a:gd name="T19" fmla="*/ 0 h 3"/>
                  <a:gd name="T20" fmla="*/ 9525 w 6"/>
                  <a:gd name="T21" fmla="*/ 1587 h 3"/>
                  <a:gd name="T22" fmla="*/ 9525 w 6"/>
                  <a:gd name="T23" fmla="*/ 1587 h 3"/>
                  <a:gd name="T24" fmla="*/ 9525 w 6"/>
                  <a:gd name="T25" fmla="*/ 4762 h 3"/>
                  <a:gd name="T26" fmla="*/ 7938 w 6"/>
                  <a:gd name="T27" fmla="*/ 4762 h 3"/>
                  <a:gd name="T28" fmla="*/ 7938 w 6"/>
                  <a:gd name="T29" fmla="*/ 4762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3">
                    <a:moveTo>
                      <a:pt x="5" y="3"/>
                    </a:moveTo>
                    <a:lnTo>
                      <a:pt x="5" y="3"/>
                    </a:lnTo>
                    <a:lnTo>
                      <a:pt x="2" y="3"/>
                    </a:lnTo>
                    <a:lnTo>
                      <a:pt x="0" y="1"/>
                    </a:lnTo>
                    <a:lnTo>
                      <a:pt x="0" y="0"/>
                    </a:lnTo>
                    <a:lnTo>
                      <a:pt x="2" y="0"/>
                    </a:lnTo>
                    <a:lnTo>
                      <a:pt x="4" y="0"/>
                    </a:lnTo>
                    <a:lnTo>
                      <a:pt x="6" y="1"/>
                    </a:lnTo>
                    <a:lnTo>
                      <a:pt x="6" y="3"/>
                    </a:lnTo>
                    <a:lnTo>
                      <a:pt x="5" y="3"/>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4" name="Freeform 401"/>
              <p:cNvSpPr>
                <a:spLocks/>
              </p:cNvSpPr>
              <p:nvPr/>
            </p:nvSpPr>
            <p:spPr bwMode="auto">
              <a:xfrm>
                <a:off x="2493653" y="3007758"/>
                <a:ext cx="6196" cy="4646"/>
              </a:xfrm>
              <a:custGeom>
                <a:avLst/>
                <a:gdLst>
                  <a:gd name="T0" fmla="*/ 4762 w 7"/>
                  <a:gd name="T1" fmla="*/ 7938 h 5"/>
                  <a:gd name="T2" fmla="*/ 4762 w 7"/>
                  <a:gd name="T3" fmla="*/ 7938 h 5"/>
                  <a:gd name="T4" fmla="*/ 1587 w 7"/>
                  <a:gd name="T5" fmla="*/ 7938 h 5"/>
                  <a:gd name="T6" fmla="*/ 0 w 7"/>
                  <a:gd name="T7" fmla="*/ 6350 h 5"/>
                  <a:gd name="T8" fmla="*/ 0 w 7"/>
                  <a:gd name="T9" fmla="*/ 4763 h 5"/>
                  <a:gd name="T10" fmla="*/ 1587 w 7"/>
                  <a:gd name="T11" fmla="*/ 3175 h 5"/>
                  <a:gd name="T12" fmla="*/ 1587 w 7"/>
                  <a:gd name="T13" fmla="*/ 3175 h 5"/>
                  <a:gd name="T14" fmla="*/ 4762 w 7"/>
                  <a:gd name="T15" fmla="*/ 0 h 5"/>
                  <a:gd name="T16" fmla="*/ 4762 w 7"/>
                  <a:gd name="T17" fmla="*/ 0 h 5"/>
                  <a:gd name="T18" fmla="*/ 9525 w 7"/>
                  <a:gd name="T19" fmla="*/ 0 h 5"/>
                  <a:gd name="T20" fmla="*/ 11112 w 7"/>
                  <a:gd name="T21" fmla="*/ 3175 h 5"/>
                  <a:gd name="T22" fmla="*/ 11112 w 7"/>
                  <a:gd name="T23" fmla="*/ 3175 h 5"/>
                  <a:gd name="T24" fmla="*/ 11112 w 7"/>
                  <a:gd name="T25" fmla="*/ 6350 h 5"/>
                  <a:gd name="T26" fmla="*/ 9525 w 7"/>
                  <a:gd name="T27" fmla="*/ 7938 h 5"/>
                  <a:gd name="T28" fmla="*/ 4762 w 7"/>
                  <a:gd name="T29" fmla="*/ 7938 h 5"/>
                  <a:gd name="T30" fmla="*/ 4762 w 7"/>
                  <a:gd name="T31" fmla="*/ 7938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5">
                    <a:moveTo>
                      <a:pt x="3" y="5"/>
                    </a:moveTo>
                    <a:lnTo>
                      <a:pt x="3" y="5"/>
                    </a:lnTo>
                    <a:lnTo>
                      <a:pt x="1" y="5"/>
                    </a:lnTo>
                    <a:lnTo>
                      <a:pt x="0" y="4"/>
                    </a:lnTo>
                    <a:lnTo>
                      <a:pt x="0" y="3"/>
                    </a:lnTo>
                    <a:lnTo>
                      <a:pt x="1" y="2"/>
                    </a:lnTo>
                    <a:lnTo>
                      <a:pt x="3" y="0"/>
                    </a:lnTo>
                    <a:lnTo>
                      <a:pt x="6" y="0"/>
                    </a:lnTo>
                    <a:lnTo>
                      <a:pt x="7" y="2"/>
                    </a:lnTo>
                    <a:lnTo>
                      <a:pt x="7" y="4"/>
                    </a:lnTo>
                    <a:lnTo>
                      <a:pt x="6" y="5"/>
                    </a:lnTo>
                    <a:lnTo>
                      <a:pt x="3" y="5"/>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5" name="Freeform 458"/>
              <p:cNvSpPr>
                <a:spLocks/>
              </p:cNvSpPr>
              <p:nvPr/>
            </p:nvSpPr>
            <p:spPr bwMode="auto">
              <a:xfrm>
                <a:off x="3136576" y="2342142"/>
                <a:ext cx="1910" cy="1910"/>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56" name="Freeform 459"/>
              <p:cNvSpPr>
                <a:spLocks/>
              </p:cNvSpPr>
              <p:nvPr/>
            </p:nvSpPr>
            <p:spPr bwMode="auto">
              <a:xfrm>
                <a:off x="4482923" y="582342"/>
                <a:ext cx="21961" cy="8594"/>
              </a:xfrm>
              <a:custGeom>
                <a:avLst/>
                <a:gdLst>
                  <a:gd name="T0" fmla="*/ 2147483647 w 23"/>
                  <a:gd name="T1" fmla="*/ 2147483647 h 9"/>
                  <a:gd name="T2" fmla="*/ 2147483647 w 23"/>
                  <a:gd name="T3" fmla="*/ 2147483647 h 9"/>
                  <a:gd name="T4" fmla="*/ 2147483647 w 23"/>
                  <a:gd name="T5" fmla="*/ 2147483647 h 9"/>
                  <a:gd name="T6" fmla="*/ 2147483647 w 23"/>
                  <a:gd name="T7" fmla="*/ 2147483647 h 9"/>
                  <a:gd name="T8" fmla="*/ 2147483647 w 23"/>
                  <a:gd name="T9" fmla="*/ 2147483647 h 9"/>
                  <a:gd name="T10" fmla="*/ 2147483647 w 23"/>
                  <a:gd name="T11" fmla="*/ 0 h 9"/>
                  <a:gd name="T12" fmla="*/ 2147483647 w 23"/>
                  <a:gd name="T13" fmla="*/ 0 h 9"/>
                  <a:gd name="T14" fmla="*/ 0 w 23"/>
                  <a:gd name="T15" fmla="*/ 0 h 9"/>
                  <a:gd name="T16" fmla="*/ 2147483647 w 23"/>
                  <a:gd name="T17" fmla="*/ 0 h 9"/>
                  <a:gd name="T18" fmla="*/ 2147483647 w 23"/>
                  <a:gd name="T19" fmla="*/ 0 h 9"/>
                  <a:gd name="T20" fmla="*/ 2147483647 w 23"/>
                  <a:gd name="T21" fmla="*/ 2147483647 h 9"/>
                  <a:gd name="T22" fmla="*/ 2147483647 w 23"/>
                  <a:gd name="T23" fmla="*/ 2147483647 h 9"/>
                  <a:gd name="T24" fmla="*/ 2147483647 w 23"/>
                  <a:gd name="T25" fmla="*/ 2147483647 h 9"/>
                  <a:gd name="T26" fmla="*/ 2147483647 w 23"/>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9">
                    <a:moveTo>
                      <a:pt x="23" y="9"/>
                    </a:moveTo>
                    <a:lnTo>
                      <a:pt x="23" y="9"/>
                    </a:lnTo>
                    <a:lnTo>
                      <a:pt x="22" y="8"/>
                    </a:lnTo>
                    <a:lnTo>
                      <a:pt x="21" y="6"/>
                    </a:lnTo>
                    <a:lnTo>
                      <a:pt x="14" y="4"/>
                    </a:lnTo>
                    <a:lnTo>
                      <a:pt x="1" y="0"/>
                    </a:lnTo>
                    <a:lnTo>
                      <a:pt x="0" y="0"/>
                    </a:lnTo>
                    <a:lnTo>
                      <a:pt x="1" y="0"/>
                    </a:lnTo>
                    <a:lnTo>
                      <a:pt x="19" y="8"/>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57" name="Freeform 460"/>
              <p:cNvSpPr>
                <a:spLocks/>
              </p:cNvSpPr>
              <p:nvPr/>
            </p:nvSpPr>
            <p:spPr bwMode="auto">
              <a:xfrm>
                <a:off x="3910009" y="311163"/>
                <a:ext cx="867964" cy="816402"/>
              </a:xfrm>
              <a:custGeom>
                <a:avLst/>
                <a:gdLst>
                  <a:gd name="T0" fmla="*/ 2147483647 w 909"/>
                  <a:gd name="T1" fmla="*/ 2147483647 h 855"/>
                  <a:gd name="T2" fmla="*/ 2147483647 w 909"/>
                  <a:gd name="T3" fmla="*/ 2147483647 h 855"/>
                  <a:gd name="T4" fmla="*/ 2147483647 w 909"/>
                  <a:gd name="T5" fmla="*/ 2147483647 h 855"/>
                  <a:gd name="T6" fmla="*/ 2147483647 w 909"/>
                  <a:gd name="T7" fmla="*/ 2147483647 h 855"/>
                  <a:gd name="T8" fmla="*/ 2147483647 w 909"/>
                  <a:gd name="T9" fmla="*/ 2147483647 h 855"/>
                  <a:gd name="T10" fmla="*/ 2147483647 w 909"/>
                  <a:gd name="T11" fmla="*/ 2147483647 h 855"/>
                  <a:gd name="T12" fmla="*/ 2147483647 w 909"/>
                  <a:gd name="T13" fmla="*/ 2147483647 h 855"/>
                  <a:gd name="T14" fmla="*/ 2147483647 w 909"/>
                  <a:gd name="T15" fmla="*/ 2147483647 h 855"/>
                  <a:gd name="T16" fmla="*/ 2147483647 w 909"/>
                  <a:gd name="T17" fmla="*/ 2147483647 h 855"/>
                  <a:gd name="T18" fmla="*/ 2147483647 w 909"/>
                  <a:gd name="T19" fmla="*/ 2147483647 h 855"/>
                  <a:gd name="T20" fmla="*/ 2147483647 w 909"/>
                  <a:gd name="T21" fmla="*/ 2147483647 h 855"/>
                  <a:gd name="T22" fmla="*/ 2147483647 w 909"/>
                  <a:gd name="T23" fmla="*/ 2147483647 h 855"/>
                  <a:gd name="T24" fmla="*/ 2147483647 w 909"/>
                  <a:gd name="T25" fmla="*/ 2147483647 h 855"/>
                  <a:gd name="T26" fmla="*/ 2147483647 w 909"/>
                  <a:gd name="T27" fmla="*/ 2147483647 h 855"/>
                  <a:gd name="T28" fmla="*/ 2147483647 w 909"/>
                  <a:gd name="T29" fmla="*/ 2147483647 h 855"/>
                  <a:gd name="T30" fmla="*/ 2147483647 w 909"/>
                  <a:gd name="T31" fmla="*/ 2147483647 h 855"/>
                  <a:gd name="T32" fmla="*/ 2147483647 w 909"/>
                  <a:gd name="T33" fmla="*/ 2147483647 h 855"/>
                  <a:gd name="T34" fmla="*/ 0 w 909"/>
                  <a:gd name="T35" fmla="*/ 2147483647 h 855"/>
                  <a:gd name="T36" fmla="*/ 2147483647 w 909"/>
                  <a:gd name="T37" fmla="*/ 2147483647 h 855"/>
                  <a:gd name="T38" fmla="*/ 2147483647 w 909"/>
                  <a:gd name="T39" fmla="*/ 2147483647 h 855"/>
                  <a:gd name="T40" fmla="*/ 2147483647 w 909"/>
                  <a:gd name="T41" fmla="*/ 2147483647 h 855"/>
                  <a:gd name="T42" fmla="*/ 2147483647 w 909"/>
                  <a:gd name="T43" fmla="*/ 2147483647 h 855"/>
                  <a:gd name="T44" fmla="*/ 2147483647 w 909"/>
                  <a:gd name="T45" fmla="*/ 2147483647 h 855"/>
                  <a:gd name="T46" fmla="*/ 2147483647 w 909"/>
                  <a:gd name="T47" fmla="*/ 2147483647 h 855"/>
                  <a:gd name="T48" fmla="*/ 2147483647 w 909"/>
                  <a:gd name="T49" fmla="*/ 2147483647 h 855"/>
                  <a:gd name="T50" fmla="*/ 2147483647 w 909"/>
                  <a:gd name="T51" fmla="*/ 2147483647 h 855"/>
                  <a:gd name="T52" fmla="*/ 2147483647 w 909"/>
                  <a:gd name="T53" fmla="*/ 2147483647 h 855"/>
                  <a:gd name="T54" fmla="*/ 2147483647 w 909"/>
                  <a:gd name="T55" fmla="*/ 2147483647 h 855"/>
                  <a:gd name="T56" fmla="*/ 2147483647 w 909"/>
                  <a:gd name="T57" fmla="*/ 2147483647 h 855"/>
                  <a:gd name="T58" fmla="*/ 2147483647 w 909"/>
                  <a:gd name="T59" fmla="*/ 2147483647 h 855"/>
                  <a:gd name="T60" fmla="*/ 2147483647 w 909"/>
                  <a:gd name="T61" fmla="*/ 2147483647 h 855"/>
                  <a:gd name="T62" fmla="*/ 2147483647 w 909"/>
                  <a:gd name="T63" fmla="*/ 2147483647 h 855"/>
                  <a:gd name="T64" fmla="*/ 2147483647 w 909"/>
                  <a:gd name="T65" fmla="*/ 2147483647 h 855"/>
                  <a:gd name="T66" fmla="*/ 2147483647 w 909"/>
                  <a:gd name="T67" fmla="*/ 2147483647 h 855"/>
                  <a:gd name="T68" fmla="*/ 2147483647 w 909"/>
                  <a:gd name="T69" fmla="*/ 2147483647 h 855"/>
                  <a:gd name="T70" fmla="*/ 2147483647 w 909"/>
                  <a:gd name="T71" fmla="*/ 2147483647 h 855"/>
                  <a:gd name="T72" fmla="*/ 2147483647 w 909"/>
                  <a:gd name="T73" fmla="*/ 2147483647 h 855"/>
                  <a:gd name="T74" fmla="*/ 2147483647 w 909"/>
                  <a:gd name="T75" fmla="*/ 2147483647 h 855"/>
                  <a:gd name="T76" fmla="*/ 2147483647 w 909"/>
                  <a:gd name="T77" fmla="*/ 2147483647 h 855"/>
                  <a:gd name="T78" fmla="*/ 2147483647 w 909"/>
                  <a:gd name="T79" fmla="*/ 2147483647 h 855"/>
                  <a:gd name="T80" fmla="*/ 2147483647 w 909"/>
                  <a:gd name="T81" fmla="*/ 2147483647 h 855"/>
                  <a:gd name="T82" fmla="*/ 2147483647 w 909"/>
                  <a:gd name="T83" fmla="*/ 2147483647 h 855"/>
                  <a:gd name="T84" fmla="*/ 2147483647 w 909"/>
                  <a:gd name="T85" fmla="*/ 2147483647 h 855"/>
                  <a:gd name="T86" fmla="*/ 2147483647 w 909"/>
                  <a:gd name="T87" fmla="*/ 2147483647 h 855"/>
                  <a:gd name="T88" fmla="*/ 2147483647 w 909"/>
                  <a:gd name="T89" fmla="*/ 2147483647 h 855"/>
                  <a:gd name="T90" fmla="*/ 2147483647 w 909"/>
                  <a:gd name="T91" fmla="*/ 2147483647 h 855"/>
                  <a:gd name="T92" fmla="*/ 2147483647 w 909"/>
                  <a:gd name="T93" fmla="*/ 2147483647 h 855"/>
                  <a:gd name="T94" fmla="*/ 2147483647 w 909"/>
                  <a:gd name="T95" fmla="*/ 2147483647 h 855"/>
                  <a:gd name="T96" fmla="*/ 2147483647 w 909"/>
                  <a:gd name="T97" fmla="*/ 2147483647 h 855"/>
                  <a:gd name="T98" fmla="*/ 2147483647 w 909"/>
                  <a:gd name="T99" fmla="*/ 2147483647 h 855"/>
                  <a:gd name="T100" fmla="*/ 2147483647 w 909"/>
                  <a:gd name="T101" fmla="*/ 2147483647 h 855"/>
                  <a:gd name="T102" fmla="*/ 2147483647 w 909"/>
                  <a:gd name="T103" fmla="*/ 2147483647 h 855"/>
                  <a:gd name="T104" fmla="*/ 2147483647 w 909"/>
                  <a:gd name="T105" fmla="*/ 2147483647 h 855"/>
                  <a:gd name="T106" fmla="*/ 2147483647 w 909"/>
                  <a:gd name="T107" fmla="*/ 2147483647 h 855"/>
                  <a:gd name="T108" fmla="*/ 2147483647 w 909"/>
                  <a:gd name="T109" fmla="*/ 2147483647 h 855"/>
                  <a:gd name="T110" fmla="*/ 2147483647 w 909"/>
                  <a:gd name="T111" fmla="*/ 2147483647 h 855"/>
                  <a:gd name="T112" fmla="*/ 2147483647 w 909"/>
                  <a:gd name="T113" fmla="*/ 2147483647 h 855"/>
                  <a:gd name="T114" fmla="*/ 2147483647 w 909"/>
                  <a:gd name="T115" fmla="*/ 2147483647 h 855"/>
                  <a:gd name="T116" fmla="*/ 2147483647 w 909"/>
                  <a:gd name="T117" fmla="*/ 2147483647 h 855"/>
                  <a:gd name="T118" fmla="*/ 2147483647 w 909"/>
                  <a:gd name="T119" fmla="*/ 2147483647 h 855"/>
                  <a:gd name="T120" fmla="*/ 2147483647 w 909"/>
                  <a:gd name="T121" fmla="*/ 2147483647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09" h="855">
                    <a:moveTo>
                      <a:pt x="599" y="283"/>
                    </a:moveTo>
                    <a:lnTo>
                      <a:pt x="599" y="283"/>
                    </a:lnTo>
                    <a:lnTo>
                      <a:pt x="584" y="277"/>
                    </a:lnTo>
                    <a:lnTo>
                      <a:pt x="560" y="265"/>
                    </a:lnTo>
                    <a:lnTo>
                      <a:pt x="545" y="256"/>
                    </a:lnTo>
                    <a:lnTo>
                      <a:pt x="540" y="251"/>
                    </a:lnTo>
                    <a:lnTo>
                      <a:pt x="539" y="249"/>
                    </a:lnTo>
                    <a:lnTo>
                      <a:pt x="539" y="246"/>
                    </a:lnTo>
                    <a:lnTo>
                      <a:pt x="538" y="245"/>
                    </a:lnTo>
                    <a:lnTo>
                      <a:pt x="532" y="241"/>
                    </a:lnTo>
                    <a:lnTo>
                      <a:pt x="519" y="233"/>
                    </a:lnTo>
                    <a:lnTo>
                      <a:pt x="502" y="221"/>
                    </a:lnTo>
                    <a:lnTo>
                      <a:pt x="494" y="212"/>
                    </a:lnTo>
                    <a:lnTo>
                      <a:pt x="495" y="211"/>
                    </a:lnTo>
                    <a:lnTo>
                      <a:pt x="494" y="211"/>
                    </a:lnTo>
                    <a:lnTo>
                      <a:pt x="491" y="211"/>
                    </a:lnTo>
                    <a:lnTo>
                      <a:pt x="486" y="207"/>
                    </a:lnTo>
                    <a:lnTo>
                      <a:pt x="484" y="205"/>
                    </a:lnTo>
                    <a:lnTo>
                      <a:pt x="480" y="199"/>
                    </a:lnTo>
                    <a:lnTo>
                      <a:pt x="474" y="191"/>
                    </a:lnTo>
                    <a:lnTo>
                      <a:pt x="461" y="176"/>
                    </a:lnTo>
                    <a:lnTo>
                      <a:pt x="457" y="173"/>
                    </a:lnTo>
                    <a:lnTo>
                      <a:pt x="451" y="167"/>
                    </a:lnTo>
                    <a:lnTo>
                      <a:pt x="441" y="153"/>
                    </a:lnTo>
                    <a:lnTo>
                      <a:pt x="440" y="152"/>
                    </a:lnTo>
                    <a:lnTo>
                      <a:pt x="440" y="151"/>
                    </a:lnTo>
                    <a:lnTo>
                      <a:pt x="437" y="148"/>
                    </a:lnTo>
                    <a:lnTo>
                      <a:pt x="435" y="146"/>
                    </a:lnTo>
                    <a:lnTo>
                      <a:pt x="430" y="136"/>
                    </a:lnTo>
                    <a:lnTo>
                      <a:pt x="429" y="135"/>
                    </a:lnTo>
                    <a:lnTo>
                      <a:pt x="425" y="132"/>
                    </a:lnTo>
                    <a:lnTo>
                      <a:pt x="423" y="129"/>
                    </a:lnTo>
                    <a:lnTo>
                      <a:pt x="424" y="126"/>
                    </a:lnTo>
                    <a:lnTo>
                      <a:pt x="424" y="125"/>
                    </a:lnTo>
                    <a:lnTo>
                      <a:pt x="423" y="123"/>
                    </a:lnTo>
                    <a:lnTo>
                      <a:pt x="421" y="121"/>
                    </a:lnTo>
                    <a:lnTo>
                      <a:pt x="421" y="120"/>
                    </a:lnTo>
                    <a:lnTo>
                      <a:pt x="421" y="119"/>
                    </a:lnTo>
                    <a:lnTo>
                      <a:pt x="419" y="115"/>
                    </a:lnTo>
                    <a:lnTo>
                      <a:pt x="416" y="113"/>
                    </a:lnTo>
                    <a:lnTo>
                      <a:pt x="415" y="110"/>
                    </a:lnTo>
                    <a:lnTo>
                      <a:pt x="415" y="108"/>
                    </a:lnTo>
                    <a:lnTo>
                      <a:pt x="414" y="105"/>
                    </a:lnTo>
                    <a:lnTo>
                      <a:pt x="409" y="99"/>
                    </a:lnTo>
                    <a:lnTo>
                      <a:pt x="399" y="90"/>
                    </a:lnTo>
                    <a:lnTo>
                      <a:pt x="385" y="72"/>
                    </a:lnTo>
                    <a:lnTo>
                      <a:pt x="374" y="58"/>
                    </a:lnTo>
                    <a:lnTo>
                      <a:pt x="364" y="43"/>
                    </a:lnTo>
                    <a:lnTo>
                      <a:pt x="361" y="39"/>
                    </a:lnTo>
                    <a:lnTo>
                      <a:pt x="354" y="33"/>
                    </a:lnTo>
                    <a:lnTo>
                      <a:pt x="345" y="27"/>
                    </a:lnTo>
                    <a:lnTo>
                      <a:pt x="342" y="23"/>
                    </a:lnTo>
                    <a:lnTo>
                      <a:pt x="339" y="18"/>
                    </a:lnTo>
                    <a:lnTo>
                      <a:pt x="338" y="18"/>
                    </a:lnTo>
                    <a:lnTo>
                      <a:pt x="338" y="16"/>
                    </a:lnTo>
                    <a:lnTo>
                      <a:pt x="336" y="14"/>
                    </a:lnTo>
                    <a:lnTo>
                      <a:pt x="332" y="10"/>
                    </a:lnTo>
                    <a:lnTo>
                      <a:pt x="331" y="6"/>
                    </a:lnTo>
                    <a:lnTo>
                      <a:pt x="329" y="3"/>
                    </a:lnTo>
                    <a:lnTo>
                      <a:pt x="327" y="1"/>
                    </a:lnTo>
                    <a:lnTo>
                      <a:pt x="323" y="0"/>
                    </a:lnTo>
                    <a:lnTo>
                      <a:pt x="321" y="0"/>
                    </a:lnTo>
                    <a:lnTo>
                      <a:pt x="320" y="1"/>
                    </a:lnTo>
                    <a:lnTo>
                      <a:pt x="318" y="3"/>
                    </a:lnTo>
                    <a:lnTo>
                      <a:pt x="317" y="4"/>
                    </a:lnTo>
                    <a:lnTo>
                      <a:pt x="317" y="5"/>
                    </a:lnTo>
                    <a:lnTo>
                      <a:pt x="316" y="6"/>
                    </a:lnTo>
                    <a:lnTo>
                      <a:pt x="316" y="9"/>
                    </a:lnTo>
                    <a:lnTo>
                      <a:pt x="315" y="10"/>
                    </a:lnTo>
                    <a:lnTo>
                      <a:pt x="315" y="11"/>
                    </a:lnTo>
                    <a:lnTo>
                      <a:pt x="315" y="16"/>
                    </a:lnTo>
                    <a:lnTo>
                      <a:pt x="312" y="18"/>
                    </a:lnTo>
                    <a:lnTo>
                      <a:pt x="310" y="21"/>
                    </a:lnTo>
                    <a:lnTo>
                      <a:pt x="304" y="23"/>
                    </a:lnTo>
                    <a:lnTo>
                      <a:pt x="300" y="25"/>
                    </a:lnTo>
                    <a:lnTo>
                      <a:pt x="298" y="25"/>
                    </a:lnTo>
                    <a:lnTo>
                      <a:pt x="296" y="23"/>
                    </a:lnTo>
                    <a:lnTo>
                      <a:pt x="296" y="25"/>
                    </a:lnTo>
                    <a:lnTo>
                      <a:pt x="295" y="25"/>
                    </a:lnTo>
                    <a:lnTo>
                      <a:pt x="293" y="26"/>
                    </a:lnTo>
                    <a:lnTo>
                      <a:pt x="292" y="27"/>
                    </a:lnTo>
                    <a:lnTo>
                      <a:pt x="290" y="26"/>
                    </a:lnTo>
                    <a:lnTo>
                      <a:pt x="289" y="26"/>
                    </a:lnTo>
                    <a:lnTo>
                      <a:pt x="288" y="25"/>
                    </a:lnTo>
                    <a:lnTo>
                      <a:pt x="287" y="22"/>
                    </a:lnTo>
                    <a:lnTo>
                      <a:pt x="285" y="20"/>
                    </a:lnTo>
                    <a:lnTo>
                      <a:pt x="283" y="17"/>
                    </a:lnTo>
                    <a:lnTo>
                      <a:pt x="282" y="16"/>
                    </a:lnTo>
                    <a:lnTo>
                      <a:pt x="281" y="16"/>
                    </a:lnTo>
                    <a:lnTo>
                      <a:pt x="281" y="27"/>
                    </a:lnTo>
                    <a:lnTo>
                      <a:pt x="282" y="31"/>
                    </a:lnTo>
                    <a:lnTo>
                      <a:pt x="283" y="33"/>
                    </a:lnTo>
                    <a:lnTo>
                      <a:pt x="283" y="37"/>
                    </a:lnTo>
                    <a:lnTo>
                      <a:pt x="281" y="39"/>
                    </a:lnTo>
                    <a:lnTo>
                      <a:pt x="279" y="43"/>
                    </a:lnTo>
                    <a:lnTo>
                      <a:pt x="279" y="44"/>
                    </a:lnTo>
                    <a:lnTo>
                      <a:pt x="277" y="44"/>
                    </a:lnTo>
                    <a:lnTo>
                      <a:pt x="277" y="45"/>
                    </a:lnTo>
                    <a:lnTo>
                      <a:pt x="277" y="48"/>
                    </a:lnTo>
                    <a:lnTo>
                      <a:pt x="278" y="49"/>
                    </a:lnTo>
                    <a:lnTo>
                      <a:pt x="276" y="53"/>
                    </a:lnTo>
                    <a:lnTo>
                      <a:pt x="273" y="58"/>
                    </a:lnTo>
                    <a:lnTo>
                      <a:pt x="272" y="60"/>
                    </a:lnTo>
                    <a:lnTo>
                      <a:pt x="271" y="65"/>
                    </a:lnTo>
                    <a:lnTo>
                      <a:pt x="271" y="71"/>
                    </a:lnTo>
                    <a:lnTo>
                      <a:pt x="272" y="76"/>
                    </a:lnTo>
                    <a:lnTo>
                      <a:pt x="273" y="82"/>
                    </a:lnTo>
                    <a:lnTo>
                      <a:pt x="284" y="107"/>
                    </a:lnTo>
                    <a:lnTo>
                      <a:pt x="292" y="123"/>
                    </a:lnTo>
                    <a:lnTo>
                      <a:pt x="295" y="136"/>
                    </a:lnTo>
                    <a:lnTo>
                      <a:pt x="300" y="158"/>
                    </a:lnTo>
                    <a:lnTo>
                      <a:pt x="303" y="176"/>
                    </a:lnTo>
                    <a:lnTo>
                      <a:pt x="303" y="191"/>
                    </a:lnTo>
                    <a:lnTo>
                      <a:pt x="303" y="200"/>
                    </a:lnTo>
                    <a:lnTo>
                      <a:pt x="301" y="202"/>
                    </a:lnTo>
                    <a:lnTo>
                      <a:pt x="301" y="205"/>
                    </a:lnTo>
                    <a:lnTo>
                      <a:pt x="300" y="206"/>
                    </a:lnTo>
                    <a:lnTo>
                      <a:pt x="299" y="213"/>
                    </a:lnTo>
                    <a:lnTo>
                      <a:pt x="298" y="227"/>
                    </a:lnTo>
                    <a:lnTo>
                      <a:pt x="295" y="234"/>
                    </a:lnTo>
                    <a:lnTo>
                      <a:pt x="292" y="240"/>
                    </a:lnTo>
                    <a:lnTo>
                      <a:pt x="290" y="243"/>
                    </a:lnTo>
                    <a:lnTo>
                      <a:pt x="289" y="245"/>
                    </a:lnTo>
                    <a:lnTo>
                      <a:pt x="288" y="248"/>
                    </a:lnTo>
                    <a:lnTo>
                      <a:pt x="287" y="250"/>
                    </a:lnTo>
                    <a:lnTo>
                      <a:pt x="287" y="251"/>
                    </a:lnTo>
                    <a:lnTo>
                      <a:pt x="285" y="254"/>
                    </a:lnTo>
                    <a:lnTo>
                      <a:pt x="284" y="256"/>
                    </a:lnTo>
                    <a:lnTo>
                      <a:pt x="284" y="257"/>
                    </a:lnTo>
                    <a:lnTo>
                      <a:pt x="283" y="257"/>
                    </a:lnTo>
                    <a:lnTo>
                      <a:pt x="282" y="259"/>
                    </a:lnTo>
                    <a:lnTo>
                      <a:pt x="283" y="263"/>
                    </a:lnTo>
                    <a:lnTo>
                      <a:pt x="283" y="267"/>
                    </a:lnTo>
                    <a:lnTo>
                      <a:pt x="283" y="287"/>
                    </a:lnTo>
                    <a:lnTo>
                      <a:pt x="284" y="315"/>
                    </a:lnTo>
                    <a:lnTo>
                      <a:pt x="282" y="330"/>
                    </a:lnTo>
                    <a:lnTo>
                      <a:pt x="282" y="332"/>
                    </a:lnTo>
                    <a:lnTo>
                      <a:pt x="282" y="333"/>
                    </a:lnTo>
                    <a:lnTo>
                      <a:pt x="281" y="334"/>
                    </a:lnTo>
                    <a:lnTo>
                      <a:pt x="279" y="338"/>
                    </a:lnTo>
                    <a:lnTo>
                      <a:pt x="276" y="344"/>
                    </a:lnTo>
                    <a:lnTo>
                      <a:pt x="272" y="348"/>
                    </a:lnTo>
                    <a:lnTo>
                      <a:pt x="269" y="350"/>
                    </a:lnTo>
                    <a:lnTo>
                      <a:pt x="266" y="352"/>
                    </a:lnTo>
                    <a:lnTo>
                      <a:pt x="265" y="352"/>
                    </a:lnTo>
                    <a:lnTo>
                      <a:pt x="263" y="352"/>
                    </a:lnTo>
                    <a:lnTo>
                      <a:pt x="262" y="354"/>
                    </a:lnTo>
                    <a:lnTo>
                      <a:pt x="260" y="355"/>
                    </a:lnTo>
                    <a:lnTo>
                      <a:pt x="252" y="357"/>
                    </a:lnTo>
                    <a:lnTo>
                      <a:pt x="247" y="360"/>
                    </a:lnTo>
                    <a:lnTo>
                      <a:pt x="244" y="361"/>
                    </a:lnTo>
                    <a:lnTo>
                      <a:pt x="241" y="364"/>
                    </a:lnTo>
                    <a:lnTo>
                      <a:pt x="240" y="369"/>
                    </a:lnTo>
                    <a:lnTo>
                      <a:pt x="238" y="372"/>
                    </a:lnTo>
                    <a:lnTo>
                      <a:pt x="235" y="377"/>
                    </a:lnTo>
                    <a:lnTo>
                      <a:pt x="235" y="381"/>
                    </a:lnTo>
                    <a:lnTo>
                      <a:pt x="235" y="386"/>
                    </a:lnTo>
                    <a:lnTo>
                      <a:pt x="240" y="402"/>
                    </a:lnTo>
                    <a:lnTo>
                      <a:pt x="243" y="406"/>
                    </a:lnTo>
                    <a:lnTo>
                      <a:pt x="243" y="407"/>
                    </a:lnTo>
                    <a:lnTo>
                      <a:pt x="243" y="409"/>
                    </a:lnTo>
                    <a:lnTo>
                      <a:pt x="240" y="417"/>
                    </a:lnTo>
                    <a:lnTo>
                      <a:pt x="239" y="420"/>
                    </a:lnTo>
                    <a:lnTo>
                      <a:pt x="239" y="423"/>
                    </a:lnTo>
                    <a:lnTo>
                      <a:pt x="239" y="424"/>
                    </a:lnTo>
                    <a:lnTo>
                      <a:pt x="245" y="434"/>
                    </a:lnTo>
                    <a:lnTo>
                      <a:pt x="247" y="440"/>
                    </a:lnTo>
                    <a:lnTo>
                      <a:pt x="250" y="445"/>
                    </a:lnTo>
                    <a:lnTo>
                      <a:pt x="249" y="461"/>
                    </a:lnTo>
                    <a:lnTo>
                      <a:pt x="249" y="463"/>
                    </a:lnTo>
                    <a:lnTo>
                      <a:pt x="246" y="466"/>
                    </a:lnTo>
                    <a:lnTo>
                      <a:pt x="241" y="473"/>
                    </a:lnTo>
                    <a:lnTo>
                      <a:pt x="234" y="483"/>
                    </a:lnTo>
                    <a:lnTo>
                      <a:pt x="232" y="485"/>
                    </a:lnTo>
                    <a:lnTo>
                      <a:pt x="230" y="485"/>
                    </a:lnTo>
                    <a:lnTo>
                      <a:pt x="232" y="485"/>
                    </a:lnTo>
                    <a:lnTo>
                      <a:pt x="230" y="486"/>
                    </a:lnTo>
                    <a:lnTo>
                      <a:pt x="229" y="488"/>
                    </a:lnTo>
                    <a:lnTo>
                      <a:pt x="229" y="489"/>
                    </a:lnTo>
                    <a:lnTo>
                      <a:pt x="227" y="490"/>
                    </a:lnTo>
                    <a:lnTo>
                      <a:pt x="224" y="491"/>
                    </a:lnTo>
                    <a:lnTo>
                      <a:pt x="222" y="492"/>
                    </a:lnTo>
                    <a:lnTo>
                      <a:pt x="217" y="496"/>
                    </a:lnTo>
                    <a:lnTo>
                      <a:pt x="213" y="497"/>
                    </a:lnTo>
                    <a:lnTo>
                      <a:pt x="208" y="500"/>
                    </a:lnTo>
                    <a:lnTo>
                      <a:pt x="207" y="499"/>
                    </a:lnTo>
                    <a:lnTo>
                      <a:pt x="206" y="497"/>
                    </a:lnTo>
                    <a:lnTo>
                      <a:pt x="203" y="496"/>
                    </a:lnTo>
                    <a:lnTo>
                      <a:pt x="201" y="494"/>
                    </a:lnTo>
                    <a:lnTo>
                      <a:pt x="198" y="492"/>
                    </a:lnTo>
                    <a:lnTo>
                      <a:pt x="197" y="492"/>
                    </a:lnTo>
                    <a:lnTo>
                      <a:pt x="196" y="492"/>
                    </a:lnTo>
                    <a:lnTo>
                      <a:pt x="194" y="492"/>
                    </a:lnTo>
                    <a:lnTo>
                      <a:pt x="191" y="492"/>
                    </a:lnTo>
                    <a:lnTo>
                      <a:pt x="189" y="491"/>
                    </a:lnTo>
                    <a:lnTo>
                      <a:pt x="186" y="488"/>
                    </a:lnTo>
                    <a:lnTo>
                      <a:pt x="186" y="486"/>
                    </a:lnTo>
                    <a:lnTo>
                      <a:pt x="187" y="485"/>
                    </a:lnTo>
                    <a:lnTo>
                      <a:pt x="187" y="484"/>
                    </a:lnTo>
                    <a:lnTo>
                      <a:pt x="187" y="480"/>
                    </a:lnTo>
                    <a:lnTo>
                      <a:pt x="187" y="479"/>
                    </a:lnTo>
                    <a:lnTo>
                      <a:pt x="183" y="479"/>
                    </a:lnTo>
                    <a:lnTo>
                      <a:pt x="180" y="480"/>
                    </a:lnTo>
                    <a:lnTo>
                      <a:pt x="178" y="481"/>
                    </a:lnTo>
                    <a:lnTo>
                      <a:pt x="175" y="481"/>
                    </a:lnTo>
                    <a:lnTo>
                      <a:pt x="174" y="483"/>
                    </a:lnTo>
                    <a:lnTo>
                      <a:pt x="173" y="484"/>
                    </a:lnTo>
                    <a:lnTo>
                      <a:pt x="173" y="485"/>
                    </a:lnTo>
                    <a:lnTo>
                      <a:pt x="169" y="486"/>
                    </a:lnTo>
                    <a:lnTo>
                      <a:pt x="167" y="486"/>
                    </a:lnTo>
                    <a:lnTo>
                      <a:pt x="165" y="486"/>
                    </a:lnTo>
                    <a:lnTo>
                      <a:pt x="164" y="484"/>
                    </a:lnTo>
                    <a:lnTo>
                      <a:pt x="164" y="486"/>
                    </a:lnTo>
                    <a:lnTo>
                      <a:pt x="159" y="488"/>
                    </a:lnTo>
                    <a:lnTo>
                      <a:pt x="154" y="489"/>
                    </a:lnTo>
                    <a:lnTo>
                      <a:pt x="152" y="488"/>
                    </a:lnTo>
                    <a:lnTo>
                      <a:pt x="151" y="486"/>
                    </a:lnTo>
                    <a:lnTo>
                      <a:pt x="152" y="484"/>
                    </a:lnTo>
                    <a:lnTo>
                      <a:pt x="152" y="483"/>
                    </a:lnTo>
                    <a:lnTo>
                      <a:pt x="151" y="481"/>
                    </a:lnTo>
                    <a:lnTo>
                      <a:pt x="148" y="481"/>
                    </a:lnTo>
                    <a:lnTo>
                      <a:pt x="147" y="480"/>
                    </a:lnTo>
                    <a:lnTo>
                      <a:pt x="145" y="478"/>
                    </a:lnTo>
                    <a:lnTo>
                      <a:pt x="142" y="477"/>
                    </a:lnTo>
                    <a:lnTo>
                      <a:pt x="137" y="475"/>
                    </a:lnTo>
                    <a:lnTo>
                      <a:pt x="135" y="474"/>
                    </a:lnTo>
                    <a:lnTo>
                      <a:pt x="132" y="474"/>
                    </a:lnTo>
                    <a:lnTo>
                      <a:pt x="131" y="473"/>
                    </a:lnTo>
                    <a:lnTo>
                      <a:pt x="132" y="470"/>
                    </a:lnTo>
                    <a:lnTo>
                      <a:pt x="131" y="469"/>
                    </a:lnTo>
                    <a:lnTo>
                      <a:pt x="123" y="466"/>
                    </a:lnTo>
                    <a:lnTo>
                      <a:pt x="115" y="457"/>
                    </a:lnTo>
                    <a:lnTo>
                      <a:pt x="114" y="456"/>
                    </a:lnTo>
                    <a:lnTo>
                      <a:pt x="114" y="454"/>
                    </a:lnTo>
                    <a:lnTo>
                      <a:pt x="113" y="456"/>
                    </a:lnTo>
                    <a:lnTo>
                      <a:pt x="111" y="456"/>
                    </a:lnTo>
                    <a:lnTo>
                      <a:pt x="111" y="453"/>
                    </a:lnTo>
                    <a:lnTo>
                      <a:pt x="109" y="452"/>
                    </a:lnTo>
                    <a:lnTo>
                      <a:pt x="107" y="452"/>
                    </a:lnTo>
                    <a:lnTo>
                      <a:pt x="105" y="452"/>
                    </a:lnTo>
                    <a:lnTo>
                      <a:pt x="104" y="453"/>
                    </a:lnTo>
                    <a:lnTo>
                      <a:pt x="105" y="454"/>
                    </a:lnTo>
                    <a:lnTo>
                      <a:pt x="104" y="457"/>
                    </a:lnTo>
                    <a:lnTo>
                      <a:pt x="102" y="459"/>
                    </a:lnTo>
                    <a:lnTo>
                      <a:pt x="99" y="461"/>
                    </a:lnTo>
                    <a:lnTo>
                      <a:pt x="96" y="459"/>
                    </a:lnTo>
                    <a:lnTo>
                      <a:pt x="88" y="461"/>
                    </a:lnTo>
                    <a:lnTo>
                      <a:pt x="87" y="461"/>
                    </a:lnTo>
                    <a:lnTo>
                      <a:pt x="87" y="462"/>
                    </a:lnTo>
                    <a:lnTo>
                      <a:pt x="88" y="463"/>
                    </a:lnTo>
                    <a:lnTo>
                      <a:pt x="88" y="466"/>
                    </a:lnTo>
                    <a:lnTo>
                      <a:pt x="86" y="469"/>
                    </a:lnTo>
                    <a:lnTo>
                      <a:pt x="86" y="470"/>
                    </a:lnTo>
                    <a:lnTo>
                      <a:pt x="86" y="472"/>
                    </a:lnTo>
                    <a:lnTo>
                      <a:pt x="86" y="473"/>
                    </a:lnTo>
                    <a:lnTo>
                      <a:pt x="85" y="474"/>
                    </a:lnTo>
                    <a:lnTo>
                      <a:pt x="85" y="475"/>
                    </a:lnTo>
                    <a:lnTo>
                      <a:pt x="85" y="477"/>
                    </a:lnTo>
                    <a:lnTo>
                      <a:pt x="83" y="481"/>
                    </a:lnTo>
                    <a:lnTo>
                      <a:pt x="85" y="484"/>
                    </a:lnTo>
                    <a:lnTo>
                      <a:pt x="86" y="488"/>
                    </a:lnTo>
                    <a:lnTo>
                      <a:pt x="92" y="495"/>
                    </a:lnTo>
                    <a:lnTo>
                      <a:pt x="96" y="497"/>
                    </a:lnTo>
                    <a:lnTo>
                      <a:pt x="98" y="500"/>
                    </a:lnTo>
                    <a:lnTo>
                      <a:pt x="102" y="505"/>
                    </a:lnTo>
                    <a:lnTo>
                      <a:pt x="104" y="510"/>
                    </a:lnTo>
                    <a:lnTo>
                      <a:pt x="104" y="512"/>
                    </a:lnTo>
                    <a:lnTo>
                      <a:pt x="107" y="513"/>
                    </a:lnTo>
                    <a:lnTo>
                      <a:pt x="108" y="515"/>
                    </a:lnTo>
                    <a:lnTo>
                      <a:pt x="108" y="517"/>
                    </a:lnTo>
                    <a:lnTo>
                      <a:pt x="110" y="521"/>
                    </a:lnTo>
                    <a:lnTo>
                      <a:pt x="111" y="522"/>
                    </a:lnTo>
                    <a:lnTo>
                      <a:pt x="113" y="523"/>
                    </a:lnTo>
                    <a:lnTo>
                      <a:pt x="114" y="523"/>
                    </a:lnTo>
                    <a:lnTo>
                      <a:pt x="114" y="526"/>
                    </a:lnTo>
                    <a:lnTo>
                      <a:pt x="114" y="529"/>
                    </a:lnTo>
                    <a:lnTo>
                      <a:pt x="113" y="530"/>
                    </a:lnTo>
                    <a:lnTo>
                      <a:pt x="111" y="532"/>
                    </a:lnTo>
                    <a:lnTo>
                      <a:pt x="108" y="534"/>
                    </a:lnTo>
                    <a:lnTo>
                      <a:pt x="104" y="537"/>
                    </a:lnTo>
                    <a:lnTo>
                      <a:pt x="99" y="540"/>
                    </a:lnTo>
                    <a:lnTo>
                      <a:pt x="96" y="544"/>
                    </a:lnTo>
                    <a:lnTo>
                      <a:pt x="93" y="546"/>
                    </a:lnTo>
                    <a:lnTo>
                      <a:pt x="89" y="552"/>
                    </a:lnTo>
                    <a:lnTo>
                      <a:pt x="88" y="555"/>
                    </a:lnTo>
                    <a:lnTo>
                      <a:pt x="87" y="557"/>
                    </a:lnTo>
                    <a:lnTo>
                      <a:pt x="81" y="563"/>
                    </a:lnTo>
                    <a:lnTo>
                      <a:pt x="80" y="567"/>
                    </a:lnTo>
                    <a:lnTo>
                      <a:pt x="80" y="571"/>
                    </a:lnTo>
                    <a:lnTo>
                      <a:pt x="81" y="573"/>
                    </a:lnTo>
                    <a:lnTo>
                      <a:pt x="80" y="575"/>
                    </a:lnTo>
                    <a:lnTo>
                      <a:pt x="76" y="577"/>
                    </a:lnTo>
                    <a:lnTo>
                      <a:pt x="74" y="577"/>
                    </a:lnTo>
                    <a:lnTo>
                      <a:pt x="72" y="576"/>
                    </a:lnTo>
                    <a:lnTo>
                      <a:pt x="71" y="573"/>
                    </a:lnTo>
                    <a:lnTo>
                      <a:pt x="70" y="571"/>
                    </a:lnTo>
                    <a:lnTo>
                      <a:pt x="66" y="567"/>
                    </a:lnTo>
                    <a:lnTo>
                      <a:pt x="64" y="565"/>
                    </a:lnTo>
                    <a:lnTo>
                      <a:pt x="58" y="572"/>
                    </a:lnTo>
                    <a:lnTo>
                      <a:pt x="56" y="575"/>
                    </a:lnTo>
                    <a:lnTo>
                      <a:pt x="56" y="577"/>
                    </a:lnTo>
                    <a:lnTo>
                      <a:pt x="56" y="578"/>
                    </a:lnTo>
                    <a:lnTo>
                      <a:pt x="56" y="579"/>
                    </a:lnTo>
                    <a:lnTo>
                      <a:pt x="54" y="581"/>
                    </a:lnTo>
                    <a:lnTo>
                      <a:pt x="51" y="582"/>
                    </a:lnTo>
                    <a:lnTo>
                      <a:pt x="50" y="582"/>
                    </a:lnTo>
                    <a:lnTo>
                      <a:pt x="48" y="583"/>
                    </a:lnTo>
                    <a:lnTo>
                      <a:pt x="45" y="584"/>
                    </a:lnTo>
                    <a:lnTo>
                      <a:pt x="44" y="588"/>
                    </a:lnTo>
                    <a:lnTo>
                      <a:pt x="42" y="590"/>
                    </a:lnTo>
                    <a:lnTo>
                      <a:pt x="39" y="592"/>
                    </a:lnTo>
                    <a:lnTo>
                      <a:pt x="36" y="593"/>
                    </a:lnTo>
                    <a:lnTo>
                      <a:pt x="27" y="592"/>
                    </a:lnTo>
                    <a:lnTo>
                      <a:pt x="21" y="593"/>
                    </a:lnTo>
                    <a:lnTo>
                      <a:pt x="17" y="595"/>
                    </a:lnTo>
                    <a:lnTo>
                      <a:pt x="15" y="598"/>
                    </a:lnTo>
                    <a:lnTo>
                      <a:pt x="14" y="601"/>
                    </a:lnTo>
                    <a:lnTo>
                      <a:pt x="11" y="604"/>
                    </a:lnTo>
                    <a:lnTo>
                      <a:pt x="9" y="606"/>
                    </a:lnTo>
                    <a:lnTo>
                      <a:pt x="7" y="609"/>
                    </a:lnTo>
                    <a:lnTo>
                      <a:pt x="9" y="611"/>
                    </a:lnTo>
                    <a:lnTo>
                      <a:pt x="9" y="612"/>
                    </a:lnTo>
                    <a:lnTo>
                      <a:pt x="10" y="622"/>
                    </a:lnTo>
                    <a:lnTo>
                      <a:pt x="11" y="630"/>
                    </a:lnTo>
                    <a:lnTo>
                      <a:pt x="11" y="637"/>
                    </a:lnTo>
                    <a:lnTo>
                      <a:pt x="11" y="646"/>
                    </a:lnTo>
                    <a:lnTo>
                      <a:pt x="9" y="654"/>
                    </a:lnTo>
                    <a:lnTo>
                      <a:pt x="6" y="658"/>
                    </a:lnTo>
                    <a:lnTo>
                      <a:pt x="5" y="660"/>
                    </a:lnTo>
                    <a:lnTo>
                      <a:pt x="4" y="661"/>
                    </a:lnTo>
                    <a:lnTo>
                      <a:pt x="2" y="661"/>
                    </a:lnTo>
                    <a:lnTo>
                      <a:pt x="1" y="661"/>
                    </a:lnTo>
                    <a:lnTo>
                      <a:pt x="1" y="663"/>
                    </a:lnTo>
                    <a:lnTo>
                      <a:pt x="0" y="666"/>
                    </a:lnTo>
                    <a:lnTo>
                      <a:pt x="0" y="670"/>
                    </a:lnTo>
                    <a:lnTo>
                      <a:pt x="0" y="672"/>
                    </a:lnTo>
                    <a:lnTo>
                      <a:pt x="1" y="674"/>
                    </a:lnTo>
                    <a:lnTo>
                      <a:pt x="1" y="676"/>
                    </a:lnTo>
                    <a:lnTo>
                      <a:pt x="1" y="677"/>
                    </a:lnTo>
                    <a:lnTo>
                      <a:pt x="0" y="680"/>
                    </a:lnTo>
                    <a:lnTo>
                      <a:pt x="0" y="681"/>
                    </a:lnTo>
                    <a:lnTo>
                      <a:pt x="1" y="682"/>
                    </a:lnTo>
                    <a:lnTo>
                      <a:pt x="2" y="686"/>
                    </a:lnTo>
                    <a:lnTo>
                      <a:pt x="5" y="687"/>
                    </a:lnTo>
                    <a:lnTo>
                      <a:pt x="5" y="686"/>
                    </a:lnTo>
                    <a:lnTo>
                      <a:pt x="6" y="687"/>
                    </a:lnTo>
                    <a:lnTo>
                      <a:pt x="6" y="688"/>
                    </a:lnTo>
                    <a:lnTo>
                      <a:pt x="7" y="688"/>
                    </a:lnTo>
                    <a:lnTo>
                      <a:pt x="9" y="687"/>
                    </a:lnTo>
                    <a:lnTo>
                      <a:pt x="9" y="688"/>
                    </a:lnTo>
                    <a:lnTo>
                      <a:pt x="14" y="690"/>
                    </a:lnTo>
                    <a:lnTo>
                      <a:pt x="15" y="690"/>
                    </a:lnTo>
                    <a:lnTo>
                      <a:pt x="16" y="691"/>
                    </a:lnTo>
                    <a:lnTo>
                      <a:pt x="16" y="695"/>
                    </a:lnTo>
                    <a:lnTo>
                      <a:pt x="22" y="707"/>
                    </a:lnTo>
                    <a:lnTo>
                      <a:pt x="27" y="708"/>
                    </a:lnTo>
                    <a:lnTo>
                      <a:pt x="34" y="709"/>
                    </a:lnTo>
                    <a:lnTo>
                      <a:pt x="39" y="713"/>
                    </a:lnTo>
                    <a:lnTo>
                      <a:pt x="43" y="718"/>
                    </a:lnTo>
                    <a:lnTo>
                      <a:pt x="47" y="725"/>
                    </a:lnTo>
                    <a:lnTo>
                      <a:pt x="50" y="731"/>
                    </a:lnTo>
                    <a:lnTo>
                      <a:pt x="51" y="734"/>
                    </a:lnTo>
                    <a:lnTo>
                      <a:pt x="53" y="736"/>
                    </a:lnTo>
                    <a:lnTo>
                      <a:pt x="54" y="740"/>
                    </a:lnTo>
                    <a:lnTo>
                      <a:pt x="54" y="742"/>
                    </a:lnTo>
                    <a:lnTo>
                      <a:pt x="54" y="750"/>
                    </a:lnTo>
                    <a:lnTo>
                      <a:pt x="54" y="755"/>
                    </a:lnTo>
                    <a:lnTo>
                      <a:pt x="54" y="757"/>
                    </a:lnTo>
                    <a:lnTo>
                      <a:pt x="51" y="761"/>
                    </a:lnTo>
                    <a:lnTo>
                      <a:pt x="51" y="766"/>
                    </a:lnTo>
                    <a:lnTo>
                      <a:pt x="51" y="770"/>
                    </a:lnTo>
                    <a:lnTo>
                      <a:pt x="51" y="772"/>
                    </a:lnTo>
                    <a:lnTo>
                      <a:pt x="51" y="773"/>
                    </a:lnTo>
                    <a:lnTo>
                      <a:pt x="48" y="772"/>
                    </a:lnTo>
                    <a:lnTo>
                      <a:pt x="47" y="772"/>
                    </a:lnTo>
                    <a:lnTo>
                      <a:pt x="45" y="772"/>
                    </a:lnTo>
                    <a:lnTo>
                      <a:pt x="44" y="775"/>
                    </a:lnTo>
                    <a:lnTo>
                      <a:pt x="44" y="779"/>
                    </a:lnTo>
                    <a:lnTo>
                      <a:pt x="42" y="785"/>
                    </a:lnTo>
                    <a:lnTo>
                      <a:pt x="39" y="790"/>
                    </a:lnTo>
                    <a:lnTo>
                      <a:pt x="36" y="795"/>
                    </a:lnTo>
                    <a:lnTo>
                      <a:pt x="34" y="801"/>
                    </a:lnTo>
                    <a:lnTo>
                      <a:pt x="33" y="810"/>
                    </a:lnTo>
                    <a:lnTo>
                      <a:pt x="32" y="817"/>
                    </a:lnTo>
                    <a:lnTo>
                      <a:pt x="32" y="822"/>
                    </a:lnTo>
                    <a:lnTo>
                      <a:pt x="33" y="826"/>
                    </a:lnTo>
                    <a:lnTo>
                      <a:pt x="39" y="843"/>
                    </a:lnTo>
                    <a:lnTo>
                      <a:pt x="43" y="846"/>
                    </a:lnTo>
                    <a:lnTo>
                      <a:pt x="45" y="849"/>
                    </a:lnTo>
                    <a:lnTo>
                      <a:pt x="47" y="850"/>
                    </a:lnTo>
                    <a:lnTo>
                      <a:pt x="51" y="849"/>
                    </a:lnTo>
                    <a:lnTo>
                      <a:pt x="55" y="849"/>
                    </a:lnTo>
                    <a:lnTo>
                      <a:pt x="59" y="853"/>
                    </a:lnTo>
                    <a:lnTo>
                      <a:pt x="64" y="855"/>
                    </a:lnTo>
                    <a:lnTo>
                      <a:pt x="66" y="853"/>
                    </a:lnTo>
                    <a:lnTo>
                      <a:pt x="70" y="846"/>
                    </a:lnTo>
                    <a:lnTo>
                      <a:pt x="72" y="843"/>
                    </a:lnTo>
                    <a:lnTo>
                      <a:pt x="74" y="840"/>
                    </a:lnTo>
                    <a:lnTo>
                      <a:pt x="75" y="838"/>
                    </a:lnTo>
                    <a:lnTo>
                      <a:pt x="77" y="837"/>
                    </a:lnTo>
                    <a:lnTo>
                      <a:pt x="86" y="832"/>
                    </a:lnTo>
                    <a:lnTo>
                      <a:pt x="89" y="832"/>
                    </a:lnTo>
                    <a:lnTo>
                      <a:pt x="94" y="830"/>
                    </a:lnTo>
                    <a:lnTo>
                      <a:pt x="98" y="828"/>
                    </a:lnTo>
                    <a:lnTo>
                      <a:pt x="99" y="826"/>
                    </a:lnTo>
                    <a:lnTo>
                      <a:pt x="99" y="824"/>
                    </a:lnTo>
                    <a:lnTo>
                      <a:pt x="98" y="821"/>
                    </a:lnTo>
                    <a:lnTo>
                      <a:pt x="98" y="817"/>
                    </a:lnTo>
                    <a:lnTo>
                      <a:pt x="99" y="801"/>
                    </a:lnTo>
                    <a:lnTo>
                      <a:pt x="100" y="797"/>
                    </a:lnTo>
                    <a:lnTo>
                      <a:pt x="104" y="795"/>
                    </a:lnTo>
                    <a:lnTo>
                      <a:pt x="108" y="794"/>
                    </a:lnTo>
                    <a:lnTo>
                      <a:pt x="113" y="794"/>
                    </a:lnTo>
                    <a:lnTo>
                      <a:pt x="120" y="788"/>
                    </a:lnTo>
                    <a:lnTo>
                      <a:pt x="123" y="786"/>
                    </a:lnTo>
                    <a:lnTo>
                      <a:pt x="125" y="785"/>
                    </a:lnTo>
                    <a:lnTo>
                      <a:pt x="127" y="775"/>
                    </a:lnTo>
                    <a:lnTo>
                      <a:pt x="130" y="773"/>
                    </a:lnTo>
                    <a:lnTo>
                      <a:pt x="131" y="770"/>
                    </a:lnTo>
                    <a:lnTo>
                      <a:pt x="132" y="770"/>
                    </a:lnTo>
                    <a:lnTo>
                      <a:pt x="136" y="770"/>
                    </a:lnTo>
                    <a:lnTo>
                      <a:pt x="138" y="772"/>
                    </a:lnTo>
                    <a:lnTo>
                      <a:pt x="142" y="774"/>
                    </a:lnTo>
                    <a:lnTo>
                      <a:pt x="143" y="775"/>
                    </a:lnTo>
                    <a:lnTo>
                      <a:pt x="145" y="777"/>
                    </a:lnTo>
                    <a:lnTo>
                      <a:pt x="145" y="779"/>
                    </a:lnTo>
                    <a:lnTo>
                      <a:pt x="143" y="779"/>
                    </a:lnTo>
                    <a:lnTo>
                      <a:pt x="142" y="780"/>
                    </a:lnTo>
                    <a:lnTo>
                      <a:pt x="141" y="780"/>
                    </a:lnTo>
                    <a:lnTo>
                      <a:pt x="141" y="779"/>
                    </a:lnTo>
                    <a:lnTo>
                      <a:pt x="140" y="778"/>
                    </a:lnTo>
                    <a:lnTo>
                      <a:pt x="138" y="779"/>
                    </a:lnTo>
                    <a:lnTo>
                      <a:pt x="138" y="781"/>
                    </a:lnTo>
                    <a:lnTo>
                      <a:pt x="138" y="784"/>
                    </a:lnTo>
                    <a:lnTo>
                      <a:pt x="141" y="785"/>
                    </a:lnTo>
                    <a:lnTo>
                      <a:pt x="142" y="784"/>
                    </a:lnTo>
                    <a:lnTo>
                      <a:pt x="143" y="781"/>
                    </a:lnTo>
                    <a:lnTo>
                      <a:pt x="145" y="780"/>
                    </a:lnTo>
                    <a:lnTo>
                      <a:pt x="148" y="779"/>
                    </a:lnTo>
                    <a:lnTo>
                      <a:pt x="152" y="779"/>
                    </a:lnTo>
                    <a:lnTo>
                      <a:pt x="157" y="781"/>
                    </a:lnTo>
                    <a:lnTo>
                      <a:pt x="162" y="783"/>
                    </a:lnTo>
                    <a:lnTo>
                      <a:pt x="167" y="784"/>
                    </a:lnTo>
                    <a:lnTo>
                      <a:pt x="172" y="785"/>
                    </a:lnTo>
                    <a:lnTo>
                      <a:pt x="175" y="788"/>
                    </a:lnTo>
                    <a:lnTo>
                      <a:pt x="178" y="790"/>
                    </a:lnTo>
                    <a:lnTo>
                      <a:pt x="179" y="791"/>
                    </a:lnTo>
                    <a:lnTo>
                      <a:pt x="180" y="793"/>
                    </a:lnTo>
                    <a:lnTo>
                      <a:pt x="183" y="791"/>
                    </a:lnTo>
                    <a:lnTo>
                      <a:pt x="186" y="790"/>
                    </a:lnTo>
                    <a:lnTo>
                      <a:pt x="189" y="790"/>
                    </a:lnTo>
                    <a:lnTo>
                      <a:pt x="190" y="789"/>
                    </a:lnTo>
                    <a:lnTo>
                      <a:pt x="195" y="785"/>
                    </a:lnTo>
                    <a:lnTo>
                      <a:pt x="196" y="783"/>
                    </a:lnTo>
                    <a:lnTo>
                      <a:pt x="196" y="781"/>
                    </a:lnTo>
                    <a:lnTo>
                      <a:pt x="197" y="781"/>
                    </a:lnTo>
                    <a:lnTo>
                      <a:pt x="198" y="780"/>
                    </a:lnTo>
                    <a:lnTo>
                      <a:pt x="200" y="779"/>
                    </a:lnTo>
                    <a:lnTo>
                      <a:pt x="201" y="777"/>
                    </a:lnTo>
                    <a:lnTo>
                      <a:pt x="202" y="777"/>
                    </a:lnTo>
                    <a:lnTo>
                      <a:pt x="206" y="777"/>
                    </a:lnTo>
                    <a:lnTo>
                      <a:pt x="208" y="775"/>
                    </a:lnTo>
                    <a:lnTo>
                      <a:pt x="211" y="774"/>
                    </a:lnTo>
                    <a:lnTo>
                      <a:pt x="212" y="774"/>
                    </a:lnTo>
                    <a:lnTo>
                      <a:pt x="212" y="772"/>
                    </a:lnTo>
                    <a:lnTo>
                      <a:pt x="212" y="770"/>
                    </a:lnTo>
                    <a:lnTo>
                      <a:pt x="211" y="769"/>
                    </a:lnTo>
                    <a:lnTo>
                      <a:pt x="208" y="769"/>
                    </a:lnTo>
                    <a:lnTo>
                      <a:pt x="206" y="768"/>
                    </a:lnTo>
                    <a:lnTo>
                      <a:pt x="206" y="764"/>
                    </a:lnTo>
                    <a:lnTo>
                      <a:pt x="206" y="763"/>
                    </a:lnTo>
                    <a:lnTo>
                      <a:pt x="205" y="762"/>
                    </a:lnTo>
                    <a:lnTo>
                      <a:pt x="200" y="758"/>
                    </a:lnTo>
                    <a:lnTo>
                      <a:pt x="195" y="756"/>
                    </a:lnTo>
                    <a:lnTo>
                      <a:pt x="190" y="755"/>
                    </a:lnTo>
                    <a:lnTo>
                      <a:pt x="187" y="755"/>
                    </a:lnTo>
                    <a:lnTo>
                      <a:pt x="184" y="753"/>
                    </a:lnTo>
                    <a:lnTo>
                      <a:pt x="180" y="751"/>
                    </a:lnTo>
                    <a:lnTo>
                      <a:pt x="178" y="748"/>
                    </a:lnTo>
                    <a:lnTo>
                      <a:pt x="176" y="746"/>
                    </a:lnTo>
                    <a:lnTo>
                      <a:pt x="175" y="745"/>
                    </a:lnTo>
                    <a:lnTo>
                      <a:pt x="174" y="742"/>
                    </a:lnTo>
                    <a:lnTo>
                      <a:pt x="172" y="739"/>
                    </a:lnTo>
                    <a:lnTo>
                      <a:pt x="172" y="737"/>
                    </a:lnTo>
                    <a:lnTo>
                      <a:pt x="170" y="735"/>
                    </a:lnTo>
                    <a:lnTo>
                      <a:pt x="168" y="734"/>
                    </a:lnTo>
                    <a:lnTo>
                      <a:pt x="165" y="731"/>
                    </a:lnTo>
                    <a:lnTo>
                      <a:pt x="163" y="730"/>
                    </a:lnTo>
                    <a:lnTo>
                      <a:pt x="160" y="729"/>
                    </a:lnTo>
                    <a:lnTo>
                      <a:pt x="158" y="725"/>
                    </a:lnTo>
                    <a:lnTo>
                      <a:pt x="156" y="721"/>
                    </a:lnTo>
                    <a:lnTo>
                      <a:pt x="154" y="718"/>
                    </a:lnTo>
                    <a:lnTo>
                      <a:pt x="152" y="718"/>
                    </a:lnTo>
                    <a:lnTo>
                      <a:pt x="151" y="715"/>
                    </a:lnTo>
                    <a:lnTo>
                      <a:pt x="149" y="713"/>
                    </a:lnTo>
                    <a:lnTo>
                      <a:pt x="148" y="710"/>
                    </a:lnTo>
                    <a:lnTo>
                      <a:pt x="142" y="706"/>
                    </a:lnTo>
                    <a:lnTo>
                      <a:pt x="141" y="704"/>
                    </a:lnTo>
                    <a:lnTo>
                      <a:pt x="140" y="706"/>
                    </a:lnTo>
                    <a:lnTo>
                      <a:pt x="138" y="707"/>
                    </a:lnTo>
                    <a:lnTo>
                      <a:pt x="134" y="707"/>
                    </a:lnTo>
                    <a:lnTo>
                      <a:pt x="129" y="708"/>
                    </a:lnTo>
                    <a:lnTo>
                      <a:pt x="125" y="710"/>
                    </a:lnTo>
                    <a:lnTo>
                      <a:pt x="120" y="710"/>
                    </a:lnTo>
                    <a:lnTo>
                      <a:pt x="116" y="709"/>
                    </a:lnTo>
                    <a:lnTo>
                      <a:pt x="114" y="708"/>
                    </a:lnTo>
                    <a:lnTo>
                      <a:pt x="108" y="703"/>
                    </a:lnTo>
                    <a:lnTo>
                      <a:pt x="104" y="698"/>
                    </a:lnTo>
                    <a:lnTo>
                      <a:pt x="102" y="697"/>
                    </a:lnTo>
                    <a:lnTo>
                      <a:pt x="98" y="695"/>
                    </a:lnTo>
                    <a:lnTo>
                      <a:pt x="94" y="692"/>
                    </a:lnTo>
                    <a:lnTo>
                      <a:pt x="93" y="691"/>
                    </a:lnTo>
                    <a:lnTo>
                      <a:pt x="92" y="688"/>
                    </a:lnTo>
                    <a:lnTo>
                      <a:pt x="88" y="687"/>
                    </a:lnTo>
                    <a:lnTo>
                      <a:pt x="82" y="685"/>
                    </a:lnTo>
                    <a:lnTo>
                      <a:pt x="78" y="684"/>
                    </a:lnTo>
                    <a:lnTo>
                      <a:pt x="77" y="681"/>
                    </a:lnTo>
                    <a:lnTo>
                      <a:pt x="76" y="679"/>
                    </a:lnTo>
                    <a:lnTo>
                      <a:pt x="76" y="672"/>
                    </a:lnTo>
                    <a:lnTo>
                      <a:pt x="80" y="658"/>
                    </a:lnTo>
                    <a:lnTo>
                      <a:pt x="83" y="644"/>
                    </a:lnTo>
                    <a:lnTo>
                      <a:pt x="93" y="627"/>
                    </a:lnTo>
                    <a:lnTo>
                      <a:pt x="99" y="619"/>
                    </a:lnTo>
                    <a:lnTo>
                      <a:pt x="104" y="615"/>
                    </a:lnTo>
                    <a:lnTo>
                      <a:pt x="108" y="614"/>
                    </a:lnTo>
                    <a:lnTo>
                      <a:pt x="109" y="614"/>
                    </a:lnTo>
                    <a:lnTo>
                      <a:pt x="111" y="614"/>
                    </a:lnTo>
                    <a:lnTo>
                      <a:pt x="114" y="614"/>
                    </a:lnTo>
                    <a:lnTo>
                      <a:pt x="116" y="615"/>
                    </a:lnTo>
                    <a:lnTo>
                      <a:pt x="119" y="616"/>
                    </a:lnTo>
                    <a:lnTo>
                      <a:pt x="120" y="617"/>
                    </a:lnTo>
                    <a:lnTo>
                      <a:pt x="123" y="616"/>
                    </a:lnTo>
                    <a:lnTo>
                      <a:pt x="129" y="615"/>
                    </a:lnTo>
                    <a:lnTo>
                      <a:pt x="131" y="614"/>
                    </a:lnTo>
                    <a:lnTo>
                      <a:pt x="134" y="614"/>
                    </a:lnTo>
                    <a:lnTo>
                      <a:pt x="137" y="614"/>
                    </a:lnTo>
                    <a:lnTo>
                      <a:pt x="141" y="614"/>
                    </a:lnTo>
                    <a:lnTo>
                      <a:pt x="145" y="616"/>
                    </a:lnTo>
                    <a:lnTo>
                      <a:pt x="146" y="619"/>
                    </a:lnTo>
                    <a:lnTo>
                      <a:pt x="149" y="621"/>
                    </a:lnTo>
                    <a:lnTo>
                      <a:pt x="151" y="624"/>
                    </a:lnTo>
                    <a:lnTo>
                      <a:pt x="151" y="626"/>
                    </a:lnTo>
                    <a:lnTo>
                      <a:pt x="151" y="627"/>
                    </a:lnTo>
                    <a:lnTo>
                      <a:pt x="152" y="627"/>
                    </a:lnTo>
                    <a:lnTo>
                      <a:pt x="153" y="628"/>
                    </a:lnTo>
                    <a:lnTo>
                      <a:pt x="152" y="628"/>
                    </a:lnTo>
                    <a:lnTo>
                      <a:pt x="152" y="630"/>
                    </a:lnTo>
                    <a:lnTo>
                      <a:pt x="152" y="631"/>
                    </a:lnTo>
                    <a:lnTo>
                      <a:pt x="153" y="631"/>
                    </a:lnTo>
                    <a:lnTo>
                      <a:pt x="156" y="631"/>
                    </a:lnTo>
                    <a:lnTo>
                      <a:pt x="157" y="631"/>
                    </a:lnTo>
                    <a:lnTo>
                      <a:pt x="158" y="635"/>
                    </a:lnTo>
                    <a:lnTo>
                      <a:pt x="159" y="636"/>
                    </a:lnTo>
                    <a:lnTo>
                      <a:pt x="160" y="637"/>
                    </a:lnTo>
                    <a:lnTo>
                      <a:pt x="162" y="638"/>
                    </a:lnTo>
                    <a:lnTo>
                      <a:pt x="165" y="639"/>
                    </a:lnTo>
                    <a:lnTo>
                      <a:pt x="167" y="643"/>
                    </a:lnTo>
                    <a:lnTo>
                      <a:pt x="169" y="648"/>
                    </a:lnTo>
                    <a:lnTo>
                      <a:pt x="172" y="654"/>
                    </a:lnTo>
                    <a:lnTo>
                      <a:pt x="173" y="657"/>
                    </a:lnTo>
                    <a:lnTo>
                      <a:pt x="175" y="659"/>
                    </a:lnTo>
                    <a:lnTo>
                      <a:pt x="179" y="660"/>
                    </a:lnTo>
                    <a:lnTo>
                      <a:pt x="181" y="663"/>
                    </a:lnTo>
                    <a:lnTo>
                      <a:pt x="183" y="666"/>
                    </a:lnTo>
                    <a:lnTo>
                      <a:pt x="180" y="664"/>
                    </a:lnTo>
                    <a:lnTo>
                      <a:pt x="176" y="663"/>
                    </a:lnTo>
                    <a:lnTo>
                      <a:pt x="175" y="664"/>
                    </a:lnTo>
                    <a:lnTo>
                      <a:pt x="175" y="665"/>
                    </a:lnTo>
                    <a:lnTo>
                      <a:pt x="176" y="668"/>
                    </a:lnTo>
                    <a:lnTo>
                      <a:pt x="178" y="669"/>
                    </a:lnTo>
                    <a:lnTo>
                      <a:pt x="180" y="669"/>
                    </a:lnTo>
                    <a:lnTo>
                      <a:pt x="180" y="670"/>
                    </a:lnTo>
                    <a:lnTo>
                      <a:pt x="181" y="671"/>
                    </a:lnTo>
                    <a:lnTo>
                      <a:pt x="184" y="671"/>
                    </a:lnTo>
                    <a:lnTo>
                      <a:pt x="185" y="671"/>
                    </a:lnTo>
                    <a:lnTo>
                      <a:pt x="186" y="670"/>
                    </a:lnTo>
                    <a:lnTo>
                      <a:pt x="187" y="668"/>
                    </a:lnTo>
                    <a:lnTo>
                      <a:pt x="190" y="665"/>
                    </a:lnTo>
                    <a:lnTo>
                      <a:pt x="196" y="658"/>
                    </a:lnTo>
                    <a:lnTo>
                      <a:pt x="203" y="648"/>
                    </a:lnTo>
                    <a:lnTo>
                      <a:pt x="208" y="644"/>
                    </a:lnTo>
                    <a:lnTo>
                      <a:pt x="212" y="642"/>
                    </a:lnTo>
                    <a:lnTo>
                      <a:pt x="228" y="630"/>
                    </a:lnTo>
                    <a:lnTo>
                      <a:pt x="246" y="616"/>
                    </a:lnTo>
                    <a:lnTo>
                      <a:pt x="262" y="610"/>
                    </a:lnTo>
                    <a:lnTo>
                      <a:pt x="272" y="606"/>
                    </a:lnTo>
                    <a:lnTo>
                      <a:pt x="282" y="605"/>
                    </a:lnTo>
                    <a:lnTo>
                      <a:pt x="289" y="605"/>
                    </a:lnTo>
                    <a:lnTo>
                      <a:pt x="296" y="606"/>
                    </a:lnTo>
                    <a:lnTo>
                      <a:pt x="303" y="609"/>
                    </a:lnTo>
                    <a:lnTo>
                      <a:pt x="303" y="610"/>
                    </a:lnTo>
                    <a:lnTo>
                      <a:pt x="304" y="610"/>
                    </a:lnTo>
                    <a:lnTo>
                      <a:pt x="305" y="610"/>
                    </a:lnTo>
                    <a:lnTo>
                      <a:pt x="306" y="609"/>
                    </a:lnTo>
                    <a:lnTo>
                      <a:pt x="307" y="609"/>
                    </a:lnTo>
                    <a:lnTo>
                      <a:pt x="309" y="609"/>
                    </a:lnTo>
                    <a:lnTo>
                      <a:pt x="307" y="610"/>
                    </a:lnTo>
                    <a:lnTo>
                      <a:pt x="318" y="616"/>
                    </a:lnTo>
                    <a:lnTo>
                      <a:pt x="321" y="619"/>
                    </a:lnTo>
                    <a:lnTo>
                      <a:pt x="323" y="620"/>
                    </a:lnTo>
                    <a:lnTo>
                      <a:pt x="326" y="621"/>
                    </a:lnTo>
                    <a:lnTo>
                      <a:pt x="328" y="624"/>
                    </a:lnTo>
                    <a:lnTo>
                      <a:pt x="331" y="626"/>
                    </a:lnTo>
                    <a:lnTo>
                      <a:pt x="333" y="630"/>
                    </a:lnTo>
                    <a:lnTo>
                      <a:pt x="338" y="632"/>
                    </a:lnTo>
                    <a:lnTo>
                      <a:pt x="338" y="633"/>
                    </a:lnTo>
                    <a:lnTo>
                      <a:pt x="339" y="635"/>
                    </a:lnTo>
                    <a:lnTo>
                      <a:pt x="349" y="636"/>
                    </a:lnTo>
                    <a:lnTo>
                      <a:pt x="356" y="638"/>
                    </a:lnTo>
                    <a:lnTo>
                      <a:pt x="361" y="639"/>
                    </a:lnTo>
                    <a:lnTo>
                      <a:pt x="365" y="642"/>
                    </a:lnTo>
                    <a:lnTo>
                      <a:pt x="372" y="652"/>
                    </a:lnTo>
                    <a:lnTo>
                      <a:pt x="380" y="659"/>
                    </a:lnTo>
                    <a:lnTo>
                      <a:pt x="385" y="663"/>
                    </a:lnTo>
                    <a:lnTo>
                      <a:pt x="388" y="664"/>
                    </a:lnTo>
                    <a:lnTo>
                      <a:pt x="391" y="668"/>
                    </a:lnTo>
                    <a:lnTo>
                      <a:pt x="394" y="670"/>
                    </a:lnTo>
                    <a:lnTo>
                      <a:pt x="398" y="670"/>
                    </a:lnTo>
                    <a:lnTo>
                      <a:pt x="401" y="671"/>
                    </a:lnTo>
                    <a:lnTo>
                      <a:pt x="402" y="672"/>
                    </a:lnTo>
                    <a:lnTo>
                      <a:pt x="405" y="676"/>
                    </a:lnTo>
                    <a:lnTo>
                      <a:pt x="409" y="679"/>
                    </a:lnTo>
                    <a:lnTo>
                      <a:pt x="412" y="680"/>
                    </a:lnTo>
                    <a:lnTo>
                      <a:pt x="413" y="680"/>
                    </a:lnTo>
                    <a:lnTo>
                      <a:pt x="420" y="684"/>
                    </a:lnTo>
                    <a:lnTo>
                      <a:pt x="430" y="687"/>
                    </a:lnTo>
                    <a:lnTo>
                      <a:pt x="434" y="691"/>
                    </a:lnTo>
                    <a:lnTo>
                      <a:pt x="437" y="693"/>
                    </a:lnTo>
                    <a:lnTo>
                      <a:pt x="446" y="696"/>
                    </a:lnTo>
                    <a:lnTo>
                      <a:pt x="448" y="698"/>
                    </a:lnTo>
                    <a:lnTo>
                      <a:pt x="453" y="701"/>
                    </a:lnTo>
                    <a:lnTo>
                      <a:pt x="457" y="703"/>
                    </a:lnTo>
                    <a:lnTo>
                      <a:pt x="461" y="704"/>
                    </a:lnTo>
                    <a:lnTo>
                      <a:pt x="468" y="706"/>
                    </a:lnTo>
                    <a:lnTo>
                      <a:pt x="473" y="707"/>
                    </a:lnTo>
                    <a:lnTo>
                      <a:pt x="476" y="708"/>
                    </a:lnTo>
                    <a:lnTo>
                      <a:pt x="481" y="712"/>
                    </a:lnTo>
                    <a:lnTo>
                      <a:pt x="486" y="715"/>
                    </a:lnTo>
                    <a:lnTo>
                      <a:pt x="500" y="724"/>
                    </a:lnTo>
                    <a:lnTo>
                      <a:pt x="506" y="730"/>
                    </a:lnTo>
                    <a:lnTo>
                      <a:pt x="510" y="735"/>
                    </a:lnTo>
                    <a:lnTo>
                      <a:pt x="510" y="736"/>
                    </a:lnTo>
                    <a:lnTo>
                      <a:pt x="514" y="741"/>
                    </a:lnTo>
                    <a:lnTo>
                      <a:pt x="518" y="744"/>
                    </a:lnTo>
                    <a:lnTo>
                      <a:pt x="522" y="748"/>
                    </a:lnTo>
                    <a:lnTo>
                      <a:pt x="522" y="742"/>
                    </a:lnTo>
                    <a:lnTo>
                      <a:pt x="522" y="737"/>
                    </a:lnTo>
                    <a:lnTo>
                      <a:pt x="523" y="734"/>
                    </a:lnTo>
                    <a:lnTo>
                      <a:pt x="527" y="728"/>
                    </a:lnTo>
                    <a:lnTo>
                      <a:pt x="529" y="725"/>
                    </a:lnTo>
                    <a:lnTo>
                      <a:pt x="530" y="723"/>
                    </a:lnTo>
                    <a:lnTo>
                      <a:pt x="532" y="718"/>
                    </a:lnTo>
                    <a:lnTo>
                      <a:pt x="533" y="713"/>
                    </a:lnTo>
                    <a:lnTo>
                      <a:pt x="534" y="709"/>
                    </a:lnTo>
                    <a:lnTo>
                      <a:pt x="534" y="698"/>
                    </a:lnTo>
                    <a:lnTo>
                      <a:pt x="535" y="696"/>
                    </a:lnTo>
                    <a:lnTo>
                      <a:pt x="536" y="695"/>
                    </a:lnTo>
                    <a:lnTo>
                      <a:pt x="535" y="692"/>
                    </a:lnTo>
                    <a:lnTo>
                      <a:pt x="533" y="685"/>
                    </a:lnTo>
                    <a:lnTo>
                      <a:pt x="532" y="681"/>
                    </a:lnTo>
                    <a:lnTo>
                      <a:pt x="533" y="679"/>
                    </a:lnTo>
                    <a:lnTo>
                      <a:pt x="533" y="674"/>
                    </a:lnTo>
                    <a:lnTo>
                      <a:pt x="535" y="668"/>
                    </a:lnTo>
                    <a:lnTo>
                      <a:pt x="541" y="654"/>
                    </a:lnTo>
                    <a:lnTo>
                      <a:pt x="550" y="638"/>
                    </a:lnTo>
                    <a:lnTo>
                      <a:pt x="561" y="621"/>
                    </a:lnTo>
                    <a:lnTo>
                      <a:pt x="572" y="606"/>
                    </a:lnTo>
                    <a:lnTo>
                      <a:pt x="583" y="595"/>
                    </a:lnTo>
                    <a:lnTo>
                      <a:pt x="598" y="581"/>
                    </a:lnTo>
                    <a:lnTo>
                      <a:pt x="612" y="566"/>
                    </a:lnTo>
                    <a:lnTo>
                      <a:pt x="621" y="559"/>
                    </a:lnTo>
                    <a:lnTo>
                      <a:pt x="630" y="551"/>
                    </a:lnTo>
                    <a:lnTo>
                      <a:pt x="645" y="541"/>
                    </a:lnTo>
                    <a:lnTo>
                      <a:pt x="648" y="540"/>
                    </a:lnTo>
                    <a:lnTo>
                      <a:pt x="650" y="539"/>
                    </a:lnTo>
                    <a:lnTo>
                      <a:pt x="654" y="537"/>
                    </a:lnTo>
                    <a:lnTo>
                      <a:pt x="658" y="534"/>
                    </a:lnTo>
                    <a:lnTo>
                      <a:pt x="669" y="530"/>
                    </a:lnTo>
                    <a:lnTo>
                      <a:pt x="681" y="528"/>
                    </a:lnTo>
                    <a:lnTo>
                      <a:pt x="683" y="528"/>
                    </a:lnTo>
                    <a:lnTo>
                      <a:pt x="683" y="529"/>
                    </a:lnTo>
                    <a:lnTo>
                      <a:pt x="685" y="530"/>
                    </a:lnTo>
                    <a:lnTo>
                      <a:pt x="686" y="530"/>
                    </a:lnTo>
                    <a:lnTo>
                      <a:pt x="687" y="530"/>
                    </a:lnTo>
                    <a:lnTo>
                      <a:pt x="688" y="529"/>
                    </a:lnTo>
                    <a:lnTo>
                      <a:pt x="690" y="530"/>
                    </a:lnTo>
                    <a:lnTo>
                      <a:pt x="691" y="532"/>
                    </a:lnTo>
                    <a:lnTo>
                      <a:pt x="690" y="532"/>
                    </a:lnTo>
                    <a:lnTo>
                      <a:pt x="692" y="533"/>
                    </a:lnTo>
                    <a:lnTo>
                      <a:pt x="692" y="534"/>
                    </a:lnTo>
                    <a:lnTo>
                      <a:pt x="691" y="535"/>
                    </a:lnTo>
                    <a:lnTo>
                      <a:pt x="690" y="535"/>
                    </a:lnTo>
                    <a:lnTo>
                      <a:pt x="691" y="537"/>
                    </a:lnTo>
                    <a:lnTo>
                      <a:pt x="693" y="537"/>
                    </a:lnTo>
                    <a:lnTo>
                      <a:pt x="694" y="537"/>
                    </a:lnTo>
                    <a:lnTo>
                      <a:pt x="697" y="538"/>
                    </a:lnTo>
                    <a:lnTo>
                      <a:pt x="702" y="540"/>
                    </a:lnTo>
                    <a:lnTo>
                      <a:pt x="704" y="541"/>
                    </a:lnTo>
                    <a:lnTo>
                      <a:pt x="707" y="541"/>
                    </a:lnTo>
                    <a:lnTo>
                      <a:pt x="710" y="541"/>
                    </a:lnTo>
                    <a:lnTo>
                      <a:pt x="713" y="540"/>
                    </a:lnTo>
                    <a:lnTo>
                      <a:pt x="717" y="540"/>
                    </a:lnTo>
                    <a:lnTo>
                      <a:pt x="721" y="540"/>
                    </a:lnTo>
                    <a:lnTo>
                      <a:pt x="731" y="540"/>
                    </a:lnTo>
                    <a:lnTo>
                      <a:pt x="736" y="541"/>
                    </a:lnTo>
                    <a:lnTo>
                      <a:pt x="741" y="543"/>
                    </a:lnTo>
                    <a:lnTo>
                      <a:pt x="748" y="544"/>
                    </a:lnTo>
                    <a:lnTo>
                      <a:pt x="754" y="543"/>
                    </a:lnTo>
                    <a:lnTo>
                      <a:pt x="751" y="541"/>
                    </a:lnTo>
                    <a:lnTo>
                      <a:pt x="747" y="538"/>
                    </a:lnTo>
                    <a:lnTo>
                      <a:pt x="745" y="535"/>
                    </a:lnTo>
                    <a:lnTo>
                      <a:pt x="746" y="529"/>
                    </a:lnTo>
                    <a:lnTo>
                      <a:pt x="748" y="526"/>
                    </a:lnTo>
                    <a:lnTo>
                      <a:pt x="751" y="522"/>
                    </a:lnTo>
                    <a:lnTo>
                      <a:pt x="756" y="518"/>
                    </a:lnTo>
                    <a:lnTo>
                      <a:pt x="759" y="518"/>
                    </a:lnTo>
                    <a:lnTo>
                      <a:pt x="763" y="519"/>
                    </a:lnTo>
                    <a:lnTo>
                      <a:pt x="764" y="519"/>
                    </a:lnTo>
                    <a:lnTo>
                      <a:pt x="763" y="518"/>
                    </a:lnTo>
                    <a:lnTo>
                      <a:pt x="763" y="517"/>
                    </a:lnTo>
                    <a:lnTo>
                      <a:pt x="767" y="516"/>
                    </a:lnTo>
                    <a:lnTo>
                      <a:pt x="770" y="516"/>
                    </a:lnTo>
                    <a:lnTo>
                      <a:pt x="775" y="518"/>
                    </a:lnTo>
                    <a:lnTo>
                      <a:pt x="777" y="521"/>
                    </a:lnTo>
                    <a:lnTo>
                      <a:pt x="777" y="522"/>
                    </a:lnTo>
                    <a:lnTo>
                      <a:pt x="777" y="523"/>
                    </a:lnTo>
                    <a:lnTo>
                      <a:pt x="777" y="524"/>
                    </a:lnTo>
                    <a:lnTo>
                      <a:pt x="774" y="524"/>
                    </a:lnTo>
                    <a:lnTo>
                      <a:pt x="773" y="526"/>
                    </a:lnTo>
                    <a:lnTo>
                      <a:pt x="772" y="526"/>
                    </a:lnTo>
                    <a:lnTo>
                      <a:pt x="768" y="526"/>
                    </a:lnTo>
                    <a:lnTo>
                      <a:pt x="764" y="523"/>
                    </a:lnTo>
                    <a:lnTo>
                      <a:pt x="764" y="522"/>
                    </a:lnTo>
                    <a:lnTo>
                      <a:pt x="763" y="521"/>
                    </a:lnTo>
                    <a:lnTo>
                      <a:pt x="762" y="522"/>
                    </a:lnTo>
                    <a:lnTo>
                      <a:pt x="761" y="523"/>
                    </a:lnTo>
                    <a:lnTo>
                      <a:pt x="762" y="524"/>
                    </a:lnTo>
                    <a:lnTo>
                      <a:pt x="762" y="526"/>
                    </a:lnTo>
                    <a:lnTo>
                      <a:pt x="762" y="527"/>
                    </a:lnTo>
                    <a:lnTo>
                      <a:pt x="763" y="527"/>
                    </a:lnTo>
                    <a:lnTo>
                      <a:pt x="764" y="528"/>
                    </a:lnTo>
                    <a:lnTo>
                      <a:pt x="764" y="529"/>
                    </a:lnTo>
                    <a:lnTo>
                      <a:pt x="766" y="530"/>
                    </a:lnTo>
                    <a:lnTo>
                      <a:pt x="767" y="532"/>
                    </a:lnTo>
                    <a:lnTo>
                      <a:pt x="768" y="533"/>
                    </a:lnTo>
                    <a:lnTo>
                      <a:pt x="769" y="533"/>
                    </a:lnTo>
                    <a:lnTo>
                      <a:pt x="770" y="533"/>
                    </a:lnTo>
                    <a:lnTo>
                      <a:pt x="773" y="532"/>
                    </a:lnTo>
                    <a:lnTo>
                      <a:pt x="774" y="533"/>
                    </a:lnTo>
                    <a:lnTo>
                      <a:pt x="775" y="533"/>
                    </a:lnTo>
                    <a:lnTo>
                      <a:pt x="775" y="532"/>
                    </a:lnTo>
                    <a:lnTo>
                      <a:pt x="779" y="533"/>
                    </a:lnTo>
                    <a:lnTo>
                      <a:pt x="781" y="533"/>
                    </a:lnTo>
                    <a:lnTo>
                      <a:pt x="784" y="532"/>
                    </a:lnTo>
                    <a:lnTo>
                      <a:pt x="785" y="530"/>
                    </a:lnTo>
                    <a:lnTo>
                      <a:pt x="789" y="530"/>
                    </a:lnTo>
                    <a:lnTo>
                      <a:pt x="790" y="530"/>
                    </a:lnTo>
                    <a:lnTo>
                      <a:pt x="790" y="529"/>
                    </a:lnTo>
                    <a:lnTo>
                      <a:pt x="790" y="526"/>
                    </a:lnTo>
                    <a:lnTo>
                      <a:pt x="791" y="524"/>
                    </a:lnTo>
                    <a:lnTo>
                      <a:pt x="792" y="523"/>
                    </a:lnTo>
                    <a:lnTo>
                      <a:pt x="795" y="522"/>
                    </a:lnTo>
                    <a:lnTo>
                      <a:pt x="796" y="519"/>
                    </a:lnTo>
                    <a:lnTo>
                      <a:pt x="797" y="516"/>
                    </a:lnTo>
                    <a:lnTo>
                      <a:pt x="802" y="513"/>
                    </a:lnTo>
                    <a:lnTo>
                      <a:pt x="803" y="513"/>
                    </a:lnTo>
                    <a:lnTo>
                      <a:pt x="802" y="511"/>
                    </a:lnTo>
                    <a:lnTo>
                      <a:pt x="802" y="507"/>
                    </a:lnTo>
                    <a:lnTo>
                      <a:pt x="803" y="505"/>
                    </a:lnTo>
                    <a:lnTo>
                      <a:pt x="805" y="503"/>
                    </a:lnTo>
                    <a:lnTo>
                      <a:pt x="806" y="502"/>
                    </a:lnTo>
                    <a:lnTo>
                      <a:pt x="810" y="500"/>
                    </a:lnTo>
                    <a:lnTo>
                      <a:pt x="812" y="500"/>
                    </a:lnTo>
                    <a:lnTo>
                      <a:pt x="815" y="501"/>
                    </a:lnTo>
                    <a:lnTo>
                      <a:pt x="817" y="501"/>
                    </a:lnTo>
                    <a:lnTo>
                      <a:pt x="819" y="500"/>
                    </a:lnTo>
                    <a:lnTo>
                      <a:pt x="822" y="499"/>
                    </a:lnTo>
                    <a:lnTo>
                      <a:pt x="827" y="496"/>
                    </a:lnTo>
                    <a:lnTo>
                      <a:pt x="830" y="495"/>
                    </a:lnTo>
                    <a:lnTo>
                      <a:pt x="832" y="495"/>
                    </a:lnTo>
                    <a:lnTo>
                      <a:pt x="834" y="495"/>
                    </a:lnTo>
                    <a:lnTo>
                      <a:pt x="839" y="494"/>
                    </a:lnTo>
                    <a:lnTo>
                      <a:pt x="849" y="492"/>
                    </a:lnTo>
                    <a:lnTo>
                      <a:pt x="855" y="491"/>
                    </a:lnTo>
                    <a:lnTo>
                      <a:pt x="857" y="491"/>
                    </a:lnTo>
                    <a:lnTo>
                      <a:pt x="859" y="492"/>
                    </a:lnTo>
                    <a:lnTo>
                      <a:pt x="861" y="495"/>
                    </a:lnTo>
                    <a:lnTo>
                      <a:pt x="861" y="496"/>
                    </a:lnTo>
                    <a:lnTo>
                      <a:pt x="860" y="496"/>
                    </a:lnTo>
                    <a:lnTo>
                      <a:pt x="861" y="497"/>
                    </a:lnTo>
                    <a:lnTo>
                      <a:pt x="863" y="496"/>
                    </a:lnTo>
                    <a:lnTo>
                      <a:pt x="865" y="495"/>
                    </a:lnTo>
                    <a:lnTo>
                      <a:pt x="862" y="494"/>
                    </a:lnTo>
                    <a:lnTo>
                      <a:pt x="862" y="492"/>
                    </a:lnTo>
                    <a:lnTo>
                      <a:pt x="865" y="491"/>
                    </a:lnTo>
                    <a:lnTo>
                      <a:pt x="866" y="491"/>
                    </a:lnTo>
                    <a:lnTo>
                      <a:pt x="865" y="490"/>
                    </a:lnTo>
                    <a:lnTo>
                      <a:pt x="863" y="489"/>
                    </a:lnTo>
                    <a:lnTo>
                      <a:pt x="867" y="486"/>
                    </a:lnTo>
                    <a:lnTo>
                      <a:pt x="868" y="486"/>
                    </a:lnTo>
                    <a:lnTo>
                      <a:pt x="870" y="485"/>
                    </a:lnTo>
                    <a:lnTo>
                      <a:pt x="868" y="484"/>
                    </a:lnTo>
                    <a:lnTo>
                      <a:pt x="868" y="483"/>
                    </a:lnTo>
                    <a:lnTo>
                      <a:pt x="870" y="481"/>
                    </a:lnTo>
                    <a:lnTo>
                      <a:pt x="870" y="479"/>
                    </a:lnTo>
                    <a:lnTo>
                      <a:pt x="870" y="477"/>
                    </a:lnTo>
                    <a:lnTo>
                      <a:pt x="871" y="475"/>
                    </a:lnTo>
                    <a:lnTo>
                      <a:pt x="871" y="473"/>
                    </a:lnTo>
                    <a:lnTo>
                      <a:pt x="872" y="472"/>
                    </a:lnTo>
                    <a:lnTo>
                      <a:pt x="873" y="472"/>
                    </a:lnTo>
                    <a:lnTo>
                      <a:pt x="875" y="472"/>
                    </a:lnTo>
                    <a:lnTo>
                      <a:pt x="875" y="473"/>
                    </a:lnTo>
                    <a:lnTo>
                      <a:pt x="876" y="472"/>
                    </a:lnTo>
                    <a:lnTo>
                      <a:pt x="876" y="470"/>
                    </a:lnTo>
                    <a:lnTo>
                      <a:pt x="877" y="469"/>
                    </a:lnTo>
                    <a:lnTo>
                      <a:pt x="877" y="467"/>
                    </a:lnTo>
                    <a:lnTo>
                      <a:pt x="877" y="466"/>
                    </a:lnTo>
                    <a:lnTo>
                      <a:pt x="881" y="464"/>
                    </a:lnTo>
                    <a:lnTo>
                      <a:pt x="882" y="464"/>
                    </a:lnTo>
                    <a:lnTo>
                      <a:pt x="881" y="463"/>
                    </a:lnTo>
                    <a:lnTo>
                      <a:pt x="881" y="462"/>
                    </a:lnTo>
                    <a:lnTo>
                      <a:pt x="882" y="462"/>
                    </a:lnTo>
                    <a:lnTo>
                      <a:pt x="883" y="463"/>
                    </a:lnTo>
                    <a:lnTo>
                      <a:pt x="882" y="463"/>
                    </a:lnTo>
                    <a:lnTo>
                      <a:pt x="883" y="464"/>
                    </a:lnTo>
                    <a:lnTo>
                      <a:pt x="887" y="464"/>
                    </a:lnTo>
                    <a:lnTo>
                      <a:pt x="888" y="466"/>
                    </a:lnTo>
                    <a:lnTo>
                      <a:pt x="889" y="464"/>
                    </a:lnTo>
                    <a:lnTo>
                      <a:pt x="890" y="463"/>
                    </a:lnTo>
                    <a:lnTo>
                      <a:pt x="893" y="462"/>
                    </a:lnTo>
                    <a:lnTo>
                      <a:pt x="895" y="462"/>
                    </a:lnTo>
                    <a:lnTo>
                      <a:pt x="897" y="462"/>
                    </a:lnTo>
                    <a:lnTo>
                      <a:pt x="897" y="461"/>
                    </a:lnTo>
                    <a:lnTo>
                      <a:pt x="898" y="461"/>
                    </a:lnTo>
                    <a:lnTo>
                      <a:pt x="899" y="461"/>
                    </a:lnTo>
                    <a:lnTo>
                      <a:pt x="900" y="459"/>
                    </a:lnTo>
                    <a:lnTo>
                      <a:pt x="901" y="459"/>
                    </a:lnTo>
                    <a:lnTo>
                      <a:pt x="903" y="458"/>
                    </a:lnTo>
                    <a:lnTo>
                      <a:pt x="904" y="458"/>
                    </a:lnTo>
                    <a:lnTo>
                      <a:pt x="905" y="456"/>
                    </a:lnTo>
                    <a:lnTo>
                      <a:pt x="906" y="456"/>
                    </a:lnTo>
                    <a:lnTo>
                      <a:pt x="908" y="454"/>
                    </a:lnTo>
                    <a:lnTo>
                      <a:pt x="908" y="453"/>
                    </a:lnTo>
                    <a:lnTo>
                      <a:pt x="908" y="452"/>
                    </a:lnTo>
                    <a:lnTo>
                      <a:pt x="909" y="451"/>
                    </a:lnTo>
                    <a:lnTo>
                      <a:pt x="908" y="450"/>
                    </a:lnTo>
                    <a:lnTo>
                      <a:pt x="905" y="451"/>
                    </a:lnTo>
                    <a:lnTo>
                      <a:pt x="904" y="451"/>
                    </a:lnTo>
                    <a:lnTo>
                      <a:pt x="901" y="450"/>
                    </a:lnTo>
                    <a:lnTo>
                      <a:pt x="900" y="450"/>
                    </a:lnTo>
                    <a:lnTo>
                      <a:pt x="900" y="448"/>
                    </a:lnTo>
                    <a:lnTo>
                      <a:pt x="899" y="448"/>
                    </a:lnTo>
                    <a:lnTo>
                      <a:pt x="899" y="450"/>
                    </a:lnTo>
                    <a:lnTo>
                      <a:pt x="898" y="450"/>
                    </a:lnTo>
                    <a:lnTo>
                      <a:pt x="897" y="450"/>
                    </a:lnTo>
                    <a:lnTo>
                      <a:pt x="895" y="451"/>
                    </a:lnTo>
                    <a:lnTo>
                      <a:pt x="893" y="452"/>
                    </a:lnTo>
                    <a:lnTo>
                      <a:pt x="886" y="450"/>
                    </a:lnTo>
                    <a:lnTo>
                      <a:pt x="884" y="451"/>
                    </a:lnTo>
                    <a:lnTo>
                      <a:pt x="883" y="452"/>
                    </a:lnTo>
                    <a:lnTo>
                      <a:pt x="882" y="454"/>
                    </a:lnTo>
                    <a:lnTo>
                      <a:pt x="879" y="456"/>
                    </a:lnTo>
                    <a:lnTo>
                      <a:pt x="877" y="457"/>
                    </a:lnTo>
                    <a:lnTo>
                      <a:pt x="875" y="458"/>
                    </a:lnTo>
                    <a:lnTo>
                      <a:pt x="872" y="462"/>
                    </a:lnTo>
                    <a:lnTo>
                      <a:pt x="871" y="463"/>
                    </a:lnTo>
                    <a:lnTo>
                      <a:pt x="870" y="463"/>
                    </a:lnTo>
                    <a:lnTo>
                      <a:pt x="870" y="464"/>
                    </a:lnTo>
                    <a:lnTo>
                      <a:pt x="868" y="466"/>
                    </a:lnTo>
                    <a:lnTo>
                      <a:pt x="866" y="467"/>
                    </a:lnTo>
                    <a:lnTo>
                      <a:pt x="866" y="466"/>
                    </a:lnTo>
                    <a:lnTo>
                      <a:pt x="865" y="467"/>
                    </a:lnTo>
                    <a:lnTo>
                      <a:pt x="865" y="469"/>
                    </a:lnTo>
                    <a:lnTo>
                      <a:pt x="863" y="470"/>
                    </a:lnTo>
                    <a:lnTo>
                      <a:pt x="862" y="472"/>
                    </a:lnTo>
                    <a:lnTo>
                      <a:pt x="861" y="473"/>
                    </a:lnTo>
                    <a:lnTo>
                      <a:pt x="861" y="474"/>
                    </a:lnTo>
                    <a:lnTo>
                      <a:pt x="861" y="475"/>
                    </a:lnTo>
                    <a:lnTo>
                      <a:pt x="862" y="475"/>
                    </a:lnTo>
                    <a:lnTo>
                      <a:pt x="865" y="480"/>
                    </a:lnTo>
                    <a:lnTo>
                      <a:pt x="862" y="483"/>
                    </a:lnTo>
                    <a:lnTo>
                      <a:pt x="863" y="481"/>
                    </a:lnTo>
                    <a:lnTo>
                      <a:pt x="862" y="480"/>
                    </a:lnTo>
                    <a:lnTo>
                      <a:pt x="862" y="479"/>
                    </a:lnTo>
                    <a:lnTo>
                      <a:pt x="861" y="478"/>
                    </a:lnTo>
                    <a:lnTo>
                      <a:pt x="860" y="477"/>
                    </a:lnTo>
                    <a:lnTo>
                      <a:pt x="860" y="475"/>
                    </a:lnTo>
                    <a:lnTo>
                      <a:pt x="859" y="474"/>
                    </a:lnTo>
                    <a:lnTo>
                      <a:pt x="855" y="473"/>
                    </a:lnTo>
                    <a:lnTo>
                      <a:pt x="851" y="473"/>
                    </a:lnTo>
                    <a:lnTo>
                      <a:pt x="849" y="470"/>
                    </a:lnTo>
                    <a:lnTo>
                      <a:pt x="848" y="469"/>
                    </a:lnTo>
                    <a:lnTo>
                      <a:pt x="846" y="469"/>
                    </a:lnTo>
                    <a:lnTo>
                      <a:pt x="849" y="472"/>
                    </a:lnTo>
                    <a:lnTo>
                      <a:pt x="850" y="472"/>
                    </a:lnTo>
                    <a:lnTo>
                      <a:pt x="848" y="472"/>
                    </a:lnTo>
                    <a:lnTo>
                      <a:pt x="846" y="473"/>
                    </a:lnTo>
                    <a:lnTo>
                      <a:pt x="850" y="474"/>
                    </a:lnTo>
                    <a:lnTo>
                      <a:pt x="854" y="475"/>
                    </a:lnTo>
                    <a:lnTo>
                      <a:pt x="855" y="477"/>
                    </a:lnTo>
                    <a:lnTo>
                      <a:pt x="848" y="475"/>
                    </a:lnTo>
                    <a:lnTo>
                      <a:pt x="844" y="475"/>
                    </a:lnTo>
                    <a:lnTo>
                      <a:pt x="841" y="474"/>
                    </a:lnTo>
                    <a:lnTo>
                      <a:pt x="835" y="472"/>
                    </a:lnTo>
                    <a:lnTo>
                      <a:pt x="834" y="473"/>
                    </a:lnTo>
                    <a:lnTo>
                      <a:pt x="833" y="473"/>
                    </a:lnTo>
                    <a:lnTo>
                      <a:pt x="832" y="472"/>
                    </a:lnTo>
                    <a:lnTo>
                      <a:pt x="832" y="469"/>
                    </a:lnTo>
                    <a:lnTo>
                      <a:pt x="833" y="468"/>
                    </a:lnTo>
                    <a:lnTo>
                      <a:pt x="834" y="468"/>
                    </a:lnTo>
                    <a:lnTo>
                      <a:pt x="837" y="468"/>
                    </a:lnTo>
                    <a:lnTo>
                      <a:pt x="829" y="464"/>
                    </a:lnTo>
                    <a:lnTo>
                      <a:pt x="827" y="464"/>
                    </a:lnTo>
                    <a:lnTo>
                      <a:pt x="823" y="463"/>
                    </a:lnTo>
                    <a:lnTo>
                      <a:pt x="821" y="462"/>
                    </a:lnTo>
                    <a:lnTo>
                      <a:pt x="821" y="461"/>
                    </a:lnTo>
                    <a:lnTo>
                      <a:pt x="822" y="458"/>
                    </a:lnTo>
                    <a:lnTo>
                      <a:pt x="823" y="457"/>
                    </a:lnTo>
                    <a:lnTo>
                      <a:pt x="827" y="457"/>
                    </a:lnTo>
                    <a:lnTo>
                      <a:pt x="829" y="458"/>
                    </a:lnTo>
                    <a:lnTo>
                      <a:pt x="830" y="458"/>
                    </a:lnTo>
                    <a:lnTo>
                      <a:pt x="832" y="459"/>
                    </a:lnTo>
                    <a:lnTo>
                      <a:pt x="833" y="463"/>
                    </a:lnTo>
                    <a:lnTo>
                      <a:pt x="834" y="463"/>
                    </a:lnTo>
                    <a:lnTo>
                      <a:pt x="835" y="464"/>
                    </a:lnTo>
                    <a:lnTo>
                      <a:pt x="837" y="463"/>
                    </a:lnTo>
                    <a:lnTo>
                      <a:pt x="838" y="464"/>
                    </a:lnTo>
                    <a:lnTo>
                      <a:pt x="839" y="466"/>
                    </a:lnTo>
                    <a:lnTo>
                      <a:pt x="841" y="466"/>
                    </a:lnTo>
                    <a:lnTo>
                      <a:pt x="835" y="461"/>
                    </a:lnTo>
                    <a:lnTo>
                      <a:pt x="832" y="456"/>
                    </a:lnTo>
                    <a:lnTo>
                      <a:pt x="829" y="450"/>
                    </a:lnTo>
                    <a:lnTo>
                      <a:pt x="826" y="440"/>
                    </a:lnTo>
                    <a:lnTo>
                      <a:pt x="824" y="431"/>
                    </a:lnTo>
                    <a:lnTo>
                      <a:pt x="823" y="426"/>
                    </a:lnTo>
                    <a:lnTo>
                      <a:pt x="823" y="424"/>
                    </a:lnTo>
                    <a:lnTo>
                      <a:pt x="822" y="420"/>
                    </a:lnTo>
                    <a:lnTo>
                      <a:pt x="821" y="414"/>
                    </a:lnTo>
                    <a:lnTo>
                      <a:pt x="818" y="409"/>
                    </a:lnTo>
                    <a:lnTo>
                      <a:pt x="816" y="406"/>
                    </a:lnTo>
                    <a:lnTo>
                      <a:pt x="815" y="404"/>
                    </a:lnTo>
                    <a:lnTo>
                      <a:pt x="815" y="403"/>
                    </a:lnTo>
                    <a:lnTo>
                      <a:pt x="816" y="404"/>
                    </a:lnTo>
                    <a:lnTo>
                      <a:pt x="816" y="403"/>
                    </a:lnTo>
                    <a:lnTo>
                      <a:pt x="815" y="402"/>
                    </a:lnTo>
                    <a:lnTo>
                      <a:pt x="817" y="402"/>
                    </a:lnTo>
                    <a:lnTo>
                      <a:pt x="819" y="403"/>
                    </a:lnTo>
                    <a:lnTo>
                      <a:pt x="824" y="404"/>
                    </a:lnTo>
                    <a:lnTo>
                      <a:pt x="827" y="406"/>
                    </a:lnTo>
                    <a:lnTo>
                      <a:pt x="827" y="407"/>
                    </a:lnTo>
                    <a:lnTo>
                      <a:pt x="826" y="407"/>
                    </a:lnTo>
                    <a:lnTo>
                      <a:pt x="826" y="408"/>
                    </a:lnTo>
                    <a:lnTo>
                      <a:pt x="827" y="407"/>
                    </a:lnTo>
                    <a:lnTo>
                      <a:pt x="829" y="407"/>
                    </a:lnTo>
                    <a:lnTo>
                      <a:pt x="828" y="408"/>
                    </a:lnTo>
                    <a:lnTo>
                      <a:pt x="830" y="407"/>
                    </a:lnTo>
                    <a:lnTo>
                      <a:pt x="832" y="407"/>
                    </a:lnTo>
                    <a:lnTo>
                      <a:pt x="833" y="407"/>
                    </a:lnTo>
                    <a:lnTo>
                      <a:pt x="833" y="408"/>
                    </a:lnTo>
                    <a:lnTo>
                      <a:pt x="834" y="408"/>
                    </a:lnTo>
                    <a:lnTo>
                      <a:pt x="835" y="409"/>
                    </a:lnTo>
                    <a:lnTo>
                      <a:pt x="834" y="410"/>
                    </a:lnTo>
                    <a:lnTo>
                      <a:pt x="835" y="409"/>
                    </a:lnTo>
                    <a:lnTo>
                      <a:pt x="837" y="409"/>
                    </a:lnTo>
                    <a:lnTo>
                      <a:pt x="837" y="412"/>
                    </a:lnTo>
                    <a:lnTo>
                      <a:pt x="835" y="413"/>
                    </a:lnTo>
                    <a:lnTo>
                      <a:pt x="829" y="414"/>
                    </a:lnTo>
                    <a:lnTo>
                      <a:pt x="829" y="415"/>
                    </a:lnTo>
                    <a:lnTo>
                      <a:pt x="833" y="417"/>
                    </a:lnTo>
                    <a:lnTo>
                      <a:pt x="837" y="415"/>
                    </a:lnTo>
                    <a:lnTo>
                      <a:pt x="838" y="415"/>
                    </a:lnTo>
                    <a:lnTo>
                      <a:pt x="839" y="414"/>
                    </a:lnTo>
                    <a:lnTo>
                      <a:pt x="837" y="409"/>
                    </a:lnTo>
                    <a:lnTo>
                      <a:pt x="834" y="407"/>
                    </a:lnTo>
                    <a:lnTo>
                      <a:pt x="829" y="406"/>
                    </a:lnTo>
                    <a:lnTo>
                      <a:pt x="822" y="403"/>
                    </a:lnTo>
                    <a:lnTo>
                      <a:pt x="811" y="398"/>
                    </a:lnTo>
                    <a:lnTo>
                      <a:pt x="807" y="396"/>
                    </a:lnTo>
                    <a:lnTo>
                      <a:pt x="803" y="387"/>
                    </a:lnTo>
                    <a:lnTo>
                      <a:pt x="800" y="379"/>
                    </a:lnTo>
                    <a:lnTo>
                      <a:pt x="797" y="376"/>
                    </a:lnTo>
                    <a:lnTo>
                      <a:pt x="796" y="372"/>
                    </a:lnTo>
                    <a:lnTo>
                      <a:pt x="796" y="370"/>
                    </a:lnTo>
                    <a:lnTo>
                      <a:pt x="795" y="368"/>
                    </a:lnTo>
                    <a:lnTo>
                      <a:pt x="796" y="368"/>
                    </a:lnTo>
                    <a:lnTo>
                      <a:pt x="796" y="365"/>
                    </a:lnTo>
                    <a:lnTo>
                      <a:pt x="795" y="364"/>
                    </a:lnTo>
                    <a:lnTo>
                      <a:pt x="796" y="363"/>
                    </a:lnTo>
                    <a:lnTo>
                      <a:pt x="799" y="361"/>
                    </a:lnTo>
                    <a:lnTo>
                      <a:pt x="800" y="358"/>
                    </a:lnTo>
                    <a:lnTo>
                      <a:pt x="801" y="354"/>
                    </a:lnTo>
                    <a:lnTo>
                      <a:pt x="801" y="349"/>
                    </a:lnTo>
                    <a:lnTo>
                      <a:pt x="801" y="345"/>
                    </a:lnTo>
                    <a:lnTo>
                      <a:pt x="803" y="342"/>
                    </a:lnTo>
                    <a:lnTo>
                      <a:pt x="806" y="337"/>
                    </a:lnTo>
                    <a:lnTo>
                      <a:pt x="806" y="336"/>
                    </a:lnTo>
                    <a:lnTo>
                      <a:pt x="806" y="333"/>
                    </a:lnTo>
                    <a:lnTo>
                      <a:pt x="810" y="330"/>
                    </a:lnTo>
                    <a:lnTo>
                      <a:pt x="810" y="327"/>
                    </a:lnTo>
                    <a:lnTo>
                      <a:pt x="811" y="326"/>
                    </a:lnTo>
                    <a:lnTo>
                      <a:pt x="812" y="323"/>
                    </a:lnTo>
                    <a:lnTo>
                      <a:pt x="815" y="321"/>
                    </a:lnTo>
                    <a:lnTo>
                      <a:pt x="816" y="319"/>
                    </a:lnTo>
                    <a:lnTo>
                      <a:pt x="817" y="317"/>
                    </a:lnTo>
                    <a:lnTo>
                      <a:pt x="819" y="315"/>
                    </a:lnTo>
                    <a:lnTo>
                      <a:pt x="822" y="312"/>
                    </a:lnTo>
                    <a:lnTo>
                      <a:pt x="822" y="309"/>
                    </a:lnTo>
                    <a:lnTo>
                      <a:pt x="822" y="305"/>
                    </a:lnTo>
                    <a:lnTo>
                      <a:pt x="823" y="299"/>
                    </a:lnTo>
                    <a:lnTo>
                      <a:pt x="824" y="297"/>
                    </a:lnTo>
                    <a:lnTo>
                      <a:pt x="826" y="294"/>
                    </a:lnTo>
                    <a:lnTo>
                      <a:pt x="832" y="289"/>
                    </a:lnTo>
                    <a:lnTo>
                      <a:pt x="835" y="282"/>
                    </a:lnTo>
                    <a:lnTo>
                      <a:pt x="835" y="281"/>
                    </a:lnTo>
                    <a:lnTo>
                      <a:pt x="837" y="279"/>
                    </a:lnTo>
                    <a:lnTo>
                      <a:pt x="837" y="278"/>
                    </a:lnTo>
                    <a:lnTo>
                      <a:pt x="838" y="276"/>
                    </a:lnTo>
                    <a:lnTo>
                      <a:pt x="838" y="273"/>
                    </a:lnTo>
                    <a:lnTo>
                      <a:pt x="839" y="272"/>
                    </a:lnTo>
                    <a:lnTo>
                      <a:pt x="840" y="270"/>
                    </a:lnTo>
                    <a:lnTo>
                      <a:pt x="840" y="267"/>
                    </a:lnTo>
                    <a:lnTo>
                      <a:pt x="839" y="265"/>
                    </a:lnTo>
                    <a:lnTo>
                      <a:pt x="838" y="261"/>
                    </a:lnTo>
                    <a:lnTo>
                      <a:pt x="839" y="259"/>
                    </a:lnTo>
                    <a:lnTo>
                      <a:pt x="838" y="256"/>
                    </a:lnTo>
                    <a:lnTo>
                      <a:pt x="837" y="255"/>
                    </a:lnTo>
                    <a:lnTo>
                      <a:pt x="837" y="254"/>
                    </a:lnTo>
                    <a:lnTo>
                      <a:pt x="837" y="252"/>
                    </a:lnTo>
                    <a:lnTo>
                      <a:pt x="835" y="252"/>
                    </a:lnTo>
                    <a:lnTo>
                      <a:pt x="834" y="252"/>
                    </a:lnTo>
                    <a:lnTo>
                      <a:pt x="833" y="254"/>
                    </a:lnTo>
                    <a:lnTo>
                      <a:pt x="833" y="255"/>
                    </a:lnTo>
                    <a:lnTo>
                      <a:pt x="833" y="256"/>
                    </a:lnTo>
                    <a:lnTo>
                      <a:pt x="832" y="256"/>
                    </a:lnTo>
                    <a:lnTo>
                      <a:pt x="830" y="257"/>
                    </a:lnTo>
                    <a:lnTo>
                      <a:pt x="829" y="259"/>
                    </a:lnTo>
                    <a:lnTo>
                      <a:pt x="829" y="261"/>
                    </a:lnTo>
                    <a:lnTo>
                      <a:pt x="828" y="262"/>
                    </a:lnTo>
                    <a:lnTo>
                      <a:pt x="826" y="265"/>
                    </a:lnTo>
                    <a:lnTo>
                      <a:pt x="824" y="266"/>
                    </a:lnTo>
                    <a:lnTo>
                      <a:pt x="822" y="268"/>
                    </a:lnTo>
                    <a:lnTo>
                      <a:pt x="821" y="270"/>
                    </a:lnTo>
                    <a:lnTo>
                      <a:pt x="819" y="272"/>
                    </a:lnTo>
                    <a:lnTo>
                      <a:pt x="817" y="277"/>
                    </a:lnTo>
                    <a:lnTo>
                      <a:pt x="816" y="279"/>
                    </a:lnTo>
                    <a:lnTo>
                      <a:pt x="815" y="282"/>
                    </a:lnTo>
                    <a:lnTo>
                      <a:pt x="810" y="284"/>
                    </a:lnTo>
                    <a:lnTo>
                      <a:pt x="808" y="285"/>
                    </a:lnTo>
                    <a:lnTo>
                      <a:pt x="807" y="287"/>
                    </a:lnTo>
                    <a:lnTo>
                      <a:pt x="805" y="289"/>
                    </a:lnTo>
                    <a:lnTo>
                      <a:pt x="802" y="292"/>
                    </a:lnTo>
                    <a:lnTo>
                      <a:pt x="800" y="294"/>
                    </a:lnTo>
                    <a:lnTo>
                      <a:pt x="797" y="295"/>
                    </a:lnTo>
                    <a:lnTo>
                      <a:pt x="796" y="297"/>
                    </a:lnTo>
                    <a:lnTo>
                      <a:pt x="789" y="301"/>
                    </a:lnTo>
                    <a:lnTo>
                      <a:pt x="788" y="304"/>
                    </a:lnTo>
                    <a:lnTo>
                      <a:pt x="786" y="306"/>
                    </a:lnTo>
                    <a:lnTo>
                      <a:pt x="780" y="311"/>
                    </a:lnTo>
                    <a:lnTo>
                      <a:pt x="779" y="314"/>
                    </a:lnTo>
                    <a:lnTo>
                      <a:pt x="778" y="315"/>
                    </a:lnTo>
                    <a:lnTo>
                      <a:pt x="775" y="315"/>
                    </a:lnTo>
                    <a:lnTo>
                      <a:pt x="775" y="316"/>
                    </a:lnTo>
                    <a:lnTo>
                      <a:pt x="769" y="325"/>
                    </a:lnTo>
                    <a:lnTo>
                      <a:pt x="767" y="327"/>
                    </a:lnTo>
                    <a:lnTo>
                      <a:pt x="764" y="328"/>
                    </a:lnTo>
                    <a:lnTo>
                      <a:pt x="762" y="331"/>
                    </a:lnTo>
                    <a:lnTo>
                      <a:pt x="761" y="333"/>
                    </a:lnTo>
                    <a:lnTo>
                      <a:pt x="753" y="337"/>
                    </a:lnTo>
                    <a:lnTo>
                      <a:pt x="748" y="339"/>
                    </a:lnTo>
                    <a:lnTo>
                      <a:pt x="741" y="341"/>
                    </a:lnTo>
                    <a:lnTo>
                      <a:pt x="732" y="341"/>
                    </a:lnTo>
                    <a:lnTo>
                      <a:pt x="719" y="339"/>
                    </a:lnTo>
                    <a:lnTo>
                      <a:pt x="703" y="337"/>
                    </a:lnTo>
                    <a:lnTo>
                      <a:pt x="690" y="333"/>
                    </a:lnTo>
                    <a:lnTo>
                      <a:pt x="686" y="331"/>
                    </a:lnTo>
                    <a:lnTo>
                      <a:pt x="682" y="330"/>
                    </a:lnTo>
                    <a:lnTo>
                      <a:pt x="680" y="325"/>
                    </a:lnTo>
                    <a:lnTo>
                      <a:pt x="680" y="323"/>
                    </a:lnTo>
                    <a:lnTo>
                      <a:pt x="679" y="322"/>
                    </a:lnTo>
                    <a:lnTo>
                      <a:pt x="679" y="320"/>
                    </a:lnTo>
                    <a:lnTo>
                      <a:pt x="679" y="319"/>
                    </a:lnTo>
                    <a:lnTo>
                      <a:pt x="676" y="317"/>
                    </a:lnTo>
                    <a:lnTo>
                      <a:pt x="675" y="316"/>
                    </a:lnTo>
                    <a:lnTo>
                      <a:pt x="674" y="315"/>
                    </a:lnTo>
                    <a:lnTo>
                      <a:pt x="675" y="314"/>
                    </a:lnTo>
                    <a:lnTo>
                      <a:pt x="675" y="312"/>
                    </a:lnTo>
                    <a:lnTo>
                      <a:pt x="674" y="310"/>
                    </a:lnTo>
                    <a:lnTo>
                      <a:pt x="674" y="309"/>
                    </a:lnTo>
                    <a:lnTo>
                      <a:pt x="674" y="306"/>
                    </a:lnTo>
                    <a:lnTo>
                      <a:pt x="674" y="303"/>
                    </a:lnTo>
                    <a:lnTo>
                      <a:pt x="672" y="300"/>
                    </a:lnTo>
                    <a:lnTo>
                      <a:pt x="670" y="301"/>
                    </a:lnTo>
                    <a:lnTo>
                      <a:pt x="666" y="301"/>
                    </a:lnTo>
                    <a:lnTo>
                      <a:pt x="665" y="301"/>
                    </a:lnTo>
                    <a:lnTo>
                      <a:pt x="665" y="303"/>
                    </a:lnTo>
                    <a:lnTo>
                      <a:pt x="665" y="305"/>
                    </a:lnTo>
                    <a:lnTo>
                      <a:pt x="665" y="311"/>
                    </a:lnTo>
                    <a:lnTo>
                      <a:pt x="665" y="312"/>
                    </a:lnTo>
                    <a:lnTo>
                      <a:pt x="663" y="315"/>
                    </a:lnTo>
                    <a:lnTo>
                      <a:pt x="663" y="316"/>
                    </a:lnTo>
                    <a:lnTo>
                      <a:pt x="661" y="317"/>
                    </a:lnTo>
                    <a:lnTo>
                      <a:pt x="660" y="320"/>
                    </a:lnTo>
                    <a:lnTo>
                      <a:pt x="657" y="321"/>
                    </a:lnTo>
                    <a:lnTo>
                      <a:pt x="653" y="320"/>
                    </a:lnTo>
                    <a:lnTo>
                      <a:pt x="650" y="317"/>
                    </a:lnTo>
                    <a:lnTo>
                      <a:pt x="652" y="314"/>
                    </a:lnTo>
                    <a:lnTo>
                      <a:pt x="653" y="310"/>
                    </a:lnTo>
                    <a:lnTo>
                      <a:pt x="654" y="308"/>
                    </a:lnTo>
                    <a:lnTo>
                      <a:pt x="654" y="306"/>
                    </a:lnTo>
                    <a:lnTo>
                      <a:pt x="653" y="305"/>
                    </a:lnTo>
                    <a:lnTo>
                      <a:pt x="654" y="304"/>
                    </a:lnTo>
                    <a:lnTo>
                      <a:pt x="661" y="303"/>
                    </a:lnTo>
                    <a:lnTo>
                      <a:pt x="663" y="303"/>
                    </a:lnTo>
                    <a:lnTo>
                      <a:pt x="663" y="301"/>
                    </a:lnTo>
                    <a:lnTo>
                      <a:pt x="633" y="294"/>
                    </a:lnTo>
                    <a:lnTo>
                      <a:pt x="632" y="294"/>
                    </a:lnTo>
                    <a:lnTo>
                      <a:pt x="632" y="295"/>
                    </a:lnTo>
                    <a:lnTo>
                      <a:pt x="631" y="299"/>
                    </a:lnTo>
                    <a:lnTo>
                      <a:pt x="630" y="303"/>
                    </a:lnTo>
                    <a:lnTo>
                      <a:pt x="628" y="305"/>
                    </a:lnTo>
                    <a:lnTo>
                      <a:pt x="627" y="305"/>
                    </a:lnTo>
                    <a:lnTo>
                      <a:pt x="626" y="305"/>
                    </a:lnTo>
                    <a:lnTo>
                      <a:pt x="625" y="304"/>
                    </a:lnTo>
                    <a:lnTo>
                      <a:pt x="623" y="303"/>
                    </a:lnTo>
                    <a:lnTo>
                      <a:pt x="622" y="303"/>
                    </a:lnTo>
                    <a:lnTo>
                      <a:pt x="621" y="301"/>
                    </a:lnTo>
                    <a:lnTo>
                      <a:pt x="622" y="300"/>
                    </a:lnTo>
                    <a:lnTo>
                      <a:pt x="620" y="301"/>
                    </a:lnTo>
                    <a:lnTo>
                      <a:pt x="616" y="301"/>
                    </a:lnTo>
                    <a:lnTo>
                      <a:pt x="612" y="300"/>
                    </a:lnTo>
                    <a:lnTo>
                      <a:pt x="611" y="300"/>
                    </a:lnTo>
                    <a:lnTo>
                      <a:pt x="609" y="301"/>
                    </a:lnTo>
                    <a:lnTo>
                      <a:pt x="606" y="301"/>
                    </a:lnTo>
                    <a:lnTo>
                      <a:pt x="601" y="300"/>
                    </a:lnTo>
                    <a:lnTo>
                      <a:pt x="600" y="301"/>
                    </a:lnTo>
                    <a:lnTo>
                      <a:pt x="599" y="301"/>
                    </a:lnTo>
                    <a:lnTo>
                      <a:pt x="600" y="299"/>
                    </a:lnTo>
                    <a:lnTo>
                      <a:pt x="599" y="298"/>
                    </a:lnTo>
                    <a:lnTo>
                      <a:pt x="596" y="298"/>
                    </a:lnTo>
                    <a:lnTo>
                      <a:pt x="596" y="299"/>
                    </a:lnTo>
                    <a:lnTo>
                      <a:pt x="596" y="300"/>
                    </a:lnTo>
                    <a:lnTo>
                      <a:pt x="595" y="300"/>
                    </a:lnTo>
                    <a:lnTo>
                      <a:pt x="594" y="298"/>
                    </a:lnTo>
                    <a:lnTo>
                      <a:pt x="594" y="295"/>
                    </a:lnTo>
                    <a:lnTo>
                      <a:pt x="593" y="294"/>
                    </a:lnTo>
                    <a:lnTo>
                      <a:pt x="592" y="292"/>
                    </a:lnTo>
                    <a:lnTo>
                      <a:pt x="592" y="290"/>
                    </a:lnTo>
                    <a:lnTo>
                      <a:pt x="589" y="287"/>
                    </a:lnTo>
                    <a:lnTo>
                      <a:pt x="587" y="284"/>
                    </a:lnTo>
                    <a:lnTo>
                      <a:pt x="587" y="282"/>
                    </a:lnTo>
                    <a:lnTo>
                      <a:pt x="588" y="282"/>
                    </a:lnTo>
                    <a:lnTo>
                      <a:pt x="590" y="282"/>
                    </a:lnTo>
                    <a:lnTo>
                      <a:pt x="593" y="282"/>
                    </a:lnTo>
                    <a:lnTo>
                      <a:pt x="594" y="282"/>
                    </a:lnTo>
                    <a:lnTo>
                      <a:pt x="595" y="283"/>
                    </a:lnTo>
                    <a:lnTo>
                      <a:pt x="596" y="283"/>
                    </a:lnTo>
                    <a:lnTo>
                      <a:pt x="599" y="28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58" name="Freeform 461"/>
              <p:cNvSpPr>
                <a:spLocks/>
              </p:cNvSpPr>
              <p:nvPr/>
            </p:nvSpPr>
            <p:spPr bwMode="auto">
              <a:xfrm>
                <a:off x="4507749" y="590936"/>
                <a:ext cx="4774" cy="1910"/>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0 w 5"/>
                  <a:gd name="T9" fmla="*/ 0 h 2"/>
                  <a:gd name="T10" fmla="*/ 0 w 5"/>
                  <a:gd name="T11" fmla="*/ 0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2">
                    <a:moveTo>
                      <a:pt x="4" y="2"/>
                    </a:moveTo>
                    <a:lnTo>
                      <a:pt x="4" y="2"/>
                    </a:lnTo>
                    <a:lnTo>
                      <a:pt x="1" y="1"/>
                    </a:lnTo>
                    <a:lnTo>
                      <a:pt x="0" y="0"/>
                    </a:lnTo>
                    <a:lnTo>
                      <a:pt x="5" y="1"/>
                    </a:lnTo>
                    <a:lnTo>
                      <a:pt x="4" y="1"/>
                    </a:lnTo>
                    <a:lnTo>
                      <a:pt x="5" y="1"/>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59" name="Freeform 462"/>
              <p:cNvSpPr>
                <a:spLocks/>
              </p:cNvSpPr>
              <p:nvPr/>
            </p:nvSpPr>
            <p:spPr bwMode="auto">
              <a:xfrm>
                <a:off x="3846034" y="1102739"/>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0 w 7"/>
                  <a:gd name="T17" fmla="*/ 2147483647 h 6"/>
                  <a:gd name="T18" fmla="*/ 2147483647 w 7"/>
                  <a:gd name="T19" fmla="*/ 2147483647 h 6"/>
                  <a:gd name="T20" fmla="*/ 2147483647 w 7"/>
                  <a:gd name="T21" fmla="*/ 2147483647 h 6"/>
                  <a:gd name="T22" fmla="*/ 2147483647 w 7"/>
                  <a:gd name="T23" fmla="*/ 2147483647 h 6"/>
                  <a:gd name="T24" fmla="*/ 2147483647 w 7"/>
                  <a:gd name="T25" fmla="*/ 0 h 6"/>
                  <a:gd name="T26" fmla="*/ 2147483647 w 7"/>
                  <a:gd name="T27" fmla="*/ 0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2147483647 w 7"/>
                  <a:gd name="T51" fmla="*/ 2147483647 h 6"/>
                  <a:gd name="T52" fmla="*/ 2147483647 w 7"/>
                  <a:gd name="T53" fmla="*/ 2147483647 h 6"/>
                  <a:gd name="T54" fmla="*/ 2147483647 w 7"/>
                  <a:gd name="T55" fmla="*/ 2147483647 h 6"/>
                  <a:gd name="T56" fmla="*/ 2147483647 w 7"/>
                  <a:gd name="T57" fmla="*/ 2147483647 h 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 h="6">
                    <a:moveTo>
                      <a:pt x="2" y="6"/>
                    </a:moveTo>
                    <a:lnTo>
                      <a:pt x="2" y="6"/>
                    </a:lnTo>
                    <a:lnTo>
                      <a:pt x="1" y="5"/>
                    </a:lnTo>
                    <a:lnTo>
                      <a:pt x="1" y="4"/>
                    </a:lnTo>
                    <a:lnTo>
                      <a:pt x="0" y="3"/>
                    </a:lnTo>
                    <a:lnTo>
                      <a:pt x="1" y="1"/>
                    </a:lnTo>
                    <a:lnTo>
                      <a:pt x="2" y="0"/>
                    </a:lnTo>
                    <a:lnTo>
                      <a:pt x="5" y="1"/>
                    </a:lnTo>
                    <a:lnTo>
                      <a:pt x="6" y="1"/>
                    </a:lnTo>
                    <a:lnTo>
                      <a:pt x="7" y="1"/>
                    </a:lnTo>
                    <a:lnTo>
                      <a:pt x="7" y="3"/>
                    </a:lnTo>
                    <a:lnTo>
                      <a:pt x="7" y="4"/>
                    </a:lnTo>
                    <a:lnTo>
                      <a:pt x="6" y="5"/>
                    </a:lnTo>
                    <a:lnTo>
                      <a:pt x="5" y="5"/>
                    </a:lnTo>
                    <a:lnTo>
                      <a:pt x="3" y="6"/>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0" name="Freeform 463"/>
              <p:cNvSpPr>
                <a:spLocks/>
              </p:cNvSpPr>
              <p:nvPr/>
            </p:nvSpPr>
            <p:spPr bwMode="auto">
              <a:xfrm>
                <a:off x="3857492" y="962375"/>
                <a:ext cx="21962" cy="39149"/>
              </a:xfrm>
              <a:custGeom>
                <a:avLst/>
                <a:gdLst>
                  <a:gd name="T0" fmla="*/ 2147483647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0 w 23"/>
                  <a:gd name="T21" fmla="*/ 2147483647 h 41"/>
                  <a:gd name="T22" fmla="*/ 0 w 23"/>
                  <a:gd name="T23" fmla="*/ 2147483647 h 41"/>
                  <a:gd name="T24" fmla="*/ 0 w 23"/>
                  <a:gd name="T25" fmla="*/ 2147483647 h 41"/>
                  <a:gd name="T26" fmla="*/ 0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2147483647 h 41"/>
                  <a:gd name="T36" fmla="*/ 2147483647 w 23"/>
                  <a:gd name="T37" fmla="*/ 2147483647 h 41"/>
                  <a:gd name="T38" fmla="*/ 2147483647 w 23"/>
                  <a:gd name="T39" fmla="*/ 2147483647 h 41"/>
                  <a:gd name="T40" fmla="*/ 2147483647 w 23"/>
                  <a:gd name="T41" fmla="*/ 2147483647 h 41"/>
                  <a:gd name="T42" fmla="*/ 2147483647 w 23"/>
                  <a:gd name="T43" fmla="*/ 2147483647 h 41"/>
                  <a:gd name="T44" fmla="*/ 2147483647 w 23"/>
                  <a:gd name="T45" fmla="*/ 2147483647 h 41"/>
                  <a:gd name="T46" fmla="*/ 2147483647 w 23"/>
                  <a:gd name="T47" fmla="*/ 2147483647 h 41"/>
                  <a:gd name="T48" fmla="*/ 2147483647 w 23"/>
                  <a:gd name="T49" fmla="*/ 2147483647 h 41"/>
                  <a:gd name="T50" fmla="*/ 2147483647 w 23"/>
                  <a:gd name="T51" fmla="*/ 2147483647 h 41"/>
                  <a:gd name="T52" fmla="*/ 2147483647 w 23"/>
                  <a:gd name="T53" fmla="*/ 2147483647 h 41"/>
                  <a:gd name="T54" fmla="*/ 2147483647 w 23"/>
                  <a:gd name="T55" fmla="*/ 2147483647 h 41"/>
                  <a:gd name="T56" fmla="*/ 2147483647 w 23"/>
                  <a:gd name="T57" fmla="*/ 2147483647 h 41"/>
                  <a:gd name="T58" fmla="*/ 2147483647 w 23"/>
                  <a:gd name="T59" fmla="*/ 2147483647 h 41"/>
                  <a:gd name="T60" fmla="*/ 2147483647 w 23"/>
                  <a:gd name="T61" fmla="*/ 2147483647 h 41"/>
                  <a:gd name="T62" fmla="*/ 2147483647 w 23"/>
                  <a:gd name="T63" fmla="*/ 2147483647 h 41"/>
                  <a:gd name="T64" fmla="*/ 2147483647 w 23"/>
                  <a:gd name="T65" fmla="*/ 2147483647 h 41"/>
                  <a:gd name="T66" fmla="*/ 2147483647 w 23"/>
                  <a:gd name="T67" fmla="*/ 2147483647 h 41"/>
                  <a:gd name="T68" fmla="*/ 2147483647 w 23"/>
                  <a:gd name="T69" fmla="*/ 2147483647 h 41"/>
                  <a:gd name="T70" fmla="*/ 2147483647 w 23"/>
                  <a:gd name="T71" fmla="*/ 2147483647 h 41"/>
                  <a:gd name="T72" fmla="*/ 2147483647 w 23"/>
                  <a:gd name="T73" fmla="*/ 2147483647 h 41"/>
                  <a:gd name="T74" fmla="*/ 2147483647 w 23"/>
                  <a:gd name="T75" fmla="*/ 2147483647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 h="41">
                    <a:moveTo>
                      <a:pt x="23" y="2"/>
                    </a:moveTo>
                    <a:lnTo>
                      <a:pt x="23" y="2"/>
                    </a:lnTo>
                    <a:lnTo>
                      <a:pt x="23" y="0"/>
                    </a:lnTo>
                    <a:lnTo>
                      <a:pt x="22" y="2"/>
                    </a:lnTo>
                    <a:lnTo>
                      <a:pt x="22" y="3"/>
                    </a:lnTo>
                    <a:lnTo>
                      <a:pt x="21" y="3"/>
                    </a:lnTo>
                    <a:lnTo>
                      <a:pt x="15" y="4"/>
                    </a:lnTo>
                    <a:lnTo>
                      <a:pt x="11" y="5"/>
                    </a:lnTo>
                    <a:lnTo>
                      <a:pt x="8" y="8"/>
                    </a:lnTo>
                    <a:lnTo>
                      <a:pt x="6" y="6"/>
                    </a:lnTo>
                    <a:lnTo>
                      <a:pt x="5" y="8"/>
                    </a:lnTo>
                    <a:lnTo>
                      <a:pt x="4" y="9"/>
                    </a:lnTo>
                    <a:lnTo>
                      <a:pt x="2" y="11"/>
                    </a:lnTo>
                    <a:lnTo>
                      <a:pt x="0" y="15"/>
                    </a:lnTo>
                    <a:lnTo>
                      <a:pt x="0" y="16"/>
                    </a:lnTo>
                    <a:lnTo>
                      <a:pt x="0" y="17"/>
                    </a:lnTo>
                    <a:lnTo>
                      <a:pt x="0" y="19"/>
                    </a:lnTo>
                    <a:lnTo>
                      <a:pt x="1" y="21"/>
                    </a:lnTo>
                    <a:lnTo>
                      <a:pt x="2" y="24"/>
                    </a:lnTo>
                    <a:lnTo>
                      <a:pt x="1" y="27"/>
                    </a:lnTo>
                    <a:lnTo>
                      <a:pt x="2" y="30"/>
                    </a:lnTo>
                    <a:lnTo>
                      <a:pt x="2" y="32"/>
                    </a:lnTo>
                    <a:lnTo>
                      <a:pt x="2" y="36"/>
                    </a:lnTo>
                    <a:lnTo>
                      <a:pt x="2" y="37"/>
                    </a:lnTo>
                    <a:lnTo>
                      <a:pt x="4" y="38"/>
                    </a:lnTo>
                    <a:lnTo>
                      <a:pt x="6" y="41"/>
                    </a:lnTo>
                    <a:lnTo>
                      <a:pt x="6" y="39"/>
                    </a:lnTo>
                    <a:lnTo>
                      <a:pt x="7" y="37"/>
                    </a:lnTo>
                    <a:lnTo>
                      <a:pt x="10" y="37"/>
                    </a:lnTo>
                    <a:lnTo>
                      <a:pt x="12" y="36"/>
                    </a:lnTo>
                    <a:lnTo>
                      <a:pt x="13" y="33"/>
                    </a:lnTo>
                    <a:lnTo>
                      <a:pt x="15" y="30"/>
                    </a:lnTo>
                    <a:lnTo>
                      <a:pt x="16" y="26"/>
                    </a:lnTo>
                    <a:lnTo>
                      <a:pt x="17" y="24"/>
                    </a:lnTo>
                    <a:lnTo>
                      <a:pt x="17" y="22"/>
                    </a:lnTo>
                    <a:lnTo>
                      <a:pt x="17" y="20"/>
                    </a:lnTo>
                    <a:lnTo>
                      <a:pt x="17" y="19"/>
                    </a:lnTo>
                    <a:lnTo>
                      <a:pt x="16" y="16"/>
                    </a:lnTo>
                    <a:lnTo>
                      <a:pt x="17" y="14"/>
                    </a:lnTo>
                    <a:lnTo>
                      <a:pt x="18" y="13"/>
                    </a:lnTo>
                    <a:lnTo>
                      <a:pt x="22" y="9"/>
                    </a:lnTo>
                    <a:lnTo>
                      <a:pt x="22" y="6"/>
                    </a:lnTo>
                    <a:lnTo>
                      <a:pt x="23" y="4"/>
                    </a:lnTo>
                    <a:lnTo>
                      <a:pt x="2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1" name="Freeform 464"/>
              <p:cNvSpPr>
                <a:spLocks/>
              </p:cNvSpPr>
              <p:nvPr/>
            </p:nvSpPr>
            <p:spPr bwMode="auto">
              <a:xfrm>
                <a:off x="4140129" y="528870"/>
                <a:ext cx="7639" cy="3819"/>
              </a:xfrm>
              <a:custGeom>
                <a:avLst/>
                <a:gdLst>
                  <a:gd name="T0" fmla="*/ 2147483647 w 8"/>
                  <a:gd name="T1" fmla="*/ 2147483647 h 4"/>
                  <a:gd name="T2" fmla="*/ 2147483647 w 8"/>
                  <a:gd name="T3" fmla="*/ 2147483647 h 4"/>
                  <a:gd name="T4" fmla="*/ 2147483647 w 8"/>
                  <a:gd name="T5" fmla="*/ 2147483647 h 4"/>
                  <a:gd name="T6" fmla="*/ 2147483647 w 8"/>
                  <a:gd name="T7" fmla="*/ 0 h 4"/>
                  <a:gd name="T8" fmla="*/ 2147483647 w 8"/>
                  <a:gd name="T9" fmla="*/ 0 h 4"/>
                  <a:gd name="T10" fmla="*/ 2147483647 w 8"/>
                  <a:gd name="T11" fmla="*/ 2147483647 h 4"/>
                  <a:gd name="T12" fmla="*/ 2147483647 w 8"/>
                  <a:gd name="T13" fmla="*/ 2147483647 h 4"/>
                  <a:gd name="T14" fmla="*/ 2147483647 w 8"/>
                  <a:gd name="T15" fmla="*/ 2147483647 h 4"/>
                  <a:gd name="T16" fmla="*/ 0 w 8"/>
                  <a:gd name="T17" fmla="*/ 2147483647 h 4"/>
                  <a:gd name="T18" fmla="*/ 2147483647 w 8"/>
                  <a:gd name="T19" fmla="*/ 2147483647 h 4"/>
                  <a:gd name="T20" fmla="*/ 2147483647 w 8"/>
                  <a:gd name="T21" fmla="*/ 2147483647 h 4"/>
                  <a:gd name="T22" fmla="*/ 2147483647 w 8"/>
                  <a:gd name="T23" fmla="*/ 2147483647 h 4"/>
                  <a:gd name="T24" fmla="*/ 2147483647 w 8"/>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4">
                    <a:moveTo>
                      <a:pt x="8" y="4"/>
                    </a:moveTo>
                    <a:lnTo>
                      <a:pt x="8" y="4"/>
                    </a:lnTo>
                    <a:lnTo>
                      <a:pt x="8" y="2"/>
                    </a:lnTo>
                    <a:lnTo>
                      <a:pt x="8" y="0"/>
                    </a:lnTo>
                    <a:lnTo>
                      <a:pt x="5" y="1"/>
                    </a:lnTo>
                    <a:lnTo>
                      <a:pt x="2" y="2"/>
                    </a:lnTo>
                    <a:lnTo>
                      <a:pt x="0" y="4"/>
                    </a:lnTo>
                    <a:lnTo>
                      <a:pt x="2" y="4"/>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2" name="Freeform 465"/>
              <p:cNvSpPr>
                <a:spLocks/>
              </p:cNvSpPr>
              <p:nvPr/>
            </p:nvSpPr>
            <p:spPr bwMode="auto">
              <a:xfrm>
                <a:off x="4127717" y="529825"/>
                <a:ext cx="6684" cy="5729"/>
              </a:xfrm>
              <a:custGeom>
                <a:avLst/>
                <a:gdLst>
                  <a:gd name="T0" fmla="*/ 2147483647 w 7"/>
                  <a:gd name="T1" fmla="*/ 0 h 6"/>
                  <a:gd name="T2" fmla="*/ 2147483647 w 7"/>
                  <a:gd name="T3" fmla="*/ 0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0 w 7"/>
                  <a:gd name="T15" fmla="*/ 2147483647 h 6"/>
                  <a:gd name="T16" fmla="*/ 2147483647 w 7"/>
                  <a:gd name="T17" fmla="*/ 2147483647 h 6"/>
                  <a:gd name="T18" fmla="*/ 2147483647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2147483647 w 7"/>
                  <a:gd name="T29" fmla="*/ 2147483647 h 6"/>
                  <a:gd name="T30" fmla="*/ 2147483647 w 7"/>
                  <a:gd name="T31" fmla="*/ 0 h 6"/>
                  <a:gd name="T32" fmla="*/ 2147483647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6">
                    <a:moveTo>
                      <a:pt x="6" y="0"/>
                    </a:moveTo>
                    <a:lnTo>
                      <a:pt x="6" y="0"/>
                    </a:lnTo>
                    <a:lnTo>
                      <a:pt x="5" y="1"/>
                    </a:lnTo>
                    <a:lnTo>
                      <a:pt x="2" y="4"/>
                    </a:lnTo>
                    <a:lnTo>
                      <a:pt x="1" y="5"/>
                    </a:lnTo>
                    <a:lnTo>
                      <a:pt x="0" y="6"/>
                    </a:lnTo>
                    <a:lnTo>
                      <a:pt x="1" y="6"/>
                    </a:lnTo>
                    <a:lnTo>
                      <a:pt x="4" y="6"/>
                    </a:lnTo>
                    <a:lnTo>
                      <a:pt x="6" y="5"/>
                    </a:lnTo>
                    <a:lnTo>
                      <a:pt x="7" y="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3" name="Freeform 466"/>
              <p:cNvSpPr>
                <a:spLocks/>
              </p:cNvSpPr>
              <p:nvPr/>
            </p:nvSpPr>
            <p:spPr bwMode="auto">
              <a:xfrm>
                <a:off x="4105755" y="364635"/>
                <a:ext cx="27691" cy="33420"/>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0 w 29"/>
                  <a:gd name="T19" fmla="*/ 2147483647 h 35"/>
                  <a:gd name="T20" fmla="*/ 0 w 29"/>
                  <a:gd name="T21" fmla="*/ 2147483647 h 35"/>
                  <a:gd name="T22" fmla="*/ 0 w 29"/>
                  <a:gd name="T23" fmla="*/ 2147483647 h 35"/>
                  <a:gd name="T24" fmla="*/ 2147483647 w 29"/>
                  <a:gd name="T25" fmla="*/ 2147483647 h 35"/>
                  <a:gd name="T26" fmla="*/ 2147483647 w 29"/>
                  <a:gd name="T27" fmla="*/ 2147483647 h 35"/>
                  <a:gd name="T28" fmla="*/ 0 w 29"/>
                  <a:gd name="T29" fmla="*/ 2147483647 h 35"/>
                  <a:gd name="T30" fmla="*/ 0 w 29"/>
                  <a:gd name="T31" fmla="*/ 2147483647 h 35"/>
                  <a:gd name="T32" fmla="*/ 2147483647 w 29"/>
                  <a:gd name="T33" fmla="*/ 2147483647 h 35"/>
                  <a:gd name="T34" fmla="*/ 2147483647 w 29"/>
                  <a:gd name="T35" fmla="*/ 2147483647 h 35"/>
                  <a:gd name="T36" fmla="*/ 2147483647 w 29"/>
                  <a:gd name="T37" fmla="*/ 2147483647 h 35"/>
                  <a:gd name="T38" fmla="*/ 2147483647 w 29"/>
                  <a:gd name="T39" fmla="*/ 2147483647 h 35"/>
                  <a:gd name="T40" fmla="*/ 2147483647 w 29"/>
                  <a:gd name="T41" fmla="*/ 0 h 35"/>
                  <a:gd name="T42" fmla="*/ 2147483647 w 29"/>
                  <a:gd name="T43" fmla="*/ 0 h 35"/>
                  <a:gd name="T44" fmla="*/ 2147483647 w 29"/>
                  <a:gd name="T45" fmla="*/ 2147483647 h 35"/>
                  <a:gd name="T46" fmla="*/ 2147483647 w 29"/>
                  <a:gd name="T47" fmla="*/ 2147483647 h 35"/>
                  <a:gd name="T48" fmla="*/ 2147483647 w 29"/>
                  <a:gd name="T49" fmla="*/ 2147483647 h 35"/>
                  <a:gd name="T50" fmla="*/ 2147483647 w 29"/>
                  <a:gd name="T51" fmla="*/ 2147483647 h 35"/>
                  <a:gd name="T52" fmla="*/ 2147483647 w 29"/>
                  <a:gd name="T53" fmla="*/ 2147483647 h 35"/>
                  <a:gd name="T54" fmla="*/ 2147483647 w 29"/>
                  <a:gd name="T55" fmla="*/ 2147483647 h 35"/>
                  <a:gd name="T56" fmla="*/ 2147483647 w 29"/>
                  <a:gd name="T57" fmla="*/ 2147483647 h 35"/>
                  <a:gd name="T58" fmla="*/ 2147483647 w 29"/>
                  <a:gd name="T59" fmla="*/ 2147483647 h 35"/>
                  <a:gd name="T60" fmla="*/ 2147483647 w 29"/>
                  <a:gd name="T61" fmla="*/ 2147483647 h 35"/>
                  <a:gd name="T62" fmla="*/ 2147483647 w 29"/>
                  <a:gd name="T63" fmla="*/ 2147483647 h 35"/>
                  <a:gd name="T64" fmla="*/ 2147483647 w 29"/>
                  <a:gd name="T65" fmla="*/ 2147483647 h 35"/>
                  <a:gd name="T66" fmla="*/ 2147483647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35">
                    <a:moveTo>
                      <a:pt x="14" y="35"/>
                    </a:moveTo>
                    <a:lnTo>
                      <a:pt x="14" y="35"/>
                    </a:lnTo>
                    <a:lnTo>
                      <a:pt x="12" y="34"/>
                    </a:lnTo>
                    <a:lnTo>
                      <a:pt x="9" y="31"/>
                    </a:lnTo>
                    <a:lnTo>
                      <a:pt x="8" y="30"/>
                    </a:lnTo>
                    <a:lnTo>
                      <a:pt x="7" y="29"/>
                    </a:lnTo>
                    <a:lnTo>
                      <a:pt x="6" y="27"/>
                    </a:lnTo>
                    <a:lnTo>
                      <a:pt x="4" y="26"/>
                    </a:lnTo>
                    <a:lnTo>
                      <a:pt x="3" y="25"/>
                    </a:lnTo>
                    <a:lnTo>
                      <a:pt x="3" y="24"/>
                    </a:lnTo>
                    <a:lnTo>
                      <a:pt x="2" y="23"/>
                    </a:lnTo>
                    <a:lnTo>
                      <a:pt x="1" y="21"/>
                    </a:lnTo>
                    <a:lnTo>
                      <a:pt x="0" y="20"/>
                    </a:lnTo>
                    <a:lnTo>
                      <a:pt x="0" y="18"/>
                    </a:lnTo>
                    <a:lnTo>
                      <a:pt x="0" y="16"/>
                    </a:lnTo>
                    <a:lnTo>
                      <a:pt x="0" y="15"/>
                    </a:lnTo>
                    <a:lnTo>
                      <a:pt x="1" y="15"/>
                    </a:lnTo>
                    <a:lnTo>
                      <a:pt x="1" y="14"/>
                    </a:lnTo>
                    <a:lnTo>
                      <a:pt x="0" y="11"/>
                    </a:lnTo>
                    <a:lnTo>
                      <a:pt x="0" y="10"/>
                    </a:lnTo>
                    <a:lnTo>
                      <a:pt x="0" y="8"/>
                    </a:lnTo>
                    <a:lnTo>
                      <a:pt x="1" y="7"/>
                    </a:lnTo>
                    <a:lnTo>
                      <a:pt x="2" y="7"/>
                    </a:lnTo>
                    <a:lnTo>
                      <a:pt x="3" y="5"/>
                    </a:lnTo>
                    <a:lnTo>
                      <a:pt x="4" y="4"/>
                    </a:lnTo>
                    <a:lnTo>
                      <a:pt x="7" y="2"/>
                    </a:lnTo>
                    <a:lnTo>
                      <a:pt x="7" y="0"/>
                    </a:lnTo>
                    <a:lnTo>
                      <a:pt x="9" y="0"/>
                    </a:lnTo>
                    <a:lnTo>
                      <a:pt x="13" y="2"/>
                    </a:lnTo>
                    <a:lnTo>
                      <a:pt x="14" y="3"/>
                    </a:lnTo>
                    <a:lnTo>
                      <a:pt x="13" y="4"/>
                    </a:lnTo>
                    <a:lnTo>
                      <a:pt x="14" y="5"/>
                    </a:lnTo>
                    <a:lnTo>
                      <a:pt x="19" y="5"/>
                    </a:lnTo>
                    <a:lnTo>
                      <a:pt x="20" y="5"/>
                    </a:lnTo>
                    <a:lnTo>
                      <a:pt x="22" y="8"/>
                    </a:lnTo>
                    <a:lnTo>
                      <a:pt x="23" y="8"/>
                    </a:lnTo>
                    <a:lnTo>
                      <a:pt x="25" y="9"/>
                    </a:lnTo>
                    <a:lnTo>
                      <a:pt x="28" y="15"/>
                    </a:lnTo>
                    <a:lnTo>
                      <a:pt x="29" y="19"/>
                    </a:lnTo>
                    <a:lnTo>
                      <a:pt x="29" y="23"/>
                    </a:lnTo>
                    <a:lnTo>
                      <a:pt x="29" y="24"/>
                    </a:lnTo>
                    <a:lnTo>
                      <a:pt x="28" y="25"/>
                    </a:lnTo>
                    <a:lnTo>
                      <a:pt x="27" y="26"/>
                    </a:lnTo>
                    <a:lnTo>
                      <a:pt x="25" y="27"/>
                    </a:lnTo>
                    <a:lnTo>
                      <a:pt x="24" y="30"/>
                    </a:lnTo>
                    <a:lnTo>
                      <a:pt x="23" y="31"/>
                    </a:lnTo>
                    <a:lnTo>
                      <a:pt x="22" y="32"/>
                    </a:lnTo>
                    <a:lnTo>
                      <a:pt x="18" y="34"/>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4" name="Freeform 467"/>
              <p:cNvSpPr>
                <a:spLocks/>
              </p:cNvSpPr>
              <p:nvPr/>
            </p:nvSpPr>
            <p:spPr bwMode="auto">
              <a:xfrm>
                <a:off x="4081883" y="322621"/>
                <a:ext cx="13368" cy="39149"/>
              </a:xfrm>
              <a:custGeom>
                <a:avLst/>
                <a:gdLst>
                  <a:gd name="T0" fmla="*/ 2147483647 w 14"/>
                  <a:gd name="T1" fmla="*/ 2147483647 h 41"/>
                  <a:gd name="T2" fmla="*/ 2147483647 w 14"/>
                  <a:gd name="T3" fmla="*/ 2147483647 h 41"/>
                  <a:gd name="T4" fmla="*/ 2147483647 w 14"/>
                  <a:gd name="T5" fmla="*/ 2147483647 h 41"/>
                  <a:gd name="T6" fmla="*/ 2147483647 w 14"/>
                  <a:gd name="T7" fmla="*/ 2147483647 h 41"/>
                  <a:gd name="T8" fmla="*/ 2147483647 w 14"/>
                  <a:gd name="T9" fmla="*/ 2147483647 h 41"/>
                  <a:gd name="T10" fmla="*/ 2147483647 w 14"/>
                  <a:gd name="T11" fmla="*/ 2147483647 h 41"/>
                  <a:gd name="T12" fmla="*/ 2147483647 w 14"/>
                  <a:gd name="T13" fmla="*/ 2147483647 h 41"/>
                  <a:gd name="T14" fmla="*/ 2147483647 w 14"/>
                  <a:gd name="T15" fmla="*/ 2147483647 h 41"/>
                  <a:gd name="T16" fmla="*/ 2147483647 w 14"/>
                  <a:gd name="T17" fmla="*/ 2147483647 h 41"/>
                  <a:gd name="T18" fmla="*/ 2147483647 w 14"/>
                  <a:gd name="T19" fmla="*/ 2147483647 h 41"/>
                  <a:gd name="T20" fmla="*/ 2147483647 w 14"/>
                  <a:gd name="T21" fmla="*/ 2147483647 h 41"/>
                  <a:gd name="T22" fmla="*/ 2147483647 w 14"/>
                  <a:gd name="T23" fmla="*/ 2147483647 h 41"/>
                  <a:gd name="T24" fmla="*/ 2147483647 w 14"/>
                  <a:gd name="T25" fmla="*/ 2147483647 h 41"/>
                  <a:gd name="T26" fmla="*/ 2147483647 w 14"/>
                  <a:gd name="T27" fmla="*/ 2147483647 h 41"/>
                  <a:gd name="T28" fmla="*/ 2147483647 w 14"/>
                  <a:gd name="T29" fmla="*/ 2147483647 h 41"/>
                  <a:gd name="T30" fmla="*/ 2147483647 w 14"/>
                  <a:gd name="T31" fmla="*/ 2147483647 h 41"/>
                  <a:gd name="T32" fmla="*/ 0 w 14"/>
                  <a:gd name="T33" fmla="*/ 2147483647 h 41"/>
                  <a:gd name="T34" fmla="*/ 0 w 14"/>
                  <a:gd name="T35" fmla="*/ 2147483647 h 41"/>
                  <a:gd name="T36" fmla="*/ 0 w 14"/>
                  <a:gd name="T37" fmla="*/ 2147483647 h 41"/>
                  <a:gd name="T38" fmla="*/ 0 w 14"/>
                  <a:gd name="T39" fmla="*/ 2147483647 h 41"/>
                  <a:gd name="T40" fmla="*/ 0 w 14"/>
                  <a:gd name="T41" fmla="*/ 2147483647 h 41"/>
                  <a:gd name="T42" fmla="*/ 2147483647 w 14"/>
                  <a:gd name="T43" fmla="*/ 2147483647 h 41"/>
                  <a:gd name="T44" fmla="*/ 2147483647 w 14"/>
                  <a:gd name="T45" fmla="*/ 2147483647 h 41"/>
                  <a:gd name="T46" fmla="*/ 2147483647 w 14"/>
                  <a:gd name="T47" fmla="*/ 2147483647 h 41"/>
                  <a:gd name="T48" fmla="*/ 2147483647 w 14"/>
                  <a:gd name="T49" fmla="*/ 2147483647 h 41"/>
                  <a:gd name="T50" fmla="*/ 2147483647 w 14"/>
                  <a:gd name="T51" fmla="*/ 2147483647 h 41"/>
                  <a:gd name="T52" fmla="*/ 2147483647 w 14"/>
                  <a:gd name="T53" fmla="*/ 2147483647 h 41"/>
                  <a:gd name="T54" fmla="*/ 2147483647 w 14"/>
                  <a:gd name="T55" fmla="*/ 2147483647 h 41"/>
                  <a:gd name="T56" fmla="*/ 2147483647 w 14"/>
                  <a:gd name="T57" fmla="*/ 2147483647 h 41"/>
                  <a:gd name="T58" fmla="*/ 2147483647 w 14"/>
                  <a:gd name="T59" fmla="*/ 2147483647 h 41"/>
                  <a:gd name="T60" fmla="*/ 2147483647 w 14"/>
                  <a:gd name="T61" fmla="*/ 2147483647 h 41"/>
                  <a:gd name="T62" fmla="*/ 2147483647 w 14"/>
                  <a:gd name="T63" fmla="*/ 2147483647 h 41"/>
                  <a:gd name="T64" fmla="*/ 2147483647 w 14"/>
                  <a:gd name="T65" fmla="*/ 2147483647 h 41"/>
                  <a:gd name="T66" fmla="*/ 2147483647 w 14"/>
                  <a:gd name="T67" fmla="*/ 2147483647 h 41"/>
                  <a:gd name="T68" fmla="*/ 2147483647 w 14"/>
                  <a:gd name="T69" fmla="*/ 2147483647 h 41"/>
                  <a:gd name="T70" fmla="*/ 2147483647 w 14"/>
                  <a:gd name="T71" fmla="*/ 2147483647 h 41"/>
                  <a:gd name="T72" fmla="*/ 2147483647 w 14"/>
                  <a:gd name="T73" fmla="*/ 2147483647 h 41"/>
                  <a:gd name="T74" fmla="*/ 2147483647 w 14"/>
                  <a:gd name="T75" fmla="*/ 2147483647 h 41"/>
                  <a:gd name="T76" fmla="*/ 2147483647 w 14"/>
                  <a:gd name="T77" fmla="*/ 2147483647 h 41"/>
                  <a:gd name="T78" fmla="*/ 2147483647 w 14"/>
                  <a:gd name="T79" fmla="*/ 2147483647 h 41"/>
                  <a:gd name="T80" fmla="*/ 2147483647 w 14"/>
                  <a:gd name="T81" fmla="*/ 2147483647 h 41"/>
                  <a:gd name="T82" fmla="*/ 2147483647 w 14"/>
                  <a:gd name="T83" fmla="*/ 2147483647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 h="41">
                    <a:moveTo>
                      <a:pt x="9" y="41"/>
                    </a:moveTo>
                    <a:lnTo>
                      <a:pt x="9" y="41"/>
                    </a:lnTo>
                    <a:lnTo>
                      <a:pt x="7" y="41"/>
                    </a:lnTo>
                    <a:lnTo>
                      <a:pt x="6" y="38"/>
                    </a:lnTo>
                    <a:lnTo>
                      <a:pt x="7" y="37"/>
                    </a:lnTo>
                    <a:lnTo>
                      <a:pt x="7" y="36"/>
                    </a:lnTo>
                    <a:lnTo>
                      <a:pt x="7" y="33"/>
                    </a:lnTo>
                    <a:lnTo>
                      <a:pt x="6" y="31"/>
                    </a:lnTo>
                    <a:lnTo>
                      <a:pt x="5" y="30"/>
                    </a:lnTo>
                    <a:lnTo>
                      <a:pt x="4" y="29"/>
                    </a:lnTo>
                    <a:lnTo>
                      <a:pt x="4" y="24"/>
                    </a:lnTo>
                    <a:lnTo>
                      <a:pt x="3" y="21"/>
                    </a:lnTo>
                    <a:lnTo>
                      <a:pt x="1" y="19"/>
                    </a:lnTo>
                    <a:lnTo>
                      <a:pt x="3" y="18"/>
                    </a:lnTo>
                    <a:lnTo>
                      <a:pt x="3" y="15"/>
                    </a:lnTo>
                    <a:lnTo>
                      <a:pt x="3" y="13"/>
                    </a:lnTo>
                    <a:lnTo>
                      <a:pt x="3" y="11"/>
                    </a:lnTo>
                    <a:lnTo>
                      <a:pt x="4" y="10"/>
                    </a:lnTo>
                    <a:lnTo>
                      <a:pt x="4" y="9"/>
                    </a:lnTo>
                    <a:lnTo>
                      <a:pt x="3" y="8"/>
                    </a:lnTo>
                    <a:lnTo>
                      <a:pt x="0" y="6"/>
                    </a:lnTo>
                    <a:lnTo>
                      <a:pt x="0" y="5"/>
                    </a:lnTo>
                    <a:lnTo>
                      <a:pt x="0" y="4"/>
                    </a:lnTo>
                    <a:lnTo>
                      <a:pt x="0" y="2"/>
                    </a:lnTo>
                    <a:lnTo>
                      <a:pt x="0" y="0"/>
                    </a:lnTo>
                    <a:lnTo>
                      <a:pt x="0" y="2"/>
                    </a:lnTo>
                    <a:lnTo>
                      <a:pt x="3" y="4"/>
                    </a:lnTo>
                    <a:lnTo>
                      <a:pt x="3" y="5"/>
                    </a:lnTo>
                    <a:lnTo>
                      <a:pt x="4" y="6"/>
                    </a:lnTo>
                    <a:lnTo>
                      <a:pt x="6" y="6"/>
                    </a:lnTo>
                    <a:lnTo>
                      <a:pt x="9" y="6"/>
                    </a:lnTo>
                    <a:lnTo>
                      <a:pt x="9" y="5"/>
                    </a:lnTo>
                    <a:lnTo>
                      <a:pt x="10" y="4"/>
                    </a:lnTo>
                    <a:lnTo>
                      <a:pt x="9" y="2"/>
                    </a:lnTo>
                    <a:lnTo>
                      <a:pt x="10" y="2"/>
                    </a:lnTo>
                    <a:lnTo>
                      <a:pt x="11" y="4"/>
                    </a:lnTo>
                    <a:lnTo>
                      <a:pt x="12" y="8"/>
                    </a:lnTo>
                    <a:lnTo>
                      <a:pt x="14" y="9"/>
                    </a:lnTo>
                    <a:lnTo>
                      <a:pt x="14" y="11"/>
                    </a:lnTo>
                    <a:lnTo>
                      <a:pt x="12" y="15"/>
                    </a:lnTo>
                    <a:lnTo>
                      <a:pt x="14" y="22"/>
                    </a:lnTo>
                    <a:lnTo>
                      <a:pt x="12" y="26"/>
                    </a:lnTo>
                    <a:lnTo>
                      <a:pt x="12" y="30"/>
                    </a:lnTo>
                    <a:lnTo>
                      <a:pt x="12" y="32"/>
                    </a:lnTo>
                    <a:lnTo>
                      <a:pt x="11" y="35"/>
                    </a:lnTo>
                    <a:lnTo>
                      <a:pt x="11" y="38"/>
                    </a:lnTo>
                    <a:lnTo>
                      <a:pt x="11" y="40"/>
                    </a:lnTo>
                    <a:lnTo>
                      <a:pt x="11" y="41"/>
                    </a:lnTo>
                    <a:lnTo>
                      <a:pt x="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5" name="Freeform 468"/>
              <p:cNvSpPr>
                <a:spLocks/>
              </p:cNvSpPr>
              <p:nvPr/>
            </p:nvSpPr>
            <p:spPr bwMode="auto">
              <a:xfrm>
                <a:off x="4670075" y="806734"/>
                <a:ext cx="3819" cy="19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2147483647 h 2"/>
                  <a:gd name="T12" fmla="*/ 2147483647 w 4"/>
                  <a:gd name="T13" fmla="*/ 2147483647 h 2"/>
                  <a:gd name="T14" fmla="*/ 2147483647 w 4"/>
                  <a:gd name="T15" fmla="*/ 2147483647 h 2"/>
                  <a:gd name="T16" fmla="*/ 0 w 4"/>
                  <a:gd name="T17" fmla="*/ 2147483647 h 2"/>
                  <a:gd name="T18" fmla="*/ 0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0" y="2"/>
                    </a:moveTo>
                    <a:lnTo>
                      <a:pt x="0" y="2"/>
                    </a:lnTo>
                    <a:lnTo>
                      <a:pt x="1" y="0"/>
                    </a:lnTo>
                    <a:lnTo>
                      <a:pt x="3" y="0"/>
                    </a:lnTo>
                    <a:lnTo>
                      <a:pt x="4"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6" name="Freeform 469"/>
              <p:cNvSpPr>
                <a:spLocks/>
              </p:cNvSpPr>
              <p:nvPr/>
            </p:nvSpPr>
            <p:spPr bwMode="auto">
              <a:xfrm>
                <a:off x="4676759" y="800049"/>
                <a:ext cx="8594" cy="3819"/>
              </a:xfrm>
              <a:custGeom>
                <a:avLst/>
                <a:gdLst>
                  <a:gd name="T0" fmla="*/ 2147483647 w 9"/>
                  <a:gd name="T1" fmla="*/ 2147483647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2147483647 h 4"/>
                  <a:gd name="T12" fmla="*/ 2147483647 w 9"/>
                  <a:gd name="T13" fmla="*/ 2147483647 h 4"/>
                  <a:gd name="T14" fmla="*/ 0 w 9"/>
                  <a:gd name="T15" fmla="*/ 2147483647 h 4"/>
                  <a:gd name="T16" fmla="*/ 0 w 9"/>
                  <a:gd name="T17" fmla="*/ 2147483647 h 4"/>
                  <a:gd name="T18" fmla="*/ 2147483647 w 9"/>
                  <a:gd name="T19" fmla="*/ 2147483647 h 4"/>
                  <a:gd name="T20" fmla="*/ 2147483647 w 9"/>
                  <a:gd name="T21" fmla="*/ 2147483647 h 4"/>
                  <a:gd name="T22" fmla="*/ 2147483647 w 9"/>
                  <a:gd name="T23" fmla="*/ 0 h 4"/>
                  <a:gd name="T24" fmla="*/ 2147483647 w 9"/>
                  <a:gd name="T25" fmla="*/ 0 h 4"/>
                  <a:gd name="T26" fmla="*/ 2147483647 w 9"/>
                  <a:gd name="T27" fmla="*/ 2147483647 h 4"/>
                  <a:gd name="T28" fmla="*/ 2147483647 w 9"/>
                  <a:gd name="T29" fmla="*/ 2147483647 h 4"/>
                  <a:gd name="T30" fmla="*/ 2147483647 w 9"/>
                  <a:gd name="T31" fmla="*/ 2147483647 h 4"/>
                  <a:gd name="T32" fmla="*/ 2147483647 w 9"/>
                  <a:gd name="T33" fmla="*/ 2147483647 h 4"/>
                  <a:gd name="T34" fmla="*/ 2147483647 w 9"/>
                  <a:gd name="T35" fmla="*/ 2147483647 h 4"/>
                  <a:gd name="T36" fmla="*/ 2147483647 w 9"/>
                  <a:gd name="T37" fmla="*/ 2147483647 h 4"/>
                  <a:gd name="T38" fmla="*/ 2147483647 w 9"/>
                  <a:gd name="T39" fmla="*/ 2147483647 h 4"/>
                  <a:gd name="T40" fmla="*/ 2147483647 w 9"/>
                  <a:gd name="T41" fmla="*/ 2147483647 h 4"/>
                  <a:gd name="T42" fmla="*/ 2147483647 w 9"/>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4">
                    <a:moveTo>
                      <a:pt x="3" y="4"/>
                    </a:moveTo>
                    <a:lnTo>
                      <a:pt x="3" y="4"/>
                    </a:lnTo>
                    <a:lnTo>
                      <a:pt x="3" y="3"/>
                    </a:lnTo>
                    <a:lnTo>
                      <a:pt x="2" y="3"/>
                    </a:lnTo>
                    <a:lnTo>
                      <a:pt x="0" y="1"/>
                    </a:lnTo>
                    <a:lnTo>
                      <a:pt x="3" y="1"/>
                    </a:lnTo>
                    <a:lnTo>
                      <a:pt x="7" y="0"/>
                    </a:lnTo>
                    <a:lnTo>
                      <a:pt x="9" y="3"/>
                    </a:lnTo>
                    <a:lnTo>
                      <a:pt x="7" y="3"/>
                    </a:lnTo>
                    <a:lnTo>
                      <a:pt x="5" y="3"/>
                    </a:lnTo>
                    <a:lnTo>
                      <a:pt x="5"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7" name="Freeform 470"/>
              <p:cNvSpPr>
                <a:spLocks/>
              </p:cNvSpPr>
              <p:nvPr/>
            </p:nvSpPr>
            <p:spPr bwMode="auto">
              <a:xfrm>
                <a:off x="4800890" y="742758"/>
                <a:ext cx="5729" cy="3819"/>
              </a:xfrm>
              <a:custGeom>
                <a:avLst/>
                <a:gdLst>
                  <a:gd name="T0" fmla="*/ 2147483647 w 6"/>
                  <a:gd name="T1" fmla="*/ 0 h 4"/>
                  <a:gd name="T2" fmla="*/ 2147483647 w 6"/>
                  <a:gd name="T3" fmla="*/ 0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0 w 6"/>
                  <a:gd name="T17" fmla="*/ 2147483647 h 4"/>
                  <a:gd name="T18" fmla="*/ 2147483647 w 6"/>
                  <a:gd name="T19" fmla="*/ 2147483647 h 4"/>
                  <a:gd name="T20" fmla="*/ 2147483647 w 6"/>
                  <a:gd name="T21" fmla="*/ 2147483647 h 4"/>
                  <a:gd name="T22" fmla="*/ 2147483647 w 6"/>
                  <a:gd name="T23" fmla="*/ 2147483647 h 4"/>
                  <a:gd name="T24" fmla="*/ 2147483647 w 6"/>
                  <a:gd name="T25" fmla="*/ 2147483647 h 4"/>
                  <a:gd name="T26" fmla="*/ 2147483647 w 6"/>
                  <a:gd name="T27" fmla="*/ 2147483647 h 4"/>
                  <a:gd name="T28" fmla="*/ 2147483647 w 6"/>
                  <a:gd name="T29" fmla="*/ 2147483647 h 4"/>
                  <a:gd name="T30" fmla="*/ 2147483647 w 6"/>
                  <a:gd name="T31" fmla="*/ 2147483647 h 4"/>
                  <a:gd name="T32" fmla="*/ 2147483647 w 6"/>
                  <a:gd name="T33" fmla="*/ 2147483647 h 4"/>
                  <a:gd name="T34" fmla="*/ 2147483647 w 6"/>
                  <a:gd name="T35" fmla="*/ 2147483647 h 4"/>
                  <a:gd name="T36" fmla="*/ 2147483647 w 6"/>
                  <a:gd name="T37" fmla="*/ 2147483647 h 4"/>
                  <a:gd name="T38" fmla="*/ 2147483647 w 6"/>
                  <a:gd name="T39" fmla="*/ 2147483647 h 4"/>
                  <a:gd name="T40" fmla="*/ 2147483647 w 6"/>
                  <a:gd name="T41" fmla="*/ 0 h 4"/>
                  <a:gd name="T42" fmla="*/ 2147483647 w 6"/>
                  <a:gd name="T43" fmla="*/ 0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4">
                    <a:moveTo>
                      <a:pt x="6" y="0"/>
                    </a:moveTo>
                    <a:lnTo>
                      <a:pt x="6" y="0"/>
                    </a:lnTo>
                    <a:lnTo>
                      <a:pt x="5" y="1"/>
                    </a:lnTo>
                    <a:lnTo>
                      <a:pt x="4" y="2"/>
                    </a:lnTo>
                    <a:lnTo>
                      <a:pt x="2" y="1"/>
                    </a:lnTo>
                    <a:lnTo>
                      <a:pt x="0" y="2"/>
                    </a:lnTo>
                    <a:lnTo>
                      <a:pt x="2" y="4"/>
                    </a:lnTo>
                    <a:lnTo>
                      <a:pt x="3" y="4"/>
                    </a:lnTo>
                    <a:lnTo>
                      <a:pt x="5" y="4"/>
                    </a:lnTo>
                    <a:lnTo>
                      <a:pt x="5"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8" name="Freeform 471"/>
              <p:cNvSpPr>
                <a:spLocks/>
              </p:cNvSpPr>
              <p:nvPr/>
            </p:nvSpPr>
            <p:spPr bwMode="auto">
              <a:xfrm>
                <a:off x="4783702" y="727480"/>
                <a:ext cx="12413" cy="8594"/>
              </a:xfrm>
              <a:custGeom>
                <a:avLst/>
                <a:gdLst>
                  <a:gd name="T0" fmla="*/ 2147483647 w 13"/>
                  <a:gd name="T1" fmla="*/ 2147483647 h 9"/>
                  <a:gd name="T2" fmla="*/ 2147483647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2147483647 h 9"/>
                  <a:gd name="T16" fmla="*/ 2147483647 w 13"/>
                  <a:gd name="T17" fmla="*/ 2147483647 h 9"/>
                  <a:gd name="T18" fmla="*/ 2147483647 w 13"/>
                  <a:gd name="T19" fmla="*/ 2147483647 h 9"/>
                  <a:gd name="T20" fmla="*/ 2147483647 w 13"/>
                  <a:gd name="T21" fmla="*/ 2147483647 h 9"/>
                  <a:gd name="T22" fmla="*/ 2147483647 w 13"/>
                  <a:gd name="T23" fmla="*/ 2147483647 h 9"/>
                  <a:gd name="T24" fmla="*/ 2147483647 w 13"/>
                  <a:gd name="T25" fmla="*/ 2147483647 h 9"/>
                  <a:gd name="T26" fmla="*/ 2147483647 w 13"/>
                  <a:gd name="T27" fmla="*/ 2147483647 h 9"/>
                  <a:gd name="T28" fmla="*/ 2147483647 w 13"/>
                  <a:gd name="T29" fmla="*/ 2147483647 h 9"/>
                  <a:gd name="T30" fmla="*/ 2147483647 w 13"/>
                  <a:gd name="T31" fmla="*/ 2147483647 h 9"/>
                  <a:gd name="T32" fmla="*/ 2147483647 w 13"/>
                  <a:gd name="T33" fmla="*/ 2147483647 h 9"/>
                  <a:gd name="T34" fmla="*/ 2147483647 w 13"/>
                  <a:gd name="T35" fmla="*/ 2147483647 h 9"/>
                  <a:gd name="T36" fmla="*/ 2147483647 w 13"/>
                  <a:gd name="T37" fmla="*/ 2147483647 h 9"/>
                  <a:gd name="T38" fmla="*/ 2147483647 w 13"/>
                  <a:gd name="T39" fmla="*/ 2147483647 h 9"/>
                  <a:gd name="T40" fmla="*/ 2147483647 w 13"/>
                  <a:gd name="T41" fmla="*/ 2147483647 h 9"/>
                  <a:gd name="T42" fmla="*/ 2147483647 w 13"/>
                  <a:gd name="T43" fmla="*/ 2147483647 h 9"/>
                  <a:gd name="T44" fmla="*/ 2147483647 w 13"/>
                  <a:gd name="T45" fmla="*/ 2147483647 h 9"/>
                  <a:gd name="T46" fmla="*/ 2147483647 w 13"/>
                  <a:gd name="T47" fmla="*/ 2147483647 h 9"/>
                  <a:gd name="T48" fmla="*/ 2147483647 w 13"/>
                  <a:gd name="T49" fmla="*/ 2147483647 h 9"/>
                  <a:gd name="T50" fmla="*/ 2147483647 w 13"/>
                  <a:gd name="T51" fmla="*/ 2147483647 h 9"/>
                  <a:gd name="T52" fmla="*/ 2147483647 w 13"/>
                  <a:gd name="T53" fmla="*/ 2147483647 h 9"/>
                  <a:gd name="T54" fmla="*/ 0 w 13"/>
                  <a:gd name="T55" fmla="*/ 2147483647 h 9"/>
                  <a:gd name="T56" fmla="*/ 0 w 13"/>
                  <a:gd name="T57" fmla="*/ 0 h 9"/>
                  <a:gd name="T58" fmla="*/ 0 w 13"/>
                  <a:gd name="T59" fmla="*/ 0 h 9"/>
                  <a:gd name="T60" fmla="*/ 0 w 13"/>
                  <a:gd name="T61" fmla="*/ 0 h 9"/>
                  <a:gd name="T62" fmla="*/ 2147483647 w 13"/>
                  <a:gd name="T63" fmla="*/ 0 h 9"/>
                  <a:gd name="T64" fmla="*/ 2147483647 w 13"/>
                  <a:gd name="T65" fmla="*/ 0 h 9"/>
                  <a:gd name="T66" fmla="*/ 2147483647 w 13"/>
                  <a:gd name="T67" fmla="*/ 0 h 9"/>
                  <a:gd name="T68" fmla="*/ 2147483647 w 13"/>
                  <a:gd name="T69" fmla="*/ 2147483647 h 9"/>
                  <a:gd name="T70" fmla="*/ 2147483647 w 13"/>
                  <a:gd name="T71" fmla="*/ 2147483647 h 9"/>
                  <a:gd name="T72" fmla="*/ 2147483647 w 13"/>
                  <a:gd name="T73" fmla="*/ 2147483647 h 9"/>
                  <a:gd name="T74" fmla="*/ 2147483647 w 13"/>
                  <a:gd name="T75" fmla="*/ 2147483647 h 9"/>
                  <a:gd name="T76" fmla="*/ 2147483647 w 13"/>
                  <a:gd name="T77" fmla="*/ 2147483647 h 9"/>
                  <a:gd name="T78" fmla="*/ 2147483647 w 13"/>
                  <a:gd name="T79" fmla="*/ 2147483647 h 9"/>
                  <a:gd name="T80" fmla="*/ 2147483647 w 13"/>
                  <a:gd name="T81" fmla="*/ 0 h 9"/>
                  <a:gd name="T82" fmla="*/ 2147483647 w 13"/>
                  <a:gd name="T83" fmla="*/ 0 h 9"/>
                  <a:gd name="T84" fmla="*/ 2147483647 w 13"/>
                  <a:gd name="T85" fmla="*/ 0 h 9"/>
                  <a:gd name="T86" fmla="*/ 2147483647 w 13"/>
                  <a:gd name="T87" fmla="*/ 2147483647 h 9"/>
                  <a:gd name="T88" fmla="*/ 2147483647 w 13"/>
                  <a:gd name="T89" fmla="*/ 2147483647 h 9"/>
                  <a:gd name="T90" fmla="*/ 2147483647 w 13"/>
                  <a:gd name="T91" fmla="*/ 2147483647 h 9"/>
                  <a:gd name="T92" fmla="*/ 2147483647 w 13"/>
                  <a:gd name="T93" fmla="*/ 2147483647 h 9"/>
                  <a:gd name="T94" fmla="*/ 2147483647 w 13"/>
                  <a:gd name="T95" fmla="*/ 2147483647 h 9"/>
                  <a:gd name="T96" fmla="*/ 2147483647 w 13"/>
                  <a:gd name="T97" fmla="*/ 2147483647 h 9"/>
                  <a:gd name="T98" fmla="*/ 2147483647 w 13"/>
                  <a:gd name="T99" fmla="*/ 2147483647 h 9"/>
                  <a:gd name="T100" fmla="*/ 2147483647 w 13"/>
                  <a:gd name="T101" fmla="*/ 2147483647 h 9"/>
                  <a:gd name="T102" fmla="*/ 2147483647 w 13"/>
                  <a:gd name="T103" fmla="*/ 2147483647 h 9"/>
                  <a:gd name="T104" fmla="*/ 2147483647 w 13"/>
                  <a:gd name="T105" fmla="*/ 2147483647 h 9"/>
                  <a:gd name="T106" fmla="*/ 2147483647 w 13"/>
                  <a:gd name="T107" fmla="*/ 2147483647 h 9"/>
                  <a:gd name="T108" fmla="*/ 2147483647 w 13"/>
                  <a:gd name="T109" fmla="*/ 2147483647 h 9"/>
                  <a:gd name="T110" fmla="*/ 2147483647 w 13"/>
                  <a:gd name="T111" fmla="*/ 2147483647 h 9"/>
                  <a:gd name="T112" fmla="*/ 2147483647 w 13"/>
                  <a:gd name="T113" fmla="*/ 2147483647 h 9"/>
                  <a:gd name="T114" fmla="*/ 2147483647 w 13"/>
                  <a:gd name="T115" fmla="*/ 2147483647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 h="9">
                    <a:moveTo>
                      <a:pt x="7" y="6"/>
                    </a:moveTo>
                    <a:lnTo>
                      <a:pt x="7" y="6"/>
                    </a:lnTo>
                    <a:lnTo>
                      <a:pt x="7" y="7"/>
                    </a:lnTo>
                    <a:lnTo>
                      <a:pt x="6" y="9"/>
                    </a:lnTo>
                    <a:lnTo>
                      <a:pt x="6" y="7"/>
                    </a:lnTo>
                    <a:lnTo>
                      <a:pt x="5" y="6"/>
                    </a:lnTo>
                    <a:lnTo>
                      <a:pt x="5" y="7"/>
                    </a:lnTo>
                    <a:lnTo>
                      <a:pt x="5" y="6"/>
                    </a:lnTo>
                    <a:lnTo>
                      <a:pt x="5" y="5"/>
                    </a:lnTo>
                    <a:lnTo>
                      <a:pt x="6" y="5"/>
                    </a:lnTo>
                    <a:lnTo>
                      <a:pt x="6" y="4"/>
                    </a:lnTo>
                    <a:lnTo>
                      <a:pt x="5" y="3"/>
                    </a:lnTo>
                    <a:lnTo>
                      <a:pt x="2" y="3"/>
                    </a:lnTo>
                    <a:lnTo>
                      <a:pt x="1" y="1"/>
                    </a:lnTo>
                    <a:lnTo>
                      <a:pt x="0" y="1"/>
                    </a:lnTo>
                    <a:lnTo>
                      <a:pt x="0" y="0"/>
                    </a:lnTo>
                    <a:lnTo>
                      <a:pt x="2" y="0"/>
                    </a:lnTo>
                    <a:lnTo>
                      <a:pt x="5" y="0"/>
                    </a:lnTo>
                    <a:lnTo>
                      <a:pt x="5" y="1"/>
                    </a:lnTo>
                    <a:lnTo>
                      <a:pt x="6" y="3"/>
                    </a:lnTo>
                    <a:lnTo>
                      <a:pt x="7" y="3"/>
                    </a:lnTo>
                    <a:lnTo>
                      <a:pt x="10" y="1"/>
                    </a:lnTo>
                    <a:lnTo>
                      <a:pt x="10" y="0"/>
                    </a:lnTo>
                    <a:lnTo>
                      <a:pt x="11" y="0"/>
                    </a:lnTo>
                    <a:lnTo>
                      <a:pt x="13" y="1"/>
                    </a:lnTo>
                    <a:lnTo>
                      <a:pt x="11" y="3"/>
                    </a:lnTo>
                    <a:lnTo>
                      <a:pt x="12" y="5"/>
                    </a:lnTo>
                    <a:lnTo>
                      <a:pt x="12" y="6"/>
                    </a:lnTo>
                    <a:lnTo>
                      <a:pt x="13" y="6"/>
                    </a:lnTo>
                    <a:lnTo>
                      <a:pt x="13" y="7"/>
                    </a:lnTo>
                    <a:lnTo>
                      <a:pt x="10" y="7"/>
                    </a:lnTo>
                    <a:lnTo>
                      <a:pt x="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69" name="Freeform 472"/>
              <p:cNvSpPr>
                <a:spLocks/>
              </p:cNvSpPr>
              <p:nvPr/>
            </p:nvSpPr>
            <p:spPr bwMode="auto">
              <a:xfrm>
                <a:off x="4808529" y="730345"/>
                <a:ext cx="11458" cy="7639"/>
              </a:xfrm>
              <a:custGeom>
                <a:avLst/>
                <a:gdLst>
                  <a:gd name="T0" fmla="*/ 2147483647 w 12"/>
                  <a:gd name="T1" fmla="*/ 2147483647 h 8"/>
                  <a:gd name="T2" fmla="*/ 2147483647 w 12"/>
                  <a:gd name="T3" fmla="*/ 2147483647 h 8"/>
                  <a:gd name="T4" fmla="*/ 2147483647 w 12"/>
                  <a:gd name="T5" fmla="*/ 2147483647 h 8"/>
                  <a:gd name="T6" fmla="*/ 2147483647 w 12"/>
                  <a:gd name="T7" fmla="*/ 2147483647 h 8"/>
                  <a:gd name="T8" fmla="*/ 2147483647 w 12"/>
                  <a:gd name="T9" fmla="*/ 2147483647 h 8"/>
                  <a:gd name="T10" fmla="*/ 2147483647 w 12"/>
                  <a:gd name="T11" fmla="*/ 2147483647 h 8"/>
                  <a:gd name="T12" fmla="*/ 2147483647 w 12"/>
                  <a:gd name="T13" fmla="*/ 2147483647 h 8"/>
                  <a:gd name="T14" fmla="*/ 0 w 12"/>
                  <a:gd name="T15" fmla="*/ 2147483647 h 8"/>
                  <a:gd name="T16" fmla="*/ 0 w 12"/>
                  <a:gd name="T17" fmla="*/ 2147483647 h 8"/>
                  <a:gd name="T18" fmla="*/ 2147483647 w 12"/>
                  <a:gd name="T19" fmla="*/ 2147483647 h 8"/>
                  <a:gd name="T20" fmla="*/ 0 w 12"/>
                  <a:gd name="T21" fmla="*/ 2147483647 h 8"/>
                  <a:gd name="T22" fmla="*/ 2147483647 w 12"/>
                  <a:gd name="T23" fmla="*/ 2147483647 h 8"/>
                  <a:gd name="T24" fmla="*/ 2147483647 w 12"/>
                  <a:gd name="T25" fmla="*/ 2147483647 h 8"/>
                  <a:gd name="T26" fmla="*/ 2147483647 w 12"/>
                  <a:gd name="T27" fmla="*/ 2147483647 h 8"/>
                  <a:gd name="T28" fmla="*/ 2147483647 w 12"/>
                  <a:gd name="T29" fmla="*/ 2147483647 h 8"/>
                  <a:gd name="T30" fmla="*/ 2147483647 w 12"/>
                  <a:gd name="T31" fmla="*/ 2147483647 h 8"/>
                  <a:gd name="T32" fmla="*/ 2147483647 w 12"/>
                  <a:gd name="T33" fmla="*/ 2147483647 h 8"/>
                  <a:gd name="T34" fmla="*/ 2147483647 w 12"/>
                  <a:gd name="T35" fmla="*/ 2147483647 h 8"/>
                  <a:gd name="T36" fmla="*/ 2147483647 w 12"/>
                  <a:gd name="T37" fmla="*/ 2147483647 h 8"/>
                  <a:gd name="T38" fmla="*/ 2147483647 w 12"/>
                  <a:gd name="T39" fmla="*/ 2147483647 h 8"/>
                  <a:gd name="T40" fmla="*/ 2147483647 w 12"/>
                  <a:gd name="T41" fmla="*/ 2147483647 h 8"/>
                  <a:gd name="T42" fmla="*/ 2147483647 w 12"/>
                  <a:gd name="T43" fmla="*/ 2147483647 h 8"/>
                  <a:gd name="T44" fmla="*/ 2147483647 w 12"/>
                  <a:gd name="T45" fmla="*/ 2147483647 h 8"/>
                  <a:gd name="T46" fmla="*/ 2147483647 w 12"/>
                  <a:gd name="T47" fmla="*/ 2147483647 h 8"/>
                  <a:gd name="T48" fmla="*/ 2147483647 w 12"/>
                  <a:gd name="T49" fmla="*/ 2147483647 h 8"/>
                  <a:gd name="T50" fmla="*/ 2147483647 w 12"/>
                  <a:gd name="T51" fmla="*/ 2147483647 h 8"/>
                  <a:gd name="T52" fmla="*/ 2147483647 w 12"/>
                  <a:gd name="T53" fmla="*/ 2147483647 h 8"/>
                  <a:gd name="T54" fmla="*/ 2147483647 w 12"/>
                  <a:gd name="T55" fmla="*/ 0 h 8"/>
                  <a:gd name="T56" fmla="*/ 2147483647 w 12"/>
                  <a:gd name="T57" fmla="*/ 0 h 8"/>
                  <a:gd name="T58" fmla="*/ 2147483647 w 12"/>
                  <a:gd name="T59" fmla="*/ 2147483647 h 8"/>
                  <a:gd name="T60" fmla="*/ 2147483647 w 12"/>
                  <a:gd name="T61" fmla="*/ 2147483647 h 8"/>
                  <a:gd name="T62" fmla="*/ 2147483647 w 12"/>
                  <a:gd name="T63" fmla="*/ 2147483647 h 8"/>
                  <a:gd name="T64" fmla="*/ 2147483647 w 12"/>
                  <a:gd name="T65" fmla="*/ 2147483647 h 8"/>
                  <a:gd name="T66" fmla="*/ 2147483647 w 12"/>
                  <a:gd name="T67" fmla="*/ 2147483647 h 8"/>
                  <a:gd name="T68" fmla="*/ 2147483647 w 12"/>
                  <a:gd name="T69" fmla="*/ 2147483647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 h="8">
                    <a:moveTo>
                      <a:pt x="5" y="2"/>
                    </a:moveTo>
                    <a:lnTo>
                      <a:pt x="5" y="2"/>
                    </a:lnTo>
                    <a:lnTo>
                      <a:pt x="3" y="3"/>
                    </a:lnTo>
                    <a:lnTo>
                      <a:pt x="5" y="4"/>
                    </a:lnTo>
                    <a:lnTo>
                      <a:pt x="3" y="4"/>
                    </a:lnTo>
                    <a:lnTo>
                      <a:pt x="2" y="3"/>
                    </a:lnTo>
                    <a:lnTo>
                      <a:pt x="1" y="4"/>
                    </a:lnTo>
                    <a:lnTo>
                      <a:pt x="1" y="6"/>
                    </a:lnTo>
                    <a:lnTo>
                      <a:pt x="0" y="6"/>
                    </a:lnTo>
                    <a:lnTo>
                      <a:pt x="0" y="7"/>
                    </a:lnTo>
                    <a:lnTo>
                      <a:pt x="1" y="8"/>
                    </a:lnTo>
                    <a:lnTo>
                      <a:pt x="0" y="8"/>
                    </a:lnTo>
                    <a:lnTo>
                      <a:pt x="1" y="8"/>
                    </a:lnTo>
                    <a:lnTo>
                      <a:pt x="2" y="8"/>
                    </a:lnTo>
                    <a:lnTo>
                      <a:pt x="3" y="8"/>
                    </a:lnTo>
                    <a:lnTo>
                      <a:pt x="3" y="7"/>
                    </a:lnTo>
                    <a:lnTo>
                      <a:pt x="5" y="6"/>
                    </a:lnTo>
                    <a:lnTo>
                      <a:pt x="6" y="6"/>
                    </a:lnTo>
                    <a:lnTo>
                      <a:pt x="7" y="7"/>
                    </a:lnTo>
                    <a:lnTo>
                      <a:pt x="8" y="6"/>
                    </a:lnTo>
                    <a:lnTo>
                      <a:pt x="8" y="4"/>
                    </a:lnTo>
                    <a:lnTo>
                      <a:pt x="8" y="3"/>
                    </a:lnTo>
                    <a:lnTo>
                      <a:pt x="9" y="3"/>
                    </a:lnTo>
                    <a:lnTo>
                      <a:pt x="12" y="2"/>
                    </a:lnTo>
                    <a:lnTo>
                      <a:pt x="11" y="1"/>
                    </a:lnTo>
                    <a:lnTo>
                      <a:pt x="9" y="0"/>
                    </a:lnTo>
                    <a:lnTo>
                      <a:pt x="8" y="0"/>
                    </a:lnTo>
                    <a:lnTo>
                      <a:pt x="8" y="3"/>
                    </a:lnTo>
                    <a:lnTo>
                      <a:pt x="7" y="3"/>
                    </a:lnTo>
                    <a:lnTo>
                      <a:pt x="6" y="4"/>
                    </a:lnTo>
                    <a:lnTo>
                      <a:pt x="5" y="4"/>
                    </a:lnTo>
                    <a:lnTo>
                      <a:pt x="5"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0" name="Freeform 473"/>
              <p:cNvSpPr>
                <a:spLocks/>
              </p:cNvSpPr>
              <p:nvPr/>
            </p:nvSpPr>
            <p:spPr bwMode="auto">
              <a:xfrm>
                <a:off x="4813303" y="710293"/>
                <a:ext cx="21007" cy="17187"/>
              </a:xfrm>
              <a:custGeom>
                <a:avLst/>
                <a:gdLst>
                  <a:gd name="T0" fmla="*/ 2147483647 w 22"/>
                  <a:gd name="T1" fmla="*/ 2147483647 h 18"/>
                  <a:gd name="T2" fmla="*/ 2147483647 w 22"/>
                  <a:gd name="T3" fmla="*/ 2147483647 h 18"/>
                  <a:gd name="T4" fmla="*/ 2147483647 w 22"/>
                  <a:gd name="T5" fmla="*/ 2147483647 h 18"/>
                  <a:gd name="T6" fmla="*/ 2147483647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w 22"/>
                  <a:gd name="T27" fmla="*/ 2147483647 h 18"/>
                  <a:gd name="T28" fmla="*/ 0 w 22"/>
                  <a:gd name="T29" fmla="*/ 2147483647 h 18"/>
                  <a:gd name="T30" fmla="*/ 0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0 h 18"/>
                  <a:gd name="T46" fmla="*/ 2147483647 w 22"/>
                  <a:gd name="T47" fmla="*/ 0 h 18"/>
                  <a:gd name="T48" fmla="*/ 2147483647 w 22"/>
                  <a:gd name="T49" fmla="*/ 0 h 18"/>
                  <a:gd name="T50" fmla="*/ 2147483647 w 22"/>
                  <a:gd name="T51" fmla="*/ 0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2147483647 h 18"/>
                  <a:gd name="T62" fmla="*/ 2147483647 w 22"/>
                  <a:gd name="T63" fmla="*/ 2147483647 h 18"/>
                  <a:gd name="T64" fmla="*/ 2147483647 w 22"/>
                  <a:gd name="T65" fmla="*/ 2147483647 h 18"/>
                  <a:gd name="T66" fmla="*/ 2147483647 w 22"/>
                  <a:gd name="T67" fmla="*/ 2147483647 h 18"/>
                  <a:gd name="T68" fmla="*/ 2147483647 w 22"/>
                  <a:gd name="T69" fmla="*/ 2147483647 h 18"/>
                  <a:gd name="T70" fmla="*/ 2147483647 w 22"/>
                  <a:gd name="T71" fmla="*/ 2147483647 h 18"/>
                  <a:gd name="T72" fmla="*/ 2147483647 w 22"/>
                  <a:gd name="T73" fmla="*/ 2147483647 h 18"/>
                  <a:gd name="T74" fmla="*/ 2147483647 w 22"/>
                  <a:gd name="T75" fmla="*/ 2147483647 h 18"/>
                  <a:gd name="T76" fmla="*/ 2147483647 w 22"/>
                  <a:gd name="T77" fmla="*/ 2147483647 h 18"/>
                  <a:gd name="T78" fmla="*/ 2147483647 w 22"/>
                  <a:gd name="T79" fmla="*/ 2147483647 h 18"/>
                  <a:gd name="T80" fmla="*/ 2147483647 w 22"/>
                  <a:gd name="T81" fmla="*/ 2147483647 h 18"/>
                  <a:gd name="T82" fmla="*/ 2147483647 w 22"/>
                  <a:gd name="T83" fmla="*/ 2147483647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2147483647 w 22"/>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 h="18">
                    <a:moveTo>
                      <a:pt x="8" y="18"/>
                    </a:moveTo>
                    <a:lnTo>
                      <a:pt x="8" y="18"/>
                    </a:lnTo>
                    <a:lnTo>
                      <a:pt x="7" y="16"/>
                    </a:lnTo>
                    <a:lnTo>
                      <a:pt x="7" y="13"/>
                    </a:lnTo>
                    <a:lnTo>
                      <a:pt x="6" y="12"/>
                    </a:lnTo>
                    <a:lnTo>
                      <a:pt x="3" y="10"/>
                    </a:lnTo>
                    <a:lnTo>
                      <a:pt x="2" y="6"/>
                    </a:lnTo>
                    <a:lnTo>
                      <a:pt x="0" y="5"/>
                    </a:lnTo>
                    <a:lnTo>
                      <a:pt x="1" y="3"/>
                    </a:lnTo>
                    <a:lnTo>
                      <a:pt x="4" y="2"/>
                    </a:lnTo>
                    <a:lnTo>
                      <a:pt x="7" y="1"/>
                    </a:lnTo>
                    <a:lnTo>
                      <a:pt x="9" y="0"/>
                    </a:lnTo>
                    <a:lnTo>
                      <a:pt x="11" y="0"/>
                    </a:lnTo>
                    <a:lnTo>
                      <a:pt x="13" y="1"/>
                    </a:lnTo>
                    <a:lnTo>
                      <a:pt x="17" y="2"/>
                    </a:lnTo>
                    <a:lnTo>
                      <a:pt x="22" y="2"/>
                    </a:lnTo>
                    <a:lnTo>
                      <a:pt x="20" y="3"/>
                    </a:lnTo>
                    <a:lnTo>
                      <a:pt x="18" y="6"/>
                    </a:lnTo>
                    <a:lnTo>
                      <a:pt x="17" y="8"/>
                    </a:lnTo>
                    <a:lnTo>
                      <a:pt x="17" y="10"/>
                    </a:lnTo>
                    <a:lnTo>
                      <a:pt x="19" y="11"/>
                    </a:lnTo>
                    <a:lnTo>
                      <a:pt x="18" y="13"/>
                    </a:lnTo>
                    <a:lnTo>
                      <a:pt x="12" y="16"/>
                    </a:lnTo>
                    <a:lnTo>
                      <a:pt x="11" y="17"/>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1" name="Freeform 474"/>
              <p:cNvSpPr>
                <a:spLocks/>
              </p:cNvSpPr>
              <p:nvPr/>
            </p:nvSpPr>
            <p:spPr bwMode="auto">
              <a:xfrm>
                <a:off x="4826671" y="734165"/>
                <a:ext cx="955" cy="1910"/>
              </a:xfrm>
              <a:custGeom>
                <a:avLst/>
                <a:gdLst>
                  <a:gd name="T0" fmla="*/ 2147483647 w 1"/>
                  <a:gd name="T1" fmla="*/ 0 h 2"/>
                  <a:gd name="T2" fmla="*/ 2147483647 w 1"/>
                  <a:gd name="T3" fmla="*/ 0 h 2"/>
                  <a:gd name="T4" fmla="*/ 0 w 1"/>
                  <a:gd name="T5" fmla="*/ 2147483647 h 2"/>
                  <a:gd name="T6" fmla="*/ 0 w 1"/>
                  <a:gd name="T7" fmla="*/ 2147483647 h 2"/>
                  <a:gd name="T8" fmla="*/ 0 w 1"/>
                  <a:gd name="T9" fmla="*/ 2147483647 h 2"/>
                  <a:gd name="T10" fmla="*/ 0 w 1"/>
                  <a:gd name="T11" fmla="*/ 2147483647 h 2"/>
                  <a:gd name="T12" fmla="*/ 2147483647 w 1"/>
                  <a:gd name="T13" fmla="*/ 0 h 2"/>
                  <a:gd name="T14" fmla="*/ 214748364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lnTo>
                      <a:pt x="1" y="0"/>
                    </a:lnTo>
                    <a:lnTo>
                      <a:pt x="0"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2" name="Freeform 475"/>
              <p:cNvSpPr>
                <a:spLocks/>
              </p:cNvSpPr>
              <p:nvPr/>
            </p:nvSpPr>
            <p:spPr bwMode="auto">
              <a:xfrm>
                <a:off x="4825716" y="737029"/>
                <a:ext cx="955" cy="955"/>
              </a:xfrm>
              <a:custGeom>
                <a:avLst/>
                <a:gdLst>
                  <a:gd name="T0" fmla="*/ 0 w 1"/>
                  <a:gd name="T1" fmla="*/ 2147483647 h 1"/>
                  <a:gd name="T2" fmla="*/ 0 w 1"/>
                  <a:gd name="T3" fmla="*/ 2147483647 h 1"/>
                  <a:gd name="T4" fmla="*/ 0 w 1"/>
                  <a:gd name="T5" fmla="*/ 0 h 1"/>
                  <a:gd name="T6" fmla="*/ 0 w 1"/>
                  <a:gd name="T7" fmla="*/ 0 h 1"/>
                  <a:gd name="T8" fmla="*/ 0 w 1"/>
                  <a:gd name="T9" fmla="*/ 0 h 1"/>
                  <a:gd name="T10" fmla="*/ 2147483647 w 1"/>
                  <a:gd name="T11" fmla="*/ 0 h 1"/>
                  <a:gd name="T12" fmla="*/ 0 w 1"/>
                  <a:gd name="T13" fmla="*/ 2147483647 h 1"/>
                  <a:gd name="T14" fmla="*/ 0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1"/>
                    </a:moveTo>
                    <a:lnTo>
                      <a:pt x="0" y="1"/>
                    </a:lnTo>
                    <a:lnTo>
                      <a:pt x="0" y="0"/>
                    </a:lnTo>
                    <a:lnTo>
                      <a:pt x="1"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3" name="Freeform 476"/>
              <p:cNvSpPr>
                <a:spLocks/>
              </p:cNvSpPr>
              <p:nvPr/>
            </p:nvSpPr>
            <p:spPr bwMode="auto">
              <a:xfrm>
                <a:off x="4717818" y="515502"/>
                <a:ext cx="169009" cy="171874"/>
              </a:xfrm>
              <a:custGeom>
                <a:avLst/>
                <a:gdLst>
                  <a:gd name="T0" fmla="*/ 2147483647 w 177"/>
                  <a:gd name="T1" fmla="*/ 2147483647 h 180"/>
                  <a:gd name="T2" fmla="*/ 2147483647 w 177"/>
                  <a:gd name="T3" fmla="*/ 2147483647 h 180"/>
                  <a:gd name="T4" fmla="*/ 2147483647 w 177"/>
                  <a:gd name="T5" fmla="*/ 2147483647 h 180"/>
                  <a:gd name="T6" fmla="*/ 2147483647 w 177"/>
                  <a:gd name="T7" fmla="*/ 2147483647 h 180"/>
                  <a:gd name="T8" fmla="*/ 2147483647 w 177"/>
                  <a:gd name="T9" fmla="*/ 2147483647 h 180"/>
                  <a:gd name="T10" fmla="*/ 2147483647 w 177"/>
                  <a:gd name="T11" fmla="*/ 2147483647 h 180"/>
                  <a:gd name="T12" fmla="*/ 2147483647 w 177"/>
                  <a:gd name="T13" fmla="*/ 2147483647 h 180"/>
                  <a:gd name="T14" fmla="*/ 2147483647 w 177"/>
                  <a:gd name="T15" fmla="*/ 2147483647 h 180"/>
                  <a:gd name="T16" fmla="*/ 2147483647 w 177"/>
                  <a:gd name="T17" fmla="*/ 2147483647 h 180"/>
                  <a:gd name="T18" fmla="*/ 2147483647 w 177"/>
                  <a:gd name="T19" fmla="*/ 2147483647 h 180"/>
                  <a:gd name="T20" fmla="*/ 2147483647 w 177"/>
                  <a:gd name="T21" fmla="*/ 2147483647 h 180"/>
                  <a:gd name="T22" fmla="*/ 2147483647 w 177"/>
                  <a:gd name="T23" fmla="*/ 2147483647 h 180"/>
                  <a:gd name="T24" fmla="*/ 2147483647 w 177"/>
                  <a:gd name="T25" fmla="*/ 2147483647 h 180"/>
                  <a:gd name="T26" fmla="*/ 2147483647 w 177"/>
                  <a:gd name="T27" fmla="*/ 2147483647 h 180"/>
                  <a:gd name="T28" fmla="*/ 2147483647 w 177"/>
                  <a:gd name="T29" fmla="*/ 2147483647 h 180"/>
                  <a:gd name="T30" fmla="*/ 2147483647 w 177"/>
                  <a:gd name="T31" fmla="*/ 2147483647 h 180"/>
                  <a:gd name="T32" fmla="*/ 2147483647 w 177"/>
                  <a:gd name="T33" fmla="*/ 2147483647 h 180"/>
                  <a:gd name="T34" fmla="*/ 2147483647 w 177"/>
                  <a:gd name="T35" fmla="*/ 2147483647 h 180"/>
                  <a:gd name="T36" fmla="*/ 2147483647 w 177"/>
                  <a:gd name="T37" fmla="*/ 2147483647 h 180"/>
                  <a:gd name="T38" fmla="*/ 2147483647 w 177"/>
                  <a:gd name="T39" fmla="*/ 2147483647 h 180"/>
                  <a:gd name="T40" fmla="*/ 2147483647 w 177"/>
                  <a:gd name="T41" fmla="*/ 2147483647 h 180"/>
                  <a:gd name="T42" fmla="*/ 2147483647 w 177"/>
                  <a:gd name="T43" fmla="*/ 2147483647 h 180"/>
                  <a:gd name="T44" fmla="*/ 2147483647 w 177"/>
                  <a:gd name="T45" fmla="*/ 2147483647 h 180"/>
                  <a:gd name="T46" fmla="*/ 2147483647 w 177"/>
                  <a:gd name="T47" fmla="*/ 2147483647 h 180"/>
                  <a:gd name="T48" fmla="*/ 2147483647 w 177"/>
                  <a:gd name="T49" fmla="*/ 2147483647 h 180"/>
                  <a:gd name="T50" fmla="*/ 2147483647 w 177"/>
                  <a:gd name="T51" fmla="*/ 2147483647 h 180"/>
                  <a:gd name="T52" fmla="*/ 2147483647 w 177"/>
                  <a:gd name="T53" fmla="*/ 2147483647 h 180"/>
                  <a:gd name="T54" fmla="*/ 2147483647 w 177"/>
                  <a:gd name="T55" fmla="*/ 2147483647 h 180"/>
                  <a:gd name="T56" fmla="*/ 2147483647 w 177"/>
                  <a:gd name="T57" fmla="*/ 2147483647 h 180"/>
                  <a:gd name="T58" fmla="*/ 2147483647 w 177"/>
                  <a:gd name="T59" fmla="*/ 2147483647 h 180"/>
                  <a:gd name="T60" fmla="*/ 2147483647 w 177"/>
                  <a:gd name="T61" fmla="*/ 2147483647 h 180"/>
                  <a:gd name="T62" fmla="*/ 2147483647 w 177"/>
                  <a:gd name="T63" fmla="*/ 2147483647 h 180"/>
                  <a:gd name="T64" fmla="*/ 2147483647 w 177"/>
                  <a:gd name="T65" fmla="*/ 2147483647 h 180"/>
                  <a:gd name="T66" fmla="*/ 2147483647 w 177"/>
                  <a:gd name="T67" fmla="*/ 2147483647 h 180"/>
                  <a:gd name="T68" fmla="*/ 2147483647 w 177"/>
                  <a:gd name="T69" fmla="*/ 2147483647 h 180"/>
                  <a:gd name="T70" fmla="*/ 2147483647 w 177"/>
                  <a:gd name="T71" fmla="*/ 2147483647 h 180"/>
                  <a:gd name="T72" fmla="*/ 2147483647 w 177"/>
                  <a:gd name="T73" fmla="*/ 2147483647 h 180"/>
                  <a:gd name="T74" fmla="*/ 2147483647 w 177"/>
                  <a:gd name="T75" fmla="*/ 2147483647 h 180"/>
                  <a:gd name="T76" fmla="*/ 2147483647 w 177"/>
                  <a:gd name="T77" fmla="*/ 2147483647 h 180"/>
                  <a:gd name="T78" fmla="*/ 2147483647 w 177"/>
                  <a:gd name="T79" fmla="*/ 2147483647 h 180"/>
                  <a:gd name="T80" fmla="*/ 2147483647 w 177"/>
                  <a:gd name="T81" fmla="*/ 2147483647 h 180"/>
                  <a:gd name="T82" fmla="*/ 2147483647 w 177"/>
                  <a:gd name="T83" fmla="*/ 2147483647 h 180"/>
                  <a:gd name="T84" fmla="*/ 2147483647 w 177"/>
                  <a:gd name="T85" fmla="*/ 2147483647 h 180"/>
                  <a:gd name="T86" fmla="*/ 2147483647 w 177"/>
                  <a:gd name="T87" fmla="*/ 2147483647 h 180"/>
                  <a:gd name="T88" fmla="*/ 2147483647 w 177"/>
                  <a:gd name="T89" fmla="*/ 2147483647 h 180"/>
                  <a:gd name="T90" fmla="*/ 2147483647 w 177"/>
                  <a:gd name="T91" fmla="*/ 2147483647 h 180"/>
                  <a:gd name="T92" fmla="*/ 2147483647 w 177"/>
                  <a:gd name="T93" fmla="*/ 2147483647 h 180"/>
                  <a:gd name="T94" fmla="*/ 2147483647 w 177"/>
                  <a:gd name="T95" fmla="*/ 2147483647 h 180"/>
                  <a:gd name="T96" fmla="*/ 2147483647 w 177"/>
                  <a:gd name="T97" fmla="*/ 2147483647 h 180"/>
                  <a:gd name="T98" fmla="*/ 2147483647 w 177"/>
                  <a:gd name="T99" fmla="*/ 2147483647 h 180"/>
                  <a:gd name="T100" fmla="*/ 2147483647 w 177"/>
                  <a:gd name="T101" fmla="*/ 2147483647 h 180"/>
                  <a:gd name="T102" fmla="*/ 2147483647 w 177"/>
                  <a:gd name="T103" fmla="*/ 2147483647 h 180"/>
                  <a:gd name="T104" fmla="*/ 2147483647 w 177"/>
                  <a:gd name="T105" fmla="*/ 2147483647 h 180"/>
                  <a:gd name="T106" fmla="*/ 2147483647 w 177"/>
                  <a:gd name="T107" fmla="*/ 2147483647 h 180"/>
                  <a:gd name="T108" fmla="*/ 2147483647 w 177"/>
                  <a:gd name="T109" fmla="*/ 2147483647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7" h="180">
                    <a:moveTo>
                      <a:pt x="21" y="179"/>
                    </a:moveTo>
                    <a:lnTo>
                      <a:pt x="21" y="179"/>
                    </a:lnTo>
                    <a:lnTo>
                      <a:pt x="20" y="176"/>
                    </a:lnTo>
                    <a:lnTo>
                      <a:pt x="21" y="173"/>
                    </a:lnTo>
                    <a:lnTo>
                      <a:pt x="22" y="171"/>
                    </a:lnTo>
                    <a:lnTo>
                      <a:pt x="24" y="171"/>
                    </a:lnTo>
                    <a:lnTo>
                      <a:pt x="24" y="169"/>
                    </a:lnTo>
                    <a:lnTo>
                      <a:pt x="22" y="169"/>
                    </a:lnTo>
                    <a:lnTo>
                      <a:pt x="24" y="167"/>
                    </a:lnTo>
                    <a:lnTo>
                      <a:pt x="22" y="166"/>
                    </a:lnTo>
                    <a:lnTo>
                      <a:pt x="22" y="168"/>
                    </a:lnTo>
                    <a:lnTo>
                      <a:pt x="22" y="165"/>
                    </a:lnTo>
                    <a:lnTo>
                      <a:pt x="17" y="165"/>
                    </a:lnTo>
                    <a:lnTo>
                      <a:pt x="16" y="165"/>
                    </a:lnTo>
                    <a:lnTo>
                      <a:pt x="13" y="166"/>
                    </a:lnTo>
                    <a:lnTo>
                      <a:pt x="8" y="167"/>
                    </a:lnTo>
                    <a:lnTo>
                      <a:pt x="5" y="168"/>
                    </a:lnTo>
                    <a:lnTo>
                      <a:pt x="3" y="165"/>
                    </a:lnTo>
                    <a:lnTo>
                      <a:pt x="3" y="161"/>
                    </a:lnTo>
                    <a:lnTo>
                      <a:pt x="4" y="156"/>
                    </a:lnTo>
                    <a:lnTo>
                      <a:pt x="3" y="151"/>
                    </a:lnTo>
                    <a:lnTo>
                      <a:pt x="2" y="147"/>
                    </a:lnTo>
                    <a:lnTo>
                      <a:pt x="0" y="146"/>
                    </a:lnTo>
                    <a:lnTo>
                      <a:pt x="0" y="145"/>
                    </a:lnTo>
                    <a:lnTo>
                      <a:pt x="0" y="143"/>
                    </a:lnTo>
                    <a:lnTo>
                      <a:pt x="2" y="143"/>
                    </a:lnTo>
                    <a:lnTo>
                      <a:pt x="4" y="141"/>
                    </a:lnTo>
                    <a:lnTo>
                      <a:pt x="6" y="140"/>
                    </a:lnTo>
                    <a:lnTo>
                      <a:pt x="8" y="136"/>
                    </a:lnTo>
                    <a:lnTo>
                      <a:pt x="9" y="134"/>
                    </a:lnTo>
                    <a:lnTo>
                      <a:pt x="11" y="131"/>
                    </a:lnTo>
                    <a:lnTo>
                      <a:pt x="16" y="128"/>
                    </a:lnTo>
                    <a:lnTo>
                      <a:pt x="20" y="127"/>
                    </a:lnTo>
                    <a:lnTo>
                      <a:pt x="20" y="125"/>
                    </a:lnTo>
                    <a:lnTo>
                      <a:pt x="21" y="124"/>
                    </a:lnTo>
                    <a:lnTo>
                      <a:pt x="22" y="123"/>
                    </a:lnTo>
                    <a:lnTo>
                      <a:pt x="24" y="122"/>
                    </a:lnTo>
                    <a:lnTo>
                      <a:pt x="25" y="122"/>
                    </a:lnTo>
                    <a:lnTo>
                      <a:pt x="26" y="120"/>
                    </a:lnTo>
                    <a:lnTo>
                      <a:pt x="29" y="119"/>
                    </a:lnTo>
                    <a:lnTo>
                      <a:pt x="29" y="118"/>
                    </a:lnTo>
                    <a:lnTo>
                      <a:pt x="30" y="117"/>
                    </a:lnTo>
                    <a:lnTo>
                      <a:pt x="31" y="114"/>
                    </a:lnTo>
                    <a:lnTo>
                      <a:pt x="35" y="112"/>
                    </a:lnTo>
                    <a:lnTo>
                      <a:pt x="37" y="111"/>
                    </a:lnTo>
                    <a:lnTo>
                      <a:pt x="38" y="109"/>
                    </a:lnTo>
                    <a:lnTo>
                      <a:pt x="40" y="108"/>
                    </a:lnTo>
                    <a:lnTo>
                      <a:pt x="41" y="107"/>
                    </a:lnTo>
                    <a:lnTo>
                      <a:pt x="42" y="107"/>
                    </a:lnTo>
                    <a:lnTo>
                      <a:pt x="42" y="103"/>
                    </a:lnTo>
                    <a:lnTo>
                      <a:pt x="43" y="103"/>
                    </a:lnTo>
                    <a:lnTo>
                      <a:pt x="44" y="102"/>
                    </a:lnTo>
                    <a:lnTo>
                      <a:pt x="46" y="102"/>
                    </a:lnTo>
                    <a:lnTo>
                      <a:pt x="48" y="101"/>
                    </a:lnTo>
                    <a:lnTo>
                      <a:pt x="51" y="100"/>
                    </a:lnTo>
                    <a:lnTo>
                      <a:pt x="52" y="97"/>
                    </a:lnTo>
                    <a:lnTo>
                      <a:pt x="52" y="94"/>
                    </a:lnTo>
                    <a:lnTo>
                      <a:pt x="52" y="91"/>
                    </a:lnTo>
                    <a:lnTo>
                      <a:pt x="52" y="89"/>
                    </a:lnTo>
                    <a:lnTo>
                      <a:pt x="53" y="87"/>
                    </a:lnTo>
                    <a:lnTo>
                      <a:pt x="54" y="86"/>
                    </a:lnTo>
                    <a:lnTo>
                      <a:pt x="55" y="83"/>
                    </a:lnTo>
                    <a:lnTo>
                      <a:pt x="58" y="80"/>
                    </a:lnTo>
                    <a:lnTo>
                      <a:pt x="59" y="79"/>
                    </a:lnTo>
                    <a:lnTo>
                      <a:pt x="59" y="78"/>
                    </a:lnTo>
                    <a:lnTo>
                      <a:pt x="62" y="75"/>
                    </a:lnTo>
                    <a:lnTo>
                      <a:pt x="65" y="73"/>
                    </a:lnTo>
                    <a:lnTo>
                      <a:pt x="69" y="65"/>
                    </a:lnTo>
                    <a:lnTo>
                      <a:pt x="69" y="63"/>
                    </a:lnTo>
                    <a:lnTo>
                      <a:pt x="70" y="62"/>
                    </a:lnTo>
                    <a:lnTo>
                      <a:pt x="75" y="56"/>
                    </a:lnTo>
                    <a:lnTo>
                      <a:pt x="81" y="51"/>
                    </a:lnTo>
                    <a:lnTo>
                      <a:pt x="82" y="49"/>
                    </a:lnTo>
                    <a:lnTo>
                      <a:pt x="82" y="48"/>
                    </a:lnTo>
                    <a:lnTo>
                      <a:pt x="84" y="47"/>
                    </a:lnTo>
                    <a:lnTo>
                      <a:pt x="86" y="46"/>
                    </a:lnTo>
                    <a:lnTo>
                      <a:pt x="89" y="42"/>
                    </a:lnTo>
                    <a:lnTo>
                      <a:pt x="89" y="40"/>
                    </a:lnTo>
                    <a:lnTo>
                      <a:pt x="90" y="40"/>
                    </a:lnTo>
                    <a:lnTo>
                      <a:pt x="91" y="37"/>
                    </a:lnTo>
                    <a:lnTo>
                      <a:pt x="91" y="35"/>
                    </a:lnTo>
                    <a:lnTo>
                      <a:pt x="92" y="32"/>
                    </a:lnTo>
                    <a:lnTo>
                      <a:pt x="91" y="31"/>
                    </a:lnTo>
                    <a:lnTo>
                      <a:pt x="91" y="30"/>
                    </a:lnTo>
                    <a:lnTo>
                      <a:pt x="93" y="27"/>
                    </a:lnTo>
                    <a:lnTo>
                      <a:pt x="96" y="24"/>
                    </a:lnTo>
                    <a:lnTo>
                      <a:pt x="98" y="21"/>
                    </a:lnTo>
                    <a:lnTo>
                      <a:pt x="100" y="19"/>
                    </a:lnTo>
                    <a:lnTo>
                      <a:pt x="102" y="10"/>
                    </a:lnTo>
                    <a:lnTo>
                      <a:pt x="103" y="8"/>
                    </a:lnTo>
                    <a:lnTo>
                      <a:pt x="106" y="7"/>
                    </a:lnTo>
                    <a:lnTo>
                      <a:pt x="108" y="5"/>
                    </a:lnTo>
                    <a:lnTo>
                      <a:pt x="109" y="3"/>
                    </a:lnTo>
                    <a:lnTo>
                      <a:pt x="111" y="2"/>
                    </a:lnTo>
                    <a:lnTo>
                      <a:pt x="114" y="2"/>
                    </a:lnTo>
                    <a:lnTo>
                      <a:pt x="115" y="0"/>
                    </a:lnTo>
                    <a:lnTo>
                      <a:pt x="117" y="3"/>
                    </a:lnTo>
                    <a:lnTo>
                      <a:pt x="118" y="4"/>
                    </a:lnTo>
                    <a:lnTo>
                      <a:pt x="120" y="7"/>
                    </a:lnTo>
                    <a:lnTo>
                      <a:pt x="124" y="8"/>
                    </a:lnTo>
                    <a:lnTo>
                      <a:pt x="127" y="13"/>
                    </a:lnTo>
                    <a:lnTo>
                      <a:pt x="128" y="15"/>
                    </a:lnTo>
                    <a:lnTo>
                      <a:pt x="129" y="15"/>
                    </a:lnTo>
                    <a:lnTo>
                      <a:pt x="130" y="16"/>
                    </a:lnTo>
                    <a:lnTo>
                      <a:pt x="131" y="16"/>
                    </a:lnTo>
                    <a:lnTo>
                      <a:pt x="133" y="18"/>
                    </a:lnTo>
                    <a:lnTo>
                      <a:pt x="134" y="19"/>
                    </a:lnTo>
                    <a:lnTo>
                      <a:pt x="139" y="20"/>
                    </a:lnTo>
                    <a:lnTo>
                      <a:pt x="140" y="21"/>
                    </a:lnTo>
                    <a:lnTo>
                      <a:pt x="141" y="22"/>
                    </a:lnTo>
                    <a:lnTo>
                      <a:pt x="149" y="21"/>
                    </a:lnTo>
                    <a:lnTo>
                      <a:pt x="151" y="21"/>
                    </a:lnTo>
                    <a:lnTo>
                      <a:pt x="152" y="21"/>
                    </a:lnTo>
                    <a:lnTo>
                      <a:pt x="158" y="22"/>
                    </a:lnTo>
                    <a:lnTo>
                      <a:pt x="164" y="21"/>
                    </a:lnTo>
                    <a:lnTo>
                      <a:pt x="171" y="19"/>
                    </a:lnTo>
                    <a:lnTo>
                      <a:pt x="173" y="18"/>
                    </a:lnTo>
                    <a:lnTo>
                      <a:pt x="173" y="16"/>
                    </a:lnTo>
                    <a:lnTo>
                      <a:pt x="174" y="16"/>
                    </a:lnTo>
                    <a:lnTo>
                      <a:pt x="175" y="15"/>
                    </a:lnTo>
                    <a:lnTo>
                      <a:pt x="177" y="14"/>
                    </a:lnTo>
                    <a:lnTo>
                      <a:pt x="175" y="16"/>
                    </a:lnTo>
                    <a:lnTo>
                      <a:pt x="173" y="21"/>
                    </a:lnTo>
                    <a:lnTo>
                      <a:pt x="173" y="24"/>
                    </a:lnTo>
                    <a:lnTo>
                      <a:pt x="171" y="27"/>
                    </a:lnTo>
                    <a:lnTo>
                      <a:pt x="171" y="30"/>
                    </a:lnTo>
                    <a:lnTo>
                      <a:pt x="169" y="31"/>
                    </a:lnTo>
                    <a:lnTo>
                      <a:pt x="166" y="34"/>
                    </a:lnTo>
                    <a:lnTo>
                      <a:pt x="164" y="35"/>
                    </a:lnTo>
                    <a:lnTo>
                      <a:pt x="163" y="36"/>
                    </a:lnTo>
                    <a:lnTo>
                      <a:pt x="163" y="35"/>
                    </a:lnTo>
                    <a:lnTo>
                      <a:pt x="161" y="34"/>
                    </a:lnTo>
                    <a:lnTo>
                      <a:pt x="158" y="31"/>
                    </a:lnTo>
                    <a:lnTo>
                      <a:pt x="155" y="31"/>
                    </a:lnTo>
                    <a:lnTo>
                      <a:pt x="151" y="34"/>
                    </a:lnTo>
                    <a:lnTo>
                      <a:pt x="149" y="36"/>
                    </a:lnTo>
                    <a:lnTo>
                      <a:pt x="145" y="40"/>
                    </a:lnTo>
                    <a:lnTo>
                      <a:pt x="146" y="41"/>
                    </a:lnTo>
                    <a:lnTo>
                      <a:pt x="145" y="42"/>
                    </a:lnTo>
                    <a:lnTo>
                      <a:pt x="144" y="42"/>
                    </a:lnTo>
                    <a:lnTo>
                      <a:pt x="142" y="42"/>
                    </a:lnTo>
                    <a:lnTo>
                      <a:pt x="141" y="45"/>
                    </a:lnTo>
                    <a:lnTo>
                      <a:pt x="140" y="46"/>
                    </a:lnTo>
                    <a:lnTo>
                      <a:pt x="140" y="47"/>
                    </a:lnTo>
                    <a:lnTo>
                      <a:pt x="139" y="47"/>
                    </a:lnTo>
                    <a:lnTo>
                      <a:pt x="138" y="48"/>
                    </a:lnTo>
                    <a:lnTo>
                      <a:pt x="136" y="49"/>
                    </a:lnTo>
                    <a:lnTo>
                      <a:pt x="135" y="52"/>
                    </a:lnTo>
                    <a:lnTo>
                      <a:pt x="125" y="52"/>
                    </a:lnTo>
                    <a:lnTo>
                      <a:pt x="119" y="52"/>
                    </a:lnTo>
                    <a:lnTo>
                      <a:pt x="115" y="52"/>
                    </a:lnTo>
                    <a:lnTo>
                      <a:pt x="113" y="53"/>
                    </a:lnTo>
                    <a:lnTo>
                      <a:pt x="111" y="53"/>
                    </a:lnTo>
                    <a:lnTo>
                      <a:pt x="108" y="53"/>
                    </a:lnTo>
                    <a:lnTo>
                      <a:pt x="107" y="54"/>
                    </a:lnTo>
                    <a:lnTo>
                      <a:pt x="100" y="62"/>
                    </a:lnTo>
                    <a:lnTo>
                      <a:pt x="98" y="65"/>
                    </a:lnTo>
                    <a:lnTo>
                      <a:pt x="97" y="67"/>
                    </a:lnTo>
                    <a:lnTo>
                      <a:pt x="97" y="68"/>
                    </a:lnTo>
                    <a:lnTo>
                      <a:pt x="98" y="68"/>
                    </a:lnTo>
                    <a:lnTo>
                      <a:pt x="97" y="70"/>
                    </a:lnTo>
                    <a:lnTo>
                      <a:pt x="95" y="70"/>
                    </a:lnTo>
                    <a:lnTo>
                      <a:pt x="95" y="71"/>
                    </a:lnTo>
                    <a:lnTo>
                      <a:pt x="91" y="73"/>
                    </a:lnTo>
                    <a:lnTo>
                      <a:pt x="89" y="73"/>
                    </a:lnTo>
                    <a:lnTo>
                      <a:pt x="87" y="74"/>
                    </a:lnTo>
                    <a:lnTo>
                      <a:pt x="86" y="76"/>
                    </a:lnTo>
                    <a:lnTo>
                      <a:pt x="85" y="78"/>
                    </a:lnTo>
                    <a:lnTo>
                      <a:pt x="82" y="78"/>
                    </a:lnTo>
                    <a:lnTo>
                      <a:pt x="79" y="81"/>
                    </a:lnTo>
                    <a:lnTo>
                      <a:pt x="76" y="84"/>
                    </a:lnTo>
                    <a:lnTo>
                      <a:pt x="75" y="87"/>
                    </a:lnTo>
                    <a:lnTo>
                      <a:pt x="76" y="89"/>
                    </a:lnTo>
                    <a:lnTo>
                      <a:pt x="75" y="90"/>
                    </a:lnTo>
                    <a:lnTo>
                      <a:pt x="74" y="91"/>
                    </a:lnTo>
                    <a:lnTo>
                      <a:pt x="73" y="92"/>
                    </a:lnTo>
                    <a:lnTo>
                      <a:pt x="71" y="96"/>
                    </a:lnTo>
                    <a:lnTo>
                      <a:pt x="70" y="100"/>
                    </a:lnTo>
                    <a:lnTo>
                      <a:pt x="70" y="103"/>
                    </a:lnTo>
                    <a:lnTo>
                      <a:pt x="71" y="105"/>
                    </a:lnTo>
                    <a:lnTo>
                      <a:pt x="70" y="106"/>
                    </a:lnTo>
                    <a:lnTo>
                      <a:pt x="69" y="105"/>
                    </a:lnTo>
                    <a:lnTo>
                      <a:pt x="68" y="103"/>
                    </a:lnTo>
                    <a:lnTo>
                      <a:pt x="66" y="103"/>
                    </a:lnTo>
                    <a:lnTo>
                      <a:pt x="65" y="103"/>
                    </a:lnTo>
                    <a:lnTo>
                      <a:pt x="64" y="105"/>
                    </a:lnTo>
                    <a:lnTo>
                      <a:pt x="62" y="111"/>
                    </a:lnTo>
                    <a:lnTo>
                      <a:pt x="59" y="113"/>
                    </a:lnTo>
                    <a:lnTo>
                      <a:pt x="59" y="117"/>
                    </a:lnTo>
                    <a:lnTo>
                      <a:pt x="59" y="120"/>
                    </a:lnTo>
                    <a:lnTo>
                      <a:pt x="58" y="122"/>
                    </a:lnTo>
                    <a:lnTo>
                      <a:pt x="58" y="123"/>
                    </a:lnTo>
                    <a:lnTo>
                      <a:pt x="57" y="124"/>
                    </a:lnTo>
                    <a:lnTo>
                      <a:pt x="55" y="124"/>
                    </a:lnTo>
                    <a:lnTo>
                      <a:pt x="54" y="124"/>
                    </a:lnTo>
                    <a:lnTo>
                      <a:pt x="52" y="125"/>
                    </a:lnTo>
                    <a:lnTo>
                      <a:pt x="46" y="128"/>
                    </a:lnTo>
                    <a:lnTo>
                      <a:pt x="42" y="129"/>
                    </a:lnTo>
                    <a:lnTo>
                      <a:pt x="38" y="129"/>
                    </a:lnTo>
                    <a:lnTo>
                      <a:pt x="35" y="133"/>
                    </a:lnTo>
                    <a:lnTo>
                      <a:pt x="33" y="134"/>
                    </a:lnTo>
                    <a:lnTo>
                      <a:pt x="32" y="134"/>
                    </a:lnTo>
                    <a:lnTo>
                      <a:pt x="32" y="135"/>
                    </a:lnTo>
                    <a:lnTo>
                      <a:pt x="31" y="136"/>
                    </a:lnTo>
                    <a:lnTo>
                      <a:pt x="30" y="136"/>
                    </a:lnTo>
                    <a:lnTo>
                      <a:pt x="27" y="140"/>
                    </a:lnTo>
                    <a:lnTo>
                      <a:pt x="26" y="144"/>
                    </a:lnTo>
                    <a:lnTo>
                      <a:pt x="26" y="146"/>
                    </a:lnTo>
                    <a:lnTo>
                      <a:pt x="26" y="156"/>
                    </a:lnTo>
                    <a:lnTo>
                      <a:pt x="25" y="167"/>
                    </a:lnTo>
                    <a:lnTo>
                      <a:pt x="24" y="174"/>
                    </a:lnTo>
                    <a:lnTo>
                      <a:pt x="24" y="178"/>
                    </a:lnTo>
                    <a:lnTo>
                      <a:pt x="22" y="180"/>
                    </a:lnTo>
                    <a:lnTo>
                      <a:pt x="21" y="180"/>
                    </a:lnTo>
                    <a:lnTo>
                      <a:pt x="21"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4" name="Freeform 477"/>
              <p:cNvSpPr>
                <a:spLocks/>
              </p:cNvSpPr>
              <p:nvPr/>
            </p:nvSpPr>
            <p:spPr bwMode="auto">
              <a:xfrm>
                <a:off x="4927886" y="306389"/>
                <a:ext cx="292186" cy="228210"/>
              </a:xfrm>
              <a:custGeom>
                <a:avLst/>
                <a:gdLst>
                  <a:gd name="T0" fmla="*/ 0 w 306"/>
                  <a:gd name="T1" fmla="*/ 2147483647 h 239"/>
                  <a:gd name="T2" fmla="*/ 2147483647 w 306"/>
                  <a:gd name="T3" fmla="*/ 2147483647 h 239"/>
                  <a:gd name="T4" fmla="*/ 2147483647 w 306"/>
                  <a:gd name="T5" fmla="*/ 2147483647 h 239"/>
                  <a:gd name="T6" fmla="*/ 2147483647 w 306"/>
                  <a:gd name="T7" fmla="*/ 2147483647 h 239"/>
                  <a:gd name="T8" fmla="*/ 2147483647 w 306"/>
                  <a:gd name="T9" fmla="*/ 2147483647 h 239"/>
                  <a:gd name="T10" fmla="*/ 2147483647 w 306"/>
                  <a:gd name="T11" fmla="*/ 2147483647 h 239"/>
                  <a:gd name="T12" fmla="*/ 2147483647 w 306"/>
                  <a:gd name="T13" fmla="*/ 2147483647 h 239"/>
                  <a:gd name="T14" fmla="*/ 2147483647 w 306"/>
                  <a:gd name="T15" fmla="*/ 2147483647 h 239"/>
                  <a:gd name="T16" fmla="*/ 2147483647 w 306"/>
                  <a:gd name="T17" fmla="*/ 2147483647 h 239"/>
                  <a:gd name="T18" fmla="*/ 2147483647 w 306"/>
                  <a:gd name="T19" fmla="*/ 2147483647 h 239"/>
                  <a:gd name="T20" fmla="*/ 2147483647 w 306"/>
                  <a:gd name="T21" fmla="*/ 2147483647 h 239"/>
                  <a:gd name="T22" fmla="*/ 2147483647 w 306"/>
                  <a:gd name="T23" fmla="*/ 2147483647 h 239"/>
                  <a:gd name="T24" fmla="*/ 2147483647 w 306"/>
                  <a:gd name="T25" fmla="*/ 2147483647 h 239"/>
                  <a:gd name="T26" fmla="*/ 2147483647 w 306"/>
                  <a:gd name="T27" fmla="*/ 2147483647 h 239"/>
                  <a:gd name="T28" fmla="*/ 2147483647 w 306"/>
                  <a:gd name="T29" fmla="*/ 2147483647 h 239"/>
                  <a:gd name="T30" fmla="*/ 2147483647 w 306"/>
                  <a:gd name="T31" fmla="*/ 2147483647 h 239"/>
                  <a:gd name="T32" fmla="*/ 2147483647 w 306"/>
                  <a:gd name="T33" fmla="*/ 2147483647 h 239"/>
                  <a:gd name="T34" fmla="*/ 2147483647 w 306"/>
                  <a:gd name="T35" fmla="*/ 2147483647 h 239"/>
                  <a:gd name="T36" fmla="*/ 2147483647 w 306"/>
                  <a:gd name="T37" fmla="*/ 2147483647 h 239"/>
                  <a:gd name="T38" fmla="*/ 2147483647 w 306"/>
                  <a:gd name="T39" fmla="*/ 2147483647 h 239"/>
                  <a:gd name="T40" fmla="*/ 2147483647 w 306"/>
                  <a:gd name="T41" fmla="*/ 2147483647 h 239"/>
                  <a:gd name="T42" fmla="*/ 2147483647 w 306"/>
                  <a:gd name="T43" fmla="*/ 2147483647 h 239"/>
                  <a:gd name="T44" fmla="*/ 2147483647 w 306"/>
                  <a:gd name="T45" fmla="*/ 2147483647 h 239"/>
                  <a:gd name="T46" fmla="*/ 2147483647 w 306"/>
                  <a:gd name="T47" fmla="*/ 2147483647 h 239"/>
                  <a:gd name="T48" fmla="*/ 2147483647 w 306"/>
                  <a:gd name="T49" fmla="*/ 2147483647 h 239"/>
                  <a:gd name="T50" fmla="*/ 2147483647 w 306"/>
                  <a:gd name="T51" fmla="*/ 2147483647 h 239"/>
                  <a:gd name="T52" fmla="*/ 2147483647 w 306"/>
                  <a:gd name="T53" fmla="*/ 2147483647 h 239"/>
                  <a:gd name="T54" fmla="*/ 2147483647 w 306"/>
                  <a:gd name="T55" fmla="*/ 2147483647 h 239"/>
                  <a:gd name="T56" fmla="*/ 2147483647 w 306"/>
                  <a:gd name="T57" fmla="*/ 2147483647 h 239"/>
                  <a:gd name="T58" fmla="*/ 2147483647 w 306"/>
                  <a:gd name="T59" fmla="*/ 2147483647 h 239"/>
                  <a:gd name="T60" fmla="*/ 2147483647 w 306"/>
                  <a:gd name="T61" fmla="*/ 2147483647 h 239"/>
                  <a:gd name="T62" fmla="*/ 2147483647 w 306"/>
                  <a:gd name="T63" fmla="*/ 2147483647 h 239"/>
                  <a:gd name="T64" fmla="*/ 2147483647 w 306"/>
                  <a:gd name="T65" fmla="*/ 2147483647 h 239"/>
                  <a:gd name="T66" fmla="*/ 2147483647 w 306"/>
                  <a:gd name="T67" fmla="*/ 2147483647 h 239"/>
                  <a:gd name="T68" fmla="*/ 2147483647 w 306"/>
                  <a:gd name="T69" fmla="*/ 2147483647 h 239"/>
                  <a:gd name="T70" fmla="*/ 2147483647 w 306"/>
                  <a:gd name="T71" fmla="*/ 2147483647 h 239"/>
                  <a:gd name="T72" fmla="*/ 2147483647 w 306"/>
                  <a:gd name="T73" fmla="*/ 2147483647 h 239"/>
                  <a:gd name="T74" fmla="*/ 2147483647 w 306"/>
                  <a:gd name="T75" fmla="*/ 2147483647 h 239"/>
                  <a:gd name="T76" fmla="*/ 2147483647 w 306"/>
                  <a:gd name="T77" fmla="*/ 2147483647 h 239"/>
                  <a:gd name="T78" fmla="*/ 2147483647 w 306"/>
                  <a:gd name="T79" fmla="*/ 2147483647 h 239"/>
                  <a:gd name="T80" fmla="*/ 2147483647 w 306"/>
                  <a:gd name="T81" fmla="*/ 2147483647 h 239"/>
                  <a:gd name="T82" fmla="*/ 2147483647 w 306"/>
                  <a:gd name="T83" fmla="*/ 2147483647 h 239"/>
                  <a:gd name="T84" fmla="*/ 2147483647 w 306"/>
                  <a:gd name="T85" fmla="*/ 2147483647 h 239"/>
                  <a:gd name="T86" fmla="*/ 2147483647 w 306"/>
                  <a:gd name="T87" fmla="*/ 2147483647 h 239"/>
                  <a:gd name="T88" fmla="*/ 2147483647 w 306"/>
                  <a:gd name="T89" fmla="*/ 2147483647 h 239"/>
                  <a:gd name="T90" fmla="*/ 2147483647 w 306"/>
                  <a:gd name="T91" fmla="*/ 2147483647 h 239"/>
                  <a:gd name="T92" fmla="*/ 2147483647 w 306"/>
                  <a:gd name="T93" fmla="*/ 2147483647 h 239"/>
                  <a:gd name="T94" fmla="*/ 2147483647 w 306"/>
                  <a:gd name="T95" fmla="*/ 2147483647 h 239"/>
                  <a:gd name="T96" fmla="*/ 2147483647 w 306"/>
                  <a:gd name="T97" fmla="*/ 2147483647 h 239"/>
                  <a:gd name="T98" fmla="*/ 2147483647 w 306"/>
                  <a:gd name="T99" fmla="*/ 2147483647 h 239"/>
                  <a:gd name="T100" fmla="*/ 2147483647 w 306"/>
                  <a:gd name="T101" fmla="*/ 2147483647 h 239"/>
                  <a:gd name="T102" fmla="*/ 2147483647 w 306"/>
                  <a:gd name="T103" fmla="*/ 2147483647 h 239"/>
                  <a:gd name="T104" fmla="*/ 2147483647 w 306"/>
                  <a:gd name="T105" fmla="*/ 2147483647 h 239"/>
                  <a:gd name="T106" fmla="*/ 2147483647 w 306"/>
                  <a:gd name="T107" fmla="*/ 2147483647 h 239"/>
                  <a:gd name="T108" fmla="*/ 2147483647 w 306"/>
                  <a:gd name="T109" fmla="*/ 2147483647 h 239"/>
                  <a:gd name="T110" fmla="*/ 2147483647 w 306"/>
                  <a:gd name="T111" fmla="*/ 2147483647 h 239"/>
                  <a:gd name="T112" fmla="*/ 2147483647 w 306"/>
                  <a:gd name="T113" fmla="*/ 2147483647 h 239"/>
                  <a:gd name="T114" fmla="*/ 2147483647 w 306"/>
                  <a:gd name="T115" fmla="*/ 2147483647 h 239"/>
                  <a:gd name="T116" fmla="*/ 2147483647 w 306"/>
                  <a:gd name="T117" fmla="*/ 2147483647 h 239"/>
                  <a:gd name="T118" fmla="*/ 2147483647 w 306"/>
                  <a:gd name="T119" fmla="*/ 2147483647 h 239"/>
                  <a:gd name="T120" fmla="*/ 2147483647 w 306"/>
                  <a:gd name="T121" fmla="*/ 2147483647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6" h="239">
                    <a:moveTo>
                      <a:pt x="13" y="239"/>
                    </a:moveTo>
                    <a:lnTo>
                      <a:pt x="13" y="239"/>
                    </a:lnTo>
                    <a:lnTo>
                      <a:pt x="9" y="238"/>
                    </a:lnTo>
                    <a:lnTo>
                      <a:pt x="8" y="238"/>
                    </a:lnTo>
                    <a:lnTo>
                      <a:pt x="4" y="238"/>
                    </a:lnTo>
                    <a:lnTo>
                      <a:pt x="2" y="237"/>
                    </a:lnTo>
                    <a:lnTo>
                      <a:pt x="1" y="235"/>
                    </a:lnTo>
                    <a:lnTo>
                      <a:pt x="0" y="234"/>
                    </a:lnTo>
                    <a:lnTo>
                      <a:pt x="0" y="230"/>
                    </a:lnTo>
                    <a:lnTo>
                      <a:pt x="0" y="228"/>
                    </a:lnTo>
                    <a:lnTo>
                      <a:pt x="1" y="227"/>
                    </a:lnTo>
                    <a:lnTo>
                      <a:pt x="1" y="226"/>
                    </a:lnTo>
                    <a:lnTo>
                      <a:pt x="2" y="223"/>
                    </a:lnTo>
                    <a:lnTo>
                      <a:pt x="3" y="222"/>
                    </a:lnTo>
                    <a:lnTo>
                      <a:pt x="4" y="221"/>
                    </a:lnTo>
                    <a:lnTo>
                      <a:pt x="6" y="219"/>
                    </a:lnTo>
                    <a:lnTo>
                      <a:pt x="8" y="219"/>
                    </a:lnTo>
                    <a:lnTo>
                      <a:pt x="9" y="218"/>
                    </a:lnTo>
                    <a:lnTo>
                      <a:pt x="12" y="216"/>
                    </a:lnTo>
                    <a:lnTo>
                      <a:pt x="13" y="215"/>
                    </a:lnTo>
                    <a:lnTo>
                      <a:pt x="13" y="213"/>
                    </a:lnTo>
                    <a:lnTo>
                      <a:pt x="13" y="212"/>
                    </a:lnTo>
                    <a:lnTo>
                      <a:pt x="12" y="208"/>
                    </a:lnTo>
                    <a:lnTo>
                      <a:pt x="11" y="205"/>
                    </a:lnTo>
                    <a:lnTo>
                      <a:pt x="11" y="202"/>
                    </a:lnTo>
                    <a:lnTo>
                      <a:pt x="11" y="200"/>
                    </a:lnTo>
                    <a:lnTo>
                      <a:pt x="12" y="197"/>
                    </a:lnTo>
                    <a:lnTo>
                      <a:pt x="13" y="196"/>
                    </a:lnTo>
                    <a:lnTo>
                      <a:pt x="13" y="202"/>
                    </a:lnTo>
                    <a:lnTo>
                      <a:pt x="17" y="207"/>
                    </a:lnTo>
                    <a:lnTo>
                      <a:pt x="20" y="207"/>
                    </a:lnTo>
                    <a:lnTo>
                      <a:pt x="23" y="206"/>
                    </a:lnTo>
                    <a:lnTo>
                      <a:pt x="25" y="202"/>
                    </a:lnTo>
                    <a:lnTo>
                      <a:pt x="25" y="200"/>
                    </a:lnTo>
                    <a:lnTo>
                      <a:pt x="25" y="197"/>
                    </a:lnTo>
                    <a:lnTo>
                      <a:pt x="25" y="196"/>
                    </a:lnTo>
                    <a:lnTo>
                      <a:pt x="25" y="195"/>
                    </a:lnTo>
                    <a:lnTo>
                      <a:pt x="23" y="194"/>
                    </a:lnTo>
                    <a:lnTo>
                      <a:pt x="22" y="193"/>
                    </a:lnTo>
                    <a:lnTo>
                      <a:pt x="23" y="191"/>
                    </a:lnTo>
                    <a:lnTo>
                      <a:pt x="22" y="191"/>
                    </a:lnTo>
                    <a:lnTo>
                      <a:pt x="23" y="191"/>
                    </a:lnTo>
                    <a:lnTo>
                      <a:pt x="24" y="190"/>
                    </a:lnTo>
                    <a:lnTo>
                      <a:pt x="25" y="190"/>
                    </a:lnTo>
                    <a:lnTo>
                      <a:pt x="27" y="190"/>
                    </a:lnTo>
                    <a:lnTo>
                      <a:pt x="28" y="191"/>
                    </a:lnTo>
                    <a:lnTo>
                      <a:pt x="30" y="193"/>
                    </a:lnTo>
                    <a:lnTo>
                      <a:pt x="33" y="195"/>
                    </a:lnTo>
                    <a:lnTo>
                      <a:pt x="35" y="195"/>
                    </a:lnTo>
                    <a:lnTo>
                      <a:pt x="39" y="194"/>
                    </a:lnTo>
                    <a:lnTo>
                      <a:pt x="41" y="190"/>
                    </a:lnTo>
                    <a:lnTo>
                      <a:pt x="44" y="189"/>
                    </a:lnTo>
                    <a:lnTo>
                      <a:pt x="44" y="188"/>
                    </a:lnTo>
                    <a:lnTo>
                      <a:pt x="46" y="185"/>
                    </a:lnTo>
                    <a:lnTo>
                      <a:pt x="49" y="183"/>
                    </a:lnTo>
                    <a:lnTo>
                      <a:pt x="49" y="177"/>
                    </a:lnTo>
                    <a:lnTo>
                      <a:pt x="51" y="173"/>
                    </a:lnTo>
                    <a:lnTo>
                      <a:pt x="50" y="170"/>
                    </a:lnTo>
                    <a:lnTo>
                      <a:pt x="49" y="168"/>
                    </a:lnTo>
                    <a:lnTo>
                      <a:pt x="45" y="168"/>
                    </a:lnTo>
                    <a:lnTo>
                      <a:pt x="42" y="168"/>
                    </a:lnTo>
                    <a:lnTo>
                      <a:pt x="41" y="168"/>
                    </a:lnTo>
                    <a:lnTo>
                      <a:pt x="39" y="167"/>
                    </a:lnTo>
                    <a:lnTo>
                      <a:pt x="39" y="166"/>
                    </a:lnTo>
                    <a:lnTo>
                      <a:pt x="38" y="164"/>
                    </a:lnTo>
                    <a:lnTo>
                      <a:pt x="35" y="162"/>
                    </a:lnTo>
                    <a:lnTo>
                      <a:pt x="35" y="158"/>
                    </a:lnTo>
                    <a:lnTo>
                      <a:pt x="36" y="157"/>
                    </a:lnTo>
                    <a:lnTo>
                      <a:pt x="38" y="156"/>
                    </a:lnTo>
                    <a:lnTo>
                      <a:pt x="40" y="155"/>
                    </a:lnTo>
                    <a:lnTo>
                      <a:pt x="41" y="155"/>
                    </a:lnTo>
                    <a:lnTo>
                      <a:pt x="44" y="156"/>
                    </a:lnTo>
                    <a:lnTo>
                      <a:pt x="46" y="156"/>
                    </a:lnTo>
                    <a:lnTo>
                      <a:pt x="46" y="157"/>
                    </a:lnTo>
                    <a:lnTo>
                      <a:pt x="49" y="158"/>
                    </a:lnTo>
                    <a:lnTo>
                      <a:pt x="50" y="161"/>
                    </a:lnTo>
                    <a:lnTo>
                      <a:pt x="53" y="159"/>
                    </a:lnTo>
                    <a:lnTo>
                      <a:pt x="57" y="158"/>
                    </a:lnTo>
                    <a:lnTo>
                      <a:pt x="58" y="155"/>
                    </a:lnTo>
                    <a:lnTo>
                      <a:pt x="58" y="151"/>
                    </a:lnTo>
                    <a:lnTo>
                      <a:pt x="61" y="150"/>
                    </a:lnTo>
                    <a:lnTo>
                      <a:pt x="60" y="147"/>
                    </a:lnTo>
                    <a:lnTo>
                      <a:pt x="61" y="146"/>
                    </a:lnTo>
                    <a:lnTo>
                      <a:pt x="62" y="145"/>
                    </a:lnTo>
                    <a:lnTo>
                      <a:pt x="68" y="142"/>
                    </a:lnTo>
                    <a:lnTo>
                      <a:pt x="72" y="140"/>
                    </a:lnTo>
                    <a:lnTo>
                      <a:pt x="77" y="137"/>
                    </a:lnTo>
                    <a:lnTo>
                      <a:pt x="79" y="135"/>
                    </a:lnTo>
                    <a:lnTo>
                      <a:pt x="82" y="134"/>
                    </a:lnTo>
                    <a:lnTo>
                      <a:pt x="87" y="126"/>
                    </a:lnTo>
                    <a:lnTo>
                      <a:pt x="89" y="125"/>
                    </a:lnTo>
                    <a:lnTo>
                      <a:pt x="89" y="124"/>
                    </a:lnTo>
                    <a:lnTo>
                      <a:pt x="91" y="121"/>
                    </a:lnTo>
                    <a:lnTo>
                      <a:pt x="93" y="120"/>
                    </a:lnTo>
                    <a:lnTo>
                      <a:pt x="96" y="119"/>
                    </a:lnTo>
                    <a:lnTo>
                      <a:pt x="99" y="117"/>
                    </a:lnTo>
                    <a:lnTo>
                      <a:pt x="99" y="115"/>
                    </a:lnTo>
                    <a:lnTo>
                      <a:pt x="98" y="113"/>
                    </a:lnTo>
                    <a:lnTo>
                      <a:pt x="99" y="109"/>
                    </a:lnTo>
                    <a:lnTo>
                      <a:pt x="99" y="107"/>
                    </a:lnTo>
                    <a:lnTo>
                      <a:pt x="100" y="104"/>
                    </a:lnTo>
                    <a:lnTo>
                      <a:pt x="100" y="103"/>
                    </a:lnTo>
                    <a:lnTo>
                      <a:pt x="101" y="102"/>
                    </a:lnTo>
                    <a:lnTo>
                      <a:pt x="100" y="98"/>
                    </a:lnTo>
                    <a:lnTo>
                      <a:pt x="98" y="97"/>
                    </a:lnTo>
                    <a:lnTo>
                      <a:pt x="96" y="96"/>
                    </a:lnTo>
                    <a:lnTo>
                      <a:pt x="98" y="95"/>
                    </a:lnTo>
                    <a:lnTo>
                      <a:pt x="98" y="93"/>
                    </a:lnTo>
                    <a:lnTo>
                      <a:pt x="99" y="95"/>
                    </a:lnTo>
                    <a:lnTo>
                      <a:pt x="100" y="95"/>
                    </a:lnTo>
                    <a:lnTo>
                      <a:pt x="105" y="96"/>
                    </a:lnTo>
                    <a:lnTo>
                      <a:pt x="106" y="96"/>
                    </a:lnTo>
                    <a:lnTo>
                      <a:pt x="107" y="97"/>
                    </a:lnTo>
                    <a:lnTo>
                      <a:pt x="109" y="99"/>
                    </a:lnTo>
                    <a:lnTo>
                      <a:pt x="113" y="99"/>
                    </a:lnTo>
                    <a:lnTo>
                      <a:pt x="115" y="101"/>
                    </a:lnTo>
                    <a:lnTo>
                      <a:pt x="117" y="102"/>
                    </a:lnTo>
                    <a:lnTo>
                      <a:pt x="120" y="101"/>
                    </a:lnTo>
                    <a:lnTo>
                      <a:pt x="121" y="99"/>
                    </a:lnTo>
                    <a:lnTo>
                      <a:pt x="123" y="99"/>
                    </a:lnTo>
                    <a:lnTo>
                      <a:pt x="125" y="98"/>
                    </a:lnTo>
                    <a:lnTo>
                      <a:pt x="126" y="97"/>
                    </a:lnTo>
                    <a:lnTo>
                      <a:pt x="126" y="95"/>
                    </a:lnTo>
                    <a:lnTo>
                      <a:pt x="126" y="92"/>
                    </a:lnTo>
                    <a:lnTo>
                      <a:pt x="125" y="90"/>
                    </a:lnTo>
                    <a:lnTo>
                      <a:pt x="127" y="86"/>
                    </a:lnTo>
                    <a:lnTo>
                      <a:pt x="127" y="85"/>
                    </a:lnTo>
                    <a:lnTo>
                      <a:pt x="127" y="84"/>
                    </a:lnTo>
                    <a:lnTo>
                      <a:pt x="129" y="82"/>
                    </a:lnTo>
                    <a:lnTo>
                      <a:pt x="131" y="81"/>
                    </a:lnTo>
                    <a:lnTo>
                      <a:pt x="131" y="77"/>
                    </a:lnTo>
                    <a:lnTo>
                      <a:pt x="136" y="76"/>
                    </a:lnTo>
                    <a:lnTo>
                      <a:pt x="136" y="75"/>
                    </a:lnTo>
                    <a:lnTo>
                      <a:pt x="137" y="74"/>
                    </a:lnTo>
                    <a:lnTo>
                      <a:pt x="140" y="74"/>
                    </a:lnTo>
                    <a:lnTo>
                      <a:pt x="144" y="72"/>
                    </a:lnTo>
                    <a:lnTo>
                      <a:pt x="145" y="72"/>
                    </a:lnTo>
                    <a:lnTo>
                      <a:pt x="147" y="74"/>
                    </a:lnTo>
                    <a:lnTo>
                      <a:pt x="148" y="74"/>
                    </a:lnTo>
                    <a:lnTo>
                      <a:pt x="150" y="72"/>
                    </a:lnTo>
                    <a:lnTo>
                      <a:pt x="151" y="71"/>
                    </a:lnTo>
                    <a:lnTo>
                      <a:pt x="151" y="69"/>
                    </a:lnTo>
                    <a:lnTo>
                      <a:pt x="153" y="68"/>
                    </a:lnTo>
                    <a:lnTo>
                      <a:pt x="153" y="65"/>
                    </a:lnTo>
                    <a:lnTo>
                      <a:pt x="154" y="65"/>
                    </a:lnTo>
                    <a:lnTo>
                      <a:pt x="153" y="64"/>
                    </a:lnTo>
                    <a:lnTo>
                      <a:pt x="151" y="61"/>
                    </a:lnTo>
                    <a:lnTo>
                      <a:pt x="151" y="60"/>
                    </a:lnTo>
                    <a:lnTo>
                      <a:pt x="151" y="58"/>
                    </a:lnTo>
                    <a:lnTo>
                      <a:pt x="153" y="57"/>
                    </a:lnTo>
                    <a:lnTo>
                      <a:pt x="153" y="55"/>
                    </a:lnTo>
                    <a:lnTo>
                      <a:pt x="150" y="54"/>
                    </a:lnTo>
                    <a:lnTo>
                      <a:pt x="149" y="48"/>
                    </a:lnTo>
                    <a:lnTo>
                      <a:pt x="149" y="41"/>
                    </a:lnTo>
                    <a:lnTo>
                      <a:pt x="150" y="38"/>
                    </a:lnTo>
                    <a:lnTo>
                      <a:pt x="150" y="37"/>
                    </a:lnTo>
                    <a:lnTo>
                      <a:pt x="151" y="36"/>
                    </a:lnTo>
                    <a:lnTo>
                      <a:pt x="151" y="35"/>
                    </a:lnTo>
                    <a:lnTo>
                      <a:pt x="155" y="31"/>
                    </a:lnTo>
                    <a:lnTo>
                      <a:pt x="156" y="28"/>
                    </a:lnTo>
                    <a:lnTo>
                      <a:pt x="159" y="26"/>
                    </a:lnTo>
                    <a:lnTo>
                      <a:pt x="161" y="26"/>
                    </a:lnTo>
                    <a:lnTo>
                      <a:pt x="162" y="27"/>
                    </a:lnTo>
                    <a:lnTo>
                      <a:pt x="165" y="28"/>
                    </a:lnTo>
                    <a:lnTo>
                      <a:pt x="166" y="30"/>
                    </a:lnTo>
                    <a:lnTo>
                      <a:pt x="166" y="31"/>
                    </a:lnTo>
                    <a:lnTo>
                      <a:pt x="167" y="35"/>
                    </a:lnTo>
                    <a:lnTo>
                      <a:pt x="167" y="37"/>
                    </a:lnTo>
                    <a:lnTo>
                      <a:pt x="167" y="38"/>
                    </a:lnTo>
                    <a:lnTo>
                      <a:pt x="167" y="39"/>
                    </a:lnTo>
                    <a:lnTo>
                      <a:pt x="170" y="44"/>
                    </a:lnTo>
                    <a:lnTo>
                      <a:pt x="172" y="47"/>
                    </a:lnTo>
                    <a:lnTo>
                      <a:pt x="171" y="48"/>
                    </a:lnTo>
                    <a:lnTo>
                      <a:pt x="171" y="49"/>
                    </a:lnTo>
                    <a:lnTo>
                      <a:pt x="171" y="52"/>
                    </a:lnTo>
                    <a:lnTo>
                      <a:pt x="172" y="54"/>
                    </a:lnTo>
                    <a:lnTo>
                      <a:pt x="172" y="55"/>
                    </a:lnTo>
                    <a:lnTo>
                      <a:pt x="174" y="57"/>
                    </a:lnTo>
                    <a:lnTo>
                      <a:pt x="175" y="59"/>
                    </a:lnTo>
                    <a:lnTo>
                      <a:pt x="177" y="61"/>
                    </a:lnTo>
                    <a:lnTo>
                      <a:pt x="181" y="64"/>
                    </a:lnTo>
                    <a:lnTo>
                      <a:pt x="187" y="64"/>
                    </a:lnTo>
                    <a:lnTo>
                      <a:pt x="193" y="64"/>
                    </a:lnTo>
                    <a:lnTo>
                      <a:pt x="199" y="64"/>
                    </a:lnTo>
                    <a:lnTo>
                      <a:pt x="208" y="61"/>
                    </a:lnTo>
                    <a:lnTo>
                      <a:pt x="209" y="63"/>
                    </a:lnTo>
                    <a:lnTo>
                      <a:pt x="211" y="61"/>
                    </a:lnTo>
                    <a:lnTo>
                      <a:pt x="215" y="60"/>
                    </a:lnTo>
                    <a:lnTo>
                      <a:pt x="220" y="59"/>
                    </a:lnTo>
                    <a:lnTo>
                      <a:pt x="224" y="55"/>
                    </a:lnTo>
                    <a:lnTo>
                      <a:pt x="227" y="52"/>
                    </a:lnTo>
                    <a:lnTo>
                      <a:pt x="229" y="52"/>
                    </a:lnTo>
                    <a:lnTo>
                      <a:pt x="231" y="49"/>
                    </a:lnTo>
                    <a:lnTo>
                      <a:pt x="232" y="48"/>
                    </a:lnTo>
                    <a:lnTo>
                      <a:pt x="235" y="49"/>
                    </a:lnTo>
                    <a:lnTo>
                      <a:pt x="235" y="47"/>
                    </a:lnTo>
                    <a:lnTo>
                      <a:pt x="236" y="46"/>
                    </a:lnTo>
                    <a:lnTo>
                      <a:pt x="240" y="42"/>
                    </a:lnTo>
                    <a:lnTo>
                      <a:pt x="240" y="41"/>
                    </a:lnTo>
                    <a:lnTo>
                      <a:pt x="241" y="39"/>
                    </a:lnTo>
                    <a:lnTo>
                      <a:pt x="242" y="38"/>
                    </a:lnTo>
                    <a:lnTo>
                      <a:pt x="243" y="37"/>
                    </a:lnTo>
                    <a:lnTo>
                      <a:pt x="243" y="36"/>
                    </a:lnTo>
                    <a:lnTo>
                      <a:pt x="243" y="35"/>
                    </a:lnTo>
                    <a:lnTo>
                      <a:pt x="242" y="33"/>
                    </a:lnTo>
                    <a:lnTo>
                      <a:pt x="243" y="32"/>
                    </a:lnTo>
                    <a:lnTo>
                      <a:pt x="245" y="30"/>
                    </a:lnTo>
                    <a:lnTo>
                      <a:pt x="249" y="26"/>
                    </a:lnTo>
                    <a:lnTo>
                      <a:pt x="249" y="25"/>
                    </a:lnTo>
                    <a:lnTo>
                      <a:pt x="251" y="23"/>
                    </a:lnTo>
                    <a:lnTo>
                      <a:pt x="254" y="22"/>
                    </a:lnTo>
                    <a:lnTo>
                      <a:pt x="256" y="21"/>
                    </a:lnTo>
                    <a:lnTo>
                      <a:pt x="256" y="20"/>
                    </a:lnTo>
                    <a:lnTo>
                      <a:pt x="254" y="19"/>
                    </a:lnTo>
                    <a:lnTo>
                      <a:pt x="256" y="19"/>
                    </a:lnTo>
                    <a:lnTo>
                      <a:pt x="258" y="16"/>
                    </a:lnTo>
                    <a:lnTo>
                      <a:pt x="258" y="15"/>
                    </a:lnTo>
                    <a:lnTo>
                      <a:pt x="259" y="14"/>
                    </a:lnTo>
                    <a:lnTo>
                      <a:pt x="262" y="14"/>
                    </a:lnTo>
                    <a:lnTo>
                      <a:pt x="264" y="14"/>
                    </a:lnTo>
                    <a:lnTo>
                      <a:pt x="267" y="11"/>
                    </a:lnTo>
                    <a:lnTo>
                      <a:pt x="268" y="10"/>
                    </a:lnTo>
                    <a:lnTo>
                      <a:pt x="268" y="8"/>
                    </a:lnTo>
                    <a:lnTo>
                      <a:pt x="268" y="6"/>
                    </a:lnTo>
                    <a:lnTo>
                      <a:pt x="268" y="5"/>
                    </a:lnTo>
                    <a:lnTo>
                      <a:pt x="269" y="4"/>
                    </a:lnTo>
                    <a:lnTo>
                      <a:pt x="271" y="4"/>
                    </a:lnTo>
                    <a:lnTo>
                      <a:pt x="271" y="3"/>
                    </a:lnTo>
                    <a:lnTo>
                      <a:pt x="274" y="3"/>
                    </a:lnTo>
                    <a:lnTo>
                      <a:pt x="278" y="3"/>
                    </a:lnTo>
                    <a:lnTo>
                      <a:pt x="283" y="1"/>
                    </a:lnTo>
                    <a:lnTo>
                      <a:pt x="284" y="1"/>
                    </a:lnTo>
                    <a:lnTo>
                      <a:pt x="284" y="0"/>
                    </a:lnTo>
                    <a:lnTo>
                      <a:pt x="286" y="0"/>
                    </a:lnTo>
                    <a:lnTo>
                      <a:pt x="289" y="0"/>
                    </a:lnTo>
                    <a:lnTo>
                      <a:pt x="290" y="0"/>
                    </a:lnTo>
                    <a:lnTo>
                      <a:pt x="295" y="1"/>
                    </a:lnTo>
                    <a:lnTo>
                      <a:pt x="298" y="3"/>
                    </a:lnTo>
                    <a:lnTo>
                      <a:pt x="302" y="4"/>
                    </a:lnTo>
                    <a:lnTo>
                      <a:pt x="305" y="8"/>
                    </a:lnTo>
                    <a:lnTo>
                      <a:pt x="306" y="10"/>
                    </a:lnTo>
                    <a:lnTo>
                      <a:pt x="306" y="12"/>
                    </a:lnTo>
                    <a:lnTo>
                      <a:pt x="306" y="15"/>
                    </a:lnTo>
                    <a:lnTo>
                      <a:pt x="303" y="16"/>
                    </a:lnTo>
                    <a:lnTo>
                      <a:pt x="301" y="19"/>
                    </a:lnTo>
                    <a:lnTo>
                      <a:pt x="297" y="21"/>
                    </a:lnTo>
                    <a:lnTo>
                      <a:pt x="296" y="23"/>
                    </a:lnTo>
                    <a:lnTo>
                      <a:pt x="296" y="25"/>
                    </a:lnTo>
                    <a:lnTo>
                      <a:pt x="296" y="26"/>
                    </a:lnTo>
                    <a:lnTo>
                      <a:pt x="300" y="28"/>
                    </a:lnTo>
                    <a:lnTo>
                      <a:pt x="301" y="32"/>
                    </a:lnTo>
                    <a:lnTo>
                      <a:pt x="303" y="33"/>
                    </a:lnTo>
                    <a:lnTo>
                      <a:pt x="303" y="35"/>
                    </a:lnTo>
                    <a:lnTo>
                      <a:pt x="301" y="39"/>
                    </a:lnTo>
                    <a:lnTo>
                      <a:pt x="301" y="41"/>
                    </a:lnTo>
                    <a:lnTo>
                      <a:pt x="300" y="43"/>
                    </a:lnTo>
                    <a:lnTo>
                      <a:pt x="298" y="43"/>
                    </a:lnTo>
                    <a:lnTo>
                      <a:pt x="298" y="44"/>
                    </a:lnTo>
                    <a:lnTo>
                      <a:pt x="298" y="46"/>
                    </a:lnTo>
                    <a:lnTo>
                      <a:pt x="298" y="47"/>
                    </a:lnTo>
                    <a:lnTo>
                      <a:pt x="295" y="47"/>
                    </a:lnTo>
                    <a:lnTo>
                      <a:pt x="292" y="48"/>
                    </a:lnTo>
                    <a:lnTo>
                      <a:pt x="290" y="49"/>
                    </a:lnTo>
                    <a:lnTo>
                      <a:pt x="290" y="50"/>
                    </a:lnTo>
                    <a:lnTo>
                      <a:pt x="289" y="49"/>
                    </a:lnTo>
                    <a:lnTo>
                      <a:pt x="287" y="49"/>
                    </a:lnTo>
                    <a:lnTo>
                      <a:pt x="284" y="48"/>
                    </a:lnTo>
                    <a:lnTo>
                      <a:pt x="281" y="47"/>
                    </a:lnTo>
                    <a:lnTo>
                      <a:pt x="280" y="48"/>
                    </a:lnTo>
                    <a:lnTo>
                      <a:pt x="279" y="47"/>
                    </a:lnTo>
                    <a:lnTo>
                      <a:pt x="278" y="47"/>
                    </a:lnTo>
                    <a:lnTo>
                      <a:pt x="274" y="48"/>
                    </a:lnTo>
                    <a:lnTo>
                      <a:pt x="270" y="47"/>
                    </a:lnTo>
                    <a:lnTo>
                      <a:pt x="269" y="48"/>
                    </a:lnTo>
                    <a:lnTo>
                      <a:pt x="268" y="48"/>
                    </a:lnTo>
                    <a:lnTo>
                      <a:pt x="265" y="49"/>
                    </a:lnTo>
                    <a:lnTo>
                      <a:pt x="263" y="50"/>
                    </a:lnTo>
                    <a:lnTo>
                      <a:pt x="260" y="52"/>
                    </a:lnTo>
                    <a:lnTo>
                      <a:pt x="258" y="53"/>
                    </a:lnTo>
                    <a:lnTo>
                      <a:pt x="256" y="54"/>
                    </a:lnTo>
                    <a:lnTo>
                      <a:pt x="252" y="57"/>
                    </a:lnTo>
                    <a:lnTo>
                      <a:pt x="249" y="60"/>
                    </a:lnTo>
                    <a:lnTo>
                      <a:pt x="247" y="63"/>
                    </a:lnTo>
                    <a:lnTo>
                      <a:pt x="246" y="64"/>
                    </a:lnTo>
                    <a:lnTo>
                      <a:pt x="245" y="64"/>
                    </a:lnTo>
                    <a:lnTo>
                      <a:pt x="242" y="64"/>
                    </a:lnTo>
                    <a:lnTo>
                      <a:pt x="241" y="65"/>
                    </a:lnTo>
                    <a:lnTo>
                      <a:pt x="238" y="65"/>
                    </a:lnTo>
                    <a:lnTo>
                      <a:pt x="236" y="66"/>
                    </a:lnTo>
                    <a:lnTo>
                      <a:pt x="235" y="68"/>
                    </a:lnTo>
                    <a:lnTo>
                      <a:pt x="234" y="68"/>
                    </a:lnTo>
                    <a:lnTo>
                      <a:pt x="232" y="69"/>
                    </a:lnTo>
                    <a:lnTo>
                      <a:pt x="229" y="70"/>
                    </a:lnTo>
                    <a:lnTo>
                      <a:pt x="221" y="71"/>
                    </a:lnTo>
                    <a:lnTo>
                      <a:pt x="214" y="75"/>
                    </a:lnTo>
                    <a:lnTo>
                      <a:pt x="214" y="76"/>
                    </a:lnTo>
                    <a:lnTo>
                      <a:pt x="211" y="79"/>
                    </a:lnTo>
                    <a:lnTo>
                      <a:pt x="211" y="80"/>
                    </a:lnTo>
                    <a:lnTo>
                      <a:pt x="210" y="79"/>
                    </a:lnTo>
                    <a:lnTo>
                      <a:pt x="204" y="82"/>
                    </a:lnTo>
                    <a:lnTo>
                      <a:pt x="203" y="85"/>
                    </a:lnTo>
                    <a:lnTo>
                      <a:pt x="200" y="87"/>
                    </a:lnTo>
                    <a:lnTo>
                      <a:pt x="197" y="87"/>
                    </a:lnTo>
                    <a:lnTo>
                      <a:pt x="194" y="90"/>
                    </a:lnTo>
                    <a:lnTo>
                      <a:pt x="193" y="90"/>
                    </a:lnTo>
                    <a:lnTo>
                      <a:pt x="189" y="93"/>
                    </a:lnTo>
                    <a:lnTo>
                      <a:pt x="186" y="96"/>
                    </a:lnTo>
                    <a:lnTo>
                      <a:pt x="183" y="99"/>
                    </a:lnTo>
                    <a:lnTo>
                      <a:pt x="182" y="99"/>
                    </a:lnTo>
                    <a:lnTo>
                      <a:pt x="181" y="102"/>
                    </a:lnTo>
                    <a:lnTo>
                      <a:pt x="180" y="104"/>
                    </a:lnTo>
                    <a:lnTo>
                      <a:pt x="177" y="106"/>
                    </a:lnTo>
                    <a:lnTo>
                      <a:pt x="174" y="109"/>
                    </a:lnTo>
                    <a:lnTo>
                      <a:pt x="167" y="118"/>
                    </a:lnTo>
                    <a:lnTo>
                      <a:pt x="164" y="120"/>
                    </a:lnTo>
                    <a:lnTo>
                      <a:pt x="161" y="121"/>
                    </a:lnTo>
                    <a:lnTo>
                      <a:pt x="159" y="123"/>
                    </a:lnTo>
                    <a:lnTo>
                      <a:pt x="159" y="124"/>
                    </a:lnTo>
                    <a:lnTo>
                      <a:pt x="158" y="124"/>
                    </a:lnTo>
                    <a:lnTo>
                      <a:pt x="158" y="125"/>
                    </a:lnTo>
                    <a:lnTo>
                      <a:pt x="156" y="126"/>
                    </a:lnTo>
                    <a:lnTo>
                      <a:pt x="155" y="125"/>
                    </a:lnTo>
                    <a:lnTo>
                      <a:pt x="154" y="126"/>
                    </a:lnTo>
                    <a:lnTo>
                      <a:pt x="153" y="126"/>
                    </a:lnTo>
                    <a:lnTo>
                      <a:pt x="151" y="125"/>
                    </a:lnTo>
                    <a:lnTo>
                      <a:pt x="149" y="125"/>
                    </a:lnTo>
                    <a:lnTo>
                      <a:pt x="147" y="126"/>
                    </a:lnTo>
                    <a:lnTo>
                      <a:pt x="145" y="128"/>
                    </a:lnTo>
                    <a:lnTo>
                      <a:pt x="140" y="129"/>
                    </a:lnTo>
                    <a:lnTo>
                      <a:pt x="139" y="129"/>
                    </a:lnTo>
                    <a:lnTo>
                      <a:pt x="137" y="128"/>
                    </a:lnTo>
                    <a:lnTo>
                      <a:pt x="133" y="125"/>
                    </a:lnTo>
                    <a:lnTo>
                      <a:pt x="129" y="121"/>
                    </a:lnTo>
                    <a:lnTo>
                      <a:pt x="129" y="119"/>
                    </a:lnTo>
                    <a:lnTo>
                      <a:pt x="129" y="118"/>
                    </a:lnTo>
                    <a:lnTo>
                      <a:pt x="128" y="117"/>
                    </a:lnTo>
                    <a:lnTo>
                      <a:pt x="127" y="117"/>
                    </a:lnTo>
                    <a:lnTo>
                      <a:pt x="123" y="117"/>
                    </a:lnTo>
                    <a:lnTo>
                      <a:pt x="122" y="117"/>
                    </a:lnTo>
                    <a:lnTo>
                      <a:pt x="120" y="118"/>
                    </a:lnTo>
                    <a:lnTo>
                      <a:pt x="117" y="120"/>
                    </a:lnTo>
                    <a:lnTo>
                      <a:pt x="115" y="123"/>
                    </a:lnTo>
                    <a:lnTo>
                      <a:pt x="115" y="124"/>
                    </a:lnTo>
                    <a:lnTo>
                      <a:pt x="115" y="125"/>
                    </a:lnTo>
                    <a:lnTo>
                      <a:pt x="115" y="126"/>
                    </a:lnTo>
                    <a:lnTo>
                      <a:pt x="113" y="130"/>
                    </a:lnTo>
                    <a:lnTo>
                      <a:pt x="113" y="131"/>
                    </a:lnTo>
                    <a:lnTo>
                      <a:pt x="115" y="132"/>
                    </a:lnTo>
                    <a:lnTo>
                      <a:pt x="118" y="134"/>
                    </a:lnTo>
                    <a:lnTo>
                      <a:pt x="118" y="135"/>
                    </a:lnTo>
                    <a:lnTo>
                      <a:pt x="117" y="136"/>
                    </a:lnTo>
                    <a:lnTo>
                      <a:pt x="116" y="137"/>
                    </a:lnTo>
                    <a:lnTo>
                      <a:pt x="116" y="139"/>
                    </a:lnTo>
                    <a:lnTo>
                      <a:pt x="115" y="140"/>
                    </a:lnTo>
                    <a:lnTo>
                      <a:pt x="112" y="142"/>
                    </a:lnTo>
                    <a:lnTo>
                      <a:pt x="112" y="145"/>
                    </a:lnTo>
                    <a:lnTo>
                      <a:pt x="111" y="148"/>
                    </a:lnTo>
                    <a:lnTo>
                      <a:pt x="107" y="153"/>
                    </a:lnTo>
                    <a:lnTo>
                      <a:pt x="104" y="157"/>
                    </a:lnTo>
                    <a:lnTo>
                      <a:pt x="99" y="157"/>
                    </a:lnTo>
                    <a:lnTo>
                      <a:pt x="96" y="159"/>
                    </a:lnTo>
                    <a:lnTo>
                      <a:pt x="95" y="163"/>
                    </a:lnTo>
                    <a:lnTo>
                      <a:pt x="94" y="164"/>
                    </a:lnTo>
                    <a:lnTo>
                      <a:pt x="93" y="164"/>
                    </a:lnTo>
                    <a:lnTo>
                      <a:pt x="90" y="164"/>
                    </a:lnTo>
                    <a:lnTo>
                      <a:pt x="88" y="166"/>
                    </a:lnTo>
                    <a:lnTo>
                      <a:pt x="87" y="166"/>
                    </a:lnTo>
                    <a:lnTo>
                      <a:pt x="85" y="168"/>
                    </a:lnTo>
                    <a:lnTo>
                      <a:pt x="83" y="168"/>
                    </a:lnTo>
                    <a:lnTo>
                      <a:pt x="82" y="169"/>
                    </a:lnTo>
                    <a:lnTo>
                      <a:pt x="78" y="172"/>
                    </a:lnTo>
                    <a:lnTo>
                      <a:pt x="77" y="174"/>
                    </a:lnTo>
                    <a:lnTo>
                      <a:pt x="76" y="177"/>
                    </a:lnTo>
                    <a:lnTo>
                      <a:pt x="73" y="178"/>
                    </a:lnTo>
                    <a:lnTo>
                      <a:pt x="72" y="179"/>
                    </a:lnTo>
                    <a:lnTo>
                      <a:pt x="71" y="179"/>
                    </a:lnTo>
                    <a:lnTo>
                      <a:pt x="71" y="180"/>
                    </a:lnTo>
                    <a:lnTo>
                      <a:pt x="69" y="181"/>
                    </a:lnTo>
                    <a:lnTo>
                      <a:pt x="69" y="183"/>
                    </a:lnTo>
                    <a:lnTo>
                      <a:pt x="67" y="184"/>
                    </a:lnTo>
                    <a:lnTo>
                      <a:pt x="67" y="186"/>
                    </a:lnTo>
                    <a:lnTo>
                      <a:pt x="66" y="188"/>
                    </a:lnTo>
                    <a:lnTo>
                      <a:pt x="66" y="189"/>
                    </a:lnTo>
                    <a:lnTo>
                      <a:pt x="64" y="189"/>
                    </a:lnTo>
                    <a:lnTo>
                      <a:pt x="63" y="190"/>
                    </a:lnTo>
                    <a:lnTo>
                      <a:pt x="62" y="194"/>
                    </a:lnTo>
                    <a:lnTo>
                      <a:pt x="61" y="196"/>
                    </a:lnTo>
                    <a:lnTo>
                      <a:pt x="60" y="199"/>
                    </a:lnTo>
                    <a:lnTo>
                      <a:pt x="60" y="200"/>
                    </a:lnTo>
                    <a:lnTo>
                      <a:pt x="60" y="201"/>
                    </a:lnTo>
                    <a:lnTo>
                      <a:pt x="57" y="204"/>
                    </a:lnTo>
                    <a:lnTo>
                      <a:pt x="53" y="207"/>
                    </a:lnTo>
                    <a:lnTo>
                      <a:pt x="52" y="210"/>
                    </a:lnTo>
                    <a:lnTo>
                      <a:pt x="50" y="210"/>
                    </a:lnTo>
                    <a:lnTo>
                      <a:pt x="47" y="211"/>
                    </a:lnTo>
                    <a:lnTo>
                      <a:pt x="42" y="212"/>
                    </a:lnTo>
                    <a:lnTo>
                      <a:pt x="36" y="211"/>
                    </a:lnTo>
                    <a:lnTo>
                      <a:pt x="35" y="211"/>
                    </a:lnTo>
                    <a:lnTo>
                      <a:pt x="31" y="213"/>
                    </a:lnTo>
                    <a:lnTo>
                      <a:pt x="30" y="215"/>
                    </a:lnTo>
                    <a:lnTo>
                      <a:pt x="29" y="217"/>
                    </a:lnTo>
                    <a:lnTo>
                      <a:pt x="27" y="217"/>
                    </a:lnTo>
                    <a:lnTo>
                      <a:pt x="27" y="219"/>
                    </a:lnTo>
                    <a:lnTo>
                      <a:pt x="25" y="219"/>
                    </a:lnTo>
                    <a:lnTo>
                      <a:pt x="24" y="224"/>
                    </a:lnTo>
                    <a:lnTo>
                      <a:pt x="23" y="227"/>
                    </a:lnTo>
                    <a:lnTo>
                      <a:pt x="22" y="229"/>
                    </a:lnTo>
                    <a:lnTo>
                      <a:pt x="20" y="233"/>
                    </a:lnTo>
                    <a:lnTo>
                      <a:pt x="17" y="237"/>
                    </a:lnTo>
                    <a:lnTo>
                      <a:pt x="13"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5" name="Freeform 478"/>
              <p:cNvSpPr>
                <a:spLocks/>
              </p:cNvSpPr>
              <p:nvPr/>
            </p:nvSpPr>
            <p:spPr bwMode="auto">
              <a:xfrm>
                <a:off x="4842904" y="690241"/>
                <a:ext cx="12413" cy="5729"/>
              </a:xfrm>
              <a:custGeom>
                <a:avLst/>
                <a:gdLst>
                  <a:gd name="T0" fmla="*/ 2147483647 w 13"/>
                  <a:gd name="T1" fmla="*/ 2147483647 h 6"/>
                  <a:gd name="T2" fmla="*/ 2147483647 w 13"/>
                  <a:gd name="T3" fmla="*/ 2147483647 h 6"/>
                  <a:gd name="T4" fmla="*/ 2147483647 w 13"/>
                  <a:gd name="T5" fmla="*/ 2147483647 h 6"/>
                  <a:gd name="T6" fmla="*/ 2147483647 w 13"/>
                  <a:gd name="T7" fmla="*/ 2147483647 h 6"/>
                  <a:gd name="T8" fmla="*/ 2147483647 w 13"/>
                  <a:gd name="T9" fmla="*/ 2147483647 h 6"/>
                  <a:gd name="T10" fmla="*/ 2147483647 w 13"/>
                  <a:gd name="T11" fmla="*/ 2147483647 h 6"/>
                  <a:gd name="T12" fmla="*/ 2147483647 w 13"/>
                  <a:gd name="T13" fmla="*/ 2147483647 h 6"/>
                  <a:gd name="T14" fmla="*/ 2147483647 w 13"/>
                  <a:gd name="T15" fmla="*/ 2147483647 h 6"/>
                  <a:gd name="T16" fmla="*/ 2147483647 w 13"/>
                  <a:gd name="T17" fmla="*/ 2147483647 h 6"/>
                  <a:gd name="T18" fmla="*/ 2147483647 w 13"/>
                  <a:gd name="T19" fmla="*/ 2147483647 h 6"/>
                  <a:gd name="T20" fmla="*/ 2147483647 w 13"/>
                  <a:gd name="T21" fmla="*/ 2147483647 h 6"/>
                  <a:gd name="T22" fmla="*/ 2147483647 w 13"/>
                  <a:gd name="T23" fmla="*/ 2147483647 h 6"/>
                  <a:gd name="T24" fmla="*/ 2147483647 w 13"/>
                  <a:gd name="T25" fmla="*/ 0 h 6"/>
                  <a:gd name="T26" fmla="*/ 2147483647 w 13"/>
                  <a:gd name="T27" fmla="*/ 0 h 6"/>
                  <a:gd name="T28" fmla="*/ 2147483647 w 13"/>
                  <a:gd name="T29" fmla="*/ 0 h 6"/>
                  <a:gd name="T30" fmla="*/ 2147483647 w 13"/>
                  <a:gd name="T31" fmla="*/ 0 h 6"/>
                  <a:gd name="T32" fmla="*/ 2147483647 w 13"/>
                  <a:gd name="T33" fmla="*/ 2147483647 h 6"/>
                  <a:gd name="T34" fmla="*/ 2147483647 w 13"/>
                  <a:gd name="T35" fmla="*/ 2147483647 h 6"/>
                  <a:gd name="T36" fmla="*/ 2147483647 w 13"/>
                  <a:gd name="T37" fmla="*/ 2147483647 h 6"/>
                  <a:gd name="T38" fmla="*/ 2147483647 w 13"/>
                  <a:gd name="T39" fmla="*/ 2147483647 h 6"/>
                  <a:gd name="T40" fmla="*/ 2147483647 w 13"/>
                  <a:gd name="T41" fmla="*/ 2147483647 h 6"/>
                  <a:gd name="T42" fmla="*/ 2147483647 w 13"/>
                  <a:gd name="T43" fmla="*/ 2147483647 h 6"/>
                  <a:gd name="T44" fmla="*/ 2147483647 w 13"/>
                  <a:gd name="T45" fmla="*/ 2147483647 h 6"/>
                  <a:gd name="T46" fmla="*/ 2147483647 w 13"/>
                  <a:gd name="T47" fmla="*/ 2147483647 h 6"/>
                  <a:gd name="T48" fmla="*/ 2147483647 w 13"/>
                  <a:gd name="T49" fmla="*/ 2147483647 h 6"/>
                  <a:gd name="T50" fmla="*/ 0 w 13"/>
                  <a:gd name="T51" fmla="*/ 2147483647 h 6"/>
                  <a:gd name="T52" fmla="*/ 0 w 13"/>
                  <a:gd name="T53" fmla="*/ 2147483647 h 6"/>
                  <a:gd name="T54" fmla="*/ 0 w 13"/>
                  <a:gd name="T55" fmla="*/ 2147483647 h 6"/>
                  <a:gd name="T56" fmla="*/ 2147483647 w 13"/>
                  <a:gd name="T57" fmla="*/ 2147483647 h 6"/>
                  <a:gd name="T58" fmla="*/ 2147483647 w 13"/>
                  <a:gd name="T59" fmla="*/ 2147483647 h 6"/>
                  <a:gd name="T60" fmla="*/ 2147483647 w 13"/>
                  <a:gd name="T61" fmla="*/ 2147483647 h 6"/>
                  <a:gd name="T62" fmla="*/ 2147483647 w 13"/>
                  <a:gd name="T63" fmla="*/ 2147483647 h 6"/>
                  <a:gd name="T64" fmla="*/ 2147483647 w 13"/>
                  <a:gd name="T65" fmla="*/ 2147483647 h 6"/>
                  <a:gd name="T66" fmla="*/ 2147483647 w 13"/>
                  <a:gd name="T67" fmla="*/ 2147483647 h 6"/>
                  <a:gd name="T68" fmla="*/ 2147483647 w 13"/>
                  <a:gd name="T69" fmla="*/ 2147483647 h 6"/>
                  <a:gd name="T70" fmla="*/ 2147483647 w 13"/>
                  <a:gd name="T71" fmla="*/ 2147483647 h 6"/>
                  <a:gd name="T72" fmla="*/ 2147483647 w 13"/>
                  <a:gd name="T73" fmla="*/ 2147483647 h 6"/>
                  <a:gd name="T74" fmla="*/ 2147483647 w 13"/>
                  <a:gd name="T75" fmla="*/ 2147483647 h 6"/>
                  <a:gd name="T76" fmla="*/ 2147483647 w 13"/>
                  <a:gd name="T77" fmla="*/ 2147483647 h 6"/>
                  <a:gd name="T78" fmla="*/ 2147483647 w 13"/>
                  <a:gd name="T79" fmla="*/ 2147483647 h 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 h="6">
                    <a:moveTo>
                      <a:pt x="13" y="5"/>
                    </a:moveTo>
                    <a:lnTo>
                      <a:pt x="13" y="5"/>
                    </a:lnTo>
                    <a:lnTo>
                      <a:pt x="13" y="4"/>
                    </a:lnTo>
                    <a:lnTo>
                      <a:pt x="13" y="2"/>
                    </a:lnTo>
                    <a:lnTo>
                      <a:pt x="10" y="2"/>
                    </a:lnTo>
                    <a:lnTo>
                      <a:pt x="9" y="2"/>
                    </a:lnTo>
                    <a:lnTo>
                      <a:pt x="9" y="1"/>
                    </a:lnTo>
                    <a:lnTo>
                      <a:pt x="8" y="1"/>
                    </a:lnTo>
                    <a:lnTo>
                      <a:pt x="7" y="0"/>
                    </a:lnTo>
                    <a:lnTo>
                      <a:pt x="5" y="1"/>
                    </a:lnTo>
                    <a:lnTo>
                      <a:pt x="7" y="1"/>
                    </a:lnTo>
                    <a:lnTo>
                      <a:pt x="4" y="4"/>
                    </a:lnTo>
                    <a:lnTo>
                      <a:pt x="3" y="4"/>
                    </a:lnTo>
                    <a:lnTo>
                      <a:pt x="0" y="4"/>
                    </a:lnTo>
                    <a:lnTo>
                      <a:pt x="0" y="5"/>
                    </a:lnTo>
                    <a:lnTo>
                      <a:pt x="2" y="5"/>
                    </a:lnTo>
                    <a:lnTo>
                      <a:pt x="5" y="6"/>
                    </a:lnTo>
                    <a:lnTo>
                      <a:pt x="7" y="5"/>
                    </a:lnTo>
                    <a:lnTo>
                      <a:pt x="10" y="6"/>
                    </a:lnTo>
                    <a:lnTo>
                      <a:pt x="13" y="6"/>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6" name="Freeform 479"/>
              <p:cNvSpPr>
                <a:spLocks/>
              </p:cNvSpPr>
              <p:nvPr/>
            </p:nvSpPr>
            <p:spPr bwMode="auto">
              <a:xfrm>
                <a:off x="4887782" y="642498"/>
                <a:ext cx="47743" cy="37239"/>
              </a:xfrm>
              <a:custGeom>
                <a:avLst/>
                <a:gdLst>
                  <a:gd name="T0" fmla="*/ 2147483647 w 50"/>
                  <a:gd name="T1" fmla="*/ 2147483647 h 39"/>
                  <a:gd name="T2" fmla="*/ 2147483647 w 50"/>
                  <a:gd name="T3" fmla="*/ 2147483647 h 39"/>
                  <a:gd name="T4" fmla="*/ 2147483647 w 50"/>
                  <a:gd name="T5" fmla="*/ 2147483647 h 39"/>
                  <a:gd name="T6" fmla="*/ 2147483647 w 50"/>
                  <a:gd name="T7" fmla="*/ 2147483647 h 39"/>
                  <a:gd name="T8" fmla="*/ 2147483647 w 50"/>
                  <a:gd name="T9" fmla="*/ 2147483647 h 39"/>
                  <a:gd name="T10" fmla="*/ 2147483647 w 50"/>
                  <a:gd name="T11" fmla="*/ 2147483647 h 39"/>
                  <a:gd name="T12" fmla="*/ 2147483647 w 50"/>
                  <a:gd name="T13" fmla="*/ 2147483647 h 39"/>
                  <a:gd name="T14" fmla="*/ 2147483647 w 50"/>
                  <a:gd name="T15" fmla="*/ 2147483647 h 39"/>
                  <a:gd name="T16" fmla="*/ 2147483647 w 50"/>
                  <a:gd name="T17" fmla="*/ 2147483647 h 39"/>
                  <a:gd name="T18" fmla="*/ 2147483647 w 50"/>
                  <a:gd name="T19" fmla="*/ 2147483647 h 39"/>
                  <a:gd name="T20" fmla="*/ 2147483647 w 50"/>
                  <a:gd name="T21" fmla="*/ 2147483647 h 39"/>
                  <a:gd name="T22" fmla="*/ 2147483647 w 50"/>
                  <a:gd name="T23" fmla="*/ 2147483647 h 39"/>
                  <a:gd name="T24" fmla="*/ 2147483647 w 50"/>
                  <a:gd name="T25" fmla="*/ 2147483647 h 39"/>
                  <a:gd name="T26" fmla="*/ 2147483647 w 50"/>
                  <a:gd name="T27" fmla="*/ 2147483647 h 39"/>
                  <a:gd name="T28" fmla="*/ 2147483647 w 50"/>
                  <a:gd name="T29" fmla="*/ 2147483647 h 39"/>
                  <a:gd name="T30" fmla="*/ 2147483647 w 50"/>
                  <a:gd name="T31" fmla="*/ 2147483647 h 39"/>
                  <a:gd name="T32" fmla="*/ 2147483647 w 50"/>
                  <a:gd name="T33" fmla="*/ 2147483647 h 39"/>
                  <a:gd name="T34" fmla="*/ 2147483647 w 50"/>
                  <a:gd name="T35" fmla="*/ 2147483647 h 39"/>
                  <a:gd name="T36" fmla="*/ 2147483647 w 50"/>
                  <a:gd name="T37" fmla="*/ 2147483647 h 39"/>
                  <a:gd name="T38" fmla="*/ 2147483647 w 50"/>
                  <a:gd name="T39" fmla="*/ 2147483647 h 39"/>
                  <a:gd name="T40" fmla="*/ 2147483647 w 50"/>
                  <a:gd name="T41" fmla="*/ 2147483647 h 39"/>
                  <a:gd name="T42" fmla="*/ 2147483647 w 50"/>
                  <a:gd name="T43" fmla="*/ 2147483647 h 39"/>
                  <a:gd name="T44" fmla="*/ 2147483647 w 50"/>
                  <a:gd name="T45" fmla="*/ 2147483647 h 39"/>
                  <a:gd name="T46" fmla="*/ 2147483647 w 50"/>
                  <a:gd name="T47" fmla="*/ 2147483647 h 39"/>
                  <a:gd name="T48" fmla="*/ 2147483647 w 50"/>
                  <a:gd name="T49" fmla="*/ 2147483647 h 39"/>
                  <a:gd name="T50" fmla="*/ 2147483647 w 50"/>
                  <a:gd name="T51" fmla="*/ 2147483647 h 39"/>
                  <a:gd name="T52" fmla="*/ 2147483647 w 50"/>
                  <a:gd name="T53" fmla="*/ 2147483647 h 39"/>
                  <a:gd name="T54" fmla="*/ 2147483647 w 50"/>
                  <a:gd name="T55" fmla="*/ 2147483647 h 39"/>
                  <a:gd name="T56" fmla="*/ 2147483647 w 50"/>
                  <a:gd name="T57" fmla="*/ 2147483647 h 39"/>
                  <a:gd name="T58" fmla="*/ 2147483647 w 50"/>
                  <a:gd name="T59" fmla="*/ 2147483647 h 39"/>
                  <a:gd name="T60" fmla="*/ 2147483647 w 50"/>
                  <a:gd name="T61" fmla="*/ 2147483647 h 39"/>
                  <a:gd name="T62" fmla="*/ 2147483647 w 50"/>
                  <a:gd name="T63" fmla="*/ 2147483647 h 39"/>
                  <a:gd name="T64" fmla="*/ 2147483647 w 50"/>
                  <a:gd name="T65" fmla="*/ 2147483647 h 39"/>
                  <a:gd name="T66" fmla="*/ 2147483647 w 50"/>
                  <a:gd name="T67" fmla="*/ 2147483647 h 39"/>
                  <a:gd name="T68" fmla="*/ 2147483647 w 50"/>
                  <a:gd name="T69" fmla="*/ 2147483647 h 39"/>
                  <a:gd name="T70" fmla="*/ 2147483647 w 50"/>
                  <a:gd name="T71" fmla="*/ 2147483647 h 39"/>
                  <a:gd name="T72" fmla="*/ 2147483647 w 50"/>
                  <a:gd name="T73" fmla="*/ 2147483647 h 39"/>
                  <a:gd name="T74" fmla="*/ 2147483647 w 50"/>
                  <a:gd name="T75" fmla="*/ 2147483647 h 39"/>
                  <a:gd name="T76" fmla="*/ 2147483647 w 50"/>
                  <a:gd name="T77" fmla="*/ 2147483647 h 39"/>
                  <a:gd name="T78" fmla="*/ 2147483647 w 50"/>
                  <a:gd name="T79" fmla="*/ 0 h 39"/>
                  <a:gd name="T80" fmla="*/ 2147483647 w 50"/>
                  <a:gd name="T81" fmla="*/ 2147483647 h 39"/>
                  <a:gd name="T82" fmla="*/ 2147483647 w 50"/>
                  <a:gd name="T83" fmla="*/ 2147483647 h 39"/>
                  <a:gd name="T84" fmla="*/ 2147483647 w 50"/>
                  <a:gd name="T85" fmla="*/ 2147483647 h 39"/>
                  <a:gd name="T86" fmla="*/ 2147483647 w 50"/>
                  <a:gd name="T87" fmla="*/ 2147483647 h 39"/>
                  <a:gd name="T88" fmla="*/ 2147483647 w 50"/>
                  <a:gd name="T89" fmla="*/ 2147483647 h 39"/>
                  <a:gd name="T90" fmla="*/ 2147483647 w 50"/>
                  <a:gd name="T91" fmla="*/ 2147483647 h 39"/>
                  <a:gd name="T92" fmla="*/ 2147483647 w 50"/>
                  <a:gd name="T93" fmla="*/ 2147483647 h 39"/>
                  <a:gd name="T94" fmla="*/ 2147483647 w 50"/>
                  <a:gd name="T95" fmla="*/ 2147483647 h 39"/>
                  <a:gd name="T96" fmla="*/ 2147483647 w 50"/>
                  <a:gd name="T97" fmla="*/ 2147483647 h 39"/>
                  <a:gd name="T98" fmla="*/ 2147483647 w 50"/>
                  <a:gd name="T99" fmla="*/ 2147483647 h 39"/>
                  <a:gd name="T100" fmla="*/ 2147483647 w 50"/>
                  <a:gd name="T101" fmla="*/ 2147483647 h 39"/>
                  <a:gd name="T102" fmla="*/ 2147483647 w 50"/>
                  <a:gd name="T103" fmla="*/ 2147483647 h 39"/>
                  <a:gd name="T104" fmla="*/ 2147483647 w 50"/>
                  <a:gd name="T105" fmla="*/ 2147483647 h 39"/>
                  <a:gd name="T106" fmla="*/ 2147483647 w 50"/>
                  <a:gd name="T107" fmla="*/ 2147483647 h 39"/>
                  <a:gd name="T108" fmla="*/ 2147483647 w 50"/>
                  <a:gd name="T109" fmla="*/ 2147483647 h 39"/>
                  <a:gd name="T110" fmla="*/ 2147483647 w 50"/>
                  <a:gd name="T111" fmla="*/ 2147483647 h 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 h="39">
                    <a:moveTo>
                      <a:pt x="1" y="17"/>
                    </a:moveTo>
                    <a:lnTo>
                      <a:pt x="1" y="17"/>
                    </a:lnTo>
                    <a:lnTo>
                      <a:pt x="0" y="18"/>
                    </a:lnTo>
                    <a:lnTo>
                      <a:pt x="1" y="21"/>
                    </a:lnTo>
                    <a:lnTo>
                      <a:pt x="2" y="23"/>
                    </a:lnTo>
                    <a:lnTo>
                      <a:pt x="4" y="24"/>
                    </a:lnTo>
                    <a:lnTo>
                      <a:pt x="2" y="27"/>
                    </a:lnTo>
                    <a:lnTo>
                      <a:pt x="1" y="28"/>
                    </a:lnTo>
                    <a:lnTo>
                      <a:pt x="1" y="29"/>
                    </a:lnTo>
                    <a:lnTo>
                      <a:pt x="0" y="30"/>
                    </a:lnTo>
                    <a:lnTo>
                      <a:pt x="1" y="30"/>
                    </a:lnTo>
                    <a:lnTo>
                      <a:pt x="2" y="30"/>
                    </a:lnTo>
                    <a:lnTo>
                      <a:pt x="1" y="32"/>
                    </a:lnTo>
                    <a:lnTo>
                      <a:pt x="2" y="32"/>
                    </a:lnTo>
                    <a:lnTo>
                      <a:pt x="4" y="32"/>
                    </a:lnTo>
                    <a:lnTo>
                      <a:pt x="4" y="30"/>
                    </a:lnTo>
                    <a:lnTo>
                      <a:pt x="4" y="29"/>
                    </a:lnTo>
                    <a:lnTo>
                      <a:pt x="5" y="27"/>
                    </a:lnTo>
                    <a:lnTo>
                      <a:pt x="6" y="28"/>
                    </a:lnTo>
                    <a:lnTo>
                      <a:pt x="5" y="29"/>
                    </a:lnTo>
                    <a:lnTo>
                      <a:pt x="5" y="30"/>
                    </a:lnTo>
                    <a:lnTo>
                      <a:pt x="6" y="34"/>
                    </a:lnTo>
                    <a:lnTo>
                      <a:pt x="7" y="35"/>
                    </a:lnTo>
                    <a:lnTo>
                      <a:pt x="9" y="36"/>
                    </a:lnTo>
                    <a:lnTo>
                      <a:pt x="10" y="36"/>
                    </a:lnTo>
                    <a:lnTo>
                      <a:pt x="9" y="38"/>
                    </a:lnTo>
                    <a:lnTo>
                      <a:pt x="10" y="39"/>
                    </a:lnTo>
                    <a:lnTo>
                      <a:pt x="11" y="38"/>
                    </a:lnTo>
                    <a:lnTo>
                      <a:pt x="13" y="38"/>
                    </a:lnTo>
                    <a:lnTo>
                      <a:pt x="15" y="35"/>
                    </a:lnTo>
                    <a:lnTo>
                      <a:pt x="16" y="35"/>
                    </a:lnTo>
                    <a:lnTo>
                      <a:pt x="15" y="34"/>
                    </a:lnTo>
                    <a:lnTo>
                      <a:pt x="15" y="33"/>
                    </a:lnTo>
                    <a:lnTo>
                      <a:pt x="16" y="32"/>
                    </a:lnTo>
                    <a:lnTo>
                      <a:pt x="17" y="29"/>
                    </a:lnTo>
                    <a:lnTo>
                      <a:pt x="20" y="30"/>
                    </a:lnTo>
                    <a:lnTo>
                      <a:pt x="21" y="32"/>
                    </a:lnTo>
                    <a:lnTo>
                      <a:pt x="22" y="32"/>
                    </a:lnTo>
                    <a:lnTo>
                      <a:pt x="22" y="30"/>
                    </a:lnTo>
                    <a:lnTo>
                      <a:pt x="24" y="29"/>
                    </a:lnTo>
                    <a:lnTo>
                      <a:pt x="27" y="29"/>
                    </a:lnTo>
                    <a:lnTo>
                      <a:pt x="28" y="27"/>
                    </a:lnTo>
                    <a:lnTo>
                      <a:pt x="28" y="25"/>
                    </a:lnTo>
                    <a:lnTo>
                      <a:pt x="29" y="27"/>
                    </a:lnTo>
                    <a:lnTo>
                      <a:pt x="32" y="25"/>
                    </a:lnTo>
                    <a:lnTo>
                      <a:pt x="32" y="24"/>
                    </a:lnTo>
                    <a:lnTo>
                      <a:pt x="31" y="23"/>
                    </a:lnTo>
                    <a:lnTo>
                      <a:pt x="32" y="22"/>
                    </a:lnTo>
                    <a:lnTo>
                      <a:pt x="32" y="21"/>
                    </a:lnTo>
                    <a:lnTo>
                      <a:pt x="33" y="22"/>
                    </a:lnTo>
                    <a:lnTo>
                      <a:pt x="34" y="22"/>
                    </a:lnTo>
                    <a:lnTo>
                      <a:pt x="34" y="21"/>
                    </a:lnTo>
                    <a:lnTo>
                      <a:pt x="37" y="22"/>
                    </a:lnTo>
                    <a:lnTo>
                      <a:pt x="39" y="21"/>
                    </a:lnTo>
                    <a:lnTo>
                      <a:pt x="38" y="21"/>
                    </a:lnTo>
                    <a:lnTo>
                      <a:pt x="38" y="19"/>
                    </a:lnTo>
                    <a:lnTo>
                      <a:pt x="37" y="19"/>
                    </a:lnTo>
                    <a:lnTo>
                      <a:pt x="37" y="18"/>
                    </a:lnTo>
                    <a:lnTo>
                      <a:pt x="38" y="17"/>
                    </a:lnTo>
                    <a:lnTo>
                      <a:pt x="40" y="17"/>
                    </a:lnTo>
                    <a:lnTo>
                      <a:pt x="42" y="17"/>
                    </a:lnTo>
                    <a:lnTo>
                      <a:pt x="44" y="16"/>
                    </a:lnTo>
                    <a:lnTo>
                      <a:pt x="46" y="16"/>
                    </a:lnTo>
                    <a:lnTo>
                      <a:pt x="48" y="17"/>
                    </a:lnTo>
                    <a:lnTo>
                      <a:pt x="48" y="16"/>
                    </a:lnTo>
                    <a:lnTo>
                      <a:pt x="49" y="16"/>
                    </a:lnTo>
                    <a:lnTo>
                      <a:pt x="49" y="14"/>
                    </a:lnTo>
                    <a:lnTo>
                      <a:pt x="48" y="14"/>
                    </a:lnTo>
                    <a:lnTo>
                      <a:pt x="48" y="13"/>
                    </a:lnTo>
                    <a:lnTo>
                      <a:pt x="50" y="12"/>
                    </a:lnTo>
                    <a:lnTo>
                      <a:pt x="50" y="10"/>
                    </a:lnTo>
                    <a:lnTo>
                      <a:pt x="49" y="10"/>
                    </a:lnTo>
                    <a:lnTo>
                      <a:pt x="46" y="10"/>
                    </a:lnTo>
                    <a:lnTo>
                      <a:pt x="46" y="8"/>
                    </a:lnTo>
                    <a:lnTo>
                      <a:pt x="44" y="6"/>
                    </a:lnTo>
                    <a:lnTo>
                      <a:pt x="43" y="5"/>
                    </a:lnTo>
                    <a:lnTo>
                      <a:pt x="42" y="2"/>
                    </a:lnTo>
                    <a:lnTo>
                      <a:pt x="40" y="2"/>
                    </a:lnTo>
                    <a:lnTo>
                      <a:pt x="40" y="1"/>
                    </a:lnTo>
                    <a:lnTo>
                      <a:pt x="39" y="1"/>
                    </a:lnTo>
                    <a:lnTo>
                      <a:pt x="39" y="0"/>
                    </a:lnTo>
                    <a:lnTo>
                      <a:pt x="38" y="0"/>
                    </a:lnTo>
                    <a:lnTo>
                      <a:pt x="37" y="0"/>
                    </a:lnTo>
                    <a:lnTo>
                      <a:pt x="35" y="1"/>
                    </a:lnTo>
                    <a:lnTo>
                      <a:pt x="35" y="2"/>
                    </a:lnTo>
                    <a:lnTo>
                      <a:pt x="37" y="3"/>
                    </a:lnTo>
                    <a:lnTo>
                      <a:pt x="35" y="5"/>
                    </a:lnTo>
                    <a:lnTo>
                      <a:pt x="34" y="3"/>
                    </a:lnTo>
                    <a:lnTo>
                      <a:pt x="34" y="2"/>
                    </a:lnTo>
                    <a:lnTo>
                      <a:pt x="33" y="3"/>
                    </a:lnTo>
                    <a:lnTo>
                      <a:pt x="31" y="2"/>
                    </a:lnTo>
                    <a:lnTo>
                      <a:pt x="31" y="5"/>
                    </a:lnTo>
                    <a:lnTo>
                      <a:pt x="29" y="3"/>
                    </a:lnTo>
                    <a:lnTo>
                      <a:pt x="27" y="5"/>
                    </a:lnTo>
                    <a:lnTo>
                      <a:pt x="24" y="7"/>
                    </a:lnTo>
                    <a:lnTo>
                      <a:pt x="21" y="10"/>
                    </a:lnTo>
                    <a:lnTo>
                      <a:pt x="21" y="11"/>
                    </a:lnTo>
                    <a:lnTo>
                      <a:pt x="23" y="12"/>
                    </a:lnTo>
                    <a:lnTo>
                      <a:pt x="24" y="13"/>
                    </a:lnTo>
                    <a:lnTo>
                      <a:pt x="23" y="13"/>
                    </a:lnTo>
                    <a:lnTo>
                      <a:pt x="22" y="12"/>
                    </a:lnTo>
                    <a:lnTo>
                      <a:pt x="17" y="12"/>
                    </a:lnTo>
                    <a:lnTo>
                      <a:pt x="13" y="12"/>
                    </a:lnTo>
                    <a:lnTo>
                      <a:pt x="12" y="13"/>
                    </a:lnTo>
                    <a:lnTo>
                      <a:pt x="10" y="13"/>
                    </a:lnTo>
                    <a:lnTo>
                      <a:pt x="9" y="14"/>
                    </a:lnTo>
                    <a:lnTo>
                      <a:pt x="5" y="14"/>
                    </a:lnTo>
                    <a:lnTo>
                      <a:pt x="4" y="14"/>
                    </a:lnTo>
                    <a:lnTo>
                      <a:pt x="2" y="16"/>
                    </a:lnTo>
                    <a:lnTo>
                      <a:pt x="2" y="17"/>
                    </a:ln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7" name="Freeform 480"/>
              <p:cNvSpPr>
                <a:spLocks/>
              </p:cNvSpPr>
              <p:nvPr/>
            </p:nvSpPr>
            <p:spPr bwMode="auto">
              <a:xfrm>
                <a:off x="3911919" y="1133294"/>
                <a:ext cx="3819" cy="286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2147483647 h 3"/>
                  <a:gd name="T16" fmla="*/ 0 w 4"/>
                  <a:gd name="T17" fmla="*/ 2147483647 h 3"/>
                  <a:gd name="T18" fmla="*/ 0 w 4"/>
                  <a:gd name="T19" fmla="*/ 2147483647 h 3"/>
                  <a:gd name="T20" fmla="*/ 2147483647 w 4"/>
                  <a:gd name="T21" fmla="*/ 0 h 3"/>
                  <a:gd name="T22" fmla="*/ 2147483647 w 4"/>
                  <a:gd name="T23" fmla="*/ 0 h 3"/>
                  <a:gd name="T24" fmla="*/ 2147483647 w 4"/>
                  <a:gd name="T25" fmla="*/ 0 h 3"/>
                  <a:gd name="T26" fmla="*/ 2147483647 w 4"/>
                  <a:gd name="T27" fmla="*/ 0 h 3"/>
                  <a:gd name="T28" fmla="*/ 2147483647 w 4"/>
                  <a:gd name="T29" fmla="*/ 0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
                    <a:moveTo>
                      <a:pt x="3" y="3"/>
                    </a:moveTo>
                    <a:lnTo>
                      <a:pt x="3" y="3"/>
                    </a:lnTo>
                    <a:lnTo>
                      <a:pt x="2" y="3"/>
                    </a:lnTo>
                    <a:lnTo>
                      <a:pt x="0" y="1"/>
                    </a:lnTo>
                    <a:lnTo>
                      <a:pt x="2" y="0"/>
                    </a:lnTo>
                    <a:lnTo>
                      <a:pt x="3" y="0"/>
                    </a:lnTo>
                    <a:lnTo>
                      <a:pt x="4" y="0"/>
                    </a:lnTo>
                    <a:lnTo>
                      <a:pt x="4" y="1"/>
                    </a:lnTo>
                    <a:lnTo>
                      <a:pt x="4" y="3"/>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8" name="Freeform 481"/>
              <p:cNvSpPr>
                <a:spLocks/>
              </p:cNvSpPr>
              <p:nvPr/>
            </p:nvSpPr>
            <p:spPr bwMode="auto">
              <a:xfrm>
                <a:off x="3910964" y="1134249"/>
                <a:ext cx="955" cy="955"/>
              </a:xfrm>
              <a:custGeom>
                <a:avLst/>
                <a:gdLst>
                  <a:gd name="T0" fmla="*/ 2147483647 w 1"/>
                  <a:gd name="T1" fmla="*/ 0 h 1588"/>
                  <a:gd name="T2" fmla="*/ 2147483647 w 1"/>
                  <a:gd name="T3" fmla="*/ 0 h 1588"/>
                  <a:gd name="T4" fmla="*/ 0 w 1"/>
                  <a:gd name="T5" fmla="*/ 0 h 1588"/>
                  <a:gd name="T6" fmla="*/ 2147483647 w 1"/>
                  <a:gd name="T7" fmla="*/ 0 h 1588"/>
                  <a:gd name="T8" fmla="*/ 2147483647 w 1"/>
                  <a:gd name="T9" fmla="*/ 0 h 1588"/>
                  <a:gd name="T10" fmla="*/ 2147483647 w 1"/>
                  <a:gd name="T11" fmla="*/ 0 h 1588"/>
                  <a:gd name="T12" fmla="*/ 2147483647 w 1"/>
                  <a:gd name="T13" fmla="*/ 0 h 1588"/>
                  <a:gd name="T14" fmla="*/ 2147483647 w 1"/>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588">
                    <a:moveTo>
                      <a:pt x="1" y="0"/>
                    </a:moveTo>
                    <a:lnTo>
                      <a:pt x="1" y="0"/>
                    </a:lnTo>
                    <a:lnTo>
                      <a:pt x="0" y="0"/>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9" name="Freeform 482"/>
              <p:cNvSpPr>
                <a:spLocks/>
              </p:cNvSpPr>
              <p:nvPr/>
            </p:nvSpPr>
            <p:spPr bwMode="auto">
              <a:xfrm>
                <a:off x="4152543" y="1121836"/>
                <a:ext cx="955" cy="955"/>
              </a:xfrm>
              <a:custGeom>
                <a:avLst/>
                <a:gdLst>
                  <a:gd name="T0" fmla="*/ 0 w 1"/>
                  <a:gd name="T1" fmla="*/ 0 h 1587"/>
                  <a:gd name="T2" fmla="*/ 0 w 1"/>
                  <a:gd name="T3" fmla="*/ 0 h 1587"/>
                  <a:gd name="T4" fmla="*/ 2147483647 w 1"/>
                  <a:gd name="T5" fmla="*/ 0 h 1587"/>
                  <a:gd name="T6" fmla="*/ 2147483647 w 1"/>
                  <a:gd name="T7" fmla="*/ 0 h 1587"/>
                  <a:gd name="T8" fmla="*/ 0 w 1"/>
                  <a:gd name="T9" fmla="*/ 0 h 1587"/>
                  <a:gd name="T10" fmla="*/ 0 w 1"/>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7">
                    <a:moveTo>
                      <a:pt x="0" y="0"/>
                    </a:moveTo>
                    <a:lnTo>
                      <a:pt x="0" y="0"/>
                    </a:lnTo>
                    <a:lnTo>
                      <a:pt x="1"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0" name="Freeform 483"/>
              <p:cNvSpPr>
                <a:spLocks/>
              </p:cNvSpPr>
              <p:nvPr/>
            </p:nvSpPr>
            <p:spPr bwMode="auto">
              <a:xfrm>
                <a:off x="3685618" y="1703343"/>
                <a:ext cx="51562" cy="94531"/>
              </a:xfrm>
              <a:custGeom>
                <a:avLst/>
                <a:gdLst>
                  <a:gd name="T0" fmla="*/ 2147483647 w 54"/>
                  <a:gd name="T1" fmla="*/ 2147483647 h 99"/>
                  <a:gd name="T2" fmla="*/ 2147483647 w 54"/>
                  <a:gd name="T3" fmla="*/ 2147483647 h 99"/>
                  <a:gd name="T4" fmla="*/ 2147483647 w 54"/>
                  <a:gd name="T5" fmla="*/ 2147483647 h 99"/>
                  <a:gd name="T6" fmla="*/ 0 w 54"/>
                  <a:gd name="T7" fmla="*/ 2147483647 h 99"/>
                  <a:gd name="T8" fmla="*/ 2147483647 w 54"/>
                  <a:gd name="T9" fmla="*/ 2147483647 h 99"/>
                  <a:gd name="T10" fmla="*/ 2147483647 w 54"/>
                  <a:gd name="T11" fmla="*/ 2147483647 h 99"/>
                  <a:gd name="T12" fmla="*/ 2147483647 w 54"/>
                  <a:gd name="T13" fmla="*/ 2147483647 h 99"/>
                  <a:gd name="T14" fmla="*/ 2147483647 w 54"/>
                  <a:gd name="T15" fmla="*/ 2147483647 h 99"/>
                  <a:gd name="T16" fmla="*/ 2147483647 w 54"/>
                  <a:gd name="T17" fmla="*/ 2147483647 h 99"/>
                  <a:gd name="T18" fmla="*/ 2147483647 w 54"/>
                  <a:gd name="T19" fmla="*/ 2147483647 h 99"/>
                  <a:gd name="T20" fmla="*/ 2147483647 w 54"/>
                  <a:gd name="T21" fmla="*/ 2147483647 h 99"/>
                  <a:gd name="T22" fmla="*/ 2147483647 w 54"/>
                  <a:gd name="T23" fmla="*/ 2147483647 h 99"/>
                  <a:gd name="T24" fmla="*/ 2147483647 w 54"/>
                  <a:gd name="T25" fmla="*/ 2147483647 h 99"/>
                  <a:gd name="T26" fmla="*/ 2147483647 w 54"/>
                  <a:gd name="T27" fmla="*/ 2147483647 h 99"/>
                  <a:gd name="T28" fmla="*/ 2147483647 w 54"/>
                  <a:gd name="T29" fmla="*/ 2147483647 h 99"/>
                  <a:gd name="T30" fmla="*/ 2147483647 w 54"/>
                  <a:gd name="T31" fmla="*/ 2147483647 h 99"/>
                  <a:gd name="T32" fmla="*/ 2147483647 w 54"/>
                  <a:gd name="T33" fmla="*/ 2147483647 h 99"/>
                  <a:gd name="T34" fmla="*/ 2147483647 w 54"/>
                  <a:gd name="T35" fmla="*/ 2147483647 h 99"/>
                  <a:gd name="T36" fmla="*/ 2147483647 w 54"/>
                  <a:gd name="T37" fmla="*/ 2147483647 h 99"/>
                  <a:gd name="T38" fmla="*/ 2147483647 w 54"/>
                  <a:gd name="T39" fmla="*/ 2147483647 h 99"/>
                  <a:gd name="T40" fmla="*/ 2147483647 w 54"/>
                  <a:gd name="T41" fmla="*/ 2147483647 h 99"/>
                  <a:gd name="T42" fmla="*/ 2147483647 w 54"/>
                  <a:gd name="T43" fmla="*/ 2147483647 h 99"/>
                  <a:gd name="T44" fmla="*/ 2147483647 w 54"/>
                  <a:gd name="T45" fmla="*/ 2147483647 h 99"/>
                  <a:gd name="T46" fmla="*/ 2147483647 w 54"/>
                  <a:gd name="T47" fmla="*/ 2147483647 h 99"/>
                  <a:gd name="T48" fmla="*/ 2147483647 w 54"/>
                  <a:gd name="T49" fmla="*/ 2147483647 h 99"/>
                  <a:gd name="T50" fmla="*/ 2147483647 w 54"/>
                  <a:gd name="T51" fmla="*/ 2147483647 h 99"/>
                  <a:gd name="T52" fmla="*/ 2147483647 w 54"/>
                  <a:gd name="T53" fmla="*/ 2147483647 h 99"/>
                  <a:gd name="T54" fmla="*/ 2147483647 w 54"/>
                  <a:gd name="T55" fmla="*/ 2147483647 h 99"/>
                  <a:gd name="T56" fmla="*/ 2147483647 w 54"/>
                  <a:gd name="T57" fmla="*/ 2147483647 h 99"/>
                  <a:gd name="T58" fmla="*/ 2147483647 w 54"/>
                  <a:gd name="T59" fmla="*/ 2147483647 h 99"/>
                  <a:gd name="T60" fmla="*/ 2147483647 w 54"/>
                  <a:gd name="T61" fmla="*/ 2147483647 h 99"/>
                  <a:gd name="T62" fmla="*/ 2147483647 w 54"/>
                  <a:gd name="T63" fmla="*/ 2147483647 h 99"/>
                  <a:gd name="T64" fmla="*/ 2147483647 w 54"/>
                  <a:gd name="T65" fmla="*/ 2147483647 h 99"/>
                  <a:gd name="T66" fmla="*/ 2147483647 w 54"/>
                  <a:gd name="T67" fmla="*/ 2147483647 h 99"/>
                  <a:gd name="T68" fmla="*/ 2147483647 w 54"/>
                  <a:gd name="T69" fmla="*/ 2147483647 h 99"/>
                  <a:gd name="T70" fmla="*/ 2147483647 w 54"/>
                  <a:gd name="T71" fmla="*/ 0 h 99"/>
                  <a:gd name="T72" fmla="*/ 2147483647 w 54"/>
                  <a:gd name="T73" fmla="*/ 0 h 99"/>
                  <a:gd name="T74" fmla="*/ 2147483647 w 54"/>
                  <a:gd name="T75" fmla="*/ 2147483647 h 99"/>
                  <a:gd name="T76" fmla="*/ 2147483647 w 54"/>
                  <a:gd name="T77" fmla="*/ 2147483647 h 99"/>
                  <a:gd name="T78" fmla="*/ 2147483647 w 54"/>
                  <a:gd name="T79" fmla="*/ 2147483647 h 99"/>
                  <a:gd name="T80" fmla="*/ 2147483647 w 54"/>
                  <a:gd name="T81" fmla="*/ 2147483647 h 99"/>
                  <a:gd name="T82" fmla="*/ 2147483647 w 54"/>
                  <a:gd name="T83" fmla="*/ 2147483647 h 99"/>
                  <a:gd name="T84" fmla="*/ 2147483647 w 54"/>
                  <a:gd name="T85" fmla="*/ 2147483647 h 99"/>
                  <a:gd name="T86" fmla="*/ 2147483647 w 54"/>
                  <a:gd name="T87" fmla="*/ 2147483647 h 99"/>
                  <a:gd name="T88" fmla="*/ 2147483647 w 54"/>
                  <a:gd name="T89" fmla="*/ 2147483647 h 99"/>
                  <a:gd name="T90" fmla="*/ 2147483647 w 54"/>
                  <a:gd name="T91" fmla="*/ 2147483647 h 99"/>
                  <a:gd name="T92" fmla="*/ 2147483647 w 54"/>
                  <a:gd name="T93" fmla="*/ 2147483647 h 99"/>
                  <a:gd name="T94" fmla="*/ 2147483647 w 54"/>
                  <a:gd name="T95" fmla="*/ 2147483647 h 99"/>
                  <a:gd name="T96" fmla="*/ 2147483647 w 54"/>
                  <a:gd name="T97" fmla="*/ 2147483647 h 99"/>
                  <a:gd name="T98" fmla="*/ 2147483647 w 54"/>
                  <a:gd name="T99" fmla="*/ 2147483647 h 99"/>
                  <a:gd name="T100" fmla="*/ 2147483647 w 54"/>
                  <a:gd name="T101" fmla="*/ 2147483647 h 99"/>
                  <a:gd name="T102" fmla="*/ 2147483647 w 54"/>
                  <a:gd name="T103" fmla="*/ 2147483647 h 99"/>
                  <a:gd name="T104" fmla="*/ 2147483647 w 54"/>
                  <a:gd name="T105" fmla="*/ 2147483647 h 99"/>
                  <a:gd name="T106" fmla="*/ 2147483647 w 54"/>
                  <a:gd name="T107" fmla="*/ 2147483647 h 99"/>
                  <a:gd name="T108" fmla="*/ 2147483647 w 54"/>
                  <a:gd name="T109" fmla="*/ 2147483647 h 99"/>
                  <a:gd name="T110" fmla="*/ 2147483647 w 54"/>
                  <a:gd name="T111" fmla="*/ 2147483647 h 99"/>
                  <a:gd name="T112" fmla="*/ 2147483647 w 54"/>
                  <a:gd name="T113" fmla="*/ 2147483647 h 99"/>
                  <a:gd name="T114" fmla="*/ 2147483647 w 54"/>
                  <a:gd name="T115" fmla="*/ 2147483647 h 99"/>
                  <a:gd name="T116" fmla="*/ 2147483647 w 54"/>
                  <a:gd name="T117" fmla="*/ 2147483647 h 99"/>
                  <a:gd name="T118" fmla="*/ 2147483647 w 54"/>
                  <a:gd name="T119" fmla="*/ 2147483647 h 99"/>
                  <a:gd name="T120" fmla="*/ 2147483647 w 54"/>
                  <a:gd name="T121" fmla="*/ 2147483647 h 99"/>
                  <a:gd name="T122" fmla="*/ 2147483647 w 54"/>
                  <a:gd name="T123" fmla="*/ 2147483647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99">
                    <a:moveTo>
                      <a:pt x="19" y="95"/>
                    </a:moveTo>
                    <a:lnTo>
                      <a:pt x="19" y="95"/>
                    </a:lnTo>
                    <a:lnTo>
                      <a:pt x="16" y="95"/>
                    </a:lnTo>
                    <a:lnTo>
                      <a:pt x="15" y="95"/>
                    </a:lnTo>
                    <a:lnTo>
                      <a:pt x="11" y="96"/>
                    </a:lnTo>
                    <a:lnTo>
                      <a:pt x="6" y="99"/>
                    </a:lnTo>
                    <a:lnTo>
                      <a:pt x="2" y="99"/>
                    </a:lnTo>
                    <a:lnTo>
                      <a:pt x="0" y="98"/>
                    </a:lnTo>
                    <a:lnTo>
                      <a:pt x="0" y="95"/>
                    </a:lnTo>
                    <a:lnTo>
                      <a:pt x="1" y="94"/>
                    </a:lnTo>
                    <a:lnTo>
                      <a:pt x="2" y="93"/>
                    </a:lnTo>
                    <a:lnTo>
                      <a:pt x="5" y="93"/>
                    </a:lnTo>
                    <a:lnTo>
                      <a:pt x="6" y="91"/>
                    </a:lnTo>
                    <a:lnTo>
                      <a:pt x="8" y="91"/>
                    </a:lnTo>
                    <a:lnTo>
                      <a:pt x="10" y="90"/>
                    </a:lnTo>
                    <a:lnTo>
                      <a:pt x="11" y="85"/>
                    </a:lnTo>
                    <a:lnTo>
                      <a:pt x="11" y="83"/>
                    </a:lnTo>
                    <a:lnTo>
                      <a:pt x="11" y="80"/>
                    </a:lnTo>
                    <a:lnTo>
                      <a:pt x="11" y="79"/>
                    </a:lnTo>
                    <a:lnTo>
                      <a:pt x="11" y="78"/>
                    </a:lnTo>
                    <a:lnTo>
                      <a:pt x="12" y="75"/>
                    </a:lnTo>
                    <a:lnTo>
                      <a:pt x="13" y="73"/>
                    </a:lnTo>
                    <a:lnTo>
                      <a:pt x="16" y="72"/>
                    </a:lnTo>
                    <a:lnTo>
                      <a:pt x="18" y="71"/>
                    </a:lnTo>
                    <a:lnTo>
                      <a:pt x="19" y="67"/>
                    </a:lnTo>
                    <a:lnTo>
                      <a:pt x="18" y="64"/>
                    </a:lnTo>
                    <a:lnTo>
                      <a:pt x="15" y="61"/>
                    </a:lnTo>
                    <a:lnTo>
                      <a:pt x="12" y="61"/>
                    </a:lnTo>
                    <a:lnTo>
                      <a:pt x="10" y="62"/>
                    </a:lnTo>
                    <a:lnTo>
                      <a:pt x="8" y="62"/>
                    </a:lnTo>
                    <a:lnTo>
                      <a:pt x="8" y="63"/>
                    </a:lnTo>
                    <a:lnTo>
                      <a:pt x="7" y="66"/>
                    </a:lnTo>
                    <a:lnTo>
                      <a:pt x="7" y="67"/>
                    </a:lnTo>
                    <a:lnTo>
                      <a:pt x="6" y="68"/>
                    </a:lnTo>
                    <a:lnTo>
                      <a:pt x="4" y="67"/>
                    </a:lnTo>
                    <a:lnTo>
                      <a:pt x="2" y="64"/>
                    </a:lnTo>
                    <a:lnTo>
                      <a:pt x="4" y="63"/>
                    </a:lnTo>
                    <a:lnTo>
                      <a:pt x="4" y="61"/>
                    </a:lnTo>
                    <a:lnTo>
                      <a:pt x="2" y="60"/>
                    </a:lnTo>
                    <a:lnTo>
                      <a:pt x="2" y="58"/>
                    </a:lnTo>
                    <a:lnTo>
                      <a:pt x="4" y="57"/>
                    </a:lnTo>
                    <a:lnTo>
                      <a:pt x="4" y="55"/>
                    </a:lnTo>
                    <a:lnTo>
                      <a:pt x="4" y="50"/>
                    </a:lnTo>
                    <a:lnTo>
                      <a:pt x="5" y="49"/>
                    </a:lnTo>
                    <a:lnTo>
                      <a:pt x="5" y="47"/>
                    </a:lnTo>
                    <a:lnTo>
                      <a:pt x="4" y="46"/>
                    </a:lnTo>
                    <a:lnTo>
                      <a:pt x="4" y="45"/>
                    </a:lnTo>
                    <a:lnTo>
                      <a:pt x="5" y="45"/>
                    </a:lnTo>
                    <a:lnTo>
                      <a:pt x="6" y="45"/>
                    </a:lnTo>
                    <a:lnTo>
                      <a:pt x="8" y="39"/>
                    </a:lnTo>
                    <a:lnTo>
                      <a:pt x="12" y="34"/>
                    </a:lnTo>
                    <a:lnTo>
                      <a:pt x="16" y="28"/>
                    </a:lnTo>
                    <a:lnTo>
                      <a:pt x="17" y="24"/>
                    </a:lnTo>
                    <a:lnTo>
                      <a:pt x="18" y="24"/>
                    </a:lnTo>
                    <a:lnTo>
                      <a:pt x="21" y="23"/>
                    </a:lnTo>
                    <a:lnTo>
                      <a:pt x="24" y="18"/>
                    </a:lnTo>
                    <a:lnTo>
                      <a:pt x="28" y="15"/>
                    </a:lnTo>
                    <a:lnTo>
                      <a:pt x="29" y="13"/>
                    </a:lnTo>
                    <a:lnTo>
                      <a:pt x="31" y="13"/>
                    </a:lnTo>
                    <a:lnTo>
                      <a:pt x="33" y="13"/>
                    </a:lnTo>
                    <a:lnTo>
                      <a:pt x="33" y="12"/>
                    </a:lnTo>
                    <a:lnTo>
                      <a:pt x="34" y="11"/>
                    </a:lnTo>
                    <a:lnTo>
                      <a:pt x="34" y="8"/>
                    </a:lnTo>
                    <a:lnTo>
                      <a:pt x="34" y="7"/>
                    </a:lnTo>
                    <a:lnTo>
                      <a:pt x="37" y="4"/>
                    </a:lnTo>
                    <a:lnTo>
                      <a:pt x="37" y="3"/>
                    </a:lnTo>
                    <a:lnTo>
                      <a:pt x="38" y="2"/>
                    </a:lnTo>
                    <a:lnTo>
                      <a:pt x="38" y="1"/>
                    </a:lnTo>
                    <a:lnTo>
                      <a:pt x="40" y="0"/>
                    </a:lnTo>
                    <a:lnTo>
                      <a:pt x="45" y="0"/>
                    </a:lnTo>
                    <a:lnTo>
                      <a:pt x="45" y="1"/>
                    </a:lnTo>
                    <a:lnTo>
                      <a:pt x="45" y="2"/>
                    </a:lnTo>
                    <a:lnTo>
                      <a:pt x="45" y="8"/>
                    </a:lnTo>
                    <a:lnTo>
                      <a:pt x="44" y="17"/>
                    </a:lnTo>
                    <a:lnTo>
                      <a:pt x="43" y="23"/>
                    </a:lnTo>
                    <a:lnTo>
                      <a:pt x="42" y="26"/>
                    </a:lnTo>
                    <a:lnTo>
                      <a:pt x="39" y="30"/>
                    </a:lnTo>
                    <a:lnTo>
                      <a:pt x="37" y="33"/>
                    </a:lnTo>
                    <a:lnTo>
                      <a:pt x="35" y="35"/>
                    </a:lnTo>
                    <a:lnTo>
                      <a:pt x="35" y="38"/>
                    </a:lnTo>
                    <a:lnTo>
                      <a:pt x="34" y="41"/>
                    </a:lnTo>
                    <a:lnTo>
                      <a:pt x="33" y="45"/>
                    </a:lnTo>
                    <a:lnTo>
                      <a:pt x="34" y="46"/>
                    </a:lnTo>
                    <a:lnTo>
                      <a:pt x="38" y="49"/>
                    </a:lnTo>
                    <a:lnTo>
                      <a:pt x="40" y="50"/>
                    </a:lnTo>
                    <a:lnTo>
                      <a:pt x="42" y="49"/>
                    </a:lnTo>
                    <a:lnTo>
                      <a:pt x="43" y="49"/>
                    </a:lnTo>
                    <a:lnTo>
                      <a:pt x="46" y="49"/>
                    </a:lnTo>
                    <a:lnTo>
                      <a:pt x="48" y="47"/>
                    </a:lnTo>
                    <a:lnTo>
                      <a:pt x="50" y="47"/>
                    </a:lnTo>
                    <a:lnTo>
                      <a:pt x="51" y="47"/>
                    </a:lnTo>
                    <a:lnTo>
                      <a:pt x="54" y="47"/>
                    </a:lnTo>
                    <a:lnTo>
                      <a:pt x="54" y="51"/>
                    </a:lnTo>
                    <a:lnTo>
                      <a:pt x="53" y="55"/>
                    </a:lnTo>
                    <a:lnTo>
                      <a:pt x="51" y="57"/>
                    </a:lnTo>
                    <a:lnTo>
                      <a:pt x="50" y="60"/>
                    </a:lnTo>
                    <a:lnTo>
                      <a:pt x="48" y="63"/>
                    </a:lnTo>
                    <a:lnTo>
                      <a:pt x="48" y="66"/>
                    </a:lnTo>
                    <a:lnTo>
                      <a:pt x="45" y="69"/>
                    </a:lnTo>
                    <a:lnTo>
                      <a:pt x="44" y="73"/>
                    </a:lnTo>
                    <a:lnTo>
                      <a:pt x="44" y="74"/>
                    </a:lnTo>
                    <a:lnTo>
                      <a:pt x="43" y="77"/>
                    </a:lnTo>
                    <a:lnTo>
                      <a:pt x="42" y="78"/>
                    </a:lnTo>
                    <a:lnTo>
                      <a:pt x="40" y="79"/>
                    </a:lnTo>
                    <a:lnTo>
                      <a:pt x="39" y="82"/>
                    </a:lnTo>
                    <a:lnTo>
                      <a:pt x="38" y="82"/>
                    </a:lnTo>
                    <a:lnTo>
                      <a:pt x="35" y="83"/>
                    </a:lnTo>
                    <a:lnTo>
                      <a:pt x="34" y="84"/>
                    </a:lnTo>
                    <a:lnTo>
                      <a:pt x="32" y="85"/>
                    </a:lnTo>
                    <a:lnTo>
                      <a:pt x="29" y="88"/>
                    </a:lnTo>
                    <a:lnTo>
                      <a:pt x="27" y="90"/>
                    </a:lnTo>
                    <a:lnTo>
                      <a:pt x="23" y="93"/>
                    </a:lnTo>
                    <a:lnTo>
                      <a:pt x="22" y="94"/>
                    </a:lnTo>
                    <a:lnTo>
                      <a:pt x="22" y="95"/>
                    </a:lnTo>
                    <a:lnTo>
                      <a:pt x="19" y="9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1" name="Freeform 484"/>
              <p:cNvSpPr>
                <a:spLocks/>
              </p:cNvSpPr>
              <p:nvPr/>
            </p:nvSpPr>
            <p:spPr bwMode="auto">
              <a:xfrm>
                <a:off x="3829801" y="1672788"/>
                <a:ext cx="6684" cy="10504"/>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0 h 11"/>
                  <a:gd name="T12" fmla="*/ 2147483647 w 7"/>
                  <a:gd name="T13" fmla="*/ 0 h 11"/>
                  <a:gd name="T14" fmla="*/ 2147483647 w 7"/>
                  <a:gd name="T15" fmla="*/ 0 h 11"/>
                  <a:gd name="T16" fmla="*/ 2147483647 w 7"/>
                  <a:gd name="T17" fmla="*/ 0 h 11"/>
                  <a:gd name="T18" fmla="*/ 2147483647 w 7"/>
                  <a:gd name="T19" fmla="*/ 2147483647 h 11"/>
                  <a:gd name="T20" fmla="*/ 2147483647 w 7"/>
                  <a:gd name="T21" fmla="*/ 2147483647 h 11"/>
                  <a:gd name="T22" fmla="*/ 2147483647 w 7"/>
                  <a:gd name="T23" fmla="*/ 2147483647 h 11"/>
                  <a:gd name="T24" fmla="*/ 2147483647 w 7"/>
                  <a:gd name="T25" fmla="*/ 2147483647 h 11"/>
                  <a:gd name="T26" fmla="*/ 2147483647 w 7"/>
                  <a:gd name="T27" fmla="*/ 2147483647 h 11"/>
                  <a:gd name="T28" fmla="*/ 2147483647 w 7"/>
                  <a:gd name="T29" fmla="*/ 2147483647 h 11"/>
                  <a:gd name="T30" fmla="*/ 0 w 7"/>
                  <a:gd name="T31" fmla="*/ 2147483647 h 11"/>
                  <a:gd name="T32" fmla="*/ 0 w 7"/>
                  <a:gd name="T33" fmla="*/ 2147483647 h 11"/>
                  <a:gd name="T34" fmla="*/ 0 w 7"/>
                  <a:gd name="T35" fmla="*/ 2147483647 h 11"/>
                  <a:gd name="T36" fmla="*/ 2147483647 w 7"/>
                  <a:gd name="T37" fmla="*/ 2147483647 h 11"/>
                  <a:gd name="T38" fmla="*/ 2147483647 w 7"/>
                  <a:gd name="T39" fmla="*/ 2147483647 h 11"/>
                  <a:gd name="T40" fmla="*/ 2147483647 w 7"/>
                  <a:gd name="T41" fmla="*/ 2147483647 h 11"/>
                  <a:gd name="T42" fmla="*/ 2147483647 w 7"/>
                  <a:gd name="T43" fmla="*/ 2147483647 h 11"/>
                  <a:gd name="T44" fmla="*/ 2147483647 w 7"/>
                  <a:gd name="T45" fmla="*/ 2147483647 h 11"/>
                  <a:gd name="T46" fmla="*/ 2147483647 w 7"/>
                  <a:gd name="T47" fmla="*/ 2147483647 h 11"/>
                  <a:gd name="T48" fmla="*/ 2147483647 w 7"/>
                  <a:gd name="T49" fmla="*/ 2147483647 h 11"/>
                  <a:gd name="T50" fmla="*/ 2147483647 w 7"/>
                  <a:gd name="T51" fmla="*/ 2147483647 h 11"/>
                  <a:gd name="T52" fmla="*/ 2147483647 w 7"/>
                  <a:gd name="T53" fmla="*/ 2147483647 h 11"/>
                  <a:gd name="T54" fmla="*/ 2147483647 w 7"/>
                  <a:gd name="T55" fmla="*/ 2147483647 h 11"/>
                  <a:gd name="T56" fmla="*/ 2147483647 w 7"/>
                  <a:gd name="T57" fmla="*/ 2147483647 h 11"/>
                  <a:gd name="T58" fmla="*/ 2147483647 w 7"/>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11">
                    <a:moveTo>
                      <a:pt x="7" y="3"/>
                    </a:moveTo>
                    <a:lnTo>
                      <a:pt x="7" y="3"/>
                    </a:lnTo>
                    <a:lnTo>
                      <a:pt x="6" y="2"/>
                    </a:lnTo>
                    <a:lnTo>
                      <a:pt x="7" y="2"/>
                    </a:lnTo>
                    <a:lnTo>
                      <a:pt x="7" y="0"/>
                    </a:lnTo>
                    <a:lnTo>
                      <a:pt x="6" y="0"/>
                    </a:lnTo>
                    <a:lnTo>
                      <a:pt x="4" y="2"/>
                    </a:lnTo>
                    <a:lnTo>
                      <a:pt x="1" y="5"/>
                    </a:lnTo>
                    <a:lnTo>
                      <a:pt x="1" y="6"/>
                    </a:lnTo>
                    <a:lnTo>
                      <a:pt x="0" y="9"/>
                    </a:lnTo>
                    <a:lnTo>
                      <a:pt x="1" y="11"/>
                    </a:lnTo>
                    <a:lnTo>
                      <a:pt x="2" y="11"/>
                    </a:lnTo>
                    <a:lnTo>
                      <a:pt x="2" y="9"/>
                    </a:lnTo>
                    <a:lnTo>
                      <a:pt x="4" y="8"/>
                    </a:lnTo>
                    <a:lnTo>
                      <a:pt x="6" y="6"/>
                    </a:lnTo>
                    <a:lnTo>
                      <a:pt x="6" y="5"/>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2" name="Freeform 485"/>
              <p:cNvSpPr>
                <a:spLocks/>
              </p:cNvSpPr>
              <p:nvPr/>
            </p:nvSpPr>
            <p:spPr bwMode="auto">
              <a:xfrm>
                <a:off x="4100981" y="1699524"/>
                <a:ext cx="1910" cy="955"/>
              </a:xfrm>
              <a:custGeom>
                <a:avLst/>
                <a:gdLst>
                  <a:gd name="T0" fmla="*/ 2147483647 w 2"/>
                  <a:gd name="T1" fmla="*/ 0 h 1"/>
                  <a:gd name="T2" fmla="*/ 2147483647 w 2"/>
                  <a:gd name="T3" fmla="*/ 2147483647 h 1"/>
                  <a:gd name="T4" fmla="*/ 2147483647 w 2"/>
                  <a:gd name="T5" fmla="*/ 2147483647 h 1"/>
                  <a:gd name="T6" fmla="*/ 0 w 2"/>
                  <a:gd name="T7" fmla="*/ 2147483647 h 1"/>
                  <a:gd name="T8" fmla="*/ 0 w 2"/>
                  <a:gd name="T9" fmla="*/ 2147483647 h 1"/>
                  <a:gd name="T10" fmla="*/ 0 w 2"/>
                  <a:gd name="T11" fmla="*/ 0 h 1"/>
                  <a:gd name="T12" fmla="*/ 0 w 2"/>
                  <a:gd name="T13" fmla="*/ 0 h 1"/>
                  <a:gd name="T14" fmla="*/ 2147483647 w 2"/>
                  <a:gd name="T15" fmla="*/ 0 h 1"/>
                  <a:gd name="T16" fmla="*/ 2147483647 w 2"/>
                  <a:gd name="T17" fmla="*/ 0 h 1"/>
                  <a:gd name="T18" fmla="*/ 2147483647 w 2"/>
                  <a:gd name="T19" fmla="*/ 0 h 1"/>
                  <a:gd name="T20" fmla="*/ 2147483647 w 2"/>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
                    <a:moveTo>
                      <a:pt x="2" y="0"/>
                    </a:moveTo>
                    <a:lnTo>
                      <a:pt x="1" y="1"/>
                    </a:lnTo>
                    <a:lnTo>
                      <a:pt x="0" y="1"/>
                    </a:lnTo>
                    <a:lnTo>
                      <a:pt x="0" y="0"/>
                    </a:lnTo>
                    <a:lnTo>
                      <a:pt x="1" y="0"/>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3" name="Freeform 486"/>
              <p:cNvSpPr>
                <a:spLocks/>
              </p:cNvSpPr>
              <p:nvPr/>
            </p:nvSpPr>
            <p:spPr bwMode="auto">
              <a:xfrm>
                <a:off x="4098116" y="1700479"/>
                <a:ext cx="2865" cy="955"/>
              </a:xfrm>
              <a:custGeom>
                <a:avLst/>
                <a:gdLst>
                  <a:gd name="T0" fmla="*/ 2147483647 w 3"/>
                  <a:gd name="T1" fmla="*/ 2147483647 h 1"/>
                  <a:gd name="T2" fmla="*/ 2147483647 w 3"/>
                  <a:gd name="T3" fmla="*/ 2147483647 h 1"/>
                  <a:gd name="T4" fmla="*/ 2147483647 w 3"/>
                  <a:gd name="T5" fmla="*/ 0 h 1"/>
                  <a:gd name="T6" fmla="*/ 2147483647 w 3"/>
                  <a:gd name="T7" fmla="*/ 0 h 1"/>
                  <a:gd name="T8" fmla="*/ 0 w 3"/>
                  <a:gd name="T9" fmla="*/ 0 h 1"/>
                  <a:gd name="T10" fmla="*/ 0 w 3"/>
                  <a:gd name="T11" fmla="*/ 0 h 1"/>
                  <a:gd name="T12" fmla="*/ 2147483647 w 3"/>
                  <a:gd name="T13" fmla="*/ 2147483647 h 1"/>
                  <a:gd name="T14" fmla="*/ 2147483647 w 3"/>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3" y="1"/>
                    </a:moveTo>
                    <a:lnTo>
                      <a:pt x="3" y="1"/>
                    </a:lnTo>
                    <a:lnTo>
                      <a:pt x="1" y="0"/>
                    </a:lnTo>
                    <a:lnTo>
                      <a:pt x="0" y="0"/>
                    </a:lnTo>
                    <a:lnTo>
                      <a:pt x="3"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4" name="Freeform 487"/>
              <p:cNvSpPr>
                <a:spLocks/>
              </p:cNvSpPr>
              <p:nvPr/>
            </p:nvSpPr>
            <p:spPr bwMode="auto">
              <a:xfrm>
                <a:off x="4143949" y="1704298"/>
                <a:ext cx="3819" cy="5729"/>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0 h 6"/>
                  <a:gd name="T12" fmla="*/ 2147483647 w 4"/>
                  <a:gd name="T13" fmla="*/ 0 h 6"/>
                  <a:gd name="T14" fmla="*/ 0 w 4"/>
                  <a:gd name="T15" fmla="*/ 2147483647 h 6"/>
                  <a:gd name="T16" fmla="*/ 0 w 4"/>
                  <a:gd name="T17" fmla="*/ 2147483647 h 6"/>
                  <a:gd name="T18" fmla="*/ 2147483647 w 4"/>
                  <a:gd name="T19" fmla="*/ 2147483647 h 6"/>
                  <a:gd name="T20" fmla="*/ 2147483647 w 4"/>
                  <a:gd name="T21" fmla="*/ 2147483647 h 6"/>
                  <a:gd name="T22" fmla="*/ 0 w 4"/>
                  <a:gd name="T23" fmla="*/ 2147483647 h 6"/>
                  <a:gd name="T24" fmla="*/ 0 w 4"/>
                  <a:gd name="T25" fmla="*/ 2147483647 h 6"/>
                  <a:gd name="T26" fmla="*/ 0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6">
                    <a:moveTo>
                      <a:pt x="4" y="3"/>
                    </a:moveTo>
                    <a:lnTo>
                      <a:pt x="4" y="3"/>
                    </a:lnTo>
                    <a:lnTo>
                      <a:pt x="2" y="2"/>
                    </a:lnTo>
                    <a:lnTo>
                      <a:pt x="1" y="0"/>
                    </a:lnTo>
                    <a:lnTo>
                      <a:pt x="0" y="2"/>
                    </a:lnTo>
                    <a:lnTo>
                      <a:pt x="1" y="3"/>
                    </a:lnTo>
                    <a:lnTo>
                      <a:pt x="0" y="5"/>
                    </a:lnTo>
                    <a:lnTo>
                      <a:pt x="1" y="6"/>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5" name="Freeform 488"/>
              <p:cNvSpPr>
                <a:spLocks/>
              </p:cNvSpPr>
              <p:nvPr/>
            </p:nvSpPr>
            <p:spPr bwMode="auto">
              <a:xfrm>
                <a:off x="4152543" y="1710027"/>
                <a:ext cx="3819" cy="5729"/>
              </a:xfrm>
              <a:custGeom>
                <a:avLst/>
                <a:gdLst>
                  <a:gd name="T0" fmla="*/ 0 w 4"/>
                  <a:gd name="T1" fmla="*/ 0 h 6"/>
                  <a:gd name="T2" fmla="*/ 0 w 4"/>
                  <a:gd name="T3" fmla="*/ 0 h 6"/>
                  <a:gd name="T4" fmla="*/ 0 w 4"/>
                  <a:gd name="T5" fmla="*/ 2147483647 h 6"/>
                  <a:gd name="T6" fmla="*/ 0 w 4"/>
                  <a:gd name="T7" fmla="*/ 2147483647 h 6"/>
                  <a:gd name="T8" fmla="*/ 0 w 4"/>
                  <a:gd name="T9" fmla="*/ 2147483647 h 6"/>
                  <a:gd name="T10" fmla="*/ 0 w 4"/>
                  <a:gd name="T11" fmla="*/ 2147483647 h 6"/>
                  <a:gd name="T12" fmla="*/ 0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2147483647 h 6"/>
                  <a:gd name="T38" fmla="*/ 2147483647 w 4"/>
                  <a:gd name="T39" fmla="*/ 2147483647 h 6"/>
                  <a:gd name="T40" fmla="*/ 2147483647 w 4"/>
                  <a:gd name="T41" fmla="*/ 2147483647 h 6"/>
                  <a:gd name="T42" fmla="*/ 2147483647 w 4"/>
                  <a:gd name="T43" fmla="*/ 2147483647 h 6"/>
                  <a:gd name="T44" fmla="*/ 2147483647 w 4"/>
                  <a:gd name="T45" fmla="*/ 0 h 6"/>
                  <a:gd name="T46" fmla="*/ 2147483647 w 4"/>
                  <a:gd name="T47" fmla="*/ 0 h 6"/>
                  <a:gd name="T48" fmla="*/ 0 w 4"/>
                  <a:gd name="T49" fmla="*/ 0 h 6"/>
                  <a:gd name="T50" fmla="*/ 0 w 4"/>
                  <a:gd name="T51" fmla="*/ 0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 h="6">
                    <a:moveTo>
                      <a:pt x="0" y="0"/>
                    </a:moveTo>
                    <a:lnTo>
                      <a:pt x="0" y="0"/>
                    </a:lnTo>
                    <a:lnTo>
                      <a:pt x="0" y="1"/>
                    </a:lnTo>
                    <a:lnTo>
                      <a:pt x="0" y="2"/>
                    </a:lnTo>
                    <a:lnTo>
                      <a:pt x="1" y="4"/>
                    </a:lnTo>
                    <a:lnTo>
                      <a:pt x="1" y="5"/>
                    </a:lnTo>
                    <a:lnTo>
                      <a:pt x="3" y="6"/>
                    </a:lnTo>
                    <a:lnTo>
                      <a:pt x="4" y="6"/>
                    </a:lnTo>
                    <a:lnTo>
                      <a:pt x="4" y="4"/>
                    </a:lnTo>
                    <a:lnTo>
                      <a:pt x="3" y="2"/>
                    </a:lnTo>
                    <a:lnTo>
                      <a:pt x="2" y="1"/>
                    </a:lnTo>
                    <a:lnTo>
                      <a:pt x="1"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6" name="Freeform 489"/>
              <p:cNvSpPr>
                <a:spLocks/>
              </p:cNvSpPr>
              <p:nvPr/>
            </p:nvSpPr>
            <p:spPr bwMode="auto">
              <a:xfrm>
                <a:off x="4164956" y="1704298"/>
                <a:ext cx="5729" cy="7639"/>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0 w 6"/>
                  <a:gd name="T15" fmla="*/ 2147483647 h 8"/>
                  <a:gd name="T16" fmla="*/ 0 w 6"/>
                  <a:gd name="T17" fmla="*/ 2147483647 h 8"/>
                  <a:gd name="T18" fmla="*/ 2147483647 w 6"/>
                  <a:gd name="T19" fmla="*/ 2147483647 h 8"/>
                  <a:gd name="T20" fmla="*/ 2147483647 w 6"/>
                  <a:gd name="T21" fmla="*/ 2147483647 h 8"/>
                  <a:gd name="T22" fmla="*/ 2147483647 w 6"/>
                  <a:gd name="T23" fmla="*/ 0 h 8"/>
                  <a:gd name="T24" fmla="*/ 2147483647 w 6"/>
                  <a:gd name="T25" fmla="*/ 0 h 8"/>
                  <a:gd name="T26" fmla="*/ 2147483647 w 6"/>
                  <a:gd name="T27" fmla="*/ 0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2147483647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 h="8">
                    <a:moveTo>
                      <a:pt x="4" y="8"/>
                    </a:moveTo>
                    <a:lnTo>
                      <a:pt x="4" y="8"/>
                    </a:lnTo>
                    <a:lnTo>
                      <a:pt x="2" y="7"/>
                    </a:lnTo>
                    <a:lnTo>
                      <a:pt x="1" y="6"/>
                    </a:lnTo>
                    <a:lnTo>
                      <a:pt x="0" y="3"/>
                    </a:lnTo>
                    <a:lnTo>
                      <a:pt x="0" y="2"/>
                    </a:lnTo>
                    <a:lnTo>
                      <a:pt x="1" y="1"/>
                    </a:lnTo>
                    <a:lnTo>
                      <a:pt x="1" y="0"/>
                    </a:lnTo>
                    <a:lnTo>
                      <a:pt x="2" y="0"/>
                    </a:lnTo>
                    <a:lnTo>
                      <a:pt x="2" y="1"/>
                    </a:lnTo>
                    <a:lnTo>
                      <a:pt x="4" y="1"/>
                    </a:lnTo>
                    <a:lnTo>
                      <a:pt x="5" y="2"/>
                    </a:lnTo>
                    <a:lnTo>
                      <a:pt x="6" y="2"/>
                    </a:lnTo>
                    <a:lnTo>
                      <a:pt x="5" y="5"/>
                    </a:lnTo>
                    <a:lnTo>
                      <a:pt x="5" y="7"/>
                    </a:lnTo>
                    <a:lnTo>
                      <a:pt x="4" y="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7" name="Freeform 490"/>
              <p:cNvSpPr>
                <a:spLocks/>
              </p:cNvSpPr>
              <p:nvPr/>
            </p:nvSpPr>
            <p:spPr bwMode="auto">
              <a:xfrm>
                <a:off x="4170685" y="1688065"/>
                <a:ext cx="955" cy="955"/>
              </a:xfrm>
              <a:custGeom>
                <a:avLst/>
                <a:gdLst>
                  <a:gd name="T0" fmla="*/ 2147483647 w 1"/>
                  <a:gd name="T1" fmla="*/ 2147483647 h 1"/>
                  <a:gd name="T2" fmla="*/ 2147483647 w 1"/>
                  <a:gd name="T3" fmla="*/ 2147483647 h 1"/>
                  <a:gd name="T4" fmla="*/ 0 w 1"/>
                  <a:gd name="T5" fmla="*/ 2147483647 h 1"/>
                  <a:gd name="T6" fmla="*/ 0 w 1"/>
                  <a:gd name="T7" fmla="*/ 2147483647 h 1"/>
                  <a:gd name="T8" fmla="*/ 0 w 1"/>
                  <a:gd name="T9" fmla="*/ 0 h 1"/>
                  <a:gd name="T10" fmla="*/ 0 w 1"/>
                  <a:gd name="T11" fmla="*/ 0 h 1"/>
                  <a:gd name="T12" fmla="*/ 2147483647 w 1"/>
                  <a:gd name="T13" fmla="*/ 2147483647 h 1"/>
                  <a:gd name="T14" fmla="*/ 2147483647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lnTo>
                      <a:pt x="1" y="1"/>
                    </a:lnTo>
                    <a:lnTo>
                      <a:pt x="0" y="1"/>
                    </a:lnTo>
                    <a:lnTo>
                      <a:pt x="0" y="0"/>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8" name="Freeform 491"/>
              <p:cNvSpPr>
                <a:spLocks/>
              </p:cNvSpPr>
              <p:nvPr/>
            </p:nvSpPr>
            <p:spPr bwMode="auto">
              <a:xfrm>
                <a:off x="4160182" y="1675653"/>
                <a:ext cx="2864" cy="5729"/>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0 w 3"/>
                  <a:gd name="T9" fmla="*/ 2147483647 h 6"/>
                  <a:gd name="T10" fmla="*/ 0 w 3"/>
                  <a:gd name="T11" fmla="*/ 2147483647 h 6"/>
                  <a:gd name="T12" fmla="*/ 0 w 3"/>
                  <a:gd name="T13" fmla="*/ 2147483647 h 6"/>
                  <a:gd name="T14" fmla="*/ 0 w 3"/>
                  <a:gd name="T15" fmla="*/ 2147483647 h 6"/>
                  <a:gd name="T16" fmla="*/ 0 w 3"/>
                  <a:gd name="T17" fmla="*/ 2147483647 h 6"/>
                  <a:gd name="T18" fmla="*/ 0 w 3"/>
                  <a:gd name="T19" fmla="*/ 0 h 6"/>
                  <a:gd name="T20" fmla="*/ 0 w 3"/>
                  <a:gd name="T21" fmla="*/ 0 h 6"/>
                  <a:gd name="T22" fmla="*/ 2147483647 w 3"/>
                  <a:gd name="T23" fmla="*/ 2147483647 h 6"/>
                  <a:gd name="T24" fmla="*/ 2147483647 w 3"/>
                  <a:gd name="T25" fmla="*/ 2147483647 h 6"/>
                  <a:gd name="T26" fmla="*/ 2147483647 w 3"/>
                  <a:gd name="T27" fmla="*/ 2147483647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2147483647 w 3"/>
                  <a:gd name="T39" fmla="*/ 2147483647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 h="6">
                    <a:moveTo>
                      <a:pt x="1" y="6"/>
                    </a:moveTo>
                    <a:lnTo>
                      <a:pt x="1" y="6"/>
                    </a:lnTo>
                    <a:lnTo>
                      <a:pt x="1" y="5"/>
                    </a:lnTo>
                    <a:lnTo>
                      <a:pt x="0" y="5"/>
                    </a:lnTo>
                    <a:lnTo>
                      <a:pt x="0" y="2"/>
                    </a:lnTo>
                    <a:lnTo>
                      <a:pt x="0" y="0"/>
                    </a:lnTo>
                    <a:lnTo>
                      <a:pt x="1" y="2"/>
                    </a:lnTo>
                    <a:lnTo>
                      <a:pt x="3" y="3"/>
                    </a:lnTo>
                    <a:lnTo>
                      <a:pt x="3" y="4"/>
                    </a:lnTo>
                    <a:lnTo>
                      <a:pt x="1"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89" name="Freeform 492"/>
              <p:cNvSpPr>
                <a:spLocks/>
              </p:cNvSpPr>
              <p:nvPr/>
            </p:nvSpPr>
            <p:spPr bwMode="auto">
              <a:xfrm>
                <a:off x="3931971" y="1412112"/>
                <a:ext cx="2865" cy="1910"/>
              </a:xfrm>
              <a:custGeom>
                <a:avLst/>
                <a:gdLst>
                  <a:gd name="T0" fmla="*/ 0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0 h 2"/>
                  <a:gd name="T12" fmla="*/ 2147483647 w 3"/>
                  <a:gd name="T13" fmla="*/ 0 h 2"/>
                  <a:gd name="T14" fmla="*/ 0 w 3"/>
                  <a:gd name="T15" fmla="*/ 2147483647 h 2"/>
                  <a:gd name="T16" fmla="*/ 0 w 3"/>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0" y="1"/>
                    </a:moveTo>
                    <a:lnTo>
                      <a:pt x="2" y="2"/>
                    </a:lnTo>
                    <a:lnTo>
                      <a:pt x="3" y="1"/>
                    </a:lnTo>
                    <a:lnTo>
                      <a:pt x="2" y="0"/>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0" name="Freeform 493"/>
              <p:cNvSpPr>
                <a:spLocks/>
              </p:cNvSpPr>
              <p:nvPr/>
            </p:nvSpPr>
            <p:spPr bwMode="auto">
              <a:xfrm>
                <a:off x="2849164" y="2422350"/>
                <a:ext cx="18143" cy="27691"/>
              </a:xfrm>
              <a:custGeom>
                <a:avLst/>
                <a:gdLst>
                  <a:gd name="T0" fmla="*/ 2147483647 w 19"/>
                  <a:gd name="T1" fmla="*/ 2147483647 h 29"/>
                  <a:gd name="T2" fmla="*/ 2147483647 w 19"/>
                  <a:gd name="T3" fmla="*/ 2147483647 h 29"/>
                  <a:gd name="T4" fmla="*/ 2147483647 w 19"/>
                  <a:gd name="T5" fmla="*/ 2147483647 h 29"/>
                  <a:gd name="T6" fmla="*/ 2147483647 w 19"/>
                  <a:gd name="T7" fmla="*/ 2147483647 h 29"/>
                  <a:gd name="T8" fmla="*/ 2147483647 w 19"/>
                  <a:gd name="T9" fmla="*/ 2147483647 h 29"/>
                  <a:gd name="T10" fmla="*/ 2147483647 w 19"/>
                  <a:gd name="T11" fmla="*/ 2147483647 h 29"/>
                  <a:gd name="T12" fmla="*/ 2147483647 w 19"/>
                  <a:gd name="T13" fmla="*/ 2147483647 h 29"/>
                  <a:gd name="T14" fmla="*/ 2147483647 w 19"/>
                  <a:gd name="T15" fmla="*/ 2147483647 h 29"/>
                  <a:gd name="T16" fmla="*/ 2147483647 w 19"/>
                  <a:gd name="T17" fmla="*/ 2147483647 h 29"/>
                  <a:gd name="T18" fmla="*/ 2147483647 w 19"/>
                  <a:gd name="T19" fmla="*/ 2147483647 h 29"/>
                  <a:gd name="T20" fmla="*/ 2147483647 w 19"/>
                  <a:gd name="T21" fmla="*/ 2147483647 h 29"/>
                  <a:gd name="T22" fmla="*/ 2147483647 w 19"/>
                  <a:gd name="T23" fmla="*/ 2147483647 h 29"/>
                  <a:gd name="T24" fmla="*/ 2147483647 w 19"/>
                  <a:gd name="T25" fmla="*/ 2147483647 h 29"/>
                  <a:gd name="T26" fmla="*/ 2147483647 w 19"/>
                  <a:gd name="T27" fmla="*/ 2147483647 h 29"/>
                  <a:gd name="T28" fmla="*/ 2147483647 w 19"/>
                  <a:gd name="T29" fmla="*/ 0 h 29"/>
                  <a:gd name="T30" fmla="*/ 2147483647 w 19"/>
                  <a:gd name="T31" fmla="*/ 2147483647 h 29"/>
                  <a:gd name="T32" fmla="*/ 2147483647 w 19"/>
                  <a:gd name="T33" fmla="*/ 2147483647 h 29"/>
                  <a:gd name="T34" fmla="*/ 2147483647 w 19"/>
                  <a:gd name="T35" fmla="*/ 2147483647 h 29"/>
                  <a:gd name="T36" fmla="*/ 2147483647 w 19"/>
                  <a:gd name="T37" fmla="*/ 2147483647 h 29"/>
                  <a:gd name="T38" fmla="*/ 2147483647 w 19"/>
                  <a:gd name="T39" fmla="*/ 2147483647 h 29"/>
                  <a:gd name="T40" fmla="*/ 2147483647 w 19"/>
                  <a:gd name="T41" fmla="*/ 2147483647 h 29"/>
                  <a:gd name="T42" fmla="*/ 2147483647 w 19"/>
                  <a:gd name="T43" fmla="*/ 2147483647 h 29"/>
                  <a:gd name="T44" fmla="*/ 2147483647 w 19"/>
                  <a:gd name="T45" fmla="*/ 2147483647 h 29"/>
                  <a:gd name="T46" fmla="*/ 2147483647 w 19"/>
                  <a:gd name="T47" fmla="*/ 2147483647 h 29"/>
                  <a:gd name="T48" fmla="*/ 2147483647 w 19"/>
                  <a:gd name="T49" fmla="*/ 2147483647 h 29"/>
                  <a:gd name="T50" fmla="*/ 2147483647 w 19"/>
                  <a:gd name="T51" fmla="*/ 2147483647 h 29"/>
                  <a:gd name="T52" fmla="*/ 2147483647 w 19"/>
                  <a:gd name="T53" fmla="*/ 2147483647 h 29"/>
                  <a:gd name="T54" fmla="*/ 2147483647 w 19"/>
                  <a:gd name="T55" fmla="*/ 2147483647 h 29"/>
                  <a:gd name="T56" fmla="*/ 2147483647 w 19"/>
                  <a:gd name="T57" fmla="*/ 2147483647 h 29"/>
                  <a:gd name="T58" fmla="*/ 2147483647 w 19"/>
                  <a:gd name="T59" fmla="*/ 2147483647 h 29"/>
                  <a:gd name="T60" fmla="*/ 2147483647 w 19"/>
                  <a:gd name="T61" fmla="*/ 2147483647 h 29"/>
                  <a:gd name="T62" fmla="*/ 2147483647 w 19"/>
                  <a:gd name="T63" fmla="*/ 2147483647 h 29"/>
                  <a:gd name="T64" fmla="*/ 2147483647 w 19"/>
                  <a:gd name="T65" fmla="*/ 2147483647 h 29"/>
                  <a:gd name="T66" fmla="*/ 2147483647 w 19"/>
                  <a:gd name="T67" fmla="*/ 2147483647 h 29"/>
                  <a:gd name="T68" fmla="*/ 2147483647 w 19"/>
                  <a:gd name="T69" fmla="*/ 2147483647 h 29"/>
                  <a:gd name="T70" fmla="*/ 0 w 19"/>
                  <a:gd name="T71" fmla="*/ 2147483647 h 29"/>
                  <a:gd name="T72" fmla="*/ 2147483647 w 19"/>
                  <a:gd name="T73" fmla="*/ 2147483647 h 29"/>
                  <a:gd name="T74" fmla="*/ 2147483647 w 19"/>
                  <a:gd name="T75" fmla="*/ 2147483647 h 29"/>
                  <a:gd name="T76" fmla="*/ 2147483647 w 19"/>
                  <a:gd name="T77" fmla="*/ 2147483647 h 29"/>
                  <a:gd name="T78" fmla="*/ 2147483647 w 19"/>
                  <a:gd name="T79" fmla="*/ 2147483647 h 29"/>
                  <a:gd name="T80" fmla="*/ 2147483647 w 19"/>
                  <a:gd name="T81" fmla="*/ 2147483647 h 29"/>
                  <a:gd name="T82" fmla="*/ 2147483647 w 19"/>
                  <a:gd name="T83" fmla="*/ 2147483647 h 29"/>
                  <a:gd name="T84" fmla="*/ 2147483647 w 19"/>
                  <a:gd name="T85" fmla="*/ 2147483647 h 29"/>
                  <a:gd name="T86" fmla="*/ 2147483647 w 19"/>
                  <a:gd name="T87" fmla="*/ 2147483647 h 29"/>
                  <a:gd name="T88" fmla="*/ 2147483647 w 19"/>
                  <a:gd name="T89" fmla="*/ 2147483647 h 29"/>
                  <a:gd name="T90" fmla="*/ 2147483647 w 19"/>
                  <a:gd name="T91" fmla="*/ 2147483647 h 29"/>
                  <a:gd name="T92" fmla="*/ 2147483647 w 19"/>
                  <a:gd name="T93" fmla="*/ 2147483647 h 29"/>
                  <a:gd name="T94" fmla="*/ 2147483647 w 19"/>
                  <a:gd name="T95" fmla="*/ 2147483647 h 29"/>
                  <a:gd name="T96" fmla="*/ 2147483647 w 19"/>
                  <a:gd name="T97" fmla="*/ 2147483647 h 29"/>
                  <a:gd name="T98" fmla="*/ 2147483647 w 19"/>
                  <a:gd name="T99" fmla="*/ 2147483647 h 29"/>
                  <a:gd name="T100" fmla="*/ 2147483647 w 19"/>
                  <a:gd name="T101" fmla="*/ 2147483647 h 29"/>
                  <a:gd name="T102" fmla="*/ 2147483647 w 19"/>
                  <a:gd name="T103" fmla="*/ 2147483647 h 29"/>
                  <a:gd name="T104" fmla="*/ 2147483647 w 19"/>
                  <a:gd name="T105" fmla="*/ 2147483647 h 29"/>
                  <a:gd name="T106" fmla="*/ 2147483647 w 19"/>
                  <a:gd name="T107" fmla="*/ 2147483647 h 29"/>
                  <a:gd name="T108" fmla="*/ 2147483647 w 19"/>
                  <a:gd name="T109" fmla="*/ 2147483647 h 29"/>
                  <a:gd name="T110" fmla="*/ 2147483647 w 19"/>
                  <a:gd name="T111" fmla="*/ 2147483647 h 29"/>
                  <a:gd name="T112" fmla="*/ 2147483647 w 19"/>
                  <a:gd name="T113" fmla="*/ 2147483647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 h="29">
                    <a:moveTo>
                      <a:pt x="17" y="25"/>
                    </a:moveTo>
                    <a:lnTo>
                      <a:pt x="17" y="25"/>
                    </a:lnTo>
                    <a:lnTo>
                      <a:pt x="17" y="24"/>
                    </a:lnTo>
                    <a:lnTo>
                      <a:pt x="17" y="23"/>
                    </a:lnTo>
                    <a:lnTo>
                      <a:pt x="16" y="22"/>
                    </a:lnTo>
                    <a:lnTo>
                      <a:pt x="15" y="22"/>
                    </a:lnTo>
                    <a:lnTo>
                      <a:pt x="15" y="19"/>
                    </a:lnTo>
                    <a:lnTo>
                      <a:pt x="16" y="17"/>
                    </a:lnTo>
                    <a:lnTo>
                      <a:pt x="17" y="16"/>
                    </a:lnTo>
                    <a:lnTo>
                      <a:pt x="17" y="14"/>
                    </a:lnTo>
                    <a:lnTo>
                      <a:pt x="19" y="12"/>
                    </a:lnTo>
                    <a:lnTo>
                      <a:pt x="19" y="10"/>
                    </a:lnTo>
                    <a:lnTo>
                      <a:pt x="19" y="6"/>
                    </a:lnTo>
                    <a:lnTo>
                      <a:pt x="19" y="3"/>
                    </a:lnTo>
                    <a:lnTo>
                      <a:pt x="17" y="2"/>
                    </a:lnTo>
                    <a:lnTo>
                      <a:pt x="16" y="1"/>
                    </a:lnTo>
                    <a:lnTo>
                      <a:pt x="15" y="1"/>
                    </a:lnTo>
                    <a:lnTo>
                      <a:pt x="14" y="1"/>
                    </a:lnTo>
                    <a:lnTo>
                      <a:pt x="11" y="0"/>
                    </a:lnTo>
                    <a:lnTo>
                      <a:pt x="10" y="1"/>
                    </a:lnTo>
                    <a:lnTo>
                      <a:pt x="9" y="2"/>
                    </a:lnTo>
                    <a:lnTo>
                      <a:pt x="10" y="3"/>
                    </a:lnTo>
                    <a:lnTo>
                      <a:pt x="10" y="5"/>
                    </a:lnTo>
                    <a:lnTo>
                      <a:pt x="10" y="6"/>
                    </a:lnTo>
                    <a:lnTo>
                      <a:pt x="10" y="7"/>
                    </a:lnTo>
                    <a:lnTo>
                      <a:pt x="11" y="7"/>
                    </a:lnTo>
                    <a:lnTo>
                      <a:pt x="12" y="6"/>
                    </a:lnTo>
                    <a:lnTo>
                      <a:pt x="14" y="7"/>
                    </a:lnTo>
                    <a:lnTo>
                      <a:pt x="15" y="8"/>
                    </a:lnTo>
                    <a:lnTo>
                      <a:pt x="16" y="11"/>
                    </a:lnTo>
                    <a:lnTo>
                      <a:pt x="15" y="13"/>
                    </a:lnTo>
                    <a:lnTo>
                      <a:pt x="15" y="14"/>
                    </a:lnTo>
                    <a:lnTo>
                      <a:pt x="14" y="12"/>
                    </a:lnTo>
                    <a:lnTo>
                      <a:pt x="12" y="11"/>
                    </a:lnTo>
                    <a:lnTo>
                      <a:pt x="11" y="12"/>
                    </a:lnTo>
                    <a:lnTo>
                      <a:pt x="10" y="11"/>
                    </a:lnTo>
                    <a:lnTo>
                      <a:pt x="9" y="10"/>
                    </a:lnTo>
                    <a:lnTo>
                      <a:pt x="8" y="7"/>
                    </a:lnTo>
                    <a:lnTo>
                      <a:pt x="8" y="6"/>
                    </a:lnTo>
                    <a:lnTo>
                      <a:pt x="4" y="6"/>
                    </a:lnTo>
                    <a:lnTo>
                      <a:pt x="1" y="5"/>
                    </a:lnTo>
                    <a:lnTo>
                      <a:pt x="0" y="5"/>
                    </a:lnTo>
                    <a:lnTo>
                      <a:pt x="0" y="6"/>
                    </a:lnTo>
                    <a:lnTo>
                      <a:pt x="3" y="10"/>
                    </a:lnTo>
                    <a:lnTo>
                      <a:pt x="1" y="11"/>
                    </a:lnTo>
                    <a:lnTo>
                      <a:pt x="3" y="13"/>
                    </a:lnTo>
                    <a:lnTo>
                      <a:pt x="4" y="14"/>
                    </a:lnTo>
                    <a:lnTo>
                      <a:pt x="6" y="17"/>
                    </a:lnTo>
                    <a:lnTo>
                      <a:pt x="8" y="19"/>
                    </a:lnTo>
                    <a:lnTo>
                      <a:pt x="9" y="21"/>
                    </a:lnTo>
                    <a:lnTo>
                      <a:pt x="9" y="18"/>
                    </a:lnTo>
                    <a:lnTo>
                      <a:pt x="9" y="17"/>
                    </a:lnTo>
                    <a:lnTo>
                      <a:pt x="10" y="17"/>
                    </a:lnTo>
                    <a:lnTo>
                      <a:pt x="11" y="18"/>
                    </a:lnTo>
                    <a:lnTo>
                      <a:pt x="11" y="19"/>
                    </a:lnTo>
                    <a:lnTo>
                      <a:pt x="11" y="22"/>
                    </a:lnTo>
                    <a:lnTo>
                      <a:pt x="10" y="24"/>
                    </a:lnTo>
                    <a:lnTo>
                      <a:pt x="9" y="25"/>
                    </a:lnTo>
                    <a:lnTo>
                      <a:pt x="10" y="25"/>
                    </a:lnTo>
                    <a:lnTo>
                      <a:pt x="9" y="28"/>
                    </a:lnTo>
                    <a:lnTo>
                      <a:pt x="9" y="29"/>
                    </a:lnTo>
                    <a:lnTo>
                      <a:pt x="11" y="28"/>
                    </a:lnTo>
                    <a:lnTo>
                      <a:pt x="15" y="28"/>
                    </a:lnTo>
                    <a:lnTo>
                      <a:pt x="16" y="27"/>
                    </a:lnTo>
                    <a:lnTo>
                      <a:pt x="1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1" name="Freeform 494"/>
              <p:cNvSpPr>
                <a:spLocks/>
              </p:cNvSpPr>
              <p:nvPr/>
            </p:nvSpPr>
            <p:spPr bwMode="auto">
              <a:xfrm>
                <a:off x="2859668" y="2438582"/>
                <a:ext cx="21007" cy="21962"/>
              </a:xfrm>
              <a:custGeom>
                <a:avLst/>
                <a:gdLst>
                  <a:gd name="T0" fmla="*/ 2147483647 w 22"/>
                  <a:gd name="T1" fmla="*/ 0 h 23"/>
                  <a:gd name="T2" fmla="*/ 2147483647 w 22"/>
                  <a:gd name="T3" fmla="*/ 0 h 23"/>
                  <a:gd name="T4" fmla="*/ 2147483647 w 22"/>
                  <a:gd name="T5" fmla="*/ 0 h 23"/>
                  <a:gd name="T6" fmla="*/ 2147483647 w 22"/>
                  <a:gd name="T7" fmla="*/ 0 h 23"/>
                  <a:gd name="T8" fmla="*/ 2147483647 w 22"/>
                  <a:gd name="T9" fmla="*/ 2147483647 h 23"/>
                  <a:gd name="T10" fmla="*/ 2147483647 w 22"/>
                  <a:gd name="T11" fmla="*/ 2147483647 h 23"/>
                  <a:gd name="T12" fmla="*/ 2147483647 w 22"/>
                  <a:gd name="T13" fmla="*/ 2147483647 h 23"/>
                  <a:gd name="T14" fmla="*/ 2147483647 w 22"/>
                  <a:gd name="T15" fmla="*/ 2147483647 h 23"/>
                  <a:gd name="T16" fmla="*/ 2147483647 w 22"/>
                  <a:gd name="T17" fmla="*/ 2147483647 h 23"/>
                  <a:gd name="T18" fmla="*/ 2147483647 w 22"/>
                  <a:gd name="T19" fmla="*/ 2147483647 h 23"/>
                  <a:gd name="T20" fmla="*/ 2147483647 w 22"/>
                  <a:gd name="T21" fmla="*/ 2147483647 h 23"/>
                  <a:gd name="T22" fmla="*/ 2147483647 w 22"/>
                  <a:gd name="T23" fmla="*/ 2147483647 h 23"/>
                  <a:gd name="T24" fmla="*/ 2147483647 w 22"/>
                  <a:gd name="T25" fmla="*/ 2147483647 h 23"/>
                  <a:gd name="T26" fmla="*/ 2147483647 w 22"/>
                  <a:gd name="T27" fmla="*/ 2147483647 h 23"/>
                  <a:gd name="T28" fmla="*/ 2147483647 w 22"/>
                  <a:gd name="T29" fmla="*/ 2147483647 h 23"/>
                  <a:gd name="T30" fmla="*/ 0 w 22"/>
                  <a:gd name="T31" fmla="*/ 2147483647 h 23"/>
                  <a:gd name="T32" fmla="*/ 0 w 22"/>
                  <a:gd name="T33" fmla="*/ 2147483647 h 23"/>
                  <a:gd name="T34" fmla="*/ 2147483647 w 22"/>
                  <a:gd name="T35" fmla="*/ 2147483647 h 23"/>
                  <a:gd name="T36" fmla="*/ 2147483647 w 22"/>
                  <a:gd name="T37" fmla="*/ 2147483647 h 23"/>
                  <a:gd name="T38" fmla="*/ 2147483647 w 22"/>
                  <a:gd name="T39" fmla="*/ 2147483647 h 23"/>
                  <a:gd name="T40" fmla="*/ 2147483647 w 22"/>
                  <a:gd name="T41" fmla="*/ 2147483647 h 23"/>
                  <a:gd name="T42" fmla="*/ 2147483647 w 22"/>
                  <a:gd name="T43" fmla="*/ 2147483647 h 23"/>
                  <a:gd name="T44" fmla="*/ 2147483647 w 22"/>
                  <a:gd name="T45" fmla="*/ 2147483647 h 23"/>
                  <a:gd name="T46" fmla="*/ 2147483647 w 22"/>
                  <a:gd name="T47" fmla="*/ 2147483647 h 23"/>
                  <a:gd name="T48" fmla="*/ 2147483647 w 22"/>
                  <a:gd name="T49" fmla="*/ 2147483647 h 23"/>
                  <a:gd name="T50" fmla="*/ 2147483647 w 22"/>
                  <a:gd name="T51" fmla="*/ 2147483647 h 23"/>
                  <a:gd name="T52" fmla="*/ 2147483647 w 22"/>
                  <a:gd name="T53" fmla="*/ 2147483647 h 23"/>
                  <a:gd name="T54" fmla="*/ 2147483647 w 22"/>
                  <a:gd name="T55" fmla="*/ 2147483647 h 23"/>
                  <a:gd name="T56" fmla="*/ 2147483647 w 22"/>
                  <a:gd name="T57" fmla="*/ 2147483647 h 23"/>
                  <a:gd name="T58" fmla="*/ 2147483647 w 22"/>
                  <a:gd name="T59" fmla="*/ 2147483647 h 23"/>
                  <a:gd name="T60" fmla="*/ 2147483647 w 22"/>
                  <a:gd name="T61" fmla="*/ 2147483647 h 23"/>
                  <a:gd name="T62" fmla="*/ 2147483647 w 22"/>
                  <a:gd name="T63" fmla="*/ 2147483647 h 23"/>
                  <a:gd name="T64" fmla="*/ 2147483647 w 22"/>
                  <a:gd name="T65" fmla="*/ 2147483647 h 23"/>
                  <a:gd name="T66" fmla="*/ 2147483647 w 22"/>
                  <a:gd name="T67" fmla="*/ 2147483647 h 23"/>
                  <a:gd name="T68" fmla="*/ 2147483647 w 22"/>
                  <a:gd name="T69" fmla="*/ 2147483647 h 23"/>
                  <a:gd name="T70" fmla="*/ 2147483647 w 22"/>
                  <a:gd name="T71" fmla="*/ 2147483647 h 23"/>
                  <a:gd name="T72" fmla="*/ 2147483647 w 22"/>
                  <a:gd name="T73" fmla="*/ 2147483647 h 23"/>
                  <a:gd name="T74" fmla="*/ 2147483647 w 22"/>
                  <a:gd name="T75" fmla="*/ 2147483647 h 23"/>
                  <a:gd name="T76" fmla="*/ 2147483647 w 22"/>
                  <a:gd name="T77" fmla="*/ 2147483647 h 23"/>
                  <a:gd name="T78" fmla="*/ 2147483647 w 22"/>
                  <a:gd name="T79" fmla="*/ 2147483647 h 23"/>
                  <a:gd name="T80" fmla="*/ 2147483647 w 22"/>
                  <a:gd name="T81" fmla="*/ 2147483647 h 23"/>
                  <a:gd name="T82" fmla="*/ 2147483647 w 22"/>
                  <a:gd name="T83" fmla="*/ 2147483647 h 23"/>
                  <a:gd name="T84" fmla="*/ 2147483647 w 22"/>
                  <a:gd name="T85" fmla="*/ 2147483647 h 23"/>
                  <a:gd name="T86" fmla="*/ 2147483647 w 22"/>
                  <a:gd name="T87" fmla="*/ 2147483647 h 23"/>
                  <a:gd name="T88" fmla="*/ 2147483647 w 22"/>
                  <a:gd name="T89" fmla="*/ 2147483647 h 23"/>
                  <a:gd name="T90" fmla="*/ 2147483647 w 22"/>
                  <a:gd name="T91" fmla="*/ 2147483647 h 23"/>
                  <a:gd name="T92" fmla="*/ 2147483647 w 22"/>
                  <a:gd name="T93" fmla="*/ 2147483647 h 23"/>
                  <a:gd name="T94" fmla="*/ 2147483647 w 22"/>
                  <a:gd name="T95" fmla="*/ 2147483647 h 23"/>
                  <a:gd name="T96" fmla="*/ 2147483647 w 22"/>
                  <a:gd name="T97" fmla="*/ 2147483647 h 23"/>
                  <a:gd name="T98" fmla="*/ 2147483647 w 22"/>
                  <a:gd name="T99" fmla="*/ 2147483647 h 23"/>
                  <a:gd name="T100" fmla="*/ 2147483647 w 22"/>
                  <a:gd name="T101" fmla="*/ 2147483647 h 23"/>
                  <a:gd name="T102" fmla="*/ 2147483647 w 22"/>
                  <a:gd name="T103" fmla="*/ 2147483647 h 23"/>
                  <a:gd name="T104" fmla="*/ 2147483647 w 22"/>
                  <a:gd name="T105" fmla="*/ 2147483647 h 23"/>
                  <a:gd name="T106" fmla="*/ 2147483647 w 22"/>
                  <a:gd name="T107" fmla="*/ 2147483647 h 23"/>
                  <a:gd name="T108" fmla="*/ 2147483647 w 22"/>
                  <a:gd name="T109" fmla="*/ 2147483647 h 23"/>
                  <a:gd name="T110" fmla="*/ 2147483647 w 22"/>
                  <a:gd name="T111" fmla="*/ 2147483647 h 23"/>
                  <a:gd name="T112" fmla="*/ 2147483647 w 2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 h="23">
                    <a:moveTo>
                      <a:pt x="14" y="0"/>
                    </a:moveTo>
                    <a:lnTo>
                      <a:pt x="14" y="0"/>
                    </a:lnTo>
                    <a:lnTo>
                      <a:pt x="12" y="0"/>
                    </a:lnTo>
                    <a:lnTo>
                      <a:pt x="11" y="0"/>
                    </a:lnTo>
                    <a:lnTo>
                      <a:pt x="9" y="1"/>
                    </a:lnTo>
                    <a:lnTo>
                      <a:pt x="8" y="2"/>
                    </a:lnTo>
                    <a:lnTo>
                      <a:pt x="8" y="6"/>
                    </a:lnTo>
                    <a:lnTo>
                      <a:pt x="6" y="6"/>
                    </a:lnTo>
                    <a:lnTo>
                      <a:pt x="8" y="7"/>
                    </a:lnTo>
                    <a:lnTo>
                      <a:pt x="8" y="8"/>
                    </a:lnTo>
                    <a:lnTo>
                      <a:pt x="8" y="10"/>
                    </a:lnTo>
                    <a:lnTo>
                      <a:pt x="9" y="10"/>
                    </a:lnTo>
                    <a:lnTo>
                      <a:pt x="8" y="12"/>
                    </a:lnTo>
                    <a:lnTo>
                      <a:pt x="5" y="12"/>
                    </a:lnTo>
                    <a:lnTo>
                      <a:pt x="3" y="13"/>
                    </a:lnTo>
                    <a:lnTo>
                      <a:pt x="1" y="15"/>
                    </a:lnTo>
                    <a:lnTo>
                      <a:pt x="0" y="17"/>
                    </a:lnTo>
                    <a:lnTo>
                      <a:pt x="0" y="18"/>
                    </a:lnTo>
                    <a:lnTo>
                      <a:pt x="0" y="19"/>
                    </a:lnTo>
                    <a:lnTo>
                      <a:pt x="1" y="19"/>
                    </a:lnTo>
                    <a:lnTo>
                      <a:pt x="1" y="21"/>
                    </a:lnTo>
                    <a:lnTo>
                      <a:pt x="5" y="19"/>
                    </a:lnTo>
                    <a:lnTo>
                      <a:pt x="8" y="19"/>
                    </a:lnTo>
                    <a:lnTo>
                      <a:pt x="9" y="18"/>
                    </a:lnTo>
                    <a:lnTo>
                      <a:pt x="9" y="17"/>
                    </a:lnTo>
                    <a:lnTo>
                      <a:pt x="10" y="18"/>
                    </a:lnTo>
                    <a:lnTo>
                      <a:pt x="10" y="19"/>
                    </a:lnTo>
                    <a:lnTo>
                      <a:pt x="12" y="17"/>
                    </a:lnTo>
                    <a:lnTo>
                      <a:pt x="14" y="17"/>
                    </a:lnTo>
                    <a:lnTo>
                      <a:pt x="15" y="19"/>
                    </a:lnTo>
                    <a:lnTo>
                      <a:pt x="15" y="21"/>
                    </a:lnTo>
                    <a:lnTo>
                      <a:pt x="14" y="22"/>
                    </a:lnTo>
                    <a:lnTo>
                      <a:pt x="15" y="23"/>
                    </a:lnTo>
                    <a:lnTo>
                      <a:pt x="16" y="23"/>
                    </a:lnTo>
                    <a:lnTo>
                      <a:pt x="15" y="22"/>
                    </a:lnTo>
                    <a:lnTo>
                      <a:pt x="16" y="21"/>
                    </a:lnTo>
                    <a:lnTo>
                      <a:pt x="17" y="17"/>
                    </a:lnTo>
                    <a:lnTo>
                      <a:pt x="19" y="16"/>
                    </a:lnTo>
                    <a:lnTo>
                      <a:pt x="20" y="16"/>
                    </a:lnTo>
                    <a:lnTo>
                      <a:pt x="21" y="16"/>
                    </a:lnTo>
                    <a:lnTo>
                      <a:pt x="22" y="15"/>
                    </a:lnTo>
                    <a:lnTo>
                      <a:pt x="21" y="15"/>
                    </a:lnTo>
                    <a:lnTo>
                      <a:pt x="20" y="15"/>
                    </a:lnTo>
                    <a:lnTo>
                      <a:pt x="19" y="12"/>
                    </a:lnTo>
                    <a:lnTo>
                      <a:pt x="16" y="13"/>
                    </a:lnTo>
                    <a:lnTo>
                      <a:pt x="15" y="16"/>
                    </a:lnTo>
                    <a:lnTo>
                      <a:pt x="14" y="16"/>
                    </a:lnTo>
                    <a:lnTo>
                      <a:pt x="14" y="15"/>
                    </a:lnTo>
                    <a:lnTo>
                      <a:pt x="14" y="13"/>
                    </a:lnTo>
                    <a:lnTo>
                      <a:pt x="15" y="12"/>
                    </a:lnTo>
                    <a:lnTo>
                      <a:pt x="15" y="10"/>
                    </a:lnTo>
                    <a:lnTo>
                      <a:pt x="16" y="8"/>
                    </a:lnTo>
                    <a:lnTo>
                      <a:pt x="15" y="8"/>
                    </a:lnTo>
                    <a:lnTo>
                      <a:pt x="14" y="8"/>
                    </a:lnTo>
                    <a:lnTo>
                      <a:pt x="12" y="8"/>
                    </a:lnTo>
                    <a:lnTo>
                      <a:pt x="12" y="7"/>
                    </a:lnTo>
                    <a:lnTo>
                      <a:pt x="15" y="6"/>
                    </a:lnTo>
                    <a:lnTo>
                      <a:pt x="16" y="5"/>
                    </a:lnTo>
                    <a:lnTo>
                      <a:pt x="16" y="4"/>
                    </a:lnTo>
                    <a:lnTo>
                      <a:pt x="16" y="1"/>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2" name="Freeform 495"/>
              <p:cNvSpPr>
                <a:spLocks/>
              </p:cNvSpPr>
              <p:nvPr/>
            </p:nvSpPr>
            <p:spPr bwMode="auto">
              <a:xfrm>
                <a:off x="3497511" y="1913412"/>
                <a:ext cx="21961" cy="12413"/>
              </a:xfrm>
              <a:custGeom>
                <a:avLst/>
                <a:gdLst>
                  <a:gd name="T0" fmla="*/ 2147483647 w 23"/>
                  <a:gd name="T1" fmla="*/ 2147483647 h 13"/>
                  <a:gd name="T2" fmla="*/ 2147483647 w 23"/>
                  <a:gd name="T3" fmla="*/ 2147483647 h 13"/>
                  <a:gd name="T4" fmla="*/ 2147483647 w 23"/>
                  <a:gd name="T5" fmla="*/ 2147483647 h 13"/>
                  <a:gd name="T6" fmla="*/ 2147483647 w 23"/>
                  <a:gd name="T7" fmla="*/ 2147483647 h 13"/>
                  <a:gd name="T8" fmla="*/ 2147483647 w 23"/>
                  <a:gd name="T9" fmla="*/ 2147483647 h 13"/>
                  <a:gd name="T10" fmla="*/ 2147483647 w 23"/>
                  <a:gd name="T11" fmla="*/ 2147483647 h 13"/>
                  <a:gd name="T12" fmla="*/ 0 w 23"/>
                  <a:gd name="T13" fmla="*/ 2147483647 h 13"/>
                  <a:gd name="T14" fmla="*/ 2147483647 w 23"/>
                  <a:gd name="T15" fmla="*/ 2147483647 h 13"/>
                  <a:gd name="T16" fmla="*/ 2147483647 w 23"/>
                  <a:gd name="T17" fmla="*/ 2147483647 h 13"/>
                  <a:gd name="T18" fmla="*/ 2147483647 w 23"/>
                  <a:gd name="T19" fmla="*/ 2147483647 h 13"/>
                  <a:gd name="T20" fmla="*/ 2147483647 w 23"/>
                  <a:gd name="T21" fmla="*/ 2147483647 h 13"/>
                  <a:gd name="T22" fmla="*/ 2147483647 w 23"/>
                  <a:gd name="T23" fmla="*/ 2147483647 h 13"/>
                  <a:gd name="T24" fmla="*/ 2147483647 w 23"/>
                  <a:gd name="T25" fmla="*/ 2147483647 h 13"/>
                  <a:gd name="T26" fmla="*/ 2147483647 w 23"/>
                  <a:gd name="T27" fmla="*/ 2147483647 h 13"/>
                  <a:gd name="T28" fmla="*/ 2147483647 w 23"/>
                  <a:gd name="T29" fmla="*/ 2147483647 h 13"/>
                  <a:gd name="T30" fmla="*/ 2147483647 w 23"/>
                  <a:gd name="T31" fmla="*/ 2147483647 h 13"/>
                  <a:gd name="T32" fmla="*/ 2147483647 w 23"/>
                  <a:gd name="T33" fmla="*/ 2147483647 h 13"/>
                  <a:gd name="T34" fmla="*/ 2147483647 w 23"/>
                  <a:gd name="T35" fmla="*/ 2147483647 h 13"/>
                  <a:gd name="T36" fmla="*/ 2147483647 w 23"/>
                  <a:gd name="T37" fmla="*/ 2147483647 h 13"/>
                  <a:gd name="T38" fmla="*/ 2147483647 w 23"/>
                  <a:gd name="T39" fmla="*/ 2147483647 h 13"/>
                  <a:gd name="T40" fmla="*/ 2147483647 w 23"/>
                  <a:gd name="T41" fmla="*/ 2147483647 h 13"/>
                  <a:gd name="T42" fmla="*/ 2147483647 w 23"/>
                  <a:gd name="T43" fmla="*/ 2147483647 h 13"/>
                  <a:gd name="T44" fmla="*/ 2147483647 w 23"/>
                  <a:gd name="T45" fmla="*/ 2147483647 h 13"/>
                  <a:gd name="T46" fmla="*/ 2147483647 w 23"/>
                  <a:gd name="T47" fmla="*/ 2147483647 h 13"/>
                  <a:gd name="T48" fmla="*/ 2147483647 w 23"/>
                  <a:gd name="T49" fmla="*/ 2147483647 h 13"/>
                  <a:gd name="T50" fmla="*/ 2147483647 w 23"/>
                  <a:gd name="T51" fmla="*/ 2147483647 h 13"/>
                  <a:gd name="T52" fmla="*/ 2147483647 w 23"/>
                  <a:gd name="T53" fmla="*/ 0 h 13"/>
                  <a:gd name="T54" fmla="*/ 2147483647 w 23"/>
                  <a:gd name="T55" fmla="*/ 0 h 13"/>
                  <a:gd name="T56" fmla="*/ 2147483647 w 23"/>
                  <a:gd name="T57" fmla="*/ 2147483647 h 13"/>
                  <a:gd name="T58" fmla="*/ 2147483647 w 23"/>
                  <a:gd name="T59" fmla="*/ 2147483647 h 13"/>
                  <a:gd name="T60" fmla="*/ 2147483647 w 23"/>
                  <a:gd name="T61" fmla="*/ 2147483647 h 13"/>
                  <a:gd name="T62" fmla="*/ 2147483647 w 23"/>
                  <a:gd name="T63" fmla="*/ 2147483647 h 13"/>
                  <a:gd name="T64" fmla="*/ 2147483647 w 23"/>
                  <a:gd name="T65" fmla="*/ 2147483647 h 13"/>
                  <a:gd name="T66" fmla="*/ 2147483647 w 23"/>
                  <a:gd name="T67" fmla="*/ 2147483647 h 13"/>
                  <a:gd name="T68" fmla="*/ 2147483647 w 23"/>
                  <a:gd name="T69" fmla="*/ 2147483647 h 13"/>
                  <a:gd name="T70" fmla="*/ 2147483647 w 23"/>
                  <a:gd name="T71" fmla="*/ 2147483647 h 13"/>
                  <a:gd name="T72" fmla="*/ 2147483647 w 23"/>
                  <a:gd name="T73" fmla="*/ 2147483647 h 13"/>
                  <a:gd name="T74" fmla="*/ 2147483647 w 23"/>
                  <a:gd name="T75" fmla="*/ 2147483647 h 13"/>
                  <a:gd name="T76" fmla="*/ 2147483647 w 23"/>
                  <a:gd name="T77" fmla="*/ 2147483647 h 13"/>
                  <a:gd name="T78" fmla="*/ 2147483647 w 23"/>
                  <a:gd name="T79" fmla="*/ 2147483647 h 13"/>
                  <a:gd name="T80" fmla="*/ 2147483647 w 23"/>
                  <a:gd name="T81" fmla="*/ 2147483647 h 13"/>
                  <a:gd name="T82" fmla="*/ 2147483647 w 23"/>
                  <a:gd name="T83" fmla="*/ 2147483647 h 13"/>
                  <a:gd name="T84" fmla="*/ 2147483647 w 23"/>
                  <a:gd name="T85" fmla="*/ 2147483647 h 13"/>
                  <a:gd name="T86" fmla="*/ 2147483647 w 23"/>
                  <a:gd name="T87" fmla="*/ 2147483647 h 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 h="13">
                    <a:moveTo>
                      <a:pt x="7" y="13"/>
                    </a:moveTo>
                    <a:lnTo>
                      <a:pt x="7" y="13"/>
                    </a:lnTo>
                    <a:lnTo>
                      <a:pt x="6" y="12"/>
                    </a:lnTo>
                    <a:lnTo>
                      <a:pt x="6" y="10"/>
                    </a:lnTo>
                    <a:lnTo>
                      <a:pt x="3" y="7"/>
                    </a:lnTo>
                    <a:lnTo>
                      <a:pt x="2" y="6"/>
                    </a:lnTo>
                    <a:lnTo>
                      <a:pt x="1" y="5"/>
                    </a:lnTo>
                    <a:lnTo>
                      <a:pt x="0" y="2"/>
                    </a:lnTo>
                    <a:lnTo>
                      <a:pt x="1" y="2"/>
                    </a:lnTo>
                    <a:lnTo>
                      <a:pt x="2" y="2"/>
                    </a:lnTo>
                    <a:lnTo>
                      <a:pt x="3" y="4"/>
                    </a:lnTo>
                    <a:lnTo>
                      <a:pt x="3" y="5"/>
                    </a:lnTo>
                    <a:lnTo>
                      <a:pt x="3" y="6"/>
                    </a:lnTo>
                    <a:lnTo>
                      <a:pt x="5" y="6"/>
                    </a:lnTo>
                    <a:lnTo>
                      <a:pt x="5" y="5"/>
                    </a:lnTo>
                    <a:lnTo>
                      <a:pt x="6" y="4"/>
                    </a:lnTo>
                    <a:lnTo>
                      <a:pt x="7" y="4"/>
                    </a:lnTo>
                    <a:lnTo>
                      <a:pt x="7" y="5"/>
                    </a:lnTo>
                    <a:lnTo>
                      <a:pt x="9" y="4"/>
                    </a:lnTo>
                    <a:lnTo>
                      <a:pt x="12" y="2"/>
                    </a:lnTo>
                    <a:lnTo>
                      <a:pt x="13" y="4"/>
                    </a:lnTo>
                    <a:lnTo>
                      <a:pt x="14" y="5"/>
                    </a:lnTo>
                    <a:lnTo>
                      <a:pt x="16" y="5"/>
                    </a:lnTo>
                    <a:lnTo>
                      <a:pt x="16" y="4"/>
                    </a:lnTo>
                    <a:lnTo>
                      <a:pt x="17" y="4"/>
                    </a:lnTo>
                    <a:lnTo>
                      <a:pt x="18" y="4"/>
                    </a:lnTo>
                    <a:lnTo>
                      <a:pt x="19" y="1"/>
                    </a:lnTo>
                    <a:lnTo>
                      <a:pt x="21" y="0"/>
                    </a:lnTo>
                    <a:lnTo>
                      <a:pt x="22" y="1"/>
                    </a:lnTo>
                    <a:lnTo>
                      <a:pt x="23" y="2"/>
                    </a:lnTo>
                    <a:lnTo>
                      <a:pt x="22" y="2"/>
                    </a:lnTo>
                    <a:lnTo>
                      <a:pt x="22" y="6"/>
                    </a:lnTo>
                    <a:lnTo>
                      <a:pt x="22" y="7"/>
                    </a:lnTo>
                    <a:lnTo>
                      <a:pt x="21" y="9"/>
                    </a:lnTo>
                    <a:lnTo>
                      <a:pt x="17" y="10"/>
                    </a:lnTo>
                    <a:lnTo>
                      <a:pt x="16" y="9"/>
                    </a:lnTo>
                    <a:lnTo>
                      <a:pt x="16" y="10"/>
                    </a:lnTo>
                    <a:lnTo>
                      <a:pt x="14" y="9"/>
                    </a:lnTo>
                    <a:lnTo>
                      <a:pt x="12" y="11"/>
                    </a:lnTo>
                    <a:lnTo>
                      <a:pt x="12" y="12"/>
                    </a:lnTo>
                    <a:lnTo>
                      <a:pt x="9" y="12"/>
                    </a:lnTo>
                    <a:lnTo>
                      <a:pt x="8" y="12"/>
                    </a:lnTo>
                    <a:lnTo>
                      <a:pt x="7" y="12"/>
                    </a:lnTo>
                    <a:lnTo>
                      <a:pt x="7"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3" name="Freeform 496"/>
              <p:cNvSpPr>
                <a:spLocks/>
              </p:cNvSpPr>
              <p:nvPr/>
            </p:nvSpPr>
            <p:spPr bwMode="auto">
              <a:xfrm>
                <a:off x="2964702" y="2059505"/>
                <a:ext cx="30555" cy="3246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0 w 32"/>
                  <a:gd name="T11" fmla="*/ 2147483647 h 34"/>
                  <a:gd name="T12" fmla="*/ 0 w 32"/>
                  <a:gd name="T13" fmla="*/ 2147483647 h 34"/>
                  <a:gd name="T14" fmla="*/ 2147483647 w 32"/>
                  <a:gd name="T15" fmla="*/ 2147483647 h 34"/>
                  <a:gd name="T16" fmla="*/ 0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2147483647 h 34"/>
                  <a:gd name="T42" fmla="*/ 2147483647 w 32"/>
                  <a:gd name="T43" fmla="*/ 2147483647 h 34"/>
                  <a:gd name="T44" fmla="*/ 2147483647 w 32"/>
                  <a:gd name="T45" fmla="*/ 2147483647 h 34"/>
                  <a:gd name="T46" fmla="*/ 2147483647 w 32"/>
                  <a:gd name="T47" fmla="*/ 2147483647 h 34"/>
                  <a:gd name="T48" fmla="*/ 2147483647 w 32"/>
                  <a:gd name="T49" fmla="*/ 2147483647 h 34"/>
                  <a:gd name="T50" fmla="*/ 2147483647 w 32"/>
                  <a:gd name="T51" fmla="*/ 2147483647 h 34"/>
                  <a:gd name="T52" fmla="*/ 2147483647 w 32"/>
                  <a:gd name="T53" fmla="*/ 2147483647 h 34"/>
                  <a:gd name="T54" fmla="*/ 2147483647 w 32"/>
                  <a:gd name="T55" fmla="*/ 2147483647 h 34"/>
                  <a:gd name="T56" fmla="*/ 2147483647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 h="34">
                    <a:moveTo>
                      <a:pt x="9" y="29"/>
                    </a:moveTo>
                    <a:lnTo>
                      <a:pt x="9" y="29"/>
                    </a:lnTo>
                    <a:lnTo>
                      <a:pt x="7" y="29"/>
                    </a:lnTo>
                    <a:lnTo>
                      <a:pt x="4" y="27"/>
                    </a:lnTo>
                    <a:lnTo>
                      <a:pt x="4" y="26"/>
                    </a:lnTo>
                    <a:lnTo>
                      <a:pt x="3" y="26"/>
                    </a:lnTo>
                    <a:lnTo>
                      <a:pt x="2" y="26"/>
                    </a:lnTo>
                    <a:lnTo>
                      <a:pt x="2" y="22"/>
                    </a:lnTo>
                    <a:lnTo>
                      <a:pt x="2" y="21"/>
                    </a:lnTo>
                    <a:lnTo>
                      <a:pt x="3" y="20"/>
                    </a:lnTo>
                    <a:lnTo>
                      <a:pt x="0" y="17"/>
                    </a:lnTo>
                    <a:lnTo>
                      <a:pt x="0" y="16"/>
                    </a:lnTo>
                    <a:lnTo>
                      <a:pt x="2" y="15"/>
                    </a:lnTo>
                    <a:lnTo>
                      <a:pt x="2" y="14"/>
                    </a:lnTo>
                    <a:lnTo>
                      <a:pt x="2" y="11"/>
                    </a:lnTo>
                    <a:lnTo>
                      <a:pt x="0" y="11"/>
                    </a:lnTo>
                    <a:lnTo>
                      <a:pt x="2" y="11"/>
                    </a:lnTo>
                    <a:lnTo>
                      <a:pt x="3" y="12"/>
                    </a:lnTo>
                    <a:lnTo>
                      <a:pt x="3" y="11"/>
                    </a:lnTo>
                    <a:lnTo>
                      <a:pt x="3" y="10"/>
                    </a:lnTo>
                    <a:lnTo>
                      <a:pt x="3" y="9"/>
                    </a:lnTo>
                    <a:lnTo>
                      <a:pt x="4" y="9"/>
                    </a:lnTo>
                    <a:lnTo>
                      <a:pt x="5" y="7"/>
                    </a:lnTo>
                    <a:lnTo>
                      <a:pt x="7" y="6"/>
                    </a:lnTo>
                    <a:lnTo>
                      <a:pt x="8" y="6"/>
                    </a:lnTo>
                    <a:lnTo>
                      <a:pt x="8" y="5"/>
                    </a:lnTo>
                    <a:lnTo>
                      <a:pt x="8" y="4"/>
                    </a:lnTo>
                    <a:lnTo>
                      <a:pt x="9" y="3"/>
                    </a:lnTo>
                    <a:lnTo>
                      <a:pt x="10" y="3"/>
                    </a:lnTo>
                    <a:lnTo>
                      <a:pt x="13" y="4"/>
                    </a:lnTo>
                    <a:lnTo>
                      <a:pt x="14" y="3"/>
                    </a:lnTo>
                    <a:lnTo>
                      <a:pt x="15" y="3"/>
                    </a:lnTo>
                    <a:lnTo>
                      <a:pt x="15" y="1"/>
                    </a:lnTo>
                    <a:lnTo>
                      <a:pt x="15" y="0"/>
                    </a:lnTo>
                    <a:lnTo>
                      <a:pt x="16" y="1"/>
                    </a:lnTo>
                    <a:lnTo>
                      <a:pt x="16" y="4"/>
                    </a:lnTo>
                    <a:lnTo>
                      <a:pt x="19" y="4"/>
                    </a:lnTo>
                    <a:lnTo>
                      <a:pt x="20" y="5"/>
                    </a:lnTo>
                    <a:lnTo>
                      <a:pt x="21" y="4"/>
                    </a:lnTo>
                    <a:lnTo>
                      <a:pt x="21" y="6"/>
                    </a:lnTo>
                    <a:lnTo>
                      <a:pt x="24" y="6"/>
                    </a:lnTo>
                    <a:lnTo>
                      <a:pt x="25" y="6"/>
                    </a:lnTo>
                    <a:lnTo>
                      <a:pt x="25" y="7"/>
                    </a:lnTo>
                    <a:lnTo>
                      <a:pt x="26" y="9"/>
                    </a:lnTo>
                    <a:lnTo>
                      <a:pt x="27" y="10"/>
                    </a:lnTo>
                    <a:lnTo>
                      <a:pt x="27" y="11"/>
                    </a:lnTo>
                    <a:lnTo>
                      <a:pt x="29" y="12"/>
                    </a:lnTo>
                    <a:lnTo>
                      <a:pt x="30" y="12"/>
                    </a:lnTo>
                    <a:lnTo>
                      <a:pt x="31" y="12"/>
                    </a:lnTo>
                    <a:lnTo>
                      <a:pt x="30" y="14"/>
                    </a:lnTo>
                    <a:lnTo>
                      <a:pt x="31" y="15"/>
                    </a:lnTo>
                    <a:lnTo>
                      <a:pt x="32" y="15"/>
                    </a:lnTo>
                    <a:lnTo>
                      <a:pt x="31" y="15"/>
                    </a:lnTo>
                    <a:lnTo>
                      <a:pt x="30" y="17"/>
                    </a:lnTo>
                    <a:lnTo>
                      <a:pt x="30" y="20"/>
                    </a:lnTo>
                    <a:lnTo>
                      <a:pt x="30" y="23"/>
                    </a:lnTo>
                    <a:lnTo>
                      <a:pt x="29" y="26"/>
                    </a:lnTo>
                    <a:lnTo>
                      <a:pt x="26" y="27"/>
                    </a:lnTo>
                    <a:lnTo>
                      <a:pt x="25" y="28"/>
                    </a:lnTo>
                    <a:lnTo>
                      <a:pt x="24" y="28"/>
                    </a:lnTo>
                    <a:lnTo>
                      <a:pt x="25" y="27"/>
                    </a:lnTo>
                    <a:lnTo>
                      <a:pt x="25" y="23"/>
                    </a:lnTo>
                    <a:lnTo>
                      <a:pt x="24" y="26"/>
                    </a:lnTo>
                    <a:lnTo>
                      <a:pt x="24" y="28"/>
                    </a:lnTo>
                    <a:lnTo>
                      <a:pt x="24" y="29"/>
                    </a:lnTo>
                    <a:lnTo>
                      <a:pt x="24" y="31"/>
                    </a:lnTo>
                    <a:lnTo>
                      <a:pt x="24" y="32"/>
                    </a:lnTo>
                    <a:lnTo>
                      <a:pt x="24" y="33"/>
                    </a:lnTo>
                    <a:lnTo>
                      <a:pt x="21" y="33"/>
                    </a:lnTo>
                    <a:lnTo>
                      <a:pt x="19" y="32"/>
                    </a:lnTo>
                    <a:lnTo>
                      <a:pt x="16" y="32"/>
                    </a:lnTo>
                    <a:lnTo>
                      <a:pt x="16" y="33"/>
                    </a:lnTo>
                    <a:lnTo>
                      <a:pt x="16" y="32"/>
                    </a:lnTo>
                    <a:lnTo>
                      <a:pt x="15" y="32"/>
                    </a:lnTo>
                    <a:lnTo>
                      <a:pt x="15" y="33"/>
                    </a:lnTo>
                    <a:lnTo>
                      <a:pt x="13" y="34"/>
                    </a:lnTo>
                    <a:lnTo>
                      <a:pt x="11" y="34"/>
                    </a:lnTo>
                    <a:lnTo>
                      <a:pt x="9" y="34"/>
                    </a:lnTo>
                    <a:lnTo>
                      <a:pt x="9" y="33"/>
                    </a:lnTo>
                    <a:lnTo>
                      <a:pt x="8" y="33"/>
                    </a:lnTo>
                    <a:lnTo>
                      <a:pt x="9" y="31"/>
                    </a:lnTo>
                    <a:lnTo>
                      <a:pt x="10" y="29"/>
                    </a:lnTo>
                    <a:lnTo>
                      <a:pt x="9" y="2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4" name="Freeform 497"/>
              <p:cNvSpPr>
                <a:spLocks/>
              </p:cNvSpPr>
              <p:nvPr/>
            </p:nvSpPr>
            <p:spPr bwMode="auto">
              <a:xfrm>
                <a:off x="2931281" y="2095789"/>
                <a:ext cx="21007" cy="19097"/>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2147483647 w 22"/>
                  <a:gd name="T9" fmla="*/ 2147483647 h 20"/>
                  <a:gd name="T10" fmla="*/ 2147483647 w 22"/>
                  <a:gd name="T11" fmla="*/ 2147483647 h 20"/>
                  <a:gd name="T12" fmla="*/ 2147483647 w 22"/>
                  <a:gd name="T13" fmla="*/ 2147483647 h 20"/>
                  <a:gd name="T14" fmla="*/ 2147483647 w 22"/>
                  <a:gd name="T15" fmla="*/ 2147483647 h 20"/>
                  <a:gd name="T16" fmla="*/ 2147483647 w 22"/>
                  <a:gd name="T17" fmla="*/ 2147483647 h 20"/>
                  <a:gd name="T18" fmla="*/ 2147483647 w 22"/>
                  <a:gd name="T19" fmla="*/ 2147483647 h 20"/>
                  <a:gd name="T20" fmla="*/ 2147483647 w 22"/>
                  <a:gd name="T21" fmla="*/ 2147483647 h 20"/>
                  <a:gd name="T22" fmla="*/ 2147483647 w 22"/>
                  <a:gd name="T23" fmla="*/ 2147483647 h 20"/>
                  <a:gd name="T24" fmla="*/ 2147483647 w 22"/>
                  <a:gd name="T25" fmla="*/ 2147483647 h 20"/>
                  <a:gd name="T26" fmla="*/ 2147483647 w 22"/>
                  <a:gd name="T27" fmla="*/ 2147483647 h 20"/>
                  <a:gd name="T28" fmla="*/ 2147483647 w 22"/>
                  <a:gd name="T29" fmla="*/ 2147483647 h 20"/>
                  <a:gd name="T30" fmla="*/ 2147483647 w 22"/>
                  <a:gd name="T31" fmla="*/ 2147483647 h 20"/>
                  <a:gd name="T32" fmla="*/ 2147483647 w 22"/>
                  <a:gd name="T33" fmla="*/ 2147483647 h 20"/>
                  <a:gd name="T34" fmla="*/ 0 w 22"/>
                  <a:gd name="T35" fmla="*/ 2147483647 h 20"/>
                  <a:gd name="T36" fmla="*/ 0 w 22"/>
                  <a:gd name="T37" fmla="*/ 2147483647 h 20"/>
                  <a:gd name="T38" fmla="*/ 2147483647 w 22"/>
                  <a:gd name="T39" fmla="*/ 2147483647 h 20"/>
                  <a:gd name="T40" fmla="*/ 0 w 22"/>
                  <a:gd name="T41" fmla="*/ 2147483647 h 20"/>
                  <a:gd name="T42" fmla="*/ 0 w 22"/>
                  <a:gd name="T43" fmla="*/ 2147483647 h 20"/>
                  <a:gd name="T44" fmla="*/ 2147483647 w 22"/>
                  <a:gd name="T45" fmla="*/ 2147483647 h 20"/>
                  <a:gd name="T46" fmla="*/ 2147483647 w 22"/>
                  <a:gd name="T47" fmla="*/ 2147483647 h 20"/>
                  <a:gd name="T48" fmla="*/ 2147483647 w 22"/>
                  <a:gd name="T49" fmla="*/ 2147483647 h 20"/>
                  <a:gd name="T50" fmla="*/ 2147483647 w 22"/>
                  <a:gd name="T51" fmla="*/ 2147483647 h 20"/>
                  <a:gd name="T52" fmla="*/ 2147483647 w 22"/>
                  <a:gd name="T53" fmla="*/ 2147483647 h 20"/>
                  <a:gd name="T54" fmla="*/ 2147483647 w 22"/>
                  <a:gd name="T55" fmla="*/ 2147483647 h 20"/>
                  <a:gd name="T56" fmla="*/ 2147483647 w 22"/>
                  <a:gd name="T57" fmla="*/ 2147483647 h 20"/>
                  <a:gd name="T58" fmla="*/ 2147483647 w 22"/>
                  <a:gd name="T59" fmla="*/ 2147483647 h 20"/>
                  <a:gd name="T60" fmla="*/ 2147483647 w 22"/>
                  <a:gd name="T61" fmla="*/ 2147483647 h 20"/>
                  <a:gd name="T62" fmla="*/ 2147483647 w 22"/>
                  <a:gd name="T63" fmla="*/ 2147483647 h 20"/>
                  <a:gd name="T64" fmla="*/ 2147483647 w 22"/>
                  <a:gd name="T65" fmla="*/ 2147483647 h 20"/>
                  <a:gd name="T66" fmla="*/ 2147483647 w 22"/>
                  <a:gd name="T67" fmla="*/ 2147483647 h 20"/>
                  <a:gd name="T68" fmla="*/ 2147483647 w 22"/>
                  <a:gd name="T69" fmla="*/ 2147483647 h 20"/>
                  <a:gd name="T70" fmla="*/ 2147483647 w 22"/>
                  <a:gd name="T71" fmla="*/ 2147483647 h 20"/>
                  <a:gd name="T72" fmla="*/ 2147483647 w 22"/>
                  <a:gd name="T73" fmla="*/ 2147483647 h 20"/>
                  <a:gd name="T74" fmla="*/ 2147483647 w 22"/>
                  <a:gd name="T75" fmla="*/ 2147483647 h 20"/>
                  <a:gd name="T76" fmla="*/ 2147483647 w 22"/>
                  <a:gd name="T77" fmla="*/ 0 h 20"/>
                  <a:gd name="T78" fmla="*/ 2147483647 w 22"/>
                  <a:gd name="T79" fmla="*/ 0 h 20"/>
                  <a:gd name="T80" fmla="*/ 2147483647 w 22"/>
                  <a:gd name="T81" fmla="*/ 2147483647 h 20"/>
                  <a:gd name="T82" fmla="*/ 2147483647 w 22"/>
                  <a:gd name="T83" fmla="*/ 2147483647 h 20"/>
                  <a:gd name="T84" fmla="*/ 2147483647 w 22"/>
                  <a:gd name="T85" fmla="*/ 2147483647 h 20"/>
                  <a:gd name="T86" fmla="*/ 2147483647 w 22"/>
                  <a:gd name="T87" fmla="*/ 2147483647 h 20"/>
                  <a:gd name="T88" fmla="*/ 2147483647 w 22"/>
                  <a:gd name="T89" fmla="*/ 2147483647 h 20"/>
                  <a:gd name="T90" fmla="*/ 2147483647 w 22"/>
                  <a:gd name="T91" fmla="*/ 2147483647 h 20"/>
                  <a:gd name="T92" fmla="*/ 2147483647 w 22"/>
                  <a:gd name="T93" fmla="*/ 2147483647 h 20"/>
                  <a:gd name="T94" fmla="*/ 2147483647 w 22"/>
                  <a:gd name="T95" fmla="*/ 2147483647 h 20"/>
                  <a:gd name="T96" fmla="*/ 2147483647 w 22"/>
                  <a:gd name="T97" fmla="*/ 2147483647 h 20"/>
                  <a:gd name="T98" fmla="*/ 2147483647 w 22"/>
                  <a:gd name="T99" fmla="*/ 2147483647 h 20"/>
                  <a:gd name="T100" fmla="*/ 2147483647 w 22"/>
                  <a:gd name="T101" fmla="*/ 2147483647 h 20"/>
                  <a:gd name="T102" fmla="*/ 2147483647 w 22"/>
                  <a:gd name="T103" fmla="*/ 2147483647 h 20"/>
                  <a:gd name="T104" fmla="*/ 2147483647 w 22"/>
                  <a:gd name="T105" fmla="*/ 2147483647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 h="20">
                    <a:moveTo>
                      <a:pt x="15" y="16"/>
                    </a:moveTo>
                    <a:lnTo>
                      <a:pt x="15" y="16"/>
                    </a:lnTo>
                    <a:lnTo>
                      <a:pt x="13" y="15"/>
                    </a:lnTo>
                    <a:lnTo>
                      <a:pt x="12" y="15"/>
                    </a:lnTo>
                    <a:lnTo>
                      <a:pt x="11" y="15"/>
                    </a:lnTo>
                    <a:lnTo>
                      <a:pt x="11" y="14"/>
                    </a:lnTo>
                    <a:lnTo>
                      <a:pt x="10" y="12"/>
                    </a:lnTo>
                    <a:lnTo>
                      <a:pt x="8" y="10"/>
                    </a:lnTo>
                    <a:lnTo>
                      <a:pt x="7" y="10"/>
                    </a:lnTo>
                    <a:lnTo>
                      <a:pt x="6" y="11"/>
                    </a:lnTo>
                    <a:lnTo>
                      <a:pt x="5" y="10"/>
                    </a:lnTo>
                    <a:lnTo>
                      <a:pt x="5" y="12"/>
                    </a:lnTo>
                    <a:lnTo>
                      <a:pt x="6" y="15"/>
                    </a:lnTo>
                    <a:lnTo>
                      <a:pt x="7" y="16"/>
                    </a:lnTo>
                    <a:lnTo>
                      <a:pt x="7" y="18"/>
                    </a:lnTo>
                    <a:lnTo>
                      <a:pt x="8" y="18"/>
                    </a:lnTo>
                    <a:lnTo>
                      <a:pt x="7" y="20"/>
                    </a:lnTo>
                    <a:lnTo>
                      <a:pt x="6" y="18"/>
                    </a:lnTo>
                    <a:lnTo>
                      <a:pt x="4" y="16"/>
                    </a:lnTo>
                    <a:lnTo>
                      <a:pt x="1" y="16"/>
                    </a:lnTo>
                    <a:lnTo>
                      <a:pt x="0" y="15"/>
                    </a:lnTo>
                    <a:lnTo>
                      <a:pt x="0" y="14"/>
                    </a:lnTo>
                    <a:lnTo>
                      <a:pt x="1" y="12"/>
                    </a:lnTo>
                    <a:lnTo>
                      <a:pt x="0" y="12"/>
                    </a:lnTo>
                    <a:lnTo>
                      <a:pt x="0" y="11"/>
                    </a:lnTo>
                    <a:lnTo>
                      <a:pt x="2" y="10"/>
                    </a:lnTo>
                    <a:lnTo>
                      <a:pt x="2" y="9"/>
                    </a:lnTo>
                    <a:lnTo>
                      <a:pt x="2" y="7"/>
                    </a:lnTo>
                    <a:lnTo>
                      <a:pt x="5" y="6"/>
                    </a:lnTo>
                    <a:lnTo>
                      <a:pt x="6" y="5"/>
                    </a:lnTo>
                    <a:lnTo>
                      <a:pt x="6" y="6"/>
                    </a:lnTo>
                    <a:lnTo>
                      <a:pt x="6" y="5"/>
                    </a:lnTo>
                    <a:lnTo>
                      <a:pt x="7" y="5"/>
                    </a:lnTo>
                    <a:lnTo>
                      <a:pt x="7" y="6"/>
                    </a:lnTo>
                    <a:lnTo>
                      <a:pt x="8" y="6"/>
                    </a:lnTo>
                    <a:lnTo>
                      <a:pt x="10" y="5"/>
                    </a:lnTo>
                    <a:lnTo>
                      <a:pt x="10" y="4"/>
                    </a:lnTo>
                    <a:lnTo>
                      <a:pt x="10" y="2"/>
                    </a:lnTo>
                    <a:lnTo>
                      <a:pt x="10" y="1"/>
                    </a:lnTo>
                    <a:lnTo>
                      <a:pt x="12" y="1"/>
                    </a:lnTo>
                    <a:lnTo>
                      <a:pt x="13" y="1"/>
                    </a:lnTo>
                    <a:lnTo>
                      <a:pt x="16" y="2"/>
                    </a:lnTo>
                    <a:lnTo>
                      <a:pt x="17" y="2"/>
                    </a:lnTo>
                    <a:lnTo>
                      <a:pt x="17" y="1"/>
                    </a:lnTo>
                    <a:lnTo>
                      <a:pt x="18" y="0"/>
                    </a:lnTo>
                    <a:lnTo>
                      <a:pt x="22" y="1"/>
                    </a:lnTo>
                    <a:lnTo>
                      <a:pt x="21" y="2"/>
                    </a:lnTo>
                    <a:lnTo>
                      <a:pt x="21" y="4"/>
                    </a:lnTo>
                    <a:lnTo>
                      <a:pt x="20" y="5"/>
                    </a:lnTo>
                    <a:lnTo>
                      <a:pt x="18" y="6"/>
                    </a:lnTo>
                    <a:lnTo>
                      <a:pt x="16" y="6"/>
                    </a:lnTo>
                    <a:lnTo>
                      <a:pt x="15" y="6"/>
                    </a:lnTo>
                    <a:lnTo>
                      <a:pt x="15" y="7"/>
                    </a:lnTo>
                    <a:lnTo>
                      <a:pt x="16" y="9"/>
                    </a:lnTo>
                    <a:lnTo>
                      <a:pt x="17" y="11"/>
                    </a:lnTo>
                    <a:lnTo>
                      <a:pt x="16" y="12"/>
                    </a:lnTo>
                    <a:lnTo>
                      <a:pt x="15" y="1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5" name="Freeform 498"/>
              <p:cNvSpPr>
                <a:spLocks/>
              </p:cNvSpPr>
              <p:nvPr/>
            </p:nvSpPr>
            <p:spPr bwMode="auto">
              <a:xfrm>
                <a:off x="2947514" y="2100563"/>
                <a:ext cx="11458" cy="14323"/>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0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2147483647 h 15"/>
                  <a:gd name="T26" fmla="*/ 2147483647 w 12"/>
                  <a:gd name="T27" fmla="*/ 0 h 15"/>
                  <a:gd name="T28" fmla="*/ 2147483647 w 12"/>
                  <a:gd name="T29" fmla="*/ 0 h 15"/>
                  <a:gd name="T30" fmla="*/ 2147483647 w 12"/>
                  <a:gd name="T31" fmla="*/ 2147483647 h 15"/>
                  <a:gd name="T32" fmla="*/ 2147483647 w 12"/>
                  <a:gd name="T33" fmla="*/ 2147483647 h 15"/>
                  <a:gd name="T34" fmla="*/ 2147483647 w 12"/>
                  <a:gd name="T35" fmla="*/ 2147483647 h 15"/>
                  <a:gd name="T36" fmla="*/ 2147483647 w 12"/>
                  <a:gd name="T37" fmla="*/ 2147483647 h 15"/>
                  <a:gd name="T38" fmla="*/ 2147483647 w 12"/>
                  <a:gd name="T39" fmla="*/ 2147483647 h 15"/>
                  <a:gd name="T40" fmla="*/ 2147483647 w 12"/>
                  <a:gd name="T41" fmla="*/ 2147483647 h 15"/>
                  <a:gd name="T42" fmla="*/ 2147483647 w 12"/>
                  <a:gd name="T43" fmla="*/ 2147483647 h 15"/>
                  <a:gd name="T44" fmla="*/ 2147483647 w 12"/>
                  <a:gd name="T45" fmla="*/ 2147483647 h 15"/>
                  <a:gd name="T46" fmla="*/ 2147483647 w 12"/>
                  <a:gd name="T47" fmla="*/ 2147483647 h 15"/>
                  <a:gd name="T48" fmla="*/ 2147483647 w 12"/>
                  <a:gd name="T49" fmla="*/ 2147483647 h 15"/>
                  <a:gd name="T50" fmla="*/ 2147483647 w 12"/>
                  <a:gd name="T51" fmla="*/ 2147483647 h 15"/>
                  <a:gd name="T52" fmla="*/ 2147483647 w 12"/>
                  <a:gd name="T53" fmla="*/ 2147483647 h 15"/>
                  <a:gd name="T54" fmla="*/ 2147483647 w 12"/>
                  <a:gd name="T55" fmla="*/ 2147483647 h 15"/>
                  <a:gd name="T56" fmla="*/ 2147483647 w 12"/>
                  <a:gd name="T57" fmla="*/ 2147483647 h 15"/>
                  <a:gd name="T58" fmla="*/ 2147483647 w 12"/>
                  <a:gd name="T59" fmla="*/ 2147483647 h 15"/>
                  <a:gd name="T60" fmla="*/ 2147483647 w 12"/>
                  <a:gd name="T61" fmla="*/ 2147483647 h 15"/>
                  <a:gd name="T62" fmla="*/ 2147483647 w 12"/>
                  <a:gd name="T63" fmla="*/ 2147483647 h 15"/>
                  <a:gd name="T64" fmla="*/ 2147483647 w 12"/>
                  <a:gd name="T65" fmla="*/ 2147483647 h 15"/>
                  <a:gd name="T66" fmla="*/ 2147483647 w 12"/>
                  <a:gd name="T67" fmla="*/ 2147483647 h 15"/>
                  <a:gd name="T68" fmla="*/ 2147483647 w 12"/>
                  <a:gd name="T69" fmla="*/ 2147483647 h 15"/>
                  <a:gd name="T70" fmla="*/ 2147483647 w 12"/>
                  <a:gd name="T71" fmla="*/ 2147483647 h 15"/>
                  <a:gd name="T72" fmla="*/ 2147483647 w 12"/>
                  <a:gd name="T73" fmla="*/ 2147483647 h 15"/>
                  <a:gd name="T74" fmla="*/ 2147483647 w 12"/>
                  <a:gd name="T75" fmla="*/ 2147483647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15">
                    <a:moveTo>
                      <a:pt x="3" y="15"/>
                    </a:moveTo>
                    <a:lnTo>
                      <a:pt x="3" y="15"/>
                    </a:lnTo>
                    <a:lnTo>
                      <a:pt x="1" y="13"/>
                    </a:lnTo>
                    <a:lnTo>
                      <a:pt x="1" y="11"/>
                    </a:lnTo>
                    <a:lnTo>
                      <a:pt x="3" y="10"/>
                    </a:lnTo>
                    <a:lnTo>
                      <a:pt x="3" y="9"/>
                    </a:lnTo>
                    <a:lnTo>
                      <a:pt x="1" y="9"/>
                    </a:lnTo>
                    <a:lnTo>
                      <a:pt x="1" y="7"/>
                    </a:lnTo>
                    <a:lnTo>
                      <a:pt x="3" y="7"/>
                    </a:lnTo>
                    <a:lnTo>
                      <a:pt x="3" y="6"/>
                    </a:lnTo>
                    <a:lnTo>
                      <a:pt x="1" y="5"/>
                    </a:lnTo>
                    <a:lnTo>
                      <a:pt x="0" y="4"/>
                    </a:lnTo>
                    <a:lnTo>
                      <a:pt x="3" y="2"/>
                    </a:lnTo>
                    <a:lnTo>
                      <a:pt x="4" y="1"/>
                    </a:lnTo>
                    <a:lnTo>
                      <a:pt x="5" y="1"/>
                    </a:lnTo>
                    <a:lnTo>
                      <a:pt x="4" y="2"/>
                    </a:lnTo>
                    <a:lnTo>
                      <a:pt x="5" y="4"/>
                    </a:lnTo>
                    <a:lnTo>
                      <a:pt x="5" y="1"/>
                    </a:lnTo>
                    <a:lnTo>
                      <a:pt x="5" y="0"/>
                    </a:lnTo>
                    <a:lnTo>
                      <a:pt x="7" y="0"/>
                    </a:lnTo>
                    <a:lnTo>
                      <a:pt x="9" y="0"/>
                    </a:lnTo>
                    <a:lnTo>
                      <a:pt x="11" y="1"/>
                    </a:lnTo>
                    <a:lnTo>
                      <a:pt x="10" y="1"/>
                    </a:lnTo>
                    <a:lnTo>
                      <a:pt x="10" y="2"/>
                    </a:lnTo>
                    <a:lnTo>
                      <a:pt x="11" y="2"/>
                    </a:lnTo>
                    <a:lnTo>
                      <a:pt x="10" y="2"/>
                    </a:lnTo>
                    <a:lnTo>
                      <a:pt x="10" y="5"/>
                    </a:lnTo>
                    <a:lnTo>
                      <a:pt x="9" y="6"/>
                    </a:lnTo>
                    <a:lnTo>
                      <a:pt x="11" y="6"/>
                    </a:lnTo>
                    <a:lnTo>
                      <a:pt x="12" y="7"/>
                    </a:lnTo>
                    <a:lnTo>
                      <a:pt x="11" y="7"/>
                    </a:lnTo>
                    <a:lnTo>
                      <a:pt x="10" y="7"/>
                    </a:lnTo>
                    <a:lnTo>
                      <a:pt x="9" y="7"/>
                    </a:lnTo>
                    <a:lnTo>
                      <a:pt x="9" y="10"/>
                    </a:lnTo>
                    <a:lnTo>
                      <a:pt x="6" y="9"/>
                    </a:lnTo>
                    <a:lnTo>
                      <a:pt x="7" y="10"/>
                    </a:lnTo>
                    <a:lnTo>
                      <a:pt x="7" y="11"/>
                    </a:lnTo>
                    <a:lnTo>
                      <a:pt x="6" y="11"/>
                    </a:lnTo>
                    <a:lnTo>
                      <a:pt x="6" y="12"/>
                    </a:lnTo>
                    <a:lnTo>
                      <a:pt x="7" y="12"/>
                    </a:lnTo>
                    <a:lnTo>
                      <a:pt x="6" y="12"/>
                    </a:lnTo>
                    <a:lnTo>
                      <a:pt x="5" y="12"/>
                    </a:lnTo>
                    <a:lnTo>
                      <a:pt x="4" y="12"/>
                    </a:lnTo>
                    <a:lnTo>
                      <a:pt x="3" y="1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6" name="Freeform 499"/>
              <p:cNvSpPr>
                <a:spLocks/>
              </p:cNvSpPr>
              <p:nvPr/>
            </p:nvSpPr>
            <p:spPr bwMode="auto">
              <a:xfrm>
                <a:off x="2938920" y="2115841"/>
                <a:ext cx="11458" cy="6684"/>
              </a:xfrm>
              <a:custGeom>
                <a:avLst/>
                <a:gdLst>
                  <a:gd name="T0" fmla="*/ 2147483647 w 12"/>
                  <a:gd name="T1" fmla="*/ 2147483647 h 7"/>
                  <a:gd name="T2" fmla="*/ 2147483647 w 12"/>
                  <a:gd name="T3" fmla="*/ 2147483647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0 w 12"/>
                  <a:gd name="T31" fmla="*/ 2147483647 h 7"/>
                  <a:gd name="T32" fmla="*/ 0 w 12"/>
                  <a:gd name="T33" fmla="*/ 2147483647 h 7"/>
                  <a:gd name="T34" fmla="*/ 0 w 12"/>
                  <a:gd name="T35" fmla="*/ 2147483647 h 7"/>
                  <a:gd name="T36" fmla="*/ 0 w 12"/>
                  <a:gd name="T37" fmla="*/ 2147483647 h 7"/>
                  <a:gd name="T38" fmla="*/ 2147483647 w 12"/>
                  <a:gd name="T39" fmla="*/ 0 h 7"/>
                  <a:gd name="T40" fmla="*/ 2147483647 w 12"/>
                  <a:gd name="T41" fmla="*/ 0 h 7"/>
                  <a:gd name="T42" fmla="*/ 2147483647 w 12"/>
                  <a:gd name="T43" fmla="*/ 0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2147483647 h 7"/>
                  <a:gd name="T64" fmla="*/ 2147483647 w 12"/>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7">
                    <a:moveTo>
                      <a:pt x="9" y="7"/>
                    </a:moveTo>
                    <a:lnTo>
                      <a:pt x="9" y="7"/>
                    </a:lnTo>
                    <a:lnTo>
                      <a:pt x="7" y="5"/>
                    </a:lnTo>
                    <a:lnTo>
                      <a:pt x="7" y="4"/>
                    </a:lnTo>
                    <a:lnTo>
                      <a:pt x="7" y="5"/>
                    </a:lnTo>
                    <a:lnTo>
                      <a:pt x="5" y="5"/>
                    </a:lnTo>
                    <a:lnTo>
                      <a:pt x="4" y="5"/>
                    </a:lnTo>
                    <a:lnTo>
                      <a:pt x="3" y="5"/>
                    </a:lnTo>
                    <a:lnTo>
                      <a:pt x="2" y="5"/>
                    </a:lnTo>
                    <a:lnTo>
                      <a:pt x="0" y="5"/>
                    </a:lnTo>
                    <a:lnTo>
                      <a:pt x="0" y="2"/>
                    </a:lnTo>
                    <a:lnTo>
                      <a:pt x="0" y="1"/>
                    </a:lnTo>
                    <a:lnTo>
                      <a:pt x="2" y="0"/>
                    </a:lnTo>
                    <a:lnTo>
                      <a:pt x="3" y="0"/>
                    </a:lnTo>
                    <a:lnTo>
                      <a:pt x="5" y="1"/>
                    </a:lnTo>
                    <a:lnTo>
                      <a:pt x="8" y="2"/>
                    </a:lnTo>
                    <a:lnTo>
                      <a:pt x="10" y="4"/>
                    </a:lnTo>
                    <a:lnTo>
                      <a:pt x="12" y="4"/>
                    </a:lnTo>
                    <a:lnTo>
                      <a:pt x="10" y="6"/>
                    </a:lnTo>
                    <a:lnTo>
                      <a:pt x="10" y="7"/>
                    </a:lnTo>
                    <a:lnTo>
                      <a:pt x="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7" name="Freeform 500"/>
              <p:cNvSpPr>
                <a:spLocks/>
              </p:cNvSpPr>
              <p:nvPr/>
            </p:nvSpPr>
            <p:spPr bwMode="auto">
              <a:xfrm>
                <a:off x="3910964" y="2190320"/>
                <a:ext cx="5729" cy="4775"/>
              </a:xfrm>
              <a:custGeom>
                <a:avLst/>
                <a:gdLst>
                  <a:gd name="T0" fmla="*/ 2147483647 w 6"/>
                  <a:gd name="T1" fmla="*/ 2147483647 h 5"/>
                  <a:gd name="T2" fmla="*/ 2147483647 w 6"/>
                  <a:gd name="T3" fmla="*/ 0 h 5"/>
                  <a:gd name="T4" fmla="*/ 0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6" y="3"/>
                    </a:moveTo>
                    <a:lnTo>
                      <a:pt x="4" y="0"/>
                    </a:lnTo>
                    <a:lnTo>
                      <a:pt x="0" y="4"/>
                    </a:lnTo>
                    <a:lnTo>
                      <a:pt x="3" y="5"/>
                    </a:lnTo>
                    <a:lnTo>
                      <a:pt x="6"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8" name="Freeform 501"/>
              <p:cNvSpPr>
                <a:spLocks/>
              </p:cNvSpPr>
              <p:nvPr/>
            </p:nvSpPr>
            <p:spPr bwMode="auto">
              <a:xfrm>
                <a:off x="3482234" y="2319226"/>
                <a:ext cx="2864"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0 w 3"/>
                  <a:gd name="T9" fmla="*/ 2147483647 h 7"/>
                  <a:gd name="T10" fmla="*/ 2147483647 w 3"/>
                  <a:gd name="T11" fmla="*/ 0 h 7"/>
                  <a:gd name="T12" fmla="*/ 2147483647 w 3"/>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5"/>
                    </a:moveTo>
                    <a:lnTo>
                      <a:pt x="1" y="6"/>
                    </a:lnTo>
                    <a:lnTo>
                      <a:pt x="2" y="7"/>
                    </a:lnTo>
                    <a:lnTo>
                      <a:pt x="1" y="7"/>
                    </a:lnTo>
                    <a:lnTo>
                      <a:pt x="0" y="1"/>
                    </a:lnTo>
                    <a:lnTo>
                      <a:pt x="2" y="0"/>
                    </a:lnTo>
                    <a:lnTo>
                      <a:pt x="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99" name="Freeform 502"/>
              <p:cNvSpPr>
                <a:spLocks/>
              </p:cNvSpPr>
              <p:nvPr/>
            </p:nvSpPr>
            <p:spPr bwMode="auto">
              <a:xfrm>
                <a:off x="3488917" y="2378427"/>
                <a:ext cx="8594" cy="4774"/>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0 h 5"/>
                  <a:gd name="T12" fmla="*/ 2147483647 w 9"/>
                  <a:gd name="T13" fmla="*/ 0 h 5"/>
                  <a:gd name="T14" fmla="*/ 2147483647 w 9"/>
                  <a:gd name="T15" fmla="*/ 0 h 5"/>
                  <a:gd name="T16" fmla="*/ 2147483647 w 9"/>
                  <a:gd name="T17" fmla="*/ 0 h 5"/>
                  <a:gd name="T18" fmla="*/ 2147483647 w 9"/>
                  <a:gd name="T19" fmla="*/ 0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0 w 9"/>
                  <a:gd name="T51" fmla="*/ 2147483647 h 5"/>
                  <a:gd name="T52" fmla="*/ 0 w 9"/>
                  <a:gd name="T53" fmla="*/ 2147483647 h 5"/>
                  <a:gd name="T54" fmla="*/ 2147483647 w 9"/>
                  <a:gd name="T55" fmla="*/ 2147483647 h 5"/>
                  <a:gd name="T56" fmla="*/ 2147483647 w 9"/>
                  <a:gd name="T57" fmla="*/ 2147483647 h 5"/>
                  <a:gd name="T58" fmla="*/ 2147483647 w 9"/>
                  <a:gd name="T59" fmla="*/ 2147483647 h 5"/>
                  <a:gd name="T60" fmla="*/ 2147483647 w 9"/>
                  <a:gd name="T61" fmla="*/ 2147483647 h 5"/>
                  <a:gd name="T62" fmla="*/ 2147483647 w 9"/>
                  <a:gd name="T63" fmla="*/ 2147483647 h 5"/>
                  <a:gd name="T64" fmla="*/ 2147483647 w 9"/>
                  <a:gd name="T65" fmla="*/ 2147483647 h 5"/>
                  <a:gd name="T66" fmla="*/ 2147483647 w 9"/>
                  <a:gd name="T67" fmla="*/ 2147483647 h 5"/>
                  <a:gd name="T68" fmla="*/ 2147483647 w 9"/>
                  <a:gd name="T69" fmla="*/ 2147483647 h 5"/>
                  <a:gd name="T70" fmla="*/ 2147483647 w 9"/>
                  <a:gd name="T71" fmla="*/ 2147483647 h 5"/>
                  <a:gd name="T72" fmla="*/ 2147483647 w 9"/>
                  <a:gd name="T73" fmla="*/ 2147483647 h 5"/>
                  <a:gd name="T74" fmla="*/ 2147483647 w 9"/>
                  <a:gd name="T75" fmla="*/ 2147483647 h 5"/>
                  <a:gd name="T76" fmla="*/ 2147483647 w 9"/>
                  <a:gd name="T77" fmla="*/ 2147483647 h 5"/>
                  <a:gd name="T78" fmla="*/ 2147483647 w 9"/>
                  <a:gd name="T79" fmla="*/ 2147483647 h 5"/>
                  <a:gd name="T80" fmla="*/ 2147483647 w 9"/>
                  <a:gd name="T81" fmla="*/ 2147483647 h 5"/>
                  <a:gd name="T82" fmla="*/ 2147483647 w 9"/>
                  <a:gd name="T83" fmla="*/ 2147483647 h 5"/>
                  <a:gd name="T84" fmla="*/ 2147483647 w 9"/>
                  <a:gd name="T85" fmla="*/ 2147483647 h 5"/>
                  <a:gd name="T86" fmla="*/ 2147483647 w 9"/>
                  <a:gd name="T87" fmla="*/ 2147483647 h 5"/>
                  <a:gd name="T88" fmla="*/ 2147483647 w 9"/>
                  <a:gd name="T89" fmla="*/ 2147483647 h 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 h="5">
                    <a:moveTo>
                      <a:pt x="9" y="3"/>
                    </a:moveTo>
                    <a:lnTo>
                      <a:pt x="9" y="3"/>
                    </a:lnTo>
                    <a:lnTo>
                      <a:pt x="9" y="2"/>
                    </a:lnTo>
                    <a:lnTo>
                      <a:pt x="9" y="0"/>
                    </a:lnTo>
                    <a:lnTo>
                      <a:pt x="7" y="0"/>
                    </a:lnTo>
                    <a:lnTo>
                      <a:pt x="6" y="2"/>
                    </a:lnTo>
                    <a:lnTo>
                      <a:pt x="5" y="2"/>
                    </a:lnTo>
                    <a:lnTo>
                      <a:pt x="4" y="2"/>
                    </a:lnTo>
                    <a:lnTo>
                      <a:pt x="3" y="2"/>
                    </a:lnTo>
                    <a:lnTo>
                      <a:pt x="5" y="2"/>
                    </a:lnTo>
                    <a:lnTo>
                      <a:pt x="4" y="3"/>
                    </a:lnTo>
                    <a:lnTo>
                      <a:pt x="3" y="4"/>
                    </a:lnTo>
                    <a:lnTo>
                      <a:pt x="1" y="4"/>
                    </a:lnTo>
                    <a:lnTo>
                      <a:pt x="0" y="5"/>
                    </a:lnTo>
                    <a:lnTo>
                      <a:pt x="1" y="5"/>
                    </a:lnTo>
                    <a:lnTo>
                      <a:pt x="3" y="5"/>
                    </a:lnTo>
                    <a:lnTo>
                      <a:pt x="5" y="4"/>
                    </a:lnTo>
                    <a:lnTo>
                      <a:pt x="6" y="3"/>
                    </a:lnTo>
                    <a:lnTo>
                      <a:pt x="6" y="4"/>
                    </a:lnTo>
                    <a:lnTo>
                      <a:pt x="7" y="3"/>
                    </a:lnTo>
                    <a:lnTo>
                      <a:pt x="6" y="3"/>
                    </a:lnTo>
                    <a:lnTo>
                      <a:pt x="7" y="3"/>
                    </a:lnTo>
                    <a:lnTo>
                      <a:pt x="7" y="4"/>
                    </a:lnTo>
                    <a:lnTo>
                      <a:pt x="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0" name="Freeform 503"/>
              <p:cNvSpPr>
                <a:spLocks/>
              </p:cNvSpPr>
              <p:nvPr/>
            </p:nvSpPr>
            <p:spPr bwMode="auto">
              <a:xfrm>
                <a:off x="3492737" y="2385110"/>
                <a:ext cx="5729" cy="3819"/>
              </a:xfrm>
              <a:custGeom>
                <a:avLst/>
                <a:gdLst>
                  <a:gd name="T0" fmla="*/ 2147483647 w 6"/>
                  <a:gd name="T1" fmla="*/ 0 h 4"/>
                  <a:gd name="T2" fmla="*/ 2147483647 w 6"/>
                  <a:gd name="T3" fmla="*/ 0 h 4"/>
                  <a:gd name="T4" fmla="*/ 2147483647 w 6"/>
                  <a:gd name="T5" fmla="*/ 0 h 4"/>
                  <a:gd name="T6" fmla="*/ 2147483647 w 6"/>
                  <a:gd name="T7" fmla="*/ 0 h 4"/>
                  <a:gd name="T8" fmla="*/ 2147483647 w 6"/>
                  <a:gd name="T9" fmla="*/ 0 h 4"/>
                  <a:gd name="T10" fmla="*/ 2147483647 w 6"/>
                  <a:gd name="T11" fmla="*/ 2147483647 h 4"/>
                  <a:gd name="T12" fmla="*/ 2147483647 w 6"/>
                  <a:gd name="T13" fmla="*/ 2147483647 h 4"/>
                  <a:gd name="T14" fmla="*/ 2147483647 w 6"/>
                  <a:gd name="T15" fmla="*/ 2147483647 h 4"/>
                  <a:gd name="T16" fmla="*/ 2147483647 w 6"/>
                  <a:gd name="T17" fmla="*/ 2147483647 h 4"/>
                  <a:gd name="T18" fmla="*/ 0 w 6"/>
                  <a:gd name="T19" fmla="*/ 2147483647 h 4"/>
                  <a:gd name="T20" fmla="*/ 0 w 6"/>
                  <a:gd name="T21" fmla="*/ 2147483647 h 4"/>
                  <a:gd name="T22" fmla="*/ 0 w 6"/>
                  <a:gd name="T23" fmla="*/ 2147483647 h 4"/>
                  <a:gd name="T24" fmla="*/ 2147483647 w 6"/>
                  <a:gd name="T25" fmla="*/ 2147483647 h 4"/>
                  <a:gd name="T26" fmla="*/ 2147483647 w 6"/>
                  <a:gd name="T27" fmla="*/ 2147483647 h 4"/>
                  <a:gd name="T28" fmla="*/ 2147483647 w 6"/>
                  <a:gd name="T29" fmla="*/ 2147483647 h 4"/>
                  <a:gd name="T30" fmla="*/ 2147483647 w 6"/>
                  <a:gd name="T31" fmla="*/ 2147483647 h 4"/>
                  <a:gd name="T32" fmla="*/ 2147483647 w 6"/>
                  <a:gd name="T33" fmla="*/ 2147483647 h 4"/>
                  <a:gd name="T34" fmla="*/ 2147483647 w 6"/>
                  <a:gd name="T35" fmla="*/ 2147483647 h 4"/>
                  <a:gd name="T36" fmla="*/ 2147483647 w 6"/>
                  <a:gd name="T37" fmla="*/ 2147483647 h 4"/>
                  <a:gd name="T38" fmla="*/ 2147483647 w 6"/>
                  <a:gd name="T39" fmla="*/ 2147483647 h 4"/>
                  <a:gd name="T40" fmla="*/ 2147483647 w 6"/>
                  <a:gd name="T41" fmla="*/ 2147483647 h 4"/>
                  <a:gd name="T42" fmla="*/ 2147483647 w 6"/>
                  <a:gd name="T43" fmla="*/ 2147483647 h 4"/>
                  <a:gd name="T44" fmla="*/ 2147483647 w 6"/>
                  <a:gd name="T45" fmla="*/ 0 h 4"/>
                  <a:gd name="T46" fmla="*/ 2147483647 w 6"/>
                  <a:gd name="T47" fmla="*/ 0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4">
                    <a:moveTo>
                      <a:pt x="6" y="0"/>
                    </a:moveTo>
                    <a:lnTo>
                      <a:pt x="6" y="0"/>
                    </a:lnTo>
                    <a:lnTo>
                      <a:pt x="5" y="0"/>
                    </a:lnTo>
                    <a:lnTo>
                      <a:pt x="3" y="0"/>
                    </a:lnTo>
                    <a:lnTo>
                      <a:pt x="2" y="1"/>
                    </a:lnTo>
                    <a:lnTo>
                      <a:pt x="1" y="1"/>
                    </a:lnTo>
                    <a:lnTo>
                      <a:pt x="0" y="1"/>
                    </a:lnTo>
                    <a:lnTo>
                      <a:pt x="0" y="2"/>
                    </a:lnTo>
                    <a:lnTo>
                      <a:pt x="2" y="3"/>
                    </a:lnTo>
                    <a:lnTo>
                      <a:pt x="1" y="4"/>
                    </a:lnTo>
                    <a:lnTo>
                      <a:pt x="2" y="4"/>
                    </a:lnTo>
                    <a:lnTo>
                      <a:pt x="3" y="3"/>
                    </a:lnTo>
                    <a:lnTo>
                      <a:pt x="5" y="2"/>
                    </a:lnTo>
                    <a:lnTo>
                      <a:pt x="6" y="1"/>
                    </a:lnTo>
                    <a:lnTo>
                      <a:pt x="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1" name="Freeform 504"/>
              <p:cNvSpPr>
                <a:spLocks/>
              </p:cNvSpPr>
              <p:nvPr/>
            </p:nvSpPr>
            <p:spPr bwMode="auto">
              <a:xfrm>
                <a:off x="3508015" y="2376517"/>
                <a:ext cx="955" cy="955"/>
              </a:xfrm>
              <a:custGeom>
                <a:avLst/>
                <a:gdLst>
                  <a:gd name="T0" fmla="*/ 0 w 1"/>
                  <a:gd name="T1" fmla="*/ 2147483647 h 1"/>
                  <a:gd name="T2" fmla="*/ 0 w 1"/>
                  <a:gd name="T3" fmla="*/ 2147483647 h 1"/>
                  <a:gd name="T4" fmla="*/ 0 w 1"/>
                  <a:gd name="T5" fmla="*/ 0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0 w 1"/>
                  <a:gd name="T17" fmla="*/ 2147483647 h 1"/>
                  <a:gd name="T18" fmla="*/ 0 w 1"/>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1"/>
                    </a:moveTo>
                    <a:lnTo>
                      <a:pt x="0" y="1"/>
                    </a:lnTo>
                    <a:lnTo>
                      <a:pt x="0" y="0"/>
                    </a:lnTo>
                    <a:lnTo>
                      <a:pt x="1" y="0"/>
                    </a:lnTo>
                    <a:lnTo>
                      <a:pt x="1" y="1"/>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2" name="Freeform 505"/>
              <p:cNvSpPr>
                <a:spLocks/>
              </p:cNvSpPr>
              <p:nvPr/>
            </p:nvSpPr>
            <p:spPr bwMode="auto">
              <a:xfrm>
                <a:off x="3510879" y="2352645"/>
                <a:ext cx="1910" cy="3819"/>
              </a:xfrm>
              <a:custGeom>
                <a:avLst/>
                <a:gdLst>
                  <a:gd name="T0" fmla="*/ 2147483647 w 2"/>
                  <a:gd name="T1" fmla="*/ 0 h 4"/>
                  <a:gd name="T2" fmla="*/ 2147483647 w 2"/>
                  <a:gd name="T3" fmla="*/ 0 h 4"/>
                  <a:gd name="T4" fmla="*/ 2147483647 w 2"/>
                  <a:gd name="T5" fmla="*/ 2147483647 h 4"/>
                  <a:gd name="T6" fmla="*/ 2147483647 w 2"/>
                  <a:gd name="T7" fmla="*/ 2147483647 h 4"/>
                  <a:gd name="T8" fmla="*/ 2147483647 w 2"/>
                  <a:gd name="T9" fmla="*/ 2147483647 h 4"/>
                  <a:gd name="T10" fmla="*/ 2147483647 w 2"/>
                  <a:gd name="T11" fmla="*/ 2147483647 h 4"/>
                  <a:gd name="T12" fmla="*/ 0 w 2"/>
                  <a:gd name="T13" fmla="*/ 2147483647 h 4"/>
                  <a:gd name="T14" fmla="*/ 0 w 2"/>
                  <a:gd name="T15" fmla="*/ 2147483647 h 4"/>
                  <a:gd name="T16" fmla="*/ 0 w 2"/>
                  <a:gd name="T17" fmla="*/ 2147483647 h 4"/>
                  <a:gd name="T18" fmla="*/ 0 w 2"/>
                  <a:gd name="T19" fmla="*/ 2147483647 h 4"/>
                  <a:gd name="T20" fmla="*/ 2147483647 w 2"/>
                  <a:gd name="T21" fmla="*/ 0 h 4"/>
                  <a:gd name="T22" fmla="*/ 2147483647 w 2"/>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2" y="0"/>
                    </a:moveTo>
                    <a:lnTo>
                      <a:pt x="2" y="0"/>
                    </a:lnTo>
                    <a:lnTo>
                      <a:pt x="2" y="2"/>
                    </a:lnTo>
                    <a:lnTo>
                      <a:pt x="2" y="3"/>
                    </a:lnTo>
                    <a:lnTo>
                      <a:pt x="2" y="4"/>
                    </a:lnTo>
                    <a:lnTo>
                      <a:pt x="0" y="4"/>
                    </a:lnTo>
                    <a:lnTo>
                      <a:pt x="0" y="3"/>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3" name="Freeform 506"/>
              <p:cNvSpPr>
                <a:spLocks/>
              </p:cNvSpPr>
              <p:nvPr/>
            </p:nvSpPr>
            <p:spPr bwMode="auto">
              <a:xfrm>
                <a:off x="3510879" y="2348826"/>
                <a:ext cx="1910" cy="955"/>
              </a:xfrm>
              <a:custGeom>
                <a:avLst/>
                <a:gdLst>
                  <a:gd name="T0" fmla="*/ 2147483647 w 2"/>
                  <a:gd name="T1" fmla="*/ 2147483647 h 1"/>
                  <a:gd name="T2" fmla="*/ 2147483647 w 2"/>
                  <a:gd name="T3" fmla="*/ 2147483647 h 1"/>
                  <a:gd name="T4" fmla="*/ 0 w 2"/>
                  <a:gd name="T5" fmla="*/ 2147483647 h 1"/>
                  <a:gd name="T6" fmla="*/ 0 w 2"/>
                  <a:gd name="T7" fmla="*/ 2147483647 h 1"/>
                  <a:gd name="T8" fmla="*/ 2147483647 w 2"/>
                  <a:gd name="T9" fmla="*/ 0 h 1"/>
                  <a:gd name="T10" fmla="*/ 2147483647 w 2"/>
                  <a:gd name="T11" fmla="*/ 0 h 1"/>
                  <a:gd name="T12" fmla="*/ 2147483647 w 2"/>
                  <a:gd name="T13" fmla="*/ 2147483647 h 1"/>
                  <a:gd name="T14" fmla="*/ 2147483647 w 2"/>
                  <a:gd name="T15" fmla="*/ 2147483647 h 1"/>
                  <a:gd name="T16" fmla="*/ 2147483647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2" y="1"/>
                    </a:moveTo>
                    <a:lnTo>
                      <a:pt x="2" y="1"/>
                    </a:lnTo>
                    <a:lnTo>
                      <a:pt x="0" y="1"/>
                    </a:lnTo>
                    <a:lnTo>
                      <a:pt x="2" y="0"/>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4" name="Freeform 507"/>
              <p:cNvSpPr>
                <a:spLocks/>
              </p:cNvSpPr>
              <p:nvPr/>
            </p:nvSpPr>
            <p:spPr bwMode="auto">
              <a:xfrm>
                <a:off x="3515653" y="2345006"/>
                <a:ext cx="3819" cy="1910"/>
              </a:xfrm>
              <a:custGeom>
                <a:avLst/>
                <a:gdLst>
                  <a:gd name="T0" fmla="*/ 2147483647 w 4"/>
                  <a:gd name="T1" fmla="*/ 2147483647 h 2"/>
                  <a:gd name="T2" fmla="*/ 2147483647 w 4"/>
                  <a:gd name="T3" fmla="*/ 2147483647 h 2"/>
                  <a:gd name="T4" fmla="*/ 2147483647 w 4"/>
                  <a:gd name="T5" fmla="*/ 2147483647 h 2"/>
                  <a:gd name="T6" fmla="*/ 0 w 4"/>
                  <a:gd name="T7" fmla="*/ 2147483647 h 2"/>
                  <a:gd name="T8" fmla="*/ 0 w 4"/>
                  <a:gd name="T9" fmla="*/ 2147483647 h 2"/>
                  <a:gd name="T10" fmla="*/ 0 w 4"/>
                  <a:gd name="T11" fmla="*/ 0 h 2"/>
                  <a:gd name="T12" fmla="*/ 0 w 4"/>
                  <a:gd name="T13" fmla="*/ 0 h 2"/>
                  <a:gd name="T14" fmla="*/ 0 w 4"/>
                  <a:gd name="T15" fmla="*/ 0 h 2"/>
                  <a:gd name="T16" fmla="*/ 0 w 4"/>
                  <a:gd name="T17" fmla="*/ 0 h 2"/>
                  <a:gd name="T18" fmla="*/ 0 w 4"/>
                  <a:gd name="T19" fmla="*/ 0 h 2"/>
                  <a:gd name="T20" fmla="*/ 2147483647 w 4"/>
                  <a:gd name="T21" fmla="*/ 0 h 2"/>
                  <a:gd name="T22" fmla="*/ 2147483647 w 4"/>
                  <a:gd name="T23" fmla="*/ 0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2">
                    <a:moveTo>
                      <a:pt x="2" y="1"/>
                    </a:moveTo>
                    <a:lnTo>
                      <a:pt x="2" y="1"/>
                    </a:lnTo>
                    <a:lnTo>
                      <a:pt x="0" y="2"/>
                    </a:lnTo>
                    <a:lnTo>
                      <a:pt x="0" y="0"/>
                    </a:lnTo>
                    <a:lnTo>
                      <a:pt x="3" y="0"/>
                    </a:lnTo>
                    <a:lnTo>
                      <a:pt x="3" y="1"/>
                    </a:lnTo>
                    <a:lnTo>
                      <a:pt x="4" y="2"/>
                    </a:lnTo>
                    <a:lnTo>
                      <a:pt x="3" y="2"/>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5" name="Freeform 508"/>
              <p:cNvSpPr>
                <a:spLocks/>
              </p:cNvSpPr>
              <p:nvPr/>
            </p:nvSpPr>
            <p:spPr bwMode="auto">
              <a:xfrm>
                <a:off x="3339005" y="2560804"/>
                <a:ext cx="8593" cy="668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2147483647 w 9"/>
                  <a:gd name="T29" fmla="*/ 0 h 7"/>
                  <a:gd name="T30" fmla="*/ 2147483647 w 9"/>
                  <a:gd name="T31" fmla="*/ 0 h 7"/>
                  <a:gd name="T32" fmla="*/ 2147483647 w 9"/>
                  <a:gd name="T33" fmla="*/ 2147483647 h 7"/>
                  <a:gd name="T34" fmla="*/ 2147483647 w 9"/>
                  <a:gd name="T35" fmla="*/ 2147483647 h 7"/>
                  <a:gd name="T36" fmla="*/ 2147483647 w 9"/>
                  <a:gd name="T37" fmla="*/ 2147483647 h 7"/>
                  <a:gd name="T38" fmla="*/ 2147483647 w 9"/>
                  <a:gd name="T39" fmla="*/ 2147483647 h 7"/>
                  <a:gd name="T40" fmla="*/ 0 w 9"/>
                  <a:gd name="T41" fmla="*/ 2147483647 h 7"/>
                  <a:gd name="T42" fmla="*/ 0 w 9"/>
                  <a:gd name="T43" fmla="*/ 2147483647 h 7"/>
                  <a:gd name="T44" fmla="*/ 0 w 9"/>
                  <a:gd name="T45" fmla="*/ 2147483647 h 7"/>
                  <a:gd name="T46" fmla="*/ 0 w 9"/>
                  <a:gd name="T47" fmla="*/ 2147483647 h 7"/>
                  <a:gd name="T48" fmla="*/ 2147483647 w 9"/>
                  <a:gd name="T49" fmla="*/ 2147483647 h 7"/>
                  <a:gd name="T50" fmla="*/ 2147483647 w 9"/>
                  <a:gd name="T51" fmla="*/ 2147483647 h 7"/>
                  <a:gd name="T52" fmla="*/ 2147483647 w 9"/>
                  <a:gd name="T53" fmla="*/ 2147483647 h 7"/>
                  <a:gd name="T54" fmla="*/ 2147483647 w 9"/>
                  <a:gd name="T55" fmla="*/ 2147483647 h 7"/>
                  <a:gd name="T56" fmla="*/ 2147483647 w 9"/>
                  <a:gd name="T57" fmla="*/ 2147483647 h 7"/>
                  <a:gd name="T58" fmla="*/ 2147483647 w 9"/>
                  <a:gd name="T59" fmla="*/ 2147483647 h 7"/>
                  <a:gd name="T60" fmla="*/ 2147483647 w 9"/>
                  <a:gd name="T61" fmla="*/ 2147483647 h 7"/>
                  <a:gd name="T62" fmla="*/ 2147483647 w 9"/>
                  <a:gd name="T63" fmla="*/ 2147483647 h 7"/>
                  <a:gd name="T64" fmla="*/ 2147483647 w 9"/>
                  <a:gd name="T65" fmla="*/ 2147483647 h 7"/>
                  <a:gd name="T66" fmla="*/ 2147483647 w 9"/>
                  <a:gd name="T67" fmla="*/ 2147483647 h 7"/>
                  <a:gd name="T68" fmla="*/ 2147483647 w 9"/>
                  <a:gd name="T69" fmla="*/ 2147483647 h 7"/>
                  <a:gd name="T70" fmla="*/ 2147483647 w 9"/>
                  <a:gd name="T71" fmla="*/ 2147483647 h 7"/>
                  <a:gd name="T72" fmla="*/ 2147483647 w 9"/>
                  <a:gd name="T73" fmla="*/ 2147483647 h 7"/>
                  <a:gd name="T74" fmla="*/ 2147483647 w 9"/>
                  <a:gd name="T75" fmla="*/ 2147483647 h 7"/>
                  <a:gd name="T76" fmla="*/ 2147483647 w 9"/>
                  <a:gd name="T77" fmla="*/ 2147483647 h 7"/>
                  <a:gd name="T78" fmla="*/ 2147483647 w 9"/>
                  <a:gd name="T79" fmla="*/ 2147483647 h 7"/>
                  <a:gd name="T80" fmla="*/ 2147483647 w 9"/>
                  <a:gd name="T81" fmla="*/ 2147483647 h 7"/>
                  <a:gd name="T82" fmla="*/ 2147483647 w 9"/>
                  <a:gd name="T83" fmla="*/ 2147483647 h 7"/>
                  <a:gd name="T84" fmla="*/ 2147483647 w 9"/>
                  <a:gd name="T85" fmla="*/ 2147483647 h 7"/>
                  <a:gd name="T86" fmla="*/ 2147483647 w 9"/>
                  <a:gd name="T87" fmla="*/ 2147483647 h 7"/>
                  <a:gd name="T88" fmla="*/ 2147483647 w 9"/>
                  <a:gd name="T89" fmla="*/ 2147483647 h 7"/>
                  <a:gd name="T90" fmla="*/ 2147483647 w 9"/>
                  <a:gd name="T91" fmla="*/ 2147483647 h 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 h="7">
                    <a:moveTo>
                      <a:pt x="9" y="3"/>
                    </a:moveTo>
                    <a:lnTo>
                      <a:pt x="9" y="3"/>
                    </a:lnTo>
                    <a:lnTo>
                      <a:pt x="8" y="3"/>
                    </a:lnTo>
                    <a:lnTo>
                      <a:pt x="6" y="2"/>
                    </a:lnTo>
                    <a:lnTo>
                      <a:pt x="5" y="2"/>
                    </a:lnTo>
                    <a:lnTo>
                      <a:pt x="4" y="2"/>
                    </a:lnTo>
                    <a:lnTo>
                      <a:pt x="3" y="2"/>
                    </a:lnTo>
                    <a:lnTo>
                      <a:pt x="2" y="0"/>
                    </a:lnTo>
                    <a:lnTo>
                      <a:pt x="2" y="2"/>
                    </a:lnTo>
                    <a:lnTo>
                      <a:pt x="0" y="3"/>
                    </a:lnTo>
                    <a:lnTo>
                      <a:pt x="0" y="4"/>
                    </a:lnTo>
                    <a:lnTo>
                      <a:pt x="2" y="4"/>
                    </a:lnTo>
                    <a:lnTo>
                      <a:pt x="3" y="4"/>
                    </a:lnTo>
                    <a:lnTo>
                      <a:pt x="4" y="7"/>
                    </a:lnTo>
                    <a:lnTo>
                      <a:pt x="5" y="7"/>
                    </a:lnTo>
                    <a:lnTo>
                      <a:pt x="5" y="5"/>
                    </a:lnTo>
                    <a:lnTo>
                      <a:pt x="5" y="7"/>
                    </a:lnTo>
                    <a:lnTo>
                      <a:pt x="6" y="5"/>
                    </a:lnTo>
                    <a:lnTo>
                      <a:pt x="9" y="4"/>
                    </a:lnTo>
                    <a:lnTo>
                      <a:pt x="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6" name="Freeform 509"/>
              <p:cNvSpPr>
                <a:spLocks/>
              </p:cNvSpPr>
              <p:nvPr/>
            </p:nvSpPr>
            <p:spPr bwMode="auto">
              <a:xfrm>
                <a:off x="3255933" y="2393704"/>
                <a:ext cx="6684" cy="5729"/>
              </a:xfrm>
              <a:custGeom>
                <a:avLst/>
                <a:gdLst>
                  <a:gd name="T0" fmla="*/ 2147483647 w 7"/>
                  <a:gd name="T1" fmla="*/ 2147483647 h 6"/>
                  <a:gd name="T2" fmla="*/ 2147483647 w 7"/>
                  <a:gd name="T3" fmla="*/ 2147483647 h 6"/>
                  <a:gd name="T4" fmla="*/ 0 w 7"/>
                  <a:gd name="T5" fmla="*/ 2147483647 h 6"/>
                  <a:gd name="T6" fmla="*/ 2147483647 w 7"/>
                  <a:gd name="T7" fmla="*/ 0 h 6"/>
                  <a:gd name="T8" fmla="*/ 2147483647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2"/>
                    </a:moveTo>
                    <a:lnTo>
                      <a:pt x="2" y="6"/>
                    </a:lnTo>
                    <a:lnTo>
                      <a:pt x="0" y="5"/>
                    </a:lnTo>
                    <a:lnTo>
                      <a:pt x="5" y="0"/>
                    </a:lnTo>
                    <a:lnTo>
                      <a:pt x="7"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7" name="Freeform 510"/>
              <p:cNvSpPr>
                <a:spLocks/>
              </p:cNvSpPr>
              <p:nvPr/>
            </p:nvSpPr>
            <p:spPr bwMode="auto">
              <a:xfrm>
                <a:off x="3275985" y="2380336"/>
                <a:ext cx="3819" cy="2864"/>
              </a:xfrm>
              <a:custGeom>
                <a:avLst/>
                <a:gdLst>
                  <a:gd name="T0" fmla="*/ 2147483647 w 4"/>
                  <a:gd name="T1" fmla="*/ 2147483647 h 3"/>
                  <a:gd name="T2" fmla="*/ 2147483647 w 4"/>
                  <a:gd name="T3" fmla="*/ 2147483647 h 3"/>
                  <a:gd name="T4" fmla="*/ 2147483647 w 4"/>
                  <a:gd name="T5" fmla="*/ 0 h 3"/>
                  <a:gd name="T6" fmla="*/ 0 w 4"/>
                  <a:gd name="T7" fmla="*/ 2147483647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2"/>
                    </a:moveTo>
                    <a:lnTo>
                      <a:pt x="3" y="1"/>
                    </a:lnTo>
                    <a:lnTo>
                      <a:pt x="3" y="0"/>
                    </a:lnTo>
                    <a:lnTo>
                      <a:pt x="0" y="2"/>
                    </a:lnTo>
                    <a:lnTo>
                      <a:pt x="1" y="3"/>
                    </a:lnTo>
                    <a:lnTo>
                      <a:pt x="4"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8" name="Freeform 511"/>
              <p:cNvSpPr>
                <a:spLocks/>
              </p:cNvSpPr>
              <p:nvPr/>
            </p:nvSpPr>
            <p:spPr bwMode="auto">
              <a:xfrm>
                <a:off x="3279804" y="2380336"/>
                <a:ext cx="1910" cy="1910"/>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lnTo>
                      <a:pt x="0" y="1"/>
                    </a:lnTo>
                    <a:lnTo>
                      <a:pt x="1" y="0"/>
                    </a:lnTo>
                    <a:lnTo>
                      <a:pt x="2" y="1"/>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09" name="Freeform 512"/>
              <p:cNvSpPr>
                <a:spLocks/>
              </p:cNvSpPr>
              <p:nvPr/>
            </p:nvSpPr>
            <p:spPr bwMode="auto">
              <a:xfrm>
                <a:off x="3279804" y="2355510"/>
                <a:ext cx="1910" cy="1910"/>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2"/>
                    </a:moveTo>
                    <a:lnTo>
                      <a:pt x="2" y="0"/>
                    </a:lnTo>
                    <a:lnTo>
                      <a:pt x="0" y="0"/>
                    </a:lnTo>
                    <a:lnTo>
                      <a:pt x="0" y="1"/>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0" name="Freeform 513"/>
              <p:cNvSpPr>
                <a:spLocks/>
              </p:cNvSpPr>
              <p:nvPr/>
            </p:nvSpPr>
            <p:spPr bwMode="auto">
              <a:xfrm>
                <a:off x="3276939" y="2357420"/>
                <a:ext cx="3819" cy="2864"/>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0"/>
                    </a:moveTo>
                    <a:lnTo>
                      <a:pt x="4" y="3"/>
                    </a:lnTo>
                    <a:lnTo>
                      <a:pt x="3" y="3"/>
                    </a:lnTo>
                    <a:lnTo>
                      <a:pt x="0" y="2"/>
                    </a:lnTo>
                    <a:lnTo>
                      <a:pt x="2" y="0"/>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1" name="Freeform 514"/>
              <p:cNvSpPr>
                <a:spLocks/>
              </p:cNvSpPr>
              <p:nvPr/>
            </p:nvSpPr>
            <p:spPr bwMode="auto">
              <a:xfrm>
                <a:off x="3280759" y="2363149"/>
                <a:ext cx="3819" cy="2864"/>
              </a:xfrm>
              <a:custGeom>
                <a:avLst/>
                <a:gdLst>
                  <a:gd name="T0" fmla="*/ 2147483647 w 4"/>
                  <a:gd name="T1" fmla="*/ 2147483647 h 3"/>
                  <a:gd name="T2" fmla="*/ 2147483647 w 4"/>
                  <a:gd name="T3" fmla="*/ 2147483647 h 3"/>
                  <a:gd name="T4" fmla="*/ 0 w 4"/>
                  <a:gd name="T5" fmla="*/ 2147483647 h 3"/>
                  <a:gd name="T6" fmla="*/ 0 w 4"/>
                  <a:gd name="T7" fmla="*/ 0 h 3"/>
                  <a:gd name="T8" fmla="*/ 2147483647 w 4"/>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4" y="2"/>
                    </a:moveTo>
                    <a:lnTo>
                      <a:pt x="4" y="3"/>
                    </a:lnTo>
                    <a:lnTo>
                      <a:pt x="0" y="3"/>
                    </a:lnTo>
                    <a:lnTo>
                      <a:pt x="0" y="0"/>
                    </a:lnTo>
                    <a:lnTo>
                      <a:pt x="4"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2" name="Freeform 515"/>
              <p:cNvSpPr>
                <a:spLocks/>
              </p:cNvSpPr>
              <p:nvPr/>
            </p:nvSpPr>
            <p:spPr bwMode="auto">
              <a:xfrm>
                <a:off x="3280759" y="2360284"/>
                <a:ext cx="5729" cy="2865"/>
              </a:xfrm>
              <a:custGeom>
                <a:avLst/>
                <a:gdLst>
                  <a:gd name="T0" fmla="*/ 2147483647 w 6"/>
                  <a:gd name="T1" fmla="*/ 2147483647 h 3"/>
                  <a:gd name="T2" fmla="*/ 2147483647 w 6"/>
                  <a:gd name="T3" fmla="*/ 0 h 3"/>
                  <a:gd name="T4" fmla="*/ 0 w 6"/>
                  <a:gd name="T5" fmla="*/ 2147483647 h 3"/>
                  <a:gd name="T6" fmla="*/ 0 w 6"/>
                  <a:gd name="T7" fmla="*/ 2147483647 h 3"/>
                  <a:gd name="T8" fmla="*/ 2147483647 w 6"/>
                  <a:gd name="T9" fmla="*/ 2147483647 h 3"/>
                  <a:gd name="T10" fmla="*/ 2147483647 w 6"/>
                  <a:gd name="T11" fmla="*/ 2147483647 h 3"/>
                  <a:gd name="T12" fmla="*/ 2147483647 w 6"/>
                  <a:gd name="T13" fmla="*/ 2147483647 h 3"/>
                  <a:gd name="T14" fmla="*/ 2147483647 w 6"/>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3">
                    <a:moveTo>
                      <a:pt x="6" y="2"/>
                    </a:moveTo>
                    <a:lnTo>
                      <a:pt x="5" y="0"/>
                    </a:lnTo>
                    <a:lnTo>
                      <a:pt x="0" y="1"/>
                    </a:lnTo>
                    <a:lnTo>
                      <a:pt x="0" y="2"/>
                    </a:lnTo>
                    <a:lnTo>
                      <a:pt x="3" y="2"/>
                    </a:lnTo>
                    <a:lnTo>
                      <a:pt x="3" y="3"/>
                    </a:lnTo>
                    <a:lnTo>
                      <a:pt x="4" y="3"/>
                    </a:lnTo>
                    <a:lnTo>
                      <a:pt x="6"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3" name="Freeform 516"/>
              <p:cNvSpPr>
                <a:spLocks/>
              </p:cNvSpPr>
              <p:nvPr/>
            </p:nvSpPr>
            <p:spPr bwMode="auto">
              <a:xfrm>
                <a:off x="3260707" y="2350736"/>
                <a:ext cx="4774" cy="1910"/>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0 w 5"/>
                  <a:gd name="T9" fmla="*/ 2147483647 h 2"/>
                  <a:gd name="T10" fmla="*/ 0 w 5"/>
                  <a:gd name="T11" fmla="*/ 2147483647 h 2"/>
                  <a:gd name="T12" fmla="*/ 2147483647 w 5"/>
                  <a:gd name="T13" fmla="*/ 0 h 2"/>
                  <a:gd name="T14" fmla="*/ 2147483647 w 5"/>
                  <a:gd name="T15" fmla="*/ 0 h 2"/>
                  <a:gd name="T16" fmla="*/ 2147483647 w 5"/>
                  <a:gd name="T17" fmla="*/ 2147483647 h 2"/>
                  <a:gd name="T18" fmla="*/ 2147483647 w 5"/>
                  <a:gd name="T19" fmla="*/ 2147483647 h 2"/>
                  <a:gd name="T20" fmla="*/ 2147483647 w 5"/>
                  <a:gd name="T21" fmla="*/ 2147483647 h 2"/>
                  <a:gd name="T22" fmla="*/ 2147483647 w 5"/>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5" y="1"/>
                    </a:moveTo>
                    <a:lnTo>
                      <a:pt x="5" y="2"/>
                    </a:lnTo>
                    <a:lnTo>
                      <a:pt x="4" y="2"/>
                    </a:lnTo>
                    <a:lnTo>
                      <a:pt x="0" y="2"/>
                    </a:lnTo>
                    <a:lnTo>
                      <a:pt x="0" y="1"/>
                    </a:lnTo>
                    <a:lnTo>
                      <a:pt x="2" y="0"/>
                    </a:lnTo>
                    <a:lnTo>
                      <a:pt x="5" y="0"/>
                    </a:lnTo>
                    <a:lnTo>
                      <a:pt x="5" y="1"/>
                    </a:lnTo>
                    <a:lnTo>
                      <a:pt x="4" y="1"/>
                    </a:lnTo>
                    <a:lnTo>
                      <a:pt x="5"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4" name="Freeform 517"/>
              <p:cNvSpPr>
                <a:spLocks/>
              </p:cNvSpPr>
              <p:nvPr/>
            </p:nvSpPr>
            <p:spPr bwMode="auto">
              <a:xfrm>
                <a:off x="3254023" y="2352645"/>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0 h 7"/>
                  <a:gd name="T32" fmla="*/ 2147483647 w 6"/>
                  <a:gd name="T33" fmla="*/ 0 h 7"/>
                  <a:gd name="T34" fmla="*/ 0 w 6"/>
                  <a:gd name="T35" fmla="*/ 2147483647 h 7"/>
                  <a:gd name="T36" fmla="*/ 0 w 6"/>
                  <a:gd name="T37" fmla="*/ 2147483647 h 7"/>
                  <a:gd name="T38" fmla="*/ 0 w 6"/>
                  <a:gd name="T39" fmla="*/ 2147483647 h 7"/>
                  <a:gd name="T40" fmla="*/ 0 w 6"/>
                  <a:gd name="T41" fmla="*/ 2147483647 h 7"/>
                  <a:gd name="T42" fmla="*/ 2147483647 w 6"/>
                  <a:gd name="T43" fmla="*/ 2147483647 h 7"/>
                  <a:gd name="T44" fmla="*/ 2147483647 w 6"/>
                  <a:gd name="T45" fmla="*/ 2147483647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7">
                    <a:moveTo>
                      <a:pt x="6" y="7"/>
                    </a:moveTo>
                    <a:lnTo>
                      <a:pt x="5" y="5"/>
                    </a:lnTo>
                    <a:lnTo>
                      <a:pt x="4" y="5"/>
                    </a:lnTo>
                    <a:lnTo>
                      <a:pt x="4" y="4"/>
                    </a:lnTo>
                    <a:lnTo>
                      <a:pt x="5" y="4"/>
                    </a:lnTo>
                    <a:lnTo>
                      <a:pt x="5" y="3"/>
                    </a:lnTo>
                    <a:lnTo>
                      <a:pt x="2" y="3"/>
                    </a:lnTo>
                    <a:lnTo>
                      <a:pt x="5" y="3"/>
                    </a:lnTo>
                    <a:lnTo>
                      <a:pt x="2" y="3"/>
                    </a:lnTo>
                    <a:lnTo>
                      <a:pt x="2" y="2"/>
                    </a:lnTo>
                    <a:lnTo>
                      <a:pt x="4" y="2"/>
                    </a:lnTo>
                    <a:lnTo>
                      <a:pt x="2" y="2"/>
                    </a:lnTo>
                    <a:lnTo>
                      <a:pt x="2" y="0"/>
                    </a:lnTo>
                    <a:lnTo>
                      <a:pt x="1" y="0"/>
                    </a:lnTo>
                    <a:lnTo>
                      <a:pt x="0" y="2"/>
                    </a:lnTo>
                    <a:lnTo>
                      <a:pt x="0" y="3"/>
                    </a:lnTo>
                    <a:lnTo>
                      <a:pt x="0" y="5"/>
                    </a:lnTo>
                    <a:lnTo>
                      <a:pt x="1" y="7"/>
                    </a:lnTo>
                    <a:lnTo>
                      <a:pt x="6"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5" name="Freeform 518"/>
              <p:cNvSpPr>
                <a:spLocks/>
              </p:cNvSpPr>
              <p:nvPr/>
            </p:nvSpPr>
            <p:spPr bwMode="auto">
              <a:xfrm>
                <a:off x="2388314" y="2414509"/>
                <a:ext cx="32532" cy="44920"/>
              </a:xfrm>
              <a:custGeom>
                <a:avLst/>
                <a:gdLst>
                  <a:gd name="T0" fmla="*/ 1588 w 34"/>
                  <a:gd name="T1" fmla="*/ 63500 h 46"/>
                  <a:gd name="T2" fmla="*/ 1588 w 34"/>
                  <a:gd name="T3" fmla="*/ 52388 h 46"/>
                  <a:gd name="T4" fmla="*/ 1588 w 34"/>
                  <a:gd name="T5" fmla="*/ 49213 h 46"/>
                  <a:gd name="T6" fmla="*/ 3175 w 34"/>
                  <a:gd name="T7" fmla="*/ 46038 h 46"/>
                  <a:gd name="T8" fmla="*/ 4763 w 34"/>
                  <a:gd name="T9" fmla="*/ 23813 h 46"/>
                  <a:gd name="T10" fmla="*/ 7938 w 34"/>
                  <a:gd name="T11" fmla="*/ 20638 h 46"/>
                  <a:gd name="T12" fmla="*/ 9525 w 34"/>
                  <a:gd name="T13" fmla="*/ 4763 h 46"/>
                  <a:gd name="T14" fmla="*/ 12700 w 34"/>
                  <a:gd name="T15" fmla="*/ 0 h 46"/>
                  <a:gd name="T16" fmla="*/ 14288 w 34"/>
                  <a:gd name="T17" fmla="*/ 6350 h 46"/>
                  <a:gd name="T18" fmla="*/ 12700 w 34"/>
                  <a:gd name="T19" fmla="*/ 11113 h 46"/>
                  <a:gd name="T20" fmla="*/ 14288 w 34"/>
                  <a:gd name="T21" fmla="*/ 12700 h 46"/>
                  <a:gd name="T22" fmla="*/ 22225 w 34"/>
                  <a:gd name="T23" fmla="*/ 7938 h 46"/>
                  <a:gd name="T24" fmla="*/ 20638 w 34"/>
                  <a:gd name="T25" fmla="*/ 12700 h 46"/>
                  <a:gd name="T26" fmla="*/ 25400 w 34"/>
                  <a:gd name="T27" fmla="*/ 7938 h 46"/>
                  <a:gd name="T28" fmla="*/ 26988 w 34"/>
                  <a:gd name="T29" fmla="*/ 11113 h 46"/>
                  <a:gd name="T30" fmla="*/ 28575 w 34"/>
                  <a:gd name="T31" fmla="*/ 15875 h 46"/>
                  <a:gd name="T32" fmla="*/ 30163 w 34"/>
                  <a:gd name="T33" fmla="*/ 15875 h 46"/>
                  <a:gd name="T34" fmla="*/ 28575 w 34"/>
                  <a:gd name="T35" fmla="*/ 7938 h 46"/>
                  <a:gd name="T36" fmla="*/ 25400 w 34"/>
                  <a:gd name="T37" fmla="*/ 3175 h 46"/>
                  <a:gd name="T38" fmla="*/ 31750 w 34"/>
                  <a:gd name="T39" fmla="*/ 7938 h 46"/>
                  <a:gd name="T40" fmla="*/ 34925 w 34"/>
                  <a:gd name="T41" fmla="*/ 7938 h 46"/>
                  <a:gd name="T42" fmla="*/ 31750 w 34"/>
                  <a:gd name="T43" fmla="*/ 14288 h 46"/>
                  <a:gd name="T44" fmla="*/ 34925 w 34"/>
                  <a:gd name="T45" fmla="*/ 14288 h 46"/>
                  <a:gd name="T46" fmla="*/ 36513 w 34"/>
                  <a:gd name="T47" fmla="*/ 14288 h 46"/>
                  <a:gd name="T48" fmla="*/ 34925 w 34"/>
                  <a:gd name="T49" fmla="*/ 12700 h 46"/>
                  <a:gd name="T50" fmla="*/ 44450 w 34"/>
                  <a:gd name="T51" fmla="*/ 12700 h 46"/>
                  <a:gd name="T52" fmla="*/ 47625 w 34"/>
                  <a:gd name="T53" fmla="*/ 11113 h 46"/>
                  <a:gd name="T54" fmla="*/ 49213 w 34"/>
                  <a:gd name="T55" fmla="*/ 11113 h 46"/>
                  <a:gd name="T56" fmla="*/ 53975 w 34"/>
                  <a:gd name="T57" fmla="*/ 7938 h 46"/>
                  <a:gd name="T58" fmla="*/ 53975 w 34"/>
                  <a:gd name="T59" fmla="*/ 12700 h 46"/>
                  <a:gd name="T60" fmla="*/ 46038 w 34"/>
                  <a:gd name="T61" fmla="*/ 17463 h 46"/>
                  <a:gd name="T62" fmla="*/ 44450 w 34"/>
                  <a:gd name="T63" fmla="*/ 15875 h 46"/>
                  <a:gd name="T64" fmla="*/ 39688 w 34"/>
                  <a:gd name="T65" fmla="*/ 17463 h 46"/>
                  <a:gd name="T66" fmla="*/ 38100 w 34"/>
                  <a:gd name="T67" fmla="*/ 17463 h 46"/>
                  <a:gd name="T68" fmla="*/ 38100 w 34"/>
                  <a:gd name="T69" fmla="*/ 22225 h 46"/>
                  <a:gd name="T70" fmla="*/ 36513 w 34"/>
                  <a:gd name="T71" fmla="*/ 28575 h 46"/>
                  <a:gd name="T72" fmla="*/ 34925 w 34"/>
                  <a:gd name="T73" fmla="*/ 33338 h 46"/>
                  <a:gd name="T74" fmla="*/ 34925 w 34"/>
                  <a:gd name="T75" fmla="*/ 34925 h 46"/>
                  <a:gd name="T76" fmla="*/ 31750 w 34"/>
                  <a:gd name="T77" fmla="*/ 33338 h 46"/>
                  <a:gd name="T78" fmla="*/ 30163 w 34"/>
                  <a:gd name="T79" fmla="*/ 34925 h 46"/>
                  <a:gd name="T80" fmla="*/ 31750 w 34"/>
                  <a:gd name="T81" fmla="*/ 39688 h 46"/>
                  <a:gd name="T82" fmla="*/ 30163 w 34"/>
                  <a:gd name="T83" fmla="*/ 39688 h 46"/>
                  <a:gd name="T84" fmla="*/ 30163 w 34"/>
                  <a:gd name="T85" fmla="*/ 42863 h 46"/>
                  <a:gd name="T86" fmla="*/ 28575 w 34"/>
                  <a:gd name="T87" fmla="*/ 46038 h 46"/>
                  <a:gd name="T88" fmla="*/ 28575 w 34"/>
                  <a:gd name="T89" fmla="*/ 49213 h 46"/>
                  <a:gd name="T90" fmla="*/ 26988 w 34"/>
                  <a:gd name="T91" fmla="*/ 52388 h 46"/>
                  <a:gd name="T92" fmla="*/ 26988 w 34"/>
                  <a:gd name="T93" fmla="*/ 55563 h 46"/>
                  <a:gd name="T94" fmla="*/ 26988 w 34"/>
                  <a:gd name="T95" fmla="*/ 58738 h 46"/>
                  <a:gd name="T96" fmla="*/ 26988 w 34"/>
                  <a:gd name="T97" fmla="*/ 60325 h 46"/>
                  <a:gd name="T98" fmla="*/ 22225 w 34"/>
                  <a:gd name="T99" fmla="*/ 63500 h 46"/>
                  <a:gd name="T100" fmla="*/ 19050 w 34"/>
                  <a:gd name="T101" fmla="*/ 66675 h 46"/>
                  <a:gd name="T102" fmla="*/ 19050 w 34"/>
                  <a:gd name="T103" fmla="*/ 66675 h 46"/>
                  <a:gd name="T104" fmla="*/ 17463 w 34"/>
                  <a:gd name="T105" fmla="*/ 65088 h 46"/>
                  <a:gd name="T106" fmla="*/ 14288 w 34"/>
                  <a:gd name="T107" fmla="*/ 69850 h 46"/>
                  <a:gd name="T108" fmla="*/ 11113 w 34"/>
                  <a:gd name="T109" fmla="*/ 73025 h 46"/>
                  <a:gd name="T110" fmla="*/ 11113 w 34"/>
                  <a:gd name="T111" fmla="*/ 68263 h 46"/>
                  <a:gd name="T112" fmla="*/ 9525 w 34"/>
                  <a:gd name="T113" fmla="*/ 68263 h 46"/>
                  <a:gd name="T114" fmla="*/ 4763 w 34"/>
                  <a:gd name="T115" fmla="*/ 65088 h 46"/>
                  <a:gd name="T116" fmla="*/ 1588 w 34"/>
                  <a:gd name="T117" fmla="*/ 66675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 h="46">
                    <a:moveTo>
                      <a:pt x="1" y="42"/>
                    </a:moveTo>
                    <a:lnTo>
                      <a:pt x="1" y="42"/>
                    </a:lnTo>
                    <a:lnTo>
                      <a:pt x="1" y="40"/>
                    </a:lnTo>
                    <a:lnTo>
                      <a:pt x="0" y="38"/>
                    </a:lnTo>
                    <a:lnTo>
                      <a:pt x="1" y="33"/>
                    </a:lnTo>
                    <a:lnTo>
                      <a:pt x="1" y="32"/>
                    </a:lnTo>
                    <a:lnTo>
                      <a:pt x="1" y="31"/>
                    </a:lnTo>
                    <a:lnTo>
                      <a:pt x="2" y="29"/>
                    </a:lnTo>
                    <a:lnTo>
                      <a:pt x="3" y="20"/>
                    </a:lnTo>
                    <a:lnTo>
                      <a:pt x="3" y="15"/>
                    </a:lnTo>
                    <a:lnTo>
                      <a:pt x="5" y="13"/>
                    </a:lnTo>
                    <a:lnTo>
                      <a:pt x="5" y="4"/>
                    </a:lnTo>
                    <a:lnTo>
                      <a:pt x="6" y="3"/>
                    </a:lnTo>
                    <a:lnTo>
                      <a:pt x="6" y="2"/>
                    </a:lnTo>
                    <a:lnTo>
                      <a:pt x="8" y="0"/>
                    </a:lnTo>
                    <a:lnTo>
                      <a:pt x="9" y="2"/>
                    </a:lnTo>
                    <a:lnTo>
                      <a:pt x="9" y="4"/>
                    </a:lnTo>
                    <a:lnTo>
                      <a:pt x="8" y="7"/>
                    </a:lnTo>
                    <a:lnTo>
                      <a:pt x="9" y="7"/>
                    </a:lnTo>
                    <a:lnTo>
                      <a:pt x="9" y="8"/>
                    </a:lnTo>
                    <a:lnTo>
                      <a:pt x="12" y="5"/>
                    </a:lnTo>
                    <a:lnTo>
                      <a:pt x="14" y="5"/>
                    </a:lnTo>
                    <a:lnTo>
                      <a:pt x="13" y="7"/>
                    </a:lnTo>
                    <a:lnTo>
                      <a:pt x="13" y="8"/>
                    </a:lnTo>
                    <a:lnTo>
                      <a:pt x="14" y="8"/>
                    </a:lnTo>
                    <a:lnTo>
                      <a:pt x="16" y="5"/>
                    </a:lnTo>
                    <a:lnTo>
                      <a:pt x="17" y="7"/>
                    </a:lnTo>
                    <a:lnTo>
                      <a:pt x="17" y="9"/>
                    </a:lnTo>
                    <a:lnTo>
                      <a:pt x="18" y="10"/>
                    </a:lnTo>
                    <a:lnTo>
                      <a:pt x="19" y="10"/>
                    </a:lnTo>
                    <a:lnTo>
                      <a:pt x="19" y="8"/>
                    </a:lnTo>
                    <a:lnTo>
                      <a:pt x="18" y="5"/>
                    </a:lnTo>
                    <a:lnTo>
                      <a:pt x="16" y="2"/>
                    </a:lnTo>
                    <a:lnTo>
                      <a:pt x="17" y="3"/>
                    </a:lnTo>
                    <a:lnTo>
                      <a:pt x="20" y="5"/>
                    </a:lnTo>
                    <a:lnTo>
                      <a:pt x="22" y="5"/>
                    </a:lnTo>
                    <a:lnTo>
                      <a:pt x="20" y="8"/>
                    </a:lnTo>
                    <a:lnTo>
                      <a:pt x="20" y="9"/>
                    </a:lnTo>
                    <a:lnTo>
                      <a:pt x="22" y="9"/>
                    </a:lnTo>
                    <a:lnTo>
                      <a:pt x="23" y="10"/>
                    </a:lnTo>
                    <a:lnTo>
                      <a:pt x="23" y="9"/>
                    </a:lnTo>
                    <a:lnTo>
                      <a:pt x="22" y="8"/>
                    </a:lnTo>
                    <a:lnTo>
                      <a:pt x="23" y="8"/>
                    </a:lnTo>
                    <a:lnTo>
                      <a:pt x="28" y="8"/>
                    </a:lnTo>
                    <a:lnTo>
                      <a:pt x="30" y="7"/>
                    </a:lnTo>
                    <a:lnTo>
                      <a:pt x="31" y="7"/>
                    </a:lnTo>
                    <a:lnTo>
                      <a:pt x="33" y="7"/>
                    </a:lnTo>
                    <a:lnTo>
                      <a:pt x="34" y="5"/>
                    </a:lnTo>
                    <a:lnTo>
                      <a:pt x="34" y="7"/>
                    </a:lnTo>
                    <a:lnTo>
                      <a:pt x="34" y="8"/>
                    </a:lnTo>
                    <a:lnTo>
                      <a:pt x="30" y="10"/>
                    </a:lnTo>
                    <a:lnTo>
                      <a:pt x="29" y="11"/>
                    </a:lnTo>
                    <a:lnTo>
                      <a:pt x="28" y="11"/>
                    </a:lnTo>
                    <a:lnTo>
                      <a:pt x="28" y="10"/>
                    </a:lnTo>
                    <a:lnTo>
                      <a:pt x="27" y="10"/>
                    </a:lnTo>
                    <a:lnTo>
                      <a:pt x="25" y="11"/>
                    </a:lnTo>
                    <a:lnTo>
                      <a:pt x="24" y="11"/>
                    </a:lnTo>
                    <a:lnTo>
                      <a:pt x="24" y="14"/>
                    </a:lnTo>
                    <a:lnTo>
                      <a:pt x="23" y="15"/>
                    </a:lnTo>
                    <a:lnTo>
                      <a:pt x="23" y="18"/>
                    </a:lnTo>
                    <a:lnTo>
                      <a:pt x="24" y="20"/>
                    </a:lnTo>
                    <a:lnTo>
                      <a:pt x="22" y="21"/>
                    </a:lnTo>
                    <a:lnTo>
                      <a:pt x="22" y="22"/>
                    </a:lnTo>
                    <a:lnTo>
                      <a:pt x="20" y="21"/>
                    </a:lnTo>
                    <a:lnTo>
                      <a:pt x="19" y="22"/>
                    </a:lnTo>
                    <a:lnTo>
                      <a:pt x="20" y="22"/>
                    </a:lnTo>
                    <a:lnTo>
                      <a:pt x="20" y="25"/>
                    </a:lnTo>
                    <a:lnTo>
                      <a:pt x="20" y="26"/>
                    </a:lnTo>
                    <a:lnTo>
                      <a:pt x="19" y="25"/>
                    </a:lnTo>
                    <a:lnTo>
                      <a:pt x="19" y="27"/>
                    </a:lnTo>
                    <a:lnTo>
                      <a:pt x="19" y="29"/>
                    </a:lnTo>
                    <a:lnTo>
                      <a:pt x="18" y="29"/>
                    </a:lnTo>
                    <a:lnTo>
                      <a:pt x="19" y="31"/>
                    </a:lnTo>
                    <a:lnTo>
                      <a:pt x="18" y="31"/>
                    </a:lnTo>
                    <a:lnTo>
                      <a:pt x="17" y="32"/>
                    </a:lnTo>
                    <a:lnTo>
                      <a:pt x="17" y="33"/>
                    </a:lnTo>
                    <a:lnTo>
                      <a:pt x="17" y="35"/>
                    </a:lnTo>
                    <a:lnTo>
                      <a:pt x="17" y="36"/>
                    </a:lnTo>
                    <a:lnTo>
                      <a:pt x="17" y="37"/>
                    </a:lnTo>
                    <a:lnTo>
                      <a:pt x="18" y="37"/>
                    </a:lnTo>
                    <a:lnTo>
                      <a:pt x="17" y="38"/>
                    </a:lnTo>
                    <a:lnTo>
                      <a:pt x="13" y="40"/>
                    </a:lnTo>
                    <a:lnTo>
                      <a:pt x="14" y="40"/>
                    </a:lnTo>
                    <a:lnTo>
                      <a:pt x="14" y="41"/>
                    </a:lnTo>
                    <a:lnTo>
                      <a:pt x="12" y="42"/>
                    </a:lnTo>
                    <a:lnTo>
                      <a:pt x="12" y="43"/>
                    </a:lnTo>
                    <a:lnTo>
                      <a:pt x="12" y="42"/>
                    </a:lnTo>
                    <a:lnTo>
                      <a:pt x="11" y="41"/>
                    </a:lnTo>
                    <a:lnTo>
                      <a:pt x="11" y="42"/>
                    </a:lnTo>
                    <a:lnTo>
                      <a:pt x="9" y="44"/>
                    </a:lnTo>
                    <a:lnTo>
                      <a:pt x="8" y="46"/>
                    </a:lnTo>
                    <a:lnTo>
                      <a:pt x="7" y="46"/>
                    </a:lnTo>
                    <a:lnTo>
                      <a:pt x="7" y="42"/>
                    </a:lnTo>
                    <a:lnTo>
                      <a:pt x="7" y="43"/>
                    </a:lnTo>
                    <a:lnTo>
                      <a:pt x="6" y="43"/>
                    </a:lnTo>
                    <a:lnTo>
                      <a:pt x="5" y="41"/>
                    </a:lnTo>
                    <a:lnTo>
                      <a:pt x="3" y="41"/>
                    </a:lnTo>
                    <a:lnTo>
                      <a:pt x="1" y="42"/>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16" name="Freeform 519"/>
              <p:cNvSpPr>
                <a:spLocks/>
              </p:cNvSpPr>
              <p:nvPr/>
            </p:nvSpPr>
            <p:spPr bwMode="auto">
              <a:xfrm>
                <a:off x="2397609" y="2351003"/>
                <a:ext cx="38728" cy="71252"/>
              </a:xfrm>
              <a:custGeom>
                <a:avLst/>
                <a:gdLst>
                  <a:gd name="T0" fmla="*/ 20637 w 41"/>
                  <a:gd name="T1" fmla="*/ 25400 h 74"/>
                  <a:gd name="T2" fmla="*/ 14287 w 41"/>
                  <a:gd name="T3" fmla="*/ 41275 h 74"/>
                  <a:gd name="T4" fmla="*/ 20637 w 41"/>
                  <a:gd name="T5" fmla="*/ 39688 h 74"/>
                  <a:gd name="T6" fmla="*/ 22225 w 41"/>
                  <a:gd name="T7" fmla="*/ 44450 h 74"/>
                  <a:gd name="T8" fmla="*/ 25400 w 41"/>
                  <a:gd name="T9" fmla="*/ 49213 h 74"/>
                  <a:gd name="T10" fmla="*/ 22225 w 41"/>
                  <a:gd name="T11" fmla="*/ 49213 h 74"/>
                  <a:gd name="T12" fmla="*/ 20637 w 41"/>
                  <a:gd name="T13" fmla="*/ 52388 h 74"/>
                  <a:gd name="T14" fmla="*/ 12700 w 41"/>
                  <a:gd name="T15" fmla="*/ 68263 h 74"/>
                  <a:gd name="T16" fmla="*/ 17462 w 41"/>
                  <a:gd name="T17" fmla="*/ 69850 h 74"/>
                  <a:gd name="T18" fmla="*/ 12700 w 41"/>
                  <a:gd name="T19" fmla="*/ 76200 h 74"/>
                  <a:gd name="T20" fmla="*/ 11112 w 41"/>
                  <a:gd name="T21" fmla="*/ 88900 h 74"/>
                  <a:gd name="T22" fmla="*/ 6350 w 41"/>
                  <a:gd name="T23" fmla="*/ 98425 h 74"/>
                  <a:gd name="T24" fmla="*/ 3175 w 41"/>
                  <a:gd name="T25" fmla="*/ 101600 h 74"/>
                  <a:gd name="T26" fmla="*/ 12700 w 41"/>
                  <a:gd name="T27" fmla="*/ 103188 h 74"/>
                  <a:gd name="T28" fmla="*/ 15875 w 41"/>
                  <a:gd name="T29" fmla="*/ 101600 h 74"/>
                  <a:gd name="T30" fmla="*/ 14287 w 41"/>
                  <a:gd name="T31" fmla="*/ 96838 h 74"/>
                  <a:gd name="T32" fmla="*/ 14287 w 41"/>
                  <a:gd name="T33" fmla="*/ 92075 h 74"/>
                  <a:gd name="T34" fmla="*/ 20637 w 41"/>
                  <a:gd name="T35" fmla="*/ 92075 h 74"/>
                  <a:gd name="T36" fmla="*/ 17462 w 41"/>
                  <a:gd name="T37" fmla="*/ 98425 h 74"/>
                  <a:gd name="T38" fmla="*/ 17462 w 41"/>
                  <a:gd name="T39" fmla="*/ 103188 h 74"/>
                  <a:gd name="T40" fmla="*/ 23812 w 41"/>
                  <a:gd name="T41" fmla="*/ 103188 h 74"/>
                  <a:gd name="T42" fmla="*/ 25400 w 41"/>
                  <a:gd name="T43" fmla="*/ 96838 h 74"/>
                  <a:gd name="T44" fmla="*/ 30162 w 41"/>
                  <a:gd name="T45" fmla="*/ 103188 h 74"/>
                  <a:gd name="T46" fmla="*/ 28575 w 41"/>
                  <a:gd name="T47" fmla="*/ 111125 h 74"/>
                  <a:gd name="T48" fmla="*/ 23812 w 41"/>
                  <a:gd name="T49" fmla="*/ 106363 h 74"/>
                  <a:gd name="T50" fmla="*/ 17462 w 41"/>
                  <a:gd name="T51" fmla="*/ 106363 h 74"/>
                  <a:gd name="T52" fmla="*/ 17462 w 41"/>
                  <a:gd name="T53" fmla="*/ 109538 h 74"/>
                  <a:gd name="T54" fmla="*/ 22225 w 41"/>
                  <a:gd name="T55" fmla="*/ 112713 h 74"/>
                  <a:gd name="T56" fmla="*/ 30162 w 41"/>
                  <a:gd name="T57" fmla="*/ 117475 h 74"/>
                  <a:gd name="T58" fmla="*/ 34925 w 41"/>
                  <a:gd name="T59" fmla="*/ 112713 h 74"/>
                  <a:gd name="T60" fmla="*/ 34925 w 41"/>
                  <a:gd name="T61" fmla="*/ 104775 h 74"/>
                  <a:gd name="T62" fmla="*/ 42862 w 41"/>
                  <a:gd name="T63" fmla="*/ 101600 h 74"/>
                  <a:gd name="T64" fmla="*/ 41275 w 41"/>
                  <a:gd name="T65" fmla="*/ 101600 h 74"/>
                  <a:gd name="T66" fmla="*/ 39687 w 41"/>
                  <a:gd name="T67" fmla="*/ 103188 h 74"/>
                  <a:gd name="T68" fmla="*/ 39687 w 41"/>
                  <a:gd name="T69" fmla="*/ 101600 h 74"/>
                  <a:gd name="T70" fmla="*/ 34925 w 41"/>
                  <a:gd name="T71" fmla="*/ 93663 h 74"/>
                  <a:gd name="T72" fmla="*/ 39687 w 41"/>
                  <a:gd name="T73" fmla="*/ 93663 h 74"/>
                  <a:gd name="T74" fmla="*/ 34925 w 41"/>
                  <a:gd name="T75" fmla="*/ 87313 h 74"/>
                  <a:gd name="T76" fmla="*/ 34925 w 41"/>
                  <a:gd name="T77" fmla="*/ 79375 h 74"/>
                  <a:gd name="T78" fmla="*/ 34925 w 41"/>
                  <a:gd name="T79" fmla="*/ 77788 h 74"/>
                  <a:gd name="T80" fmla="*/ 34925 w 41"/>
                  <a:gd name="T81" fmla="*/ 74613 h 74"/>
                  <a:gd name="T82" fmla="*/ 41275 w 41"/>
                  <a:gd name="T83" fmla="*/ 66675 h 74"/>
                  <a:gd name="T84" fmla="*/ 50800 w 41"/>
                  <a:gd name="T85" fmla="*/ 53975 h 74"/>
                  <a:gd name="T86" fmla="*/ 52387 w 41"/>
                  <a:gd name="T87" fmla="*/ 49213 h 74"/>
                  <a:gd name="T88" fmla="*/ 58737 w 41"/>
                  <a:gd name="T89" fmla="*/ 42863 h 74"/>
                  <a:gd name="T90" fmla="*/ 58737 w 41"/>
                  <a:gd name="T91" fmla="*/ 39688 h 74"/>
                  <a:gd name="T92" fmla="*/ 58737 w 41"/>
                  <a:gd name="T93" fmla="*/ 28575 h 74"/>
                  <a:gd name="T94" fmla="*/ 50800 w 41"/>
                  <a:gd name="T95" fmla="*/ 23813 h 74"/>
                  <a:gd name="T96" fmla="*/ 57150 w 41"/>
                  <a:gd name="T97" fmla="*/ 25400 h 74"/>
                  <a:gd name="T98" fmla="*/ 58737 w 41"/>
                  <a:gd name="T99" fmla="*/ 23813 h 74"/>
                  <a:gd name="T100" fmla="*/ 65087 w 41"/>
                  <a:gd name="T101" fmla="*/ 17463 h 74"/>
                  <a:gd name="T102" fmla="*/ 63500 w 41"/>
                  <a:gd name="T103" fmla="*/ 14288 h 74"/>
                  <a:gd name="T104" fmla="*/ 60325 w 41"/>
                  <a:gd name="T105" fmla="*/ 7938 h 74"/>
                  <a:gd name="T106" fmla="*/ 57150 w 41"/>
                  <a:gd name="T107" fmla="*/ 1588 h 74"/>
                  <a:gd name="T108" fmla="*/ 49212 w 41"/>
                  <a:gd name="T109" fmla="*/ 1588 h 74"/>
                  <a:gd name="T110" fmla="*/ 46037 w 41"/>
                  <a:gd name="T111" fmla="*/ 6350 h 74"/>
                  <a:gd name="T112" fmla="*/ 38100 w 41"/>
                  <a:gd name="T113" fmla="*/ 15875 h 74"/>
                  <a:gd name="T114" fmla="*/ 30162 w 41"/>
                  <a:gd name="T115" fmla="*/ 15875 h 74"/>
                  <a:gd name="T116" fmla="*/ 25400 w 41"/>
                  <a:gd name="T117" fmla="*/ 15875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 h="74">
                    <a:moveTo>
                      <a:pt x="16" y="10"/>
                    </a:moveTo>
                    <a:lnTo>
                      <a:pt x="16" y="10"/>
                    </a:lnTo>
                    <a:lnTo>
                      <a:pt x="15" y="10"/>
                    </a:lnTo>
                    <a:lnTo>
                      <a:pt x="15" y="11"/>
                    </a:lnTo>
                    <a:lnTo>
                      <a:pt x="13" y="16"/>
                    </a:lnTo>
                    <a:lnTo>
                      <a:pt x="13" y="20"/>
                    </a:lnTo>
                    <a:lnTo>
                      <a:pt x="11" y="23"/>
                    </a:lnTo>
                    <a:lnTo>
                      <a:pt x="9" y="26"/>
                    </a:lnTo>
                    <a:lnTo>
                      <a:pt x="10" y="26"/>
                    </a:lnTo>
                    <a:lnTo>
                      <a:pt x="11" y="25"/>
                    </a:lnTo>
                    <a:lnTo>
                      <a:pt x="13" y="25"/>
                    </a:lnTo>
                    <a:lnTo>
                      <a:pt x="13" y="26"/>
                    </a:lnTo>
                    <a:lnTo>
                      <a:pt x="14" y="26"/>
                    </a:lnTo>
                    <a:lnTo>
                      <a:pt x="14" y="28"/>
                    </a:lnTo>
                    <a:lnTo>
                      <a:pt x="15" y="28"/>
                    </a:lnTo>
                    <a:lnTo>
                      <a:pt x="16" y="31"/>
                    </a:lnTo>
                    <a:lnTo>
                      <a:pt x="16" y="32"/>
                    </a:lnTo>
                    <a:lnTo>
                      <a:pt x="15" y="31"/>
                    </a:lnTo>
                    <a:lnTo>
                      <a:pt x="14" y="31"/>
                    </a:lnTo>
                    <a:lnTo>
                      <a:pt x="13" y="34"/>
                    </a:lnTo>
                    <a:lnTo>
                      <a:pt x="13" y="33"/>
                    </a:lnTo>
                    <a:lnTo>
                      <a:pt x="11" y="36"/>
                    </a:lnTo>
                    <a:lnTo>
                      <a:pt x="10" y="38"/>
                    </a:lnTo>
                    <a:lnTo>
                      <a:pt x="10" y="39"/>
                    </a:lnTo>
                    <a:lnTo>
                      <a:pt x="8" y="43"/>
                    </a:lnTo>
                    <a:lnTo>
                      <a:pt x="8" y="45"/>
                    </a:lnTo>
                    <a:lnTo>
                      <a:pt x="10" y="45"/>
                    </a:lnTo>
                    <a:lnTo>
                      <a:pt x="11" y="44"/>
                    </a:lnTo>
                    <a:lnTo>
                      <a:pt x="10" y="49"/>
                    </a:lnTo>
                    <a:lnTo>
                      <a:pt x="9" y="48"/>
                    </a:lnTo>
                    <a:lnTo>
                      <a:pt x="8" y="48"/>
                    </a:lnTo>
                    <a:lnTo>
                      <a:pt x="7" y="49"/>
                    </a:lnTo>
                    <a:lnTo>
                      <a:pt x="8" y="55"/>
                    </a:lnTo>
                    <a:lnTo>
                      <a:pt x="7" y="56"/>
                    </a:lnTo>
                    <a:lnTo>
                      <a:pt x="7" y="58"/>
                    </a:lnTo>
                    <a:lnTo>
                      <a:pt x="7" y="59"/>
                    </a:lnTo>
                    <a:lnTo>
                      <a:pt x="5" y="61"/>
                    </a:lnTo>
                    <a:lnTo>
                      <a:pt x="4" y="62"/>
                    </a:lnTo>
                    <a:lnTo>
                      <a:pt x="3" y="64"/>
                    </a:lnTo>
                    <a:lnTo>
                      <a:pt x="2" y="62"/>
                    </a:lnTo>
                    <a:lnTo>
                      <a:pt x="0" y="62"/>
                    </a:lnTo>
                    <a:lnTo>
                      <a:pt x="2" y="64"/>
                    </a:lnTo>
                    <a:lnTo>
                      <a:pt x="4" y="64"/>
                    </a:lnTo>
                    <a:lnTo>
                      <a:pt x="7" y="64"/>
                    </a:lnTo>
                    <a:lnTo>
                      <a:pt x="8" y="64"/>
                    </a:lnTo>
                    <a:lnTo>
                      <a:pt x="8" y="65"/>
                    </a:lnTo>
                    <a:lnTo>
                      <a:pt x="9" y="66"/>
                    </a:lnTo>
                    <a:lnTo>
                      <a:pt x="10" y="65"/>
                    </a:lnTo>
                    <a:lnTo>
                      <a:pt x="10" y="64"/>
                    </a:lnTo>
                    <a:lnTo>
                      <a:pt x="10" y="62"/>
                    </a:lnTo>
                    <a:lnTo>
                      <a:pt x="9" y="62"/>
                    </a:lnTo>
                    <a:lnTo>
                      <a:pt x="9" y="61"/>
                    </a:lnTo>
                    <a:lnTo>
                      <a:pt x="10" y="61"/>
                    </a:lnTo>
                    <a:lnTo>
                      <a:pt x="10" y="60"/>
                    </a:lnTo>
                    <a:lnTo>
                      <a:pt x="9" y="59"/>
                    </a:lnTo>
                    <a:lnTo>
                      <a:pt x="9" y="58"/>
                    </a:lnTo>
                    <a:lnTo>
                      <a:pt x="10" y="59"/>
                    </a:lnTo>
                    <a:lnTo>
                      <a:pt x="13" y="58"/>
                    </a:lnTo>
                    <a:lnTo>
                      <a:pt x="13" y="59"/>
                    </a:lnTo>
                    <a:lnTo>
                      <a:pt x="11" y="60"/>
                    </a:lnTo>
                    <a:lnTo>
                      <a:pt x="11" y="62"/>
                    </a:lnTo>
                    <a:lnTo>
                      <a:pt x="13" y="62"/>
                    </a:lnTo>
                    <a:lnTo>
                      <a:pt x="13" y="64"/>
                    </a:lnTo>
                    <a:lnTo>
                      <a:pt x="11" y="65"/>
                    </a:lnTo>
                    <a:lnTo>
                      <a:pt x="11" y="66"/>
                    </a:lnTo>
                    <a:lnTo>
                      <a:pt x="13" y="66"/>
                    </a:lnTo>
                    <a:lnTo>
                      <a:pt x="14" y="66"/>
                    </a:lnTo>
                    <a:lnTo>
                      <a:pt x="15" y="65"/>
                    </a:lnTo>
                    <a:lnTo>
                      <a:pt x="15" y="62"/>
                    </a:lnTo>
                    <a:lnTo>
                      <a:pt x="16" y="60"/>
                    </a:lnTo>
                    <a:lnTo>
                      <a:pt x="16" y="61"/>
                    </a:lnTo>
                    <a:lnTo>
                      <a:pt x="18" y="61"/>
                    </a:lnTo>
                    <a:lnTo>
                      <a:pt x="19" y="61"/>
                    </a:lnTo>
                    <a:lnTo>
                      <a:pt x="19" y="62"/>
                    </a:lnTo>
                    <a:lnTo>
                      <a:pt x="19" y="65"/>
                    </a:lnTo>
                    <a:lnTo>
                      <a:pt x="19" y="66"/>
                    </a:lnTo>
                    <a:lnTo>
                      <a:pt x="19" y="67"/>
                    </a:lnTo>
                    <a:lnTo>
                      <a:pt x="18" y="70"/>
                    </a:lnTo>
                    <a:lnTo>
                      <a:pt x="16" y="71"/>
                    </a:lnTo>
                    <a:lnTo>
                      <a:pt x="16" y="70"/>
                    </a:lnTo>
                    <a:lnTo>
                      <a:pt x="15" y="67"/>
                    </a:lnTo>
                    <a:lnTo>
                      <a:pt x="14" y="69"/>
                    </a:lnTo>
                    <a:lnTo>
                      <a:pt x="13" y="69"/>
                    </a:lnTo>
                    <a:lnTo>
                      <a:pt x="11" y="67"/>
                    </a:lnTo>
                    <a:lnTo>
                      <a:pt x="10" y="67"/>
                    </a:lnTo>
                    <a:lnTo>
                      <a:pt x="10" y="69"/>
                    </a:lnTo>
                    <a:lnTo>
                      <a:pt x="10" y="70"/>
                    </a:lnTo>
                    <a:lnTo>
                      <a:pt x="11" y="69"/>
                    </a:lnTo>
                    <a:lnTo>
                      <a:pt x="13" y="70"/>
                    </a:lnTo>
                    <a:lnTo>
                      <a:pt x="14" y="70"/>
                    </a:lnTo>
                    <a:lnTo>
                      <a:pt x="14" y="71"/>
                    </a:lnTo>
                    <a:lnTo>
                      <a:pt x="16" y="72"/>
                    </a:lnTo>
                    <a:lnTo>
                      <a:pt x="18" y="72"/>
                    </a:lnTo>
                    <a:lnTo>
                      <a:pt x="19" y="74"/>
                    </a:lnTo>
                    <a:lnTo>
                      <a:pt x="20" y="72"/>
                    </a:lnTo>
                    <a:lnTo>
                      <a:pt x="21" y="72"/>
                    </a:lnTo>
                    <a:lnTo>
                      <a:pt x="21" y="71"/>
                    </a:lnTo>
                    <a:lnTo>
                      <a:pt x="22" y="71"/>
                    </a:lnTo>
                    <a:lnTo>
                      <a:pt x="24" y="71"/>
                    </a:lnTo>
                    <a:lnTo>
                      <a:pt x="22" y="69"/>
                    </a:lnTo>
                    <a:lnTo>
                      <a:pt x="22" y="67"/>
                    </a:lnTo>
                    <a:lnTo>
                      <a:pt x="22" y="66"/>
                    </a:lnTo>
                    <a:lnTo>
                      <a:pt x="25" y="67"/>
                    </a:lnTo>
                    <a:lnTo>
                      <a:pt x="27" y="66"/>
                    </a:lnTo>
                    <a:lnTo>
                      <a:pt x="27" y="64"/>
                    </a:lnTo>
                    <a:lnTo>
                      <a:pt x="27" y="62"/>
                    </a:lnTo>
                    <a:lnTo>
                      <a:pt x="26" y="64"/>
                    </a:lnTo>
                    <a:lnTo>
                      <a:pt x="26" y="62"/>
                    </a:lnTo>
                    <a:lnTo>
                      <a:pt x="26" y="64"/>
                    </a:lnTo>
                    <a:lnTo>
                      <a:pt x="25" y="65"/>
                    </a:lnTo>
                    <a:lnTo>
                      <a:pt x="22" y="65"/>
                    </a:lnTo>
                    <a:lnTo>
                      <a:pt x="25" y="64"/>
                    </a:lnTo>
                    <a:lnTo>
                      <a:pt x="25" y="61"/>
                    </a:lnTo>
                    <a:lnTo>
                      <a:pt x="24" y="61"/>
                    </a:lnTo>
                    <a:lnTo>
                      <a:pt x="22" y="61"/>
                    </a:lnTo>
                    <a:lnTo>
                      <a:pt x="22" y="59"/>
                    </a:lnTo>
                    <a:lnTo>
                      <a:pt x="22" y="58"/>
                    </a:lnTo>
                    <a:lnTo>
                      <a:pt x="22" y="56"/>
                    </a:lnTo>
                    <a:lnTo>
                      <a:pt x="24" y="56"/>
                    </a:lnTo>
                    <a:lnTo>
                      <a:pt x="25" y="59"/>
                    </a:lnTo>
                    <a:lnTo>
                      <a:pt x="25" y="55"/>
                    </a:lnTo>
                    <a:lnTo>
                      <a:pt x="26" y="54"/>
                    </a:lnTo>
                    <a:lnTo>
                      <a:pt x="22" y="55"/>
                    </a:lnTo>
                    <a:lnTo>
                      <a:pt x="20" y="56"/>
                    </a:lnTo>
                    <a:lnTo>
                      <a:pt x="22" y="53"/>
                    </a:lnTo>
                    <a:lnTo>
                      <a:pt x="22" y="51"/>
                    </a:lnTo>
                    <a:lnTo>
                      <a:pt x="22" y="50"/>
                    </a:lnTo>
                    <a:lnTo>
                      <a:pt x="21" y="51"/>
                    </a:lnTo>
                    <a:lnTo>
                      <a:pt x="21" y="50"/>
                    </a:lnTo>
                    <a:lnTo>
                      <a:pt x="22" y="49"/>
                    </a:lnTo>
                    <a:lnTo>
                      <a:pt x="24" y="50"/>
                    </a:lnTo>
                    <a:lnTo>
                      <a:pt x="24" y="49"/>
                    </a:lnTo>
                    <a:lnTo>
                      <a:pt x="22" y="47"/>
                    </a:lnTo>
                    <a:lnTo>
                      <a:pt x="21" y="45"/>
                    </a:lnTo>
                    <a:lnTo>
                      <a:pt x="22" y="45"/>
                    </a:lnTo>
                    <a:lnTo>
                      <a:pt x="25" y="44"/>
                    </a:lnTo>
                    <a:lnTo>
                      <a:pt x="26" y="42"/>
                    </a:lnTo>
                    <a:lnTo>
                      <a:pt x="29" y="39"/>
                    </a:lnTo>
                    <a:lnTo>
                      <a:pt x="29" y="38"/>
                    </a:lnTo>
                    <a:lnTo>
                      <a:pt x="32" y="34"/>
                    </a:lnTo>
                    <a:lnTo>
                      <a:pt x="33" y="33"/>
                    </a:lnTo>
                    <a:lnTo>
                      <a:pt x="35" y="32"/>
                    </a:lnTo>
                    <a:lnTo>
                      <a:pt x="33" y="31"/>
                    </a:lnTo>
                    <a:lnTo>
                      <a:pt x="35" y="29"/>
                    </a:lnTo>
                    <a:lnTo>
                      <a:pt x="36" y="28"/>
                    </a:lnTo>
                    <a:lnTo>
                      <a:pt x="36" y="27"/>
                    </a:lnTo>
                    <a:lnTo>
                      <a:pt x="37" y="27"/>
                    </a:lnTo>
                    <a:lnTo>
                      <a:pt x="38" y="27"/>
                    </a:lnTo>
                    <a:lnTo>
                      <a:pt x="37" y="26"/>
                    </a:lnTo>
                    <a:lnTo>
                      <a:pt x="36" y="25"/>
                    </a:lnTo>
                    <a:lnTo>
                      <a:pt x="37" y="25"/>
                    </a:lnTo>
                    <a:lnTo>
                      <a:pt x="37" y="23"/>
                    </a:lnTo>
                    <a:lnTo>
                      <a:pt x="38" y="21"/>
                    </a:lnTo>
                    <a:lnTo>
                      <a:pt x="37" y="18"/>
                    </a:lnTo>
                    <a:lnTo>
                      <a:pt x="36" y="17"/>
                    </a:lnTo>
                    <a:lnTo>
                      <a:pt x="35" y="17"/>
                    </a:lnTo>
                    <a:lnTo>
                      <a:pt x="32" y="17"/>
                    </a:lnTo>
                    <a:lnTo>
                      <a:pt x="32" y="15"/>
                    </a:lnTo>
                    <a:lnTo>
                      <a:pt x="35" y="17"/>
                    </a:lnTo>
                    <a:lnTo>
                      <a:pt x="32" y="13"/>
                    </a:lnTo>
                    <a:lnTo>
                      <a:pt x="36" y="16"/>
                    </a:lnTo>
                    <a:lnTo>
                      <a:pt x="37" y="16"/>
                    </a:lnTo>
                    <a:lnTo>
                      <a:pt x="38" y="16"/>
                    </a:lnTo>
                    <a:lnTo>
                      <a:pt x="38" y="15"/>
                    </a:lnTo>
                    <a:lnTo>
                      <a:pt x="37" y="15"/>
                    </a:lnTo>
                    <a:lnTo>
                      <a:pt x="37" y="13"/>
                    </a:lnTo>
                    <a:lnTo>
                      <a:pt x="40" y="12"/>
                    </a:lnTo>
                    <a:lnTo>
                      <a:pt x="41" y="11"/>
                    </a:lnTo>
                    <a:lnTo>
                      <a:pt x="38" y="10"/>
                    </a:lnTo>
                    <a:lnTo>
                      <a:pt x="37" y="10"/>
                    </a:lnTo>
                    <a:lnTo>
                      <a:pt x="38" y="9"/>
                    </a:lnTo>
                    <a:lnTo>
                      <a:pt x="40" y="9"/>
                    </a:lnTo>
                    <a:lnTo>
                      <a:pt x="40" y="6"/>
                    </a:lnTo>
                    <a:lnTo>
                      <a:pt x="41" y="4"/>
                    </a:lnTo>
                    <a:lnTo>
                      <a:pt x="38" y="5"/>
                    </a:lnTo>
                    <a:lnTo>
                      <a:pt x="37" y="4"/>
                    </a:lnTo>
                    <a:lnTo>
                      <a:pt x="37" y="2"/>
                    </a:lnTo>
                    <a:lnTo>
                      <a:pt x="36" y="1"/>
                    </a:lnTo>
                    <a:lnTo>
                      <a:pt x="35" y="1"/>
                    </a:lnTo>
                    <a:lnTo>
                      <a:pt x="33" y="0"/>
                    </a:lnTo>
                    <a:lnTo>
                      <a:pt x="31" y="1"/>
                    </a:lnTo>
                    <a:lnTo>
                      <a:pt x="30" y="1"/>
                    </a:lnTo>
                    <a:lnTo>
                      <a:pt x="29" y="1"/>
                    </a:lnTo>
                    <a:lnTo>
                      <a:pt x="29" y="2"/>
                    </a:lnTo>
                    <a:lnTo>
                      <a:pt x="29" y="4"/>
                    </a:lnTo>
                    <a:lnTo>
                      <a:pt x="27" y="6"/>
                    </a:lnTo>
                    <a:lnTo>
                      <a:pt x="25" y="9"/>
                    </a:lnTo>
                    <a:lnTo>
                      <a:pt x="24" y="10"/>
                    </a:lnTo>
                    <a:lnTo>
                      <a:pt x="22" y="11"/>
                    </a:lnTo>
                    <a:lnTo>
                      <a:pt x="21" y="11"/>
                    </a:lnTo>
                    <a:lnTo>
                      <a:pt x="20" y="10"/>
                    </a:lnTo>
                    <a:lnTo>
                      <a:pt x="19" y="10"/>
                    </a:lnTo>
                    <a:lnTo>
                      <a:pt x="18" y="11"/>
                    </a:lnTo>
                    <a:lnTo>
                      <a:pt x="16" y="12"/>
                    </a:lnTo>
                    <a:lnTo>
                      <a:pt x="16" y="11"/>
                    </a:lnTo>
                    <a:lnTo>
                      <a:pt x="16" y="10"/>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17" name="Freeform 520"/>
              <p:cNvSpPr>
                <a:spLocks/>
              </p:cNvSpPr>
              <p:nvPr/>
            </p:nvSpPr>
            <p:spPr bwMode="auto">
              <a:xfrm>
                <a:off x="2458024" y="2498153"/>
                <a:ext cx="21687" cy="26333"/>
              </a:xfrm>
              <a:custGeom>
                <a:avLst/>
                <a:gdLst>
                  <a:gd name="T0" fmla="*/ 25400 w 23"/>
                  <a:gd name="T1" fmla="*/ 15875 h 28"/>
                  <a:gd name="T2" fmla="*/ 28575 w 23"/>
                  <a:gd name="T3" fmla="*/ 11113 h 28"/>
                  <a:gd name="T4" fmla="*/ 28575 w 23"/>
                  <a:gd name="T5" fmla="*/ 7938 h 28"/>
                  <a:gd name="T6" fmla="*/ 28575 w 23"/>
                  <a:gd name="T7" fmla="*/ 6350 h 28"/>
                  <a:gd name="T8" fmla="*/ 23813 w 23"/>
                  <a:gd name="T9" fmla="*/ 6350 h 28"/>
                  <a:gd name="T10" fmla="*/ 19050 w 23"/>
                  <a:gd name="T11" fmla="*/ 4763 h 28"/>
                  <a:gd name="T12" fmla="*/ 17463 w 23"/>
                  <a:gd name="T13" fmla="*/ 1588 h 28"/>
                  <a:gd name="T14" fmla="*/ 15875 w 23"/>
                  <a:gd name="T15" fmla="*/ 1588 h 28"/>
                  <a:gd name="T16" fmla="*/ 15875 w 23"/>
                  <a:gd name="T17" fmla="*/ 1588 h 28"/>
                  <a:gd name="T18" fmla="*/ 12700 w 23"/>
                  <a:gd name="T19" fmla="*/ 0 h 28"/>
                  <a:gd name="T20" fmla="*/ 11113 w 23"/>
                  <a:gd name="T21" fmla="*/ 1588 h 28"/>
                  <a:gd name="T22" fmla="*/ 9525 w 23"/>
                  <a:gd name="T23" fmla="*/ 4763 h 28"/>
                  <a:gd name="T24" fmla="*/ 7938 w 23"/>
                  <a:gd name="T25" fmla="*/ 7938 h 28"/>
                  <a:gd name="T26" fmla="*/ 7938 w 23"/>
                  <a:gd name="T27" fmla="*/ 11113 h 28"/>
                  <a:gd name="T28" fmla="*/ 9525 w 23"/>
                  <a:gd name="T29" fmla="*/ 14288 h 28"/>
                  <a:gd name="T30" fmla="*/ 9525 w 23"/>
                  <a:gd name="T31" fmla="*/ 15875 h 28"/>
                  <a:gd name="T32" fmla="*/ 7938 w 23"/>
                  <a:gd name="T33" fmla="*/ 17463 h 28"/>
                  <a:gd name="T34" fmla="*/ 7938 w 23"/>
                  <a:gd name="T35" fmla="*/ 17463 h 28"/>
                  <a:gd name="T36" fmla="*/ 3175 w 23"/>
                  <a:gd name="T37" fmla="*/ 14288 h 28"/>
                  <a:gd name="T38" fmla="*/ 1588 w 23"/>
                  <a:gd name="T39" fmla="*/ 15875 h 28"/>
                  <a:gd name="T40" fmla="*/ 3175 w 23"/>
                  <a:gd name="T41" fmla="*/ 17463 h 28"/>
                  <a:gd name="T42" fmla="*/ 3175 w 23"/>
                  <a:gd name="T43" fmla="*/ 17463 h 28"/>
                  <a:gd name="T44" fmla="*/ 1588 w 23"/>
                  <a:gd name="T45" fmla="*/ 17463 h 28"/>
                  <a:gd name="T46" fmla="*/ 1588 w 23"/>
                  <a:gd name="T47" fmla="*/ 23813 h 28"/>
                  <a:gd name="T48" fmla="*/ 6350 w 23"/>
                  <a:gd name="T49" fmla="*/ 25400 h 28"/>
                  <a:gd name="T50" fmla="*/ 7938 w 23"/>
                  <a:gd name="T51" fmla="*/ 25400 h 28"/>
                  <a:gd name="T52" fmla="*/ 7938 w 23"/>
                  <a:gd name="T53" fmla="*/ 28575 h 28"/>
                  <a:gd name="T54" fmla="*/ 9525 w 23"/>
                  <a:gd name="T55" fmla="*/ 28575 h 28"/>
                  <a:gd name="T56" fmla="*/ 3175 w 23"/>
                  <a:gd name="T57" fmla="*/ 26988 h 28"/>
                  <a:gd name="T58" fmla="*/ 0 w 23"/>
                  <a:gd name="T59" fmla="*/ 25400 h 28"/>
                  <a:gd name="T60" fmla="*/ 1588 w 23"/>
                  <a:gd name="T61" fmla="*/ 28575 h 28"/>
                  <a:gd name="T62" fmla="*/ 1588 w 23"/>
                  <a:gd name="T63" fmla="*/ 33338 h 28"/>
                  <a:gd name="T64" fmla="*/ 1588 w 23"/>
                  <a:gd name="T65" fmla="*/ 34925 h 28"/>
                  <a:gd name="T66" fmla="*/ 1588 w 23"/>
                  <a:gd name="T67" fmla="*/ 34925 h 28"/>
                  <a:gd name="T68" fmla="*/ 6350 w 23"/>
                  <a:gd name="T69" fmla="*/ 31750 h 28"/>
                  <a:gd name="T70" fmla="*/ 7938 w 23"/>
                  <a:gd name="T71" fmla="*/ 31750 h 28"/>
                  <a:gd name="T72" fmla="*/ 9525 w 23"/>
                  <a:gd name="T73" fmla="*/ 33338 h 28"/>
                  <a:gd name="T74" fmla="*/ 7938 w 23"/>
                  <a:gd name="T75" fmla="*/ 34925 h 28"/>
                  <a:gd name="T76" fmla="*/ 9525 w 23"/>
                  <a:gd name="T77" fmla="*/ 39688 h 28"/>
                  <a:gd name="T78" fmla="*/ 11113 w 23"/>
                  <a:gd name="T79" fmla="*/ 39688 h 28"/>
                  <a:gd name="T80" fmla="*/ 11113 w 23"/>
                  <a:gd name="T81" fmla="*/ 39688 h 28"/>
                  <a:gd name="T82" fmla="*/ 11113 w 23"/>
                  <a:gd name="T83" fmla="*/ 41275 h 28"/>
                  <a:gd name="T84" fmla="*/ 12700 w 23"/>
                  <a:gd name="T85" fmla="*/ 41275 h 28"/>
                  <a:gd name="T86" fmla="*/ 15875 w 23"/>
                  <a:gd name="T87" fmla="*/ 42863 h 28"/>
                  <a:gd name="T88" fmla="*/ 17463 w 23"/>
                  <a:gd name="T89" fmla="*/ 44450 h 28"/>
                  <a:gd name="T90" fmla="*/ 19050 w 23"/>
                  <a:gd name="T91" fmla="*/ 41275 h 28"/>
                  <a:gd name="T92" fmla="*/ 19050 w 23"/>
                  <a:gd name="T93" fmla="*/ 36513 h 28"/>
                  <a:gd name="T94" fmla="*/ 20638 w 23"/>
                  <a:gd name="T95" fmla="*/ 34925 h 28"/>
                  <a:gd name="T96" fmla="*/ 33338 w 23"/>
                  <a:gd name="T97" fmla="*/ 33338 h 28"/>
                  <a:gd name="T98" fmla="*/ 36513 w 23"/>
                  <a:gd name="T99" fmla="*/ 31750 h 28"/>
                  <a:gd name="T100" fmla="*/ 34925 w 23"/>
                  <a:gd name="T101" fmla="*/ 26988 h 28"/>
                  <a:gd name="T102" fmla="*/ 33338 w 23"/>
                  <a:gd name="T103" fmla="*/ 26988 h 28"/>
                  <a:gd name="T104" fmla="*/ 30163 w 23"/>
                  <a:gd name="T105" fmla="*/ 25400 h 28"/>
                  <a:gd name="T106" fmla="*/ 28575 w 23"/>
                  <a:gd name="T107" fmla="*/ 26988 h 28"/>
                  <a:gd name="T108" fmla="*/ 26988 w 23"/>
                  <a:gd name="T109" fmla="*/ 25400 h 28"/>
                  <a:gd name="T110" fmla="*/ 26988 w 23"/>
                  <a:gd name="T111" fmla="*/ 23813 h 28"/>
                  <a:gd name="T112" fmla="*/ 33338 w 23"/>
                  <a:gd name="T113" fmla="*/ 23813 h 28"/>
                  <a:gd name="T114" fmla="*/ 34925 w 23"/>
                  <a:gd name="T115" fmla="*/ 23813 h 28"/>
                  <a:gd name="T116" fmla="*/ 34925 w 23"/>
                  <a:gd name="T117" fmla="*/ 23813 h 28"/>
                  <a:gd name="T118" fmla="*/ 33338 w 23"/>
                  <a:gd name="T119" fmla="*/ 22225 h 28"/>
                  <a:gd name="T120" fmla="*/ 28575 w 23"/>
                  <a:gd name="T121" fmla="*/ 19050 h 28"/>
                  <a:gd name="T122" fmla="*/ 25400 w 23"/>
                  <a:gd name="T123" fmla="*/ 15875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 h="28">
                    <a:moveTo>
                      <a:pt x="16" y="10"/>
                    </a:moveTo>
                    <a:lnTo>
                      <a:pt x="16" y="10"/>
                    </a:lnTo>
                    <a:lnTo>
                      <a:pt x="18" y="7"/>
                    </a:lnTo>
                    <a:lnTo>
                      <a:pt x="18" y="5"/>
                    </a:lnTo>
                    <a:lnTo>
                      <a:pt x="18" y="4"/>
                    </a:lnTo>
                    <a:lnTo>
                      <a:pt x="15" y="4"/>
                    </a:lnTo>
                    <a:lnTo>
                      <a:pt x="12" y="3"/>
                    </a:lnTo>
                    <a:lnTo>
                      <a:pt x="12" y="1"/>
                    </a:lnTo>
                    <a:lnTo>
                      <a:pt x="11" y="1"/>
                    </a:lnTo>
                    <a:lnTo>
                      <a:pt x="10" y="1"/>
                    </a:lnTo>
                    <a:lnTo>
                      <a:pt x="8" y="0"/>
                    </a:lnTo>
                    <a:lnTo>
                      <a:pt x="7" y="1"/>
                    </a:lnTo>
                    <a:lnTo>
                      <a:pt x="6" y="3"/>
                    </a:lnTo>
                    <a:lnTo>
                      <a:pt x="5" y="5"/>
                    </a:lnTo>
                    <a:lnTo>
                      <a:pt x="4" y="6"/>
                    </a:lnTo>
                    <a:lnTo>
                      <a:pt x="5" y="7"/>
                    </a:lnTo>
                    <a:lnTo>
                      <a:pt x="6" y="9"/>
                    </a:lnTo>
                    <a:lnTo>
                      <a:pt x="6" y="10"/>
                    </a:lnTo>
                    <a:lnTo>
                      <a:pt x="5" y="11"/>
                    </a:lnTo>
                    <a:lnTo>
                      <a:pt x="2" y="9"/>
                    </a:lnTo>
                    <a:lnTo>
                      <a:pt x="1" y="9"/>
                    </a:lnTo>
                    <a:lnTo>
                      <a:pt x="1" y="10"/>
                    </a:lnTo>
                    <a:lnTo>
                      <a:pt x="2" y="11"/>
                    </a:lnTo>
                    <a:lnTo>
                      <a:pt x="1" y="11"/>
                    </a:lnTo>
                    <a:lnTo>
                      <a:pt x="1" y="15"/>
                    </a:lnTo>
                    <a:lnTo>
                      <a:pt x="2" y="16"/>
                    </a:lnTo>
                    <a:lnTo>
                      <a:pt x="4" y="16"/>
                    </a:lnTo>
                    <a:lnTo>
                      <a:pt x="5" y="16"/>
                    </a:lnTo>
                    <a:lnTo>
                      <a:pt x="5" y="18"/>
                    </a:lnTo>
                    <a:lnTo>
                      <a:pt x="6" y="18"/>
                    </a:lnTo>
                    <a:lnTo>
                      <a:pt x="2" y="17"/>
                    </a:lnTo>
                    <a:lnTo>
                      <a:pt x="1" y="16"/>
                    </a:lnTo>
                    <a:lnTo>
                      <a:pt x="0" y="16"/>
                    </a:lnTo>
                    <a:lnTo>
                      <a:pt x="1" y="18"/>
                    </a:lnTo>
                    <a:lnTo>
                      <a:pt x="1" y="21"/>
                    </a:lnTo>
                    <a:lnTo>
                      <a:pt x="1" y="22"/>
                    </a:lnTo>
                    <a:lnTo>
                      <a:pt x="4" y="20"/>
                    </a:lnTo>
                    <a:lnTo>
                      <a:pt x="5" y="20"/>
                    </a:lnTo>
                    <a:lnTo>
                      <a:pt x="6" y="21"/>
                    </a:lnTo>
                    <a:lnTo>
                      <a:pt x="5" y="22"/>
                    </a:lnTo>
                    <a:lnTo>
                      <a:pt x="5" y="23"/>
                    </a:lnTo>
                    <a:lnTo>
                      <a:pt x="6" y="25"/>
                    </a:lnTo>
                    <a:lnTo>
                      <a:pt x="7" y="25"/>
                    </a:lnTo>
                    <a:lnTo>
                      <a:pt x="7" y="26"/>
                    </a:lnTo>
                    <a:lnTo>
                      <a:pt x="8" y="26"/>
                    </a:lnTo>
                    <a:lnTo>
                      <a:pt x="10" y="27"/>
                    </a:lnTo>
                    <a:lnTo>
                      <a:pt x="11" y="28"/>
                    </a:lnTo>
                    <a:lnTo>
                      <a:pt x="12" y="26"/>
                    </a:lnTo>
                    <a:lnTo>
                      <a:pt x="12" y="23"/>
                    </a:lnTo>
                    <a:lnTo>
                      <a:pt x="13" y="22"/>
                    </a:lnTo>
                    <a:lnTo>
                      <a:pt x="21" y="21"/>
                    </a:lnTo>
                    <a:lnTo>
                      <a:pt x="23" y="20"/>
                    </a:lnTo>
                    <a:lnTo>
                      <a:pt x="22" y="18"/>
                    </a:lnTo>
                    <a:lnTo>
                      <a:pt x="22" y="17"/>
                    </a:lnTo>
                    <a:lnTo>
                      <a:pt x="21" y="17"/>
                    </a:lnTo>
                    <a:lnTo>
                      <a:pt x="19" y="16"/>
                    </a:lnTo>
                    <a:lnTo>
                      <a:pt x="18" y="17"/>
                    </a:lnTo>
                    <a:lnTo>
                      <a:pt x="17" y="16"/>
                    </a:lnTo>
                    <a:lnTo>
                      <a:pt x="17" y="15"/>
                    </a:lnTo>
                    <a:lnTo>
                      <a:pt x="21" y="15"/>
                    </a:lnTo>
                    <a:lnTo>
                      <a:pt x="22" y="15"/>
                    </a:lnTo>
                    <a:lnTo>
                      <a:pt x="21" y="14"/>
                    </a:lnTo>
                    <a:lnTo>
                      <a:pt x="18" y="12"/>
                    </a:lnTo>
                    <a:lnTo>
                      <a:pt x="17" y="11"/>
                    </a:lnTo>
                    <a:lnTo>
                      <a:pt x="16" y="1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18" name="Freeform 521"/>
              <p:cNvSpPr>
                <a:spLocks/>
              </p:cNvSpPr>
              <p:nvPr/>
            </p:nvSpPr>
            <p:spPr bwMode="auto">
              <a:xfrm>
                <a:off x="2670606" y="2333548"/>
                <a:ext cx="4774"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2147483647 h 7"/>
                  <a:gd name="T20" fmla="*/ 2147483647 w 5"/>
                  <a:gd name="T21" fmla="*/ 0 h 7"/>
                  <a:gd name="T22" fmla="*/ 0 w 5"/>
                  <a:gd name="T23" fmla="*/ 0 h 7"/>
                  <a:gd name="T24" fmla="*/ 0 w 5"/>
                  <a:gd name="T25" fmla="*/ 0 h 7"/>
                  <a:gd name="T26" fmla="*/ 0 w 5"/>
                  <a:gd name="T27" fmla="*/ 2147483647 h 7"/>
                  <a:gd name="T28" fmla="*/ 0 w 5"/>
                  <a:gd name="T29" fmla="*/ 2147483647 h 7"/>
                  <a:gd name="T30" fmla="*/ 0 w 5"/>
                  <a:gd name="T31" fmla="*/ 2147483647 h 7"/>
                  <a:gd name="T32" fmla="*/ 2147483647 w 5"/>
                  <a:gd name="T33" fmla="*/ 2147483647 h 7"/>
                  <a:gd name="T34" fmla="*/ 2147483647 w 5"/>
                  <a:gd name="T35" fmla="*/ 2147483647 h 7"/>
                  <a:gd name="T36" fmla="*/ 2147483647 w 5"/>
                  <a:gd name="T37" fmla="*/ 2147483647 h 7"/>
                  <a:gd name="T38" fmla="*/ 2147483647 w 5"/>
                  <a:gd name="T39" fmla="*/ 2147483647 h 7"/>
                  <a:gd name="T40" fmla="*/ 2147483647 w 5"/>
                  <a:gd name="T41" fmla="*/ 2147483647 h 7"/>
                  <a:gd name="T42" fmla="*/ 2147483647 w 5"/>
                  <a:gd name="T43" fmla="*/ 2147483647 h 7"/>
                  <a:gd name="T44" fmla="*/ 2147483647 w 5"/>
                  <a:gd name="T45" fmla="*/ 2147483647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7">
                    <a:moveTo>
                      <a:pt x="3" y="3"/>
                    </a:moveTo>
                    <a:lnTo>
                      <a:pt x="3" y="3"/>
                    </a:lnTo>
                    <a:lnTo>
                      <a:pt x="2" y="2"/>
                    </a:lnTo>
                    <a:lnTo>
                      <a:pt x="2" y="1"/>
                    </a:lnTo>
                    <a:lnTo>
                      <a:pt x="1" y="1"/>
                    </a:lnTo>
                    <a:lnTo>
                      <a:pt x="1" y="0"/>
                    </a:lnTo>
                    <a:lnTo>
                      <a:pt x="0" y="0"/>
                    </a:lnTo>
                    <a:lnTo>
                      <a:pt x="0" y="3"/>
                    </a:lnTo>
                    <a:lnTo>
                      <a:pt x="0" y="6"/>
                    </a:lnTo>
                    <a:lnTo>
                      <a:pt x="1" y="7"/>
                    </a:lnTo>
                    <a:lnTo>
                      <a:pt x="2" y="6"/>
                    </a:lnTo>
                    <a:lnTo>
                      <a:pt x="3" y="5"/>
                    </a:lnTo>
                    <a:lnTo>
                      <a:pt x="5" y="3"/>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9" name="Freeform 522"/>
              <p:cNvSpPr>
                <a:spLocks/>
              </p:cNvSpPr>
              <p:nvPr/>
            </p:nvSpPr>
            <p:spPr bwMode="auto">
              <a:xfrm>
                <a:off x="2676335" y="2396569"/>
                <a:ext cx="12413" cy="6684"/>
              </a:xfrm>
              <a:custGeom>
                <a:avLst/>
                <a:gdLst>
                  <a:gd name="T0" fmla="*/ 2147483647 w 13"/>
                  <a:gd name="T1" fmla="*/ 2147483647 h 7"/>
                  <a:gd name="T2" fmla="*/ 2147483647 w 13"/>
                  <a:gd name="T3" fmla="*/ 2147483647 h 7"/>
                  <a:gd name="T4" fmla="*/ 2147483647 w 13"/>
                  <a:gd name="T5" fmla="*/ 2147483647 h 7"/>
                  <a:gd name="T6" fmla="*/ 2147483647 w 13"/>
                  <a:gd name="T7" fmla="*/ 2147483647 h 7"/>
                  <a:gd name="T8" fmla="*/ 0 w 13"/>
                  <a:gd name="T9" fmla="*/ 2147483647 h 7"/>
                  <a:gd name="T10" fmla="*/ 0 w 13"/>
                  <a:gd name="T11" fmla="*/ 2147483647 h 7"/>
                  <a:gd name="T12" fmla="*/ 0 w 13"/>
                  <a:gd name="T13" fmla="*/ 2147483647 h 7"/>
                  <a:gd name="T14" fmla="*/ 2147483647 w 13"/>
                  <a:gd name="T15" fmla="*/ 2147483647 h 7"/>
                  <a:gd name="T16" fmla="*/ 2147483647 w 13"/>
                  <a:gd name="T17" fmla="*/ 2147483647 h 7"/>
                  <a:gd name="T18" fmla="*/ 2147483647 w 13"/>
                  <a:gd name="T19" fmla="*/ 2147483647 h 7"/>
                  <a:gd name="T20" fmla="*/ 2147483647 w 13"/>
                  <a:gd name="T21" fmla="*/ 2147483647 h 7"/>
                  <a:gd name="T22" fmla="*/ 2147483647 w 13"/>
                  <a:gd name="T23" fmla="*/ 2147483647 h 7"/>
                  <a:gd name="T24" fmla="*/ 2147483647 w 13"/>
                  <a:gd name="T25" fmla="*/ 2147483647 h 7"/>
                  <a:gd name="T26" fmla="*/ 2147483647 w 13"/>
                  <a:gd name="T27" fmla="*/ 2147483647 h 7"/>
                  <a:gd name="T28" fmla="*/ 2147483647 w 13"/>
                  <a:gd name="T29" fmla="*/ 0 h 7"/>
                  <a:gd name="T30" fmla="*/ 2147483647 w 13"/>
                  <a:gd name="T31" fmla="*/ 2147483647 h 7"/>
                  <a:gd name="T32" fmla="*/ 2147483647 w 13"/>
                  <a:gd name="T33" fmla="*/ 2147483647 h 7"/>
                  <a:gd name="T34" fmla="*/ 2147483647 w 13"/>
                  <a:gd name="T35" fmla="*/ 2147483647 h 7"/>
                  <a:gd name="T36" fmla="*/ 2147483647 w 13"/>
                  <a:gd name="T37" fmla="*/ 2147483647 h 7"/>
                  <a:gd name="T38" fmla="*/ 2147483647 w 13"/>
                  <a:gd name="T39" fmla="*/ 2147483647 h 7"/>
                  <a:gd name="T40" fmla="*/ 2147483647 w 13"/>
                  <a:gd name="T41" fmla="*/ 2147483647 h 7"/>
                  <a:gd name="T42" fmla="*/ 2147483647 w 13"/>
                  <a:gd name="T43" fmla="*/ 2147483647 h 7"/>
                  <a:gd name="T44" fmla="*/ 2147483647 w 13"/>
                  <a:gd name="T45" fmla="*/ 2147483647 h 7"/>
                  <a:gd name="T46" fmla="*/ 2147483647 w 13"/>
                  <a:gd name="T47" fmla="*/ 2147483647 h 7"/>
                  <a:gd name="T48" fmla="*/ 2147483647 w 13"/>
                  <a:gd name="T49" fmla="*/ 2147483647 h 7"/>
                  <a:gd name="T50" fmla="*/ 2147483647 w 13"/>
                  <a:gd name="T51" fmla="*/ 2147483647 h 7"/>
                  <a:gd name="T52" fmla="*/ 2147483647 w 13"/>
                  <a:gd name="T53" fmla="*/ 2147483647 h 7"/>
                  <a:gd name="T54" fmla="*/ 2147483647 w 13"/>
                  <a:gd name="T55" fmla="*/ 2147483647 h 7"/>
                  <a:gd name="T56" fmla="*/ 2147483647 w 13"/>
                  <a:gd name="T57" fmla="*/ 2147483647 h 7"/>
                  <a:gd name="T58" fmla="*/ 2147483647 w 13"/>
                  <a:gd name="T59" fmla="*/ 2147483647 h 7"/>
                  <a:gd name="T60" fmla="*/ 2147483647 w 13"/>
                  <a:gd name="T61" fmla="*/ 2147483647 h 7"/>
                  <a:gd name="T62" fmla="*/ 2147483647 w 13"/>
                  <a:gd name="T63" fmla="*/ 2147483647 h 7"/>
                  <a:gd name="T64" fmla="*/ 2147483647 w 13"/>
                  <a:gd name="T65" fmla="*/ 2147483647 h 7"/>
                  <a:gd name="T66" fmla="*/ 2147483647 w 13"/>
                  <a:gd name="T67" fmla="*/ 2147483647 h 7"/>
                  <a:gd name="T68" fmla="*/ 2147483647 w 13"/>
                  <a:gd name="T69" fmla="*/ 2147483647 h 7"/>
                  <a:gd name="T70" fmla="*/ 2147483647 w 13"/>
                  <a:gd name="T71" fmla="*/ 2147483647 h 7"/>
                  <a:gd name="T72" fmla="*/ 2147483647 w 13"/>
                  <a:gd name="T73" fmla="*/ 2147483647 h 7"/>
                  <a:gd name="T74" fmla="*/ 2147483647 w 13"/>
                  <a:gd name="T75" fmla="*/ 2147483647 h 7"/>
                  <a:gd name="T76" fmla="*/ 2147483647 w 13"/>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 h="7">
                    <a:moveTo>
                      <a:pt x="4" y="7"/>
                    </a:moveTo>
                    <a:lnTo>
                      <a:pt x="4" y="7"/>
                    </a:lnTo>
                    <a:lnTo>
                      <a:pt x="1" y="6"/>
                    </a:lnTo>
                    <a:lnTo>
                      <a:pt x="0" y="2"/>
                    </a:lnTo>
                    <a:lnTo>
                      <a:pt x="0" y="1"/>
                    </a:lnTo>
                    <a:lnTo>
                      <a:pt x="1" y="1"/>
                    </a:lnTo>
                    <a:lnTo>
                      <a:pt x="2" y="2"/>
                    </a:lnTo>
                    <a:lnTo>
                      <a:pt x="4" y="2"/>
                    </a:lnTo>
                    <a:lnTo>
                      <a:pt x="10" y="1"/>
                    </a:lnTo>
                    <a:lnTo>
                      <a:pt x="12" y="0"/>
                    </a:lnTo>
                    <a:lnTo>
                      <a:pt x="13" y="1"/>
                    </a:lnTo>
                    <a:lnTo>
                      <a:pt x="13" y="2"/>
                    </a:lnTo>
                    <a:lnTo>
                      <a:pt x="13" y="3"/>
                    </a:lnTo>
                    <a:lnTo>
                      <a:pt x="12" y="2"/>
                    </a:lnTo>
                    <a:lnTo>
                      <a:pt x="11" y="2"/>
                    </a:lnTo>
                    <a:lnTo>
                      <a:pt x="10" y="3"/>
                    </a:lnTo>
                    <a:lnTo>
                      <a:pt x="8" y="3"/>
                    </a:lnTo>
                    <a:lnTo>
                      <a:pt x="8" y="2"/>
                    </a:lnTo>
                    <a:lnTo>
                      <a:pt x="7" y="2"/>
                    </a:lnTo>
                    <a:lnTo>
                      <a:pt x="6" y="3"/>
                    </a:lnTo>
                    <a:lnTo>
                      <a:pt x="6" y="6"/>
                    </a:lnTo>
                    <a:lnTo>
                      <a:pt x="5" y="7"/>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0" name="Freeform 523"/>
              <p:cNvSpPr>
                <a:spLocks/>
              </p:cNvSpPr>
              <p:nvPr/>
            </p:nvSpPr>
            <p:spPr bwMode="auto">
              <a:xfrm>
                <a:off x="2690658" y="2382246"/>
                <a:ext cx="2865" cy="3819"/>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0 h 4"/>
                  <a:gd name="T10" fmla="*/ 2147483647 w 3"/>
                  <a:gd name="T11" fmla="*/ 0 h 4"/>
                  <a:gd name="T12" fmla="*/ 2147483647 w 3"/>
                  <a:gd name="T13" fmla="*/ 0 h 4"/>
                  <a:gd name="T14" fmla="*/ 2147483647 w 3"/>
                  <a:gd name="T15" fmla="*/ 0 h 4"/>
                  <a:gd name="T16" fmla="*/ 2147483647 w 3"/>
                  <a:gd name="T17" fmla="*/ 2147483647 h 4"/>
                  <a:gd name="T18" fmla="*/ 2147483647 w 3"/>
                  <a:gd name="T19" fmla="*/ 2147483647 h 4"/>
                  <a:gd name="T20" fmla="*/ 2147483647 w 3"/>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4"/>
                    </a:moveTo>
                    <a:lnTo>
                      <a:pt x="1" y="4"/>
                    </a:lnTo>
                    <a:lnTo>
                      <a:pt x="0" y="3"/>
                    </a:lnTo>
                    <a:lnTo>
                      <a:pt x="1" y="0"/>
                    </a:lnTo>
                    <a:lnTo>
                      <a:pt x="2" y="0"/>
                    </a:lnTo>
                    <a:lnTo>
                      <a:pt x="3" y="0"/>
                    </a:lnTo>
                    <a:lnTo>
                      <a:pt x="2" y="3"/>
                    </a:lnTo>
                    <a:lnTo>
                      <a:pt x="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1" name="Freeform 524"/>
              <p:cNvSpPr>
                <a:spLocks/>
              </p:cNvSpPr>
              <p:nvPr/>
            </p:nvSpPr>
            <p:spPr bwMode="auto">
              <a:xfrm>
                <a:off x="2708800" y="2382246"/>
                <a:ext cx="3819" cy="4774"/>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2147483647 w 4"/>
                  <a:gd name="T11" fmla="*/ 0 h 5"/>
                  <a:gd name="T12" fmla="*/ 2147483647 w 4"/>
                  <a:gd name="T13" fmla="*/ 0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1" y="5"/>
                    </a:moveTo>
                    <a:lnTo>
                      <a:pt x="1" y="5"/>
                    </a:lnTo>
                    <a:lnTo>
                      <a:pt x="0" y="4"/>
                    </a:lnTo>
                    <a:lnTo>
                      <a:pt x="1" y="3"/>
                    </a:lnTo>
                    <a:lnTo>
                      <a:pt x="1" y="0"/>
                    </a:lnTo>
                    <a:lnTo>
                      <a:pt x="3" y="1"/>
                    </a:lnTo>
                    <a:lnTo>
                      <a:pt x="4" y="4"/>
                    </a:lnTo>
                    <a:lnTo>
                      <a:pt x="4" y="5"/>
                    </a:lnTo>
                    <a:lnTo>
                      <a:pt x="1"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2" name="Freeform 525"/>
              <p:cNvSpPr>
                <a:spLocks/>
              </p:cNvSpPr>
              <p:nvPr/>
            </p:nvSpPr>
            <p:spPr bwMode="auto">
              <a:xfrm>
                <a:off x="2628592" y="2408027"/>
                <a:ext cx="6684" cy="4775"/>
              </a:xfrm>
              <a:custGeom>
                <a:avLst/>
                <a:gdLst>
                  <a:gd name="T0" fmla="*/ 2147483647 w 7"/>
                  <a:gd name="T1" fmla="*/ 2147483647 h 5"/>
                  <a:gd name="T2" fmla="*/ 2147483647 w 7"/>
                  <a:gd name="T3" fmla="*/ 2147483647 h 5"/>
                  <a:gd name="T4" fmla="*/ 2147483647 w 7"/>
                  <a:gd name="T5" fmla="*/ 0 h 5"/>
                  <a:gd name="T6" fmla="*/ 2147483647 w 7"/>
                  <a:gd name="T7" fmla="*/ 0 h 5"/>
                  <a:gd name="T8" fmla="*/ 2147483647 w 7"/>
                  <a:gd name="T9" fmla="*/ 0 h 5"/>
                  <a:gd name="T10" fmla="*/ 2147483647 w 7"/>
                  <a:gd name="T11" fmla="*/ 2147483647 h 5"/>
                  <a:gd name="T12" fmla="*/ 2147483647 w 7"/>
                  <a:gd name="T13" fmla="*/ 2147483647 h 5"/>
                  <a:gd name="T14" fmla="*/ 2147483647 w 7"/>
                  <a:gd name="T15" fmla="*/ 2147483647 h 5"/>
                  <a:gd name="T16" fmla="*/ 2147483647 w 7"/>
                  <a:gd name="T17" fmla="*/ 2147483647 h 5"/>
                  <a:gd name="T18" fmla="*/ 0 w 7"/>
                  <a:gd name="T19" fmla="*/ 2147483647 h 5"/>
                  <a:gd name="T20" fmla="*/ 0 w 7"/>
                  <a:gd name="T21" fmla="*/ 2147483647 h 5"/>
                  <a:gd name="T22" fmla="*/ 0 w 7"/>
                  <a:gd name="T23" fmla="*/ 2147483647 h 5"/>
                  <a:gd name="T24" fmla="*/ 2147483647 w 7"/>
                  <a:gd name="T25" fmla="*/ 2147483647 h 5"/>
                  <a:gd name="T26" fmla="*/ 2147483647 w 7"/>
                  <a:gd name="T27" fmla="*/ 2147483647 h 5"/>
                  <a:gd name="T28" fmla="*/ 2147483647 w 7"/>
                  <a:gd name="T29" fmla="*/ 2147483647 h 5"/>
                  <a:gd name="T30" fmla="*/ 2147483647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2147483647 h 5"/>
                  <a:gd name="T42" fmla="*/ 2147483647 w 7"/>
                  <a:gd name="T43" fmla="*/ 2147483647 h 5"/>
                  <a:gd name="T44" fmla="*/ 2147483647 w 7"/>
                  <a:gd name="T45" fmla="*/ 2147483647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 h="5">
                    <a:moveTo>
                      <a:pt x="6" y="1"/>
                    </a:moveTo>
                    <a:lnTo>
                      <a:pt x="6" y="1"/>
                    </a:lnTo>
                    <a:lnTo>
                      <a:pt x="6" y="0"/>
                    </a:lnTo>
                    <a:lnTo>
                      <a:pt x="5" y="0"/>
                    </a:lnTo>
                    <a:lnTo>
                      <a:pt x="3" y="2"/>
                    </a:lnTo>
                    <a:lnTo>
                      <a:pt x="1" y="2"/>
                    </a:lnTo>
                    <a:lnTo>
                      <a:pt x="0" y="2"/>
                    </a:lnTo>
                    <a:lnTo>
                      <a:pt x="0" y="4"/>
                    </a:lnTo>
                    <a:lnTo>
                      <a:pt x="1" y="5"/>
                    </a:lnTo>
                    <a:lnTo>
                      <a:pt x="2" y="5"/>
                    </a:lnTo>
                    <a:lnTo>
                      <a:pt x="3" y="4"/>
                    </a:lnTo>
                    <a:lnTo>
                      <a:pt x="6" y="2"/>
                    </a:lnTo>
                    <a:lnTo>
                      <a:pt x="7" y="2"/>
                    </a:lnTo>
                    <a:lnTo>
                      <a:pt x="7" y="1"/>
                    </a:lnTo>
                    <a:lnTo>
                      <a:pt x="6"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3" name="Freeform 526"/>
              <p:cNvSpPr>
                <a:spLocks/>
              </p:cNvSpPr>
              <p:nvPr/>
            </p:nvSpPr>
            <p:spPr bwMode="auto">
              <a:xfrm>
                <a:off x="2619044" y="2452906"/>
                <a:ext cx="4774" cy="2864"/>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w 5"/>
                  <a:gd name="T17" fmla="*/ 0 h 3"/>
                  <a:gd name="T18" fmla="*/ 0 w 5"/>
                  <a:gd name="T19" fmla="*/ 0 h 3"/>
                  <a:gd name="T20" fmla="*/ 2147483647 w 5"/>
                  <a:gd name="T21" fmla="*/ 2147483647 h 3"/>
                  <a:gd name="T22" fmla="*/ 2147483647 w 5"/>
                  <a:gd name="T23" fmla="*/ 2147483647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2147483647 w 5"/>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3">
                    <a:moveTo>
                      <a:pt x="5" y="3"/>
                    </a:moveTo>
                    <a:lnTo>
                      <a:pt x="5" y="3"/>
                    </a:lnTo>
                    <a:lnTo>
                      <a:pt x="4" y="2"/>
                    </a:lnTo>
                    <a:lnTo>
                      <a:pt x="2" y="1"/>
                    </a:lnTo>
                    <a:lnTo>
                      <a:pt x="1" y="1"/>
                    </a:lnTo>
                    <a:lnTo>
                      <a:pt x="1" y="0"/>
                    </a:lnTo>
                    <a:lnTo>
                      <a:pt x="0" y="0"/>
                    </a:lnTo>
                    <a:lnTo>
                      <a:pt x="1" y="2"/>
                    </a:lnTo>
                    <a:lnTo>
                      <a:pt x="2" y="2"/>
                    </a:lnTo>
                    <a:lnTo>
                      <a:pt x="4" y="3"/>
                    </a:lnTo>
                    <a:lnTo>
                      <a:pt x="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4" name="Freeform 527"/>
              <p:cNvSpPr>
                <a:spLocks/>
              </p:cNvSpPr>
              <p:nvPr/>
            </p:nvSpPr>
            <p:spPr bwMode="auto">
              <a:xfrm>
                <a:off x="2631457" y="2475822"/>
                <a:ext cx="1910" cy="955"/>
              </a:xfrm>
              <a:custGeom>
                <a:avLst/>
                <a:gdLst>
                  <a:gd name="T0" fmla="*/ 2147483647 w 2"/>
                  <a:gd name="T1" fmla="*/ 2147483647 h 1"/>
                  <a:gd name="T2" fmla="*/ 2147483647 w 2"/>
                  <a:gd name="T3" fmla="*/ 2147483647 h 1"/>
                  <a:gd name="T4" fmla="*/ 0 w 2"/>
                  <a:gd name="T5" fmla="*/ 2147483647 h 1"/>
                  <a:gd name="T6" fmla="*/ 0 w 2"/>
                  <a:gd name="T7" fmla="*/ 2147483647 h 1"/>
                  <a:gd name="T8" fmla="*/ 0 w 2"/>
                  <a:gd name="T9" fmla="*/ 2147483647 h 1"/>
                  <a:gd name="T10" fmla="*/ 2147483647 w 2"/>
                  <a:gd name="T11" fmla="*/ 0 h 1"/>
                  <a:gd name="T12" fmla="*/ 2147483647 w 2"/>
                  <a:gd name="T13" fmla="*/ 0 h 1"/>
                  <a:gd name="T14" fmla="*/ 2147483647 w 2"/>
                  <a:gd name="T15" fmla="*/ 2147483647 h 1"/>
                  <a:gd name="T16" fmla="*/ 2147483647 w 2"/>
                  <a:gd name="T17" fmla="*/ 2147483647 h 1"/>
                  <a:gd name="T18" fmla="*/ 2147483647 w 2"/>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1"/>
                    </a:moveTo>
                    <a:lnTo>
                      <a:pt x="2" y="1"/>
                    </a:lnTo>
                    <a:lnTo>
                      <a:pt x="0" y="1"/>
                    </a:lnTo>
                    <a:lnTo>
                      <a:pt x="2" y="0"/>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5" name="Freeform 528"/>
              <p:cNvSpPr>
                <a:spLocks/>
              </p:cNvSpPr>
              <p:nvPr/>
            </p:nvSpPr>
            <p:spPr bwMode="auto">
              <a:xfrm>
                <a:off x="2795692" y="2402298"/>
                <a:ext cx="392446" cy="288367"/>
              </a:xfrm>
              <a:custGeom>
                <a:avLst/>
                <a:gdLst>
                  <a:gd name="T0" fmla="*/ 2147483647 w 411"/>
                  <a:gd name="T1" fmla="*/ 2147483647 h 302"/>
                  <a:gd name="T2" fmla="*/ 2147483647 w 411"/>
                  <a:gd name="T3" fmla="*/ 2147483647 h 302"/>
                  <a:gd name="T4" fmla="*/ 2147483647 w 411"/>
                  <a:gd name="T5" fmla="*/ 2147483647 h 302"/>
                  <a:gd name="T6" fmla="*/ 2147483647 w 411"/>
                  <a:gd name="T7" fmla="*/ 2147483647 h 302"/>
                  <a:gd name="T8" fmla="*/ 2147483647 w 411"/>
                  <a:gd name="T9" fmla="*/ 2147483647 h 302"/>
                  <a:gd name="T10" fmla="*/ 2147483647 w 411"/>
                  <a:gd name="T11" fmla="*/ 2147483647 h 302"/>
                  <a:gd name="T12" fmla="*/ 2147483647 w 411"/>
                  <a:gd name="T13" fmla="*/ 2147483647 h 302"/>
                  <a:gd name="T14" fmla="*/ 2147483647 w 411"/>
                  <a:gd name="T15" fmla="*/ 2147483647 h 302"/>
                  <a:gd name="T16" fmla="*/ 2147483647 w 411"/>
                  <a:gd name="T17" fmla="*/ 2147483647 h 302"/>
                  <a:gd name="T18" fmla="*/ 2147483647 w 411"/>
                  <a:gd name="T19" fmla="*/ 2147483647 h 302"/>
                  <a:gd name="T20" fmla="*/ 2147483647 w 411"/>
                  <a:gd name="T21" fmla="*/ 2147483647 h 302"/>
                  <a:gd name="T22" fmla="*/ 2147483647 w 411"/>
                  <a:gd name="T23" fmla="*/ 2147483647 h 302"/>
                  <a:gd name="T24" fmla="*/ 2147483647 w 411"/>
                  <a:gd name="T25" fmla="*/ 2147483647 h 302"/>
                  <a:gd name="T26" fmla="*/ 2147483647 w 411"/>
                  <a:gd name="T27" fmla="*/ 2147483647 h 302"/>
                  <a:gd name="T28" fmla="*/ 2147483647 w 411"/>
                  <a:gd name="T29" fmla="*/ 2147483647 h 302"/>
                  <a:gd name="T30" fmla="*/ 2147483647 w 411"/>
                  <a:gd name="T31" fmla="*/ 2147483647 h 302"/>
                  <a:gd name="T32" fmla="*/ 2147483647 w 411"/>
                  <a:gd name="T33" fmla="*/ 2147483647 h 302"/>
                  <a:gd name="T34" fmla="*/ 2147483647 w 411"/>
                  <a:gd name="T35" fmla="*/ 2147483647 h 302"/>
                  <a:gd name="T36" fmla="*/ 2147483647 w 411"/>
                  <a:gd name="T37" fmla="*/ 2147483647 h 302"/>
                  <a:gd name="T38" fmla="*/ 2147483647 w 411"/>
                  <a:gd name="T39" fmla="*/ 2147483647 h 302"/>
                  <a:gd name="T40" fmla="*/ 2147483647 w 411"/>
                  <a:gd name="T41" fmla="*/ 2147483647 h 302"/>
                  <a:gd name="T42" fmla="*/ 2147483647 w 411"/>
                  <a:gd name="T43" fmla="*/ 2147483647 h 302"/>
                  <a:gd name="T44" fmla="*/ 2147483647 w 411"/>
                  <a:gd name="T45" fmla="*/ 2147483647 h 302"/>
                  <a:gd name="T46" fmla="*/ 2147483647 w 411"/>
                  <a:gd name="T47" fmla="*/ 2147483647 h 302"/>
                  <a:gd name="T48" fmla="*/ 2147483647 w 411"/>
                  <a:gd name="T49" fmla="*/ 2147483647 h 302"/>
                  <a:gd name="T50" fmla="*/ 2147483647 w 411"/>
                  <a:gd name="T51" fmla="*/ 2147483647 h 302"/>
                  <a:gd name="T52" fmla="*/ 2147483647 w 411"/>
                  <a:gd name="T53" fmla="*/ 2147483647 h 302"/>
                  <a:gd name="T54" fmla="*/ 2147483647 w 411"/>
                  <a:gd name="T55" fmla="*/ 2147483647 h 302"/>
                  <a:gd name="T56" fmla="*/ 2147483647 w 411"/>
                  <a:gd name="T57" fmla="*/ 2147483647 h 302"/>
                  <a:gd name="T58" fmla="*/ 2147483647 w 411"/>
                  <a:gd name="T59" fmla="*/ 2147483647 h 302"/>
                  <a:gd name="T60" fmla="*/ 2147483647 w 411"/>
                  <a:gd name="T61" fmla="*/ 2147483647 h 302"/>
                  <a:gd name="T62" fmla="*/ 2147483647 w 411"/>
                  <a:gd name="T63" fmla="*/ 2147483647 h 302"/>
                  <a:gd name="T64" fmla="*/ 2147483647 w 411"/>
                  <a:gd name="T65" fmla="*/ 2147483647 h 302"/>
                  <a:gd name="T66" fmla="*/ 2147483647 w 411"/>
                  <a:gd name="T67" fmla="*/ 2147483647 h 302"/>
                  <a:gd name="T68" fmla="*/ 2147483647 w 411"/>
                  <a:gd name="T69" fmla="*/ 2147483647 h 302"/>
                  <a:gd name="T70" fmla="*/ 2147483647 w 411"/>
                  <a:gd name="T71" fmla="*/ 2147483647 h 302"/>
                  <a:gd name="T72" fmla="*/ 2147483647 w 411"/>
                  <a:gd name="T73" fmla="*/ 2147483647 h 302"/>
                  <a:gd name="T74" fmla="*/ 2147483647 w 411"/>
                  <a:gd name="T75" fmla="*/ 2147483647 h 302"/>
                  <a:gd name="T76" fmla="*/ 2147483647 w 411"/>
                  <a:gd name="T77" fmla="*/ 2147483647 h 302"/>
                  <a:gd name="T78" fmla="*/ 2147483647 w 411"/>
                  <a:gd name="T79" fmla="*/ 2147483647 h 302"/>
                  <a:gd name="T80" fmla="*/ 2147483647 w 411"/>
                  <a:gd name="T81" fmla="*/ 2147483647 h 302"/>
                  <a:gd name="T82" fmla="*/ 2147483647 w 411"/>
                  <a:gd name="T83" fmla="*/ 2147483647 h 302"/>
                  <a:gd name="T84" fmla="*/ 2147483647 w 411"/>
                  <a:gd name="T85" fmla="*/ 2147483647 h 302"/>
                  <a:gd name="T86" fmla="*/ 2147483647 w 411"/>
                  <a:gd name="T87" fmla="*/ 2147483647 h 302"/>
                  <a:gd name="T88" fmla="*/ 2147483647 w 411"/>
                  <a:gd name="T89" fmla="*/ 2147483647 h 302"/>
                  <a:gd name="T90" fmla="*/ 2147483647 w 411"/>
                  <a:gd name="T91" fmla="*/ 2147483647 h 302"/>
                  <a:gd name="T92" fmla="*/ 2147483647 w 411"/>
                  <a:gd name="T93" fmla="*/ 2147483647 h 302"/>
                  <a:gd name="T94" fmla="*/ 2147483647 w 411"/>
                  <a:gd name="T95" fmla="*/ 2147483647 h 302"/>
                  <a:gd name="T96" fmla="*/ 2147483647 w 411"/>
                  <a:gd name="T97" fmla="*/ 2147483647 h 302"/>
                  <a:gd name="T98" fmla="*/ 2147483647 w 411"/>
                  <a:gd name="T99" fmla="*/ 2147483647 h 302"/>
                  <a:gd name="T100" fmla="*/ 2147483647 w 411"/>
                  <a:gd name="T101" fmla="*/ 2147483647 h 302"/>
                  <a:gd name="T102" fmla="*/ 2147483647 w 411"/>
                  <a:gd name="T103" fmla="*/ 2147483647 h 302"/>
                  <a:gd name="T104" fmla="*/ 2147483647 w 411"/>
                  <a:gd name="T105" fmla="*/ 2147483647 h 302"/>
                  <a:gd name="T106" fmla="*/ 2147483647 w 411"/>
                  <a:gd name="T107" fmla="*/ 2147483647 h 302"/>
                  <a:gd name="T108" fmla="*/ 2147483647 w 411"/>
                  <a:gd name="T109" fmla="*/ 2147483647 h 302"/>
                  <a:gd name="T110" fmla="*/ 2147483647 w 411"/>
                  <a:gd name="T111" fmla="*/ 2147483647 h 302"/>
                  <a:gd name="T112" fmla="*/ 2147483647 w 411"/>
                  <a:gd name="T113" fmla="*/ 2147483647 h 302"/>
                  <a:gd name="T114" fmla="*/ 2147483647 w 411"/>
                  <a:gd name="T115" fmla="*/ 2147483647 h 302"/>
                  <a:gd name="T116" fmla="*/ 2147483647 w 411"/>
                  <a:gd name="T117" fmla="*/ 2147483647 h 302"/>
                  <a:gd name="T118" fmla="*/ 2147483647 w 411"/>
                  <a:gd name="T119" fmla="*/ 2147483647 h 302"/>
                  <a:gd name="T120" fmla="*/ 2147483647 w 411"/>
                  <a:gd name="T121" fmla="*/ 2147483647 h 302"/>
                  <a:gd name="T122" fmla="*/ 2147483647 w 411"/>
                  <a:gd name="T123" fmla="*/ 2147483647 h 302"/>
                  <a:gd name="T124" fmla="*/ 2147483647 w 411"/>
                  <a:gd name="T125" fmla="*/ 2147483647 h 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1" h="302">
                    <a:moveTo>
                      <a:pt x="146" y="51"/>
                    </a:moveTo>
                    <a:lnTo>
                      <a:pt x="146" y="51"/>
                    </a:lnTo>
                    <a:lnTo>
                      <a:pt x="143" y="50"/>
                    </a:lnTo>
                    <a:lnTo>
                      <a:pt x="142" y="48"/>
                    </a:lnTo>
                    <a:lnTo>
                      <a:pt x="142" y="46"/>
                    </a:lnTo>
                    <a:lnTo>
                      <a:pt x="141" y="49"/>
                    </a:lnTo>
                    <a:lnTo>
                      <a:pt x="141" y="50"/>
                    </a:lnTo>
                    <a:lnTo>
                      <a:pt x="139" y="51"/>
                    </a:lnTo>
                    <a:lnTo>
                      <a:pt x="136" y="51"/>
                    </a:lnTo>
                    <a:lnTo>
                      <a:pt x="133" y="53"/>
                    </a:lnTo>
                    <a:lnTo>
                      <a:pt x="136" y="51"/>
                    </a:lnTo>
                    <a:lnTo>
                      <a:pt x="138" y="51"/>
                    </a:lnTo>
                    <a:lnTo>
                      <a:pt x="139" y="54"/>
                    </a:lnTo>
                    <a:lnTo>
                      <a:pt x="141" y="55"/>
                    </a:lnTo>
                    <a:lnTo>
                      <a:pt x="138" y="57"/>
                    </a:lnTo>
                    <a:lnTo>
                      <a:pt x="138" y="59"/>
                    </a:lnTo>
                    <a:lnTo>
                      <a:pt x="137" y="61"/>
                    </a:lnTo>
                    <a:lnTo>
                      <a:pt x="136" y="61"/>
                    </a:lnTo>
                    <a:lnTo>
                      <a:pt x="133" y="61"/>
                    </a:lnTo>
                    <a:lnTo>
                      <a:pt x="132" y="62"/>
                    </a:lnTo>
                    <a:lnTo>
                      <a:pt x="130" y="62"/>
                    </a:lnTo>
                    <a:lnTo>
                      <a:pt x="128" y="64"/>
                    </a:lnTo>
                    <a:lnTo>
                      <a:pt x="128" y="65"/>
                    </a:lnTo>
                    <a:lnTo>
                      <a:pt x="126" y="66"/>
                    </a:lnTo>
                    <a:lnTo>
                      <a:pt x="125" y="67"/>
                    </a:lnTo>
                    <a:lnTo>
                      <a:pt x="120" y="71"/>
                    </a:lnTo>
                    <a:lnTo>
                      <a:pt x="117" y="71"/>
                    </a:lnTo>
                    <a:lnTo>
                      <a:pt x="116" y="72"/>
                    </a:lnTo>
                    <a:lnTo>
                      <a:pt x="115" y="73"/>
                    </a:lnTo>
                    <a:lnTo>
                      <a:pt x="115" y="76"/>
                    </a:lnTo>
                    <a:lnTo>
                      <a:pt x="116" y="78"/>
                    </a:lnTo>
                    <a:lnTo>
                      <a:pt x="114" y="87"/>
                    </a:lnTo>
                    <a:lnTo>
                      <a:pt x="113" y="88"/>
                    </a:lnTo>
                    <a:lnTo>
                      <a:pt x="113" y="89"/>
                    </a:lnTo>
                    <a:lnTo>
                      <a:pt x="111" y="91"/>
                    </a:lnTo>
                    <a:lnTo>
                      <a:pt x="109" y="91"/>
                    </a:lnTo>
                    <a:lnTo>
                      <a:pt x="108" y="91"/>
                    </a:lnTo>
                    <a:lnTo>
                      <a:pt x="105" y="94"/>
                    </a:lnTo>
                    <a:lnTo>
                      <a:pt x="104" y="95"/>
                    </a:lnTo>
                    <a:lnTo>
                      <a:pt x="105" y="97"/>
                    </a:lnTo>
                    <a:lnTo>
                      <a:pt x="106" y="97"/>
                    </a:lnTo>
                    <a:lnTo>
                      <a:pt x="104" y="102"/>
                    </a:lnTo>
                    <a:lnTo>
                      <a:pt x="104" y="105"/>
                    </a:lnTo>
                    <a:lnTo>
                      <a:pt x="103" y="108"/>
                    </a:lnTo>
                    <a:lnTo>
                      <a:pt x="103" y="109"/>
                    </a:lnTo>
                    <a:lnTo>
                      <a:pt x="103" y="111"/>
                    </a:lnTo>
                    <a:lnTo>
                      <a:pt x="105" y="115"/>
                    </a:lnTo>
                    <a:lnTo>
                      <a:pt x="104" y="117"/>
                    </a:lnTo>
                    <a:lnTo>
                      <a:pt x="101" y="120"/>
                    </a:lnTo>
                    <a:lnTo>
                      <a:pt x="100" y="124"/>
                    </a:lnTo>
                    <a:lnTo>
                      <a:pt x="99" y="126"/>
                    </a:lnTo>
                    <a:lnTo>
                      <a:pt x="97" y="129"/>
                    </a:lnTo>
                    <a:lnTo>
                      <a:pt x="93" y="131"/>
                    </a:lnTo>
                    <a:lnTo>
                      <a:pt x="90" y="133"/>
                    </a:lnTo>
                    <a:lnTo>
                      <a:pt x="87" y="136"/>
                    </a:lnTo>
                    <a:lnTo>
                      <a:pt x="82" y="137"/>
                    </a:lnTo>
                    <a:lnTo>
                      <a:pt x="79" y="138"/>
                    </a:lnTo>
                    <a:lnTo>
                      <a:pt x="77" y="140"/>
                    </a:lnTo>
                    <a:lnTo>
                      <a:pt x="72" y="143"/>
                    </a:lnTo>
                    <a:lnTo>
                      <a:pt x="68" y="147"/>
                    </a:lnTo>
                    <a:lnTo>
                      <a:pt x="66" y="151"/>
                    </a:lnTo>
                    <a:lnTo>
                      <a:pt x="64" y="154"/>
                    </a:lnTo>
                    <a:lnTo>
                      <a:pt x="62" y="155"/>
                    </a:lnTo>
                    <a:lnTo>
                      <a:pt x="56" y="160"/>
                    </a:lnTo>
                    <a:lnTo>
                      <a:pt x="52" y="160"/>
                    </a:lnTo>
                    <a:lnTo>
                      <a:pt x="48" y="164"/>
                    </a:lnTo>
                    <a:lnTo>
                      <a:pt x="46" y="166"/>
                    </a:lnTo>
                    <a:lnTo>
                      <a:pt x="44" y="166"/>
                    </a:lnTo>
                    <a:lnTo>
                      <a:pt x="43" y="168"/>
                    </a:lnTo>
                    <a:lnTo>
                      <a:pt x="40" y="169"/>
                    </a:lnTo>
                    <a:lnTo>
                      <a:pt x="39" y="169"/>
                    </a:lnTo>
                    <a:lnTo>
                      <a:pt x="40" y="169"/>
                    </a:lnTo>
                    <a:lnTo>
                      <a:pt x="39" y="171"/>
                    </a:lnTo>
                    <a:lnTo>
                      <a:pt x="39" y="173"/>
                    </a:lnTo>
                    <a:lnTo>
                      <a:pt x="39" y="174"/>
                    </a:lnTo>
                    <a:lnTo>
                      <a:pt x="39" y="173"/>
                    </a:lnTo>
                    <a:lnTo>
                      <a:pt x="38" y="171"/>
                    </a:lnTo>
                    <a:lnTo>
                      <a:pt x="37" y="171"/>
                    </a:lnTo>
                    <a:lnTo>
                      <a:pt x="37" y="170"/>
                    </a:lnTo>
                    <a:lnTo>
                      <a:pt x="34" y="171"/>
                    </a:lnTo>
                    <a:lnTo>
                      <a:pt x="32" y="174"/>
                    </a:lnTo>
                    <a:lnTo>
                      <a:pt x="30" y="173"/>
                    </a:lnTo>
                    <a:lnTo>
                      <a:pt x="29" y="173"/>
                    </a:lnTo>
                    <a:lnTo>
                      <a:pt x="29" y="174"/>
                    </a:lnTo>
                    <a:lnTo>
                      <a:pt x="26" y="173"/>
                    </a:lnTo>
                    <a:lnTo>
                      <a:pt x="26" y="174"/>
                    </a:lnTo>
                    <a:lnTo>
                      <a:pt x="26" y="175"/>
                    </a:lnTo>
                    <a:lnTo>
                      <a:pt x="24" y="176"/>
                    </a:lnTo>
                    <a:lnTo>
                      <a:pt x="24" y="175"/>
                    </a:lnTo>
                    <a:lnTo>
                      <a:pt x="23" y="175"/>
                    </a:lnTo>
                    <a:lnTo>
                      <a:pt x="22" y="175"/>
                    </a:lnTo>
                    <a:lnTo>
                      <a:pt x="22" y="176"/>
                    </a:lnTo>
                    <a:lnTo>
                      <a:pt x="23" y="176"/>
                    </a:lnTo>
                    <a:lnTo>
                      <a:pt x="23" y="177"/>
                    </a:lnTo>
                    <a:lnTo>
                      <a:pt x="24" y="179"/>
                    </a:lnTo>
                    <a:lnTo>
                      <a:pt x="23" y="180"/>
                    </a:lnTo>
                    <a:lnTo>
                      <a:pt x="22" y="179"/>
                    </a:lnTo>
                    <a:lnTo>
                      <a:pt x="21" y="179"/>
                    </a:lnTo>
                    <a:lnTo>
                      <a:pt x="19" y="181"/>
                    </a:lnTo>
                    <a:lnTo>
                      <a:pt x="19" y="180"/>
                    </a:lnTo>
                    <a:lnTo>
                      <a:pt x="19" y="179"/>
                    </a:lnTo>
                    <a:lnTo>
                      <a:pt x="18" y="179"/>
                    </a:lnTo>
                    <a:lnTo>
                      <a:pt x="17" y="179"/>
                    </a:lnTo>
                    <a:lnTo>
                      <a:pt x="16" y="180"/>
                    </a:lnTo>
                    <a:lnTo>
                      <a:pt x="13" y="181"/>
                    </a:lnTo>
                    <a:lnTo>
                      <a:pt x="11" y="182"/>
                    </a:lnTo>
                    <a:lnTo>
                      <a:pt x="7" y="185"/>
                    </a:lnTo>
                    <a:lnTo>
                      <a:pt x="4" y="187"/>
                    </a:lnTo>
                    <a:lnTo>
                      <a:pt x="2" y="190"/>
                    </a:lnTo>
                    <a:lnTo>
                      <a:pt x="1" y="191"/>
                    </a:lnTo>
                    <a:lnTo>
                      <a:pt x="0" y="191"/>
                    </a:lnTo>
                    <a:lnTo>
                      <a:pt x="1" y="191"/>
                    </a:lnTo>
                    <a:lnTo>
                      <a:pt x="4" y="190"/>
                    </a:lnTo>
                    <a:lnTo>
                      <a:pt x="6" y="189"/>
                    </a:lnTo>
                    <a:lnTo>
                      <a:pt x="5" y="189"/>
                    </a:lnTo>
                    <a:lnTo>
                      <a:pt x="6" y="187"/>
                    </a:lnTo>
                    <a:lnTo>
                      <a:pt x="11" y="185"/>
                    </a:lnTo>
                    <a:lnTo>
                      <a:pt x="15" y="182"/>
                    </a:lnTo>
                    <a:lnTo>
                      <a:pt x="16" y="182"/>
                    </a:lnTo>
                    <a:lnTo>
                      <a:pt x="16" y="184"/>
                    </a:lnTo>
                    <a:lnTo>
                      <a:pt x="15" y="185"/>
                    </a:lnTo>
                    <a:lnTo>
                      <a:pt x="16" y="185"/>
                    </a:lnTo>
                    <a:lnTo>
                      <a:pt x="16" y="186"/>
                    </a:lnTo>
                    <a:lnTo>
                      <a:pt x="15" y="186"/>
                    </a:lnTo>
                    <a:lnTo>
                      <a:pt x="13" y="186"/>
                    </a:lnTo>
                    <a:lnTo>
                      <a:pt x="13" y="187"/>
                    </a:lnTo>
                    <a:lnTo>
                      <a:pt x="15" y="187"/>
                    </a:lnTo>
                    <a:lnTo>
                      <a:pt x="17" y="187"/>
                    </a:lnTo>
                    <a:lnTo>
                      <a:pt x="19" y="187"/>
                    </a:lnTo>
                    <a:lnTo>
                      <a:pt x="21" y="185"/>
                    </a:lnTo>
                    <a:lnTo>
                      <a:pt x="22" y="184"/>
                    </a:lnTo>
                    <a:lnTo>
                      <a:pt x="24" y="181"/>
                    </a:lnTo>
                    <a:lnTo>
                      <a:pt x="27" y="180"/>
                    </a:lnTo>
                    <a:lnTo>
                      <a:pt x="30" y="179"/>
                    </a:lnTo>
                    <a:lnTo>
                      <a:pt x="32" y="179"/>
                    </a:lnTo>
                    <a:lnTo>
                      <a:pt x="34" y="177"/>
                    </a:lnTo>
                    <a:lnTo>
                      <a:pt x="35" y="177"/>
                    </a:lnTo>
                    <a:lnTo>
                      <a:pt x="39" y="175"/>
                    </a:lnTo>
                    <a:lnTo>
                      <a:pt x="43" y="173"/>
                    </a:lnTo>
                    <a:lnTo>
                      <a:pt x="45" y="169"/>
                    </a:lnTo>
                    <a:lnTo>
                      <a:pt x="46" y="171"/>
                    </a:lnTo>
                    <a:lnTo>
                      <a:pt x="48" y="173"/>
                    </a:lnTo>
                    <a:lnTo>
                      <a:pt x="48" y="170"/>
                    </a:lnTo>
                    <a:lnTo>
                      <a:pt x="49" y="169"/>
                    </a:lnTo>
                    <a:lnTo>
                      <a:pt x="50" y="169"/>
                    </a:lnTo>
                    <a:lnTo>
                      <a:pt x="52" y="169"/>
                    </a:lnTo>
                    <a:lnTo>
                      <a:pt x="52" y="168"/>
                    </a:lnTo>
                    <a:lnTo>
                      <a:pt x="52" y="166"/>
                    </a:lnTo>
                    <a:lnTo>
                      <a:pt x="54" y="168"/>
                    </a:lnTo>
                    <a:lnTo>
                      <a:pt x="55" y="169"/>
                    </a:lnTo>
                    <a:lnTo>
                      <a:pt x="56" y="170"/>
                    </a:lnTo>
                    <a:lnTo>
                      <a:pt x="56" y="171"/>
                    </a:lnTo>
                    <a:lnTo>
                      <a:pt x="61" y="171"/>
                    </a:lnTo>
                    <a:lnTo>
                      <a:pt x="62" y="171"/>
                    </a:lnTo>
                    <a:lnTo>
                      <a:pt x="59" y="173"/>
                    </a:lnTo>
                    <a:lnTo>
                      <a:pt x="59" y="174"/>
                    </a:lnTo>
                    <a:lnTo>
                      <a:pt x="60" y="174"/>
                    </a:lnTo>
                    <a:lnTo>
                      <a:pt x="61" y="174"/>
                    </a:lnTo>
                    <a:lnTo>
                      <a:pt x="60" y="175"/>
                    </a:lnTo>
                    <a:lnTo>
                      <a:pt x="59" y="177"/>
                    </a:lnTo>
                    <a:lnTo>
                      <a:pt x="57" y="177"/>
                    </a:lnTo>
                    <a:lnTo>
                      <a:pt x="59" y="180"/>
                    </a:lnTo>
                    <a:lnTo>
                      <a:pt x="57" y="181"/>
                    </a:lnTo>
                    <a:lnTo>
                      <a:pt x="59" y="182"/>
                    </a:lnTo>
                    <a:lnTo>
                      <a:pt x="57" y="182"/>
                    </a:lnTo>
                    <a:lnTo>
                      <a:pt x="56" y="184"/>
                    </a:lnTo>
                    <a:lnTo>
                      <a:pt x="55" y="184"/>
                    </a:lnTo>
                    <a:lnTo>
                      <a:pt x="56" y="187"/>
                    </a:lnTo>
                    <a:lnTo>
                      <a:pt x="59" y="187"/>
                    </a:lnTo>
                    <a:lnTo>
                      <a:pt x="60" y="189"/>
                    </a:lnTo>
                    <a:lnTo>
                      <a:pt x="60" y="190"/>
                    </a:lnTo>
                    <a:lnTo>
                      <a:pt x="57" y="192"/>
                    </a:lnTo>
                    <a:lnTo>
                      <a:pt x="56" y="193"/>
                    </a:lnTo>
                    <a:lnTo>
                      <a:pt x="55" y="195"/>
                    </a:lnTo>
                    <a:lnTo>
                      <a:pt x="55" y="196"/>
                    </a:lnTo>
                    <a:lnTo>
                      <a:pt x="56" y="197"/>
                    </a:lnTo>
                    <a:lnTo>
                      <a:pt x="57" y="197"/>
                    </a:lnTo>
                    <a:lnTo>
                      <a:pt x="59" y="198"/>
                    </a:lnTo>
                    <a:lnTo>
                      <a:pt x="60" y="200"/>
                    </a:lnTo>
                    <a:lnTo>
                      <a:pt x="61" y="200"/>
                    </a:lnTo>
                    <a:lnTo>
                      <a:pt x="62" y="200"/>
                    </a:lnTo>
                    <a:lnTo>
                      <a:pt x="64" y="197"/>
                    </a:lnTo>
                    <a:lnTo>
                      <a:pt x="66" y="198"/>
                    </a:lnTo>
                    <a:lnTo>
                      <a:pt x="67" y="198"/>
                    </a:lnTo>
                    <a:lnTo>
                      <a:pt x="68" y="197"/>
                    </a:lnTo>
                    <a:lnTo>
                      <a:pt x="70" y="197"/>
                    </a:lnTo>
                    <a:lnTo>
                      <a:pt x="72" y="196"/>
                    </a:lnTo>
                    <a:lnTo>
                      <a:pt x="73" y="196"/>
                    </a:lnTo>
                    <a:lnTo>
                      <a:pt x="75" y="197"/>
                    </a:lnTo>
                    <a:lnTo>
                      <a:pt x="77" y="197"/>
                    </a:lnTo>
                    <a:lnTo>
                      <a:pt x="77" y="198"/>
                    </a:lnTo>
                    <a:lnTo>
                      <a:pt x="76" y="198"/>
                    </a:lnTo>
                    <a:lnTo>
                      <a:pt x="75" y="198"/>
                    </a:lnTo>
                    <a:lnTo>
                      <a:pt x="75" y="200"/>
                    </a:lnTo>
                    <a:lnTo>
                      <a:pt x="73" y="201"/>
                    </a:lnTo>
                    <a:lnTo>
                      <a:pt x="72" y="200"/>
                    </a:lnTo>
                    <a:lnTo>
                      <a:pt x="72" y="201"/>
                    </a:lnTo>
                    <a:lnTo>
                      <a:pt x="72" y="202"/>
                    </a:lnTo>
                    <a:lnTo>
                      <a:pt x="71" y="203"/>
                    </a:lnTo>
                    <a:lnTo>
                      <a:pt x="70" y="206"/>
                    </a:lnTo>
                    <a:lnTo>
                      <a:pt x="70" y="207"/>
                    </a:lnTo>
                    <a:lnTo>
                      <a:pt x="70" y="208"/>
                    </a:lnTo>
                    <a:lnTo>
                      <a:pt x="70" y="207"/>
                    </a:lnTo>
                    <a:lnTo>
                      <a:pt x="71" y="207"/>
                    </a:lnTo>
                    <a:lnTo>
                      <a:pt x="72" y="206"/>
                    </a:lnTo>
                    <a:lnTo>
                      <a:pt x="71" y="206"/>
                    </a:lnTo>
                    <a:lnTo>
                      <a:pt x="71" y="204"/>
                    </a:lnTo>
                    <a:lnTo>
                      <a:pt x="72" y="204"/>
                    </a:lnTo>
                    <a:lnTo>
                      <a:pt x="73" y="204"/>
                    </a:lnTo>
                    <a:lnTo>
                      <a:pt x="75" y="206"/>
                    </a:lnTo>
                    <a:lnTo>
                      <a:pt x="75" y="207"/>
                    </a:lnTo>
                    <a:lnTo>
                      <a:pt x="76" y="207"/>
                    </a:lnTo>
                    <a:lnTo>
                      <a:pt x="78" y="206"/>
                    </a:lnTo>
                    <a:lnTo>
                      <a:pt x="79" y="206"/>
                    </a:lnTo>
                    <a:lnTo>
                      <a:pt x="79" y="207"/>
                    </a:lnTo>
                    <a:lnTo>
                      <a:pt x="78" y="207"/>
                    </a:lnTo>
                    <a:lnTo>
                      <a:pt x="77" y="208"/>
                    </a:lnTo>
                    <a:lnTo>
                      <a:pt x="79" y="211"/>
                    </a:lnTo>
                    <a:lnTo>
                      <a:pt x="79" y="212"/>
                    </a:lnTo>
                    <a:lnTo>
                      <a:pt x="81" y="212"/>
                    </a:lnTo>
                    <a:lnTo>
                      <a:pt x="82" y="212"/>
                    </a:lnTo>
                    <a:lnTo>
                      <a:pt x="82" y="213"/>
                    </a:lnTo>
                    <a:lnTo>
                      <a:pt x="81" y="213"/>
                    </a:lnTo>
                    <a:lnTo>
                      <a:pt x="79" y="213"/>
                    </a:lnTo>
                    <a:lnTo>
                      <a:pt x="78" y="212"/>
                    </a:lnTo>
                    <a:lnTo>
                      <a:pt x="78" y="211"/>
                    </a:lnTo>
                    <a:lnTo>
                      <a:pt x="77" y="211"/>
                    </a:lnTo>
                    <a:lnTo>
                      <a:pt x="76" y="212"/>
                    </a:lnTo>
                    <a:lnTo>
                      <a:pt x="76" y="213"/>
                    </a:lnTo>
                    <a:lnTo>
                      <a:pt x="77" y="214"/>
                    </a:lnTo>
                    <a:lnTo>
                      <a:pt x="78" y="213"/>
                    </a:lnTo>
                    <a:lnTo>
                      <a:pt x="78" y="214"/>
                    </a:lnTo>
                    <a:lnTo>
                      <a:pt x="77" y="214"/>
                    </a:lnTo>
                    <a:lnTo>
                      <a:pt x="76" y="215"/>
                    </a:lnTo>
                    <a:lnTo>
                      <a:pt x="75" y="215"/>
                    </a:lnTo>
                    <a:lnTo>
                      <a:pt x="72" y="217"/>
                    </a:lnTo>
                    <a:lnTo>
                      <a:pt x="73" y="218"/>
                    </a:lnTo>
                    <a:lnTo>
                      <a:pt x="73" y="217"/>
                    </a:lnTo>
                    <a:lnTo>
                      <a:pt x="75" y="218"/>
                    </a:lnTo>
                    <a:lnTo>
                      <a:pt x="75" y="220"/>
                    </a:lnTo>
                    <a:lnTo>
                      <a:pt x="75" y="222"/>
                    </a:lnTo>
                    <a:lnTo>
                      <a:pt x="73" y="220"/>
                    </a:lnTo>
                    <a:lnTo>
                      <a:pt x="72" y="222"/>
                    </a:lnTo>
                    <a:lnTo>
                      <a:pt x="72" y="223"/>
                    </a:lnTo>
                    <a:lnTo>
                      <a:pt x="71" y="223"/>
                    </a:lnTo>
                    <a:lnTo>
                      <a:pt x="72" y="222"/>
                    </a:lnTo>
                    <a:lnTo>
                      <a:pt x="71" y="220"/>
                    </a:lnTo>
                    <a:lnTo>
                      <a:pt x="71" y="219"/>
                    </a:lnTo>
                    <a:lnTo>
                      <a:pt x="70" y="220"/>
                    </a:lnTo>
                    <a:lnTo>
                      <a:pt x="68" y="220"/>
                    </a:lnTo>
                    <a:lnTo>
                      <a:pt x="67" y="220"/>
                    </a:lnTo>
                    <a:lnTo>
                      <a:pt x="67" y="219"/>
                    </a:lnTo>
                    <a:lnTo>
                      <a:pt x="67" y="218"/>
                    </a:lnTo>
                    <a:lnTo>
                      <a:pt x="67" y="215"/>
                    </a:lnTo>
                    <a:lnTo>
                      <a:pt x="66" y="215"/>
                    </a:lnTo>
                    <a:lnTo>
                      <a:pt x="65" y="217"/>
                    </a:lnTo>
                    <a:lnTo>
                      <a:pt x="64" y="215"/>
                    </a:lnTo>
                    <a:lnTo>
                      <a:pt x="61" y="215"/>
                    </a:lnTo>
                    <a:lnTo>
                      <a:pt x="60" y="215"/>
                    </a:lnTo>
                    <a:lnTo>
                      <a:pt x="62" y="215"/>
                    </a:lnTo>
                    <a:lnTo>
                      <a:pt x="64" y="218"/>
                    </a:lnTo>
                    <a:lnTo>
                      <a:pt x="64" y="219"/>
                    </a:lnTo>
                    <a:lnTo>
                      <a:pt x="65" y="219"/>
                    </a:lnTo>
                    <a:lnTo>
                      <a:pt x="65" y="218"/>
                    </a:lnTo>
                    <a:lnTo>
                      <a:pt x="66" y="218"/>
                    </a:lnTo>
                    <a:lnTo>
                      <a:pt x="67" y="220"/>
                    </a:lnTo>
                    <a:lnTo>
                      <a:pt x="68" y="222"/>
                    </a:lnTo>
                    <a:lnTo>
                      <a:pt x="67" y="223"/>
                    </a:lnTo>
                    <a:lnTo>
                      <a:pt x="65" y="223"/>
                    </a:lnTo>
                    <a:lnTo>
                      <a:pt x="64" y="223"/>
                    </a:lnTo>
                    <a:lnTo>
                      <a:pt x="64" y="224"/>
                    </a:lnTo>
                    <a:lnTo>
                      <a:pt x="62" y="225"/>
                    </a:lnTo>
                    <a:lnTo>
                      <a:pt x="64" y="225"/>
                    </a:lnTo>
                    <a:lnTo>
                      <a:pt x="65" y="226"/>
                    </a:lnTo>
                    <a:lnTo>
                      <a:pt x="65" y="229"/>
                    </a:lnTo>
                    <a:lnTo>
                      <a:pt x="66" y="229"/>
                    </a:lnTo>
                    <a:lnTo>
                      <a:pt x="67" y="229"/>
                    </a:lnTo>
                    <a:lnTo>
                      <a:pt x="68" y="228"/>
                    </a:lnTo>
                    <a:lnTo>
                      <a:pt x="70" y="229"/>
                    </a:lnTo>
                    <a:lnTo>
                      <a:pt x="71" y="229"/>
                    </a:lnTo>
                    <a:lnTo>
                      <a:pt x="71" y="228"/>
                    </a:lnTo>
                    <a:lnTo>
                      <a:pt x="72" y="229"/>
                    </a:lnTo>
                    <a:lnTo>
                      <a:pt x="73" y="229"/>
                    </a:lnTo>
                    <a:lnTo>
                      <a:pt x="73" y="230"/>
                    </a:lnTo>
                    <a:lnTo>
                      <a:pt x="75" y="231"/>
                    </a:lnTo>
                    <a:lnTo>
                      <a:pt x="76" y="230"/>
                    </a:lnTo>
                    <a:lnTo>
                      <a:pt x="76" y="231"/>
                    </a:lnTo>
                    <a:lnTo>
                      <a:pt x="75" y="233"/>
                    </a:lnTo>
                    <a:lnTo>
                      <a:pt x="73" y="231"/>
                    </a:lnTo>
                    <a:lnTo>
                      <a:pt x="72" y="231"/>
                    </a:lnTo>
                    <a:lnTo>
                      <a:pt x="70" y="231"/>
                    </a:lnTo>
                    <a:lnTo>
                      <a:pt x="68" y="231"/>
                    </a:lnTo>
                    <a:lnTo>
                      <a:pt x="67" y="230"/>
                    </a:lnTo>
                    <a:lnTo>
                      <a:pt x="66" y="231"/>
                    </a:lnTo>
                    <a:lnTo>
                      <a:pt x="67" y="231"/>
                    </a:lnTo>
                    <a:lnTo>
                      <a:pt x="68" y="231"/>
                    </a:lnTo>
                    <a:lnTo>
                      <a:pt x="68" y="233"/>
                    </a:lnTo>
                    <a:lnTo>
                      <a:pt x="68" y="234"/>
                    </a:lnTo>
                    <a:lnTo>
                      <a:pt x="70" y="234"/>
                    </a:lnTo>
                    <a:lnTo>
                      <a:pt x="70" y="235"/>
                    </a:lnTo>
                    <a:lnTo>
                      <a:pt x="70" y="236"/>
                    </a:lnTo>
                    <a:lnTo>
                      <a:pt x="68" y="238"/>
                    </a:lnTo>
                    <a:lnTo>
                      <a:pt x="68" y="239"/>
                    </a:lnTo>
                    <a:lnTo>
                      <a:pt x="70" y="240"/>
                    </a:lnTo>
                    <a:lnTo>
                      <a:pt x="70" y="241"/>
                    </a:lnTo>
                    <a:lnTo>
                      <a:pt x="70" y="242"/>
                    </a:lnTo>
                    <a:lnTo>
                      <a:pt x="66" y="244"/>
                    </a:lnTo>
                    <a:lnTo>
                      <a:pt x="66" y="242"/>
                    </a:lnTo>
                    <a:lnTo>
                      <a:pt x="65" y="244"/>
                    </a:lnTo>
                    <a:lnTo>
                      <a:pt x="62" y="242"/>
                    </a:lnTo>
                    <a:lnTo>
                      <a:pt x="61" y="241"/>
                    </a:lnTo>
                    <a:lnTo>
                      <a:pt x="60" y="240"/>
                    </a:lnTo>
                    <a:lnTo>
                      <a:pt x="60" y="241"/>
                    </a:lnTo>
                    <a:lnTo>
                      <a:pt x="59" y="242"/>
                    </a:lnTo>
                    <a:lnTo>
                      <a:pt x="59" y="244"/>
                    </a:lnTo>
                    <a:lnTo>
                      <a:pt x="59" y="245"/>
                    </a:lnTo>
                    <a:lnTo>
                      <a:pt x="57" y="246"/>
                    </a:lnTo>
                    <a:lnTo>
                      <a:pt x="56" y="249"/>
                    </a:lnTo>
                    <a:lnTo>
                      <a:pt x="56" y="250"/>
                    </a:lnTo>
                    <a:lnTo>
                      <a:pt x="57" y="251"/>
                    </a:lnTo>
                    <a:lnTo>
                      <a:pt x="59" y="250"/>
                    </a:lnTo>
                    <a:lnTo>
                      <a:pt x="59" y="249"/>
                    </a:lnTo>
                    <a:lnTo>
                      <a:pt x="60" y="249"/>
                    </a:lnTo>
                    <a:lnTo>
                      <a:pt x="60" y="247"/>
                    </a:lnTo>
                    <a:lnTo>
                      <a:pt x="59" y="247"/>
                    </a:lnTo>
                    <a:lnTo>
                      <a:pt x="59" y="246"/>
                    </a:lnTo>
                    <a:lnTo>
                      <a:pt x="60" y="245"/>
                    </a:lnTo>
                    <a:lnTo>
                      <a:pt x="60" y="244"/>
                    </a:lnTo>
                    <a:lnTo>
                      <a:pt x="61" y="244"/>
                    </a:lnTo>
                    <a:lnTo>
                      <a:pt x="62" y="244"/>
                    </a:lnTo>
                    <a:lnTo>
                      <a:pt x="64" y="245"/>
                    </a:lnTo>
                    <a:lnTo>
                      <a:pt x="65" y="245"/>
                    </a:lnTo>
                    <a:lnTo>
                      <a:pt x="66" y="246"/>
                    </a:lnTo>
                    <a:lnTo>
                      <a:pt x="66" y="245"/>
                    </a:lnTo>
                    <a:lnTo>
                      <a:pt x="67" y="245"/>
                    </a:lnTo>
                    <a:lnTo>
                      <a:pt x="68" y="245"/>
                    </a:lnTo>
                    <a:lnTo>
                      <a:pt x="70" y="245"/>
                    </a:lnTo>
                    <a:lnTo>
                      <a:pt x="71" y="245"/>
                    </a:lnTo>
                    <a:lnTo>
                      <a:pt x="71" y="247"/>
                    </a:lnTo>
                    <a:lnTo>
                      <a:pt x="71" y="249"/>
                    </a:lnTo>
                    <a:lnTo>
                      <a:pt x="71" y="250"/>
                    </a:lnTo>
                    <a:lnTo>
                      <a:pt x="71" y="251"/>
                    </a:lnTo>
                    <a:lnTo>
                      <a:pt x="72" y="251"/>
                    </a:lnTo>
                    <a:lnTo>
                      <a:pt x="73" y="251"/>
                    </a:lnTo>
                    <a:lnTo>
                      <a:pt x="73" y="252"/>
                    </a:lnTo>
                    <a:lnTo>
                      <a:pt x="73" y="255"/>
                    </a:lnTo>
                    <a:lnTo>
                      <a:pt x="75" y="256"/>
                    </a:lnTo>
                    <a:lnTo>
                      <a:pt x="75" y="257"/>
                    </a:lnTo>
                    <a:lnTo>
                      <a:pt x="76" y="258"/>
                    </a:lnTo>
                    <a:lnTo>
                      <a:pt x="77" y="258"/>
                    </a:lnTo>
                    <a:lnTo>
                      <a:pt x="78" y="260"/>
                    </a:lnTo>
                    <a:lnTo>
                      <a:pt x="78" y="261"/>
                    </a:lnTo>
                    <a:lnTo>
                      <a:pt x="77" y="261"/>
                    </a:lnTo>
                    <a:lnTo>
                      <a:pt x="75" y="261"/>
                    </a:lnTo>
                    <a:lnTo>
                      <a:pt x="75" y="260"/>
                    </a:lnTo>
                    <a:lnTo>
                      <a:pt x="73" y="258"/>
                    </a:lnTo>
                    <a:lnTo>
                      <a:pt x="73" y="257"/>
                    </a:lnTo>
                    <a:lnTo>
                      <a:pt x="73" y="256"/>
                    </a:lnTo>
                    <a:lnTo>
                      <a:pt x="72" y="256"/>
                    </a:lnTo>
                    <a:lnTo>
                      <a:pt x="71" y="258"/>
                    </a:lnTo>
                    <a:lnTo>
                      <a:pt x="70" y="260"/>
                    </a:lnTo>
                    <a:lnTo>
                      <a:pt x="70" y="261"/>
                    </a:lnTo>
                    <a:lnTo>
                      <a:pt x="68" y="261"/>
                    </a:lnTo>
                    <a:lnTo>
                      <a:pt x="66" y="262"/>
                    </a:lnTo>
                    <a:lnTo>
                      <a:pt x="65" y="263"/>
                    </a:lnTo>
                    <a:lnTo>
                      <a:pt x="67" y="263"/>
                    </a:lnTo>
                    <a:lnTo>
                      <a:pt x="68" y="264"/>
                    </a:lnTo>
                    <a:lnTo>
                      <a:pt x="70" y="266"/>
                    </a:lnTo>
                    <a:lnTo>
                      <a:pt x="70" y="269"/>
                    </a:lnTo>
                    <a:lnTo>
                      <a:pt x="71" y="271"/>
                    </a:lnTo>
                    <a:lnTo>
                      <a:pt x="72" y="271"/>
                    </a:lnTo>
                    <a:lnTo>
                      <a:pt x="75" y="271"/>
                    </a:lnTo>
                    <a:lnTo>
                      <a:pt x="76" y="271"/>
                    </a:lnTo>
                    <a:lnTo>
                      <a:pt x="77" y="269"/>
                    </a:lnTo>
                    <a:lnTo>
                      <a:pt x="77" y="268"/>
                    </a:lnTo>
                    <a:lnTo>
                      <a:pt x="75" y="268"/>
                    </a:lnTo>
                    <a:lnTo>
                      <a:pt x="75" y="267"/>
                    </a:lnTo>
                    <a:lnTo>
                      <a:pt x="76" y="267"/>
                    </a:lnTo>
                    <a:lnTo>
                      <a:pt x="76" y="264"/>
                    </a:lnTo>
                    <a:lnTo>
                      <a:pt x="77" y="263"/>
                    </a:lnTo>
                    <a:lnTo>
                      <a:pt x="78" y="263"/>
                    </a:lnTo>
                    <a:lnTo>
                      <a:pt x="79" y="264"/>
                    </a:lnTo>
                    <a:lnTo>
                      <a:pt x="83" y="264"/>
                    </a:lnTo>
                    <a:lnTo>
                      <a:pt x="86" y="264"/>
                    </a:lnTo>
                    <a:lnTo>
                      <a:pt x="87" y="266"/>
                    </a:lnTo>
                    <a:lnTo>
                      <a:pt x="88" y="267"/>
                    </a:lnTo>
                    <a:lnTo>
                      <a:pt x="88" y="268"/>
                    </a:lnTo>
                    <a:lnTo>
                      <a:pt x="89" y="268"/>
                    </a:lnTo>
                    <a:lnTo>
                      <a:pt x="90" y="268"/>
                    </a:lnTo>
                    <a:lnTo>
                      <a:pt x="93" y="267"/>
                    </a:lnTo>
                    <a:lnTo>
                      <a:pt x="95" y="267"/>
                    </a:lnTo>
                    <a:lnTo>
                      <a:pt x="98" y="267"/>
                    </a:lnTo>
                    <a:lnTo>
                      <a:pt x="99" y="267"/>
                    </a:lnTo>
                    <a:lnTo>
                      <a:pt x="100" y="267"/>
                    </a:lnTo>
                    <a:lnTo>
                      <a:pt x="103" y="268"/>
                    </a:lnTo>
                    <a:lnTo>
                      <a:pt x="103" y="269"/>
                    </a:lnTo>
                    <a:lnTo>
                      <a:pt x="104" y="269"/>
                    </a:lnTo>
                    <a:lnTo>
                      <a:pt x="104" y="268"/>
                    </a:lnTo>
                    <a:lnTo>
                      <a:pt x="105" y="267"/>
                    </a:lnTo>
                    <a:lnTo>
                      <a:pt x="105" y="269"/>
                    </a:lnTo>
                    <a:lnTo>
                      <a:pt x="105" y="271"/>
                    </a:lnTo>
                    <a:lnTo>
                      <a:pt x="104" y="271"/>
                    </a:lnTo>
                    <a:lnTo>
                      <a:pt x="105" y="271"/>
                    </a:lnTo>
                    <a:lnTo>
                      <a:pt x="106" y="272"/>
                    </a:lnTo>
                    <a:lnTo>
                      <a:pt x="105" y="272"/>
                    </a:lnTo>
                    <a:lnTo>
                      <a:pt x="104" y="273"/>
                    </a:lnTo>
                    <a:lnTo>
                      <a:pt x="103" y="273"/>
                    </a:lnTo>
                    <a:lnTo>
                      <a:pt x="103" y="274"/>
                    </a:lnTo>
                    <a:lnTo>
                      <a:pt x="101" y="277"/>
                    </a:lnTo>
                    <a:lnTo>
                      <a:pt x="99" y="278"/>
                    </a:lnTo>
                    <a:lnTo>
                      <a:pt x="98" y="279"/>
                    </a:lnTo>
                    <a:lnTo>
                      <a:pt x="97" y="279"/>
                    </a:lnTo>
                    <a:lnTo>
                      <a:pt x="98" y="280"/>
                    </a:lnTo>
                    <a:lnTo>
                      <a:pt x="97" y="284"/>
                    </a:lnTo>
                    <a:lnTo>
                      <a:pt x="95" y="284"/>
                    </a:lnTo>
                    <a:lnTo>
                      <a:pt x="95" y="285"/>
                    </a:lnTo>
                    <a:lnTo>
                      <a:pt x="95" y="288"/>
                    </a:lnTo>
                    <a:lnTo>
                      <a:pt x="95" y="289"/>
                    </a:lnTo>
                    <a:lnTo>
                      <a:pt x="94" y="289"/>
                    </a:lnTo>
                    <a:lnTo>
                      <a:pt x="93" y="289"/>
                    </a:lnTo>
                    <a:lnTo>
                      <a:pt x="94" y="290"/>
                    </a:lnTo>
                    <a:lnTo>
                      <a:pt x="94" y="291"/>
                    </a:lnTo>
                    <a:lnTo>
                      <a:pt x="94" y="294"/>
                    </a:lnTo>
                    <a:lnTo>
                      <a:pt x="93" y="294"/>
                    </a:lnTo>
                    <a:lnTo>
                      <a:pt x="92" y="294"/>
                    </a:lnTo>
                    <a:lnTo>
                      <a:pt x="92" y="295"/>
                    </a:lnTo>
                    <a:lnTo>
                      <a:pt x="93" y="296"/>
                    </a:lnTo>
                    <a:lnTo>
                      <a:pt x="95" y="295"/>
                    </a:lnTo>
                    <a:lnTo>
                      <a:pt x="97" y="294"/>
                    </a:lnTo>
                    <a:lnTo>
                      <a:pt x="98" y="293"/>
                    </a:lnTo>
                    <a:lnTo>
                      <a:pt x="99" y="291"/>
                    </a:lnTo>
                    <a:lnTo>
                      <a:pt x="101" y="291"/>
                    </a:lnTo>
                    <a:lnTo>
                      <a:pt x="103" y="291"/>
                    </a:lnTo>
                    <a:lnTo>
                      <a:pt x="101" y="291"/>
                    </a:lnTo>
                    <a:lnTo>
                      <a:pt x="101" y="290"/>
                    </a:lnTo>
                    <a:lnTo>
                      <a:pt x="104" y="289"/>
                    </a:lnTo>
                    <a:lnTo>
                      <a:pt x="105" y="289"/>
                    </a:lnTo>
                    <a:lnTo>
                      <a:pt x="108" y="293"/>
                    </a:lnTo>
                    <a:lnTo>
                      <a:pt x="110" y="293"/>
                    </a:lnTo>
                    <a:lnTo>
                      <a:pt x="111" y="295"/>
                    </a:lnTo>
                    <a:lnTo>
                      <a:pt x="111" y="296"/>
                    </a:lnTo>
                    <a:lnTo>
                      <a:pt x="113" y="298"/>
                    </a:lnTo>
                    <a:lnTo>
                      <a:pt x="115" y="295"/>
                    </a:lnTo>
                    <a:lnTo>
                      <a:pt x="115" y="296"/>
                    </a:lnTo>
                    <a:lnTo>
                      <a:pt x="116" y="298"/>
                    </a:lnTo>
                    <a:lnTo>
                      <a:pt x="117" y="298"/>
                    </a:lnTo>
                    <a:lnTo>
                      <a:pt x="120" y="298"/>
                    </a:lnTo>
                    <a:lnTo>
                      <a:pt x="122" y="296"/>
                    </a:lnTo>
                    <a:lnTo>
                      <a:pt x="125" y="293"/>
                    </a:lnTo>
                    <a:lnTo>
                      <a:pt x="127" y="291"/>
                    </a:lnTo>
                    <a:lnTo>
                      <a:pt x="130" y="291"/>
                    </a:lnTo>
                    <a:lnTo>
                      <a:pt x="128" y="293"/>
                    </a:lnTo>
                    <a:lnTo>
                      <a:pt x="130" y="294"/>
                    </a:lnTo>
                    <a:lnTo>
                      <a:pt x="131" y="293"/>
                    </a:lnTo>
                    <a:lnTo>
                      <a:pt x="131" y="291"/>
                    </a:lnTo>
                    <a:lnTo>
                      <a:pt x="131" y="290"/>
                    </a:lnTo>
                    <a:lnTo>
                      <a:pt x="132" y="290"/>
                    </a:lnTo>
                    <a:lnTo>
                      <a:pt x="136" y="291"/>
                    </a:lnTo>
                    <a:lnTo>
                      <a:pt x="138" y="291"/>
                    </a:lnTo>
                    <a:lnTo>
                      <a:pt x="139" y="291"/>
                    </a:lnTo>
                    <a:lnTo>
                      <a:pt x="139" y="293"/>
                    </a:lnTo>
                    <a:lnTo>
                      <a:pt x="139" y="294"/>
                    </a:lnTo>
                    <a:lnTo>
                      <a:pt x="141" y="294"/>
                    </a:lnTo>
                    <a:lnTo>
                      <a:pt x="142" y="293"/>
                    </a:lnTo>
                    <a:lnTo>
                      <a:pt x="143" y="293"/>
                    </a:lnTo>
                    <a:lnTo>
                      <a:pt x="142" y="294"/>
                    </a:lnTo>
                    <a:lnTo>
                      <a:pt x="142" y="295"/>
                    </a:lnTo>
                    <a:lnTo>
                      <a:pt x="143" y="299"/>
                    </a:lnTo>
                    <a:lnTo>
                      <a:pt x="144" y="300"/>
                    </a:lnTo>
                    <a:lnTo>
                      <a:pt x="146" y="301"/>
                    </a:lnTo>
                    <a:lnTo>
                      <a:pt x="147" y="301"/>
                    </a:lnTo>
                    <a:lnTo>
                      <a:pt x="148" y="301"/>
                    </a:lnTo>
                    <a:lnTo>
                      <a:pt x="150" y="302"/>
                    </a:lnTo>
                    <a:lnTo>
                      <a:pt x="152" y="302"/>
                    </a:lnTo>
                    <a:lnTo>
                      <a:pt x="152" y="298"/>
                    </a:lnTo>
                    <a:lnTo>
                      <a:pt x="149" y="294"/>
                    </a:lnTo>
                    <a:lnTo>
                      <a:pt x="149" y="291"/>
                    </a:lnTo>
                    <a:lnTo>
                      <a:pt x="148" y="290"/>
                    </a:lnTo>
                    <a:lnTo>
                      <a:pt x="147" y="290"/>
                    </a:lnTo>
                    <a:lnTo>
                      <a:pt x="146" y="289"/>
                    </a:lnTo>
                    <a:lnTo>
                      <a:pt x="142" y="286"/>
                    </a:lnTo>
                    <a:lnTo>
                      <a:pt x="142" y="285"/>
                    </a:lnTo>
                    <a:lnTo>
                      <a:pt x="143" y="284"/>
                    </a:lnTo>
                    <a:lnTo>
                      <a:pt x="143" y="282"/>
                    </a:lnTo>
                    <a:lnTo>
                      <a:pt x="142" y="278"/>
                    </a:lnTo>
                    <a:lnTo>
                      <a:pt x="143" y="277"/>
                    </a:lnTo>
                    <a:lnTo>
                      <a:pt x="144" y="277"/>
                    </a:lnTo>
                    <a:lnTo>
                      <a:pt x="147" y="277"/>
                    </a:lnTo>
                    <a:lnTo>
                      <a:pt x="149" y="275"/>
                    </a:lnTo>
                    <a:lnTo>
                      <a:pt x="149" y="274"/>
                    </a:lnTo>
                    <a:lnTo>
                      <a:pt x="149" y="272"/>
                    </a:lnTo>
                    <a:lnTo>
                      <a:pt x="149" y="269"/>
                    </a:lnTo>
                    <a:lnTo>
                      <a:pt x="149" y="267"/>
                    </a:lnTo>
                    <a:lnTo>
                      <a:pt x="148" y="266"/>
                    </a:lnTo>
                    <a:lnTo>
                      <a:pt x="146" y="264"/>
                    </a:lnTo>
                    <a:lnTo>
                      <a:pt x="147" y="264"/>
                    </a:lnTo>
                    <a:lnTo>
                      <a:pt x="148" y="264"/>
                    </a:lnTo>
                    <a:lnTo>
                      <a:pt x="148" y="263"/>
                    </a:lnTo>
                    <a:lnTo>
                      <a:pt x="147" y="262"/>
                    </a:lnTo>
                    <a:lnTo>
                      <a:pt x="147" y="261"/>
                    </a:lnTo>
                    <a:lnTo>
                      <a:pt x="150" y="251"/>
                    </a:lnTo>
                    <a:lnTo>
                      <a:pt x="152" y="249"/>
                    </a:lnTo>
                    <a:lnTo>
                      <a:pt x="154" y="247"/>
                    </a:lnTo>
                    <a:lnTo>
                      <a:pt x="157" y="246"/>
                    </a:lnTo>
                    <a:lnTo>
                      <a:pt x="160" y="247"/>
                    </a:lnTo>
                    <a:lnTo>
                      <a:pt x="162" y="249"/>
                    </a:lnTo>
                    <a:lnTo>
                      <a:pt x="163" y="249"/>
                    </a:lnTo>
                    <a:lnTo>
                      <a:pt x="165" y="244"/>
                    </a:lnTo>
                    <a:lnTo>
                      <a:pt x="166" y="241"/>
                    </a:lnTo>
                    <a:lnTo>
                      <a:pt x="165" y="240"/>
                    </a:lnTo>
                    <a:lnTo>
                      <a:pt x="166" y="239"/>
                    </a:lnTo>
                    <a:lnTo>
                      <a:pt x="168" y="238"/>
                    </a:lnTo>
                    <a:lnTo>
                      <a:pt x="170" y="236"/>
                    </a:lnTo>
                    <a:lnTo>
                      <a:pt x="174" y="228"/>
                    </a:lnTo>
                    <a:lnTo>
                      <a:pt x="176" y="224"/>
                    </a:lnTo>
                    <a:lnTo>
                      <a:pt x="177" y="223"/>
                    </a:lnTo>
                    <a:lnTo>
                      <a:pt x="179" y="224"/>
                    </a:lnTo>
                    <a:lnTo>
                      <a:pt x="181" y="226"/>
                    </a:lnTo>
                    <a:lnTo>
                      <a:pt x="181" y="225"/>
                    </a:lnTo>
                    <a:lnTo>
                      <a:pt x="182" y="224"/>
                    </a:lnTo>
                    <a:lnTo>
                      <a:pt x="182" y="223"/>
                    </a:lnTo>
                    <a:lnTo>
                      <a:pt x="182" y="222"/>
                    </a:lnTo>
                    <a:lnTo>
                      <a:pt x="180" y="220"/>
                    </a:lnTo>
                    <a:lnTo>
                      <a:pt x="181" y="219"/>
                    </a:lnTo>
                    <a:lnTo>
                      <a:pt x="182" y="219"/>
                    </a:lnTo>
                    <a:lnTo>
                      <a:pt x="184" y="218"/>
                    </a:lnTo>
                    <a:lnTo>
                      <a:pt x="186" y="214"/>
                    </a:lnTo>
                    <a:lnTo>
                      <a:pt x="187" y="212"/>
                    </a:lnTo>
                    <a:lnTo>
                      <a:pt x="187" y="209"/>
                    </a:lnTo>
                    <a:lnTo>
                      <a:pt x="187" y="208"/>
                    </a:lnTo>
                    <a:lnTo>
                      <a:pt x="188" y="207"/>
                    </a:lnTo>
                    <a:lnTo>
                      <a:pt x="187" y="204"/>
                    </a:lnTo>
                    <a:lnTo>
                      <a:pt x="187" y="203"/>
                    </a:lnTo>
                    <a:lnTo>
                      <a:pt x="188" y="203"/>
                    </a:lnTo>
                    <a:lnTo>
                      <a:pt x="187" y="203"/>
                    </a:lnTo>
                    <a:lnTo>
                      <a:pt x="186" y="203"/>
                    </a:lnTo>
                    <a:lnTo>
                      <a:pt x="185" y="203"/>
                    </a:lnTo>
                    <a:lnTo>
                      <a:pt x="185" y="201"/>
                    </a:lnTo>
                    <a:lnTo>
                      <a:pt x="185" y="200"/>
                    </a:lnTo>
                    <a:lnTo>
                      <a:pt x="187" y="197"/>
                    </a:lnTo>
                    <a:lnTo>
                      <a:pt x="186" y="197"/>
                    </a:lnTo>
                    <a:lnTo>
                      <a:pt x="185" y="196"/>
                    </a:lnTo>
                    <a:lnTo>
                      <a:pt x="185" y="195"/>
                    </a:lnTo>
                    <a:lnTo>
                      <a:pt x="186" y="193"/>
                    </a:lnTo>
                    <a:lnTo>
                      <a:pt x="188" y="191"/>
                    </a:lnTo>
                    <a:lnTo>
                      <a:pt x="188" y="189"/>
                    </a:lnTo>
                    <a:lnTo>
                      <a:pt x="190" y="187"/>
                    </a:lnTo>
                    <a:lnTo>
                      <a:pt x="191" y="186"/>
                    </a:lnTo>
                    <a:lnTo>
                      <a:pt x="191" y="185"/>
                    </a:lnTo>
                    <a:lnTo>
                      <a:pt x="193" y="185"/>
                    </a:lnTo>
                    <a:lnTo>
                      <a:pt x="195" y="186"/>
                    </a:lnTo>
                    <a:lnTo>
                      <a:pt x="196" y="185"/>
                    </a:lnTo>
                    <a:lnTo>
                      <a:pt x="197" y="185"/>
                    </a:lnTo>
                    <a:lnTo>
                      <a:pt x="197" y="187"/>
                    </a:lnTo>
                    <a:lnTo>
                      <a:pt x="196" y="187"/>
                    </a:lnTo>
                    <a:lnTo>
                      <a:pt x="196" y="189"/>
                    </a:lnTo>
                    <a:lnTo>
                      <a:pt x="197" y="189"/>
                    </a:lnTo>
                    <a:lnTo>
                      <a:pt x="198" y="187"/>
                    </a:lnTo>
                    <a:lnTo>
                      <a:pt x="198" y="185"/>
                    </a:lnTo>
                    <a:lnTo>
                      <a:pt x="199" y="184"/>
                    </a:lnTo>
                    <a:lnTo>
                      <a:pt x="202" y="181"/>
                    </a:lnTo>
                    <a:lnTo>
                      <a:pt x="203" y="181"/>
                    </a:lnTo>
                    <a:lnTo>
                      <a:pt x="206" y="181"/>
                    </a:lnTo>
                    <a:lnTo>
                      <a:pt x="208" y="180"/>
                    </a:lnTo>
                    <a:lnTo>
                      <a:pt x="210" y="180"/>
                    </a:lnTo>
                    <a:lnTo>
                      <a:pt x="212" y="180"/>
                    </a:lnTo>
                    <a:lnTo>
                      <a:pt x="215" y="179"/>
                    </a:lnTo>
                    <a:lnTo>
                      <a:pt x="218" y="176"/>
                    </a:lnTo>
                    <a:lnTo>
                      <a:pt x="218" y="175"/>
                    </a:lnTo>
                    <a:lnTo>
                      <a:pt x="218" y="174"/>
                    </a:lnTo>
                    <a:lnTo>
                      <a:pt x="219" y="173"/>
                    </a:lnTo>
                    <a:lnTo>
                      <a:pt x="226" y="169"/>
                    </a:lnTo>
                    <a:lnTo>
                      <a:pt x="231" y="166"/>
                    </a:lnTo>
                    <a:lnTo>
                      <a:pt x="236" y="164"/>
                    </a:lnTo>
                    <a:lnTo>
                      <a:pt x="235" y="164"/>
                    </a:lnTo>
                    <a:lnTo>
                      <a:pt x="237" y="162"/>
                    </a:lnTo>
                    <a:lnTo>
                      <a:pt x="240" y="160"/>
                    </a:lnTo>
                    <a:lnTo>
                      <a:pt x="241" y="159"/>
                    </a:lnTo>
                    <a:lnTo>
                      <a:pt x="247" y="158"/>
                    </a:lnTo>
                    <a:lnTo>
                      <a:pt x="255" y="157"/>
                    </a:lnTo>
                    <a:lnTo>
                      <a:pt x="258" y="157"/>
                    </a:lnTo>
                    <a:lnTo>
                      <a:pt x="261" y="157"/>
                    </a:lnTo>
                    <a:lnTo>
                      <a:pt x="263" y="160"/>
                    </a:lnTo>
                    <a:lnTo>
                      <a:pt x="264" y="160"/>
                    </a:lnTo>
                    <a:lnTo>
                      <a:pt x="267" y="162"/>
                    </a:lnTo>
                    <a:lnTo>
                      <a:pt x="275" y="162"/>
                    </a:lnTo>
                    <a:lnTo>
                      <a:pt x="279" y="163"/>
                    </a:lnTo>
                    <a:lnTo>
                      <a:pt x="285" y="164"/>
                    </a:lnTo>
                    <a:lnTo>
                      <a:pt x="288" y="165"/>
                    </a:lnTo>
                    <a:lnTo>
                      <a:pt x="290" y="166"/>
                    </a:lnTo>
                    <a:lnTo>
                      <a:pt x="290" y="169"/>
                    </a:lnTo>
                    <a:lnTo>
                      <a:pt x="291" y="171"/>
                    </a:lnTo>
                    <a:lnTo>
                      <a:pt x="294" y="174"/>
                    </a:lnTo>
                    <a:lnTo>
                      <a:pt x="296" y="176"/>
                    </a:lnTo>
                    <a:lnTo>
                      <a:pt x="300" y="176"/>
                    </a:lnTo>
                    <a:lnTo>
                      <a:pt x="302" y="177"/>
                    </a:lnTo>
                    <a:lnTo>
                      <a:pt x="304" y="180"/>
                    </a:lnTo>
                    <a:lnTo>
                      <a:pt x="305" y="182"/>
                    </a:lnTo>
                    <a:lnTo>
                      <a:pt x="305" y="184"/>
                    </a:lnTo>
                    <a:lnTo>
                      <a:pt x="305" y="186"/>
                    </a:lnTo>
                    <a:lnTo>
                      <a:pt x="307" y="187"/>
                    </a:lnTo>
                    <a:lnTo>
                      <a:pt x="308" y="189"/>
                    </a:lnTo>
                    <a:lnTo>
                      <a:pt x="312" y="192"/>
                    </a:lnTo>
                    <a:lnTo>
                      <a:pt x="315" y="195"/>
                    </a:lnTo>
                    <a:lnTo>
                      <a:pt x="316" y="196"/>
                    </a:lnTo>
                    <a:lnTo>
                      <a:pt x="315" y="198"/>
                    </a:lnTo>
                    <a:lnTo>
                      <a:pt x="315" y="200"/>
                    </a:lnTo>
                    <a:lnTo>
                      <a:pt x="316" y="201"/>
                    </a:lnTo>
                    <a:lnTo>
                      <a:pt x="318" y="200"/>
                    </a:lnTo>
                    <a:lnTo>
                      <a:pt x="319" y="200"/>
                    </a:lnTo>
                    <a:lnTo>
                      <a:pt x="321" y="201"/>
                    </a:lnTo>
                    <a:lnTo>
                      <a:pt x="326" y="207"/>
                    </a:lnTo>
                    <a:lnTo>
                      <a:pt x="327" y="208"/>
                    </a:lnTo>
                    <a:lnTo>
                      <a:pt x="327" y="209"/>
                    </a:lnTo>
                    <a:lnTo>
                      <a:pt x="329" y="197"/>
                    </a:lnTo>
                    <a:lnTo>
                      <a:pt x="331" y="186"/>
                    </a:lnTo>
                    <a:lnTo>
                      <a:pt x="332" y="184"/>
                    </a:lnTo>
                    <a:lnTo>
                      <a:pt x="332" y="181"/>
                    </a:lnTo>
                    <a:lnTo>
                      <a:pt x="337" y="170"/>
                    </a:lnTo>
                    <a:lnTo>
                      <a:pt x="340" y="165"/>
                    </a:lnTo>
                    <a:lnTo>
                      <a:pt x="343" y="160"/>
                    </a:lnTo>
                    <a:lnTo>
                      <a:pt x="344" y="157"/>
                    </a:lnTo>
                    <a:lnTo>
                      <a:pt x="344" y="155"/>
                    </a:lnTo>
                    <a:lnTo>
                      <a:pt x="345" y="155"/>
                    </a:lnTo>
                    <a:lnTo>
                      <a:pt x="346" y="155"/>
                    </a:lnTo>
                    <a:lnTo>
                      <a:pt x="346" y="154"/>
                    </a:lnTo>
                    <a:lnTo>
                      <a:pt x="346" y="151"/>
                    </a:lnTo>
                    <a:lnTo>
                      <a:pt x="350" y="149"/>
                    </a:lnTo>
                    <a:lnTo>
                      <a:pt x="351" y="149"/>
                    </a:lnTo>
                    <a:lnTo>
                      <a:pt x="353" y="148"/>
                    </a:lnTo>
                    <a:lnTo>
                      <a:pt x="354" y="146"/>
                    </a:lnTo>
                    <a:lnTo>
                      <a:pt x="356" y="143"/>
                    </a:lnTo>
                    <a:lnTo>
                      <a:pt x="356" y="142"/>
                    </a:lnTo>
                    <a:lnTo>
                      <a:pt x="356" y="141"/>
                    </a:lnTo>
                    <a:lnTo>
                      <a:pt x="355" y="142"/>
                    </a:lnTo>
                    <a:lnTo>
                      <a:pt x="354" y="141"/>
                    </a:lnTo>
                    <a:lnTo>
                      <a:pt x="360" y="136"/>
                    </a:lnTo>
                    <a:lnTo>
                      <a:pt x="361" y="135"/>
                    </a:lnTo>
                    <a:lnTo>
                      <a:pt x="362" y="135"/>
                    </a:lnTo>
                    <a:lnTo>
                      <a:pt x="375" y="129"/>
                    </a:lnTo>
                    <a:lnTo>
                      <a:pt x="378" y="126"/>
                    </a:lnTo>
                    <a:lnTo>
                      <a:pt x="381" y="124"/>
                    </a:lnTo>
                    <a:lnTo>
                      <a:pt x="381" y="121"/>
                    </a:lnTo>
                    <a:lnTo>
                      <a:pt x="382" y="121"/>
                    </a:lnTo>
                    <a:lnTo>
                      <a:pt x="383" y="121"/>
                    </a:lnTo>
                    <a:lnTo>
                      <a:pt x="384" y="119"/>
                    </a:lnTo>
                    <a:lnTo>
                      <a:pt x="386" y="116"/>
                    </a:lnTo>
                    <a:lnTo>
                      <a:pt x="387" y="115"/>
                    </a:lnTo>
                    <a:lnTo>
                      <a:pt x="388" y="115"/>
                    </a:lnTo>
                    <a:lnTo>
                      <a:pt x="389" y="114"/>
                    </a:lnTo>
                    <a:lnTo>
                      <a:pt x="391" y="113"/>
                    </a:lnTo>
                    <a:lnTo>
                      <a:pt x="393" y="111"/>
                    </a:lnTo>
                    <a:lnTo>
                      <a:pt x="394" y="113"/>
                    </a:lnTo>
                    <a:lnTo>
                      <a:pt x="395" y="111"/>
                    </a:lnTo>
                    <a:lnTo>
                      <a:pt x="397" y="110"/>
                    </a:lnTo>
                    <a:lnTo>
                      <a:pt x="398" y="109"/>
                    </a:lnTo>
                    <a:lnTo>
                      <a:pt x="404" y="106"/>
                    </a:lnTo>
                    <a:lnTo>
                      <a:pt x="409" y="104"/>
                    </a:lnTo>
                    <a:lnTo>
                      <a:pt x="411" y="102"/>
                    </a:lnTo>
                    <a:lnTo>
                      <a:pt x="405" y="103"/>
                    </a:lnTo>
                    <a:lnTo>
                      <a:pt x="402" y="103"/>
                    </a:lnTo>
                    <a:lnTo>
                      <a:pt x="399" y="103"/>
                    </a:lnTo>
                    <a:lnTo>
                      <a:pt x="403" y="103"/>
                    </a:lnTo>
                    <a:lnTo>
                      <a:pt x="405" y="102"/>
                    </a:lnTo>
                    <a:lnTo>
                      <a:pt x="406" y="100"/>
                    </a:lnTo>
                    <a:lnTo>
                      <a:pt x="405" y="100"/>
                    </a:lnTo>
                    <a:lnTo>
                      <a:pt x="402" y="100"/>
                    </a:lnTo>
                    <a:lnTo>
                      <a:pt x="399" y="100"/>
                    </a:lnTo>
                    <a:lnTo>
                      <a:pt x="397" y="102"/>
                    </a:lnTo>
                    <a:lnTo>
                      <a:pt x="395" y="102"/>
                    </a:lnTo>
                    <a:lnTo>
                      <a:pt x="395" y="100"/>
                    </a:lnTo>
                    <a:lnTo>
                      <a:pt x="395" y="99"/>
                    </a:lnTo>
                    <a:lnTo>
                      <a:pt x="397" y="97"/>
                    </a:lnTo>
                    <a:lnTo>
                      <a:pt x="400" y="94"/>
                    </a:lnTo>
                    <a:lnTo>
                      <a:pt x="402" y="92"/>
                    </a:lnTo>
                    <a:lnTo>
                      <a:pt x="403" y="91"/>
                    </a:lnTo>
                    <a:lnTo>
                      <a:pt x="404" y="88"/>
                    </a:lnTo>
                    <a:lnTo>
                      <a:pt x="404" y="87"/>
                    </a:lnTo>
                    <a:lnTo>
                      <a:pt x="403" y="87"/>
                    </a:lnTo>
                    <a:lnTo>
                      <a:pt x="402" y="86"/>
                    </a:lnTo>
                    <a:lnTo>
                      <a:pt x="402" y="84"/>
                    </a:lnTo>
                    <a:lnTo>
                      <a:pt x="403" y="82"/>
                    </a:lnTo>
                    <a:lnTo>
                      <a:pt x="403" y="81"/>
                    </a:lnTo>
                    <a:lnTo>
                      <a:pt x="400" y="80"/>
                    </a:lnTo>
                    <a:lnTo>
                      <a:pt x="398" y="78"/>
                    </a:lnTo>
                    <a:lnTo>
                      <a:pt x="397" y="76"/>
                    </a:lnTo>
                    <a:lnTo>
                      <a:pt x="395" y="75"/>
                    </a:lnTo>
                    <a:lnTo>
                      <a:pt x="394" y="73"/>
                    </a:lnTo>
                    <a:lnTo>
                      <a:pt x="391" y="73"/>
                    </a:lnTo>
                    <a:lnTo>
                      <a:pt x="388" y="71"/>
                    </a:lnTo>
                    <a:lnTo>
                      <a:pt x="388" y="67"/>
                    </a:lnTo>
                    <a:lnTo>
                      <a:pt x="387" y="65"/>
                    </a:lnTo>
                    <a:lnTo>
                      <a:pt x="388" y="64"/>
                    </a:lnTo>
                    <a:lnTo>
                      <a:pt x="389" y="61"/>
                    </a:lnTo>
                    <a:lnTo>
                      <a:pt x="389" y="59"/>
                    </a:lnTo>
                    <a:lnTo>
                      <a:pt x="391" y="51"/>
                    </a:lnTo>
                    <a:lnTo>
                      <a:pt x="391" y="49"/>
                    </a:lnTo>
                    <a:lnTo>
                      <a:pt x="392" y="45"/>
                    </a:lnTo>
                    <a:lnTo>
                      <a:pt x="394" y="42"/>
                    </a:lnTo>
                    <a:lnTo>
                      <a:pt x="395" y="40"/>
                    </a:lnTo>
                    <a:lnTo>
                      <a:pt x="393" y="39"/>
                    </a:lnTo>
                    <a:lnTo>
                      <a:pt x="392" y="38"/>
                    </a:lnTo>
                    <a:lnTo>
                      <a:pt x="389" y="38"/>
                    </a:lnTo>
                    <a:lnTo>
                      <a:pt x="388" y="38"/>
                    </a:lnTo>
                    <a:lnTo>
                      <a:pt x="387" y="37"/>
                    </a:lnTo>
                    <a:lnTo>
                      <a:pt x="387" y="34"/>
                    </a:lnTo>
                    <a:lnTo>
                      <a:pt x="387" y="33"/>
                    </a:lnTo>
                    <a:lnTo>
                      <a:pt x="382" y="32"/>
                    </a:lnTo>
                    <a:lnTo>
                      <a:pt x="375" y="33"/>
                    </a:lnTo>
                    <a:lnTo>
                      <a:pt x="368" y="34"/>
                    </a:lnTo>
                    <a:lnTo>
                      <a:pt x="365" y="34"/>
                    </a:lnTo>
                    <a:lnTo>
                      <a:pt x="361" y="34"/>
                    </a:lnTo>
                    <a:lnTo>
                      <a:pt x="359" y="33"/>
                    </a:lnTo>
                    <a:lnTo>
                      <a:pt x="357" y="33"/>
                    </a:lnTo>
                    <a:lnTo>
                      <a:pt x="361" y="31"/>
                    </a:lnTo>
                    <a:lnTo>
                      <a:pt x="360" y="31"/>
                    </a:lnTo>
                    <a:lnTo>
                      <a:pt x="359" y="29"/>
                    </a:lnTo>
                    <a:lnTo>
                      <a:pt x="357" y="27"/>
                    </a:lnTo>
                    <a:lnTo>
                      <a:pt x="355" y="26"/>
                    </a:lnTo>
                    <a:lnTo>
                      <a:pt x="354" y="27"/>
                    </a:lnTo>
                    <a:lnTo>
                      <a:pt x="351" y="27"/>
                    </a:lnTo>
                    <a:lnTo>
                      <a:pt x="349" y="26"/>
                    </a:lnTo>
                    <a:lnTo>
                      <a:pt x="345" y="23"/>
                    </a:lnTo>
                    <a:lnTo>
                      <a:pt x="342" y="22"/>
                    </a:lnTo>
                    <a:lnTo>
                      <a:pt x="339" y="22"/>
                    </a:lnTo>
                    <a:lnTo>
                      <a:pt x="337" y="21"/>
                    </a:lnTo>
                    <a:lnTo>
                      <a:pt x="335" y="18"/>
                    </a:lnTo>
                    <a:lnTo>
                      <a:pt x="337" y="17"/>
                    </a:lnTo>
                    <a:lnTo>
                      <a:pt x="338" y="16"/>
                    </a:lnTo>
                    <a:lnTo>
                      <a:pt x="338" y="13"/>
                    </a:lnTo>
                    <a:lnTo>
                      <a:pt x="338" y="11"/>
                    </a:lnTo>
                    <a:lnTo>
                      <a:pt x="337" y="10"/>
                    </a:lnTo>
                    <a:lnTo>
                      <a:pt x="334" y="11"/>
                    </a:lnTo>
                    <a:lnTo>
                      <a:pt x="333" y="11"/>
                    </a:lnTo>
                    <a:lnTo>
                      <a:pt x="332" y="7"/>
                    </a:lnTo>
                    <a:lnTo>
                      <a:pt x="331" y="6"/>
                    </a:lnTo>
                    <a:lnTo>
                      <a:pt x="331" y="8"/>
                    </a:lnTo>
                    <a:lnTo>
                      <a:pt x="329" y="10"/>
                    </a:lnTo>
                    <a:lnTo>
                      <a:pt x="327" y="10"/>
                    </a:lnTo>
                    <a:lnTo>
                      <a:pt x="327" y="11"/>
                    </a:lnTo>
                    <a:lnTo>
                      <a:pt x="327" y="12"/>
                    </a:lnTo>
                    <a:lnTo>
                      <a:pt x="326" y="13"/>
                    </a:lnTo>
                    <a:lnTo>
                      <a:pt x="324" y="13"/>
                    </a:lnTo>
                    <a:lnTo>
                      <a:pt x="323" y="12"/>
                    </a:lnTo>
                    <a:lnTo>
                      <a:pt x="322" y="11"/>
                    </a:lnTo>
                    <a:lnTo>
                      <a:pt x="322" y="10"/>
                    </a:lnTo>
                    <a:lnTo>
                      <a:pt x="323" y="8"/>
                    </a:lnTo>
                    <a:lnTo>
                      <a:pt x="323" y="6"/>
                    </a:lnTo>
                    <a:lnTo>
                      <a:pt x="323" y="4"/>
                    </a:lnTo>
                    <a:lnTo>
                      <a:pt x="323" y="2"/>
                    </a:lnTo>
                    <a:lnTo>
                      <a:pt x="321" y="1"/>
                    </a:lnTo>
                    <a:lnTo>
                      <a:pt x="319" y="0"/>
                    </a:lnTo>
                    <a:lnTo>
                      <a:pt x="318" y="0"/>
                    </a:lnTo>
                    <a:lnTo>
                      <a:pt x="317" y="1"/>
                    </a:lnTo>
                    <a:lnTo>
                      <a:pt x="317" y="2"/>
                    </a:lnTo>
                    <a:lnTo>
                      <a:pt x="317" y="4"/>
                    </a:lnTo>
                    <a:lnTo>
                      <a:pt x="317" y="5"/>
                    </a:lnTo>
                    <a:lnTo>
                      <a:pt x="316" y="5"/>
                    </a:lnTo>
                    <a:lnTo>
                      <a:pt x="317" y="10"/>
                    </a:lnTo>
                    <a:lnTo>
                      <a:pt x="315" y="5"/>
                    </a:lnTo>
                    <a:lnTo>
                      <a:pt x="313" y="4"/>
                    </a:lnTo>
                    <a:lnTo>
                      <a:pt x="312" y="2"/>
                    </a:lnTo>
                    <a:lnTo>
                      <a:pt x="312" y="5"/>
                    </a:lnTo>
                    <a:lnTo>
                      <a:pt x="312" y="8"/>
                    </a:lnTo>
                    <a:lnTo>
                      <a:pt x="311" y="10"/>
                    </a:lnTo>
                    <a:lnTo>
                      <a:pt x="310" y="7"/>
                    </a:lnTo>
                    <a:lnTo>
                      <a:pt x="308" y="7"/>
                    </a:lnTo>
                    <a:lnTo>
                      <a:pt x="306" y="8"/>
                    </a:lnTo>
                    <a:lnTo>
                      <a:pt x="305" y="10"/>
                    </a:lnTo>
                    <a:lnTo>
                      <a:pt x="304" y="10"/>
                    </a:lnTo>
                    <a:lnTo>
                      <a:pt x="301" y="8"/>
                    </a:lnTo>
                    <a:lnTo>
                      <a:pt x="300" y="8"/>
                    </a:lnTo>
                    <a:lnTo>
                      <a:pt x="297" y="8"/>
                    </a:lnTo>
                    <a:lnTo>
                      <a:pt x="296" y="6"/>
                    </a:lnTo>
                    <a:lnTo>
                      <a:pt x="295" y="5"/>
                    </a:lnTo>
                    <a:lnTo>
                      <a:pt x="294" y="6"/>
                    </a:lnTo>
                    <a:lnTo>
                      <a:pt x="294" y="7"/>
                    </a:lnTo>
                    <a:lnTo>
                      <a:pt x="293" y="5"/>
                    </a:lnTo>
                    <a:lnTo>
                      <a:pt x="291" y="4"/>
                    </a:lnTo>
                    <a:lnTo>
                      <a:pt x="290" y="4"/>
                    </a:lnTo>
                    <a:lnTo>
                      <a:pt x="290" y="5"/>
                    </a:lnTo>
                    <a:lnTo>
                      <a:pt x="289" y="2"/>
                    </a:lnTo>
                    <a:lnTo>
                      <a:pt x="288" y="4"/>
                    </a:lnTo>
                    <a:lnTo>
                      <a:pt x="288" y="5"/>
                    </a:lnTo>
                    <a:lnTo>
                      <a:pt x="285" y="4"/>
                    </a:lnTo>
                    <a:lnTo>
                      <a:pt x="285" y="5"/>
                    </a:lnTo>
                    <a:lnTo>
                      <a:pt x="284" y="4"/>
                    </a:lnTo>
                    <a:lnTo>
                      <a:pt x="283" y="4"/>
                    </a:lnTo>
                    <a:lnTo>
                      <a:pt x="283" y="6"/>
                    </a:lnTo>
                    <a:lnTo>
                      <a:pt x="283" y="8"/>
                    </a:lnTo>
                    <a:lnTo>
                      <a:pt x="279" y="12"/>
                    </a:lnTo>
                    <a:lnTo>
                      <a:pt x="277" y="13"/>
                    </a:lnTo>
                    <a:lnTo>
                      <a:pt x="273" y="13"/>
                    </a:lnTo>
                    <a:lnTo>
                      <a:pt x="271" y="16"/>
                    </a:lnTo>
                    <a:lnTo>
                      <a:pt x="269" y="16"/>
                    </a:lnTo>
                    <a:lnTo>
                      <a:pt x="269" y="18"/>
                    </a:lnTo>
                    <a:lnTo>
                      <a:pt x="268" y="16"/>
                    </a:lnTo>
                    <a:lnTo>
                      <a:pt x="268" y="18"/>
                    </a:lnTo>
                    <a:lnTo>
                      <a:pt x="269" y="18"/>
                    </a:lnTo>
                    <a:lnTo>
                      <a:pt x="268" y="18"/>
                    </a:lnTo>
                    <a:lnTo>
                      <a:pt x="267" y="18"/>
                    </a:lnTo>
                    <a:lnTo>
                      <a:pt x="267" y="17"/>
                    </a:lnTo>
                    <a:lnTo>
                      <a:pt x="266" y="17"/>
                    </a:lnTo>
                    <a:lnTo>
                      <a:pt x="263" y="18"/>
                    </a:lnTo>
                    <a:lnTo>
                      <a:pt x="264" y="21"/>
                    </a:lnTo>
                    <a:lnTo>
                      <a:pt x="262" y="22"/>
                    </a:lnTo>
                    <a:lnTo>
                      <a:pt x="261" y="22"/>
                    </a:lnTo>
                    <a:lnTo>
                      <a:pt x="258" y="22"/>
                    </a:lnTo>
                    <a:lnTo>
                      <a:pt x="258" y="23"/>
                    </a:lnTo>
                    <a:lnTo>
                      <a:pt x="258" y="26"/>
                    </a:lnTo>
                    <a:lnTo>
                      <a:pt x="256" y="27"/>
                    </a:lnTo>
                    <a:lnTo>
                      <a:pt x="255" y="29"/>
                    </a:lnTo>
                    <a:lnTo>
                      <a:pt x="252" y="29"/>
                    </a:lnTo>
                    <a:lnTo>
                      <a:pt x="250" y="29"/>
                    </a:lnTo>
                    <a:lnTo>
                      <a:pt x="250" y="28"/>
                    </a:lnTo>
                    <a:lnTo>
                      <a:pt x="248" y="29"/>
                    </a:lnTo>
                    <a:lnTo>
                      <a:pt x="246" y="31"/>
                    </a:lnTo>
                    <a:lnTo>
                      <a:pt x="244" y="29"/>
                    </a:lnTo>
                    <a:lnTo>
                      <a:pt x="241" y="29"/>
                    </a:lnTo>
                    <a:lnTo>
                      <a:pt x="240" y="28"/>
                    </a:lnTo>
                    <a:lnTo>
                      <a:pt x="237" y="27"/>
                    </a:lnTo>
                    <a:lnTo>
                      <a:pt x="234" y="24"/>
                    </a:lnTo>
                    <a:lnTo>
                      <a:pt x="233" y="24"/>
                    </a:lnTo>
                    <a:lnTo>
                      <a:pt x="233" y="26"/>
                    </a:lnTo>
                    <a:lnTo>
                      <a:pt x="235" y="26"/>
                    </a:lnTo>
                    <a:lnTo>
                      <a:pt x="235" y="27"/>
                    </a:lnTo>
                    <a:lnTo>
                      <a:pt x="235" y="28"/>
                    </a:lnTo>
                    <a:lnTo>
                      <a:pt x="237" y="31"/>
                    </a:lnTo>
                    <a:lnTo>
                      <a:pt x="240" y="32"/>
                    </a:lnTo>
                    <a:lnTo>
                      <a:pt x="241" y="33"/>
                    </a:lnTo>
                    <a:lnTo>
                      <a:pt x="242" y="34"/>
                    </a:lnTo>
                    <a:lnTo>
                      <a:pt x="244" y="34"/>
                    </a:lnTo>
                    <a:lnTo>
                      <a:pt x="245" y="38"/>
                    </a:lnTo>
                    <a:lnTo>
                      <a:pt x="246" y="38"/>
                    </a:lnTo>
                    <a:lnTo>
                      <a:pt x="246" y="39"/>
                    </a:lnTo>
                    <a:lnTo>
                      <a:pt x="245" y="46"/>
                    </a:lnTo>
                    <a:lnTo>
                      <a:pt x="244" y="53"/>
                    </a:lnTo>
                    <a:lnTo>
                      <a:pt x="244" y="55"/>
                    </a:lnTo>
                    <a:lnTo>
                      <a:pt x="244" y="61"/>
                    </a:lnTo>
                    <a:lnTo>
                      <a:pt x="241" y="64"/>
                    </a:lnTo>
                    <a:lnTo>
                      <a:pt x="237" y="66"/>
                    </a:lnTo>
                    <a:lnTo>
                      <a:pt x="236" y="67"/>
                    </a:lnTo>
                    <a:lnTo>
                      <a:pt x="235" y="68"/>
                    </a:lnTo>
                    <a:lnTo>
                      <a:pt x="234" y="68"/>
                    </a:lnTo>
                    <a:lnTo>
                      <a:pt x="233" y="70"/>
                    </a:lnTo>
                    <a:lnTo>
                      <a:pt x="231" y="71"/>
                    </a:lnTo>
                    <a:lnTo>
                      <a:pt x="233" y="71"/>
                    </a:lnTo>
                    <a:lnTo>
                      <a:pt x="233" y="72"/>
                    </a:lnTo>
                    <a:lnTo>
                      <a:pt x="231" y="72"/>
                    </a:lnTo>
                    <a:lnTo>
                      <a:pt x="230" y="72"/>
                    </a:lnTo>
                    <a:lnTo>
                      <a:pt x="231" y="73"/>
                    </a:lnTo>
                    <a:lnTo>
                      <a:pt x="231" y="75"/>
                    </a:lnTo>
                    <a:lnTo>
                      <a:pt x="230" y="75"/>
                    </a:lnTo>
                    <a:lnTo>
                      <a:pt x="229" y="76"/>
                    </a:lnTo>
                    <a:lnTo>
                      <a:pt x="228" y="77"/>
                    </a:lnTo>
                    <a:lnTo>
                      <a:pt x="226" y="78"/>
                    </a:lnTo>
                    <a:lnTo>
                      <a:pt x="220" y="77"/>
                    </a:lnTo>
                    <a:lnTo>
                      <a:pt x="217" y="76"/>
                    </a:lnTo>
                    <a:lnTo>
                      <a:pt x="214" y="76"/>
                    </a:lnTo>
                    <a:lnTo>
                      <a:pt x="209" y="75"/>
                    </a:lnTo>
                    <a:lnTo>
                      <a:pt x="208" y="75"/>
                    </a:lnTo>
                    <a:lnTo>
                      <a:pt x="207" y="75"/>
                    </a:lnTo>
                    <a:lnTo>
                      <a:pt x="203" y="76"/>
                    </a:lnTo>
                    <a:lnTo>
                      <a:pt x="202" y="76"/>
                    </a:lnTo>
                    <a:lnTo>
                      <a:pt x="199" y="73"/>
                    </a:lnTo>
                    <a:lnTo>
                      <a:pt x="199" y="76"/>
                    </a:lnTo>
                    <a:lnTo>
                      <a:pt x="198" y="76"/>
                    </a:lnTo>
                    <a:lnTo>
                      <a:pt x="198" y="75"/>
                    </a:lnTo>
                    <a:lnTo>
                      <a:pt x="197" y="73"/>
                    </a:lnTo>
                    <a:lnTo>
                      <a:pt x="197" y="75"/>
                    </a:lnTo>
                    <a:lnTo>
                      <a:pt x="195" y="76"/>
                    </a:lnTo>
                    <a:lnTo>
                      <a:pt x="192" y="76"/>
                    </a:lnTo>
                    <a:lnTo>
                      <a:pt x="191" y="76"/>
                    </a:lnTo>
                    <a:lnTo>
                      <a:pt x="190" y="76"/>
                    </a:lnTo>
                    <a:lnTo>
                      <a:pt x="188" y="77"/>
                    </a:lnTo>
                    <a:lnTo>
                      <a:pt x="187" y="78"/>
                    </a:lnTo>
                    <a:lnTo>
                      <a:pt x="187" y="80"/>
                    </a:lnTo>
                    <a:lnTo>
                      <a:pt x="187" y="78"/>
                    </a:lnTo>
                    <a:lnTo>
                      <a:pt x="187" y="77"/>
                    </a:lnTo>
                    <a:lnTo>
                      <a:pt x="186" y="77"/>
                    </a:lnTo>
                    <a:lnTo>
                      <a:pt x="186" y="78"/>
                    </a:lnTo>
                    <a:lnTo>
                      <a:pt x="186" y="80"/>
                    </a:lnTo>
                    <a:lnTo>
                      <a:pt x="186" y="81"/>
                    </a:lnTo>
                    <a:lnTo>
                      <a:pt x="179" y="83"/>
                    </a:lnTo>
                    <a:lnTo>
                      <a:pt x="175" y="84"/>
                    </a:lnTo>
                    <a:lnTo>
                      <a:pt x="171" y="86"/>
                    </a:lnTo>
                    <a:lnTo>
                      <a:pt x="171" y="87"/>
                    </a:lnTo>
                    <a:lnTo>
                      <a:pt x="170" y="86"/>
                    </a:lnTo>
                    <a:lnTo>
                      <a:pt x="169" y="87"/>
                    </a:lnTo>
                    <a:lnTo>
                      <a:pt x="169" y="88"/>
                    </a:lnTo>
                    <a:lnTo>
                      <a:pt x="168" y="86"/>
                    </a:lnTo>
                    <a:lnTo>
                      <a:pt x="168" y="84"/>
                    </a:lnTo>
                    <a:lnTo>
                      <a:pt x="166" y="86"/>
                    </a:lnTo>
                    <a:lnTo>
                      <a:pt x="166" y="84"/>
                    </a:lnTo>
                    <a:lnTo>
                      <a:pt x="165" y="83"/>
                    </a:lnTo>
                    <a:lnTo>
                      <a:pt x="164" y="83"/>
                    </a:lnTo>
                    <a:lnTo>
                      <a:pt x="163" y="82"/>
                    </a:lnTo>
                    <a:lnTo>
                      <a:pt x="160" y="80"/>
                    </a:lnTo>
                    <a:lnTo>
                      <a:pt x="158" y="76"/>
                    </a:lnTo>
                    <a:lnTo>
                      <a:pt x="158" y="73"/>
                    </a:lnTo>
                    <a:lnTo>
                      <a:pt x="155" y="68"/>
                    </a:lnTo>
                    <a:lnTo>
                      <a:pt x="154" y="65"/>
                    </a:lnTo>
                    <a:lnTo>
                      <a:pt x="152" y="62"/>
                    </a:lnTo>
                    <a:lnTo>
                      <a:pt x="150" y="61"/>
                    </a:lnTo>
                    <a:lnTo>
                      <a:pt x="149" y="59"/>
                    </a:lnTo>
                    <a:lnTo>
                      <a:pt x="149" y="57"/>
                    </a:lnTo>
                    <a:lnTo>
                      <a:pt x="148" y="55"/>
                    </a:lnTo>
                    <a:lnTo>
                      <a:pt x="147" y="54"/>
                    </a:lnTo>
                    <a:lnTo>
                      <a:pt x="147" y="53"/>
                    </a:lnTo>
                    <a:lnTo>
                      <a:pt x="146" y="53"/>
                    </a:lnTo>
                    <a:lnTo>
                      <a:pt x="146" y="5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6" name="Freeform 529"/>
              <p:cNvSpPr>
                <a:spLocks/>
              </p:cNvSpPr>
              <p:nvPr/>
            </p:nvSpPr>
            <p:spPr bwMode="auto">
              <a:xfrm>
                <a:off x="3166176" y="2434763"/>
                <a:ext cx="4775" cy="3819"/>
              </a:xfrm>
              <a:custGeom>
                <a:avLst/>
                <a:gdLst>
                  <a:gd name="T0" fmla="*/ 0 w 5"/>
                  <a:gd name="T1" fmla="*/ 2147483647 h 4"/>
                  <a:gd name="T2" fmla="*/ 0 w 5"/>
                  <a:gd name="T3" fmla="*/ 2147483647 h 4"/>
                  <a:gd name="T4" fmla="*/ 0 w 5"/>
                  <a:gd name="T5" fmla="*/ 2147483647 h 4"/>
                  <a:gd name="T6" fmla="*/ 0 w 5"/>
                  <a:gd name="T7" fmla="*/ 2147483647 h 4"/>
                  <a:gd name="T8" fmla="*/ 0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0 h 4"/>
                  <a:gd name="T22" fmla="*/ 2147483647 w 5"/>
                  <a:gd name="T23" fmla="*/ 0 h 4"/>
                  <a:gd name="T24" fmla="*/ 2147483647 w 5"/>
                  <a:gd name="T25" fmla="*/ 0 h 4"/>
                  <a:gd name="T26" fmla="*/ 2147483647 w 5"/>
                  <a:gd name="T27" fmla="*/ 2147483647 h 4"/>
                  <a:gd name="T28" fmla="*/ 0 w 5"/>
                  <a:gd name="T29" fmla="*/ 2147483647 h 4"/>
                  <a:gd name="T30" fmla="*/ 0 w 5"/>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4">
                    <a:moveTo>
                      <a:pt x="0" y="1"/>
                    </a:moveTo>
                    <a:lnTo>
                      <a:pt x="0" y="1"/>
                    </a:lnTo>
                    <a:lnTo>
                      <a:pt x="0" y="3"/>
                    </a:lnTo>
                    <a:lnTo>
                      <a:pt x="5" y="4"/>
                    </a:lnTo>
                    <a:lnTo>
                      <a:pt x="4" y="3"/>
                    </a:lnTo>
                    <a:lnTo>
                      <a:pt x="4" y="0"/>
                    </a:lnTo>
                    <a:lnTo>
                      <a:pt x="3" y="0"/>
                    </a:lnTo>
                    <a:lnTo>
                      <a:pt x="1" y="1"/>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7" name="Freeform 530"/>
              <p:cNvSpPr>
                <a:spLocks/>
              </p:cNvSpPr>
              <p:nvPr/>
            </p:nvSpPr>
            <p:spPr bwMode="auto">
              <a:xfrm>
                <a:off x="3174770" y="2366013"/>
                <a:ext cx="53472" cy="73524"/>
              </a:xfrm>
              <a:custGeom>
                <a:avLst/>
                <a:gdLst>
                  <a:gd name="T0" fmla="*/ 2147483647 w 56"/>
                  <a:gd name="T1" fmla="*/ 2147483647 h 77"/>
                  <a:gd name="T2" fmla="*/ 2147483647 w 56"/>
                  <a:gd name="T3" fmla="*/ 2147483647 h 77"/>
                  <a:gd name="T4" fmla="*/ 2147483647 w 56"/>
                  <a:gd name="T5" fmla="*/ 2147483647 h 77"/>
                  <a:gd name="T6" fmla="*/ 2147483647 w 56"/>
                  <a:gd name="T7" fmla="*/ 2147483647 h 77"/>
                  <a:gd name="T8" fmla="*/ 2147483647 w 56"/>
                  <a:gd name="T9" fmla="*/ 2147483647 h 77"/>
                  <a:gd name="T10" fmla="*/ 2147483647 w 56"/>
                  <a:gd name="T11" fmla="*/ 2147483647 h 77"/>
                  <a:gd name="T12" fmla="*/ 0 w 56"/>
                  <a:gd name="T13" fmla="*/ 2147483647 h 77"/>
                  <a:gd name="T14" fmla="*/ 0 w 56"/>
                  <a:gd name="T15" fmla="*/ 2147483647 h 77"/>
                  <a:gd name="T16" fmla="*/ 2147483647 w 56"/>
                  <a:gd name="T17" fmla="*/ 2147483647 h 77"/>
                  <a:gd name="T18" fmla="*/ 2147483647 w 56"/>
                  <a:gd name="T19" fmla="*/ 2147483647 h 77"/>
                  <a:gd name="T20" fmla="*/ 2147483647 w 56"/>
                  <a:gd name="T21" fmla="*/ 2147483647 h 77"/>
                  <a:gd name="T22" fmla="*/ 2147483647 w 56"/>
                  <a:gd name="T23" fmla="*/ 2147483647 h 77"/>
                  <a:gd name="T24" fmla="*/ 2147483647 w 56"/>
                  <a:gd name="T25" fmla="*/ 2147483647 h 77"/>
                  <a:gd name="T26" fmla="*/ 2147483647 w 56"/>
                  <a:gd name="T27" fmla="*/ 2147483647 h 77"/>
                  <a:gd name="T28" fmla="*/ 2147483647 w 56"/>
                  <a:gd name="T29" fmla="*/ 2147483647 h 77"/>
                  <a:gd name="T30" fmla="*/ 2147483647 w 56"/>
                  <a:gd name="T31" fmla="*/ 2147483647 h 77"/>
                  <a:gd name="T32" fmla="*/ 2147483647 w 56"/>
                  <a:gd name="T33" fmla="*/ 2147483647 h 77"/>
                  <a:gd name="T34" fmla="*/ 2147483647 w 56"/>
                  <a:gd name="T35" fmla="*/ 2147483647 h 77"/>
                  <a:gd name="T36" fmla="*/ 2147483647 w 56"/>
                  <a:gd name="T37" fmla="*/ 2147483647 h 77"/>
                  <a:gd name="T38" fmla="*/ 2147483647 w 56"/>
                  <a:gd name="T39" fmla="*/ 2147483647 h 77"/>
                  <a:gd name="T40" fmla="*/ 2147483647 w 56"/>
                  <a:gd name="T41" fmla="*/ 2147483647 h 77"/>
                  <a:gd name="T42" fmla="*/ 2147483647 w 56"/>
                  <a:gd name="T43" fmla="*/ 2147483647 h 77"/>
                  <a:gd name="T44" fmla="*/ 2147483647 w 56"/>
                  <a:gd name="T45" fmla="*/ 2147483647 h 77"/>
                  <a:gd name="T46" fmla="*/ 2147483647 w 56"/>
                  <a:gd name="T47" fmla="*/ 2147483647 h 77"/>
                  <a:gd name="T48" fmla="*/ 2147483647 w 56"/>
                  <a:gd name="T49" fmla="*/ 2147483647 h 77"/>
                  <a:gd name="T50" fmla="*/ 2147483647 w 56"/>
                  <a:gd name="T51" fmla="*/ 2147483647 h 77"/>
                  <a:gd name="T52" fmla="*/ 2147483647 w 56"/>
                  <a:gd name="T53" fmla="*/ 2147483647 h 77"/>
                  <a:gd name="T54" fmla="*/ 2147483647 w 56"/>
                  <a:gd name="T55" fmla="*/ 2147483647 h 77"/>
                  <a:gd name="T56" fmla="*/ 2147483647 w 56"/>
                  <a:gd name="T57" fmla="*/ 2147483647 h 77"/>
                  <a:gd name="T58" fmla="*/ 2147483647 w 56"/>
                  <a:gd name="T59" fmla="*/ 0 h 77"/>
                  <a:gd name="T60" fmla="*/ 2147483647 w 56"/>
                  <a:gd name="T61" fmla="*/ 2147483647 h 77"/>
                  <a:gd name="T62" fmla="*/ 2147483647 w 56"/>
                  <a:gd name="T63" fmla="*/ 2147483647 h 77"/>
                  <a:gd name="T64" fmla="*/ 2147483647 w 56"/>
                  <a:gd name="T65" fmla="*/ 2147483647 h 77"/>
                  <a:gd name="T66" fmla="*/ 2147483647 w 56"/>
                  <a:gd name="T67" fmla="*/ 2147483647 h 77"/>
                  <a:gd name="T68" fmla="*/ 2147483647 w 56"/>
                  <a:gd name="T69" fmla="*/ 2147483647 h 77"/>
                  <a:gd name="T70" fmla="*/ 2147483647 w 56"/>
                  <a:gd name="T71" fmla="*/ 2147483647 h 77"/>
                  <a:gd name="T72" fmla="*/ 2147483647 w 56"/>
                  <a:gd name="T73" fmla="*/ 2147483647 h 77"/>
                  <a:gd name="T74" fmla="*/ 2147483647 w 56"/>
                  <a:gd name="T75" fmla="*/ 2147483647 h 77"/>
                  <a:gd name="T76" fmla="*/ 2147483647 w 56"/>
                  <a:gd name="T77" fmla="*/ 2147483647 h 77"/>
                  <a:gd name="T78" fmla="*/ 2147483647 w 56"/>
                  <a:gd name="T79" fmla="*/ 2147483647 h 77"/>
                  <a:gd name="T80" fmla="*/ 2147483647 w 56"/>
                  <a:gd name="T81" fmla="*/ 2147483647 h 77"/>
                  <a:gd name="T82" fmla="*/ 2147483647 w 56"/>
                  <a:gd name="T83" fmla="*/ 2147483647 h 77"/>
                  <a:gd name="T84" fmla="*/ 2147483647 w 56"/>
                  <a:gd name="T85" fmla="*/ 2147483647 h 77"/>
                  <a:gd name="T86" fmla="*/ 2147483647 w 56"/>
                  <a:gd name="T87" fmla="*/ 2147483647 h 77"/>
                  <a:gd name="T88" fmla="*/ 2147483647 w 56"/>
                  <a:gd name="T89" fmla="*/ 2147483647 h 77"/>
                  <a:gd name="T90" fmla="*/ 2147483647 w 56"/>
                  <a:gd name="T91" fmla="*/ 2147483647 h 77"/>
                  <a:gd name="T92" fmla="*/ 2147483647 w 56"/>
                  <a:gd name="T93" fmla="*/ 2147483647 h 77"/>
                  <a:gd name="T94" fmla="*/ 2147483647 w 56"/>
                  <a:gd name="T95" fmla="*/ 2147483647 h 77"/>
                  <a:gd name="T96" fmla="*/ 2147483647 w 56"/>
                  <a:gd name="T97" fmla="*/ 2147483647 h 77"/>
                  <a:gd name="T98" fmla="*/ 2147483647 w 56"/>
                  <a:gd name="T99" fmla="*/ 2147483647 h 77"/>
                  <a:gd name="T100" fmla="*/ 2147483647 w 56"/>
                  <a:gd name="T101" fmla="*/ 2147483647 h 77"/>
                  <a:gd name="T102" fmla="*/ 2147483647 w 56"/>
                  <a:gd name="T103" fmla="*/ 2147483647 h 77"/>
                  <a:gd name="T104" fmla="*/ 2147483647 w 56"/>
                  <a:gd name="T105" fmla="*/ 2147483647 h 77"/>
                  <a:gd name="T106" fmla="*/ 2147483647 w 56"/>
                  <a:gd name="T107" fmla="*/ 2147483647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 h="77">
                    <a:moveTo>
                      <a:pt x="11" y="73"/>
                    </a:moveTo>
                    <a:lnTo>
                      <a:pt x="11" y="73"/>
                    </a:lnTo>
                    <a:lnTo>
                      <a:pt x="7" y="71"/>
                    </a:lnTo>
                    <a:lnTo>
                      <a:pt x="7" y="70"/>
                    </a:lnTo>
                    <a:lnTo>
                      <a:pt x="5" y="66"/>
                    </a:lnTo>
                    <a:lnTo>
                      <a:pt x="2" y="62"/>
                    </a:lnTo>
                    <a:lnTo>
                      <a:pt x="1" y="60"/>
                    </a:lnTo>
                    <a:lnTo>
                      <a:pt x="0" y="59"/>
                    </a:lnTo>
                    <a:lnTo>
                      <a:pt x="0" y="58"/>
                    </a:lnTo>
                    <a:lnTo>
                      <a:pt x="1" y="56"/>
                    </a:lnTo>
                    <a:lnTo>
                      <a:pt x="2" y="54"/>
                    </a:lnTo>
                    <a:lnTo>
                      <a:pt x="3" y="54"/>
                    </a:lnTo>
                    <a:lnTo>
                      <a:pt x="5" y="53"/>
                    </a:lnTo>
                    <a:lnTo>
                      <a:pt x="5" y="51"/>
                    </a:lnTo>
                    <a:lnTo>
                      <a:pt x="6" y="51"/>
                    </a:lnTo>
                    <a:lnTo>
                      <a:pt x="7" y="53"/>
                    </a:lnTo>
                    <a:lnTo>
                      <a:pt x="9" y="51"/>
                    </a:lnTo>
                    <a:lnTo>
                      <a:pt x="11" y="50"/>
                    </a:lnTo>
                    <a:lnTo>
                      <a:pt x="12" y="46"/>
                    </a:lnTo>
                    <a:lnTo>
                      <a:pt x="14" y="43"/>
                    </a:lnTo>
                    <a:lnTo>
                      <a:pt x="16" y="40"/>
                    </a:lnTo>
                    <a:lnTo>
                      <a:pt x="18" y="38"/>
                    </a:lnTo>
                    <a:lnTo>
                      <a:pt x="19" y="33"/>
                    </a:lnTo>
                    <a:lnTo>
                      <a:pt x="22" y="29"/>
                    </a:lnTo>
                    <a:lnTo>
                      <a:pt x="23" y="27"/>
                    </a:lnTo>
                    <a:lnTo>
                      <a:pt x="24" y="27"/>
                    </a:lnTo>
                    <a:lnTo>
                      <a:pt x="27" y="26"/>
                    </a:lnTo>
                    <a:lnTo>
                      <a:pt x="28" y="24"/>
                    </a:lnTo>
                    <a:lnTo>
                      <a:pt x="30" y="21"/>
                    </a:lnTo>
                    <a:lnTo>
                      <a:pt x="33" y="16"/>
                    </a:lnTo>
                    <a:lnTo>
                      <a:pt x="36" y="15"/>
                    </a:lnTo>
                    <a:lnTo>
                      <a:pt x="39" y="13"/>
                    </a:lnTo>
                    <a:lnTo>
                      <a:pt x="40" y="11"/>
                    </a:lnTo>
                    <a:lnTo>
                      <a:pt x="44" y="9"/>
                    </a:lnTo>
                    <a:lnTo>
                      <a:pt x="47" y="2"/>
                    </a:lnTo>
                    <a:lnTo>
                      <a:pt x="49" y="1"/>
                    </a:lnTo>
                    <a:lnTo>
                      <a:pt x="51" y="0"/>
                    </a:lnTo>
                    <a:lnTo>
                      <a:pt x="54" y="1"/>
                    </a:lnTo>
                    <a:lnTo>
                      <a:pt x="56" y="4"/>
                    </a:lnTo>
                    <a:lnTo>
                      <a:pt x="56" y="6"/>
                    </a:lnTo>
                    <a:lnTo>
                      <a:pt x="56" y="7"/>
                    </a:lnTo>
                    <a:lnTo>
                      <a:pt x="56" y="9"/>
                    </a:lnTo>
                    <a:lnTo>
                      <a:pt x="51" y="12"/>
                    </a:lnTo>
                    <a:lnTo>
                      <a:pt x="51" y="13"/>
                    </a:lnTo>
                    <a:lnTo>
                      <a:pt x="51" y="16"/>
                    </a:lnTo>
                    <a:lnTo>
                      <a:pt x="46" y="23"/>
                    </a:lnTo>
                    <a:lnTo>
                      <a:pt x="40" y="29"/>
                    </a:lnTo>
                    <a:lnTo>
                      <a:pt x="38" y="35"/>
                    </a:lnTo>
                    <a:lnTo>
                      <a:pt x="38" y="42"/>
                    </a:lnTo>
                    <a:lnTo>
                      <a:pt x="38" y="49"/>
                    </a:lnTo>
                    <a:lnTo>
                      <a:pt x="39" y="50"/>
                    </a:lnTo>
                    <a:lnTo>
                      <a:pt x="40" y="55"/>
                    </a:lnTo>
                    <a:lnTo>
                      <a:pt x="41" y="55"/>
                    </a:lnTo>
                    <a:lnTo>
                      <a:pt x="43" y="56"/>
                    </a:lnTo>
                    <a:lnTo>
                      <a:pt x="44" y="60"/>
                    </a:lnTo>
                    <a:lnTo>
                      <a:pt x="44" y="62"/>
                    </a:lnTo>
                    <a:lnTo>
                      <a:pt x="35" y="66"/>
                    </a:lnTo>
                    <a:lnTo>
                      <a:pt x="30" y="69"/>
                    </a:lnTo>
                    <a:lnTo>
                      <a:pt x="25" y="71"/>
                    </a:lnTo>
                    <a:lnTo>
                      <a:pt x="24" y="73"/>
                    </a:lnTo>
                    <a:lnTo>
                      <a:pt x="22" y="75"/>
                    </a:lnTo>
                    <a:lnTo>
                      <a:pt x="12" y="77"/>
                    </a:lnTo>
                    <a:lnTo>
                      <a:pt x="11" y="7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8" name="Freeform 531"/>
              <p:cNvSpPr>
                <a:spLocks/>
              </p:cNvSpPr>
              <p:nvPr/>
            </p:nvSpPr>
            <p:spPr bwMode="auto">
              <a:xfrm>
                <a:off x="3196731" y="2442402"/>
                <a:ext cx="3819" cy="2865"/>
              </a:xfrm>
              <a:custGeom>
                <a:avLst/>
                <a:gdLst>
                  <a:gd name="T0" fmla="*/ 2147483647 w 4"/>
                  <a:gd name="T1" fmla="*/ 0 h 3"/>
                  <a:gd name="T2" fmla="*/ 2147483647 w 4"/>
                  <a:gd name="T3" fmla="*/ 0 h 3"/>
                  <a:gd name="T4" fmla="*/ 2147483647 w 4"/>
                  <a:gd name="T5" fmla="*/ 0 h 3"/>
                  <a:gd name="T6" fmla="*/ 2147483647 w 4"/>
                  <a:gd name="T7" fmla="*/ 2147483647 h 3"/>
                  <a:gd name="T8" fmla="*/ 2147483647 w 4"/>
                  <a:gd name="T9" fmla="*/ 2147483647 h 3"/>
                  <a:gd name="T10" fmla="*/ 0 w 4"/>
                  <a:gd name="T11" fmla="*/ 2147483647 h 3"/>
                  <a:gd name="T12" fmla="*/ 0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0 h 3"/>
                  <a:gd name="T26" fmla="*/ 2147483647 w 4"/>
                  <a:gd name="T27" fmla="*/ 0 h 3"/>
                  <a:gd name="T28" fmla="*/ 2147483647 w 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3">
                    <a:moveTo>
                      <a:pt x="2" y="0"/>
                    </a:moveTo>
                    <a:lnTo>
                      <a:pt x="2" y="0"/>
                    </a:lnTo>
                    <a:lnTo>
                      <a:pt x="1" y="0"/>
                    </a:lnTo>
                    <a:lnTo>
                      <a:pt x="1" y="1"/>
                    </a:lnTo>
                    <a:lnTo>
                      <a:pt x="0" y="2"/>
                    </a:lnTo>
                    <a:lnTo>
                      <a:pt x="1" y="3"/>
                    </a:lnTo>
                    <a:lnTo>
                      <a:pt x="2" y="2"/>
                    </a:lnTo>
                    <a:lnTo>
                      <a:pt x="4" y="1"/>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9" name="Freeform 532"/>
              <p:cNvSpPr>
                <a:spLocks/>
              </p:cNvSpPr>
              <p:nvPr/>
            </p:nvSpPr>
            <p:spPr bwMode="auto">
              <a:xfrm>
                <a:off x="3170951" y="2470093"/>
                <a:ext cx="3819" cy="1910"/>
              </a:xfrm>
              <a:custGeom>
                <a:avLst/>
                <a:gdLst>
                  <a:gd name="T0" fmla="*/ 2147483647 w 4"/>
                  <a:gd name="T1" fmla="*/ 2147483647 h 2"/>
                  <a:gd name="T2" fmla="*/ 2147483647 w 4"/>
                  <a:gd name="T3" fmla="*/ 2147483647 h 2"/>
                  <a:gd name="T4" fmla="*/ 0 w 4"/>
                  <a:gd name="T5" fmla="*/ 0 h 2"/>
                  <a:gd name="T6" fmla="*/ 0 w 4"/>
                  <a:gd name="T7" fmla="*/ 0 h 2"/>
                  <a:gd name="T8" fmla="*/ 2147483647 w 4"/>
                  <a:gd name="T9" fmla="*/ 2147483647 h 2"/>
                  <a:gd name="T10" fmla="*/ 2147483647 w 4"/>
                  <a:gd name="T11" fmla="*/ 2147483647 h 2"/>
                  <a:gd name="T12" fmla="*/ 2147483647 w 4"/>
                  <a:gd name="T13" fmla="*/ 2147483647 h 2"/>
                  <a:gd name="T14" fmla="*/ 2147483647 w 4"/>
                  <a:gd name="T15" fmla="*/ 2147483647 h 2"/>
                  <a:gd name="T16" fmla="*/ 2147483647 w 4"/>
                  <a:gd name="T17" fmla="*/ 2147483647 h 2"/>
                  <a:gd name="T18" fmla="*/ 2147483647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2" y="1"/>
                    </a:moveTo>
                    <a:lnTo>
                      <a:pt x="2" y="1"/>
                    </a:lnTo>
                    <a:lnTo>
                      <a:pt x="0" y="0"/>
                    </a:lnTo>
                    <a:lnTo>
                      <a:pt x="1" y="1"/>
                    </a:lnTo>
                    <a:lnTo>
                      <a:pt x="2" y="2"/>
                    </a:lnTo>
                    <a:lnTo>
                      <a:pt x="4" y="2"/>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0" name="Freeform 533"/>
              <p:cNvSpPr>
                <a:spLocks/>
              </p:cNvSpPr>
              <p:nvPr/>
            </p:nvSpPr>
            <p:spPr bwMode="auto">
              <a:xfrm>
                <a:off x="3102201" y="2374607"/>
                <a:ext cx="31510" cy="24826"/>
              </a:xfrm>
              <a:custGeom>
                <a:avLst/>
                <a:gdLst>
                  <a:gd name="T0" fmla="*/ 2147483647 w 33"/>
                  <a:gd name="T1" fmla="*/ 2147483647 h 26"/>
                  <a:gd name="T2" fmla="*/ 2147483647 w 33"/>
                  <a:gd name="T3" fmla="*/ 2147483647 h 26"/>
                  <a:gd name="T4" fmla="*/ 2147483647 w 33"/>
                  <a:gd name="T5" fmla="*/ 2147483647 h 26"/>
                  <a:gd name="T6" fmla="*/ 2147483647 w 33"/>
                  <a:gd name="T7" fmla="*/ 2147483647 h 26"/>
                  <a:gd name="T8" fmla="*/ 2147483647 w 33"/>
                  <a:gd name="T9" fmla="*/ 2147483647 h 26"/>
                  <a:gd name="T10" fmla="*/ 2147483647 w 33"/>
                  <a:gd name="T11" fmla="*/ 2147483647 h 26"/>
                  <a:gd name="T12" fmla="*/ 2147483647 w 33"/>
                  <a:gd name="T13" fmla="*/ 2147483647 h 26"/>
                  <a:gd name="T14" fmla="*/ 2147483647 w 33"/>
                  <a:gd name="T15" fmla="*/ 2147483647 h 26"/>
                  <a:gd name="T16" fmla="*/ 2147483647 w 33"/>
                  <a:gd name="T17" fmla="*/ 2147483647 h 26"/>
                  <a:gd name="T18" fmla="*/ 2147483647 w 33"/>
                  <a:gd name="T19" fmla="*/ 2147483647 h 26"/>
                  <a:gd name="T20" fmla="*/ 2147483647 w 33"/>
                  <a:gd name="T21" fmla="*/ 2147483647 h 26"/>
                  <a:gd name="T22" fmla="*/ 2147483647 w 33"/>
                  <a:gd name="T23" fmla="*/ 2147483647 h 26"/>
                  <a:gd name="T24" fmla="*/ 2147483647 w 33"/>
                  <a:gd name="T25" fmla="*/ 2147483647 h 26"/>
                  <a:gd name="T26" fmla="*/ 2147483647 w 33"/>
                  <a:gd name="T27" fmla="*/ 2147483647 h 26"/>
                  <a:gd name="T28" fmla="*/ 2147483647 w 33"/>
                  <a:gd name="T29" fmla="*/ 2147483647 h 26"/>
                  <a:gd name="T30" fmla="*/ 2147483647 w 33"/>
                  <a:gd name="T31" fmla="*/ 2147483647 h 26"/>
                  <a:gd name="T32" fmla="*/ 2147483647 w 33"/>
                  <a:gd name="T33" fmla="*/ 2147483647 h 26"/>
                  <a:gd name="T34" fmla="*/ 2147483647 w 33"/>
                  <a:gd name="T35" fmla="*/ 2147483647 h 26"/>
                  <a:gd name="T36" fmla="*/ 2147483647 w 33"/>
                  <a:gd name="T37" fmla="*/ 2147483647 h 26"/>
                  <a:gd name="T38" fmla="*/ 2147483647 w 33"/>
                  <a:gd name="T39" fmla="*/ 2147483647 h 26"/>
                  <a:gd name="T40" fmla="*/ 2147483647 w 33"/>
                  <a:gd name="T41" fmla="*/ 2147483647 h 26"/>
                  <a:gd name="T42" fmla="*/ 2147483647 w 33"/>
                  <a:gd name="T43" fmla="*/ 2147483647 h 26"/>
                  <a:gd name="T44" fmla="*/ 2147483647 w 33"/>
                  <a:gd name="T45" fmla="*/ 2147483647 h 26"/>
                  <a:gd name="T46" fmla="*/ 2147483647 w 33"/>
                  <a:gd name="T47" fmla="*/ 2147483647 h 26"/>
                  <a:gd name="T48" fmla="*/ 2147483647 w 33"/>
                  <a:gd name="T49" fmla="*/ 2147483647 h 26"/>
                  <a:gd name="T50" fmla="*/ 2147483647 w 33"/>
                  <a:gd name="T51" fmla="*/ 2147483647 h 26"/>
                  <a:gd name="T52" fmla="*/ 2147483647 w 33"/>
                  <a:gd name="T53" fmla="*/ 2147483647 h 26"/>
                  <a:gd name="T54" fmla="*/ 2147483647 w 33"/>
                  <a:gd name="T55" fmla="*/ 2147483647 h 26"/>
                  <a:gd name="T56" fmla="*/ 2147483647 w 33"/>
                  <a:gd name="T57" fmla="*/ 2147483647 h 26"/>
                  <a:gd name="T58" fmla="*/ 2147483647 w 33"/>
                  <a:gd name="T59" fmla="*/ 2147483647 h 26"/>
                  <a:gd name="T60" fmla="*/ 2147483647 w 33"/>
                  <a:gd name="T61" fmla="*/ 2147483647 h 26"/>
                  <a:gd name="T62" fmla="*/ 2147483647 w 33"/>
                  <a:gd name="T63" fmla="*/ 2147483647 h 26"/>
                  <a:gd name="T64" fmla="*/ 2147483647 w 33"/>
                  <a:gd name="T65" fmla="*/ 2147483647 h 26"/>
                  <a:gd name="T66" fmla="*/ 2147483647 w 33"/>
                  <a:gd name="T67" fmla="*/ 2147483647 h 26"/>
                  <a:gd name="T68" fmla="*/ 2147483647 w 33"/>
                  <a:gd name="T69" fmla="*/ 0 h 26"/>
                  <a:gd name="T70" fmla="*/ 2147483647 w 33"/>
                  <a:gd name="T71" fmla="*/ 2147483647 h 26"/>
                  <a:gd name="T72" fmla="*/ 2147483647 w 33"/>
                  <a:gd name="T73" fmla="*/ 0 h 26"/>
                  <a:gd name="T74" fmla="*/ 2147483647 w 33"/>
                  <a:gd name="T75" fmla="*/ 0 h 26"/>
                  <a:gd name="T76" fmla="*/ 2147483647 w 33"/>
                  <a:gd name="T77" fmla="*/ 2147483647 h 26"/>
                  <a:gd name="T78" fmla="*/ 2147483647 w 33"/>
                  <a:gd name="T79" fmla="*/ 2147483647 h 26"/>
                  <a:gd name="T80" fmla="*/ 2147483647 w 33"/>
                  <a:gd name="T81" fmla="*/ 2147483647 h 26"/>
                  <a:gd name="T82" fmla="*/ 2147483647 w 33"/>
                  <a:gd name="T83" fmla="*/ 2147483647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 h="26">
                    <a:moveTo>
                      <a:pt x="6" y="7"/>
                    </a:moveTo>
                    <a:lnTo>
                      <a:pt x="6" y="7"/>
                    </a:lnTo>
                    <a:lnTo>
                      <a:pt x="5" y="7"/>
                    </a:lnTo>
                    <a:lnTo>
                      <a:pt x="3" y="6"/>
                    </a:lnTo>
                    <a:lnTo>
                      <a:pt x="2" y="8"/>
                    </a:lnTo>
                    <a:lnTo>
                      <a:pt x="2" y="9"/>
                    </a:lnTo>
                    <a:lnTo>
                      <a:pt x="2" y="11"/>
                    </a:lnTo>
                    <a:lnTo>
                      <a:pt x="3" y="12"/>
                    </a:lnTo>
                    <a:lnTo>
                      <a:pt x="2" y="12"/>
                    </a:lnTo>
                    <a:lnTo>
                      <a:pt x="1" y="13"/>
                    </a:lnTo>
                    <a:lnTo>
                      <a:pt x="0" y="17"/>
                    </a:lnTo>
                    <a:lnTo>
                      <a:pt x="1" y="18"/>
                    </a:lnTo>
                    <a:lnTo>
                      <a:pt x="2" y="18"/>
                    </a:lnTo>
                    <a:lnTo>
                      <a:pt x="3" y="18"/>
                    </a:lnTo>
                    <a:lnTo>
                      <a:pt x="5" y="15"/>
                    </a:lnTo>
                    <a:lnTo>
                      <a:pt x="6" y="14"/>
                    </a:lnTo>
                    <a:lnTo>
                      <a:pt x="7" y="14"/>
                    </a:lnTo>
                    <a:lnTo>
                      <a:pt x="11" y="15"/>
                    </a:lnTo>
                    <a:lnTo>
                      <a:pt x="12" y="15"/>
                    </a:lnTo>
                    <a:lnTo>
                      <a:pt x="13" y="18"/>
                    </a:lnTo>
                    <a:lnTo>
                      <a:pt x="14" y="18"/>
                    </a:lnTo>
                    <a:lnTo>
                      <a:pt x="13" y="20"/>
                    </a:lnTo>
                    <a:lnTo>
                      <a:pt x="12" y="22"/>
                    </a:lnTo>
                    <a:lnTo>
                      <a:pt x="12" y="23"/>
                    </a:lnTo>
                    <a:lnTo>
                      <a:pt x="13" y="23"/>
                    </a:lnTo>
                    <a:lnTo>
                      <a:pt x="13" y="24"/>
                    </a:lnTo>
                    <a:lnTo>
                      <a:pt x="12" y="25"/>
                    </a:lnTo>
                    <a:lnTo>
                      <a:pt x="13" y="26"/>
                    </a:lnTo>
                    <a:lnTo>
                      <a:pt x="16" y="25"/>
                    </a:lnTo>
                    <a:lnTo>
                      <a:pt x="16" y="24"/>
                    </a:lnTo>
                    <a:lnTo>
                      <a:pt x="16" y="22"/>
                    </a:lnTo>
                    <a:lnTo>
                      <a:pt x="18" y="19"/>
                    </a:lnTo>
                    <a:lnTo>
                      <a:pt x="21" y="17"/>
                    </a:lnTo>
                    <a:lnTo>
                      <a:pt x="24" y="15"/>
                    </a:lnTo>
                    <a:lnTo>
                      <a:pt x="25" y="17"/>
                    </a:lnTo>
                    <a:lnTo>
                      <a:pt x="25" y="18"/>
                    </a:lnTo>
                    <a:lnTo>
                      <a:pt x="24" y="18"/>
                    </a:lnTo>
                    <a:lnTo>
                      <a:pt x="22" y="18"/>
                    </a:lnTo>
                    <a:lnTo>
                      <a:pt x="21" y="18"/>
                    </a:lnTo>
                    <a:lnTo>
                      <a:pt x="21" y="20"/>
                    </a:lnTo>
                    <a:lnTo>
                      <a:pt x="21" y="22"/>
                    </a:lnTo>
                    <a:lnTo>
                      <a:pt x="23" y="20"/>
                    </a:lnTo>
                    <a:lnTo>
                      <a:pt x="24" y="19"/>
                    </a:lnTo>
                    <a:lnTo>
                      <a:pt x="25" y="19"/>
                    </a:lnTo>
                    <a:lnTo>
                      <a:pt x="28" y="22"/>
                    </a:lnTo>
                    <a:lnTo>
                      <a:pt x="28" y="23"/>
                    </a:lnTo>
                    <a:lnTo>
                      <a:pt x="29" y="23"/>
                    </a:lnTo>
                    <a:lnTo>
                      <a:pt x="28" y="20"/>
                    </a:lnTo>
                    <a:lnTo>
                      <a:pt x="30" y="18"/>
                    </a:lnTo>
                    <a:lnTo>
                      <a:pt x="32" y="17"/>
                    </a:lnTo>
                    <a:lnTo>
                      <a:pt x="32" y="15"/>
                    </a:lnTo>
                    <a:lnTo>
                      <a:pt x="29" y="14"/>
                    </a:lnTo>
                    <a:lnTo>
                      <a:pt x="30" y="13"/>
                    </a:lnTo>
                    <a:lnTo>
                      <a:pt x="32" y="12"/>
                    </a:lnTo>
                    <a:lnTo>
                      <a:pt x="32" y="9"/>
                    </a:lnTo>
                    <a:lnTo>
                      <a:pt x="32" y="7"/>
                    </a:lnTo>
                    <a:lnTo>
                      <a:pt x="33" y="6"/>
                    </a:lnTo>
                    <a:lnTo>
                      <a:pt x="32" y="4"/>
                    </a:lnTo>
                    <a:lnTo>
                      <a:pt x="30" y="2"/>
                    </a:lnTo>
                    <a:lnTo>
                      <a:pt x="32" y="0"/>
                    </a:lnTo>
                    <a:lnTo>
                      <a:pt x="30" y="1"/>
                    </a:lnTo>
                    <a:lnTo>
                      <a:pt x="32" y="0"/>
                    </a:lnTo>
                    <a:lnTo>
                      <a:pt x="30" y="0"/>
                    </a:lnTo>
                    <a:lnTo>
                      <a:pt x="25" y="0"/>
                    </a:lnTo>
                    <a:lnTo>
                      <a:pt x="25" y="1"/>
                    </a:lnTo>
                    <a:lnTo>
                      <a:pt x="23" y="2"/>
                    </a:lnTo>
                    <a:lnTo>
                      <a:pt x="21" y="2"/>
                    </a:lnTo>
                    <a:lnTo>
                      <a:pt x="19" y="2"/>
                    </a:lnTo>
                    <a:lnTo>
                      <a:pt x="17" y="1"/>
                    </a:lnTo>
                    <a:lnTo>
                      <a:pt x="14" y="6"/>
                    </a:lnTo>
                    <a:lnTo>
                      <a:pt x="12" y="6"/>
                    </a:lnTo>
                    <a:lnTo>
                      <a:pt x="6"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1" name="Freeform 534"/>
              <p:cNvSpPr>
                <a:spLocks/>
              </p:cNvSpPr>
              <p:nvPr/>
            </p:nvSpPr>
            <p:spPr bwMode="auto">
              <a:xfrm>
                <a:off x="2443350" y="2478686"/>
                <a:ext cx="363800" cy="503209"/>
              </a:xfrm>
              <a:custGeom>
                <a:avLst/>
                <a:gdLst>
                  <a:gd name="T0" fmla="*/ 2147483647 w 381"/>
                  <a:gd name="T1" fmla="*/ 2147483647 h 527"/>
                  <a:gd name="T2" fmla="*/ 2147483647 w 381"/>
                  <a:gd name="T3" fmla="*/ 2147483647 h 527"/>
                  <a:gd name="T4" fmla="*/ 2147483647 w 381"/>
                  <a:gd name="T5" fmla="*/ 2147483647 h 527"/>
                  <a:gd name="T6" fmla="*/ 2147483647 w 381"/>
                  <a:gd name="T7" fmla="*/ 2147483647 h 527"/>
                  <a:gd name="T8" fmla="*/ 2147483647 w 381"/>
                  <a:gd name="T9" fmla="*/ 2147483647 h 527"/>
                  <a:gd name="T10" fmla="*/ 2147483647 w 381"/>
                  <a:gd name="T11" fmla="*/ 2147483647 h 527"/>
                  <a:gd name="T12" fmla="*/ 2147483647 w 381"/>
                  <a:gd name="T13" fmla="*/ 2147483647 h 527"/>
                  <a:gd name="T14" fmla="*/ 2147483647 w 381"/>
                  <a:gd name="T15" fmla="*/ 2147483647 h 527"/>
                  <a:gd name="T16" fmla="*/ 2147483647 w 381"/>
                  <a:gd name="T17" fmla="*/ 2147483647 h 527"/>
                  <a:gd name="T18" fmla="*/ 2147483647 w 381"/>
                  <a:gd name="T19" fmla="*/ 2147483647 h 527"/>
                  <a:gd name="T20" fmla="*/ 2147483647 w 381"/>
                  <a:gd name="T21" fmla="*/ 2147483647 h 527"/>
                  <a:gd name="T22" fmla="*/ 2147483647 w 381"/>
                  <a:gd name="T23" fmla="*/ 2147483647 h 527"/>
                  <a:gd name="T24" fmla="*/ 2147483647 w 381"/>
                  <a:gd name="T25" fmla="*/ 2147483647 h 527"/>
                  <a:gd name="T26" fmla="*/ 2147483647 w 381"/>
                  <a:gd name="T27" fmla="*/ 2147483647 h 527"/>
                  <a:gd name="T28" fmla="*/ 2147483647 w 381"/>
                  <a:gd name="T29" fmla="*/ 2147483647 h 527"/>
                  <a:gd name="T30" fmla="*/ 2147483647 w 381"/>
                  <a:gd name="T31" fmla="*/ 2147483647 h 527"/>
                  <a:gd name="T32" fmla="*/ 2147483647 w 381"/>
                  <a:gd name="T33" fmla="*/ 2147483647 h 527"/>
                  <a:gd name="T34" fmla="*/ 2147483647 w 381"/>
                  <a:gd name="T35" fmla="*/ 2147483647 h 527"/>
                  <a:gd name="T36" fmla="*/ 2147483647 w 381"/>
                  <a:gd name="T37" fmla="*/ 2147483647 h 527"/>
                  <a:gd name="T38" fmla="*/ 2147483647 w 381"/>
                  <a:gd name="T39" fmla="*/ 2147483647 h 527"/>
                  <a:gd name="T40" fmla="*/ 2147483647 w 381"/>
                  <a:gd name="T41" fmla="*/ 2147483647 h 527"/>
                  <a:gd name="T42" fmla="*/ 2147483647 w 381"/>
                  <a:gd name="T43" fmla="*/ 2147483647 h 527"/>
                  <a:gd name="T44" fmla="*/ 2147483647 w 381"/>
                  <a:gd name="T45" fmla="*/ 2147483647 h 527"/>
                  <a:gd name="T46" fmla="*/ 2147483647 w 381"/>
                  <a:gd name="T47" fmla="*/ 2147483647 h 527"/>
                  <a:gd name="T48" fmla="*/ 2147483647 w 381"/>
                  <a:gd name="T49" fmla="*/ 2147483647 h 527"/>
                  <a:gd name="T50" fmla="*/ 2147483647 w 381"/>
                  <a:gd name="T51" fmla="*/ 2147483647 h 527"/>
                  <a:gd name="T52" fmla="*/ 2147483647 w 381"/>
                  <a:gd name="T53" fmla="*/ 2147483647 h 527"/>
                  <a:gd name="T54" fmla="*/ 2147483647 w 381"/>
                  <a:gd name="T55" fmla="*/ 2147483647 h 527"/>
                  <a:gd name="T56" fmla="*/ 2147483647 w 381"/>
                  <a:gd name="T57" fmla="*/ 2147483647 h 527"/>
                  <a:gd name="T58" fmla="*/ 2147483647 w 381"/>
                  <a:gd name="T59" fmla="*/ 2147483647 h 527"/>
                  <a:gd name="T60" fmla="*/ 2147483647 w 381"/>
                  <a:gd name="T61" fmla="*/ 2147483647 h 527"/>
                  <a:gd name="T62" fmla="*/ 2147483647 w 381"/>
                  <a:gd name="T63" fmla="*/ 2147483647 h 527"/>
                  <a:gd name="T64" fmla="*/ 2147483647 w 381"/>
                  <a:gd name="T65" fmla="*/ 2147483647 h 527"/>
                  <a:gd name="T66" fmla="*/ 2147483647 w 381"/>
                  <a:gd name="T67" fmla="*/ 2147483647 h 527"/>
                  <a:gd name="T68" fmla="*/ 2147483647 w 381"/>
                  <a:gd name="T69" fmla="*/ 2147483647 h 527"/>
                  <a:gd name="T70" fmla="*/ 2147483647 w 381"/>
                  <a:gd name="T71" fmla="*/ 2147483647 h 527"/>
                  <a:gd name="T72" fmla="*/ 2147483647 w 381"/>
                  <a:gd name="T73" fmla="*/ 2147483647 h 527"/>
                  <a:gd name="T74" fmla="*/ 2147483647 w 381"/>
                  <a:gd name="T75" fmla="*/ 2147483647 h 527"/>
                  <a:gd name="T76" fmla="*/ 2147483647 w 381"/>
                  <a:gd name="T77" fmla="*/ 2147483647 h 527"/>
                  <a:gd name="T78" fmla="*/ 2147483647 w 381"/>
                  <a:gd name="T79" fmla="*/ 2147483647 h 527"/>
                  <a:gd name="T80" fmla="*/ 2147483647 w 381"/>
                  <a:gd name="T81" fmla="*/ 2147483647 h 527"/>
                  <a:gd name="T82" fmla="*/ 2147483647 w 381"/>
                  <a:gd name="T83" fmla="*/ 2147483647 h 527"/>
                  <a:gd name="T84" fmla="*/ 2147483647 w 381"/>
                  <a:gd name="T85" fmla="*/ 2147483647 h 527"/>
                  <a:gd name="T86" fmla="*/ 2147483647 w 381"/>
                  <a:gd name="T87" fmla="*/ 2147483647 h 527"/>
                  <a:gd name="T88" fmla="*/ 2147483647 w 381"/>
                  <a:gd name="T89" fmla="*/ 2147483647 h 527"/>
                  <a:gd name="T90" fmla="*/ 2147483647 w 381"/>
                  <a:gd name="T91" fmla="*/ 2147483647 h 527"/>
                  <a:gd name="T92" fmla="*/ 2147483647 w 381"/>
                  <a:gd name="T93" fmla="*/ 2147483647 h 527"/>
                  <a:gd name="T94" fmla="*/ 2147483647 w 381"/>
                  <a:gd name="T95" fmla="*/ 2147483647 h 527"/>
                  <a:gd name="T96" fmla="*/ 2147483647 w 381"/>
                  <a:gd name="T97" fmla="*/ 2147483647 h 527"/>
                  <a:gd name="T98" fmla="*/ 2147483647 w 381"/>
                  <a:gd name="T99" fmla="*/ 2147483647 h 527"/>
                  <a:gd name="T100" fmla="*/ 2147483647 w 381"/>
                  <a:gd name="T101" fmla="*/ 2147483647 h 527"/>
                  <a:gd name="T102" fmla="*/ 2147483647 w 381"/>
                  <a:gd name="T103" fmla="*/ 2147483647 h 527"/>
                  <a:gd name="T104" fmla="*/ 2147483647 w 381"/>
                  <a:gd name="T105" fmla="*/ 2147483647 h 527"/>
                  <a:gd name="T106" fmla="*/ 2147483647 w 381"/>
                  <a:gd name="T107" fmla="*/ 2147483647 h 527"/>
                  <a:gd name="T108" fmla="*/ 2147483647 w 381"/>
                  <a:gd name="T109" fmla="*/ 2147483647 h 527"/>
                  <a:gd name="T110" fmla="*/ 2147483647 w 381"/>
                  <a:gd name="T111" fmla="*/ 2147483647 h 527"/>
                  <a:gd name="T112" fmla="*/ 2147483647 w 381"/>
                  <a:gd name="T113" fmla="*/ 2147483647 h 527"/>
                  <a:gd name="T114" fmla="*/ 2147483647 w 381"/>
                  <a:gd name="T115" fmla="*/ 2147483647 h 527"/>
                  <a:gd name="T116" fmla="*/ 2147483647 w 381"/>
                  <a:gd name="T117" fmla="*/ 2147483647 h 527"/>
                  <a:gd name="T118" fmla="*/ 2147483647 w 381"/>
                  <a:gd name="T119" fmla="*/ 2147483647 h 527"/>
                  <a:gd name="T120" fmla="*/ 2147483647 w 381"/>
                  <a:gd name="T121" fmla="*/ 2147483647 h 527"/>
                  <a:gd name="T122" fmla="*/ 2147483647 w 381"/>
                  <a:gd name="T123" fmla="*/ 2147483647 h 527"/>
                  <a:gd name="T124" fmla="*/ 2147483647 w 381"/>
                  <a:gd name="T125" fmla="*/ 214748364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1" h="527">
                    <a:moveTo>
                      <a:pt x="222" y="1"/>
                    </a:moveTo>
                    <a:lnTo>
                      <a:pt x="222" y="1"/>
                    </a:lnTo>
                    <a:lnTo>
                      <a:pt x="219" y="1"/>
                    </a:lnTo>
                    <a:lnTo>
                      <a:pt x="218" y="0"/>
                    </a:lnTo>
                    <a:lnTo>
                      <a:pt x="219" y="0"/>
                    </a:lnTo>
                    <a:lnTo>
                      <a:pt x="218" y="0"/>
                    </a:lnTo>
                    <a:lnTo>
                      <a:pt x="216" y="1"/>
                    </a:lnTo>
                    <a:lnTo>
                      <a:pt x="215" y="1"/>
                    </a:lnTo>
                    <a:lnTo>
                      <a:pt x="213" y="2"/>
                    </a:lnTo>
                    <a:lnTo>
                      <a:pt x="212" y="2"/>
                    </a:lnTo>
                    <a:lnTo>
                      <a:pt x="211" y="2"/>
                    </a:lnTo>
                    <a:lnTo>
                      <a:pt x="211" y="3"/>
                    </a:lnTo>
                    <a:lnTo>
                      <a:pt x="208" y="7"/>
                    </a:lnTo>
                    <a:lnTo>
                      <a:pt x="207" y="11"/>
                    </a:lnTo>
                    <a:lnTo>
                      <a:pt x="205" y="12"/>
                    </a:lnTo>
                    <a:lnTo>
                      <a:pt x="203" y="13"/>
                    </a:lnTo>
                    <a:lnTo>
                      <a:pt x="197" y="7"/>
                    </a:lnTo>
                    <a:lnTo>
                      <a:pt x="191" y="8"/>
                    </a:lnTo>
                    <a:lnTo>
                      <a:pt x="190" y="6"/>
                    </a:lnTo>
                    <a:lnTo>
                      <a:pt x="195" y="4"/>
                    </a:lnTo>
                    <a:lnTo>
                      <a:pt x="194" y="2"/>
                    </a:lnTo>
                    <a:lnTo>
                      <a:pt x="190" y="3"/>
                    </a:lnTo>
                    <a:lnTo>
                      <a:pt x="185" y="3"/>
                    </a:lnTo>
                    <a:lnTo>
                      <a:pt x="186" y="4"/>
                    </a:lnTo>
                    <a:lnTo>
                      <a:pt x="184" y="7"/>
                    </a:lnTo>
                    <a:lnTo>
                      <a:pt x="183" y="3"/>
                    </a:lnTo>
                    <a:lnTo>
                      <a:pt x="181" y="3"/>
                    </a:lnTo>
                    <a:lnTo>
                      <a:pt x="180" y="7"/>
                    </a:lnTo>
                    <a:lnTo>
                      <a:pt x="179" y="6"/>
                    </a:lnTo>
                    <a:lnTo>
                      <a:pt x="178" y="6"/>
                    </a:lnTo>
                    <a:lnTo>
                      <a:pt x="177" y="4"/>
                    </a:lnTo>
                    <a:lnTo>
                      <a:pt x="175" y="4"/>
                    </a:lnTo>
                    <a:lnTo>
                      <a:pt x="173" y="4"/>
                    </a:lnTo>
                    <a:lnTo>
                      <a:pt x="170" y="6"/>
                    </a:lnTo>
                    <a:lnTo>
                      <a:pt x="170" y="7"/>
                    </a:lnTo>
                    <a:lnTo>
                      <a:pt x="169" y="8"/>
                    </a:lnTo>
                    <a:lnTo>
                      <a:pt x="168" y="8"/>
                    </a:lnTo>
                    <a:lnTo>
                      <a:pt x="167" y="12"/>
                    </a:lnTo>
                    <a:lnTo>
                      <a:pt x="164" y="13"/>
                    </a:lnTo>
                    <a:lnTo>
                      <a:pt x="162" y="14"/>
                    </a:lnTo>
                    <a:lnTo>
                      <a:pt x="156" y="15"/>
                    </a:lnTo>
                    <a:lnTo>
                      <a:pt x="153" y="14"/>
                    </a:lnTo>
                    <a:lnTo>
                      <a:pt x="152" y="13"/>
                    </a:lnTo>
                    <a:lnTo>
                      <a:pt x="148" y="13"/>
                    </a:lnTo>
                    <a:lnTo>
                      <a:pt x="147" y="13"/>
                    </a:lnTo>
                    <a:lnTo>
                      <a:pt x="147" y="14"/>
                    </a:lnTo>
                    <a:lnTo>
                      <a:pt x="147" y="15"/>
                    </a:lnTo>
                    <a:lnTo>
                      <a:pt x="146" y="19"/>
                    </a:lnTo>
                    <a:lnTo>
                      <a:pt x="143" y="19"/>
                    </a:lnTo>
                    <a:lnTo>
                      <a:pt x="141" y="19"/>
                    </a:lnTo>
                    <a:lnTo>
                      <a:pt x="140" y="19"/>
                    </a:lnTo>
                    <a:lnTo>
                      <a:pt x="140" y="22"/>
                    </a:lnTo>
                    <a:lnTo>
                      <a:pt x="140" y="24"/>
                    </a:lnTo>
                    <a:lnTo>
                      <a:pt x="140" y="26"/>
                    </a:lnTo>
                    <a:lnTo>
                      <a:pt x="139" y="26"/>
                    </a:lnTo>
                    <a:lnTo>
                      <a:pt x="137" y="28"/>
                    </a:lnTo>
                    <a:lnTo>
                      <a:pt x="136" y="26"/>
                    </a:lnTo>
                    <a:lnTo>
                      <a:pt x="135" y="26"/>
                    </a:lnTo>
                    <a:lnTo>
                      <a:pt x="135" y="28"/>
                    </a:lnTo>
                    <a:lnTo>
                      <a:pt x="135" y="29"/>
                    </a:lnTo>
                    <a:lnTo>
                      <a:pt x="135" y="30"/>
                    </a:lnTo>
                    <a:lnTo>
                      <a:pt x="135" y="31"/>
                    </a:lnTo>
                    <a:lnTo>
                      <a:pt x="136" y="33"/>
                    </a:lnTo>
                    <a:lnTo>
                      <a:pt x="136" y="31"/>
                    </a:lnTo>
                    <a:lnTo>
                      <a:pt x="137" y="31"/>
                    </a:lnTo>
                    <a:lnTo>
                      <a:pt x="137" y="34"/>
                    </a:lnTo>
                    <a:lnTo>
                      <a:pt x="139" y="36"/>
                    </a:lnTo>
                    <a:lnTo>
                      <a:pt x="139" y="39"/>
                    </a:lnTo>
                    <a:lnTo>
                      <a:pt x="135" y="42"/>
                    </a:lnTo>
                    <a:lnTo>
                      <a:pt x="132" y="45"/>
                    </a:lnTo>
                    <a:lnTo>
                      <a:pt x="131" y="45"/>
                    </a:lnTo>
                    <a:lnTo>
                      <a:pt x="131" y="46"/>
                    </a:lnTo>
                    <a:lnTo>
                      <a:pt x="129" y="49"/>
                    </a:lnTo>
                    <a:lnTo>
                      <a:pt x="126" y="51"/>
                    </a:lnTo>
                    <a:lnTo>
                      <a:pt x="121" y="53"/>
                    </a:lnTo>
                    <a:lnTo>
                      <a:pt x="119" y="55"/>
                    </a:lnTo>
                    <a:lnTo>
                      <a:pt x="118" y="55"/>
                    </a:lnTo>
                    <a:lnTo>
                      <a:pt x="115" y="53"/>
                    </a:lnTo>
                    <a:lnTo>
                      <a:pt x="115" y="51"/>
                    </a:lnTo>
                    <a:lnTo>
                      <a:pt x="114" y="50"/>
                    </a:lnTo>
                    <a:lnTo>
                      <a:pt x="113" y="50"/>
                    </a:lnTo>
                    <a:lnTo>
                      <a:pt x="112" y="51"/>
                    </a:lnTo>
                    <a:lnTo>
                      <a:pt x="112" y="55"/>
                    </a:lnTo>
                    <a:lnTo>
                      <a:pt x="114" y="56"/>
                    </a:lnTo>
                    <a:lnTo>
                      <a:pt x="117" y="56"/>
                    </a:lnTo>
                    <a:lnTo>
                      <a:pt x="118" y="56"/>
                    </a:lnTo>
                    <a:lnTo>
                      <a:pt x="119" y="57"/>
                    </a:lnTo>
                    <a:lnTo>
                      <a:pt x="123" y="58"/>
                    </a:lnTo>
                    <a:lnTo>
                      <a:pt x="123" y="57"/>
                    </a:lnTo>
                    <a:lnTo>
                      <a:pt x="123" y="56"/>
                    </a:lnTo>
                    <a:lnTo>
                      <a:pt x="125" y="55"/>
                    </a:lnTo>
                    <a:lnTo>
                      <a:pt x="128" y="53"/>
                    </a:lnTo>
                    <a:lnTo>
                      <a:pt x="128" y="55"/>
                    </a:lnTo>
                    <a:lnTo>
                      <a:pt x="129" y="55"/>
                    </a:lnTo>
                    <a:lnTo>
                      <a:pt x="131" y="56"/>
                    </a:lnTo>
                    <a:lnTo>
                      <a:pt x="130" y="56"/>
                    </a:lnTo>
                    <a:lnTo>
                      <a:pt x="130" y="57"/>
                    </a:lnTo>
                    <a:lnTo>
                      <a:pt x="130" y="60"/>
                    </a:lnTo>
                    <a:lnTo>
                      <a:pt x="129" y="62"/>
                    </a:lnTo>
                    <a:lnTo>
                      <a:pt x="128" y="63"/>
                    </a:lnTo>
                    <a:lnTo>
                      <a:pt x="124" y="66"/>
                    </a:lnTo>
                    <a:lnTo>
                      <a:pt x="121" y="66"/>
                    </a:lnTo>
                    <a:lnTo>
                      <a:pt x="119" y="67"/>
                    </a:lnTo>
                    <a:lnTo>
                      <a:pt x="118" y="67"/>
                    </a:lnTo>
                    <a:lnTo>
                      <a:pt x="115" y="67"/>
                    </a:lnTo>
                    <a:lnTo>
                      <a:pt x="115" y="68"/>
                    </a:lnTo>
                    <a:lnTo>
                      <a:pt x="114" y="68"/>
                    </a:lnTo>
                    <a:lnTo>
                      <a:pt x="110" y="69"/>
                    </a:lnTo>
                    <a:lnTo>
                      <a:pt x="109" y="69"/>
                    </a:lnTo>
                    <a:lnTo>
                      <a:pt x="109" y="68"/>
                    </a:lnTo>
                    <a:lnTo>
                      <a:pt x="108" y="67"/>
                    </a:lnTo>
                    <a:lnTo>
                      <a:pt x="106" y="67"/>
                    </a:lnTo>
                    <a:lnTo>
                      <a:pt x="107" y="66"/>
                    </a:lnTo>
                    <a:lnTo>
                      <a:pt x="108" y="66"/>
                    </a:lnTo>
                    <a:lnTo>
                      <a:pt x="108" y="67"/>
                    </a:lnTo>
                    <a:lnTo>
                      <a:pt x="109" y="67"/>
                    </a:lnTo>
                    <a:lnTo>
                      <a:pt x="109" y="64"/>
                    </a:lnTo>
                    <a:lnTo>
                      <a:pt x="109" y="63"/>
                    </a:lnTo>
                    <a:lnTo>
                      <a:pt x="108" y="64"/>
                    </a:lnTo>
                    <a:lnTo>
                      <a:pt x="104" y="63"/>
                    </a:lnTo>
                    <a:lnTo>
                      <a:pt x="103" y="61"/>
                    </a:lnTo>
                    <a:lnTo>
                      <a:pt x="102" y="60"/>
                    </a:lnTo>
                    <a:lnTo>
                      <a:pt x="104" y="57"/>
                    </a:lnTo>
                    <a:lnTo>
                      <a:pt x="103" y="56"/>
                    </a:lnTo>
                    <a:lnTo>
                      <a:pt x="101" y="55"/>
                    </a:lnTo>
                    <a:lnTo>
                      <a:pt x="99" y="53"/>
                    </a:lnTo>
                    <a:lnTo>
                      <a:pt x="99" y="56"/>
                    </a:lnTo>
                    <a:lnTo>
                      <a:pt x="99" y="57"/>
                    </a:lnTo>
                    <a:lnTo>
                      <a:pt x="98" y="58"/>
                    </a:lnTo>
                    <a:lnTo>
                      <a:pt x="96" y="60"/>
                    </a:lnTo>
                    <a:lnTo>
                      <a:pt x="92" y="60"/>
                    </a:lnTo>
                    <a:lnTo>
                      <a:pt x="92" y="63"/>
                    </a:lnTo>
                    <a:lnTo>
                      <a:pt x="92" y="64"/>
                    </a:lnTo>
                    <a:lnTo>
                      <a:pt x="91" y="66"/>
                    </a:lnTo>
                    <a:lnTo>
                      <a:pt x="90" y="67"/>
                    </a:lnTo>
                    <a:lnTo>
                      <a:pt x="87" y="67"/>
                    </a:lnTo>
                    <a:lnTo>
                      <a:pt x="83" y="66"/>
                    </a:lnTo>
                    <a:lnTo>
                      <a:pt x="83" y="67"/>
                    </a:lnTo>
                    <a:lnTo>
                      <a:pt x="83" y="68"/>
                    </a:lnTo>
                    <a:lnTo>
                      <a:pt x="82" y="69"/>
                    </a:lnTo>
                    <a:lnTo>
                      <a:pt x="81" y="69"/>
                    </a:lnTo>
                    <a:lnTo>
                      <a:pt x="82" y="71"/>
                    </a:lnTo>
                    <a:lnTo>
                      <a:pt x="83" y="72"/>
                    </a:lnTo>
                    <a:lnTo>
                      <a:pt x="85" y="72"/>
                    </a:lnTo>
                    <a:lnTo>
                      <a:pt x="86" y="71"/>
                    </a:lnTo>
                    <a:lnTo>
                      <a:pt x="87" y="72"/>
                    </a:lnTo>
                    <a:lnTo>
                      <a:pt x="88" y="72"/>
                    </a:lnTo>
                    <a:lnTo>
                      <a:pt x="88" y="73"/>
                    </a:lnTo>
                    <a:lnTo>
                      <a:pt x="87" y="73"/>
                    </a:lnTo>
                    <a:lnTo>
                      <a:pt x="86" y="75"/>
                    </a:lnTo>
                    <a:lnTo>
                      <a:pt x="87" y="74"/>
                    </a:lnTo>
                    <a:lnTo>
                      <a:pt x="88" y="75"/>
                    </a:lnTo>
                    <a:lnTo>
                      <a:pt x="90" y="75"/>
                    </a:lnTo>
                    <a:lnTo>
                      <a:pt x="91" y="74"/>
                    </a:lnTo>
                    <a:lnTo>
                      <a:pt x="92" y="73"/>
                    </a:lnTo>
                    <a:lnTo>
                      <a:pt x="92" y="75"/>
                    </a:lnTo>
                    <a:lnTo>
                      <a:pt x="91" y="78"/>
                    </a:lnTo>
                    <a:lnTo>
                      <a:pt x="87" y="79"/>
                    </a:lnTo>
                    <a:lnTo>
                      <a:pt x="88" y="80"/>
                    </a:lnTo>
                    <a:lnTo>
                      <a:pt x="87" y="82"/>
                    </a:lnTo>
                    <a:lnTo>
                      <a:pt x="86" y="82"/>
                    </a:lnTo>
                    <a:lnTo>
                      <a:pt x="85" y="82"/>
                    </a:lnTo>
                    <a:lnTo>
                      <a:pt x="83" y="80"/>
                    </a:lnTo>
                    <a:lnTo>
                      <a:pt x="82" y="82"/>
                    </a:lnTo>
                    <a:lnTo>
                      <a:pt x="79" y="84"/>
                    </a:lnTo>
                    <a:lnTo>
                      <a:pt x="76" y="84"/>
                    </a:lnTo>
                    <a:lnTo>
                      <a:pt x="75" y="85"/>
                    </a:lnTo>
                    <a:lnTo>
                      <a:pt x="72" y="91"/>
                    </a:lnTo>
                    <a:lnTo>
                      <a:pt x="74" y="91"/>
                    </a:lnTo>
                    <a:lnTo>
                      <a:pt x="74" y="93"/>
                    </a:lnTo>
                    <a:lnTo>
                      <a:pt x="70" y="94"/>
                    </a:lnTo>
                    <a:lnTo>
                      <a:pt x="66" y="93"/>
                    </a:lnTo>
                    <a:lnTo>
                      <a:pt x="65" y="94"/>
                    </a:lnTo>
                    <a:lnTo>
                      <a:pt x="64" y="93"/>
                    </a:lnTo>
                    <a:lnTo>
                      <a:pt x="64" y="91"/>
                    </a:lnTo>
                    <a:lnTo>
                      <a:pt x="63" y="91"/>
                    </a:lnTo>
                    <a:lnTo>
                      <a:pt x="63" y="90"/>
                    </a:lnTo>
                    <a:lnTo>
                      <a:pt x="61" y="89"/>
                    </a:lnTo>
                    <a:lnTo>
                      <a:pt x="60" y="88"/>
                    </a:lnTo>
                    <a:lnTo>
                      <a:pt x="60" y="86"/>
                    </a:lnTo>
                    <a:lnTo>
                      <a:pt x="61" y="85"/>
                    </a:lnTo>
                    <a:lnTo>
                      <a:pt x="63" y="83"/>
                    </a:lnTo>
                    <a:lnTo>
                      <a:pt x="63" y="82"/>
                    </a:lnTo>
                    <a:lnTo>
                      <a:pt x="63" y="80"/>
                    </a:lnTo>
                    <a:lnTo>
                      <a:pt x="61" y="79"/>
                    </a:lnTo>
                    <a:lnTo>
                      <a:pt x="60" y="78"/>
                    </a:lnTo>
                    <a:lnTo>
                      <a:pt x="59" y="78"/>
                    </a:lnTo>
                    <a:lnTo>
                      <a:pt x="58" y="78"/>
                    </a:lnTo>
                    <a:lnTo>
                      <a:pt x="58" y="77"/>
                    </a:lnTo>
                    <a:lnTo>
                      <a:pt x="58" y="75"/>
                    </a:lnTo>
                    <a:lnTo>
                      <a:pt x="57" y="75"/>
                    </a:lnTo>
                    <a:lnTo>
                      <a:pt x="55" y="77"/>
                    </a:lnTo>
                    <a:lnTo>
                      <a:pt x="54" y="75"/>
                    </a:lnTo>
                    <a:lnTo>
                      <a:pt x="53" y="75"/>
                    </a:lnTo>
                    <a:lnTo>
                      <a:pt x="50" y="77"/>
                    </a:lnTo>
                    <a:lnTo>
                      <a:pt x="50" y="78"/>
                    </a:lnTo>
                    <a:lnTo>
                      <a:pt x="50" y="79"/>
                    </a:lnTo>
                    <a:lnTo>
                      <a:pt x="49" y="79"/>
                    </a:lnTo>
                    <a:lnTo>
                      <a:pt x="49" y="78"/>
                    </a:lnTo>
                    <a:lnTo>
                      <a:pt x="48" y="77"/>
                    </a:lnTo>
                    <a:lnTo>
                      <a:pt x="47" y="75"/>
                    </a:lnTo>
                    <a:lnTo>
                      <a:pt x="45" y="74"/>
                    </a:lnTo>
                    <a:lnTo>
                      <a:pt x="45" y="75"/>
                    </a:lnTo>
                    <a:lnTo>
                      <a:pt x="44" y="75"/>
                    </a:lnTo>
                    <a:lnTo>
                      <a:pt x="45" y="77"/>
                    </a:lnTo>
                    <a:lnTo>
                      <a:pt x="47" y="79"/>
                    </a:lnTo>
                    <a:lnTo>
                      <a:pt x="47" y="80"/>
                    </a:lnTo>
                    <a:lnTo>
                      <a:pt x="45" y="80"/>
                    </a:lnTo>
                    <a:lnTo>
                      <a:pt x="44" y="79"/>
                    </a:lnTo>
                    <a:lnTo>
                      <a:pt x="44" y="80"/>
                    </a:lnTo>
                    <a:lnTo>
                      <a:pt x="43" y="80"/>
                    </a:lnTo>
                    <a:lnTo>
                      <a:pt x="42" y="82"/>
                    </a:lnTo>
                    <a:lnTo>
                      <a:pt x="43" y="84"/>
                    </a:lnTo>
                    <a:lnTo>
                      <a:pt x="44" y="85"/>
                    </a:lnTo>
                    <a:lnTo>
                      <a:pt x="43" y="85"/>
                    </a:lnTo>
                    <a:lnTo>
                      <a:pt x="44" y="86"/>
                    </a:lnTo>
                    <a:lnTo>
                      <a:pt x="43" y="89"/>
                    </a:lnTo>
                    <a:lnTo>
                      <a:pt x="44" y="89"/>
                    </a:lnTo>
                    <a:lnTo>
                      <a:pt x="47" y="90"/>
                    </a:lnTo>
                    <a:lnTo>
                      <a:pt x="45" y="91"/>
                    </a:lnTo>
                    <a:lnTo>
                      <a:pt x="45" y="93"/>
                    </a:lnTo>
                    <a:lnTo>
                      <a:pt x="44" y="94"/>
                    </a:lnTo>
                    <a:lnTo>
                      <a:pt x="44" y="93"/>
                    </a:lnTo>
                    <a:lnTo>
                      <a:pt x="43" y="93"/>
                    </a:lnTo>
                    <a:lnTo>
                      <a:pt x="44" y="91"/>
                    </a:lnTo>
                    <a:lnTo>
                      <a:pt x="43" y="90"/>
                    </a:lnTo>
                    <a:lnTo>
                      <a:pt x="42" y="89"/>
                    </a:lnTo>
                    <a:lnTo>
                      <a:pt x="42" y="88"/>
                    </a:lnTo>
                    <a:lnTo>
                      <a:pt x="39" y="86"/>
                    </a:lnTo>
                    <a:lnTo>
                      <a:pt x="38" y="88"/>
                    </a:lnTo>
                    <a:lnTo>
                      <a:pt x="37" y="89"/>
                    </a:lnTo>
                    <a:lnTo>
                      <a:pt x="38" y="90"/>
                    </a:lnTo>
                    <a:lnTo>
                      <a:pt x="38" y="91"/>
                    </a:lnTo>
                    <a:lnTo>
                      <a:pt x="37" y="91"/>
                    </a:lnTo>
                    <a:lnTo>
                      <a:pt x="36" y="93"/>
                    </a:lnTo>
                    <a:lnTo>
                      <a:pt x="37" y="94"/>
                    </a:lnTo>
                    <a:lnTo>
                      <a:pt x="38" y="95"/>
                    </a:lnTo>
                    <a:lnTo>
                      <a:pt x="41" y="97"/>
                    </a:lnTo>
                    <a:lnTo>
                      <a:pt x="42" y="99"/>
                    </a:lnTo>
                    <a:lnTo>
                      <a:pt x="43" y="100"/>
                    </a:lnTo>
                    <a:lnTo>
                      <a:pt x="45" y="101"/>
                    </a:lnTo>
                    <a:lnTo>
                      <a:pt x="48" y="100"/>
                    </a:lnTo>
                    <a:lnTo>
                      <a:pt x="48" y="102"/>
                    </a:lnTo>
                    <a:lnTo>
                      <a:pt x="48" y="105"/>
                    </a:lnTo>
                    <a:lnTo>
                      <a:pt x="47" y="106"/>
                    </a:lnTo>
                    <a:lnTo>
                      <a:pt x="45" y="107"/>
                    </a:lnTo>
                    <a:lnTo>
                      <a:pt x="44" y="111"/>
                    </a:lnTo>
                    <a:lnTo>
                      <a:pt x="43" y="112"/>
                    </a:lnTo>
                    <a:lnTo>
                      <a:pt x="43" y="113"/>
                    </a:lnTo>
                    <a:lnTo>
                      <a:pt x="44" y="115"/>
                    </a:lnTo>
                    <a:lnTo>
                      <a:pt x="44" y="116"/>
                    </a:lnTo>
                    <a:lnTo>
                      <a:pt x="43" y="117"/>
                    </a:lnTo>
                    <a:lnTo>
                      <a:pt x="44" y="118"/>
                    </a:lnTo>
                    <a:lnTo>
                      <a:pt x="45" y="120"/>
                    </a:lnTo>
                    <a:lnTo>
                      <a:pt x="44" y="121"/>
                    </a:lnTo>
                    <a:lnTo>
                      <a:pt x="41" y="117"/>
                    </a:lnTo>
                    <a:lnTo>
                      <a:pt x="39" y="115"/>
                    </a:lnTo>
                    <a:lnTo>
                      <a:pt x="38" y="112"/>
                    </a:lnTo>
                    <a:lnTo>
                      <a:pt x="36" y="110"/>
                    </a:lnTo>
                    <a:lnTo>
                      <a:pt x="37" y="107"/>
                    </a:lnTo>
                    <a:lnTo>
                      <a:pt x="36" y="106"/>
                    </a:lnTo>
                    <a:lnTo>
                      <a:pt x="34" y="106"/>
                    </a:lnTo>
                    <a:lnTo>
                      <a:pt x="33" y="107"/>
                    </a:lnTo>
                    <a:lnTo>
                      <a:pt x="33" y="109"/>
                    </a:lnTo>
                    <a:lnTo>
                      <a:pt x="32" y="109"/>
                    </a:lnTo>
                    <a:lnTo>
                      <a:pt x="32" y="107"/>
                    </a:lnTo>
                    <a:lnTo>
                      <a:pt x="31" y="107"/>
                    </a:lnTo>
                    <a:lnTo>
                      <a:pt x="30" y="107"/>
                    </a:lnTo>
                    <a:lnTo>
                      <a:pt x="27" y="109"/>
                    </a:lnTo>
                    <a:lnTo>
                      <a:pt x="26" y="111"/>
                    </a:lnTo>
                    <a:lnTo>
                      <a:pt x="23" y="110"/>
                    </a:lnTo>
                    <a:lnTo>
                      <a:pt x="22" y="109"/>
                    </a:lnTo>
                    <a:lnTo>
                      <a:pt x="20" y="110"/>
                    </a:lnTo>
                    <a:lnTo>
                      <a:pt x="19" y="109"/>
                    </a:lnTo>
                    <a:lnTo>
                      <a:pt x="20" y="105"/>
                    </a:lnTo>
                    <a:lnTo>
                      <a:pt x="21" y="104"/>
                    </a:lnTo>
                    <a:lnTo>
                      <a:pt x="20" y="102"/>
                    </a:lnTo>
                    <a:lnTo>
                      <a:pt x="19" y="102"/>
                    </a:lnTo>
                    <a:lnTo>
                      <a:pt x="17" y="102"/>
                    </a:lnTo>
                    <a:lnTo>
                      <a:pt x="17" y="104"/>
                    </a:lnTo>
                    <a:lnTo>
                      <a:pt x="17" y="105"/>
                    </a:lnTo>
                    <a:lnTo>
                      <a:pt x="16" y="106"/>
                    </a:lnTo>
                    <a:lnTo>
                      <a:pt x="15" y="107"/>
                    </a:lnTo>
                    <a:lnTo>
                      <a:pt x="12" y="107"/>
                    </a:lnTo>
                    <a:lnTo>
                      <a:pt x="12" y="109"/>
                    </a:lnTo>
                    <a:lnTo>
                      <a:pt x="10" y="106"/>
                    </a:lnTo>
                    <a:lnTo>
                      <a:pt x="9" y="107"/>
                    </a:lnTo>
                    <a:lnTo>
                      <a:pt x="8" y="106"/>
                    </a:lnTo>
                    <a:lnTo>
                      <a:pt x="6" y="106"/>
                    </a:lnTo>
                    <a:lnTo>
                      <a:pt x="8" y="105"/>
                    </a:lnTo>
                    <a:lnTo>
                      <a:pt x="4" y="106"/>
                    </a:lnTo>
                    <a:lnTo>
                      <a:pt x="3" y="106"/>
                    </a:lnTo>
                    <a:lnTo>
                      <a:pt x="4" y="107"/>
                    </a:lnTo>
                    <a:lnTo>
                      <a:pt x="5" y="109"/>
                    </a:lnTo>
                    <a:lnTo>
                      <a:pt x="5" y="110"/>
                    </a:lnTo>
                    <a:lnTo>
                      <a:pt x="4" y="112"/>
                    </a:lnTo>
                    <a:lnTo>
                      <a:pt x="4" y="113"/>
                    </a:lnTo>
                    <a:lnTo>
                      <a:pt x="3" y="115"/>
                    </a:lnTo>
                    <a:lnTo>
                      <a:pt x="3" y="116"/>
                    </a:lnTo>
                    <a:lnTo>
                      <a:pt x="4" y="117"/>
                    </a:lnTo>
                    <a:lnTo>
                      <a:pt x="5" y="118"/>
                    </a:lnTo>
                    <a:lnTo>
                      <a:pt x="6" y="118"/>
                    </a:lnTo>
                    <a:lnTo>
                      <a:pt x="9" y="117"/>
                    </a:lnTo>
                    <a:lnTo>
                      <a:pt x="8" y="120"/>
                    </a:lnTo>
                    <a:lnTo>
                      <a:pt x="6" y="121"/>
                    </a:lnTo>
                    <a:lnTo>
                      <a:pt x="5" y="122"/>
                    </a:lnTo>
                    <a:lnTo>
                      <a:pt x="6" y="123"/>
                    </a:lnTo>
                    <a:lnTo>
                      <a:pt x="5" y="123"/>
                    </a:lnTo>
                    <a:lnTo>
                      <a:pt x="4" y="126"/>
                    </a:lnTo>
                    <a:lnTo>
                      <a:pt x="1" y="128"/>
                    </a:lnTo>
                    <a:lnTo>
                      <a:pt x="1" y="129"/>
                    </a:lnTo>
                    <a:lnTo>
                      <a:pt x="1" y="131"/>
                    </a:lnTo>
                    <a:lnTo>
                      <a:pt x="3" y="131"/>
                    </a:lnTo>
                    <a:lnTo>
                      <a:pt x="3" y="132"/>
                    </a:lnTo>
                    <a:lnTo>
                      <a:pt x="1" y="132"/>
                    </a:lnTo>
                    <a:lnTo>
                      <a:pt x="1" y="133"/>
                    </a:lnTo>
                    <a:lnTo>
                      <a:pt x="0" y="134"/>
                    </a:lnTo>
                    <a:lnTo>
                      <a:pt x="1" y="134"/>
                    </a:lnTo>
                    <a:lnTo>
                      <a:pt x="4" y="135"/>
                    </a:lnTo>
                    <a:lnTo>
                      <a:pt x="6" y="135"/>
                    </a:lnTo>
                    <a:lnTo>
                      <a:pt x="6" y="137"/>
                    </a:lnTo>
                    <a:lnTo>
                      <a:pt x="5" y="137"/>
                    </a:lnTo>
                    <a:lnTo>
                      <a:pt x="6" y="138"/>
                    </a:lnTo>
                    <a:lnTo>
                      <a:pt x="8" y="138"/>
                    </a:lnTo>
                    <a:lnTo>
                      <a:pt x="11" y="135"/>
                    </a:lnTo>
                    <a:lnTo>
                      <a:pt x="11" y="139"/>
                    </a:lnTo>
                    <a:lnTo>
                      <a:pt x="15" y="138"/>
                    </a:lnTo>
                    <a:lnTo>
                      <a:pt x="16" y="139"/>
                    </a:lnTo>
                    <a:lnTo>
                      <a:pt x="15" y="142"/>
                    </a:lnTo>
                    <a:lnTo>
                      <a:pt x="14" y="143"/>
                    </a:lnTo>
                    <a:lnTo>
                      <a:pt x="16" y="143"/>
                    </a:lnTo>
                    <a:lnTo>
                      <a:pt x="17" y="144"/>
                    </a:lnTo>
                    <a:lnTo>
                      <a:pt x="20" y="145"/>
                    </a:lnTo>
                    <a:lnTo>
                      <a:pt x="20" y="146"/>
                    </a:lnTo>
                    <a:lnTo>
                      <a:pt x="20" y="148"/>
                    </a:lnTo>
                    <a:lnTo>
                      <a:pt x="22" y="149"/>
                    </a:lnTo>
                    <a:lnTo>
                      <a:pt x="21" y="150"/>
                    </a:lnTo>
                    <a:lnTo>
                      <a:pt x="20" y="150"/>
                    </a:lnTo>
                    <a:lnTo>
                      <a:pt x="19" y="151"/>
                    </a:lnTo>
                    <a:lnTo>
                      <a:pt x="17" y="150"/>
                    </a:lnTo>
                    <a:lnTo>
                      <a:pt x="16" y="150"/>
                    </a:lnTo>
                    <a:lnTo>
                      <a:pt x="17" y="151"/>
                    </a:lnTo>
                    <a:lnTo>
                      <a:pt x="17" y="153"/>
                    </a:lnTo>
                    <a:lnTo>
                      <a:pt x="17" y="154"/>
                    </a:lnTo>
                    <a:lnTo>
                      <a:pt x="19" y="155"/>
                    </a:lnTo>
                    <a:lnTo>
                      <a:pt x="19" y="154"/>
                    </a:lnTo>
                    <a:lnTo>
                      <a:pt x="19" y="153"/>
                    </a:lnTo>
                    <a:lnTo>
                      <a:pt x="22" y="153"/>
                    </a:lnTo>
                    <a:lnTo>
                      <a:pt x="23" y="153"/>
                    </a:lnTo>
                    <a:lnTo>
                      <a:pt x="25" y="153"/>
                    </a:lnTo>
                    <a:lnTo>
                      <a:pt x="23" y="153"/>
                    </a:lnTo>
                    <a:lnTo>
                      <a:pt x="23" y="151"/>
                    </a:lnTo>
                    <a:lnTo>
                      <a:pt x="25" y="150"/>
                    </a:lnTo>
                    <a:lnTo>
                      <a:pt x="23" y="148"/>
                    </a:lnTo>
                    <a:lnTo>
                      <a:pt x="23" y="145"/>
                    </a:lnTo>
                    <a:lnTo>
                      <a:pt x="25" y="145"/>
                    </a:lnTo>
                    <a:lnTo>
                      <a:pt x="26" y="145"/>
                    </a:lnTo>
                    <a:lnTo>
                      <a:pt x="27" y="145"/>
                    </a:lnTo>
                    <a:lnTo>
                      <a:pt x="26" y="146"/>
                    </a:lnTo>
                    <a:lnTo>
                      <a:pt x="27" y="146"/>
                    </a:lnTo>
                    <a:lnTo>
                      <a:pt x="27" y="148"/>
                    </a:lnTo>
                    <a:lnTo>
                      <a:pt x="26" y="149"/>
                    </a:lnTo>
                    <a:lnTo>
                      <a:pt x="27" y="150"/>
                    </a:lnTo>
                    <a:lnTo>
                      <a:pt x="27" y="151"/>
                    </a:lnTo>
                    <a:lnTo>
                      <a:pt x="27" y="149"/>
                    </a:lnTo>
                    <a:lnTo>
                      <a:pt x="28" y="149"/>
                    </a:lnTo>
                    <a:lnTo>
                      <a:pt x="30" y="149"/>
                    </a:lnTo>
                    <a:lnTo>
                      <a:pt x="30" y="148"/>
                    </a:lnTo>
                    <a:lnTo>
                      <a:pt x="31" y="148"/>
                    </a:lnTo>
                    <a:lnTo>
                      <a:pt x="32" y="149"/>
                    </a:lnTo>
                    <a:lnTo>
                      <a:pt x="32" y="150"/>
                    </a:lnTo>
                    <a:lnTo>
                      <a:pt x="33" y="150"/>
                    </a:lnTo>
                    <a:lnTo>
                      <a:pt x="32" y="150"/>
                    </a:lnTo>
                    <a:lnTo>
                      <a:pt x="31" y="150"/>
                    </a:lnTo>
                    <a:lnTo>
                      <a:pt x="31" y="151"/>
                    </a:lnTo>
                    <a:lnTo>
                      <a:pt x="31" y="154"/>
                    </a:lnTo>
                    <a:lnTo>
                      <a:pt x="31" y="153"/>
                    </a:lnTo>
                    <a:lnTo>
                      <a:pt x="30" y="151"/>
                    </a:lnTo>
                    <a:lnTo>
                      <a:pt x="30" y="153"/>
                    </a:lnTo>
                    <a:lnTo>
                      <a:pt x="30" y="154"/>
                    </a:lnTo>
                    <a:lnTo>
                      <a:pt x="30" y="155"/>
                    </a:lnTo>
                    <a:lnTo>
                      <a:pt x="30" y="156"/>
                    </a:lnTo>
                    <a:lnTo>
                      <a:pt x="27" y="155"/>
                    </a:lnTo>
                    <a:lnTo>
                      <a:pt x="27" y="156"/>
                    </a:lnTo>
                    <a:lnTo>
                      <a:pt x="30" y="159"/>
                    </a:lnTo>
                    <a:lnTo>
                      <a:pt x="30" y="160"/>
                    </a:lnTo>
                    <a:lnTo>
                      <a:pt x="30" y="161"/>
                    </a:lnTo>
                    <a:lnTo>
                      <a:pt x="28" y="161"/>
                    </a:lnTo>
                    <a:lnTo>
                      <a:pt x="31" y="162"/>
                    </a:lnTo>
                    <a:lnTo>
                      <a:pt x="32" y="162"/>
                    </a:lnTo>
                    <a:lnTo>
                      <a:pt x="34" y="162"/>
                    </a:lnTo>
                    <a:lnTo>
                      <a:pt x="36" y="161"/>
                    </a:lnTo>
                    <a:lnTo>
                      <a:pt x="36" y="160"/>
                    </a:lnTo>
                    <a:lnTo>
                      <a:pt x="36" y="159"/>
                    </a:lnTo>
                    <a:lnTo>
                      <a:pt x="38" y="160"/>
                    </a:lnTo>
                    <a:lnTo>
                      <a:pt x="37" y="161"/>
                    </a:lnTo>
                    <a:lnTo>
                      <a:pt x="42" y="162"/>
                    </a:lnTo>
                    <a:lnTo>
                      <a:pt x="42" y="164"/>
                    </a:lnTo>
                    <a:lnTo>
                      <a:pt x="41" y="165"/>
                    </a:lnTo>
                    <a:lnTo>
                      <a:pt x="41" y="166"/>
                    </a:lnTo>
                    <a:lnTo>
                      <a:pt x="41" y="167"/>
                    </a:lnTo>
                    <a:lnTo>
                      <a:pt x="44" y="165"/>
                    </a:lnTo>
                    <a:lnTo>
                      <a:pt x="47" y="162"/>
                    </a:lnTo>
                    <a:lnTo>
                      <a:pt x="48" y="162"/>
                    </a:lnTo>
                    <a:lnTo>
                      <a:pt x="49" y="162"/>
                    </a:lnTo>
                    <a:lnTo>
                      <a:pt x="50" y="164"/>
                    </a:lnTo>
                    <a:lnTo>
                      <a:pt x="52" y="164"/>
                    </a:lnTo>
                    <a:lnTo>
                      <a:pt x="54" y="167"/>
                    </a:lnTo>
                    <a:lnTo>
                      <a:pt x="55" y="167"/>
                    </a:lnTo>
                    <a:lnTo>
                      <a:pt x="58" y="169"/>
                    </a:lnTo>
                    <a:lnTo>
                      <a:pt x="59" y="171"/>
                    </a:lnTo>
                    <a:lnTo>
                      <a:pt x="59" y="175"/>
                    </a:lnTo>
                    <a:lnTo>
                      <a:pt x="59" y="177"/>
                    </a:lnTo>
                    <a:lnTo>
                      <a:pt x="59" y="178"/>
                    </a:lnTo>
                    <a:lnTo>
                      <a:pt x="58" y="178"/>
                    </a:lnTo>
                    <a:lnTo>
                      <a:pt x="58" y="180"/>
                    </a:lnTo>
                    <a:lnTo>
                      <a:pt x="58" y="186"/>
                    </a:lnTo>
                    <a:lnTo>
                      <a:pt x="60" y="191"/>
                    </a:lnTo>
                    <a:lnTo>
                      <a:pt x="61" y="192"/>
                    </a:lnTo>
                    <a:lnTo>
                      <a:pt x="61" y="193"/>
                    </a:lnTo>
                    <a:lnTo>
                      <a:pt x="60" y="193"/>
                    </a:lnTo>
                    <a:lnTo>
                      <a:pt x="61" y="193"/>
                    </a:lnTo>
                    <a:lnTo>
                      <a:pt x="63" y="193"/>
                    </a:lnTo>
                    <a:lnTo>
                      <a:pt x="64" y="194"/>
                    </a:lnTo>
                    <a:lnTo>
                      <a:pt x="63" y="195"/>
                    </a:lnTo>
                    <a:lnTo>
                      <a:pt x="66" y="200"/>
                    </a:lnTo>
                    <a:lnTo>
                      <a:pt x="69" y="202"/>
                    </a:lnTo>
                    <a:lnTo>
                      <a:pt x="69" y="203"/>
                    </a:lnTo>
                    <a:lnTo>
                      <a:pt x="68" y="204"/>
                    </a:lnTo>
                    <a:lnTo>
                      <a:pt x="68" y="203"/>
                    </a:lnTo>
                    <a:lnTo>
                      <a:pt x="66" y="203"/>
                    </a:lnTo>
                    <a:lnTo>
                      <a:pt x="66" y="202"/>
                    </a:lnTo>
                    <a:lnTo>
                      <a:pt x="65" y="203"/>
                    </a:lnTo>
                    <a:lnTo>
                      <a:pt x="61" y="199"/>
                    </a:lnTo>
                    <a:lnTo>
                      <a:pt x="60" y="198"/>
                    </a:lnTo>
                    <a:lnTo>
                      <a:pt x="59" y="198"/>
                    </a:lnTo>
                    <a:lnTo>
                      <a:pt x="58" y="198"/>
                    </a:lnTo>
                    <a:lnTo>
                      <a:pt x="57" y="197"/>
                    </a:lnTo>
                    <a:lnTo>
                      <a:pt x="55" y="197"/>
                    </a:lnTo>
                    <a:lnTo>
                      <a:pt x="54" y="195"/>
                    </a:lnTo>
                    <a:lnTo>
                      <a:pt x="53" y="195"/>
                    </a:lnTo>
                    <a:lnTo>
                      <a:pt x="52" y="195"/>
                    </a:lnTo>
                    <a:lnTo>
                      <a:pt x="53" y="197"/>
                    </a:lnTo>
                    <a:lnTo>
                      <a:pt x="52" y="197"/>
                    </a:lnTo>
                    <a:lnTo>
                      <a:pt x="50" y="195"/>
                    </a:lnTo>
                    <a:lnTo>
                      <a:pt x="49" y="197"/>
                    </a:lnTo>
                    <a:lnTo>
                      <a:pt x="48" y="199"/>
                    </a:lnTo>
                    <a:lnTo>
                      <a:pt x="48" y="202"/>
                    </a:lnTo>
                    <a:lnTo>
                      <a:pt x="47" y="202"/>
                    </a:lnTo>
                    <a:lnTo>
                      <a:pt x="47" y="199"/>
                    </a:lnTo>
                    <a:lnTo>
                      <a:pt x="45" y="199"/>
                    </a:lnTo>
                    <a:lnTo>
                      <a:pt x="45" y="200"/>
                    </a:lnTo>
                    <a:lnTo>
                      <a:pt x="45" y="203"/>
                    </a:lnTo>
                    <a:lnTo>
                      <a:pt x="42" y="199"/>
                    </a:lnTo>
                    <a:lnTo>
                      <a:pt x="43" y="200"/>
                    </a:lnTo>
                    <a:lnTo>
                      <a:pt x="44" y="199"/>
                    </a:lnTo>
                    <a:lnTo>
                      <a:pt x="44" y="198"/>
                    </a:lnTo>
                    <a:lnTo>
                      <a:pt x="42" y="197"/>
                    </a:lnTo>
                    <a:lnTo>
                      <a:pt x="41" y="194"/>
                    </a:lnTo>
                    <a:lnTo>
                      <a:pt x="39" y="193"/>
                    </a:lnTo>
                    <a:lnTo>
                      <a:pt x="39" y="192"/>
                    </a:lnTo>
                    <a:lnTo>
                      <a:pt x="39" y="188"/>
                    </a:lnTo>
                    <a:lnTo>
                      <a:pt x="41" y="187"/>
                    </a:lnTo>
                    <a:lnTo>
                      <a:pt x="41" y="183"/>
                    </a:lnTo>
                    <a:lnTo>
                      <a:pt x="39" y="181"/>
                    </a:lnTo>
                    <a:lnTo>
                      <a:pt x="42" y="178"/>
                    </a:lnTo>
                    <a:lnTo>
                      <a:pt x="39" y="176"/>
                    </a:lnTo>
                    <a:lnTo>
                      <a:pt x="38" y="173"/>
                    </a:lnTo>
                    <a:lnTo>
                      <a:pt x="37" y="172"/>
                    </a:lnTo>
                    <a:lnTo>
                      <a:pt x="36" y="172"/>
                    </a:lnTo>
                    <a:lnTo>
                      <a:pt x="34" y="171"/>
                    </a:lnTo>
                    <a:lnTo>
                      <a:pt x="33" y="171"/>
                    </a:lnTo>
                    <a:lnTo>
                      <a:pt x="32" y="170"/>
                    </a:lnTo>
                    <a:lnTo>
                      <a:pt x="32" y="171"/>
                    </a:lnTo>
                    <a:lnTo>
                      <a:pt x="31" y="172"/>
                    </a:lnTo>
                    <a:lnTo>
                      <a:pt x="31" y="175"/>
                    </a:lnTo>
                    <a:lnTo>
                      <a:pt x="30" y="175"/>
                    </a:lnTo>
                    <a:lnTo>
                      <a:pt x="30" y="172"/>
                    </a:lnTo>
                    <a:lnTo>
                      <a:pt x="30" y="169"/>
                    </a:lnTo>
                    <a:lnTo>
                      <a:pt x="31" y="166"/>
                    </a:lnTo>
                    <a:lnTo>
                      <a:pt x="32" y="166"/>
                    </a:lnTo>
                    <a:lnTo>
                      <a:pt x="32" y="165"/>
                    </a:lnTo>
                    <a:lnTo>
                      <a:pt x="31" y="164"/>
                    </a:lnTo>
                    <a:lnTo>
                      <a:pt x="31" y="162"/>
                    </a:lnTo>
                    <a:lnTo>
                      <a:pt x="30" y="162"/>
                    </a:lnTo>
                    <a:lnTo>
                      <a:pt x="28" y="162"/>
                    </a:lnTo>
                    <a:lnTo>
                      <a:pt x="28" y="165"/>
                    </a:lnTo>
                    <a:lnTo>
                      <a:pt x="27" y="164"/>
                    </a:lnTo>
                    <a:lnTo>
                      <a:pt x="28" y="162"/>
                    </a:lnTo>
                    <a:lnTo>
                      <a:pt x="27" y="161"/>
                    </a:lnTo>
                    <a:lnTo>
                      <a:pt x="26" y="161"/>
                    </a:lnTo>
                    <a:lnTo>
                      <a:pt x="26" y="160"/>
                    </a:lnTo>
                    <a:lnTo>
                      <a:pt x="26" y="159"/>
                    </a:lnTo>
                    <a:lnTo>
                      <a:pt x="23" y="158"/>
                    </a:lnTo>
                    <a:lnTo>
                      <a:pt x="20" y="155"/>
                    </a:lnTo>
                    <a:lnTo>
                      <a:pt x="19" y="156"/>
                    </a:lnTo>
                    <a:lnTo>
                      <a:pt x="20" y="158"/>
                    </a:lnTo>
                    <a:lnTo>
                      <a:pt x="20" y="159"/>
                    </a:lnTo>
                    <a:lnTo>
                      <a:pt x="19" y="159"/>
                    </a:lnTo>
                    <a:lnTo>
                      <a:pt x="17" y="160"/>
                    </a:lnTo>
                    <a:lnTo>
                      <a:pt x="19" y="161"/>
                    </a:lnTo>
                    <a:lnTo>
                      <a:pt x="17" y="160"/>
                    </a:lnTo>
                    <a:lnTo>
                      <a:pt x="17" y="161"/>
                    </a:lnTo>
                    <a:lnTo>
                      <a:pt x="17" y="164"/>
                    </a:lnTo>
                    <a:lnTo>
                      <a:pt x="16" y="166"/>
                    </a:lnTo>
                    <a:lnTo>
                      <a:pt x="15" y="167"/>
                    </a:lnTo>
                    <a:lnTo>
                      <a:pt x="15" y="172"/>
                    </a:lnTo>
                    <a:lnTo>
                      <a:pt x="14" y="176"/>
                    </a:lnTo>
                    <a:lnTo>
                      <a:pt x="12" y="178"/>
                    </a:lnTo>
                    <a:lnTo>
                      <a:pt x="12" y="180"/>
                    </a:lnTo>
                    <a:lnTo>
                      <a:pt x="12" y="181"/>
                    </a:lnTo>
                    <a:lnTo>
                      <a:pt x="12" y="182"/>
                    </a:lnTo>
                    <a:lnTo>
                      <a:pt x="12" y="183"/>
                    </a:lnTo>
                    <a:lnTo>
                      <a:pt x="14" y="183"/>
                    </a:lnTo>
                    <a:lnTo>
                      <a:pt x="14" y="184"/>
                    </a:lnTo>
                    <a:lnTo>
                      <a:pt x="14" y="188"/>
                    </a:lnTo>
                    <a:lnTo>
                      <a:pt x="14" y="186"/>
                    </a:lnTo>
                    <a:lnTo>
                      <a:pt x="15" y="186"/>
                    </a:lnTo>
                    <a:lnTo>
                      <a:pt x="16" y="189"/>
                    </a:lnTo>
                    <a:lnTo>
                      <a:pt x="17" y="193"/>
                    </a:lnTo>
                    <a:lnTo>
                      <a:pt x="19" y="194"/>
                    </a:lnTo>
                    <a:lnTo>
                      <a:pt x="20" y="197"/>
                    </a:lnTo>
                    <a:lnTo>
                      <a:pt x="20" y="199"/>
                    </a:lnTo>
                    <a:lnTo>
                      <a:pt x="21" y="202"/>
                    </a:lnTo>
                    <a:lnTo>
                      <a:pt x="25" y="204"/>
                    </a:lnTo>
                    <a:lnTo>
                      <a:pt x="28" y="208"/>
                    </a:lnTo>
                    <a:lnTo>
                      <a:pt x="30" y="206"/>
                    </a:lnTo>
                    <a:lnTo>
                      <a:pt x="31" y="206"/>
                    </a:lnTo>
                    <a:lnTo>
                      <a:pt x="32" y="206"/>
                    </a:lnTo>
                    <a:lnTo>
                      <a:pt x="33" y="206"/>
                    </a:lnTo>
                    <a:lnTo>
                      <a:pt x="33" y="208"/>
                    </a:lnTo>
                    <a:lnTo>
                      <a:pt x="32" y="209"/>
                    </a:lnTo>
                    <a:lnTo>
                      <a:pt x="33" y="210"/>
                    </a:lnTo>
                    <a:lnTo>
                      <a:pt x="34" y="210"/>
                    </a:lnTo>
                    <a:lnTo>
                      <a:pt x="34" y="211"/>
                    </a:lnTo>
                    <a:lnTo>
                      <a:pt x="37" y="213"/>
                    </a:lnTo>
                    <a:lnTo>
                      <a:pt x="37" y="215"/>
                    </a:lnTo>
                    <a:lnTo>
                      <a:pt x="37" y="216"/>
                    </a:lnTo>
                    <a:lnTo>
                      <a:pt x="38" y="216"/>
                    </a:lnTo>
                    <a:lnTo>
                      <a:pt x="39" y="218"/>
                    </a:lnTo>
                    <a:lnTo>
                      <a:pt x="39" y="219"/>
                    </a:lnTo>
                    <a:lnTo>
                      <a:pt x="38" y="220"/>
                    </a:lnTo>
                    <a:lnTo>
                      <a:pt x="39" y="220"/>
                    </a:lnTo>
                    <a:lnTo>
                      <a:pt x="42" y="220"/>
                    </a:lnTo>
                    <a:lnTo>
                      <a:pt x="42" y="221"/>
                    </a:lnTo>
                    <a:lnTo>
                      <a:pt x="42" y="222"/>
                    </a:lnTo>
                    <a:lnTo>
                      <a:pt x="41" y="224"/>
                    </a:lnTo>
                    <a:lnTo>
                      <a:pt x="42" y="225"/>
                    </a:lnTo>
                    <a:lnTo>
                      <a:pt x="43" y="224"/>
                    </a:lnTo>
                    <a:lnTo>
                      <a:pt x="44" y="222"/>
                    </a:lnTo>
                    <a:lnTo>
                      <a:pt x="45" y="224"/>
                    </a:lnTo>
                    <a:lnTo>
                      <a:pt x="45" y="225"/>
                    </a:lnTo>
                    <a:lnTo>
                      <a:pt x="43" y="227"/>
                    </a:lnTo>
                    <a:lnTo>
                      <a:pt x="43" y="229"/>
                    </a:lnTo>
                    <a:lnTo>
                      <a:pt x="42" y="229"/>
                    </a:lnTo>
                    <a:lnTo>
                      <a:pt x="41" y="229"/>
                    </a:lnTo>
                    <a:lnTo>
                      <a:pt x="42" y="229"/>
                    </a:lnTo>
                    <a:lnTo>
                      <a:pt x="42" y="227"/>
                    </a:lnTo>
                    <a:lnTo>
                      <a:pt x="42" y="226"/>
                    </a:lnTo>
                    <a:lnTo>
                      <a:pt x="41" y="226"/>
                    </a:lnTo>
                    <a:lnTo>
                      <a:pt x="38" y="229"/>
                    </a:lnTo>
                    <a:lnTo>
                      <a:pt x="37" y="229"/>
                    </a:lnTo>
                    <a:lnTo>
                      <a:pt x="37" y="231"/>
                    </a:lnTo>
                    <a:lnTo>
                      <a:pt x="38" y="231"/>
                    </a:lnTo>
                    <a:lnTo>
                      <a:pt x="39" y="230"/>
                    </a:lnTo>
                    <a:lnTo>
                      <a:pt x="41" y="230"/>
                    </a:lnTo>
                    <a:lnTo>
                      <a:pt x="41" y="233"/>
                    </a:lnTo>
                    <a:lnTo>
                      <a:pt x="39" y="236"/>
                    </a:lnTo>
                    <a:lnTo>
                      <a:pt x="38" y="237"/>
                    </a:lnTo>
                    <a:lnTo>
                      <a:pt x="38" y="238"/>
                    </a:lnTo>
                    <a:lnTo>
                      <a:pt x="37" y="238"/>
                    </a:lnTo>
                    <a:lnTo>
                      <a:pt x="36" y="241"/>
                    </a:lnTo>
                    <a:lnTo>
                      <a:pt x="36" y="242"/>
                    </a:lnTo>
                    <a:lnTo>
                      <a:pt x="34" y="243"/>
                    </a:lnTo>
                    <a:lnTo>
                      <a:pt x="33" y="244"/>
                    </a:lnTo>
                    <a:lnTo>
                      <a:pt x="32" y="246"/>
                    </a:lnTo>
                    <a:lnTo>
                      <a:pt x="31" y="246"/>
                    </a:lnTo>
                    <a:lnTo>
                      <a:pt x="28" y="248"/>
                    </a:lnTo>
                    <a:lnTo>
                      <a:pt x="28" y="249"/>
                    </a:lnTo>
                    <a:lnTo>
                      <a:pt x="28" y="251"/>
                    </a:lnTo>
                    <a:lnTo>
                      <a:pt x="31" y="249"/>
                    </a:lnTo>
                    <a:lnTo>
                      <a:pt x="32" y="249"/>
                    </a:lnTo>
                    <a:lnTo>
                      <a:pt x="34" y="248"/>
                    </a:lnTo>
                    <a:lnTo>
                      <a:pt x="37" y="247"/>
                    </a:lnTo>
                    <a:lnTo>
                      <a:pt x="41" y="244"/>
                    </a:lnTo>
                    <a:lnTo>
                      <a:pt x="42" y="243"/>
                    </a:lnTo>
                    <a:lnTo>
                      <a:pt x="43" y="241"/>
                    </a:lnTo>
                    <a:lnTo>
                      <a:pt x="43" y="238"/>
                    </a:lnTo>
                    <a:lnTo>
                      <a:pt x="44" y="238"/>
                    </a:lnTo>
                    <a:lnTo>
                      <a:pt x="48" y="237"/>
                    </a:lnTo>
                    <a:lnTo>
                      <a:pt x="52" y="235"/>
                    </a:lnTo>
                    <a:lnTo>
                      <a:pt x="55" y="227"/>
                    </a:lnTo>
                    <a:lnTo>
                      <a:pt x="54" y="226"/>
                    </a:lnTo>
                    <a:lnTo>
                      <a:pt x="55" y="226"/>
                    </a:lnTo>
                    <a:lnTo>
                      <a:pt x="57" y="225"/>
                    </a:lnTo>
                    <a:lnTo>
                      <a:pt x="59" y="224"/>
                    </a:lnTo>
                    <a:lnTo>
                      <a:pt x="60" y="221"/>
                    </a:lnTo>
                    <a:lnTo>
                      <a:pt x="60" y="220"/>
                    </a:lnTo>
                    <a:lnTo>
                      <a:pt x="61" y="220"/>
                    </a:lnTo>
                    <a:lnTo>
                      <a:pt x="60" y="219"/>
                    </a:lnTo>
                    <a:lnTo>
                      <a:pt x="60" y="218"/>
                    </a:lnTo>
                    <a:lnTo>
                      <a:pt x="61" y="216"/>
                    </a:lnTo>
                    <a:lnTo>
                      <a:pt x="63" y="216"/>
                    </a:lnTo>
                    <a:lnTo>
                      <a:pt x="63" y="218"/>
                    </a:lnTo>
                    <a:lnTo>
                      <a:pt x="64" y="219"/>
                    </a:lnTo>
                    <a:lnTo>
                      <a:pt x="65" y="218"/>
                    </a:lnTo>
                    <a:lnTo>
                      <a:pt x="66" y="216"/>
                    </a:lnTo>
                    <a:lnTo>
                      <a:pt x="66" y="218"/>
                    </a:lnTo>
                    <a:lnTo>
                      <a:pt x="68" y="218"/>
                    </a:lnTo>
                    <a:lnTo>
                      <a:pt x="68" y="216"/>
                    </a:lnTo>
                    <a:lnTo>
                      <a:pt x="69" y="216"/>
                    </a:lnTo>
                    <a:lnTo>
                      <a:pt x="71" y="216"/>
                    </a:lnTo>
                    <a:lnTo>
                      <a:pt x="72" y="215"/>
                    </a:lnTo>
                    <a:lnTo>
                      <a:pt x="77" y="211"/>
                    </a:lnTo>
                    <a:lnTo>
                      <a:pt x="81" y="210"/>
                    </a:lnTo>
                    <a:lnTo>
                      <a:pt x="86" y="211"/>
                    </a:lnTo>
                    <a:lnTo>
                      <a:pt x="90" y="210"/>
                    </a:lnTo>
                    <a:lnTo>
                      <a:pt x="92" y="210"/>
                    </a:lnTo>
                    <a:lnTo>
                      <a:pt x="96" y="211"/>
                    </a:lnTo>
                    <a:lnTo>
                      <a:pt x="97" y="211"/>
                    </a:lnTo>
                    <a:lnTo>
                      <a:pt x="97" y="213"/>
                    </a:lnTo>
                    <a:lnTo>
                      <a:pt x="96" y="214"/>
                    </a:lnTo>
                    <a:lnTo>
                      <a:pt x="96" y="215"/>
                    </a:lnTo>
                    <a:lnTo>
                      <a:pt x="97" y="218"/>
                    </a:lnTo>
                    <a:lnTo>
                      <a:pt x="99" y="219"/>
                    </a:lnTo>
                    <a:lnTo>
                      <a:pt x="99" y="220"/>
                    </a:lnTo>
                    <a:lnTo>
                      <a:pt x="98" y="222"/>
                    </a:lnTo>
                    <a:lnTo>
                      <a:pt x="96" y="225"/>
                    </a:lnTo>
                    <a:lnTo>
                      <a:pt x="94" y="226"/>
                    </a:lnTo>
                    <a:lnTo>
                      <a:pt x="93" y="227"/>
                    </a:lnTo>
                    <a:lnTo>
                      <a:pt x="91" y="230"/>
                    </a:lnTo>
                    <a:lnTo>
                      <a:pt x="88" y="230"/>
                    </a:lnTo>
                    <a:lnTo>
                      <a:pt x="87" y="230"/>
                    </a:lnTo>
                    <a:lnTo>
                      <a:pt x="87" y="231"/>
                    </a:lnTo>
                    <a:lnTo>
                      <a:pt x="87" y="235"/>
                    </a:lnTo>
                    <a:lnTo>
                      <a:pt x="87" y="238"/>
                    </a:lnTo>
                    <a:lnTo>
                      <a:pt x="90" y="240"/>
                    </a:lnTo>
                    <a:lnTo>
                      <a:pt x="92" y="241"/>
                    </a:lnTo>
                    <a:lnTo>
                      <a:pt x="93" y="242"/>
                    </a:lnTo>
                    <a:lnTo>
                      <a:pt x="93" y="244"/>
                    </a:lnTo>
                    <a:lnTo>
                      <a:pt x="93" y="246"/>
                    </a:lnTo>
                    <a:lnTo>
                      <a:pt x="94" y="247"/>
                    </a:lnTo>
                    <a:lnTo>
                      <a:pt x="96" y="246"/>
                    </a:lnTo>
                    <a:lnTo>
                      <a:pt x="97" y="244"/>
                    </a:lnTo>
                    <a:lnTo>
                      <a:pt x="98" y="244"/>
                    </a:lnTo>
                    <a:lnTo>
                      <a:pt x="101" y="244"/>
                    </a:lnTo>
                    <a:lnTo>
                      <a:pt x="103" y="243"/>
                    </a:lnTo>
                    <a:lnTo>
                      <a:pt x="104" y="243"/>
                    </a:lnTo>
                    <a:lnTo>
                      <a:pt x="104" y="241"/>
                    </a:lnTo>
                    <a:lnTo>
                      <a:pt x="106" y="240"/>
                    </a:lnTo>
                    <a:lnTo>
                      <a:pt x="107" y="240"/>
                    </a:lnTo>
                    <a:lnTo>
                      <a:pt x="107" y="238"/>
                    </a:lnTo>
                    <a:lnTo>
                      <a:pt x="108" y="236"/>
                    </a:lnTo>
                    <a:lnTo>
                      <a:pt x="108" y="237"/>
                    </a:lnTo>
                    <a:lnTo>
                      <a:pt x="110" y="236"/>
                    </a:lnTo>
                    <a:lnTo>
                      <a:pt x="115" y="235"/>
                    </a:lnTo>
                    <a:lnTo>
                      <a:pt x="118" y="233"/>
                    </a:lnTo>
                    <a:lnTo>
                      <a:pt x="120" y="232"/>
                    </a:lnTo>
                    <a:lnTo>
                      <a:pt x="121" y="231"/>
                    </a:lnTo>
                    <a:lnTo>
                      <a:pt x="121" y="229"/>
                    </a:lnTo>
                    <a:lnTo>
                      <a:pt x="121" y="227"/>
                    </a:lnTo>
                    <a:lnTo>
                      <a:pt x="121" y="226"/>
                    </a:lnTo>
                    <a:lnTo>
                      <a:pt x="121" y="225"/>
                    </a:lnTo>
                    <a:lnTo>
                      <a:pt x="124" y="222"/>
                    </a:lnTo>
                    <a:lnTo>
                      <a:pt x="125" y="220"/>
                    </a:lnTo>
                    <a:lnTo>
                      <a:pt x="125" y="218"/>
                    </a:lnTo>
                    <a:lnTo>
                      <a:pt x="125" y="216"/>
                    </a:lnTo>
                    <a:lnTo>
                      <a:pt x="125" y="214"/>
                    </a:lnTo>
                    <a:lnTo>
                      <a:pt x="124" y="210"/>
                    </a:lnTo>
                    <a:lnTo>
                      <a:pt x="124" y="208"/>
                    </a:lnTo>
                    <a:lnTo>
                      <a:pt x="123" y="204"/>
                    </a:lnTo>
                    <a:lnTo>
                      <a:pt x="120" y="199"/>
                    </a:lnTo>
                    <a:lnTo>
                      <a:pt x="118" y="198"/>
                    </a:lnTo>
                    <a:lnTo>
                      <a:pt x="115" y="197"/>
                    </a:lnTo>
                    <a:lnTo>
                      <a:pt x="113" y="195"/>
                    </a:lnTo>
                    <a:lnTo>
                      <a:pt x="108" y="195"/>
                    </a:lnTo>
                    <a:lnTo>
                      <a:pt x="106" y="195"/>
                    </a:lnTo>
                    <a:lnTo>
                      <a:pt x="102" y="198"/>
                    </a:lnTo>
                    <a:lnTo>
                      <a:pt x="97" y="200"/>
                    </a:lnTo>
                    <a:lnTo>
                      <a:pt x="97" y="202"/>
                    </a:lnTo>
                    <a:lnTo>
                      <a:pt x="96" y="202"/>
                    </a:lnTo>
                    <a:lnTo>
                      <a:pt x="93" y="202"/>
                    </a:lnTo>
                    <a:lnTo>
                      <a:pt x="92" y="203"/>
                    </a:lnTo>
                    <a:lnTo>
                      <a:pt x="91" y="202"/>
                    </a:lnTo>
                    <a:lnTo>
                      <a:pt x="90" y="200"/>
                    </a:lnTo>
                    <a:lnTo>
                      <a:pt x="88" y="202"/>
                    </a:lnTo>
                    <a:lnTo>
                      <a:pt x="87" y="202"/>
                    </a:lnTo>
                    <a:lnTo>
                      <a:pt x="85" y="200"/>
                    </a:lnTo>
                    <a:lnTo>
                      <a:pt x="85" y="199"/>
                    </a:lnTo>
                    <a:lnTo>
                      <a:pt x="83" y="198"/>
                    </a:lnTo>
                    <a:lnTo>
                      <a:pt x="82" y="198"/>
                    </a:lnTo>
                    <a:lnTo>
                      <a:pt x="86" y="194"/>
                    </a:lnTo>
                    <a:lnTo>
                      <a:pt x="87" y="194"/>
                    </a:lnTo>
                    <a:lnTo>
                      <a:pt x="87" y="193"/>
                    </a:lnTo>
                    <a:lnTo>
                      <a:pt x="87" y="192"/>
                    </a:lnTo>
                    <a:lnTo>
                      <a:pt x="90" y="192"/>
                    </a:lnTo>
                    <a:lnTo>
                      <a:pt x="94" y="189"/>
                    </a:lnTo>
                    <a:lnTo>
                      <a:pt x="99" y="186"/>
                    </a:lnTo>
                    <a:lnTo>
                      <a:pt x="99" y="183"/>
                    </a:lnTo>
                    <a:lnTo>
                      <a:pt x="99" y="181"/>
                    </a:lnTo>
                    <a:lnTo>
                      <a:pt x="101" y="181"/>
                    </a:lnTo>
                    <a:lnTo>
                      <a:pt x="101" y="178"/>
                    </a:lnTo>
                    <a:lnTo>
                      <a:pt x="98" y="175"/>
                    </a:lnTo>
                    <a:lnTo>
                      <a:pt x="97" y="172"/>
                    </a:lnTo>
                    <a:lnTo>
                      <a:pt x="96" y="169"/>
                    </a:lnTo>
                    <a:lnTo>
                      <a:pt x="94" y="166"/>
                    </a:lnTo>
                    <a:lnTo>
                      <a:pt x="94" y="165"/>
                    </a:lnTo>
                    <a:lnTo>
                      <a:pt x="91" y="161"/>
                    </a:lnTo>
                    <a:lnTo>
                      <a:pt x="90" y="158"/>
                    </a:lnTo>
                    <a:lnTo>
                      <a:pt x="90" y="156"/>
                    </a:lnTo>
                    <a:lnTo>
                      <a:pt x="90" y="155"/>
                    </a:lnTo>
                    <a:lnTo>
                      <a:pt x="93" y="150"/>
                    </a:lnTo>
                    <a:lnTo>
                      <a:pt x="97" y="148"/>
                    </a:lnTo>
                    <a:lnTo>
                      <a:pt x="99" y="145"/>
                    </a:lnTo>
                    <a:lnTo>
                      <a:pt x="103" y="143"/>
                    </a:lnTo>
                    <a:lnTo>
                      <a:pt x="103" y="140"/>
                    </a:lnTo>
                    <a:lnTo>
                      <a:pt x="102" y="139"/>
                    </a:lnTo>
                    <a:lnTo>
                      <a:pt x="101" y="138"/>
                    </a:lnTo>
                    <a:lnTo>
                      <a:pt x="103" y="138"/>
                    </a:lnTo>
                    <a:lnTo>
                      <a:pt x="104" y="139"/>
                    </a:lnTo>
                    <a:lnTo>
                      <a:pt x="107" y="138"/>
                    </a:lnTo>
                    <a:lnTo>
                      <a:pt x="106" y="138"/>
                    </a:lnTo>
                    <a:lnTo>
                      <a:pt x="107" y="140"/>
                    </a:lnTo>
                    <a:lnTo>
                      <a:pt x="109" y="144"/>
                    </a:lnTo>
                    <a:lnTo>
                      <a:pt x="112" y="144"/>
                    </a:lnTo>
                    <a:lnTo>
                      <a:pt x="112" y="146"/>
                    </a:lnTo>
                    <a:lnTo>
                      <a:pt x="118" y="148"/>
                    </a:lnTo>
                    <a:lnTo>
                      <a:pt x="118" y="145"/>
                    </a:lnTo>
                    <a:lnTo>
                      <a:pt x="119" y="145"/>
                    </a:lnTo>
                    <a:lnTo>
                      <a:pt x="119" y="149"/>
                    </a:lnTo>
                    <a:lnTo>
                      <a:pt x="120" y="148"/>
                    </a:lnTo>
                    <a:lnTo>
                      <a:pt x="120" y="142"/>
                    </a:lnTo>
                    <a:lnTo>
                      <a:pt x="121" y="142"/>
                    </a:lnTo>
                    <a:lnTo>
                      <a:pt x="123" y="148"/>
                    </a:lnTo>
                    <a:lnTo>
                      <a:pt x="124" y="149"/>
                    </a:lnTo>
                    <a:lnTo>
                      <a:pt x="125" y="153"/>
                    </a:lnTo>
                    <a:lnTo>
                      <a:pt x="128" y="154"/>
                    </a:lnTo>
                    <a:lnTo>
                      <a:pt x="126" y="156"/>
                    </a:lnTo>
                    <a:lnTo>
                      <a:pt x="128" y="158"/>
                    </a:lnTo>
                    <a:lnTo>
                      <a:pt x="130" y="158"/>
                    </a:lnTo>
                    <a:lnTo>
                      <a:pt x="131" y="160"/>
                    </a:lnTo>
                    <a:lnTo>
                      <a:pt x="131" y="161"/>
                    </a:lnTo>
                    <a:lnTo>
                      <a:pt x="131" y="165"/>
                    </a:lnTo>
                    <a:lnTo>
                      <a:pt x="131" y="169"/>
                    </a:lnTo>
                    <a:lnTo>
                      <a:pt x="130" y="171"/>
                    </a:lnTo>
                    <a:lnTo>
                      <a:pt x="128" y="172"/>
                    </a:lnTo>
                    <a:lnTo>
                      <a:pt x="128" y="173"/>
                    </a:lnTo>
                    <a:lnTo>
                      <a:pt x="130" y="175"/>
                    </a:lnTo>
                    <a:lnTo>
                      <a:pt x="132" y="175"/>
                    </a:lnTo>
                    <a:lnTo>
                      <a:pt x="132" y="176"/>
                    </a:lnTo>
                    <a:lnTo>
                      <a:pt x="132" y="177"/>
                    </a:lnTo>
                    <a:lnTo>
                      <a:pt x="132" y="180"/>
                    </a:lnTo>
                    <a:lnTo>
                      <a:pt x="132" y="182"/>
                    </a:lnTo>
                    <a:lnTo>
                      <a:pt x="134" y="188"/>
                    </a:lnTo>
                    <a:lnTo>
                      <a:pt x="135" y="189"/>
                    </a:lnTo>
                    <a:lnTo>
                      <a:pt x="136" y="191"/>
                    </a:lnTo>
                    <a:lnTo>
                      <a:pt x="137" y="191"/>
                    </a:lnTo>
                    <a:lnTo>
                      <a:pt x="139" y="191"/>
                    </a:lnTo>
                    <a:lnTo>
                      <a:pt x="141" y="192"/>
                    </a:lnTo>
                    <a:lnTo>
                      <a:pt x="143" y="193"/>
                    </a:lnTo>
                    <a:lnTo>
                      <a:pt x="147" y="195"/>
                    </a:lnTo>
                    <a:lnTo>
                      <a:pt x="147" y="197"/>
                    </a:lnTo>
                    <a:lnTo>
                      <a:pt x="147" y="199"/>
                    </a:lnTo>
                    <a:lnTo>
                      <a:pt x="147" y="200"/>
                    </a:lnTo>
                    <a:lnTo>
                      <a:pt x="150" y="202"/>
                    </a:lnTo>
                    <a:lnTo>
                      <a:pt x="155" y="203"/>
                    </a:lnTo>
                    <a:lnTo>
                      <a:pt x="156" y="203"/>
                    </a:lnTo>
                    <a:lnTo>
                      <a:pt x="157" y="205"/>
                    </a:lnTo>
                    <a:lnTo>
                      <a:pt x="159" y="211"/>
                    </a:lnTo>
                    <a:lnTo>
                      <a:pt x="158" y="213"/>
                    </a:lnTo>
                    <a:lnTo>
                      <a:pt x="158" y="214"/>
                    </a:lnTo>
                    <a:lnTo>
                      <a:pt x="157" y="215"/>
                    </a:lnTo>
                    <a:lnTo>
                      <a:pt x="157" y="218"/>
                    </a:lnTo>
                    <a:lnTo>
                      <a:pt x="158" y="219"/>
                    </a:lnTo>
                    <a:lnTo>
                      <a:pt x="158" y="221"/>
                    </a:lnTo>
                    <a:lnTo>
                      <a:pt x="158" y="225"/>
                    </a:lnTo>
                    <a:lnTo>
                      <a:pt x="156" y="226"/>
                    </a:lnTo>
                    <a:lnTo>
                      <a:pt x="152" y="227"/>
                    </a:lnTo>
                    <a:lnTo>
                      <a:pt x="150" y="232"/>
                    </a:lnTo>
                    <a:lnTo>
                      <a:pt x="146" y="233"/>
                    </a:lnTo>
                    <a:lnTo>
                      <a:pt x="142" y="236"/>
                    </a:lnTo>
                    <a:lnTo>
                      <a:pt x="140" y="237"/>
                    </a:lnTo>
                    <a:lnTo>
                      <a:pt x="139" y="238"/>
                    </a:lnTo>
                    <a:lnTo>
                      <a:pt x="137" y="238"/>
                    </a:lnTo>
                    <a:lnTo>
                      <a:pt x="135" y="241"/>
                    </a:lnTo>
                    <a:lnTo>
                      <a:pt x="132" y="243"/>
                    </a:lnTo>
                    <a:lnTo>
                      <a:pt x="131" y="242"/>
                    </a:lnTo>
                    <a:lnTo>
                      <a:pt x="131" y="243"/>
                    </a:lnTo>
                    <a:lnTo>
                      <a:pt x="130" y="246"/>
                    </a:lnTo>
                    <a:lnTo>
                      <a:pt x="128" y="247"/>
                    </a:lnTo>
                    <a:lnTo>
                      <a:pt x="128" y="248"/>
                    </a:lnTo>
                    <a:lnTo>
                      <a:pt x="130" y="248"/>
                    </a:lnTo>
                    <a:lnTo>
                      <a:pt x="131" y="249"/>
                    </a:lnTo>
                    <a:lnTo>
                      <a:pt x="130" y="251"/>
                    </a:lnTo>
                    <a:lnTo>
                      <a:pt x="129" y="252"/>
                    </a:lnTo>
                    <a:lnTo>
                      <a:pt x="130" y="253"/>
                    </a:lnTo>
                    <a:lnTo>
                      <a:pt x="130" y="254"/>
                    </a:lnTo>
                    <a:lnTo>
                      <a:pt x="130" y="255"/>
                    </a:lnTo>
                    <a:lnTo>
                      <a:pt x="131" y="255"/>
                    </a:lnTo>
                    <a:lnTo>
                      <a:pt x="132" y="254"/>
                    </a:lnTo>
                    <a:lnTo>
                      <a:pt x="135" y="254"/>
                    </a:lnTo>
                    <a:lnTo>
                      <a:pt x="135" y="253"/>
                    </a:lnTo>
                    <a:lnTo>
                      <a:pt x="135" y="252"/>
                    </a:lnTo>
                    <a:lnTo>
                      <a:pt x="134" y="251"/>
                    </a:lnTo>
                    <a:lnTo>
                      <a:pt x="136" y="249"/>
                    </a:lnTo>
                    <a:lnTo>
                      <a:pt x="136" y="248"/>
                    </a:lnTo>
                    <a:lnTo>
                      <a:pt x="135" y="247"/>
                    </a:lnTo>
                    <a:lnTo>
                      <a:pt x="135" y="246"/>
                    </a:lnTo>
                    <a:lnTo>
                      <a:pt x="136" y="244"/>
                    </a:lnTo>
                    <a:lnTo>
                      <a:pt x="137" y="244"/>
                    </a:lnTo>
                    <a:lnTo>
                      <a:pt x="139" y="244"/>
                    </a:lnTo>
                    <a:lnTo>
                      <a:pt x="140" y="246"/>
                    </a:lnTo>
                    <a:lnTo>
                      <a:pt x="141" y="247"/>
                    </a:lnTo>
                    <a:lnTo>
                      <a:pt x="142" y="247"/>
                    </a:lnTo>
                    <a:lnTo>
                      <a:pt x="142" y="248"/>
                    </a:lnTo>
                    <a:lnTo>
                      <a:pt x="141" y="249"/>
                    </a:lnTo>
                    <a:lnTo>
                      <a:pt x="142" y="249"/>
                    </a:lnTo>
                    <a:lnTo>
                      <a:pt x="143" y="247"/>
                    </a:lnTo>
                    <a:lnTo>
                      <a:pt x="145" y="246"/>
                    </a:lnTo>
                    <a:lnTo>
                      <a:pt x="143" y="243"/>
                    </a:lnTo>
                    <a:lnTo>
                      <a:pt x="145" y="243"/>
                    </a:lnTo>
                    <a:lnTo>
                      <a:pt x="146" y="243"/>
                    </a:lnTo>
                    <a:lnTo>
                      <a:pt x="147" y="242"/>
                    </a:lnTo>
                    <a:lnTo>
                      <a:pt x="148" y="242"/>
                    </a:lnTo>
                    <a:lnTo>
                      <a:pt x="152" y="242"/>
                    </a:lnTo>
                    <a:lnTo>
                      <a:pt x="155" y="242"/>
                    </a:lnTo>
                    <a:lnTo>
                      <a:pt x="158" y="242"/>
                    </a:lnTo>
                    <a:lnTo>
                      <a:pt x="159" y="241"/>
                    </a:lnTo>
                    <a:lnTo>
                      <a:pt x="161" y="240"/>
                    </a:lnTo>
                    <a:lnTo>
                      <a:pt x="164" y="240"/>
                    </a:lnTo>
                    <a:lnTo>
                      <a:pt x="167" y="238"/>
                    </a:lnTo>
                    <a:lnTo>
                      <a:pt x="167" y="240"/>
                    </a:lnTo>
                    <a:lnTo>
                      <a:pt x="167" y="241"/>
                    </a:lnTo>
                    <a:lnTo>
                      <a:pt x="167" y="242"/>
                    </a:lnTo>
                    <a:lnTo>
                      <a:pt x="166" y="243"/>
                    </a:lnTo>
                    <a:lnTo>
                      <a:pt x="164" y="242"/>
                    </a:lnTo>
                    <a:lnTo>
                      <a:pt x="163" y="241"/>
                    </a:lnTo>
                    <a:lnTo>
                      <a:pt x="161" y="242"/>
                    </a:lnTo>
                    <a:lnTo>
                      <a:pt x="164" y="246"/>
                    </a:lnTo>
                    <a:lnTo>
                      <a:pt x="161" y="247"/>
                    </a:lnTo>
                    <a:lnTo>
                      <a:pt x="158" y="249"/>
                    </a:lnTo>
                    <a:lnTo>
                      <a:pt x="153" y="254"/>
                    </a:lnTo>
                    <a:lnTo>
                      <a:pt x="151" y="257"/>
                    </a:lnTo>
                    <a:lnTo>
                      <a:pt x="148" y="258"/>
                    </a:lnTo>
                    <a:lnTo>
                      <a:pt x="150" y="259"/>
                    </a:lnTo>
                    <a:lnTo>
                      <a:pt x="155" y="262"/>
                    </a:lnTo>
                    <a:lnTo>
                      <a:pt x="158" y="263"/>
                    </a:lnTo>
                    <a:lnTo>
                      <a:pt x="155" y="263"/>
                    </a:lnTo>
                    <a:lnTo>
                      <a:pt x="152" y="263"/>
                    </a:lnTo>
                    <a:lnTo>
                      <a:pt x="151" y="263"/>
                    </a:lnTo>
                    <a:lnTo>
                      <a:pt x="150" y="263"/>
                    </a:lnTo>
                    <a:lnTo>
                      <a:pt x="150" y="265"/>
                    </a:lnTo>
                    <a:lnTo>
                      <a:pt x="150" y="267"/>
                    </a:lnTo>
                    <a:lnTo>
                      <a:pt x="151" y="270"/>
                    </a:lnTo>
                    <a:lnTo>
                      <a:pt x="152" y="271"/>
                    </a:lnTo>
                    <a:lnTo>
                      <a:pt x="152" y="274"/>
                    </a:lnTo>
                    <a:lnTo>
                      <a:pt x="148" y="276"/>
                    </a:lnTo>
                    <a:lnTo>
                      <a:pt x="143" y="281"/>
                    </a:lnTo>
                    <a:lnTo>
                      <a:pt x="141" y="285"/>
                    </a:lnTo>
                    <a:lnTo>
                      <a:pt x="140" y="287"/>
                    </a:lnTo>
                    <a:lnTo>
                      <a:pt x="142" y="289"/>
                    </a:lnTo>
                    <a:lnTo>
                      <a:pt x="139" y="290"/>
                    </a:lnTo>
                    <a:lnTo>
                      <a:pt x="137" y="292"/>
                    </a:lnTo>
                    <a:lnTo>
                      <a:pt x="136" y="293"/>
                    </a:lnTo>
                    <a:lnTo>
                      <a:pt x="136" y="296"/>
                    </a:lnTo>
                    <a:lnTo>
                      <a:pt x="136" y="297"/>
                    </a:lnTo>
                    <a:lnTo>
                      <a:pt x="136" y="298"/>
                    </a:lnTo>
                    <a:lnTo>
                      <a:pt x="140" y="298"/>
                    </a:lnTo>
                    <a:lnTo>
                      <a:pt x="139" y="298"/>
                    </a:lnTo>
                    <a:lnTo>
                      <a:pt x="139" y="300"/>
                    </a:lnTo>
                    <a:lnTo>
                      <a:pt x="137" y="300"/>
                    </a:lnTo>
                    <a:lnTo>
                      <a:pt x="137" y="301"/>
                    </a:lnTo>
                    <a:lnTo>
                      <a:pt x="136" y="300"/>
                    </a:lnTo>
                    <a:lnTo>
                      <a:pt x="136" y="301"/>
                    </a:lnTo>
                    <a:lnTo>
                      <a:pt x="136" y="302"/>
                    </a:lnTo>
                    <a:lnTo>
                      <a:pt x="135" y="301"/>
                    </a:lnTo>
                    <a:lnTo>
                      <a:pt x="134" y="301"/>
                    </a:lnTo>
                    <a:lnTo>
                      <a:pt x="132" y="302"/>
                    </a:lnTo>
                    <a:lnTo>
                      <a:pt x="134" y="303"/>
                    </a:lnTo>
                    <a:lnTo>
                      <a:pt x="132" y="303"/>
                    </a:lnTo>
                    <a:lnTo>
                      <a:pt x="130" y="306"/>
                    </a:lnTo>
                    <a:lnTo>
                      <a:pt x="131" y="307"/>
                    </a:lnTo>
                    <a:lnTo>
                      <a:pt x="130" y="307"/>
                    </a:lnTo>
                    <a:lnTo>
                      <a:pt x="130" y="308"/>
                    </a:lnTo>
                    <a:lnTo>
                      <a:pt x="131" y="309"/>
                    </a:lnTo>
                    <a:lnTo>
                      <a:pt x="130" y="309"/>
                    </a:lnTo>
                    <a:lnTo>
                      <a:pt x="129" y="309"/>
                    </a:lnTo>
                    <a:lnTo>
                      <a:pt x="126" y="311"/>
                    </a:lnTo>
                    <a:lnTo>
                      <a:pt x="124" y="313"/>
                    </a:lnTo>
                    <a:lnTo>
                      <a:pt x="123" y="314"/>
                    </a:lnTo>
                    <a:lnTo>
                      <a:pt x="123" y="315"/>
                    </a:lnTo>
                    <a:lnTo>
                      <a:pt x="123" y="317"/>
                    </a:lnTo>
                    <a:lnTo>
                      <a:pt x="123" y="319"/>
                    </a:lnTo>
                    <a:lnTo>
                      <a:pt x="121" y="318"/>
                    </a:lnTo>
                    <a:lnTo>
                      <a:pt x="120" y="318"/>
                    </a:lnTo>
                    <a:lnTo>
                      <a:pt x="120" y="319"/>
                    </a:lnTo>
                    <a:lnTo>
                      <a:pt x="120" y="320"/>
                    </a:lnTo>
                    <a:lnTo>
                      <a:pt x="120" y="322"/>
                    </a:lnTo>
                    <a:lnTo>
                      <a:pt x="120" y="323"/>
                    </a:lnTo>
                    <a:lnTo>
                      <a:pt x="119" y="325"/>
                    </a:lnTo>
                    <a:lnTo>
                      <a:pt x="119" y="328"/>
                    </a:lnTo>
                    <a:lnTo>
                      <a:pt x="118" y="329"/>
                    </a:lnTo>
                    <a:lnTo>
                      <a:pt x="117" y="329"/>
                    </a:lnTo>
                    <a:lnTo>
                      <a:pt x="115" y="329"/>
                    </a:lnTo>
                    <a:lnTo>
                      <a:pt x="113" y="331"/>
                    </a:lnTo>
                    <a:lnTo>
                      <a:pt x="109" y="331"/>
                    </a:lnTo>
                    <a:lnTo>
                      <a:pt x="108" y="330"/>
                    </a:lnTo>
                    <a:lnTo>
                      <a:pt x="108" y="329"/>
                    </a:lnTo>
                    <a:lnTo>
                      <a:pt x="107" y="328"/>
                    </a:lnTo>
                    <a:lnTo>
                      <a:pt x="106" y="329"/>
                    </a:lnTo>
                    <a:lnTo>
                      <a:pt x="103" y="328"/>
                    </a:lnTo>
                    <a:lnTo>
                      <a:pt x="101" y="328"/>
                    </a:lnTo>
                    <a:lnTo>
                      <a:pt x="97" y="328"/>
                    </a:lnTo>
                    <a:lnTo>
                      <a:pt x="93" y="331"/>
                    </a:lnTo>
                    <a:lnTo>
                      <a:pt x="92" y="331"/>
                    </a:lnTo>
                    <a:lnTo>
                      <a:pt x="92" y="329"/>
                    </a:lnTo>
                    <a:lnTo>
                      <a:pt x="93" y="327"/>
                    </a:lnTo>
                    <a:lnTo>
                      <a:pt x="94" y="325"/>
                    </a:lnTo>
                    <a:lnTo>
                      <a:pt x="96" y="324"/>
                    </a:lnTo>
                    <a:lnTo>
                      <a:pt x="97" y="324"/>
                    </a:lnTo>
                    <a:lnTo>
                      <a:pt x="97" y="323"/>
                    </a:lnTo>
                    <a:lnTo>
                      <a:pt x="97" y="322"/>
                    </a:lnTo>
                    <a:lnTo>
                      <a:pt x="96" y="320"/>
                    </a:lnTo>
                    <a:lnTo>
                      <a:pt x="96" y="322"/>
                    </a:lnTo>
                    <a:lnTo>
                      <a:pt x="94" y="322"/>
                    </a:lnTo>
                    <a:lnTo>
                      <a:pt x="94" y="319"/>
                    </a:lnTo>
                    <a:lnTo>
                      <a:pt x="94" y="318"/>
                    </a:lnTo>
                    <a:lnTo>
                      <a:pt x="96" y="317"/>
                    </a:lnTo>
                    <a:lnTo>
                      <a:pt x="94" y="315"/>
                    </a:lnTo>
                    <a:lnTo>
                      <a:pt x="93" y="312"/>
                    </a:lnTo>
                    <a:lnTo>
                      <a:pt x="92" y="311"/>
                    </a:lnTo>
                    <a:lnTo>
                      <a:pt x="91" y="311"/>
                    </a:lnTo>
                    <a:lnTo>
                      <a:pt x="91" y="312"/>
                    </a:lnTo>
                    <a:lnTo>
                      <a:pt x="91" y="313"/>
                    </a:lnTo>
                    <a:lnTo>
                      <a:pt x="90" y="312"/>
                    </a:lnTo>
                    <a:lnTo>
                      <a:pt x="90" y="311"/>
                    </a:lnTo>
                    <a:lnTo>
                      <a:pt x="88" y="311"/>
                    </a:lnTo>
                    <a:lnTo>
                      <a:pt x="88" y="312"/>
                    </a:lnTo>
                    <a:lnTo>
                      <a:pt x="88" y="313"/>
                    </a:lnTo>
                    <a:lnTo>
                      <a:pt x="88" y="315"/>
                    </a:lnTo>
                    <a:lnTo>
                      <a:pt x="87" y="314"/>
                    </a:lnTo>
                    <a:lnTo>
                      <a:pt x="86" y="312"/>
                    </a:lnTo>
                    <a:lnTo>
                      <a:pt x="85" y="313"/>
                    </a:lnTo>
                    <a:lnTo>
                      <a:pt x="83" y="313"/>
                    </a:lnTo>
                    <a:lnTo>
                      <a:pt x="82" y="313"/>
                    </a:lnTo>
                    <a:lnTo>
                      <a:pt x="83" y="315"/>
                    </a:lnTo>
                    <a:lnTo>
                      <a:pt x="81" y="317"/>
                    </a:lnTo>
                    <a:lnTo>
                      <a:pt x="80" y="318"/>
                    </a:lnTo>
                    <a:lnTo>
                      <a:pt x="80" y="319"/>
                    </a:lnTo>
                    <a:lnTo>
                      <a:pt x="81" y="319"/>
                    </a:lnTo>
                    <a:lnTo>
                      <a:pt x="81" y="320"/>
                    </a:lnTo>
                    <a:lnTo>
                      <a:pt x="82" y="324"/>
                    </a:lnTo>
                    <a:lnTo>
                      <a:pt x="82" y="327"/>
                    </a:lnTo>
                    <a:lnTo>
                      <a:pt x="83" y="329"/>
                    </a:lnTo>
                    <a:lnTo>
                      <a:pt x="86" y="331"/>
                    </a:lnTo>
                    <a:lnTo>
                      <a:pt x="90" y="334"/>
                    </a:lnTo>
                    <a:lnTo>
                      <a:pt x="91" y="334"/>
                    </a:lnTo>
                    <a:lnTo>
                      <a:pt x="92" y="334"/>
                    </a:lnTo>
                    <a:lnTo>
                      <a:pt x="92" y="336"/>
                    </a:lnTo>
                    <a:lnTo>
                      <a:pt x="93" y="338"/>
                    </a:lnTo>
                    <a:lnTo>
                      <a:pt x="93" y="336"/>
                    </a:lnTo>
                    <a:lnTo>
                      <a:pt x="94" y="336"/>
                    </a:lnTo>
                    <a:lnTo>
                      <a:pt x="94" y="338"/>
                    </a:lnTo>
                    <a:lnTo>
                      <a:pt x="96" y="338"/>
                    </a:lnTo>
                    <a:lnTo>
                      <a:pt x="97" y="340"/>
                    </a:lnTo>
                    <a:lnTo>
                      <a:pt x="96" y="342"/>
                    </a:lnTo>
                    <a:lnTo>
                      <a:pt x="94" y="346"/>
                    </a:lnTo>
                    <a:lnTo>
                      <a:pt x="94" y="347"/>
                    </a:lnTo>
                    <a:lnTo>
                      <a:pt x="93" y="347"/>
                    </a:lnTo>
                    <a:lnTo>
                      <a:pt x="93" y="349"/>
                    </a:lnTo>
                    <a:lnTo>
                      <a:pt x="92" y="351"/>
                    </a:lnTo>
                    <a:lnTo>
                      <a:pt x="92" y="352"/>
                    </a:lnTo>
                    <a:lnTo>
                      <a:pt x="96" y="353"/>
                    </a:lnTo>
                    <a:lnTo>
                      <a:pt x="96" y="355"/>
                    </a:lnTo>
                    <a:lnTo>
                      <a:pt x="96" y="356"/>
                    </a:lnTo>
                    <a:lnTo>
                      <a:pt x="97" y="358"/>
                    </a:lnTo>
                    <a:lnTo>
                      <a:pt x="98" y="364"/>
                    </a:lnTo>
                    <a:lnTo>
                      <a:pt x="98" y="369"/>
                    </a:lnTo>
                    <a:lnTo>
                      <a:pt x="98" y="373"/>
                    </a:lnTo>
                    <a:lnTo>
                      <a:pt x="97" y="374"/>
                    </a:lnTo>
                    <a:lnTo>
                      <a:pt x="96" y="376"/>
                    </a:lnTo>
                    <a:lnTo>
                      <a:pt x="96" y="377"/>
                    </a:lnTo>
                    <a:lnTo>
                      <a:pt x="96" y="378"/>
                    </a:lnTo>
                    <a:lnTo>
                      <a:pt x="97" y="379"/>
                    </a:lnTo>
                    <a:lnTo>
                      <a:pt x="94" y="379"/>
                    </a:lnTo>
                    <a:lnTo>
                      <a:pt x="94" y="380"/>
                    </a:lnTo>
                    <a:lnTo>
                      <a:pt x="93" y="383"/>
                    </a:lnTo>
                    <a:lnTo>
                      <a:pt x="92" y="384"/>
                    </a:lnTo>
                    <a:lnTo>
                      <a:pt x="92" y="385"/>
                    </a:lnTo>
                    <a:lnTo>
                      <a:pt x="92" y="387"/>
                    </a:lnTo>
                    <a:lnTo>
                      <a:pt x="91" y="388"/>
                    </a:lnTo>
                    <a:lnTo>
                      <a:pt x="91" y="389"/>
                    </a:lnTo>
                    <a:lnTo>
                      <a:pt x="92" y="390"/>
                    </a:lnTo>
                    <a:lnTo>
                      <a:pt x="93" y="391"/>
                    </a:lnTo>
                    <a:lnTo>
                      <a:pt x="94" y="394"/>
                    </a:lnTo>
                    <a:lnTo>
                      <a:pt x="93" y="395"/>
                    </a:lnTo>
                    <a:lnTo>
                      <a:pt x="94" y="396"/>
                    </a:lnTo>
                    <a:lnTo>
                      <a:pt x="94" y="395"/>
                    </a:lnTo>
                    <a:lnTo>
                      <a:pt x="96" y="394"/>
                    </a:lnTo>
                    <a:lnTo>
                      <a:pt x="98" y="395"/>
                    </a:lnTo>
                    <a:lnTo>
                      <a:pt x="99" y="395"/>
                    </a:lnTo>
                    <a:lnTo>
                      <a:pt x="99" y="396"/>
                    </a:lnTo>
                    <a:lnTo>
                      <a:pt x="101" y="398"/>
                    </a:lnTo>
                    <a:lnTo>
                      <a:pt x="102" y="399"/>
                    </a:lnTo>
                    <a:lnTo>
                      <a:pt x="103" y="400"/>
                    </a:lnTo>
                    <a:lnTo>
                      <a:pt x="104" y="400"/>
                    </a:lnTo>
                    <a:lnTo>
                      <a:pt x="104" y="401"/>
                    </a:lnTo>
                    <a:lnTo>
                      <a:pt x="104" y="402"/>
                    </a:lnTo>
                    <a:lnTo>
                      <a:pt x="106" y="402"/>
                    </a:lnTo>
                    <a:lnTo>
                      <a:pt x="107" y="404"/>
                    </a:lnTo>
                    <a:lnTo>
                      <a:pt x="108" y="405"/>
                    </a:lnTo>
                    <a:lnTo>
                      <a:pt x="109" y="407"/>
                    </a:lnTo>
                    <a:lnTo>
                      <a:pt x="110" y="410"/>
                    </a:lnTo>
                    <a:lnTo>
                      <a:pt x="112" y="411"/>
                    </a:lnTo>
                    <a:lnTo>
                      <a:pt x="113" y="412"/>
                    </a:lnTo>
                    <a:lnTo>
                      <a:pt x="115" y="418"/>
                    </a:lnTo>
                    <a:lnTo>
                      <a:pt x="117" y="423"/>
                    </a:lnTo>
                    <a:lnTo>
                      <a:pt x="115" y="431"/>
                    </a:lnTo>
                    <a:lnTo>
                      <a:pt x="114" y="437"/>
                    </a:lnTo>
                    <a:lnTo>
                      <a:pt x="112" y="444"/>
                    </a:lnTo>
                    <a:lnTo>
                      <a:pt x="109" y="449"/>
                    </a:lnTo>
                    <a:lnTo>
                      <a:pt x="106" y="453"/>
                    </a:lnTo>
                    <a:lnTo>
                      <a:pt x="104" y="455"/>
                    </a:lnTo>
                    <a:lnTo>
                      <a:pt x="102" y="455"/>
                    </a:lnTo>
                    <a:lnTo>
                      <a:pt x="98" y="456"/>
                    </a:lnTo>
                    <a:lnTo>
                      <a:pt x="97" y="456"/>
                    </a:lnTo>
                    <a:lnTo>
                      <a:pt x="96" y="455"/>
                    </a:lnTo>
                    <a:lnTo>
                      <a:pt x="94" y="454"/>
                    </a:lnTo>
                    <a:lnTo>
                      <a:pt x="94" y="453"/>
                    </a:lnTo>
                    <a:lnTo>
                      <a:pt x="93" y="454"/>
                    </a:lnTo>
                    <a:lnTo>
                      <a:pt x="92" y="454"/>
                    </a:lnTo>
                    <a:lnTo>
                      <a:pt x="91" y="451"/>
                    </a:lnTo>
                    <a:lnTo>
                      <a:pt x="90" y="450"/>
                    </a:lnTo>
                    <a:lnTo>
                      <a:pt x="88" y="451"/>
                    </a:lnTo>
                    <a:lnTo>
                      <a:pt x="86" y="454"/>
                    </a:lnTo>
                    <a:lnTo>
                      <a:pt x="85" y="454"/>
                    </a:lnTo>
                    <a:lnTo>
                      <a:pt x="83" y="453"/>
                    </a:lnTo>
                    <a:lnTo>
                      <a:pt x="82" y="455"/>
                    </a:lnTo>
                    <a:lnTo>
                      <a:pt x="82" y="456"/>
                    </a:lnTo>
                    <a:lnTo>
                      <a:pt x="82" y="455"/>
                    </a:lnTo>
                    <a:lnTo>
                      <a:pt x="83" y="454"/>
                    </a:lnTo>
                    <a:lnTo>
                      <a:pt x="85" y="454"/>
                    </a:lnTo>
                    <a:lnTo>
                      <a:pt x="87" y="456"/>
                    </a:lnTo>
                    <a:lnTo>
                      <a:pt x="88" y="459"/>
                    </a:lnTo>
                    <a:lnTo>
                      <a:pt x="88" y="460"/>
                    </a:lnTo>
                    <a:lnTo>
                      <a:pt x="88" y="461"/>
                    </a:lnTo>
                    <a:lnTo>
                      <a:pt x="90" y="461"/>
                    </a:lnTo>
                    <a:lnTo>
                      <a:pt x="91" y="462"/>
                    </a:lnTo>
                    <a:lnTo>
                      <a:pt x="92" y="464"/>
                    </a:lnTo>
                    <a:lnTo>
                      <a:pt x="93" y="465"/>
                    </a:lnTo>
                    <a:lnTo>
                      <a:pt x="94" y="465"/>
                    </a:lnTo>
                    <a:lnTo>
                      <a:pt x="96" y="466"/>
                    </a:lnTo>
                    <a:lnTo>
                      <a:pt x="97" y="469"/>
                    </a:lnTo>
                    <a:lnTo>
                      <a:pt x="97" y="470"/>
                    </a:lnTo>
                    <a:lnTo>
                      <a:pt x="93" y="470"/>
                    </a:lnTo>
                    <a:lnTo>
                      <a:pt x="92" y="471"/>
                    </a:lnTo>
                    <a:lnTo>
                      <a:pt x="96" y="472"/>
                    </a:lnTo>
                    <a:lnTo>
                      <a:pt x="98" y="471"/>
                    </a:lnTo>
                    <a:lnTo>
                      <a:pt x="98" y="472"/>
                    </a:lnTo>
                    <a:lnTo>
                      <a:pt x="99" y="473"/>
                    </a:lnTo>
                    <a:lnTo>
                      <a:pt x="98" y="475"/>
                    </a:lnTo>
                    <a:lnTo>
                      <a:pt x="97" y="475"/>
                    </a:lnTo>
                    <a:lnTo>
                      <a:pt x="96" y="477"/>
                    </a:lnTo>
                    <a:lnTo>
                      <a:pt x="96" y="478"/>
                    </a:lnTo>
                    <a:lnTo>
                      <a:pt x="98" y="477"/>
                    </a:lnTo>
                    <a:lnTo>
                      <a:pt x="98" y="476"/>
                    </a:lnTo>
                    <a:lnTo>
                      <a:pt x="98" y="477"/>
                    </a:lnTo>
                    <a:lnTo>
                      <a:pt x="99" y="480"/>
                    </a:lnTo>
                    <a:lnTo>
                      <a:pt x="98" y="481"/>
                    </a:lnTo>
                    <a:lnTo>
                      <a:pt x="98" y="483"/>
                    </a:lnTo>
                    <a:lnTo>
                      <a:pt x="101" y="483"/>
                    </a:lnTo>
                    <a:lnTo>
                      <a:pt x="102" y="483"/>
                    </a:lnTo>
                    <a:lnTo>
                      <a:pt x="106" y="483"/>
                    </a:lnTo>
                    <a:lnTo>
                      <a:pt x="107" y="485"/>
                    </a:lnTo>
                    <a:lnTo>
                      <a:pt x="108" y="483"/>
                    </a:lnTo>
                    <a:lnTo>
                      <a:pt x="108" y="482"/>
                    </a:lnTo>
                    <a:lnTo>
                      <a:pt x="108" y="481"/>
                    </a:lnTo>
                    <a:lnTo>
                      <a:pt x="110" y="481"/>
                    </a:lnTo>
                    <a:lnTo>
                      <a:pt x="113" y="482"/>
                    </a:lnTo>
                    <a:lnTo>
                      <a:pt x="114" y="482"/>
                    </a:lnTo>
                    <a:lnTo>
                      <a:pt x="117" y="483"/>
                    </a:lnTo>
                    <a:lnTo>
                      <a:pt x="126" y="485"/>
                    </a:lnTo>
                    <a:lnTo>
                      <a:pt x="130" y="483"/>
                    </a:lnTo>
                    <a:lnTo>
                      <a:pt x="134" y="483"/>
                    </a:lnTo>
                    <a:lnTo>
                      <a:pt x="137" y="486"/>
                    </a:lnTo>
                    <a:lnTo>
                      <a:pt x="141" y="488"/>
                    </a:lnTo>
                    <a:lnTo>
                      <a:pt x="142" y="492"/>
                    </a:lnTo>
                    <a:lnTo>
                      <a:pt x="142" y="493"/>
                    </a:lnTo>
                    <a:lnTo>
                      <a:pt x="142" y="496"/>
                    </a:lnTo>
                    <a:lnTo>
                      <a:pt x="142" y="497"/>
                    </a:lnTo>
                    <a:lnTo>
                      <a:pt x="143" y="499"/>
                    </a:lnTo>
                    <a:lnTo>
                      <a:pt x="145" y="499"/>
                    </a:lnTo>
                    <a:lnTo>
                      <a:pt x="146" y="498"/>
                    </a:lnTo>
                    <a:lnTo>
                      <a:pt x="150" y="497"/>
                    </a:lnTo>
                    <a:lnTo>
                      <a:pt x="153" y="499"/>
                    </a:lnTo>
                    <a:lnTo>
                      <a:pt x="153" y="500"/>
                    </a:lnTo>
                    <a:lnTo>
                      <a:pt x="155" y="500"/>
                    </a:lnTo>
                    <a:lnTo>
                      <a:pt x="155" y="499"/>
                    </a:lnTo>
                    <a:lnTo>
                      <a:pt x="153" y="498"/>
                    </a:lnTo>
                    <a:lnTo>
                      <a:pt x="155" y="497"/>
                    </a:lnTo>
                    <a:lnTo>
                      <a:pt x="157" y="496"/>
                    </a:lnTo>
                    <a:lnTo>
                      <a:pt x="159" y="496"/>
                    </a:lnTo>
                    <a:lnTo>
                      <a:pt x="161" y="494"/>
                    </a:lnTo>
                    <a:lnTo>
                      <a:pt x="163" y="493"/>
                    </a:lnTo>
                    <a:lnTo>
                      <a:pt x="163" y="492"/>
                    </a:lnTo>
                    <a:lnTo>
                      <a:pt x="162" y="491"/>
                    </a:lnTo>
                    <a:lnTo>
                      <a:pt x="164" y="489"/>
                    </a:lnTo>
                    <a:lnTo>
                      <a:pt x="163" y="487"/>
                    </a:lnTo>
                    <a:lnTo>
                      <a:pt x="163" y="485"/>
                    </a:lnTo>
                    <a:lnTo>
                      <a:pt x="166" y="482"/>
                    </a:lnTo>
                    <a:lnTo>
                      <a:pt x="167" y="482"/>
                    </a:lnTo>
                    <a:lnTo>
                      <a:pt x="167" y="481"/>
                    </a:lnTo>
                    <a:lnTo>
                      <a:pt x="166" y="480"/>
                    </a:lnTo>
                    <a:lnTo>
                      <a:pt x="164" y="480"/>
                    </a:lnTo>
                    <a:lnTo>
                      <a:pt x="162" y="480"/>
                    </a:lnTo>
                    <a:lnTo>
                      <a:pt x="159" y="480"/>
                    </a:lnTo>
                    <a:lnTo>
                      <a:pt x="158" y="478"/>
                    </a:lnTo>
                    <a:lnTo>
                      <a:pt x="157" y="477"/>
                    </a:lnTo>
                    <a:lnTo>
                      <a:pt x="156" y="475"/>
                    </a:lnTo>
                    <a:lnTo>
                      <a:pt x="152" y="472"/>
                    </a:lnTo>
                    <a:lnTo>
                      <a:pt x="150" y="464"/>
                    </a:lnTo>
                    <a:lnTo>
                      <a:pt x="150" y="461"/>
                    </a:lnTo>
                    <a:lnTo>
                      <a:pt x="150" y="460"/>
                    </a:lnTo>
                    <a:lnTo>
                      <a:pt x="147" y="458"/>
                    </a:lnTo>
                    <a:lnTo>
                      <a:pt x="145" y="454"/>
                    </a:lnTo>
                    <a:lnTo>
                      <a:pt x="143" y="447"/>
                    </a:lnTo>
                    <a:lnTo>
                      <a:pt x="143" y="445"/>
                    </a:lnTo>
                    <a:lnTo>
                      <a:pt x="145" y="445"/>
                    </a:lnTo>
                    <a:lnTo>
                      <a:pt x="146" y="445"/>
                    </a:lnTo>
                    <a:lnTo>
                      <a:pt x="145" y="445"/>
                    </a:lnTo>
                    <a:lnTo>
                      <a:pt x="143" y="444"/>
                    </a:lnTo>
                    <a:lnTo>
                      <a:pt x="143" y="443"/>
                    </a:lnTo>
                    <a:lnTo>
                      <a:pt x="145" y="443"/>
                    </a:lnTo>
                    <a:lnTo>
                      <a:pt x="146" y="442"/>
                    </a:lnTo>
                    <a:lnTo>
                      <a:pt x="146" y="439"/>
                    </a:lnTo>
                    <a:lnTo>
                      <a:pt x="145" y="438"/>
                    </a:lnTo>
                    <a:lnTo>
                      <a:pt x="146" y="438"/>
                    </a:lnTo>
                    <a:lnTo>
                      <a:pt x="147" y="433"/>
                    </a:lnTo>
                    <a:lnTo>
                      <a:pt x="150" y="431"/>
                    </a:lnTo>
                    <a:lnTo>
                      <a:pt x="151" y="428"/>
                    </a:lnTo>
                    <a:lnTo>
                      <a:pt x="151" y="427"/>
                    </a:lnTo>
                    <a:lnTo>
                      <a:pt x="151" y="422"/>
                    </a:lnTo>
                    <a:lnTo>
                      <a:pt x="152" y="421"/>
                    </a:lnTo>
                    <a:lnTo>
                      <a:pt x="152" y="420"/>
                    </a:lnTo>
                    <a:lnTo>
                      <a:pt x="153" y="418"/>
                    </a:lnTo>
                    <a:lnTo>
                      <a:pt x="156" y="417"/>
                    </a:lnTo>
                    <a:lnTo>
                      <a:pt x="157" y="416"/>
                    </a:lnTo>
                    <a:lnTo>
                      <a:pt x="158" y="413"/>
                    </a:lnTo>
                    <a:lnTo>
                      <a:pt x="158" y="411"/>
                    </a:lnTo>
                    <a:lnTo>
                      <a:pt x="158" y="406"/>
                    </a:lnTo>
                    <a:lnTo>
                      <a:pt x="158" y="404"/>
                    </a:lnTo>
                    <a:lnTo>
                      <a:pt x="159" y="402"/>
                    </a:lnTo>
                    <a:lnTo>
                      <a:pt x="162" y="400"/>
                    </a:lnTo>
                    <a:lnTo>
                      <a:pt x="163" y="399"/>
                    </a:lnTo>
                    <a:lnTo>
                      <a:pt x="166" y="399"/>
                    </a:lnTo>
                    <a:lnTo>
                      <a:pt x="170" y="399"/>
                    </a:lnTo>
                    <a:lnTo>
                      <a:pt x="175" y="401"/>
                    </a:lnTo>
                    <a:lnTo>
                      <a:pt x="175" y="402"/>
                    </a:lnTo>
                    <a:lnTo>
                      <a:pt x="177" y="402"/>
                    </a:lnTo>
                    <a:lnTo>
                      <a:pt x="178" y="402"/>
                    </a:lnTo>
                    <a:lnTo>
                      <a:pt x="183" y="404"/>
                    </a:lnTo>
                    <a:lnTo>
                      <a:pt x="185" y="405"/>
                    </a:lnTo>
                    <a:lnTo>
                      <a:pt x="185" y="406"/>
                    </a:lnTo>
                    <a:lnTo>
                      <a:pt x="186" y="406"/>
                    </a:lnTo>
                    <a:lnTo>
                      <a:pt x="188" y="407"/>
                    </a:lnTo>
                    <a:lnTo>
                      <a:pt x="188" y="409"/>
                    </a:lnTo>
                    <a:lnTo>
                      <a:pt x="189" y="411"/>
                    </a:lnTo>
                    <a:lnTo>
                      <a:pt x="189" y="412"/>
                    </a:lnTo>
                    <a:lnTo>
                      <a:pt x="186" y="415"/>
                    </a:lnTo>
                    <a:lnTo>
                      <a:pt x="185" y="420"/>
                    </a:lnTo>
                    <a:lnTo>
                      <a:pt x="184" y="420"/>
                    </a:lnTo>
                    <a:lnTo>
                      <a:pt x="183" y="421"/>
                    </a:lnTo>
                    <a:lnTo>
                      <a:pt x="184" y="422"/>
                    </a:lnTo>
                    <a:lnTo>
                      <a:pt x="183" y="424"/>
                    </a:lnTo>
                    <a:lnTo>
                      <a:pt x="180" y="427"/>
                    </a:lnTo>
                    <a:lnTo>
                      <a:pt x="179" y="428"/>
                    </a:lnTo>
                    <a:lnTo>
                      <a:pt x="174" y="428"/>
                    </a:lnTo>
                    <a:lnTo>
                      <a:pt x="173" y="427"/>
                    </a:lnTo>
                    <a:lnTo>
                      <a:pt x="173" y="426"/>
                    </a:lnTo>
                    <a:lnTo>
                      <a:pt x="173" y="424"/>
                    </a:lnTo>
                    <a:lnTo>
                      <a:pt x="174" y="424"/>
                    </a:lnTo>
                    <a:lnTo>
                      <a:pt x="173" y="423"/>
                    </a:lnTo>
                    <a:lnTo>
                      <a:pt x="173" y="422"/>
                    </a:lnTo>
                    <a:lnTo>
                      <a:pt x="172" y="420"/>
                    </a:lnTo>
                    <a:lnTo>
                      <a:pt x="169" y="417"/>
                    </a:lnTo>
                    <a:lnTo>
                      <a:pt x="168" y="417"/>
                    </a:lnTo>
                    <a:lnTo>
                      <a:pt x="167" y="416"/>
                    </a:lnTo>
                    <a:lnTo>
                      <a:pt x="163" y="417"/>
                    </a:lnTo>
                    <a:lnTo>
                      <a:pt x="161" y="417"/>
                    </a:lnTo>
                    <a:lnTo>
                      <a:pt x="159" y="418"/>
                    </a:lnTo>
                    <a:lnTo>
                      <a:pt x="157" y="421"/>
                    </a:lnTo>
                    <a:lnTo>
                      <a:pt x="156" y="422"/>
                    </a:lnTo>
                    <a:lnTo>
                      <a:pt x="155" y="423"/>
                    </a:lnTo>
                    <a:lnTo>
                      <a:pt x="156" y="426"/>
                    </a:lnTo>
                    <a:lnTo>
                      <a:pt x="158" y="428"/>
                    </a:lnTo>
                    <a:lnTo>
                      <a:pt x="159" y="429"/>
                    </a:lnTo>
                    <a:lnTo>
                      <a:pt x="161" y="431"/>
                    </a:lnTo>
                    <a:lnTo>
                      <a:pt x="162" y="431"/>
                    </a:lnTo>
                    <a:lnTo>
                      <a:pt x="166" y="431"/>
                    </a:lnTo>
                    <a:lnTo>
                      <a:pt x="167" y="431"/>
                    </a:lnTo>
                    <a:lnTo>
                      <a:pt x="169" y="431"/>
                    </a:lnTo>
                    <a:lnTo>
                      <a:pt x="170" y="431"/>
                    </a:lnTo>
                    <a:lnTo>
                      <a:pt x="172" y="433"/>
                    </a:lnTo>
                    <a:lnTo>
                      <a:pt x="170" y="437"/>
                    </a:lnTo>
                    <a:lnTo>
                      <a:pt x="169" y="438"/>
                    </a:lnTo>
                    <a:lnTo>
                      <a:pt x="170" y="439"/>
                    </a:lnTo>
                    <a:lnTo>
                      <a:pt x="169" y="440"/>
                    </a:lnTo>
                    <a:lnTo>
                      <a:pt x="169" y="442"/>
                    </a:lnTo>
                    <a:lnTo>
                      <a:pt x="170" y="443"/>
                    </a:lnTo>
                    <a:lnTo>
                      <a:pt x="170" y="445"/>
                    </a:lnTo>
                    <a:lnTo>
                      <a:pt x="170" y="447"/>
                    </a:lnTo>
                    <a:lnTo>
                      <a:pt x="172" y="448"/>
                    </a:lnTo>
                    <a:lnTo>
                      <a:pt x="174" y="449"/>
                    </a:lnTo>
                    <a:lnTo>
                      <a:pt x="175" y="449"/>
                    </a:lnTo>
                    <a:lnTo>
                      <a:pt x="177" y="451"/>
                    </a:lnTo>
                    <a:lnTo>
                      <a:pt x="179" y="454"/>
                    </a:lnTo>
                    <a:lnTo>
                      <a:pt x="179" y="455"/>
                    </a:lnTo>
                    <a:lnTo>
                      <a:pt x="181" y="459"/>
                    </a:lnTo>
                    <a:lnTo>
                      <a:pt x="183" y="462"/>
                    </a:lnTo>
                    <a:lnTo>
                      <a:pt x="185" y="466"/>
                    </a:lnTo>
                    <a:lnTo>
                      <a:pt x="185" y="469"/>
                    </a:lnTo>
                    <a:lnTo>
                      <a:pt x="185" y="471"/>
                    </a:lnTo>
                    <a:lnTo>
                      <a:pt x="184" y="475"/>
                    </a:lnTo>
                    <a:lnTo>
                      <a:pt x="184" y="480"/>
                    </a:lnTo>
                    <a:lnTo>
                      <a:pt x="184" y="485"/>
                    </a:lnTo>
                    <a:lnTo>
                      <a:pt x="181" y="486"/>
                    </a:lnTo>
                    <a:lnTo>
                      <a:pt x="180" y="489"/>
                    </a:lnTo>
                    <a:lnTo>
                      <a:pt x="179" y="489"/>
                    </a:lnTo>
                    <a:lnTo>
                      <a:pt x="179" y="491"/>
                    </a:lnTo>
                    <a:lnTo>
                      <a:pt x="179" y="493"/>
                    </a:lnTo>
                    <a:lnTo>
                      <a:pt x="180" y="496"/>
                    </a:lnTo>
                    <a:lnTo>
                      <a:pt x="180" y="497"/>
                    </a:lnTo>
                    <a:lnTo>
                      <a:pt x="179" y="499"/>
                    </a:lnTo>
                    <a:lnTo>
                      <a:pt x="177" y="505"/>
                    </a:lnTo>
                    <a:lnTo>
                      <a:pt x="175" y="507"/>
                    </a:lnTo>
                    <a:lnTo>
                      <a:pt x="174" y="507"/>
                    </a:lnTo>
                    <a:lnTo>
                      <a:pt x="173" y="507"/>
                    </a:lnTo>
                    <a:lnTo>
                      <a:pt x="172" y="508"/>
                    </a:lnTo>
                    <a:lnTo>
                      <a:pt x="168" y="511"/>
                    </a:lnTo>
                    <a:lnTo>
                      <a:pt x="166" y="513"/>
                    </a:lnTo>
                    <a:lnTo>
                      <a:pt x="164" y="514"/>
                    </a:lnTo>
                    <a:lnTo>
                      <a:pt x="164" y="515"/>
                    </a:lnTo>
                    <a:lnTo>
                      <a:pt x="166" y="516"/>
                    </a:lnTo>
                    <a:lnTo>
                      <a:pt x="167" y="516"/>
                    </a:lnTo>
                    <a:lnTo>
                      <a:pt x="167" y="518"/>
                    </a:lnTo>
                    <a:lnTo>
                      <a:pt x="167" y="520"/>
                    </a:lnTo>
                    <a:lnTo>
                      <a:pt x="167" y="522"/>
                    </a:lnTo>
                    <a:lnTo>
                      <a:pt x="166" y="525"/>
                    </a:lnTo>
                    <a:lnTo>
                      <a:pt x="164" y="527"/>
                    </a:lnTo>
                    <a:lnTo>
                      <a:pt x="166" y="526"/>
                    </a:lnTo>
                    <a:lnTo>
                      <a:pt x="167" y="526"/>
                    </a:lnTo>
                    <a:lnTo>
                      <a:pt x="168" y="526"/>
                    </a:lnTo>
                    <a:lnTo>
                      <a:pt x="169" y="526"/>
                    </a:lnTo>
                    <a:lnTo>
                      <a:pt x="169" y="524"/>
                    </a:lnTo>
                    <a:lnTo>
                      <a:pt x="170" y="522"/>
                    </a:lnTo>
                    <a:lnTo>
                      <a:pt x="172" y="522"/>
                    </a:lnTo>
                    <a:lnTo>
                      <a:pt x="173" y="522"/>
                    </a:lnTo>
                    <a:lnTo>
                      <a:pt x="173" y="521"/>
                    </a:lnTo>
                    <a:lnTo>
                      <a:pt x="173" y="520"/>
                    </a:lnTo>
                    <a:lnTo>
                      <a:pt x="175" y="519"/>
                    </a:lnTo>
                    <a:lnTo>
                      <a:pt x="178" y="518"/>
                    </a:lnTo>
                    <a:lnTo>
                      <a:pt x="179" y="518"/>
                    </a:lnTo>
                    <a:lnTo>
                      <a:pt x="179" y="519"/>
                    </a:lnTo>
                    <a:lnTo>
                      <a:pt x="180" y="518"/>
                    </a:lnTo>
                    <a:lnTo>
                      <a:pt x="183" y="516"/>
                    </a:lnTo>
                    <a:lnTo>
                      <a:pt x="185" y="514"/>
                    </a:lnTo>
                    <a:lnTo>
                      <a:pt x="186" y="514"/>
                    </a:lnTo>
                    <a:lnTo>
                      <a:pt x="188" y="513"/>
                    </a:lnTo>
                    <a:lnTo>
                      <a:pt x="189" y="513"/>
                    </a:lnTo>
                    <a:lnTo>
                      <a:pt x="191" y="513"/>
                    </a:lnTo>
                    <a:lnTo>
                      <a:pt x="195" y="511"/>
                    </a:lnTo>
                    <a:lnTo>
                      <a:pt x="202" y="508"/>
                    </a:lnTo>
                    <a:lnTo>
                      <a:pt x="203" y="508"/>
                    </a:lnTo>
                    <a:lnTo>
                      <a:pt x="205" y="507"/>
                    </a:lnTo>
                    <a:lnTo>
                      <a:pt x="205" y="505"/>
                    </a:lnTo>
                    <a:lnTo>
                      <a:pt x="207" y="505"/>
                    </a:lnTo>
                    <a:lnTo>
                      <a:pt x="210" y="504"/>
                    </a:lnTo>
                    <a:lnTo>
                      <a:pt x="212" y="503"/>
                    </a:lnTo>
                    <a:lnTo>
                      <a:pt x="213" y="502"/>
                    </a:lnTo>
                    <a:lnTo>
                      <a:pt x="212" y="499"/>
                    </a:lnTo>
                    <a:lnTo>
                      <a:pt x="212" y="498"/>
                    </a:lnTo>
                    <a:lnTo>
                      <a:pt x="215" y="498"/>
                    </a:lnTo>
                    <a:lnTo>
                      <a:pt x="213" y="497"/>
                    </a:lnTo>
                    <a:lnTo>
                      <a:pt x="213" y="496"/>
                    </a:lnTo>
                    <a:lnTo>
                      <a:pt x="217" y="494"/>
                    </a:lnTo>
                    <a:lnTo>
                      <a:pt x="218" y="493"/>
                    </a:lnTo>
                    <a:lnTo>
                      <a:pt x="218" y="492"/>
                    </a:lnTo>
                    <a:lnTo>
                      <a:pt x="218" y="489"/>
                    </a:lnTo>
                    <a:lnTo>
                      <a:pt x="218" y="488"/>
                    </a:lnTo>
                    <a:lnTo>
                      <a:pt x="222" y="488"/>
                    </a:lnTo>
                    <a:lnTo>
                      <a:pt x="224" y="488"/>
                    </a:lnTo>
                    <a:lnTo>
                      <a:pt x="227" y="487"/>
                    </a:lnTo>
                    <a:lnTo>
                      <a:pt x="229" y="483"/>
                    </a:lnTo>
                    <a:lnTo>
                      <a:pt x="232" y="482"/>
                    </a:lnTo>
                    <a:lnTo>
                      <a:pt x="233" y="482"/>
                    </a:lnTo>
                    <a:lnTo>
                      <a:pt x="234" y="480"/>
                    </a:lnTo>
                    <a:lnTo>
                      <a:pt x="235" y="480"/>
                    </a:lnTo>
                    <a:lnTo>
                      <a:pt x="235" y="478"/>
                    </a:lnTo>
                    <a:lnTo>
                      <a:pt x="234" y="477"/>
                    </a:lnTo>
                    <a:lnTo>
                      <a:pt x="233" y="478"/>
                    </a:lnTo>
                    <a:lnTo>
                      <a:pt x="230" y="480"/>
                    </a:lnTo>
                    <a:lnTo>
                      <a:pt x="228" y="480"/>
                    </a:lnTo>
                    <a:lnTo>
                      <a:pt x="228" y="477"/>
                    </a:lnTo>
                    <a:lnTo>
                      <a:pt x="230" y="475"/>
                    </a:lnTo>
                    <a:lnTo>
                      <a:pt x="232" y="472"/>
                    </a:lnTo>
                    <a:lnTo>
                      <a:pt x="232" y="470"/>
                    </a:lnTo>
                    <a:lnTo>
                      <a:pt x="229" y="469"/>
                    </a:lnTo>
                    <a:lnTo>
                      <a:pt x="227" y="467"/>
                    </a:lnTo>
                    <a:lnTo>
                      <a:pt x="223" y="466"/>
                    </a:lnTo>
                    <a:lnTo>
                      <a:pt x="221" y="465"/>
                    </a:lnTo>
                    <a:lnTo>
                      <a:pt x="218" y="464"/>
                    </a:lnTo>
                    <a:lnTo>
                      <a:pt x="218" y="462"/>
                    </a:lnTo>
                    <a:lnTo>
                      <a:pt x="219" y="459"/>
                    </a:lnTo>
                    <a:lnTo>
                      <a:pt x="221" y="455"/>
                    </a:lnTo>
                    <a:lnTo>
                      <a:pt x="223" y="451"/>
                    </a:lnTo>
                    <a:lnTo>
                      <a:pt x="229" y="447"/>
                    </a:lnTo>
                    <a:lnTo>
                      <a:pt x="230" y="447"/>
                    </a:lnTo>
                    <a:lnTo>
                      <a:pt x="233" y="444"/>
                    </a:lnTo>
                    <a:lnTo>
                      <a:pt x="234" y="444"/>
                    </a:lnTo>
                    <a:lnTo>
                      <a:pt x="235" y="445"/>
                    </a:lnTo>
                    <a:lnTo>
                      <a:pt x="235" y="447"/>
                    </a:lnTo>
                    <a:lnTo>
                      <a:pt x="237" y="447"/>
                    </a:lnTo>
                    <a:lnTo>
                      <a:pt x="240" y="448"/>
                    </a:lnTo>
                    <a:lnTo>
                      <a:pt x="241" y="448"/>
                    </a:lnTo>
                    <a:lnTo>
                      <a:pt x="244" y="448"/>
                    </a:lnTo>
                    <a:lnTo>
                      <a:pt x="245" y="448"/>
                    </a:lnTo>
                    <a:lnTo>
                      <a:pt x="248" y="449"/>
                    </a:lnTo>
                    <a:lnTo>
                      <a:pt x="249" y="451"/>
                    </a:lnTo>
                    <a:lnTo>
                      <a:pt x="250" y="453"/>
                    </a:lnTo>
                    <a:lnTo>
                      <a:pt x="254" y="453"/>
                    </a:lnTo>
                    <a:lnTo>
                      <a:pt x="255" y="453"/>
                    </a:lnTo>
                    <a:lnTo>
                      <a:pt x="254" y="453"/>
                    </a:lnTo>
                    <a:lnTo>
                      <a:pt x="252" y="454"/>
                    </a:lnTo>
                    <a:lnTo>
                      <a:pt x="251" y="455"/>
                    </a:lnTo>
                    <a:lnTo>
                      <a:pt x="251" y="456"/>
                    </a:lnTo>
                    <a:lnTo>
                      <a:pt x="252" y="459"/>
                    </a:lnTo>
                    <a:lnTo>
                      <a:pt x="254" y="460"/>
                    </a:lnTo>
                    <a:lnTo>
                      <a:pt x="257" y="460"/>
                    </a:lnTo>
                    <a:lnTo>
                      <a:pt x="260" y="460"/>
                    </a:lnTo>
                    <a:lnTo>
                      <a:pt x="261" y="460"/>
                    </a:lnTo>
                    <a:lnTo>
                      <a:pt x="262" y="460"/>
                    </a:lnTo>
                    <a:lnTo>
                      <a:pt x="264" y="462"/>
                    </a:lnTo>
                    <a:lnTo>
                      <a:pt x="265" y="464"/>
                    </a:lnTo>
                    <a:lnTo>
                      <a:pt x="266" y="464"/>
                    </a:lnTo>
                    <a:lnTo>
                      <a:pt x="267" y="464"/>
                    </a:lnTo>
                    <a:lnTo>
                      <a:pt x="268" y="462"/>
                    </a:lnTo>
                    <a:lnTo>
                      <a:pt x="267" y="461"/>
                    </a:lnTo>
                    <a:lnTo>
                      <a:pt x="266" y="460"/>
                    </a:lnTo>
                    <a:lnTo>
                      <a:pt x="267" y="458"/>
                    </a:lnTo>
                    <a:lnTo>
                      <a:pt x="268" y="456"/>
                    </a:lnTo>
                    <a:lnTo>
                      <a:pt x="270" y="455"/>
                    </a:lnTo>
                    <a:lnTo>
                      <a:pt x="271" y="454"/>
                    </a:lnTo>
                    <a:lnTo>
                      <a:pt x="272" y="453"/>
                    </a:lnTo>
                    <a:lnTo>
                      <a:pt x="272" y="450"/>
                    </a:lnTo>
                    <a:lnTo>
                      <a:pt x="272" y="449"/>
                    </a:lnTo>
                    <a:lnTo>
                      <a:pt x="271" y="448"/>
                    </a:lnTo>
                    <a:lnTo>
                      <a:pt x="271" y="445"/>
                    </a:lnTo>
                    <a:lnTo>
                      <a:pt x="271" y="444"/>
                    </a:lnTo>
                    <a:lnTo>
                      <a:pt x="273" y="444"/>
                    </a:lnTo>
                    <a:lnTo>
                      <a:pt x="275" y="442"/>
                    </a:lnTo>
                    <a:lnTo>
                      <a:pt x="275" y="440"/>
                    </a:lnTo>
                    <a:lnTo>
                      <a:pt x="275" y="439"/>
                    </a:lnTo>
                    <a:lnTo>
                      <a:pt x="273" y="438"/>
                    </a:lnTo>
                    <a:lnTo>
                      <a:pt x="275" y="434"/>
                    </a:lnTo>
                    <a:lnTo>
                      <a:pt x="273" y="433"/>
                    </a:lnTo>
                    <a:lnTo>
                      <a:pt x="275" y="432"/>
                    </a:lnTo>
                    <a:lnTo>
                      <a:pt x="275" y="431"/>
                    </a:lnTo>
                    <a:lnTo>
                      <a:pt x="275" y="429"/>
                    </a:lnTo>
                    <a:lnTo>
                      <a:pt x="276" y="428"/>
                    </a:lnTo>
                    <a:lnTo>
                      <a:pt x="278" y="424"/>
                    </a:lnTo>
                    <a:lnTo>
                      <a:pt x="279" y="422"/>
                    </a:lnTo>
                    <a:lnTo>
                      <a:pt x="281" y="421"/>
                    </a:lnTo>
                    <a:lnTo>
                      <a:pt x="284" y="418"/>
                    </a:lnTo>
                    <a:lnTo>
                      <a:pt x="286" y="417"/>
                    </a:lnTo>
                    <a:lnTo>
                      <a:pt x="287" y="416"/>
                    </a:lnTo>
                    <a:lnTo>
                      <a:pt x="286" y="415"/>
                    </a:lnTo>
                    <a:lnTo>
                      <a:pt x="286" y="413"/>
                    </a:lnTo>
                    <a:lnTo>
                      <a:pt x="286" y="412"/>
                    </a:lnTo>
                    <a:lnTo>
                      <a:pt x="287" y="411"/>
                    </a:lnTo>
                    <a:lnTo>
                      <a:pt x="287" y="410"/>
                    </a:lnTo>
                    <a:lnTo>
                      <a:pt x="286" y="410"/>
                    </a:lnTo>
                    <a:lnTo>
                      <a:pt x="286" y="409"/>
                    </a:lnTo>
                    <a:lnTo>
                      <a:pt x="286" y="407"/>
                    </a:lnTo>
                    <a:lnTo>
                      <a:pt x="287" y="407"/>
                    </a:lnTo>
                    <a:lnTo>
                      <a:pt x="287" y="406"/>
                    </a:lnTo>
                    <a:lnTo>
                      <a:pt x="286" y="405"/>
                    </a:lnTo>
                    <a:lnTo>
                      <a:pt x="287" y="404"/>
                    </a:lnTo>
                    <a:lnTo>
                      <a:pt x="288" y="400"/>
                    </a:lnTo>
                    <a:lnTo>
                      <a:pt x="288" y="398"/>
                    </a:lnTo>
                    <a:lnTo>
                      <a:pt x="288" y="393"/>
                    </a:lnTo>
                    <a:lnTo>
                      <a:pt x="289" y="391"/>
                    </a:lnTo>
                    <a:lnTo>
                      <a:pt x="289" y="390"/>
                    </a:lnTo>
                    <a:lnTo>
                      <a:pt x="288" y="388"/>
                    </a:lnTo>
                    <a:lnTo>
                      <a:pt x="288" y="387"/>
                    </a:lnTo>
                    <a:lnTo>
                      <a:pt x="287" y="385"/>
                    </a:lnTo>
                    <a:lnTo>
                      <a:pt x="286" y="384"/>
                    </a:lnTo>
                    <a:lnTo>
                      <a:pt x="284" y="383"/>
                    </a:lnTo>
                    <a:lnTo>
                      <a:pt x="286" y="369"/>
                    </a:lnTo>
                    <a:lnTo>
                      <a:pt x="287" y="363"/>
                    </a:lnTo>
                    <a:lnTo>
                      <a:pt x="289" y="358"/>
                    </a:lnTo>
                    <a:lnTo>
                      <a:pt x="290" y="352"/>
                    </a:lnTo>
                    <a:lnTo>
                      <a:pt x="290" y="350"/>
                    </a:lnTo>
                    <a:lnTo>
                      <a:pt x="290" y="349"/>
                    </a:lnTo>
                    <a:lnTo>
                      <a:pt x="293" y="341"/>
                    </a:lnTo>
                    <a:lnTo>
                      <a:pt x="295" y="335"/>
                    </a:lnTo>
                    <a:lnTo>
                      <a:pt x="298" y="330"/>
                    </a:lnTo>
                    <a:lnTo>
                      <a:pt x="301" y="313"/>
                    </a:lnTo>
                    <a:lnTo>
                      <a:pt x="303" y="311"/>
                    </a:lnTo>
                    <a:lnTo>
                      <a:pt x="303" y="308"/>
                    </a:lnTo>
                    <a:lnTo>
                      <a:pt x="304" y="302"/>
                    </a:lnTo>
                    <a:lnTo>
                      <a:pt x="305" y="298"/>
                    </a:lnTo>
                    <a:lnTo>
                      <a:pt x="308" y="293"/>
                    </a:lnTo>
                    <a:lnTo>
                      <a:pt x="310" y="291"/>
                    </a:lnTo>
                    <a:lnTo>
                      <a:pt x="311" y="290"/>
                    </a:lnTo>
                    <a:lnTo>
                      <a:pt x="311" y="289"/>
                    </a:lnTo>
                    <a:lnTo>
                      <a:pt x="312" y="286"/>
                    </a:lnTo>
                    <a:lnTo>
                      <a:pt x="312" y="281"/>
                    </a:lnTo>
                    <a:lnTo>
                      <a:pt x="314" y="279"/>
                    </a:lnTo>
                    <a:lnTo>
                      <a:pt x="315" y="278"/>
                    </a:lnTo>
                    <a:lnTo>
                      <a:pt x="317" y="278"/>
                    </a:lnTo>
                    <a:lnTo>
                      <a:pt x="320" y="278"/>
                    </a:lnTo>
                    <a:lnTo>
                      <a:pt x="320" y="276"/>
                    </a:lnTo>
                    <a:lnTo>
                      <a:pt x="319" y="276"/>
                    </a:lnTo>
                    <a:lnTo>
                      <a:pt x="317" y="276"/>
                    </a:lnTo>
                    <a:lnTo>
                      <a:pt x="316" y="275"/>
                    </a:lnTo>
                    <a:lnTo>
                      <a:pt x="317" y="275"/>
                    </a:lnTo>
                    <a:lnTo>
                      <a:pt x="319" y="275"/>
                    </a:lnTo>
                    <a:lnTo>
                      <a:pt x="319" y="274"/>
                    </a:lnTo>
                    <a:lnTo>
                      <a:pt x="317" y="273"/>
                    </a:lnTo>
                    <a:lnTo>
                      <a:pt x="316" y="274"/>
                    </a:lnTo>
                    <a:lnTo>
                      <a:pt x="316" y="273"/>
                    </a:lnTo>
                    <a:lnTo>
                      <a:pt x="315" y="271"/>
                    </a:lnTo>
                    <a:lnTo>
                      <a:pt x="315" y="269"/>
                    </a:lnTo>
                    <a:lnTo>
                      <a:pt x="316" y="268"/>
                    </a:lnTo>
                    <a:lnTo>
                      <a:pt x="317" y="265"/>
                    </a:lnTo>
                    <a:lnTo>
                      <a:pt x="319" y="265"/>
                    </a:lnTo>
                    <a:lnTo>
                      <a:pt x="319" y="267"/>
                    </a:lnTo>
                    <a:lnTo>
                      <a:pt x="319" y="268"/>
                    </a:lnTo>
                    <a:lnTo>
                      <a:pt x="321" y="268"/>
                    </a:lnTo>
                    <a:lnTo>
                      <a:pt x="321" y="267"/>
                    </a:lnTo>
                    <a:lnTo>
                      <a:pt x="322" y="267"/>
                    </a:lnTo>
                    <a:lnTo>
                      <a:pt x="324" y="267"/>
                    </a:lnTo>
                    <a:lnTo>
                      <a:pt x="325" y="265"/>
                    </a:lnTo>
                    <a:lnTo>
                      <a:pt x="325" y="264"/>
                    </a:lnTo>
                    <a:lnTo>
                      <a:pt x="326" y="264"/>
                    </a:lnTo>
                    <a:lnTo>
                      <a:pt x="326" y="262"/>
                    </a:lnTo>
                    <a:lnTo>
                      <a:pt x="325" y="260"/>
                    </a:lnTo>
                    <a:lnTo>
                      <a:pt x="324" y="259"/>
                    </a:lnTo>
                    <a:lnTo>
                      <a:pt x="324" y="258"/>
                    </a:lnTo>
                    <a:lnTo>
                      <a:pt x="321" y="257"/>
                    </a:lnTo>
                    <a:lnTo>
                      <a:pt x="320" y="257"/>
                    </a:lnTo>
                    <a:lnTo>
                      <a:pt x="319" y="257"/>
                    </a:lnTo>
                    <a:lnTo>
                      <a:pt x="319" y="255"/>
                    </a:lnTo>
                    <a:lnTo>
                      <a:pt x="319" y="254"/>
                    </a:lnTo>
                    <a:lnTo>
                      <a:pt x="322" y="249"/>
                    </a:lnTo>
                    <a:lnTo>
                      <a:pt x="324" y="247"/>
                    </a:lnTo>
                    <a:lnTo>
                      <a:pt x="324" y="246"/>
                    </a:lnTo>
                    <a:lnTo>
                      <a:pt x="325" y="247"/>
                    </a:lnTo>
                    <a:lnTo>
                      <a:pt x="326" y="247"/>
                    </a:lnTo>
                    <a:lnTo>
                      <a:pt x="327" y="247"/>
                    </a:lnTo>
                    <a:lnTo>
                      <a:pt x="328" y="246"/>
                    </a:lnTo>
                    <a:lnTo>
                      <a:pt x="330" y="244"/>
                    </a:lnTo>
                    <a:lnTo>
                      <a:pt x="331" y="243"/>
                    </a:lnTo>
                    <a:lnTo>
                      <a:pt x="331" y="242"/>
                    </a:lnTo>
                    <a:lnTo>
                      <a:pt x="332" y="241"/>
                    </a:lnTo>
                    <a:lnTo>
                      <a:pt x="333" y="238"/>
                    </a:lnTo>
                    <a:lnTo>
                      <a:pt x="333" y="237"/>
                    </a:lnTo>
                    <a:lnTo>
                      <a:pt x="331" y="237"/>
                    </a:lnTo>
                    <a:lnTo>
                      <a:pt x="332" y="236"/>
                    </a:lnTo>
                    <a:lnTo>
                      <a:pt x="332" y="235"/>
                    </a:lnTo>
                    <a:lnTo>
                      <a:pt x="333" y="232"/>
                    </a:lnTo>
                    <a:lnTo>
                      <a:pt x="335" y="232"/>
                    </a:lnTo>
                    <a:lnTo>
                      <a:pt x="335" y="233"/>
                    </a:lnTo>
                    <a:lnTo>
                      <a:pt x="336" y="233"/>
                    </a:lnTo>
                    <a:lnTo>
                      <a:pt x="336" y="232"/>
                    </a:lnTo>
                    <a:lnTo>
                      <a:pt x="337" y="231"/>
                    </a:lnTo>
                    <a:lnTo>
                      <a:pt x="338" y="230"/>
                    </a:lnTo>
                    <a:lnTo>
                      <a:pt x="339" y="229"/>
                    </a:lnTo>
                    <a:lnTo>
                      <a:pt x="341" y="226"/>
                    </a:lnTo>
                    <a:lnTo>
                      <a:pt x="342" y="227"/>
                    </a:lnTo>
                    <a:lnTo>
                      <a:pt x="343" y="227"/>
                    </a:lnTo>
                    <a:lnTo>
                      <a:pt x="344" y="229"/>
                    </a:lnTo>
                    <a:lnTo>
                      <a:pt x="346" y="227"/>
                    </a:lnTo>
                    <a:lnTo>
                      <a:pt x="344" y="226"/>
                    </a:lnTo>
                    <a:lnTo>
                      <a:pt x="344" y="225"/>
                    </a:lnTo>
                    <a:lnTo>
                      <a:pt x="346" y="222"/>
                    </a:lnTo>
                    <a:lnTo>
                      <a:pt x="347" y="224"/>
                    </a:lnTo>
                    <a:lnTo>
                      <a:pt x="347" y="222"/>
                    </a:lnTo>
                    <a:lnTo>
                      <a:pt x="346" y="221"/>
                    </a:lnTo>
                    <a:lnTo>
                      <a:pt x="347" y="220"/>
                    </a:lnTo>
                    <a:lnTo>
                      <a:pt x="349" y="219"/>
                    </a:lnTo>
                    <a:lnTo>
                      <a:pt x="349" y="218"/>
                    </a:lnTo>
                    <a:lnTo>
                      <a:pt x="348" y="218"/>
                    </a:lnTo>
                    <a:lnTo>
                      <a:pt x="348" y="216"/>
                    </a:lnTo>
                    <a:lnTo>
                      <a:pt x="348" y="215"/>
                    </a:lnTo>
                    <a:lnTo>
                      <a:pt x="348" y="214"/>
                    </a:lnTo>
                    <a:lnTo>
                      <a:pt x="347" y="214"/>
                    </a:lnTo>
                    <a:lnTo>
                      <a:pt x="348" y="213"/>
                    </a:lnTo>
                    <a:lnTo>
                      <a:pt x="349" y="211"/>
                    </a:lnTo>
                    <a:lnTo>
                      <a:pt x="349" y="213"/>
                    </a:lnTo>
                    <a:lnTo>
                      <a:pt x="350" y="214"/>
                    </a:lnTo>
                    <a:lnTo>
                      <a:pt x="350" y="215"/>
                    </a:lnTo>
                    <a:lnTo>
                      <a:pt x="352" y="213"/>
                    </a:lnTo>
                    <a:lnTo>
                      <a:pt x="350" y="211"/>
                    </a:lnTo>
                    <a:lnTo>
                      <a:pt x="350" y="210"/>
                    </a:lnTo>
                    <a:lnTo>
                      <a:pt x="352" y="210"/>
                    </a:lnTo>
                    <a:lnTo>
                      <a:pt x="353" y="211"/>
                    </a:lnTo>
                    <a:lnTo>
                      <a:pt x="353" y="210"/>
                    </a:lnTo>
                    <a:lnTo>
                      <a:pt x="354" y="210"/>
                    </a:lnTo>
                    <a:lnTo>
                      <a:pt x="355" y="209"/>
                    </a:lnTo>
                    <a:lnTo>
                      <a:pt x="355" y="210"/>
                    </a:lnTo>
                    <a:lnTo>
                      <a:pt x="357" y="211"/>
                    </a:lnTo>
                    <a:lnTo>
                      <a:pt x="358" y="211"/>
                    </a:lnTo>
                    <a:lnTo>
                      <a:pt x="359" y="208"/>
                    </a:lnTo>
                    <a:lnTo>
                      <a:pt x="360" y="208"/>
                    </a:lnTo>
                    <a:lnTo>
                      <a:pt x="361" y="208"/>
                    </a:lnTo>
                    <a:lnTo>
                      <a:pt x="361" y="209"/>
                    </a:lnTo>
                    <a:lnTo>
                      <a:pt x="361" y="210"/>
                    </a:lnTo>
                    <a:lnTo>
                      <a:pt x="363" y="210"/>
                    </a:lnTo>
                    <a:lnTo>
                      <a:pt x="364" y="209"/>
                    </a:lnTo>
                    <a:lnTo>
                      <a:pt x="363" y="208"/>
                    </a:lnTo>
                    <a:lnTo>
                      <a:pt x="365" y="205"/>
                    </a:lnTo>
                    <a:lnTo>
                      <a:pt x="366" y="205"/>
                    </a:lnTo>
                    <a:lnTo>
                      <a:pt x="368" y="204"/>
                    </a:lnTo>
                    <a:lnTo>
                      <a:pt x="369" y="203"/>
                    </a:lnTo>
                    <a:lnTo>
                      <a:pt x="369" y="202"/>
                    </a:lnTo>
                    <a:lnTo>
                      <a:pt x="365" y="202"/>
                    </a:lnTo>
                    <a:lnTo>
                      <a:pt x="364" y="202"/>
                    </a:lnTo>
                    <a:lnTo>
                      <a:pt x="364" y="204"/>
                    </a:lnTo>
                    <a:lnTo>
                      <a:pt x="363" y="203"/>
                    </a:lnTo>
                    <a:lnTo>
                      <a:pt x="361" y="203"/>
                    </a:lnTo>
                    <a:lnTo>
                      <a:pt x="360" y="202"/>
                    </a:lnTo>
                    <a:lnTo>
                      <a:pt x="361" y="199"/>
                    </a:lnTo>
                    <a:lnTo>
                      <a:pt x="363" y="199"/>
                    </a:lnTo>
                    <a:lnTo>
                      <a:pt x="364" y="197"/>
                    </a:lnTo>
                    <a:lnTo>
                      <a:pt x="365" y="198"/>
                    </a:lnTo>
                    <a:lnTo>
                      <a:pt x="366" y="194"/>
                    </a:lnTo>
                    <a:lnTo>
                      <a:pt x="368" y="193"/>
                    </a:lnTo>
                    <a:lnTo>
                      <a:pt x="369" y="193"/>
                    </a:lnTo>
                    <a:lnTo>
                      <a:pt x="366" y="193"/>
                    </a:lnTo>
                    <a:lnTo>
                      <a:pt x="366" y="189"/>
                    </a:lnTo>
                    <a:lnTo>
                      <a:pt x="365" y="188"/>
                    </a:lnTo>
                    <a:lnTo>
                      <a:pt x="366" y="188"/>
                    </a:lnTo>
                    <a:lnTo>
                      <a:pt x="368" y="188"/>
                    </a:lnTo>
                    <a:lnTo>
                      <a:pt x="368" y="189"/>
                    </a:lnTo>
                    <a:lnTo>
                      <a:pt x="369" y="191"/>
                    </a:lnTo>
                    <a:lnTo>
                      <a:pt x="370" y="191"/>
                    </a:lnTo>
                    <a:lnTo>
                      <a:pt x="370" y="189"/>
                    </a:lnTo>
                    <a:lnTo>
                      <a:pt x="370" y="188"/>
                    </a:lnTo>
                    <a:lnTo>
                      <a:pt x="371" y="187"/>
                    </a:lnTo>
                    <a:lnTo>
                      <a:pt x="374" y="186"/>
                    </a:lnTo>
                    <a:lnTo>
                      <a:pt x="375" y="186"/>
                    </a:lnTo>
                    <a:lnTo>
                      <a:pt x="376" y="184"/>
                    </a:lnTo>
                    <a:lnTo>
                      <a:pt x="377" y="186"/>
                    </a:lnTo>
                    <a:lnTo>
                      <a:pt x="380" y="186"/>
                    </a:lnTo>
                    <a:lnTo>
                      <a:pt x="381" y="186"/>
                    </a:lnTo>
                    <a:lnTo>
                      <a:pt x="380" y="184"/>
                    </a:lnTo>
                    <a:lnTo>
                      <a:pt x="376" y="183"/>
                    </a:lnTo>
                    <a:lnTo>
                      <a:pt x="375" y="182"/>
                    </a:lnTo>
                    <a:lnTo>
                      <a:pt x="374" y="183"/>
                    </a:lnTo>
                    <a:lnTo>
                      <a:pt x="373" y="184"/>
                    </a:lnTo>
                    <a:lnTo>
                      <a:pt x="370" y="186"/>
                    </a:lnTo>
                    <a:lnTo>
                      <a:pt x="368" y="186"/>
                    </a:lnTo>
                    <a:lnTo>
                      <a:pt x="369" y="183"/>
                    </a:lnTo>
                    <a:lnTo>
                      <a:pt x="369" y="182"/>
                    </a:lnTo>
                    <a:lnTo>
                      <a:pt x="368" y="182"/>
                    </a:lnTo>
                    <a:lnTo>
                      <a:pt x="366" y="183"/>
                    </a:lnTo>
                    <a:lnTo>
                      <a:pt x="366" y="184"/>
                    </a:lnTo>
                    <a:lnTo>
                      <a:pt x="365" y="184"/>
                    </a:lnTo>
                    <a:lnTo>
                      <a:pt x="364" y="183"/>
                    </a:lnTo>
                    <a:lnTo>
                      <a:pt x="364" y="181"/>
                    </a:lnTo>
                    <a:lnTo>
                      <a:pt x="364" y="182"/>
                    </a:lnTo>
                    <a:lnTo>
                      <a:pt x="363" y="182"/>
                    </a:lnTo>
                    <a:lnTo>
                      <a:pt x="363" y="183"/>
                    </a:lnTo>
                    <a:lnTo>
                      <a:pt x="361" y="183"/>
                    </a:lnTo>
                    <a:lnTo>
                      <a:pt x="360" y="182"/>
                    </a:lnTo>
                    <a:lnTo>
                      <a:pt x="360" y="181"/>
                    </a:lnTo>
                    <a:lnTo>
                      <a:pt x="360" y="182"/>
                    </a:lnTo>
                    <a:lnTo>
                      <a:pt x="359" y="183"/>
                    </a:lnTo>
                    <a:lnTo>
                      <a:pt x="359" y="182"/>
                    </a:lnTo>
                    <a:lnTo>
                      <a:pt x="359" y="181"/>
                    </a:lnTo>
                    <a:lnTo>
                      <a:pt x="358" y="181"/>
                    </a:lnTo>
                    <a:lnTo>
                      <a:pt x="357" y="182"/>
                    </a:lnTo>
                    <a:lnTo>
                      <a:pt x="357" y="180"/>
                    </a:lnTo>
                    <a:lnTo>
                      <a:pt x="358" y="178"/>
                    </a:lnTo>
                    <a:lnTo>
                      <a:pt x="357" y="178"/>
                    </a:lnTo>
                    <a:lnTo>
                      <a:pt x="354" y="178"/>
                    </a:lnTo>
                    <a:lnTo>
                      <a:pt x="354" y="176"/>
                    </a:lnTo>
                    <a:lnTo>
                      <a:pt x="353" y="175"/>
                    </a:lnTo>
                    <a:lnTo>
                      <a:pt x="354" y="175"/>
                    </a:lnTo>
                    <a:lnTo>
                      <a:pt x="355" y="175"/>
                    </a:lnTo>
                    <a:lnTo>
                      <a:pt x="354" y="173"/>
                    </a:lnTo>
                    <a:lnTo>
                      <a:pt x="355" y="171"/>
                    </a:lnTo>
                    <a:lnTo>
                      <a:pt x="357" y="170"/>
                    </a:lnTo>
                    <a:lnTo>
                      <a:pt x="358" y="169"/>
                    </a:lnTo>
                    <a:lnTo>
                      <a:pt x="357" y="167"/>
                    </a:lnTo>
                    <a:lnTo>
                      <a:pt x="358" y="166"/>
                    </a:lnTo>
                    <a:lnTo>
                      <a:pt x="359" y="165"/>
                    </a:lnTo>
                    <a:lnTo>
                      <a:pt x="360" y="165"/>
                    </a:lnTo>
                    <a:lnTo>
                      <a:pt x="364" y="165"/>
                    </a:lnTo>
                    <a:lnTo>
                      <a:pt x="368" y="164"/>
                    </a:lnTo>
                    <a:lnTo>
                      <a:pt x="370" y="164"/>
                    </a:lnTo>
                    <a:lnTo>
                      <a:pt x="371" y="164"/>
                    </a:lnTo>
                    <a:lnTo>
                      <a:pt x="370" y="162"/>
                    </a:lnTo>
                    <a:lnTo>
                      <a:pt x="369" y="162"/>
                    </a:lnTo>
                    <a:lnTo>
                      <a:pt x="369" y="160"/>
                    </a:lnTo>
                    <a:lnTo>
                      <a:pt x="368" y="160"/>
                    </a:lnTo>
                    <a:lnTo>
                      <a:pt x="368" y="159"/>
                    </a:lnTo>
                    <a:lnTo>
                      <a:pt x="369" y="158"/>
                    </a:lnTo>
                    <a:lnTo>
                      <a:pt x="368" y="158"/>
                    </a:lnTo>
                    <a:lnTo>
                      <a:pt x="366" y="160"/>
                    </a:lnTo>
                    <a:lnTo>
                      <a:pt x="366" y="161"/>
                    </a:lnTo>
                    <a:lnTo>
                      <a:pt x="365" y="162"/>
                    </a:lnTo>
                    <a:lnTo>
                      <a:pt x="364" y="161"/>
                    </a:lnTo>
                    <a:lnTo>
                      <a:pt x="363" y="161"/>
                    </a:lnTo>
                    <a:lnTo>
                      <a:pt x="361" y="161"/>
                    </a:lnTo>
                    <a:lnTo>
                      <a:pt x="361" y="162"/>
                    </a:lnTo>
                    <a:lnTo>
                      <a:pt x="360" y="161"/>
                    </a:lnTo>
                    <a:lnTo>
                      <a:pt x="359" y="159"/>
                    </a:lnTo>
                    <a:lnTo>
                      <a:pt x="359" y="156"/>
                    </a:lnTo>
                    <a:lnTo>
                      <a:pt x="359" y="158"/>
                    </a:lnTo>
                    <a:lnTo>
                      <a:pt x="358" y="159"/>
                    </a:lnTo>
                    <a:lnTo>
                      <a:pt x="358" y="160"/>
                    </a:lnTo>
                    <a:lnTo>
                      <a:pt x="358" y="161"/>
                    </a:lnTo>
                    <a:lnTo>
                      <a:pt x="355" y="161"/>
                    </a:lnTo>
                    <a:lnTo>
                      <a:pt x="354" y="160"/>
                    </a:lnTo>
                    <a:lnTo>
                      <a:pt x="353" y="160"/>
                    </a:lnTo>
                    <a:lnTo>
                      <a:pt x="352" y="159"/>
                    </a:lnTo>
                    <a:lnTo>
                      <a:pt x="350" y="160"/>
                    </a:lnTo>
                    <a:lnTo>
                      <a:pt x="348" y="160"/>
                    </a:lnTo>
                    <a:lnTo>
                      <a:pt x="347" y="160"/>
                    </a:lnTo>
                    <a:lnTo>
                      <a:pt x="347" y="159"/>
                    </a:lnTo>
                    <a:lnTo>
                      <a:pt x="347" y="158"/>
                    </a:lnTo>
                    <a:lnTo>
                      <a:pt x="348" y="158"/>
                    </a:lnTo>
                    <a:lnTo>
                      <a:pt x="349" y="158"/>
                    </a:lnTo>
                    <a:lnTo>
                      <a:pt x="350" y="155"/>
                    </a:lnTo>
                    <a:lnTo>
                      <a:pt x="352" y="154"/>
                    </a:lnTo>
                    <a:lnTo>
                      <a:pt x="353" y="154"/>
                    </a:lnTo>
                    <a:lnTo>
                      <a:pt x="354" y="153"/>
                    </a:lnTo>
                    <a:lnTo>
                      <a:pt x="355" y="151"/>
                    </a:lnTo>
                    <a:lnTo>
                      <a:pt x="354" y="151"/>
                    </a:lnTo>
                    <a:lnTo>
                      <a:pt x="353" y="151"/>
                    </a:lnTo>
                    <a:lnTo>
                      <a:pt x="353" y="150"/>
                    </a:lnTo>
                    <a:lnTo>
                      <a:pt x="352" y="151"/>
                    </a:lnTo>
                    <a:lnTo>
                      <a:pt x="350" y="151"/>
                    </a:lnTo>
                    <a:lnTo>
                      <a:pt x="349" y="151"/>
                    </a:lnTo>
                    <a:lnTo>
                      <a:pt x="349" y="150"/>
                    </a:lnTo>
                    <a:lnTo>
                      <a:pt x="347" y="151"/>
                    </a:lnTo>
                    <a:lnTo>
                      <a:pt x="347" y="153"/>
                    </a:lnTo>
                    <a:lnTo>
                      <a:pt x="346" y="153"/>
                    </a:lnTo>
                    <a:lnTo>
                      <a:pt x="344" y="154"/>
                    </a:lnTo>
                    <a:lnTo>
                      <a:pt x="343" y="153"/>
                    </a:lnTo>
                    <a:lnTo>
                      <a:pt x="343" y="151"/>
                    </a:lnTo>
                    <a:lnTo>
                      <a:pt x="343" y="153"/>
                    </a:lnTo>
                    <a:lnTo>
                      <a:pt x="342" y="153"/>
                    </a:lnTo>
                    <a:lnTo>
                      <a:pt x="341" y="153"/>
                    </a:lnTo>
                    <a:lnTo>
                      <a:pt x="339" y="151"/>
                    </a:lnTo>
                    <a:lnTo>
                      <a:pt x="339" y="150"/>
                    </a:lnTo>
                    <a:lnTo>
                      <a:pt x="341" y="149"/>
                    </a:lnTo>
                    <a:lnTo>
                      <a:pt x="341" y="148"/>
                    </a:lnTo>
                    <a:lnTo>
                      <a:pt x="343" y="148"/>
                    </a:lnTo>
                    <a:lnTo>
                      <a:pt x="343" y="146"/>
                    </a:lnTo>
                    <a:lnTo>
                      <a:pt x="343" y="145"/>
                    </a:lnTo>
                    <a:lnTo>
                      <a:pt x="342" y="145"/>
                    </a:lnTo>
                    <a:lnTo>
                      <a:pt x="344" y="142"/>
                    </a:lnTo>
                    <a:lnTo>
                      <a:pt x="347" y="140"/>
                    </a:lnTo>
                    <a:lnTo>
                      <a:pt x="348" y="139"/>
                    </a:lnTo>
                    <a:lnTo>
                      <a:pt x="348" y="138"/>
                    </a:lnTo>
                    <a:lnTo>
                      <a:pt x="349" y="137"/>
                    </a:lnTo>
                    <a:lnTo>
                      <a:pt x="350" y="135"/>
                    </a:lnTo>
                    <a:lnTo>
                      <a:pt x="350" y="133"/>
                    </a:lnTo>
                    <a:lnTo>
                      <a:pt x="350" y="132"/>
                    </a:lnTo>
                    <a:lnTo>
                      <a:pt x="350" y="131"/>
                    </a:lnTo>
                    <a:lnTo>
                      <a:pt x="352" y="129"/>
                    </a:lnTo>
                    <a:lnTo>
                      <a:pt x="353" y="126"/>
                    </a:lnTo>
                    <a:lnTo>
                      <a:pt x="350" y="127"/>
                    </a:lnTo>
                    <a:lnTo>
                      <a:pt x="349" y="127"/>
                    </a:lnTo>
                    <a:lnTo>
                      <a:pt x="346" y="128"/>
                    </a:lnTo>
                    <a:lnTo>
                      <a:pt x="342" y="128"/>
                    </a:lnTo>
                    <a:lnTo>
                      <a:pt x="337" y="129"/>
                    </a:lnTo>
                    <a:lnTo>
                      <a:pt x="335" y="129"/>
                    </a:lnTo>
                    <a:lnTo>
                      <a:pt x="333" y="128"/>
                    </a:lnTo>
                    <a:lnTo>
                      <a:pt x="331" y="129"/>
                    </a:lnTo>
                    <a:lnTo>
                      <a:pt x="328" y="129"/>
                    </a:lnTo>
                    <a:lnTo>
                      <a:pt x="327" y="128"/>
                    </a:lnTo>
                    <a:lnTo>
                      <a:pt x="328" y="127"/>
                    </a:lnTo>
                    <a:lnTo>
                      <a:pt x="327" y="127"/>
                    </a:lnTo>
                    <a:lnTo>
                      <a:pt x="325" y="124"/>
                    </a:lnTo>
                    <a:lnTo>
                      <a:pt x="324" y="126"/>
                    </a:lnTo>
                    <a:lnTo>
                      <a:pt x="324" y="128"/>
                    </a:lnTo>
                    <a:lnTo>
                      <a:pt x="322" y="127"/>
                    </a:lnTo>
                    <a:lnTo>
                      <a:pt x="322" y="126"/>
                    </a:lnTo>
                    <a:lnTo>
                      <a:pt x="322" y="124"/>
                    </a:lnTo>
                    <a:lnTo>
                      <a:pt x="322" y="123"/>
                    </a:lnTo>
                    <a:lnTo>
                      <a:pt x="321" y="123"/>
                    </a:lnTo>
                    <a:lnTo>
                      <a:pt x="321" y="124"/>
                    </a:lnTo>
                    <a:lnTo>
                      <a:pt x="321" y="126"/>
                    </a:lnTo>
                    <a:lnTo>
                      <a:pt x="319" y="124"/>
                    </a:lnTo>
                    <a:lnTo>
                      <a:pt x="319" y="127"/>
                    </a:lnTo>
                    <a:lnTo>
                      <a:pt x="317" y="126"/>
                    </a:lnTo>
                    <a:lnTo>
                      <a:pt x="308" y="128"/>
                    </a:lnTo>
                    <a:lnTo>
                      <a:pt x="308" y="129"/>
                    </a:lnTo>
                    <a:lnTo>
                      <a:pt x="305" y="128"/>
                    </a:lnTo>
                    <a:lnTo>
                      <a:pt x="300" y="127"/>
                    </a:lnTo>
                    <a:lnTo>
                      <a:pt x="298" y="126"/>
                    </a:lnTo>
                    <a:lnTo>
                      <a:pt x="295" y="124"/>
                    </a:lnTo>
                    <a:lnTo>
                      <a:pt x="295" y="117"/>
                    </a:lnTo>
                    <a:lnTo>
                      <a:pt x="294" y="115"/>
                    </a:lnTo>
                    <a:lnTo>
                      <a:pt x="293" y="113"/>
                    </a:lnTo>
                    <a:lnTo>
                      <a:pt x="293" y="112"/>
                    </a:lnTo>
                    <a:lnTo>
                      <a:pt x="294" y="111"/>
                    </a:lnTo>
                    <a:lnTo>
                      <a:pt x="294" y="110"/>
                    </a:lnTo>
                    <a:lnTo>
                      <a:pt x="295" y="109"/>
                    </a:lnTo>
                    <a:lnTo>
                      <a:pt x="297" y="107"/>
                    </a:lnTo>
                    <a:lnTo>
                      <a:pt x="298" y="107"/>
                    </a:lnTo>
                    <a:lnTo>
                      <a:pt x="299" y="109"/>
                    </a:lnTo>
                    <a:lnTo>
                      <a:pt x="300" y="110"/>
                    </a:lnTo>
                    <a:lnTo>
                      <a:pt x="301" y="111"/>
                    </a:lnTo>
                    <a:lnTo>
                      <a:pt x="305" y="111"/>
                    </a:lnTo>
                    <a:lnTo>
                      <a:pt x="306" y="111"/>
                    </a:lnTo>
                    <a:lnTo>
                      <a:pt x="308" y="110"/>
                    </a:lnTo>
                    <a:lnTo>
                      <a:pt x="308" y="109"/>
                    </a:lnTo>
                    <a:lnTo>
                      <a:pt x="309" y="107"/>
                    </a:lnTo>
                    <a:lnTo>
                      <a:pt x="311" y="107"/>
                    </a:lnTo>
                    <a:lnTo>
                      <a:pt x="314" y="106"/>
                    </a:lnTo>
                    <a:lnTo>
                      <a:pt x="315" y="106"/>
                    </a:lnTo>
                    <a:lnTo>
                      <a:pt x="316" y="105"/>
                    </a:lnTo>
                    <a:lnTo>
                      <a:pt x="315" y="101"/>
                    </a:lnTo>
                    <a:lnTo>
                      <a:pt x="314" y="100"/>
                    </a:lnTo>
                    <a:lnTo>
                      <a:pt x="314" y="99"/>
                    </a:lnTo>
                    <a:lnTo>
                      <a:pt x="316" y="99"/>
                    </a:lnTo>
                    <a:lnTo>
                      <a:pt x="319" y="99"/>
                    </a:lnTo>
                    <a:lnTo>
                      <a:pt x="319" y="100"/>
                    </a:lnTo>
                    <a:lnTo>
                      <a:pt x="317" y="100"/>
                    </a:lnTo>
                    <a:lnTo>
                      <a:pt x="319" y="100"/>
                    </a:lnTo>
                    <a:lnTo>
                      <a:pt x="321" y="100"/>
                    </a:lnTo>
                    <a:lnTo>
                      <a:pt x="324" y="100"/>
                    </a:lnTo>
                    <a:lnTo>
                      <a:pt x="325" y="100"/>
                    </a:lnTo>
                    <a:lnTo>
                      <a:pt x="326" y="97"/>
                    </a:lnTo>
                    <a:lnTo>
                      <a:pt x="327" y="95"/>
                    </a:lnTo>
                    <a:lnTo>
                      <a:pt x="328" y="93"/>
                    </a:lnTo>
                    <a:lnTo>
                      <a:pt x="330" y="90"/>
                    </a:lnTo>
                    <a:lnTo>
                      <a:pt x="330" y="88"/>
                    </a:lnTo>
                    <a:lnTo>
                      <a:pt x="328" y="82"/>
                    </a:lnTo>
                    <a:lnTo>
                      <a:pt x="330" y="79"/>
                    </a:lnTo>
                    <a:lnTo>
                      <a:pt x="331" y="77"/>
                    </a:lnTo>
                    <a:lnTo>
                      <a:pt x="330" y="71"/>
                    </a:lnTo>
                    <a:lnTo>
                      <a:pt x="328" y="68"/>
                    </a:lnTo>
                    <a:lnTo>
                      <a:pt x="327" y="66"/>
                    </a:lnTo>
                    <a:lnTo>
                      <a:pt x="325" y="64"/>
                    </a:lnTo>
                    <a:lnTo>
                      <a:pt x="325" y="63"/>
                    </a:lnTo>
                    <a:lnTo>
                      <a:pt x="324" y="61"/>
                    </a:lnTo>
                    <a:lnTo>
                      <a:pt x="322" y="58"/>
                    </a:lnTo>
                    <a:lnTo>
                      <a:pt x="320" y="56"/>
                    </a:lnTo>
                    <a:lnTo>
                      <a:pt x="319" y="56"/>
                    </a:lnTo>
                    <a:lnTo>
                      <a:pt x="319" y="55"/>
                    </a:lnTo>
                    <a:lnTo>
                      <a:pt x="319" y="53"/>
                    </a:lnTo>
                    <a:lnTo>
                      <a:pt x="317" y="53"/>
                    </a:lnTo>
                    <a:lnTo>
                      <a:pt x="317" y="55"/>
                    </a:lnTo>
                    <a:lnTo>
                      <a:pt x="316" y="55"/>
                    </a:lnTo>
                    <a:lnTo>
                      <a:pt x="316" y="53"/>
                    </a:lnTo>
                    <a:lnTo>
                      <a:pt x="316" y="52"/>
                    </a:lnTo>
                    <a:lnTo>
                      <a:pt x="314" y="51"/>
                    </a:lnTo>
                    <a:lnTo>
                      <a:pt x="314" y="53"/>
                    </a:lnTo>
                    <a:lnTo>
                      <a:pt x="312" y="53"/>
                    </a:lnTo>
                    <a:lnTo>
                      <a:pt x="312" y="52"/>
                    </a:lnTo>
                    <a:lnTo>
                      <a:pt x="311" y="51"/>
                    </a:lnTo>
                    <a:lnTo>
                      <a:pt x="311" y="52"/>
                    </a:lnTo>
                    <a:lnTo>
                      <a:pt x="310" y="52"/>
                    </a:lnTo>
                    <a:lnTo>
                      <a:pt x="310" y="51"/>
                    </a:lnTo>
                    <a:lnTo>
                      <a:pt x="309" y="50"/>
                    </a:lnTo>
                    <a:lnTo>
                      <a:pt x="308" y="50"/>
                    </a:lnTo>
                    <a:lnTo>
                      <a:pt x="306" y="49"/>
                    </a:lnTo>
                    <a:lnTo>
                      <a:pt x="305" y="51"/>
                    </a:lnTo>
                    <a:lnTo>
                      <a:pt x="304" y="52"/>
                    </a:lnTo>
                    <a:lnTo>
                      <a:pt x="303" y="51"/>
                    </a:lnTo>
                    <a:lnTo>
                      <a:pt x="301" y="51"/>
                    </a:lnTo>
                    <a:lnTo>
                      <a:pt x="300" y="51"/>
                    </a:lnTo>
                    <a:lnTo>
                      <a:pt x="299" y="52"/>
                    </a:lnTo>
                    <a:lnTo>
                      <a:pt x="298" y="51"/>
                    </a:lnTo>
                    <a:lnTo>
                      <a:pt x="297" y="51"/>
                    </a:lnTo>
                    <a:lnTo>
                      <a:pt x="297" y="52"/>
                    </a:lnTo>
                    <a:lnTo>
                      <a:pt x="295" y="52"/>
                    </a:lnTo>
                    <a:lnTo>
                      <a:pt x="295" y="53"/>
                    </a:lnTo>
                    <a:lnTo>
                      <a:pt x="294" y="53"/>
                    </a:lnTo>
                    <a:lnTo>
                      <a:pt x="293" y="53"/>
                    </a:lnTo>
                    <a:lnTo>
                      <a:pt x="294" y="55"/>
                    </a:lnTo>
                    <a:lnTo>
                      <a:pt x="294" y="56"/>
                    </a:lnTo>
                    <a:lnTo>
                      <a:pt x="293" y="57"/>
                    </a:lnTo>
                    <a:lnTo>
                      <a:pt x="292" y="57"/>
                    </a:lnTo>
                    <a:lnTo>
                      <a:pt x="290" y="58"/>
                    </a:lnTo>
                    <a:lnTo>
                      <a:pt x="289" y="62"/>
                    </a:lnTo>
                    <a:lnTo>
                      <a:pt x="289" y="63"/>
                    </a:lnTo>
                    <a:lnTo>
                      <a:pt x="288" y="63"/>
                    </a:lnTo>
                    <a:lnTo>
                      <a:pt x="287" y="63"/>
                    </a:lnTo>
                    <a:lnTo>
                      <a:pt x="282" y="67"/>
                    </a:lnTo>
                    <a:lnTo>
                      <a:pt x="282" y="68"/>
                    </a:lnTo>
                    <a:lnTo>
                      <a:pt x="283" y="71"/>
                    </a:lnTo>
                    <a:lnTo>
                      <a:pt x="284" y="72"/>
                    </a:lnTo>
                    <a:lnTo>
                      <a:pt x="284" y="73"/>
                    </a:lnTo>
                    <a:lnTo>
                      <a:pt x="282" y="72"/>
                    </a:lnTo>
                    <a:lnTo>
                      <a:pt x="282" y="71"/>
                    </a:lnTo>
                    <a:lnTo>
                      <a:pt x="279" y="71"/>
                    </a:lnTo>
                    <a:lnTo>
                      <a:pt x="272" y="71"/>
                    </a:lnTo>
                    <a:lnTo>
                      <a:pt x="271" y="71"/>
                    </a:lnTo>
                    <a:lnTo>
                      <a:pt x="270" y="71"/>
                    </a:lnTo>
                    <a:lnTo>
                      <a:pt x="268" y="69"/>
                    </a:lnTo>
                    <a:lnTo>
                      <a:pt x="267" y="69"/>
                    </a:lnTo>
                    <a:lnTo>
                      <a:pt x="261" y="69"/>
                    </a:lnTo>
                    <a:lnTo>
                      <a:pt x="259" y="68"/>
                    </a:lnTo>
                    <a:lnTo>
                      <a:pt x="256" y="66"/>
                    </a:lnTo>
                    <a:lnTo>
                      <a:pt x="256" y="63"/>
                    </a:lnTo>
                    <a:lnTo>
                      <a:pt x="256" y="64"/>
                    </a:lnTo>
                    <a:lnTo>
                      <a:pt x="255" y="64"/>
                    </a:lnTo>
                    <a:lnTo>
                      <a:pt x="254" y="66"/>
                    </a:lnTo>
                    <a:lnTo>
                      <a:pt x="252" y="66"/>
                    </a:lnTo>
                    <a:lnTo>
                      <a:pt x="250" y="64"/>
                    </a:lnTo>
                    <a:lnTo>
                      <a:pt x="249" y="63"/>
                    </a:lnTo>
                    <a:lnTo>
                      <a:pt x="245" y="62"/>
                    </a:lnTo>
                    <a:lnTo>
                      <a:pt x="241" y="62"/>
                    </a:lnTo>
                    <a:lnTo>
                      <a:pt x="237" y="61"/>
                    </a:lnTo>
                    <a:lnTo>
                      <a:pt x="233" y="60"/>
                    </a:lnTo>
                    <a:lnTo>
                      <a:pt x="232" y="58"/>
                    </a:lnTo>
                    <a:lnTo>
                      <a:pt x="229" y="56"/>
                    </a:lnTo>
                    <a:lnTo>
                      <a:pt x="228" y="53"/>
                    </a:lnTo>
                    <a:lnTo>
                      <a:pt x="227" y="52"/>
                    </a:lnTo>
                    <a:lnTo>
                      <a:pt x="227" y="51"/>
                    </a:lnTo>
                    <a:lnTo>
                      <a:pt x="227" y="50"/>
                    </a:lnTo>
                    <a:lnTo>
                      <a:pt x="226" y="50"/>
                    </a:lnTo>
                    <a:lnTo>
                      <a:pt x="224" y="49"/>
                    </a:lnTo>
                    <a:lnTo>
                      <a:pt x="222" y="45"/>
                    </a:lnTo>
                    <a:lnTo>
                      <a:pt x="222" y="44"/>
                    </a:lnTo>
                    <a:lnTo>
                      <a:pt x="222" y="42"/>
                    </a:lnTo>
                    <a:lnTo>
                      <a:pt x="221" y="41"/>
                    </a:lnTo>
                    <a:lnTo>
                      <a:pt x="222" y="40"/>
                    </a:lnTo>
                    <a:lnTo>
                      <a:pt x="221" y="39"/>
                    </a:lnTo>
                    <a:lnTo>
                      <a:pt x="221" y="40"/>
                    </a:lnTo>
                    <a:lnTo>
                      <a:pt x="219" y="39"/>
                    </a:lnTo>
                    <a:lnTo>
                      <a:pt x="219" y="37"/>
                    </a:lnTo>
                    <a:lnTo>
                      <a:pt x="221" y="35"/>
                    </a:lnTo>
                    <a:lnTo>
                      <a:pt x="221" y="34"/>
                    </a:lnTo>
                    <a:lnTo>
                      <a:pt x="218" y="35"/>
                    </a:lnTo>
                    <a:lnTo>
                      <a:pt x="218" y="33"/>
                    </a:lnTo>
                    <a:lnTo>
                      <a:pt x="218" y="31"/>
                    </a:lnTo>
                    <a:lnTo>
                      <a:pt x="217" y="31"/>
                    </a:lnTo>
                    <a:lnTo>
                      <a:pt x="216" y="31"/>
                    </a:lnTo>
                    <a:lnTo>
                      <a:pt x="218" y="30"/>
                    </a:lnTo>
                    <a:lnTo>
                      <a:pt x="219" y="28"/>
                    </a:lnTo>
                    <a:lnTo>
                      <a:pt x="218" y="28"/>
                    </a:lnTo>
                    <a:lnTo>
                      <a:pt x="215" y="28"/>
                    </a:lnTo>
                    <a:lnTo>
                      <a:pt x="213" y="26"/>
                    </a:lnTo>
                    <a:lnTo>
                      <a:pt x="212" y="24"/>
                    </a:lnTo>
                    <a:lnTo>
                      <a:pt x="213" y="23"/>
                    </a:lnTo>
                    <a:lnTo>
                      <a:pt x="215" y="23"/>
                    </a:lnTo>
                    <a:lnTo>
                      <a:pt x="217" y="20"/>
                    </a:lnTo>
                    <a:lnTo>
                      <a:pt x="218" y="19"/>
                    </a:lnTo>
                    <a:lnTo>
                      <a:pt x="218" y="18"/>
                    </a:lnTo>
                    <a:lnTo>
                      <a:pt x="218" y="17"/>
                    </a:lnTo>
                    <a:lnTo>
                      <a:pt x="217" y="18"/>
                    </a:lnTo>
                    <a:lnTo>
                      <a:pt x="217" y="15"/>
                    </a:lnTo>
                    <a:lnTo>
                      <a:pt x="218" y="14"/>
                    </a:lnTo>
                    <a:lnTo>
                      <a:pt x="218" y="15"/>
                    </a:lnTo>
                    <a:lnTo>
                      <a:pt x="218" y="13"/>
                    </a:lnTo>
                    <a:lnTo>
                      <a:pt x="217" y="13"/>
                    </a:lnTo>
                    <a:lnTo>
                      <a:pt x="218" y="12"/>
                    </a:lnTo>
                    <a:lnTo>
                      <a:pt x="219" y="11"/>
                    </a:lnTo>
                    <a:lnTo>
                      <a:pt x="219" y="9"/>
                    </a:lnTo>
                    <a:lnTo>
                      <a:pt x="219" y="8"/>
                    </a:lnTo>
                    <a:lnTo>
                      <a:pt x="221" y="8"/>
                    </a:lnTo>
                    <a:lnTo>
                      <a:pt x="221" y="7"/>
                    </a:lnTo>
                    <a:lnTo>
                      <a:pt x="219" y="7"/>
                    </a:lnTo>
                    <a:lnTo>
                      <a:pt x="221" y="6"/>
                    </a:lnTo>
                    <a:lnTo>
                      <a:pt x="219" y="4"/>
                    </a:lnTo>
                    <a:lnTo>
                      <a:pt x="221" y="4"/>
                    </a:lnTo>
                    <a:lnTo>
                      <a:pt x="222" y="3"/>
                    </a:lnTo>
                    <a:lnTo>
                      <a:pt x="222" y="2"/>
                    </a:lnTo>
                    <a:lnTo>
                      <a:pt x="22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2" name="Freeform 535"/>
              <p:cNvSpPr>
                <a:spLocks/>
              </p:cNvSpPr>
              <p:nvPr/>
            </p:nvSpPr>
            <p:spPr bwMode="auto">
              <a:xfrm>
                <a:off x="2574165" y="2714536"/>
                <a:ext cx="3819" cy="7639"/>
              </a:xfrm>
              <a:custGeom>
                <a:avLst/>
                <a:gdLst>
                  <a:gd name="T0" fmla="*/ 2147483647 w 4"/>
                  <a:gd name="T1" fmla="*/ 2147483647 h 8"/>
                  <a:gd name="T2" fmla="*/ 2147483647 w 4"/>
                  <a:gd name="T3" fmla="*/ 2147483647 h 8"/>
                  <a:gd name="T4" fmla="*/ 0 w 4"/>
                  <a:gd name="T5" fmla="*/ 2147483647 h 8"/>
                  <a:gd name="T6" fmla="*/ 0 w 4"/>
                  <a:gd name="T7" fmla="*/ 2147483647 h 8"/>
                  <a:gd name="T8" fmla="*/ 0 w 4"/>
                  <a:gd name="T9" fmla="*/ 2147483647 h 8"/>
                  <a:gd name="T10" fmla="*/ 0 w 4"/>
                  <a:gd name="T11" fmla="*/ 2147483647 h 8"/>
                  <a:gd name="T12" fmla="*/ 0 w 4"/>
                  <a:gd name="T13" fmla="*/ 2147483647 h 8"/>
                  <a:gd name="T14" fmla="*/ 0 w 4"/>
                  <a:gd name="T15" fmla="*/ 2147483647 h 8"/>
                  <a:gd name="T16" fmla="*/ 0 w 4"/>
                  <a:gd name="T17" fmla="*/ 2147483647 h 8"/>
                  <a:gd name="T18" fmla="*/ 2147483647 w 4"/>
                  <a:gd name="T19" fmla="*/ 2147483647 h 8"/>
                  <a:gd name="T20" fmla="*/ 2147483647 w 4"/>
                  <a:gd name="T21" fmla="*/ 0 h 8"/>
                  <a:gd name="T22" fmla="*/ 2147483647 w 4"/>
                  <a:gd name="T23" fmla="*/ 2147483647 h 8"/>
                  <a:gd name="T24" fmla="*/ 2147483647 w 4"/>
                  <a:gd name="T25" fmla="*/ 2147483647 h 8"/>
                  <a:gd name="T26" fmla="*/ 2147483647 w 4"/>
                  <a:gd name="T27" fmla="*/ 2147483647 h 8"/>
                  <a:gd name="T28" fmla="*/ 2147483647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2147483647 h 8"/>
                  <a:gd name="T40" fmla="*/ 2147483647 w 4"/>
                  <a:gd name="T41" fmla="*/ 2147483647 h 8"/>
                  <a:gd name="T42" fmla="*/ 2147483647 w 4"/>
                  <a:gd name="T43" fmla="*/ 2147483647 h 8"/>
                  <a:gd name="T44" fmla="*/ 2147483647 w 4"/>
                  <a:gd name="T45" fmla="*/ 2147483647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8">
                    <a:moveTo>
                      <a:pt x="2" y="8"/>
                    </a:moveTo>
                    <a:lnTo>
                      <a:pt x="2" y="8"/>
                    </a:lnTo>
                    <a:lnTo>
                      <a:pt x="0" y="8"/>
                    </a:lnTo>
                    <a:lnTo>
                      <a:pt x="0" y="5"/>
                    </a:lnTo>
                    <a:lnTo>
                      <a:pt x="0" y="4"/>
                    </a:lnTo>
                    <a:lnTo>
                      <a:pt x="0" y="2"/>
                    </a:lnTo>
                    <a:lnTo>
                      <a:pt x="2" y="1"/>
                    </a:lnTo>
                    <a:lnTo>
                      <a:pt x="2" y="0"/>
                    </a:lnTo>
                    <a:lnTo>
                      <a:pt x="2" y="1"/>
                    </a:lnTo>
                    <a:lnTo>
                      <a:pt x="3" y="2"/>
                    </a:lnTo>
                    <a:lnTo>
                      <a:pt x="4" y="2"/>
                    </a:lnTo>
                    <a:lnTo>
                      <a:pt x="4" y="4"/>
                    </a:lnTo>
                    <a:lnTo>
                      <a:pt x="3" y="5"/>
                    </a:lnTo>
                    <a:lnTo>
                      <a:pt x="3" y="6"/>
                    </a:lnTo>
                    <a:lnTo>
                      <a:pt x="2" y="7"/>
                    </a:lnTo>
                    <a:lnTo>
                      <a:pt x="2" y="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3" name="Freeform 536"/>
              <p:cNvSpPr>
                <a:spLocks/>
              </p:cNvSpPr>
              <p:nvPr/>
            </p:nvSpPr>
            <p:spPr bwMode="auto">
              <a:xfrm>
                <a:off x="2501399" y="2719653"/>
                <a:ext cx="72807" cy="66604"/>
              </a:xfrm>
              <a:custGeom>
                <a:avLst/>
                <a:gdLst>
                  <a:gd name="T0" fmla="*/ 2147483647 w 76"/>
                  <a:gd name="T1" fmla="*/ 2147483647 h 69"/>
                  <a:gd name="T2" fmla="*/ 2147483647 w 76"/>
                  <a:gd name="T3" fmla="*/ 2147483647 h 69"/>
                  <a:gd name="T4" fmla="*/ 2147483647 w 76"/>
                  <a:gd name="T5" fmla="*/ 2147483647 h 69"/>
                  <a:gd name="T6" fmla="*/ 2147483647 w 76"/>
                  <a:gd name="T7" fmla="*/ 2147483647 h 69"/>
                  <a:gd name="T8" fmla="*/ 2147483647 w 76"/>
                  <a:gd name="T9" fmla="*/ 2147483647 h 69"/>
                  <a:gd name="T10" fmla="*/ 2147483647 w 76"/>
                  <a:gd name="T11" fmla="*/ 2147483647 h 69"/>
                  <a:gd name="T12" fmla="*/ 2147483647 w 76"/>
                  <a:gd name="T13" fmla="*/ 2147483647 h 69"/>
                  <a:gd name="T14" fmla="*/ 2147483647 w 76"/>
                  <a:gd name="T15" fmla="*/ 2147483647 h 69"/>
                  <a:gd name="T16" fmla="*/ 2147483647 w 76"/>
                  <a:gd name="T17" fmla="*/ 2147483647 h 69"/>
                  <a:gd name="T18" fmla="*/ 2147483647 w 76"/>
                  <a:gd name="T19" fmla="*/ 2147483647 h 69"/>
                  <a:gd name="T20" fmla="*/ 2147483647 w 76"/>
                  <a:gd name="T21" fmla="*/ 2147483647 h 69"/>
                  <a:gd name="T22" fmla="*/ 2147483647 w 76"/>
                  <a:gd name="T23" fmla="*/ 2147483647 h 69"/>
                  <a:gd name="T24" fmla="*/ 2147483647 w 76"/>
                  <a:gd name="T25" fmla="*/ 2147483647 h 69"/>
                  <a:gd name="T26" fmla="*/ 2147483647 w 76"/>
                  <a:gd name="T27" fmla="*/ 2147483647 h 69"/>
                  <a:gd name="T28" fmla="*/ 2147483647 w 76"/>
                  <a:gd name="T29" fmla="*/ 2147483647 h 69"/>
                  <a:gd name="T30" fmla="*/ 2147483647 w 76"/>
                  <a:gd name="T31" fmla="*/ 2147483647 h 69"/>
                  <a:gd name="T32" fmla="*/ 2147483647 w 76"/>
                  <a:gd name="T33" fmla="*/ 2147483647 h 69"/>
                  <a:gd name="T34" fmla="*/ 2147483647 w 76"/>
                  <a:gd name="T35" fmla="*/ 2147483647 h 69"/>
                  <a:gd name="T36" fmla="*/ 2147483647 w 76"/>
                  <a:gd name="T37" fmla="*/ 2147483647 h 69"/>
                  <a:gd name="T38" fmla="*/ 2147483647 w 76"/>
                  <a:gd name="T39" fmla="*/ 2147483647 h 69"/>
                  <a:gd name="T40" fmla="*/ 2147483647 w 76"/>
                  <a:gd name="T41" fmla="*/ 2147483647 h 69"/>
                  <a:gd name="T42" fmla="*/ 2147483647 w 76"/>
                  <a:gd name="T43" fmla="*/ 2147483647 h 69"/>
                  <a:gd name="T44" fmla="*/ 2147483647 w 76"/>
                  <a:gd name="T45" fmla="*/ 2147483647 h 69"/>
                  <a:gd name="T46" fmla="*/ 2147483647 w 76"/>
                  <a:gd name="T47" fmla="*/ 2147483647 h 69"/>
                  <a:gd name="T48" fmla="*/ 2147483647 w 76"/>
                  <a:gd name="T49" fmla="*/ 2147483647 h 69"/>
                  <a:gd name="T50" fmla="*/ 2147483647 w 76"/>
                  <a:gd name="T51" fmla="*/ 2147483647 h 69"/>
                  <a:gd name="T52" fmla="*/ 2147483647 w 76"/>
                  <a:gd name="T53" fmla="*/ 2147483647 h 69"/>
                  <a:gd name="T54" fmla="*/ 2147483647 w 76"/>
                  <a:gd name="T55" fmla="*/ 2147483647 h 69"/>
                  <a:gd name="T56" fmla="*/ 2147483647 w 76"/>
                  <a:gd name="T57" fmla="*/ 2147483647 h 69"/>
                  <a:gd name="T58" fmla="*/ 2147483647 w 76"/>
                  <a:gd name="T59" fmla="*/ 2147483647 h 69"/>
                  <a:gd name="T60" fmla="*/ 2147483647 w 76"/>
                  <a:gd name="T61" fmla="*/ 2147483647 h 69"/>
                  <a:gd name="T62" fmla="*/ 2147483647 w 76"/>
                  <a:gd name="T63" fmla="*/ 2147483647 h 69"/>
                  <a:gd name="T64" fmla="*/ 2147483647 w 76"/>
                  <a:gd name="T65" fmla="*/ 2147483647 h 69"/>
                  <a:gd name="T66" fmla="*/ 2147483647 w 76"/>
                  <a:gd name="T67" fmla="*/ 2147483647 h 69"/>
                  <a:gd name="T68" fmla="*/ 2147483647 w 76"/>
                  <a:gd name="T69" fmla="*/ 2147483647 h 69"/>
                  <a:gd name="T70" fmla="*/ 2147483647 w 76"/>
                  <a:gd name="T71" fmla="*/ 2147483647 h 69"/>
                  <a:gd name="T72" fmla="*/ 2147483647 w 76"/>
                  <a:gd name="T73" fmla="*/ 2147483647 h 69"/>
                  <a:gd name="T74" fmla="*/ 2147483647 w 76"/>
                  <a:gd name="T75" fmla="*/ 2147483647 h 69"/>
                  <a:gd name="T76" fmla="*/ 2147483647 w 76"/>
                  <a:gd name="T77" fmla="*/ 2147483647 h 69"/>
                  <a:gd name="T78" fmla="*/ 2147483647 w 76"/>
                  <a:gd name="T79" fmla="*/ 2147483647 h 69"/>
                  <a:gd name="T80" fmla="*/ 2147483647 w 76"/>
                  <a:gd name="T81" fmla="*/ 2147483647 h 69"/>
                  <a:gd name="T82" fmla="*/ 2147483647 w 76"/>
                  <a:gd name="T83" fmla="*/ 2147483647 h 69"/>
                  <a:gd name="T84" fmla="*/ 2147483647 w 76"/>
                  <a:gd name="T85" fmla="*/ 2147483647 h 69"/>
                  <a:gd name="T86" fmla="*/ 2147483647 w 76"/>
                  <a:gd name="T87" fmla="*/ 2147483647 h 69"/>
                  <a:gd name="T88" fmla="*/ 2147483647 w 76"/>
                  <a:gd name="T89" fmla="*/ 2147483647 h 69"/>
                  <a:gd name="T90" fmla="*/ 2147483647 w 76"/>
                  <a:gd name="T91" fmla="*/ 2147483647 h 69"/>
                  <a:gd name="T92" fmla="*/ 2147483647 w 76"/>
                  <a:gd name="T93" fmla="*/ 2147483647 h 69"/>
                  <a:gd name="T94" fmla="*/ 2147483647 w 76"/>
                  <a:gd name="T95" fmla="*/ 2147483647 h 69"/>
                  <a:gd name="T96" fmla="*/ 2147483647 w 76"/>
                  <a:gd name="T97" fmla="*/ 2147483647 h 69"/>
                  <a:gd name="T98" fmla="*/ 2147483647 w 76"/>
                  <a:gd name="T99" fmla="*/ 2147483647 h 69"/>
                  <a:gd name="T100" fmla="*/ 2147483647 w 76"/>
                  <a:gd name="T101" fmla="*/ 2147483647 h 69"/>
                  <a:gd name="T102" fmla="*/ 2147483647 w 76"/>
                  <a:gd name="T103" fmla="*/ 2147483647 h 69"/>
                  <a:gd name="T104" fmla="*/ 2147483647 w 76"/>
                  <a:gd name="T105" fmla="*/ 2147483647 h 69"/>
                  <a:gd name="T106" fmla="*/ 2147483647 w 76"/>
                  <a:gd name="T107" fmla="*/ 2147483647 h 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69">
                    <a:moveTo>
                      <a:pt x="76" y="5"/>
                    </a:moveTo>
                    <a:lnTo>
                      <a:pt x="76" y="5"/>
                    </a:lnTo>
                    <a:lnTo>
                      <a:pt x="75" y="5"/>
                    </a:lnTo>
                    <a:lnTo>
                      <a:pt x="74" y="6"/>
                    </a:lnTo>
                    <a:lnTo>
                      <a:pt x="73" y="5"/>
                    </a:lnTo>
                    <a:lnTo>
                      <a:pt x="70" y="5"/>
                    </a:lnTo>
                    <a:lnTo>
                      <a:pt x="68" y="6"/>
                    </a:lnTo>
                    <a:lnTo>
                      <a:pt x="68" y="9"/>
                    </a:lnTo>
                    <a:lnTo>
                      <a:pt x="68" y="10"/>
                    </a:lnTo>
                    <a:lnTo>
                      <a:pt x="67" y="9"/>
                    </a:lnTo>
                    <a:lnTo>
                      <a:pt x="65" y="7"/>
                    </a:lnTo>
                    <a:lnTo>
                      <a:pt x="64" y="7"/>
                    </a:lnTo>
                    <a:lnTo>
                      <a:pt x="64" y="9"/>
                    </a:lnTo>
                    <a:lnTo>
                      <a:pt x="64" y="7"/>
                    </a:lnTo>
                    <a:lnTo>
                      <a:pt x="64" y="6"/>
                    </a:lnTo>
                    <a:lnTo>
                      <a:pt x="63" y="7"/>
                    </a:lnTo>
                    <a:lnTo>
                      <a:pt x="63" y="6"/>
                    </a:lnTo>
                    <a:lnTo>
                      <a:pt x="63" y="5"/>
                    </a:lnTo>
                    <a:lnTo>
                      <a:pt x="60" y="5"/>
                    </a:lnTo>
                    <a:lnTo>
                      <a:pt x="57" y="6"/>
                    </a:lnTo>
                    <a:lnTo>
                      <a:pt x="56" y="6"/>
                    </a:lnTo>
                    <a:lnTo>
                      <a:pt x="51" y="10"/>
                    </a:lnTo>
                    <a:lnTo>
                      <a:pt x="49" y="11"/>
                    </a:lnTo>
                    <a:lnTo>
                      <a:pt x="43" y="15"/>
                    </a:lnTo>
                    <a:lnTo>
                      <a:pt x="38" y="16"/>
                    </a:lnTo>
                    <a:lnTo>
                      <a:pt x="36" y="17"/>
                    </a:lnTo>
                    <a:lnTo>
                      <a:pt x="36" y="18"/>
                    </a:lnTo>
                    <a:lnTo>
                      <a:pt x="35" y="18"/>
                    </a:lnTo>
                    <a:lnTo>
                      <a:pt x="33" y="17"/>
                    </a:lnTo>
                    <a:lnTo>
                      <a:pt x="33" y="16"/>
                    </a:lnTo>
                    <a:lnTo>
                      <a:pt x="37" y="15"/>
                    </a:lnTo>
                    <a:lnTo>
                      <a:pt x="37" y="12"/>
                    </a:lnTo>
                    <a:lnTo>
                      <a:pt x="36" y="10"/>
                    </a:lnTo>
                    <a:lnTo>
                      <a:pt x="37" y="7"/>
                    </a:lnTo>
                    <a:lnTo>
                      <a:pt x="36" y="6"/>
                    </a:lnTo>
                    <a:lnTo>
                      <a:pt x="37" y="5"/>
                    </a:lnTo>
                    <a:lnTo>
                      <a:pt x="37" y="4"/>
                    </a:lnTo>
                    <a:lnTo>
                      <a:pt x="36" y="1"/>
                    </a:lnTo>
                    <a:lnTo>
                      <a:pt x="32" y="0"/>
                    </a:lnTo>
                    <a:lnTo>
                      <a:pt x="27" y="1"/>
                    </a:lnTo>
                    <a:lnTo>
                      <a:pt x="24" y="2"/>
                    </a:lnTo>
                    <a:lnTo>
                      <a:pt x="18" y="6"/>
                    </a:lnTo>
                    <a:lnTo>
                      <a:pt x="15" y="7"/>
                    </a:lnTo>
                    <a:lnTo>
                      <a:pt x="14" y="9"/>
                    </a:lnTo>
                    <a:lnTo>
                      <a:pt x="14" y="12"/>
                    </a:lnTo>
                    <a:lnTo>
                      <a:pt x="13" y="14"/>
                    </a:lnTo>
                    <a:lnTo>
                      <a:pt x="11" y="15"/>
                    </a:lnTo>
                    <a:lnTo>
                      <a:pt x="7" y="20"/>
                    </a:lnTo>
                    <a:lnTo>
                      <a:pt x="5" y="22"/>
                    </a:lnTo>
                    <a:lnTo>
                      <a:pt x="4" y="23"/>
                    </a:lnTo>
                    <a:lnTo>
                      <a:pt x="5" y="25"/>
                    </a:lnTo>
                    <a:lnTo>
                      <a:pt x="4" y="26"/>
                    </a:lnTo>
                    <a:lnTo>
                      <a:pt x="3" y="29"/>
                    </a:lnTo>
                    <a:lnTo>
                      <a:pt x="2" y="32"/>
                    </a:lnTo>
                    <a:lnTo>
                      <a:pt x="2" y="36"/>
                    </a:lnTo>
                    <a:lnTo>
                      <a:pt x="2" y="38"/>
                    </a:lnTo>
                    <a:lnTo>
                      <a:pt x="3" y="42"/>
                    </a:lnTo>
                    <a:lnTo>
                      <a:pt x="3" y="40"/>
                    </a:lnTo>
                    <a:lnTo>
                      <a:pt x="3" y="42"/>
                    </a:lnTo>
                    <a:lnTo>
                      <a:pt x="4" y="42"/>
                    </a:lnTo>
                    <a:lnTo>
                      <a:pt x="3" y="43"/>
                    </a:lnTo>
                    <a:lnTo>
                      <a:pt x="4" y="44"/>
                    </a:lnTo>
                    <a:lnTo>
                      <a:pt x="5" y="43"/>
                    </a:lnTo>
                    <a:lnTo>
                      <a:pt x="8" y="43"/>
                    </a:lnTo>
                    <a:lnTo>
                      <a:pt x="9" y="44"/>
                    </a:lnTo>
                    <a:lnTo>
                      <a:pt x="9" y="49"/>
                    </a:lnTo>
                    <a:lnTo>
                      <a:pt x="9" y="47"/>
                    </a:lnTo>
                    <a:lnTo>
                      <a:pt x="9" y="45"/>
                    </a:lnTo>
                    <a:lnTo>
                      <a:pt x="8" y="44"/>
                    </a:lnTo>
                    <a:lnTo>
                      <a:pt x="5" y="47"/>
                    </a:lnTo>
                    <a:lnTo>
                      <a:pt x="3" y="49"/>
                    </a:lnTo>
                    <a:lnTo>
                      <a:pt x="2" y="53"/>
                    </a:lnTo>
                    <a:lnTo>
                      <a:pt x="0" y="55"/>
                    </a:lnTo>
                    <a:lnTo>
                      <a:pt x="2" y="55"/>
                    </a:lnTo>
                    <a:lnTo>
                      <a:pt x="3" y="54"/>
                    </a:lnTo>
                    <a:lnTo>
                      <a:pt x="4" y="54"/>
                    </a:lnTo>
                    <a:lnTo>
                      <a:pt x="3" y="54"/>
                    </a:lnTo>
                    <a:lnTo>
                      <a:pt x="3" y="55"/>
                    </a:lnTo>
                    <a:lnTo>
                      <a:pt x="5" y="55"/>
                    </a:lnTo>
                    <a:lnTo>
                      <a:pt x="7" y="55"/>
                    </a:lnTo>
                    <a:lnTo>
                      <a:pt x="7" y="58"/>
                    </a:lnTo>
                    <a:lnTo>
                      <a:pt x="7" y="59"/>
                    </a:lnTo>
                    <a:lnTo>
                      <a:pt x="5" y="59"/>
                    </a:lnTo>
                    <a:lnTo>
                      <a:pt x="4" y="60"/>
                    </a:lnTo>
                    <a:lnTo>
                      <a:pt x="4" y="62"/>
                    </a:lnTo>
                    <a:lnTo>
                      <a:pt x="4" y="64"/>
                    </a:lnTo>
                    <a:lnTo>
                      <a:pt x="5" y="62"/>
                    </a:lnTo>
                    <a:lnTo>
                      <a:pt x="7" y="62"/>
                    </a:lnTo>
                    <a:lnTo>
                      <a:pt x="8" y="65"/>
                    </a:lnTo>
                    <a:lnTo>
                      <a:pt x="8" y="66"/>
                    </a:lnTo>
                    <a:lnTo>
                      <a:pt x="8" y="69"/>
                    </a:lnTo>
                    <a:lnTo>
                      <a:pt x="9" y="67"/>
                    </a:lnTo>
                    <a:lnTo>
                      <a:pt x="9" y="69"/>
                    </a:lnTo>
                    <a:lnTo>
                      <a:pt x="10" y="69"/>
                    </a:lnTo>
                    <a:lnTo>
                      <a:pt x="11" y="69"/>
                    </a:lnTo>
                    <a:lnTo>
                      <a:pt x="11" y="67"/>
                    </a:lnTo>
                    <a:lnTo>
                      <a:pt x="10" y="66"/>
                    </a:lnTo>
                    <a:lnTo>
                      <a:pt x="11" y="65"/>
                    </a:lnTo>
                    <a:lnTo>
                      <a:pt x="10" y="65"/>
                    </a:lnTo>
                    <a:lnTo>
                      <a:pt x="9" y="64"/>
                    </a:lnTo>
                    <a:lnTo>
                      <a:pt x="9" y="62"/>
                    </a:lnTo>
                    <a:lnTo>
                      <a:pt x="10" y="61"/>
                    </a:lnTo>
                    <a:lnTo>
                      <a:pt x="10" y="62"/>
                    </a:lnTo>
                    <a:lnTo>
                      <a:pt x="14" y="60"/>
                    </a:lnTo>
                    <a:lnTo>
                      <a:pt x="16" y="60"/>
                    </a:lnTo>
                    <a:lnTo>
                      <a:pt x="18" y="59"/>
                    </a:lnTo>
                    <a:lnTo>
                      <a:pt x="16" y="59"/>
                    </a:lnTo>
                    <a:lnTo>
                      <a:pt x="16" y="58"/>
                    </a:lnTo>
                    <a:lnTo>
                      <a:pt x="18" y="55"/>
                    </a:lnTo>
                    <a:lnTo>
                      <a:pt x="18" y="56"/>
                    </a:lnTo>
                    <a:lnTo>
                      <a:pt x="18" y="58"/>
                    </a:lnTo>
                    <a:lnTo>
                      <a:pt x="20" y="56"/>
                    </a:lnTo>
                    <a:lnTo>
                      <a:pt x="20" y="54"/>
                    </a:lnTo>
                    <a:lnTo>
                      <a:pt x="19" y="54"/>
                    </a:lnTo>
                    <a:lnTo>
                      <a:pt x="19" y="53"/>
                    </a:lnTo>
                    <a:lnTo>
                      <a:pt x="21" y="51"/>
                    </a:lnTo>
                    <a:lnTo>
                      <a:pt x="21" y="50"/>
                    </a:lnTo>
                    <a:lnTo>
                      <a:pt x="22" y="49"/>
                    </a:lnTo>
                    <a:lnTo>
                      <a:pt x="25" y="47"/>
                    </a:lnTo>
                    <a:lnTo>
                      <a:pt x="26" y="48"/>
                    </a:lnTo>
                    <a:lnTo>
                      <a:pt x="27" y="48"/>
                    </a:lnTo>
                    <a:lnTo>
                      <a:pt x="30" y="47"/>
                    </a:lnTo>
                    <a:lnTo>
                      <a:pt x="30" y="45"/>
                    </a:lnTo>
                    <a:lnTo>
                      <a:pt x="27" y="44"/>
                    </a:lnTo>
                    <a:lnTo>
                      <a:pt x="26" y="44"/>
                    </a:lnTo>
                    <a:lnTo>
                      <a:pt x="27" y="43"/>
                    </a:lnTo>
                    <a:lnTo>
                      <a:pt x="29" y="40"/>
                    </a:lnTo>
                    <a:lnTo>
                      <a:pt x="29" y="39"/>
                    </a:lnTo>
                    <a:lnTo>
                      <a:pt x="30" y="40"/>
                    </a:lnTo>
                    <a:lnTo>
                      <a:pt x="31" y="39"/>
                    </a:lnTo>
                    <a:lnTo>
                      <a:pt x="31" y="40"/>
                    </a:lnTo>
                    <a:lnTo>
                      <a:pt x="30" y="42"/>
                    </a:lnTo>
                    <a:lnTo>
                      <a:pt x="31" y="43"/>
                    </a:lnTo>
                    <a:lnTo>
                      <a:pt x="32" y="42"/>
                    </a:lnTo>
                    <a:lnTo>
                      <a:pt x="35" y="40"/>
                    </a:lnTo>
                    <a:lnTo>
                      <a:pt x="36" y="36"/>
                    </a:lnTo>
                    <a:lnTo>
                      <a:pt x="37" y="34"/>
                    </a:lnTo>
                    <a:lnTo>
                      <a:pt x="38" y="33"/>
                    </a:lnTo>
                    <a:lnTo>
                      <a:pt x="38" y="31"/>
                    </a:lnTo>
                    <a:lnTo>
                      <a:pt x="38" y="29"/>
                    </a:lnTo>
                    <a:lnTo>
                      <a:pt x="37" y="27"/>
                    </a:lnTo>
                    <a:lnTo>
                      <a:pt x="36" y="27"/>
                    </a:lnTo>
                    <a:lnTo>
                      <a:pt x="35" y="29"/>
                    </a:lnTo>
                    <a:lnTo>
                      <a:pt x="36" y="27"/>
                    </a:lnTo>
                    <a:lnTo>
                      <a:pt x="36" y="25"/>
                    </a:lnTo>
                    <a:lnTo>
                      <a:pt x="36" y="23"/>
                    </a:lnTo>
                    <a:lnTo>
                      <a:pt x="37" y="23"/>
                    </a:lnTo>
                    <a:lnTo>
                      <a:pt x="37" y="25"/>
                    </a:lnTo>
                    <a:lnTo>
                      <a:pt x="38" y="25"/>
                    </a:lnTo>
                    <a:lnTo>
                      <a:pt x="41" y="25"/>
                    </a:lnTo>
                    <a:lnTo>
                      <a:pt x="42" y="25"/>
                    </a:lnTo>
                    <a:lnTo>
                      <a:pt x="41" y="27"/>
                    </a:lnTo>
                    <a:lnTo>
                      <a:pt x="41" y="28"/>
                    </a:lnTo>
                    <a:lnTo>
                      <a:pt x="41" y="29"/>
                    </a:lnTo>
                    <a:lnTo>
                      <a:pt x="42" y="29"/>
                    </a:lnTo>
                    <a:lnTo>
                      <a:pt x="43" y="28"/>
                    </a:lnTo>
                    <a:lnTo>
                      <a:pt x="45" y="26"/>
                    </a:lnTo>
                    <a:lnTo>
                      <a:pt x="46" y="26"/>
                    </a:lnTo>
                    <a:lnTo>
                      <a:pt x="47" y="26"/>
                    </a:lnTo>
                    <a:lnTo>
                      <a:pt x="49" y="27"/>
                    </a:lnTo>
                    <a:lnTo>
                      <a:pt x="52" y="28"/>
                    </a:lnTo>
                    <a:lnTo>
                      <a:pt x="56" y="27"/>
                    </a:lnTo>
                    <a:lnTo>
                      <a:pt x="58" y="25"/>
                    </a:lnTo>
                    <a:lnTo>
                      <a:pt x="58" y="27"/>
                    </a:lnTo>
                    <a:lnTo>
                      <a:pt x="58" y="29"/>
                    </a:lnTo>
                    <a:lnTo>
                      <a:pt x="58" y="31"/>
                    </a:lnTo>
                    <a:lnTo>
                      <a:pt x="58" y="32"/>
                    </a:lnTo>
                    <a:lnTo>
                      <a:pt x="59" y="32"/>
                    </a:lnTo>
                    <a:lnTo>
                      <a:pt x="62" y="29"/>
                    </a:lnTo>
                    <a:lnTo>
                      <a:pt x="62" y="31"/>
                    </a:lnTo>
                    <a:lnTo>
                      <a:pt x="63" y="31"/>
                    </a:lnTo>
                    <a:lnTo>
                      <a:pt x="64" y="29"/>
                    </a:lnTo>
                    <a:lnTo>
                      <a:pt x="65" y="29"/>
                    </a:lnTo>
                    <a:lnTo>
                      <a:pt x="67" y="29"/>
                    </a:lnTo>
                    <a:lnTo>
                      <a:pt x="67" y="28"/>
                    </a:lnTo>
                    <a:lnTo>
                      <a:pt x="67" y="26"/>
                    </a:lnTo>
                    <a:lnTo>
                      <a:pt x="68" y="23"/>
                    </a:lnTo>
                    <a:lnTo>
                      <a:pt x="68" y="21"/>
                    </a:lnTo>
                    <a:lnTo>
                      <a:pt x="68" y="22"/>
                    </a:lnTo>
                    <a:lnTo>
                      <a:pt x="68" y="21"/>
                    </a:lnTo>
                    <a:lnTo>
                      <a:pt x="68" y="20"/>
                    </a:lnTo>
                    <a:lnTo>
                      <a:pt x="71" y="15"/>
                    </a:lnTo>
                    <a:lnTo>
                      <a:pt x="73" y="15"/>
                    </a:lnTo>
                    <a:lnTo>
                      <a:pt x="74" y="14"/>
                    </a:lnTo>
                    <a:lnTo>
                      <a:pt x="76" y="7"/>
                    </a:lnTo>
                    <a:lnTo>
                      <a:pt x="76" y="6"/>
                    </a:lnTo>
                    <a:lnTo>
                      <a:pt x="76" y="5"/>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4" name="Freeform 537"/>
              <p:cNvSpPr>
                <a:spLocks/>
              </p:cNvSpPr>
              <p:nvPr/>
            </p:nvSpPr>
            <p:spPr bwMode="auto">
              <a:xfrm>
                <a:off x="2550294" y="2754640"/>
                <a:ext cx="10503" cy="7639"/>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2147483647 w 11"/>
                  <a:gd name="T9" fmla="*/ 2147483647 h 8"/>
                  <a:gd name="T10" fmla="*/ 2147483647 w 11"/>
                  <a:gd name="T11" fmla="*/ 0 h 8"/>
                  <a:gd name="T12" fmla="*/ 2147483647 w 11"/>
                  <a:gd name="T13" fmla="*/ 0 h 8"/>
                  <a:gd name="T14" fmla="*/ 2147483647 w 11"/>
                  <a:gd name="T15" fmla="*/ 0 h 8"/>
                  <a:gd name="T16" fmla="*/ 2147483647 w 11"/>
                  <a:gd name="T17" fmla="*/ 2147483647 h 8"/>
                  <a:gd name="T18" fmla="*/ 2147483647 w 11"/>
                  <a:gd name="T19" fmla="*/ 2147483647 h 8"/>
                  <a:gd name="T20" fmla="*/ 2147483647 w 11"/>
                  <a:gd name="T21" fmla="*/ 2147483647 h 8"/>
                  <a:gd name="T22" fmla="*/ 2147483647 w 11"/>
                  <a:gd name="T23" fmla="*/ 2147483647 h 8"/>
                  <a:gd name="T24" fmla="*/ 2147483647 w 11"/>
                  <a:gd name="T25" fmla="*/ 2147483647 h 8"/>
                  <a:gd name="T26" fmla="*/ 2147483647 w 11"/>
                  <a:gd name="T27" fmla="*/ 2147483647 h 8"/>
                  <a:gd name="T28" fmla="*/ 2147483647 w 11"/>
                  <a:gd name="T29" fmla="*/ 2147483647 h 8"/>
                  <a:gd name="T30" fmla="*/ 2147483647 w 11"/>
                  <a:gd name="T31" fmla="*/ 2147483647 h 8"/>
                  <a:gd name="T32" fmla="*/ 2147483647 w 11"/>
                  <a:gd name="T33" fmla="*/ 2147483647 h 8"/>
                  <a:gd name="T34" fmla="*/ 2147483647 w 11"/>
                  <a:gd name="T35" fmla="*/ 2147483647 h 8"/>
                  <a:gd name="T36" fmla="*/ 0 w 11"/>
                  <a:gd name="T37" fmla="*/ 2147483647 h 8"/>
                  <a:gd name="T38" fmla="*/ 0 w 11"/>
                  <a:gd name="T39" fmla="*/ 2147483647 h 8"/>
                  <a:gd name="T40" fmla="*/ 2147483647 w 11"/>
                  <a:gd name="T41" fmla="*/ 2147483647 h 8"/>
                  <a:gd name="T42" fmla="*/ 2147483647 w 11"/>
                  <a:gd name="T43" fmla="*/ 2147483647 h 8"/>
                  <a:gd name="T44" fmla="*/ 2147483647 w 11"/>
                  <a:gd name="T45" fmla="*/ 2147483647 h 8"/>
                  <a:gd name="T46" fmla="*/ 2147483647 w 11"/>
                  <a:gd name="T47" fmla="*/ 2147483647 h 8"/>
                  <a:gd name="T48" fmla="*/ 2147483647 w 11"/>
                  <a:gd name="T49" fmla="*/ 2147483647 h 8"/>
                  <a:gd name="T50" fmla="*/ 2147483647 w 11"/>
                  <a:gd name="T51" fmla="*/ 2147483647 h 8"/>
                  <a:gd name="T52" fmla="*/ 2147483647 w 11"/>
                  <a:gd name="T53" fmla="*/ 2147483647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8">
                    <a:moveTo>
                      <a:pt x="11" y="1"/>
                    </a:moveTo>
                    <a:lnTo>
                      <a:pt x="11" y="1"/>
                    </a:lnTo>
                    <a:lnTo>
                      <a:pt x="9" y="1"/>
                    </a:lnTo>
                    <a:lnTo>
                      <a:pt x="8" y="1"/>
                    </a:lnTo>
                    <a:lnTo>
                      <a:pt x="8" y="0"/>
                    </a:lnTo>
                    <a:lnTo>
                      <a:pt x="7" y="0"/>
                    </a:lnTo>
                    <a:lnTo>
                      <a:pt x="5" y="2"/>
                    </a:lnTo>
                    <a:lnTo>
                      <a:pt x="3" y="3"/>
                    </a:lnTo>
                    <a:lnTo>
                      <a:pt x="5" y="4"/>
                    </a:lnTo>
                    <a:lnTo>
                      <a:pt x="5" y="6"/>
                    </a:lnTo>
                    <a:lnTo>
                      <a:pt x="2" y="6"/>
                    </a:lnTo>
                    <a:lnTo>
                      <a:pt x="0" y="8"/>
                    </a:lnTo>
                    <a:lnTo>
                      <a:pt x="3" y="8"/>
                    </a:lnTo>
                    <a:lnTo>
                      <a:pt x="5" y="8"/>
                    </a:lnTo>
                    <a:lnTo>
                      <a:pt x="7" y="7"/>
                    </a:lnTo>
                    <a:lnTo>
                      <a:pt x="1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5" name="Freeform 538"/>
              <p:cNvSpPr>
                <a:spLocks/>
              </p:cNvSpPr>
              <p:nvPr/>
            </p:nvSpPr>
            <p:spPr bwMode="auto">
              <a:xfrm>
                <a:off x="2535971" y="2763233"/>
                <a:ext cx="9549" cy="8594"/>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0 h 9"/>
                  <a:gd name="T14" fmla="*/ 2147483647 w 10"/>
                  <a:gd name="T15" fmla="*/ 0 h 9"/>
                  <a:gd name="T16" fmla="*/ 2147483647 w 10"/>
                  <a:gd name="T17" fmla="*/ 0 h 9"/>
                  <a:gd name="T18" fmla="*/ 2147483647 w 10"/>
                  <a:gd name="T19" fmla="*/ 0 h 9"/>
                  <a:gd name="T20" fmla="*/ 2147483647 w 10"/>
                  <a:gd name="T21" fmla="*/ 0 h 9"/>
                  <a:gd name="T22" fmla="*/ 2147483647 w 10"/>
                  <a:gd name="T23" fmla="*/ 0 h 9"/>
                  <a:gd name="T24" fmla="*/ 2147483647 w 10"/>
                  <a:gd name="T25" fmla="*/ 0 h 9"/>
                  <a:gd name="T26" fmla="*/ 2147483647 w 10"/>
                  <a:gd name="T27" fmla="*/ 0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0 w 10"/>
                  <a:gd name="T37" fmla="*/ 2147483647 h 9"/>
                  <a:gd name="T38" fmla="*/ 0 w 10"/>
                  <a:gd name="T39" fmla="*/ 2147483647 h 9"/>
                  <a:gd name="T40" fmla="*/ 2147483647 w 10"/>
                  <a:gd name="T41" fmla="*/ 2147483647 h 9"/>
                  <a:gd name="T42" fmla="*/ 2147483647 w 10"/>
                  <a:gd name="T43" fmla="*/ 2147483647 h 9"/>
                  <a:gd name="T44" fmla="*/ 2147483647 w 10"/>
                  <a:gd name="T45" fmla="*/ 2147483647 h 9"/>
                  <a:gd name="T46" fmla="*/ 2147483647 w 10"/>
                  <a:gd name="T47" fmla="*/ 2147483647 h 9"/>
                  <a:gd name="T48" fmla="*/ 2147483647 w 10"/>
                  <a:gd name="T49" fmla="*/ 2147483647 h 9"/>
                  <a:gd name="T50" fmla="*/ 2147483647 w 10"/>
                  <a:gd name="T51" fmla="*/ 2147483647 h 9"/>
                  <a:gd name="T52" fmla="*/ 2147483647 w 10"/>
                  <a:gd name="T53" fmla="*/ 2147483647 h 9"/>
                  <a:gd name="T54" fmla="*/ 2147483647 w 10"/>
                  <a:gd name="T55" fmla="*/ 2147483647 h 9"/>
                  <a:gd name="T56" fmla="*/ 2147483647 w 10"/>
                  <a:gd name="T57" fmla="*/ 2147483647 h 9"/>
                  <a:gd name="T58" fmla="*/ 2147483647 w 10"/>
                  <a:gd name="T59" fmla="*/ 2147483647 h 9"/>
                  <a:gd name="T60" fmla="*/ 2147483647 w 10"/>
                  <a:gd name="T61" fmla="*/ 2147483647 h 9"/>
                  <a:gd name="T62" fmla="*/ 2147483647 w 10"/>
                  <a:gd name="T63" fmla="*/ 2147483647 h 9"/>
                  <a:gd name="T64" fmla="*/ 2147483647 w 10"/>
                  <a:gd name="T65" fmla="*/ 2147483647 h 9"/>
                  <a:gd name="T66" fmla="*/ 2147483647 w 10"/>
                  <a:gd name="T67" fmla="*/ 2147483647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 h="9">
                    <a:moveTo>
                      <a:pt x="10" y="4"/>
                    </a:moveTo>
                    <a:lnTo>
                      <a:pt x="10" y="4"/>
                    </a:lnTo>
                    <a:lnTo>
                      <a:pt x="10" y="3"/>
                    </a:lnTo>
                    <a:lnTo>
                      <a:pt x="10" y="2"/>
                    </a:lnTo>
                    <a:lnTo>
                      <a:pt x="9" y="0"/>
                    </a:lnTo>
                    <a:lnTo>
                      <a:pt x="5" y="0"/>
                    </a:lnTo>
                    <a:lnTo>
                      <a:pt x="4" y="0"/>
                    </a:lnTo>
                    <a:lnTo>
                      <a:pt x="2" y="2"/>
                    </a:lnTo>
                    <a:lnTo>
                      <a:pt x="1" y="5"/>
                    </a:lnTo>
                    <a:lnTo>
                      <a:pt x="0" y="6"/>
                    </a:lnTo>
                    <a:lnTo>
                      <a:pt x="0" y="8"/>
                    </a:lnTo>
                    <a:lnTo>
                      <a:pt x="1" y="8"/>
                    </a:lnTo>
                    <a:lnTo>
                      <a:pt x="2" y="6"/>
                    </a:lnTo>
                    <a:lnTo>
                      <a:pt x="4" y="6"/>
                    </a:lnTo>
                    <a:lnTo>
                      <a:pt x="5" y="8"/>
                    </a:lnTo>
                    <a:lnTo>
                      <a:pt x="5" y="9"/>
                    </a:lnTo>
                    <a:lnTo>
                      <a:pt x="5" y="8"/>
                    </a:lnTo>
                    <a:lnTo>
                      <a:pt x="5" y="6"/>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6" name="Freeform 539"/>
              <p:cNvSpPr>
                <a:spLocks/>
              </p:cNvSpPr>
              <p:nvPr/>
            </p:nvSpPr>
            <p:spPr bwMode="auto">
              <a:xfrm>
                <a:off x="2550294" y="2751775"/>
                <a:ext cx="5729" cy="477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0 h 5"/>
                  <a:gd name="T10" fmla="*/ 2147483647 w 6"/>
                  <a:gd name="T11" fmla="*/ 0 h 5"/>
                  <a:gd name="T12" fmla="*/ 2147483647 w 6"/>
                  <a:gd name="T13" fmla="*/ 0 h 5"/>
                  <a:gd name="T14" fmla="*/ 2147483647 w 6"/>
                  <a:gd name="T15" fmla="*/ 2147483647 h 5"/>
                  <a:gd name="T16" fmla="*/ 2147483647 w 6"/>
                  <a:gd name="T17" fmla="*/ 2147483647 h 5"/>
                  <a:gd name="T18" fmla="*/ 0 w 6"/>
                  <a:gd name="T19" fmla="*/ 2147483647 h 5"/>
                  <a:gd name="T20" fmla="*/ 0 w 6"/>
                  <a:gd name="T21" fmla="*/ 2147483647 h 5"/>
                  <a:gd name="T22" fmla="*/ 0 w 6"/>
                  <a:gd name="T23" fmla="*/ 2147483647 h 5"/>
                  <a:gd name="T24" fmla="*/ 0 w 6"/>
                  <a:gd name="T25" fmla="*/ 2147483647 h 5"/>
                  <a:gd name="T26" fmla="*/ 2147483647 w 6"/>
                  <a:gd name="T27" fmla="*/ 2147483647 h 5"/>
                  <a:gd name="T28" fmla="*/ 2147483647 w 6"/>
                  <a:gd name="T29" fmla="*/ 2147483647 h 5"/>
                  <a:gd name="T30" fmla="*/ 2147483647 w 6"/>
                  <a:gd name="T31" fmla="*/ 2147483647 h 5"/>
                  <a:gd name="T32" fmla="*/ 2147483647 w 6"/>
                  <a:gd name="T33" fmla="*/ 2147483647 h 5"/>
                  <a:gd name="T34" fmla="*/ 2147483647 w 6"/>
                  <a:gd name="T35" fmla="*/ 2147483647 h 5"/>
                  <a:gd name="T36" fmla="*/ 2147483647 w 6"/>
                  <a:gd name="T37" fmla="*/ 2147483647 h 5"/>
                  <a:gd name="T38" fmla="*/ 2147483647 w 6"/>
                  <a:gd name="T39" fmla="*/ 2147483647 h 5"/>
                  <a:gd name="T40" fmla="*/ 2147483647 w 6"/>
                  <a:gd name="T41" fmla="*/ 2147483647 h 5"/>
                  <a:gd name="T42" fmla="*/ 2147483647 w 6"/>
                  <a:gd name="T43" fmla="*/ 2147483647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5">
                    <a:moveTo>
                      <a:pt x="6" y="3"/>
                    </a:moveTo>
                    <a:lnTo>
                      <a:pt x="6" y="3"/>
                    </a:lnTo>
                    <a:lnTo>
                      <a:pt x="3" y="1"/>
                    </a:lnTo>
                    <a:lnTo>
                      <a:pt x="2" y="0"/>
                    </a:lnTo>
                    <a:lnTo>
                      <a:pt x="1" y="1"/>
                    </a:lnTo>
                    <a:lnTo>
                      <a:pt x="0" y="1"/>
                    </a:lnTo>
                    <a:lnTo>
                      <a:pt x="0" y="3"/>
                    </a:lnTo>
                    <a:lnTo>
                      <a:pt x="2" y="4"/>
                    </a:lnTo>
                    <a:lnTo>
                      <a:pt x="1" y="4"/>
                    </a:lnTo>
                    <a:lnTo>
                      <a:pt x="1" y="5"/>
                    </a:lnTo>
                    <a:lnTo>
                      <a:pt x="5" y="4"/>
                    </a:lnTo>
                    <a:lnTo>
                      <a:pt x="6"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7" name="Freeform 540"/>
              <p:cNvSpPr>
                <a:spLocks/>
              </p:cNvSpPr>
              <p:nvPr/>
            </p:nvSpPr>
            <p:spPr bwMode="auto">
              <a:xfrm>
                <a:off x="2565572" y="2746046"/>
                <a:ext cx="2864" cy="5729"/>
              </a:xfrm>
              <a:custGeom>
                <a:avLst/>
                <a:gdLst>
                  <a:gd name="T0" fmla="*/ 2147483647 w 3"/>
                  <a:gd name="T1" fmla="*/ 2147483647 h 6"/>
                  <a:gd name="T2" fmla="*/ 2147483647 w 3"/>
                  <a:gd name="T3" fmla="*/ 2147483647 h 6"/>
                  <a:gd name="T4" fmla="*/ 2147483647 w 3"/>
                  <a:gd name="T5" fmla="*/ 2147483647 h 6"/>
                  <a:gd name="T6" fmla="*/ 2147483647 w 3"/>
                  <a:gd name="T7" fmla="*/ 0 h 6"/>
                  <a:gd name="T8" fmla="*/ 2147483647 w 3"/>
                  <a:gd name="T9" fmla="*/ 0 h 6"/>
                  <a:gd name="T10" fmla="*/ 0 w 3"/>
                  <a:gd name="T11" fmla="*/ 2147483647 h 6"/>
                  <a:gd name="T12" fmla="*/ 0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2147483647 w 3"/>
                  <a:gd name="T27" fmla="*/ 2147483647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2147483647 w 3"/>
                  <a:gd name="T39" fmla="*/ 2147483647 h 6"/>
                  <a:gd name="T40" fmla="*/ 2147483647 w 3"/>
                  <a:gd name="T41" fmla="*/ 2147483647 h 6"/>
                  <a:gd name="T42" fmla="*/ 2147483647 w 3"/>
                  <a:gd name="T43" fmla="*/ 2147483647 h 6"/>
                  <a:gd name="T44" fmla="*/ 2147483647 w 3"/>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6">
                    <a:moveTo>
                      <a:pt x="2" y="2"/>
                    </a:moveTo>
                    <a:lnTo>
                      <a:pt x="2" y="2"/>
                    </a:lnTo>
                    <a:lnTo>
                      <a:pt x="2" y="1"/>
                    </a:lnTo>
                    <a:lnTo>
                      <a:pt x="1" y="0"/>
                    </a:lnTo>
                    <a:lnTo>
                      <a:pt x="0" y="2"/>
                    </a:lnTo>
                    <a:lnTo>
                      <a:pt x="1" y="4"/>
                    </a:lnTo>
                    <a:lnTo>
                      <a:pt x="2" y="4"/>
                    </a:lnTo>
                    <a:lnTo>
                      <a:pt x="1" y="5"/>
                    </a:lnTo>
                    <a:lnTo>
                      <a:pt x="1" y="6"/>
                    </a:lnTo>
                    <a:lnTo>
                      <a:pt x="2" y="6"/>
                    </a:lnTo>
                    <a:lnTo>
                      <a:pt x="2" y="5"/>
                    </a:lnTo>
                    <a:lnTo>
                      <a:pt x="3" y="5"/>
                    </a:lnTo>
                    <a:lnTo>
                      <a:pt x="3" y="4"/>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8" name="Freeform 541"/>
              <p:cNvSpPr>
                <a:spLocks/>
              </p:cNvSpPr>
              <p:nvPr/>
            </p:nvSpPr>
            <p:spPr bwMode="auto">
              <a:xfrm>
                <a:off x="2556023" y="2751775"/>
                <a:ext cx="1910" cy="955"/>
              </a:xfrm>
              <a:custGeom>
                <a:avLst/>
                <a:gdLst>
                  <a:gd name="T0" fmla="*/ 2147483647 w 2"/>
                  <a:gd name="T1" fmla="*/ 2147483647 h 1"/>
                  <a:gd name="T2" fmla="*/ 2147483647 w 2"/>
                  <a:gd name="T3" fmla="*/ 2147483647 h 1"/>
                  <a:gd name="T4" fmla="*/ 0 w 2"/>
                  <a:gd name="T5" fmla="*/ 0 h 1"/>
                  <a:gd name="T6" fmla="*/ 0 w 2"/>
                  <a:gd name="T7" fmla="*/ 0 h 1"/>
                  <a:gd name="T8" fmla="*/ 0 w 2"/>
                  <a:gd name="T9" fmla="*/ 0 h 1"/>
                  <a:gd name="T10" fmla="*/ 2147483647 w 2"/>
                  <a:gd name="T11" fmla="*/ 0 h 1"/>
                  <a:gd name="T12" fmla="*/ 2147483647 w 2"/>
                  <a:gd name="T13" fmla="*/ 0 h 1"/>
                  <a:gd name="T14" fmla="*/ 2147483647 w 2"/>
                  <a:gd name="T15" fmla="*/ 0 h 1"/>
                  <a:gd name="T16" fmla="*/ 2147483647 w 2"/>
                  <a:gd name="T17" fmla="*/ 2147483647 h 1"/>
                  <a:gd name="T18" fmla="*/ 2147483647 w 2"/>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2" y="1"/>
                    </a:moveTo>
                    <a:lnTo>
                      <a:pt x="2" y="1"/>
                    </a:lnTo>
                    <a:lnTo>
                      <a:pt x="0" y="0"/>
                    </a:lnTo>
                    <a:lnTo>
                      <a:pt x="1" y="0"/>
                    </a:lnTo>
                    <a:lnTo>
                      <a:pt x="2" y="0"/>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39" name="Freeform 542"/>
              <p:cNvSpPr>
                <a:spLocks/>
              </p:cNvSpPr>
              <p:nvPr/>
            </p:nvSpPr>
            <p:spPr bwMode="auto">
              <a:xfrm>
                <a:off x="2529287" y="2768008"/>
                <a:ext cx="2864" cy="5729"/>
              </a:xfrm>
              <a:custGeom>
                <a:avLst/>
                <a:gdLst>
                  <a:gd name="T0" fmla="*/ 0 w 3"/>
                  <a:gd name="T1" fmla="*/ 2147483647 h 6"/>
                  <a:gd name="T2" fmla="*/ 0 w 3"/>
                  <a:gd name="T3" fmla="*/ 2147483647 h 6"/>
                  <a:gd name="T4" fmla="*/ 0 w 3"/>
                  <a:gd name="T5" fmla="*/ 2147483647 h 6"/>
                  <a:gd name="T6" fmla="*/ 0 w 3"/>
                  <a:gd name="T7" fmla="*/ 2147483647 h 6"/>
                  <a:gd name="T8" fmla="*/ 0 w 3"/>
                  <a:gd name="T9" fmla="*/ 2147483647 h 6"/>
                  <a:gd name="T10" fmla="*/ 0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0 h 6"/>
                  <a:gd name="T26" fmla="*/ 2147483647 w 3"/>
                  <a:gd name="T27" fmla="*/ 0 h 6"/>
                  <a:gd name="T28" fmla="*/ 2147483647 w 3"/>
                  <a:gd name="T29" fmla="*/ 2147483647 h 6"/>
                  <a:gd name="T30" fmla="*/ 2147483647 w 3"/>
                  <a:gd name="T31" fmla="*/ 2147483647 h 6"/>
                  <a:gd name="T32" fmla="*/ 2147483647 w 3"/>
                  <a:gd name="T33" fmla="*/ 2147483647 h 6"/>
                  <a:gd name="T34" fmla="*/ 2147483647 w 3"/>
                  <a:gd name="T35" fmla="*/ 2147483647 h 6"/>
                  <a:gd name="T36" fmla="*/ 2147483647 w 3"/>
                  <a:gd name="T37" fmla="*/ 2147483647 h 6"/>
                  <a:gd name="T38" fmla="*/ 0 w 3"/>
                  <a:gd name="T39" fmla="*/ 2147483647 h 6"/>
                  <a:gd name="T40" fmla="*/ 0 w 3"/>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6">
                    <a:moveTo>
                      <a:pt x="0" y="6"/>
                    </a:moveTo>
                    <a:lnTo>
                      <a:pt x="0" y="6"/>
                    </a:lnTo>
                    <a:lnTo>
                      <a:pt x="0" y="5"/>
                    </a:lnTo>
                    <a:lnTo>
                      <a:pt x="1" y="5"/>
                    </a:lnTo>
                    <a:lnTo>
                      <a:pt x="2" y="3"/>
                    </a:lnTo>
                    <a:lnTo>
                      <a:pt x="3" y="1"/>
                    </a:lnTo>
                    <a:lnTo>
                      <a:pt x="3" y="0"/>
                    </a:lnTo>
                    <a:lnTo>
                      <a:pt x="3" y="3"/>
                    </a:lnTo>
                    <a:lnTo>
                      <a:pt x="2" y="4"/>
                    </a:lnTo>
                    <a:lnTo>
                      <a:pt x="2" y="6"/>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0" name="Freeform 543"/>
              <p:cNvSpPr>
                <a:spLocks/>
              </p:cNvSpPr>
              <p:nvPr/>
            </p:nvSpPr>
            <p:spPr bwMode="auto">
              <a:xfrm>
                <a:off x="2533107" y="2772782"/>
                <a:ext cx="3819" cy="5729"/>
              </a:xfrm>
              <a:custGeom>
                <a:avLst/>
                <a:gdLst>
                  <a:gd name="T0" fmla="*/ 0 w 4"/>
                  <a:gd name="T1" fmla="*/ 0 h 6"/>
                  <a:gd name="T2" fmla="*/ 0 w 4"/>
                  <a:gd name="T3" fmla="*/ 0 h 6"/>
                  <a:gd name="T4" fmla="*/ 0 w 4"/>
                  <a:gd name="T5" fmla="*/ 0 h 6"/>
                  <a:gd name="T6" fmla="*/ 0 w 4"/>
                  <a:gd name="T7" fmla="*/ 2147483647 h 6"/>
                  <a:gd name="T8" fmla="*/ 0 w 4"/>
                  <a:gd name="T9" fmla="*/ 2147483647 h 6"/>
                  <a:gd name="T10" fmla="*/ 2147483647 w 4"/>
                  <a:gd name="T11" fmla="*/ 2147483647 h 6"/>
                  <a:gd name="T12" fmla="*/ 0 w 4"/>
                  <a:gd name="T13" fmla="*/ 2147483647 h 6"/>
                  <a:gd name="T14" fmla="*/ 0 w 4"/>
                  <a:gd name="T15" fmla="*/ 2147483647 h 6"/>
                  <a:gd name="T16" fmla="*/ 0 w 4"/>
                  <a:gd name="T17" fmla="*/ 2147483647 h 6"/>
                  <a:gd name="T18" fmla="*/ 0 w 4"/>
                  <a:gd name="T19" fmla="*/ 2147483647 h 6"/>
                  <a:gd name="T20" fmla="*/ 0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2147483647 h 6"/>
                  <a:gd name="T38" fmla="*/ 2147483647 w 4"/>
                  <a:gd name="T39" fmla="*/ 2147483647 h 6"/>
                  <a:gd name="T40" fmla="*/ 2147483647 w 4"/>
                  <a:gd name="T41" fmla="*/ 2147483647 h 6"/>
                  <a:gd name="T42" fmla="*/ 2147483647 w 4"/>
                  <a:gd name="T43" fmla="*/ 2147483647 h 6"/>
                  <a:gd name="T44" fmla="*/ 2147483647 w 4"/>
                  <a:gd name="T45" fmla="*/ 2147483647 h 6"/>
                  <a:gd name="T46" fmla="*/ 2147483647 w 4"/>
                  <a:gd name="T47" fmla="*/ 2147483647 h 6"/>
                  <a:gd name="T48" fmla="*/ 2147483647 w 4"/>
                  <a:gd name="T49" fmla="*/ 2147483647 h 6"/>
                  <a:gd name="T50" fmla="*/ 2147483647 w 4"/>
                  <a:gd name="T51" fmla="*/ 2147483647 h 6"/>
                  <a:gd name="T52" fmla="*/ 2147483647 w 4"/>
                  <a:gd name="T53" fmla="*/ 2147483647 h 6"/>
                  <a:gd name="T54" fmla="*/ 2147483647 w 4"/>
                  <a:gd name="T55" fmla="*/ 0 h 6"/>
                  <a:gd name="T56" fmla="*/ 0 w 4"/>
                  <a:gd name="T57" fmla="*/ 0 h 6"/>
                  <a:gd name="T58" fmla="*/ 0 w 4"/>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6">
                    <a:moveTo>
                      <a:pt x="0" y="0"/>
                    </a:moveTo>
                    <a:lnTo>
                      <a:pt x="0" y="0"/>
                    </a:lnTo>
                    <a:lnTo>
                      <a:pt x="0" y="1"/>
                    </a:lnTo>
                    <a:lnTo>
                      <a:pt x="2" y="3"/>
                    </a:lnTo>
                    <a:lnTo>
                      <a:pt x="0" y="3"/>
                    </a:lnTo>
                    <a:lnTo>
                      <a:pt x="0" y="4"/>
                    </a:lnTo>
                    <a:lnTo>
                      <a:pt x="0" y="5"/>
                    </a:lnTo>
                    <a:lnTo>
                      <a:pt x="2" y="6"/>
                    </a:lnTo>
                    <a:lnTo>
                      <a:pt x="2" y="5"/>
                    </a:lnTo>
                    <a:lnTo>
                      <a:pt x="3" y="6"/>
                    </a:lnTo>
                    <a:lnTo>
                      <a:pt x="4" y="5"/>
                    </a:lnTo>
                    <a:lnTo>
                      <a:pt x="3" y="4"/>
                    </a:lnTo>
                    <a:lnTo>
                      <a:pt x="3" y="3"/>
                    </a:lnTo>
                    <a:lnTo>
                      <a:pt x="2" y="1"/>
                    </a:lnTo>
                    <a:lnTo>
                      <a:pt x="2"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1" name="Freeform 544"/>
              <p:cNvSpPr>
                <a:spLocks/>
              </p:cNvSpPr>
              <p:nvPr/>
            </p:nvSpPr>
            <p:spPr bwMode="auto">
              <a:xfrm>
                <a:off x="2479635" y="2833893"/>
                <a:ext cx="18142" cy="12413"/>
              </a:xfrm>
              <a:custGeom>
                <a:avLst/>
                <a:gdLst>
                  <a:gd name="T0" fmla="*/ 2147483647 w 19"/>
                  <a:gd name="T1" fmla="*/ 2147483647 h 13"/>
                  <a:gd name="T2" fmla="*/ 2147483647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2147483647 h 13"/>
                  <a:gd name="T18" fmla="*/ 2147483647 w 19"/>
                  <a:gd name="T19" fmla="*/ 0 h 13"/>
                  <a:gd name="T20" fmla="*/ 2147483647 w 19"/>
                  <a:gd name="T21" fmla="*/ 0 h 13"/>
                  <a:gd name="T22" fmla="*/ 2147483647 w 19"/>
                  <a:gd name="T23" fmla="*/ 2147483647 h 13"/>
                  <a:gd name="T24" fmla="*/ 0 w 19"/>
                  <a:gd name="T25" fmla="*/ 2147483647 h 13"/>
                  <a:gd name="T26" fmla="*/ 0 w 19"/>
                  <a:gd name="T27" fmla="*/ 2147483647 h 13"/>
                  <a:gd name="T28" fmla="*/ 2147483647 w 19"/>
                  <a:gd name="T29" fmla="*/ 2147483647 h 13"/>
                  <a:gd name="T30" fmla="*/ 2147483647 w 19"/>
                  <a:gd name="T31" fmla="*/ 2147483647 h 13"/>
                  <a:gd name="T32" fmla="*/ 2147483647 w 19"/>
                  <a:gd name="T33" fmla="*/ 2147483647 h 13"/>
                  <a:gd name="T34" fmla="*/ 2147483647 w 19"/>
                  <a:gd name="T35" fmla="*/ 2147483647 h 13"/>
                  <a:gd name="T36" fmla="*/ 2147483647 w 19"/>
                  <a:gd name="T37" fmla="*/ 2147483647 h 13"/>
                  <a:gd name="T38" fmla="*/ 2147483647 w 19"/>
                  <a:gd name="T39" fmla="*/ 2147483647 h 13"/>
                  <a:gd name="T40" fmla="*/ 2147483647 w 19"/>
                  <a:gd name="T41" fmla="*/ 2147483647 h 13"/>
                  <a:gd name="T42" fmla="*/ 2147483647 w 19"/>
                  <a:gd name="T43" fmla="*/ 2147483647 h 13"/>
                  <a:gd name="T44" fmla="*/ 2147483647 w 19"/>
                  <a:gd name="T45" fmla="*/ 2147483647 h 13"/>
                  <a:gd name="T46" fmla="*/ 2147483647 w 19"/>
                  <a:gd name="T47" fmla="*/ 2147483647 h 13"/>
                  <a:gd name="T48" fmla="*/ 2147483647 w 19"/>
                  <a:gd name="T49" fmla="*/ 2147483647 h 13"/>
                  <a:gd name="T50" fmla="*/ 2147483647 w 19"/>
                  <a:gd name="T51" fmla="*/ 2147483647 h 13"/>
                  <a:gd name="T52" fmla="*/ 2147483647 w 19"/>
                  <a:gd name="T53" fmla="*/ 2147483647 h 13"/>
                  <a:gd name="T54" fmla="*/ 2147483647 w 19"/>
                  <a:gd name="T55" fmla="*/ 2147483647 h 13"/>
                  <a:gd name="T56" fmla="*/ 2147483647 w 19"/>
                  <a:gd name="T57" fmla="*/ 2147483647 h 13"/>
                  <a:gd name="T58" fmla="*/ 2147483647 w 19"/>
                  <a:gd name="T59" fmla="*/ 2147483647 h 13"/>
                  <a:gd name="T60" fmla="*/ 2147483647 w 19"/>
                  <a:gd name="T61" fmla="*/ 2147483647 h 13"/>
                  <a:gd name="T62" fmla="*/ 2147483647 w 19"/>
                  <a:gd name="T63" fmla="*/ 2147483647 h 13"/>
                  <a:gd name="T64" fmla="*/ 2147483647 w 19"/>
                  <a:gd name="T65" fmla="*/ 2147483647 h 13"/>
                  <a:gd name="T66" fmla="*/ 2147483647 w 19"/>
                  <a:gd name="T67" fmla="*/ 2147483647 h 13"/>
                  <a:gd name="T68" fmla="*/ 2147483647 w 19"/>
                  <a:gd name="T69" fmla="*/ 2147483647 h 13"/>
                  <a:gd name="T70" fmla="*/ 2147483647 w 19"/>
                  <a:gd name="T71" fmla="*/ 2147483647 h 13"/>
                  <a:gd name="T72" fmla="*/ 2147483647 w 19"/>
                  <a:gd name="T73" fmla="*/ 2147483647 h 13"/>
                  <a:gd name="T74" fmla="*/ 2147483647 w 19"/>
                  <a:gd name="T75" fmla="*/ 2147483647 h 13"/>
                  <a:gd name="T76" fmla="*/ 2147483647 w 19"/>
                  <a:gd name="T77" fmla="*/ 2147483647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 h="13">
                    <a:moveTo>
                      <a:pt x="19" y="2"/>
                    </a:moveTo>
                    <a:lnTo>
                      <a:pt x="19" y="2"/>
                    </a:lnTo>
                    <a:lnTo>
                      <a:pt x="17" y="2"/>
                    </a:lnTo>
                    <a:lnTo>
                      <a:pt x="15" y="2"/>
                    </a:lnTo>
                    <a:lnTo>
                      <a:pt x="14" y="2"/>
                    </a:lnTo>
                    <a:lnTo>
                      <a:pt x="15" y="5"/>
                    </a:lnTo>
                    <a:lnTo>
                      <a:pt x="15" y="6"/>
                    </a:lnTo>
                    <a:lnTo>
                      <a:pt x="11" y="6"/>
                    </a:lnTo>
                    <a:lnTo>
                      <a:pt x="10" y="5"/>
                    </a:lnTo>
                    <a:lnTo>
                      <a:pt x="9" y="4"/>
                    </a:lnTo>
                    <a:lnTo>
                      <a:pt x="7" y="2"/>
                    </a:lnTo>
                    <a:lnTo>
                      <a:pt x="6" y="0"/>
                    </a:lnTo>
                    <a:lnTo>
                      <a:pt x="5" y="0"/>
                    </a:lnTo>
                    <a:lnTo>
                      <a:pt x="3" y="1"/>
                    </a:lnTo>
                    <a:lnTo>
                      <a:pt x="0" y="4"/>
                    </a:lnTo>
                    <a:lnTo>
                      <a:pt x="0" y="6"/>
                    </a:lnTo>
                    <a:lnTo>
                      <a:pt x="1" y="7"/>
                    </a:lnTo>
                    <a:lnTo>
                      <a:pt x="3" y="7"/>
                    </a:lnTo>
                    <a:lnTo>
                      <a:pt x="3" y="5"/>
                    </a:lnTo>
                    <a:lnTo>
                      <a:pt x="4" y="4"/>
                    </a:lnTo>
                    <a:lnTo>
                      <a:pt x="4" y="5"/>
                    </a:lnTo>
                    <a:lnTo>
                      <a:pt x="4" y="6"/>
                    </a:lnTo>
                    <a:lnTo>
                      <a:pt x="5" y="7"/>
                    </a:lnTo>
                    <a:lnTo>
                      <a:pt x="5" y="8"/>
                    </a:lnTo>
                    <a:lnTo>
                      <a:pt x="6" y="8"/>
                    </a:lnTo>
                    <a:lnTo>
                      <a:pt x="6" y="10"/>
                    </a:lnTo>
                    <a:lnTo>
                      <a:pt x="6" y="11"/>
                    </a:lnTo>
                    <a:lnTo>
                      <a:pt x="9" y="12"/>
                    </a:lnTo>
                    <a:lnTo>
                      <a:pt x="9" y="13"/>
                    </a:lnTo>
                    <a:lnTo>
                      <a:pt x="7" y="13"/>
                    </a:lnTo>
                    <a:lnTo>
                      <a:pt x="9" y="13"/>
                    </a:lnTo>
                    <a:lnTo>
                      <a:pt x="10" y="12"/>
                    </a:lnTo>
                    <a:lnTo>
                      <a:pt x="14" y="11"/>
                    </a:lnTo>
                    <a:lnTo>
                      <a:pt x="15" y="11"/>
                    </a:lnTo>
                    <a:lnTo>
                      <a:pt x="16" y="11"/>
                    </a:lnTo>
                    <a:lnTo>
                      <a:pt x="17" y="10"/>
                    </a:lnTo>
                    <a:lnTo>
                      <a:pt x="16" y="7"/>
                    </a:lnTo>
                    <a:lnTo>
                      <a:pt x="17" y="6"/>
                    </a:lnTo>
                    <a:lnTo>
                      <a:pt x="17" y="5"/>
                    </a:lnTo>
                    <a:lnTo>
                      <a:pt x="16" y="4"/>
                    </a:lnTo>
                    <a:lnTo>
                      <a:pt x="19"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2" name="Freeform 545"/>
              <p:cNvSpPr>
                <a:spLocks/>
              </p:cNvSpPr>
              <p:nvPr/>
            </p:nvSpPr>
            <p:spPr bwMode="auto">
              <a:xfrm>
                <a:off x="2478680" y="2844397"/>
                <a:ext cx="4775" cy="7639"/>
              </a:xfrm>
              <a:custGeom>
                <a:avLst/>
                <a:gdLst>
                  <a:gd name="T0" fmla="*/ 2147483647 w 5"/>
                  <a:gd name="T1" fmla="*/ 0 h 8"/>
                  <a:gd name="T2" fmla="*/ 2147483647 w 5"/>
                  <a:gd name="T3" fmla="*/ 0 h 8"/>
                  <a:gd name="T4" fmla="*/ 2147483647 w 5"/>
                  <a:gd name="T5" fmla="*/ 2147483647 h 8"/>
                  <a:gd name="T6" fmla="*/ 2147483647 w 5"/>
                  <a:gd name="T7" fmla="*/ 2147483647 h 8"/>
                  <a:gd name="T8" fmla="*/ 2147483647 w 5"/>
                  <a:gd name="T9" fmla="*/ 2147483647 h 8"/>
                  <a:gd name="T10" fmla="*/ 2147483647 w 5"/>
                  <a:gd name="T11" fmla="*/ 2147483647 h 8"/>
                  <a:gd name="T12" fmla="*/ 0 w 5"/>
                  <a:gd name="T13" fmla="*/ 2147483647 h 8"/>
                  <a:gd name="T14" fmla="*/ 0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2147483647 w 5"/>
                  <a:gd name="T31" fmla="*/ 2147483647 h 8"/>
                  <a:gd name="T32" fmla="*/ 2147483647 w 5"/>
                  <a:gd name="T33" fmla="*/ 2147483647 h 8"/>
                  <a:gd name="T34" fmla="*/ 2147483647 w 5"/>
                  <a:gd name="T35" fmla="*/ 2147483647 h 8"/>
                  <a:gd name="T36" fmla="*/ 2147483647 w 5"/>
                  <a:gd name="T37" fmla="*/ 2147483647 h 8"/>
                  <a:gd name="T38" fmla="*/ 2147483647 w 5"/>
                  <a:gd name="T39" fmla="*/ 2147483647 h 8"/>
                  <a:gd name="T40" fmla="*/ 2147483647 w 5"/>
                  <a:gd name="T41" fmla="*/ 2147483647 h 8"/>
                  <a:gd name="T42" fmla="*/ 2147483647 w 5"/>
                  <a:gd name="T43" fmla="*/ 2147483647 h 8"/>
                  <a:gd name="T44" fmla="*/ 2147483647 w 5"/>
                  <a:gd name="T45" fmla="*/ 2147483647 h 8"/>
                  <a:gd name="T46" fmla="*/ 2147483647 w 5"/>
                  <a:gd name="T47" fmla="*/ 2147483647 h 8"/>
                  <a:gd name="T48" fmla="*/ 2147483647 w 5"/>
                  <a:gd name="T49" fmla="*/ 2147483647 h 8"/>
                  <a:gd name="T50" fmla="*/ 2147483647 w 5"/>
                  <a:gd name="T51" fmla="*/ 0 h 8"/>
                  <a:gd name="T52" fmla="*/ 2147483647 w 5"/>
                  <a:gd name="T53" fmla="*/ 0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 h="8">
                    <a:moveTo>
                      <a:pt x="4" y="0"/>
                    </a:moveTo>
                    <a:lnTo>
                      <a:pt x="4" y="0"/>
                    </a:lnTo>
                    <a:lnTo>
                      <a:pt x="1" y="1"/>
                    </a:lnTo>
                    <a:lnTo>
                      <a:pt x="1" y="4"/>
                    </a:lnTo>
                    <a:lnTo>
                      <a:pt x="0" y="4"/>
                    </a:lnTo>
                    <a:lnTo>
                      <a:pt x="1" y="5"/>
                    </a:lnTo>
                    <a:lnTo>
                      <a:pt x="1" y="7"/>
                    </a:lnTo>
                    <a:lnTo>
                      <a:pt x="2" y="8"/>
                    </a:lnTo>
                    <a:lnTo>
                      <a:pt x="4" y="6"/>
                    </a:lnTo>
                    <a:lnTo>
                      <a:pt x="4" y="5"/>
                    </a:lnTo>
                    <a:lnTo>
                      <a:pt x="5" y="4"/>
                    </a:lnTo>
                    <a:lnTo>
                      <a:pt x="4" y="2"/>
                    </a:lnTo>
                    <a:lnTo>
                      <a:pt x="5" y="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3" name="Freeform 546"/>
              <p:cNvSpPr>
                <a:spLocks/>
              </p:cNvSpPr>
              <p:nvPr/>
            </p:nvSpPr>
            <p:spPr bwMode="auto">
              <a:xfrm>
                <a:off x="2482499" y="2843441"/>
                <a:ext cx="955" cy="955"/>
              </a:xfrm>
              <a:custGeom>
                <a:avLst/>
                <a:gdLst>
                  <a:gd name="T0" fmla="*/ 2147483647 w 1"/>
                  <a:gd name="T1" fmla="*/ 2147483647 h 1"/>
                  <a:gd name="T2" fmla="*/ 2147483647 w 1"/>
                  <a:gd name="T3" fmla="*/ 2147483647 h 1"/>
                  <a:gd name="T4" fmla="*/ 0 w 1"/>
                  <a:gd name="T5" fmla="*/ 0 h 1"/>
                  <a:gd name="T6" fmla="*/ 0 w 1"/>
                  <a:gd name="T7" fmla="*/ 0 h 1"/>
                  <a:gd name="T8" fmla="*/ 2147483647 w 1"/>
                  <a:gd name="T9" fmla="*/ 0 h 1"/>
                  <a:gd name="T10" fmla="*/ 2147483647 w 1"/>
                  <a:gd name="T11" fmla="*/ 0 h 1"/>
                  <a:gd name="T12" fmla="*/ 2147483647 w 1"/>
                  <a:gd name="T13" fmla="*/ 0 h 1"/>
                  <a:gd name="T14" fmla="*/ 2147483647 w 1"/>
                  <a:gd name="T15" fmla="*/ 2147483647 h 1"/>
                  <a:gd name="T16" fmla="*/ 2147483647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lnTo>
                      <a:pt x="1" y="1"/>
                    </a:lnTo>
                    <a:lnTo>
                      <a:pt x="0" y="0"/>
                    </a:lnTo>
                    <a:lnTo>
                      <a:pt x="1" y="0"/>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4" name="Freeform 547"/>
              <p:cNvSpPr>
                <a:spLocks/>
              </p:cNvSpPr>
              <p:nvPr/>
            </p:nvSpPr>
            <p:spPr bwMode="auto">
              <a:xfrm>
                <a:off x="2473906" y="2849171"/>
                <a:ext cx="3819" cy="7639"/>
              </a:xfrm>
              <a:custGeom>
                <a:avLst/>
                <a:gdLst>
                  <a:gd name="T0" fmla="*/ 2147483647 w 4"/>
                  <a:gd name="T1" fmla="*/ 2147483647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2147483647 w 4"/>
                  <a:gd name="T21" fmla="*/ 2147483647 h 8"/>
                  <a:gd name="T22" fmla="*/ 0 w 4"/>
                  <a:gd name="T23" fmla="*/ 2147483647 h 8"/>
                  <a:gd name="T24" fmla="*/ 0 w 4"/>
                  <a:gd name="T25" fmla="*/ 2147483647 h 8"/>
                  <a:gd name="T26" fmla="*/ 0 w 4"/>
                  <a:gd name="T27" fmla="*/ 2147483647 h 8"/>
                  <a:gd name="T28" fmla="*/ 2147483647 w 4"/>
                  <a:gd name="T29" fmla="*/ 2147483647 h 8"/>
                  <a:gd name="T30" fmla="*/ 2147483647 w 4"/>
                  <a:gd name="T31" fmla="*/ 2147483647 h 8"/>
                  <a:gd name="T32" fmla="*/ 0 w 4"/>
                  <a:gd name="T33" fmla="*/ 2147483647 h 8"/>
                  <a:gd name="T34" fmla="*/ 0 w 4"/>
                  <a:gd name="T35" fmla="*/ 2147483647 h 8"/>
                  <a:gd name="T36" fmla="*/ 0 w 4"/>
                  <a:gd name="T37" fmla="*/ 2147483647 h 8"/>
                  <a:gd name="T38" fmla="*/ 0 w 4"/>
                  <a:gd name="T39" fmla="*/ 2147483647 h 8"/>
                  <a:gd name="T40" fmla="*/ 2147483647 w 4"/>
                  <a:gd name="T41" fmla="*/ 2147483647 h 8"/>
                  <a:gd name="T42" fmla="*/ 2147483647 w 4"/>
                  <a:gd name="T43" fmla="*/ 2147483647 h 8"/>
                  <a:gd name="T44" fmla="*/ 2147483647 w 4"/>
                  <a:gd name="T45" fmla="*/ 2147483647 h 8"/>
                  <a:gd name="T46" fmla="*/ 2147483647 w 4"/>
                  <a:gd name="T47" fmla="*/ 2147483647 h 8"/>
                  <a:gd name="T48" fmla="*/ 2147483647 w 4"/>
                  <a:gd name="T49" fmla="*/ 2147483647 h 8"/>
                  <a:gd name="T50" fmla="*/ 2147483647 w 4"/>
                  <a:gd name="T51" fmla="*/ 2147483647 h 8"/>
                  <a:gd name="T52" fmla="*/ 2147483647 w 4"/>
                  <a:gd name="T53" fmla="*/ 2147483647 h 8"/>
                  <a:gd name="T54" fmla="*/ 2147483647 w 4"/>
                  <a:gd name="T55" fmla="*/ 2147483647 h 8"/>
                  <a:gd name="T56" fmla="*/ 2147483647 w 4"/>
                  <a:gd name="T57" fmla="*/ 2147483647 h 8"/>
                  <a:gd name="T58" fmla="*/ 2147483647 w 4"/>
                  <a:gd name="T59" fmla="*/ 2147483647 h 8"/>
                  <a:gd name="T60" fmla="*/ 2147483647 w 4"/>
                  <a:gd name="T61" fmla="*/ 2147483647 h 8"/>
                  <a:gd name="T62" fmla="*/ 2147483647 w 4"/>
                  <a:gd name="T63" fmla="*/ 2147483647 h 8"/>
                  <a:gd name="T64" fmla="*/ 2147483647 w 4"/>
                  <a:gd name="T65" fmla="*/ 2147483647 h 8"/>
                  <a:gd name="T66" fmla="*/ 2147483647 w 4"/>
                  <a:gd name="T67" fmla="*/ 2147483647 h 8"/>
                  <a:gd name="T68" fmla="*/ 2147483647 w 4"/>
                  <a:gd name="T69" fmla="*/ 2147483647 h 8"/>
                  <a:gd name="T70" fmla="*/ 2147483647 w 4"/>
                  <a:gd name="T71" fmla="*/ 2147483647 h 8"/>
                  <a:gd name="T72" fmla="*/ 2147483647 w 4"/>
                  <a:gd name="T73" fmla="*/ 2147483647 h 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 h="8">
                    <a:moveTo>
                      <a:pt x="4" y="1"/>
                    </a:moveTo>
                    <a:lnTo>
                      <a:pt x="4" y="1"/>
                    </a:lnTo>
                    <a:lnTo>
                      <a:pt x="2" y="1"/>
                    </a:lnTo>
                    <a:lnTo>
                      <a:pt x="1" y="0"/>
                    </a:lnTo>
                    <a:lnTo>
                      <a:pt x="1" y="1"/>
                    </a:lnTo>
                    <a:lnTo>
                      <a:pt x="1" y="2"/>
                    </a:lnTo>
                    <a:lnTo>
                      <a:pt x="0" y="2"/>
                    </a:lnTo>
                    <a:lnTo>
                      <a:pt x="0" y="3"/>
                    </a:lnTo>
                    <a:lnTo>
                      <a:pt x="1" y="5"/>
                    </a:lnTo>
                    <a:lnTo>
                      <a:pt x="0" y="6"/>
                    </a:lnTo>
                    <a:lnTo>
                      <a:pt x="0" y="7"/>
                    </a:lnTo>
                    <a:lnTo>
                      <a:pt x="1" y="8"/>
                    </a:lnTo>
                    <a:lnTo>
                      <a:pt x="1" y="7"/>
                    </a:lnTo>
                    <a:lnTo>
                      <a:pt x="2" y="6"/>
                    </a:lnTo>
                    <a:lnTo>
                      <a:pt x="2" y="5"/>
                    </a:lnTo>
                    <a:lnTo>
                      <a:pt x="4" y="6"/>
                    </a:lnTo>
                    <a:lnTo>
                      <a:pt x="4" y="5"/>
                    </a:lnTo>
                    <a:lnTo>
                      <a:pt x="2" y="3"/>
                    </a:lnTo>
                    <a:lnTo>
                      <a:pt x="2" y="2"/>
                    </a:lnTo>
                    <a:lnTo>
                      <a:pt x="4"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5" name="Freeform 548"/>
              <p:cNvSpPr>
                <a:spLocks/>
              </p:cNvSpPr>
              <p:nvPr/>
            </p:nvSpPr>
            <p:spPr bwMode="auto">
              <a:xfrm>
                <a:off x="2457673" y="2856809"/>
                <a:ext cx="16233" cy="20052"/>
              </a:xfrm>
              <a:custGeom>
                <a:avLst/>
                <a:gdLst>
                  <a:gd name="T0" fmla="*/ 2147483647 w 17"/>
                  <a:gd name="T1" fmla="*/ 0 h 21"/>
                  <a:gd name="T2" fmla="*/ 2147483647 w 17"/>
                  <a:gd name="T3" fmla="*/ 0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2147483647 h 21"/>
                  <a:gd name="T16" fmla="*/ 2147483647 w 17"/>
                  <a:gd name="T17" fmla="*/ 2147483647 h 21"/>
                  <a:gd name="T18" fmla="*/ 2147483647 w 17"/>
                  <a:gd name="T19" fmla="*/ 2147483647 h 21"/>
                  <a:gd name="T20" fmla="*/ 0 w 17"/>
                  <a:gd name="T21" fmla="*/ 2147483647 h 21"/>
                  <a:gd name="T22" fmla="*/ 0 w 17"/>
                  <a:gd name="T23" fmla="*/ 2147483647 h 21"/>
                  <a:gd name="T24" fmla="*/ 2147483647 w 17"/>
                  <a:gd name="T25" fmla="*/ 2147483647 h 21"/>
                  <a:gd name="T26" fmla="*/ 2147483647 w 17"/>
                  <a:gd name="T27" fmla="*/ 2147483647 h 21"/>
                  <a:gd name="T28" fmla="*/ 2147483647 w 17"/>
                  <a:gd name="T29" fmla="*/ 2147483647 h 21"/>
                  <a:gd name="T30" fmla="*/ 2147483647 w 17"/>
                  <a:gd name="T31" fmla="*/ 2147483647 h 21"/>
                  <a:gd name="T32" fmla="*/ 2147483647 w 17"/>
                  <a:gd name="T33" fmla="*/ 2147483647 h 21"/>
                  <a:gd name="T34" fmla="*/ 2147483647 w 17"/>
                  <a:gd name="T35" fmla="*/ 2147483647 h 21"/>
                  <a:gd name="T36" fmla="*/ 2147483647 w 17"/>
                  <a:gd name="T37" fmla="*/ 2147483647 h 21"/>
                  <a:gd name="T38" fmla="*/ 2147483647 w 17"/>
                  <a:gd name="T39" fmla="*/ 2147483647 h 21"/>
                  <a:gd name="T40" fmla="*/ 2147483647 w 17"/>
                  <a:gd name="T41" fmla="*/ 2147483647 h 21"/>
                  <a:gd name="T42" fmla="*/ 2147483647 w 17"/>
                  <a:gd name="T43" fmla="*/ 2147483647 h 21"/>
                  <a:gd name="T44" fmla="*/ 2147483647 w 17"/>
                  <a:gd name="T45" fmla="*/ 2147483647 h 21"/>
                  <a:gd name="T46" fmla="*/ 2147483647 w 17"/>
                  <a:gd name="T47" fmla="*/ 2147483647 h 21"/>
                  <a:gd name="T48" fmla="*/ 2147483647 w 17"/>
                  <a:gd name="T49" fmla="*/ 2147483647 h 21"/>
                  <a:gd name="T50" fmla="*/ 2147483647 w 17"/>
                  <a:gd name="T51" fmla="*/ 2147483647 h 21"/>
                  <a:gd name="T52" fmla="*/ 2147483647 w 17"/>
                  <a:gd name="T53" fmla="*/ 2147483647 h 21"/>
                  <a:gd name="T54" fmla="*/ 2147483647 w 17"/>
                  <a:gd name="T55" fmla="*/ 2147483647 h 21"/>
                  <a:gd name="T56" fmla="*/ 2147483647 w 17"/>
                  <a:gd name="T57" fmla="*/ 2147483647 h 21"/>
                  <a:gd name="T58" fmla="*/ 2147483647 w 17"/>
                  <a:gd name="T59" fmla="*/ 2147483647 h 21"/>
                  <a:gd name="T60" fmla="*/ 2147483647 w 17"/>
                  <a:gd name="T61" fmla="*/ 2147483647 h 21"/>
                  <a:gd name="T62" fmla="*/ 2147483647 w 17"/>
                  <a:gd name="T63" fmla="*/ 2147483647 h 21"/>
                  <a:gd name="T64" fmla="*/ 2147483647 w 17"/>
                  <a:gd name="T65" fmla="*/ 2147483647 h 21"/>
                  <a:gd name="T66" fmla="*/ 2147483647 w 17"/>
                  <a:gd name="T67" fmla="*/ 2147483647 h 21"/>
                  <a:gd name="T68" fmla="*/ 2147483647 w 17"/>
                  <a:gd name="T69" fmla="*/ 0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1">
                    <a:moveTo>
                      <a:pt x="17" y="0"/>
                    </a:moveTo>
                    <a:lnTo>
                      <a:pt x="17" y="0"/>
                    </a:lnTo>
                    <a:lnTo>
                      <a:pt x="15" y="0"/>
                    </a:lnTo>
                    <a:lnTo>
                      <a:pt x="15" y="2"/>
                    </a:lnTo>
                    <a:lnTo>
                      <a:pt x="13" y="2"/>
                    </a:lnTo>
                    <a:lnTo>
                      <a:pt x="8" y="4"/>
                    </a:lnTo>
                    <a:lnTo>
                      <a:pt x="6" y="5"/>
                    </a:lnTo>
                    <a:lnTo>
                      <a:pt x="6" y="6"/>
                    </a:lnTo>
                    <a:lnTo>
                      <a:pt x="5" y="8"/>
                    </a:lnTo>
                    <a:lnTo>
                      <a:pt x="4" y="13"/>
                    </a:lnTo>
                    <a:lnTo>
                      <a:pt x="2" y="14"/>
                    </a:lnTo>
                    <a:lnTo>
                      <a:pt x="2" y="15"/>
                    </a:lnTo>
                    <a:lnTo>
                      <a:pt x="0" y="15"/>
                    </a:lnTo>
                    <a:lnTo>
                      <a:pt x="0" y="16"/>
                    </a:lnTo>
                    <a:lnTo>
                      <a:pt x="1" y="20"/>
                    </a:lnTo>
                    <a:lnTo>
                      <a:pt x="4" y="21"/>
                    </a:lnTo>
                    <a:lnTo>
                      <a:pt x="5" y="21"/>
                    </a:lnTo>
                    <a:lnTo>
                      <a:pt x="6" y="20"/>
                    </a:lnTo>
                    <a:lnTo>
                      <a:pt x="7" y="21"/>
                    </a:lnTo>
                    <a:lnTo>
                      <a:pt x="7" y="20"/>
                    </a:lnTo>
                    <a:lnTo>
                      <a:pt x="8" y="19"/>
                    </a:lnTo>
                    <a:lnTo>
                      <a:pt x="10" y="16"/>
                    </a:lnTo>
                    <a:lnTo>
                      <a:pt x="11" y="16"/>
                    </a:lnTo>
                    <a:lnTo>
                      <a:pt x="10" y="15"/>
                    </a:lnTo>
                    <a:lnTo>
                      <a:pt x="10" y="13"/>
                    </a:lnTo>
                    <a:lnTo>
                      <a:pt x="11" y="11"/>
                    </a:lnTo>
                    <a:lnTo>
                      <a:pt x="12" y="10"/>
                    </a:lnTo>
                    <a:lnTo>
                      <a:pt x="13" y="10"/>
                    </a:lnTo>
                    <a:lnTo>
                      <a:pt x="11" y="8"/>
                    </a:lnTo>
                    <a:lnTo>
                      <a:pt x="13" y="5"/>
                    </a:lnTo>
                    <a:lnTo>
                      <a:pt x="13" y="6"/>
                    </a:lnTo>
                    <a:lnTo>
                      <a:pt x="15" y="6"/>
                    </a:lnTo>
                    <a:lnTo>
                      <a:pt x="16" y="5"/>
                    </a:lnTo>
                    <a:lnTo>
                      <a:pt x="17" y="4"/>
                    </a:lnTo>
                    <a:lnTo>
                      <a:pt x="17" y="2"/>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6" name="Freeform 549"/>
              <p:cNvSpPr>
                <a:spLocks/>
              </p:cNvSpPr>
              <p:nvPr/>
            </p:nvSpPr>
            <p:spPr bwMode="auto">
              <a:xfrm>
                <a:off x="2416198" y="2574052"/>
                <a:ext cx="29433" cy="41821"/>
              </a:xfrm>
              <a:custGeom>
                <a:avLst/>
                <a:gdLst>
                  <a:gd name="T0" fmla="*/ 47625 w 32"/>
                  <a:gd name="T1" fmla="*/ 0 h 43"/>
                  <a:gd name="T2" fmla="*/ 44450 w 32"/>
                  <a:gd name="T3" fmla="*/ 1588 h 43"/>
                  <a:gd name="T4" fmla="*/ 41275 w 32"/>
                  <a:gd name="T5" fmla="*/ 1588 h 43"/>
                  <a:gd name="T6" fmla="*/ 41275 w 32"/>
                  <a:gd name="T7" fmla="*/ 3175 h 43"/>
                  <a:gd name="T8" fmla="*/ 41275 w 32"/>
                  <a:gd name="T9" fmla="*/ 6350 h 43"/>
                  <a:gd name="T10" fmla="*/ 46038 w 32"/>
                  <a:gd name="T11" fmla="*/ 7938 h 43"/>
                  <a:gd name="T12" fmla="*/ 44450 w 32"/>
                  <a:gd name="T13" fmla="*/ 9525 h 43"/>
                  <a:gd name="T14" fmla="*/ 41275 w 32"/>
                  <a:gd name="T15" fmla="*/ 9525 h 43"/>
                  <a:gd name="T16" fmla="*/ 38100 w 32"/>
                  <a:gd name="T17" fmla="*/ 15875 h 43"/>
                  <a:gd name="T18" fmla="*/ 38100 w 32"/>
                  <a:gd name="T19" fmla="*/ 11113 h 43"/>
                  <a:gd name="T20" fmla="*/ 38100 w 32"/>
                  <a:gd name="T21" fmla="*/ 9525 h 43"/>
                  <a:gd name="T22" fmla="*/ 36513 w 32"/>
                  <a:gd name="T23" fmla="*/ 7938 h 43"/>
                  <a:gd name="T24" fmla="*/ 34925 w 32"/>
                  <a:gd name="T25" fmla="*/ 14288 h 43"/>
                  <a:gd name="T26" fmla="*/ 20638 w 32"/>
                  <a:gd name="T27" fmla="*/ 17463 h 43"/>
                  <a:gd name="T28" fmla="*/ 20638 w 32"/>
                  <a:gd name="T29" fmla="*/ 20638 h 43"/>
                  <a:gd name="T30" fmla="*/ 19050 w 32"/>
                  <a:gd name="T31" fmla="*/ 26988 h 43"/>
                  <a:gd name="T32" fmla="*/ 20638 w 32"/>
                  <a:gd name="T33" fmla="*/ 33338 h 43"/>
                  <a:gd name="T34" fmla="*/ 17463 w 32"/>
                  <a:gd name="T35" fmla="*/ 34925 h 43"/>
                  <a:gd name="T36" fmla="*/ 15875 w 32"/>
                  <a:gd name="T37" fmla="*/ 36513 h 43"/>
                  <a:gd name="T38" fmla="*/ 12700 w 32"/>
                  <a:gd name="T39" fmla="*/ 38100 h 43"/>
                  <a:gd name="T40" fmla="*/ 11113 w 32"/>
                  <a:gd name="T41" fmla="*/ 41275 h 43"/>
                  <a:gd name="T42" fmla="*/ 12700 w 32"/>
                  <a:gd name="T43" fmla="*/ 44450 h 43"/>
                  <a:gd name="T44" fmla="*/ 17463 w 32"/>
                  <a:gd name="T45" fmla="*/ 46038 h 43"/>
                  <a:gd name="T46" fmla="*/ 17463 w 32"/>
                  <a:gd name="T47" fmla="*/ 50800 h 43"/>
                  <a:gd name="T48" fmla="*/ 15875 w 32"/>
                  <a:gd name="T49" fmla="*/ 50800 h 43"/>
                  <a:gd name="T50" fmla="*/ 17463 w 32"/>
                  <a:gd name="T51" fmla="*/ 52388 h 43"/>
                  <a:gd name="T52" fmla="*/ 11113 w 32"/>
                  <a:gd name="T53" fmla="*/ 49213 h 43"/>
                  <a:gd name="T54" fmla="*/ 4763 w 32"/>
                  <a:gd name="T55" fmla="*/ 52388 h 43"/>
                  <a:gd name="T56" fmla="*/ 7938 w 32"/>
                  <a:gd name="T57" fmla="*/ 58738 h 43"/>
                  <a:gd name="T58" fmla="*/ 11113 w 32"/>
                  <a:gd name="T59" fmla="*/ 61913 h 43"/>
                  <a:gd name="T60" fmla="*/ 7938 w 32"/>
                  <a:gd name="T61" fmla="*/ 63500 h 43"/>
                  <a:gd name="T62" fmla="*/ 3175 w 32"/>
                  <a:gd name="T63" fmla="*/ 61913 h 43"/>
                  <a:gd name="T64" fmla="*/ 1588 w 32"/>
                  <a:gd name="T65" fmla="*/ 58738 h 43"/>
                  <a:gd name="T66" fmla="*/ 0 w 32"/>
                  <a:gd name="T67" fmla="*/ 58738 h 43"/>
                  <a:gd name="T68" fmla="*/ 0 w 32"/>
                  <a:gd name="T69" fmla="*/ 63500 h 43"/>
                  <a:gd name="T70" fmla="*/ 1588 w 32"/>
                  <a:gd name="T71" fmla="*/ 66675 h 43"/>
                  <a:gd name="T72" fmla="*/ 4763 w 32"/>
                  <a:gd name="T73" fmla="*/ 68263 h 43"/>
                  <a:gd name="T74" fmla="*/ 15875 w 32"/>
                  <a:gd name="T75" fmla="*/ 63500 h 43"/>
                  <a:gd name="T76" fmla="*/ 20638 w 32"/>
                  <a:gd name="T77" fmla="*/ 60325 h 43"/>
                  <a:gd name="T78" fmla="*/ 26988 w 32"/>
                  <a:gd name="T79" fmla="*/ 53975 h 43"/>
                  <a:gd name="T80" fmla="*/ 30163 w 32"/>
                  <a:gd name="T81" fmla="*/ 46038 h 43"/>
                  <a:gd name="T82" fmla="*/ 33338 w 32"/>
                  <a:gd name="T83" fmla="*/ 44450 h 43"/>
                  <a:gd name="T84" fmla="*/ 34925 w 32"/>
                  <a:gd name="T85" fmla="*/ 41275 h 43"/>
                  <a:gd name="T86" fmla="*/ 36513 w 32"/>
                  <a:gd name="T87" fmla="*/ 38100 h 43"/>
                  <a:gd name="T88" fmla="*/ 34925 w 32"/>
                  <a:gd name="T89" fmla="*/ 34925 h 43"/>
                  <a:gd name="T90" fmla="*/ 36513 w 32"/>
                  <a:gd name="T91" fmla="*/ 33338 h 43"/>
                  <a:gd name="T92" fmla="*/ 36513 w 32"/>
                  <a:gd name="T93" fmla="*/ 31750 h 43"/>
                  <a:gd name="T94" fmla="*/ 41275 w 32"/>
                  <a:gd name="T95" fmla="*/ 28575 h 43"/>
                  <a:gd name="T96" fmla="*/ 42863 w 32"/>
                  <a:gd name="T97" fmla="*/ 26988 h 43"/>
                  <a:gd name="T98" fmla="*/ 41275 w 32"/>
                  <a:gd name="T99" fmla="*/ 25400 h 43"/>
                  <a:gd name="T100" fmla="*/ 46038 w 32"/>
                  <a:gd name="T101" fmla="*/ 20638 h 43"/>
                  <a:gd name="T102" fmla="*/ 47625 w 32"/>
                  <a:gd name="T103" fmla="*/ 15875 h 43"/>
                  <a:gd name="T104" fmla="*/ 50800 w 32"/>
                  <a:gd name="T105" fmla="*/ 11113 h 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43">
                    <a:moveTo>
                      <a:pt x="30" y="1"/>
                    </a:moveTo>
                    <a:lnTo>
                      <a:pt x="30" y="1"/>
                    </a:lnTo>
                    <a:lnTo>
                      <a:pt x="30" y="0"/>
                    </a:lnTo>
                    <a:lnTo>
                      <a:pt x="29" y="0"/>
                    </a:lnTo>
                    <a:lnTo>
                      <a:pt x="28" y="1"/>
                    </a:lnTo>
                    <a:lnTo>
                      <a:pt x="27" y="1"/>
                    </a:lnTo>
                    <a:lnTo>
                      <a:pt x="26" y="1"/>
                    </a:lnTo>
                    <a:lnTo>
                      <a:pt x="26" y="2"/>
                    </a:lnTo>
                    <a:lnTo>
                      <a:pt x="24" y="4"/>
                    </a:lnTo>
                    <a:lnTo>
                      <a:pt x="26" y="4"/>
                    </a:lnTo>
                    <a:lnTo>
                      <a:pt x="29" y="5"/>
                    </a:lnTo>
                    <a:lnTo>
                      <a:pt x="29" y="6"/>
                    </a:lnTo>
                    <a:lnTo>
                      <a:pt x="28" y="6"/>
                    </a:lnTo>
                    <a:lnTo>
                      <a:pt x="26" y="6"/>
                    </a:lnTo>
                    <a:lnTo>
                      <a:pt x="26" y="9"/>
                    </a:lnTo>
                    <a:lnTo>
                      <a:pt x="24" y="10"/>
                    </a:lnTo>
                    <a:lnTo>
                      <a:pt x="24" y="7"/>
                    </a:lnTo>
                    <a:lnTo>
                      <a:pt x="26" y="6"/>
                    </a:lnTo>
                    <a:lnTo>
                      <a:pt x="24" y="6"/>
                    </a:lnTo>
                    <a:lnTo>
                      <a:pt x="24" y="5"/>
                    </a:lnTo>
                    <a:lnTo>
                      <a:pt x="23" y="5"/>
                    </a:lnTo>
                    <a:lnTo>
                      <a:pt x="23" y="7"/>
                    </a:lnTo>
                    <a:lnTo>
                      <a:pt x="22" y="9"/>
                    </a:lnTo>
                    <a:lnTo>
                      <a:pt x="16" y="10"/>
                    </a:lnTo>
                    <a:lnTo>
                      <a:pt x="13" y="11"/>
                    </a:lnTo>
                    <a:lnTo>
                      <a:pt x="12" y="11"/>
                    </a:lnTo>
                    <a:lnTo>
                      <a:pt x="13" y="13"/>
                    </a:lnTo>
                    <a:lnTo>
                      <a:pt x="12" y="17"/>
                    </a:lnTo>
                    <a:lnTo>
                      <a:pt x="13" y="20"/>
                    </a:lnTo>
                    <a:lnTo>
                      <a:pt x="13" y="21"/>
                    </a:lnTo>
                    <a:lnTo>
                      <a:pt x="12" y="21"/>
                    </a:lnTo>
                    <a:lnTo>
                      <a:pt x="11" y="22"/>
                    </a:lnTo>
                    <a:lnTo>
                      <a:pt x="10" y="22"/>
                    </a:lnTo>
                    <a:lnTo>
                      <a:pt x="10" y="23"/>
                    </a:lnTo>
                    <a:lnTo>
                      <a:pt x="8" y="24"/>
                    </a:lnTo>
                    <a:lnTo>
                      <a:pt x="7" y="24"/>
                    </a:lnTo>
                    <a:lnTo>
                      <a:pt x="7" y="26"/>
                    </a:lnTo>
                    <a:lnTo>
                      <a:pt x="8" y="28"/>
                    </a:lnTo>
                    <a:lnTo>
                      <a:pt x="8" y="29"/>
                    </a:lnTo>
                    <a:lnTo>
                      <a:pt x="11" y="29"/>
                    </a:lnTo>
                    <a:lnTo>
                      <a:pt x="12" y="31"/>
                    </a:lnTo>
                    <a:lnTo>
                      <a:pt x="11" y="32"/>
                    </a:lnTo>
                    <a:lnTo>
                      <a:pt x="11" y="31"/>
                    </a:lnTo>
                    <a:lnTo>
                      <a:pt x="10" y="32"/>
                    </a:lnTo>
                    <a:lnTo>
                      <a:pt x="11" y="33"/>
                    </a:lnTo>
                    <a:lnTo>
                      <a:pt x="10" y="32"/>
                    </a:lnTo>
                    <a:lnTo>
                      <a:pt x="7" y="31"/>
                    </a:lnTo>
                    <a:lnTo>
                      <a:pt x="6" y="32"/>
                    </a:lnTo>
                    <a:lnTo>
                      <a:pt x="3" y="33"/>
                    </a:lnTo>
                    <a:lnTo>
                      <a:pt x="3" y="35"/>
                    </a:lnTo>
                    <a:lnTo>
                      <a:pt x="5" y="37"/>
                    </a:lnTo>
                    <a:lnTo>
                      <a:pt x="7" y="38"/>
                    </a:lnTo>
                    <a:lnTo>
                      <a:pt x="7" y="39"/>
                    </a:lnTo>
                    <a:lnTo>
                      <a:pt x="7" y="40"/>
                    </a:lnTo>
                    <a:lnTo>
                      <a:pt x="5" y="40"/>
                    </a:lnTo>
                    <a:lnTo>
                      <a:pt x="3" y="40"/>
                    </a:lnTo>
                    <a:lnTo>
                      <a:pt x="2" y="39"/>
                    </a:lnTo>
                    <a:lnTo>
                      <a:pt x="1" y="37"/>
                    </a:lnTo>
                    <a:lnTo>
                      <a:pt x="0" y="37"/>
                    </a:lnTo>
                    <a:lnTo>
                      <a:pt x="0" y="39"/>
                    </a:lnTo>
                    <a:lnTo>
                      <a:pt x="0" y="40"/>
                    </a:lnTo>
                    <a:lnTo>
                      <a:pt x="0" y="42"/>
                    </a:lnTo>
                    <a:lnTo>
                      <a:pt x="1" y="42"/>
                    </a:lnTo>
                    <a:lnTo>
                      <a:pt x="2" y="43"/>
                    </a:lnTo>
                    <a:lnTo>
                      <a:pt x="3" y="43"/>
                    </a:lnTo>
                    <a:lnTo>
                      <a:pt x="10" y="40"/>
                    </a:lnTo>
                    <a:lnTo>
                      <a:pt x="12" y="39"/>
                    </a:lnTo>
                    <a:lnTo>
                      <a:pt x="13" y="38"/>
                    </a:lnTo>
                    <a:lnTo>
                      <a:pt x="14" y="37"/>
                    </a:lnTo>
                    <a:lnTo>
                      <a:pt x="17" y="34"/>
                    </a:lnTo>
                    <a:lnTo>
                      <a:pt x="19" y="29"/>
                    </a:lnTo>
                    <a:lnTo>
                      <a:pt x="21" y="28"/>
                    </a:lnTo>
                    <a:lnTo>
                      <a:pt x="22" y="27"/>
                    </a:lnTo>
                    <a:lnTo>
                      <a:pt x="22" y="26"/>
                    </a:lnTo>
                    <a:lnTo>
                      <a:pt x="23" y="26"/>
                    </a:lnTo>
                    <a:lnTo>
                      <a:pt x="23" y="24"/>
                    </a:lnTo>
                    <a:lnTo>
                      <a:pt x="18" y="22"/>
                    </a:lnTo>
                    <a:lnTo>
                      <a:pt x="22" y="22"/>
                    </a:lnTo>
                    <a:lnTo>
                      <a:pt x="23" y="22"/>
                    </a:lnTo>
                    <a:lnTo>
                      <a:pt x="23" y="21"/>
                    </a:lnTo>
                    <a:lnTo>
                      <a:pt x="23" y="20"/>
                    </a:lnTo>
                    <a:lnTo>
                      <a:pt x="26" y="18"/>
                    </a:lnTo>
                    <a:lnTo>
                      <a:pt x="27" y="18"/>
                    </a:lnTo>
                    <a:lnTo>
                      <a:pt x="27" y="17"/>
                    </a:lnTo>
                    <a:lnTo>
                      <a:pt x="26" y="17"/>
                    </a:lnTo>
                    <a:lnTo>
                      <a:pt x="26" y="16"/>
                    </a:lnTo>
                    <a:lnTo>
                      <a:pt x="27" y="15"/>
                    </a:lnTo>
                    <a:lnTo>
                      <a:pt x="29" y="13"/>
                    </a:lnTo>
                    <a:lnTo>
                      <a:pt x="29" y="11"/>
                    </a:lnTo>
                    <a:lnTo>
                      <a:pt x="30" y="10"/>
                    </a:lnTo>
                    <a:lnTo>
                      <a:pt x="30" y="9"/>
                    </a:lnTo>
                    <a:lnTo>
                      <a:pt x="32" y="7"/>
                    </a:lnTo>
                    <a:lnTo>
                      <a:pt x="30" y="1"/>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7" name="Freeform 550"/>
              <p:cNvSpPr>
                <a:spLocks/>
              </p:cNvSpPr>
              <p:nvPr/>
            </p:nvSpPr>
            <p:spPr bwMode="auto">
              <a:xfrm>
                <a:off x="2449079" y="2632418"/>
                <a:ext cx="7639" cy="859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0 h 9"/>
                  <a:gd name="T26" fmla="*/ 2147483647 w 8"/>
                  <a:gd name="T27" fmla="*/ 0 h 9"/>
                  <a:gd name="T28" fmla="*/ 2147483647 w 8"/>
                  <a:gd name="T29" fmla="*/ 2147483647 h 9"/>
                  <a:gd name="T30" fmla="*/ 2147483647 w 8"/>
                  <a:gd name="T31" fmla="*/ 2147483647 h 9"/>
                  <a:gd name="T32" fmla="*/ 2147483647 w 8"/>
                  <a:gd name="T33" fmla="*/ 2147483647 h 9"/>
                  <a:gd name="T34" fmla="*/ 2147483647 w 8"/>
                  <a:gd name="T35" fmla="*/ 2147483647 h 9"/>
                  <a:gd name="T36" fmla="*/ 2147483647 w 8"/>
                  <a:gd name="T37" fmla="*/ 2147483647 h 9"/>
                  <a:gd name="T38" fmla="*/ 0 w 8"/>
                  <a:gd name="T39" fmla="*/ 2147483647 h 9"/>
                  <a:gd name="T40" fmla="*/ 0 w 8"/>
                  <a:gd name="T41" fmla="*/ 2147483647 h 9"/>
                  <a:gd name="T42" fmla="*/ 0 w 8"/>
                  <a:gd name="T43" fmla="*/ 2147483647 h 9"/>
                  <a:gd name="T44" fmla="*/ 0 w 8"/>
                  <a:gd name="T45" fmla="*/ 2147483647 h 9"/>
                  <a:gd name="T46" fmla="*/ 2147483647 w 8"/>
                  <a:gd name="T47" fmla="*/ 2147483647 h 9"/>
                  <a:gd name="T48" fmla="*/ 2147483647 w 8"/>
                  <a:gd name="T49" fmla="*/ 2147483647 h 9"/>
                  <a:gd name="T50" fmla="*/ 2147483647 w 8"/>
                  <a:gd name="T51" fmla="*/ 2147483647 h 9"/>
                  <a:gd name="T52" fmla="*/ 2147483647 w 8"/>
                  <a:gd name="T53" fmla="*/ 2147483647 h 9"/>
                  <a:gd name="T54" fmla="*/ 2147483647 w 8"/>
                  <a:gd name="T55" fmla="*/ 2147483647 h 9"/>
                  <a:gd name="T56" fmla="*/ 2147483647 w 8"/>
                  <a:gd name="T57" fmla="*/ 2147483647 h 9"/>
                  <a:gd name="T58" fmla="*/ 2147483647 w 8"/>
                  <a:gd name="T59" fmla="*/ 2147483647 h 9"/>
                  <a:gd name="T60" fmla="*/ 2147483647 w 8"/>
                  <a:gd name="T61" fmla="*/ 2147483647 h 9"/>
                  <a:gd name="T62" fmla="*/ 2147483647 w 8"/>
                  <a:gd name="T63" fmla="*/ 2147483647 h 9"/>
                  <a:gd name="T64" fmla="*/ 2147483647 w 8"/>
                  <a:gd name="T65" fmla="*/ 2147483647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 h="9">
                    <a:moveTo>
                      <a:pt x="6" y="4"/>
                    </a:moveTo>
                    <a:lnTo>
                      <a:pt x="6" y="4"/>
                    </a:lnTo>
                    <a:lnTo>
                      <a:pt x="6" y="3"/>
                    </a:lnTo>
                    <a:lnTo>
                      <a:pt x="8" y="1"/>
                    </a:lnTo>
                    <a:lnTo>
                      <a:pt x="6" y="1"/>
                    </a:lnTo>
                    <a:lnTo>
                      <a:pt x="5" y="1"/>
                    </a:lnTo>
                    <a:lnTo>
                      <a:pt x="4" y="1"/>
                    </a:lnTo>
                    <a:lnTo>
                      <a:pt x="3" y="0"/>
                    </a:lnTo>
                    <a:lnTo>
                      <a:pt x="3" y="1"/>
                    </a:lnTo>
                    <a:lnTo>
                      <a:pt x="2" y="3"/>
                    </a:lnTo>
                    <a:lnTo>
                      <a:pt x="2" y="4"/>
                    </a:lnTo>
                    <a:lnTo>
                      <a:pt x="0" y="5"/>
                    </a:lnTo>
                    <a:lnTo>
                      <a:pt x="0" y="8"/>
                    </a:lnTo>
                    <a:lnTo>
                      <a:pt x="0" y="9"/>
                    </a:lnTo>
                    <a:lnTo>
                      <a:pt x="3" y="9"/>
                    </a:lnTo>
                    <a:lnTo>
                      <a:pt x="4" y="8"/>
                    </a:lnTo>
                    <a:lnTo>
                      <a:pt x="4" y="6"/>
                    </a:lnTo>
                    <a:lnTo>
                      <a:pt x="5" y="8"/>
                    </a:lnTo>
                    <a:lnTo>
                      <a:pt x="6" y="6"/>
                    </a:lnTo>
                    <a:lnTo>
                      <a:pt x="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48" name="Freeform 551"/>
              <p:cNvSpPr>
                <a:spLocks/>
              </p:cNvSpPr>
              <p:nvPr/>
            </p:nvSpPr>
            <p:spPr bwMode="auto">
              <a:xfrm>
                <a:off x="2442533" y="2640656"/>
                <a:ext cx="6196" cy="3098"/>
              </a:xfrm>
              <a:custGeom>
                <a:avLst/>
                <a:gdLst>
                  <a:gd name="T0" fmla="*/ 9525 w 7"/>
                  <a:gd name="T1" fmla="*/ 4763 h 4"/>
                  <a:gd name="T2" fmla="*/ 9525 w 7"/>
                  <a:gd name="T3" fmla="*/ 4763 h 4"/>
                  <a:gd name="T4" fmla="*/ 11113 w 7"/>
                  <a:gd name="T5" fmla="*/ 3175 h 4"/>
                  <a:gd name="T6" fmla="*/ 11113 w 7"/>
                  <a:gd name="T7" fmla="*/ 1588 h 4"/>
                  <a:gd name="T8" fmla="*/ 11113 w 7"/>
                  <a:gd name="T9" fmla="*/ 1588 h 4"/>
                  <a:gd name="T10" fmla="*/ 9525 w 7"/>
                  <a:gd name="T11" fmla="*/ 0 h 4"/>
                  <a:gd name="T12" fmla="*/ 7938 w 7"/>
                  <a:gd name="T13" fmla="*/ 0 h 4"/>
                  <a:gd name="T14" fmla="*/ 7938 w 7"/>
                  <a:gd name="T15" fmla="*/ 0 h 4"/>
                  <a:gd name="T16" fmla="*/ 6350 w 7"/>
                  <a:gd name="T17" fmla="*/ 0 h 4"/>
                  <a:gd name="T18" fmla="*/ 3175 w 7"/>
                  <a:gd name="T19" fmla="*/ 1588 h 4"/>
                  <a:gd name="T20" fmla="*/ 3175 w 7"/>
                  <a:gd name="T21" fmla="*/ 1588 h 4"/>
                  <a:gd name="T22" fmla="*/ 6350 w 7"/>
                  <a:gd name="T23" fmla="*/ 1588 h 4"/>
                  <a:gd name="T24" fmla="*/ 6350 w 7"/>
                  <a:gd name="T25" fmla="*/ 1588 h 4"/>
                  <a:gd name="T26" fmla="*/ 6350 w 7"/>
                  <a:gd name="T27" fmla="*/ 3175 h 4"/>
                  <a:gd name="T28" fmla="*/ 3175 w 7"/>
                  <a:gd name="T29" fmla="*/ 4763 h 4"/>
                  <a:gd name="T30" fmla="*/ 3175 w 7"/>
                  <a:gd name="T31" fmla="*/ 4763 h 4"/>
                  <a:gd name="T32" fmla="*/ 0 w 7"/>
                  <a:gd name="T33" fmla="*/ 4763 h 4"/>
                  <a:gd name="T34" fmla="*/ 0 w 7"/>
                  <a:gd name="T35" fmla="*/ 6350 h 4"/>
                  <a:gd name="T36" fmla="*/ 1588 w 7"/>
                  <a:gd name="T37" fmla="*/ 6350 h 4"/>
                  <a:gd name="T38" fmla="*/ 1588 w 7"/>
                  <a:gd name="T39" fmla="*/ 6350 h 4"/>
                  <a:gd name="T40" fmla="*/ 3175 w 7"/>
                  <a:gd name="T41" fmla="*/ 6350 h 4"/>
                  <a:gd name="T42" fmla="*/ 6350 w 7"/>
                  <a:gd name="T43" fmla="*/ 4763 h 4"/>
                  <a:gd name="T44" fmla="*/ 6350 w 7"/>
                  <a:gd name="T45" fmla="*/ 4763 h 4"/>
                  <a:gd name="T46" fmla="*/ 9525 w 7"/>
                  <a:gd name="T47" fmla="*/ 4763 h 4"/>
                  <a:gd name="T48" fmla="*/ 9525 w 7"/>
                  <a:gd name="T49" fmla="*/ 4763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4">
                    <a:moveTo>
                      <a:pt x="6" y="3"/>
                    </a:moveTo>
                    <a:lnTo>
                      <a:pt x="6" y="3"/>
                    </a:lnTo>
                    <a:lnTo>
                      <a:pt x="7" y="2"/>
                    </a:lnTo>
                    <a:lnTo>
                      <a:pt x="7" y="1"/>
                    </a:lnTo>
                    <a:lnTo>
                      <a:pt x="6" y="0"/>
                    </a:lnTo>
                    <a:lnTo>
                      <a:pt x="5" y="0"/>
                    </a:lnTo>
                    <a:lnTo>
                      <a:pt x="4" y="0"/>
                    </a:lnTo>
                    <a:lnTo>
                      <a:pt x="2" y="1"/>
                    </a:lnTo>
                    <a:lnTo>
                      <a:pt x="4" y="1"/>
                    </a:lnTo>
                    <a:lnTo>
                      <a:pt x="4" y="2"/>
                    </a:lnTo>
                    <a:lnTo>
                      <a:pt x="2" y="3"/>
                    </a:lnTo>
                    <a:lnTo>
                      <a:pt x="0" y="3"/>
                    </a:lnTo>
                    <a:lnTo>
                      <a:pt x="0" y="4"/>
                    </a:lnTo>
                    <a:lnTo>
                      <a:pt x="1" y="4"/>
                    </a:lnTo>
                    <a:lnTo>
                      <a:pt x="2" y="4"/>
                    </a:lnTo>
                    <a:lnTo>
                      <a:pt x="4" y="3"/>
                    </a:lnTo>
                    <a:lnTo>
                      <a:pt x="6" y="3"/>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9" name="Freeform 552"/>
              <p:cNvSpPr>
                <a:spLocks/>
              </p:cNvSpPr>
              <p:nvPr/>
            </p:nvSpPr>
            <p:spPr bwMode="auto">
              <a:xfrm>
                <a:off x="2449079" y="2653425"/>
                <a:ext cx="4774" cy="4774"/>
              </a:xfrm>
              <a:custGeom>
                <a:avLst/>
                <a:gdLst>
                  <a:gd name="T0" fmla="*/ 2147483647 w 5"/>
                  <a:gd name="T1" fmla="*/ 2147483647 h 5"/>
                  <a:gd name="T2" fmla="*/ 2147483647 w 5"/>
                  <a:gd name="T3" fmla="*/ 2147483647 h 5"/>
                  <a:gd name="T4" fmla="*/ 2147483647 w 5"/>
                  <a:gd name="T5" fmla="*/ 0 h 5"/>
                  <a:gd name="T6" fmla="*/ 2147483647 w 5"/>
                  <a:gd name="T7" fmla="*/ 0 h 5"/>
                  <a:gd name="T8" fmla="*/ 2147483647 w 5"/>
                  <a:gd name="T9" fmla="*/ 0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4" y="1"/>
                    </a:moveTo>
                    <a:lnTo>
                      <a:pt x="4" y="1"/>
                    </a:lnTo>
                    <a:lnTo>
                      <a:pt x="2" y="0"/>
                    </a:lnTo>
                    <a:lnTo>
                      <a:pt x="0" y="1"/>
                    </a:lnTo>
                    <a:lnTo>
                      <a:pt x="2" y="4"/>
                    </a:lnTo>
                    <a:lnTo>
                      <a:pt x="3" y="5"/>
                    </a:lnTo>
                    <a:lnTo>
                      <a:pt x="4" y="5"/>
                    </a:lnTo>
                    <a:lnTo>
                      <a:pt x="5" y="5"/>
                    </a:lnTo>
                    <a:lnTo>
                      <a:pt x="5" y="4"/>
                    </a:lnTo>
                    <a:lnTo>
                      <a:pt x="5" y="3"/>
                    </a:lnTo>
                    <a:lnTo>
                      <a:pt x="4"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50" name="Freeform 553"/>
              <p:cNvSpPr>
                <a:spLocks/>
              </p:cNvSpPr>
              <p:nvPr/>
            </p:nvSpPr>
            <p:spPr bwMode="auto">
              <a:xfrm>
                <a:off x="2493957" y="2657245"/>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w 4"/>
                  <a:gd name="T13" fmla="*/ 0 h 4"/>
                  <a:gd name="T14" fmla="*/ 0 w 4"/>
                  <a:gd name="T15" fmla="*/ 0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4">
                    <a:moveTo>
                      <a:pt x="4" y="4"/>
                    </a:moveTo>
                    <a:lnTo>
                      <a:pt x="4" y="4"/>
                    </a:lnTo>
                    <a:lnTo>
                      <a:pt x="4" y="2"/>
                    </a:lnTo>
                    <a:lnTo>
                      <a:pt x="2" y="1"/>
                    </a:lnTo>
                    <a:lnTo>
                      <a:pt x="0" y="0"/>
                    </a:lnTo>
                    <a:lnTo>
                      <a:pt x="1" y="1"/>
                    </a:lnTo>
                    <a:lnTo>
                      <a:pt x="1" y="2"/>
                    </a:lnTo>
                    <a:lnTo>
                      <a:pt x="2" y="4"/>
                    </a:lnTo>
                    <a:lnTo>
                      <a:pt x="4"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51" name="Freeform 554"/>
              <p:cNvSpPr>
                <a:spLocks/>
              </p:cNvSpPr>
              <p:nvPr/>
            </p:nvSpPr>
            <p:spPr bwMode="auto">
              <a:xfrm>
                <a:off x="2510190" y="2724085"/>
                <a:ext cx="3819" cy="1910"/>
              </a:xfrm>
              <a:custGeom>
                <a:avLst/>
                <a:gdLst>
                  <a:gd name="T0" fmla="*/ 2147483647 w 4"/>
                  <a:gd name="T1" fmla="*/ 2147483647 h 2"/>
                  <a:gd name="T2" fmla="*/ 2147483647 w 4"/>
                  <a:gd name="T3" fmla="*/ 2147483647 h 2"/>
                  <a:gd name="T4" fmla="*/ 2147483647 w 4"/>
                  <a:gd name="T5" fmla="*/ 0 h 2"/>
                  <a:gd name="T6" fmla="*/ 2147483647 w 4"/>
                  <a:gd name="T7" fmla="*/ 0 h 2"/>
                  <a:gd name="T8" fmla="*/ 2147483647 w 4"/>
                  <a:gd name="T9" fmla="*/ 0 h 2"/>
                  <a:gd name="T10" fmla="*/ 2147483647 w 4"/>
                  <a:gd name="T11" fmla="*/ 0 h 2"/>
                  <a:gd name="T12" fmla="*/ 0 w 4"/>
                  <a:gd name="T13" fmla="*/ 2147483647 h 2"/>
                  <a:gd name="T14" fmla="*/ 0 w 4"/>
                  <a:gd name="T15" fmla="*/ 2147483647 h 2"/>
                  <a:gd name="T16" fmla="*/ 0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2">
                    <a:moveTo>
                      <a:pt x="4" y="1"/>
                    </a:moveTo>
                    <a:lnTo>
                      <a:pt x="4" y="1"/>
                    </a:lnTo>
                    <a:lnTo>
                      <a:pt x="4" y="0"/>
                    </a:lnTo>
                    <a:lnTo>
                      <a:pt x="1" y="0"/>
                    </a:lnTo>
                    <a:lnTo>
                      <a:pt x="0" y="1"/>
                    </a:lnTo>
                    <a:lnTo>
                      <a:pt x="1" y="2"/>
                    </a:lnTo>
                    <a:lnTo>
                      <a:pt x="2" y="2"/>
                    </a:lnTo>
                    <a:lnTo>
                      <a:pt x="4"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52" name="Freeform 555"/>
              <p:cNvSpPr>
                <a:spLocks/>
              </p:cNvSpPr>
              <p:nvPr/>
            </p:nvSpPr>
            <p:spPr bwMode="auto">
              <a:xfrm>
                <a:off x="2307761" y="2679380"/>
                <a:ext cx="41826" cy="37175"/>
              </a:xfrm>
              <a:custGeom>
                <a:avLst/>
                <a:gdLst>
                  <a:gd name="T0" fmla="*/ 34925 w 44"/>
                  <a:gd name="T1" fmla="*/ 60325 h 39"/>
                  <a:gd name="T2" fmla="*/ 31750 w 44"/>
                  <a:gd name="T3" fmla="*/ 53975 h 39"/>
                  <a:gd name="T4" fmla="*/ 25400 w 44"/>
                  <a:gd name="T5" fmla="*/ 53975 h 39"/>
                  <a:gd name="T6" fmla="*/ 17463 w 44"/>
                  <a:gd name="T7" fmla="*/ 53975 h 39"/>
                  <a:gd name="T8" fmla="*/ 11113 w 44"/>
                  <a:gd name="T9" fmla="*/ 57150 h 39"/>
                  <a:gd name="T10" fmla="*/ 14288 w 44"/>
                  <a:gd name="T11" fmla="*/ 58738 h 39"/>
                  <a:gd name="T12" fmla="*/ 7938 w 44"/>
                  <a:gd name="T13" fmla="*/ 57150 h 39"/>
                  <a:gd name="T14" fmla="*/ 0 w 44"/>
                  <a:gd name="T15" fmla="*/ 52388 h 39"/>
                  <a:gd name="T16" fmla="*/ 1588 w 44"/>
                  <a:gd name="T17" fmla="*/ 44450 h 39"/>
                  <a:gd name="T18" fmla="*/ 4763 w 44"/>
                  <a:gd name="T19" fmla="*/ 39688 h 39"/>
                  <a:gd name="T20" fmla="*/ 6350 w 44"/>
                  <a:gd name="T21" fmla="*/ 34925 h 39"/>
                  <a:gd name="T22" fmla="*/ 7938 w 44"/>
                  <a:gd name="T23" fmla="*/ 34925 h 39"/>
                  <a:gd name="T24" fmla="*/ 7938 w 44"/>
                  <a:gd name="T25" fmla="*/ 36513 h 39"/>
                  <a:gd name="T26" fmla="*/ 7938 w 44"/>
                  <a:gd name="T27" fmla="*/ 39688 h 39"/>
                  <a:gd name="T28" fmla="*/ 7938 w 44"/>
                  <a:gd name="T29" fmla="*/ 42863 h 39"/>
                  <a:gd name="T30" fmla="*/ 4763 w 44"/>
                  <a:gd name="T31" fmla="*/ 44450 h 39"/>
                  <a:gd name="T32" fmla="*/ 4763 w 44"/>
                  <a:gd name="T33" fmla="*/ 47625 h 39"/>
                  <a:gd name="T34" fmla="*/ 9525 w 44"/>
                  <a:gd name="T35" fmla="*/ 50800 h 39"/>
                  <a:gd name="T36" fmla="*/ 11113 w 44"/>
                  <a:gd name="T37" fmla="*/ 50800 h 39"/>
                  <a:gd name="T38" fmla="*/ 7938 w 44"/>
                  <a:gd name="T39" fmla="*/ 49213 h 39"/>
                  <a:gd name="T40" fmla="*/ 9525 w 44"/>
                  <a:gd name="T41" fmla="*/ 42863 h 39"/>
                  <a:gd name="T42" fmla="*/ 9525 w 44"/>
                  <a:gd name="T43" fmla="*/ 41275 h 39"/>
                  <a:gd name="T44" fmla="*/ 14288 w 44"/>
                  <a:gd name="T45" fmla="*/ 39688 h 39"/>
                  <a:gd name="T46" fmla="*/ 11113 w 44"/>
                  <a:gd name="T47" fmla="*/ 33338 h 39"/>
                  <a:gd name="T48" fmla="*/ 11113 w 44"/>
                  <a:gd name="T49" fmla="*/ 31750 h 39"/>
                  <a:gd name="T50" fmla="*/ 14288 w 44"/>
                  <a:gd name="T51" fmla="*/ 26988 h 39"/>
                  <a:gd name="T52" fmla="*/ 9525 w 44"/>
                  <a:gd name="T53" fmla="*/ 22225 h 39"/>
                  <a:gd name="T54" fmla="*/ 9525 w 44"/>
                  <a:gd name="T55" fmla="*/ 7938 h 39"/>
                  <a:gd name="T56" fmla="*/ 15875 w 44"/>
                  <a:gd name="T57" fmla="*/ 4763 h 39"/>
                  <a:gd name="T58" fmla="*/ 22225 w 44"/>
                  <a:gd name="T59" fmla="*/ 7938 h 39"/>
                  <a:gd name="T60" fmla="*/ 22225 w 44"/>
                  <a:gd name="T61" fmla="*/ 15875 h 39"/>
                  <a:gd name="T62" fmla="*/ 26988 w 44"/>
                  <a:gd name="T63" fmla="*/ 14288 h 39"/>
                  <a:gd name="T64" fmla="*/ 31750 w 44"/>
                  <a:gd name="T65" fmla="*/ 14288 h 39"/>
                  <a:gd name="T66" fmla="*/ 34925 w 44"/>
                  <a:gd name="T67" fmla="*/ 12700 h 39"/>
                  <a:gd name="T68" fmla="*/ 33338 w 44"/>
                  <a:gd name="T69" fmla="*/ 12700 h 39"/>
                  <a:gd name="T70" fmla="*/ 34925 w 44"/>
                  <a:gd name="T71" fmla="*/ 7938 h 39"/>
                  <a:gd name="T72" fmla="*/ 41275 w 44"/>
                  <a:gd name="T73" fmla="*/ 15875 h 39"/>
                  <a:gd name="T74" fmla="*/ 41275 w 44"/>
                  <a:gd name="T75" fmla="*/ 12700 h 39"/>
                  <a:gd name="T76" fmla="*/ 42863 w 44"/>
                  <a:gd name="T77" fmla="*/ 9525 h 39"/>
                  <a:gd name="T78" fmla="*/ 41275 w 44"/>
                  <a:gd name="T79" fmla="*/ 12700 h 39"/>
                  <a:gd name="T80" fmla="*/ 41275 w 44"/>
                  <a:gd name="T81" fmla="*/ 6350 h 39"/>
                  <a:gd name="T82" fmla="*/ 44450 w 44"/>
                  <a:gd name="T83" fmla="*/ 4763 h 39"/>
                  <a:gd name="T84" fmla="*/ 47625 w 44"/>
                  <a:gd name="T85" fmla="*/ 0 h 39"/>
                  <a:gd name="T86" fmla="*/ 49213 w 44"/>
                  <a:gd name="T87" fmla="*/ 6350 h 39"/>
                  <a:gd name="T88" fmla="*/ 52388 w 44"/>
                  <a:gd name="T89" fmla="*/ 9525 h 39"/>
                  <a:gd name="T90" fmla="*/ 49213 w 44"/>
                  <a:gd name="T91" fmla="*/ 12700 h 39"/>
                  <a:gd name="T92" fmla="*/ 52388 w 44"/>
                  <a:gd name="T93" fmla="*/ 12700 h 39"/>
                  <a:gd name="T94" fmla="*/ 53975 w 44"/>
                  <a:gd name="T95" fmla="*/ 12700 h 39"/>
                  <a:gd name="T96" fmla="*/ 58738 w 44"/>
                  <a:gd name="T97" fmla="*/ 12700 h 39"/>
                  <a:gd name="T98" fmla="*/ 60325 w 44"/>
                  <a:gd name="T99" fmla="*/ 14288 h 39"/>
                  <a:gd name="T100" fmla="*/ 57150 w 44"/>
                  <a:gd name="T101" fmla="*/ 15875 h 39"/>
                  <a:gd name="T102" fmla="*/ 57150 w 44"/>
                  <a:gd name="T103" fmla="*/ 25400 h 39"/>
                  <a:gd name="T104" fmla="*/ 65088 w 44"/>
                  <a:gd name="T105" fmla="*/ 34925 h 39"/>
                  <a:gd name="T106" fmla="*/ 69850 w 44"/>
                  <a:gd name="T107" fmla="*/ 41275 h 39"/>
                  <a:gd name="T108" fmla="*/ 66675 w 44"/>
                  <a:gd name="T109" fmla="*/ 44450 h 39"/>
                  <a:gd name="T110" fmla="*/ 58738 w 44"/>
                  <a:gd name="T111" fmla="*/ 44450 h 39"/>
                  <a:gd name="T112" fmla="*/ 50800 w 44"/>
                  <a:gd name="T113" fmla="*/ 42863 h 39"/>
                  <a:gd name="T114" fmla="*/ 39688 w 44"/>
                  <a:gd name="T115" fmla="*/ 42863 h 39"/>
                  <a:gd name="T116" fmla="*/ 41275 w 44"/>
                  <a:gd name="T117" fmla="*/ 52388 h 39"/>
                  <a:gd name="T118" fmla="*/ 44450 w 44"/>
                  <a:gd name="T119" fmla="*/ 57150 h 39"/>
                  <a:gd name="T120" fmla="*/ 42863 w 44"/>
                  <a:gd name="T121" fmla="*/ 61913 h 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 h="39">
                    <a:moveTo>
                      <a:pt x="26" y="39"/>
                    </a:moveTo>
                    <a:lnTo>
                      <a:pt x="26" y="39"/>
                    </a:lnTo>
                    <a:lnTo>
                      <a:pt x="23" y="39"/>
                    </a:lnTo>
                    <a:lnTo>
                      <a:pt x="22" y="38"/>
                    </a:lnTo>
                    <a:lnTo>
                      <a:pt x="21" y="36"/>
                    </a:lnTo>
                    <a:lnTo>
                      <a:pt x="20" y="34"/>
                    </a:lnTo>
                    <a:lnTo>
                      <a:pt x="18" y="34"/>
                    </a:lnTo>
                    <a:lnTo>
                      <a:pt x="16" y="34"/>
                    </a:lnTo>
                    <a:lnTo>
                      <a:pt x="14" y="36"/>
                    </a:lnTo>
                    <a:lnTo>
                      <a:pt x="11" y="34"/>
                    </a:lnTo>
                    <a:lnTo>
                      <a:pt x="9" y="34"/>
                    </a:lnTo>
                    <a:lnTo>
                      <a:pt x="7" y="34"/>
                    </a:lnTo>
                    <a:lnTo>
                      <a:pt x="7" y="36"/>
                    </a:lnTo>
                    <a:lnTo>
                      <a:pt x="9" y="37"/>
                    </a:lnTo>
                    <a:lnTo>
                      <a:pt x="5" y="37"/>
                    </a:lnTo>
                    <a:lnTo>
                      <a:pt x="5" y="36"/>
                    </a:lnTo>
                    <a:lnTo>
                      <a:pt x="4" y="34"/>
                    </a:lnTo>
                    <a:lnTo>
                      <a:pt x="1" y="33"/>
                    </a:lnTo>
                    <a:lnTo>
                      <a:pt x="0" y="33"/>
                    </a:lnTo>
                    <a:lnTo>
                      <a:pt x="0" y="30"/>
                    </a:lnTo>
                    <a:lnTo>
                      <a:pt x="1" y="28"/>
                    </a:lnTo>
                    <a:lnTo>
                      <a:pt x="1" y="27"/>
                    </a:lnTo>
                    <a:lnTo>
                      <a:pt x="3" y="25"/>
                    </a:lnTo>
                    <a:lnTo>
                      <a:pt x="3" y="23"/>
                    </a:lnTo>
                    <a:lnTo>
                      <a:pt x="4" y="22"/>
                    </a:lnTo>
                    <a:lnTo>
                      <a:pt x="5" y="21"/>
                    </a:lnTo>
                    <a:lnTo>
                      <a:pt x="5" y="22"/>
                    </a:lnTo>
                    <a:lnTo>
                      <a:pt x="5" y="23"/>
                    </a:lnTo>
                    <a:lnTo>
                      <a:pt x="4" y="25"/>
                    </a:lnTo>
                    <a:lnTo>
                      <a:pt x="5" y="25"/>
                    </a:lnTo>
                    <a:lnTo>
                      <a:pt x="5" y="26"/>
                    </a:lnTo>
                    <a:lnTo>
                      <a:pt x="5" y="27"/>
                    </a:lnTo>
                    <a:lnTo>
                      <a:pt x="4" y="28"/>
                    </a:lnTo>
                    <a:lnTo>
                      <a:pt x="3" y="28"/>
                    </a:lnTo>
                    <a:lnTo>
                      <a:pt x="3" y="30"/>
                    </a:lnTo>
                    <a:lnTo>
                      <a:pt x="4" y="31"/>
                    </a:lnTo>
                    <a:lnTo>
                      <a:pt x="6" y="32"/>
                    </a:lnTo>
                    <a:lnTo>
                      <a:pt x="6" y="33"/>
                    </a:lnTo>
                    <a:lnTo>
                      <a:pt x="7" y="33"/>
                    </a:lnTo>
                    <a:lnTo>
                      <a:pt x="7" y="32"/>
                    </a:lnTo>
                    <a:lnTo>
                      <a:pt x="6" y="32"/>
                    </a:lnTo>
                    <a:lnTo>
                      <a:pt x="5" y="31"/>
                    </a:lnTo>
                    <a:lnTo>
                      <a:pt x="5" y="28"/>
                    </a:lnTo>
                    <a:lnTo>
                      <a:pt x="6" y="27"/>
                    </a:lnTo>
                    <a:lnTo>
                      <a:pt x="7" y="27"/>
                    </a:lnTo>
                    <a:lnTo>
                      <a:pt x="6" y="26"/>
                    </a:lnTo>
                    <a:lnTo>
                      <a:pt x="7" y="25"/>
                    </a:lnTo>
                    <a:lnTo>
                      <a:pt x="9" y="25"/>
                    </a:lnTo>
                    <a:lnTo>
                      <a:pt x="9" y="22"/>
                    </a:lnTo>
                    <a:lnTo>
                      <a:pt x="7" y="21"/>
                    </a:lnTo>
                    <a:lnTo>
                      <a:pt x="7" y="20"/>
                    </a:lnTo>
                    <a:lnTo>
                      <a:pt x="6" y="19"/>
                    </a:lnTo>
                    <a:lnTo>
                      <a:pt x="6" y="17"/>
                    </a:lnTo>
                    <a:lnTo>
                      <a:pt x="9" y="17"/>
                    </a:lnTo>
                    <a:lnTo>
                      <a:pt x="9" y="16"/>
                    </a:lnTo>
                    <a:lnTo>
                      <a:pt x="7" y="15"/>
                    </a:lnTo>
                    <a:lnTo>
                      <a:pt x="6" y="14"/>
                    </a:lnTo>
                    <a:lnTo>
                      <a:pt x="7" y="10"/>
                    </a:lnTo>
                    <a:lnTo>
                      <a:pt x="6" y="5"/>
                    </a:lnTo>
                    <a:lnTo>
                      <a:pt x="7" y="4"/>
                    </a:lnTo>
                    <a:lnTo>
                      <a:pt x="10" y="3"/>
                    </a:lnTo>
                    <a:lnTo>
                      <a:pt x="12" y="4"/>
                    </a:lnTo>
                    <a:lnTo>
                      <a:pt x="14" y="5"/>
                    </a:lnTo>
                    <a:lnTo>
                      <a:pt x="15" y="5"/>
                    </a:lnTo>
                    <a:lnTo>
                      <a:pt x="14" y="8"/>
                    </a:lnTo>
                    <a:lnTo>
                      <a:pt x="14" y="10"/>
                    </a:lnTo>
                    <a:lnTo>
                      <a:pt x="15" y="10"/>
                    </a:lnTo>
                    <a:lnTo>
                      <a:pt x="17" y="9"/>
                    </a:lnTo>
                    <a:lnTo>
                      <a:pt x="20" y="8"/>
                    </a:lnTo>
                    <a:lnTo>
                      <a:pt x="20" y="9"/>
                    </a:lnTo>
                    <a:lnTo>
                      <a:pt x="21" y="9"/>
                    </a:lnTo>
                    <a:lnTo>
                      <a:pt x="22" y="9"/>
                    </a:lnTo>
                    <a:lnTo>
                      <a:pt x="22" y="8"/>
                    </a:lnTo>
                    <a:lnTo>
                      <a:pt x="21" y="8"/>
                    </a:lnTo>
                    <a:lnTo>
                      <a:pt x="22" y="5"/>
                    </a:lnTo>
                    <a:lnTo>
                      <a:pt x="25" y="9"/>
                    </a:lnTo>
                    <a:lnTo>
                      <a:pt x="26" y="10"/>
                    </a:lnTo>
                    <a:lnTo>
                      <a:pt x="26" y="9"/>
                    </a:lnTo>
                    <a:lnTo>
                      <a:pt x="26" y="8"/>
                    </a:lnTo>
                    <a:lnTo>
                      <a:pt x="28" y="8"/>
                    </a:lnTo>
                    <a:lnTo>
                      <a:pt x="30" y="6"/>
                    </a:lnTo>
                    <a:lnTo>
                      <a:pt x="27" y="6"/>
                    </a:lnTo>
                    <a:lnTo>
                      <a:pt x="26" y="8"/>
                    </a:lnTo>
                    <a:lnTo>
                      <a:pt x="25" y="6"/>
                    </a:lnTo>
                    <a:lnTo>
                      <a:pt x="26" y="4"/>
                    </a:lnTo>
                    <a:lnTo>
                      <a:pt x="27" y="4"/>
                    </a:lnTo>
                    <a:lnTo>
                      <a:pt x="28" y="4"/>
                    </a:lnTo>
                    <a:lnTo>
                      <a:pt x="28" y="3"/>
                    </a:lnTo>
                    <a:lnTo>
                      <a:pt x="28" y="1"/>
                    </a:lnTo>
                    <a:lnTo>
                      <a:pt x="30" y="0"/>
                    </a:lnTo>
                    <a:lnTo>
                      <a:pt x="31" y="0"/>
                    </a:lnTo>
                    <a:lnTo>
                      <a:pt x="31" y="4"/>
                    </a:lnTo>
                    <a:lnTo>
                      <a:pt x="31" y="5"/>
                    </a:lnTo>
                    <a:lnTo>
                      <a:pt x="33" y="6"/>
                    </a:lnTo>
                    <a:lnTo>
                      <a:pt x="32" y="6"/>
                    </a:lnTo>
                    <a:lnTo>
                      <a:pt x="31" y="8"/>
                    </a:lnTo>
                    <a:lnTo>
                      <a:pt x="32" y="9"/>
                    </a:lnTo>
                    <a:lnTo>
                      <a:pt x="33" y="8"/>
                    </a:lnTo>
                    <a:lnTo>
                      <a:pt x="36" y="6"/>
                    </a:lnTo>
                    <a:lnTo>
                      <a:pt x="34" y="8"/>
                    </a:lnTo>
                    <a:lnTo>
                      <a:pt x="34" y="9"/>
                    </a:lnTo>
                    <a:lnTo>
                      <a:pt x="36" y="9"/>
                    </a:lnTo>
                    <a:lnTo>
                      <a:pt x="37" y="8"/>
                    </a:lnTo>
                    <a:lnTo>
                      <a:pt x="37" y="9"/>
                    </a:lnTo>
                    <a:lnTo>
                      <a:pt x="38" y="9"/>
                    </a:lnTo>
                    <a:lnTo>
                      <a:pt x="37" y="10"/>
                    </a:lnTo>
                    <a:lnTo>
                      <a:pt x="36" y="10"/>
                    </a:lnTo>
                    <a:lnTo>
                      <a:pt x="36" y="14"/>
                    </a:lnTo>
                    <a:lnTo>
                      <a:pt x="36" y="15"/>
                    </a:lnTo>
                    <a:lnTo>
                      <a:pt x="36" y="16"/>
                    </a:lnTo>
                    <a:lnTo>
                      <a:pt x="37" y="19"/>
                    </a:lnTo>
                    <a:lnTo>
                      <a:pt x="41" y="22"/>
                    </a:lnTo>
                    <a:lnTo>
                      <a:pt x="43" y="25"/>
                    </a:lnTo>
                    <a:lnTo>
                      <a:pt x="44" y="26"/>
                    </a:lnTo>
                    <a:lnTo>
                      <a:pt x="43" y="27"/>
                    </a:lnTo>
                    <a:lnTo>
                      <a:pt x="42" y="28"/>
                    </a:lnTo>
                    <a:lnTo>
                      <a:pt x="41" y="27"/>
                    </a:lnTo>
                    <a:lnTo>
                      <a:pt x="37" y="28"/>
                    </a:lnTo>
                    <a:lnTo>
                      <a:pt x="33" y="28"/>
                    </a:lnTo>
                    <a:lnTo>
                      <a:pt x="32" y="27"/>
                    </a:lnTo>
                    <a:lnTo>
                      <a:pt x="31" y="26"/>
                    </a:lnTo>
                    <a:lnTo>
                      <a:pt x="25" y="27"/>
                    </a:lnTo>
                    <a:lnTo>
                      <a:pt x="25" y="31"/>
                    </a:lnTo>
                    <a:lnTo>
                      <a:pt x="25" y="32"/>
                    </a:lnTo>
                    <a:lnTo>
                      <a:pt x="26" y="33"/>
                    </a:lnTo>
                    <a:lnTo>
                      <a:pt x="28" y="34"/>
                    </a:lnTo>
                    <a:lnTo>
                      <a:pt x="28" y="36"/>
                    </a:lnTo>
                    <a:lnTo>
                      <a:pt x="28" y="37"/>
                    </a:lnTo>
                    <a:lnTo>
                      <a:pt x="27" y="37"/>
                    </a:lnTo>
                    <a:lnTo>
                      <a:pt x="27" y="39"/>
                    </a:lnTo>
                    <a:lnTo>
                      <a:pt x="26" y="39"/>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3" name="Freeform 556"/>
              <p:cNvSpPr>
                <a:spLocks/>
              </p:cNvSpPr>
              <p:nvPr/>
            </p:nvSpPr>
            <p:spPr bwMode="auto">
              <a:xfrm>
                <a:off x="2340293" y="2673185"/>
                <a:ext cx="10843" cy="10842"/>
              </a:xfrm>
              <a:custGeom>
                <a:avLst/>
                <a:gdLst>
                  <a:gd name="T0" fmla="*/ 14287 w 11"/>
                  <a:gd name="T1" fmla="*/ 3175 h 12"/>
                  <a:gd name="T2" fmla="*/ 12700 w 11"/>
                  <a:gd name="T3" fmla="*/ 0 h 12"/>
                  <a:gd name="T4" fmla="*/ 11112 w 11"/>
                  <a:gd name="T5" fmla="*/ 0 h 12"/>
                  <a:gd name="T6" fmla="*/ 7937 w 11"/>
                  <a:gd name="T7" fmla="*/ 0 h 12"/>
                  <a:gd name="T8" fmla="*/ 11112 w 11"/>
                  <a:gd name="T9" fmla="*/ 3175 h 12"/>
                  <a:gd name="T10" fmla="*/ 12700 w 11"/>
                  <a:gd name="T11" fmla="*/ 7938 h 12"/>
                  <a:gd name="T12" fmla="*/ 11112 w 11"/>
                  <a:gd name="T13" fmla="*/ 7938 h 12"/>
                  <a:gd name="T14" fmla="*/ 11112 w 11"/>
                  <a:gd name="T15" fmla="*/ 9525 h 12"/>
                  <a:gd name="T16" fmla="*/ 12700 w 11"/>
                  <a:gd name="T17" fmla="*/ 12700 h 12"/>
                  <a:gd name="T18" fmla="*/ 11112 w 11"/>
                  <a:gd name="T19" fmla="*/ 12700 h 12"/>
                  <a:gd name="T20" fmla="*/ 7937 w 11"/>
                  <a:gd name="T21" fmla="*/ 11113 h 12"/>
                  <a:gd name="T22" fmla="*/ 11112 w 11"/>
                  <a:gd name="T23" fmla="*/ 11113 h 12"/>
                  <a:gd name="T24" fmla="*/ 7937 w 11"/>
                  <a:gd name="T25" fmla="*/ 9525 h 12"/>
                  <a:gd name="T26" fmla="*/ 11112 w 11"/>
                  <a:gd name="T27" fmla="*/ 7938 h 12"/>
                  <a:gd name="T28" fmla="*/ 7937 w 11"/>
                  <a:gd name="T29" fmla="*/ 4763 h 12"/>
                  <a:gd name="T30" fmla="*/ 7937 w 11"/>
                  <a:gd name="T31" fmla="*/ 1588 h 12"/>
                  <a:gd name="T32" fmla="*/ 6350 w 11"/>
                  <a:gd name="T33" fmla="*/ 1588 h 12"/>
                  <a:gd name="T34" fmla="*/ 4762 w 11"/>
                  <a:gd name="T35" fmla="*/ 1588 h 12"/>
                  <a:gd name="T36" fmla="*/ 0 w 11"/>
                  <a:gd name="T37" fmla="*/ 1588 h 12"/>
                  <a:gd name="T38" fmla="*/ 3175 w 11"/>
                  <a:gd name="T39" fmla="*/ 1588 h 12"/>
                  <a:gd name="T40" fmla="*/ 3175 w 11"/>
                  <a:gd name="T41" fmla="*/ 1588 h 12"/>
                  <a:gd name="T42" fmla="*/ 3175 w 11"/>
                  <a:gd name="T43" fmla="*/ 9525 h 12"/>
                  <a:gd name="T44" fmla="*/ 3175 w 11"/>
                  <a:gd name="T45" fmla="*/ 15875 h 12"/>
                  <a:gd name="T46" fmla="*/ 4762 w 11"/>
                  <a:gd name="T47" fmla="*/ 15875 h 12"/>
                  <a:gd name="T48" fmla="*/ 6350 w 11"/>
                  <a:gd name="T49" fmla="*/ 17463 h 12"/>
                  <a:gd name="T50" fmla="*/ 11112 w 11"/>
                  <a:gd name="T51" fmla="*/ 19050 h 12"/>
                  <a:gd name="T52" fmla="*/ 12700 w 11"/>
                  <a:gd name="T53" fmla="*/ 19050 h 12"/>
                  <a:gd name="T54" fmla="*/ 12700 w 11"/>
                  <a:gd name="T55" fmla="*/ 19050 h 12"/>
                  <a:gd name="T56" fmla="*/ 17462 w 11"/>
                  <a:gd name="T57" fmla="*/ 12700 h 12"/>
                  <a:gd name="T58" fmla="*/ 17462 w 11"/>
                  <a:gd name="T59" fmla="*/ 11113 h 12"/>
                  <a:gd name="T60" fmla="*/ 17462 w 11"/>
                  <a:gd name="T61" fmla="*/ 7938 h 12"/>
                  <a:gd name="T62" fmla="*/ 15875 w 11"/>
                  <a:gd name="T63" fmla="*/ 3175 h 12"/>
                  <a:gd name="T64" fmla="*/ 14287 w 11"/>
                  <a:gd name="T65" fmla="*/ 3175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 h="12">
                    <a:moveTo>
                      <a:pt x="9" y="2"/>
                    </a:moveTo>
                    <a:lnTo>
                      <a:pt x="9" y="2"/>
                    </a:lnTo>
                    <a:lnTo>
                      <a:pt x="8" y="1"/>
                    </a:lnTo>
                    <a:lnTo>
                      <a:pt x="8" y="0"/>
                    </a:lnTo>
                    <a:lnTo>
                      <a:pt x="7" y="0"/>
                    </a:lnTo>
                    <a:lnTo>
                      <a:pt x="5" y="0"/>
                    </a:lnTo>
                    <a:lnTo>
                      <a:pt x="7" y="2"/>
                    </a:lnTo>
                    <a:lnTo>
                      <a:pt x="8" y="3"/>
                    </a:lnTo>
                    <a:lnTo>
                      <a:pt x="8" y="5"/>
                    </a:lnTo>
                    <a:lnTo>
                      <a:pt x="7" y="5"/>
                    </a:lnTo>
                    <a:lnTo>
                      <a:pt x="7" y="6"/>
                    </a:lnTo>
                    <a:lnTo>
                      <a:pt x="8" y="8"/>
                    </a:lnTo>
                    <a:lnTo>
                      <a:pt x="7" y="8"/>
                    </a:lnTo>
                    <a:lnTo>
                      <a:pt x="5" y="7"/>
                    </a:lnTo>
                    <a:lnTo>
                      <a:pt x="7" y="7"/>
                    </a:lnTo>
                    <a:lnTo>
                      <a:pt x="5" y="6"/>
                    </a:lnTo>
                    <a:lnTo>
                      <a:pt x="7" y="5"/>
                    </a:lnTo>
                    <a:lnTo>
                      <a:pt x="5" y="3"/>
                    </a:lnTo>
                    <a:lnTo>
                      <a:pt x="5" y="1"/>
                    </a:lnTo>
                    <a:lnTo>
                      <a:pt x="4" y="1"/>
                    </a:lnTo>
                    <a:lnTo>
                      <a:pt x="3" y="1"/>
                    </a:lnTo>
                    <a:lnTo>
                      <a:pt x="0" y="1"/>
                    </a:lnTo>
                    <a:lnTo>
                      <a:pt x="2" y="1"/>
                    </a:lnTo>
                    <a:lnTo>
                      <a:pt x="2" y="6"/>
                    </a:lnTo>
                    <a:lnTo>
                      <a:pt x="2" y="10"/>
                    </a:lnTo>
                    <a:lnTo>
                      <a:pt x="3" y="10"/>
                    </a:lnTo>
                    <a:lnTo>
                      <a:pt x="4" y="11"/>
                    </a:lnTo>
                    <a:lnTo>
                      <a:pt x="5" y="12"/>
                    </a:lnTo>
                    <a:lnTo>
                      <a:pt x="7" y="12"/>
                    </a:lnTo>
                    <a:lnTo>
                      <a:pt x="8" y="12"/>
                    </a:lnTo>
                    <a:lnTo>
                      <a:pt x="11" y="8"/>
                    </a:lnTo>
                    <a:lnTo>
                      <a:pt x="11" y="7"/>
                    </a:lnTo>
                    <a:lnTo>
                      <a:pt x="11" y="6"/>
                    </a:lnTo>
                    <a:lnTo>
                      <a:pt x="11" y="5"/>
                    </a:lnTo>
                    <a:lnTo>
                      <a:pt x="10" y="2"/>
                    </a:lnTo>
                    <a:lnTo>
                      <a:pt x="9" y="2"/>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4" name="Freeform 557"/>
              <p:cNvSpPr>
                <a:spLocks/>
              </p:cNvSpPr>
              <p:nvPr/>
            </p:nvSpPr>
            <p:spPr bwMode="auto">
              <a:xfrm>
                <a:off x="2346489" y="2665439"/>
                <a:ext cx="12393" cy="13941"/>
              </a:xfrm>
              <a:custGeom>
                <a:avLst/>
                <a:gdLst>
                  <a:gd name="T0" fmla="*/ 12700 w 13"/>
                  <a:gd name="T1" fmla="*/ 12700 h 14"/>
                  <a:gd name="T2" fmla="*/ 12700 w 13"/>
                  <a:gd name="T3" fmla="*/ 7938 h 14"/>
                  <a:gd name="T4" fmla="*/ 9525 w 13"/>
                  <a:gd name="T5" fmla="*/ 4763 h 14"/>
                  <a:gd name="T6" fmla="*/ 6350 w 13"/>
                  <a:gd name="T7" fmla="*/ 3175 h 14"/>
                  <a:gd name="T8" fmla="*/ 4763 w 13"/>
                  <a:gd name="T9" fmla="*/ 3175 h 14"/>
                  <a:gd name="T10" fmla="*/ 3175 w 13"/>
                  <a:gd name="T11" fmla="*/ 0 h 14"/>
                  <a:gd name="T12" fmla="*/ 3175 w 13"/>
                  <a:gd name="T13" fmla="*/ 3175 h 14"/>
                  <a:gd name="T14" fmla="*/ 3175 w 13"/>
                  <a:gd name="T15" fmla="*/ 3175 h 14"/>
                  <a:gd name="T16" fmla="*/ 1588 w 13"/>
                  <a:gd name="T17" fmla="*/ 4763 h 14"/>
                  <a:gd name="T18" fmla="*/ 0 w 13"/>
                  <a:gd name="T19" fmla="*/ 6350 h 14"/>
                  <a:gd name="T20" fmla="*/ 1588 w 13"/>
                  <a:gd name="T21" fmla="*/ 6350 h 14"/>
                  <a:gd name="T22" fmla="*/ 3175 w 13"/>
                  <a:gd name="T23" fmla="*/ 6350 h 14"/>
                  <a:gd name="T24" fmla="*/ 3175 w 13"/>
                  <a:gd name="T25" fmla="*/ 4763 h 14"/>
                  <a:gd name="T26" fmla="*/ 6350 w 13"/>
                  <a:gd name="T27" fmla="*/ 7938 h 14"/>
                  <a:gd name="T28" fmla="*/ 6350 w 13"/>
                  <a:gd name="T29" fmla="*/ 11113 h 14"/>
                  <a:gd name="T30" fmla="*/ 11113 w 13"/>
                  <a:gd name="T31" fmla="*/ 11113 h 14"/>
                  <a:gd name="T32" fmla="*/ 12700 w 13"/>
                  <a:gd name="T33" fmla="*/ 14288 h 14"/>
                  <a:gd name="T34" fmla="*/ 12700 w 13"/>
                  <a:gd name="T35" fmla="*/ 15875 h 14"/>
                  <a:gd name="T36" fmla="*/ 12700 w 13"/>
                  <a:gd name="T37" fmla="*/ 15875 h 14"/>
                  <a:gd name="T38" fmla="*/ 11113 w 13"/>
                  <a:gd name="T39" fmla="*/ 15875 h 14"/>
                  <a:gd name="T40" fmla="*/ 12700 w 13"/>
                  <a:gd name="T41" fmla="*/ 17463 h 14"/>
                  <a:gd name="T42" fmla="*/ 14288 w 13"/>
                  <a:gd name="T43" fmla="*/ 15875 h 14"/>
                  <a:gd name="T44" fmla="*/ 14288 w 13"/>
                  <a:gd name="T45" fmla="*/ 17463 h 14"/>
                  <a:gd name="T46" fmla="*/ 14288 w 13"/>
                  <a:gd name="T47" fmla="*/ 22225 h 14"/>
                  <a:gd name="T48" fmla="*/ 17463 w 13"/>
                  <a:gd name="T49" fmla="*/ 20638 h 14"/>
                  <a:gd name="T50" fmla="*/ 19050 w 13"/>
                  <a:gd name="T51" fmla="*/ 17463 h 14"/>
                  <a:gd name="T52" fmla="*/ 14288 w 13"/>
                  <a:gd name="T53" fmla="*/ 15875 h 14"/>
                  <a:gd name="T54" fmla="*/ 17463 w 13"/>
                  <a:gd name="T55" fmla="*/ 14288 h 14"/>
                  <a:gd name="T56" fmla="*/ 20638 w 13"/>
                  <a:gd name="T57" fmla="*/ 14288 h 14"/>
                  <a:gd name="T58" fmla="*/ 19050 w 13"/>
                  <a:gd name="T59" fmla="*/ 11113 h 14"/>
                  <a:gd name="T60" fmla="*/ 20638 w 13"/>
                  <a:gd name="T61" fmla="*/ 7938 h 14"/>
                  <a:gd name="T62" fmla="*/ 20638 w 13"/>
                  <a:gd name="T63" fmla="*/ 4763 h 14"/>
                  <a:gd name="T64" fmla="*/ 17463 w 13"/>
                  <a:gd name="T65" fmla="*/ 0 h 14"/>
                  <a:gd name="T66" fmla="*/ 17463 w 13"/>
                  <a:gd name="T67" fmla="*/ 3175 h 14"/>
                  <a:gd name="T68" fmla="*/ 17463 w 13"/>
                  <a:gd name="T69" fmla="*/ 4763 h 14"/>
                  <a:gd name="T70" fmla="*/ 14288 w 13"/>
                  <a:gd name="T71" fmla="*/ 7938 h 14"/>
                  <a:gd name="T72" fmla="*/ 12700 w 13"/>
                  <a:gd name="T73" fmla="*/ 3175 h 14"/>
                  <a:gd name="T74" fmla="*/ 11113 w 13"/>
                  <a:gd name="T75" fmla="*/ 4763 h 14"/>
                  <a:gd name="T76" fmla="*/ 12700 w 13"/>
                  <a:gd name="T77" fmla="*/ 12700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 h="14">
                    <a:moveTo>
                      <a:pt x="8" y="8"/>
                    </a:moveTo>
                    <a:lnTo>
                      <a:pt x="8" y="8"/>
                    </a:lnTo>
                    <a:lnTo>
                      <a:pt x="8" y="5"/>
                    </a:lnTo>
                    <a:lnTo>
                      <a:pt x="6" y="3"/>
                    </a:lnTo>
                    <a:lnTo>
                      <a:pt x="4" y="2"/>
                    </a:lnTo>
                    <a:lnTo>
                      <a:pt x="3" y="2"/>
                    </a:lnTo>
                    <a:lnTo>
                      <a:pt x="2" y="0"/>
                    </a:lnTo>
                    <a:lnTo>
                      <a:pt x="2" y="2"/>
                    </a:lnTo>
                    <a:lnTo>
                      <a:pt x="1" y="3"/>
                    </a:lnTo>
                    <a:lnTo>
                      <a:pt x="0" y="4"/>
                    </a:lnTo>
                    <a:lnTo>
                      <a:pt x="1" y="4"/>
                    </a:lnTo>
                    <a:lnTo>
                      <a:pt x="2" y="4"/>
                    </a:lnTo>
                    <a:lnTo>
                      <a:pt x="2" y="3"/>
                    </a:lnTo>
                    <a:lnTo>
                      <a:pt x="4" y="5"/>
                    </a:lnTo>
                    <a:lnTo>
                      <a:pt x="4" y="7"/>
                    </a:lnTo>
                    <a:lnTo>
                      <a:pt x="7" y="7"/>
                    </a:lnTo>
                    <a:lnTo>
                      <a:pt x="8" y="9"/>
                    </a:lnTo>
                    <a:lnTo>
                      <a:pt x="8" y="10"/>
                    </a:lnTo>
                    <a:lnTo>
                      <a:pt x="7" y="10"/>
                    </a:lnTo>
                    <a:lnTo>
                      <a:pt x="8" y="11"/>
                    </a:lnTo>
                    <a:lnTo>
                      <a:pt x="9" y="10"/>
                    </a:lnTo>
                    <a:lnTo>
                      <a:pt x="9" y="11"/>
                    </a:lnTo>
                    <a:lnTo>
                      <a:pt x="9" y="14"/>
                    </a:lnTo>
                    <a:lnTo>
                      <a:pt x="11" y="13"/>
                    </a:lnTo>
                    <a:lnTo>
                      <a:pt x="12" y="11"/>
                    </a:lnTo>
                    <a:lnTo>
                      <a:pt x="9" y="10"/>
                    </a:lnTo>
                    <a:lnTo>
                      <a:pt x="11" y="9"/>
                    </a:lnTo>
                    <a:lnTo>
                      <a:pt x="13" y="9"/>
                    </a:lnTo>
                    <a:lnTo>
                      <a:pt x="12" y="7"/>
                    </a:lnTo>
                    <a:lnTo>
                      <a:pt x="13" y="7"/>
                    </a:lnTo>
                    <a:lnTo>
                      <a:pt x="13" y="5"/>
                    </a:lnTo>
                    <a:lnTo>
                      <a:pt x="13" y="3"/>
                    </a:lnTo>
                    <a:lnTo>
                      <a:pt x="11" y="0"/>
                    </a:lnTo>
                    <a:lnTo>
                      <a:pt x="11" y="2"/>
                    </a:lnTo>
                    <a:lnTo>
                      <a:pt x="11" y="3"/>
                    </a:lnTo>
                    <a:lnTo>
                      <a:pt x="9" y="5"/>
                    </a:lnTo>
                    <a:lnTo>
                      <a:pt x="8" y="2"/>
                    </a:lnTo>
                    <a:lnTo>
                      <a:pt x="7" y="3"/>
                    </a:lnTo>
                    <a:lnTo>
                      <a:pt x="8" y="8"/>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5" name="Freeform 559"/>
              <p:cNvSpPr>
                <a:spLocks/>
              </p:cNvSpPr>
              <p:nvPr/>
            </p:nvSpPr>
            <p:spPr bwMode="auto">
              <a:xfrm>
                <a:off x="2358882" y="2656146"/>
                <a:ext cx="9295" cy="15490"/>
              </a:xfrm>
              <a:custGeom>
                <a:avLst/>
                <a:gdLst>
                  <a:gd name="T0" fmla="*/ 3175 w 10"/>
                  <a:gd name="T1" fmla="*/ 19050 h 16"/>
                  <a:gd name="T2" fmla="*/ 3175 w 10"/>
                  <a:gd name="T3" fmla="*/ 17463 h 16"/>
                  <a:gd name="T4" fmla="*/ 3175 w 10"/>
                  <a:gd name="T5" fmla="*/ 17463 h 16"/>
                  <a:gd name="T6" fmla="*/ 1588 w 10"/>
                  <a:gd name="T7" fmla="*/ 14288 h 16"/>
                  <a:gd name="T8" fmla="*/ 0 w 10"/>
                  <a:gd name="T9" fmla="*/ 9525 h 16"/>
                  <a:gd name="T10" fmla="*/ 1588 w 10"/>
                  <a:gd name="T11" fmla="*/ 9525 h 16"/>
                  <a:gd name="T12" fmla="*/ 6350 w 10"/>
                  <a:gd name="T13" fmla="*/ 11113 h 16"/>
                  <a:gd name="T14" fmla="*/ 6350 w 10"/>
                  <a:gd name="T15" fmla="*/ 12700 h 16"/>
                  <a:gd name="T16" fmla="*/ 6350 w 10"/>
                  <a:gd name="T17" fmla="*/ 12700 h 16"/>
                  <a:gd name="T18" fmla="*/ 6350 w 10"/>
                  <a:gd name="T19" fmla="*/ 11113 h 16"/>
                  <a:gd name="T20" fmla="*/ 9525 w 10"/>
                  <a:gd name="T21" fmla="*/ 14288 h 16"/>
                  <a:gd name="T22" fmla="*/ 7938 w 10"/>
                  <a:gd name="T23" fmla="*/ 11113 h 16"/>
                  <a:gd name="T24" fmla="*/ 9525 w 10"/>
                  <a:gd name="T25" fmla="*/ 9525 h 16"/>
                  <a:gd name="T26" fmla="*/ 7938 w 10"/>
                  <a:gd name="T27" fmla="*/ 9525 h 16"/>
                  <a:gd name="T28" fmla="*/ 6350 w 10"/>
                  <a:gd name="T29" fmla="*/ 9525 h 16"/>
                  <a:gd name="T30" fmla="*/ 6350 w 10"/>
                  <a:gd name="T31" fmla="*/ 7938 h 16"/>
                  <a:gd name="T32" fmla="*/ 6350 w 10"/>
                  <a:gd name="T33" fmla="*/ 4763 h 16"/>
                  <a:gd name="T34" fmla="*/ 6350 w 10"/>
                  <a:gd name="T35" fmla="*/ 3175 h 16"/>
                  <a:gd name="T36" fmla="*/ 6350 w 10"/>
                  <a:gd name="T37" fmla="*/ 1588 h 16"/>
                  <a:gd name="T38" fmla="*/ 6350 w 10"/>
                  <a:gd name="T39" fmla="*/ 0 h 16"/>
                  <a:gd name="T40" fmla="*/ 9525 w 10"/>
                  <a:gd name="T41" fmla="*/ 1588 h 16"/>
                  <a:gd name="T42" fmla="*/ 11113 w 10"/>
                  <a:gd name="T43" fmla="*/ 3175 h 16"/>
                  <a:gd name="T44" fmla="*/ 11113 w 10"/>
                  <a:gd name="T45" fmla="*/ 1588 h 16"/>
                  <a:gd name="T46" fmla="*/ 14288 w 10"/>
                  <a:gd name="T47" fmla="*/ 4763 h 16"/>
                  <a:gd name="T48" fmla="*/ 15875 w 10"/>
                  <a:gd name="T49" fmla="*/ 9525 h 16"/>
                  <a:gd name="T50" fmla="*/ 15875 w 10"/>
                  <a:gd name="T51" fmla="*/ 11113 h 16"/>
                  <a:gd name="T52" fmla="*/ 14288 w 10"/>
                  <a:gd name="T53" fmla="*/ 11113 h 16"/>
                  <a:gd name="T54" fmla="*/ 15875 w 10"/>
                  <a:gd name="T55" fmla="*/ 12700 h 16"/>
                  <a:gd name="T56" fmla="*/ 15875 w 10"/>
                  <a:gd name="T57" fmla="*/ 12700 h 16"/>
                  <a:gd name="T58" fmla="*/ 15875 w 10"/>
                  <a:gd name="T59" fmla="*/ 19050 h 16"/>
                  <a:gd name="T60" fmla="*/ 15875 w 10"/>
                  <a:gd name="T61" fmla="*/ 25400 h 16"/>
                  <a:gd name="T62" fmla="*/ 14288 w 10"/>
                  <a:gd name="T63" fmla="*/ 22225 h 16"/>
                  <a:gd name="T64" fmla="*/ 11113 w 10"/>
                  <a:gd name="T65" fmla="*/ 22225 h 16"/>
                  <a:gd name="T66" fmla="*/ 14288 w 10"/>
                  <a:gd name="T67" fmla="*/ 20638 h 16"/>
                  <a:gd name="T68" fmla="*/ 14288 w 10"/>
                  <a:gd name="T69" fmla="*/ 19050 h 16"/>
                  <a:gd name="T70" fmla="*/ 11113 w 10"/>
                  <a:gd name="T71" fmla="*/ 20638 h 16"/>
                  <a:gd name="T72" fmla="*/ 9525 w 10"/>
                  <a:gd name="T73" fmla="*/ 19050 h 16"/>
                  <a:gd name="T74" fmla="*/ 6350 w 10"/>
                  <a:gd name="T75" fmla="*/ 19050 h 16"/>
                  <a:gd name="T76" fmla="*/ 3175 w 10"/>
                  <a:gd name="T77" fmla="*/ 20638 h 16"/>
                  <a:gd name="T78" fmla="*/ 3175 w 10"/>
                  <a:gd name="T79" fmla="*/ 20638 h 16"/>
                  <a:gd name="T80" fmla="*/ 3175 w 10"/>
                  <a:gd name="T81" fmla="*/ 19050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 h="16">
                    <a:moveTo>
                      <a:pt x="2" y="12"/>
                    </a:moveTo>
                    <a:lnTo>
                      <a:pt x="2" y="12"/>
                    </a:lnTo>
                    <a:lnTo>
                      <a:pt x="4" y="12"/>
                    </a:lnTo>
                    <a:lnTo>
                      <a:pt x="2" y="11"/>
                    </a:lnTo>
                    <a:lnTo>
                      <a:pt x="1" y="9"/>
                    </a:lnTo>
                    <a:lnTo>
                      <a:pt x="0" y="6"/>
                    </a:lnTo>
                    <a:lnTo>
                      <a:pt x="1" y="6"/>
                    </a:lnTo>
                    <a:lnTo>
                      <a:pt x="4" y="7"/>
                    </a:lnTo>
                    <a:lnTo>
                      <a:pt x="4" y="8"/>
                    </a:lnTo>
                    <a:lnTo>
                      <a:pt x="4" y="7"/>
                    </a:lnTo>
                    <a:lnTo>
                      <a:pt x="6" y="9"/>
                    </a:lnTo>
                    <a:lnTo>
                      <a:pt x="5" y="7"/>
                    </a:lnTo>
                    <a:lnTo>
                      <a:pt x="6" y="6"/>
                    </a:lnTo>
                    <a:lnTo>
                      <a:pt x="5" y="6"/>
                    </a:lnTo>
                    <a:lnTo>
                      <a:pt x="4" y="6"/>
                    </a:lnTo>
                    <a:lnTo>
                      <a:pt x="4" y="5"/>
                    </a:lnTo>
                    <a:lnTo>
                      <a:pt x="4" y="3"/>
                    </a:lnTo>
                    <a:lnTo>
                      <a:pt x="2" y="2"/>
                    </a:lnTo>
                    <a:lnTo>
                      <a:pt x="4" y="2"/>
                    </a:lnTo>
                    <a:lnTo>
                      <a:pt x="4" y="1"/>
                    </a:lnTo>
                    <a:lnTo>
                      <a:pt x="4" y="0"/>
                    </a:lnTo>
                    <a:lnTo>
                      <a:pt x="6" y="1"/>
                    </a:lnTo>
                    <a:lnTo>
                      <a:pt x="7" y="2"/>
                    </a:lnTo>
                    <a:lnTo>
                      <a:pt x="7" y="1"/>
                    </a:lnTo>
                    <a:lnTo>
                      <a:pt x="9" y="3"/>
                    </a:lnTo>
                    <a:lnTo>
                      <a:pt x="10" y="6"/>
                    </a:lnTo>
                    <a:lnTo>
                      <a:pt x="10" y="7"/>
                    </a:lnTo>
                    <a:lnTo>
                      <a:pt x="9" y="7"/>
                    </a:lnTo>
                    <a:lnTo>
                      <a:pt x="10" y="8"/>
                    </a:lnTo>
                    <a:lnTo>
                      <a:pt x="10" y="12"/>
                    </a:lnTo>
                    <a:lnTo>
                      <a:pt x="10" y="16"/>
                    </a:lnTo>
                    <a:lnTo>
                      <a:pt x="9" y="14"/>
                    </a:lnTo>
                    <a:lnTo>
                      <a:pt x="7" y="14"/>
                    </a:lnTo>
                    <a:lnTo>
                      <a:pt x="9" y="13"/>
                    </a:lnTo>
                    <a:lnTo>
                      <a:pt x="9" y="12"/>
                    </a:lnTo>
                    <a:lnTo>
                      <a:pt x="7" y="12"/>
                    </a:lnTo>
                    <a:lnTo>
                      <a:pt x="7" y="13"/>
                    </a:lnTo>
                    <a:lnTo>
                      <a:pt x="6" y="12"/>
                    </a:lnTo>
                    <a:lnTo>
                      <a:pt x="4" y="12"/>
                    </a:lnTo>
                    <a:lnTo>
                      <a:pt x="2" y="13"/>
                    </a:lnTo>
                    <a:lnTo>
                      <a:pt x="2" y="12"/>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6" name="Freeform 560"/>
              <p:cNvSpPr>
                <a:spLocks/>
              </p:cNvSpPr>
              <p:nvPr/>
            </p:nvSpPr>
            <p:spPr bwMode="auto">
              <a:xfrm>
                <a:off x="2358882" y="2680929"/>
                <a:ext cx="6196" cy="7745"/>
              </a:xfrm>
              <a:custGeom>
                <a:avLst/>
                <a:gdLst>
                  <a:gd name="T0" fmla="*/ 9525 w 6"/>
                  <a:gd name="T1" fmla="*/ 11112 h 9"/>
                  <a:gd name="T2" fmla="*/ 9525 w 6"/>
                  <a:gd name="T3" fmla="*/ 11112 h 9"/>
                  <a:gd name="T4" fmla="*/ 7938 w 6"/>
                  <a:gd name="T5" fmla="*/ 11112 h 9"/>
                  <a:gd name="T6" fmla="*/ 7938 w 6"/>
                  <a:gd name="T7" fmla="*/ 11112 h 9"/>
                  <a:gd name="T8" fmla="*/ 6350 w 6"/>
                  <a:gd name="T9" fmla="*/ 11112 h 9"/>
                  <a:gd name="T10" fmla="*/ 6350 w 6"/>
                  <a:gd name="T11" fmla="*/ 11112 h 9"/>
                  <a:gd name="T12" fmla="*/ 6350 w 6"/>
                  <a:gd name="T13" fmla="*/ 14287 h 9"/>
                  <a:gd name="T14" fmla="*/ 6350 w 6"/>
                  <a:gd name="T15" fmla="*/ 14287 h 9"/>
                  <a:gd name="T16" fmla="*/ 3175 w 6"/>
                  <a:gd name="T17" fmla="*/ 12700 h 9"/>
                  <a:gd name="T18" fmla="*/ 3175 w 6"/>
                  <a:gd name="T19" fmla="*/ 12700 h 9"/>
                  <a:gd name="T20" fmla="*/ 1588 w 6"/>
                  <a:gd name="T21" fmla="*/ 12700 h 9"/>
                  <a:gd name="T22" fmla="*/ 1588 w 6"/>
                  <a:gd name="T23" fmla="*/ 12700 h 9"/>
                  <a:gd name="T24" fmla="*/ 0 w 6"/>
                  <a:gd name="T25" fmla="*/ 12700 h 9"/>
                  <a:gd name="T26" fmla="*/ 0 w 6"/>
                  <a:gd name="T27" fmla="*/ 12700 h 9"/>
                  <a:gd name="T28" fmla="*/ 1588 w 6"/>
                  <a:gd name="T29" fmla="*/ 11112 h 9"/>
                  <a:gd name="T30" fmla="*/ 1588 w 6"/>
                  <a:gd name="T31" fmla="*/ 11112 h 9"/>
                  <a:gd name="T32" fmla="*/ 3175 w 6"/>
                  <a:gd name="T33" fmla="*/ 7937 h 9"/>
                  <a:gd name="T34" fmla="*/ 3175 w 6"/>
                  <a:gd name="T35" fmla="*/ 7937 h 9"/>
                  <a:gd name="T36" fmla="*/ 6350 w 6"/>
                  <a:gd name="T37" fmla="*/ 7937 h 9"/>
                  <a:gd name="T38" fmla="*/ 6350 w 6"/>
                  <a:gd name="T39" fmla="*/ 7937 h 9"/>
                  <a:gd name="T40" fmla="*/ 7938 w 6"/>
                  <a:gd name="T41" fmla="*/ 4762 h 9"/>
                  <a:gd name="T42" fmla="*/ 7938 w 6"/>
                  <a:gd name="T43" fmla="*/ 4762 h 9"/>
                  <a:gd name="T44" fmla="*/ 6350 w 6"/>
                  <a:gd name="T45" fmla="*/ 4762 h 9"/>
                  <a:gd name="T46" fmla="*/ 6350 w 6"/>
                  <a:gd name="T47" fmla="*/ 3175 h 9"/>
                  <a:gd name="T48" fmla="*/ 6350 w 6"/>
                  <a:gd name="T49" fmla="*/ 3175 h 9"/>
                  <a:gd name="T50" fmla="*/ 7938 w 6"/>
                  <a:gd name="T51" fmla="*/ 0 h 9"/>
                  <a:gd name="T52" fmla="*/ 7938 w 6"/>
                  <a:gd name="T53" fmla="*/ 0 h 9"/>
                  <a:gd name="T54" fmla="*/ 7938 w 6"/>
                  <a:gd name="T55" fmla="*/ 0 h 9"/>
                  <a:gd name="T56" fmla="*/ 7938 w 6"/>
                  <a:gd name="T57" fmla="*/ 0 h 9"/>
                  <a:gd name="T58" fmla="*/ 9525 w 6"/>
                  <a:gd name="T59" fmla="*/ 3175 h 9"/>
                  <a:gd name="T60" fmla="*/ 9525 w 6"/>
                  <a:gd name="T61" fmla="*/ 3175 h 9"/>
                  <a:gd name="T62" fmla="*/ 9525 w 6"/>
                  <a:gd name="T63" fmla="*/ 4762 h 9"/>
                  <a:gd name="T64" fmla="*/ 9525 w 6"/>
                  <a:gd name="T65" fmla="*/ 4762 h 9"/>
                  <a:gd name="T66" fmla="*/ 9525 w 6"/>
                  <a:gd name="T67" fmla="*/ 6350 h 9"/>
                  <a:gd name="T68" fmla="*/ 9525 w 6"/>
                  <a:gd name="T69" fmla="*/ 6350 h 9"/>
                  <a:gd name="T70" fmla="*/ 9525 w 6"/>
                  <a:gd name="T71" fmla="*/ 7937 h 9"/>
                  <a:gd name="T72" fmla="*/ 9525 w 6"/>
                  <a:gd name="T73" fmla="*/ 7937 h 9"/>
                  <a:gd name="T74" fmla="*/ 9525 w 6"/>
                  <a:gd name="T75" fmla="*/ 11112 h 9"/>
                  <a:gd name="T76" fmla="*/ 9525 w 6"/>
                  <a:gd name="T77" fmla="*/ 11112 h 9"/>
                  <a:gd name="T78" fmla="*/ 9525 w 6"/>
                  <a:gd name="T79" fmla="*/ 11112 h 9"/>
                  <a:gd name="T80" fmla="*/ 9525 w 6"/>
                  <a:gd name="T81" fmla="*/ 11112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 h="9">
                    <a:moveTo>
                      <a:pt x="6" y="7"/>
                    </a:moveTo>
                    <a:lnTo>
                      <a:pt x="6" y="7"/>
                    </a:lnTo>
                    <a:lnTo>
                      <a:pt x="5" y="7"/>
                    </a:lnTo>
                    <a:lnTo>
                      <a:pt x="4" y="7"/>
                    </a:lnTo>
                    <a:lnTo>
                      <a:pt x="4" y="9"/>
                    </a:lnTo>
                    <a:lnTo>
                      <a:pt x="2" y="8"/>
                    </a:lnTo>
                    <a:lnTo>
                      <a:pt x="1" y="8"/>
                    </a:lnTo>
                    <a:lnTo>
                      <a:pt x="0" y="8"/>
                    </a:lnTo>
                    <a:lnTo>
                      <a:pt x="1" y="7"/>
                    </a:lnTo>
                    <a:lnTo>
                      <a:pt x="2" y="5"/>
                    </a:lnTo>
                    <a:lnTo>
                      <a:pt x="4" y="5"/>
                    </a:lnTo>
                    <a:lnTo>
                      <a:pt x="5" y="3"/>
                    </a:lnTo>
                    <a:lnTo>
                      <a:pt x="4" y="3"/>
                    </a:lnTo>
                    <a:lnTo>
                      <a:pt x="4" y="2"/>
                    </a:lnTo>
                    <a:lnTo>
                      <a:pt x="5" y="0"/>
                    </a:lnTo>
                    <a:lnTo>
                      <a:pt x="6" y="2"/>
                    </a:lnTo>
                    <a:lnTo>
                      <a:pt x="6" y="3"/>
                    </a:lnTo>
                    <a:lnTo>
                      <a:pt x="6" y="4"/>
                    </a:lnTo>
                    <a:lnTo>
                      <a:pt x="6" y="5"/>
                    </a:lnTo>
                    <a:lnTo>
                      <a:pt x="6" y="7"/>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7" name="Freeform 561"/>
              <p:cNvSpPr>
                <a:spLocks/>
              </p:cNvSpPr>
              <p:nvPr/>
            </p:nvSpPr>
            <p:spPr bwMode="auto">
              <a:xfrm>
                <a:off x="2365078" y="2617422"/>
                <a:ext cx="26334" cy="58860"/>
              </a:xfrm>
              <a:custGeom>
                <a:avLst/>
                <a:gdLst>
                  <a:gd name="T0" fmla="*/ 9525 w 27"/>
                  <a:gd name="T1" fmla="*/ 95250 h 61"/>
                  <a:gd name="T2" fmla="*/ 11112 w 27"/>
                  <a:gd name="T3" fmla="*/ 93662 h 61"/>
                  <a:gd name="T4" fmla="*/ 11112 w 27"/>
                  <a:gd name="T5" fmla="*/ 92075 h 61"/>
                  <a:gd name="T6" fmla="*/ 9525 w 27"/>
                  <a:gd name="T7" fmla="*/ 84137 h 61"/>
                  <a:gd name="T8" fmla="*/ 7937 w 27"/>
                  <a:gd name="T9" fmla="*/ 79375 h 61"/>
                  <a:gd name="T10" fmla="*/ 9525 w 27"/>
                  <a:gd name="T11" fmla="*/ 79375 h 61"/>
                  <a:gd name="T12" fmla="*/ 11112 w 27"/>
                  <a:gd name="T13" fmla="*/ 77787 h 61"/>
                  <a:gd name="T14" fmla="*/ 7937 w 27"/>
                  <a:gd name="T15" fmla="*/ 76200 h 61"/>
                  <a:gd name="T16" fmla="*/ 9525 w 27"/>
                  <a:gd name="T17" fmla="*/ 69850 h 61"/>
                  <a:gd name="T18" fmla="*/ 9525 w 27"/>
                  <a:gd name="T19" fmla="*/ 69850 h 61"/>
                  <a:gd name="T20" fmla="*/ 6350 w 27"/>
                  <a:gd name="T21" fmla="*/ 68262 h 61"/>
                  <a:gd name="T22" fmla="*/ 7937 w 27"/>
                  <a:gd name="T23" fmla="*/ 65087 h 61"/>
                  <a:gd name="T24" fmla="*/ 4762 w 27"/>
                  <a:gd name="T25" fmla="*/ 61912 h 61"/>
                  <a:gd name="T26" fmla="*/ 1587 w 27"/>
                  <a:gd name="T27" fmla="*/ 60325 h 61"/>
                  <a:gd name="T28" fmla="*/ 0 w 27"/>
                  <a:gd name="T29" fmla="*/ 60325 h 61"/>
                  <a:gd name="T30" fmla="*/ 0 w 27"/>
                  <a:gd name="T31" fmla="*/ 57150 h 61"/>
                  <a:gd name="T32" fmla="*/ 1587 w 27"/>
                  <a:gd name="T33" fmla="*/ 52387 h 61"/>
                  <a:gd name="T34" fmla="*/ 4762 w 27"/>
                  <a:gd name="T35" fmla="*/ 57150 h 61"/>
                  <a:gd name="T36" fmla="*/ 9525 w 27"/>
                  <a:gd name="T37" fmla="*/ 52387 h 61"/>
                  <a:gd name="T38" fmla="*/ 11112 w 27"/>
                  <a:gd name="T39" fmla="*/ 50800 h 61"/>
                  <a:gd name="T40" fmla="*/ 9525 w 27"/>
                  <a:gd name="T41" fmla="*/ 47625 h 61"/>
                  <a:gd name="T42" fmla="*/ 9525 w 27"/>
                  <a:gd name="T43" fmla="*/ 41275 h 61"/>
                  <a:gd name="T44" fmla="*/ 9525 w 27"/>
                  <a:gd name="T45" fmla="*/ 34925 h 61"/>
                  <a:gd name="T46" fmla="*/ 14287 w 27"/>
                  <a:gd name="T47" fmla="*/ 33337 h 61"/>
                  <a:gd name="T48" fmla="*/ 19050 w 27"/>
                  <a:gd name="T49" fmla="*/ 39687 h 61"/>
                  <a:gd name="T50" fmla="*/ 17462 w 27"/>
                  <a:gd name="T51" fmla="*/ 34925 h 61"/>
                  <a:gd name="T52" fmla="*/ 17462 w 27"/>
                  <a:gd name="T53" fmla="*/ 30162 h 61"/>
                  <a:gd name="T54" fmla="*/ 19050 w 27"/>
                  <a:gd name="T55" fmla="*/ 23812 h 61"/>
                  <a:gd name="T56" fmla="*/ 23812 w 27"/>
                  <a:gd name="T57" fmla="*/ 22225 h 61"/>
                  <a:gd name="T58" fmla="*/ 23812 w 27"/>
                  <a:gd name="T59" fmla="*/ 14287 h 61"/>
                  <a:gd name="T60" fmla="*/ 25400 w 27"/>
                  <a:gd name="T61" fmla="*/ 0 h 61"/>
                  <a:gd name="T62" fmla="*/ 25400 w 27"/>
                  <a:gd name="T63" fmla="*/ 6350 h 61"/>
                  <a:gd name="T64" fmla="*/ 26987 w 27"/>
                  <a:gd name="T65" fmla="*/ 14287 h 61"/>
                  <a:gd name="T66" fmla="*/ 23812 w 27"/>
                  <a:gd name="T67" fmla="*/ 31750 h 61"/>
                  <a:gd name="T68" fmla="*/ 23812 w 27"/>
                  <a:gd name="T69" fmla="*/ 31750 h 61"/>
                  <a:gd name="T70" fmla="*/ 22225 w 27"/>
                  <a:gd name="T71" fmla="*/ 38100 h 61"/>
                  <a:gd name="T72" fmla="*/ 22225 w 27"/>
                  <a:gd name="T73" fmla="*/ 44450 h 61"/>
                  <a:gd name="T74" fmla="*/ 22225 w 27"/>
                  <a:gd name="T75" fmla="*/ 49212 h 61"/>
                  <a:gd name="T76" fmla="*/ 31750 w 27"/>
                  <a:gd name="T77" fmla="*/ 47625 h 61"/>
                  <a:gd name="T78" fmla="*/ 34925 w 27"/>
                  <a:gd name="T79" fmla="*/ 44450 h 61"/>
                  <a:gd name="T80" fmla="*/ 41275 w 27"/>
                  <a:gd name="T81" fmla="*/ 42862 h 61"/>
                  <a:gd name="T82" fmla="*/ 41275 w 27"/>
                  <a:gd name="T83" fmla="*/ 47625 h 61"/>
                  <a:gd name="T84" fmla="*/ 41275 w 27"/>
                  <a:gd name="T85" fmla="*/ 52387 h 61"/>
                  <a:gd name="T86" fmla="*/ 34925 w 27"/>
                  <a:gd name="T87" fmla="*/ 57150 h 61"/>
                  <a:gd name="T88" fmla="*/ 26987 w 27"/>
                  <a:gd name="T89" fmla="*/ 61912 h 61"/>
                  <a:gd name="T90" fmla="*/ 23812 w 27"/>
                  <a:gd name="T91" fmla="*/ 60325 h 61"/>
                  <a:gd name="T92" fmla="*/ 23812 w 27"/>
                  <a:gd name="T93" fmla="*/ 66675 h 61"/>
                  <a:gd name="T94" fmla="*/ 22225 w 27"/>
                  <a:gd name="T95" fmla="*/ 73025 h 61"/>
                  <a:gd name="T96" fmla="*/ 19050 w 27"/>
                  <a:gd name="T97" fmla="*/ 74612 h 61"/>
                  <a:gd name="T98" fmla="*/ 19050 w 27"/>
                  <a:gd name="T99" fmla="*/ 79375 h 61"/>
                  <a:gd name="T100" fmla="*/ 22225 w 27"/>
                  <a:gd name="T101" fmla="*/ 85725 h 61"/>
                  <a:gd name="T102" fmla="*/ 15875 w 27"/>
                  <a:gd name="T103" fmla="*/ 85725 h 61"/>
                  <a:gd name="T104" fmla="*/ 14287 w 27"/>
                  <a:gd name="T105" fmla="*/ 92075 h 61"/>
                  <a:gd name="T106" fmla="*/ 14287 w 27"/>
                  <a:gd name="T107" fmla="*/ 96837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61">
                    <a:moveTo>
                      <a:pt x="9" y="61"/>
                    </a:moveTo>
                    <a:lnTo>
                      <a:pt x="9" y="61"/>
                    </a:lnTo>
                    <a:lnTo>
                      <a:pt x="6" y="60"/>
                    </a:lnTo>
                    <a:lnTo>
                      <a:pt x="7" y="59"/>
                    </a:lnTo>
                    <a:lnTo>
                      <a:pt x="6" y="59"/>
                    </a:lnTo>
                    <a:lnTo>
                      <a:pt x="7" y="58"/>
                    </a:lnTo>
                    <a:lnTo>
                      <a:pt x="6" y="57"/>
                    </a:lnTo>
                    <a:lnTo>
                      <a:pt x="6" y="53"/>
                    </a:lnTo>
                    <a:lnTo>
                      <a:pt x="5" y="53"/>
                    </a:lnTo>
                    <a:lnTo>
                      <a:pt x="5" y="52"/>
                    </a:lnTo>
                    <a:lnTo>
                      <a:pt x="5" y="50"/>
                    </a:lnTo>
                    <a:lnTo>
                      <a:pt x="6" y="50"/>
                    </a:lnTo>
                    <a:lnTo>
                      <a:pt x="6" y="49"/>
                    </a:lnTo>
                    <a:lnTo>
                      <a:pt x="7" y="49"/>
                    </a:lnTo>
                    <a:lnTo>
                      <a:pt x="6" y="48"/>
                    </a:lnTo>
                    <a:lnTo>
                      <a:pt x="5" y="48"/>
                    </a:lnTo>
                    <a:lnTo>
                      <a:pt x="5" y="46"/>
                    </a:lnTo>
                    <a:lnTo>
                      <a:pt x="6" y="44"/>
                    </a:lnTo>
                    <a:lnTo>
                      <a:pt x="6" y="43"/>
                    </a:lnTo>
                    <a:lnTo>
                      <a:pt x="5" y="43"/>
                    </a:lnTo>
                    <a:lnTo>
                      <a:pt x="4" y="43"/>
                    </a:lnTo>
                    <a:lnTo>
                      <a:pt x="5" y="41"/>
                    </a:lnTo>
                    <a:lnTo>
                      <a:pt x="4" y="39"/>
                    </a:lnTo>
                    <a:lnTo>
                      <a:pt x="3" y="39"/>
                    </a:lnTo>
                    <a:lnTo>
                      <a:pt x="3" y="38"/>
                    </a:lnTo>
                    <a:lnTo>
                      <a:pt x="1" y="38"/>
                    </a:lnTo>
                    <a:lnTo>
                      <a:pt x="0" y="39"/>
                    </a:lnTo>
                    <a:lnTo>
                      <a:pt x="0" y="38"/>
                    </a:lnTo>
                    <a:lnTo>
                      <a:pt x="1" y="37"/>
                    </a:lnTo>
                    <a:lnTo>
                      <a:pt x="0" y="36"/>
                    </a:lnTo>
                    <a:lnTo>
                      <a:pt x="0" y="35"/>
                    </a:lnTo>
                    <a:lnTo>
                      <a:pt x="1" y="33"/>
                    </a:lnTo>
                    <a:lnTo>
                      <a:pt x="3" y="33"/>
                    </a:lnTo>
                    <a:lnTo>
                      <a:pt x="3" y="35"/>
                    </a:lnTo>
                    <a:lnTo>
                      <a:pt x="3" y="36"/>
                    </a:lnTo>
                    <a:lnTo>
                      <a:pt x="4" y="36"/>
                    </a:lnTo>
                    <a:lnTo>
                      <a:pt x="6" y="33"/>
                    </a:lnTo>
                    <a:lnTo>
                      <a:pt x="7" y="32"/>
                    </a:lnTo>
                    <a:lnTo>
                      <a:pt x="6" y="31"/>
                    </a:lnTo>
                    <a:lnTo>
                      <a:pt x="6" y="30"/>
                    </a:lnTo>
                    <a:lnTo>
                      <a:pt x="6" y="28"/>
                    </a:lnTo>
                    <a:lnTo>
                      <a:pt x="6" y="26"/>
                    </a:lnTo>
                    <a:lnTo>
                      <a:pt x="6" y="25"/>
                    </a:lnTo>
                    <a:lnTo>
                      <a:pt x="6" y="22"/>
                    </a:lnTo>
                    <a:lnTo>
                      <a:pt x="7" y="21"/>
                    </a:lnTo>
                    <a:lnTo>
                      <a:pt x="9" y="21"/>
                    </a:lnTo>
                    <a:lnTo>
                      <a:pt x="10" y="25"/>
                    </a:lnTo>
                    <a:lnTo>
                      <a:pt x="11" y="25"/>
                    </a:lnTo>
                    <a:lnTo>
                      <a:pt x="12" y="25"/>
                    </a:lnTo>
                    <a:lnTo>
                      <a:pt x="11" y="24"/>
                    </a:lnTo>
                    <a:lnTo>
                      <a:pt x="11" y="22"/>
                    </a:lnTo>
                    <a:lnTo>
                      <a:pt x="12" y="21"/>
                    </a:lnTo>
                    <a:lnTo>
                      <a:pt x="11" y="20"/>
                    </a:lnTo>
                    <a:lnTo>
                      <a:pt x="11" y="19"/>
                    </a:lnTo>
                    <a:lnTo>
                      <a:pt x="12" y="16"/>
                    </a:lnTo>
                    <a:lnTo>
                      <a:pt x="12" y="15"/>
                    </a:lnTo>
                    <a:lnTo>
                      <a:pt x="14" y="15"/>
                    </a:lnTo>
                    <a:lnTo>
                      <a:pt x="15" y="14"/>
                    </a:lnTo>
                    <a:lnTo>
                      <a:pt x="16" y="11"/>
                    </a:lnTo>
                    <a:lnTo>
                      <a:pt x="16" y="10"/>
                    </a:lnTo>
                    <a:lnTo>
                      <a:pt x="15" y="9"/>
                    </a:lnTo>
                    <a:lnTo>
                      <a:pt x="15" y="5"/>
                    </a:lnTo>
                    <a:lnTo>
                      <a:pt x="16" y="0"/>
                    </a:lnTo>
                    <a:lnTo>
                      <a:pt x="16" y="1"/>
                    </a:lnTo>
                    <a:lnTo>
                      <a:pt x="16" y="4"/>
                    </a:lnTo>
                    <a:lnTo>
                      <a:pt x="15" y="8"/>
                    </a:lnTo>
                    <a:lnTo>
                      <a:pt x="17" y="9"/>
                    </a:lnTo>
                    <a:lnTo>
                      <a:pt x="16" y="16"/>
                    </a:lnTo>
                    <a:lnTo>
                      <a:pt x="15" y="20"/>
                    </a:lnTo>
                    <a:lnTo>
                      <a:pt x="14" y="21"/>
                    </a:lnTo>
                    <a:lnTo>
                      <a:pt x="14" y="22"/>
                    </a:lnTo>
                    <a:lnTo>
                      <a:pt x="14" y="24"/>
                    </a:lnTo>
                    <a:lnTo>
                      <a:pt x="12" y="27"/>
                    </a:lnTo>
                    <a:lnTo>
                      <a:pt x="14" y="28"/>
                    </a:lnTo>
                    <a:lnTo>
                      <a:pt x="14" y="31"/>
                    </a:lnTo>
                    <a:lnTo>
                      <a:pt x="15" y="32"/>
                    </a:lnTo>
                    <a:lnTo>
                      <a:pt x="16" y="32"/>
                    </a:lnTo>
                    <a:lnTo>
                      <a:pt x="20" y="30"/>
                    </a:lnTo>
                    <a:lnTo>
                      <a:pt x="21" y="28"/>
                    </a:lnTo>
                    <a:lnTo>
                      <a:pt x="22" y="28"/>
                    </a:lnTo>
                    <a:lnTo>
                      <a:pt x="23" y="28"/>
                    </a:lnTo>
                    <a:lnTo>
                      <a:pt x="25" y="27"/>
                    </a:lnTo>
                    <a:lnTo>
                      <a:pt x="26" y="27"/>
                    </a:lnTo>
                    <a:lnTo>
                      <a:pt x="26" y="28"/>
                    </a:lnTo>
                    <a:lnTo>
                      <a:pt x="26" y="30"/>
                    </a:lnTo>
                    <a:lnTo>
                      <a:pt x="26" y="32"/>
                    </a:lnTo>
                    <a:lnTo>
                      <a:pt x="27" y="33"/>
                    </a:lnTo>
                    <a:lnTo>
                      <a:pt x="26" y="33"/>
                    </a:lnTo>
                    <a:lnTo>
                      <a:pt x="25" y="35"/>
                    </a:lnTo>
                    <a:lnTo>
                      <a:pt x="22" y="36"/>
                    </a:lnTo>
                    <a:lnTo>
                      <a:pt x="21" y="39"/>
                    </a:lnTo>
                    <a:lnTo>
                      <a:pt x="18" y="39"/>
                    </a:lnTo>
                    <a:lnTo>
                      <a:pt x="17" y="39"/>
                    </a:lnTo>
                    <a:lnTo>
                      <a:pt x="15" y="36"/>
                    </a:lnTo>
                    <a:lnTo>
                      <a:pt x="15" y="38"/>
                    </a:lnTo>
                    <a:lnTo>
                      <a:pt x="15" y="41"/>
                    </a:lnTo>
                    <a:lnTo>
                      <a:pt x="15" y="42"/>
                    </a:lnTo>
                    <a:lnTo>
                      <a:pt x="14" y="43"/>
                    </a:lnTo>
                    <a:lnTo>
                      <a:pt x="14" y="44"/>
                    </a:lnTo>
                    <a:lnTo>
                      <a:pt x="14" y="46"/>
                    </a:lnTo>
                    <a:lnTo>
                      <a:pt x="12" y="47"/>
                    </a:lnTo>
                    <a:lnTo>
                      <a:pt x="12" y="48"/>
                    </a:lnTo>
                    <a:lnTo>
                      <a:pt x="12" y="49"/>
                    </a:lnTo>
                    <a:lnTo>
                      <a:pt x="12" y="50"/>
                    </a:lnTo>
                    <a:lnTo>
                      <a:pt x="14" y="50"/>
                    </a:lnTo>
                    <a:lnTo>
                      <a:pt x="14" y="52"/>
                    </a:lnTo>
                    <a:lnTo>
                      <a:pt x="14" y="54"/>
                    </a:lnTo>
                    <a:lnTo>
                      <a:pt x="11" y="54"/>
                    </a:lnTo>
                    <a:lnTo>
                      <a:pt x="10" y="54"/>
                    </a:lnTo>
                    <a:lnTo>
                      <a:pt x="9" y="54"/>
                    </a:lnTo>
                    <a:lnTo>
                      <a:pt x="9" y="58"/>
                    </a:lnTo>
                    <a:lnTo>
                      <a:pt x="10" y="59"/>
                    </a:lnTo>
                    <a:lnTo>
                      <a:pt x="9" y="60"/>
                    </a:lnTo>
                    <a:lnTo>
                      <a:pt x="9" y="61"/>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8" name="Freeform 562"/>
              <p:cNvSpPr>
                <a:spLocks/>
              </p:cNvSpPr>
              <p:nvPr/>
            </p:nvSpPr>
            <p:spPr bwMode="auto">
              <a:xfrm>
                <a:off x="2374373" y="2594188"/>
                <a:ext cx="12393" cy="7745"/>
              </a:xfrm>
              <a:custGeom>
                <a:avLst/>
                <a:gdLst>
                  <a:gd name="T0" fmla="*/ 11113 w 12"/>
                  <a:gd name="T1" fmla="*/ 14288 h 9"/>
                  <a:gd name="T2" fmla="*/ 11113 w 12"/>
                  <a:gd name="T3" fmla="*/ 14288 h 9"/>
                  <a:gd name="T4" fmla="*/ 7938 w 12"/>
                  <a:gd name="T5" fmla="*/ 14288 h 9"/>
                  <a:gd name="T6" fmla="*/ 6350 w 12"/>
                  <a:gd name="T7" fmla="*/ 12700 h 9"/>
                  <a:gd name="T8" fmla="*/ 6350 w 12"/>
                  <a:gd name="T9" fmla="*/ 12700 h 9"/>
                  <a:gd name="T10" fmla="*/ 3175 w 12"/>
                  <a:gd name="T11" fmla="*/ 9525 h 9"/>
                  <a:gd name="T12" fmla="*/ 3175 w 12"/>
                  <a:gd name="T13" fmla="*/ 9525 h 9"/>
                  <a:gd name="T14" fmla="*/ 0 w 12"/>
                  <a:gd name="T15" fmla="*/ 11113 h 9"/>
                  <a:gd name="T16" fmla="*/ 0 w 12"/>
                  <a:gd name="T17" fmla="*/ 11113 h 9"/>
                  <a:gd name="T18" fmla="*/ 0 w 12"/>
                  <a:gd name="T19" fmla="*/ 9525 h 9"/>
                  <a:gd name="T20" fmla="*/ 1588 w 12"/>
                  <a:gd name="T21" fmla="*/ 6350 h 9"/>
                  <a:gd name="T22" fmla="*/ 1588 w 12"/>
                  <a:gd name="T23" fmla="*/ 6350 h 9"/>
                  <a:gd name="T24" fmla="*/ 3175 w 12"/>
                  <a:gd name="T25" fmla="*/ 4763 h 9"/>
                  <a:gd name="T26" fmla="*/ 3175 w 12"/>
                  <a:gd name="T27" fmla="*/ 4763 h 9"/>
                  <a:gd name="T28" fmla="*/ 7938 w 12"/>
                  <a:gd name="T29" fmla="*/ 3175 h 9"/>
                  <a:gd name="T30" fmla="*/ 9525 w 12"/>
                  <a:gd name="T31" fmla="*/ 3175 h 9"/>
                  <a:gd name="T32" fmla="*/ 9525 w 12"/>
                  <a:gd name="T33" fmla="*/ 3175 h 9"/>
                  <a:gd name="T34" fmla="*/ 11113 w 12"/>
                  <a:gd name="T35" fmla="*/ 1588 h 9"/>
                  <a:gd name="T36" fmla="*/ 12700 w 12"/>
                  <a:gd name="T37" fmla="*/ 0 h 9"/>
                  <a:gd name="T38" fmla="*/ 12700 w 12"/>
                  <a:gd name="T39" fmla="*/ 0 h 9"/>
                  <a:gd name="T40" fmla="*/ 12700 w 12"/>
                  <a:gd name="T41" fmla="*/ 0 h 9"/>
                  <a:gd name="T42" fmla="*/ 15875 w 12"/>
                  <a:gd name="T43" fmla="*/ 0 h 9"/>
                  <a:gd name="T44" fmla="*/ 15875 w 12"/>
                  <a:gd name="T45" fmla="*/ 0 h 9"/>
                  <a:gd name="T46" fmla="*/ 15875 w 12"/>
                  <a:gd name="T47" fmla="*/ 3175 h 9"/>
                  <a:gd name="T48" fmla="*/ 17463 w 12"/>
                  <a:gd name="T49" fmla="*/ 6350 h 9"/>
                  <a:gd name="T50" fmla="*/ 17463 w 12"/>
                  <a:gd name="T51" fmla="*/ 6350 h 9"/>
                  <a:gd name="T52" fmla="*/ 19050 w 12"/>
                  <a:gd name="T53" fmla="*/ 6350 h 9"/>
                  <a:gd name="T54" fmla="*/ 19050 w 12"/>
                  <a:gd name="T55" fmla="*/ 9525 h 9"/>
                  <a:gd name="T56" fmla="*/ 19050 w 12"/>
                  <a:gd name="T57" fmla="*/ 9525 h 9"/>
                  <a:gd name="T58" fmla="*/ 15875 w 12"/>
                  <a:gd name="T59" fmla="*/ 11113 h 9"/>
                  <a:gd name="T60" fmla="*/ 15875 w 12"/>
                  <a:gd name="T61" fmla="*/ 11113 h 9"/>
                  <a:gd name="T62" fmla="*/ 12700 w 12"/>
                  <a:gd name="T63" fmla="*/ 12700 h 9"/>
                  <a:gd name="T64" fmla="*/ 12700 w 12"/>
                  <a:gd name="T65" fmla="*/ 12700 h 9"/>
                  <a:gd name="T66" fmla="*/ 11113 w 12"/>
                  <a:gd name="T67" fmla="*/ 14288 h 9"/>
                  <a:gd name="T68" fmla="*/ 11113 w 12"/>
                  <a:gd name="T69" fmla="*/ 14288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 h="9">
                    <a:moveTo>
                      <a:pt x="7" y="9"/>
                    </a:moveTo>
                    <a:lnTo>
                      <a:pt x="7" y="9"/>
                    </a:lnTo>
                    <a:lnTo>
                      <a:pt x="5" y="9"/>
                    </a:lnTo>
                    <a:lnTo>
                      <a:pt x="4" y="8"/>
                    </a:lnTo>
                    <a:lnTo>
                      <a:pt x="2" y="6"/>
                    </a:lnTo>
                    <a:lnTo>
                      <a:pt x="0" y="7"/>
                    </a:lnTo>
                    <a:lnTo>
                      <a:pt x="0" y="6"/>
                    </a:lnTo>
                    <a:lnTo>
                      <a:pt x="1" y="4"/>
                    </a:lnTo>
                    <a:lnTo>
                      <a:pt x="2" y="3"/>
                    </a:lnTo>
                    <a:lnTo>
                      <a:pt x="5" y="2"/>
                    </a:lnTo>
                    <a:lnTo>
                      <a:pt x="6" y="2"/>
                    </a:lnTo>
                    <a:lnTo>
                      <a:pt x="7" y="1"/>
                    </a:lnTo>
                    <a:lnTo>
                      <a:pt x="8" y="0"/>
                    </a:lnTo>
                    <a:lnTo>
                      <a:pt x="10" y="0"/>
                    </a:lnTo>
                    <a:lnTo>
                      <a:pt x="10" y="2"/>
                    </a:lnTo>
                    <a:lnTo>
                      <a:pt x="11" y="4"/>
                    </a:lnTo>
                    <a:lnTo>
                      <a:pt x="12" y="4"/>
                    </a:lnTo>
                    <a:lnTo>
                      <a:pt x="12" y="6"/>
                    </a:lnTo>
                    <a:lnTo>
                      <a:pt x="10" y="7"/>
                    </a:lnTo>
                    <a:lnTo>
                      <a:pt x="8" y="8"/>
                    </a:lnTo>
                    <a:lnTo>
                      <a:pt x="7" y="9"/>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9" name="Freeform 563"/>
              <p:cNvSpPr>
                <a:spLocks/>
              </p:cNvSpPr>
              <p:nvPr/>
            </p:nvSpPr>
            <p:spPr bwMode="auto">
              <a:xfrm>
                <a:off x="2368176" y="2606579"/>
                <a:ext cx="10843" cy="6196"/>
              </a:xfrm>
              <a:custGeom>
                <a:avLst/>
                <a:gdLst>
                  <a:gd name="T0" fmla="*/ 17462 w 11"/>
                  <a:gd name="T1" fmla="*/ 1588 h 6"/>
                  <a:gd name="T2" fmla="*/ 17462 w 11"/>
                  <a:gd name="T3" fmla="*/ 1588 h 6"/>
                  <a:gd name="T4" fmla="*/ 12700 w 11"/>
                  <a:gd name="T5" fmla="*/ 1588 h 6"/>
                  <a:gd name="T6" fmla="*/ 11112 w 11"/>
                  <a:gd name="T7" fmla="*/ 1588 h 6"/>
                  <a:gd name="T8" fmla="*/ 11112 w 11"/>
                  <a:gd name="T9" fmla="*/ 1588 h 6"/>
                  <a:gd name="T10" fmla="*/ 9525 w 11"/>
                  <a:gd name="T11" fmla="*/ 1588 h 6"/>
                  <a:gd name="T12" fmla="*/ 7937 w 11"/>
                  <a:gd name="T13" fmla="*/ 1588 h 6"/>
                  <a:gd name="T14" fmla="*/ 7937 w 11"/>
                  <a:gd name="T15" fmla="*/ 1588 h 6"/>
                  <a:gd name="T16" fmla="*/ 4762 w 11"/>
                  <a:gd name="T17" fmla="*/ 0 h 6"/>
                  <a:gd name="T18" fmla="*/ 4762 w 11"/>
                  <a:gd name="T19" fmla="*/ 0 h 6"/>
                  <a:gd name="T20" fmla="*/ 4762 w 11"/>
                  <a:gd name="T21" fmla="*/ 0 h 6"/>
                  <a:gd name="T22" fmla="*/ 3175 w 11"/>
                  <a:gd name="T23" fmla="*/ 0 h 6"/>
                  <a:gd name="T24" fmla="*/ 3175 w 11"/>
                  <a:gd name="T25" fmla="*/ 1588 h 6"/>
                  <a:gd name="T26" fmla="*/ 3175 w 11"/>
                  <a:gd name="T27" fmla="*/ 1588 h 6"/>
                  <a:gd name="T28" fmla="*/ 0 w 11"/>
                  <a:gd name="T29" fmla="*/ 4763 h 6"/>
                  <a:gd name="T30" fmla="*/ 0 w 11"/>
                  <a:gd name="T31" fmla="*/ 6350 h 6"/>
                  <a:gd name="T32" fmla="*/ 0 w 11"/>
                  <a:gd name="T33" fmla="*/ 6350 h 6"/>
                  <a:gd name="T34" fmla="*/ 1587 w 11"/>
                  <a:gd name="T35" fmla="*/ 6350 h 6"/>
                  <a:gd name="T36" fmla="*/ 1587 w 11"/>
                  <a:gd name="T37" fmla="*/ 6350 h 6"/>
                  <a:gd name="T38" fmla="*/ 1587 w 11"/>
                  <a:gd name="T39" fmla="*/ 6350 h 6"/>
                  <a:gd name="T40" fmla="*/ 3175 w 11"/>
                  <a:gd name="T41" fmla="*/ 6350 h 6"/>
                  <a:gd name="T42" fmla="*/ 3175 w 11"/>
                  <a:gd name="T43" fmla="*/ 7938 h 6"/>
                  <a:gd name="T44" fmla="*/ 3175 w 11"/>
                  <a:gd name="T45" fmla="*/ 7938 h 6"/>
                  <a:gd name="T46" fmla="*/ 3175 w 11"/>
                  <a:gd name="T47" fmla="*/ 9525 h 6"/>
                  <a:gd name="T48" fmla="*/ 4762 w 11"/>
                  <a:gd name="T49" fmla="*/ 9525 h 6"/>
                  <a:gd name="T50" fmla="*/ 4762 w 11"/>
                  <a:gd name="T51" fmla="*/ 9525 h 6"/>
                  <a:gd name="T52" fmla="*/ 7937 w 11"/>
                  <a:gd name="T53" fmla="*/ 7938 h 6"/>
                  <a:gd name="T54" fmla="*/ 9525 w 11"/>
                  <a:gd name="T55" fmla="*/ 7938 h 6"/>
                  <a:gd name="T56" fmla="*/ 9525 w 11"/>
                  <a:gd name="T57" fmla="*/ 7938 h 6"/>
                  <a:gd name="T58" fmla="*/ 11112 w 11"/>
                  <a:gd name="T59" fmla="*/ 7938 h 6"/>
                  <a:gd name="T60" fmla="*/ 11112 w 11"/>
                  <a:gd name="T61" fmla="*/ 7938 h 6"/>
                  <a:gd name="T62" fmla="*/ 12700 w 11"/>
                  <a:gd name="T63" fmla="*/ 7938 h 6"/>
                  <a:gd name="T64" fmla="*/ 12700 w 11"/>
                  <a:gd name="T65" fmla="*/ 7938 h 6"/>
                  <a:gd name="T66" fmla="*/ 15875 w 11"/>
                  <a:gd name="T67" fmla="*/ 9525 h 6"/>
                  <a:gd name="T68" fmla="*/ 15875 w 11"/>
                  <a:gd name="T69" fmla="*/ 7938 h 6"/>
                  <a:gd name="T70" fmla="*/ 15875 w 11"/>
                  <a:gd name="T71" fmla="*/ 7938 h 6"/>
                  <a:gd name="T72" fmla="*/ 12700 w 11"/>
                  <a:gd name="T73" fmla="*/ 6350 h 6"/>
                  <a:gd name="T74" fmla="*/ 11112 w 11"/>
                  <a:gd name="T75" fmla="*/ 4763 h 6"/>
                  <a:gd name="T76" fmla="*/ 11112 w 11"/>
                  <a:gd name="T77" fmla="*/ 4763 h 6"/>
                  <a:gd name="T78" fmla="*/ 15875 w 11"/>
                  <a:gd name="T79" fmla="*/ 1588 h 6"/>
                  <a:gd name="T80" fmla="*/ 15875 w 11"/>
                  <a:gd name="T81" fmla="*/ 1588 h 6"/>
                  <a:gd name="T82" fmla="*/ 17462 w 11"/>
                  <a:gd name="T83" fmla="*/ 1588 h 6"/>
                  <a:gd name="T84" fmla="*/ 17462 w 11"/>
                  <a:gd name="T85" fmla="*/ 1588 h 6"/>
                  <a:gd name="T86" fmla="*/ 17462 w 11"/>
                  <a:gd name="T87" fmla="*/ 1588 h 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 h="6">
                    <a:moveTo>
                      <a:pt x="11" y="1"/>
                    </a:moveTo>
                    <a:lnTo>
                      <a:pt x="11" y="1"/>
                    </a:lnTo>
                    <a:lnTo>
                      <a:pt x="8" y="1"/>
                    </a:lnTo>
                    <a:lnTo>
                      <a:pt x="7" y="1"/>
                    </a:lnTo>
                    <a:lnTo>
                      <a:pt x="6" y="1"/>
                    </a:lnTo>
                    <a:lnTo>
                      <a:pt x="5" y="1"/>
                    </a:lnTo>
                    <a:lnTo>
                      <a:pt x="3" y="0"/>
                    </a:lnTo>
                    <a:lnTo>
                      <a:pt x="2" y="0"/>
                    </a:lnTo>
                    <a:lnTo>
                      <a:pt x="2" y="1"/>
                    </a:lnTo>
                    <a:lnTo>
                      <a:pt x="0" y="3"/>
                    </a:lnTo>
                    <a:lnTo>
                      <a:pt x="0" y="4"/>
                    </a:lnTo>
                    <a:lnTo>
                      <a:pt x="1" y="4"/>
                    </a:lnTo>
                    <a:lnTo>
                      <a:pt x="2" y="4"/>
                    </a:lnTo>
                    <a:lnTo>
                      <a:pt x="2" y="5"/>
                    </a:lnTo>
                    <a:lnTo>
                      <a:pt x="2" y="6"/>
                    </a:lnTo>
                    <a:lnTo>
                      <a:pt x="3" y="6"/>
                    </a:lnTo>
                    <a:lnTo>
                      <a:pt x="5" y="5"/>
                    </a:lnTo>
                    <a:lnTo>
                      <a:pt x="6" y="5"/>
                    </a:lnTo>
                    <a:lnTo>
                      <a:pt x="7" y="5"/>
                    </a:lnTo>
                    <a:lnTo>
                      <a:pt x="8" y="5"/>
                    </a:lnTo>
                    <a:lnTo>
                      <a:pt x="10" y="6"/>
                    </a:lnTo>
                    <a:lnTo>
                      <a:pt x="10" y="5"/>
                    </a:lnTo>
                    <a:lnTo>
                      <a:pt x="8" y="4"/>
                    </a:lnTo>
                    <a:lnTo>
                      <a:pt x="7" y="3"/>
                    </a:lnTo>
                    <a:lnTo>
                      <a:pt x="10" y="1"/>
                    </a:lnTo>
                    <a:lnTo>
                      <a:pt x="11" y="1"/>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60" name="Freeform 564"/>
              <p:cNvSpPr>
                <a:spLocks/>
              </p:cNvSpPr>
              <p:nvPr/>
            </p:nvSpPr>
            <p:spPr bwMode="auto">
              <a:xfrm>
                <a:off x="2368176" y="2608129"/>
                <a:ext cx="0" cy="1548"/>
              </a:xfrm>
              <a:custGeom>
                <a:avLst/>
                <a:gdLst>
                  <a:gd name="T0" fmla="*/ 0 w 1588"/>
                  <a:gd name="T1" fmla="*/ 0 h 2"/>
                  <a:gd name="T2" fmla="*/ 0 w 1588"/>
                  <a:gd name="T3" fmla="*/ 0 h 2"/>
                  <a:gd name="T4" fmla="*/ 0 w 1588"/>
                  <a:gd name="T5" fmla="*/ 3175 h 2"/>
                  <a:gd name="T6" fmla="*/ 0 w 1588"/>
                  <a:gd name="T7" fmla="*/ 3175 h 2"/>
                  <a:gd name="T8" fmla="*/ 0 w 1588"/>
                  <a:gd name="T9" fmla="*/ 3175 h 2"/>
                  <a:gd name="T10" fmla="*/ 0 w 1588"/>
                  <a:gd name="T11" fmla="*/ 3175 h 2"/>
                  <a:gd name="T12" fmla="*/ 0 w 1588"/>
                  <a:gd name="T13" fmla="*/ 0 h 2"/>
                  <a:gd name="T14" fmla="*/ 0 w 1588"/>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2">
                    <a:moveTo>
                      <a:pt x="0" y="0"/>
                    </a:moveTo>
                    <a:lnTo>
                      <a:pt x="0" y="0"/>
                    </a:lnTo>
                    <a:lnTo>
                      <a:pt x="0" y="2"/>
                    </a:lnTo>
                    <a:lnTo>
                      <a:pt x="0" y="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61" name="Freeform 565"/>
              <p:cNvSpPr>
                <a:spLocks/>
              </p:cNvSpPr>
              <p:nvPr/>
            </p:nvSpPr>
            <p:spPr bwMode="auto">
              <a:xfrm>
                <a:off x="2977115" y="2407072"/>
                <a:ext cx="10504" cy="6684"/>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2147483647 w 11"/>
                  <a:gd name="T9" fmla="*/ 2147483647 h 7"/>
                  <a:gd name="T10" fmla="*/ 2147483647 w 11"/>
                  <a:gd name="T11" fmla="*/ 2147483647 h 7"/>
                  <a:gd name="T12" fmla="*/ 2147483647 w 11"/>
                  <a:gd name="T13" fmla="*/ 2147483647 h 7"/>
                  <a:gd name="T14" fmla="*/ 2147483647 w 11"/>
                  <a:gd name="T15" fmla="*/ 0 h 7"/>
                  <a:gd name="T16" fmla="*/ 2147483647 w 11"/>
                  <a:gd name="T17" fmla="*/ 0 h 7"/>
                  <a:gd name="T18" fmla="*/ 2147483647 w 11"/>
                  <a:gd name="T19" fmla="*/ 2147483647 h 7"/>
                  <a:gd name="T20" fmla="*/ 2147483647 w 11"/>
                  <a:gd name="T21" fmla="*/ 2147483647 h 7"/>
                  <a:gd name="T22" fmla="*/ 2147483647 w 11"/>
                  <a:gd name="T23" fmla="*/ 2147483647 h 7"/>
                  <a:gd name="T24" fmla="*/ 2147483647 w 11"/>
                  <a:gd name="T25" fmla="*/ 2147483647 h 7"/>
                  <a:gd name="T26" fmla="*/ 2147483647 w 11"/>
                  <a:gd name="T27" fmla="*/ 2147483647 h 7"/>
                  <a:gd name="T28" fmla="*/ 2147483647 w 11"/>
                  <a:gd name="T29" fmla="*/ 2147483647 h 7"/>
                  <a:gd name="T30" fmla="*/ 0 w 11"/>
                  <a:gd name="T31" fmla="*/ 2147483647 h 7"/>
                  <a:gd name="T32" fmla="*/ 0 w 11"/>
                  <a:gd name="T33" fmla="*/ 2147483647 h 7"/>
                  <a:gd name="T34" fmla="*/ 0 w 11"/>
                  <a:gd name="T35" fmla="*/ 2147483647 h 7"/>
                  <a:gd name="T36" fmla="*/ 0 w 11"/>
                  <a:gd name="T37" fmla="*/ 2147483647 h 7"/>
                  <a:gd name="T38" fmla="*/ 0 w 11"/>
                  <a:gd name="T39" fmla="*/ 2147483647 h 7"/>
                  <a:gd name="T40" fmla="*/ 0 w 11"/>
                  <a:gd name="T41" fmla="*/ 2147483647 h 7"/>
                  <a:gd name="T42" fmla="*/ 0 w 11"/>
                  <a:gd name="T43" fmla="*/ 2147483647 h 7"/>
                  <a:gd name="T44" fmla="*/ 2147483647 w 11"/>
                  <a:gd name="T45" fmla="*/ 2147483647 h 7"/>
                  <a:gd name="T46" fmla="*/ 2147483647 w 11"/>
                  <a:gd name="T47" fmla="*/ 2147483647 h 7"/>
                  <a:gd name="T48" fmla="*/ 2147483647 w 11"/>
                  <a:gd name="T49" fmla="*/ 2147483647 h 7"/>
                  <a:gd name="T50" fmla="*/ 2147483647 w 11"/>
                  <a:gd name="T51" fmla="*/ 2147483647 h 7"/>
                  <a:gd name="T52" fmla="*/ 2147483647 w 11"/>
                  <a:gd name="T53" fmla="*/ 2147483647 h 7"/>
                  <a:gd name="T54" fmla="*/ 2147483647 w 11"/>
                  <a:gd name="T55" fmla="*/ 2147483647 h 7"/>
                  <a:gd name="T56" fmla="*/ 2147483647 w 11"/>
                  <a:gd name="T57" fmla="*/ 2147483647 h 7"/>
                  <a:gd name="T58" fmla="*/ 2147483647 w 11"/>
                  <a:gd name="T59" fmla="*/ 2147483647 h 7"/>
                  <a:gd name="T60" fmla="*/ 2147483647 w 11"/>
                  <a:gd name="T61" fmla="*/ 2147483647 h 7"/>
                  <a:gd name="T62" fmla="*/ 2147483647 w 11"/>
                  <a:gd name="T63" fmla="*/ 2147483647 h 7"/>
                  <a:gd name="T64" fmla="*/ 2147483647 w 11"/>
                  <a:gd name="T65" fmla="*/ 2147483647 h 7"/>
                  <a:gd name="T66" fmla="*/ 2147483647 w 11"/>
                  <a:gd name="T67" fmla="*/ 2147483647 h 7"/>
                  <a:gd name="T68" fmla="*/ 2147483647 w 11"/>
                  <a:gd name="T69" fmla="*/ 2147483647 h 7"/>
                  <a:gd name="T70" fmla="*/ 2147483647 w 11"/>
                  <a:gd name="T71" fmla="*/ 2147483647 h 7"/>
                  <a:gd name="T72" fmla="*/ 2147483647 w 11"/>
                  <a:gd name="T73" fmla="*/ 2147483647 h 7"/>
                  <a:gd name="T74" fmla="*/ 2147483647 w 11"/>
                  <a:gd name="T75" fmla="*/ 2147483647 h 7"/>
                  <a:gd name="T76" fmla="*/ 2147483647 w 11"/>
                  <a:gd name="T77" fmla="*/ 2147483647 h 7"/>
                  <a:gd name="T78" fmla="*/ 2147483647 w 11"/>
                  <a:gd name="T79" fmla="*/ 2147483647 h 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 h="7">
                    <a:moveTo>
                      <a:pt x="11" y="1"/>
                    </a:moveTo>
                    <a:lnTo>
                      <a:pt x="11" y="1"/>
                    </a:lnTo>
                    <a:lnTo>
                      <a:pt x="9" y="1"/>
                    </a:lnTo>
                    <a:lnTo>
                      <a:pt x="8" y="1"/>
                    </a:lnTo>
                    <a:lnTo>
                      <a:pt x="7" y="0"/>
                    </a:lnTo>
                    <a:lnTo>
                      <a:pt x="5" y="1"/>
                    </a:lnTo>
                    <a:lnTo>
                      <a:pt x="3" y="2"/>
                    </a:lnTo>
                    <a:lnTo>
                      <a:pt x="2" y="2"/>
                    </a:lnTo>
                    <a:lnTo>
                      <a:pt x="0" y="5"/>
                    </a:lnTo>
                    <a:lnTo>
                      <a:pt x="0" y="6"/>
                    </a:lnTo>
                    <a:lnTo>
                      <a:pt x="0" y="7"/>
                    </a:lnTo>
                    <a:lnTo>
                      <a:pt x="2" y="7"/>
                    </a:lnTo>
                    <a:lnTo>
                      <a:pt x="2" y="6"/>
                    </a:lnTo>
                    <a:lnTo>
                      <a:pt x="3" y="3"/>
                    </a:lnTo>
                    <a:lnTo>
                      <a:pt x="5" y="5"/>
                    </a:lnTo>
                    <a:lnTo>
                      <a:pt x="6" y="5"/>
                    </a:lnTo>
                    <a:lnTo>
                      <a:pt x="7" y="5"/>
                    </a:lnTo>
                    <a:lnTo>
                      <a:pt x="9" y="3"/>
                    </a:lnTo>
                    <a:lnTo>
                      <a:pt x="11" y="2"/>
                    </a:lnTo>
                    <a:lnTo>
                      <a:pt x="1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2" name="Freeform 566"/>
              <p:cNvSpPr>
                <a:spLocks/>
              </p:cNvSpPr>
              <p:nvPr/>
            </p:nvSpPr>
            <p:spPr bwMode="auto">
              <a:xfrm>
                <a:off x="2975205" y="2404208"/>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0 w 4"/>
                  <a:gd name="T9" fmla="*/ 0 h 4"/>
                  <a:gd name="T10" fmla="*/ 0 w 4"/>
                  <a:gd name="T11" fmla="*/ 0 h 4"/>
                  <a:gd name="T12" fmla="*/ 0 w 4"/>
                  <a:gd name="T13" fmla="*/ 2147483647 h 4"/>
                  <a:gd name="T14" fmla="*/ 0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2147483647 w 4"/>
                  <a:gd name="T29" fmla="*/ 2147483647 h 4"/>
                  <a:gd name="T30" fmla="*/ 2147483647 w 4"/>
                  <a:gd name="T31" fmla="*/ 2147483647 h 4"/>
                  <a:gd name="T32" fmla="*/ 2147483647 w 4"/>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4">
                    <a:moveTo>
                      <a:pt x="4" y="2"/>
                    </a:moveTo>
                    <a:lnTo>
                      <a:pt x="4" y="2"/>
                    </a:lnTo>
                    <a:lnTo>
                      <a:pt x="2" y="2"/>
                    </a:lnTo>
                    <a:lnTo>
                      <a:pt x="0" y="0"/>
                    </a:lnTo>
                    <a:lnTo>
                      <a:pt x="0" y="3"/>
                    </a:lnTo>
                    <a:lnTo>
                      <a:pt x="2" y="4"/>
                    </a:lnTo>
                    <a:lnTo>
                      <a:pt x="3" y="4"/>
                    </a:lnTo>
                    <a:lnTo>
                      <a:pt x="4" y="3"/>
                    </a:lnTo>
                    <a:lnTo>
                      <a:pt x="4"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3" name="Freeform 567"/>
              <p:cNvSpPr>
                <a:spLocks/>
              </p:cNvSpPr>
              <p:nvPr/>
            </p:nvSpPr>
            <p:spPr bwMode="auto">
              <a:xfrm>
                <a:off x="2967566" y="2422350"/>
                <a:ext cx="5729" cy="7639"/>
              </a:xfrm>
              <a:custGeom>
                <a:avLst/>
                <a:gdLst>
                  <a:gd name="T0" fmla="*/ 2147483647 w 6"/>
                  <a:gd name="T1" fmla="*/ 0 h 8"/>
                  <a:gd name="T2" fmla="*/ 2147483647 w 6"/>
                  <a:gd name="T3" fmla="*/ 0 h 8"/>
                  <a:gd name="T4" fmla="*/ 2147483647 w 6"/>
                  <a:gd name="T5" fmla="*/ 0 h 8"/>
                  <a:gd name="T6" fmla="*/ 2147483647 w 6"/>
                  <a:gd name="T7" fmla="*/ 0 h 8"/>
                  <a:gd name="T8" fmla="*/ 2147483647 w 6"/>
                  <a:gd name="T9" fmla="*/ 2147483647 h 8"/>
                  <a:gd name="T10" fmla="*/ 2147483647 w 6"/>
                  <a:gd name="T11" fmla="*/ 2147483647 h 8"/>
                  <a:gd name="T12" fmla="*/ 0 w 6"/>
                  <a:gd name="T13" fmla="*/ 2147483647 h 8"/>
                  <a:gd name="T14" fmla="*/ 0 w 6"/>
                  <a:gd name="T15" fmla="*/ 2147483647 h 8"/>
                  <a:gd name="T16" fmla="*/ 2147483647 w 6"/>
                  <a:gd name="T17" fmla="*/ 2147483647 h 8"/>
                  <a:gd name="T18" fmla="*/ 2147483647 w 6"/>
                  <a:gd name="T19" fmla="*/ 2147483647 h 8"/>
                  <a:gd name="T20" fmla="*/ 0 w 6"/>
                  <a:gd name="T21" fmla="*/ 2147483647 h 8"/>
                  <a:gd name="T22" fmla="*/ 0 w 6"/>
                  <a:gd name="T23" fmla="*/ 2147483647 h 8"/>
                  <a:gd name="T24" fmla="*/ 0 w 6"/>
                  <a:gd name="T25" fmla="*/ 2147483647 h 8"/>
                  <a:gd name="T26" fmla="*/ 2147483647 w 6"/>
                  <a:gd name="T27" fmla="*/ 2147483647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0 h 8"/>
                  <a:gd name="T54" fmla="*/ 2147483647 w 6"/>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 h="8">
                    <a:moveTo>
                      <a:pt x="5" y="0"/>
                    </a:moveTo>
                    <a:lnTo>
                      <a:pt x="5" y="0"/>
                    </a:lnTo>
                    <a:lnTo>
                      <a:pt x="2" y="0"/>
                    </a:lnTo>
                    <a:lnTo>
                      <a:pt x="2" y="1"/>
                    </a:lnTo>
                    <a:lnTo>
                      <a:pt x="0" y="3"/>
                    </a:lnTo>
                    <a:lnTo>
                      <a:pt x="1" y="5"/>
                    </a:lnTo>
                    <a:lnTo>
                      <a:pt x="0" y="7"/>
                    </a:lnTo>
                    <a:lnTo>
                      <a:pt x="0" y="8"/>
                    </a:lnTo>
                    <a:lnTo>
                      <a:pt x="1" y="8"/>
                    </a:lnTo>
                    <a:lnTo>
                      <a:pt x="2" y="6"/>
                    </a:lnTo>
                    <a:lnTo>
                      <a:pt x="4" y="3"/>
                    </a:lnTo>
                    <a:lnTo>
                      <a:pt x="5" y="2"/>
                    </a:lnTo>
                    <a:lnTo>
                      <a:pt x="6" y="1"/>
                    </a:lnTo>
                    <a:lnTo>
                      <a:pt x="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4" name="Freeform 568"/>
              <p:cNvSpPr>
                <a:spLocks/>
              </p:cNvSpPr>
              <p:nvPr/>
            </p:nvSpPr>
            <p:spPr bwMode="auto">
              <a:xfrm>
                <a:off x="2963747" y="2427124"/>
                <a:ext cx="3819" cy="5729"/>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0 w 4"/>
                  <a:gd name="T15" fmla="*/ 2147483647 h 6"/>
                  <a:gd name="T16" fmla="*/ 0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2147483647 w 4"/>
                  <a:gd name="T35" fmla="*/ 2147483647 h 6"/>
                  <a:gd name="T36" fmla="*/ 2147483647 w 4"/>
                  <a:gd name="T37" fmla="*/ 0 h 6"/>
                  <a:gd name="T38" fmla="*/ 2147483647 w 4"/>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6">
                    <a:moveTo>
                      <a:pt x="3" y="0"/>
                    </a:moveTo>
                    <a:lnTo>
                      <a:pt x="3" y="0"/>
                    </a:lnTo>
                    <a:lnTo>
                      <a:pt x="3" y="1"/>
                    </a:lnTo>
                    <a:lnTo>
                      <a:pt x="1" y="2"/>
                    </a:lnTo>
                    <a:lnTo>
                      <a:pt x="1" y="5"/>
                    </a:lnTo>
                    <a:lnTo>
                      <a:pt x="0" y="5"/>
                    </a:lnTo>
                    <a:lnTo>
                      <a:pt x="1" y="6"/>
                    </a:lnTo>
                    <a:lnTo>
                      <a:pt x="3" y="5"/>
                    </a:lnTo>
                    <a:lnTo>
                      <a:pt x="3" y="2"/>
                    </a:lnTo>
                    <a:lnTo>
                      <a:pt x="4" y="1"/>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5" name="Freeform 569"/>
              <p:cNvSpPr>
                <a:spLocks/>
              </p:cNvSpPr>
              <p:nvPr/>
            </p:nvSpPr>
            <p:spPr bwMode="auto">
              <a:xfrm>
                <a:off x="2962792" y="2422350"/>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0 w 4"/>
                  <a:gd name="T17" fmla="*/ 2147483647 h 5"/>
                  <a:gd name="T18" fmla="*/ 0 w 4"/>
                  <a:gd name="T19" fmla="*/ 2147483647 h 5"/>
                  <a:gd name="T20" fmla="*/ 0 w 4"/>
                  <a:gd name="T21" fmla="*/ 2147483647 h 5"/>
                  <a:gd name="T22" fmla="*/ 0 w 4"/>
                  <a:gd name="T23" fmla="*/ 0 h 5"/>
                  <a:gd name="T24" fmla="*/ 2147483647 w 4"/>
                  <a:gd name="T25" fmla="*/ 0 h 5"/>
                  <a:gd name="T26" fmla="*/ 2147483647 w 4"/>
                  <a:gd name="T27" fmla="*/ 0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2147483647 w 4"/>
                  <a:gd name="T39" fmla="*/ 2147483647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5">
                    <a:moveTo>
                      <a:pt x="1" y="5"/>
                    </a:moveTo>
                    <a:lnTo>
                      <a:pt x="1" y="5"/>
                    </a:lnTo>
                    <a:lnTo>
                      <a:pt x="1" y="3"/>
                    </a:lnTo>
                    <a:lnTo>
                      <a:pt x="1" y="2"/>
                    </a:lnTo>
                    <a:lnTo>
                      <a:pt x="0" y="2"/>
                    </a:lnTo>
                    <a:lnTo>
                      <a:pt x="0" y="1"/>
                    </a:lnTo>
                    <a:lnTo>
                      <a:pt x="0" y="0"/>
                    </a:lnTo>
                    <a:lnTo>
                      <a:pt x="1" y="0"/>
                    </a:lnTo>
                    <a:lnTo>
                      <a:pt x="2" y="2"/>
                    </a:lnTo>
                    <a:lnTo>
                      <a:pt x="4" y="3"/>
                    </a:lnTo>
                    <a:lnTo>
                      <a:pt x="1"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6" name="Freeform 570"/>
              <p:cNvSpPr>
                <a:spLocks/>
              </p:cNvSpPr>
              <p:nvPr/>
            </p:nvSpPr>
            <p:spPr bwMode="auto">
              <a:xfrm>
                <a:off x="2960882" y="2429034"/>
                <a:ext cx="2864" cy="2865"/>
              </a:xfrm>
              <a:custGeom>
                <a:avLst/>
                <a:gdLst>
                  <a:gd name="T0" fmla="*/ 2147483647 w 3"/>
                  <a:gd name="T1" fmla="*/ 0 h 3"/>
                  <a:gd name="T2" fmla="*/ 2147483647 w 3"/>
                  <a:gd name="T3" fmla="*/ 0 h 3"/>
                  <a:gd name="T4" fmla="*/ 0 w 3"/>
                  <a:gd name="T5" fmla="*/ 0 h 3"/>
                  <a:gd name="T6" fmla="*/ 0 w 3"/>
                  <a:gd name="T7" fmla="*/ 0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0 h 3"/>
                  <a:gd name="T24" fmla="*/ 2147483647 w 3"/>
                  <a:gd name="T25" fmla="*/ 0 h 3"/>
                  <a:gd name="T26" fmla="*/ 2147483647 w 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2" y="0"/>
                    </a:moveTo>
                    <a:lnTo>
                      <a:pt x="2" y="0"/>
                    </a:lnTo>
                    <a:lnTo>
                      <a:pt x="0" y="0"/>
                    </a:lnTo>
                    <a:lnTo>
                      <a:pt x="0" y="1"/>
                    </a:lnTo>
                    <a:lnTo>
                      <a:pt x="1" y="1"/>
                    </a:lnTo>
                    <a:lnTo>
                      <a:pt x="2" y="3"/>
                    </a:lnTo>
                    <a:lnTo>
                      <a:pt x="3" y="1"/>
                    </a:lnTo>
                    <a:lnTo>
                      <a:pt x="3" y="0"/>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7" name="Freeform 571"/>
              <p:cNvSpPr>
                <a:spLocks/>
              </p:cNvSpPr>
              <p:nvPr/>
            </p:nvSpPr>
            <p:spPr bwMode="auto">
              <a:xfrm>
                <a:off x="2947514" y="2413756"/>
                <a:ext cx="15278" cy="15278"/>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2147483647 w 16"/>
                  <a:gd name="T35" fmla="*/ 2147483647 h 16"/>
                  <a:gd name="T36" fmla="*/ 2147483647 w 16"/>
                  <a:gd name="T37" fmla="*/ 2147483647 h 16"/>
                  <a:gd name="T38" fmla="*/ 2147483647 w 16"/>
                  <a:gd name="T39" fmla="*/ 2147483647 h 16"/>
                  <a:gd name="T40" fmla="*/ 2147483647 w 16"/>
                  <a:gd name="T41" fmla="*/ 2147483647 h 16"/>
                  <a:gd name="T42" fmla="*/ 2147483647 w 16"/>
                  <a:gd name="T43" fmla="*/ 2147483647 h 16"/>
                  <a:gd name="T44" fmla="*/ 2147483647 w 16"/>
                  <a:gd name="T45" fmla="*/ 2147483647 h 16"/>
                  <a:gd name="T46" fmla="*/ 2147483647 w 16"/>
                  <a:gd name="T47" fmla="*/ 2147483647 h 16"/>
                  <a:gd name="T48" fmla="*/ 2147483647 w 16"/>
                  <a:gd name="T49" fmla="*/ 2147483647 h 16"/>
                  <a:gd name="T50" fmla="*/ 2147483647 w 16"/>
                  <a:gd name="T51" fmla="*/ 2147483647 h 16"/>
                  <a:gd name="T52" fmla="*/ 2147483647 w 16"/>
                  <a:gd name="T53" fmla="*/ 2147483647 h 16"/>
                  <a:gd name="T54" fmla="*/ 0 w 16"/>
                  <a:gd name="T55" fmla="*/ 2147483647 h 16"/>
                  <a:gd name="T56" fmla="*/ 0 w 16"/>
                  <a:gd name="T57" fmla="*/ 2147483647 h 16"/>
                  <a:gd name="T58" fmla="*/ 2147483647 w 16"/>
                  <a:gd name="T59" fmla="*/ 2147483647 h 16"/>
                  <a:gd name="T60" fmla="*/ 2147483647 w 16"/>
                  <a:gd name="T61" fmla="*/ 2147483647 h 16"/>
                  <a:gd name="T62" fmla="*/ 2147483647 w 16"/>
                  <a:gd name="T63" fmla="*/ 0 h 16"/>
                  <a:gd name="T64" fmla="*/ 2147483647 w 16"/>
                  <a:gd name="T65" fmla="*/ 0 h 16"/>
                  <a:gd name="T66" fmla="*/ 2147483647 w 16"/>
                  <a:gd name="T67" fmla="*/ 2147483647 h 16"/>
                  <a:gd name="T68" fmla="*/ 2147483647 w 16"/>
                  <a:gd name="T69" fmla="*/ 2147483647 h 16"/>
                  <a:gd name="T70" fmla="*/ 2147483647 w 16"/>
                  <a:gd name="T71" fmla="*/ 2147483647 h 16"/>
                  <a:gd name="T72" fmla="*/ 2147483647 w 16"/>
                  <a:gd name="T73" fmla="*/ 2147483647 h 16"/>
                  <a:gd name="T74" fmla="*/ 2147483647 w 16"/>
                  <a:gd name="T75" fmla="*/ 2147483647 h 16"/>
                  <a:gd name="T76" fmla="*/ 2147483647 w 16"/>
                  <a:gd name="T77" fmla="*/ 2147483647 h 16"/>
                  <a:gd name="T78" fmla="*/ 2147483647 w 16"/>
                  <a:gd name="T79" fmla="*/ 2147483647 h 16"/>
                  <a:gd name="T80" fmla="*/ 2147483647 w 16"/>
                  <a:gd name="T81" fmla="*/ 2147483647 h 16"/>
                  <a:gd name="T82" fmla="*/ 2147483647 w 16"/>
                  <a:gd name="T83" fmla="*/ 2147483647 h 16"/>
                  <a:gd name="T84" fmla="*/ 2147483647 w 16"/>
                  <a:gd name="T85" fmla="*/ 2147483647 h 16"/>
                  <a:gd name="T86" fmla="*/ 2147483647 w 16"/>
                  <a:gd name="T87" fmla="*/ 2147483647 h 16"/>
                  <a:gd name="T88" fmla="*/ 2147483647 w 16"/>
                  <a:gd name="T89" fmla="*/ 2147483647 h 16"/>
                  <a:gd name="T90" fmla="*/ 2147483647 w 16"/>
                  <a:gd name="T91" fmla="*/ 2147483647 h 16"/>
                  <a:gd name="T92" fmla="*/ 2147483647 w 16"/>
                  <a:gd name="T93" fmla="*/ 2147483647 h 16"/>
                  <a:gd name="T94" fmla="*/ 2147483647 w 16"/>
                  <a:gd name="T95" fmla="*/ 2147483647 h 16"/>
                  <a:gd name="T96" fmla="*/ 2147483647 w 16"/>
                  <a:gd name="T97" fmla="*/ 2147483647 h 16"/>
                  <a:gd name="T98" fmla="*/ 2147483647 w 16"/>
                  <a:gd name="T99" fmla="*/ 2147483647 h 16"/>
                  <a:gd name="T100" fmla="*/ 2147483647 w 16"/>
                  <a:gd name="T101" fmla="*/ 2147483647 h 16"/>
                  <a:gd name="T102" fmla="*/ 2147483647 w 16"/>
                  <a:gd name="T103" fmla="*/ 2147483647 h 16"/>
                  <a:gd name="T104" fmla="*/ 2147483647 w 16"/>
                  <a:gd name="T105" fmla="*/ 2147483647 h 16"/>
                  <a:gd name="T106" fmla="*/ 2147483647 w 16"/>
                  <a:gd name="T107" fmla="*/ 2147483647 h 16"/>
                  <a:gd name="T108" fmla="*/ 2147483647 w 16"/>
                  <a:gd name="T109" fmla="*/ 2147483647 h 16"/>
                  <a:gd name="T110" fmla="*/ 2147483647 w 16"/>
                  <a:gd name="T111" fmla="*/ 2147483647 h 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 h="16">
                    <a:moveTo>
                      <a:pt x="11" y="16"/>
                    </a:moveTo>
                    <a:lnTo>
                      <a:pt x="11" y="16"/>
                    </a:lnTo>
                    <a:lnTo>
                      <a:pt x="11" y="15"/>
                    </a:lnTo>
                    <a:lnTo>
                      <a:pt x="11" y="12"/>
                    </a:lnTo>
                    <a:lnTo>
                      <a:pt x="12" y="11"/>
                    </a:lnTo>
                    <a:lnTo>
                      <a:pt x="11" y="10"/>
                    </a:lnTo>
                    <a:lnTo>
                      <a:pt x="10" y="10"/>
                    </a:lnTo>
                    <a:lnTo>
                      <a:pt x="9" y="12"/>
                    </a:lnTo>
                    <a:lnTo>
                      <a:pt x="5" y="14"/>
                    </a:lnTo>
                    <a:lnTo>
                      <a:pt x="4" y="15"/>
                    </a:lnTo>
                    <a:lnTo>
                      <a:pt x="3" y="14"/>
                    </a:lnTo>
                    <a:lnTo>
                      <a:pt x="1" y="12"/>
                    </a:lnTo>
                    <a:lnTo>
                      <a:pt x="1" y="10"/>
                    </a:lnTo>
                    <a:lnTo>
                      <a:pt x="3" y="8"/>
                    </a:lnTo>
                    <a:lnTo>
                      <a:pt x="3" y="6"/>
                    </a:lnTo>
                    <a:lnTo>
                      <a:pt x="1" y="6"/>
                    </a:lnTo>
                    <a:lnTo>
                      <a:pt x="0" y="5"/>
                    </a:lnTo>
                    <a:lnTo>
                      <a:pt x="1" y="1"/>
                    </a:lnTo>
                    <a:lnTo>
                      <a:pt x="3" y="0"/>
                    </a:lnTo>
                    <a:lnTo>
                      <a:pt x="3" y="1"/>
                    </a:lnTo>
                    <a:lnTo>
                      <a:pt x="4" y="4"/>
                    </a:lnTo>
                    <a:lnTo>
                      <a:pt x="5" y="4"/>
                    </a:lnTo>
                    <a:lnTo>
                      <a:pt x="9" y="4"/>
                    </a:lnTo>
                    <a:lnTo>
                      <a:pt x="10" y="4"/>
                    </a:lnTo>
                    <a:lnTo>
                      <a:pt x="11" y="3"/>
                    </a:lnTo>
                    <a:lnTo>
                      <a:pt x="14" y="5"/>
                    </a:lnTo>
                    <a:lnTo>
                      <a:pt x="14" y="9"/>
                    </a:lnTo>
                    <a:lnTo>
                      <a:pt x="15" y="11"/>
                    </a:lnTo>
                    <a:lnTo>
                      <a:pt x="16" y="12"/>
                    </a:lnTo>
                    <a:lnTo>
                      <a:pt x="16" y="14"/>
                    </a:lnTo>
                    <a:lnTo>
                      <a:pt x="14" y="16"/>
                    </a:lnTo>
                    <a:lnTo>
                      <a:pt x="12" y="16"/>
                    </a:lnTo>
                    <a:lnTo>
                      <a:pt x="11" y="1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8" name="Freeform 572"/>
              <p:cNvSpPr>
                <a:spLocks/>
              </p:cNvSpPr>
              <p:nvPr/>
            </p:nvSpPr>
            <p:spPr bwMode="auto">
              <a:xfrm>
                <a:off x="2958017" y="2408982"/>
                <a:ext cx="11458" cy="14323"/>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0 w 12"/>
                  <a:gd name="T25" fmla="*/ 2147483647 h 15"/>
                  <a:gd name="T26" fmla="*/ 0 w 12"/>
                  <a:gd name="T27" fmla="*/ 2147483647 h 15"/>
                  <a:gd name="T28" fmla="*/ 0 w 12"/>
                  <a:gd name="T29" fmla="*/ 2147483647 h 15"/>
                  <a:gd name="T30" fmla="*/ 2147483647 w 12"/>
                  <a:gd name="T31" fmla="*/ 2147483647 h 15"/>
                  <a:gd name="T32" fmla="*/ 2147483647 w 12"/>
                  <a:gd name="T33" fmla="*/ 2147483647 h 15"/>
                  <a:gd name="T34" fmla="*/ 2147483647 w 12"/>
                  <a:gd name="T35" fmla="*/ 2147483647 h 15"/>
                  <a:gd name="T36" fmla="*/ 2147483647 w 12"/>
                  <a:gd name="T37" fmla="*/ 2147483647 h 15"/>
                  <a:gd name="T38" fmla="*/ 2147483647 w 12"/>
                  <a:gd name="T39" fmla="*/ 0 h 15"/>
                  <a:gd name="T40" fmla="*/ 2147483647 w 12"/>
                  <a:gd name="T41" fmla="*/ 0 h 15"/>
                  <a:gd name="T42" fmla="*/ 2147483647 w 12"/>
                  <a:gd name="T43" fmla="*/ 0 h 15"/>
                  <a:gd name="T44" fmla="*/ 2147483647 w 12"/>
                  <a:gd name="T45" fmla="*/ 2147483647 h 15"/>
                  <a:gd name="T46" fmla="*/ 2147483647 w 12"/>
                  <a:gd name="T47" fmla="*/ 2147483647 h 15"/>
                  <a:gd name="T48" fmla="*/ 2147483647 w 12"/>
                  <a:gd name="T49" fmla="*/ 2147483647 h 15"/>
                  <a:gd name="T50" fmla="*/ 2147483647 w 12"/>
                  <a:gd name="T51" fmla="*/ 2147483647 h 15"/>
                  <a:gd name="T52" fmla="*/ 2147483647 w 12"/>
                  <a:gd name="T53" fmla="*/ 2147483647 h 15"/>
                  <a:gd name="T54" fmla="*/ 2147483647 w 12"/>
                  <a:gd name="T55" fmla="*/ 2147483647 h 15"/>
                  <a:gd name="T56" fmla="*/ 2147483647 w 12"/>
                  <a:gd name="T57" fmla="*/ 2147483647 h 15"/>
                  <a:gd name="T58" fmla="*/ 2147483647 w 12"/>
                  <a:gd name="T59" fmla="*/ 2147483647 h 15"/>
                  <a:gd name="T60" fmla="*/ 2147483647 w 12"/>
                  <a:gd name="T61" fmla="*/ 2147483647 h 15"/>
                  <a:gd name="T62" fmla="*/ 2147483647 w 12"/>
                  <a:gd name="T63" fmla="*/ 2147483647 h 15"/>
                  <a:gd name="T64" fmla="*/ 2147483647 w 12"/>
                  <a:gd name="T65" fmla="*/ 2147483647 h 15"/>
                  <a:gd name="T66" fmla="*/ 2147483647 w 12"/>
                  <a:gd name="T67" fmla="*/ 2147483647 h 15"/>
                  <a:gd name="T68" fmla="*/ 2147483647 w 12"/>
                  <a:gd name="T69" fmla="*/ 2147483647 h 15"/>
                  <a:gd name="T70" fmla="*/ 2147483647 w 12"/>
                  <a:gd name="T71" fmla="*/ 2147483647 h 15"/>
                  <a:gd name="T72" fmla="*/ 2147483647 w 12"/>
                  <a:gd name="T73" fmla="*/ 2147483647 h 15"/>
                  <a:gd name="T74" fmla="*/ 2147483647 w 12"/>
                  <a:gd name="T75" fmla="*/ 2147483647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15">
                    <a:moveTo>
                      <a:pt x="10" y="15"/>
                    </a:moveTo>
                    <a:lnTo>
                      <a:pt x="10" y="15"/>
                    </a:lnTo>
                    <a:lnTo>
                      <a:pt x="7" y="15"/>
                    </a:lnTo>
                    <a:lnTo>
                      <a:pt x="6" y="14"/>
                    </a:lnTo>
                    <a:lnTo>
                      <a:pt x="5" y="13"/>
                    </a:lnTo>
                    <a:lnTo>
                      <a:pt x="4" y="11"/>
                    </a:lnTo>
                    <a:lnTo>
                      <a:pt x="3" y="8"/>
                    </a:lnTo>
                    <a:lnTo>
                      <a:pt x="0" y="5"/>
                    </a:lnTo>
                    <a:lnTo>
                      <a:pt x="0" y="4"/>
                    </a:lnTo>
                    <a:lnTo>
                      <a:pt x="1" y="3"/>
                    </a:lnTo>
                    <a:lnTo>
                      <a:pt x="3" y="1"/>
                    </a:lnTo>
                    <a:lnTo>
                      <a:pt x="4" y="0"/>
                    </a:lnTo>
                    <a:lnTo>
                      <a:pt x="6" y="0"/>
                    </a:lnTo>
                    <a:lnTo>
                      <a:pt x="9" y="4"/>
                    </a:lnTo>
                    <a:lnTo>
                      <a:pt x="10" y="6"/>
                    </a:lnTo>
                    <a:lnTo>
                      <a:pt x="12" y="9"/>
                    </a:lnTo>
                    <a:lnTo>
                      <a:pt x="11" y="9"/>
                    </a:lnTo>
                    <a:lnTo>
                      <a:pt x="11" y="10"/>
                    </a:lnTo>
                    <a:lnTo>
                      <a:pt x="11" y="13"/>
                    </a:lnTo>
                    <a:lnTo>
                      <a:pt x="10" y="13"/>
                    </a:lnTo>
                    <a:lnTo>
                      <a:pt x="10" y="14"/>
                    </a:lnTo>
                    <a:lnTo>
                      <a:pt x="10" y="1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9" name="Freeform 573"/>
              <p:cNvSpPr>
                <a:spLocks/>
              </p:cNvSpPr>
              <p:nvPr/>
            </p:nvSpPr>
            <p:spPr bwMode="auto">
              <a:xfrm>
                <a:off x="2953243" y="2408982"/>
                <a:ext cx="3819" cy="7639"/>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0 w 4"/>
                  <a:gd name="T11" fmla="*/ 2147483647 h 8"/>
                  <a:gd name="T12" fmla="*/ 0 w 4"/>
                  <a:gd name="T13" fmla="*/ 2147483647 h 8"/>
                  <a:gd name="T14" fmla="*/ 0 w 4"/>
                  <a:gd name="T15" fmla="*/ 2147483647 h 8"/>
                  <a:gd name="T16" fmla="*/ 0 w 4"/>
                  <a:gd name="T17" fmla="*/ 2147483647 h 8"/>
                  <a:gd name="T18" fmla="*/ 0 w 4"/>
                  <a:gd name="T19" fmla="*/ 2147483647 h 8"/>
                  <a:gd name="T20" fmla="*/ 0 w 4"/>
                  <a:gd name="T21" fmla="*/ 2147483647 h 8"/>
                  <a:gd name="T22" fmla="*/ 2147483647 w 4"/>
                  <a:gd name="T23" fmla="*/ 0 h 8"/>
                  <a:gd name="T24" fmla="*/ 2147483647 w 4"/>
                  <a:gd name="T25" fmla="*/ 0 h 8"/>
                  <a:gd name="T26" fmla="*/ 2147483647 w 4"/>
                  <a:gd name="T27" fmla="*/ 0 h 8"/>
                  <a:gd name="T28" fmla="*/ 2147483647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2147483647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8">
                    <a:moveTo>
                      <a:pt x="3" y="8"/>
                    </a:moveTo>
                    <a:lnTo>
                      <a:pt x="3" y="8"/>
                    </a:lnTo>
                    <a:lnTo>
                      <a:pt x="1" y="8"/>
                    </a:lnTo>
                    <a:lnTo>
                      <a:pt x="0" y="6"/>
                    </a:lnTo>
                    <a:lnTo>
                      <a:pt x="0" y="5"/>
                    </a:lnTo>
                    <a:lnTo>
                      <a:pt x="0" y="4"/>
                    </a:lnTo>
                    <a:lnTo>
                      <a:pt x="0" y="3"/>
                    </a:lnTo>
                    <a:lnTo>
                      <a:pt x="0" y="1"/>
                    </a:lnTo>
                    <a:lnTo>
                      <a:pt x="1" y="0"/>
                    </a:lnTo>
                    <a:lnTo>
                      <a:pt x="3" y="0"/>
                    </a:lnTo>
                    <a:lnTo>
                      <a:pt x="4" y="3"/>
                    </a:lnTo>
                    <a:lnTo>
                      <a:pt x="4" y="5"/>
                    </a:lnTo>
                    <a:lnTo>
                      <a:pt x="4" y="6"/>
                    </a:lnTo>
                    <a:lnTo>
                      <a:pt x="3" y="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0" name="Freeform 574"/>
              <p:cNvSpPr>
                <a:spLocks/>
              </p:cNvSpPr>
              <p:nvPr/>
            </p:nvSpPr>
            <p:spPr bwMode="auto">
              <a:xfrm>
                <a:off x="2963747" y="2401343"/>
                <a:ext cx="9549" cy="7639"/>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2147483647 w 10"/>
                  <a:gd name="T19" fmla="*/ 2147483647 h 8"/>
                  <a:gd name="T20" fmla="*/ 2147483647 w 10"/>
                  <a:gd name="T21" fmla="*/ 2147483647 h 8"/>
                  <a:gd name="T22" fmla="*/ 2147483647 w 10"/>
                  <a:gd name="T23" fmla="*/ 2147483647 h 8"/>
                  <a:gd name="T24" fmla="*/ 2147483647 w 10"/>
                  <a:gd name="T25" fmla="*/ 2147483647 h 8"/>
                  <a:gd name="T26" fmla="*/ 0 w 10"/>
                  <a:gd name="T27" fmla="*/ 2147483647 h 8"/>
                  <a:gd name="T28" fmla="*/ 0 w 10"/>
                  <a:gd name="T29" fmla="*/ 2147483647 h 8"/>
                  <a:gd name="T30" fmla="*/ 0 w 10"/>
                  <a:gd name="T31" fmla="*/ 2147483647 h 8"/>
                  <a:gd name="T32" fmla="*/ 0 w 10"/>
                  <a:gd name="T33" fmla="*/ 2147483647 h 8"/>
                  <a:gd name="T34" fmla="*/ 0 w 10"/>
                  <a:gd name="T35" fmla="*/ 2147483647 h 8"/>
                  <a:gd name="T36" fmla="*/ 0 w 10"/>
                  <a:gd name="T37" fmla="*/ 2147483647 h 8"/>
                  <a:gd name="T38" fmla="*/ 2147483647 w 10"/>
                  <a:gd name="T39" fmla="*/ 0 h 8"/>
                  <a:gd name="T40" fmla="*/ 2147483647 w 10"/>
                  <a:gd name="T41" fmla="*/ 0 h 8"/>
                  <a:gd name="T42" fmla="*/ 2147483647 w 10"/>
                  <a:gd name="T43" fmla="*/ 0 h 8"/>
                  <a:gd name="T44" fmla="*/ 2147483647 w 10"/>
                  <a:gd name="T45" fmla="*/ 0 h 8"/>
                  <a:gd name="T46" fmla="*/ 2147483647 w 10"/>
                  <a:gd name="T47" fmla="*/ 2147483647 h 8"/>
                  <a:gd name="T48" fmla="*/ 2147483647 w 10"/>
                  <a:gd name="T49" fmla="*/ 2147483647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8">
                    <a:moveTo>
                      <a:pt x="10" y="1"/>
                    </a:moveTo>
                    <a:lnTo>
                      <a:pt x="10" y="1"/>
                    </a:lnTo>
                    <a:lnTo>
                      <a:pt x="10" y="2"/>
                    </a:lnTo>
                    <a:lnTo>
                      <a:pt x="9" y="2"/>
                    </a:lnTo>
                    <a:lnTo>
                      <a:pt x="8" y="5"/>
                    </a:lnTo>
                    <a:lnTo>
                      <a:pt x="6" y="7"/>
                    </a:lnTo>
                    <a:lnTo>
                      <a:pt x="6" y="8"/>
                    </a:lnTo>
                    <a:lnTo>
                      <a:pt x="3" y="8"/>
                    </a:lnTo>
                    <a:lnTo>
                      <a:pt x="0" y="7"/>
                    </a:lnTo>
                    <a:lnTo>
                      <a:pt x="0" y="3"/>
                    </a:lnTo>
                    <a:lnTo>
                      <a:pt x="0" y="2"/>
                    </a:lnTo>
                    <a:lnTo>
                      <a:pt x="5" y="0"/>
                    </a:lnTo>
                    <a:lnTo>
                      <a:pt x="8" y="0"/>
                    </a:lnTo>
                    <a:lnTo>
                      <a:pt x="10" y="0"/>
                    </a:lnTo>
                    <a:lnTo>
                      <a:pt x="1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1" name="Freeform 575"/>
              <p:cNvSpPr>
                <a:spLocks/>
              </p:cNvSpPr>
              <p:nvPr/>
            </p:nvSpPr>
            <p:spPr bwMode="auto">
              <a:xfrm>
                <a:off x="2960882" y="2403253"/>
                <a:ext cx="2864" cy="3819"/>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2147483647 w 3"/>
                  <a:gd name="T13" fmla="*/ 0 h 4"/>
                  <a:gd name="T14" fmla="*/ 0 w 3"/>
                  <a:gd name="T15" fmla="*/ 2147483647 h 4"/>
                  <a:gd name="T16" fmla="*/ 0 w 3"/>
                  <a:gd name="T17" fmla="*/ 2147483647 h 4"/>
                  <a:gd name="T18" fmla="*/ 0 w 3"/>
                  <a:gd name="T19" fmla="*/ 2147483647 h 4"/>
                  <a:gd name="T20" fmla="*/ 2147483647 w 3"/>
                  <a:gd name="T21" fmla="*/ 2147483647 h 4"/>
                  <a:gd name="T22" fmla="*/ 2147483647 w 3"/>
                  <a:gd name="T23" fmla="*/ 2147483647 h 4"/>
                  <a:gd name="T24" fmla="*/ 2147483647 w 3"/>
                  <a:gd name="T25" fmla="*/ 2147483647 h 4"/>
                  <a:gd name="T26" fmla="*/ 2147483647 w 3"/>
                  <a:gd name="T27" fmla="*/ 2147483647 h 4"/>
                  <a:gd name="T28" fmla="*/ 2147483647 w 3"/>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4">
                    <a:moveTo>
                      <a:pt x="3" y="4"/>
                    </a:moveTo>
                    <a:lnTo>
                      <a:pt x="3" y="4"/>
                    </a:lnTo>
                    <a:lnTo>
                      <a:pt x="3" y="3"/>
                    </a:lnTo>
                    <a:lnTo>
                      <a:pt x="2" y="1"/>
                    </a:lnTo>
                    <a:lnTo>
                      <a:pt x="2" y="0"/>
                    </a:lnTo>
                    <a:lnTo>
                      <a:pt x="0" y="3"/>
                    </a:lnTo>
                    <a:lnTo>
                      <a:pt x="1" y="4"/>
                    </a:lnTo>
                    <a:lnTo>
                      <a:pt x="2" y="4"/>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2" name="Freeform 576"/>
              <p:cNvSpPr>
                <a:spLocks/>
              </p:cNvSpPr>
              <p:nvPr/>
            </p:nvSpPr>
            <p:spPr bwMode="auto">
              <a:xfrm>
                <a:off x="2993347" y="2404208"/>
                <a:ext cx="1910" cy="1910"/>
              </a:xfrm>
              <a:custGeom>
                <a:avLst/>
                <a:gdLst>
                  <a:gd name="T0" fmla="*/ 2147483647 w 2"/>
                  <a:gd name="T1" fmla="*/ 2147483647 h 2"/>
                  <a:gd name="T2" fmla="*/ 2147483647 w 2"/>
                  <a:gd name="T3" fmla="*/ 2147483647 h 2"/>
                  <a:gd name="T4" fmla="*/ 0 w 2"/>
                  <a:gd name="T5" fmla="*/ 2147483647 h 2"/>
                  <a:gd name="T6" fmla="*/ 0 w 2"/>
                  <a:gd name="T7" fmla="*/ 0 h 2"/>
                  <a:gd name="T8" fmla="*/ 0 w 2"/>
                  <a:gd name="T9" fmla="*/ 0 h 2"/>
                  <a:gd name="T10" fmla="*/ 2147483647 w 2"/>
                  <a:gd name="T11" fmla="*/ 0 h 2"/>
                  <a:gd name="T12" fmla="*/ 2147483647 w 2"/>
                  <a:gd name="T13" fmla="*/ 0 h 2"/>
                  <a:gd name="T14" fmla="*/ 2147483647 w 2"/>
                  <a:gd name="T15" fmla="*/ 0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2" y="2"/>
                    </a:lnTo>
                    <a:lnTo>
                      <a:pt x="0" y="2"/>
                    </a:lnTo>
                    <a:lnTo>
                      <a:pt x="0" y="0"/>
                    </a:lnTo>
                    <a:lnTo>
                      <a:pt x="1" y="0"/>
                    </a:lnTo>
                    <a:lnTo>
                      <a:pt x="2" y="0"/>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3" name="Freeform 577"/>
              <p:cNvSpPr>
                <a:spLocks/>
              </p:cNvSpPr>
              <p:nvPr/>
            </p:nvSpPr>
            <p:spPr bwMode="auto">
              <a:xfrm>
                <a:off x="2931281" y="2419485"/>
                <a:ext cx="27691" cy="33420"/>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2147483647 w 29"/>
                  <a:gd name="T27" fmla="*/ 2147483647 h 35"/>
                  <a:gd name="T28" fmla="*/ 2147483647 w 29"/>
                  <a:gd name="T29" fmla="*/ 2147483647 h 35"/>
                  <a:gd name="T30" fmla="*/ 2147483647 w 29"/>
                  <a:gd name="T31" fmla="*/ 2147483647 h 35"/>
                  <a:gd name="T32" fmla="*/ 2147483647 w 29"/>
                  <a:gd name="T33" fmla="*/ 2147483647 h 35"/>
                  <a:gd name="T34" fmla="*/ 2147483647 w 29"/>
                  <a:gd name="T35" fmla="*/ 2147483647 h 35"/>
                  <a:gd name="T36" fmla="*/ 2147483647 w 29"/>
                  <a:gd name="T37" fmla="*/ 2147483647 h 35"/>
                  <a:gd name="T38" fmla="*/ 2147483647 w 29"/>
                  <a:gd name="T39" fmla="*/ 2147483647 h 35"/>
                  <a:gd name="T40" fmla="*/ 2147483647 w 29"/>
                  <a:gd name="T41" fmla="*/ 2147483647 h 35"/>
                  <a:gd name="T42" fmla="*/ 0 w 29"/>
                  <a:gd name="T43" fmla="*/ 2147483647 h 35"/>
                  <a:gd name="T44" fmla="*/ 2147483647 w 29"/>
                  <a:gd name="T45" fmla="*/ 2147483647 h 35"/>
                  <a:gd name="T46" fmla="*/ 2147483647 w 29"/>
                  <a:gd name="T47" fmla="*/ 2147483647 h 35"/>
                  <a:gd name="T48" fmla="*/ 2147483647 w 29"/>
                  <a:gd name="T49" fmla="*/ 2147483647 h 35"/>
                  <a:gd name="T50" fmla="*/ 2147483647 w 29"/>
                  <a:gd name="T51" fmla="*/ 2147483647 h 35"/>
                  <a:gd name="T52" fmla="*/ 2147483647 w 29"/>
                  <a:gd name="T53" fmla="*/ 2147483647 h 35"/>
                  <a:gd name="T54" fmla="*/ 2147483647 w 29"/>
                  <a:gd name="T55" fmla="*/ 2147483647 h 35"/>
                  <a:gd name="T56" fmla="*/ 2147483647 w 29"/>
                  <a:gd name="T57" fmla="*/ 2147483647 h 35"/>
                  <a:gd name="T58" fmla="*/ 2147483647 w 29"/>
                  <a:gd name="T59" fmla="*/ 2147483647 h 35"/>
                  <a:gd name="T60" fmla="*/ 2147483647 w 29"/>
                  <a:gd name="T61" fmla="*/ 2147483647 h 35"/>
                  <a:gd name="T62" fmla="*/ 2147483647 w 29"/>
                  <a:gd name="T63" fmla="*/ 2147483647 h 35"/>
                  <a:gd name="T64" fmla="*/ 2147483647 w 29"/>
                  <a:gd name="T65" fmla="*/ 2147483647 h 35"/>
                  <a:gd name="T66" fmla="*/ 2147483647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2147483647 w 29"/>
                  <a:gd name="T83" fmla="*/ 2147483647 h 35"/>
                  <a:gd name="T84" fmla="*/ 2147483647 w 29"/>
                  <a:gd name="T85" fmla="*/ 2147483647 h 35"/>
                  <a:gd name="T86" fmla="*/ 2147483647 w 29"/>
                  <a:gd name="T87" fmla="*/ 2147483647 h 35"/>
                  <a:gd name="T88" fmla="*/ 2147483647 w 29"/>
                  <a:gd name="T89" fmla="*/ 2147483647 h 35"/>
                  <a:gd name="T90" fmla="*/ 2147483647 w 29"/>
                  <a:gd name="T91" fmla="*/ 2147483647 h 35"/>
                  <a:gd name="T92" fmla="*/ 2147483647 w 29"/>
                  <a:gd name="T93" fmla="*/ 2147483647 h 35"/>
                  <a:gd name="T94" fmla="*/ 2147483647 w 29"/>
                  <a:gd name="T95" fmla="*/ 2147483647 h 35"/>
                  <a:gd name="T96" fmla="*/ 2147483647 w 29"/>
                  <a:gd name="T97" fmla="*/ 2147483647 h 35"/>
                  <a:gd name="T98" fmla="*/ 2147483647 w 29"/>
                  <a:gd name="T99" fmla="*/ 2147483647 h 35"/>
                  <a:gd name="T100" fmla="*/ 2147483647 w 29"/>
                  <a:gd name="T101" fmla="*/ 2147483647 h 35"/>
                  <a:gd name="T102" fmla="*/ 2147483647 w 29"/>
                  <a:gd name="T103" fmla="*/ 2147483647 h 35"/>
                  <a:gd name="T104" fmla="*/ 2147483647 w 29"/>
                  <a:gd name="T105" fmla="*/ 2147483647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35">
                    <a:moveTo>
                      <a:pt x="29" y="15"/>
                    </a:moveTo>
                    <a:lnTo>
                      <a:pt x="29" y="15"/>
                    </a:lnTo>
                    <a:lnTo>
                      <a:pt x="28" y="15"/>
                    </a:lnTo>
                    <a:lnTo>
                      <a:pt x="26" y="15"/>
                    </a:lnTo>
                    <a:lnTo>
                      <a:pt x="24" y="14"/>
                    </a:lnTo>
                    <a:lnTo>
                      <a:pt x="23" y="11"/>
                    </a:lnTo>
                    <a:lnTo>
                      <a:pt x="22" y="11"/>
                    </a:lnTo>
                    <a:lnTo>
                      <a:pt x="21" y="11"/>
                    </a:lnTo>
                    <a:lnTo>
                      <a:pt x="20" y="10"/>
                    </a:lnTo>
                    <a:lnTo>
                      <a:pt x="20" y="9"/>
                    </a:lnTo>
                    <a:lnTo>
                      <a:pt x="17" y="6"/>
                    </a:lnTo>
                    <a:lnTo>
                      <a:pt x="15" y="5"/>
                    </a:lnTo>
                    <a:lnTo>
                      <a:pt x="13" y="5"/>
                    </a:lnTo>
                    <a:lnTo>
                      <a:pt x="13" y="4"/>
                    </a:lnTo>
                    <a:lnTo>
                      <a:pt x="13" y="3"/>
                    </a:lnTo>
                    <a:lnTo>
                      <a:pt x="12" y="2"/>
                    </a:lnTo>
                    <a:lnTo>
                      <a:pt x="10" y="0"/>
                    </a:lnTo>
                    <a:lnTo>
                      <a:pt x="7" y="2"/>
                    </a:lnTo>
                    <a:lnTo>
                      <a:pt x="6" y="2"/>
                    </a:lnTo>
                    <a:lnTo>
                      <a:pt x="5" y="4"/>
                    </a:lnTo>
                    <a:lnTo>
                      <a:pt x="5" y="5"/>
                    </a:lnTo>
                    <a:lnTo>
                      <a:pt x="5" y="6"/>
                    </a:lnTo>
                    <a:lnTo>
                      <a:pt x="2" y="6"/>
                    </a:lnTo>
                    <a:lnTo>
                      <a:pt x="2" y="8"/>
                    </a:lnTo>
                    <a:lnTo>
                      <a:pt x="4" y="8"/>
                    </a:lnTo>
                    <a:lnTo>
                      <a:pt x="5" y="8"/>
                    </a:lnTo>
                    <a:lnTo>
                      <a:pt x="6" y="6"/>
                    </a:lnTo>
                    <a:lnTo>
                      <a:pt x="6" y="8"/>
                    </a:lnTo>
                    <a:lnTo>
                      <a:pt x="6" y="9"/>
                    </a:lnTo>
                    <a:lnTo>
                      <a:pt x="7" y="10"/>
                    </a:lnTo>
                    <a:lnTo>
                      <a:pt x="7" y="13"/>
                    </a:lnTo>
                    <a:lnTo>
                      <a:pt x="6" y="14"/>
                    </a:lnTo>
                    <a:lnTo>
                      <a:pt x="5" y="14"/>
                    </a:lnTo>
                    <a:lnTo>
                      <a:pt x="5" y="13"/>
                    </a:lnTo>
                    <a:lnTo>
                      <a:pt x="4" y="14"/>
                    </a:lnTo>
                    <a:lnTo>
                      <a:pt x="1" y="15"/>
                    </a:lnTo>
                    <a:lnTo>
                      <a:pt x="0" y="16"/>
                    </a:lnTo>
                    <a:lnTo>
                      <a:pt x="0" y="17"/>
                    </a:lnTo>
                    <a:lnTo>
                      <a:pt x="1" y="17"/>
                    </a:lnTo>
                    <a:lnTo>
                      <a:pt x="1" y="20"/>
                    </a:lnTo>
                    <a:lnTo>
                      <a:pt x="2" y="20"/>
                    </a:lnTo>
                    <a:lnTo>
                      <a:pt x="4" y="19"/>
                    </a:lnTo>
                    <a:lnTo>
                      <a:pt x="5" y="19"/>
                    </a:lnTo>
                    <a:lnTo>
                      <a:pt x="7" y="17"/>
                    </a:lnTo>
                    <a:lnTo>
                      <a:pt x="7" y="16"/>
                    </a:lnTo>
                    <a:lnTo>
                      <a:pt x="10" y="16"/>
                    </a:lnTo>
                    <a:lnTo>
                      <a:pt x="12" y="16"/>
                    </a:lnTo>
                    <a:lnTo>
                      <a:pt x="15" y="17"/>
                    </a:lnTo>
                    <a:lnTo>
                      <a:pt x="15" y="19"/>
                    </a:lnTo>
                    <a:lnTo>
                      <a:pt x="13" y="19"/>
                    </a:lnTo>
                    <a:lnTo>
                      <a:pt x="12" y="20"/>
                    </a:lnTo>
                    <a:lnTo>
                      <a:pt x="12" y="21"/>
                    </a:lnTo>
                    <a:lnTo>
                      <a:pt x="12" y="22"/>
                    </a:lnTo>
                    <a:lnTo>
                      <a:pt x="12" y="24"/>
                    </a:lnTo>
                    <a:lnTo>
                      <a:pt x="18" y="22"/>
                    </a:lnTo>
                    <a:lnTo>
                      <a:pt x="18" y="24"/>
                    </a:lnTo>
                    <a:lnTo>
                      <a:pt x="18" y="25"/>
                    </a:lnTo>
                    <a:lnTo>
                      <a:pt x="17" y="26"/>
                    </a:lnTo>
                    <a:lnTo>
                      <a:pt x="15" y="27"/>
                    </a:lnTo>
                    <a:lnTo>
                      <a:pt x="12" y="27"/>
                    </a:lnTo>
                    <a:lnTo>
                      <a:pt x="12" y="26"/>
                    </a:lnTo>
                    <a:lnTo>
                      <a:pt x="12" y="27"/>
                    </a:lnTo>
                    <a:lnTo>
                      <a:pt x="11" y="28"/>
                    </a:lnTo>
                    <a:lnTo>
                      <a:pt x="11" y="30"/>
                    </a:lnTo>
                    <a:lnTo>
                      <a:pt x="11" y="32"/>
                    </a:lnTo>
                    <a:lnTo>
                      <a:pt x="11" y="33"/>
                    </a:lnTo>
                    <a:lnTo>
                      <a:pt x="11" y="35"/>
                    </a:lnTo>
                    <a:lnTo>
                      <a:pt x="12" y="35"/>
                    </a:lnTo>
                    <a:lnTo>
                      <a:pt x="15" y="33"/>
                    </a:lnTo>
                    <a:lnTo>
                      <a:pt x="17" y="32"/>
                    </a:lnTo>
                    <a:lnTo>
                      <a:pt x="20" y="28"/>
                    </a:lnTo>
                    <a:lnTo>
                      <a:pt x="22" y="27"/>
                    </a:lnTo>
                    <a:lnTo>
                      <a:pt x="21" y="26"/>
                    </a:lnTo>
                    <a:lnTo>
                      <a:pt x="22" y="26"/>
                    </a:lnTo>
                    <a:lnTo>
                      <a:pt x="24" y="25"/>
                    </a:lnTo>
                    <a:lnTo>
                      <a:pt x="24" y="22"/>
                    </a:lnTo>
                    <a:lnTo>
                      <a:pt x="23" y="24"/>
                    </a:lnTo>
                    <a:lnTo>
                      <a:pt x="22" y="24"/>
                    </a:lnTo>
                    <a:lnTo>
                      <a:pt x="21" y="25"/>
                    </a:lnTo>
                    <a:lnTo>
                      <a:pt x="21" y="22"/>
                    </a:lnTo>
                    <a:lnTo>
                      <a:pt x="20" y="21"/>
                    </a:lnTo>
                    <a:lnTo>
                      <a:pt x="21" y="20"/>
                    </a:lnTo>
                    <a:lnTo>
                      <a:pt x="23" y="19"/>
                    </a:lnTo>
                    <a:lnTo>
                      <a:pt x="23" y="20"/>
                    </a:lnTo>
                    <a:lnTo>
                      <a:pt x="24" y="20"/>
                    </a:lnTo>
                    <a:lnTo>
                      <a:pt x="26" y="20"/>
                    </a:lnTo>
                    <a:lnTo>
                      <a:pt x="27" y="19"/>
                    </a:lnTo>
                    <a:lnTo>
                      <a:pt x="27" y="17"/>
                    </a:lnTo>
                    <a:lnTo>
                      <a:pt x="28" y="16"/>
                    </a:lnTo>
                    <a:lnTo>
                      <a:pt x="29" y="1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4" name="Freeform 578"/>
              <p:cNvSpPr>
                <a:spLocks/>
              </p:cNvSpPr>
              <p:nvPr/>
            </p:nvSpPr>
            <p:spPr bwMode="auto">
              <a:xfrm>
                <a:off x="2916004" y="2423305"/>
                <a:ext cx="14323" cy="12413"/>
              </a:xfrm>
              <a:custGeom>
                <a:avLst/>
                <a:gdLst>
                  <a:gd name="T0" fmla="*/ 2147483647 w 15"/>
                  <a:gd name="T1" fmla="*/ 0 h 13"/>
                  <a:gd name="T2" fmla="*/ 2147483647 w 15"/>
                  <a:gd name="T3" fmla="*/ 0 h 13"/>
                  <a:gd name="T4" fmla="*/ 2147483647 w 15"/>
                  <a:gd name="T5" fmla="*/ 0 h 13"/>
                  <a:gd name="T6" fmla="*/ 2147483647 w 15"/>
                  <a:gd name="T7" fmla="*/ 0 h 13"/>
                  <a:gd name="T8" fmla="*/ 2147483647 w 15"/>
                  <a:gd name="T9" fmla="*/ 0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2147483647 w 15"/>
                  <a:gd name="T19" fmla="*/ 2147483647 h 13"/>
                  <a:gd name="T20" fmla="*/ 2147483647 w 15"/>
                  <a:gd name="T21" fmla="*/ 2147483647 h 13"/>
                  <a:gd name="T22" fmla="*/ 2147483647 w 15"/>
                  <a:gd name="T23" fmla="*/ 2147483647 h 13"/>
                  <a:gd name="T24" fmla="*/ 2147483647 w 15"/>
                  <a:gd name="T25" fmla="*/ 2147483647 h 13"/>
                  <a:gd name="T26" fmla="*/ 2147483647 w 15"/>
                  <a:gd name="T27" fmla="*/ 2147483647 h 13"/>
                  <a:gd name="T28" fmla="*/ 2147483647 w 15"/>
                  <a:gd name="T29" fmla="*/ 2147483647 h 13"/>
                  <a:gd name="T30" fmla="*/ 2147483647 w 15"/>
                  <a:gd name="T31" fmla="*/ 2147483647 h 13"/>
                  <a:gd name="T32" fmla="*/ 2147483647 w 15"/>
                  <a:gd name="T33" fmla="*/ 2147483647 h 13"/>
                  <a:gd name="T34" fmla="*/ 2147483647 w 15"/>
                  <a:gd name="T35" fmla="*/ 2147483647 h 13"/>
                  <a:gd name="T36" fmla="*/ 2147483647 w 15"/>
                  <a:gd name="T37" fmla="*/ 2147483647 h 13"/>
                  <a:gd name="T38" fmla="*/ 2147483647 w 15"/>
                  <a:gd name="T39" fmla="*/ 2147483647 h 13"/>
                  <a:gd name="T40" fmla="*/ 2147483647 w 15"/>
                  <a:gd name="T41" fmla="*/ 2147483647 h 13"/>
                  <a:gd name="T42" fmla="*/ 2147483647 w 15"/>
                  <a:gd name="T43" fmla="*/ 2147483647 h 13"/>
                  <a:gd name="T44" fmla="*/ 2147483647 w 15"/>
                  <a:gd name="T45" fmla="*/ 2147483647 h 13"/>
                  <a:gd name="T46" fmla="*/ 2147483647 w 15"/>
                  <a:gd name="T47" fmla="*/ 2147483647 h 13"/>
                  <a:gd name="T48" fmla="*/ 2147483647 w 15"/>
                  <a:gd name="T49" fmla="*/ 2147483647 h 13"/>
                  <a:gd name="T50" fmla="*/ 2147483647 w 15"/>
                  <a:gd name="T51" fmla="*/ 2147483647 h 13"/>
                  <a:gd name="T52" fmla="*/ 2147483647 w 15"/>
                  <a:gd name="T53" fmla="*/ 2147483647 h 13"/>
                  <a:gd name="T54" fmla="*/ 2147483647 w 15"/>
                  <a:gd name="T55" fmla="*/ 2147483647 h 13"/>
                  <a:gd name="T56" fmla="*/ 0 w 15"/>
                  <a:gd name="T57" fmla="*/ 2147483647 h 13"/>
                  <a:gd name="T58" fmla="*/ 0 w 15"/>
                  <a:gd name="T59" fmla="*/ 2147483647 h 13"/>
                  <a:gd name="T60" fmla="*/ 2147483647 w 15"/>
                  <a:gd name="T61" fmla="*/ 2147483647 h 13"/>
                  <a:gd name="T62" fmla="*/ 2147483647 w 15"/>
                  <a:gd name="T63" fmla="*/ 2147483647 h 13"/>
                  <a:gd name="T64" fmla="*/ 0 w 15"/>
                  <a:gd name="T65" fmla="*/ 2147483647 h 13"/>
                  <a:gd name="T66" fmla="*/ 0 w 15"/>
                  <a:gd name="T67" fmla="*/ 2147483647 h 13"/>
                  <a:gd name="T68" fmla="*/ 2147483647 w 15"/>
                  <a:gd name="T69" fmla="*/ 2147483647 h 13"/>
                  <a:gd name="T70" fmla="*/ 2147483647 w 15"/>
                  <a:gd name="T71" fmla="*/ 2147483647 h 13"/>
                  <a:gd name="T72" fmla="*/ 2147483647 w 15"/>
                  <a:gd name="T73" fmla="*/ 2147483647 h 13"/>
                  <a:gd name="T74" fmla="*/ 2147483647 w 15"/>
                  <a:gd name="T75" fmla="*/ 2147483647 h 13"/>
                  <a:gd name="T76" fmla="*/ 2147483647 w 15"/>
                  <a:gd name="T77" fmla="*/ 2147483647 h 13"/>
                  <a:gd name="T78" fmla="*/ 2147483647 w 15"/>
                  <a:gd name="T79" fmla="*/ 2147483647 h 13"/>
                  <a:gd name="T80" fmla="*/ 2147483647 w 15"/>
                  <a:gd name="T81" fmla="*/ 2147483647 h 13"/>
                  <a:gd name="T82" fmla="*/ 2147483647 w 15"/>
                  <a:gd name="T83" fmla="*/ 2147483647 h 13"/>
                  <a:gd name="T84" fmla="*/ 2147483647 w 15"/>
                  <a:gd name="T85" fmla="*/ 2147483647 h 13"/>
                  <a:gd name="T86" fmla="*/ 2147483647 w 15"/>
                  <a:gd name="T87" fmla="*/ 2147483647 h 13"/>
                  <a:gd name="T88" fmla="*/ 2147483647 w 15"/>
                  <a:gd name="T89" fmla="*/ 2147483647 h 13"/>
                  <a:gd name="T90" fmla="*/ 2147483647 w 15"/>
                  <a:gd name="T91" fmla="*/ 2147483647 h 13"/>
                  <a:gd name="T92" fmla="*/ 2147483647 w 15"/>
                  <a:gd name="T93" fmla="*/ 2147483647 h 13"/>
                  <a:gd name="T94" fmla="*/ 2147483647 w 15"/>
                  <a:gd name="T95" fmla="*/ 2147483647 h 13"/>
                  <a:gd name="T96" fmla="*/ 2147483647 w 15"/>
                  <a:gd name="T97" fmla="*/ 2147483647 h 13"/>
                  <a:gd name="T98" fmla="*/ 2147483647 w 15"/>
                  <a:gd name="T99" fmla="*/ 2147483647 h 13"/>
                  <a:gd name="T100" fmla="*/ 2147483647 w 15"/>
                  <a:gd name="T101" fmla="*/ 2147483647 h 13"/>
                  <a:gd name="T102" fmla="*/ 2147483647 w 15"/>
                  <a:gd name="T103" fmla="*/ 2147483647 h 13"/>
                  <a:gd name="T104" fmla="*/ 2147483647 w 15"/>
                  <a:gd name="T105" fmla="*/ 2147483647 h 13"/>
                  <a:gd name="T106" fmla="*/ 2147483647 w 15"/>
                  <a:gd name="T107" fmla="*/ 2147483647 h 13"/>
                  <a:gd name="T108" fmla="*/ 2147483647 w 15"/>
                  <a:gd name="T109" fmla="*/ 2147483647 h 13"/>
                  <a:gd name="T110" fmla="*/ 2147483647 w 15"/>
                  <a:gd name="T111" fmla="*/ 2147483647 h 13"/>
                  <a:gd name="T112" fmla="*/ 2147483647 w 15"/>
                  <a:gd name="T113" fmla="*/ 2147483647 h 13"/>
                  <a:gd name="T114" fmla="*/ 2147483647 w 15"/>
                  <a:gd name="T115" fmla="*/ 2147483647 h 13"/>
                  <a:gd name="T116" fmla="*/ 2147483647 w 15"/>
                  <a:gd name="T117" fmla="*/ 0 h 13"/>
                  <a:gd name="T118" fmla="*/ 2147483647 w 15"/>
                  <a:gd name="T119" fmla="*/ 0 h 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 h="13">
                    <a:moveTo>
                      <a:pt x="15" y="0"/>
                    </a:moveTo>
                    <a:lnTo>
                      <a:pt x="15" y="0"/>
                    </a:lnTo>
                    <a:lnTo>
                      <a:pt x="13" y="0"/>
                    </a:lnTo>
                    <a:lnTo>
                      <a:pt x="11" y="1"/>
                    </a:lnTo>
                    <a:lnTo>
                      <a:pt x="10" y="4"/>
                    </a:lnTo>
                    <a:lnTo>
                      <a:pt x="9" y="5"/>
                    </a:lnTo>
                    <a:lnTo>
                      <a:pt x="7" y="5"/>
                    </a:lnTo>
                    <a:lnTo>
                      <a:pt x="7" y="4"/>
                    </a:lnTo>
                    <a:lnTo>
                      <a:pt x="7" y="2"/>
                    </a:lnTo>
                    <a:lnTo>
                      <a:pt x="6" y="5"/>
                    </a:lnTo>
                    <a:lnTo>
                      <a:pt x="6" y="6"/>
                    </a:lnTo>
                    <a:lnTo>
                      <a:pt x="4" y="6"/>
                    </a:lnTo>
                    <a:lnTo>
                      <a:pt x="4" y="7"/>
                    </a:lnTo>
                    <a:lnTo>
                      <a:pt x="2" y="7"/>
                    </a:lnTo>
                    <a:lnTo>
                      <a:pt x="0" y="7"/>
                    </a:lnTo>
                    <a:lnTo>
                      <a:pt x="1" y="9"/>
                    </a:lnTo>
                    <a:lnTo>
                      <a:pt x="0" y="12"/>
                    </a:lnTo>
                    <a:lnTo>
                      <a:pt x="2" y="13"/>
                    </a:lnTo>
                    <a:lnTo>
                      <a:pt x="6" y="13"/>
                    </a:lnTo>
                    <a:lnTo>
                      <a:pt x="7" y="12"/>
                    </a:lnTo>
                    <a:lnTo>
                      <a:pt x="9" y="12"/>
                    </a:lnTo>
                    <a:lnTo>
                      <a:pt x="11" y="12"/>
                    </a:lnTo>
                    <a:lnTo>
                      <a:pt x="12" y="11"/>
                    </a:lnTo>
                    <a:lnTo>
                      <a:pt x="11" y="11"/>
                    </a:lnTo>
                    <a:lnTo>
                      <a:pt x="12" y="10"/>
                    </a:lnTo>
                    <a:lnTo>
                      <a:pt x="11" y="9"/>
                    </a:lnTo>
                    <a:lnTo>
                      <a:pt x="13" y="6"/>
                    </a:lnTo>
                    <a:lnTo>
                      <a:pt x="13" y="4"/>
                    </a:lnTo>
                    <a:lnTo>
                      <a:pt x="15" y="2"/>
                    </a:lnTo>
                    <a:lnTo>
                      <a:pt x="1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5" name="Freeform 579"/>
              <p:cNvSpPr>
                <a:spLocks/>
              </p:cNvSpPr>
              <p:nvPr/>
            </p:nvSpPr>
            <p:spPr bwMode="auto">
              <a:xfrm>
                <a:off x="2925552" y="2419485"/>
                <a:ext cx="2865" cy="286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0 w 3"/>
                  <a:gd name="T9" fmla="*/ 2147483647 h 3"/>
                  <a:gd name="T10" fmla="*/ 0 w 3"/>
                  <a:gd name="T11" fmla="*/ 2147483647 h 3"/>
                  <a:gd name="T12" fmla="*/ 0 w 3"/>
                  <a:gd name="T13" fmla="*/ 2147483647 h 3"/>
                  <a:gd name="T14" fmla="*/ 0 w 3"/>
                  <a:gd name="T15" fmla="*/ 2147483647 h 3"/>
                  <a:gd name="T16" fmla="*/ 2147483647 w 3"/>
                  <a:gd name="T17" fmla="*/ 0 h 3"/>
                  <a:gd name="T18" fmla="*/ 2147483647 w 3"/>
                  <a:gd name="T19" fmla="*/ 0 h 3"/>
                  <a:gd name="T20" fmla="*/ 2147483647 w 3"/>
                  <a:gd name="T21" fmla="*/ 0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2147483647 h 3"/>
                  <a:gd name="T34" fmla="*/ 2147483647 w 3"/>
                  <a:gd name="T35" fmla="*/ 2147483647 h 3"/>
                  <a:gd name="T36" fmla="*/ 2147483647 w 3"/>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2" y="3"/>
                    </a:moveTo>
                    <a:lnTo>
                      <a:pt x="2" y="3"/>
                    </a:lnTo>
                    <a:lnTo>
                      <a:pt x="1" y="3"/>
                    </a:lnTo>
                    <a:lnTo>
                      <a:pt x="0" y="3"/>
                    </a:lnTo>
                    <a:lnTo>
                      <a:pt x="0" y="2"/>
                    </a:lnTo>
                    <a:lnTo>
                      <a:pt x="1" y="0"/>
                    </a:lnTo>
                    <a:lnTo>
                      <a:pt x="1" y="2"/>
                    </a:lnTo>
                    <a:lnTo>
                      <a:pt x="2" y="2"/>
                    </a:lnTo>
                    <a:lnTo>
                      <a:pt x="3" y="2"/>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6" name="Freeform 580"/>
              <p:cNvSpPr>
                <a:spLocks/>
              </p:cNvSpPr>
              <p:nvPr/>
            </p:nvSpPr>
            <p:spPr bwMode="auto">
              <a:xfrm>
                <a:off x="2910275" y="2438582"/>
                <a:ext cx="9549" cy="6684"/>
              </a:xfrm>
              <a:custGeom>
                <a:avLst/>
                <a:gdLst>
                  <a:gd name="T0" fmla="*/ 2147483647 w 10"/>
                  <a:gd name="T1" fmla="*/ 2147483647 h 7"/>
                  <a:gd name="T2" fmla="*/ 2147483647 w 10"/>
                  <a:gd name="T3" fmla="*/ 2147483647 h 7"/>
                  <a:gd name="T4" fmla="*/ 2147483647 w 10"/>
                  <a:gd name="T5" fmla="*/ 0 h 7"/>
                  <a:gd name="T6" fmla="*/ 2147483647 w 10"/>
                  <a:gd name="T7" fmla="*/ 0 h 7"/>
                  <a:gd name="T8" fmla="*/ 2147483647 w 10"/>
                  <a:gd name="T9" fmla="*/ 2147483647 h 7"/>
                  <a:gd name="T10" fmla="*/ 2147483647 w 10"/>
                  <a:gd name="T11" fmla="*/ 2147483647 h 7"/>
                  <a:gd name="T12" fmla="*/ 2147483647 w 10"/>
                  <a:gd name="T13" fmla="*/ 2147483647 h 7"/>
                  <a:gd name="T14" fmla="*/ 2147483647 w 10"/>
                  <a:gd name="T15" fmla="*/ 2147483647 h 7"/>
                  <a:gd name="T16" fmla="*/ 2147483647 w 10"/>
                  <a:gd name="T17" fmla="*/ 2147483647 h 7"/>
                  <a:gd name="T18" fmla="*/ 2147483647 w 10"/>
                  <a:gd name="T19" fmla="*/ 2147483647 h 7"/>
                  <a:gd name="T20" fmla="*/ 2147483647 w 10"/>
                  <a:gd name="T21" fmla="*/ 2147483647 h 7"/>
                  <a:gd name="T22" fmla="*/ 2147483647 w 10"/>
                  <a:gd name="T23" fmla="*/ 2147483647 h 7"/>
                  <a:gd name="T24" fmla="*/ 2147483647 w 10"/>
                  <a:gd name="T25" fmla="*/ 2147483647 h 7"/>
                  <a:gd name="T26" fmla="*/ 2147483647 w 10"/>
                  <a:gd name="T27" fmla="*/ 2147483647 h 7"/>
                  <a:gd name="T28" fmla="*/ 0 w 10"/>
                  <a:gd name="T29" fmla="*/ 2147483647 h 7"/>
                  <a:gd name="T30" fmla="*/ 0 w 10"/>
                  <a:gd name="T31" fmla="*/ 2147483647 h 7"/>
                  <a:gd name="T32" fmla="*/ 2147483647 w 10"/>
                  <a:gd name="T33" fmla="*/ 2147483647 h 7"/>
                  <a:gd name="T34" fmla="*/ 2147483647 w 10"/>
                  <a:gd name="T35" fmla="*/ 2147483647 h 7"/>
                  <a:gd name="T36" fmla="*/ 2147483647 w 10"/>
                  <a:gd name="T37" fmla="*/ 2147483647 h 7"/>
                  <a:gd name="T38" fmla="*/ 2147483647 w 10"/>
                  <a:gd name="T39" fmla="*/ 2147483647 h 7"/>
                  <a:gd name="T40" fmla="*/ 2147483647 w 10"/>
                  <a:gd name="T41" fmla="*/ 2147483647 h 7"/>
                  <a:gd name="T42" fmla="*/ 2147483647 w 10"/>
                  <a:gd name="T43" fmla="*/ 2147483647 h 7"/>
                  <a:gd name="T44" fmla="*/ 2147483647 w 10"/>
                  <a:gd name="T45" fmla="*/ 2147483647 h 7"/>
                  <a:gd name="T46" fmla="*/ 2147483647 w 10"/>
                  <a:gd name="T47" fmla="*/ 2147483647 h 7"/>
                  <a:gd name="T48" fmla="*/ 2147483647 w 10"/>
                  <a:gd name="T49" fmla="*/ 2147483647 h 7"/>
                  <a:gd name="T50" fmla="*/ 2147483647 w 10"/>
                  <a:gd name="T51" fmla="*/ 2147483647 h 7"/>
                  <a:gd name="T52" fmla="*/ 2147483647 w 10"/>
                  <a:gd name="T53" fmla="*/ 2147483647 h 7"/>
                  <a:gd name="T54" fmla="*/ 2147483647 w 10"/>
                  <a:gd name="T55" fmla="*/ 2147483647 h 7"/>
                  <a:gd name="T56" fmla="*/ 2147483647 w 10"/>
                  <a:gd name="T57" fmla="*/ 2147483647 h 7"/>
                  <a:gd name="T58" fmla="*/ 2147483647 w 10"/>
                  <a:gd name="T59" fmla="*/ 2147483647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 h="7">
                    <a:moveTo>
                      <a:pt x="7" y="1"/>
                    </a:moveTo>
                    <a:lnTo>
                      <a:pt x="7" y="1"/>
                    </a:lnTo>
                    <a:lnTo>
                      <a:pt x="7" y="0"/>
                    </a:lnTo>
                    <a:lnTo>
                      <a:pt x="6" y="1"/>
                    </a:lnTo>
                    <a:lnTo>
                      <a:pt x="5" y="1"/>
                    </a:lnTo>
                    <a:lnTo>
                      <a:pt x="4" y="1"/>
                    </a:lnTo>
                    <a:lnTo>
                      <a:pt x="1" y="4"/>
                    </a:lnTo>
                    <a:lnTo>
                      <a:pt x="1" y="5"/>
                    </a:lnTo>
                    <a:lnTo>
                      <a:pt x="0" y="7"/>
                    </a:lnTo>
                    <a:lnTo>
                      <a:pt x="1" y="7"/>
                    </a:lnTo>
                    <a:lnTo>
                      <a:pt x="6" y="7"/>
                    </a:lnTo>
                    <a:lnTo>
                      <a:pt x="10" y="5"/>
                    </a:lnTo>
                    <a:lnTo>
                      <a:pt x="10" y="4"/>
                    </a:lnTo>
                    <a:lnTo>
                      <a:pt x="10" y="2"/>
                    </a:lnTo>
                    <a:lnTo>
                      <a:pt x="8" y="1"/>
                    </a:lnTo>
                    <a:lnTo>
                      <a:pt x="7"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7" name="Freeform 581"/>
              <p:cNvSpPr>
                <a:spLocks/>
              </p:cNvSpPr>
              <p:nvPr/>
            </p:nvSpPr>
            <p:spPr bwMode="auto">
              <a:xfrm>
                <a:off x="2906455" y="2439538"/>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0 w 4"/>
                  <a:gd name="T11" fmla="*/ 2147483647 h 5"/>
                  <a:gd name="T12" fmla="*/ 0 w 4"/>
                  <a:gd name="T13" fmla="*/ 2147483647 h 5"/>
                  <a:gd name="T14" fmla="*/ 0 w 4"/>
                  <a:gd name="T15" fmla="*/ 2147483647 h 5"/>
                  <a:gd name="T16" fmla="*/ 0 w 4"/>
                  <a:gd name="T17" fmla="*/ 2147483647 h 5"/>
                  <a:gd name="T18" fmla="*/ 0 w 4"/>
                  <a:gd name="T19" fmla="*/ 2147483647 h 5"/>
                  <a:gd name="T20" fmla="*/ 0 w 4"/>
                  <a:gd name="T21" fmla="*/ 2147483647 h 5"/>
                  <a:gd name="T22" fmla="*/ 0 w 4"/>
                  <a:gd name="T23" fmla="*/ 2147483647 h 5"/>
                  <a:gd name="T24" fmla="*/ 2147483647 w 4"/>
                  <a:gd name="T25" fmla="*/ 2147483647 h 5"/>
                  <a:gd name="T26" fmla="*/ 2147483647 w 4"/>
                  <a:gd name="T27" fmla="*/ 2147483647 h 5"/>
                  <a:gd name="T28" fmla="*/ 2147483647 w 4"/>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3"/>
                    </a:moveTo>
                    <a:lnTo>
                      <a:pt x="4" y="3"/>
                    </a:lnTo>
                    <a:lnTo>
                      <a:pt x="3" y="1"/>
                    </a:lnTo>
                    <a:lnTo>
                      <a:pt x="1" y="0"/>
                    </a:lnTo>
                    <a:lnTo>
                      <a:pt x="0" y="1"/>
                    </a:lnTo>
                    <a:lnTo>
                      <a:pt x="0" y="4"/>
                    </a:lnTo>
                    <a:lnTo>
                      <a:pt x="0" y="5"/>
                    </a:lnTo>
                    <a:lnTo>
                      <a:pt x="3" y="5"/>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8" name="Freeform 582"/>
              <p:cNvSpPr>
                <a:spLocks/>
              </p:cNvSpPr>
              <p:nvPr/>
            </p:nvSpPr>
            <p:spPr bwMode="auto">
              <a:xfrm>
                <a:off x="2894042" y="2437628"/>
                <a:ext cx="11458" cy="6684"/>
              </a:xfrm>
              <a:custGeom>
                <a:avLst/>
                <a:gdLst>
                  <a:gd name="T0" fmla="*/ 2147483647 w 12"/>
                  <a:gd name="T1" fmla="*/ 2147483647 h 7"/>
                  <a:gd name="T2" fmla="*/ 2147483647 w 12"/>
                  <a:gd name="T3" fmla="*/ 2147483647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0 h 7"/>
                  <a:gd name="T14" fmla="*/ 2147483647 w 12"/>
                  <a:gd name="T15" fmla="*/ 0 h 7"/>
                  <a:gd name="T16" fmla="*/ 2147483647 w 12"/>
                  <a:gd name="T17" fmla="*/ 0 h 7"/>
                  <a:gd name="T18" fmla="*/ 2147483647 w 12"/>
                  <a:gd name="T19" fmla="*/ 0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2147483647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2147483647 w 12"/>
                  <a:gd name="T75" fmla="*/ 2147483647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7">
                    <a:moveTo>
                      <a:pt x="11" y="2"/>
                    </a:moveTo>
                    <a:lnTo>
                      <a:pt x="11" y="2"/>
                    </a:lnTo>
                    <a:lnTo>
                      <a:pt x="8" y="1"/>
                    </a:lnTo>
                    <a:lnTo>
                      <a:pt x="5" y="1"/>
                    </a:lnTo>
                    <a:lnTo>
                      <a:pt x="3" y="0"/>
                    </a:lnTo>
                    <a:lnTo>
                      <a:pt x="1" y="0"/>
                    </a:lnTo>
                    <a:lnTo>
                      <a:pt x="0" y="2"/>
                    </a:lnTo>
                    <a:lnTo>
                      <a:pt x="1" y="3"/>
                    </a:lnTo>
                    <a:lnTo>
                      <a:pt x="3" y="5"/>
                    </a:lnTo>
                    <a:lnTo>
                      <a:pt x="5" y="5"/>
                    </a:lnTo>
                    <a:lnTo>
                      <a:pt x="5" y="6"/>
                    </a:lnTo>
                    <a:lnTo>
                      <a:pt x="7" y="6"/>
                    </a:lnTo>
                    <a:lnTo>
                      <a:pt x="8" y="6"/>
                    </a:lnTo>
                    <a:lnTo>
                      <a:pt x="7" y="7"/>
                    </a:lnTo>
                    <a:lnTo>
                      <a:pt x="10" y="7"/>
                    </a:lnTo>
                    <a:lnTo>
                      <a:pt x="11" y="6"/>
                    </a:lnTo>
                    <a:lnTo>
                      <a:pt x="12" y="5"/>
                    </a:lnTo>
                    <a:lnTo>
                      <a:pt x="12" y="3"/>
                    </a:lnTo>
                    <a:lnTo>
                      <a:pt x="11" y="3"/>
                    </a:lnTo>
                    <a:lnTo>
                      <a:pt x="1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79" name="Freeform 583"/>
              <p:cNvSpPr>
                <a:spLocks/>
              </p:cNvSpPr>
              <p:nvPr/>
            </p:nvSpPr>
            <p:spPr bwMode="auto">
              <a:xfrm>
                <a:off x="2888313" y="2437628"/>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0 h 6"/>
                  <a:gd name="T10" fmla="*/ 2147483647 w 6"/>
                  <a:gd name="T11" fmla="*/ 0 h 6"/>
                  <a:gd name="T12" fmla="*/ 2147483647 w 6"/>
                  <a:gd name="T13" fmla="*/ 0 h 6"/>
                  <a:gd name="T14" fmla="*/ 2147483647 w 6"/>
                  <a:gd name="T15" fmla="*/ 0 h 6"/>
                  <a:gd name="T16" fmla="*/ 2147483647 w 6"/>
                  <a:gd name="T17" fmla="*/ 0 h 6"/>
                  <a:gd name="T18" fmla="*/ 2147483647 w 6"/>
                  <a:gd name="T19" fmla="*/ 2147483647 h 6"/>
                  <a:gd name="T20" fmla="*/ 2147483647 w 6"/>
                  <a:gd name="T21" fmla="*/ 2147483647 h 6"/>
                  <a:gd name="T22" fmla="*/ 0 w 6"/>
                  <a:gd name="T23" fmla="*/ 2147483647 h 6"/>
                  <a:gd name="T24" fmla="*/ 0 w 6"/>
                  <a:gd name="T25" fmla="*/ 2147483647 h 6"/>
                  <a:gd name="T26" fmla="*/ 0 w 6"/>
                  <a:gd name="T27" fmla="*/ 2147483647 h 6"/>
                  <a:gd name="T28" fmla="*/ 0 w 6"/>
                  <a:gd name="T29" fmla="*/ 2147483647 h 6"/>
                  <a:gd name="T30" fmla="*/ 0 w 6"/>
                  <a:gd name="T31" fmla="*/ 2147483647 h 6"/>
                  <a:gd name="T32" fmla="*/ 2147483647 w 6"/>
                  <a:gd name="T33" fmla="*/ 2147483647 h 6"/>
                  <a:gd name="T34" fmla="*/ 2147483647 w 6"/>
                  <a:gd name="T35" fmla="*/ 2147483647 h 6"/>
                  <a:gd name="T36" fmla="*/ 2147483647 w 6"/>
                  <a:gd name="T37" fmla="*/ 2147483647 h 6"/>
                  <a:gd name="T38" fmla="*/ 2147483647 w 6"/>
                  <a:gd name="T39" fmla="*/ 2147483647 h 6"/>
                  <a:gd name="T40" fmla="*/ 2147483647 w 6"/>
                  <a:gd name="T41" fmla="*/ 2147483647 h 6"/>
                  <a:gd name="T42" fmla="*/ 2147483647 w 6"/>
                  <a:gd name="T43" fmla="*/ 2147483647 h 6"/>
                  <a:gd name="T44" fmla="*/ 2147483647 w 6"/>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6">
                    <a:moveTo>
                      <a:pt x="6" y="2"/>
                    </a:moveTo>
                    <a:lnTo>
                      <a:pt x="6" y="2"/>
                    </a:lnTo>
                    <a:lnTo>
                      <a:pt x="4" y="1"/>
                    </a:lnTo>
                    <a:lnTo>
                      <a:pt x="4" y="0"/>
                    </a:lnTo>
                    <a:lnTo>
                      <a:pt x="2" y="0"/>
                    </a:lnTo>
                    <a:lnTo>
                      <a:pt x="1" y="1"/>
                    </a:lnTo>
                    <a:lnTo>
                      <a:pt x="0" y="3"/>
                    </a:lnTo>
                    <a:lnTo>
                      <a:pt x="0" y="5"/>
                    </a:lnTo>
                    <a:lnTo>
                      <a:pt x="0" y="6"/>
                    </a:lnTo>
                    <a:lnTo>
                      <a:pt x="2" y="5"/>
                    </a:lnTo>
                    <a:lnTo>
                      <a:pt x="3" y="6"/>
                    </a:lnTo>
                    <a:lnTo>
                      <a:pt x="6"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0" name="Freeform 584"/>
              <p:cNvSpPr>
                <a:spLocks/>
              </p:cNvSpPr>
              <p:nvPr/>
            </p:nvSpPr>
            <p:spPr bwMode="auto">
              <a:xfrm>
                <a:off x="2919823" y="2437628"/>
                <a:ext cx="2865" cy="2864"/>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0 w 3"/>
                  <a:gd name="T9" fmla="*/ 2147483647 h 3"/>
                  <a:gd name="T10" fmla="*/ 2147483647 w 3"/>
                  <a:gd name="T11" fmla="*/ 0 h 3"/>
                  <a:gd name="T12" fmla="*/ 2147483647 w 3"/>
                  <a:gd name="T13" fmla="*/ 0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214748364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 h="3">
                    <a:moveTo>
                      <a:pt x="2" y="3"/>
                    </a:moveTo>
                    <a:lnTo>
                      <a:pt x="2" y="3"/>
                    </a:lnTo>
                    <a:lnTo>
                      <a:pt x="1" y="2"/>
                    </a:lnTo>
                    <a:lnTo>
                      <a:pt x="0" y="1"/>
                    </a:lnTo>
                    <a:lnTo>
                      <a:pt x="1" y="0"/>
                    </a:lnTo>
                    <a:lnTo>
                      <a:pt x="3" y="1"/>
                    </a:lnTo>
                    <a:lnTo>
                      <a:pt x="3" y="2"/>
                    </a:lnTo>
                    <a:lnTo>
                      <a:pt x="2" y="2"/>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1" name="Freeform 585"/>
              <p:cNvSpPr>
                <a:spLocks/>
              </p:cNvSpPr>
              <p:nvPr/>
            </p:nvSpPr>
            <p:spPr bwMode="auto">
              <a:xfrm>
                <a:off x="2926507" y="2437628"/>
                <a:ext cx="3819" cy="1910"/>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w 4"/>
                  <a:gd name="T15" fmla="*/ 2147483647 h 2"/>
                  <a:gd name="T16" fmla="*/ 0 w 4"/>
                  <a:gd name="T17" fmla="*/ 2147483647 h 2"/>
                  <a:gd name="T18" fmla="*/ 2147483647 w 4"/>
                  <a:gd name="T19" fmla="*/ 0 h 2"/>
                  <a:gd name="T20" fmla="*/ 2147483647 w 4"/>
                  <a:gd name="T21" fmla="*/ 0 h 2"/>
                  <a:gd name="T22" fmla="*/ 2147483647 w 4"/>
                  <a:gd name="T23" fmla="*/ 0 h 2"/>
                  <a:gd name="T24" fmla="*/ 2147483647 w 4"/>
                  <a:gd name="T25" fmla="*/ 2147483647 h 2"/>
                  <a:gd name="T26" fmla="*/ 2147483647 w 4"/>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2">
                    <a:moveTo>
                      <a:pt x="2" y="1"/>
                    </a:moveTo>
                    <a:lnTo>
                      <a:pt x="2" y="1"/>
                    </a:lnTo>
                    <a:lnTo>
                      <a:pt x="4" y="2"/>
                    </a:lnTo>
                    <a:lnTo>
                      <a:pt x="1" y="2"/>
                    </a:lnTo>
                    <a:lnTo>
                      <a:pt x="0" y="2"/>
                    </a:lnTo>
                    <a:lnTo>
                      <a:pt x="1" y="0"/>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2" name="Freeform 586"/>
              <p:cNvSpPr>
                <a:spLocks/>
              </p:cNvSpPr>
              <p:nvPr/>
            </p:nvSpPr>
            <p:spPr bwMode="auto">
              <a:xfrm>
                <a:off x="2909320" y="2423305"/>
                <a:ext cx="1910" cy="1910"/>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2147483647 h 2"/>
                  <a:gd name="T20" fmla="*/ 2147483647 w 2"/>
                  <a:gd name="T21" fmla="*/ 2147483647 h 2"/>
                  <a:gd name="T22" fmla="*/ 2147483647 w 2"/>
                  <a:gd name="T23" fmla="*/ 0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1" y="1"/>
                    </a:lnTo>
                    <a:lnTo>
                      <a:pt x="0" y="2"/>
                    </a:lnTo>
                    <a:lnTo>
                      <a:pt x="1" y="2"/>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3" name="Freeform 587"/>
              <p:cNvSpPr>
                <a:spLocks/>
              </p:cNvSpPr>
              <p:nvPr/>
            </p:nvSpPr>
            <p:spPr bwMode="auto">
              <a:xfrm>
                <a:off x="2919823" y="2424260"/>
                <a:ext cx="955" cy="2864"/>
              </a:xfrm>
              <a:custGeom>
                <a:avLst/>
                <a:gdLst>
                  <a:gd name="T0" fmla="*/ 2147483647 w 1"/>
                  <a:gd name="T1" fmla="*/ 2147483647 h 3"/>
                  <a:gd name="T2" fmla="*/ 2147483647 w 1"/>
                  <a:gd name="T3" fmla="*/ 2147483647 h 3"/>
                  <a:gd name="T4" fmla="*/ 2147483647 w 1"/>
                  <a:gd name="T5" fmla="*/ 0 h 3"/>
                  <a:gd name="T6" fmla="*/ 0 w 1"/>
                  <a:gd name="T7" fmla="*/ 2147483647 h 3"/>
                  <a:gd name="T8" fmla="*/ 0 w 1"/>
                  <a:gd name="T9" fmla="*/ 2147483647 h 3"/>
                  <a:gd name="T10" fmla="*/ 2147483647 w 1"/>
                  <a:gd name="T11" fmla="*/ 2147483647 h 3"/>
                  <a:gd name="T12" fmla="*/ 2147483647 w 1"/>
                  <a:gd name="T13" fmla="*/ 2147483647 h 3"/>
                  <a:gd name="T14" fmla="*/ 2147483647 w 1"/>
                  <a:gd name="T15" fmla="*/ 2147483647 h 3"/>
                  <a:gd name="T16" fmla="*/ 2147483647 w 1"/>
                  <a:gd name="T17" fmla="*/ 2147483647 h 3"/>
                  <a:gd name="T18" fmla="*/ 2147483647 w 1"/>
                  <a:gd name="T19" fmla="*/ 2147483647 h 3"/>
                  <a:gd name="T20" fmla="*/ 2147483647 w 1"/>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3">
                    <a:moveTo>
                      <a:pt x="1" y="1"/>
                    </a:moveTo>
                    <a:lnTo>
                      <a:pt x="1" y="1"/>
                    </a:lnTo>
                    <a:lnTo>
                      <a:pt x="1" y="0"/>
                    </a:lnTo>
                    <a:lnTo>
                      <a:pt x="0" y="1"/>
                    </a:lnTo>
                    <a:lnTo>
                      <a:pt x="1" y="3"/>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4" name="Freeform 588"/>
              <p:cNvSpPr>
                <a:spLocks/>
              </p:cNvSpPr>
              <p:nvPr/>
            </p:nvSpPr>
            <p:spPr bwMode="auto">
              <a:xfrm>
                <a:off x="2937011" y="2417576"/>
                <a:ext cx="955" cy="955"/>
              </a:xfrm>
              <a:custGeom>
                <a:avLst/>
                <a:gdLst>
                  <a:gd name="T0" fmla="*/ 2147483647 w 1"/>
                  <a:gd name="T1" fmla="*/ 2147483647 h 1"/>
                  <a:gd name="T2" fmla="*/ 2147483647 w 1"/>
                  <a:gd name="T3" fmla="*/ 2147483647 h 1"/>
                  <a:gd name="T4" fmla="*/ 2147483647 w 1"/>
                  <a:gd name="T5" fmla="*/ 0 h 1"/>
                  <a:gd name="T6" fmla="*/ 2147483647 w 1"/>
                  <a:gd name="T7" fmla="*/ 0 h 1"/>
                  <a:gd name="T8" fmla="*/ 2147483647 w 1"/>
                  <a:gd name="T9" fmla="*/ 0 h 1"/>
                  <a:gd name="T10" fmla="*/ 0 w 1"/>
                  <a:gd name="T11" fmla="*/ 2147483647 h 1"/>
                  <a:gd name="T12" fmla="*/ 2147483647 w 1"/>
                  <a:gd name="T13" fmla="*/ 2147483647 h 1"/>
                  <a:gd name="T14" fmla="*/ 2147483647 w 1"/>
                  <a:gd name="T15" fmla="*/ 2147483647 h 1"/>
                  <a:gd name="T16" fmla="*/ 2147483647 w 1"/>
                  <a:gd name="T17" fmla="*/ 2147483647 h 1"/>
                  <a:gd name="T18" fmla="*/ 2147483647 w 1"/>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1" y="1"/>
                    </a:moveTo>
                    <a:lnTo>
                      <a:pt x="1" y="1"/>
                    </a:lnTo>
                    <a:lnTo>
                      <a:pt x="1" y="0"/>
                    </a:lnTo>
                    <a:lnTo>
                      <a:pt x="0" y="1"/>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5" name="Freeform 589"/>
              <p:cNvSpPr>
                <a:spLocks/>
              </p:cNvSpPr>
              <p:nvPr/>
            </p:nvSpPr>
            <p:spPr bwMode="auto">
              <a:xfrm>
                <a:off x="2832932" y="2418531"/>
                <a:ext cx="12413" cy="13368"/>
              </a:xfrm>
              <a:custGeom>
                <a:avLst/>
                <a:gdLst>
                  <a:gd name="T0" fmla="*/ 2147483647 w 13"/>
                  <a:gd name="T1" fmla="*/ 2147483647 h 14"/>
                  <a:gd name="T2" fmla="*/ 2147483647 w 13"/>
                  <a:gd name="T3" fmla="*/ 2147483647 h 14"/>
                  <a:gd name="T4" fmla="*/ 2147483647 w 13"/>
                  <a:gd name="T5" fmla="*/ 2147483647 h 14"/>
                  <a:gd name="T6" fmla="*/ 2147483647 w 13"/>
                  <a:gd name="T7" fmla="*/ 0 h 14"/>
                  <a:gd name="T8" fmla="*/ 2147483647 w 13"/>
                  <a:gd name="T9" fmla="*/ 0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2147483647 h 14"/>
                  <a:gd name="T28" fmla="*/ 2147483647 w 13"/>
                  <a:gd name="T29" fmla="*/ 2147483647 h 14"/>
                  <a:gd name="T30" fmla="*/ 2147483647 w 13"/>
                  <a:gd name="T31" fmla="*/ 2147483647 h 14"/>
                  <a:gd name="T32" fmla="*/ 0 w 13"/>
                  <a:gd name="T33" fmla="*/ 2147483647 h 14"/>
                  <a:gd name="T34" fmla="*/ 0 w 13"/>
                  <a:gd name="T35" fmla="*/ 2147483647 h 14"/>
                  <a:gd name="T36" fmla="*/ 0 w 13"/>
                  <a:gd name="T37" fmla="*/ 2147483647 h 14"/>
                  <a:gd name="T38" fmla="*/ 2147483647 w 13"/>
                  <a:gd name="T39" fmla="*/ 2147483647 h 14"/>
                  <a:gd name="T40" fmla="*/ 2147483647 w 13"/>
                  <a:gd name="T41" fmla="*/ 2147483647 h 14"/>
                  <a:gd name="T42" fmla="*/ 2147483647 w 13"/>
                  <a:gd name="T43" fmla="*/ 2147483647 h 14"/>
                  <a:gd name="T44" fmla="*/ 2147483647 w 13"/>
                  <a:gd name="T45" fmla="*/ 2147483647 h 14"/>
                  <a:gd name="T46" fmla="*/ 2147483647 w 13"/>
                  <a:gd name="T47" fmla="*/ 2147483647 h 14"/>
                  <a:gd name="T48" fmla="*/ 2147483647 w 13"/>
                  <a:gd name="T49" fmla="*/ 2147483647 h 14"/>
                  <a:gd name="T50" fmla="*/ 2147483647 w 13"/>
                  <a:gd name="T51" fmla="*/ 2147483647 h 14"/>
                  <a:gd name="T52" fmla="*/ 2147483647 w 13"/>
                  <a:gd name="T53" fmla="*/ 2147483647 h 14"/>
                  <a:gd name="T54" fmla="*/ 2147483647 w 13"/>
                  <a:gd name="T55" fmla="*/ 2147483647 h 14"/>
                  <a:gd name="T56" fmla="*/ 2147483647 w 13"/>
                  <a:gd name="T57" fmla="*/ 2147483647 h 14"/>
                  <a:gd name="T58" fmla="*/ 2147483647 w 13"/>
                  <a:gd name="T59" fmla="*/ 2147483647 h 14"/>
                  <a:gd name="T60" fmla="*/ 2147483647 w 13"/>
                  <a:gd name="T61" fmla="*/ 2147483647 h 14"/>
                  <a:gd name="T62" fmla="*/ 2147483647 w 13"/>
                  <a:gd name="T63" fmla="*/ 2147483647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 h="14">
                    <a:moveTo>
                      <a:pt x="12" y="3"/>
                    </a:moveTo>
                    <a:lnTo>
                      <a:pt x="12" y="3"/>
                    </a:lnTo>
                    <a:lnTo>
                      <a:pt x="12" y="1"/>
                    </a:lnTo>
                    <a:lnTo>
                      <a:pt x="11" y="0"/>
                    </a:lnTo>
                    <a:lnTo>
                      <a:pt x="10" y="1"/>
                    </a:lnTo>
                    <a:lnTo>
                      <a:pt x="9" y="3"/>
                    </a:lnTo>
                    <a:lnTo>
                      <a:pt x="5" y="4"/>
                    </a:lnTo>
                    <a:lnTo>
                      <a:pt x="5" y="5"/>
                    </a:lnTo>
                    <a:lnTo>
                      <a:pt x="4" y="6"/>
                    </a:lnTo>
                    <a:lnTo>
                      <a:pt x="2" y="9"/>
                    </a:lnTo>
                    <a:lnTo>
                      <a:pt x="1" y="10"/>
                    </a:lnTo>
                    <a:lnTo>
                      <a:pt x="0" y="10"/>
                    </a:lnTo>
                    <a:lnTo>
                      <a:pt x="0" y="11"/>
                    </a:lnTo>
                    <a:lnTo>
                      <a:pt x="1" y="12"/>
                    </a:lnTo>
                    <a:lnTo>
                      <a:pt x="1" y="14"/>
                    </a:lnTo>
                    <a:lnTo>
                      <a:pt x="6" y="12"/>
                    </a:lnTo>
                    <a:lnTo>
                      <a:pt x="9" y="10"/>
                    </a:lnTo>
                    <a:lnTo>
                      <a:pt x="11" y="7"/>
                    </a:lnTo>
                    <a:lnTo>
                      <a:pt x="13" y="5"/>
                    </a:lnTo>
                    <a:lnTo>
                      <a:pt x="1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6" name="Freeform 590"/>
              <p:cNvSpPr>
                <a:spLocks/>
              </p:cNvSpPr>
              <p:nvPr/>
            </p:nvSpPr>
            <p:spPr bwMode="auto">
              <a:xfrm>
                <a:off x="2854893" y="2414711"/>
                <a:ext cx="3819" cy="6684"/>
              </a:xfrm>
              <a:custGeom>
                <a:avLst/>
                <a:gdLst>
                  <a:gd name="T0" fmla="*/ 2147483647 w 4"/>
                  <a:gd name="T1" fmla="*/ 2147483647 h 7"/>
                  <a:gd name="T2" fmla="*/ 2147483647 w 4"/>
                  <a:gd name="T3" fmla="*/ 2147483647 h 7"/>
                  <a:gd name="T4" fmla="*/ 2147483647 w 4"/>
                  <a:gd name="T5" fmla="*/ 2147483647 h 7"/>
                  <a:gd name="T6" fmla="*/ 0 w 4"/>
                  <a:gd name="T7" fmla="*/ 2147483647 h 7"/>
                  <a:gd name="T8" fmla="*/ 0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2147483647 w 4"/>
                  <a:gd name="T19" fmla="*/ 0 h 7"/>
                  <a:gd name="T20" fmla="*/ 2147483647 w 4"/>
                  <a:gd name="T21" fmla="*/ 2147483647 h 7"/>
                  <a:gd name="T22" fmla="*/ 2147483647 w 4"/>
                  <a:gd name="T23" fmla="*/ 2147483647 h 7"/>
                  <a:gd name="T24" fmla="*/ 2147483647 w 4"/>
                  <a:gd name="T25" fmla="*/ 2147483647 h 7"/>
                  <a:gd name="T26" fmla="*/ 2147483647 w 4"/>
                  <a:gd name="T27" fmla="*/ 2147483647 h 7"/>
                  <a:gd name="T28" fmla="*/ 2147483647 w 4"/>
                  <a:gd name="T29" fmla="*/ 2147483647 h 7"/>
                  <a:gd name="T30" fmla="*/ 2147483647 w 4"/>
                  <a:gd name="T31" fmla="*/ 2147483647 h 7"/>
                  <a:gd name="T32" fmla="*/ 2147483647 w 4"/>
                  <a:gd name="T33" fmla="*/ 2147483647 h 7"/>
                  <a:gd name="T34" fmla="*/ 2147483647 w 4"/>
                  <a:gd name="T35" fmla="*/ 214748364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7">
                    <a:moveTo>
                      <a:pt x="4" y="7"/>
                    </a:moveTo>
                    <a:lnTo>
                      <a:pt x="4" y="7"/>
                    </a:lnTo>
                    <a:lnTo>
                      <a:pt x="2" y="7"/>
                    </a:lnTo>
                    <a:lnTo>
                      <a:pt x="0" y="5"/>
                    </a:lnTo>
                    <a:lnTo>
                      <a:pt x="2" y="5"/>
                    </a:lnTo>
                    <a:lnTo>
                      <a:pt x="3" y="3"/>
                    </a:lnTo>
                    <a:lnTo>
                      <a:pt x="4" y="2"/>
                    </a:lnTo>
                    <a:lnTo>
                      <a:pt x="4" y="0"/>
                    </a:lnTo>
                    <a:lnTo>
                      <a:pt x="4" y="2"/>
                    </a:lnTo>
                    <a:lnTo>
                      <a:pt x="4" y="4"/>
                    </a:lnTo>
                    <a:lnTo>
                      <a:pt x="4" y="5"/>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7" name="Freeform 591"/>
              <p:cNvSpPr>
                <a:spLocks/>
              </p:cNvSpPr>
              <p:nvPr/>
            </p:nvSpPr>
            <p:spPr bwMode="auto">
              <a:xfrm>
                <a:off x="2850119" y="2442402"/>
                <a:ext cx="4774" cy="3819"/>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w 5"/>
                  <a:gd name="T11" fmla="*/ 0 h 4"/>
                  <a:gd name="T12" fmla="*/ 0 w 5"/>
                  <a:gd name="T13" fmla="*/ 0 h 4"/>
                  <a:gd name="T14" fmla="*/ 0 w 5"/>
                  <a:gd name="T15" fmla="*/ 2147483647 h 4"/>
                  <a:gd name="T16" fmla="*/ 0 w 5"/>
                  <a:gd name="T17" fmla="*/ 2147483647 h 4"/>
                  <a:gd name="T18" fmla="*/ 0 w 5"/>
                  <a:gd name="T19" fmla="*/ 2147483647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5" y="3"/>
                    </a:moveTo>
                    <a:lnTo>
                      <a:pt x="5" y="3"/>
                    </a:lnTo>
                    <a:lnTo>
                      <a:pt x="4" y="2"/>
                    </a:lnTo>
                    <a:lnTo>
                      <a:pt x="3" y="1"/>
                    </a:lnTo>
                    <a:lnTo>
                      <a:pt x="0" y="0"/>
                    </a:lnTo>
                    <a:lnTo>
                      <a:pt x="0" y="1"/>
                    </a:lnTo>
                    <a:lnTo>
                      <a:pt x="0" y="3"/>
                    </a:lnTo>
                    <a:lnTo>
                      <a:pt x="3" y="4"/>
                    </a:lnTo>
                    <a:lnTo>
                      <a:pt x="4" y="4"/>
                    </a:lnTo>
                    <a:lnTo>
                      <a:pt x="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8" name="Freeform 592"/>
              <p:cNvSpPr>
                <a:spLocks/>
              </p:cNvSpPr>
              <p:nvPr/>
            </p:nvSpPr>
            <p:spPr bwMode="auto">
              <a:xfrm>
                <a:off x="2837706" y="2438582"/>
                <a:ext cx="3819" cy="1910"/>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0 w 4"/>
                  <a:gd name="T11" fmla="*/ 2147483647 h 2"/>
                  <a:gd name="T12" fmla="*/ 0 w 4"/>
                  <a:gd name="T13" fmla="*/ 2147483647 h 2"/>
                  <a:gd name="T14" fmla="*/ 0 w 4"/>
                  <a:gd name="T15" fmla="*/ 0 h 2"/>
                  <a:gd name="T16" fmla="*/ 0 w 4"/>
                  <a:gd name="T17" fmla="*/ 0 h 2"/>
                  <a:gd name="T18" fmla="*/ 0 w 4"/>
                  <a:gd name="T19" fmla="*/ 0 h 2"/>
                  <a:gd name="T20" fmla="*/ 2147483647 w 4"/>
                  <a:gd name="T21" fmla="*/ 0 h 2"/>
                  <a:gd name="T22" fmla="*/ 2147483647 w 4"/>
                  <a:gd name="T23" fmla="*/ 0 h 2"/>
                  <a:gd name="T24" fmla="*/ 2147483647 w 4"/>
                  <a:gd name="T25" fmla="*/ 0 h 2"/>
                  <a:gd name="T26" fmla="*/ 2147483647 w 4"/>
                  <a:gd name="T27" fmla="*/ 0 h 2"/>
                  <a:gd name="T28" fmla="*/ 2147483647 w 4"/>
                  <a:gd name="T29" fmla="*/ 0 h 2"/>
                  <a:gd name="T30" fmla="*/ 2147483647 w 4"/>
                  <a:gd name="T31" fmla="*/ 2147483647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4" y="1"/>
                    </a:moveTo>
                    <a:lnTo>
                      <a:pt x="4" y="1"/>
                    </a:lnTo>
                    <a:lnTo>
                      <a:pt x="2" y="2"/>
                    </a:lnTo>
                    <a:lnTo>
                      <a:pt x="1" y="2"/>
                    </a:lnTo>
                    <a:lnTo>
                      <a:pt x="0" y="1"/>
                    </a:lnTo>
                    <a:lnTo>
                      <a:pt x="0" y="0"/>
                    </a:lnTo>
                    <a:lnTo>
                      <a:pt x="1" y="0"/>
                    </a:lnTo>
                    <a:lnTo>
                      <a:pt x="2" y="0"/>
                    </a:lnTo>
                    <a:lnTo>
                      <a:pt x="4" y="0"/>
                    </a:lnTo>
                    <a:lnTo>
                      <a:pt x="4"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89" name="Freeform 593"/>
              <p:cNvSpPr>
                <a:spLocks/>
              </p:cNvSpPr>
              <p:nvPr/>
            </p:nvSpPr>
            <p:spPr bwMode="auto">
              <a:xfrm>
                <a:off x="2871126" y="2473912"/>
                <a:ext cx="4774" cy="5729"/>
              </a:xfrm>
              <a:custGeom>
                <a:avLst/>
                <a:gdLst>
                  <a:gd name="T0" fmla="*/ 2147483647 w 5"/>
                  <a:gd name="T1" fmla="*/ 0 h 6"/>
                  <a:gd name="T2" fmla="*/ 2147483647 w 5"/>
                  <a:gd name="T3" fmla="*/ 0 h 6"/>
                  <a:gd name="T4" fmla="*/ 2147483647 w 5"/>
                  <a:gd name="T5" fmla="*/ 0 h 6"/>
                  <a:gd name="T6" fmla="*/ 2147483647 w 5"/>
                  <a:gd name="T7" fmla="*/ 0 h 6"/>
                  <a:gd name="T8" fmla="*/ 2147483647 w 5"/>
                  <a:gd name="T9" fmla="*/ 2147483647 h 6"/>
                  <a:gd name="T10" fmla="*/ 2147483647 w 5"/>
                  <a:gd name="T11" fmla="*/ 2147483647 h 6"/>
                  <a:gd name="T12" fmla="*/ 2147483647 w 5"/>
                  <a:gd name="T13" fmla="*/ 2147483647 h 6"/>
                  <a:gd name="T14" fmla="*/ 0 w 5"/>
                  <a:gd name="T15" fmla="*/ 2147483647 h 6"/>
                  <a:gd name="T16" fmla="*/ 0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2147483647 w 5"/>
                  <a:gd name="T29" fmla="*/ 0 h 6"/>
                  <a:gd name="T30" fmla="*/ 2147483647 w 5"/>
                  <a:gd name="T31" fmla="*/ 0 h 6"/>
                  <a:gd name="T32" fmla="*/ 2147483647 w 5"/>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
                    <a:moveTo>
                      <a:pt x="5" y="0"/>
                    </a:moveTo>
                    <a:lnTo>
                      <a:pt x="5" y="0"/>
                    </a:lnTo>
                    <a:lnTo>
                      <a:pt x="3" y="0"/>
                    </a:lnTo>
                    <a:lnTo>
                      <a:pt x="2" y="1"/>
                    </a:lnTo>
                    <a:lnTo>
                      <a:pt x="0" y="5"/>
                    </a:lnTo>
                    <a:lnTo>
                      <a:pt x="2" y="6"/>
                    </a:lnTo>
                    <a:lnTo>
                      <a:pt x="2" y="5"/>
                    </a:lnTo>
                    <a:lnTo>
                      <a:pt x="4" y="1"/>
                    </a:lnTo>
                    <a:lnTo>
                      <a:pt x="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0" name="Freeform 594"/>
              <p:cNvSpPr>
                <a:spLocks/>
              </p:cNvSpPr>
              <p:nvPr/>
            </p:nvSpPr>
            <p:spPr bwMode="auto">
              <a:xfrm>
                <a:off x="2878765" y="2469138"/>
                <a:ext cx="10503" cy="12413"/>
              </a:xfrm>
              <a:custGeom>
                <a:avLst/>
                <a:gdLst>
                  <a:gd name="T0" fmla="*/ 2147483647 w 11"/>
                  <a:gd name="T1" fmla="*/ 2147483647 h 13"/>
                  <a:gd name="T2" fmla="*/ 2147483647 w 11"/>
                  <a:gd name="T3" fmla="*/ 2147483647 h 13"/>
                  <a:gd name="T4" fmla="*/ 2147483647 w 11"/>
                  <a:gd name="T5" fmla="*/ 0 h 13"/>
                  <a:gd name="T6" fmla="*/ 2147483647 w 11"/>
                  <a:gd name="T7" fmla="*/ 0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2147483647 w 11"/>
                  <a:gd name="T19" fmla="*/ 2147483647 h 13"/>
                  <a:gd name="T20" fmla="*/ 2147483647 w 11"/>
                  <a:gd name="T21" fmla="*/ 2147483647 h 13"/>
                  <a:gd name="T22" fmla="*/ 2147483647 w 11"/>
                  <a:gd name="T23" fmla="*/ 2147483647 h 13"/>
                  <a:gd name="T24" fmla="*/ 2147483647 w 11"/>
                  <a:gd name="T25" fmla="*/ 2147483647 h 13"/>
                  <a:gd name="T26" fmla="*/ 2147483647 w 11"/>
                  <a:gd name="T27" fmla="*/ 2147483647 h 13"/>
                  <a:gd name="T28" fmla="*/ 2147483647 w 11"/>
                  <a:gd name="T29" fmla="*/ 2147483647 h 13"/>
                  <a:gd name="T30" fmla="*/ 2147483647 w 11"/>
                  <a:gd name="T31" fmla="*/ 2147483647 h 13"/>
                  <a:gd name="T32" fmla="*/ 2147483647 w 11"/>
                  <a:gd name="T33" fmla="*/ 2147483647 h 13"/>
                  <a:gd name="T34" fmla="*/ 2147483647 w 11"/>
                  <a:gd name="T35" fmla="*/ 2147483647 h 13"/>
                  <a:gd name="T36" fmla="*/ 0 w 11"/>
                  <a:gd name="T37" fmla="*/ 2147483647 h 13"/>
                  <a:gd name="T38" fmla="*/ 0 w 11"/>
                  <a:gd name="T39" fmla="*/ 2147483647 h 13"/>
                  <a:gd name="T40" fmla="*/ 0 w 11"/>
                  <a:gd name="T41" fmla="*/ 2147483647 h 13"/>
                  <a:gd name="T42" fmla="*/ 2147483647 w 11"/>
                  <a:gd name="T43" fmla="*/ 2147483647 h 13"/>
                  <a:gd name="T44" fmla="*/ 2147483647 w 11"/>
                  <a:gd name="T45" fmla="*/ 2147483647 h 13"/>
                  <a:gd name="T46" fmla="*/ 2147483647 w 11"/>
                  <a:gd name="T47" fmla="*/ 2147483647 h 13"/>
                  <a:gd name="T48" fmla="*/ 2147483647 w 11"/>
                  <a:gd name="T49" fmla="*/ 2147483647 h 13"/>
                  <a:gd name="T50" fmla="*/ 2147483647 w 11"/>
                  <a:gd name="T51" fmla="*/ 2147483647 h 13"/>
                  <a:gd name="T52" fmla="*/ 2147483647 w 11"/>
                  <a:gd name="T53" fmla="*/ 2147483647 h 13"/>
                  <a:gd name="T54" fmla="*/ 2147483647 w 11"/>
                  <a:gd name="T55" fmla="*/ 2147483647 h 13"/>
                  <a:gd name="T56" fmla="*/ 2147483647 w 11"/>
                  <a:gd name="T57" fmla="*/ 2147483647 h 13"/>
                  <a:gd name="T58" fmla="*/ 2147483647 w 11"/>
                  <a:gd name="T59" fmla="*/ 2147483647 h 13"/>
                  <a:gd name="T60" fmla="*/ 2147483647 w 11"/>
                  <a:gd name="T61" fmla="*/ 2147483647 h 13"/>
                  <a:gd name="T62" fmla="*/ 2147483647 w 11"/>
                  <a:gd name="T63" fmla="*/ 2147483647 h 13"/>
                  <a:gd name="T64" fmla="*/ 2147483647 w 11"/>
                  <a:gd name="T65" fmla="*/ 2147483647 h 13"/>
                  <a:gd name="T66" fmla="*/ 2147483647 w 11"/>
                  <a:gd name="T67" fmla="*/ 2147483647 h 13"/>
                  <a:gd name="T68" fmla="*/ 2147483647 w 11"/>
                  <a:gd name="T69" fmla="*/ 2147483647 h 13"/>
                  <a:gd name="T70" fmla="*/ 2147483647 w 11"/>
                  <a:gd name="T71" fmla="*/ 2147483647 h 13"/>
                  <a:gd name="T72" fmla="*/ 2147483647 w 11"/>
                  <a:gd name="T73" fmla="*/ 2147483647 h 13"/>
                  <a:gd name="T74" fmla="*/ 2147483647 w 11"/>
                  <a:gd name="T75" fmla="*/ 2147483647 h 13"/>
                  <a:gd name="T76" fmla="*/ 2147483647 w 11"/>
                  <a:gd name="T77" fmla="*/ 2147483647 h 13"/>
                  <a:gd name="T78" fmla="*/ 2147483647 w 11"/>
                  <a:gd name="T79" fmla="*/ 2147483647 h 13"/>
                  <a:gd name="T80" fmla="*/ 2147483647 w 11"/>
                  <a:gd name="T81" fmla="*/ 2147483647 h 13"/>
                  <a:gd name="T82" fmla="*/ 2147483647 w 11"/>
                  <a:gd name="T83" fmla="*/ 2147483647 h 13"/>
                  <a:gd name="T84" fmla="*/ 2147483647 w 11"/>
                  <a:gd name="T85" fmla="*/ 2147483647 h 13"/>
                  <a:gd name="T86" fmla="*/ 2147483647 w 11"/>
                  <a:gd name="T87" fmla="*/ 2147483647 h 13"/>
                  <a:gd name="T88" fmla="*/ 2147483647 w 11"/>
                  <a:gd name="T89" fmla="*/ 2147483647 h 13"/>
                  <a:gd name="T90" fmla="*/ 2147483647 w 11"/>
                  <a:gd name="T91" fmla="*/ 2147483647 h 13"/>
                  <a:gd name="T92" fmla="*/ 2147483647 w 11"/>
                  <a:gd name="T93" fmla="*/ 2147483647 h 13"/>
                  <a:gd name="T94" fmla="*/ 2147483647 w 11"/>
                  <a:gd name="T95" fmla="*/ 2147483647 h 13"/>
                  <a:gd name="T96" fmla="*/ 2147483647 w 11"/>
                  <a:gd name="T97" fmla="*/ 2147483647 h 13"/>
                  <a:gd name="T98" fmla="*/ 2147483647 w 11"/>
                  <a:gd name="T99" fmla="*/ 2147483647 h 13"/>
                  <a:gd name="T100" fmla="*/ 2147483647 w 11"/>
                  <a:gd name="T101" fmla="*/ 2147483647 h 13"/>
                  <a:gd name="T102" fmla="*/ 2147483647 w 11"/>
                  <a:gd name="T103" fmla="*/ 2147483647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 h="13">
                    <a:moveTo>
                      <a:pt x="11" y="1"/>
                    </a:moveTo>
                    <a:lnTo>
                      <a:pt x="11" y="1"/>
                    </a:lnTo>
                    <a:lnTo>
                      <a:pt x="10" y="0"/>
                    </a:lnTo>
                    <a:lnTo>
                      <a:pt x="10" y="1"/>
                    </a:lnTo>
                    <a:lnTo>
                      <a:pt x="7" y="2"/>
                    </a:lnTo>
                    <a:lnTo>
                      <a:pt x="6" y="3"/>
                    </a:lnTo>
                    <a:lnTo>
                      <a:pt x="5" y="5"/>
                    </a:lnTo>
                    <a:lnTo>
                      <a:pt x="3" y="5"/>
                    </a:lnTo>
                    <a:lnTo>
                      <a:pt x="2" y="7"/>
                    </a:lnTo>
                    <a:lnTo>
                      <a:pt x="0" y="8"/>
                    </a:lnTo>
                    <a:lnTo>
                      <a:pt x="0" y="10"/>
                    </a:lnTo>
                    <a:lnTo>
                      <a:pt x="1" y="11"/>
                    </a:lnTo>
                    <a:lnTo>
                      <a:pt x="2" y="13"/>
                    </a:lnTo>
                    <a:lnTo>
                      <a:pt x="3" y="13"/>
                    </a:lnTo>
                    <a:lnTo>
                      <a:pt x="5" y="11"/>
                    </a:lnTo>
                    <a:lnTo>
                      <a:pt x="7" y="11"/>
                    </a:lnTo>
                    <a:lnTo>
                      <a:pt x="8" y="11"/>
                    </a:lnTo>
                    <a:lnTo>
                      <a:pt x="10" y="10"/>
                    </a:lnTo>
                    <a:lnTo>
                      <a:pt x="8" y="8"/>
                    </a:lnTo>
                    <a:lnTo>
                      <a:pt x="7" y="8"/>
                    </a:lnTo>
                    <a:lnTo>
                      <a:pt x="8" y="7"/>
                    </a:lnTo>
                    <a:lnTo>
                      <a:pt x="10" y="7"/>
                    </a:lnTo>
                    <a:lnTo>
                      <a:pt x="10" y="6"/>
                    </a:lnTo>
                    <a:lnTo>
                      <a:pt x="8" y="3"/>
                    </a:lnTo>
                    <a:lnTo>
                      <a:pt x="10" y="2"/>
                    </a:lnTo>
                    <a:lnTo>
                      <a:pt x="1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1" name="Freeform 595"/>
              <p:cNvSpPr>
                <a:spLocks/>
              </p:cNvSpPr>
              <p:nvPr/>
            </p:nvSpPr>
            <p:spPr bwMode="auto">
              <a:xfrm>
                <a:off x="2889268" y="2485371"/>
                <a:ext cx="6684" cy="9549"/>
              </a:xfrm>
              <a:custGeom>
                <a:avLst/>
                <a:gdLst>
                  <a:gd name="T0" fmla="*/ 2147483647 w 7"/>
                  <a:gd name="T1" fmla="*/ 0 h 10"/>
                  <a:gd name="T2" fmla="*/ 2147483647 w 7"/>
                  <a:gd name="T3" fmla="*/ 0 h 10"/>
                  <a:gd name="T4" fmla="*/ 2147483647 w 7"/>
                  <a:gd name="T5" fmla="*/ 0 h 10"/>
                  <a:gd name="T6" fmla="*/ 2147483647 w 7"/>
                  <a:gd name="T7" fmla="*/ 0 h 10"/>
                  <a:gd name="T8" fmla="*/ 2147483647 w 7"/>
                  <a:gd name="T9" fmla="*/ 0 h 10"/>
                  <a:gd name="T10" fmla="*/ 2147483647 w 7"/>
                  <a:gd name="T11" fmla="*/ 2147483647 h 10"/>
                  <a:gd name="T12" fmla="*/ 2147483647 w 7"/>
                  <a:gd name="T13" fmla="*/ 2147483647 h 10"/>
                  <a:gd name="T14" fmla="*/ 2147483647 w 7"/>
                  <a:gd name="T15" fmla="*/ 2147483647 h 10"/>
                  <a:gd name="T16" fmla="*/ 2147483647 w 7"/>
                  <a:gd name="T17" fmla="*/ 2147483647 h 10"/>
                  <a:gd name="T18" fmla="*/ 0 w 7"/>
                  <a:gd name="T19" fmla="*/ 2147483647 h 10"/>
                  <a:gd name="T20" fmla="*/ 0 w 7"/>
                  <a:gd name="T21" fmla="*/ 2147483647 h 10"/>
                  <a:gd name="T22" fmla="*/ 2147483647 w 7"/>
                  <a:gd name="T23" fmla="*/ 2147483647 h 10"/>
                  <a:gd name="T24" fmla="*/ 2147483647 w 7"/>
                  <a:gd name="T25" fmla="*/ 2147483647 h 10"/>
                  <a:gd name="T26" fmla="*/ 2147483647 w 7"/>
                  <a:gd name="T27" fmla="*/ 2147483647 h 10"/>
                  <a:gd name="T28" fmla="*/ 2147483647 w 7"/>
                  <a:gd name="T29" fmla="*/ 2147483647 h 10"/>
                  <a:gd name="T30" fmla="*/ 2147483647 w 7"/>
                  <a:gd name="T31" fmla="*/ 2147483647 h 10"/>
                  <a:gd name="T32" fmla="*/ 2147483647 w 7"/>
                  <a:gd name="T33" fmla="*/ 2147483647 h 10"/>
                  <a:gd name="T34" fmla="*/ 2147483647 w 7"/>
                  <a:gd name="T35" fmla="*/ 2147483647 h 10"/>
                  <a:gd name="T36" fmla="*/ 2147483647 w 7"/>
                  <a:gd name="T37" fmla="*/ 2147483647 h 10"/>
                  <a:gd name="T38" fmla="*/ 2147483647 w 7"/>
                  <a:gd name="T39" fmla="*/ 2147483647 h 10"/>
                  <a:gd name="T40" fmla="*/ 2147483647 w 7"/>
                  <a:gd name="T41" fmla="*/ 2147483647 h 10"/>
                  <a:gd name="T42" fmla="*/ 2147483647 w 7"/>
                  <a:gd name="T43" fmla="*/ 2147483647 h 10"/>
                  <a:gd name="T44" fmla="*/ 2147483647 w 7"/>
                  <a:gd name="T45" fmla="*/ 2147483647 h 10"/>
                  <a:gd name="T46" fmla="*/ 2147483647 w 7"/>
                  <a:gd name="T47" fmla="*/ 2147483647 h 10"/>
                  <a:gd name="T48" fmla="*/ 2147483647 w 7"/>
                  <a:gd name="T49" fmla="*/ 2147483647 h 10"/>
                  <a:gd name="T50" fmla="*/ 2147483647 w 7"/>
                  <a:gd name="T51" fmla="*/ 2147483647 h 10"/>
                  <a:gd name="T52" fmla="*/ 2147483647 w 7"/>
                  <a:gd name="T53" fmla="*/ 2147483647 h 10"/>
                  <a:gd name="T54" fmla="*/ 2147483647 w 7"/>
                  <a:gd name="T55" fmla="*/ 2147483647 h 10"/>
                  <a:gd name="T56" fmla="*/ 2147483647 w 7"/>
                  <a:gd name="T57" fmla="*/ 2147483647 h 10"/>
                  <a:gd name="T58" fmla="*/ 2147483647 w 7"/>
                  <a:gd name="T59" fmla="*/ 2147483647 h 10"/>
                  <a:gd name="T60" fmla="*/ 2147483647 w 7"/>
                  <a:gd name="T61" fmla="*/ 2147483647 h 10"/>
                  <a:gd name="T62" fmla="*/ 2147483647 w 7"/>
                  <a:gd name="T63" fmla="*/ 2147483647 h 10"/>
                  <a:gd name="T64" fmla="*/ 2147483647 w 7"/>
                  <a:gd name="T65" fmla="*/ 2147483647 h 10"/>
                  <a:gd name="T66" fmla="*/ 2147483647 w 7"/>
                  <a:gd name="T67" fmla="*/ 2147483647 h 10"/>
                  <a:gd name="T68" fmla="*/ 2147483647 w 7"/>
                  <a:gd name="T69" fmla="*/ 2147483647 h 10"/>
                  <a:gd name="T70" fmla="*/ 2147483647 w 7"/>
                  <a:gd name="T71" fmla="*/ 2147483647 h 10"/>
                  <a:gd name="T72" fmla="*/ 2147483647 w 7"/>
                  <a:gd name="T73" fmla="*/ 2147483647 h 10"/>
                  <a:gd name="T74" fmla="*/ 2147483647 w 7"/>
                  <a:gd name="T75" fmla="*/ 2147483647 h 10"/>
                  <a:gd name="T76" fmla="*/ 2147483647 w 7"/>
                  <a:gd name="T77" fmla="*/ 2147483647 h 10"/>
                  <a:gd name="T78" fmla="*/ 2147483647 w 7"/>
                  <a:gd name="T79" fmla="*/ 2147483647 h 10"/>
                  <a:gd name="T80" fmla="*/ 2147483647 w 7"/>
                  <a:gd name="T81" fmla="*/ 2147483647 h 10"/>
                  <a:gd name="T82" fmla="*/ 2147483647 w 7"/>
                  <a:gd name="T83" fmla="*/ 0 h 10"/>
                  <a:gd name="T84" fmla="*/ 2147483647 w 7"/>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 h="10">
                    <a:moveTo>
                      <a:pt x="7" y="0"/>
                    </a:moveTo>
                    <a:lnTo>
                      <a:pt x="7" y="0"/>
                    </a:lnTo>
                    <a:lnTo>
                      <a:pt x="6" y="0"/>
                    </a:lnTo>
                    <a:lnTo>
                      <a:pt x="5" y="0"/>
                    </a:lnTo>
                    <a:lnTo>
                      <a:pt x="3" y="1"/>
                    </a:lnTo>
                    <a:lnTo>
                      <a:pt x="2" y="2"/>
                    </a:lnTo>
                    <a:lnTo>
                      <a:pt x="0" y="4"/>
                    </a:lnTo>
                    <a:lnTo>
                      <a:pt x="1" y="5"/>
                    </a:lnTo>
                    <a:lnTo>
                      <a:pt x="1" y="7"/>
                    </a:lnTo>
                    <a:lnTo>
                      <a:pt x="1" y="8"/>
                    </a:lnTo>
                    <a:lnTo>
                      <a:pt x="1" y="10"/>
                    </a:lnTo>
                    <a:lnTo>
                      <a:pt x="2" y="10"/>
                    </a:lnTo>
                    <a:lnTo>
                      <a:pt x="3" y="8"/>
                    </a:lnTo>
                    <a:lnTo>
                      <a:pt x="5" y="10"/>
                    </a:lnTo>
                    <a:lnTo>
                      <a:pt x="5" y="8"/>
                    </a:lnTo>
                    <a:lnTo>
                      <a:pt x="3" y="7"/>
                    </a:lnTo>
                    <a:lnTo>
                      <a:pt x="2" y="6"/>
                    </a:lnTo>
                    <a:lnTo>
                      <a:pt x="2" y="5"/>
                    </a:lnTo>
                    <a:lnTo>
                      <a:pt x="3" y="4"/>
                    </a:lnTo>
                    <a:lnTo>
                      <a:pt x="5" y="4"/>
                    </a:lnTo>
                    <a:lnTo>
                      <a:pt x="6" y="4"/>
                    </a:lnTo>
                    <a:lnTo>
                      <a:pt x="6" y="1"/>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2" name="Freeform 596"/>
              <p:cNvSpPr>
                <a:spLocks/>
              </p:cNvSpPr>
              <p:nvPr/>
            </p:nvSpPr>
            <p:spPr bwMode="auto">
              <a:xfrm>
                <a:off x="2888313" y="2476777"/>
                <a:ext cx="2864" cy="3819"/>
              </a:xfrm>
              <a:custGeom>
                <a:avLst/>
                <a:gdLst>
                  <a:gd name="T0" fmla="*/ 2147483647 w 3"/>
                  <a:gd name="T1" fmla="*/ 2147483647 h 4"/>
                  <a:gd name="T2" fmla="*/ 2147483647 w 3"/>
                  <a:gd name="T3" fmla="*/ 2147483647 h 4"/>
                  <a:gd name="T4" fmla="*/ 2147483647 w 3"/>
                  <a:gd name="T5" fmla="*/ 2147483647 h 4"/>
                  <a:gd name="T6" fmla="*/ 0 w 3"/>
                  <a:gd name="T7" fmla="*/ 2147483647 h 4"/>
                  <a:gd name="T8" fmla="*/ 0 w 3"/>
                  <a:gd name="T9" fmla="*/ 2147483647 h 4"/>
                  <a:gd name="T10" fmla="*/ 2147483647 w 3"/>
                  <a:gd name="T11" fmla="*/ 0 h 4"/>
                  <a:gd name="T12" fmla="*/ 2147483647 w 3"/>
                  <a:gd name="T13" fmla="*/ 0 h 4"/>
                  <a:gd name="T14" fmla="*/ 2147483647 w 3"/>
                  <a:gd name="T15" fmla="*/ 0 h 4"/>
                  <a:gd name="T16" fmla="*/ 2147483647 w 3"/>
                  <a:gd name="T17" fmla="*/ 0 h 4"/>
                  <a:gd name="T18" fmla="*/ 2147483647 w 3"/>
                  <a:gd name="T19" fmla="*/ 0 h 4"/>
                  <a:gd name="T20" fmla="*/ 2147483647 w 3"/>
                  <a:gd name="T21" fmla="*/ 2147483647 h 4"/>
                  <a:gd name="T22" fmla="*/ 2147483647 w 3"/>
                  <a:gd name="T23" fmla="*/ 2147483647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lnTo>
                      <a:pt x="2" y="4"/>
                    </a:lnTo>
                    <a:lnTo>
                      <a:pt x="1" y="4"/>
                    </a:lnTo>
                    <a:lnTo>
                      <a:pt x="0" y="3"/>
                    </a:lnTo>
                    <a:lnTo>
                      <a:pt x="2" y="0"/>
                    </a:lnTo>
                    <a:lnTo>
                      <a:pt x="3" y="0"/>
                    </a:lnTo>
                    <a:lnTo>
                      <a:pt x="3" y="3"/>
                    </a:lnTo>
                    <a:lnTo>
                      <a:pt x="2"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3" name="Freeform 597"/>
              <p:cNvSpPr>
                <a:spLocks/>
              </p:cNvSpPr>
              <p:nvPr/>
            </p:nvSpPr>
            <p:spPr bwMode="auto">
              <a:xfrm>
                <a:off x="2870171" y="2484415"/>
                <a:ext cx="3819" cy="955"/>
              </a:xfrm>
              <a:custGeom>
                <a:avLst/>
                <a:gdLst>
                  <a:gd name="T0" fmla="*/ 2147483647 w 4"/>
                  <a:gd name="T1" fmla="*/ 0 h 1"/>
                  <a:gd name="T2" fmla="*/ 2147483647 w 4"/>
                  <a:gd name="T3" fmla="*/ 0 h 1"/>
                  <a:gd name="T4" fmla="*/ 0 w 4"/>
                  <a:gd name="T5" fmla="*/ 0 h 1"/>
                  <a:gd name="T6" fmla="*/ 0 w 4"/>
                  <a:gd name="T7" fmla="*/ 0 h 1"/>
                  <a:gd name="T8" fmla="*/ 0 w 4"/>
                  <a:gd name="T9" fmla="*/ 0 h 1"/>
                  <a:gd name="T10" fmla="*/ 2147483647 w 4"/>
                  <a:gd name="T11" fmla="*/ 2147483647 h 1"/>
                  <a:gd name="T12" fmla="*/ 2147483647 w 4"/>
                  <a:gd name="T13" fmla="*/ 2147483647 h 1"/>
                  <a:gd name="T14" fmla="*/ 2147483647 w 4"/>
                  <a:gd name="T15" fmla="*/ 0 h 1"/>
                  <a:gd name="T16" fmla="*/ 2147483647 w 4"/>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
                    <a:moveTo>
                      <a:pt x="4" y="0"/>
                    </a:moveTo>
                    <a:lnTo>
                      <a:pt x="4" y="0"/>
                    </a:lnTo>
                    <a:lnTo>
                      <a:pt x="0" y="0"/>
                    </a:lnTo>
                    <a:lnTo>
                      <a:pt x="1" y="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4" name="Freeform 598"/>
              <p:cNvSpPr>
                <a:spLocks/>
              </p:cNvSpPr>
              <p:nvPr/>
            </p:nvSpPr>
            <p:spPr bwMode="auto">
              <a:xfrm>
                <a:off x="2867306" y="2473912"/>
                <a:ext cx="1910" cy="4774"/>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0 w 2"/>
                  <a:gd name="T13" fmla="*/ 2147483647 h 5"/>
                  <a:gd name="T14" fmla="*/ 0 w 2"/>
                  <a:gd name="T15" fmla="*/ 2147483647 h 5"/>
                  <a:gd name="T16" fmla="*/ 2147483647 w 2"/>
                  <a:gd name="T17" fmla="*/ 2147483647 h 5"/>
                  <a:gd name="T18" fmla="*/ 2147483647 w 2"/>
                  <a:gd name="T19" fmla="*/ 0 h 5"/>
                  <a:gd name="T20" fmla="*/ 2147483647 w 2"/>
                  <a:gd name="T21" fmla="*/ 0 h 5"/>
                  <a:gd name="T22" fmla="*/ 2147483647 w 2"/>
                  <a:gd name="T23" fmla="*/ 2147483647 h 5"/>
                  <a:gd name="T24" fmla="*/ 2147483647 w 2"/>
                  <a:gd name="T25" fmla="*/ 2147483647 h 5"/>
                  <a:gd name="T26" fmla="*/ 2147483647 w 2"/>
                  <a:gd name="T27" fmla="*/ 2147483647 h 5"/>
                  <a:gd name="T28" fmla="*/ 2147483647 w 2"/>
                  <a:gd name="T29" fmla="*/ 2147483647 h 5"/>
                  <a:gd name="T30" fmla="*/ 0 w 2"/>
                  <a:gd name="T31" fmla="*/ 2147483647 h 5"/>
                  <a:gd name="T32" fmla="*/ 0 w 2"/>
                  <a:gd name="T33" fmla="*/ 2147483647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5">
                    <a:moveTo>
                      <a:pt x="0" y="5"/>
                    </a:moveTo>
                    <a:lnTo>
                      <a:pt x="0" y="5"/>
                    </a:lnTo>
                    <a:lnTo>
                      <a:pt x="0" y="3"/>
                    </a:lnTo>
                    <a:lnTo>
                      <a:pt x="0" y="2"/>
                    </a:lnTo>
                    <a:lnTo>
                      <a:pt x="1" y="1"/>
                    </a:lnTo>
                    <a:lnTo>
                      <a:pt x="2" y="0"/>
                    </a:lnTo>
                    <a:lnTo>
                      <a:pt x="2" y="1"/>
                    </a:lnTo>
                    <a:lnTo>
                      <a:pt x="2" y="2"/>
                    </a:lnTo>
                    <a:lnTo>
                      <a:pt x="1" y="3"/>
                    </a:lnTo>
                    <a:lnTo>
                      <a:pt x="0"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5" name="Freeform 599"/>
              <p:cNvSpPr>
                <a:spLocks/>
              </p:cNvSpPr>
              <p:nvPr/>
            </p:nvSpPr>
            <p:spPr bwMode="auto">
              <a:xfrm>
                <a:off x="2870171" y="2459589"/>
                <a:ext cx="2865" cy="4775"/>
              </a:xfrm>
              <a:custGeom>
                <a:avLst/>
                <a:gdLst>
                  <a:gd name="T0" fmla="*/ 2147483647 w 3"/>
                  <a:gd name="T1" fmla="*/ 2147483647 h 5"/>
                  <a:gd name="T2" fmla="*/ 2147483647 w 3"/>
                  <a:gd name="T3" fmla="*/ 2147483647 h 5"/>
                  <a:gd name="T4" fmla="*/ 2147483647 w 3"/>
                  <a:gd name="T5" fmla="*/ 0 h 5"/>
                  <a:gd name="T6" fmla="*/ 2147483647 w 3"/>
                  <a:gd name="T7" fmla="*/ 0 h 5"/>
                  <a:gd name="T8" fmla="*/ 0 w 3"/>
                  <a:gd name="T9" fmla="*/ 2147483647 h 5"/>
                  <a:gd name="T10" fmla="*/ 0 w 3"/>
                  <a:gd name="T11" fmla="*/ 2147483647 h 5"/>
                  <a:gd name="T12" fmla="*/ 0 w 3"/>
                  <a:gd name="T13" fmla="*/ 2147483647 h 5"/>
                  <a:gd name="T14" fmla="*/ 2147483647 w 3"/>
                  <a:gd name="T15" fmla="*/ 2147483647 h 5"/>
                  <a:gd name="T16" fmla="*/ 2147483647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3" y="5"/>
                    </a:moveTo>
                    <a:lnTo>
                      <a:pt x="3" y="5"/>
                    </a:lnTo>
                    <a:lnTo>
                      <a:pt x="1" y="0"/>
                    </a:lnTo>
                    <a:lnTo>
                      <a:pt x="0" y="4"/>
                    </a:lnTo>
                    <a:lnTo>
                      <a:pt x="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6" name="Freeform 600"/>
              <p:cNvSpPr>
                <a:spLocks/>
              </p:cNvSpPr>
              <p:nvPr/>
            </p:nvSpPr>
            <p:spPr bwMode="auto">
              <a:xfrm>
                <a:off x="2852983" y="2467228"/>
                <a:ext cx="3819" cy="286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0 h 3"/>
                  <a:gd name="T12" fmla="*/ 2147483647 w 4"/>
                  <a:gd name="T13" fmla="*/ 0 h 3"/>
                  <a:gd name="T14" fmla="*/ 2147483647 w 4"/>
                  <a:gd name="T15" fmla="*/ 0 h 3"/>
                  <a:gd name="T16" fmla="*/ 0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3">
                    <a:moveTo>
                      <a:pt x="4" y="3"/>
                    </a:moveTo>
                    <a:lnTo>
                      <a:pt x="4" y="3"/>
                    </a:lnTo>
                    <a:lnTo>
                      <a:pt x="4" y="2"/>
                    </a:lnTo>
                    <a:lnTo>
                      <a:pt x="2" y="2"/>
                    </a:lnTo>
                    <a:lnTo>
                      <a:pt x="2" y="0"/>
                    </a:lnTo>
                    <a:lnTo>
                      <a:pt x="1" y="0"/>
                    </a:lnTo>
                    <a:lnTo>
                      <a:pt x="0" y="2"/>
                    </a:lnTo>
                    <a:lnTo>
                      <a:pt x="1" y="3"/>
                    </a:lnTo>
                    <a:lnTo>
                      <a:pt x="2" y="3"/>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7" name="Freeform 601"/>
              <p:cNvSpPr>
                <a:spLocks/>
              </p:cNvSpPr>
              <p:nvPr/>
            </p:nvSpPr>
            <p:spPr bwMode="auto">
              <a:xfrm>
                <a:off x="2820518" y="2476777"/>
                <a:ext cx="42969" cy="20052"/>
              </a:xfrm>
              <a:custGeom>
                <a:avLst/>
                <a:gdLst>
                  <a:gd name="T0" fmla="*/ 2147483647 w 45"/>
                  <a:gd name="T1" fmla="*/ 2147483647 h 21"/>
                  <a:gd name="T2" fmla="*/ 2147483647 w 45"/>
                  <a:gd name="T3" fmla="*/ 2147483647 h 21"/>
                  <a:gd name="T4" fmla="*/ 2147483647 w 45"/>
                  <a:gd name="T5" fmla="*/ 2147483647 h 21"/>
                  <a:gd name="T6" fmla="*/ 2147483647 w 45"/>
                  <a:gd name="T7" fmla="*/ 2147483647 h 21"/>
                  <a:gd name="T8" fmla="*/ 2147483647 w 45"/>
                  <a:gd name="T9" fmla="*/ 2147483647 h 21"/>
                  <a:gd name="T10" fmla="*/ 2147483647 w 45"/>
                  <a:gd name="T11" fmla="*/ 2147483647 h 21"/>
                  <a:gd name="T12" fmla="*/ 2147483647 w 45"/>
                  <a:gd name="T13" fmla="*/ 2147483647 h 21"/>
                  <a:gd name="T14" fmla="*/ 2147483647 w 45"/>
                  <a:gd name="T15" fmla="*/ 2147483647 h 21"/>
                  <a:gd name="T16" fmla="*/ 2147483647 w 45"/>
                  <a:gd name="T17" fmla="*/ 2147483647 h 21"/>
                  <a:gd name="T18" fmla="*/ 2147483647 w 45"/>
                  <a:gd name="T19" fmla="*/ 2147483647 h 21"/>
                  <a:gd name="T20" fmla="*/ 2147483647 w 45"/>
                  <a:gd name="T21" fmla="*/ 2147483647 h 21"/>
                  <a:gd name="T22" fmla="*/ 2147483647 w 45"/>
                  <a:gd name="T23" fmla="*/ 2147483647 h 21"/>
                  <a:gd name="T24" fmla="*/ 2147483647 w 45"/>
                  <a:gd name="T25" fmla="*/ 2147483647 h 21"/>
                  <a:gd name="T26" fmla="*/ 2147483647 w 45"/>
                  <a:gd name="T27" fmla="*/ 2147483647 h 21"/>
                  <a:gd name="T28" fmla="*/ 2147483647 w 45"/>
                  <a:gd name="T29" fmla="*/ 2147483647 h 21"/>
                  <a:gd name="T30" fmla="*/ 2147483647 w 45"/>
                  <a:gd name="T31" fmla="*/ 2147483647 h 21"/>
                  <a:gd name="T32" fmla="*/ 2147483647 w 45"/>
                  <a:gd name="T33" fmla="*/ 2147483647 h 21"/>
                  <a:gd name="T34" fmla="*/ 2147483647 w 45"/>
                  <a:gd name="T35" fmla="*/ 2147483647 h 21"/>
                  <a:gd name="T36" fmla="*/ 2147483647 w 45"/>
                  <a:gd name="T37" fmla="*/ 2147483647 h 21"/>
                  <a:gd name="T38" fmla="*/ 2147483647 w 45"/>
                  <a:gd name="T39" fmla="*/ 2147483647 h 21"/>
                  <a:gd name="T40" fmla="*/ 2147483647 w 45"/>
                  <a:gd name="T41" fmla="*/ 0 h 21"/>
                  <a:gd name="T42" fmla="*/ 2147483647 w 45"/>
                  <a:gd name="T43" fmla="*/ 2147483647 h 21"/>
                  <a:gd name="T44" fmla="*/ 2147483647 w 45"/>
                  <a:gd name="T45" fmla="*/ 2147483647 h 21"/>
                  <a:gd name="T46" fmla="*/ 2147483647 w 45"/>
                  <a:gd name="T47" fmla="*/ 2147483647 h 21"/>
                  <a:gd name="T48" fmla="*/ 2147483647 w 45"/>
                  <a:gd name="T49" fmla="*/ 2147483647 h 21"/>
                  <a:gd name="T50" fmla="*/ 2147483647 w 45"/>
                  <a:gd name="T51" fmla="*/ 2147483647 h 21"/>
                  <a:gd name="T52" fmla="*/ 2147483647 w 45"/>
                  <a:gd name="T53" fmla="*/ 2147483647 h 21"/>
                  <a:gd name="T54" fmla="*/ 0 w 45"/>
                  <a:gd name="T55" fmla="*/ 2147483647 h 21"/>
                  <a:gd name="T56" fmla="*/ 2147483647 w 45"/>
                  <a:gd name="T57" fmla="*/ 2147483647 h 21"/>
                  <a:gd name="T58" fmla="*/ 2147483647 w 45"/>
                  <a:gd name="T59" fmla="*/ 2147483647 h 21"/>
                  <a:gd name="T60" fmla="*/ 2147483647 w 45"/>
                  <a:gd name="T61" fmla="*/ 2147483647 h 21"/>
                  <a:gd name="T62" fmla="*/ 2147483647 w 45"/>
                  <a:gd name="T63" fmla="*/ 2147483647 h 21"/>
                  <a:gd name="T64" fmla="*/ 2147483647 w 45"/>
                  <a:gd name="T65" fmla="*/ 2147483647 h 21"/>
                  <a:gd name="T66" fmla="*/ 2147483647 w 45"/>
                  <a:gd name="T67" fmla="*/ 2147483647 h 21"/>
                  <a:gd name="T68" fmla="*/ 2147483647 w 45"/>
                  <a:gd name="T69" fmla="*/ 2147483647 h 21"/>
                  <a:gd name="T70" fmla="*/ 2147483647 w 45"/>
                  <a:gd name="T71" fmla="*/ 2147483647 h 21"/>
                  <a:gd name="T72" fmla="*/ 2147483647 w 45"/>
                  <a:gd name="T73" fmla="*/ 2147483647 h 21"/>
                  <a:gd name="T74" fmla="*/ 2147483647 w 45"/>
                  <a:gd name="T75" fmla="*/ 2147483647 h 21"/>
                  <a:gd name="T76" fmla="*/ 2147483647 w 45"/>
                  <a:gd name="T77" fmla="*/ 2147483647 h 21"/>
                  <a:gd name="T78" fmla="*/ 2147483647 w 45"/>
                  <a:gd name="T79" fmla="*/ 2147483647 h 21"/>
                  <a:gd name="T80" fmla="*/ 2147483647 w 45"/>
                  <a:gd name="T81" fmla="*/ 2147483647 h 21"/>
                  <a:gd name="T82" fmla="*/ 2147483647 w 45"/>
                  <a:gd name="T83" fmla="*/ 2147483647 h 21"/>
                  <a:gd name="T84" fmla="*/ 2147483647 w 45"/>
                  <a:gd name="T85" fmla="*/ 2147483647 h 21"/>
                  <a:gd name="T86" fmla="*/ 2147483647 w 45"/>
                  <a:gd name="T87" fmla="*/ 2147483647 h 21"/>
                  <a:gd name="T88" fmla="*/ 2147483647 w 45"/>
                  <a:gd name="T89" fmla="*/ 2147483647 h 21"/>
                  <a:gd name="T90" fmla="*/ 2147483647 w 45"/>
                  <a:gd name="T91" fmla="*/ 2147483647 h 21"/>
                  <a:gd name="T92" fmla="*/ 2147483647 w 45"/>
                  <a:gd name="T93" fmla="*/ 2147483647 h 21"/>
                  <a:gd name="T94" fmla="*/ 2147483647 w 45"/>
                  <a:gd name="T95" fmla="*/ 2147483647 h 21"/>
                  <a:gd name="T96" fmla="*/ 2147483647 w 45"/>
                  <a:gd name="T97" fmla="*/ 2147483647 h 21"/>
                  <a:gd name="T98" fmla="*/ 2147483647 w 45"/>
                  <a:gd name="T99" fmla="*/ 2147483647 h 21"/>
                  <a:gd name="T100" fmla="*/ 2147483647 w 45"/>
                  <a:gd name="T101" fmla="*/ 2147483647 h 21"/>
                  <a:gd name="T102" fmla="*/ 2147483647 w 45"/>
                  <a:gd name="T103" fmla="*/ 2147483647 h 21"/>
                  <a:gd name="T104" fmla="*/ 2147483647 w 45"/>
                  <a:gd name="T105" fmla="*/ 2147483647 h 21"/>
                  <a:gd name="T106" fmla="*/ 2147483647 w 45"/>
                  <a:gd name="T107" fmla="*/ 2147483647 h 21"/>
                  <a:gd name="T108" fmla="*/ 2147483647 w 45"/>
                  <a:gd name="T109" fmla="*/ 2147483647 h 21"/>
                  <a:gd name="T110" fmla="*/ 2147483647 w 45"/>
                  <a:gd name="T111" fmla="*/ 2147483647 h 21"/>
                  <a:gd name="T112" fmla="*/ 2147483647 w 45"/>
                  <a:gd name="T113" fmla="*/ 2147483647 h 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21">
                    <a:moveTo>
                      <a:pt x="45" y="4"/>
                    </a:moveTo>
                    <a:lnTo>
                      <a:pt x="45" y="4"/>
                    </a:lnTo>
                    <a:lnTo>
                      <a:pt x="44" y="5"/>
                    </a:lnTo>
                    <a:lnTo>
                      <a:pt x="42" y="5"/>
                    </a:lnTo>
                    <a:lnTo>
                      <a:pt x="40" y="4"/>
                    </a:lnTo>
                    <a:lnTo>
                      <a:pt x="38" y="3"/>
                    </a:lnTo>
                    <a:lnTo>
                      <a:pt x="35" y="4"/>
                    </a:lnTo>
                    <a:lnTo>
                      <a:pt x="35" y="5"/>
                    </a:lnTo>
                    <a:lnTo>
                      <a:pt x="34" y="6"/>
                    </a:lnTo>
                    <a:lnTo>
                      <a:pt x="34" y="8"/>
                    </a:lnTo>
                    <a:lnTo>
                      <a:pt x="31" y="8"/>
                    </a:lnTo>
                    <a:lnTo>
                      <a:pt x="30" y="8"/>
                    </a:lnTo>
                    <a:lnTo>
                      <a:pt x="29" y="8"/>
                    </a:lnTo>
                    <a:lnTo>
                      <a:pt x="28" y="10"/>
                    </a:lnTo>
                    <a:lnTo>
                      <a:pt x="26" y="10"/>
                    </a:lnTo>
                    <a:lnTo>
                      <a:pt x="26" y="11"/>
                    </a:lnTo>
                    <a:lnTo>
                      <a:pt x="24" y="13"/>
                    </a:lnTo>
                    <a:lnTo>
                      <a:pt x="22" y="11"/>
                    </a:lnTo>
                    <a:lnTo>
                      <a:pt x="23" y="11"/>
                    </a:lnTo>
                    <a:lnTo>
                      <a:pt x="22" y="10"/>
                    </a:lnTo>
                    <a:lnTo>
                      <a:pt x="20" y="10"/>
                    </a:lnTo>
                    <a:lnTo>
                      <a:pt x="19" y="10"/>
                    </a:lnTo>
                    <a:lnTo>
                      <a:pt x="20" y="8"/>
                    </a:lnTo>
                    <a:lnTo>
                      <a:pt x="19" y="8"/>
                    </a:lnTo>
                    <a:lnTo>
                      <a:pt x="18" y="6"/>
                    </a:lnTo>
                    <a:lnTo>
                      <a:pt x="18" y="4"/>
                    </a:lnTo>
                    <a:lnTo>
                      <a:pt x="15" y="3"/>
                    </a:lnTo>
                    <a:lnTo>
                      <a:pt x="15" y="4"/>
                    </a:lnTo>
                    <a:lnTo>
                      <a:pt x="14" y="4"/>
                    </a:lnTo>
                    <a:lnTo>
                      <a:pt x="12" y="3"/>
                    </a:lnTo>
                    <a:lnTo>
                      <a:pt x="11" y="3"/>
                    </a:lnTo>
                    <a:lnTo>
                      <a:pt x="11" y="2"/>
                    </a:lnTo>
                    <a:lnTo>
                      <a:pt x="9" y="0"/>
                    </a:lnTo>
                    <a:lnTo>
                      <a:pt x="8" y="2"/>
                    </a:lnTo>
                    <a:lnTo>
                      <a:pt x="6" y="2"/>
                    </a:lnTo>
                    <a:lnTo>
                      <a:pt x="4" y="4"/>
                    </a:lnTo>
                    <a:lnTo>
                      <a:pt x="3" y="4"/>
                    </a:lnTo>
                    <a:lnTo>
                      <a:pt x="2" y="3"/>
                    </a:lnTo>
                    <a:lnTo>
                      <a:pt x="2" y="4"/>
                    </a:lnTo>
                    <a:lnTo>
                      <a:pt x="1" y="4"/>
                    </a:lnTo>
                    <a:lnTo>
                      <a:pt x="2" y="6"/>
                    </a:lnTo>
                    <a:lnTo>
                      <a:pt x="1" y="8"/>
                    </a:lnTo>
                    <a:lnTo>
                      <a:pt x="0" y="9"/>
                    </a:lnTo>
                    <a:lnTo>
                      <a:pt x="0" y="10"/>
                    </a:lnTo>
                    <a:lnTo>
                      <a:pt x="1" y="15"/>
                    </a:lnTo>
                    <a:lnTo>
                      <a:pt x="3" y="17"/>
                    </a:lnTo>
                    <a:lnTo>
                      <a:pt x="4" y="17"/>
                    </a:lnTo>
                    <a:lnTo>
                      <a:pt x="3" y="19"/>
                    </a:lnTo>
                    <a:lnTo>
                      <a:pt x="4" y="19"/>
                    </a:lnTo>
                    <a:lnTo>
                      <a:pt x="4" y="21"/>
                    </a:lnTo>
                    <a:lnTo>
                      <a:pt x="6" y="21"/>
                    </a:lnTo>
                    <a:lnTo>
                      <a:pt x="6" y="20"/>
                    </a:lnTo>
                    <a:lnTo>
                      <a:pt x="7" y="19"/>
                    </a:lnTo>
                    <a:lnTo>
                      <a:pt x="8" y="17"/>
                    </a:lnTo>
                    <a:lnTo>
                      <a:pt x="11" y="17"/>
                    </a:lnTo>
                    <a:lnTo>
                      <a:pt x="12" y="17"/>
                    </a:lnTo>
                    <a:lnTo>
                      <a:pt x="13" y="19"/>
                    </a:lnTo>
                    <a:lnTo>
                      <a:pt x="14" y="19"/>
                    </a:lnTo>
                    <a:lnTo>
                      <a:pt x="14" y="15"/>
                    </a:lnTo>
                    <a:lnTo>
                      <a:pt x="15" y="14"/>
                    </a:lnTo>
                    <a:lnTo>
                      <a:pt x="17" y="14"/>
                    </a:lnTo>
                    <a:lnTo>
                      <a:pt x="17" y="15"/>
                    </a:lnTo>
                    <a:lnTo>
                      <a:pt x="18" y="15"/>
                    </a:lnTo>
                    <a:lnTo>
                      <a:pt x="18" y="14"/>
                    </a:lnTo>
                    <a:lnTo>
                      <a:pt x="22" y="15"/>
                    </a:lnTo>
                    <a:lnTo>
                      <a:pt x="23" y="16"/>
                    </a:lnTo>
                    <a:lnTo>
                      <a:pt x="24" y="16"/>
                    </a:lnTo>
                    <a:lnTo>
                      <a:pt x="23" y="19"/>
                    </a:lnTo>
                    <a:lnTo>
                      <a:pt x="23" y="20"/>
                    </a:lnTo>
                    <a:lnTo>
                      <a:pt x="23" y="21"/>
                    </a:lnTo>
                    <a:lnTo>
                      <a:pt x="24" y="21"/>
                    </a:lnTo>
                    <a:lnTo>
                      <a:pt x="25" y="20"/>
                    </a:lnTo>
                    <a:lnTo>
                      <a:pt x="26" y="20"/>
                    </a:lnTo>
                    <a:lnTo>
                      <a:pt x="28" y="21"/>
                    </a:lnTo>
                    <a:lnTo>
                      <a:pt x="29" y="20"/>
                    </a:lnTo>
                    <a:lnTo>
                      <a:pt x="29" y="15"/>
                    </a:lnTo>
                    <a:lnTo>
                      <a:pt x="29" y="14"/>
                    </a:lnTo>
                    <a:lnTo>
                      <a:pt x="29" y="13"/>
                    </a:lnTo>
                    <a:lnTo>
                      <a:pt x="30" y="11"/>
                    </a:lnTo>
                    <a:lnTo>
                      <a:pt x="33" y="11"/>
                    </a:lnTo>
                    <a:lnTo>
                      <a:pt x="34" y="10"/>
                    </a:lnTo>
                    <a:lnTo>
                      <a:pt x="35" y="11"/>
                    </a:lnTo>
                    <a:lnTo>
                      <a:pt x="36" y="10"/>
                    </a:lnTo>
                    <a:lnTo>
                      <a:pt x="38" y="9"/>
                    </a:lnTo>
                    <a:lnTo>
                      <a:pt x="40" y="8"/>
                    </a:lnTo>
                    <a:lnTo>
                      <a:pt x="41" y="8"/>
                    </a:lnTo>
                    <a:lnTo>
                      <a:pt x="42" y="6"/>
                    </a:lnTo>
                    <a:lnTo>
                      <a:pt x="44" y="5"/>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8" name="Freeform 602"/>
              <p:cNvSpPr>
                <a:spLocks/>
              </p:cNvSpPr>
              <p:nvPr/>
            </p:nvSpPr>
            <p:spPr bwMode="auto">
              <a:xfrm>
                <a:off x="2820518" y="2503513"/>
                <a:ext cx="13368" cy="8594"/>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2147483647 h 9"/>
                  <a:gd name="T14" fmla="*/ 2147483647 w 14"/>
                  <a:gd name="T15" fmla="*/ 2147483647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2147483647 w 14"/>
                  <a:gd name="T27" fmla="*/ 2147483647 h 9"/>
                  <a:gd name="T28" fmla="*/ 2147483647 w 14"/>
                  <a:gd name="T29" fmla="*/ 0 h 9"/>
                  <a:gd name="T30" fmla="*/ 2147483647 w 14"/>
                  <a:gd name="T31" fmla="*/ 0 h 9"/>
                  <a:gd name="T32" fmla="*/ 2147483647 w 14"/>
                  <a:gd name="T33" fmla="*/ 2147483647 h 9"/>
                  <a:gd name="T34" fmla="*/ 2147483647 w 14"/>
                  <a:gd name="T35" fmla="*/ 2147483647 h 9"/>
                  <a:gd name="T36" fmla="*/ 2147483647 w 14"/>
                  <a:gd name="T37" fmla="*/ 2147483647 h 9"/>
                  <a:gd name="T38" fmla="*/ 2147483647 w 14"/>
                  <a:gd name="T39" fmla="*/ 2147483647 h 9"/>
                  <a:gd name="T40" fmla="*/ 2147483647 w 14"/>
                  <a:gd name="T41" fmla="*/ 2147483647 h 9"/>
                  <a:gd name="T42" fmla="*/ 2147483647 w 14"/>
                  <a:gd name="T43" fmla="*/ 2147483647 h 9"/>
                  <a:gd name="T44" fmla="*/ 2147483647 w 14"/>
                  <a:gd name="T45" fmla="*/ 2147483647 h 9"/>
                  <a:gd name="T46" fmla="*/ 0 w 14"/>
                  <a:gd name="T47" fmla="*/ 2147483647 h 9"/>
                  <a:gd name="T48" fmla="*/ 0 w 14"/>
                  <a:gd name="T49" fmla="*/ 2147483647 h 9"/>
                  <a:gd name="T50" fmla="*/ 0 w 14"/>
                  <a:gd name="T51" fmla="*/ 2147483647 h 9"/>
                  <a:gd name="T52" fmla="*/ 0 w 14"/>
                  <a:gd name="T53" fmla="*/ 2147483647 h 9"/>
                  <a:gd name="T54" fmla="*/ 2147483647 w 14"/>
                  <a:gd name="T55" fmla="*/ 2147483647 h 9"/>
                  <a:gd name="T56" fmla="*/ 2147483647 w 14"/>
                  <a:gd name="T57" fmla="*/ 2147483647 h 9"/>
                  <a:gd name="T58" fmla="*/ 2147483647 w 14"/>
                  <a:gd name="T59" fmla="*/ 2147483647 h 9"/>
                  <a:gd name="T60" fmla="*/ 2147483647 w 14"/>
                  <a:gd name="T61" fmla="*/ 2147483647 h 9"/>
                  <a:gd name="T62" fmla="*/ 2147483647 w 14"/>
                  <a:gd name="T63" fmla="*/ 2147483647 h 9"/>
                  <a:gd name="T64" fmla="*/ 2147483647 w 14"/>
                  <a:gd name="T65" fmla="*/ 2147483647 h 9"/>
                  <a:gd name="T66" fmla="*/ 2147483647 w 14"/>
                  <a:gd name="T67" fmla="*/ 2147483647 h 9"/>
                  <a:gd name="T68" fmla="*/ 2147483647 w 14"/>
                  <a:gd name="T69" fmla="*/ 2147483647 h 9"/>
                  <a:gd name="T70" fmla="*/ 2147483647 w 14"/>
                  <a:gd name="T71" fmla="*/ 2147483647 h 9"/>
                  <a:gd name="T72" fmla="*/ 2147483647 w 14"/>
                  <a:gd name="T73" fmla="*/ 2147483647 h 9"/>
                  <a:gd name="T74" fmla="*/ 2147483647 w 14"/>
                  <a:gd name="T75" fmla="*/ 2147483647 h 9"/>
                  <a:gd name="T76" fmla="*/ 2147483647 w 14"/>
                  <a:gd name="T77" fmla="*/ 2147483647 h 9"/>
                  <a:gd name="T78" fmla="*/ 2147483647 w 14"/>
                  <a:gd name="T79" fmla="*/ 2147483647 h 9"/>
                  <a:gd name="T80" fmla="*/ 2147483647 w 14"/>
                  <a:gd name="T81" fmla="*/ 2147483647 h 9"/>
                  <a:gd name="T82" fmla="*/ 2147483647 w 14"/>
                  <a:gd name="T83" fmla="*/ 2147483647 h 9"/>
                  <a:gd name="T84" fmla="*/ 2147483647 w 14"/>
                  <a:gd name="T85" fmla="*/ 2147483647 h 9"/>
                  <a:gd name="T86" fmla="*/ 2147483647 w 14"/>
                  <a:gd name="T87" fmla="*/ 2147483647 h 9"/>
                  <a:gd name="T88" fmla="*/ 2147483647 w 14"/>
                  <a:gd name="T89" fmla="*/ 2147483647 h 9"/>
                  <a:gd name="T90" fmla="*/ 2147483647 w 14"/>
                  <a:gd name="T91" fmla="*/ 2147483647 h 9"/>
                  <a:gd name="T92" fmla="*/ 2147483647 w 14"/>
                  <a:gd name="T93" fmla="*/ 2147483647 h 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9">
                    <a:moveTo>
                      <a:pt x="14" y="7"/>
                    </a:moveTo>
                    <a:lnTo>
                      <a:pt x="14" y="7"/>
                    </a:lnTo>
                    <a:lnTo>
                      <a:pt x="13" y="7"/>
                    </a:lnTo>
                    <a:lnTo>
                      <a:pt x="12" y="7"/>
                    </a:lnTo>
                    <a:lnTo>
                      <a:pt x="11" y="4"/>
                    </a:lnTo>
                    <a:lnTo>
                      <a:pt x="9" y="4"/>
                    </a:lnTo>
                    <a:lnTo>
                      <a:pt x="8" y="3"/>
                    </a:lnTo>
                    <a:lnTo>
                      <a:pt x="8" y="2"/>
                    </a:lnTo>
                    <a:lnTo>
                      <a:pt x="7" y="2"/>
                    </a:lnTo>
                    <a:lnTo>
                      <a:pt x="6" y="0"/>
                    </a:lnTo>
                    <a:lnTo>
                      <a:pt x="3" y="2"/>
                    </a:lnTo>
                    <a:lnTo>
                      <a:pt x="1" y="2"/>
                    </a:lnTo>
                    <a:lnTo>
                      <a:pt x="0" y="3"/>
                    </a:lnTo>
                    <a:lnTo>
                      <a:pt x="0" y="4"/>
                    </a:lnTo>
                    <a:lnTo>
                      <a:pt x="1" y="4"/>
                    </a:lnTo>
                    <a:lnTo>
                      <a:pt x="2" y="4"/>
                    </a:lnTo>
                    <a:lnTo>
                      <a:pt x="3" y="3"/>
                    </a:lnTo>
                    <a:lnTo>
                      <a:pt x="3" y="5"/>
                    </a:lnTo>
                    <a:lnTo>
                      <a:pt x="4" y="7"/>
                    </a:lnTo>
                    <a:lnTo>
                      <a:pt x="7" y="7"/>
                    </a:lnTo>
                    <a:lnTo>
                      <a:pt x="11" y="7"/>
                    </a:lnTo>
                    <a:lnTo>
                      <a:pt x="12" y="8"/>
                    </a:lnTo>
                    <a:lnTo>
                      <a:pt x="12" y="9"/>
                    </a:lnTo>
                    <a:lnTo>
                      <a:pt x="13" y="9"/>
                    </a:lnTo>
                    <a:lnTo>
                      <a:pt x="14" y="8"/>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99" name="Freeform 603"/>
              <p:cNvSpPr>
                <a:spLocks/>
              </p:cNvSpPr>
              <p:nvPr/>
            </p:nvSpPr>
            <p:spPr bwMode="auto">
              <a:xfrm>
                <a:off x="2812879" y="2515926"/>
                <a:ext cx="4775"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0 h 6"/>
                  <a:gd name="T10" fmla="*/ 2147483647 w 5"/>
                  <a:gd name="T11" fmla="*/ 0 h 6"/>
                  <a:gd name="T12" fmla="*/ 2147483647 w 5"/>
                  <a:gd name="T13" fmla="*/ 0 h 6"/>
                  <a:gd name="T14" fmla="*/ 2147483647 w 5"/>
                  <a:gd name="T15" fmla="*/ 0 h 6"/>
                  <a:gd name="T16" fmla="*/ 2147483647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0 w 5"/>
                  <a:gd name="T29" fmla="*/ 2147483647 h 6"/>
                  <a:gd name="T30" fmla="*/ 0 w 5"/>
                  <a:gd name="T31" fmla="*/ 2147483647 h 6"/>
                  <a:gd name="T32" fmla="*/ 2147483647 w 5"/>
                  <a:gd name="T33" fmla="*/ 2147483647 h 6"/>
                  <a:gd name="T34" fmla="*/ 2147483647 w 5"/>
                  <a:gd name="T35" fmla="*/ 2147483647 h 6"/>
                  <a:gd name="T36" fmla="*/ 2147483647 w 5"/>
                  <a:gd name="T37" fmla="*/ 2147483647 h 6"/>
                  <a:gd name="T38" fmla="*/ 2147483647 w 5"/>
                  <a:gd name="T39" fmla="*/ 2147483647 h 6"/>
                  <a:gd name="T40" fmla="*/ 2147483647 w 5"/>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6">
                    <a:moveTo>
                      <a:pt x="5" y="3"/>
                    </a:moveTo>
                    <a:lnTo>
                      <a:pt x="5" y="3"/>
                    </a:lnTo>
                    <a:lnTo>
                      <a:pt x="4" y="1"/>
                    </a:lnTo>
                    <a:lnTo>
                      <a:pt x="4" y="0"/>
                    </a:lnTo>
                    <a:lnTo>
                      <a:pt x="3" y="0"/>
                    </a:lnTo>
                    <a:lnTo>
                      <a:pt x="3" y="2"/>
                    </a:lnTo>
                    <a:lnTo>
                      <a:pt x="4" y="3"/>
                    </a:lnTo>
                    <a:lnTo>
                      <a:pt x="1" y="5"/>
                    </a:lnTo>
                    <a:lnTo>
                      <a:pt x="0" y="6"/>
                    </a:lnTo>
                    <a:lnTo>
                      <a:pt x="1" y="6"/>
                    </a:lnTo>
                    <a:lnTo>
                      <a:pt x="3" y="6"/>
                    </a:lnTo>
                    <a:lnTo>
                      <a:pt x="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0" name="Freeform 604"/>
              <p:cNvSpPr>
                <a:spLocks/>
              </p:cNvSpPr>
              <p:nvPr/>
            </p:nvSpPr>
            <p:spPr bwMode="auto">
              <a:xfrm>
                <a:off x="2788053" y="2507332"/>
                <a:ext cx="6684" cy="4775"/>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2147483647 w 7"/>
                  <a:gd name="T11" fmla="*/ 0 h 5"/>
                  <a:gd name="T12" fmla="*/ 2147483647 w 7"/>
                  <a:gd name="T13" fmla="*/ 0 h 5"/>
                  <a:gd name="T14" fmla="*/ 2147483647 w 7"/>
                  <a:gd name="T15" fmla="*/ 0 h 5"/>
                  <a:gd name="T16" fmla="*/ 2147483647 w 7"/>
                  <a:gd name="T17" fmla="*/ 2147483647 h 5"/>
                  <a:gd name="T18" fmla="*/ 2147483647 w 7"/>
                  <a:gd name="T19" fmla="*/ 2147483647 h 5"/>
                  <a:gd name="T20" fmla="*/ 0 w 7"/>
                  <a:gd name="T21" fmla="*/ 2147483647 h 5"/>
                  <a:gd name="T22" fmla="*/ 0 w 7"/>
                  <a:gd name="T23" fmla="*/ 2147483647 h 5"/>
                  <a:gd name="T24" fmla="*/ 0 w 7"/>
                  <a:gd name="T25" fmla="*/ 2147483647 h 5"/>
                  <a:gd name="T26" fmla="*/ 0 w 7"/>
                  <a:gd name="T27" fmla="*/ 2147483647 h 5"/>
                  <a:gd name="T28" fmla="*/ 0 w 7"/>
                  <a:gd name="T29" fmla="*/ 2147483647 h 5"/>
                  <a:gd name="T30" fmla="*/ 0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2147483647 h 5"/>
                  <a:gd name="T42" fmla="*/ 2147483647 w 7"/>
                  <a:gd name="T43" fmla="*/ 2147483647 h 5"/>
                  <a:gd name="T44" fmla="*/ 2147483647 w 7"/>
                  <a:gd name="T45" fmla="*/ 2147483647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 h="5">
                    <a:moveTo>
                      <a:pt x="7" y="3"/>
                    </a:moveTo>
                    <a:lnTo>
                      <a:pt x="7" y="3"/>
                    </a:lnTo>
                    <a:lnTo>
                      <a:pt x="7" y="1"/>
                    </a:lnTo>
                    <a:lnTo>
                      <a:pt x="4" y="0"/>
                    </a:lnTo>
                    <a:lnTo>
                      <a:pt x="3" y="0"/>
                    </a:lnTo>
                    <a:lnTo>
                      <a:pt x="2" y="1"/>
                    </a:lnTo>
                    <a:lnTo>
                      <a:pt x="0" y="3"/>
                    </a:lnTo>
                    <a:lnTo>
                      <a:pt x="0" y="4"/>
                    </a:lnTo>
                    <a:lnTo>
                      <a:pt x="0" y="5"/>
                    </a:lnTo>
                    <a:lnTo>
                      <a:pt x="2" y="5"/>
                    </a:lnTo>
                    <a:lnTo>
                      <a:pt x="4" y="4"/>
                    </a:lnTo>
                    <a:lnTo>
                      <a:pt x="5" y="4"/>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1" name="Freeform 605"/>
              <p:cNvSpPr>
                <a:spLocks/>
              </p:cNvSpPr>
              <p:nvPr/>
            </p:nvSpPr>
            <p:spPr bwMode="auto">
              <a:xfrm>
                <a:off x="2767046" y="2474867"/>
                <a:ext cx="10504" cy="9549"/>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0 h 10"/>
                  <a:gd name="T14" fmla="*/ 2147483647 w 11"/>
                  <a:gd name="T15" fmla="*/ 0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2147483647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0 w 11"/>
                  <a:gd name="T69" fmla="*/ 2147483647 h 10"/>
                  <a:gd name="T70" fmla="*/ 0 w 11"/>
                  <a:gd name="T71" fmla="*/ 2147483647 h 10"/>
                  <a:gd name="T72" fmla="*/ 0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2147483647 h 10"/>
                  <a:gd name="T82" fmla="*/ 2147483647 w 11"/>
                  <a:gd name="T83" fmla="*/ 2147483647 h 10"/>
                  <a:gd name="T84" fmla="*/ 2147483647 w 11"/>
                  <a:gd name="T85" fmla="*/ 2147483647 h 10"/>
                  <a:gd name="T86" fmla="*/ 2147483647 w 11"/>
                  <a:gd name="T87" fmla="*/ 2147483647 h 10"/>
                  <a:gd name="T88" fmla="*/ 2147483647 w 11"/>
                  <a:gd name="T89" fmla="*/ 2147483647 h 10"/>
                  <a:gd name="T90" fmla="*/ 2147483647 w 11"/>
                  <a:gd name="T91" fmla="*/ 2147483647 h 10"/>
                  <a:gd name="T92" fmla="*/ 2147483647 w 11"/>
                  <a:gd name="T93" fmla="*/ 2147483647 h 10"/>
                  <a:gd name="T94" fmla="*/ 2147483647 w 11"/>
                  <a:gd name="T95" fmla="*/ 2147483647 h 10"/>
                  <a:gd name="T96" fmla="*/ 2147483647 w 11"/>
                  <a:gd name="T97" fmla="*/ 2147483647 h 10"/>
                  <a:gd name="T98" fmla="*/ 2147483647 w 11"/>
                  <a:gd name="T99" fmla="*/ 2147483647 h 10"/>
                  <a:gd name="T100" fmla="*/ 2147483647 w 11"/>
                  <a:gd name="T101" fmla="*/ 2147483647 h 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 h="10">
                    <a:moveTo>
                      <a:pt x="11" y="2"/>
                    </a:moveTo>
                    <a:lnTo>
                      <a:pt x="11" y="2"/>
                    </a:lnTo>
                    <a:lnTo>
                      <a:pt x="10" y="1"/>
                    </a:lnTo>
                    <a:lnTo>
                      <a:pt x="9" y="1"/>
                    </a:lnTo>
                    <a:lnTo>
                      <a:pt x="8" y="0"/>
                    </a:lnTo>
                    <a:lnTo>
                      <a:pt x="8" y="1"/>
                    </a:lnTo>
                    <a:lnTo>
                      <a:pt x="7" y="2"/>
                    </a:lnTo>
                    <a:lnTo>
                      <a:pt x="7" y="4"/>
                    </a:lnTo>
                    <a:lnTo>
                      <a:pt x="7" y="5"/>
                    </a:lnTo>
                    <a:lnTo>
                      <a:pt x="7" y="6"/>
                    </a:lnTo>
                    <a:lnTo>
                      <a:pt x="5" y="6"/>
                    </a:lnTo>
                    <a:lnTo>
                      <a:pt x="5" y="5"/>
                    </a:lnTo>
                    <a:lnTo>
                      <a:pt x="4" y="5"/>
                    </a:lnTo>
                    <a:lnTo>
                      <a:pt x="4" y="6"/>
                    </a:lnTo>
                    <a:lnTo>
                      <a:pt x="4" y="7"/>
                    </a:lnTo>
                    <a:lnTo>
                      <a:pt x="3" y="6"/>
                    </a:lnTo>
                    <a:lnTo>
                      <a:pt x="3" y="5"/>
                    </a:lnTo>
                    <a:lnTo>
                      <a:pt x="2" y="6"/>
                    </a:lnTo>
                    <a:lnTo>
                      <a:pt x="0" y="7"/>
                    </a:lnTo>
                    <a:lnTo>
                      <a:pt x="0" y="8"/>
                    </a:lnTo>
                    <a:lnTo>
                      <a:pt x="3" y="8"/>
                    </a:lnTo>
                    <a:lnTo>
                      <a:pt x="3" y="10"/>
                    </a:lnTo>
                    <a:lnTo>
                      <a:pt x="4" y="10"/>
                    </a:lnTo>
                    <a:lnTo>
                      <a:pt x="7" y="7"/>
                    </a:lnTo>
                    <a:lnTo>
                      <a:pt x="8" y="5"/>
                    </a:lnTo>
                    <a:lnTo>
                      <a:pt x="10" y="4"/>
                    </a:lnTo>
                    <a:lnTo>
                      <a:pt x="1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2" name="Freeform 606"/>
              <p:cNvSpPr>
                <a:spLocks/>
              </p:cNvSpPr>
              <p:nvPr/>
            </p:nvSpPr>
            <p:spPr bwMode="auto">
              <a:xfrm>
                <a:off x="2755588" y="2463409"/>
                <a:ext cx="8594" cy="5729"/>
              </a:xfrm>
              <a:custGeom>
                <a:avLst/>
                <a:gdLst>
                  <a:gd name="T0" fmla="*/ 2147483647 w 9"/>
                  <a:gd name="T1" fmla="*/ 2147483647 h 6"/>
                  <a:gd name="T2" fmla="*/ 2147483647 w 9"/>
                  <a:gd name="T3" fmla="*/ 2147483647 h 6"/>
                  <a:gd name="T4" fmla="*/ 2147483647 w 9"/>
                  <a:gd name="T5" fmla="*/ 0 h 6"/>
                  <a:gd name="T6" fmla="*/ 2147483647 w 9"/>
                  <a:gd name="T7" fmla="*/ 0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2147483647 w 9"/>
                  <a:gd name="T23" fmla="*/ 2147483647 h 6"/>
                  <a:gd name="T24" fmla="*/ 2147483647 w 9"/>
                  <a:gd name="T25" fmla="*/ 2147483647 h 6"/>
                  <a:gd name="T26" fmla="*/ 0 w 9"/>
                  <a:gd name="T27" fmla="*/ 2147483647 h 6"/>
                  <a:gd name="T28" fmla="*/ 0 w 9"/>
                  <a:gd name="T29" fmla="*/ 2147483647 h 6"/>
                  <a:gd name="T30" fmla="*/ 0 w 9"/>
                  <a:gd name="T31" fmla="*/ 2147483647 h 6"/>
                  <a:gd name="T32" fmla="*/ 2147483647 w 9"/>
                  <a:gd name="T33" fmla="*/ 2147483647 h 6"/>
                  <a:gd name="T34" fmla="*/ 2147483647 w 9"/>
                  <a:gd name="T35" fmla="*/ 2147483647 h 6"/>
                  <a:gd name="T36" fmla="*/ 2147483647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 h="6">
                    <a:moveTo>
                      <a:pt x="9" y="1"/>
                    </a:moveTo>
                    <a:lnTo>
                      <a:pt x="9" y="1"/>
                    </a:lnTo>
                    <a:lnTo>
                      <a:pt x="8" y="0"/>
                    </a:lnTo>
                    <a:lnTo>
                      <a:pt x="6" y="1"/>
                    </a:lnTo>
                    <a:lnTo>
                      <a:pt x="5" y="2"/>
                    </a:lnTo>
                    <a:lnTo>
                      <a:pt x="4" y="3"/>
                    </a:lnTo>
                    <a:lnTo>
                      <a:pt x="1" y="3"/>
                    </a:lnTo>
                    <a:lnTo>
                      <a:pt x="0" y="3"/>
                    </a:lnTo>
                    <a:lnTo>
                      <a:pt x="0" y="4"/>
                    </a:lnTo>
                    <a:lnTo>
                      <a:pt x="1" y="6"/>
                    </a:lnTo>
                    <a:lnTo>
                      <a:pt x="4" y="4"/>
                    </a:lnTo>
                    <a:lnTo>
                      <a:pt x="5" y="4"/>
                    </a:lnTo>
                    <a:lnTo>
                      <a:pt x="6" y="2"/>
                    </a:lnTo>
                    <a:lnTo>
                      <a:pt x="9" y="2"/>
                    </a:lnTo>
                    <a:lnTo>
                      <a:pt x="9"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3" name="Freeform 607"/>
              <p:cNvSpPr>
                <a:spLocks/>
              </p:cNvSpPr>
              <p:nvPr/>
            </p:nvSpPr>
            <p:spPr bwMode="auto">
              <a:xfrm>
                <a:off x="2750814" y="2466274"/>
                <a:ext cx="5729" cy="9549"/>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2147483647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2147483647 h 10"/>
                  <a:gd name="T26" fmla="*/ 2147483647 w 6"/>
                  <a:gd name="T27" fmla="*/ 0 h 10"/>
                  <a:gd name="T28" fmla="*/ 2147483647 w 6"/>
                  <a:gd name="T29" fmla="*/ 0 h 10"/>
                  <a:gd name="T30" fmla="*/ 2147483647 w 6"/>
                  <a:gd name="T31" fmla="*/ 2147483647 h 10"/>
                  <a:gd name="T32" fmla="*/ 2147483647 w 6"/>
                  <a:gd name="T33" fmla="*/ 2147483647 h 10"/>
                  <a:gd name="T34" fmla="*/ 2147483647 w 6"/>
                  <a:gd name="T35" fmla="*/ 2147483647 h 10"/>
                  <a:gd name="T36" fmla="*/ 2147483647 w 6"/>
                  <a:gd name="T37" fmla="*/ 2147483647 h 10"/>
                  <a:gd name="T38" fmla="*/ 2147483647 w 6"/>
                  <a:gd name="T39" fmla="*/ 2147483647 h 10"/>
                  <a:gd name="T40" fmla="*/ 2147483647 w 6"/>
                  <a:gd name="T41" fmla="*/ 2147483647 h 10"/>
                  <a:gd name="T42" fmla="*/ 0 w 6"/>
                  <a:gd name="T43" fmla="*/ 2147483647 h 10"/>
                  <a:gd name="T44" fmla="*/ 0 w 6"/>
                  <a:gd name="T45" fmla="*/ 2147483647 h 10"/>
                  <a:gd name="T46" fmla="*/ 0 w 6"/>
                  <a:gd name="T47" fmla="*/ 2147483647 h 10"/>
                  <a:gd name="T48" fmla="*/ 0 w 6"/>
                  <a:gd name="T49" fmla="*/ 2147483647 h 10"/>
                  <a:gd name="T50" fmla="*/ 2147483647 w 6"/>
                  <a:gd name="T51" fmla="*/ 2147483647 h 10"/>
                  <a:gd name="T52" fmla="*/ 2147483647 w 6"/>
                  <a:gd name="T53" fmla="*/ 2147483647 h 10"/>
                  <a:gd name="T54" fmla="*/ 2147483647 w 6"/>
                  <a:gd name="T55" fmla="*/ 2147483647 h 10"/>
                  <a:gd name="T56" fmla="*/ 2147483647 w 6"/>
                  <a:gd name="T57" fmla="*/ 2147483647 h 10"/>
                  <a:gd name="T58" fmla="*/ 2147483647 w 6"/>
                  <a:gd name="T59" fmla="*/ 2147483647 h 10"/>
                  <a:gd name="T60" fmla="*/ 2147483647 w 6"/>
                  <a:gd name="T61" fmla="*/ 2147483647 h 10"/>
                  <a:gd name="T62" fmla="*/ 2147483647 w 6"/>
                  <a:gd name="T63" fmla="*/ 2147483647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 h="10">
                    <a:moveTo>
                      <a:pt x="6" y="9"/>
                    </a:moveTo>
                    <a:lnTo>
                      <a:pt x="6" y="9"/>
                    </a:lnTo>
                    <a:lnTo>
                      <a:pt x="4" y="6"/>
                    </a:lnTo>
                    <a:lnTo>
                      <a:pt x="3" y="6"/>
                    </a:lnTo>
                    <a:lnTo>
                      <a:pt x="3" y="5"/>
                    </a:lnTo>
                    <a:lnTo>
                      <a:pt x="4" y="4"/>
                    </a:lnTo>
                    <a:lnTo>
                      <a:pt x="3" y="3"/>
                    </a:lnTo>
                    <a:lnTo>
                      <a:pt x="3" y="1"/>
                    </a:lnTo>
                    <a:lnTo>
                      <a:pt x="4" y="1"/>
                    </a:lnTo>
                    <a:lnTo>
                      <a:pt x="4" y="0"/>
                    </a:lnTo>
                    <a:lnTo>
                      <a:pt x="3" y="1"/>
                    </a:lnTo>
                    <a:lnTo>
                      <a:pt x="3" y="4"/>
                    </a:lnTo>
                    <a:lnTo>
                      <a:pt x="2" y="4"/>
                    </a:lnTo>
                    <a:lnTo>
                      <a:pt x="0" y="4"/>
                    </a:lnTo>
                    <a:lnTo>
                      <a:pt x="0" y="5"/>
                    </a:lnTo>
                    <a:lnTo>
                      <a:pt x="3" y="6"/>
                    </a:lnTo>
                    <a:lnTo>
                      <a:pt x="5" y="10"/>
                    </a:lnTo>
                    <a:lnTo>
                      <a:pt x="6" y="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4" name="Freeform 608"/>
              <p:cNvSpPr>
                <a:spLocks/>
              </p:cNvSpPr>
              <p:nvPr/>
            </p:nvSpPr>
            <p:spPr bwMode="auto">
              <a:xfrm>
                <a:off x="2732671" y="2469138"/>
                <a:ext cx="5729" cy="4775"/>
              </a:xfrm>
              <a:custGeom>
                <a:avLst/>
                <a:gdLst>
                  <a:gd name="T0" fmla="*/ 2147483647 w 6"/>
                  <a:gd name="T1" fmla="*/ 2147483647 h 5"/>
                  <a:gd name="T2" fmla="*/ 2147483647 w 6"/>
                  <a:gd name="T3" fmla="*/ 2147483647 h 5"/>
                  <a:gd name="T4" fmla="*/ 2147483647 w 6"/>
                  <a:gd name="T5" fmla="*/ 0 h 5"/>
                  <a:gd name="T6" fmla="*/ 2147483647 w 6"/>
                  <a:gd name="T7" fmla="*/ 0 h 5"/>
                  <a:gd name="T8" fmla="*/ 2147483647 w 6"/>
                  <a:gd name="T9" fmla="*/ 0 h 5"/>
                  <a:gd name="T10" fmla="*/ 2147483647 w 6"/>
                  <a:gd name="T11" fmla="*/ 2147483647 h 5"/>
                  <a:gd name="T12" fmla="*/ 2147483647 w 6"/>
                  <a:gd name="T13" fmla="*/ 2147483647 h 5"/>
                  <a:gd name="T14" fmla="*/ 2147483647 w 6"/>
                  <a:gd name="T15" fmla="*/ 2147483647 h 5"/>
                  <a:gd name="T16" fmla="*/ 2147483647 w 6"/>
                  <a:gd name="T17" fmla="*/ 2147483647 h 5"/>
                  <a:gd name="T18" fmla="*/ 0 w 6"/>
                  <a:gd name="T19" fmla="*/ 2147483647 h 5"/>
                  <a:gd name="T20" fmla="*/ 0 w 6"/>
                  <a:gd name="T21" fmla="*/ 2147483647 h 5"/>
                  <a:gd name="T22" fmla="*/ 0 w 6"/>
                  <a:gd name="T23" fmla="*/ 2147483647 h 5"/>
                  <a:gd name="T24" fmla="*/ 0 w 6"/>
                  <a:gd name="T25" fmla="*/ 2147483647 h 5"/>
                  <a:gd name="T26" fmla="*/ 0 w 6"/>
                  <a:gd name="T27" fmla="*/ 2147483647 h 5"/>
                  <a:gd name="T28" fmla="*/ 2147483647 w 6"/>
                  <a:gd name="T29" fmla="*/ 2147483647 h 5"/>
                  <a:gd name="T30" fmla="*/ 2147483647 w 6"/>
                  <a:gd name="T31" fmla="*/ 2147483647 h 5"/>
                  <a:gd name="T32" fmla="*/ 2147483647 w 6"/>
                  <a:gd name="T33" fmla="*/ 2147483647 h 5"/>
                  <a:gd name="T34" fmla="*/ 2147483647 w 6"/>
                  <a:gd name="T35" fmla="*/ 2147483647 h 5"/>
                  <a:gd name="T36" fmla="*/ 2147483647 w 6"/>
                  <a:gd name="T37" fmla="*/ 2147483647 h 5"/>
                  <a:gd name="T38" fmla="*/ 2147483647 w 6"/>
                  <a:gd name="T39" fmla="*/ 2147483647 h 5"/>
                  <a:gd name="T40" fmla="*/ 2147483647 w 6"/>
                  <a:gd name="T41" fmla="*/ 2147483647 h 5"/>
                  <a:gd name="T42" fmla="*/ 2147483647 w 6"/>
                  <a:gd name="T43" fmla="*/ 2147483647 h 5"/>
                  <a:gd name="T44" fmla="*/ 2147483647 w 6"/>
                  <a:gd name="T45" fmla="*/ 2147483647 h 5"/>
                  <a:gd name="T46" fmla="*/ 2147483647 w 6"/>
                  <a:gd name="T47" fmla="*/ 2147483647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5">
                    <a:moveTo>
                      <a:pt x="6" y="1"/>
                    </a:moveTo>
                    <a:lnTo>
                      <a:pt x="6" y="1"/>
                    </a:lnTo>
                    <a:lnTo>
                      <a:pt x="3" y="0"/>
                    </a:lnTo>
                    <a:lnTo>
                      <a:pt x="2" y="1"/>
                    </a:lnTo>
                    <a:lnTo>
                      <a:pt x="1" y="2"/>
                    </a:lnTo>
                    <a:lnTo>
                      <a:pt x="0" y="3"/>
                    </a:lnTo>
                    <a:lnTo>
                      <a:pt x="0" y="5"/>
                    </a:lnTo>
                    <a:lnTo>
                      <a:pt x="1" y="5"/>
                    </a:lnTo>
                    <a:lnTo>
                      <a:pt x="2" y="5"/>
                    </a:lnTo>
                    <a:lnTo>
                      <a:pt x="3" y="5"/>
                    </a:lnTo>
                    <a:lnTo>
                      <a:pt x="5" y="2"/>
                    </a:lnTo>
                    <a:lnTo>
                      <a:pt x="6" y="2"/>
                    </a:lnTo>
                    <a:lnTo>
                      <a:pt x="6"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5" name="Freeform 609"/>
              <p:cNvSpPr>
                <a:spLocks/>
              </p:cNvSpPr>
              <p:nvPr/>
            </p:nvSpPr>
            <p:spPr bwMode="auto">
              <a:xfrm>
                <a:off x="2656283" y="2496829"/>
                <a:ext cx="955" cy="5729"/>
              </a:xfrm>
              <a:custGeom>
                <a:avLst/>
                <a:gdLst>
                  <a:gd name="T0" fmla="*/ 2147483647 w 1"/>
                  <a:gd name="T1" fmla="*/ 0 h 6"/>
                  <a:gd name="T2" fmla="*/ 2147483647 w 1"/>
                  <a:gd name="T3" fmla="*/ 0 h 6"/>
                  <a:gd name="T4" fmla="*/ 0 w 1"/>
                  <a:gd name="T5" fmla="*/ 0 h 6"/>
                  <a:gd name="T6" fmla="*/ 0 w 1"/>
                  <a:gd name="T7" fmla="*/ 2147483647 h 6"/>
                  <a:gd name="T8" fmla="*/ 0 w 1"/>
                  <a:gd name="T9" fmla="*/ 2147483647 h 6"/>
                  <a:gd name="T10" fmla="*/ 0 w 1"/>
                  <a:gd name="T11" fmla="*/ 2147483647 h 6"/>
                  <a:gd name="T12" fmla="*/ 0 w 1"/>
                  <a:gd name="T13" fmla="*/ 2147483647 h 6"/>
                  <a:gd name="T14" fmla="*/ 2147483647 w 1"/>
                  <a:gd name="T15" fmla="*/ 2147483647 h 6"/>
                  <a:gd name="T16" fmla="*/ 2147483647 w 1"/>
                  <a:gd name="T17" fmla="*/ 2147483647 h 6"/>
                  <a:gd name="T18" fmla="*/ 2147483647 w 1"/>
                  <a:gd name="T19" fmla="*/ 2147483647 h 6"/>
                  <a:gd name="T20" fmla="*/ 2147483647 w 1"/>
                  <a:gd name="T21" fmla="*/ 2147483647 h 6"/>
                  <a:gd name="T22" fmla="*/ 2147483647 w 1"/>
                  <a:gd name="T23" fmla="*/ 0 h 6"/>
                  <a:gd name="T24" fmla="*/ 2147483647 w 1"/>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1" y="0"/>
                    </a:moveTo>
                    <a:lnTo>
                      <a:pt x="1" y="0"/>
                    </a:lnTo>
                    <a:lnTo>
                      <a:pt x="0" y="0"/>
                    </a:lnTo>
                    <a:lnTo>
                      <a:pt x="0" y="1"/>
                    </a:lnTo>
                    <a:lnTo>
                      <a:pt x="0" y="6"/>
                    </a:lnTo>
                    <a:lnTo>
                      <a:pt x="1" y="5"/>
                    </a:lnTo>
                    <a:lnTo>
                      <a:pt x="1" y="4"/>
                    </a:lnTo>
                    <a:lnTo>
                      <a:pt x="1" y="1"/>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6" name="Freeform 610"/>
              <p:cNvSpPr>
                <a:spLocks/>
              </p:cNvSpPr>
              <p:nvPr/>
            </p:nvSpPr>
            <p:spPr bwMode="auto">
              <a:xfrm>
                <a:off x="2871126" y="2686845"/>
                <a:ext cx="4774" cy="7639"/>
              </a:xfrm>
              <a:custGeom>
                <a:avLst/>
                <a:gdLst>
                  <a:gd name="T0" fmla="*/ 2147483647 w 5"/>
                  <a:gd name="T1" fmla="*/ 0 h 8"/>
                  <a:gd name="T2" fmla="*/ 2147483647 w 5"/>
                  <a:gd name="T3" fmla="*/ 0 h 8"/>
                  <a:gd name="T4" fmla="*/ 2147483647 w 5"/>
                  <a:gd name="T5" fmla="*/ 0 h 8"/>
                  <a:gd name="T6" fmla="*/ 2147483647 w 5"/>
                  <a:gd name="T7" fmla="*/ 0 h 8"/>
                  <a:gd name="T8" fmla="*/ 2147483647 w 5"/>
                  <a:gd name="T9" fmla="*/ 0 h 8"/>
                  <a:gd name="T10" fmla="*/ 0 w 5"/>
                  <a:gd name="T11" fmla="*/ 2147483647 h 8"/>
                  <a:gd name="T12" fmla="*/ 0 w 5"/>
                  <a:gd name="T13" fmla="*/ 2147483647 h 8"/>
                  <a:gd name="T14" fmla="*/ 0 w 5"/>
                  <a:gd name="T15" fmla="*/ 2147483647 h 8"/>
                  <a:gd name="T16" fmla="*/ 0 w 5"/>
                  <a:gd name="T17" fmla="*/ 2147483647 h 8"/>
                  <a:gd name="T18" fmla="*/ 0 w 5"/>
                  <a:gd name="T19" fmla="*/ 2147483647 h 8"/>
                  <a:gd name="T20" fmla="*/ 2147483647 w 5"/>
                  <a:gd name="T21" fmla="*/ 2147483647 h 8"/>
                  <a:gd name="T22" fmla="*/ 2147483647 w 5"/>
                  <a:gd name="T23" fmla="*/ 2147483647 h 8"/>
                  <a:gd name="T24" fmla="*/ 0 w 5"/>
                  <a:gd name="T25" fmla="*/ 2147483647 h 8"/>
                  <a:gd name="T26" fmla="*/ 0 w 5"/>
                  <a:gd name="T27" fmla="*/ 2147483647 h 8"/>
                  <a:gd name="T28" fmla="*/ 0 w 5"/>
                  <a:gd name="T29" fmla="*/ 2147483647 h 8"/>
                  <a:gd name="T30" fmla="*/ 2147483647 w 5"/>
                  <a:gd name="T31" fmla="*/ 2147483647 h 8"/>
                  <a:gd name="T32" fmla="*/ 2147483647 w 5"/>
                  <a:gd name="T33" fmla="*/ 2147483647 h 8"/>
                  <a:gd name="T34" fmla="*/ 2147483647 w 5"/>
                  <a:gd name="T35" fmla="*/ 2147483647 h 8"/>
                  <a:gd name="T36" fmla="*/ 2147483647 w 5"/>
                  <a:gd name="T37" fmla="*/ 2147483647 h 8"/>
                  <a:gd name="T38" fmla="*/ 2147483647 w 5"/>
                  <a:gd name="T39" fmla="*/ 2147483647 h 8"/>
                  <a:gd name="T40" fmla="*/ 2147483647 w 5"/>
                  <a:gd name="T41" fmla="*/ 2147483647 h 8"/>
                  <a:gd name="T42" fmla="*/ 2147483647 w 5"/>
                  <a:gd name="T43" fmla="*/ 2147483647 h 8"/>
                  <a:gd name="T44" fmla="*/ 2147483647 w 5"/>
                  <a:gd name="T45" fmla="*/ 2147483647 h 8"/>
                  <a:gd name="T46" fmla="*/ 2147483647 w 5"/>
                  <a:gd name="T47" fmla="*/ 2147483647 h 8"/>
                  <a:gd name="T48" fmla="*/ 2147483647 w 5"/>
                  <a:gd name="T49" fmla="*/ 2147483647 h 8"/>
                  <a:gd name="T50" fmla="*/ 2147483647 w 5"/>
                  <a:gd name="T51" fmla="*/ 2147483647 h 8"/>
                  <a:gd name="T52" fmla="*/ 2147483647 w 5"/>
                  <a:gd name="T53" fmla="*/ 0 h 8"/>
                  <a:gd name="T54" fmla="*/ 2147483647 w 5"/>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 h="8">
                    <a:moveTo>
                      <a:pt x="3" y="0"/>
                    </a:moveTo>
                    <a:lnTo>
                      <a:pt x="3" y="0"/>
                    </a:lnTo>
                    <a:lnTo>
                      <a:pt x="2" y="0"/>
                    </a:lnTo>
                    <a:lnTo>
                      <a:pt x="0" y="2"/>
                    </a:lnTo>
                    <a:lnTo>
                      <a:pt x="0" y="3"/>
                    </a:lnTo>
                    <a:lnTo>
                      <a:pt x="0" y="4"/>
                    </a:lnTo>
                    <a:lnTo>
                      <a:pt x="2" y="6"/>
                    </a:lnTo>
                    <a:lnTo>
                      <a:pt x="0" y="7"/>
                    </a:lnTo>
                    <a:lnTo>
                      <a:pt x="0" y="8"/>
                    </a:lnTo>
                    <a:lnTo>
                      <a:pt x="4" y="7"/>
                    </a:lnTo>
                    <a:lnTo>
                      <a:pt x="5" y="7"/>
                    </a:lnTo>
                    <a:lnTo>
                      <a:pt x="5" y="6"/>
                    </a:lnTo>
                    <a:lnTo>
                      <a:pt x="4" y="4"/>
                    </a:lnTo>
                    <a:lnTo>
                      <a:pt x="4" y="3"/>
                    </a:lnTo>
                    <a:lnTo>
                      <a:pt x="5" y="2"/>
                    </a:lnTo>
                    <a:lnTo>
                      <a:pt x="4" y="2"/>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7" name="Freeform 611"/>
              <p:cNvSpPr>
                <a:spLocks/>
              </p:cNvSpPr>
              <p:nvPr/>
            </p:nvSpPr>
            <p:spPr bwMode="auto">
              <a:xfrm>
                <a:off x="2999077" y="2411846"/>
                <a:ext cx="3819" cy="955"/>
              </a:xfrm>
              <a:custGeom>
                <a:avLst/>
                <a:gdLst>
                  <a:gd name="T0" fmla="*/ 2147483647 w 4"/>
                  <a:gd name="T1" fmla="*/ 2147483647 h 1"/>
                  <a:gd name="T2" fmla="*/ 2147483647 w 4"/>
                  <a:gd name="T3" fmla="*/ 2147483647 h 1"/>
                  <a:gd name="T4" fmla="*/ 2147483647 w 4"/>
                  <a:gd name="T5" fmla="*/ 0 h 1"/>
                  <a:gd name="T6" fmla="*/ 2147483647 w 4"/>
                  <a:gd name="T7" fmla="*/ 0 h 1"/>
                  <a:gd name="T8" fmla="*/ 2147483647 w 4"/>
                  <a:gd name="T9" fmla="*/ 0 h 1"/>
                  <a:gd name="T10" fmla="*/ 0 w 4"/>
                  <a:gd name="T11" fmla="*/ 0 h 1"/>
                  <a:gd name="T12" fmla="*/ 0 w 4"/>
                  <a:gd name="T13" fmla="*/ 2147483647 h 1"/>
                  <a:gd name="T14" fmla="*/ 0 w 4"/>
                  <a:gd name="T15" fmla="*/ 2147483647 h 1"/>
                  <a:gd name="T16" fmla="*/ 0 w 4"/>
                  <a:gd name="T17" fmla="*/ 2147483647 h 1"/>
                  <a:gd name="T18" fmla="*/ 2147483647 w 4"/>
                  <a:gd name="T19" fmla="*/ 2147483647 h 1"/>
                  <a:gd name="T20" fmla="*/ 2147483647 w 4"/>
                  <a:gd name="T21" fmla="*/ 2147483647 h 1"/>
                  <a:gd name="T22" fmla="*/ 2147483647 w 4"/>
                  <a:gd name="T23" fmla="*/ 2147483647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
                    <a:moveTo>
                      <a:pt x="4" y="1"/>
                    </a:moveTo>
                    <a:lnTo>
                      <a:pt x="4" y="1"/>
                    </a:lnTo>
                    <a:lnTo>
                      <a:pt x="2" y="0"/>
                    </a:lnTo>
                    <a:lnTo>
                      <a:pt x="1" y="0"/>
                    </a:lnTo>
                    <a:lnTo>
                      <a:pt x="0" y="0"/>
                    </a:lnTo>
                    <a:lnTo>
                      <a:pt x="0" y="1"/>
                    </a:lnTo>
                    <a:lnTo>
                      <a:pt x="2" y="1"/>
                    </a:lnTo>
                    <a:lnTo>
                      <a:pt x="4"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8" name="Freeform 612"/>
              <p:cNvSpPr>
                <a:spLocks/>
              </p:cNvSpPr>
              <p:nvPr/>
            </p:nvSpPr>
            <p:spPr bwMode="auto">
              <a:xfrm>
                <a:off x="3009580" y="2411846"/>
                <a:ext cx="955" cy="955"/>
              </a:xfrm>
              <a:custGeom>
                <a:avLst/>
                <a:gdLst>
                  <a:gd name="T0" fmla="*/ 0 w 1"/>
                  <a:gd name="T1" fmla="*/ 0 h 1"/>
                  <a:gd name="T2" fmla="*/ 0 w 1"/>
                  <a:gd name="T3" fmla="*/ 0 h 1"/>
                  <a:gd name="T4" fmla="*/ 0 w 1"/>
                  <a:gd name="T5" fmla="*/ 0 h 1"/>
                  <a:gd name="T6" fmla="*/ 0 w 1"/>
                  <a:gd name="T7" fmla="*/ 2147483647 h 1"/>
                  <a:gd name="T8" fmla="*/ 0 w 1"/>
                  <a:gd name="T9" fmla="*/ 2147483647 h 1"/>
                  <a:gd name="T10" fmla="*/ 2147483647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lnTo>
                      <a:pt x="0" y="1"/>
                    </a:lnTo>
                    <a:lnTo>
                      <a:pt x="1" y="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9" name="Freeform 613"/>
              <p:cNvSpPr>
                <a:spLocks/>
              </p:cNvSpPr>
              <p:nvPr/>
            </p:nvSpPr>
            <p:spPr bwMode="auto">
              <a:xfrm>
                <a:off x="3019128" y="2408982"/>
                <a:ext cx="2865" cy="2864"/>
              </a:xfrm>
              <a:custGeom>
                <a:avLst/>
                <a:gdLst>
                  <a:gd name="T0" fmla="*/ 2147483647 w 3"/>
                  <a:gd name="T1" fmla="*/ 0 h 3"/>
                  <a:gd name="T2" fmla="*/ 2147483647 w 3"/>
                  <a:gd name="T3" fmla="*/ 0 h 3"/>
                  <a:gd name="T4" fmla="*/ 2147483647 w 3"/>
                  <a:gd name="T5" fmla="*/ 0 h 3"/>
                  <a:gd name="T6" fmla="*/ 2147483647 w 3"/>
                  <a:gd name="T7" fmla="*/ 2147483647 h 3"/>
                  <a:gd name="T8" fmla="*/ 2147483647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0 h 3"/>
                  <a:gd name="T24" fmla="*/ 2147483647 w 3"/>
                  <a:gd name="T25" fmla="*/ 0 h 3"/>
                  <a:gd name="T26" fmla="*/ 2147483647 w 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3" y="0"/>
                    </a:moveTo>
                    <a:lnTo>
                      <a:pt x="3" y="0"/>
                    </a:lnTo>
                    <a:lnTo>
                      <a:pt x="2" y="0"/>
                    </a:lnTo>
                    <a:lnTo>
                      <a:pt x="1" y="1"/>
                    </a:lnTo>
                    <a:lnTo>
                      <a:pt x="0" y="1"/>
                    </a:lnTo>
                    <a:lnTo>
                      <a:pt x="1" y="3"/>
                    </a:lnTo>
                    <a:lnTo>
                      <a:pt x="2" y="1"/>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0" name="Freeform 614"/>
              <p:cNvSpPr>
                <a:spLocks/>
              </p:cNvSpPr>
              <p:nvPr/>
            </p:nvSpPr>
            <p:spPr bwMode="auto">
              <a:xfrm>
                <a:off x="3032496" y="2414711"/>
                <a:ext cx="2865" cy="3819"/>
              </a:xfrm>
              <a:custGeom>
                <a:avLst/>
                <a:gdLst>
                  <a:gd name="T0" fmla="*/ 0 w 3"/>
                  <a:gd name="T1" fmla="*/ 0 h 4"/>
                  <a:gd name="T2" fmla="*/ 0 w 3"/>
                  <a:gd name="T3" fmla="*/ 0 h 4"/>
                  <a:gd name="T4" fmla="*/ 0 w 3"/>
                  <a:gd name="T5" fmla="*/ 2147483647 h 4"/>
                  <a:gd name="T6" fmla="*/ 0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2147483647 w 3"/>
                  <a:gd name="T17" fmla="*/ 2147483647 h 4"/>
                  <a:gd name="T18" fmla="*/ 0 w 3"/>
                  <a:gd name="T19" fmla="*/ 0 h 4"/>
                  <a:gd name="T20" fmla="*/ 0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0" y="0"/>
                    </a:moveTo>
                    <a:lnTo>
                      <a:pt x="0" y="0"/>
                    </a:lnTo>
                    <a:lnTo>
                      <a:pt x="0" y="2"/>
                    </a:lnTo>
                    <a:lnTo>
                      <a:pt x="0" y="3"/>
                    </a:lnTo>
                    <a:lnTo>
                      <a:pt x="2" y="4"/>
                    </a:lnTo>
                    <a:lnTo>
                      <a:pt x="3" y="4"/>
                    </a:lnTo>
                    <a:lnTo>
                      <a:pt x="3" y="3"/>
                    </a:lnTo>
                    <a:lnTo>
                      <a:pt x="3" y="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1" name="Freeform 615"/>
              <p:cNvSpPr>
                <a:spLocks/>
              </p:cNvSpPr>
              <p:nvPr/>
            </p:nvSpPr>
            <p:spPr bwMode="auto">
              <a:xfrm>
                <a:off x="3036316" y="2402298"/>
                <a:ext cx="5729" cy="9549"/>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2147483647 h 10"/>
                  <a:gd name="T10" fmla="*/ 0 w 6"/>
                  <a:gd name="T11" fmla="*/ 2147483647 h 10"/>
                  <a:gd name="T12" fmla="*/ 0 w 6"/>
                  <a:gd name="T13" fmla="*/ 2147483647 h 10"/>
                  <a:gd name="T14" fmla="*/ 0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0 h 10"/>
                  <a:gd name="T26" fmla="*/ 2147483647 w 6"/>
                  <a:gd name="T27" fmla="*/ 0 h 10"/>
                  <a:gd name="T28" fmla="*/ 2147483647 w 6"/>
                  <a:gd name="T29" fmla="*/ 0 h 10"/>
                  <a:gd name="T30" fmla="*/ 2147483647 w 6"/>
                  <a:gd name="T31" fmla="*/ 2147483647 h 10"/>
                  <a:gd name="T32" fmla="*/ 2147483647 w 6"/>
                  <a:gd name="T33" fmla="*/ 2147483647 h 10"/>
                  <a:gd name="T34" fmla="*/ 2147483647 w 6"/>
                  <a:gd name="T35" fmla="*/ 2147483647 h 10"/>
                  <a:gd name="T36" fmla="*/ 2147483647 w 6"/>
                  <a:gd name="T37" fmla="*/ 2147483647 h 10"/>
                  <a:gd name="T38" fmla="*/ 2147483647 w 6"/>
                  <a:gd name="T39" fmla="*/ 2147483647 h 10"/>
                  <a:gd name="T40" fmla="*/ 2147483647 w 6"/>
                  <a:gd name="T41" fmla="*/ 2147483647 h 10"/>
                  <a:gd name="T42" fmla="*/ 2147483647 w 6"/>
                  <a:gd name="T43" fmla="*/ 2147483647 h 10"/>
                  <a:gd name="T44" fmla="*/ 2147483647 w 6"/>
                  <a:gd name="T45" fmla="*/ 2147483647 h 10"/>
                  <a:gd name="T46" fmla="*/ 2147483647 w 6"/>
                  <a:gd name="T47" fmla="*/ 2147483647 h 10"/>
                  <a:gd name="T48" fmla="*/ 2147483647 w 6"/>
                  <a:gd name="T49" fmla="*/ 2147483647 h 10"/>
                  <a:gd name="T50" fmla="*/ 2147483647 w 6"/>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 h="10">
                    <a:moveTo>
                      <a:pt x="3" y="10"/>
                    </a:moveTo>
                    <a:lnTo>
                      <a:pt x="3" y="10"/>
                    </a:lnTo>
                    <a:lnTo>
                      <a:pt x="1" y="8"/>
                    </a:lnTo>
                    <a:lnTo>
                      <a:pt x="0" y="8"/>
                    </a:lnTo>
                    <a:lnTo>
                      <a:pt x="0" y="6"/>
                    </a:lnTo>
                    <a:lnTo>
                      <a:pt x="0" y="5"/>
                    </a:lnTo>
                    <a:lnTo>
                      <a:pt x="1" y="4"/>
                    </a:lnTo>
                    <a:lnTo>
                      <a:pt x="4" y="1"/>
                    </a:lnTo>
                    <a:lnTo>
                      <a:pt x="4" y="0"/>
                    </a:lnTo>
                    <a:lnTo>
                      <a:pt x="5" y="0"/>
                    </a:lnTo>
                    <a:lnTo>
                      <a:pt x="6" y="4"/>
                    </a:lnTo>
                    <a:lnTo>
                      <a:pt x="6" y="5"/>
                    </a:lnTo>
                    <a:lnTo>
                      <a:pt x="6" y="6"/>
                    </a:lnTo>
                    <a:lnTo>
                      <a:pt x="5" y="6"/>
                    </a:lnTo>
                    <a:lnTo>
                      <a:pt x="4" y="7"/>
                    </a:lnTo>
                    <a:lnTo>
                      <a:pt x="4" y="8"/>
                    </a:lnTo>
                    <a:lnTo>
                      <a:pt x="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2" name="Freeform 616"/>
              <p:cNvSpPr>
                <a:spLocks/>
              </p:cNvSpPr>
              <p:nvPr/>
            </p:nvSpPr>
            <p:spPr bwMode="auto">
              <a:xfrm>
                <a:off x="3030587" y="2401343"/>
                <a:ext cx="4775" cy="2864"/>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w 5"/>
                  <a:gd name="T11" fmla="*/ 0 h 3"/>
                  <a:gd name="T12" fmla="*/ 0 w 5"/>
                  <a:gd name="T13" fmla="*/ 0 h 3"/>
                  <a:gd name="T14" fmla="*/ 2147483647 w 5"/>
                  <a:gd name="T15" fmla="*/ 0 h 3"/>
                  <a:gd name="T16" fmla="*/ 2147483647 w 5"/>
                  <a:gd name="T17" fmla="*/ 0 h 3"/>
                  <a:gd name="T18" fmla="*/ 2147483647 w 5"/>
                  <a:gd name="T19" fmla="*/ 0 h 3"/>
                  <a:gd name="T20" fmla="*/ 2147483647 w 5"/>
                  <a:gd name="T21" fmla="*/ 0 h 3"/>
                  <a:gd name="T22" fmla="*/ 2147483647 w 5"/>
                  <a:gd name="T23" fmla="*/ 0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2147483647 w 5"/>
                  <a:gd name="T37" fmla="*/ 2147483647 h 3"/>
                  <a:gd name="T38" fmla="*/ 2147483647 w 5"/>
                  <a:gd name="T39" fmla="*/ 2147483647 h 3"/>
                  <a:gd name="T40" fmla="*/ 2147483647 w 5"/>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3">
                    <a:moveTo>
                      <a:pt x="2" y="3"/>
                    </a:moveTo>
                    <a:lnTo>
                      <a:pt x="2" y="3"/>
                    </a:lnTo>
                    <a:lnTo>
                      <a:pt x="2" y="2"/>
                    </a:lnTo>
                    <a:lnTo>
                      <a:pt x="2" y="1"/>
                    </a:lnTo>
                    <a:lnTo>
                      <a:pt x="0" y="0"/>
                    </a:lnTo>
                    <a:lnTo>
                      <a:pt x="2" y="0"/>
                    </a:lnTo>
                    <a:lnTo>
                      <a:pt x="4" y="0"/>
                    </a:lnTo>
                    <a:lnTo>
                      <a:pt x="4" y="1"/>
                    </a:lnTo>
                    <a:lnTo>
                      <a:pt x="4" y="2"/>
                    </a:lnTo>
                    <a:lnTo>
                      <a:pt x="5" y="1"/>
                    </a:lnTo>
                    <a:lnTo>
                      <a:pt x="4" y="3"/>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3" name="Freeform 617"/>
              <p:cNvSpPr>
                <a:spLocks/>
              </p:cNvSpPr>
              <p:nvPr/>
            </p:nvSpPr>
            <p:spPr bwMode="auto">
              <a:xfrm>
                <a:off x="3029632" y="2406117"/>
                <a:ext cx="955" cy="955"/>
              </a:xfrm>
              <a:custGeom>
                <a:avLst/>
                <a:gdLst>
                  <a:gd name="T0" fmla="*/ 2147483647 w 1"/>
                  <a:gd name="T1" fmla="*/ 0 h 1"/>
                  <a:gd name="T2" fmla="*/ 2147483647 w 1"/>
                  <a:gd name="T3" fmla="*/ 0 h 1"/>
                  <a:gd name="T4" fmla="*/ 0 w 1"/>
                  <a:gd name="T5" fmla="*/ 2147483647 h 1"/>
                  <a:gd name="T6" fmla="*/ 0 w 1"/>
                  <a:gd name="T7" fmla="*/ 2147483647 h 1"/>
                  <a:gd name="T8" fmla="*/ 2147483647 w 1"/>
                  <a:gd name="T9" fmla="*/ 2147483647 h 1"/>
                  <a:gd name="T10" fmla="*/ 2147483647 w 1"/>
                  <a:gd name="T11" fmla="*/ 2147483647 h 1"/>
                  <a:gd name="T12" fmla="*/ 2147483647 w 1"/>
                  <a:gd name="T13" fmla="*/ 0 h 1"/>
                  <a:gd name="T14" fmla="*/ 2147483647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0"/>
                    </a:moveTo>
                    <a:lnTo>
                      <a:pt x="1" y="0"/>
                    </a:lnTo>
                    <a:lnTo>
                      <a:pt x="0" y="1"/>
                    </a:lnTo>
                    <a:lnTo>
                      <a:pt x="1" y="1"/>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4" name="Freeform 618"/>
              <p:cNvSpPr>
                <a:spLocks/>
              </p:cNvSpPr>
              <p:nvPr/>
            </p:nvSpPr>
            <p:spPr bwMode="auto">
              <a:xfrm>
                <a:off x="3025813" y="2409937"/>
                <a:ext cx="2864" cy="4775"/>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2147483647 h 5"/>
                  <a:gd name="T12" fmla="*/ 0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5">
                    <a:moveTo>
                      <a:pt x="3" y="3"/>
                    </a:moveTo>
                    <a:lnTo>
                      <a:pt x="3" y="3"/>
                    </a:lnTo>
                    <a:lnTo>
                      <a:pt x="1" y="2"/>
                    </a:lnTo>
                    <a:lnTo>
                      <a:pt x="1" y="0"/>
                    </a:lnTo>
                    <a:lnTo>
                      <a:pt x="0" y="3"/>
                    </a:lnTo>
                    <a:lnTo>
                      <a:pt x="0" y="4"/>
                    </a:lnTo>
                    <a:lnTo>
                      <a:pt x="1" y="5"/>
                    </a:lnTo>
                    <a:lnTo>
                      <a:pt x="3" y="4"/>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5" name="Freeform 619"/>
              <p:cNvSpPr>
                <a:spLocks/>
              </p:cNvSpPr>
              <p:nvPr/>
            </p:nvSpPr>
            <p:spPr bwMode="auto">
              <a:xfrm>
                <a:off x="3011489" y="2402298"/>
                <a:ext cx="6684" cy="5729"/>
              </a:xfrm>
              <a:custGeom>
                <a:avLst/>
                <a:gdLst>
                  <a:gd name="T0" fmla="*/ 2147483647 w 7"/>
                  <a:gd name="T1" fmla="*/ 0 h 6"/>
                  <a:gd name="T2" fmla="*/ 2147483647 w 7"/>
                  <a:gd name="T3" fmla="*/ 0 h 6"/>
                  <a:gd name="T4" fmla="*/ 2147483647 w 7"/>
                  <a:gd name="T5" fmla="*/ 0 h 6"/>
                  <a:gd name="T6" fmla="*/ 2147483647 w 7"/>
                  <a:gd name="T7" fmla="*/ 2147483647 h 6"/>
                  <a:gd name="T8" fmla="*/ 2147483647 w 7"/>
                  <a:gd name="T9" fmla="*/ 2147483647 h 6"/>
                  <a:gd name="T10" fmla="*/ 2147483647 w 7"/>
                  <a:gd name="T11" fmla="*/ 2147483647 h 6"/>
                  <a:gd name="T12" fmla="*/ 2147483647 w 7"/>
                  <a:gd name="T13" fmla="*/ 2147483647 h 6"/>
                  <a:gd name="T14" fmla="*/ 0 w 7"/>
                  <a:gd name="T15" fmla="*/ 2147483647 h 6"/>
                  <a:gd name="T16" fmla="*/ 0 w 7"/>
                  <a:gd name="T17" fmla="*/ 2147483647 h 6"/>
                  <a:gd name="T18" fmla="*/ 0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0 h 6"/>
                  <a:gd name="T48" fmla="*/ 2147483647 w 7"/>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6">
                    <a:moveTo>
                      <a:pt x="4" y="0"/>
                    </a:moveTo>
                    <a:lnTo>
                      <a:pt x="4" y="0"/>
                    </a:lnTo>
                    <a:lnTo>
                      <a:pt x="3" y="1"/>
                    </a:lnTo>
                    <a:lnTo>
                      <a:pt x="2" y="2"/>
                    </a:lnTo>
                    <a:lnTo>
                      <a:pt x="0" y="2"/>
                    </a:lnTo>
                    <a:lnTo>
                      <a:pt x="0" y="4"/>
                    </a:lnTo>
                    <a:lnTo>
                      <a:pt x="4" y="6"/>
                    </a:lnTo>
                    <a:lnTo>
                      <a:pt x="5" y="6"/>
                    </a:lnTo>
                    <a:lnTo>
                      <a:pt x="7" y="6"/>
                    </a:lnTo>
                    <a:lnTo>
                      <a:pt x="7" y="5"/>
                    </a:lnTo>
                    <a:lnTo>
                      <a:pt x="5" y="5"/>
                    </a:lnTo>
                    <a:lnTo>
                      <a:pt x="4" y="4"/>
                    </a:lnTo>
                    <a:lnTo>
                      <a:pt x="7" y="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6" name="Freeform 620"/>
              <p:cNvSpPr>
                <a:spLocks/>
              </p:cNvSpPr>
              <p:nvPr/>
            </p:nvSpPr>
            <p:spPr bwMode="auto">
              <a:xfrm>
                <a:off x="3009580" y="2399434"/>
                <a:ext cx="3819" cy="4774"/>
              </a:xfrm>
              <a:custGeom>
                <a:avLst/>
                <a:gdLst>
                  <a:gd name="T0" fmla="*/ 2147483647 w 4"/>
                  <a:gd name="T1" fmla="*/ 2147483647 h 5"/>
                  <a:gd name="T2" fmla="*/ 2147483647 w 4"/>
                  <a:gd name="T3" fmla="*/ 2147483647 h 5"/>
                  <a:gd name="T4" fmla="*/ 0 w 4"/>
                  <a:gd name="T5" fmla="*/ 2147483647 h 5"/>
                  <a:gd name="T6" fmla="*/ 0 w 4"/>
                  <a:gd name="T7" fmla="*/ 2147483647 h 5"/>
                  <a:gd name="T8" fmla="*/ 2147483647 w 4"/>
                  <a:gd name="T9" fmla="*/ 0 h 5"/>
                  <a:gd name="T10" fmla="*/ 2147483647 w 4"/>
                  <a:gd name="T11" fmla="*/ 0 h 5"/>
                  <a:gd name="T12" fmla="*/ 2147483647 w 4"/>
                  <a:gd name="T13" fmla="*/ 0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5">
                    <a:moveTo>
                      <a:pt x="1" y="5"/>
                    </a:moveTo>
                    <a:lnTo>
                      <a:pt x="1" y="5"/>
                    </a:lnTo>
                    <a:lnTo>
                      <a:pt x="0" y="2"/>
                    </a:lnTo>
                    <a:lnTo>
                      <a:pt x="2" y="0"/>
                    </a:lnTo>
                    <a:lnTo>
                      <a:pt x="4" y="0"/>
                    </a:lnTo>
                    <a:lnTo>
                      <a:pt x="4" y="3"/>
                    </a:lnTo>
                    <a:lnTo>
                      <a:pt x="2" y="4"/>
                    </a:lnTo>
                    <a:lnTo>
                      <a:pt x="1"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7" name="Freeform 621"/>
              <p:cNvSpPr>
                <a:spLocks/>
              </p:cNvSpPr>
              <p:nvPr/>
            </p:nvSpPr>
            <p:spPr bwMode="auto">
              <a:xfrm>
                <a:off x="3009580" y="2396569"/>
                <a:ext cx="1910" cy="1910"/>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2147483647 w 2"/>
                  <a:gd name="T11" fmla="*/ 2147483647 h 2"/>
                  <a:gd name="T12" fmla="*/ 0 w 2"/>
                  <a:gd name="T13" fmla="*/ 2147483647 h 2"/>
                  <a:gd name="T14" fmla="*/ 0 w 2"/>
                  <a:gd name="T15" fmla="*/ 2147483647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1"/>
                    </a:moveTo>
                    <a:lnTo>
                      <a:pt x="0" y="1"/>
                    </a:lnTo>
                    <a:lnTo>
                      <a:pt x="1" y="1"/>
                    </a:lnTo>
                    <a:lnTo>
                      <a:pt x="2" y="0"/>
                    </a:lnTo>
                    <a:lnTo>
                      <a:pt x="1" y="2"/>
                    </a:lnTo>
                    <a:lnTo>
                      <a:pt x="0" y="2"/>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8" name="Freeform 622"/>
              <p:cNvSpPr>
                <a:spLocks/>
              </p:cNvSpPr>
              <p:nvPr/>
            </p:nvSpPr>
            <p:spPr bwMode="auto">
              <a:xfrm>
                <a:off x="3025813" y="2422350"/>
                <a:ext cx="3819" cy="4774"/>
              </a:xfrm>
              <a:custGeom>
                <a:avLst/>
                <a:gdLst>
                  <a:gd name="T0" fmla="*/ 2147483647 w 4"/>
                  <a:gd name="T1" fmla="*/ 2147483647 h 5"/>
                  <a:gd name="T2" fmla="*/ 2147483647 w 4"/>
                  <a:gd name="T3" fmla="*/ 2147483647 h 5"/>
                  <a:gd name="T4" fmla="*/ 0 w 4"/>
                  <a:gd name="T5" fmla="*/ 2147483647 h 5"/>
                  <a:gd name="T6" fmla="*/ 0 w 4"/>
                  <a:gd name="T7" fmla="*/ 2147483647 h 5"/>
                  <a:gd name="T8" fmla="*/ 0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0 h 5"/>
                  <a:gd name="T24" fmla="*/ 2147483647 w 4"/>
                  <a:gd name="T25" fmla="*/ 0 h 5"/>
                  <a:gd name="T26" fmla="*/ 2147483647 w 4"/>
                  <a:gd name="T27" fmla="*/ 0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2147483647 w 4"/>
                  <a:gd name="T39" fmla="*/ 2147483647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5">
                    <a:moveTo>
                      <a:pt x="1" y="5"/>
                    </a:moveTo>
                    <a:lnTo>
                      <a:pt x="1" y="5"/>
                    </a:lnTo>
                    <a:lnTo>
                      <a:pt x="0" y="5"/>
                    </a:lnTo>
                    <a:lnTo>
                      <a:pt x="0" y="3"/>
                    </a:lnTo>
                    <a:lnTo>
                      <a:pt x="1" y="3"/>
                    </a:lnTo>
                    <a:lnTo>
                      <a:pt x="1" y="2"/>
                    </a:lnTo>
                    <a:lnTo>
                      <a:pt x="1" y="1"/>
                    </a:lnTo>
                    <a:lnTo>
                      <a:pt x="1" y="0"/>
                    </a:lnTo>
                    <a:lnTo>
                      <a:pt x="3" y="2"/>
                    </a:lnTo>
                    <a:lnTo>
                      <a:pt x="4" y="2"/>
                    </a:lnTo>
                    <a:lnTo>
                      <a:pt x="1"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9" name="Freeform 623"/>
              <p:cNvSpPr>
                <a:spLocks/>
              </p:cNvSpPr>
              <p:nvPr/>
            </p:nvSpPr>
            <p:spPr bwMode="auto">
              <a:xfrm>
                <a:off x="3029632" y="2423305"/>
                <a:ext cx="1910" cy="1910"/>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0 h 2"/>
                  <a:gd name="T10" fmla="*/ 2147483647 w 2"/>
                  <a:gd name="T11" fmla="*/ 0 h 2"/>
                  <a:gd name="T12" fmla="*/ 2147483647 w 2"/>
                  <a:gd name="T13" fmla="*/ 0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1" y="2"/>
                    </a:moveTo>
                    <a:lnTo>
                      <a:pt x="1" y="2"/>
                    </a:lnTo>
                    <a:lnTo>
                      <a:pt x="0" y="1"/>
                    </a:lnTo>
                    <a:lnTo>
                      <a:pt x="1" y="0"/>
                    </a:lnTo>
                    <a:lnTo>
                      <a:pt x="2" y="0"/>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0" name="Freeform 624"/>
              <p:cNvSpPr>
                <a:spLocks/>
              </p:cNvSpPr>
              <p:nvPr/>
            </p:nvSpPr>
            <p:spPr bwMode="auto">
              <a:xfrm>
                <a:off x="3034406" y="2424260"/>
                <a:ext cx="955" cy="955"/>
              </a:xfrm>
              <a:custGeom>
                <a:avLst/>
                <a:gdLst>
                  <a:gd name="T0" fmla="*/ 2147483647 w 1"/>
                  <a:gd name="T1" fmla="*/ 2147483647 h 1"/>
                  <a:gd name="T2" fmla="*/ 2147483647 w 1"/>
                  <a:gd name="T3" fmla="*/ 2147483647 h 1"/>
                  <a:gd name="T4" fmla="*/ 0 w 1"/>
                  <a:gd name="T5" fmla="*/ 2147483647 h 1"/>
                  <a:gd name="T6" fmla="*/ 0 w 1"/>
                  <a:gd name="T7" fmla="*/ 0 h 1"/>
                  <a:gd name="T8" fmla="*/ 0 w 1"/>
                  <a:gd name="T9" fmla="*/ 0 h 1"/>
                  <a:gd name="T10" fmla="*/ 0 w 1"/>
                  <a:gd name="T11" fmla="*/ 0 h 1"/>
                  <a:gd name="T12" fmla="*/ 2147483647 w 1"/>
                  <a:gd name="T13" fmla="*/ 0 h 1"/>
                  <a:gd name="T14" fmla="*/ 2147483647 w 1"/>
                  <a:gd name="T15" fmla="*/ 2147483647 h 1"/>
                  <a:gd name="T16" fmla="*/ 2147483647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lnTo>
                      <a:pt x="1" y="1"/>
                    </a:lnTo>
                    <a:lnTo>
                      <a:pt x="0" y="1"/>
                    </a:lnTo>
                    <a:lnTo>
                      <a:pt x="0" y="0"/>
                    </a:lnTo>
                    <a:lnTo>
                      <a:pt x="1" y="0"/>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1" name="Freeform 625"/>
              <p:cNvSpPr>
                <a:spLocks/>
              </p:cNvSpPr>
              <p:nvPr/>
            </p:nvSpPr>
            <p:spPr bwMode="auto">
              <a:xfrm>
                <a:off x="3044910" y="2402298"/>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2147483647 w 7"/>
                  <a:gd name="T17" fmla="*/ 2147483647 h 6"/>
                  <a:gd name="T18" fmla="*/ 2147483647 w 7"/>
                  <a:gd name="T19" fmla="*/ 2147483647 h 6"/>
                  <a:gd name="T20" fmla="*/ 2147483647 w 7"/>
                  <a:gd name="T21" fmla="*/ 0 h 6"/>
                  <a:gd name="T22" fmla="*/ 2147483647 w 7"/>
                  <a:gd name="T23" fmla="*/ 0 h 6"/>
                  <a:gd name="T24" fmla="*/ 0 w 7"/>
                  <a:gd name="T25" fmla="*/ 0 h 6"/>
                  <a:gd name="T26" fmla="*/ 0 w 7"/>
                  <a:gd name="T27" fmla="*/ 2147483647 h 6"/>
                  <a:gd name="T28" fmla="*/ 0 w 7"/>
                  <a:gd name="T29" fmla="*/ 2147483647 h 6"/>
                  <a:gd name="T30" fmla="*/ 0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6">
                    <a:moveTo>
                      <a:pt x="6" y="2"/>
                    </a:moveTo>
                    <a:lnTo>
                      <a:pt x="6" y="2"/>
                    </a:lnTo>
                    <a:lnTo>
                      <a:pt x="7" y="2"/>
                    </a:lnTo>
                    <a:lnTo>
                      <a:pt x="6" y="1"/>
                    </a:lnTo>
                    <a:lnTo>
                      <a:pt x="5" y="1"/>
                    </a:lnTo>
                    <a:lnTo>
                      <a:pt x="3" y="1"/>
                    </a:lnTo>
                    <a:lnTo>
                      <a:pt x="2" y="0"/>
                    </a:lnTo>
                    <a:lnTo>
                      <a:pt x="0" y="0"/>
                    </a:lnTo>
                    <a:lnTo>
                      <a:pt x="0" y="1"/>
                    </a:lnTo>
                    <a:lnTo>
                      <a:pt x="1" y="2"/>
                    </a:lnTo>
                    <a:lnTo>
                      <a:pt x="2" y="4"/>
                    </a:lnTo>
                    <a:lnTo>
                      <a:pt x="1" y="5"/>
                    </a:lnTo>
                    <a:lnTo>
                      <a:pt x="1" y="6"/>
                    </a:lnTo>
                    <a:lnTo>
                      <a:pt x="3" y="5"/>
                    </a:lnTo>
                    <a:lnTo>
                      <a:pt x="6"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2" name="Freeform 626"/>
              <p:cNvSpPr>
                <a:spLocks/>
              </p:cNvSpPr>
              <p:nvPr/>
            </p:nvSpPr>
            <p:spPr bwMode="auto">
              <a:xfrm>
                <a:off x="3056368" y="2408982"/>
                <a:ext cx="4774" cy="4774"/>
              </a:xfrm>
              <a:custGeom>
                <a:avLst/>
                <a:gdLst>
                  <a:gd name="T0" fmla="*/ 2147483647 w 5"/>
                  <a:gd name="T1" fmla="*/ 0 h 5"/>
                  <a:gd name="T2" fmla="*/ 2147483647 w 5"/>
                  <a:gd name="T3" fmla="*/ 0 h 5"/>
                  <a:gd name="T4" fmla="*/ 2147483647 w 5"/>
                  <a:gd name="T5" fmla="*/ 2147483647 h 5"/>
                  <a:gd name="T6" fmla="*/ 2147483647 w 5"/>
                  <a:gd name="T7" fmla="*/ 2147483647 h 5"/>
                  <a:gd name="T8" fmla="*/ 2147483647 w 5"/>
                  <a:gd name="T9" fmla="*/ 2147483647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0 h 5"/>
                  <a:gd name="T28" fmla="*/ 2147483647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5">
                    <a:moveTo>
                      <a:pt x="4" y="0"/>
                    </a:moveTo>
                    <a:lnTo>
                      <a:pt x="4" y="0"/>
                    </a:lnTo>
                    <a:lnTo>
                      <a:pt x="2" y="1"/>
                    </a:lnTo>
                    <a:lnTo>
                      <a:pt x="1" y="3"/>
                    </a:lnTo>
                    <a:lnTo>
                      <a:pt x="0" y="5"/>
                    </a:lnTo>
                    <a:lnTo>
                      <a:pt x="1" y="5"/>
                    </a:lnTo>
                    <a:lnTo>
                      <a:pt x="4" y="4"/>
                    </a:lnTo>
                    <a:lnTo>
                      <a:pt x="5" y="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3" name="Freeform 627"/>
              <p:cNvSpPr>
                <a:spLocks/>
              </p:cNvSpPr>
              <p:nvPr/>
            </p:nvSpPr>
            <p:spPr bwMode="auto">
              <a:xfrm>
                <a:off x="3076420" y="2388930"/>
                <a:ext cx="6684" cy="6684"/>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0 h 7"/>
                  <a:gd name="T20" fmla="*/ 2147483647 w 7"/>
                  <a:gd name="T21" fmla="*/ 0 h 7"/>
                  <a:gd name="T22" fmla="*/ 2147483647 w 7"/>
                  <a:gd name="T23" fmla="*/ 0 h 7"/>
                  <a:gd name="T24" fmla="*/ 2147483647 w 7"/>
                  <a:gd name="T25" fmla="*/ 0 h 7"/>
                  <a:gd name="T26" fmla="*/ 2147483647 w 7"/>
                  <a:gd name="T27" fmla="*/ 0 h 7"/>
                  <a:gd name="T28" fmla="*/ 0 w 7"/>
                  <a:gd name="T29" fmla="*/ 0 h 7"/>
                  <a:gd name="T30" fmla="*/ 0 w 7"/>
                  <a:gd name="T31" fmla="*/ 2147483647 h 7"/>
                  <a:gd name="T32" fmla="*/ 0 w 7"/>
                  <a:gd name="T33" fmla="*/ 2147483647 h 7"/>
                  <a:gd name="T34" fmla="*/ 2147483647 w 7"/>
                  <a:gd name="T35" fmla="*/ 2147483647 h 7"/>
                  <a:gd name="T36" fmla="*/ 2147483647 w 7"/>
                  <a:gd name="T37" fmla="*/ 2147483647 h 7"/>
                  <a:gd name="T38" fmla="*/ 2147483647 w 7"/>
                  <a:gd name="T39" fmla="*/ 2147483647 h 7"/>
                  <a:gd name="T40" fmla="*/ 2147483647 w 7"/>
                  <a:gd name="T41" fmla="*/ 2147483647 h 7"/>
                  <a:gd name="T42" fmla="*/ 2147483647 w 7"/>
                  <a:gd name="T43" fmla="*/ 2147483647 h 7"/>
                  <a:gd name="T44" fmla="*/ 2147483647 w 7"/>
                  <a:gd name="T45" fmla="*/ 2147483647 h 7"/>
                  <a:gd name="T46" fmla="*/ 2147483647 w 7"/>
                  <a:gd name="T47" fmla="*/ 2147483647 h 7"/>
                  <a:gd name="T48" fmla="*/ 2147483647 w 7"/>
                  <a:gd name="T49" fmla="*/ 2147483647 h 7"/>
                  <a:gd name="T50" fmla="*/ 2147483647 w 7"/>
                  <a:gd name="T51" fmla="*/ 2147483647 h 7"/>
                  <a:gd name="T52" fmla="*/ 2147483647 w 7"/>
                  <a:gd name="T53" fmla="*/ 2147483647 h 7"/>
                  <a:gd name="T54" fmla="*/ 2147483647 w 7"/>
                  <a:gd name="T55" fmla="*/ 214748364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 h="7">
                    <a:moveTo>
                      <a:pt x="6" y="4"/>
                    </a:moveTo>
                    <a:lnTo>
                      <a:pt x="6" y="4"/>
                    </a:lnTo>
                    <a:lnTo>
                      <a:pt x="5" y="4"/>
                    </a:lnTo>
                    <a:lnTo>
                      <a:pt x="5" y="3"/>
                    </a:lnTo>
                    <a:lnTo>
                      <a:pt x="3" y="3"/>
                    </a:lnTo>
                    <a:lnTo>
                      <a:pt x="2" y="2"/>
                    </a:lnTo>
                    <a:lnTo>
                      <a:pt x="2" y="0"/>
                    </a:lnTo>
                    <a:lnTo>
                      <a:pt x="1" y="0"/>
                    </a:lnTo>
                    <a:lnTo>
                      <a:pt x="0" y="0"/>
                    </a:lnTo>
                    <a:lnTo>
                      <a:pt x="0" y="2"/>
                    </a:lnTo>
                    <a:lnTo>
                      <a:pt x="1" y="4"/>
                    </a:lnTo>
                    <a:lnTo>
                      <a:pt x="2" y="5"/>
                    </a:lnTo>
                    <a:lnTo>
                      <a:pt x="3" y="7"/>
                    </a:lnTo>
                    <a:lnTo>
                      <a:pt x="5" y="7"/>
                    </a:lnTo>
                    <a:lnTo>
                      <a:pt x="6" y="5"/>
                    </a:lnTo>
                    <a:lnTo>
                      <a:pt x="7" y="4"/>
                    </a:lnTo>
                    <a:lnTo>
                      <a:pt x="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4" name="Freeform 628"/>
              <p:cNvSpPr>
                <a:spLocks/>
              </p:cNvSpPr>
              <p:nvPr/>
            </p:nvSpPr>
            <p:spPr bwMode="auto">
              <a:xfrm>
                <a:off x="3085968" y="2401343"/>
                <a:ext cx="2865" cy="4774"/>
              </a:xfrm>
              <a:custGeom>
                <a:avLst/>
                <a:gdLst>
                  <a:gd name="T0" fmla="*/ 2147483647 w 3"/>
                  <a:gd name="T1" fmla="*/ 0 h 5"/>
                  <a:gd name="T2" fmla="*/ 2147483647 w 3"/>
                  <a:gd name="T3" fmla="*/ 0 h 5"/>
                  <a:gd name="T4" fmla="*/ 2147483647 w 3"/>
                  <a:gd name="T5" fmla="*/ 2147483647 h 5"/>
                  <a:gd name="T6" fmla="*/ 2147483647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0 h 5"/>
                  <a:gd name="T24" fmla="*/ 2147483647 w 3"/>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5">
                    <a:moveTo>
                      <a:pt x="3" y="0"/>
                    </a:moveTo>
                    <a:lnTo>
                      <a:pt x="3" y="0"/>
                    </a:lnTo>
                    <a:lnTo>
                      <a:pt x="1" y="2"/>
                    </a:lnTo>
                    <a:lnTo>
                      <a:pt x="0" y="3"/>
                    </a:lnTo>
                    <a:lnTo>
                      <a:pt x="1" y="5"/>
                    </a:lnTo>
                    <a:lnTo>
                      <a:pt x="2" y="5"/>
                    </a:lnTo>
                    <a:lnTo>
                      <a:pt x="3" y="2"/>
                    </a:lnTo>
                    <a:lnTo>
                      <a:pt x="3" y="1"/>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5" name="Freeform 629"/>
              <p:cNvSpPr>
                <a:spLocks/>
              </p:cNvSpPr>
              <p:nvPr/>
            </p:nvSpPr>
            <p:spPr bwMode="auto">
              <a:xfrm>
                <a:off x="3086923" y="2385110"/>
                <a:ext cx="9549" cy="6684"/>
              </a:xfrm>
              <a:custGeom>
                <a:avLst/>
                <a:gdLst>
                  <a:gd name="T0" fmla="*/ 2147483647 w 10"/>
                  <a:gd name="T1" fmla="*/ 2147483647 h 7"/>
                  <a:gd name="T2" fmla="*/ 2147483647 w 10"/>
                  <a:gd name="T3" fmla="*/ 2147483647 h 7"/>
                  <a:gd name="T4" fmla="*/ 2147483647 w 10"/>
                  <a:gd name="T5" fmla="*/ 2147483647 h 7"/>
                  <a:gd name="T6" fmla="*/ 2147483647 w 10"/>
                  <a:gd name="T7" fmla="*/ 2147483647 h 7"/>
                  <a:gd name="T8" fmla="*/ 2147483647 w 10"/>
                  <a:gd name="T9" fmla="*/ 2147483647 h 7"/>
                  <a:gd name="T10" fmla="*/ 2147483647 w 10"/>
                  <a:gd name="T11" fmla="*/ 2147483647 h 7"/>
                  <a:gd name="T12" fmla="*/ 2147483647 w 10"/>
                  <a:gd name="T13" fmla="*/ 2147483647 h 7"/>
                  <a:gd name="T14" fmla="*/ 0 w 10"/>
                  <a:gd name="T15" fmla="*/ 2147483647 h 7"/>
                  <a:gd name="T16" fmla="*/ 0 w 10"/>
                  <a:gd name="T17" fmla="*/ 2147483647 h 7"/>
                  <a:gd name="T18" fmla="*/ 0 w 10"/>
                  <a:gd name="T19" fmla="*/ 2147483647 h 7"/>
                  <a:gd name="T20" fmla="*/ 2147483647 w 10"/>
                  <a:gd name="T21" fmla="*/ 2147483647 h 7"/>
                  <a:gd name="T22" fmla="*/ 2147483647 w 10"/>
                  <a:gd name="T23" fmla="*/ 2147483647 h 7"/>
                  <a:gd name="T24" fmla="*/ 2147483647 w 10"/>
                  <a:gd name="T25" fmla="*/ 2147483647 h 7"/>
                  <a:gd name="T26" fmla="*/ 2147483647 w 10"/>
                  <a:gd name="T27" fmla="*/ 2147483647 h 7"/>
                  <a:gd name="T28" fmla="*/ 2147483647 w 10"/>
                  <a:gd name="T29" fmla="*/ 2147483647 h 7"/>
                  <a:gd name="T30" fmla="*/ 2147483647 w 10"/>
                  <a:gd name="T31" fmla="*/ 0 h 7"/>
                  <a:gd name="T32" fmla="*/ 2147483647 w 10"/>
                  <a:gd name="T33" fmla="*/ 2147483647 h 7"/>
                  <a:gd name="T34" fmla="*/ 2147483647 w 10"/>
                  <a:gd name="T35" fmla="*/ 2147483647 h 7"/>
                  <a:gd name="T36" fmla="*/ 2147483647 w 10"/>
                  <a:gd name="T37" fmla="*/ 2147483647 h 7"/>
                  <a:gd name="T38" fmla="*/ 2147483647 w 10"/>
                  <a:gd name="T39" fmla="*/ 2147483647 h 7"/>
                  <a:gd name="T40" fmla="*/ 2147483647 w 10"/>
                  <a:gd name="T41" fmla="*/ 2147483647 h 7"/>
                  <a:gd name="T42" fmla="*/ 2147483647 w 10"/>
                  <a:gd name="T43" fmla="*/ 2147483647 h 7"/>
                  <a:gd name="T44" fmla="*/ 2147483647 w 10"/>
                  <a:gd name="T45" fmla="*/ 2147483647 h 7"/>
                  <a:gd name="T46" fmla="*/ 2147483647 w 10"/>
                  <a:gd name="T47" fmla="*/ 2147483647 h 7"/>
                  <a:gd name="T48" fmla="*/ 2147483647 w 10"/>
                  <a:gd name="T49" fmla="*/ 2147483647 h 7"/>
                  <a:gd name="T50" fmla="*/ 2147483647 w 10"/>
                  <a:gd name="T51" fmla="*/ 2147483647 h 7"/>
                  <a:gd name="T52" fmla="*/ 2147483647 w 10"/>
                  <a:gd name="T53" fmla="*/ 2147483647 h 7"/>
                  <a:gd name="T54" fmla="*/ 2147483647 w 10"/>
                  <a:gd name="T55" fmla="*/ 214748364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7">
                    <a:moveTo>
                      <a:pt x="7" y="7"/>
                    </a:moveTo>
                    <a:lnTo>
                      <a:pt x="7" y="7"/>
                    </a:lnTo>
                    <a:lnTo>
                      <a:pt x="5" y="7"/>
                    </a:lnTo>
                    <a:lnTo>
                      <a:pt x="5" y="6"/>
                    </a:lnTo>
                    <a:lnTo>
                      <a:pt x="1" y="4"/>
                    </a:lnTo>
                    <a:lnTo>
                      <a:pt x="0" y="4"/>
                    </a:lnTo>
                    <a:lnTo>
                      <a:pt x="0" y="3"/>
                    </a:lnTo>
                    <a:lnTo>
                      <a:pt x="1" y="2"/>
                    </a:lnTo>
                    <a:lnTo>
                      <a:pt x="2" y="2"/>
                    </a:lnTo>
                    <a:lnTo>
                      <a:pt x="5" y="1"/>
                    </a:lnTo>
                    <a:lnTo>
                      <a:pt x="6" y="0"/>
                    </a:lnTo>
                    <a:lnTo>
                      <a:pt x="7" y="1"/>
                    </a:lnTo>
                    <a:lnTo>
                      <a:pt x="8" y="2"/>
                    </a:lnTo>
                    <a:lnTo>
                      <a:pt x="10" y="3"/>
                    </a:lnTo>
                    <a:lnTo>
                      <a:pt x="10" y="4"/>
                    </a:lnTo>
                    <a:lnTo>
                      <a:pt x="7" y="6"/>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6" name="Freeform 630"/>
              <p:cNvSpPr>
                <a:spLocks/>
              </p:cNvSpPr>
              <p:nvPr/>
            </p:nvSpPr>
            <p:spPr bwMode="auto">
              <a:xfrm>
                <a:off x="3105065" y="2366013"/>
                <a:ext cx="4775" cy="955"/>
              </a:xfrm>
              <a:custGeom>
                <a:avLst/>
                <a:gdLst>
                  <a:gd name="T0" fmla="*/ 0 w 5"/>
                  <a:gd name="T1" fmla="*/ 2147483647 h 1"/>
                  <a:gd name="T2" fmla="*/ 0 w 5"/>
                  <a:gd name="T3" fmla="*/ 2147483647 h 1"/>
                  <a:gd name="T4" fmla="*/ 0 w 5"/>
                  <a:gd name="T5" fmla="*/ 0 h 1"/>
                  <a:gd name="T6" fmla="*/ 2147483647 w 5"/>
                  <a:gd name="T7" fmla="*/ 0 h 1"/>
                  <a:gd name="T8" fmla="*/ 2147483647 w 5"/>
                  <a:gd name="T9" fmla="*/ 0 h 1"/>
                  <a:gd name="T10" fmla="*/ 2147483647 w 5"/>
                  <a:gd name="T11" fmla="*/ 0 h 1"/>
                  <a:gd name="T12" fmla="*/ 2147483647 w 5"/>
                  <a:gd name="T13" fmla="*/ 0 h 1"/>
                  <a:gd name="T14" fmla="*/ 2147483647 w 5"/>
                  <a:gd name="T15" fmla="*/ 0 h 1"/>
                  <a:gd name="T16" fmla="*/ 2147483647 w 5"/>
                  <a:gd name="T17" fmla="*/ 2147483647 h 1"/>
                  <a:gd name="T18" fmla="*/ 2147483647 w 5"/>
                  <a:gd name="T19" fmla="*/ 2147483647 h 1"/>
                  <a:gd name="T20" fmla="*/ 0 w 5"/>
                  <a:gd name="T21" fmla="*/ 2147483647 h 1"/>
                  <a:gd name="T22" fmla="*/ 0 w 5"/>
                  <a:gd name="T23" fmla="*/ 2147483647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
                    <a:moveTo>
                      <a:pt x="0" y="1"/>
                    </a:moveTo>
                    <a:lnTo>
                      <a:pt x="0" y="1"/>
                    </a:lnTo>
                    <a:lnTo>
                      <a:pt x="0" y="0"/>
                    </a:lnTo>
                    <a:lnTo>
                      <a:pt x="2" y="0"/>
                    </a:lnTo>
                    <a:lnTo>
                      <a:pt x="5" y="0"/>
                    </a:lnTo>
                    <a:lnTo>
                      <a:pt x="4" y="0"/>
                    </a:lnTo>
                    <a:lnTo>
                      <a:pt x="3" y="1"/>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7" name="Freeform 631"/>
              <p:cNvSpPr>
                <a:spLocks/>
              </p:cNvSpPr>
              <p:nvPr/>
            </p:nvSpPr>
            <p:spPr bwMode="auto">
              <a:xfrm>
                <a:off x="3120343" y="2345006"/>
                <a:ext cx="10504" cy="4775"/>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2147483647 w 11"/>
                  <a:gd name="T25" fmla="*/ 2147483647 h 5"/>
                  <a:gd name="T26" fmla="*/ 2147483647 w 11"/>
                  <a:gd name="T27" fmla="*/ 2147483647 h 5"/>
                  <a:gd name="T28" fmla="*/ 2147483647 w 11"/>
                  <a:gd name="T29" fmla="*/ 2147483647 h 5"/>
                  <a:gd name="T30" fmla="*/ 2147483647 w 11"/>
                  <a:gd name="T31" fmla="*/ 2147483647 h 5"/>
                  <a:gd name="T32" fmla="*/ 2147483647 w 11"/>
                  <a:gd name="T33" fmla="*/ 0 h 5"/>
                  <a:gd name="T34" fmla="*/ 2147483647 w 11"/>
                  <a:gd name="T35" fmla="*/ 0 h 5"/>
                  <a:gd name="T36" fmla="*/ 2147483647 w 11"/>
                  <a:gd name="T37" fmla="*/ 0 h 5"/>
                  <a:gd name="T38" fmla="*/ 2147483647 w 11"/>
                  <a:gd name="T39" fmla="*/ 2147483647 h 5"/>
                  <a:gd name="T40" fmla="*/ 2147483647 w 11"/>
                  <a:gd name="T41" fmla="*/ 2147483647 h 5"/>
                  <a:gd name="T42" fmla="*/ 2147483647 w 11"/>
                  <a:gd name="T43" fmla="*/ 2147483647 h 5"/>
                  <a:gd name="T44" fmla="*/ 2147483647 w 11"/>
                  <a:gd name="T45" fmla="*/ 2147483647 h 5"/>
                  <a:gd name="T46" fmla="*/ 2147483647 w 11"/>
                  <a:gd name="T47" fmla="*/ 2147483647 h 5"/>
                  <a:gd name="T48" fmla="*/ 0 w 11"/>
                  <a:gd name="T49" fmla="*/ 2147483647 h 5"/>
                  <a:gd name="T50" fmla="*/ 0 w 11"/>
                  <a:gd name="T51" fmla="*/ 2147483647 h 5"/>
                  <a:gd name="T52" fmla="*/ 0 w 11"/>
                  <a:gd name="T53" fmla="*/ 2147483647 h 5"/>
                  <a:gd name="T54" fmla="*/ 0 w 11"/>
                  <a:gd name="T55" fmla="*/ 2147483647 h 5"/>
                  <a:gd name="T56" fmla="*/ 0 w 11"/>
                  <a:gd name="T57" fmla="*/ 2147483647 h 5"/>
                  <a:gd name="T58" fmla="*/ 2147483647 w 11"/>
                  <a:gd name="T59" fmla="*/ 2147483647 h 5"/>
                  <a:gd name="T60" fmla="*/ 2147483647 w 11"/>
                  <a:gd name="T61" fmla="*/ 2147483647 h 5"/>
                  <a:gd name="T62" fmla="*/ 2147483647 w 11"/>
                  <a:gd name="T63" fmla="*/ 2147483647 h 5"/>
                  <a:gd name="T64" fmla="*/ 2147483647 w 11"/>
                  <a:gd name="T65" fmla="*/ 2147483647 h 5"/>
                  <a:gd name="T66" fmla="*/ 2147483647 w 11"/>
                  <a:gd name="T67" fmla="*/ 2147483647 h 5"/>
                  <a:gd name="T68" fmla="*/ 2147483647 w 11"/>
                  <a:gd name="T69" fmla="*/ 2147483647 h 5"/>
                  <a:gd name="T70" fmla="*/ 2147483647 w 11"/>
                  <a:gd name="T71" fmla="*/ 2147483647 h 5"/>
                  <a:gd name="T72" fmla="*/ 2147483647 w 11"/>
                  <a:gd name="T73" fmla="*/ 2147483647 h 5"/>
                  <a:gd name="T74" fmla="*/ 2147483647 w 11"/>
                  <a:gd name="T75" fmla="*/ 2147483647 h 5"/>
                  <a:gd name="T76" fmla="*/ 2147483647 w 11"/>
                  <a:gd name="T77" fmla="*/ 2147483647 h 5"/>
                  <a:gd name="T78" fmla="*/ 2147483647 w 11"/>
                  <a:gd name="T79" fmla="*/ 2147483647 h 5"/>
                  <a:gd name="T80" fmla="*/ 2147483647 w 11"/>
                  <a:gd name="T81" fmla="*/ 2147483647 h 5"/>
                  <a:gd name="T82" fmla="*/ 2147483647 w 11"/>
                  <a:gd name="T83" fmla="*/ 2147483647 h 5"/>
                  <a:gd name="T84" fmla="*/ 2147483647 w 11"/>
                  <a:gd name="T85" fmla="*/ 2147483647 h 5"/>
                  <a:gd name="T86" fmla="*/ 2147483647 w 11"/>
                  <a:gd name="T87" fmla="*/ 2147483647 h 5"/>
                  <a:gd name="T88" fmla="*/ 2147483647 w 11"/>
                  <a:gd name="T89" fmla="*/ 2147483647 h 5"/>
                  <a:gd name="T90" fmla="*/ 2147483647 w 11"/>
                  <a:gd name="T91" fmla="*/ 2147483647 h 5"/>
                  <a:gd name="T92" fmla="*/ 2147483647 w 11"/>
                  <a:gd name="T93" fmla="*/ 2147483647 h 5"/>
                  <a:gd name="T94" fmla="*/ 2147483647 w 11"/>
                  <a:gd name="T95" fmla="*/ 2147483647 h 5"/>
                  <a:gd name="T96" fmla="*/ 2147483647 w 11"/>
                  <a:gd name="T97" fmla="*/ 2147483647 h 5"/>
                  <a:gd name="T98" fmla="*/ 2147483647 w 11"/>
                  <a:gd name="T99" fmla="*/ 2147483647 h 5"/>
                  <a:gd name="T100" fmla="*/ 2147483647 w 11"/>
                  <a:gd name="T101" fmla="*/ 2147483647 h 5"/>
                  <a:gd name="T102" fmla="*/ 2147483647 w 11"/>
                  <a:gd name="T103" fmla="*/ 2147483647 h 5"/>
                  <a:gd name="T104" fmla="*/ 2147483647 w 11"/>
                  <a:gd name="T105" fmla="*/ 2147483647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 h="5">
                    <a:moveTo>
                      <a:pt x="10" y="5"/>
                    </a:moveTo>
                    <a:lnTo>
                      <a:pt x="10" y="5"/>
                    </a:lnTo>
                    <a:lnTo>
                      <a:pt x="11" y="4"/>
                    </a:lnTo>
                    <a:lnTo>
                      <a:pt x="10" y="2"/>
                    </a:lnTo>
                    <a:lnTo>
                      <a:pt x="9" y="2"/>
                    </a:lnTo>
                    <a:lnTo>
                      <a:pt x="8" y="2"/>
                    </a:lnTo>
                    <a:lnTo>
                      <a:pt x="6" y="2"/>
                    </a:lnTo>
                    <a:lnTo>
                      <a:pt x="6" y="1"/>
                    </a:lnTo>
                    <a:lnTo>
                      <a:pt x="4" y="0"/>
                    </a:lnTo>
                    <a:lnTo>
                      <a:pt x="3" y="0"/>
                    </a:lnTo>
                    <a:lnTo>
                      <a:pt x="2" y="1"/>
                    </a:lnTo>
                    <a:lnTo>
                      <a:pt x="2" y="2"/>
                    </a:lnTo>
                    <a:lnTo>
                      <a:pt x="0" y="1"/>
                    </a:lnTo>
                    <a:lnTo>
                      <a:pt x="0" y="2"/>
                    </a:lnTo>
                    <a:lnTo>
                      <a:pt x="0" y="4"/>
                    </a:lnTo>
                    <a:lnTo>
                      <a:pt x="2" y="4"/>
                    </a:lnTo>
                    <a:lnTo>
                      <a:pt x="2" y="5"/>
                    </a:lnTo>
                    <a:lnTo>
                      <a:pt x="4" y="4"/>
                    </a:lnTo>
                    <a:lnTo>
                      <a:pt x="5" y="4"/>
                    </a:lnTo>
                    <a:lnTo>
                      <a:pt x="5" y="5"/>
                    </a:lnTo>
                    <a:lnTo>
                      <a:pt x="8" y="5"/>
                    </a:lnTo>
                    <a:lnTo>
                      <a:pt x="8" y="4"/>
                    </a:lnTo>
                    <a:lnTo>
                      <a:pt x="9" y="4"/>
                    </a:lnTo>
                    <a:lnTo>
                      <a:pt x="10" y="4"/>
                    </a:lnTo>
                    <a:lnTo>
                      <a:pt x="10"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8" name="Freeform 632"/>
              <p:cNvSpPr>
                <a:spLocks/>
              </p:cNvSpPr>
              <p:nvPr/>
            </p:nvSpPr>
            <p:spPr bwMode="auto">
              <a:xfrm>
                <a:off x="3117479" y="2351691"/>
                <a:ext cx="1910" cy="2864"/>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0 h 3"/>
                  <a:gd name="T10" fmla="*/ 2147483647 w 2"/>
                  <a:gd name="T11" fmla="*/ 2147483647 h 3"/>
                  <a:gd name="T12" fmla="*/ 2147483647 w 2"/>
                  <a:gd name="T13" fmla="*/ 2147483647 h 3"/>
                  <a:gd name="T14" fmla="*/ 0 w 2"/>
                  <a:gd name="T15" fmla="*/ 2147483647 h 3"/>
                  <a:gd name="T16" fmla="*/ 0 w 2"/>
                  <a:gd name="T17" fmla="*/ 2147483647 h 3"/>
                  <a:gd name="T18" fmla="*/ 0 w 2"/>
                  <a:gd name="T19" fmla="*/ 2147483647 h 3"/>
                  <a:gd name="T20" fmla="*/ 0 w 2"/>
                  <a:gd name="T21" fmla="*/ 2147483647 h 3"/>
                  <a:gd name="T22" fmla="*/ 0 w 2"/>
                  <a:gd name="T23" fmla="*/ 2147483647 h 3"/>
                  <a:gd name="T24" fmla="*/ 0 w 2"/>
                  <a:gd name="T25" fmla="*/ 2147483647 h 3"/>
                  <a:gd name="T26" fmla="*/ 0 w 2"/>
                  <a:gd name="T27" fmla="*/ 2147483647 h 3"/>
                  <a:gd name="T28" fmla="*/ 2147483647 w 2"/>
                  <a:gd name="T29" fmla="*/ 2147483647 h 3"/>
                  <a:gd name="T30" fmla="*/ 2147483647 w 2"/>
                  <a:gd name="T31" fmla="*/ 2147483647 h 3"/>
                  <a:gd name="T32" fmla="*/ 2147483647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3">
                    <a:moveTo>
                      <a:pt x="2" y="1"/>
                    </a:moveTo>
                    <a:lnTo>
                      <a:pt x="2" y="1"/>
                    </a:lnTo>
                    <a:lnTo>
                      <a:pt x="1" y="1"/>
                    </a:lnTo>
                    <a:lnTo>
                      <a:pt x="1" y="0"/>
                    </a:lnTo>
                    <a:lnTo>
                      <a:pt x="1" y="1"/>
                    </a:lnTo>
                    <a:lnTo>
                      <a:pt x="0" y="1"/>
                    </a:lnTo>
                    <a:lnTo>
                      <a:pt x="0" y="3"/>
                    </a:lnTo>
                    <a:lnTo>
                      <a:pt x="1" y="3"/>
                    </a:lnTo>
                    <a:lnTo>
                      <a:pt x="2" y="3"/>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29" name="Freeform 633"/>
              <p:cNvSpPr>
                <a:spLocks/>
              </p:cNvSpPr>
              <p:nvPr/>
            </p:nvSpPr>
            <p:spPr bwMode="auto">
              <a:xfrm>
                <a:off x="3147079" y="2355510"/>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2147483647 w 7"/>
                  <a:gd name="T17" fmla="*/ 0 h 6"/>
                  <a:gd name="T18" fmla="*/ 2147483647 w 7"/>
                  <a:gd name="T19" fmla="*/ 0 h 6"/>
                  <a:gd name="T20" fmla="*/ 2147483647 w 7"/>
                  <a:gd name="T21" fmla="*/ 0 h 6"/>
                  <a:gd name="T22" fmla="*/ 2147483647 w 7"/>
                  <a:gd name="T23" fmla="*/ 0 h 6"/>
                  <a:gd name="T24" fmla="*/ 2147483647 w 7"/>
                  <a:gd name="T25" fmla="*/ 0 h 6"/>
                  <a:gd name="T26" fmla="*/ 2147483647 w 7"/>
                  <a:gd name="T27" fmla="*/ 2147483647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0 w 7"/>
                  <a:gd name="T41" fmla="*/ 2147483647 h 6"/>
                  <a:gd name="T42" fmla="*/ 0 w 7"/>
                  <a:gd name="T43" fmla="*/ 2147483647 h 6"/>
                  <a:gd name="T44" fmla="*/ 0 w 7"/>
                  <a:gd name="T45" fmla="*/ 2147483647 h 6"/>
                  <a:gd name="T46" fmla="*/ 0 w 7"/>
                  <a:gd name="T47" fmla="*/ 2147483647 h 6"/>
                  <a:gd name="T48" fmla="*/ 0 w 7"/>
                  <a:gd name="T49" fmla="*/ 2147483647 h 6"/>
                  <a:gd name="T50" fmla="*/ 0 w 7"/>
                  <a:gd name="T51" fmla="*/ 2147483647 h 6"/>
                  <a:gd name="T52" fmla="*/ 0 w 7"/>
                  <a:gd name="T53" fmla="*/ 2147483647 h 6"/>
                  <a:gd name="T54" fmla="*/ 2147483647 w 7"/>
                  <a:gd name="T55" fmla="*/ 2147483647 h 6"/>
                  <a:gd name="T56" fmla="*/ 2147483647 w 7"/>
                  <a:gd name="T57" fmla="*/ 2147483647 h 6"/>
                  <a:gd name="T58" fmla="*/ 2147483647 w 7"/>
                  <a:gd name="T59" fmla="*/ 2147483647 h 6"/>
                  <a:gd name="T60" fmla="*/ 2147483647 w 7"/>
                  <a:gd name="T61" fmla="*/ 2147483647 h 6"/>
                  <a:gd name="T62" fmla="*/ 2147483647 w 7"/>
                  <a:gd name="T63" fmla="*/ 2147483647 h 6"/>
                  <a:gd name="T64" fmla="*/ 2147483647 w 7"/>
                  <a:gd name="T65" fmla="*/ 2147483647 h 6"/>
                  <a:gd name="T66" fmla="*/ 2147483647 w 7"/>
                  <a:gd name="T67" fmla="*/ 2147483647 h 6"/>
                  <a:gd name="T68" fmla="*/ 2147483647 w 7"/>
                  <a:gd name="T69" fmla="*/ 2147483647 h 6"/>
                  <a:gd name="T70" fmla="*/ 2147483647 w 7"/>
                  <a:gd name="T71" fmla="*/ 2147483647 h 6"/>
                  <a:gd name="T72" fmla="*/ 2147483647 w 7"/>
                  <a:gd name="T73" fmla="*/ 2147483647 h 6"/>
                  <a:gd name="T74" fmla="*/ 2147483647 w 7"/>
                  <a:gd name="T75" fmla="*/ 2147483647 h 6"/>
                  <a:gd name="T76" fmla="*/ 2147483647 w 7"/>
                  <a:gd name="T77" fmla="*/ 2147483647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 h="6">
                    <a:moveTo>
                      <a:pt x="7" y="5"/>
                    </a:moveTo>
                    <a:lnTo>
                      <a:pt x="7" y="5"/>
                    </a:lnTo>
                    <a:lnTo>
                      <a:pt x="5" y="4"/>
                    </a:lnTo>
                    <a:lnTo>
                      <a:pt x="5" y="1"/>
                    </a:lnTo>
                    <a:lnTo>
                      <a:pt x="5" y="0"/>
                    </a:lnTo>
                    <a:lnTo>
                      <a:pt x="4" y="0"/>
                    </a:lnTo>
                    <a:lnTo>
                      <a:pt x="4" y="1"/>
                    </a:lnTo>
                    <a:lnTo>
                      <a:pt x="4" y="2"/>
                    </a:lnTo>
                    <a:lnTo>
                      <a:pt x="2" y="2"/>
                    </a:lnTo>
                    <a:lnTo>
                      <a:pt x="2" y="1"/>
                    </a:lnTo>
                    <a:lnTo>
                      <a:pt x="0" y="1"/>
                    </a:lnTo>
                    <a:lnTo>
                      <a:pt x="0" y="4"/>
                    </a:lnTo>
                    <a:lnTo>
                      <a:pt x="0" y="5"/>
                    </a:lnTo>
                    <a:lnTo>
                      <a:pt x="2" y="5"/>
                    </a:lnTo>
                    <a:lnTo>
                      <a:pt x="3" y="4"/>
                    </a:lnTo>
                    <a:lnTo>
                      <a:pt x="4" y="5"/>
                    </a:lnTo>
                    <a:lnTo>
                      <a:pt x="4" y="6"/>
                    </a:lnTo>
                    <a:lnTo>
                      <a:pt x="7"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0" name="Freeform 634"/>
              <p:cNvSpPr>
                <a:spLocks/>
              </p:cNvSpPr>
              <p:nvPr/>
            </p:nvSpPr>
            <p:spPr bwMode="auto">
              <a:xfrm>
                <a:off x="3153763" y="2357420"/>
                <a:ext cx="1910" cy="3819"/>
              </a:xfrm>
              <a:custGeom>
                <a:avLst/>
                <a:gdLst>
                  <a:gd name="T0" fmla="*/ 0 w 2"/>
                  <a:gd name="T1" fmla="*/ 2147483647 h 4"/>
                  <a:gd name="T2" fmla="*/ 0 w 2"/>
                  <a:gd name="T3" fmla="*/ 2147483647 h 4"/>
                  <a:gd name="T4" fmla="*/ 2147483647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2147483647 h 4"/>
                  <a:gd name="T16" fmla="*/ 2147483647 w 2"/>
                  <a:gd name="T17" fmla="*/ 2147483647 h 4"/>
                  <a:gd name="T18" fmla="*/ 2147483647 w 2"/>
                  <a:gd name="T19" fmla="*/ 2147483647 h 4"/>
                  <a:gd name="T20" fmla="*/ 2147483647 w 2"/>
                  <a:gd name="T21" fmla="*/ 2147483647 h 4"/>
                  <a:gd name="T22" fmla="*/ 2147483647 w 2"/>
                  <a:gd name="T23" fmla="*/ 2147483647 h 4"/>
                  <a:gd name="T24" fmla="*/ 2147483647 w 2"/>
                  <a:gd name="T25" fmla="*/ 2147483647 h 4"/>
                  <a:gd name="T26" fmla="*/ 2147483647 w 2"/>
                  <a:gd name="T27" fmla="*/ 2147483647 h 4"/>
                  <a:gd name="T28" fmla="*/ 0 w 2"/>
                  <a:gd name="T29" fmla="*/ 2147483647 h 4"/>
                  <a:gd name="T30" fmla="*/ 0 w 2"/>
                  <a:gd name="T31" fmla="*/ 2147483647 h 4"/>
                  <a:gd name="T32" fmla="*/ 0 w 2"/>
                  <a:gd name="T33" fmla="*/ 2147483647 h 4"/>
                  <a:gd name="T34" fmla="*/ 0 w 2"/>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4">
                    <a:moveTo>
                      <a:pt x="0" y="2"/>
                    </a:moveTo>
                    <a:lnTo>
                      <a:pt x="0" y="2"/>
                    </a:lnTo>
                    <a:lnTo>
                      <a:pt x="1" y="2"/>
                    </a:lnTo>
                    <a:lnTo>
                      <a:pt x="1" y="0"/>
                    </a:lnTo>
                    <a:lnTo>
                      <a:pt x="1" y="2"/>
                    </a:lnTo>
                    <a:lnTo>
                      <a:pt x="2" y="3"/>
                    </a:lnTo>
                    <a:lnTo>
                      <a:pt x="2" y="4"/>
                    </a:lnTo>
                    <a:lnTo>
                      <a:pt x="1" y="4"/>
                    </a:lnTo>
                    <a:lnTo>
                      <a:pt x="0" y="3"/>
                    </a:lnTo>
                    <a:lnTo>
                      <a:pt x="0"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1" name="Freeform 635"/>
              <p:cNvSpPr>
                <a:spLocks/>
              </p:cNvSpPr>
              <p:nvPr/>
            </p:nvSpPr>
            <p:spPr bwMode="auto">
              <a:xfrm>
                <a:off x="3154718" y="2352645"/>
                <a:ext cx="4775" cy="4775"/>
              </a:xfrm>
              <a:custGeom>
                <a:avLst/>
                <a:gdLst>
                  <a:gd name="T0" fmla="*/ 2147483647 w 5"/>
                  <a:gd name="T1" fmla="*/ 2147483647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0 w 5"/>
                  <a:gd name="T13" fmla="*/ 2147483647 h 5"/>
                  <a:gd name="T14" fmla="*/ 2147483647 w 5"/>
                  <a:gd name="T15" fmla="*/ 0 h 5"/>
                  <a:gd name="T16" fmla="*/ 2147483647 w 5"/>
                  <a:gd name="T17" fmla="*/ 0 h 5"/>
                  <a:gd name="T18" fmla="*/ 2147483647 w 5"/>
                  <a:gd name="T19" fmla="*/ 0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2147483647 w 5"/>
                  <a:gd name="T37" fmla="*/ 2147483647 h 5"/>
                  <a:gd name="T38" fmla="*/ 2147483647 w 5"/>
                  <a:gd name="T39" fmla="*/ 2147483647 h 5"/>
                  <a:gd name="T40" fmla="*/ 2147483647 w 5"/>
                  <a:gd name="T41" fmla="*/ 2147483647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5">
                    <a:moveTo>
                      <a:pt x="2" y="5"/>
                    </a:moveTo>
                    <a:lnTo>
                      <a:pt x="2" y="5"/>
                    </a:lnTo>
                    <a:lnTo>
                      <a:pt x="0" y="2"/>
                    </a:lnTo>
                    <a:lnTo>
                      <a:pt x="4" y="0"/>
                    </a:lnTo>
                    <a:lnTo>
                      <a:pt x="2" y="0"/>
                    </a:lnTo>
                    <a:lnTo>
                      <a:pt x="2" y="2"/>
                    </a:lnTo>
                    <a:lnTo>
                      <a:pt x="4" y="2"/>
                    </a:lnTo>
                    <a:lnTo>
                      <a:pt x="5" y="2"/>
                    </a:lnTo>
                    <a:lnTo>
                      <a:pt x="5" y="3"/>
                    </a:lnTo>
                    <a:lnTo>
                      <a:pt x="5" y="5"/>
                    </a:lnTo>
                    <a:lnTo>
                      <a:pt x="2"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2" name="Freeform 636"/>
              <p:cNvSpPr>
                <a:spLocks/>
              </p:cNvSpPr>
              <p:nvPr/>
            </p:nvSpPr>
            <p:spPr bwMode="auto">
              <a:xfrm>
                <a:off x="3161402" y="2354555"/>
                <a:ext cx="4774" cy="4775"/>
              </a:xfrm>
              <a:custGeom>
                <a:avLst/>
                <a:gdLst>
                  <a:gd name="T0" fmla="*/ 2147483647 w 5"/>
                  <a:gd name="T1" fmla="*/ 2147483647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2147483647 w 5"/>
                  <a:gd name="T13" fmla="*/ 2147483647 h 5"/>
                  <a:gd name="T14" fmla="*/ 2147483647 w 5"/>
                  <a:gd name="T15" fmla="*/ 0 h 5"/>
                  <a:gd name="T16" fmla="*/ 2147483647 w 5"/>
                  <a:gd name="T17" fmla="*/ 0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5">
                    <a:moveTo>
                      <a:pt x="3" y="5"/>
                    </a:moveTo>
                    <a:lnTo>
                      <a:pt x="3" y="5"/>
                    </a:lnTo>
                    <a:lnTo>
                      <a:pt x="0" y="3"/>
                    </a:lnTo>
                    <a:lnTo>
                      <a:pt x="0" y="2"/>
                    </a:lnTo>
                    <a:lnTo>
                      <a:pt x="1" y="1"/>
                    </a:lnTo>
                    <a:lnTo>
                      <a:pt x="1" y="0"/>
                    </a:lnTo>
                    <a:lnTo>
                      <a:pt x="4" y="1"/>
                    </a:lnTo>
                    <a:lnTo>
                      <a:pt x="5" y="2"/>
                    </a:lnTo>
                    <a:lnTo>
                      <a:pt x="3" y="3"/>
                    </a:lnTo>
                    <a:lnTo>
                      <a:pt x="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3" name="Freeform 637"/>
              <p:cNvSpPr>
                <a:spLocks/>
              </p:cNvSpPr>
              <p:nvPr/>
            </p:nvSpPr>
            <p:spPr bwMode="auto">
              <a:xfrm>
                <a:off x="3203416" y="2349781"/>
                <a:ext cx="4774" cy="2864"/>
              </a:xfrm>
              <a:custGeom>
                <a:avLst/>
                <a:gdLst>
                  <a:gd name="T0" fmla="*/ 2147483647 w 5"/>
                  <a:gd name="T1" fmla="*/ 2147483647 h 3"/>
                  <a:gd name="T2" fmla="*/ 2147483647 w 5"/>
                  <a:gd name="T3" fmla="*/ 2147483647 h 3"/>
                  <a:gd name="T4" fmla="*/ 2147483647 w 5"/>
                  <a:gd name="T5" fmla="*/ 0 h 3"/>
                  <a:gd name="T6" fmla="*/ 0 w 5"/>
                  <a:gd name="T7" fmla="*/ 2147483647 h 3"/>
                  <a:gd name="T8" fmla="*/ 2147483647 w 5"/>
                  <a:gd name="T9" fmla="*/ 2147483647 h 3"/>
                  <a:gd name="T10" fmla="*/ 2147483647 w 5"/>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2"/>
                    </a:moveTo>
                    <a:lnTo>
                      <a:pt x="5" y="2"/>
                    </a:lnTo>
                    <a:lnTo>
                      <a:pt x="3" y="0"/>
                    </a:lnTo>
                    <a:lnTo>
                      <a:pt x="0" y="2"/>
                    </a:lnTo>
                    <a:lnTo>
                      <a:pt x="4" y="3"/>
                    </a:lnTo>
                    <a:lnTo>
                      <a:pt x="5"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4" name="Freeform 638"/>
              <p:cNvSpPr>
                <a:spLocks/>
              </p:cNvSpPr>
              <p:nvPr/>
            </p:nvSpPr>
            <p:spPr bwMode="auto">
              <a:xfrm>
                <a:off x="3195777" y="2496829"/>
                <a:ext cx="1910" cy="2864"/>
              </a:xfrm>
              <a:custGeom>
                <a:avLst/>
                <a:gdLst>
                  <a:gd name="T0" fmla="*/ 2147483647 w 2"/>
                  <a:gd name="T1" fmla="*/ 0 h 3"/>
                  <a:gd name="T2" fmla="*/ 2147483647 w 2"/>
                  <a:gd name="T3" fmla="*/ 0 h 3"/>
                  <a:gd name="T4" fmla="*/ 2147483647 w 2"/>
                  <a:gd name="T5" fmla="*/ 0 h 3"/>
                  <a:gd name="T6" fmla="*/ 2147483647 w 2"/>
                  <a:gd name="T7" fmla="*/ 0 h 3"/>
                  <a:gd name="T8" fmla="*/ 0 w 2"/>
                  <a:gd name="T9" fmla="*/ 2147483647 h 3"/>
                  <a:gd name="T10" fmla="*/ 0 w 2"/>
                  <a:gd name="T11" fmla="*/ 2147483647 h 3"/>
                  <a:gd name="T12" fmla="*/ 2147483647 w 2"/>
                  <a:gd name="T13" fmla="*/ 2147483647 h 3"/>
                  <a:gd name="T14" fmla="*/ 2147483647 w 2"/>
                  <a:gd name="T15" fmla="*/ 2147483647 h 3"/>
                  <a:gd name="T16" fmla="*/ 2147483647 w 2"/>
                  <a:gd name="T17" fmla="*/ 2147483647 h 3"/>
                  <a:gd name="T18" fmla="*/ 2147483647 w 2"/>
                  <a:gd name="T19" fmla="*/ 2147483647 h 3"/>
                  <a:gd name="T20" fmla="*/ 2147483647 w 2"/>
                  <a:gd name="T21" fmla="*/ 0 h 3"/>
                  <a:gd name="T22" fmla="*/ 2147483647 w 2"/>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3">
                    <a:moveTo>
                      <a:pt x="2" y="0"/>
                    </a:moveTo>
                    <a:lnTo>
                      <a:pt x="2" y="0"/>
                    </a:lnTo>
                    <a:lnTo>
                      <a:pt x="1" y="0"/>
                    </a:lnTo>
                    <a:lnTo>
                      <a:pt x="0" y="1"/>
                    </a:lnTo>
                    <a:lnTo>
                      <a:pt x="1" y="3"/>
                    </a:lnTo>
                    <a:lnTo>
                      <a:pt x="2" y="3"/>
                    </a:lnTo>
                    <a:lnTo>
                      <a:pt x="2" y="1"/>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5" name="Freeform 639"/>
              <p:cNvSpPr>
                <a:spLocks/>
              </p:cNvSpPr>
              <p:nvPr/>
            </p:nvSpPr>
            <p:spPr bwMode="auto">
              <a:xfrm>
                <a:off x="2782324" y="2641967"/>
                <a:ext cx="4775" cy="5729"/>
              </a:xfrm>
              <a:custGeom>
                <a:avLst/>
                <a:gdLst>
                  <a:gd name="T0" fmla="*/ 2147483647 w 5"/>
                  <a:gd name="T1" fmla="*/ 0 h 6"/>
                  <a:gd name="T2" fmla="*/ 2147483647 w 5"/>
                  <a:gd name="T3" fmla="*/ 0 h 6"/>
                  <a:gd name="T4" fmla="*/ 2147483647 w 5"/>
                  <a:gd name="T5" fmla="*/ 0 h 6"/>
                  <a:gd name="T6" fmla="*/ 2147483647 w 5"/>
                  <a:gd name="T7" fmla="*/ 0 h 6"/>
                  <a:gd name="T8" fmla="*/ 2147483647 w 5"/>
                  <a:gd name="T9" fmla="*/ 0 h 6"/>
                  <a:gd name="T10" fmla="*/ 2147483647 w 5"/>
                  <a:gd name="T11" fmla="*/ 2147483647 h 6"/>
                  <a:gd name="T12" fmla="*/ 2147483647 w 5"/>
                  <a:gd name="T13" fmla="*/ 2147483647 h 6"/>
                  <a:gd name="T14" fmla="*/ 2147483647 w 5"/>
                  <a:gd name="T15" fmla="*/ 2147483647 h 6"/>
                  <a:gd name="T16" fmla="*/ 2147483647 w 5"/>
                  <a:gd name="T17" fmla="*/ 2147483647 h 6"/>
                  <a:gd name="T18" fmla="*/ 2147483647 w 5"/>
                  <a:gd name="T19" fmla="*/ 2147483647 h 6"/>
                  <a:gd name="T20" fmla="*/ 2147483647 w 5"/>
                  <a:gd name="T21" fmla="*/ 2147483647 h 6"/>
                  <a:gd name="T22" fmla="*/ 2147483647 w 5"/>
                  <a:gd name="T23" fmla="*/ 2147483647 h 6"/>
                  <a:gd name="T24" fmla="*/ 2147483647 w 5"/>
                  <a:gd name="T25" fmla="*/ 2147483647 h 6"/>
                  <a:gd name="T26" fmla="*/ 2147483647 w 5"/>
                  <a:gd name="T27" fmla="*/ 2147483647 h 6"/>
                  <a:gd name="T28" fmla="*/ 0 w 5"/>
                  <a:gd name="T29" fmla="*/ 2147483647 h 6"/>
                  <a:gd name="T30" fmla="*/ 0 w 5"/>
                  <a:gd name="T31" fmla="*/ 2147483647 h 6"/>
                  <a:gd name="T32" fmla="*/ 2147483647 w 5"/>
                  <a:gd name="T33" fmla="*/ 2147483647 h 6"/>
                  <a:gd name="T34" fmla="*/ 2147483647 w 5"/>
                  <a:gd name="T35" fmla="*/ 2147483647 h 6"/>
                  <a:gd name="T36" fmla="*/ 2147483647 w 5"/>
                  <a:gd name="T37" fmla="*/ 2147483647 h 6"/>
                  <a:gd name="T38" fmla="*/ 2147483647 w 5"/>
                  <a:gd name="T39" fmla="*/ 2147483647 h 6"/>
                  <a:gd name="T40" fmla="*/ 2147483647 w 5"/>
                  <a:gd name="T41" fmla="*/ 2147483647 h 6"/>
                  <a:gd name="T42" fmla="*/ 2147483647 w 5"/>
                  <a:gd name="T43" fmla="*/ 2147483647 h 6"/>
                  <a:gd name="T44" fmla="*/ 2147483647 w 5"/>
                  <a:gd name="T45" fmla="*/ 2147483647 h 6"/>
                  <a:gd name="T46" fmla="*/ 2147483647 w 5"/>
                  <a:gd name="T47" fmla="*/ 2147483647 h 6"/>
                  <a:gd name="T48" fmla="*/ 2147483647 w 5"/>
                  <a:gd name="T49" fmla="*/ 2147483647 h 6"/>
                  <a:gd name="T50" fmla="*/ 2147483647 w 5"/>
                  <a:gd name="T51" fmla="*/ 2147483647 h 6"/>
                  <a:gd name="T52" fmla="*/ 2147483647 w 5"/>
                  <a:gd name="T53" fmla="*/ 2147483647 h 6"/>
                  <a:gd name="T54" fmla="*/ 2147483647 w 5"/>
                  <a:gd name="T55" fmla="*/ 2147483647 h 6"/>
                  <a:gd name="T56" fmla="*/ 2147483647 w 5"/>
                  <a:gd name="T57" fmla="*/ 2147483647 h 6"/>
                  <a:gd name="T58" fmla="*/ 2147483647 w 5"/>
                  <a:gd name="T59" fmla="*/ 2147483647 h 6"/>
                  <a:gd name="T60" fmla="*/ 2147483647 w 5"/>
                  <a:gd name="T61" fmla="*/ 0 h 6"/>
                  <a:gd name="T62" fmla="*/ 2147483647 w 5"/>
                  <a:gd name="T63" fmla="*/ 0 h 6"/>
                  <a:gd name="T64" fmla="*/ 2147483647 w 5"/>
                  <a:gd name="T65" fmla="*/ 0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6">
                    <a:moveTo>
                      <a:pt x="4" y="0"/>
                    </a:moveTo>
                    <a:lnTo>
                      <a:pt x="4" y="0"/>
                    </a:lnTo>
                    <a:lnTo>
                      <a:pt x="3" y="0"/>
                    </a:lnTo>
                    <a:lnTo>
                      <a:pt x="3" y="1"/>
                    </a:lnTo>
                    <a:lnTo>
                      <a:pt x="2" y="1"/>
                    </a:lnTo>
                    <a:lnTo>
                      <a:pt x="2" y="4"/>
                    </a:lnTo>
                    <a:lnTo>
                      <a:pt x="0" y="5"/>
                    </a:lnTo>
                    <a:lnTo>
                      <a:pt x="2" y="6"/>
                    </a:lnTo>
                    <a:lnTo>
                      <a:pt x="3" y="6"/>
                    </a:lnTo>
                    <a:lnTo>
                      <a:pt x="3" y="5"/>
                    </a:lnTo>
                    <a:lnTo>
                      <a:pt x="4" y="5"/>
                    </a:lnTo>
                    <a:lnTo>
                      <a:pt x="5" y="4"/>
                    </a:lnTo>
                    <a:lnTo>
                      <a:pt x="3" y="4"/>
                    </a:lnTo>
                    <a:lnTo>
                      <a:pt x="3" y="2"/>
                    </a:lnTo>
                    <a:lnTo>
                      <a:pt x="5" y="1"/>
                    </a:lnTo>
                    <a:lnTo>
                      <a:pt x="5" y="0"/>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6" name="Freeform 640"/>
              <p:cNvSpPr>
                <a:spLocks/>
              </p:cNvSpPr>
              <p:nvPr/>
            </p:nvSpPr>
            <p:spPr bwMode="auto">
              <a:xfrm>
                <a:off x="2795692" y="2625734"/>
                <a:ext cx="1910" cy="1910"/>
              </a:xfrm>
              <a:custGeom>
                <a:avLst/>
                <a:gdLst>
                  <a:gd name="T0" fmla="*/ 2147483647 w 2"/>
                  <a:gd name="T1" fmla="*/ 2147483647 h 2"/>
                  <a:gd name="T2" fmla="*/ 2147483647 w 2"/>
                  <a:gd name="T3" fmla="*/ 2147483647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2147483647 w 2"/>
                  <a:gd name="T15" fmla="*/ 0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1" y="2"/>
                    </a:moveTo>
                    <a:lnTo>
                      <a:pt x="1" y="2"/>
                    </a:lnTo>
                    <a:lnTo>
                      <a:pt x="0" y="2"/>
                    </a:lnTo>
                    <a:lnTo>
                      <a:pt x="0" y="1"/>
                    </a:lnTo>
                    <a:lnTo>
                      <a:pt x="1" y="0"/>
                    </a:lnTo>
                    <a:lnTo>
                      <a:pt x="2" y="1"/>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7" name="Freeform 641"/>
              <p:cNvSpPr>
                <a:spLocks/>
              </p:cNvSpPr>
              <p:nvPr/>
            </p:nvSpPr>
            <p:spPr bwMode="auto">
              <a:xfrm>
                <a:off x="2850119" y="2607592"/>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0 h 5"/>
                  <a:gd name="T14" fmla="*/ 2147483647 w 4"/>
                  <a:gd name="T15" fmla="*/ 0 h 5"/>
                  <a:gd name="T16" fmla="*/ 0 w 4"/>
                  <a:gd name="T17" fmla="*/ 2147483647 h 5"/>
                  <a:gd name="T18" fmla="*/ 0 w 4"/>
                  <a:gd name="T19" fmla="*/ 2147483647 h 5"/>
                  <a:gd name="T20" fmla="*/ 0 w 4"/>
                  <a:gd name="T21" fmla="*/ 2147483647 h 5"/>
                  <a:gd name="T22" fmla="*/ 0 w 4"/>
                  <a:gd name="T23" fmla="*/ 2147483647 h 5"/>
                  <a:gd name="T24" fmla="*/ 0 w 4"/>
                  <a:gd name="T25" fmla="*/ 2147483647 h 5"/>
                  <a:gd name="T26" fmla="*/ 0 w 4"/>
                  <a:gd name="T27" fmla="*/ 2147483647 h 5"/>
                  <a:gd name="T28" fmla="*/ 2147483647 w 4"/>
                  <a:gd name="T29" fmla="*/ 2147483647 h 5"/>
                  <a:gd name="T30" fmla="*/ 2147483647 w 4"/>
                  <a:gd name="T31" fmla="*/ 2147483647 h 5"/>
                  <a:gd name="T32" fmla="*/ 0 w 4"/>
                  <a:gd name="T33" fmla="*/ 2147483647 h 5"/>
                  <a:gd name="T34" fmla="*/ 2147483647 w 4"/>
                  <a:gd name="T35" fmla="*/ 2147483647 h 5"/>
                  <a:gd name="T36" fmla="*/ 2147483647 w 4"/>
                  <a:gd name="T37" fmla="*/ 2147483647 h 5"/>
                  <a:gd name="T38" fmla="*/ 2147483647 w 4"/>
                  <a:gd name="T39" fmla="*/ 2147483647 h 5"/>
                  <a:gd name="T40" fmla="*/ 2147483647 w 4"/>
                  <a:gd name="T41" fmla="*/ 2147483647 h 5"/>
                  <a:gd name="T42" fmla="*/ 2147483647 w 4"/>
                  <a:gd name="T43" fmla="*/ 2147483647 h 5"/>
                  <a:gd name="T44" fmla="*/ 2147483647 w 4"/>
                  <a:gd name="T45" fmla="*/ 2147483647 h 5"/>
                  <a:gd name="T46" fmla="*/ 2147483647 w 4"/>
                  <a:gd name="T47" fmla="*/ 2147483647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 h="5">
                    <a:moveTo>
                      <a:pt x="4" y="3"/>
                    </a:moveTo>
                    <a:lnTo>
                      <a:pt x="4" y="3"/>
                    </a:lnTo>
                    <a:lnTo>
                      <a:pt x="3" y="3"/>
                    </a:lnTo>
                    <a:lnTo>
                      <a:pt x="3" y="2"/>
                    </a:lnTo>
                    <a:lnTo>
                      <a:pt x="2" y="0"/>
                    </a:lnTo>
                    <a:lnTo>
                      <a:pt x="0" y="2"/>
                    </a:lnTo>
                    <a:lnTo>
                      <a:pt x="0" y="3"/>
                    </a:lnTo>
                    <a:lnTo>
                      <a:pt x="2" y="4"/>
                    </a:lnTo>
                    <a:lnTo>
                      <a:pt x="0" y="4"/>
                    </a:lnTo>
                    <a:lnTo>
                      <a:pt x="2" y="5"/>
                    </a:lnTo>
                    <a:lnTo>
                      <a:pt x="4" y="4"/>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8" name="Freeform 642"/>
              <p:cNvSpPr>
                <a:spLocks/>
              </p:cNvSpPr>
              <p:nvPr/>
            </p:nvSpPr>
            <p:spPr bwMode="auto">
              <a:xfrm>
                <a:off x="2743175" y="2517836"/>
                <a:ext cx="7639" cy="3819"/>
              </a:xfrm>
              <a:custGeom>
                <a:avLst/>
                <a:gdLst>
                  <a:gd name="T0" fmla="*/ 2147483647 w 8"/>
                  <a:gd name="T1" fmla="*/ 2147483647 h 4"/>
                  <a:gd name="T2" fmla="*/ 2147483647 w 8"/>
                  <a:gd name="T3" fmla="*/ 2147483647 h 4"/>
                  <a:gd name="T4" fmla="*/ 2147483647 w 8"/>
                  <a:gd name="T5" fmla="*/ 0 h 4"/>
                  <a:gd name="T6" fmla="*/ 2147483647 w 8"/>
                  <a:gd name="T7" fmla="*/ 0 h 4"/>
                  <a:gd name="T8" fmla="*/ 2147483647 w 8"/>
                  <a:gd name="T9" fmla="*/ 0 h 4"/>
                  <a:gd name="T10" fmla="*/ 2147483647 w 8"/>
                  <a:gd name="T11" fmla="*/ 2147483647 h 4"/>
                  <a:gd name="T12" fmla="*/ 2147483647 w 8"/>
                  <a:gd name="T13" fmla="*/ 2147483647 h 4"/>
                  <a:gd name="T14" fmla="*/ 2147483647 w 8"/>
                  <a:gd name="T15" fmla="*/ 2147483647 h 4"/>
                  <a:gd name="T16" fmla="*/ 2147483647 w 8"/>
                  <a:gd name="T17" fmla="*/ 2147483647 h 4"/>
                  <a:gd name="T18" fmla="*/ 0 w 8"/>
                  <a:gd name="T19" fmla="*/ 2147483647 h 4"/>
                  <a:gd name="T20" fmla="*/ 0 w 8"/>
                  <a:gd name="T21" fmla="*/ 2147483647 h 4"/>
                  <a:gd name="T22" fmla="*/ 2147483647 w 8"/>
                  <a:gd name="T23" fmla="*/ 2147483647 h 4"/>
                  <a:gd name="T24" fmla="*/ 2147483647 w 8"/>
                  <a:gd name="T25" fmla="*/ 2147483647 h 4"/>
                  <a:gd name="T26" fmla="*/ 2147483647 w 8"/>
                  <a:gd name="T27" fmla="*/ 2147483647 h 4"/>
                  <a:gd name="T28" fmla="*/ 2147483647 w 8"/>
                  <a:gd name="T29" fmla="*/ 2147483647 h 4"/>
                  <a:gd name="T30" fmla="*/ 2147483647 w 8"/>
                  <a:gd name="T31" fmla="*/ 2147483647 h 4"/>
                  <a:gd name="T32" fmla="*/ 2147483647 w 8"/>
                  <a:gd name="T33" fmla="*/ 2147483647 h 4"/>
                  <a:gd name="T34" fmla="*/ 2147483647 w 8"/>
                  <a:gd name="T35" fmla="*/ 2147483647 h 4"/>
                  <a:gd name="T36" fmla="*/ 2147483647 w 8"/>
                  <a:gd name="T37" fmla="*/ 2147483647 h 4"/>
                  <a:gd name="T38" fmla="*/ 2147483647 w 8"/>
                  <a:gd name="T39" fmla="*/ 2147483647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4">
                    <a:moveTo>
                      <a:pt x="8" y="1"/>
                    </a:moveTo>
                    <a:lnTo>
                      <a:pt x="8" y="1"/>
                    </a:lnTo>
                    <a:lnTo>
                      <a:pt x="7" y="0"/>
                    </a:lnTo>
                    <a:lnTo>
                      <a:pt x="6" y="0"/>
                    </a:lnTo>
                    <a:lnTo>
                      <a:pt x="2" y="1"/>
                    </a:lnTo>
                    <a:lnTo>
                      <a:pt x="1" y="1"/>
                    </a:lnTo>
                    <a:lnTo>
                      <a:pt x="0" y="4"/>
                    </a:lnTo>
                    <a:lnTo>
                      <a:pt x="1" y="3"/>
                    </a:lnTo>
                    <a:lnTo>
                      <a:pt x="3" y="4"/>
                    </a:lnTo>
                    <a:lnTo>
                      <a:pt x="7" y="3"/>
                    </a:lnTo>
                    <a:lnTo>
                      <a:pt x="8"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39" name="Freeform 643"/>
              <p:cNvSpPr>
                <a:spLocks/>
              </p:cNvSpPr>
              <p:nvPr/>
            </p:nvSpPr>
            <p:spPr bwMode="auto">
              <a:xfrm>
                <a:off x="2795692" y="2494919"/>
                <a:ext cx="1910" cy="2864"/>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0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2147483647 w 2"/>
                  <a:gd name="T31" fmla="*/ 2147483647 h 3"/>
                  <a:gd name="T32" fmla="*/ 2147483647 w 2"/>
                  <a:gd name="T33" fmla="*/ 214748364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3">
                    <a:moveTo>
                      <a:pt x="2" y="2"/>
                    </a:moveTo>
                    <a:lnTo>
                      <a:pt x="2" y="2"/>
                    </a:lnTo>
                    <a:lnTo>
                      <a:pt x="2" y="1"/>
                    </a:lnTo>
                    <a:lnTo>
                      <a:pt x="2" y="0"/>
                    </a:lnTo>
                    <a:lnTo>
                      <a:pt x="1" y="0"/>
                    </a:lnTo>
                    <a:lnTo>
                      <a:pt x="2" y="1"/>
                    </a:lnTo>
                    <a:lnTo>
                      <a:pt x="0" y="1"/>
                    </a:lnTo>
                    <a:lnTo>
                      <a:pt x="0" y="2"/>
                    </a:lnTo>
                    <a:lnTo>
                      <a:pt x="0" y="3"/>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0" name="Freeform 644"/>
              <p:cNvSpPr>
                <a:spLocks/>
              </p:cNvSpPr>
              <p:nvPr/>
            </p:nvSpPr>
            <p:spPr bwMode="auto">
              <a:xfrm>
                <a:off x="2551249" y="2534068"/>
                <a:ext cx="1910" cy="5729"/>
              </a:xfrm>
              <a:custGeom>
                <a:avLst/>
                <a:gdLst>
                  <a:gd name="T0" fmla="*/ 0 w 2"/>
                  <a:gd name="T1" fmla="*/ 2147483647 h 6"/>
                  <a:gd name="T2" fmla="*/ 0 w 2"/>
                  <a:gd name="T3" fmla="*/ 2147483647 h 6"/>
                  <a:gd name="T4" fmla="*/ 0 w 2"/>
                  <a:gd name="T5" fmla="*/ 2147483647 h 6"/>
                  <a:gd name="T6" fmla="*/ 0 w 2"/>
                  <a:gd name="T7" fmla="*/ 2147483647 h 6"/>
                  <a:gd name="T8" fmla="*/ 0 w 2"/>
                  <a:gd name="T9" fmla="*/ 2147483647 h 6"/>
                  <a:gd name="T10" fmla="*/ 0 w 2"/>
                  <a:gd name="T11" fmla="*/ 2147483647 h 6"/>
                  <a:gd name="T12" fmla="*/ 0 w 2"/>
                  <a:gd name="T13" fmla="*/ 2147483647 h 6"/>
                  <a:gd name="T14" fmla="*/ 0 w 2"/>
                  <a:gd name="T15" fmla="*/ 2147483647 h 6"/>
                  <a:gd name="T16" fmla="*/ 0 w 2"/>
                  <a:gd name="T17" fmla="*/ 0 h 6"/>
                  <a:gd name="T18" fmla="*/ 2147483647 w 2"/>
                  <a:gd name="T19" fmla="*/ 2147483647 h 6"/>
                  <a:gd name="T20" fmla="*/ 2147483647 w 2"/>
                  <a:gd name="T21" fmla="*/ 2147483647 h 6"/>
                  <a:gd name="T22" fmla="*/ 2147483647 w 2"/>
                  <a:gd name="T23" fmla="*/ 2147483647 h 6"/>
                  <a:gd name="T24" fmla="*/ 2147483647 w 2"/>
                  <a:gd name="T25" fmla="*/ 2147483647 h 6"/>
                  <a:gd name="T26" fmla="*/ 2147483647 w 2"/>
                  <a:gd name="T27" fmla="*/ 2147483647 h 6"/>
                  <a:gd name="T28" fmla="*/ 2147483647 w 2"/>
                  <a:gd name="T29" fmla="*/ 2147483647 h 6"/>
                  <a:gd name="T30" fmla="*/ 2147483647 w 2"/>
                  <a:gd name="T31" fmla="*/ 2147483647 h 6"/>
                  <a:gd name="T32" fmla="*/ 0 w 2"/>
                  <a:gd name="T33" fmla="*/ 2147483647 h 6"/>
                  <a:gd name="T34" fmla="*/ 0 w 2"/>
                  <a:gd name="T35" fmla="*/ 2147483647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6">
                    <a:moveTo>
                      <a:pt x="0" y="6"/>
                    </a:moveTo>
                    <a:lnTo>
                      <a:pt x="0" y="6"/>
                    </a:lnTo>
                    <a:lnTo>
                      <a:pt x="0" y="5"/>
                    </a:lnTo>
                    <a:lnTo>
                      <a:pt x="0" y="3"/>
                    </a:lnTo>
                    <a:lnTo>
                      <a:pt x="0" y="2"/>
                    </a:lnTo>
                    <a:lnTo>
                      <a:pt x="0" y="0"/>
                    </a:lnTo>
                    <a:lnTo>
                      <a:pt x="1" y="2"/>
                    </a:lnTo>
                    <a:lnTo>
                      <a:pt x="2" y="3"/>
                    </a:lnTo>
                    <a:lnTo>
                      <a:pt x="2" y="4"/>
                    </a:lnTo>
                    <a:lnTo>
                      <a:pt x="1" y="5"/>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1" name="Freeform 645"/>
              <p:cNvSpPr>
                <a:spLocks/>
              </p:cNvSpPr>
              <p:nvPr/>
            </p:nvSpPr>
            <p:spPr bwMode="auto">
              <a:xfrm>
                <a:off x="2566526" y="2487280"/>
                <a:ext cx="4775" cy="4774"/>
              </a:xfrm>
              <a:custGeom>
                <a:avLst/>
                <a:gdLst>
                  <a:gd name="T0" fmla="*/ 2147483647 w 5"/>
                  <a:gd name="T1" fmla="*/ 2147483647 h 5"/>
                  <a:gd name="T2" fmla="*/ 2147483647 w 5"/>
                  <a:gd name="T3" fmla="*/ 2147483647 h 5"/>
                  <a:gd name="T4" fmla="*/ 2147483647 w 5"/>
                  <a:gd name="T5" fmla="*/ 2147483647 h 5"/>
                  <a:gd name="T6" fmla="*/ 0 w 5"/>
                  <a:gd name="T7" fmla="*/ 2147483647 h 5"/>
                  <a:gd name="T8" fmla="*/ 0 w 5"/>
                  <a:gd name="T9" fmla="*/ 2147483647 h 5"/>
                  <a:gd name="T10" fmla="*/ 0 w 5"/>
                  <a:gd name="T11" fmla="*/ 2147483647 h 5"/>
                  <a:gd name="T12" fmla="*/ 2147483647 w 5"/>
                  <a:gd name="T13" fmla="*/ 0 h 5"/>
                  <a:gd name="T14" fmla="*/ 2147483647 w 5"/>
                  <a:gd name="T15" fmla="*/ 0 h 5"/>
                  <a:gd name="T16" fmla="*/ 2147483647 w 5"/>
                  <a:gd name="T17" fmla="*/ 0 h 5"/>
                  <a:gd name="T18" fmla="*/ 2147483647 w 5"/>
                  <a:gd name="T19" fmla="*/ 0 h 5"/>
                  <a:gd name="T20" fmla="*/ 2147483647 w 5"/>
                  <a:gd name="T21" fmla="*/ 0 h 5"/>
                  <a:gd name="T22" fmla="*/ 2147483647 w 5"/>
                  <a:gd name="T23" fmla="*/ 0 h 5"/>
                  <a:gd name="T24" fmla="*/ 2147483647 w 5"/>
                  <a:gd name="T25" fmla="*/ 2147483647 h 5"/>
                  <a:gd name="T26" fmla="*/ 2147483647 w 5"/>
                  <a:gd name="T27" fmla="*/ 2147483647 h 5"/>
                  <a:gd name="T28" fmla="*/ 2147483647 w 5"/>
                  <a:gd name="T29" fmla="*/ 2147483647 h 5"/>
                  <a:gd name="T30" fmla="*/ 2147483647 w 5"/>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5">
                    <a:moveTo>
                      <a:pt x="3" y="5"/>
                    </a:moveTo>
                    <a:lnTo>
                      <a:pt x="3" y="5"/>
                    </a:lnTo>
                    <a:lnTo>
                      <a:pt x="1" y="4"/>
                    </a:lnTo>
                    <a:lnTo>
                      <a:pt x="0" y="3"/>
                    </a:lnTo>
                    <a:lnTo>
                      <a:pt x="0" y="2"/>
                    </a:lnTo>
                    <a:lnTo>
                      <a:pt x="2" y="0"/>
                    </a:lnTo>
                    <a:lnTo>
                      <a:pt x="3" y="0"/>
                    </a:lnTo>
                    <a:lnTo>
                      <a:pt x="5" y="0"/>
                    </a:lnTo>
                    <a:lnTo>
                      <a:pt x="5" y="3"/>
                    </a:lnTo>
                    <a:lnTo>
                      <a:pt x="5" y="4"/>
                    </a:lnTo>
                    <a:lnTo>
                      <a:pt x="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2" name="Freeform 646"/>
              <p:cNvSpPr>
                <a:spLocks/>
              </p:cNvSpPr>
              <p:nvPr/>
            </p:nvSpPr>
            <p:spPr bwMode="auto">
              <a:xfrm>
                <a:off x="2560797" y="2513061"/>
                <a:ext cx="1910" cy="955"/>
              </a:xfrm>
              <a:custGeom>
                <a:avLst/>
                <a:gdLst>
                  <a:gd name="T0" fmla="*/ 0 w 2"/>
                  <a:gd name="T1" fmla="*/ 2147483647 h 1"/>
                  <a:gd name="T2" fmla="*/ 0 w 2"/>
                  <a:gd name="T3" fmla="*/ 2147483647 h 1"/>
                  <a:gd name="T4" fmla="*/ 0 w 2"/>
                  <a:gd name="T5" fmla="*/ 0 h 1"/>
                  <a:gd name="T6" fmla="*/ 0 w 2"/>
                  <a:gd name="T7" fmla="*/ 0 h 1"/>
                  <a:gd name="T8" fmla="*/ 2147483647 w 2"/>
                  <a:gd name="T9" fmla="*/ 0 h 1"/>
                  <a:gd name="T10" fmla="*/ 2147483647 w 2"/>
                  <a:gd name="T11" fmla="*/ 0 h 1"/>
                  <a:gd name="T12" fmla="*/ 2147483647 w 2"/>
                  <a:gd name="T13" fmla="*/ 2147483647 h 1"/>
                  <a:gd name="T14" fmla="*/ 0 w 2"/>
                  <a:gd name="T15" fmla="*/ 2147483647 h 1"/>
                  <a:gd name="T16" fmla="*/ 0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0" y="1"/>
                    </a:moveTo>
                    <a:lnTo>
                      <a:pt x="0" y="1"/>
                    </a:lnTo>
                    <a:lnTo>
                      <a:pt x="0" y="0"/>
                    </a:lnTo>
                    <a:lnTo>
                      <a:pt x="2" y="0"/>
                    </a:lnTo>
                    <a:lnTo>
                      <a:pt x="1" y="1"/>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3" name="Freeform 647"/>
              <p:cNvSpPr>
                <a:spLocks/>
              </p:cNvSpPr>
              <p:nvPr/>
            </p:nvSpPr>
            <p:spPr bwMode="auto">
              <a:xfrm>
                <a:off x="2577985" y="2487280"/>
                <a:ext cx="3819" cy="2864"/>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0 w 4"/>
                  <a:gd name="T9" fmla="*/ 0 h 3"/>
                  <a:gd name="T10" fmla="*/ 0 w 4"/>
                  <a:gd name="T11" fmla="*/ 0 h 3"/>
                  <a:gd name="T12" fmla="*/ 2147483647 w 4"/>
                  <a:gd name="T13" fmla="*/ 0 h 3"/>
                  <a:gd name="T14" fmla="*/ 2147483647 w 4"/>
                  <a:gd name="T15" fmla="*/ 2147483647 h 3"/>
                  <a:gd name="T16" fmla="*/ 2147483647 w 4"/>
                  <a:gd name="T17" fmla="*/ 2147483647 h 3"/>
                  <a:gd name="T18" fmla="*/ 2147483647 w 4"/>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4" y="3"/>
                    </a:moveTo>
                    <a:lnTo>
                      <a:pt x="4" y="3"/>
                    </a:lnTo>
                    <a:lnTo>
                      <a:pt x="1" y="3"/>
                    </a:lnTo>
                    <a:lnTo>
                      <a:pt x="0" y="2"/>
                    </a:lnTo>
                    <a:lnTo>
                      <a:pt x="0" y="0"/>
                    </a:lnTo>
                    <a:lnTo>
                      <a:pt x="1" y="0"/>
                    </a:lnTo>
                    <a:lnTo>
                      <a:pt x="2" y="2"/>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4" name="Freeform 648"/>
              <p:cNvSpPr>
                <a:spLocks/>
              </p:cNvSpPr>
              <p:nvPr/>
            </p:nvSpPr>
            <p:spPr bwMode="auto">
              <a:xfrm>
                <a:off x="2490138" y="2547436"/>
                <a:ext cx="2865" cy="2865"/>
              </a:xfrm>
              <a:custGeom>
                <a:avLst/>
                <a:gdLst>
                  <a:gd name="T0" fmla="*/ 0 w 3"/>
                  <a:gd name="T1" fmla="*/ 2147483647 h 3"/>
                  <a:gd name="T2" fmla="*/ 0 w 3"/>
                  <a:gd name="T3" fmla="*/ 2147483647 h 3"/>
                  <a:gd name="T4" fmla="*/ 0 w 3"/>
                  <a:gd name="T5" fmla="*/ 2147483647 h 3"/>
                  <a:gd name="T6" fmla="*/ 0 w 3"/>
                  <a:gd name="T7" fmla="*/ 2147483647 h 3"/>
                  <a:gd name="T8" fmla="*/ 0 w 3"/>
                  <a:gd name="T9" fmla="*/ 2147483647 h 3"/>
                  <a:gd name="T10" fmla="*/ 2147483647 w 3"/>
                  <a:gd name="T11" fmla="*/ 0 h 3"/>
                  <a:gd name="T12" fmla="*/ 2147483647 w 3"/>
                  <a:gd name="T13" fmla="*/ 0 h 3"/>
                  <a:gd name="T14" fmla="*/ 2147483647 w 3"/>
                  <a:gd name="T15" fmla="*/ 0 h 3"/>
                  <a:gd name="T16" fmla="*/ 2147483647 w 3"/>
                  <a:gd name="T17" fmla="*/ 2147483647 h 3"/>
                  <a:gd name="T18" fmla="*/ 2147483647 w 3"/>
                  <a:gd name="T19" fmla="*/ 2147483647 h 3"/>
                  <a:gd name="T20" fmla="*/ 2147483647 w 3"/>
                  <a:gd name="T21" fmla="*/ 2147483647 h 3"/>
                  <a:gd name="T22" fmla="*/ 2147483647 w 3"/>
                  <a:gd name="T23" fmla="*/ 2147483647 h 3"/>
                  <a:gd name="T24" fmla="*/ 0 w 3"/>
                  <a:gd name="T25" fmla="*/ 2147483647 h 3"/>
                  <a:gd name="T26" fmla="*/ 0 w 3"/>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3">
                    <a:moveTo>
                      <a:pt x="0" y="3"/>
                    </a:moveTo>
                    <a:lnTo>
                      <a:pt x="0" y="3"/>
                    </a:lnTo>
                    <a:lnTo>
                      <a:pt x="0" y="2"/>
                    </a:lnTo>
                    <a:lnTo>
                      <a:pt x="0" y="1"/>
                    </a:lnTo>
                    <a:lnTo>
                      <a:pt x="1" y="0"/>
                    </a:lnTo>
                    <a:lnTo>
                      <a:pt x="3" y="1"/>
                    </a:lnTo>
                    <a:lnTo>
                      <a:pt x="3" y="2"/>
                    </a:lnTo>
                    <a:lnTo>
                      <a:pt x="1" y="3"/>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5" name="Freeform 649"/>
              <p:cNvSpPr>
                <a:spLocks/>
              </p:cNvSpPr>
              <p:nvPr/>
            </p:nvSpPr>
            <p:spPr bwMode="auto">
              <a:xfrm>
                <a:off x="2478680" y="2574172"/>
                <a:ext cx="9549" cy="10504"/>
              </a:xfrm>
              <a:custGeom>
                <a:avLst/>
                <a:gdLst>
                  <a:gd name="T0" fmla="*/ 0 w 10"/>
                  <a:gd name="T1" fmla="*/ 0 h 11"/>
                  <a:gd name="T2" fmla="*/ 0 w 10"/>
                  <a:gd name="T3" fmla="*/ 0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2147483647 h 11"/>
                  <a:gd name="T18" fmla="*/ 2147483647 w 10"/>
                  <a:gd name="T19" fmla="*/ 2147483647 h 11"/>
                  <a:gd name="T20" fmla="*/ 2147483647 w 10"/>
                  <a:gd name="T21" fmla="*/ 2147483647 h 11"/>
                  <a:gd name="T22" fmla="*/ 2147483647 w 10"/>
                  <a:gd name="T23" fmla="*/ 2147483647 h 11"/>
                  <a:gd name="T24" fmla="*/ 2147483647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2147483647 w 10"/>
                  <a:gd name="T51" fmla="*/ 2147483647 h 11"/>
                  <a:gd name="T52" fmla="*/ 2147483647 w 10"/>
                  <a:gd name="T53" fmla="*/ 2147483647 h 11"/>
                  <a:gd name="T54" fmla="*/ 2147483647 w 10"/>
                  <a:gd name="T55" fmla="*/ 2147483647 h 11"/>
                  <a:gd name="T56" fmla="*/ 2147483647 w 10"/>
                  <a:gd name="T57" fmla="*/ 2147483647 h 11"/>
                  <a:gd name="T58" fmla="*/ 2147483647 w 10"/>
                  <a:gd name="T59" fmla="*/ 0 h 11"/>
                  <a:gd name="T60" fmla="*/ 2147483647 w 10"/>
                  <a:gd name="T61" fmla="*/ 0 h 11"/>
                  <a:gd name="T62" fmla="*/ 0 w 10"/>
                  <a:gd name="T63" fmla="*/ 0 h 11"/>
                  <a:gd name="T64" fmla="*/ 0 w 10"/>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 h="11">
                    <a:moveTo>
                      <a:pt x="0" y="0"/>
                    </a:moveTo>
                    <a:lnTo>
                      <a:pt x="0" y="0"/>
                    </a:lnTo>
                    <a:lnTo>
                      <a:pt x="2" y="1"/>
                    </a:lnTo>
                    <a:lnTo>
                      <a:pt x="2" y="5"/>
                    </a:lnTo>
                    <a:lnTo>
                      <a:pt x="2" y="7"/>
                    </a:lnTo>
                    <a:lnTo>
                      <a:pt x="2" y="10"/>
                    </a:lnTo>
                    <a:lnTo>
                      <a:pt x="2" y="11"/>
                    </a:lnTo>
                    <a:lnTo>
                      <a:pt x="4" y="9"/>
                    </a:lnTo>
                    <a:lnTo>
                      <a:pt x="5" y="9"/>
                    </a:lnTo>
                    <a:lnTo>
                      <a:pt x="6" y="7"/>
                    </a:lnTo>
                    <a:lnTo>
                      <a:pt x="8" y="7"/>
                    </a:lnTo>
                    <a:lnTo>
                      <a:pt x="10" y="6"/>
                    </a:lnTo>
                    <a:lnTo>
                      <a:pt x="10" y="5"/>
                    </a:lnTo>
                    <a:lnTo>
                      <a:pt x="7" y="5"/>
                    </a:lnTo>
                    <a:lnTo>
                      <a:pt x="6" y="4"/>
                    </a:lnTo>
                    <a:lnTo>
                      <a:pt x="5" y="2"/>
                    </a:lnTo>
                    <a:lnTo>
                      <a:pt x="6" y="2"/>
                    </a:lnTo>
                    <a:lnTo>
                      <a:pt x="6" y="1"/>
                    </a:lnTo>
                    <a:lnTo>
                      <a:pt x="5"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6" name="Freeform 650"/>
              <p:cNvSpPr>
                <a:spLocks/>
              </p:cNvSpPr>
              <p:nvPr/>
            </p:nvSpPr>
            <p:spPr bwMode="auto">
              <a:xfrm>
                <a:off x="2468177" y="2564623"/>
                <a:ext cx="10503" cy="9549"/>
              </a:xfrm>
              <a:custGeom>
                <a:avLst/>
                <a:gdLst>
                  <a:gd name="T0" fmla="*/ 2147483647 w 11"/>
                  <a:gd name="T1" fmla="*/ 2147483647 h 10"/>
                  <a:gd name="T2" fmla="*/ 2147483647 w 11"/>
                  <a:gd name="T3" fmla="*/ 2147483647 h 10"/>
                  <a:gd name="T4" fmla="*/ 0 w 11"/>
                  <a:gd name="T5" fmla="*/ 2147483647 h 10"/>
                  <a:gd name="T6" fmla="*/ 0 w 11"/>
                  <a:gd name="T7" fmla="*/ 2147483647 h 10"/>
                  <a:gd name="T8" fmla="*/ 0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0 h 10"/>
                  <a:gd name="T28" fmla="*/ 2147483647 w 11"/>
                  <a:gd name="T29" fmla="*/ 0 h 10"/>
                  <a:gd name="T30" fmla="*/ 2147483647 w 11"/>
                  <a:gd name="T31" fmla="*/ 0 h 10"/>
                  <a:gd name="T32" fmla="*/ 2147483647 w 11"/>
                  <a:gd name="T33" fmla="*/ 0 h 10"/>
                  <a:gd name="T34" fmla="*/ 2147483647 w 11"/>
                  <a:gd name="T35" fmla="*/ 0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2147483647 w 11"/>
                  <a:gd name="T69" fmla="*/ 2147483647 h 10"/>
                  <a:gd name="T70" fmla="*/ 2147483647 w 11"/>
                  <a:gd name="T71" fmla="*/ 2147483647 h 10"/>
                  <a:gd name="T72" fmla="*/ 2147483647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2147483647 h 10"/>
                  <a:gd name="T82" fmla="*/ 2147483647 w 11"/>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 h="10">
                    <a:moveTo>
                      <a:pt x="1" y="10"/>
                    </a:moveTo>
                    <a:lnTo>
                      <a:pt x="1" y="10"/>
                    </a:lnTo>
                    <a:lnTo>
                      <a:pt x="0" y="10"/>
                    </a:lnTo>
                    <a:lnTo>
                      <a:pt x="0" y="9"/>
                    </a:lnTo>
                    <a:lnTo>
                      <a:pt x="2" y="6"/>
                    </a:lnTo>
                    <a:lnTo>
                      <a:pt x="4" y="6"/>
                    </a:lnTo>
                    <a:lnTo>
                      <a:pt x="4" y="5"/>
                    </a:lnTo>
                    <a:lnTo>
                      <a:pt x="4" y="4"/>
                    </a:lnTo>
                    <a:lnTo>
                      <a:pt x="4" y="0"/>
                    </a:lnTo>
                    <a:lnTo>
                      <a:pt x="5" y="0"/>
                    </a:lnTo>
                    <a:lnTo>
                      <a:pt x="6" y="0"/>
                    </a:lnTo>
                    <a:lnTo>
                      <a:pt x="7" y="1"/>
                    </a:lnTo>
                    <a:lnTo>
                      <a:pt x="7" y="3"/>
                    </a:lnTo>
                    <a:lnTo>
                      <a:pt x="7" y="4"/>
                    </a:lnTo>
                    <a:lnTo>
                      <a:pt x="11" y="6"/>
                    </a:lnTo>
                    <a:lnTo>
                      <a:pt x="6" y="6"/>
                    </a:lnTo>
                    <a:lnTo>
                      <a:pt x="6" y="7"/>
                    </a:lnTo>
                    <a:lnTo>
                      <a:pt x="6" y="9"/>
                    </a:lnTo>
                    <a:lnTo>
                      <a:pt x="5" y="9"/>
                    </a:lnTo>
                    <a:lnTo>
                      <a:pt x="4" y="9"/>
                    </a:lnTo>
                    <a:lnTo>
                      <a:pt x="4" y="10"/>
                    </a:lnTo>
                    <a:lnTo>
                      <a:pt x="2" y="10"/>
                    </a:lnTo>
                    <a:lnTo>
                      <a:pt x="1"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7" name="Freeform 651"/>
              <p:cNvSpPr>
                <a:spLocks/>
              </p:cNvSpPr>
              <p:nvPr/>
            </p:nvSpPr>
            <p:spPr bwMode="auto">
              <a:xfrm>
                <a:off x="2470086" y="2544572"/>
                <a:ext cx="4774" cy="2864"/>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0 w 5"/>
                  <a:gd name="T9" fmla="*/ 2147483647 h 3"/>
                  <a:gd name="T10" fmla="*/ 2147483647 w 5"/>
                  <a:gd name="T11" fmla="*/ 0 h 3"/>
                  <a:gd name="T12" fmla="*/ 2147483647 w 5"/>
                  <a:gd name="T13" fmla="*/ 0 h 3"/>
                  <a:gd name="T14" fmla="*/ 2147483647 w 5"/>
                  <a:gd name="T15" fmla="*/ 0 h 3"/>
                  <a:gd name="T16" fmla="*/ 2147483647 w 5"/>
                  <a:gd name="T17" fmla="*/ 0 h 3"/>
                  <a:gd name="T18" fmla="*/ 2147483647 w 5"/>
                  <a:gd name="T19" fmla="*/ 0 h 3"/>
                  <a:gd name="T20" fmla="*/ 2147483647 w 5"/>
                  <a:gd name="T21" fmla="*/ 0 h 3"/>
                  <a:gd name="T22" fmla="*/ 2147483647 w 5"/>
                  <a:gd name="T23" fmla="*/ 2147483647 h 3"/>
                  <a:gd name="T24" fmla="*/ 2147483647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4" y="3"/>
                    </a:moveTo>
                    <a:lnTo>
                      <a:pt x="4" y="3"/>
                    </a:lnTo>
                    <a:lnTo>
                      <a:pt x="2" y="3"/>
                    </a:lnTo>
                    <a:lnTo>
                      <a:pt x="0" y="2"/>
                    </a:lnTo>
                    <a:lnTo>
                      <a:pt x="2" y="0"/>
                    </a:lnTo>
                    <a:lnTo>
                      <a:pt x="4" y="0"/>
                    </a:lnTo>
                    <a:lnTo>
                      <a:pt x="5" y="0"/>
                    </a:lnTo>
                    <a:lnTo>
                      <a:pt x="5" y="3"/>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8" name="Freeform 652"/>
              <p:cNvSpPr>
                <a:spLocks/>
              </p:cNvSpPr>
              <p:nvPr/>
            </p:nvSpPr>
            <p:spPr bwMode="auto">
              <a:xfrm>
                <a:off x="2436666" y="2556985"/>
                <a:ext cx="11458" cy="6684"/>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0 w 12"/>
                  <a:gd name="T9" fmla="*/ 2147483647 h 7"/>
                  <a:gd name="T10" fmla="*/ 0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0 h 7"/>
                  <a:gd name="T62" fmla="*/ 2147483647 w 12"/>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 h="7">
                    <a:moveTo>
                      <a:pt x="7" y="0"/>
                    </a:moveTo>
                    <a:lnTo>
                      <a:pt x="7" y="0"/>
                    </a:lnTo>
                    <a:lnTo>
                      <a:pt x="4" y="2"/>
                    </a:lnTo>
                    <a:lnTo>
                      <a:pt x="0" y="7"/>
                    </a:lnTo>
                    <a:lnTo>
                      <a:pt x="2" y="7"/>
                    </a:lnTo>
                    <a:lnTo>
                      <a:pt x="2" y="6"/>
                    </a:lnTo>
                    <a:lnTo>
                      <a:pt x="4" y="6"/>
                    </a:lnTo>
                    <a:lnTo>
                      <a:pt x="6" y="6"/>
                    </a:lnTo>
                    <a:lnTo>
                      <a:pt x="7" y="7"/>
                    </a:lnTo>
                    <a:lnTo>
                      <a:pt x="8" y="7"/>
                    </a:lnTo>
                    <a:lnTo>
                      <a:pt x="12" y="4"/>
                    </a:lnTo>
                    <a:lnTo>
                      <a:pt x="12" y="3"/>
                    </a:lnTo>
                    <a:lnTo>
                      <a:pt x="11" y="2"/>
                    </a:lnTo>
                    <a:lnTo>
                      <a:pt x="10" y="2"/>
                    </a:lnTo>
                    <a:lnTo>
                      <a:pt x="10" y="3"/>
                    </a:lnTo>
                    <a:lnTo>
                      <a:pt x="10" y="4"/>
                    </a:lnTo>
                    <a:lnTo>
                      <a:pt x="8" y="3"/>
                    </a:lnTo>
                    <a:lnTo>
                      <a:pt x="8" y="1"/>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9" name="Freeform 653"/>
              <p:cNvSpPr>
                <a:spLocks/>
              </p:cNvSpPr>
              <p:nvPr/>
            </p:nvSpPr>
            <p:spPr bwMode="auto">
              <a:xfrm>
                <a:off x="2422343" y="2569398"/>
                <a:ext cx="4774" cy="14323"/>
              </a:xfrm>
              <a:custGeom>
                <a:avLst/>
                <a:gdLst>
                  <a:gd name="T0" fmla="*/ 2147483647 w 5"/>
                  <a:gd name="T1" fmla="*/ 2147483647 h 15"/>
                  <a:gd name="T2" fmla="*/ 2147483647 w 5"/>
                  <a:gd name="T3" fmla="*/ 2147483647 h 15"/>
                  <a:gd name="T4" fmla="*/ 2147483647 w 5"/>
                  <a:gd name="T5" fmla="*/ 2147483647 h 15"/>
                  <a:gd name="T6" fmla="*/ 0 w 5"/>
                  <a:gd name="T7" fmla="*/ 2147483647 h 15"/>
                  <a:gd name="T8" fmla="*/ 0 w 5"/>
                  <a:gd name="T9" fmla="*/ 2147483647 h 15"/>
                  <a:gd name="T10" fmla="*/ 0 w 5"/>
                  <a:gd name="T11" fmla="*/ 2147483647 h 15"/>
                  <a:gd name="T12" fmla="*/ 2147483647 w 5"/>
                  <a:gd name="T13" fmla="*/ 2147483647 h 15"/>
                  <a:gd name="T14" fmla="*/ 2147483647 w 5"/>
                  <a:gd name="T15" fmla="*/ 2147483647 h 15"/>
                  <a:gd name="T16" fmla="*/ 2147483647 w 5"/>
                  <a:gd name="T17" fmla="*/ 2147483647 h 15"/>
                  <a:gd name="T18" fmla="*/ 2147483647 w 5"/>
                  <a:gd name="T19" fmla="*/ 2147483647 h 15"/>
                  <a:gd name="T20" fmla="*/ 2147483647 w 5"/>
                  <a:gd name="T21" fmla="*/ 2147483647 h 15"/>
                  <a:gd name="T22" fmla="*/ 2147483647 w 5"/>
                  <a:gd name="T23" fmla="*/ 2147483647 h 15"/>
                  <a:gd name="T24" fmla="*/ 2147483647 w 5"/>
                  <a:gd name="T25" fmla="*/ 2147483647 h 15"/>
                  <a:gd name="T26" fmla="*/ 2147483647 w 5"/>
                  <a:gd name="T27" fmla="*/ 2147483647 h 15"/>
                  <a:gd name="T28" fmla="*/ 2147483647 w 5"/>
                  <a:gd name="T29" fmla="*/ 0 h 15"/>
                  <a:gd name="T30" fmla="*/ 2147483647 w 5"/>
                  <a:gd name="T31" fmla="*/ 0 h 15"/>
                  <a:gd name="T32" fmla="*/ 2147483647 w 5"/>
                  <a:gd name="T33" fmla="*/ 0 h 15"/>
                  <a:gd name="T34" fmla="*/ 2147483647 w 5"/>
                  <a:gd name="T35" fmla="*/ 0 h 15"/>
                  <a:gd name="T36" fmla="*/ 2147483647 w 5"/>
                  <a:gd name="T37" fmla="*/ 0 h 15"/>
                  <a:gd name="T38" fmla="*/ 2147483647 w 5"/>
                  <a:gd name="T39" fmla="*/ 2147483647 h 15"/>
                  <a:gd name="T40" fmla="*/ 2147483647 w 5"/>
                  <a:gd name="T41" fmla="*/ 2147483647 h 15"/>
                  <a:gd name="T42" fmla="*/ 2147483647 w 5"/>
                  <a:gd name="T43" fmla="*/ 2147483647 h 15"/>
                  <a:gd name="T44" fmla="*/ 2147483647 w 5"/>
                  <a:gd name="T45" fmla="*/ 2147483647 h 15"/>
                  <a:gd name="T46" fmla="*/ 2147483647 w 5"/>
                  <a:gd name="T47" fmla="*/ 2147483647 h 15"/>
                  <a:gd name="T48" fmla="*/ 2147483647 w 5"/>
                  <a:gd name="T49" fmla="*/ 2147483647 h 15"/>
                  <a:gd name="T50" fmla="*/ 2147483647 w 5"/>
                  <a:gd name="T51" fmla="*/ 2147483647 h 15"/>
                  <a:gd name="T52" fmla="*/ 2147483647 w 5"/>
                  <a:gd name="T53" fmla="*/ 2147483647 h 15"/>
                  <a:gd name="T54" fmla="*/ 2147483647 w 5"/>
                  <a:gd name="T55" fmla="*/ 2147483647 h 15"/>
                  <a:gd name="T56" fmla="*/ 2147483647 w 5"/>
                  <a:gd name="T57" fmla="*/ 2147483647 h 15"/>
                  <a:gd name="T58" fmla="*/ 2147483647 w 5"/>
                  <a:gd name="T59" fmla="*/ 2147483647 h 15"/>
                  <a:gd name="T60" fmla="*/ 2147483647 w 5"/>
                  <a:gd name="T61" fmla="*/ 2147483647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 h="15">
                    <a:moveTo>
                      <a:pt x="4" y="15"/>
                    </a:moveTo>
                    <a:lnTo>
                      <a:pt x="4" y="15"/>
                    </a:lnTo>
                    <a:lnTo>
                      <a:pt x="1" y="15"/>
                    </a:lnTo>
                    <a:lnTo>
                      <a:pt x="0" y="15"/>
                    </a:lnTo>
                    <a:lnTo>
                      <a:pt x="0" y="14"/>
                    </a:lnTo>
                    <a:lnTo>
                      <a:pt x="1" y="9"/>
                    </a:lnTo>
                    <a:lnTo>
                      <a:pt x="1" y="6"/>
                    </a:lnTo>
                    <a:lnTo>
                      <a:pt x="3" y="6"/>
                    </a:lnTo>
                    <a:lnTo>
                      <a:pt x="4" y="5"/>
                    </a:lnTo>
                    <a:lnTo>
                      <a:pt x="4" y="1"/>
                    </a:lnTo>
                    <a:lnTo>
                      <a:pt x="4" y="0"/>
                    </a:lnTo>
                    <a:lnTo>
                      <a:pt x="5" y="0"/>
                    </a:lnTo>
                    <a:lnTo>
                      <a:pt x="5" y="2"/>
                    </a:lnTo>
                    <a:lnTo>
                      <a:pt x="5" y="5"/>
                    </a:lnTo>
                    <a:lnTo>
                      <a:pt x="5" y="6"/>
                    </a:lnTo>
                    <a:lnTo>
                      <a:pt x="4" y="10"/>
                    </a:lnTo>
                    <a:lnTo>
                      <a:pt x="5" y="12"/>
                    </a:lnTo>
                    <a:lnTo>
                      <a:pt x="5" y="15"/>
                    </a:lnTo>
                    <a:lnTo>
                      <a:pt x="4" y="1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0" name="Freeform 654"/>
              <p:cNvSpPr>
                <a:spLocks/>
              </p:cNvSpPr>
              <p:nvPr/>
            </p:nvSpPr>
            <p:spPr bwMode="auto">
              <a:xfrm>
                <a:off x="2437886" y="2618971"/>
                <a:ext cx="6196" cy="3098"/>
              </a:xfrm>
              <a:custGeom>
                <a:avLst/>
                <a:gdLst>
                  <a:gd name="T0" fmla="*/ 9525 w 7"/>
                  <a:gd name="T1" fmla="*/ 4763 h 3"/>
                  <a:gd name="T2" fmla="*/ 9525 w 7"/>
                  <a:gd name="T3" fmla="*/ 4763 h 3"/>
                  <a:gd name="T4" fmla="*/ 11112 w 7"/>
                  <a:gd name="T5" fmla="*/ 4763 h 3"/>
                  <a:gd name="T6" fmla="*/ 11112 w 7"/>
                  <a:gd name="T7" fmla="*/ 3175 h 3"/>
                  <a:gd name="T8" fmla="*/ 9525 w 7"/>
                  <a:gd name="T9" fmla="*/ 0 h 3"/>
                  <a:gd name="T10" fmla="*/ 9525 w 7"/>
                  <a:gd name="T11" fmla="*/ 0 h 3"/>
                  <a:gd name="T12" fmla="*/ 1587 w 7"/>
                  <a:gd name="T13" fmla="*/ 3175 h 3"/>
                  <a:gd name="T14" fmla="*/ 1587 w 7"/>
                  <a:gd name="T15" fmla="*/ 3175 h 3"/>
                  <a:gd name="T16" fmla="*/ 0 w 7"/>
                  <a:gd name="T17" fmla="*/ 4763 h 3"/>
                  <a:gd name="T18" fmla="*/ 0 w 7"/>
                  <a:gd name="T19" fmla="*/ 4763 h 3"/>
                  <a:gd name="T20" fmla="*/ 4762 w 7"/>
                  <a:gd name="T21" fmla="*/ 4763 h 3"/>
                  <a:gd name="T22" fmla="*/ 4762 w 7"/>
                  <a:gd name="T23" fmla="*/ 4763 h 3"/>
                  <a:gd name="T24" fmla="*/ 7937 w 7"/>
                  <a:gd name="T25" fmla="*/ 4763 h 3"/>
                  <a:gd name="T26" fmla="*/ 9525 w 7"/>
                  <a:gd name="T27" fmla="*/ 4763 h 3"/>
                  <a:gd name="T28" fmla="*/ 9525 w 7"/>
                  <a:gd name="T29" fmla="*/ 4763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3">
                    <a:moveTo>
                      <a:pt x="6" y="3"/>
                    </a:moveTo>
                    <a:lnTo>
                      <a:pt x="6" y="3"/>
                    </a:lnTo>
                    <a:lnTo>
                      <a:pt x="7" y="3"/>
                    </a:lnTo>
                    <a:lnTo>
                      <a:pt x="7" y="2"/>
                    </a:lnTo>
                    <a:lnTo>
                      <a:pt x="6" y="0"/>
                    </a:lnTo>
                    <a:lnTo>
                      <a:pt x="1" y="2"/>
                    </a:lnTo>
                    <a:lnTo>
                      <a:pt x="0" y="3"/>
                    </a:lnTo>
                    <a:lnTo>
                      <a:pt x="3" y="3"/>
                    </a:lnTo>
                    <a:lnTo>
                      <a:pt x="5" y="3"/>
                    </a:lnTo>
                    <a:lnTo>
                      <a:pt x="6" y="3"/>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51" name="Freeform 655"/>
              <p:cNvSpPr>
                <a:spLocks/>
              </p:cNvSpPr>
              <p:nvPr/>
            </p:nvSpPr>
            <p:spPr bwMode="auto">
              <a:xfrm>
                <a:off x="2473906" y="2693529"/>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0 w 4"/>
                  <a:gd name="T13" fmla="*/ 0 h 4"/>
                  <a:gd name="T14" fmla="*/ 0 w 4"/>
                  <a:gd name="T15" fmla="*/ 0 h 4"/>
                  <a:gd name="T16" fmla="*/ 2147483647 w 4"/>
                  <a:gd name="T17" fmla="*/ 0 h 4"/>
                  <a:gd name="T18" fmla="*/ 2147483647 w 4"/>
                  <a:gd name="T19" fmla="*/ 0 h 4"/>
                  <a:gd name="T20" fmla="*/ 2147483647 w 4"/>
                  <a:gd name="T21" fmla="*/ 0 h 4"/>
                  <a:gd name="T22" fmla="*/ 2147483647 w 4"/>
                  <a:gd name="T23" fmla="*/ 2147483647 h 4"/>
                  <a:gd name="T24" fmla="*/ 2147483647 w 4"/>
                  <a:gd name="T25" fmla="*/ 2147483647 h 4"/>
                  <a:gd name="T26" fmla="*/ 2147483647 w 4"/>
                  <a:gd name="T27" fmla="*/ 2147483647 h 4"/>
                  <a:gd name="T28" fmla="*/ 2147483647 w 4"/>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4">
                    <a:moveTo>
                      <a:pt x="4" y="4"/>
                    </a:moveTo>
                    <a:lnTo>
                      <a:pt x="4" y="4"/>
                    </a:lnTo>
                    <a:lnTo>
                      <a:pt x="2" y="4"/>
                    </a:lnTo>
                    <a:lnTo>
                      <a:pt x="1" y="2"/>
                    </a:lnTo>
                    <a:lnTo>
                      <a:pt x="0" y="0"/>
                    </a:lnTo>
                    <a:lnTo>
                      <a:pt x="1" y="0"/>
                    </a:lnTo>
                    <a:lnTo>
                      <a:pt x="2" y="1"/>
                    </a:lnTo>
                    <a:lnTo>
                      <a:pt x="4"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2" name="Freeform 656"/>
              <p:cNvSpPr>
                <a:spLocks/>
              </p:cNvSpPr>
              <p:nvPr/>
            </p:nvSpPr>
            <p:spPr bwMode="auto">
              <a:xfrm>
                <a:off x="2471996" y="2701168"/>
                <a:ext cx="1910" cy="2864"/>
              </a:xfrm>
              <a:custGeom>
                <a:avLst/>
                <a:gdLst>
                  <a:gd name="T0" fmla="*/ 2147483647 w 2"/>
                  <a:gd name="T1" fmla="*/ 2147483647 h 3"/>
                  <a:gd name="T2" fmla="*/ 2147483647 w 2"/>
                  <a:gd name="T3" fmla="*/ 2147483647 h 3"/>
                  <a:gd name="T4" fmla="*/ 0 w 2"/>
                  <a:gd name="T5" fmla="*/ 2147483647 h 3"/>
                  <a:gd name="T6" fmla="*/ 0 w 2"/>
                  <a:gd name="T7" fmla="*/ 0 h 3"/>
                  <a:gd name="T8" fmla="*/ 0 w 2"/>
                  <a:gd name="T9" fmla="*/ 0 h 3"/>
                  <a:gd name="T10" fmla="*/ 2147483647 w 2"/>
                  <a:gd name="T11" fmla="*/ 0 h 3"/>
                  <a:gd name="T12" fmla="*/ 2147483647 w 2"/>
                  <a:gd name="T13" fmla="*/ 0 h 3"/>
                  <a:gd name="T14" fmla="*/ 2147483647 w 2"/>
                  <a:gd name="T15" fmla="*/ 0 h 3"/>
                  <a:gd name="T16" fmla="*/ 2147483647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1" y="3"/>
                    </a:moveTo>
                    <a:lnTo>
                      <a:pt x="1" y="3"/>
                    </a:lnTo>
                    <a:lnTo>
                      <a:pt x="0" y="2"/>
                    </a:lnTo>
                    <a:lnTo>
                      <a:pt x="0" y="0"/>
                    </a:lnTo>
                    <a:lnTo>
                      <a:pt x="1" y="0"/>
                    </a:lnTo>
                    <a:lnTo>
                      <a:pt x="2" y="0"/>
                    </a:lnTo>
                    <a:lnTo>
                      <a:pt x="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3" name="Freeform 657"/>
              <p:cNvSpPr>
                <a:spLocks/>
              </p:cNvSpPr>
              <p:nvPr/>
            </p:nvSpPr>
            <p:spPr bwMode="auto">
              <a:xfrm>
                <a:off x="2437621" y="2567488"/>
                <a:ext cx="4774" cy="3819"/>
              </a:xfrm>
              <a:custGeom>
                <a:avLst/>
                <a:gdLst>
                  <a:gd name="T0" fmla="*/ 0 w 5"/>
                  <a:gd name="T1" fmla="*/ 2147483647 h 4"/>
                  <a:gd name="T2" fmla="*/ 0 w 5"/>
                  <a:gd name="T3" fmla="*/ 2147483647 h 4"/>
                  <a:gd name="T4" fmla="*/ 0 w 5"/>
                  <a:gd name="T5" fmla="*/ 2147483647 h 4"/>
                  <a:gd name="T6" fmla="*/ 0 w 5"/>
                  <a:gd name="T7" fmla="*/ 2147483647 h 4"/>
                  <a:gd name="T8" fmla="*/ 2147483647 w 5"/>
                  <a:gd name="T9" fmla="*/ 2147483647 h 4"/>
                  <a:gd name="T10" fmla="*/ 2147483647 w 5"/>
                  <a:gd name="T11" fmla="*/ 2147483647 h 4"/>
                  <a:gd name="T12" fmla="*/ 2147483647 w 5"/>
                  <a:gd name="T13" fmla="*/ 2147483647 h 4"/>
                  <a:gd name="T14" fmla="*/ 2147483647 w 5"/>
                  <a:gd name="T15" fmla="*/ 0 h 4"/>
                  <a:gd name="T16" fmla="*/ 2147483647 w 5"/>
                  <a:gd name="T17" fmla="*/ 0 h 4"/>
                  <a:gd name="T18" fmla="*/ 2147483647 w 5"/>
                  <a:gd name="T19" fmla="*/ 2147483647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2147483647 w 5"/>
                  <a:gd name="T31" fmla="*/ 2147483647 h 4"/>
                  <a:gd name="T32" fmla="*/ 2147483647 w 5"/>
                  <a:gd name="T33" fmla="*/ 2147483647 h 4"/>
                  <a:gd name="T34" fmla="*/ 2147483647 w 5"/>
                  <a:gd name="T35" fmla="*/ 2147483647 h 4"/>
                  <a:gd name="T36" fmla="*/ 2147483647 w 5"/>
                  <a:gd name="T37" fmla="*/ 2147483647 h 4"/>
                  <a:gd name="T38" fmla="*/ 0 w 5"/>
                  <a:gd name="T39" fmla="*/ 2147483647 h 4"/>
                  <a:gd name="T40" fmla="*/ 0 w 5"/>
                  <a:gd name="T41" fmla="*/ 2147483647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4">
                    <a:moveTo>
                      <a:pt x="0" y="4"/>
                    </a:moveTo>
                    <a:lnTo>
                      <a:pt x="0" y="4"/>
                    </a:lnTo>
                    <a:lnTo>
                      <a:pt x="0" y="3"/>
                    </a:lnTo>
                    <a:lnTo>
                      <a:pt x="1" y="2"/>
                    </a:lnTo>
                    <a:lnTo>
                      <a:pt x="3" y="2"/>
                    </a:lnTo>
                    <a:lnTo>
                      <a:pt x="4" y="0"/>
                    </a:lnTo>
                    <a:lnTo>
                      <a:pt x="5" y="1"/>
                    </a:lnTo>
                    <a:lnTo>
                      <a:pt x="5" y="2"/>
                    </a:lnTo>
                    <a:lnTo>
                      <a:pt x="4" y="2"/>
                    </a:lnTo>
                    <a:lnTo>
                      <a:pt x="1" y="3"/>
                    </a:lnTo>
                    <a:lnTo>
                      <a:pt x="1" y="4"/>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4" name="Freeform 658"/>
              <p:cNvSpPr>
                <a:spLocks/>
              </p:cNvSpPr>
              <p:nvPr/>
            </p:nvSpPr>
            <p:spPr bwMode="auto">
              <a:xfrm>
                <a:off x="2396060" y="2642206"/>
                <a:ext cx="4647" cy="4646"/>
              </a:xfrm>
              <a:custGeom>
                <a:avLst/>
                <a:gdLst>
                  <a:gd name="T0" fmla="*/ 7938 w 5"/>
                  <a:gd name="T1" fmla="*/ 0 h 5"/>
                  <a:gd name="T2" fmla="*/ 7938 w 5"/>
                  <a:gd name="T3" fmla="*/ 0 h 5"/>
                  <a:gd name="T4" fmla="*/ 7938 w 5"/>
                  <a:gd name="T5" fmla="*/ 1588 h 5"/>
                  <a:gd name="T6" fmla="*/ 6350 w 5"/>
                  <a:gd name="T7" fmla="*/ 1588 h 5"/>
                  <a:gd name="T8" fmla="*/ 6350 w 5"/>
                  <a:gd name="T9" fmla="*/ 1588 h 5"/>
                  <a:gd name="T10" fmla="*/ 6350 w 5"/>
                  <a:gd name="T11" fmla="*/ 1588 h 5"/>
                  <a:gd name="T12" fmla="*/ 6350 w 5"/>
                  <a:gd name="T13" fmla="*/ 0 h 5"/>
                  <a:gd name="T14" fmla="*/ 6350 w 5"/>
                  <a:gd name="T15" fmla="*/ 0 h 5"/>
                  <a:gd name="T16" fmla="*/ 6350 w 5"/>
                  <a:gd name="T17" fmla="*/ 0 h 5"/>
                  <a:gd name="T18" fmla="*/ 1588 w 5"/>
                  <a:gd name="T19" fmla="*/ 3175 h 5"/>
                  <a:gd name="T20" fmla="*/ 0 w 5"/>
                  <a:gd name="T21" fmla="*/ 4763 h 5"/>
                  <a:gd name="T22" fmla="*/ 0 w 5"/>
                  <a:gd name="T23" fmla="*/ 4763 h 5"/>
                  <a:gd name="T24" fmla="*/ 1588 w 5"/>
                  <a:gd name="T25" fmla="*/ 7938 h 5"/>
                  <a:gd name="T26" fmla="*/ 1588 w 5"/>
                  <a:gd name="T27" fmla="*/ 7938 h 5"/>
                  <a:gd name="T28" fmla="*/ 4763 w 5"/>
                  <a:gd name="T29" fmla="*/ 7938 h 5"/>
                  <a:gd name="T30" fmla="*/ 4763 w 5"/>
                  <a:gd name="T31" fmla="*/ 7938 h 5"/>
                  <a:gd name="T32" fmla="*/ 7938 w 5"/>
                  <a:gd name="T33" fmla="*/ 3175 h 5"/>
                  <a:gd name="T34" fmla="*/ 7938 w 5"/>
                  <a:gd name="T35" fmla="*/ 0 h 5"/>
                  <a:gd name="T36" fmla="*/ 7938 w 5"/>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5">
                    <a:moveTo>
                      <a:pt x="5" y="0"/>
                    </a:moveTo>
                    <a:lnTo>
                      <a:pt x="5" y="0"/>
                    </a:lnTo>
                    <a:lnTo>
                      <a:pt x="5" y="1"/>
                    </a:lnTo>
                    <a:lnTo>
                      <a:pt x="4" y="1"/>
                    </a:lnTo>
                    <a:lnTo>
                      <a:pt x="4" y="0"/>
                    </a:lnTo>
                    <a:lnTo>
                      <a:pt x="1" y="2"/>
                    </a:lnTo>
                    <a:lnTo>
                      <a:pt x="0" y="3"/>
                    </a:lnTo>
                    <a:lnTo>
                      <a:pt x="1" y="5"/>
                    </a:lnTo>
                    <a:lnTo>
                      <a:pt x="3" y="5"/>
                    </a:lnTo>
                    <a:lnTo>
                      <a:pt x="5" y="2"/>
                    </a:lnTo>
                    <a:lnTo>
                      <a:pt x="5" y="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55" name="Freeform 659"/>
              <p:cNvSpPr>
                <a:spLocks/>
              </p:cNvSpPr>
              <p:nvPr/>
            </p:nvSpPr>
            <p:spPr bwMode="auto">
              <a:xfrm>
                <a:off x="2414649" y="2642206"/>
                <a:ext cx="1549" cy="4646"/>
              </a:xfrm>
              <a:custGeom>
                <a:avLst/>
                <a:gdLst>
                  <a:gd name="T0" fmla="*/ 1587 w 1"/>
                  <a:gd name="T1" fmla="*/ 0 h 5"/>
                  <a:gd name="T2" fmla="*/ 1587 w 1"/>
                  <a:gd name="T3" fmla="*/ 0 h 5"/>
                  <a:gd name="T4" fmla="*/ 0 w 1"/>
                  <a:gd name="T5" fmla="*/ 1588 h 5"/>
                  <a:gd name="T6" fmla="*/ 0 w 1"/>
                  <a:gd name="T7" fmla="*/ 3175 h 5"/>
                  <a:gd name="T8" fmla="*/ 0 w 1"/>
                  <a:gd name="T9" fmla="*/ 3175 h 5"/>
                  <a:gd name="T10" fmla="*/ 0 w 1"/>
                  <a:gd name="T11" fmla="*/ 4763 h 5"/>
                  <a:gd name="T12" fmla="*/ 0 w 1"/>
                  <a:gd name="T13" fmla="*/ 7938 h 5"/>
                  <a:gd name="T14" fmla="*/ 0 w 1"/>
                  <a:gd name="T15" fmla="*/ 4763 h 5"/>
                  <a:gd name="T16" fmla="*/ 0 w 1"/>
                  <a:gd name="T17" fmla="*/ 4763 h 5"/>
                  <a:gd name="T18" fmla="*/ 1587 w 1"/>
                  <a:gd name="T19" fmla="*/ 3175 h 5"/>
                  <a:gd name="T20" fmla="*/ 1587 w 1"/>
                  <a:gd name="T21" fmla="*/ 3175 h 5"/>
                  <a:gd name="T22" fmla="*/ 1587 w 1"/>
                  <a:gd name="T23" fmla="*/ 1588 h 5"/>
                  <a:gd name="T24" fmla="*/ 1587 w 1"/>
                  <a:gd name="T25" fmla="*/ 0 h 5"/>
                  <a:gd name="T26" fmla="*/ 1587 w 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 h="5">
                    <a:moveTo>
                      <a:pt x="1" y="0"/>
                    </a:moveTo>
                    <a:lnTo>
                      <a:pt x="1" y="0"/>
                    </a:lnTo>
                    <a:lnTo>
                      <a:pt x="0" y="1"/>
                    </a:lnTo>
                    <a:lnTo>
                      <a:pt x="0" y="2"/>
                    </a:lnTo>
                    <a:lnTo>
                      <a:pt x="0" y="3"/>
                    </a:lnTo>
                    <a:lnTo>
                      <a:pt x="0" y="5"/>
                    </a:lnTo>
                    <a:lnTo>
                      <a:pt x="0" y="3"/>
                    </a:lnTo>
                    <a:lnTo>
                      <a:pt x="1" y="2"/>
                    </a:lnTo>
                    <a:lnTo>
                      <a:pt x="1" y="1"/>
                    </a:lnTo>
                    <a:lnTo>
                      <a:pt x="1" y="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56" name="Freeform 660"/>
              <p:cNvSpPr>
                <a:spLocks/>
              </p:cNvSpPr>
              <p:nvPr/>
            </p:nvSpPr>
            <p:spPr bwMode="auto">
              <a:xfrm>
                <a:off x="2449079" y="2662974"/>
                <a:ext cx="3819" cy="1910"/>
              </a:xfrm>
              <a:custGeom>
                <a:avLst/>
                <a:gdLst>
                  <a:gd name="T0" fmla="*/ 2147483647 w 4"/>
                  <a:gd name="T1" fmla="*/ 0 h 2"/>
                  <a:gd name="T2" fmla="*/ 2147483647 w 4"/>
                  <a:gd name="T3" fmla="*/ 0 h 2"/>
                  <a:gd name="T4" fmla="*/ 2147483647 w 4"/>
                  <a:gd name="T5" fmla="*/ 0 h 2"/>
                  <a:gd name="T6" fmla="*/ 2147483647 w 4"/>
                  <a:gd name="T7" fmla="*/ 0 h 2"/>
                  <a:gd name="T8" fmla="*/ 0 w 4"/>
                  <a:gd name="T9" fmla="*/ 2147483647 h 2"/>
                  <a:gd name="T10" fmla="*/ 0 w 4"/>
                  <a:gd name="T11" fmla="*/ 2147483647 h 2"/>
                  <a:gd name="T12" fmla="*/ 0 w 4"/>
                  <a:gd name="T13" fmla="*/ 2147483647 h 2"/>
                  <a:gd name="T14" fmla="*/ 2147483647 w 4"/>
                  <a:gd name="T15" fmla="*/ 2147483647 h 2"/>
                  <a:gd name="T16" fmla="*/ 2147483647 w 4"/>
                  <a:gd name="T17" fmla="*/ 2147483647 h 2"/>
                  <a:gd name="T18" fmla="*/ 2147483647 w 4"/>
                  <a:gd name="T19" fmla="*/ 0 h 2"/>
                  <a:gd name="T20" fmla="*/ 2147483647 w 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2">
                    <a:moveTo>
                      <a:pt x="3" y="0"/>
                    </a:moveTo>
                    <a:lnTo>
                      <a:pt x="3" y="0"/>
                    </a:lnTo>
                    <a:lnTo>
                      <a:pt x="2" y="0"/>
                    </a:lnTo>
                    <a:lnTo>
                      <a:pt x="0" y="1"/>
                    </a:lnTo>
                    <a:lnTo>
                      <a:pt x="0" y="2"/>
                    </a:lnTo>
                    <a:lnTo>
                      <a:pt x="3" y="1"/>
                    </a:lnTo>
                    <a:lnTo>
                      <a:pt x="4" y="1"/>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7" name="Freeform 661"/>
              <p:cNvSpPr>
                <a:spLocks/>
              </p:cNvSpPr>
              <p:nvPr/>
            </p:nvSpPr>
            <p:spPr bwMode="auto">
              <a:xfrm>
                <a:off x="2474860" y="2716446"/>
                <a:ext cx="2865" cy="4774"/>
              </a:xfrm>
              <a:custGeom>
                <a:avLst/>
                <a:gdLst>
                  <a:gd name="T0" fmla="*/ 2147483647 w 3"/>
                  <a:gd name="T1" fmla="*/ 0 h 5"/>
                  <a:gd name="T2" fmla="*/ 2147483647 w 3"/>
                  <a:gd name="T3" fmla="*/ 0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5">
                    <a:moveTo>
                      <a:pt x="1" y="0"/>
                    </a:moveTo>
                    <a:lnTo>
                      <a:pt x="1" y="0"/>
                    </a:lnTo>
                    <a:lnTo>
                      <a:pt x="0" y="2"/>
                    </a:lnTo>
                    <a:lnTo>
                      <a:pt x="0" y="4"/>
                    </a:lnTo>
                    <a:lnTo>
                      <a:pt x="0" y="5"/>
                    </a:lnTo>
                    <a:lnTo>
                      <a:pt x="1" y="5"/>
                    </a:lnTo>
                    <a:lnTo>
                      <a:pt x="3" y="4"/>
                    </a:lnTo>
                    <a:lnTo>
                      <a:pt x="3" y="3"/>
                    </a:lnTo>
                    <a:lnTo>
                      <a:pt x="3" y="2"/>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8" name="Freeform 662"/>
              <p:cNvSpPr>
                <a:spLocks/>
              </p:cNvSpPr>
              <p:nvPr/>
            </p:nvSpPr>
            <p:spPr bwMode="auto">
              <a:xfrm>
                <a:off x="2448124" y="2611412"/>
                <a:ext cx="2865" cy="4774"/>
              </a:xfrm>
              <a:custGeom>
                <a:avLst/>
                <a:gdLst>
                  <a:gd name="T0" fmla="*/ 2147483647 w 3"/>
                  <a:gd name="T1" fmla="*/ 0 h 5"/>
                  <a:gd name="T2" fmla="*/ 2147483647 w 3"/>
                  <a:gd name="T3" fmla="*/ 0 h 5"/>
                  <a:gd name="T4" fmla="*/ 0 w 3"/>
                  <a:gd name="T5" fmla="*/ 0 h 5"/>
                  <a:gd name="T6" fmla="*/ 0 w 3"/>
                  <a:gd name="T7" fmla="*/ 2147483647 h 5"/>
                  <a:gd name="T8" fmla="*/ 0 w 3"/>
                  <a:gd name="T9" fmla="*/ 2147483647 h 5"/>
                  <a:gd name="T10" fmla="*/ 2147483647 w 3"/>
                  <a:gd name="T11" fmla="*/ 2147483647 h 5"/>
                  <a:gd name="T12" fmla="*/ 2147483647 w 3"/>
                  <a:gd name="T13" fmla="*/ 2147483647 h 5"/>
                  <a:gd name="T14" fmla="*/ 0 w 3"/>
                  <a:gd name="T15" fmla="*/ 2147483647 h 5"/>
                  <a:gd name="T16" fmla="*/ 0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2147483647 w 3"/>
                  <a:gd name="T27" fmla="*/ 2147483647 h 5"/>
                  <a:gd name="T28" fmla="*/ 2147483647 w 3"/>
                  <a:gd name="T29" fmla="*/ 0 h 5"/>
                  <a:gd name="T30" fmla="*/ 2147483647 w 3"/>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5">
                    <a:moveTo>
                      <a:pt x="3" y="0"/>
                    </a:moveTo>
                    <a:lnTo>
                      <a:pt x="3" y="0"/>
                    </a:lnTo>
                    <a:lnTo>
                      <a:pt x="0" y="0"/>
                    </a:lnTo>
                    <a:lnTo>
                      <a:pt x="0" y="1"/>
                    </a:lnTo>
                    <a:lnTo>
                      <a:pt x="1" y="4"/>
                    </a:lnTo>
                    <a:lnTo>
                      <a:pt x="0" y="5"/>
                    </a:lnTo>
                    <a:lnTo>
                      <a:pt x="1" y="5"/>
                    </a:lnTo>
                    <a:lnTo>
                      <a:pt x="3" y="4"/>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9" name="Freeform 663"/>
              <p:cNvSpPr>
                <a:spLocks/>
              </p:cNvSpPr>
              <p:nvPr/>
            </p:nvSpPr>
            <p:spPr bwMode="auto">
              <a:xfrm>
                <a:off x="2474860" y="2559849"/>
                <a:ext cx="955" cy="955"/>
              </a:xfrm>
              <a:custGeom>
                <a:avLst/>
                <a:gdLst>
                  <a:gd name="T0" fmla="*/ 2147483647 w 1"/>
                  <a:gd name="T1" fmla="*/ 2147483647 h 1"/>
                  <a:gd name="T2" fmla="*/ 2147483647 w 1"/>
                  <a:gd name="T3" fmla="*/ 2147483647 h 1"/>
                  <a:gd name="T4" fmla="*/ 0 w 1"/>
                  <a:gd name="T5" fmla="*/ 0 h 1"/>
                  <a:gd name="T6" fmla="*/ 0 w 1"/>
                  <a:gd name="T7" fmla="*/ 0 h 1"/>
                  <a:gd name="T8" fmla="*/ 0 w 1"/>
                  <a:gd name="T9" fmla="*/ 0 h 1"/>
                  <a:gd name="T10" fmla="*/ 2147483647 w 1"/>
                  <a:gd name="T11" fmla="*/ 0 h 1"/>
                  <a:gd name="T12" fmla="*/ 2147483647 w 1"/>
                  <a:gd name="T13" fmla="*/ 2147483647 h 1"/>
                  <a:gd name="T14" fmla="*/ 2147483647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lnTo>
                      <a:pt x="1" y="1"/>
                    </a:lnTo>
                    <a:lnTo>
                      <a:pt x="0" y="0"/>
                    </a:lnTo>
                    <a:lnTo>
                      <a:pt x="1" y="0"/>
                    </a:lnTo>
                    <a:lnTo>
                      <a:pt x="1"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0" name="Freeform 664"/>
              <p:cNvSpPr>
                <a:spLocks/>
              </p:cNvSpPr>
              <p:nvPr/>
            </p:nvSpPr>
            <p:spPr bwMode="auto">
              <a:xfrm>
                <a:off x="2485364" y="2538843"/>
                <a:ext cx="3819" cy="4774"/>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w 4"/>
                  <a:gd name="T9" fmla="*/ 2147483647 h 5"/>
                  <a:gd name="T10" fmla="*/ 2147483647 w 4"/>
                  <a:gd name="T11" fmla="*/ 2147483647 h 5"/>
                  <a:gd name="T12" fmla="*/ 2147483647 w 4"/>
                  <a:gd name="T13" fmla="*/ 2147483647 h 5"/>
                  <a:gd name="T14" fmla="*/ 2147483647 w 4"/>
                  <a:gd name="T15" fmla="*/ 0 h 5"/>
                  <a:gd name="T16" fmla="*/ 2147483647 w 4"/>
                  <a:gd name="T17" fmla="*/ 0 h 5"/>
                  <a:gd name="T18" fmla="*/ 2147483647 w 4"/>
                  <a:gd name="T19" fmla="*/ 0 h 5"/>
                  <a:gd name="T20" fmla="*/ 2147483647 w 4"/>
                  <a:gd name="T21" fmla="*/ 0 h 5"/>
                  <a:gd name="T22" fmla="*/ 2147483647 w 4"/>
                  <a:gd name="T23" fmla="*/ 2147483647 h 5"/>
                  <a:gd name="T24" fmla="*/ 2147483647 w 4"/>
                  <a:gd name="T25" fmla="*/ 2147483647 h 5"/>
                  <a:gd name="T26" fmla="*/ 2147483647 w 4"/>
                  <a:gd name="T27" fmla="*/ 2147483647 h 5"/>
                  <a:gd name="T28" fmla="*/ 2147483647 w 4"/>
                  <a:gd name="T29" fmla="*/ 2147483647 h 5"/>
                  <a:gd name="T30" fmla="*/ 2147483647 w 4"/>
                  <a:gd name="T31" fmla="*/ 2147483647 h 5"/>
                  <a:gd name="T32" fmla="*/ 2147483647 w 4"/>
                  <a:gd name="T33" fmla="*/ 2147483647 h 5"/>
                  <a:gd name="T34" fmla="*/ 2147483647 w 4"/>
                  <a:gd name="T35" fmla="*/ 2147483647 h 5"/>
                  <a:gd name="T36" fmla="*/ 2147483647 w 4"/>
                  <a:gd name="T37" fmla="*/ 2147483647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5">
                    <a:moveTo>
                      <a:pt x="3" y="5"/>
                    </a:moveTo>
                    <a:lnTo>
                      <a:pt x="3" y="5"/>
                    </a:lnTo>
                    <a:lnTo>
                      <a:pt x="1" y="4"/>
                    </a:lnTo>
                    <a:lnTo>
                      <a:pt x="0" y="3"/>
                    </a:lnTo>
                    <a:lnTo>
                      <a:pt x="1" y="1"/>
                    </a:lnTo>
                    <a:lnTo>
                      <a:pt x="1" y="0"/>
                    </a:lnTo>
                    <a:lnTo>
                      <a:pt x="3" y="0"/>
                    </a:lnTo>
                    <a:lnTo>
                      <a:pt x="3" y="1"/>
                    </a:lnTo>
                    <a:lnTo>
                      <a:pt x="4" y="3"/>
                    </a:lnTo>
                    <a:lnTo>
                      <a:pt x="4" y="4"/>
                    </a:lnTo>
                    <a:lnTo>
                      <a:pt x="4" y="5"/>
                    </a:lnTo>
                    <a:lnTo>
                      <a:pt x="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1" name="Freeform 665"/>
              <p:cNvSpPr>
                <a:spLocks/>
              </p:cNvSpPr>
              <p:nvPr/>
            </p:nvSpPr>
            <p:spPr bwMode="auto">
              <a:xfrm>
                <a:off x="2503506" y="2550301"/>
                <a:ext cx="1910" cy="3819"/>
              </a:xfrm>
              <a:custGeom>
                <a:avLst/>
                <a:gdLst>
                  <a:gd name="T0" fmla="*/ 2147483647 w 2"/>
                  <a:gd name="T1" fmla="*/ 2147483647 h 4"/>
                  <a:gd name="T2" fmla="*/ 2147483647 w 2"/>
                  <a:gd name="T3" fmla="*/ 2147483647 h 4"/>
                  <a:gd name="T4" fmla="*/ 2147483647 w 2"/>
                  <a:gd name="T5" fmla="*/ 0 h 4"/>
                  <a:gd name="T6" fmla="*/ 2147483647 w 2"/>
                  <a:gd name="T7" fmla="*/ 0 h 4"/>
                  <a:gd name="T8" fmla="*/ 2147483647 w 2"/>
                  <a:gd name="T9" fmla="*/ 0 h 4"/>
                  <a:gd name="T10" fmla="*/ 0 w 2"/>
                  <a:gd name="T11" fmla="*/ 2147483647 h 4"/>
                  <a:gd name="T12" fmla="*/ 0 w 2"/>
                  <a:gd name="T13" fmla="*/ 2147483647 h 4"/>
                  <a:gd name="T14" fmla="*/ 0 w 2"/>
                  <a:gd name="T15" fmla="*/ 2147483647 h 4"/>
                  <a:gd name="T16" fmla="*/ 0 w 2"/>
                  <a:gd name="T17" fmla="*/ 2147483647 h 4"/>
                  <a:gd name="T18" fmla="*/ 2147483647 w 2"/>
                  <a:gd name="T19" fmla="*/ 2147483647 h 4"/>
                  <a:gd name="T20" fmla="*/ 2147483647 w 2"/>
                  <a:gd name="T21" fmla="*/ 2147483647 h 4"/>
                  <a:gd name="T22" fmla="*/ 2147483647 w 2"/>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4">
                    <a:moveTo>
                      <a:pt x="2" y="2"/>
                    </a:moveTo>
                    <a:lnTo>
                      <a:pt x="2" y="2"/>
                    </a:lnTo>
                    <a:lnTo>
                      <a:pt x="1" y="0"/>
                    </a:lnTo>
                    <a:lnTo>
                      <a:pt x="0" y="2"/>
                    </a:lnTo>
                    <a:lnTo>
                      <a:pt x="0" y="3"/>
                    </a:lnTo>
                    <a:lnTo>
                      <a:pt x="0" y="4"/>
                    </a:lnTo>
                    <a:lnTo>
                      <a:pt x="1" y="4"/>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2" name="Freeform 666"/>
              <p:cNvSpPr>
                <a:spLocks/>
              </p:cNvSpPr>
              <p:nvPr/>
            </p:nvSpPr>
            <p:spPr bwMode="auto">
              <a:xfrm>
                <a:off x="2540746" y="2525475"/>
                <a:ext cx="1910" cy="1910"/>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2147483647 h 2"/>
                  <a:gd name="T14" fmla="*/ 0 w 2"/>
                  <a:gd name="T15" fmla="*/ 2147483647 h 2"/>
                  <a:gd name="T16" fmla="*/ 2147483647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1" y="2"/>
                    </a:moveTo>
                    <a:lnTo>
                      <a:pt x="1" y="2"/>
                    </a:lnTo>
                    <a:lnTo>
                      <a:pt x="2" y="1"/>
                    </a:lnTo>
                    <a:lnTo>
                      <a:pt x="1" y="0"/>
                    </a:lnTo>
                    <a:lnTo>
                      <a:pt x="0" y="0"/>
                    </a:lnTo>
                    <a:lnTo>
                      <a:pt x="0" y="1"/>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3" name="Freeform 667"/>
              <p:cNvSpPr>
                <a:spLocks/>
              </p:cNvSpPr>
              <p:nvPr/>
            </p:nvSpPr>
            <p:spPr bwMode="auto">
              <a:xfrm>
                <a:off x="3847943" y="2335458"/>
                <a:ext cx="15278" cy="19097"/>
              </a:xfrm>
              <a:custGeom>
                <a:avLst/>
                <a:gdLst>
                  <a:gd name="T0" fmla="*/ 2147483647 w 16"/>
                  <a:gd name="T1" fmla="*/ 2147483647 h 20"/>
                  <a:gd name="T2" fmla="*/ 2147483647 w 16"/>
                  <a:gd name="T3" fmla="*/ 2147483647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2147483647 w 16"/>
                  <a:gd name="T13" fmla="*/ 2147483647 h 20"/>
                  <a:gd name="T14" fmla="*/ 2147483647 w 16"/>
                  <a:gd name="T15" fmla="*/ 2147483647 h 20"/>
                  <a:gd name="T16" fmla="*/ 2147483647 w 16"/>
                  <a:gd name="T17" fmla="*/ 2147483647 h 20"/>
                  <a:gd name="T18" fmla="*/ 2147483647 w 16"/>
                  <a:gd name="T19" fmla="*/ 2147483647 h 20"/>
                  <a:gd name="T20" fmla="*/ 2147483647 w 16"/>
                  <a:gd name="T21" fmla="*/ 2147483647 h 20"/>
                  <a:gd name="T22" fmla="*/ 2147483647 w 16"/>
                  <a:gd name="T23" fmla="*/ 2147483647 h 20"/>
                  <a:gd name="T24" fmla="*/ 2147483647 w 16"/>
                  <a:gd name="T25" fmla="*/ 2147483647 h 20"/>
                  <a:gd name="T26" fmla="*/ 2147483647 w 16"/>
                  <a:gd name="T27" fmla="*/ 2147483647 h 20"/>
                  <a:gd name="T28" fmla="*/ 2147483647 w 16"/>
                  <a:gd name="T29" fmla="*/ 2147483647 h 20"/>
                  <a:gd name="T30" fmla="*/ 2147483647 w 16"/>
                  <a:gd name="T31" fmla="*/ 2147483647 h 20"/>
                  <a:gd name="T32" fmla="*/ 0 w 16"/>
                  <a:gd name="T33" fmla="*/ 2147483647 h 20"/>
                  <a:gd name="T34" fmla="*/ 0 w 16"/>
                  <a:gd name="T35" fmla="*/ 0 h 20"/>
                  <a:gd name="T36" fmla="*/ 2147483647 w 16"/>
                  <a:gd name="T37" fmla="*/ 0 h 20"/>
                  <a:gd name="T38" fmla="*/ 2147483647 w 16"/>
                  <a:gd name="T39" fmla="*/ 0 h 20"/>
                  <a:gd name="T40" fmla="*/ 2147483647 w 16"/>
                  <a:gd name="T41" fmla="*/ 0 h 20"/>
                  <a:gd name="T42" fmla="*/ 2147483647 w 16"/>
                  <a:gd name="T43" fmla="*/ 2147483647 h 20"/>
                  <a:gd name="T44" fmla="*/ 2147483647 w 16"/>
                  <a:gd name="T45" fmla="*/ 2147483647 h 20"/>
                  <a:gd name="T46" fmla="*/ 2147483647 w 16"/>
                  <a:gd name="T47" fmla="*/ 2147483647 h 20"/>
                  <a:gd name="T48" fmla="*/ 2147483647 w 16"/>
                  <a:gd name="T49" fmla="*/ 2147483647 h 20"/>
                  <a:gd name="T50" fmla="*/ 2147483647 w 16"/>
                  <a:gd name="T51" fmla="*/ 2147483647 h 20"/>
                  <a:gd name="T52" fmla="*/ 2147483647 w 16"/>
                  <a:gd name="T53" fmla="*/ 2147483647 h 20"/>
                  <a:gd name="T54" fmla="*/ 2147483647 w 16"/>
                  <a:gd name="T55" fmla="*/ 2147483647 h 20"/>
                  <a:gd name="T56" fmla="*/ 2147483647 w 16"/>
                  <a:gd name="T57" fmla="*/ 2147483647 h 20"/>
                  <a:gd name="T58" fmla="*/ 2147483647 w 16"/>
                  <a:gd name="T59" fmla="*/ 2147483647 h 20"/>
                  <a:gd name="T60" fmla="*/ 2147483647 w 16"/>
                  <a:gd name="T61" fmla="*/ 2147483647 h 20"/>
                  <a:gd name="T62" fmla="*/ 2147483647 w 16"/>
                  <a:gd name="T63" fmla="*/ 2147483647 h 20"/>
                  <a:gd name="T64" fmla="*/ 2147483647 w 16"/>
                  <a:gd name="T65" fmla="*/ 2147483647 h 20"/>
                  <a:gd name="T66" fmla="*/ 2147483647 w 16"/>
                  <a:gd name="T67" fmla="*/ 2147483647 h 20"/>
                  <a:gd name="T68" fmla="*/ 2147483647 w 16"/>
                  <a:gd name="T69" fmla="*/ 2147483647 h 20"/>
                  <a:gd name="T70" fmla="*/ 2147483647 w 16"/>
                  <a:gd name="T71" fmla="*/ 2147483647 h 20"/>
                  <a:gd name="T72" fmla="*/ 2147483647 w 16"/>
                  <a:gd name="T73" fmla="*/ 2147483647 h 20"/>
                  <a:gd name="T74" fmla="*/ 2147483647 w 16"/>
                  <a:gd name="T75" fmla="*/ 2147483647 h 20"/>
                  <a:gd name="T76" fmla="*/ 2147483647 w 16"/>
                  <a:gd name="T77" fmla="*/ 2147483647 h 20"/>
                  <a:gd name="T78" fmla="*/ 2147483647 w 16"/>
                  <a:gd name="T79" fmla="*/ 2147483647 h 20"/>
                  <a:gd name="T80" fmla="*/ 2147483647 w 16"/>
                  <a:gd name="T81" fmla="*/ 2147483647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20">
                    <a:moveTo>
                      <a:pt x="14" y="20"/>
                    </a:moveTo>
                    <a:lnTo>
                      <a:pt x="14" y="20"/>
                    </a:lnTo>
                    <a:lnTo>
                      <a:pt x="9" y="20"/>
                    </a:lnTo>
                    <a:lnTo>
                      <a:pt x="7" y="18"/>
                    </a:lnTo>
                    <a:lnTo>
                      <a:pt x="6" y="17"/>
                    </a:lnTo>
                    <a:lnTo>
                      <a:pt x="4" y="16"/>
                    </a:lnTo>
                    <a:lnTo>
                      <a:pt x="3" y="16"/>
                    </a:lnTo>
                    <a:lnTo>
                      <a:pt x="1" y="15"/>
                    </a:lnTo>
                    <a:lnTo>
                      <a:pt x="1" y="12"/>
                    </a:lnTo>
                    <a:lnTo>
                      <a:pt x="1" y="9"/>
                    </a:lnTo>
                    <a:lnTo>
                      <a:pt x="1" y="5"/>
                    </a:lnTo>
                    <a:lnTo>
                      <a:pt x="0" y="1"/>
                    </a:lnTo>
                    <a:lnTo>
                      <a:pt x="0" y="0"/>
                    </a:lnTo>
                    <a:lnTo>
                      <a:pt x="1" y="0"/>
                    </a:lnTo>
                    <a:lnTo>
                      <a:pt x="5" y="0"/>
                    </a:lnTo>
                    <a:lnTo>
                      <a:pt x="7" y="1"/>
                    </a:lnTo>
                    <a:lnTo>
                      <a:pt x="11" y="1"/>
                    </a:lnTo>
                    <a:lnTo>
                      <a:pt x="14" y="4"/>
                    </a:lnTo>
                    <a:lnTo>
                      <a:pt x="15" y="5"/>
                    </a:lnTo>
                    <a:lnTo>
                      <a:pt x="16" y="6"/>
                    </a:lnTo>
                    <a:lnTo>
                      <a:pt x="16" y="7"/>
                    </a:lnTo>
                    <a:lnTo>
                      <a:pt x="15" y="9"/>
                    </a:lnTo>
                    <a:lnTo>
                      <a:pt x="15" y="11"/>
                    </a:lnTo>
                    <a:lnTo>
                      <a:pt x="15" y="15"/>
                    </a:lnTo>
                    <a:lnTo>
                      <a:pt x="15" y="16"/>
                    </a:lnTo>
                    <a:lnTo>
                      <a:pt x="15" y="17"/>
                    </a:lnTo>
                    <a:lnTo>
                      <a:pt x="15" y="18"/>
                    </a:lnTo>
                    <a:lnTo>
                      <a:pt x="14"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4" name="Freeform 668"/>
              <p:cNvSpPr>
                <a:spLocks/>
              </p:cNvSpPr>
              <p:nvPr/>
            </p:nvSpPr>
            <p:spPr bwMode="auto">
              <a:xfrm>
                <a:off x="3836485" y="2380336"/>
                <a:ext cx="3819" cy="2864"/>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0 w 4"/>
                  <a:gd name="T9" fmla="*/ 2147483647 h 3"/>
                  <a:gd name="T10" fmla="*/ 2147483647 w 4"/>
                  <a:gd name="T11" fmla="*/ 0 h 3"/>
                  <a:gd name="T12" fmla="*/ 2147483647 w 4"/>
                  <a:gd name="T13" fmla="*/ 0 h 3"/>
                  <a:gd name="T14" fmla="*/ 2147483647 w 4"/>
                  <a:gd name="T15" fmla="*/ 2147483647 h 3"/>
                  <a:gd name="T16" fmla="*/ 2147483647 w 4"/>
                  <a:gd name="T17" fmla="*/ 2147483647 h 3"/>
                  <a:gd name="T18" fmla="*/ 2147483647 w 4"/>
                  <a:gd name="T19" fmla="*/ 2147483647 h 3"/>
                  <a:gd name="T20" fmla="*/ 2147483647 w 4"/>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3">
                    <a:moveTo>
                      <a:pt x="2" y="3"/>
                    </a:moveTo>
                    <a:lnTo>
                      <a:pt x="2" y="3"/>
                    </a:lnTo>
                    <a:lnTo>
                      <a:pt x="1" y="3"/>
                    </a:lnTo>
                    <a:lnTo>
                      <a:pt x="0" y="2"/>
                    </a:lnTo>
                    <a:lnTo>
                      <a:pt x="0" y="1"/>
                    </a:lnTo>
                    <a:lnTo>
                      <a:pt x="1" y="0"/>
                    </a:lnTo>
                    <a:lnTo>
                      <a:pt x="4" y="1"/>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5" name="Freeform 669"/>
              <p:cNvSpPr>
                <a:spLocks/>
              </p:cNvSpPr>
              <p:nvPr/>
            </p:nvSpPr>
            <p:spPr bwMode="auto">
              <a:xfrm>
                <a:off x="3832666" y="2397524"/>
                <a:ext cx="8594" cy="17187"/>
              </a:xfrm>
              <a:custGeom>
                <a:avLst/>
                <a:gdLst>
                  <a:gd name="T0" fmla="*/ 2147483647 w 9"/>
                  <a:gd name="T1" fmla="*/ 2147483647 h 18"/>
                  <a:gd name="T2" fmla="*/ 2147483647 w 9"/>
                  <a:gd name="T3" fmla="*/ 2147483647 h 18"/>
                  <a:gd name="T4" fmla="*/ 2147483647 w 9"/>
                  <a:gd name="T5" fmla="*/ 2147483647 h 18"/>
                  <a:gd name="T6" fmla="*/ 0 w 9"/>
                  <a:gd name="T7" fmla="*/ 2147483647 h 18"/>
                  <a:gd name="T8" fmla="*/ 0 w 9"/>
                  <a:gd name="T9" fmla="*/ 2147483647 h 18"/>
                  <a:gd name="T10" fmla="*/ 0 w 9"/>
                  <a:gd name="T11" fmla="*/ 2147483647 h 18"/>
                  <a:gd name="T12" fmla="*/ 0 w 9"/>
                  <a:gd name="T13" fmla="*/ 2147483647 h 18"/>
                  <a:gd name="T14" fmla="*/ 2147483647 w 9"/>
                  <a:gd name="T15" fmla="*/ 2147483647 h 18"/>
                  <a:gd name="T16" fmla="*/ 2147483647 w 9"/>
                  <a:gd name="T17" fmla="*/ 2147483647 h 18"/>
                  <a:gd name="T18" fmla="*/ 2147483647 w 9"/>
                  <a:gd name="T19" fmla="*/ 2147483647 h 18"/>
                  <a:gd name="T20" fmla="*/ 2147483647 w 9"/>
                  <a:gd name="T21" fmla="*/ 2147483647 h 18"/>
                  <a:gd name="T22" fmla="*/ 2147483647 w 9"/>
                  <a:gd name="T23" fmla="*/ 2147483647 h 18"/>
                  <a:gd name="T24" fmla="*/ 2147483647 w 9"/>
                  <a:gd name="T25" fmla="*/ 2147483647 h 18"/>
                  <a:gd name="T26" fmla="*/ 2147483647 w 9"/>
                  <a:gd name="T27" fmla="*/ 2147483647 h 18"/>
                  <a:gd name="T28" fmla="*/ 2147483647 w 9"/>
                  <a:gd name="T29" fmla="*/ 2147483647 h 18"/>
                  <a:gd name="T30" fmla="*/ 2147483647 w 9"/>
                  <a:gd name="T31" fmla="*/ 0 h 18"/>
                  <a:gd name="T32" fmla="*/ 2147483647 w 9"/>
                  <a:gd name="T33" fmla="*/ 0 h 18"/>
                  <a:gd name="T34" fmla="*/ 2147483647 w 9"/>
                  <a:gd name="T35" fmla="*/ 0 h 18"/>
                  <a:gd name="T36" fmla="*/ 2147483647 w 9"/>
                  <a:gd name="T37" fmla="*/ 2147483647 h 18"/>
                  <a:gd name="T38" fmla="*/ 2147483647 w 9"/>
                  <a:gd name="T39" fmla="*/ 2147483647 h 18"/>
                  <a:gd name="T40" fmla="*/ 2147483647 w 9"/>
                  <a:gd name="T41" fmla="*/ 2147483647 h 18"/>
                  <a:gd name="T42" fmla="*/ 2147483647 w 9"/>
                  <a:gd name="T43" fmla="*/ 2147483647 h 18"/>
                  <a:gd name="T44" fmla="*/ 2147483647 w 9"/>
                  <a:gd name="T45" fmla="*/ 2147483647 h 18"/>
                  <a:gd name="T46" fmla="*/ 2147483647 w 9"/>
                  <a:gd name="T47" fmla="*/ 2147483647 h 18"/>
                  <a:gd name="T48" fmla="*/ 2147483647 w 9"/>
                  <a:gd name="T49" fmla="*/ 2147483647 h 18"/>
                  <a:gd name="T50" fmla="*/ 2147483647 w 9"/>
                  <a:gd name="T51" fmla="*/ 2147483647 h 18"/>
                  <a:gd name="T52" fmla="*/ 2147483647 w 9"/>
                  <a:gd name="T53" fmla="*/ 2147483647 h 18"/>
                  <a:gd name="T54" fmla="*/ 2147483647 w 9"/>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8">
                    <a:moveTo>
                      <a:pt x="4" y="18"/>
                    </a:moveTo>
                    <a:lnTo>
                      <a:pt x="4" y="18"/>
                    </a:lnTo>
                    <a:lnTo>
                      <a:pt x="1" y="16"/>
                    </a:lnTo>
                    <a:lnTo>
                      <a:pt x="0" y="15"/>
                    </a:lnTo>
                    <a:lnTo>
                      <a:pt x="0" y="11"/>
                    </a:lnTo>
                    <a:lnTo>
                      <a:pt x="1" y="9"/>
                    </a:lnTo>
                    <a:lnTo>
                      <a:pt x="4" y="5"/>
                    </a:lnTo>
                    <a:lnTo>
                      <a:pt x="6" y="2"/>
                    </a:lnTo>
                    <a:lnTo>
                      <a:pt x="6" y="1"/>
                    </a:lnTo>
                    <a:lnTo>
                      <a:pt x="5" y="1"/>
                    </a:lnTo>
                    <a:lnTo>
                      <a:pt x="6" y="0"/>
                    </a:lnTo>
                    <a:lnTo>
                      <a:pt x="8" y="0"/>
                    </a:lnTo>
                    <a:lnTo>
                      <a:pt x="9" y="1"/>
                    </a:lnTo>
                    <a:lnTo>
                      <a:pt x="6" y="5"/>
                    </a:lnTo>
                    <a:lnTo>
                      <a:pt x="5" y="13"/>
                    </a:lnTo>
                    <a:lnTo>
                      <a:pt x="5" y="17"/>
                    </a:lnTo>
                    <a:lnTo>
                      <a:pt x="5" y="18"/>
                    </a:lnTo>
                    <a:lnTo>
                      <a:pt x="4"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66" name="Freeform 670"/>
              <p:cNvSpPr>
                <a:spLocks/>
              </p:cNvSpPr>
              <p:nvPr/>
            </p:nvSpPr>
            <p:spPr bwMode="auto">
              <a:xfrm>
                <a:off x="2560265" y="3072814"/>
                <a:ext cx="41825" cy="38723"/>
              </a:xfrm>
              <a:custGeom>
                <a:avLst/>
                <a:gdLst>
                  <a:gd name="T0" fmla="*/ 34925 w 44"/>
                  <a:gd name="T1" fmla="*/ 3175 h 40"/>
                  <a:gd name="T2" fmla="*/ 31750 w 44"/>
                  <a:gd name="T3" fmla="*/ 3175 h 40"/>
                  <a:gd name="T4" fmla="*/ 28575 w 44"/>
                  <a:gd name="T5" fmla="*/ 3175 h 40"/>
                  <a:gd name="T6" fmla="*/ 28575 w 44"/>
                  <a:gd name="T7" fmla="*/ 0 h 40"/>
                  <a:gd name="T8" fmla="*/ 26988 w 44"/>
                  <a:gd name="T9" fmla="*/ 0 h 40"/>
                  <a:gd name="T10" fmla="*/ 26988 w 44"/>
                  <a:gd name="T11" fmla="*/ 1588 h 40"/>
                  <a:gd name="T12" fmla="*/ 26988 w 44"/>
                  <a:gd name="T13" fmla="*/ 3175 h 40"/>
                  <a:gd name="T14" fmla="*/ 22225 w 44"/>
                  <a:gd name="T15" fmla="*/ 1588 h 40"/>
                  <a:gd name="T16" fmla="*/ 20638 w 44"/>
                  <a:gd name="T17" fmla="*/ 0 h 40"/>
                  <a:gd name="T18" fmla="*/ 19050 w 44"/>
                  <a:gd name="T19" fmla="*/ 3175 h 40"/>
                  <a:gd name="T20" fmla="*/ 19050 w 44"/>
                  <a:gd name="T21" fmla="*/ 7938 h 40"/>
                  <a:gd name="T22" fmla="*/ 14288 w 44"/>
                  <a:gd name="T23" fmla="*/ 9525 h 40"/>
                  <a:gd name="T24" fmla="*/ 12700 w 44"/>
                  <a:gd name="T25" fmla="*/ 12700 h 40"/>
                  <a:gd name="T26" fmla="*/ 11113 w 44"/>
                  <a:gd name="T27" fmla="*/ 17463 h 40"/>
                  <a:gd name="T28" fmla="*/ 7938 w 44"/>
                  <a:gd name="T29" fmla="*/ 19050 h 40"/>
                  <a:gd name="T30" fmla="*/ 3175 w 44"/>
                  <a:gd name="T31" fmla="*/ 19050 h 40"/>
                  <a:gd name="T32" fmla="*/ 0 w 44"/>
                  <a:gd name="T33" fmla="*/ 20638 h 40"/>
                  <a:gd name="T34" fmla="*/ 1588 w 44"/>
                  <a:gd name="T35" fmla="*/ 28575 h 40"/>
                  <a:gd name="T36" fmla="*/ 1588 w 44"/>
                  <a:gd name="T37" fmla="*/ 34925 h 40"/>
                  <a:gd name="T38" fmla="*/ 3175 w 44"/>
                  <a:gd name="T39" fmla="*/ 38100 h 40"/>
                  <a:gd name="T40" fmla="*/ 4763 w 44"/>
                  <a:gd name="T41" fmla="*/ 42863 h 40"/>
                  <a:gd name="T42" fmla="*/ 7938 w 44"/>
                  <a:gd name="T43" fmla="*/ 47625 h 40"/>
                  <a:gd name="T44" fmla="*/ 7938 w 44"/>
                  <a:gd name="T45" fmla="*/ 52388 h 40"/>
                  <a:gd name="T46" fmla="*/ 11113 w 44"/>
                  <a:gd name="T47" fmla="*/ 50800 h 40"/>
                  <a:gd name="T48" fmla="*/ 11113 w 44"/>
                  <a:gd name="T49" fmla="*/ 50800 h 40"/>
                  <a:gd name="T50" fmla="*/ 9525 w 44"/>
                  <a:gd name="T51" fmla="*/ 52388 h 40"/>
                  <a:gd name="T52" fmla="*/ 11113 w 44"/>
                  <a:gd name="T53" fmla="*/ 55563 h 40"/>
                  <a:gd name="T54" fmla="*/ 11113 w 44"/>
                  <a:gd name="T55" fmla="*/ 60325 h 40"/>
                  <a:gd name="T56" fmla="*/ 12700 w 44"/>
                  <a:gd name="T57" fmla="*/ 61913 h 40"/>
                  <a:gd name="T58" fmla="*/ 19050 w 44"/>
                  <a:gd name="T59" fmla="*/ 63500 h 40"/>
                  <a:gd name="T60" fmla="*/ 26988 w 44"/>
                  <a:gd name="T61" fmla="*/ 63500 h 40"/>
                  <a:gd name="T62" fmla="*/ 31750 w 44"/>
                  <a:gd name="T63" fmla="*/ 63500 h 40"/>
                  <a:gd name="T64" fmla="*/ 46038 w 44"/>
                  <a:gd name="T65" fmla="*/ 61913 h 40"/>
                  <a:gd name="T66" fmla="*/ 50800 w 44"/>
                  <a:gd name="T67" fmla="*/ 57150 h 40"/>
                  <a:gd name="T68" fmla="*/ 53975 w 44"/>
                  <a:gd name="T69" fmla="*/ 55563 h 40"/>
                  <a:gd name="T70" fmla="*/ 57150 w 44"/>
                  <a:gd name="T71" fmla="*/ 50800 h 40"/>
                  <a:gd name="T72" fmla="*/ 61913 w 44"/>
                  <a:gd name="T73" fmla="*/ 46038 h 40"/>
                  <a:gd name="T74" fmla="*/ 65088 w 44"/>
                  <a:gd name="T75" fmla="*/ 44450 h 40"/>
                  <a:gd name="T76" fmla="*/ 68263 w 44"/>
                  <a:gd name="T77" fmla="*/ 39688 h 40"/>
                  <a:gd name="T78" fmla="*/ 68263 w 44"/>
                  <a:gd name="T79" fmla="*/ 28575 h 40"/>
                  <a:gd name="T80" fmla="*/ 69850 w 44"/>
                  <a:gd name="T81" fmla="*/ 26988 h 40"/>
                  <a:gd name="T82" fmla="*/ 69850 w 44"/>
                  <a:gd name="T83" fmla="*/ 25400 h 40"/>
                  <a:gd name="T84" fmla="*/ 65088 w 44"/>
                  <a:gd name="T85" fmla="*/ 19050 h 40"/>
                  <a:gd name="T86" fmla="*/ 57150 w 44"/>
                  <a:gd name="T87" fmla="*/ 14288 h 40"/>
                  <a:gd name="T88" fmla="*/ 55563 w 44"/>
                  <a:gd name="T89" fmla="*/ 14288 h 40"/>
                  <a:gd name="T90" fmla="*/ 52388 w 44"/>
                  <a:gd name="T91" fmla="*/ 12700 h 40"/>
                  <a:gd name="T92" fmla="*/ 50800 w 44"/>
                  <a:gd name="T93" fmla="*/ 11113 h 40"/>
                  <a:gd name="T94" fmla="*/ 44450 w 44"/>
                  <a:gd name="T95" fmla="*/ 9525 h 40"/>
                  <a:gd name="T96" fmla="*/ 42863 w 44"/>
                  <a:gd name="T97" fmla="*/ 7938 h 40"/>
                  <a:gd name="T98" fmla="*/ 34925 w 44"/>
                  <a:gd name="T99" fmla="*/ 3175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 h="40">
                    <a:moveTo>
                      <a:pt x="22" y="2"/>
                    </a:moveTo>
                    <a:lnTo>
                      <a:pt x="22" y="2"/>
                    </a:lnTo>
                    <a:lnTo>
                      <a:pt x="20" y="2"/>
                    </a:lnTo>
                    <a:lnTo>
                      <a:pt x="18" y="2"/>
                    </a:lnTo>
                    <a:lnTo>
                      <a:pt x="18" y="0"/>
                    </a:lnTo>
                    <a:lnTo>
                      <a:pt x="17" y="0"/>
                    </a:lnTo>
                    <a:lnTo>
                      <a:pt x="17" y="1"/>
                    </a:lnTo>
                    <a:lnTo>
                      <a:pt x="17" y="2"/>
                    </a:lnTo>
                    <a:lnTo>
                      <a:pt x="14" y="1"/>
                    </a:lnTo>
                    <a:lnTo>
                      <a:pt x="13" y="0"/>
                    </a:lnTo>
                    <a:lnTo>
                      <a:pt x="12" y="1"/>
                    </a:lnTo>
                    <a:lnTo>
                      <a:pt x="12" y="2"/>
                    </a:lnTo>
                    <a:lnTo>
                      <a:pt x="12" y="5"/>
                    </a:lnTo>
                    <a:lnTo>
                      <a:pt x="9" y="6"/>
                    </a:lnTo>
                    <a:lnTo>
                      <a:pt x="8" y="8"/>
                    </a:lnTo>
                    <a:lnTo>
                      <a:pt x="7" y="11"/>
                    </a:lnTo>
                    <a:lnTo>
                      <a:pt x="5" y="12"/>
                    </a:lnTo>
                    <a:lnTo>
                      <a:pt x="2" y="12"/>
                    </a:lnTo>
                    <a:lnTo>
                      <a:pt x="1" y="12"/>
                    </a:lnTo>
                    <a:lnTo>
                      <a:pt x="0" y="13"/>
                    </a:lnTo>
                    <a:lnTo>
                      <a:pt x="1" y="18"/>
                    </a:lnTo>
                    <a:lnTo>
                      <a:pt x="1" y="22"/>
                    </a:lnTo>
                    <a:lnTo>
                      <a:pt x="2" y="24"/>
                    </a:lnTo>
                    <a:lnTo>
                      <a:pt x="3" y="27"/>
                    </a:lnTo>
                    <a:lnTo>
                      <a:pt x="5" y="30"/>
                    </a:lnTo>
                    <a:lnTo>
                      <a:pt x="5" y="33"/>
                    </a:lnTo>
                    <a:lnTo>
                      <a:pt x="7" y="32"/>
                    </a:lnTo>
                    <a:lnTo>
                      <a:pt x="6" y="33"/>
                    </a:lnTo>
                    <a:lnTo>
                      <a:pt x="6" y="34"/>
                    </a:lnTo>
                    <a:lnTo>
                      <a:pt x="7" y="35"/>
                    </a:lnTo>
                    <a:lnTo>
                      <a:pt x="7" y="38"/>
                    </a:lnTo>
                    <a:lnTo>
                      <a:pt x="8" y="39"/>
                    </a:lnTo>
                    <a:lnTo>
                      <a:pt x="12" y="40"/>
                    </a:lnTo>
                    <a:lnTo>
                      <a:pt x="17" y="40"/>
                    </a:lnTo>
                    <a:lnTo>
                      <a:pt x="20" y="40"/>
                    </a:lnTo>
                    <a:lnTo>
                      <a:pt x="24" y="40"/>
                    </a:lnTo>
                    <a:lnTo>
                      <a:pt x="29" y="39"/>
                    </a:lnTo>
                    <a:lnTo>
                      <a:pt x="32" y="36"/>
                    </a:lnTo>
                    <a:lnTo>
                      <a:pt x="34" y="35"/>
                    </a:lnTo>
                    <a:lnTo>
                      <a:pt x="36" y="32"/>
                    </a:lnTo>
                    <a:lnTo>
                      <a:pt x="39" y="29"/>
                    </a:lnTo>
                    <a:lnTo>
                      <a:pt x="41" y="28"/>
                    </a:lnTo>
                    <a:lnTo>
                      <a:pt x="41" y="27"/>
                    </a:lnTo>
                    <a:lnTo>
                      <a:pt x="43" y="25"/>
                    </a:lnTo>
                    <a:lnTo>
                      <a:pt x="43" y="18"/>
                    </a:lnTo>
                    <a:lnTo>
                      <a:pt x="44" y="17"/>
                    </a:lnTo>
                    <a:lnTo>
                      <a:pt x="44" y="16"/>
                    </a:lnTo>
                    <a:lnTo>
                      <a:pt x="43" y="13"/>
                    </a:lnTo>
                    <a:lnTo>
                      <a:pt x="41" y="12"/>
                    </a:lnTo>
                    <a:lnTo>
                      <a:pt x="36" y="9"/>
                    </a:lnTo>
                    <a:lnTo>
                      <a:pt x="35" y="9"/>
                    </a:lnTo>
                    <a:lnTo>
                      <a:pt x="33" y="8"/>
                    </a:lnTo>
                    <a:lnTo>
                      <a:pt x="32" y="7"/>
                    </a:lnTo>
                    <a:lnTo>
                      <a:pt x="28" y="6"/>
                    </a:lnTo>
                    <a:lnTo>
                      <a:pt x="27" y="5"/>
                    </a:lnTo>
                    <a:lnTo>
                      <a:pt x="24" y="3"/>
                    </a:lnTo>
                    <a:lnTo>
                      <a:pt x="22" y="2"/>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67" name="Freeform 671"/>
              <p:cNvSpPr>
                <a:spLocks/>
              </p:cNvSpPr>
              <p:nvPr/>
            </p:nvSpPr>
            <p:spPr bwMode="auto">
              <a:xfrm>
                <a:off x="2625327" y="3023247"/>
                <a:ext cx="4647" cy="4646"/>
              </a:xfrm>
              <a:custGeom>
                <a:avLst/>
                <a:gdLst>
                  <a:gd name="T0" fmla="*/ 6350 w 4"/>
                  <a:gd name="T1" fmla="*/ 3175 h 6"/>
                  <a:gd name="T2" fmla="*/ 6350 w 4"/>
                  <a:gd name="T3" fmla="*/ 3175 h 6"/>
                  <a:gd name="T4" fmla="*/ 6350 w 4"/>
                  <a:gd name="T5" fmla="*/ 1588 h 6"/>
                  <a:gd name="T6" fmla="*/ 6350 w 4"/>
                  <a:gd name="T7" fmla="*/ 0 h 6"/>
                  <a:gd name="T8" fmla="*/ 6350 w 4"/>
                  <a:gd name="T9" fmla="*/ 0 h 6"/>
                  <a:gd name="T10" fmla="*/ 4763 w 4"/>
                  <a:gd name="T11" fmla="*/ 0 h 6"/>
                  <a:gd name="T12" fmla="*/ 4763 w 4"/>
                  <a:gd name="T13" fmla="*/ 3175 h 6"/>
                  <a:gd name="T14" fmla="*/ 4763 w 4"/>
                  <a:gd name="T15" fmla="*/ 3175 h 6"/>
                  <a:gd name="T16" fmla="*/ 0 w 4"/>
                  <a:gd name="T17" fmla="*/ 9525 h 6"/>
                  <a:gd name="T18" fmla="*/ 0 w 4"/>
                  <a:gd name="T19" fmla="*/ 9525 h 6"/>
                  <a:gd name="T20" fmla="*/ 1588 w 4"/>
                  <a:gd name="T21" fmla="*/ 9525 h 6"/>
                  <a:gd name="T22" fmla="*/ 4763 w 4"/>
                  <a:gd name="T23" fmla="*/ 9525 h 6"/>
                  <a:gd name="T24" fmla="*/ 4763 w 4"/>
                  <a:gd name="T25" fmla="*/ 9525 h 6"/>
                  <a:gd name="T26" fmla="*/ 6350 w 4"/>
                  <a:gd name="T27" fmla="*/ 7938 h 6"/>
                  <a:gd name="T28" fmla="*/ 6350 w 4"/>
                  <a:gd name="T29" fmla="*/ 3175 h 6"/>
                  <a:gd name="T30" fmla="*/ 6350 w 4"/>
                  <a:gd name="T31" fmla="*/ 3175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6">
                    <a:moveTo>
                      <a:pt x="4" y="2"/>
                    </a:moveTo>
                    <a:lnTo>
                      <a:pt x="4" y="2"/>
                    </a:lnTo>
                    <a:lnTo>
                      <a:pt x="4" y="1"/>
                    </a:lnTo>
                    <a:lnTo>
                      <a:pt x="4" y="0"/>
                    </a:lnTo>
                    <a:lnTo>
                      <a:pt x="3" y="0"/>
                    </a:lnTo>
                    <a:lnTo>
                      <a:pt x="3" y="2"/>
                    </a:lnTo>
                    <a:lnTo>
                      <a:pt x="0" y="6"/>
                    </a:lnTo>
                    <a:lnTo>
                      <a:pt x="1" y="6"/>
                    </a:lnTo>
                    <a:lnTo>
                      <a:pt x="3" y="6"/>
                    </a:lnTo>
                    <a:lnTo>
                      <a:pt x="4" y="5"/>
                    </a:lnTo>
                    <a:lnTo>
                      <a:pt x="4" y="2"/>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68" name="Freeform 672"/>
              <p:cNvSpPr>
                <a:spLocks/>
              </p:cNvSpPr>
              <p:nvPr/>
            </p:nvSpPr>
            <p:spPr bwMode="auto">
              <a:xfrm>
                <a:off x="2626876" y="3010856"/>
                <a:ext cx="35630" cy="82094"/>
              </a:xfrm>
              <a:custGeom>
                <a:avLst/>
                <a:gdLst>
                  <a:gd name="T0" fmla="*/ 50800 w 37"/>
                  <a:gd name="T1" fmla="*/ 0 h 85"/>
                  <a:gd name="T2" fmla="*/ 46037 w 37"/>
                  <a:gd name="T3" fmla="*/ 1587 h 85"/>
                  <a:gd name="T4" fmla="*/ 46037 w 37"/>
                  <a:gd name="T5" fmla="*/ 3175 h 85"/>
                  <a:gd name="T6" fmla="*/ 41275 w 37"/>
                  <a:gd name="T7" fmla="*/ 11112 h 85"/>
                  <a:gd name="T8" fmla="*/ 39687 w 37"/>
                  <a:gd name="T9" fmla="*/ 15875 h 85"/>
                  <a:gd name="T10" fmla="*/ 39687 w 37"/>
                  <a:gd name="T11" fmla="*/ 20637 h 85"/>
                  <a:gd name="T12" fmla="*/ 36512 w 37"/>
                  <a:gd name="T13" fmla="*/ 28575 h 85"/>
                  <a:gd name="T14" fmla="*/ 33337 w 37"/>
                  <a:gd name="T15" fmla="*/ 28575 h 85"/>
                  <a:gd name="T16" fmla="*/ 28575 w 37"/>
                  <a:gd name="T17" fmla="*/ 38100 h 85"/>
                  <a:gd name="T18" fmla="*/ 25400 w 37"/>
                  <a:gd name="T19" fmla="*/ 44450 h 85"/>
                  <a:gd name="T20" fmla="*/ 23812 w 37"/>
                  <a:gd name="T21" fmla="*/ 52387 h 85"/>
                  <a:gd name="T22" fmla="*/ 23812 w 37"/>
                  <a:gd name="T23" fmla="*/ 58737 h 85"/>
                  <a:gd name="T24" fmla="*/ 23812 w 37"/>
                  <a:gd name="T25" fmla="*/ 73025 h 85"/>
                  <a:gd name="T26" fmla="*/ 15875 w 37"/>
                  <a:gd name="T27" fmla="*/ 88900 h 85"/>
                  <a:gd name="T28" fmla="*/ 11112 w 37"/>
                  <a:gd name="T29" fmla="*/ 96837 h 85"/>
                  <a:gd name="T30" fmla="*/ 4762 w 37"/>
                  <a:gd name="T31" fmla="*/ 103187 h 85"/>
                  <a:gd name="T32" fmla="*/ 0 w 37"/>
                  <a:gd name="T33" fmla="*/ 103187 h 85"/>
                  <a:gd name="T34" fmla="*/ 4762 w 37"/>
                  <a:gd name="T35" fmla="*/ 115887 h 85"/>
                  <a:gd name="T36" fmla="*/ 4762 w 37"/>
                  <a:gd name="T37" fmla="*/ 128587 h 85"/>
                  <a:gd name="T38" fmla="*/ 7937 w 37"/>
                  <a:gd name="T39" fmla="*/ 134937 h 85"/>
                  <a:gd name="T40" fmla="*/ 14287 w 37"/>
                  <a:gd name="T41" fmla="*/ 131762 h 85"/>
                  <a:gd name="T42" fmla="*/ 23812 w 37"/>
                  <a:gd name="T43" fmla="*/ 128587 h 85"/>
                  <a:gd name="T44" fmla="*/ 30162 w 37"/>
                  <a:gd name="T45" fmla="*/ 128587 h 85"/>
                  <a:gd name="T46" fmla="*/ 30162 w 37"/>
                  <a:gd name="T47" fmla="*/ 122237 h 85"/>
                  <a:gd name="T48" fmla="*/ 33337 w 37"/>
                  <a:gd name="T49" fmla="*/ 120650 h 85"/>
                  <a:gd name="T50" fmla="*/ 31750 w 37"/>
                  <a:gd name="T51" fmla="*/ 114300 h 85"/>
                  <a:gd name="T52" fmla="*/ 31750 w 37"/>
                  <a:gd name="T53" fmla="*/ 111125 h 85"/>
                  <a:gd name="T54" fmla="*/ 28575 w 37"/>
                  <a:gd name="T55" fmla="*/ 104775 h 85"/>
                  <a:gd name="T56" fmla="*/ 30162 w 37"/>
                  <a:gd name="T57" fmla="*/ 103187 h 85"/>
                  <a:gd name="T58" fmla="*/ 31750 w 37"/>
                  <a:gd name="T59" fmla="*/ 95250 h 85"/>
                  <a:gd name="T60" fmla="*/ 36512 w 37"/>
                  <a:gd name="T61" fmla="*/ 85725 h 85"/>
                  <a:gd name="T62" fmla="*/ 38100 w 37"/>
                  <a:gd name="T63" fmla="*/ 80962 h 85"/>
                  <a:gd name="T64" fmla="*/ 42862 w 37"/>
                  <a:gd name="T65" fmla="*/ 77787 h 85"/>
                  <a:gd name="T66" fmla="*/ 46037 w 37"/>
                  <a:gd name="T67" fmla="*/ 76200 h 85"/>
                  <a:gd name="T68" fmla="*/ 46037 w 37"/>
                  <a:gd name="T69" fmla="*/ 71437 h 85"/>
                  <a:gd name="T70" fmla="*/ 49212 w 37"/>
                  <a:gd name="T71" fmla="*/ 68262 h 85"/>
                  <a:gd name="T72" fmla="*/ 50800 w 37"/>
                  <a:gd name="T73" fmla="*/ 53975 h 85"/>
                  <a:gd name="T74" fmla="*/ 50800 w 37"/>
                  <a:gd name="T75" fmla="*/ 52387 h 85"/>
                  <a:gd name="T76" fmla="*/ 50800 w 37"/>
                  <a:gd name="T77" fmla="*/ 50800 h 85"/>
                  <a:gd name="T78" fmla="*/ 55562 w 37"/>
                  <a:gd name="T79" fmla="*/ 39687 h 85"/>
                  <a:gd name="T80" fmla="*/ 57150 w 37"/>
                  <a:gd name="T81" fmla="*/ 36512 h 85"/>
                  <a:gd name="T82" fmla="*/ 55562 w 37"/>
                  <a:gd name="T83" fmla="*/ 33337 h 85"/>
                  <a:gd name="T84" fmla="*/ 55562 w 37"/>
                  <a:gd name="T85" fmla="*/ 26987 h 85"/>
                  <a:gd name="T86" fmla="*/ 55562 w 37"/>
                  <a:gd name="T87" fmla="*/ 20637 h 85"/>
                  <a:gd name="T88" fmla="*/ 55562 w 37"/>
                  <a:gd name="T89" fmla="*/ 17462 h 85"/>
                  <a:gd name="T90" fmla="*/ 57150 w 37"/>
                  <a:gd name="T91" fmla="*/ 12700 h 85"/>
                  <a:gd name="T92" fmla="*/ 55562 w 37"/>
                  <a:gd name="T93" fmla="*/ 7937 h 85"/>
                  <a:gd name="T94" fmla="*/ 53975 w 37"/>
                  <a:gd name="T95" fmla="*/ 3175 h 85"/>
                  <a:gd name="T96" fmla="*/ 53975 w 37"/>
                  <a:gd name="T97" fmla="*/ 0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 h="85">
                    <a:moveTo>
                      <a:pt x="34" y="0"/>
                    </a:moveTo>
                    <a:lnTo>
                      <a:pt x="34" y="0"/>
                    </a:lnTo>
                    <a:lnTo>
                      <a:pt x="32" y="0"/>
                    </a:lnTo>
                    <a:lnTo>
                      <a:pt x="30" y="1"/>
                    </a:lnTo>
                    <a:lnTo>
                      <a:pt x="29" y="1"/>
                    </a:lnTo>
                    <a:lnTo>
                      <a:pt x="29" y="2"/>
                    </a:lnTo>
                    <a:lnTo>
                      <a:pt x="27" y="5"/>
                    </a:lnTo>
                    <a:lnTo>
                      <a:pt x="26" y="7"/>
                    </a:lnTo>
                    <a:lnTo>
                      <a:pt x="25" y="8"/>
                    </a:lnTo>
                    <a:lnTo>
                      <a:pt x="25" y="10"/>
                    </a:lnTo>
                    <a:lnTo>
                      <a:pt x="25" y="11"/>
                    </a:lnTo>
                    <a:lnTo>
                      <a:pt x="25" y="13"/>
                    </a:lnTo>
                    <a:lnTo>
                      <a:pt x="24" y="16"/>
                    </a:lnTo>
                    <a:lnTo>
                      <a:pt x="23" y="18"/>
                    </a:lnTo>
                    <a:lnTo>
                      <a:pt x="21" y="18"/>
                    </a:lnTo>
                    <a:lnTo>
                      <a:pt x="18" y="24"/>
                    </a:lnTo>
                    <a:lnTo>
                      <a:pt x="16" y="27"/>
                    </a:lnTo>
                    <a:lnTo>
                      <a:pt x="16" y="28"/>
                    </a:lnTo>
                    <a:lnTo>
                      <a:pt x="16" y="29"/>
                    </a:lnTo>
                    <a:lnTo>
                      <a:pt x="15" y="33"/>
                    </a:lnTo>
                    <a:lnTo>
                      <a:pt x="15" y="37"/>
                    </a:lnTo>
                    <a:lnTo>
                      <a:pt x="16" y="43"/>
                    </a:lnTo>
                    <a:lnTo>
                      <a:pt x="15" y="46"/>
                    </a:lnTo>
                    <a:lnTo>
                      <a:pt x="13" y="51"/>
                    </a:lnTo>
                    <a:lnTo>
                      <a:pt x="10" y="56"/>
                    </a:lnTo>
                    <a:lnTo>
                      <a:pt x="7" y="61"/>
                    </a:lnTo>
                    <a:lnTo>
                      <a:pt x="4" y="65"/>
                    </a:lnTo>
                    <a:lnTo>
                      <a:pt x="3" y="65"/>
                    </a:lnTo>
                    <a:lnTo>
                      <a:pt x="2" y="65"/>
                    </a:lnTo>
                    <a:lnTo>
                      <a:pt x="0" y="65"/>
                    </a:lnTo>
                    <a:lnTo>
                      <a:pt x="2" y="67"/>
                    </a:lnTo>
                    <a:lnTo>
                      <a:pt x="3" y="73"/>
                    </a:lnTo>
                    <a:lnTo>
                      <a:pt x="3" y="77"/>
                    </a:lnTo>
                    <a:lnTo>
                      <a:pt x="3" y="81"/>
                    </a:lnTo>
                    <a:lnTo>
                      <a:pt x="3" y="84"/>
                    </a:lnTo>
                    <a:lnTo>
                      <a:pt x="5" y="85"/>
                    </a:lnTo>
                    <a:lnTo>
                      <a:pt x="7" y="84"/>
                    </a:lnTo>
                    <a:lnTo>
                      <a:pt x="9" y="83"/>
                    </a:lnTo>
                    <a:lnTo>
                      <a:pt x="15" y="81"/>
                    </a:lnTo>
                    <a:lnTo>
                      <a:pt x="18" y="81"/>
                    </a:lnTo>
                    <a:lnTo>
                      <a:pt x="19" y="81"/>
                    </a:lnTo>
                    <a:lnTo>
                      <a:pt x="19" y="78"/>
                    </a:lnTo>
                    <a:lnTo>
                      <a:pt x="19" y="77"/>
                    </a:lnTo>
                    <a:lnTo>
                      <a:pt x="21" y="77"/>
                    </a:lnTo>
                    <a:lnTo>
                      <a:pt x="21" y="76"/>
                    </a:lnTo>
                    <a:lnTo>
                      <a:pt x="20" y="74"/>
                    </a:lnTo>
                    <a:lnTo>
                      <a:pt x="20" y="72"/>
                    </a:lnTo>
                    <a:lnTo>
                      <a:pt x="20" y="70"/>
                    </a:lnTo>
                    <a:lnTo>
                      <a:pt x="19" y="67"/>
                    </a:lnTo>
                    <a:lnTo>
                      <a:pt x="18" y="66"/>
                    </a:lnTo>
                    <a:lnTo>
                      <a:pt x="19" y="65"/>
                    </a:lnTo>
                    <a:lnTo>
                      <a:pt x="19" y="62"/>
                    </a:lnTo>
                    <a:lnTo>
                      <a:pt x="20" y="60"/>
                    </a:lnTo>
                    <a:lnTo>
                      <a:pt x="21" y="57"/>
                    </a:lnTo>
                    <a:lnTo>
                      <a:pt x="23" y="54"/>
                    </a:lnTo>
                    <a:lnTo>
                      <a:pt x="24" y="52"/>
                    </a:lnTo>
                    <a:lnTo>
                      <a:pt x="24" y="51"/>
                    </a:lnTo>
                    <a:lnTo>
                      <a:pt x="25" y="50"/>
                    </a:lnTo>
                    <a:lnTo>
                      <a:pt x="27" y="49"/>
                    </a:lnTo>
                    <a:lnTo>
                      <a:pt x="29" y="49"/>
                    </a:lnTo>
                    <a:lnTo>
                      <a:pt x="29" y="48"/>
                    </a:lnTo>
                    <a:lnTo>
                      <a:pt x="30" y="46"/>
                    </a:lnTo>
                    <a:lnTo>
                      <a:pt x="29" y="45"/>
                    </a:lnTo>
                    <a:lnTo>
                      <a:pt x="30" y="44"/>
                    </a:lnTo>
                    <a:lnTo>
                      <a:pt x="31" y="43"/>
                    </a:lnTo>
                    <a:lnTo>
                      <a:pt x="32" y="40"/>
                    </a:lnTo>
                    <a:lnTo>
                      <a:pt x="32" y="34"/>
                    </a:lnTo>
                    <a:lnTo>
                      <a:pt x="32" y="33"/>
                    </a:lnTo>
                    <a:lnTo>
                      <a:pt x="32" y="32"/>
                    </a:lnTo>
                    <a:lnTo>
                      <a:pt x="34" y="27"/>
                    </a:lnTo>
                    <a:lnTo>
                      <a:pt x="35" y="25"/>
                    </a:lnTo>
                    <a:lnTo>
                      <a:pt x="35" y="24"/>
                    </a:lnTo>
                    <a:lnTo>
                      <a:pt x="36" y="23"/>
                    </a:lnTo>
                    <a:lnTo>
                      <a:pt x="35" y="22"/>
                    </a:lnTo>
                    <a:lnTo>
                      <a:pt x="35" y="21"/>
                    </a:lnTo>
                    <a:lnTo>
                      <a:pt x="35" y="19"/>
                    </a:lnTo>
                    <a:lnTo>
                      <a:pt x="35" y="17"/>
                    </a:lnTo>
                    <a:lnTo>
                      <a:pt x="35" y="14"/>
                    </a:lnTo>
                    <a:lnTo>
                      <a:pt x="35" y="13"/>
                    </a:lnTo>
                    <a:lnTo>
                      <a:pt x="35" y="12"/>
                    </a:lnTo>
                    <a:lnTo>
                      <a:pt x="35" y="11"/>
                    </a:lnTo>
                    <a:lnTo>
                      <a:pt x="37" y="10"/>
                    </a:lnTo>
                    <a:lnTo>
                      <a:pt x="36" y="8"/>
                    </a:lnTo>
                    <a:lnTo>
                      <a:pt x="36" y="6"/>
                    </a:lnTo>
                    <a:lnTo>
                      <a:pt x="35" y="5"/>
                    </a:lnTo>
                    <a:lnTo>
                      <a:pt x="35" y="3"/>
                    </a:lnTo>
                    <a:lnTo>
                      <a:pt x="34" y="2"/>
                    </a:lnTo>
                    <a:lnTo>
                      <a:pt x="34" y="0"/>
                    </a:lnTo>
                    <a:close/>
                  </a:path>
                </a:pathLst>
              </a:custGeom>
              <a:solidFill>
                <a:srgbClr val="5ECCF3">
                  <a:lumMod val="60000"/>
                  <a:lumOff val="40000"/>
                </a:srgb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69" name="Freeform 673"/>
              <p:cNvSpPr>
                <a:spLocks/>
              </p:cNvSpPr>
              <p:nvPr/>
            </p:nvSpPr>
            <p:spPr bwMode="auto">
              <a:xfrm>
                <a:off x="2527733" y="3069716"/>
                <a:ext cx="17041" cy="10842"/>
              </a:xfrm>
              <a:custGeom>
                <a:avLst/>
                <a:gdLst>
                  <a:gd name="T0" fmla="*/ 28575 w 18"/>
                  <a:gd name="T1" fmla="*/ 9525 h 11"/>
                  <a:gd name="T2" fmla="*/ 28575 w 18"/>
                  <a:gd name="T3" fmla="*/ 9525 h 11"/>
                  <a:gd name="T4" fmla="*/ 25400 w 18"/>
                  <a:gd name="T5" fmla="*/ 9525 h 11"/>
                  <a:gd name="T6" fmla="*/ 23813 w 18"/>
                  <a:gd name="T7" fmla="*/ 7938 h 11"/>
                  <a:gd name="T8" fmla="*/ 23813 w 18"/>
                  <a:gd name="T9" fmla="*/ 7938 h 11"/>
                  <a:gd name="T10" fmla="*/ 17463 w 18"/>
                  <a:gd name="T11" fmla="*/ 3175 h 11"/>
                  <a:gd name="T12" fmla="*/ 17463 w 18"/>
                  <a:gd name="T13" fmla="*/ 3175 h 11"/>
                  <a:gd name="T14" fmla="*/ 15875 w 18"/>
                  <a:gd name="T15" fmla="*/ 1588 h 11"/>
                  <a:gd name="T16" fmla="*/ 12700 w 18"/>
                  <a:gd name="T17" fmla="*/ 0 h 11"/>
                  <a:gd name="T18" fmla="*/ 12700 w 18"/>
                  <a:gd name="T19" fmla="*/ 0 h 11"/>
                  <a:gd name="T20" fmla="*/ 12700 w 18"/>
                  <a:gd name="T21" fmla="*/ 1588 h 11"/>
                  <a:gd name="T22" fmla="*/ 9525 w 18"/>
                  <a:gd name="T23" fmla="*/ 3175 h 11"/>
                  <a:gd name="T24" fmla="*/ 9525 w 18"/>
                  <a:gd name="T25" fmla="*/ 3175 h 11"/>
                  <a:gd name="T26" fmla="*/ 6350 w 18"/>
                  <a:gd name="T27" fmla="*/ 1588 h 11"/>
                  <a:gd name="T28" fmla="*/ 6350 w 18"/>
                  <a:gd name="T29" fmla="*/ 1588 h 11"/>
                  <a:gd name="T30" fmla="*/ 4763 w 18"/>
                  <a:gd name="T31" fmla="*/ 0 h 11"/>
                  <a:gd name="T32" fmla="*/ 3175 w 18"/>
                  <a:gd name="T33" fmla="*/ 0 h 11"/>
                  <a:gd name="T34" fmla="*/ 3175 w 18"/>
                  <a:gd name="T35" fmla="*/ 0 h 11"/>
                  <a:gd name="T36" fmla="*/ 0 w 18"/>
                  <a:gd name="T37" fmla="*/ 0 h 11"/>
                  <a:gd name="T38" fmla="*/ 0 w 18"/>
                  <a:gd name="T39" fmla="*/ 1588 h 11"/>
                  <a:gd name="T40" fmla="*/ 0 w 18"/>
                  <a:gd name="T41" fmla="*/ 1588 h 11"/>
                  <a:gd name="T42" fmla="*/ 0 w 18"/>
                  <a:gd name="T43" fmla="*/ 1588 h 11"/>
                  <a:gd name="T44" fmla="*/ 4763 w 18"/>
                  <a:gd name="T45" fmla="*/ 6350 h 11"/>
                  <a:gd name="T46" fmla="*/ 4763 w 18"/>
                  <a:gd name="T47" fmla="*/ 6350 h 11"/>
                  <a:gd name="T48" fmla="*/ 4763 w 18"/>
                  <a:gd name="T49" fmla="*/ 7938 h 11"/>
                  <a:gd name="T50" fmla="*/ 6350 w 18"/>
                  <a:gd name="T51" fmla="*/ 7938 h 11"/>
                  <a:gd name="T52" fmla="*/ 6350 w 18"/>
                  <a:gd name="T53" fmla="*/ 7938 h 11"/>
                  <a:gd name="T54" fmla="*/ 12700 w 18"/>
                  <a:gd name="T55" fmla="*/ 7938 h 11"/>
                  <a:gd name="T56" fmla="*/ 12700 w 18"/>
                  <a:gd name="T57" fmla="*/ 7938 h 11"/>
                  <a:gd name="T58" fmla="*/ 9525 w 18"/>
                  <a:gd name="T59" fmla="*/ 7938 h 11"/>
                  <a:gd name="T60" fmla="*/ 9525 w 18"/>
                  <a:gd name="T61" fmla="*/ 9525 h 11"/>
                  <a:gd name="T62" fmla="*/ 9525 w 18"/>
                  <a:gd name="T63" fmla="*/ 11113 h 11"/>
                  <a:gd name="T64" fmla="*/ 9525 w 18"/>
                  <a:gd name="T65" fmla="*/ 11113 h 11"/>
                  <a:gd name="T66" fmla="*/ 14288 w 18"/>
                  <a:gd name="T67" fmla="*/ 15875 h 11"/>
                  <a:gd name="T68" fmla="*/ 15875 w 18"/>
                  <a:gd name="T69" fmla="*/ 17463 h 11"/>
                  <a:gd name="T70" fmla="*/ 17463 w 18"/>
                  <a:gd name="T71" fmla="*/ 17463 h 11"/>
                  <a:gd name="T72" fmla="*/ 17463 w 18"/>
                  <a:gd name="T73" fmla="*/ 17463 h 11"/>
                  <a:gd name="T74" fmla="*/ 20638 w 18"/>
                  <a:gd name="T75" fmla="*/ 15875 h 11"/>
                  <a:gd name="T76" fmla="*/ 22225 w 18"/>
                  <a:gd name="T77" fmla="*/ 14288 h 11"/>
                  <a:gd name="T78" fmla="*/ 22225 w 18"/>
                  <a:gd name="T79" fmla="*/ 14288 h 11"/>
                  <a:gd name="T80" fmla="*/ 25400 w 18"/>
                  <a:gd name="T81" fmla="*/ 14288 h 11"/>
                  <a:gd name="T82" fmla="*/ 28575 w 18"/>
                  <a:gd name="T83" fmla="*/ 14288 h 11"/>
                  <a:gd name="T84" fmla="*/ 28575 w 18"/>
                  <a:gd name="T85" fmla="*/ 14288 h 11"/>
                  <a:gd name="T86" fmla="*/ 28575 w 18"/>
                  <a:gd name="T87" fmla="*/ 14288 h 11"/>
                  <a:gd name="T88" fmla="*/ 28575 w 18"/>
                  <a:gd name="T89" fmla="*/ 9525 h 11"/>
                  <a:gd name="T90" fmla="*/ 28575 w 18"/>
                  <a:gd name="T91" fmla="*/ 9525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 h="11">
                    <a:moveTo>
                      <a:pt x="18" y="6"/>
                    </a:moveTo>
                    <a:lnTo>
                      <a:pt x="18" y="6"/>
                    </a:lnTo>
                    <a:lnTo>
                      <a:pt x="16" y="6"/>
                    </a:lnTo>
                    <a:lnTo>
                      <a:pt x="15" y="5"/>
                    </a:lnTo>
                    <a:lnTo>
                      <a:pt x="11" y="2"/>
                    </a:lnTo>
                    <a:lnTo>
                      <a:pt x="10" y="1"/>
                    </a:lnTo>
                    <a:lnTo>
                      <a:pt x="8" y="0"/>
                    </a:lnTo>
                    <a:lnTo>
                      <a:pt x="8" y="1"/>
                    </a:lnTo>
                    <a:lnTo>
                      <a:pt x="6" y="2"/>
                    </a:lnTo>
                    <a:lnTo>
                      <a:pt x="4" y="1"/>
                    </a:lnTo>
                    <a:lnTo>
                      <a:pt x="3" y="0"/>
                    </a:lnTo>
                    <a:lnTo>
                      <a:pt x="2" y="0"/>
                    </a:lnTo>
                    <a:lnTo>
                      <a:pt x="0" y="0"/>
                    </a:lnTo>
                    <a:lnTo>
                      <a:pt x="0" y="1"/>
                    </a:lnTo>
                    <a:lnTo>
                      <a:pt x="3" y="4"/>
                    </a:lnTo>
                    <a:lnTo>
                      <a:pt x="3" y="5"/>
                    </a:lnTo>
                    <a:lnTo>
                      <a:pt x="4" y="5"/>
                    </a:lnTo>
                    <a:lnTo>
                      <a:pt x="8" y="5"/>
                    </a:lnTo>
                    <a:lnTo>
                      <a:pt x="6" y="5"/>
                    </a:lnTo>
                    <a:lnTo>
                      <a:pt x="6" y="6"/>
                    </a:lnTo>
                    <a:lnTo>
                      <a:pt x="6" y="7"/>
                    </a:lnTo>
                    <a:lnTo>
                      <a:pt x="9" y="10"/>
                    </a:lnTo>
                    <a:lnTo>
                      <a:pt x="10" y="11"/>
                    </a:lnTo>
                    <a:lnTo>
                      <a:pt x="11" y="11"/>
                    </a:lnTo>
                    <a:lnTo>
                      <a:pt x="13" y="10"/>
                    </a:lnTo>
                    <a:lnTo>
                      <a:pt x="14" y="9"/>
                    </a:lnTo>
                    <a:lnTo>
                      <a:pt x="16" y="9"/>
                    </a:lnTo>
                    <a:lnTo>
                      <a:pt x="18" y="9"/>
                    </a:lnTo>
                    <a:lnTo>
                      <a:pt x="18" y="6"/>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70" name="Freeform 674"/>
              <p:cNvSpPr>
                <a:spLocks/>
              </p:cNvSpPr>
              <p:nvPr/>
            </p:nvSpPr>
            <p:spPr bwMode="auto">
              <a:xfrm>
                <a:off x="2544774" y="3015502"/>
                <a:ext cx="7745" cy="4647"/>
              </a:xfrm>
              <a:custGeom>
                <a:avLst/>
                <a:gdLst>
                  <a:gd name="T0" fmla="*/ 12700 w 8"/>
                  <a:gd name="T1" fmla="*/ 3175 h 5"/>
                  <a:gd name="T2" fmla="*/ 12700 w 8"/>
                  <a:gd name="T3" fmla="*/ 3175 h 5"/>
                  <a:gd name="T4" fmla="*/ 11113 w 8"/>
                  <a:gd name="T5" fmla="*/ 1588 h 5"/>
                  <a:gd name="T6" fmla="*/ 6350 w 8"/>
                  <a:gd name="T7" fmla="*/ 0 h 5"/>
                  <a:gd name="T8" fmla="*/ 6350 w 8"/>
                  <a:gd name="T9" fmla="*/ 0 h 5"/>
                  <a:gd name="T10" fmla="*/ 4763 w 8"/>
                  <a:gd name="T11" fmla="*/ 1588 h 5"/>
                  <a:gd name="T12" fmla="*/ 3175 w 8"/>
                  <a:gd name="T13" fmla="*/ 3175 h 5"/>
                  <a:gd name="T14" fmla="*/ 3175 w 8"/>
                  <a:gd name="T15" fmla="*/ 3175 h 5"/>
                  <a:gd name="T16" fmla="*/ 0 w 8"/>
                  <a:gd name="T17" fmla="*/ 4763 h 5"/>
                  <a:gd name="T18" fmla="*/ 0 w 8"/>
                  <a:gd name="T19" fmla="*/ 4763 h 5"/>
                  <a:gd name="T20" fmla="*/ 4763 w 8"/>
                  <a:gd name="T21" fmla="*/ 7938 h 5"/>
                  <a:gd name="T22" fmla="*/ 4763 w 8"/>
                  <a:gd name="T23" fmla="*/ 7938 h 5"/>
                  <a:gd name="T24" fmla="*/ 11113 w 8"/>
                  <a:gd name="T25" fmla="*/ 7938 h 5"/>
                  <a:gd name="T26" fmla="*/ 12700 w 8"/>
                  <a:gd name="T27" fmla="*/ 4763 h 5"/>
                  <a:gd name="T28" fmla="*/ 12700 w 8"/>
                  <a:gd name="T29" fmla="*/ 3175 h 5"/>
                  <a:gd name="T30" fmla="*/ 12700 w 8"/>
                  <a:gd name="T31" fmla="*/ 3175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5">
                    <a:moveTo>
                      <a:pt x="8" y="2"/>
                    </a:moveTo>
                    <a:lnTo>
                      <a:pt x="8" y="2"/>
                    </a:lnTo>
                    <a:lnTo>
                      <a:pt x="7" y="1"/>
                    </a:lnTo>
                    <a:lnTo>
                      <a:pt x="4" y="0"/>
                    </a:lnTo>
                    <a:lnTo>
                      <a:pt x="3" y="1"/>
                    </a:lnTo>
                    <a:lnTo>
                      <a:pt x="2" y="2"/>
                    </a:lnTo>
                    <a:lnTo>
                      <a:pt x="0" y="3"/>
                    </a:lnTo>
                    <a:lnTo>
                      <a:pt x="3" y="5"/>
                    </a:lnTo>
                    <a:lnTo>
                      <a:pt x="7" y="5"/>
                    </a:lnTo>
                    <a:lnTo>
                      <a:pt x="8" y="3"/>
                    </a:lnTo>
                    <a:lnTo>
                      <a:pt x="8" y="2"/>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71" name="Freeform 675"/>
              <p:cNvSpPr>
                <a:spLocks/>
              </p:cNvSpPr>
              <p:nvPr/>
            </p:nvSpPr>
            <p:spPr bwMode="auto">
              <a:xfrm>
                <a:off x="2563363" y="3012404"/>
                <a:ext cx="6196" cy="3098"/>
              </a:xfrm>
              <a:custGeom>
                <a:avLst/>
                <a:gdLst>
                  <a:gd name="T0" fmla="*/ 7938 w 6"/>
                  <a:gd name="T1" fmla="*/ 4762 h 3"/>
                  <a:gd name="T2" fmla="*/ 7938 w 6"/>
                  <a:gd name="T3" fmla="*/ 4762 h 3"/>
                  <a:gd name="T4" fmla="*/ 3175 w 6"/>
                  <a:gd name="T5" fmla="*/ 4762 h 3"/>
                  <a:gd name="T6" fmla="*/ 0 w 6"/>
                  <a:gd name="T7" fmla="*/ 1587 h 3"/>
                  <a:gd name="T8" fmla="*/ 0 w 6"/>
                  <a:gd name="T9" fmla="*/ 1587 h 3"/>
                  <a:gd name="T10" fmla="*/ 0 w 6"/>
                  <a:gd name="T11" fmla="*/ 0 h 3"/>
                  <a:gd name="T12" fmla="*/ 3175 w 6"/>
                  <a:gd name="T13" fmla="*/ 0 h 3"/>
                  <a:gd name="T14" fmla="*/ 3175 w 6"/>
                  <a:gd name="T15" fmla="*/ 0 h 3"/>
                  <a:gd name="T16" fmla="*/ 6350 w 6"/>
                  <a:gd name="T17" fmla="*/ 0 h 3"/>
                  <a:gd name="T18" fmla="*/ 6350 w 6"/>
                  <a:gd name="T19" fmla="*/ 0 h 3"/>
                  <a:gd name="T20" fmla="*/ 9525 w 6"/>
                  <a:gd name="T21" fmla="*/ 1587 h 3"/>
                  <a:gd name="T22" fmla="*/ 9525 w 6"/>
                  <a:gd name="T23" fmla="*/ 1587 h 3"/>
                  <a:gd name="T24" fmla="*/ 9525 w 6"/>
                  <a:gd name="T25" fmla="*/ 4762 h 3"/>
                  <a:gd name="T26" fmla="*/ 7938 w 6"/>
                  <a:gd name="T27" fmla="*/ 4762 h 3"/>
                  <a:gd name="T28" fmla="*/ 7938 w 6"/>
                  <a:gd name="T29" fmla="*/ 4762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3">
                    <a:moveTo>
                      <a:pt x="5" y="3"/>
                    </a:moveTo>
                    <a:lnTo>
                      <a:pt x="5" y="3"/>
                    </a:lnTo>
                    <a:lnTo>
                      <a:pt x="2" y="3"/>
                    </a:lnTo>
                    <a:lnTo>
                      <a:pt x="0" y="1"/>
                    </a:lnTo>
                    <a:lnTo>
                      <a:pt x="0" y="0"/>
                    </a:lnTo>
                    <a:lnTo>
                      <a:pt x="2" y="0"/>
                    </a:lnTo>
                    <a:lnTo>
                      <a:pt x="4" y="0"/>
                    </a:lnTo>
                    <a:lnTo>
                      <a:pt x="6" y="1"/>
                    </a:lnTo>
                    <a:lnTo>
                      <a:pt x="6" y="3"/>
                    </a:lnTo>
                    <a:lnTo>
                      <a:pt x="5" y="3"/>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72" name="Freeform 676"/>
              <p:cNvSpPr>
                <a:spLocks/>
              </p:cNvSpPr>
              <p:nvPr/>
            </p:nvSpPr>
            <p:spPr bwMode="auto">
              <a:xfrm>
                <a:off x="2493653" y="3007758"/>
                <a:ext cx="6196" cy="4646"/>
              </a:xfrm>
              <a:custGeom>
                <a:avLst/>
                <a:gdLst>
                  <a:gd name="T0" fmla="*/ 4762 w 7"/>
                  <a:gd name="T1" fmla="*/ 7938 h 5"/>
                  <a:gd name="T2" fmla="*/ 4762 w 7"/>
                  <a:gd name="T3" fmla="*/ 7938 h 5"/>
                  <a:gd name="T4" fmla="*/ 1587 w 7"/>
                  <a:gd name="T5" fmla="*/ 7938 h 5"/>
                  <a:gd name="T6" fmla="*/ 0 w 7"/>
                  <a:gd name="T7" fmla="*/ 6350 h 5"/>
                  <a:gd name="T8" fmla="*/ 0 w 7"/>
                  <a:gd name="T9" fmla="*/ 4763 h 5"/>
                  <a:gd name="T10" fmla="*/ 1587 w 7"/>
                  <a:gd name="T11" fmla="*/ 3175 h 5"/>
                  <a:gd name="T12" fmla="*/ 1587 w 7"/>
                  <a:gd name="T13" fmla="*/ 3175 h 5"/>
                  <a:gd name="T14" fmla="*/ 4762 w 7"/>
                  <a:gd name="T15" fmla="*/ 0 h 5"/>
                  <a:gd name="T16" fmla="*/ 4762 w 7"/>
                  <a:gd name="T17" fmla="*/ 0 h 5"/>
                  <a:gd name="T18" fmla="*/ 9525 w 7"/>
                  <a:gd name="T19" fmla="*/ 0 h 5"/>
                  <a:gd name="T20" fmla="*/ 11112 w 7"/>
                  <a:gd name="T21" fmla="*/ 3175 h 5"/>
                  <a:gd name="T22" fmla="*/ 11112 w 7"/>
                  <a:gd name="T23" fmla="*/ 3175 h 5"/>
                  <a:gd name="T24" fmla="*/ 11112 w 7"/>
                  <a:gd name="T25" fmla="*/ 6350 h 5"/>
                  <a:gd name="T26" fmla="*/ 9525 w 7"/>
                  <a:gd name="T27" fmla="*/ 7938 h 5"/>
                  <a:gd name="T28" fmla="*/ 4762 w 7"/>
                  <a:gd name="T29" fmla="*/ 7938 h 5"/>
                  <a:gd name="T30" fmla="*/ 4762 w 7"/>
                  <a:gd name="T31" fmla="*/ 7938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5">
                    <a:moveTo>
                      <a:pt x="3" y="5"/>
                    </a:moveTo>
                    <a:lnTo>
                      <a:pt x="3" y="5"/>
                    </a:lnTo>
                    <a:lnTo>
                      <a:pt x="1" y="5"/>
                    </a:lnTo>
                    <a:lnTo>
                      <a:pt x="0" y="4"/>
                    </a:lnTo>
                    <a:lnTo>
                      <a:pt x="0" y="3"/>
                    </a:lnTo>
                    <a:lnTo>
                      <a:pt x="1" y="2"/>
                    </a:lnTo>
                    <a:lnTo>
                      <a:pt x="3" y="0"/>
                    </a:lnTo>
                    <a:lnTo>
                      <a:pt x="6" y="0"/>
                    </a:lnTo>
                    <a:lnTo>
                      <a:pt x="7" y="2"/>
                    </a:lnTo>
                    <a:lnTo>
                      <a:pt x="7" y="4"/>
                    </a:lnTo>
                    <a:lnTo>
                      <a:pt x="6" y="5"/>
                    </a:lnTo>
                    <a:lnTo>
                      <a:pt x="3" y="5"/>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473" name="グループ化 28"/>
              <p:cNvGrpSpPr>
                <a:grpSpLocks/>
              </p:cNvGrpSpPr>
              <p:nvPr/>
            </p:nvGrpSpPr>
            <p:grpSpPr bwMode="auto">
              <a:xfrm>
                <a:off x="4009314" y="2102065"/>
                <a:ext cx="915706" cy="960585"/>
                <a:chOff x="1595438" y="3148041"/>
                <a:chExt cx="915706" cy="960585"/>
              </a:xfrm>
            </p:grpSpPr>
            <p:sp>
              <p:nvSpPr>
                <p:cNvPr id="1263" name="Freeform 402"/>
                <p:cNvSpPr>
                  <a:spLocks/>
                </p:cNvSpPr>
                <p:nvPr/>
              </p:nvSpPr>
              <p:spPr bwMode="auto">
                <a:xfrm>
                  <a:off x="2491729" y="3149147"/>
                  <a:ext cx="7745" cy="9294"/>
                </a:xfrm>
                <a:custGeom>
                  <a:avLst/>
                  <a:gdLst>
                    <a:gd name="T0" fmla="*/ 6350 w 8"/>
                    <a:gd name="T1" fmla="*/ 6350 h 10"/>
                    <a:gd name="T2" fmla="*/ 6350 w 8"/>
                    <a:gd name="T3" fmla="*/ 6350 h 10"/>
                    <a:gd name="T4" fmla="*/ 4763 w 8"/>
                    <a:gd name="T5" fmla="*/ 4763 h 10"/>
                    <a:gd name="T6" fmla="*/ 4763 w 8"/>
                    <a:gd name="T7" fmla="*/ 3175 h 10"/>
                    <a:gd name="T8" fmla="*/ 4763 w 8"/>
                    <a:gd name="T9" fmla="*/ 3175 h 10"/>
                    <a:gd name="T10" fmla="*/ 4763 w 8"/>
                    <a:gd name="T11" fmla="*/ 0 h 10"/>
                    <a:gd name="T12" fmla="*/ 4763 w 8"/>
                    <a:gd name="T13" fmla="*/ 0 h 10"/>
                    <a:gd name="T14" fmla="*/ 4763 w 8"/>
                    <a:gd name="T15" fmla="*/ 3175 h 10"/>
                    <a:gd name="T16" fmla="*/ 3175 w 8"/>
                    <a:gd name="T17" fmla="*/ 4763 h 10"/>
                    <a:gd name="T18" fmla="*/ 3175 w 8"/>
                    <a:gd name="T19" fmla="*/ 4763 h 10"/>
                    <a:gd name="T20" fmla="*/ 0 w 8"/>
                    <a:gd name="T21" fmla="*/ 7938 h 10"/>
                    <a:gd name="T22" fmla="*/ 0 w 8"/>
                    <a:gd name="T23" fmla="*/ 7938 h 10"/>
                    <a:gd name="T24" fmla="*/ 3175 w 8"/>
                    <a:gd name="T25" fmla="*/ 9525 h 10"/>
                    <a:gd name="T26" fmla="*/ 3175 w 8"/>
                    <a:gd name="T27" fmla="*/ 9525 h 10"/>
                    <a:gd name="T28" fmla="*/ 4763 w 8"/>
                    <a:gd name="T29" fmla="*/ 12700 h 10"/>
                    <a:gd name="T30" fmla="*/ 6350 w 8"/>
                    <a:gd name="T31" fmla="*/ 14288 h 10"/>
                    <a:gd name="T32" fmla="*/ 6350 w 8"/>
                    <a:gd name="T33" fmla="*/ 14288 h 10"/>
                    <a:gd name="T34" fmla="*/ 11113 w 8"/>
                    <a:gd name="T35" fmla="*/ 15875 h 10"/>
                    <a:gd name="T36" fmla="*/ 12700 w 8"/>
                    <a:gd name="T37" fmla="*/ 15875 h 10"/>
                    <a:gd name="T38" fmla="*/ 12700 w 8"/>
                    <a:gd name="T39" fmla="*/ 14288 h 10"/>
                    <a:gd name="T40" fmla="*/ 12700 w 8"/>
                    <a:gd name="T41" fmla="*/ 14288 h 10"/>
                    <a:gd name="T42" fmla="*/ 11113 w 8"/>
                    <a:gd name="T43" fmla="*/ 12700 h 10"/>
                    <a:gd name="T44" fmla="*/ 7938 w 8"/>
                    <a:gd name="T45" fmla="*/ 9525 h 10"/>
                    <a:gd name="T46" fmla="*/ 7938 w 8"/>
                    <a:gd name="T47" fmla="*/ 9525 h 10"/>
                    <a:gd name="T48" fmla="*/ 7938 w 8"/>
                    <a:gd name="T49" fmla="*/ 7938 h 10"/>
                    <a:gd name="T50" fmla="*/ 6350 w 8"/>
                    <a:gd name="T51" fmla="*/ 6350 h 10"/>
                    <a:gd name="T52" fmla="*/ 6350 w 8"/>
                    <a:gd name="T53" fmla="*/ 635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10">
                      <a:moveTo>
                        <a:pt x="4" y="4"/>
                      </a:moveTo>
                      <a:lnTo>
                        <a:pt x="4" y="4"/>
                      </a:lnTo>
                      <a:lnTo>
                        <a:pt x="3" y="3"/>
                      </a:lnTo>
                      <a:lnTo>
                        <a:pt x="3" y="2"/>
                      </a:lnTo>
                      <a:lnTo>
                        <a:pt x="3" y="0"/>
                      </a:lnTo>
                      <a:lnTo>
                        <a:pt x="3" y="2"/>
                      </a:lnTo>
                      <a:lnTo>
                        <a:pt x="2" y="3"/>
                      </a:lnTo>
                      <a:lnTo>
                        <a:pt x="0" y="5"/>
                      </a:lnTo>
                      <a:lnTo>
                        <a:pt x="2" y="6"/>
                      </a:lnTo>
                      <a:lnTo>
                        <a:pt x="3" y="8"/>
                      </a:lnTo>
                      <a:lnTo>
                        <a:pt x="4" y="9"/>
                      </a:lnTo>
                      <a:lnTo>
                        <a:pt x="7" y="10"/>
                      </a:lnTo>
                      <a:lnTo>
                        <a:pt x="8" y="10"/>
                      </a:lnTo>
                      <a:lnTo>
                        <a:pt x="8" y="9"/>
                      </a:lnTo>
                      <a:lnTo>
                        <a:pt x="7" y="8"/>
                      </a:lnTo>
                      <a:lnTo>
                        <a:pt x="5" y="6"/>
                      </a:lnTo>
                      <a:lnTo>
                        <a:pt x="5" y="5"/>
                      </a:lnTo>
                      <a:lnTo>
                        <a:pt x="4" y="4"/>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4" name="Freeform 403"/>
                <p:cNvSpPr>
                  <a:spLocks/>
                </p:cNvSpPr>
                <p:nvPr/>
              </p:nvSpPr>
              <p:spPr bwMode="auto">
                <a:xfrm>
                  <a:off x="2482435" y="3170833"/>
                  <a:ext cx="12393" cy="9294"/>
                </a:xfrm>
                <a:custGeom>
                  <a:avLst/>
                  <a:gdLst>
                    <a:gd name="T0" fmla="*/ 9525 w 12"/>
                    <a:gd name="T1" fmla="*/ 0 h 10"/>
                    <a:gd name="T2" fmla="*/ 9525 w 12"/>
                    <a:gd name="T3" fmla="*/ 0 h 10"/>
                    <a:gd name="T4" fmla="*/ 3175 w 12"/>
                    <a:gd name="T5" fmla="*/ 0 h 10"/>
                    <a:gd name="T6" fmla="*/ 1588 w 12"/>
                    <a:gd name="T7" fmla="*/ 3175 h 10"/>
                    <a:gd name="T8" fmla="*/ 1588 w 12"/>
                    <a:gd name="T9" fmla="*/ 3175 h 10"/>
                    <a:gd name="T10" fmla="*/ 0 w 12"/>
                    <a:gd name="T11" fmla="*/ 6350 h 10"/>
                    <a:gd name="T12" fmla="*/ 0 w 12"/>
                    <a:gd name="T13" fmla="*/ 9525 h 10"/>
                    <a:gd name="T14" fmla="*/ 0 w 12"/>
                    <a:gd name="T15" fmla="*/ 9525 h 10"/>
                    <a:gd name="T16" fmla="*/ 1588 w 12"/>
                    <a:gd name="T17" fmla="*/ 12700 h 10"/>
                    <a:gd name="T18" fmla="*/ 3175 w 12"/>
                    <a:gd name="T19" fmla="*/ 14288 h 10"/>
                    <a:gd name="T20" fmla="*/ 3175 w 12"/>
                    <a:gd name="T21" fmla="*/ 14288 h 10"/>
                    <a:gd name="T22" fmla="*/ 6350 w 12"/>
                    <a:gd name="T23" fmla="*/ 15875 h 10"/>
                    <a:gd name="T24" fmla="*/ 11113 w 12"/>
                    <a:gd name="T25" fmla="*/ 15875 h 10"/>
                    <a:gd name="T26" fmla="*/ 11113 w 12"/>
                    <a:gd name="T27" fmla="*/ 15875 h 10"/>
                    <a:gd name="T28" fmla="*/ 17463 w 12"/>
                    <a:gd name="T29" fmla="*/ 15875 h 10"/>
                    <a:gd name="T30" fmla="*/ 19050 w 12"/>
                    <a:gd name="T31" fmla="*/ 15875 h 10"/>
                    <a:gd name="T32" fmla="*/ 19050 w 12"/>
                    <a:gd name="T33" fmla="*/ 15875 h 10"/>
                    <a:gd name="T34" fmla="*/ 19050 w 12"/>
                    <a:gd name="T35" fmla="*/ 15875 h 10"/>
                    <a:gd name="T36" fmla="*/ 17463 w 12"/>
                    <a:gd name="T37" fmla="*/ 14288 h 10"/>
                    <a:gd name="T38" fmla="*/ 17463 w 12"/>
                    <a:gd name="T39" fmla="*/ 14288 h 10"/>
                    <a:gd name="T40" fmla="*/ 12700 w 12"/>
                    <a:gd name="T41" fmla="*/ 12700 h 10"/>
                    <a:gd name="T42" fmla="*/ 12700 w 12"/>
                    <a:gd name="T43" fmla="*/ 9525 h 10"/>
                    <a:gd name="T44" fmla="*/ 12700 w 12"/>
                    <a:gd name="T45" fmla="*/ 9525 h 10"/>
                    <a:gd name="T46" fmla="*/ 12700 w 12"/>
                    <a:gd name="T47" fmla="*/ 6350 h 10"/>
                    <a:gd name="T48" fmla="*/ 11113 w 12"/>
                    <a:gd name="T49" fmla="*/ 3175 h 10"/>
                    <a:gd name="T50" fmla="*/ 11113 w 12"/>
                    <a:gd name="T51" fmla="*/ 3175 h 10"/>
                    <a:gd name="T52" fmla="*/ 9525 w 12"/>
                    <a:gd name="T53" fmla="*/ 0 h 10"/>
                    <a:gd name="T54" fmla="*/ 9525 w 12"/>
                    <a:gd name="T55" fmla="*/ 0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10">
                      <a:moveTo>
                        <a:pt x="6" y="0"/>
                      </a:moveTo>
                      <a:lnTo>
                        <a:pt x="6" y="0"/>
                      </a:lnTo>
                      <a:lnTo>
                        <a:pt x="2" y="0"/>
                      </a:lnTo>
                      <a:lnTo>
                        <a:pt x="1" y="2"/>
                      </a:lnTo>
                      <a:lnTo>
                        <a:pt x="0" y="4"/>
                      </a:lnTo>
                      <a:lnTo>
                        <a:pt x="0" y="6"/>
                      </a:lnTo>
                      <a:lnTo>
                        <a:pt x="1" y="8"/>
                      </a:lnTo>
                      <a:lnTo>
                        <a:pt x="2" y="9"/>
                      </a:lnTo>
                      <a:lnTo>
                        <a:pt x="4" y="10"/>
                      </a:lnTo>
                      <a:lnTo>
                        <a:pt x="7" y="10"/>
                      </a:lnTo>
                      <a:lnTo>
                        <a:pt x="11" y="10"/>
                      </a:lnTo>
                      <a:lnTo>
                        <a:pt x="12" y="10"/>
                      </a:lnTo>
                      <a:lnTo>
                        <a:pt x="11" y="9"/>
                      </a:lnTo>
                      <a:lnTo>
                        <a:pt x="8" y="8"/>
                      </a:lnTo>
                      <a:lnTo>
                        <a:pt x="8" y="6"/>
                      </a:lnTo>
                      <a:lnTo>
                        <a:pt x="8" y="4"/>
                      </a:lnTo>
                      <a:lnTo>
                        <a:pt x="7" y="2"/>
                      </a:lnTo>
                      <a:lnTo>
                        <a:pt x="6"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5" name="Freeform 404"/>
                <p:cNvSpPr>
                  <a:spLocks/>
                </p:cNvSpPr>
                <p:nvPr/>
              </p:nvSpPr>
              <p:spPr bwMode="auto">
                <a:xfrm>
                  <a:off x="2439060" y="3164637"/>
                  <a:ext cx="4647" cy="3098"/>
                </a:xfrm>
                <a:custGeom>
                  <a:avLst/>
                  <a:gdLst>
                    <a:gd name="T0" fmla="*/ 6350 w 4"/>
                    <a:gd name="T1" fmla="*/ 6350 h 4"/>
                    <a:gd name="T2" fmla="*/ 6350 w 4"/>
                    <a:gd name="T3" fmla="*/ 6350 h 4"/>
                    <a:gd name="T4" fmla="*/ 3175 w 4"/>
                    <a:gd name="T5" fmla="*/ 6350 h 4"/>
                    <a:gd name="T6" fmla="*/ 0 w 4"/>
                    <a:gd name="T7" fmla="*/ 1588 h 4"/>
                    <a:gd name="T8" fmla="*/ 0 w 4"/>
                    <a:gd name="T9" fmla="*/ 1588 h 4"/>
                    <a:gd name="T10" fmla="*/ 3175 w 4"/>
                    <a:gd name="T11" fmla="*/ 0 h 4"/>
                    <a:gd name="T12" fmla="*/ 4763 w 4"/>
                    <a:gd name="T13" fmla="*/ 1588 h 4"/>
                    <a:gd name="T14" fmla="*/ 4763 w 4"/>
                    <a:gd name="T15" fmla="*/ 1588 h 4"/>
                    <a:gd name="T16" fmla="*/ 6350 w 4"/>
                    <a:gd name="T17" fmla="*/ 6350 h 4"/>
                    <a:gd name="T18" fmla="*/ 6350 w 4"/>
                    <a:gd name="T19" fmla="*/ 6350 h 4"/>
                    <a:gd name="T20" fmla="*/ 6350 w 4"/>
                    <a:gd name="T21" fmla="*/ 63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4" y="4"/>
                      </a:moveTo>
                      <a:lnTo>
                        <a:pt x="4" y="4"/>
                      </a:lnTo>
                      <a:lnTo>
                        <a:pt x="2" y="4"/>
                      </a:lnTo>
                      <a:lnTo>
                        <a:pt x="0" y="1"/>
                      </a:lnTo>
                      <a:lnTo>
                        <a:pt x="2" y="0"/>
                      </a:lnTo>
                      <a:lnTo>
                        <a:pt x="3" y="1"/>
                      </a:lnTo>
                      <a:lnTo>
                        <a:pt x="4" y="4"/>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6" name="Freeform 405"/>
                <p:cNvSpPr>
                  <a:spLocks/>
                </p:cNvSpPr>
                <p:nvPr/>
              </p:nvSpPr>
              <p:spPr bwMode="auto">
                <a:xfrm>
                  <a:off x="2462296" y="3204910"/>
                  <a:ext cx="7746" cy="12392"/>
                </a:xfrm>
                <a:custGeom>
                  <a:avLst/>
                  <a:gdLst>
                    <a:gd name="T0" fmla="*/ 11113 w 8"/>
                    <a:gd name="T1" fmla="*/ 0 h 12"/>
                    <a:gd name="T2" fmla="*/ 11113 w 8"/>
                    <a:gd name="T3" fmla="*/ 0 h 12"/>
                    <a:gd name="T4" fmla="*/ 6350 w 8"/>
                    <a:gd name="T5" fmla="*/ 0 h 12"/>
                    <a:gd name="T6" fmla="*/ 3175 w 8"/>
                    <a:gd name="T7" fmla="*/ 1588 h 12"/>
                    <a:gd name="T8" fmla="*/ 3175 w 8"/>
                    <a:gd name="T9" fmla="*/ 1588 h 12"/>
                    <a:gd name="T10" fmla="*/ 1588 w 8"/>
                    <a:gd name="T11" fmla="*/ 1588 h 12"/>
                    <a:gd name="T12" fmla="*/ 1588 w 8"/>
                    <a:gd name="T13" fmla="*/ 4763 h 12"/>
                    <a:gd name="T14" fmla="*/ 1588 w 8"/>
                    <a:gd name="T15" fmla="*/ 4763 h 12"/>
                    <a:gd name="T16" fmla="*/ 0 w 8"/>
                    <a:gd name="T17" fmla="*/ 11113 h 12"/>
                    <a:gd name="T18" fmla="*/ 0 w 8"/>
                    <a:gd name="T19" fmla="*/ 11113 h 12"/>
                    <a:gd name="T20" fmla="*/ 1588 w 8"/>
                    <a:gd name="T21" fmla="*/ 15875 h 12"/>
                    <a:gd name="T22" fmla="*/ 3175 w 8"/>
                    <a:gd name="T23" fmla="*/ 17463 h 12"/>
                    <a:gd name="T24" fmla="*/ 3175 w 8"/>
                    <a:gd name="T25" fmla="*/ 17463 h 12"/>
                    <a:gd name="T26" fmla="*/ 3175 w 8"/>
                    <a:gd name="T27" fmla="*/ 19050 h 12"/>
                    <a:gd name="T28" fmla="*/ 4763 w 8"/>
                    <a:gd name="T29" fmla="*/ 19050 h 12"/>
                    <a:gd name="T30" fmla="*/ 4763 w 8"/>
                    <a:gd name="T31" fmla="*/ 17463 h 12"/>
                    <a:gd name="T32" fmla="*/ 4763 w 8"/>
                    <a:gd name="T33" fmla="*/ 17463 h 12"/>
                    <a:gd name="T34" fmla="*/ 6350 w 8"/>
                    <a:gd name="T35" fmla="*/ 15875 h 12"/>
                    <a:gd name="T36" fmla="*/ 6350 w 8"/>
                    <a:gd name="T37" fmla="*/ 14288 h 12"/>
                    <a:gd name="T38" fmla="*/ 6350 w 8"/>
                    <a:gd name="T39" fmla="*/ 14288 h 12"/>
                    <a:gd name="T40" fmla="*/ 11113 w 8"/>
                    <a:gd name="T41" fmla="*/ 9525 h 12"/>
                    <a:gd name="T42" fmla="*/ 11113 w 8"/>
                    <a:gd name="T43" fmla="*/ 6350 h 12"/>
                    <a:gd name="T44" fmla="*/ 11113 w 8"/>
                    <a:gd name="T45" fmla="*/ 6350 h 12"/>
                    <a:gd name="T46" fmla="*/ 12700 w 8"/>
                    <a:gd name="T47" fmla="*/ 1588 h 12"/>
                    <a:gd name="T48" fmla="*/ 11113 w 8"/>
                    <a:gd name="T49" fmla="*/ 0 h 12"/>
                    <a:gd name="T50" fmla="*/ 11113 w 8"/>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12">
                      <a:moveTo>
                        <a:pt x="7" y="0"/>
                      </a:moveTo>
                      <a:lnTo>
                        <a:pt x="7" y="0"/>
                      </a:lnTo>
                      <a:lnTo>
                        <a:pt x="4" y="0"/>
                      </a:lnTo>
                      <a:lnTo>
                        <a:pt x="2" y="1"/>
                      </a:lnTo>
                      <a:lnTo>
                        <a:pt x="1" y="1"/>
                      </a:lnTo>
                      <a:lnTo>
                        <a:pt x="1" y="3"/>
                      </a:lnTo>
                      <a:lnTo>
                        <a:pt x="0" y="7"/>
                      </a:lnTo>
                      <a:lnTo>
                        <a:pt x="1" y="10"/>
                      </a:lnTo>
                      <a:lnTo>
                        <a:pt x="2" y="11"/>
                      </a:lnTo>
                      <a:lnTo>
                        <a:pt x="2" y="12"/>
                      </a:lnTo>
                      <a:lnTo>
                        <a:pt x="3" y="12"/>
                      </a:lnTo>
                      <a:lnTo>
                        <a:pt x="3" y="11"/>
                      </a:lnTo>
                      <a:lnTo>
                        <a:pt x="4" y="10"/>
                      </a:lnTo>
                      <a:lnTo>
                        <a:pt x="4" y="9"/>
                      </a:lnTo>
                      <a:lnTo>
                        <a:pt x="7" y="6"/>
                      </a:lnTo>
                      <a:lnTo>
                        <a:pt x="7" y="4"/>
                      </a:lnTo>
                      <a:lnTo>
                        <a:pt x="8" y="1"/>
                      </a:lnTo>
                      <a:lnTo>
                        <a:pt x="7" y="0"/>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7" name="Freeform 406"/>
                <p:cNvSpPr>
                  <a:spLocks/>
                </p:cNvSpPr>
                <p:nvPr/>
              </p:nvSpPr>
              <p:spPr bwMode="auto">
                <a:xfrm>
                  <a:off x="2437510" y="3200262"/>
                  <a:ext cx="3098" cy="4647"/>
                </a:xfrm>
                <a:custGeom>
                  <a:avLst/>
                  <a:gdLst>
                    <a:gd name="T0" fmla="*/ 1587 w 3"/>
                    <a:gd name="T1" fmla="*/ 6350 h 4"/>
                    <a:gd name="T2" fmla="*/ 1587 w 3"/>
                    <a:gd name="T3" fmla="*/ 6350 h 4"/>
                    <a:gd name="T4" fmla="*/ 1587 w 3"/>
                    <a:gd name="T5" fmla="*/ 6350 h 4"/>
                    <a:gd name="T6" fmla="*/ 1587 w 3"/>
                    <a:gd name="T7" fmla="*/ 4763 h 4"/>
                    <a:gd name="T8" fmla="*/ 0 w 3"/>
                    <a:gd name="T9" fmla="*/ 1588 h 4"/>
                    <a:gd name="T10" fmla="*/ 1587 w 3"/>
                    <a:gd name="T11" fmla="*/ 0 h 4"/>
                    <a:gd name="T12" fmla="*/ 1587 w 3"/>
                    <a:gd name="T13" fmla="*/ 0 h 4"/>
                    <a:gd name="T14" fmla="*/ 4762 w 3"/>
                    <a:gd name="T15" fmla="*/ 0 h 4"/>
                    <a:gd name="T16" fmla="*/ 4762 w 3"/>
                    <a:gd name="T17" fmla="*/ 1588 h 4"/>
                    <a:gd name="T18" fmla="*/ 1587 w 3"/>
                    <a:gd name="T19" fmla="*/ 6350 h 4"/>
                    <a:gd name="T20" fmla="*/ 1587 w 3"/>
                    <a:gd name="T21" fmla="*/ 63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4"/>
                      </a:moveTo>
                      <a:lnTo>
                        <a:pt x="1" y="4"/>
                      </a:lnTo>
                      <a:lnTo>
                        <a:pt x="1" y="3"/>
                      </a:lnTo>
                      <a:lnTo>
                        <a:pt x="0" y="1"/>
                      </a:lnTo>
                      <a:lnTo>
                        <a:pt x="1" y="0"/>
                      </a:lnTo>
                      <a:lnTo>
                        <a:pt x="3" y="0"/>
                      </a:lnTo>
                      <a:lnTo>
                        <a:pt x="3" y="1"/>
                      </a:lnTo>
                      <a:lnTo>
                        <a:pt x="1" y="4"/>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8" name="Freeform 407"/>
                <p:cNvSpPr>
                  <a:spLocks/>
                </p:cNvSpPr>
                <p:nvPr/>
              </p:nvSpPr>
              <p:spPr bwMode="auto">
                <a:xfrm>
                  <a:off x="2448354" y="3237437"/>
                  <a:ext cx="4647" cy="4647"/>
                </a:xfrm>
                <a:custGeom>
                  <a:avLst/>
                  <a:gdLst>
                    <a:gd name="T0" fmla="*/ 1587 w 5"/>
                    <a:gd name="T1" fmla="*/ 7938 h 6"/>
                    <a:gd name="T2" fmla="*/ 1587 w 5"/>
                    <a:gd name="T3" fmla="*/ 7938 h 6"/>
                    <a:gd name="T4" fmla="*/ 1587 w 5"/>
                    <a:gd name="T5" fmla="*/ 9525 h 6"/>
                    <a:gd name="T6" fmla="*/ 3175 w 5"/>
                    <a:gd name="T7" fmla="*/ 9525 h 6"/>
                    <a:gd name="T8" fmla="*/ 6350 w 5"/>
                    <a:gd name="T9" fmla="*/ 7938 h 6"/>
                    <a:gd name="T10" fmla="*/ 7937 w 5"/>
                    <a:gd name="T11" fmla="*/ 6350 h 6"/>
                    <a:gd name="T12" fmla="*/ 7937 w 5"/>
                    <a:gd name="T13" fmla="*/ 6350 h 6"/>
                    <a:gd name="T14" fmla="*/ 7937 w 5"/>
                    <a:gd name="T15" fmla="*/ 4763 h 6"/>
                    <a:gd name="T16" fmla="*/ 6350 w 5"/>
                    <a:gd name="T17" fmla="*/ 1588 h 6"/>
                    <a:gd name="T18" fmla="*/ 6350 w 5"/>
                    <a:gd name="T19" fmla="*/ 1588 h 6"/>
                    <a:gd name="T20" fmla="*/ 3175 w 5"/>
                    <a:gd name="T21" fmla="*/ 0 h 6"/>
                    <a:gd name="T22" fmla="*/ 1587 w 5"/>
                    <a:gd name="T23" fmla="*/ 0 h 6"/>
                    <a:gd name="T24" fmla="*/ 1587 w 5"/>
                    <a:gd name="T25" fmla="*/ 0 h 6"/>
                    <a:gd name="T26" fmla="*/ 0 w 5"/>
                    <a:gd name="T27" fmla="*/ 1588 h 6"/>
                    <a:gd name="T28" fmla="*/ 0 w 5"/>
                    <a:gd name="T29" fmla="*/ 1588 h 6"/>
                    <a:gd name="T30" fmla="*/ 0 w 5"/>
                    <a:gd name="T31" fmla="*/ 4763 h 6"/>
                    <a:gd name="T32" fmla="*/ 0 w 5"/>
                    <a:gd name="T33" fmla="*/ 4763 h 6"/>
                    <a:gd name="T34" fmla="*/ 1587 w 5"/>
                    <a:gd name="T35" fmla="*/ 6350 h 6"/>
                    <a:gd name="T36" fmla="*/ 1587 w 5"/>
                    <a:gd name="T37" fmla="*/ 7938 h 6"/>
                    <a:gd name="T38" fmla="*/ 1587 w 5"/>
                    <a:gd name="T39" fmla="*/ 7938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 h="6">
                      <a:moveTo>
                        <a:pt x="1" y="5"/>
                      </a:moveTo>
                      <a:lnTo>
                        <a:pt x="1" y="5"/>
                      </a:lnTo>
                      <a:lnTo>
                        <a:pt x="1" y="6"/>
                      </a:lnTo>
                      <a:lnTo>
                        <a:pt x="2" y="6"/>
                      </a:lnTo>
                      <a:lnTo>
                        <a:pt x="4" y="5"/>
                      </a:lnTo>
                      <a:lnTo>
                        <a:pt x="5" y="4"/>
                      </a:lnTo>
                      <a:lnTo>
                        <a:pt x="5" y="3"/>
                      </a:lnTo>
                      <a:lnTo>
                        <a:pt x="4" y="1"/>
                      </a:lnTo>
                      <a:lnTo>
                        <a:pt x="2" y="0"/>
                      </a:lnTo>
                      <a:lnTo>
                        <a:pt x="1" y="0"/>
                      </a:lnTo>
                      <a:lnTo>
                        <a:pt x="0" y="1"/>
                      </a:lnTo>
                      <a:lnTo>
                        <a:pt x="0" y="3"/>
                      </a:lnTo>
                      <a:lnTo>
                        <a:pt x="1" y="4"/>
                      </a:lnTo>
                      <a:lnTo>
                        <a:pt x="1" y="5"/>
                      </a:lnTo>
                      <a:close/>
                    </a:path>
                  </a:pathLst>
                </a:custGeom>
                <a:solidFill>
                  <a:sysClr val="window" lastClr="FFFFFF">
                    <a:lumMod val="8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69" name="Freeform 408"/>
                <p:cNvSpPr>
                  <a:spLocks/>
                </p:cNvSpPr>
                <p:nvPr/>
              </p:nvSpPr>
              <p:spPr bwMode="auto">
                <a:xfrm>
                  <a:off x="2408020" y="3276946"/>
                  <a:ext cx="1910" cy="955"/>
                </a:xfrm>
                <a:custGeom>
                  <a:avLst/>
                  <a:gdLst>
                    <a:gd name="T0" fmla="*/ 2147483647 w 2"/>
                    <a:gd name="T1" fmla="*/ 2147483647 h 1"/>
                    <a:gd name="T2" fmla="*/ 2147483647 w 2"/>
                    <a:gd name="T3" fmla="*/ 2147483647 h 1"/>
                    <a:gd name="T4" fmla="*/ 0 w 2"/>
                    <a:gd name="T5" fmla="*/ 2147483647 h 1"/>
                    <a:gd name="T6" fmla="*/ 0 w 2"/>
                    <a:gd name="T7" fmla="*/ 0 h 1"/>
                    <a:gd name="T8" fmla="*/ 0 w 2"/>
                    <a:gd name="T9" fmla="*/ 0 h 1"/>
                    <a:gd name="T10" fmla="*/ 2147483647 w 2"/>
                    <a:gd name="T11" fmla="*/ 2147483647 h 1"/>
                    <a:gd name="T12" fmla="*/ 2147483647 w 2"/>
                    <a:gd name="T13" fmla="*/ 2147483647 h 1"/>
                    <a:gd name="T14" fmla="*/ 2147483647 w 2"/>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2" y="1"/>
                      </a:moveTo>
                      <a:lnTo>
                        <a:pt x="2" y="1"/>
                      </a:lnTo>
                      <a:lnTo>
                        <a:pt x="0" y="1"/>
                      </a:lnTo>
                      <a:lnTo>
                        <a:pt x="0"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0" name="Freeform 409"/>
                <p:cNvSpPr>
                  <a:spLocks/>
                </p:cNvSpPr>
                <p:nvPr/>
              </p:nvSpPr>
              <p:spPr bwMode="auto">
                <a:xfrm>
                  <a:off x="2389878" y="3288404"/>
                  <a:ext cx="4774" cy="4775"/>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0 w 5"/>
                    <a:gd name="T15" fmla="*/ 0 h 5"/>
                    <a:gd name="T16" fmla="*/ 2147483647 w 5"/>
                    <a:gd name="T17" fmla="*/ 0 h 5"/>
                    <a:gd name="T18" fmla="*/ 2147483647 w 5"/>
                    <a:gd name="T19" fmla="*/ 0 h 5"/>
                    <a:gd name="T20" fmla="*/ 2147483647 w 5"/>
                    <a:gd name="T21" fmla="*/ 0 h 5"/>
                    <a:gd name="T22" fmla="*/ 2147483647 w 5"/>
                    <a:gd name="T23" fmla="*/ 0 h 5"/>
                    <a:gd name="T24" fmla="*/ 2147483647 w 5"/>
                    <a:gd name="T25" fmla="*/ 0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5">
                      <a:moveTo>
                        <a:pt x="5" y="5"/>
                      </a:moveTo>
                      <a:lnTo>
                        <a:pt x="5" y="5"/>
                      </a:lnTo>
                      <a:lnTo>
                        <a:pt x="2" y="4"/>
                      </a:lnTo>
                      <a:lnTo>
                        <a:pt x="1" y="3"/>
                      </a:lnTo>
                      <a:lnTo>
                        <a:pt x="1" y="1"/>
                      </a:lnTo>
                      <a:lnTo>
                        <a:pt x="0" y="0"/>
                      </a:lnTo>
                      <a:lnTo>
                        <a:pt x="1" y="0"/>
                      </a:lnTo>
                      <a:lnTo>
                        <a:pt x="4" y="0"/>
                      </a:lnTo>
                      <a:lnTo>
                        <a:pt x="5" y="0"/>
                      </a:lnTo>
                      <a:lnTo>
                        <a:pt x="5" y="1"/>
                      </a:lnTo>
                      <a:lnTo>
                        <a:pt x="5" y="4"/>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1" name="Freeform 410"/>
                <p:cNvSpPr>
                  <a:spLocks/>
                </p:cNvSpPr>
                <p:nvPr/>
              </p:nvSpPr>
              <p:spPr bwMode="auto">
                <a:xfrm>
                  <a:off x="2358368" y="3345696"/>
                  <a:ext cx="4775" cy="2865"/>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2147483647 w 5"/>
                    <a:gd name="T17" fmla="*/ 2147483647 h 3"/>
                    <a:gd name="T18" fmla="*/ 2147483647 w 5"/>
                    <a:gd name="T19" fmla="*/ 2147483647 h 3"/>
                    <a:gd name="T20" fmla="*/ 2147483647 w 5"/>
                    <a:gd name="T21" fmla="*/ 2147483647 h 3"/>
                    <a:gd name="T22" fmla="*/ 0 w 5"/>
                    <a:gd name="T23" fmla="*/ 2147483647 h 3"/>
                    <a:gd name="T24" fmla="*/ 0 w 5"/>
                    <a:gd name="T25" fmla="*/ 2147483647 h 3"/>
                    <a:gd name="T26" fmla="*/ 0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3">
                      <a:moveTo>
                        <a:pt x="5" y="3"/>
                      </a:moveTo>
                      <a:lnTo>
                        <a:pt x="5" y="3"/>
                      </a:lnTo>
                      <a:lnTo>
                        <a:pt x="5" y="1"/>
                      </a:lnTo>
                      <a:lnTo>
                        <a:pt x="5" y="0"/>
                      </a:lnTo>
                      <a:lnTo>
                        <a:pt x="3" y="0"/>
                      </a:lnTo>
                      <a:lnTo>
                        <a:pt x="1" y="1"/>
                      </a:lnTo>
                      <a:lnTo>
                        <a:pt x="0" y="1"/>
                      </a:lnTo>
                      <a:lnTo>
                        <a:pt x="0" y="3"/>
                      </a:lnTo>
                      <a:lnTo>
                        <a:pt x="1" y="3"/>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2" name="Freeform 411"/>
                <p:cNvSpPr>
                  <a:spLocks/>
                </p:cNvSpPr>
                <p:nvPr/>
              </p:nvSpPr>
              <p:spPr bwMode="auto">
                <a:xfrm>
                  <a:off x="2493957" y="3416355"/>
                  <a:ext cx="17187" cy="16233"/>
                </a:xfrm>
                <a:custGeom>
                  <a:avLst/>
                  <a:gdLst>
                    <a:gd name="T0" fmla="*/ 2147483647 w 18"/>
                    <a:gd name="T1" fmla="*/ 0 h 17"/>
                    <a:gd name="T2" fmla="*/ 2147483647 w 18"/>
                    <a:gd name="T3" fmla="*/ 0 h 17"/>
                    <a:gd name="T4" fmla="*/ 2147483647 w 18"/>
                    <a:gd name="T5" fmla="*/ 0 h 17"/>
                    <a:gd name="T6" fmla="*/ 2147483647 w 18"/>
                    <a:gd name="T7" fmla="*/ 0 h 17"/>
                    <a:gd name="T8" fmla="*/ 2147483647 w 18"/>
                    <a:gd name="T9" fmla="*/ 0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0 w 18"/>
                    <a:gd name="T33" fmla="*/ 2147483647 h 17"/>
                    <a:gd name="T34" fmla="*/ 0 w 18"/>
                    <a:gd name="T35" fmla="*/ 2147483647 h 17"/>
                    <a:gd name="T36" fmla="*/ 0 w 18"/>
                    <a:gd name="T37" fmla="*/ 2147483647 h 17"/>
                    <a:gd name="T38" fmla="*/ 0 w 18"/>
                    <a:gd name="T39" fmla="*/ 2147483647 h 17"/>
                    <a:gd name="T40" fmla="*/ 2147483647 w 18"/>
                    <a:gd name="T41" fmla="*/ 2147483647 h 17"/>
                    <a:gd name="T42" fmla="*/ 2147483647 w 18"/>
                    <a:gd name="T43" fmla="*/ 2147483647 h 17"/>
                    <a:gd name="T44" fmla="*/ 2147483647 w 18"/>
                    <a:gd name="T45" fmla="*/ 2147483647 h 17"/>
                    <a:gd name="T46" fmla="*/ 2147483647 w 18"/>
                    <a:gd name="T47" fmla="*/ 2147483647 h 17"/>
                    <a:gd name="T48" fmla="*/ 2147483647 w 18"/>
                    <a:gd name="T49" fmla="*/ 2147483647 h 17"/>
                    <a:gd name="T50" fmla="*/ 2147483647 w 18"/>
                    <a:gd name="T51" fmla="*/ 2147483647 h 17"/>
                    <a:gd name="T52" fmla="*/ 2147483647 w 18"/>
                    <a:gd name="T53" fmla="*/ 2147483647 h 17"/>
                    <a:gd name="T54" fmla="*/ 2147483647 w 18"/>
                    <a:gd name="T55" fmla="*/ 2147483647 h 17"/>
                    <a:gd name="T56" fmla="*/ 2147483647 w 18"/>
                    <a:gd name="T57" fmla="*/ 2147483647 h 17"/>
                    <a:gd name="T58" fmla="*/ 2147483647 w 18"/>
                    <a:gd name="T59" fmla="*/ 2147483647 h 17"/>
                    <a:gd name="T60" fmla="*/ 2147483647 w 18"/>
                    <a:gd name="T61" fmla="*/ 2147483647 h 17"/>
                    <a:gd name="T62" fmla="*/ 2147483647 w 18"/>
                    <a:gd name="T63" fmla="*/ 2147483647 h 17"/>
                    <a:gd name="T64" fmla="*/ 2147483647 w 18"/>
                    <a:gd name="T65" fmla="*/ 2147483647 h 17"/>
                    <a:gd name="T66" fmla="*/ 2147483647 w 18"/>
                    <a:gd name="T67" fmla="*/ 2147483647 h 17"/>
                    <a:gd name="T68" fmla="*/ 2147483647 w 18"/>
                    <a:gd name="T69" fmla="*/ 2147483647 h 17"/>
                    <a:gd name="T70" fmla="*/ 2147483647 w 18"/>
                    <a:gd name="T71" fmla="*/ 2147483647 h 17"/>
                    <a:gd name="T72" fmla="*/ 2147483647 w 18"/>
                    <a:gd name="T73" fmla="*/ 2147483647 h 17"/>
                    <a:gd name="T74" fmla="*/ 2147483647 w 18"/>
                    <a:gd name="T75" fmla="*/ 2147483647 h 17"/>
                    <a:gd name="T76" fmla="*/ 2147483647 w 18"/>
                    <a:gd name="T77" fmla="*/ 2147483647 h 17"/>
                    <a:gd name="T78" fmla="*/ 2147483647 w 18"/>
                    <a:gd name="T79" fmla="*/ 2147483647 h 17"/>
                    <a:gd name="T80" fmla="*/ 2147483647 w 18"/>
                    <a:gd name="T81" fmla="*/ 0 h 17"/>
                    <a:gd name="T82" fmla="*/ 2147483647 w 18"/>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7">
                      <a:moveTo>
                        <a:pt x="17" y="0"/>
                      </a:moveTo>
                      <a:lnTo>
                        <a:pt x="17" y="0"/>
                      </a:lnTo>
                      <a:lnTo>
                        <a:pt x="15" y="0"/>
                      </a:lnTo>
                      <a:lnTo>
                        <a:pt x="13" y="1"/>
                      </a:lnTo>
                      <a:lnTo>
                        <a:pt x="11" y="3"/>
                      </a:lnTo>
                      <a:lnTo>
                        <a:pt x="10" y="6"/>
                      </a:lnTo>
                      <a:lnTo>
                        <a:pt x="7" y="7"/>
                      </a:lnTo>
                      <a:lnTo>
                        <a:pt x="4" y="8"/>
                      </a:lnTo>
                      <a:lnTo>
                        <a:pt x="1" y="10"/>
                      </a:lnTo>
                      <a:lnTo>
                        <a:pt x="0" y="11"/>
                      </a:lnTo>
                      <a:lnTo>
                        <a:pt x="0" y="13"/>
                      </a:lnTo>
                      <a:lnTo>
                        <a:pt x="1" y="14"/>
                      </a:lnTo>
                      <a:lnTo>
                        <a:pt x="2" y="16"/>
                      </a:lnTo>
                      <a:lnTo>
                        <a:pt x="4" y="17"/>
                      </a:lnTo>
                      <a:lnTo>
                        <a:pt x="6" y="17"/>
                      </a:lnTo>
                      <a:lnTo>
                        <a:pt x="8" y="16"/>
                      </a:lnTo>
                      <a:lnTo>
                        <a:pt x="10" y="14"/>
                      </a:lnTo>
                      <a:lnTo>
                        <a:pt x="11" y="13"/>
                      </a:lnTo>
                      <a:lnTo>
                        <a:pt x="13" y="10"/>
                      </a:lnTo>
                      <a:lnTo>
                        <a:pt x="16" y="6"/>
                      </a:lnTo>
                      <a:lnTo>
                        <a:pt x="17" y="3"/>
                      </a:lnTo>
                      <a:lnTo>
                        <a:pt x="18" y="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3" name="Freeform 412"/>
                <p:cNvSpPr>
                  <a:spLocks/>
                </p:cNvSpPr>
                <p:nvPr/>
              </p:nvSpPr>
              <p:spPr bwMode="auto">
                <a:xfrm>
                  <a:off x="2387013" y="3444046"/>
                  <a:ext cx="25781" cy="23871"/>
                </a:xfrm>
                <a:custGeom>
                  <a:avLst/>
                  <a:gdLst>
                    <a:gd name="T0" fmla="*/ 2147483647 w 27"/>
                    <a:gd name="T1" fmla="*/ 2147483647 h 25"/>
                    <a:gd name="T2" fmla="*/ 2147483647 w 27"/>
                    <a:gd name="T3" fmla="*/ 2147483647 h 25"/>
                    <a:gd name="T4" fmla="*/ 2147483647 w 27"/>
                    <a:gd name="T5" fmla="*/ 2147483647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2147483647 w 27"/>
                    <a:gd name="T15" fmla="*/ 2147483647 h 25"/>
                    <a:gd name="T16" fmla="*/ 2147483647 w 27"/>
                    <a:gd name="T17" fmla="*/ 2147483647 h 25"/>
                    <a:gd name="T18" fmla="*/ 2147483647 w 27"/>
                    <a:gd name="T19" fmla="*/ 2147483647 h 25"/>
                    <a:gd name="T20" fmla="*/ 2147483647 w 27"/>
                    <a:gd name="T21" fmla="*/ 2147483647 h 25"/>
                    <a:gd name="T22" fmla="*/ 2147483647 w 27"/>
                    <a:gd name="T23" fmla="*/ 2147483647 h 25"/>
                    <a:gd name="T24" fmla="*/ 2147483647 w 27"/>
                    <a:gd name="T25" fmla="*/ 2147483647 h 25"/>
                    <a:gd name="T26" fmla="*/ 2147483647 w 27"/>
                    <a:gd name="T27" fmla="*/ 2147483647 h 25"/>
                    <a:gd name="T28" fmla="*/ 2147483647 w 27"/>
                    <a:gd name="T29" fmla="*/ 2147483647 h 25"/>
                    <a:gd name="T30" fmla="*/ 2147483647 w 27"/>
                    <a:gd name="T31" fmla="*/ 2147483647 h 25"/>
                    <a:gd name="T32" fmla="*/ 2147483647 w 27"/>
                    <a:gd name="T33" fmla="*/ 2147483647 h 25"/>
                    <a:gd name="T34" fmla="*/ 2147483647 w 27"/>
                    <a:gd name="T35" fmla="*/ 2147483647 h 25"/>
                    <a:gd name="T36" fmla="*/ 2147483647 w 27"/>
                    <a:gd name="T37" fmla="*/ 2147483647 h 25"/>
                    <a:gd name="T38" fmla="*/ 2147483647 w 27"/>
                    <a:gd name="T39" fmla="*/ 2147483647 h 25"/>
                    <a:gd name="T40" fmla="*/ 2147483647 w 27"/>
                    <a:gd name="T41" fmla="*/ 2147483647 h 25"/>
                    <a:gd name="T42" fmla="*/ 2147483647 w 27"/>
                    <a:gd name="T43" fmla="*/ 2147483647 h 25"/>
                    <a:gd name="T44" fmla="*/ 2147483647 w 27"/>
                    <a:gd name="T45" fmla="*/ 2147483647 h 25"/>
                    <a:gd name="T46" fmla="*/ 2147483647 w 27"/>
                    <a:gd name="T47" fmla="*/ 2147483647 h 25"/>
                    <a:gd name="T48" fmla="*/ 2147483647 w 27"/>
                    <a:gd name="T49" fmla="*/ 2147483647 h 25"/>
                    <a:gd name="T50" fmla="*/ 2147483647 w 27"/>
                    <a:gd name="T51" fmla="*/ 2147483647 h 25"/>
                    <a:gd name="T52" fmla="*/ 2147483647 w 27"/>
                    <a:gd name="T53" fmla="*/ 2147483647 h 25"/>
                    <a:gd name="T54" fmla="*/ 2147483647 w 27"/>
                    <a:gd name="T55" fmla="*/ 2147483647 h 25"/>
                    <a:gd name="T56" fmla="*/ 2147483647 w 27"/>
                    <a:gd name="T57" fmla="*/ 2147483647 h 25"/>
                    <a:gd name="T58" fmla="*/ 2147483647 w 27"/>
                    <a:gd name="T59" fmla="*/ 2147483647 h 25"/>
                    <a:gd name="T60" fmla="*/ 2147483647 w 27"/>
                    <a:gd name="T61" fmla="*/ 2147483647 h 25"/>
                    <a:gd name="T62" fmla="*/ 2147483647 w 27"/>
                    <a:gd name="T63" fmla="*/ 2147483647 h 25"/>
                    <a:gd name="T64" fmla="*/ 2147483647 w 27"/>
                    <a:gd name="T65" fmla="*/ 2147483647 h 25"/>
                    <a:gd name="T66" fmla="*/ 0 w 27"/>
                    <a:gd name="T67" fmla="*/ 2147483647 h 25"/>
                    <a:gd name="T68" fmla="*/ 2147483647 w 27"/>
                    <a:gd name="T69" fmla="*/ 2147483647 h 25"/>
                    <a:gd name="T70" fmla="*/ 2147483647 w 27"/>
                    <a:gd name="T71" fmla="*/ 2147483647 h 25"/>
                    <a:gd name="T72" fmla="*/ 2147483647 w 27"/>
                    <a:gd name="T73" fmla="*/ 2147483647 h 25"/>
                    <a:gd name="T74" fmla="*/ 2147483647 w 27"/>
                    <a:gd name="T75" fmla="*/ 2147483647 h 25"/>
                    <a:gd name="T76" fmla="*/ 2147483647 w 27"/>
                    <a:gd name="T77" fmla="*/ 2147483647 h 25"/>
                    <a:gd name="T78" fmla="*/ 2147483647 w 27"/>
                    <a:gd name="T79" fmla="*/ 2147483647 h 25"/>
                    <a:gd name="T80" fmla="*/ 2147483647 w 27"/>
                    <a:gd name="T81" fmla="*/ 2147483647 h 25"/>
                    <a:gd name="T82" fmla="*/ 2147483647 w 27"/>
                    <a:gd name="T83" fmla="*/ 2147483647 h 25"/>
                    <a:gd name="T84" fmla="*/ 2147483647 w 27"/>
                    <a:gd name="T85" fmla="*/ 2147483647 h 25"/>
                    <a:gd name="T86" fmla="*/ 2147483647 w 27"/>
                    <a:gd name="T87" fmla="*/ 2147483647 h 25"/>
                    <a:gd name="T88" fmla="*/ 2147483647 w 27"/>
                    <a:gd name="T89" fmla="*/ 2147483647 h 25"/>
                    <a:gd name="T90" fmla="*/ 2147483647 w 27"/>
                    <a:gd name="T91" fmla="*/ 2147483647 h 25"/>
                    <a:gd name="T92" fmla="*/ 2147483647 w 27"/>
                    <a:gd name="T93" fmla="*/ 2147483647 h 25"/>
                    <a:gd name="T94" fmla="*/ 2147483647 w 27"/>
                    <a:gd name="T95" fmla="*/ 2147483647 h 25"/>
                    <a:gd name="T96" fmla="*/ 2147483647 w 27"/>
                    <a:gd name="T97" fmla="*/ 2147483647 h 25"/>
                    <a:gd name="T98" fmla="*/ 2147483647 w 27"/>
                    <a:gd name="T99" fmla="*/ 2147483647 h 25"/>
                    <a:gd name="T100" fmla="*/ 2147483647 w 27"/>
                    <a:gd name="T101" fmla="*/ 2147483647 h 25"/>
                    <a:gd name="T102" fmla="*/ 2147483647 w 27"/>
                    <a:gd name="T103" fmla="*/ 2147483647 h 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 h="25">
                      <a:moveTo>
                        <a:pt x="27" y="17"/>
                      </a:moveTo>
                      <a:lnTo>
                        <a:pt x="27" y="17"/>
                      </a:lnTo>
                      <a:lnTo>
                        <a:pt x="26" y="17"/>
                      </a:lnTo>
                      <a:lnTo>
                        <a:pt x="26" y="16"/>
                      </a:lnTo>
                      <a:lnTo>
                        <a:pt x="25" y="15"/>
                      </a:lnTo>
                      <a:lnTo>
                        <a:pt x="25" y="16"/>
                      </a:lnTo>
                      <a:lnTo>
                        <a:pt x="24" y="16"/>
                      </a:lnTo>
                      <a:lnTo>
                        <a:pt x="24" y="17"/>
                      </a:lnTo>
                      <a:lnTo>
                        <a:pt x="22" y="17"/>
                      </a:lnTo>
                      <a:lnTo>
                        <a:pt x="22" y="16"/>
                      </a:lnTo>
                      <a:lnTo>
                        <a:pt x="21" y="16"/>
                      </a:lnTo>
                      <a:lnTo>
                        <a:pt x="20" y="16"/>
                      </a:lnTo>
                      <a:lnTo>
                        <a:pt x="20" y="15"/>
                      </a:lnTo>
                      <a:lnTo>
                        <a:pt x="20" y="16"/>
                      </a:lnTo>
                      <a:lnTo>
                        <a:pt x="19" y="17"/>
                      </a:lnTo>
                      <a:lnTo>
                        <a:pt x="18" y="17"/>
                      </a:lnTo>
                      <a:lnTo>
                        <a:pt x="18" y="16"/>
                      </a:lnTo>
                      <a:lnTo>
                        <a:pt x="18" y="15"/>
                      </a:lnTo>
                      <a:lnTo>
                        <a:pt x="16" y="16"/>
                      </a:lnTo>
                      <a:lnTo>
                        <a:pt x="15" y="16"/>
                      </a:lnTo>
                      <a:lnTo>
                        <a:pt x="15" y="15"/>
                      </a:lnTo>
                      <a:lnTo>
                        <a:pt x="14" y="15"/>
                      </a:lnTo>
                      <a:lnTo>
                        <a:pt x="15" y="12"/>
                      </a:lnTo>
                      <a:lnTo>
                        <a:pt x="16" y="11"/>
                      </a:lnTo>
                      <a:lnTo>
                        <a:pt x="15" y="11"/>
                      </a:lnTo>
                      <a:lnTo>
                        <a:pt x="14" y="12"/>
                      </a:lnTo>
                      <a:lnTo>
                        <a:pt x="13" y="14"/>
                      </a:lnTo>
                      <a:lnTo>
                        <a:pt x="11" y="14"/>
                      </a:lnTo>
                      <a:lnTo>
                        <a:pt x="11" y="12"/>
                      </a:lnTo>
                      <a:lnTo>
                        <a:pt x="10" y="11"/>
                      </a:lnTo>
                      <a:lnTo>
                        <a:pt x="13" y="11"/>
                      </a:lnTo>
                      <a:lnTo>
                        <a:pt x="14" y="11"/>
                      </a:lnTo>
                      <a:lnTo>
                        <a:pt x="13" y="10"/>
                      </a:lnTo>
                      <a:lnTo>
                        <a:pt x="11" y="10"/>
                      </a:lnTo>
                      <a:lnTo>
                        <a:pt x="10" y="9"/>
                      </a:lnTo>
                      <a:lnTo>
                        <a:pt x="10" y="7"/>
                      </a:lnTo>
                      <a:lnTo>
                        <a:pt x="9" y="9"/>
                      </a:lnTo>
                      <a:lnTo>
                        <a:pt x="8" y="9"/>
                      </a:lnTo>
                      <a:lnTo>
                        <a:pt x="9" y="7"/>
                      </a:lnTo>
                      <a:lnTo>
                        <a:pt x="8" y="7"/>
                      </a:lnTo>
                      <a:lnTo>
                        <a:pt x="7" y="7"/>
                      </a:lnTo>
                      <a:lnTo>
                        <a:pt x="7" y="6"/>
                      </a:lnTo>
                      <a:lnTo>
                        <a:pt x="7" y="5"/>
                      </a:lnTo>
                      <a:lnTo>
                        <a:pt x="5" y="5"/>
                      </a:lnTo>
                      <a:lnTo>
                        <a:pt x="5" y="4"/>
                      </a:lnTo>
                      <a:lnTo>
                        <a:pt x="8" y="3"/>
                      </a:lnTo>
                      <a:lnTo>
                        <a:pt x="7" y="1"/>
                      </a:lnTo>
                      <a:lnTo>
                        <a:pt x="5" y="0"/>
                      </a:lnTo>
                      <a:lnTo>
                        <a:pt x="3" y="3"/>
                      </a:lnTo>
                      <a:lnTo>
                        <a:pt x="2" y="4"/>
                      </a:lnTo>
                      <a:lnTo>
                        <a:pt x="0" y="5"/>
                      </a:lnTo>
                      <a:lnTo>
                        <a:pt x="2" y="7"/>
                      </a:lnTo>
                      <a:lnTo>
                        <a:pt x="3" y="7"/>
                      </a:lnTo>
                      <a:lnTo>
                        <a:pt x="4" y="9"/>
                      </a:lnTo>
                      <a:lnTo>
                        <a:pt x="4" y="10"/>
                      </a:lnTo>
                      <a:lnTo>
                        <a:pt x="4" y="11"/>
                      </a:lnTo>
                      <a:lnTo>
                        <a:pt x="5" y="11"/>
                      </a:lnTo>
                      <a:lnTo>
                        <a:pt x="7" y="11"/>
                      </a:lnTo>
                      <a:lnTo>
                        <a:pt x="7" y="16"/>
                      </a:lnTo>
                      <a:lnTo>
                        <a:pt x="8" y="19"/>
                      </a:lnTo>
                      <a:lnTo>
                        <a:pt x="7" y="21"/>
                      </a:lnTo>
                      <a:lnTo>
                        <a:pt x="7" y="22"/>
                      </a:lnTo>
                      <a:lnTo>
                        <a:pt x="8" y="22"/>
                      </a:lnTo>
                      <a:lnTo>
                        <a:pt x="10" y="19"/>
                      </a:lnTo>
                      <a:lnTo>
                        <a:pt x="11" y="17"/>
                      </a:lnTo>
                      <a:lnTo>
                        <a:pt x="11" y="16"/>
                      </a:lnTo>
                      <a:lnTo>
                        <a:pt x="13" y="17"/>
                      </a:lnTo>
                      <a:lnTo>
                        <a:pt x="14" y="20"/>
                      </a:lnTo>
                      <a:lnTo>
                        <a:pt x="14" y="22"/>
                      </a:lnTo>
                      <a:lnTo>
                        <a:pt x="16" y="23"/>
                      </a:lnTo>
                      <a:lnTo>
                        <a:pt x="18" y="25"/>
                      </a:lnTo>
                      <a:lnTo>
                        <a:pt x="18" y="22"/>
                      </a:lnTo>
                      <a:lnTo>
                        <a:pt x="19" y="21"/>
                      </a:lnTo>
                      <a:lnTo>
                        <a:pt x="19" y="20"/>
                      </a:lnTo>
                      <a:lnTo>
                        <a:pt x="20" y="20"/>
                      </a:lnTo>
                      <a:lnTo>
                        <a:pt x="22" y="19"/>
                      </a:lnTo>
                      <a:lnTo>
                        <a:pt x="22" y="20"/>
                      </a:lnTo>
                      <a:lnTo>
                        <a:pt x="22" y="21"/>
                      </a:lnTo>
                      <a:lnTo>
                        <a:pt x="22" y="23"/>
                      </a:lnTo>
                      <a:lnTo>
                        <a:pt x="22" y="25"/>
                      </a:lnTo>
                      <a:lnTo>
                        <a:pt x="26" y="22"/>
                      </a:lnTo>
                      <a:lnTo>
                        <a:pt x="27" y="20"/>
                      </a:lnTo>
                      <a:lnTo>
                        <a:pt x="2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4" name="Freeform 413"/>
                <p:cNvSpPr>
                  <a:spLocks/>
                </p:cNvSpPr>
                <p:nvPr/>
              </p:nvSpPr>
              <p:spPr bwMode="auto">
                <a:xfrm>
                  <a:off x="2391788" y="3468872"/>
                  <a:ext cx="9549" cy="7639"/>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0 w 10"/>
                    <a:gd name="T17" fmla="*/ 2147483647 h 8"/>
                    <a:gd name="T18" fmla="*/ 0 w 10"/>
                    <a:gd name="T19" fmla="*/ 2147483647 h 8"/>
                    <a:gd name="T20" fmla="*/ 2147483647 w 10"/>
                    <a:gd name="T21" fmla="*/ 2147483647 h 8"/>
                    <a:gd name="T22" fmla="*/ 2147483647 w 10"/>
                    <a:gd name="T23" fmla="*/ 2147483647 h 8"/>
                    <a:gd name="T24" fmla="*/ 2147483647 w 10"/>
                    <a:gd name="T25" fmla="*/ 0 h 8"/>
                    <a:gd name="T26" fmla="*/ 2147483647 w 10"/>
                    <a:gd name="T27" fmla="*/ 2147483647 h 8"/>
                    <a:gd name="T28" fmla="*/ 2147483647 w 10"/>
                    <a:gd name="T29" fmla="*/ 2147483647 h 8"/>
                    <a:gd name="T30" fmla="*/ 2147483647 w 10"/>
                    <a:gd name="T31" fmla="*/ 2147483647 h 8"/>
                    <a:gd name="T32" fmla="*/ 2147483647 w 10"/>
                    <a:gd name="T33" fmla="*/ 2147483647 h 8"/>
                    <a:gd name="T34" fmla="*/ 2147483647 w 10"/>
                    <a:gd name="T35" fmla="*/ 2147483647 h 8"/>
                    <a:gd name="T36" fmla="*/ 2147483647 w 10"/>
                    <a:gd name="T37" fmla="*/ 2147483647 h 8"/>
                    <a:gd name="T38" fmla="*/ 2147483647 w 10"/>
                    <a:gd name="T39" fmla="*/ 2147483647 h 8"/>
                    <a:gd name="T40" fmla="*/ 2147483647 w 10"/>
                    <a:gd name="T41" fmla="*/ 2147483647 h 8"/>
                    <a:gd name="T42" fmla="*/ 2147483647 w 10"/>
                    <a:gd name="T43" fmla="*/ 2147483647 h 8"/>
                    <a:gd name="T44" fmla="*/ 2147483647 w 10"/>
                    <a:gd name="T45" fmla="*/ 2147483647 h 8"/>
                    <a:gd name="T46" fmla="*/ 2147483647 w 10"/>
                    <a:gd name="T47" fmla="*/ 2147483647 h 8"/>
                    <a:gd name="T48" fmla="*/ 2147483647 w 10"/>
                    <a:gd name="T49" fmla="*/ 2147483647 h 8"/>
                    <a:gd name="T50" fmla="*/ 2147483647 w 10"/>
                    <a:gd name="T51" fmla="*/ 2147483647 h 8"/>
                    <a:gd name="T52" fmla="*/ 2147483647 w 10"/>
                    <a:gd name="T53" fmla="*/ 2147483647 h 8"/>
                    <a:gd name="T54" fmla="*/ 2147483647 w 10"/>
                    <a:gd name="T55" fmla="*/ 2147483647 h 8"/>
                    <a:gd name="T56" fmla="*/ 2147483647 w 10"/>
                    <a:gd name="T57" fmla="*/ 2147483647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 h="8">
                      <a:moveTo>
                        <a:pt x="8" y="8"/>
                      </a:moveTo>
                      <a:lnTo>
                        <a:pt x="8" y="8"/>
                      </a:lnTo>
                      <a:lnTo>
                        <a:pt x="8" y="7"/>
                      </a:lnTo>
                      <a:lnTo>
                        <a:pt x="6" y="6"/>
                      </a:lnTo>
                      <a:lnTo>
                        <a:pt x="2" y="6"/>
                      </a:lnTo>
                      <a:lnTo>
                        <a:pt x="2" y="5"/>
                      </a:lnTo>
                      <a:lnTo>
                        <a:pt x="0" y="4"/>
                      </a:lnTo>
                      <a:lnTo>
                        <a:pt x="2" y="1"/>
                      </a:lnTo>
                      <a:lnTo>
                        <a:pt x="2" y="0"/>
                      </a:lnTo>
                      <a:lnTo>
                        <a:pt x="3" y="1"/>
                      </a:lnTo>
                      <a:lnTo>
                        <a:pt x="4" y="4"/>
                      </a:lnTo>
                      <a:lnTo>
                        <a:pt x="4" y="5"/>
                      </a:lnTo>
                      <a:lnTo>
                        <a:pt x="6" y="4"/>
                      </a:lnTo>
                      <a:lnTo>
                        <a:pt x="8" y="4"/>
                      </a:lnTo>
                      <a:lnTo>
                        <a:pt x="10" y="4"/>
                      </a:lnTo>
                      <a:lnTo>
                        <a:pt x="10" y="6"/>
                      </a:ln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5" name="Freeform 414"/>
                <p:cNvSpPr>
                  <a:spLocks/>
                </p:cNvSpPr>
                <p:nvPr/>
              </p:nvSpPr>
              <p:spPr bwMode="auto">
                <a:xfrm>
                  <a:off x="2382239" y="3466008"/>
                  <a:ext cx="4774" cy="9549"/>
                </a:xfrm>
                <a:custGeom>
                  <a:avLst/>
                  <a:gdLst>
                    <a:gd name="T0" fmla="*/ 0 w 5"/>
                    <a:gd name="T1" fmla="*/ 2147483647 h 10"/>
                    <a:gd name="T2" fmla="*/ 0 w 5"/>
                    <a:gd name="T3" fmla="*/ 2147483647 h 10"/>
                    <a:gd name="T4" fmla="*/ 0 w 5"/>
                    <a:gd name="T5" fmla="*/ 2147483647 h 10"/>
                    <a:gd name="T6" fmla="*/ 2147483647 w 5"/>
                    <a:gd name="T7" fmla="*/ 2147483647 h 10"/>
                    <a:gd name="T8" fmla="*/ 2147483647 w 5"/>
                    <a:gd name="T9" fmla="*/ 2147483647 h 10"/>
                    <a:gd name="T10" fmla="*/ 2147483647 w 5"/>
                    <a:gd name="T11" fmla="*/ 2147483647 h 10"/>
                    <a:gd name="T12" fmla="*/ 2147483647 w 5"/>
                    <a:gd name="T13" fmla="*/ 2147483647 h 10"/>
                    <a:gd name="T14" fmla="*/ 2147483647 w 5"/>
                    <a:gd name="T15" fmla="*/ 0 h 10"/>
                    <a:gd name="T16" fmla="*/ 2147483647 w 5"/>
                    <a:gd name="T17" fmla="*/ 0 h 10"/>
                    <a:gd name="T18" fmla="*/ 2147483647 w 5"/>
                    <a:gd name="T19" fmla="*/ 0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2147483647 w 5"/>
                    <a:gd name="T29" fmla="*/ 2147483647 h 10"/>
                    <a:gd name="T30" fmla="*/ 2147483647 w 5"/>
                    <a:gd name="T31" fmla="*/ 2147483647 h 10"/>
                    <a:gd name="T32" fmla="*/ 2147483647 w 5"/>
                    <a:gd name="T33" fmla="*/ 2147483647 h 10"/>
                    <a:gd name="T34" fmla="*/ 2147483647 w 5"/>
                    <a:gd name="T35" fmla="*/ 2147483647 h 10"/>
                    <a:gd name="T36" fmla="*/ 0 w 5"/>
                    <a:gd name="T37" fmla="*/ 2147483647 h 10"/>
                    <a:gd name="T38" fmla="*/ 0 w 5"/>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 h="10">
                      <a:moveTo>
                        <a:pt x="0" y="9"/>
                      </a:moveTo>
                      <a:lnTo>
                        <a:pt x="0" y="9"/>
                      </a:lnTo>
                      <a:lnTo>
                        <a:pt x="0" y="7"/>
                      </a:lnTo>
                      <a:lnTo>
                        <a:pt x="2" y="4"/>
                      </a:lnTo>
                      <a:lnTo>
                        <a:pt x="4" y="2"/>
                      </a:lnTo>
                      <a:lnTo>
                        <a:pt x="4" y="0"/>
                      </a:lnTo>
                      <a:lnTo>
                        <a:pt x="5" y="0"/>
                      </a:lnTo>
                      <a:lnTo>
                        <a:pt x="5" y="4"/>
                      </a:lnTo>
                      <a:lnTo>
                        <a:pt x="4" y="5"/>
                      </a:lnTo>
                      <a:lnTo>
                        <a:pt x="4" y="7"/>
                      </a:lnTo>
                      <a:lnTo>
                        <a:pt x="4" y="9"/>
                      </a:lnTo>
                      <a:lnTo>
                        <a:pt x="2" y="1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6" name="Freeform 415"/>
                <p:cNvSpPr>
                  <a:spLocks/>
                </p:cNvSpPr>
                <p:nvPr/>
              </p:nvSpPr>
              <p:spPr bwMode="auto">
                <a:xfrm>
                  <a:off x="2399427" y="3449775"/>
                  <a:ext cx="1910" cy="3819"/>
                </a:xfrm>
                <a:custGeom>
                  <a:avLst/>
                  <a:gdLst>
                    <a:gd name="T0" fmla="*/ 0 w 2"/>
                    <a:gd name="T1" fmla="*/ 2147483647 h 4"/>
                    <a:gd name="T2" fmla="*/ 0 w 2"/>
                    <a:gd name="T3" fmla="*/ 2147483647 h 4"/>
                    <a:gd name="T4" fmla="*/ 0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0 h 4"/>
                    <a:gd name="T16" fmla="*/ 2147483647 w 2"/>
                    <a:gd name="T17" fmla="*/ 2147483647 h 4"/>
                    <a:gd name="T18" fmla="*/ 2147483647 w 2"/>
                    <a:gd name="T19" fmla="*/ 2147483647 h 4"/>
                    <a:gd name="T20" fmla="*/ 2147483647 w 2"/>
                    <a:gd name="T21" fmla="*/ 2147483647 h 4"/>
                    <a:gd name="T22" fmla="*/ 2147483647 w 2"/>
                    <a:gd name="T23" fmla="*/ 2147483647 h 4"/>
                    <a:gd name="T24" fmla="*/ 2147483647 w 2"/>
                    <a:gd name="T25" fmla="*/ 2147483647 h 4"/>
                    <a:gd name="T26" fmla="*/ 2147483647 w 2"/>
                    <a:gd name="T27" fmla="*/ 2147483647 h 4"/>
                    <a:gd name="T28" fmla="*/ 0 w 2"/>
                    <a:gd name="T29" fmla="*/ 2147483647 h 4"/>
                    <a:gd name="T30" fmla="*/ 0 w 2"/>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 h="4">
                      <a:moveTo>
                        <a:pt x="0" y="3"/>
                      </a:moveTo>
                      <a:lnTo>
                        <a:pt x="0" y="3"/>
                      </a:lnTo>
                      <a:lnTo>
                        <a:pt x="1" y="1"/>
                      </a:lnTo>
                      <a:lnTo>
                        <a:pt x="1" y="0"/>
                      </a:lnTo>
                      <a:lnTo>
                        <a:pt x="2" y="3"/>
                      </a:lnTo>
                      <a:lnTo>
                        <a:pt x="1" y="4"/>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7" name="Freeform 416"/>
                <p:cNvSpPr>
                  <a:spLocks/>
                </p:cNvSpPr>
                <p:nvPr/>
              </p:nvSpPr>
              <p:spPr bwMode="auto">
                <a:xfrm>
                  <a:off x="2381284" y="3390574"/>
                  <a:ext cx="85937" cy="68750"/>
                </a:xfrm>
                <a:custGeom>
                  <a:avLst/>
                  <a:gdLst>
                    <a:gd name="T0" fmla="*/ 2147483647 w 90"/>
                    <a:gd name="T1" fmla="*/ 2147483647 h 72"/>
                    <a:gd name="T2" fmla="*/ 2147483647 w 90"/>
                    <a:gd name="T3" fmla="*/ 2147483647 h 72"/>
                    <a:gd name="T4" fmla="*/ 2147483647 w 90"/>
                    <a:gd name="T5" fmla="*/ 2147483647 h 72"/>
                    <a:gd name="T6" fmla="*/ 2147483647 w 90"/>
                    <a:gd name="T7" fmla="*/ 2147483647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2147483647 w 90"/>
                    <a:gd name="T19" fmla="*/ 2147483647 h 72"/>
                    <a:gd name="T20" fmla="*/ 2147483647 w 90"/>
                    <a:gd name="T21" fmla="*/ 2147483647 h 72"/>
                    <a:gd name="T22" fmla="*/ 2147483647 w 90"/>
                    <a:gd name="T23" fmla="*/ 2147483647 h 72"/>
                    <a:gd name="T24" fmla="*/ 2147483647 w 90"/>
                    <a:gd name="T25" fmla="*/ 2147483647 h 72"/>
                    <a:gd name="T26" fmla="*/ 2147483647 w 90"/>
                    <a:gd name="T27" fmla="*/ 2147483647 h 72"/>
                    <a:gd name="T28" fmla="*/ 2147483647 w 90"/>
                    <a:gd name="T29" fmla="*/ 2147483647 h 72"/>
                    <a:gd name="T30" fmla="*/ 2147483647 w 90"/>
                    <a:gd name="T31" fmla="*/ 2147483647 h 72"/>
                    <a:gd name="T32" fmla="*/ 2147483647 w 90"/>
                    <a:gd name="T33" fmla="*/ 2147483647 h 72"/>
                    <a:gd name="T34" fmla="*/ 2147483647 w 90"/>
                    <a:gd name="T35" fmla="*/ 2147483647 h 72"/>
                    <a:gd name="T36" fmla="*/ 2147483647 w 90"/>
                    <a:gd name="T37" fmla="*/ 2147483647 h 72"/>
                    <a:gd name="T38" fmla="*/ 2147483647 w 90"/>
                    <a:gd name="T39" fmla="*/ 2147483647 h 72"/>
                    <a:gd name="T40" fmla="*/ 2147483647 w 90"/>
                    <a:gd name="T41" fmla="*/ 2147483647 h 72"/>
                    <a:gd name="T42" fmla="*/ 2147483647 w 90"/>
                    <a:gd name="T43" fmla="*/ 2147483647 h 72"/>
                    <a:gd name="T44" fmla="*/ 2147483647 w 90"/>
                    <a:gd name="T45" fmla="*/ 2147483647 h 72"/>
                    <a:gd name="T46" fmla="*/ 2147483647 w 90"/>
                    <a:gd name="T47" fmla="*/ 2147483647 h 72"/>
                    <a:gd name="T48" fmla="*/ 2147483647 w 90"/>
                    <a:gd name="T49" fmla="*/ 2147483647 h 72"/>
                    <a:gd name="T50" fmla="*/ 2147483647 w 90"/>
                    <a:gd name="T51" fmla="*/ 2147483647 h 72"/>
                    <a:gd name="T52" fmla="*/ 2147483647 w 90"/>
                    <a:gd name="T53" fmla="*/ 2147483647 h 72"/>
                    <a:gd name="T54" fmla="*/ 2147483647 w 90"/>
                    <a:gd name="T55" fmla="*/ 2147483647 h 72"/>
                    <a:gd name="T56" fmla="*/ 0 w 90"/>
                    <a:gd name="T57" fmla="*/ 2147483647 h 72"/>
                    <a:gd name="T58" fmla="*/ 2147483647 w 90"/>
                    <a:gd name="T59" fmla="*/ 2147483647 h 72"/>
                    <a:gd name="T60" fmla="*/ 2147483647 w 90"/>
                    <a:gd name="T61" fmla="*/ 2147483647 h 72"/>
                    <a:gd name="T62" fmla="*/ 2147483647 w 90"/>
                    <a:gd name="T63" fmla="*/ 2147483647 h 72"/>
                    <a:gd name="T64" fmla="*/ 2147483647 w 90"/>
                    <a:gd name="T65" fmla="*/ 2147483647 h 72"/>
                    <a:gd name="T66" fmla="*/ 2147483647 w 90"/>
                    <a:gd name="T67" fmla="*/ 2147483647 h 72"/>
                    <a:gd name="T68" fmla="*/ 2147483647 w 90"/>
                    <a:gd name="T69" fmla="*/ 2147483647 h 72"/>
                    <a:gd name="T70" fmla="*/ 2147483647 w 90"/>
                    <a:gd name="T71" fmla="*/ 2147483647 h 72"/>
                    <a:gd name="T72" fmla="*/ 2147483647 w 90"/>
                    <a:gd name="T73" fmla="*/ 2147483647 h 72"/>
                    <a:gd name="T74" fmla="*/ 2147483647 w 90"/>
                    <a:gd name="T75" fmla="*/ 2147483647 h 72"/>
                    <a:gd name="T76" fmla="*/ 2147483647 w 90"/>
                    <a:gd name="T77" fmla="*/ 2147483647 h 72"/>
                    <a:gd name="T78" fmla="*/ 2147483647 w 90"/>
                    <a:gd name="T79" fmla="*/ 2147483647 h 72"/>
                    <a:gd name="T80" fmla="*/ 2147483647 w 90"/>
                    <a:gd name="T81" fmla="*/ 2147483647 h 72"/>
                    <a:gd name="T82" fmla="*/ 2147483647 w 90"/>
                    <a:gd name="T83" fmla="*/ 2147483647 h 72"/>
                    <a:gd name="T84" fmla="*/ 2147483647 w 90"/>
                    <a:gd name="T85" fmla="*/ 2147483647 h 72"/>
                    <a:gd name="T86" fmla="*/ 2147483647 w 90"/>
                    <a:gd name="T87" fmla="*/ 2147483647 h 72"/>
                    <a:gd name="T88" fmla="*/ 2147483647 w 90"/>
                    <a:gd name="T89" fmla="*/ 2147483647 h 72"/>
                    <a:gd name="T90" fmla="*/ 2147483647 w 90"/>
                    <a:gd name="T91" fmla="*/ 2147483647 h 72"/>
                    <a:gd name="T92" fmla="*/ 2147483647 w 90"/>
                    <a:gd name="T93" fmla="*/ 2147483647 h 72"/>
                    <a:gd name="T94" fmla="*/ 2147483647 w 90"/>
                    <a:gd name="T95" fmla="*/ 2147483647 h 72"/>
                    <a:gd name="T96" fmla="*/ 2147483647 w 90"/>
                    <a:gd name="T97" fmla="*/ 2147483647 h 72"/>
                    <a:gd name="T98" fmla="*/ 2147483647 w 90"/>
                    <a:gd name="T99" fmla="*/ 2147483647 h 72"/>
                    <a:gd name="T100" fmla="*/ 2147483647 w 90"/>
                    <a:gd name="T101" fmla="*/ 2147483647 h 72"/>
                    <a:gd name="T102" fmla="*/ 2147483647 w 90"/>
                    <a:gd name="T103" fmla="*/ 2147483647 h 72"/>
                    <a:gd name="T104" fmla="*/ 2147483647 w 90"/>
                    <a:gd name="T105" fmla="*/ 2147483647 h 72"/>
                    <a:gd name="T106" fmla="*/ 2147483647 w 90"/>
                    <a:gd name="T107" fmla="*/ 2147483647 h 72"/>
                    <a:gd name="T108" fmla="*/ 2147483647 w 90"/>
                    <a:gd name="T109" fmla="*/ 2147483647 h 72"/>
                    <a:gd name="T110" fmla="*/ 2147483647 w 90"/>
                    <a:gd name="T111" fmla="*/ 2147483647 h 72"/>
                    <a:gd name="T112" fmla="*/ 2147483647 w 90"/>
                    <a:gd name="T113" fmla="*/ 2147483647 h 72"/>
                    <a:gd name="T114" fmla="*/ 2147483647 w 90"/>
                    <a:gd name="T115" fmla="*/ 2147483647 h 72"/>
                    <a:gd name="T116" fmla="*/ 2147483647 w 90"/>
                    <a:gd name="T117" fmla="*/ 2147483647 h 72"/>
                    <a:gd name="T118" fmla="*/ 2147483647 w 90"/>
                    <a:gd name="T119" fmla="*/ 2147483647 h 72"/>
                    <a:gd name="T120" fmla="*/ 2147483647 w 90"/>
                    <a:gd name="T121" fmla="*/ 2147483647 h 72"/>
                    <a:gd name="T122" fmla="*/ 2147483647 w 90"/>
                    <a:gd name="T123" fmla="*/ 2147483647 h 72"/>
                    <a:gd name="T124" fmla="*/ 2147483647 w 90"/>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 h="72">
                      <a:moveTo>
                        <a:pt x="84" y="0"/>
                      </a:moveTo>
                      <a:lnTo>
                        <a:pt x="84" y="0"/>
                      </a:lnTo>
                      <a:lnTo>
                        <a:pt x="82" y="1"/>
                      </a:lnTo>
                      <a:lnTo>
                        <a:pt x="81" y="3"/>
                      </a:lnTo>
                      <a:lnTo>
                        <a:pt x="79" y="6"/>
                      </a:lnTo>
                      <a:lnTo>
                        <a:pt x="77" y="6"/>
                      </a:lnTo>
                      <a:lnTo>
                        <a:pt x="79" y="7"/>
                      </a:lnTo>
                      <a:lnTo>
                        <a:pt x="81" y="12"/>
                      </a:lnTo>
                      <a:lnTo>
                        <a:pt x="81" y="13"/>
                      </a:lnTo>
                      <a:lnTo>
                        <a:pt x="81" y="14"/>
                      </a:lnTo>
                      <a:lnTo>
                        <a:pt x="81" y="16"/>
                      </a:lnTo>
                      <a:lnTo>
                        <a:pt x="80" y="13"/>
                      </a:lnTo>
                      <a:lnTo>
                        <a:pt x="79" y="12"/>
                      </a:lnTo>
                      <a:lnTo>
                        <a:pt x="79" y="16"/>
                      </a:lnTo>
                      <a:lnTo>
                        <a:pt x="79" y="17"/>
                      </a:lnTo>
                      <a:lnTo>
                        <a:pt x="79" y="18"/>
                      </a:lnTo>
                      <a:lnTo>
                        <a:pt x="77" y="17"/>
                      </a:lnTo>
                      <a:lnTo>
                        <a:pt x="77" y="18"/>
                      </a:lnTo>
                      <a:lnTo>
                        <a:pt x="77" y="19"/>
                      </a:lnTo>
                      <a:lnTo>
                        <a:pt x="76" y="19"/>
                      </a:lnTo>
                      <a:lnTo>
                        <a:pt x="75" y="21"/>
                      </a:lnTo>
                      <a:lnTo>
                        <a:pt x="74" y="19"/>
                      </a:lnTo>
                      <a:lnTo>
                        <a:pt x="74" y="18"/>
                      </a:lnTo>
                      <a:lnTo>
                        <a:pt x="75" y="17"/>
                      </a:lnTo>
                      <a:lnTo>
                        <a:pt x="75" y="16"/>
                      </a:lnTo>
                      <a:lnTo>
                        <a:pt x="74" y="14"/>
                      </a:lnTo>
                      <a:lnTo>
                        <a:pt x="73" y="14"/>
                      </a:lnTo>
                      <a:lnTo>
                        <a:pt x="74" y="17"/>
                      </a:lnTo>
                      <a:lnTo>
                        <a:pt x="73" y="17"/>
                      </a:lnTo>
                      <a:lnTo>
                        <a:pt x="71" y="18"/>
                      </a:lnTo>
                      <a:lnTo>
                        <a:pt x="71" y="19"/>
                      </a:lnTo>
                      <a:lnTo>
                        <a:pt x="70" y="19"/>
                      </a:lnTo>
                      <a:lnTo>
                        <a:pt x="71" y="17"/>
                      </a:lnTo>
                      <a:lnTo>
                        <a:pt x="71" y="16"/>
                      </a:lnTo>
                      <a:lnTo>
                        <a:pt x="73" y="13"/>
                      </a:lnTo>
                      <a:lnTo>
                        <a:pt x="74" y="11"/>
                      </a:lnTo>
                      <a:lnTo>
                        <a:pt x="74" y="10"/>
                      </a:lnTo>
                      <a:lnTo>
                        <a:pt x="70" y="11"/>
                      </a:lnTo>
                      <a:lnTo>
                        <a:pt x="69" y="11"/>
                      </a:lnTo>
                      <a:lnTo>
                        <a:pt x="66" y="12"/>
                      </a:lnTo>
                      <a:lnTo>
                        <a:pt x="65" y="13"/>
                      </a:lnTo>
                      <a:lnTo>
                        <a:pt x="65" y="14"/>
                      </a:lnTo>
                      <a:lnTo>
                        <a:pt x="64" y="14"/>
                      </a:lnTo>
                      <a:lnTo>
                        <a:pt x="63" y="13"/>
                      </a:lnTo>
                      <a:lnTo>
                        <a:pt x="60" y="14"/>
                      </a:lnTo>
                      <a:lnTo>
                        <a:pt x="58" y="16"/>
                      </a:lnTo>
                      <a:lnTo>
                        <a:pt x="58" y="21"/>
                      </a:lnTo>
                      <a:lnTo>
                        <a:pt x="57" y="23"/>
                      </a:lnTo>
                      <a:lnTo>
                        <a:pt x="55" y="24"/>
                      </a:lnTo>
                      <a:lnTo>
                        <a:pt x="55" y="26"/>
                      </a:lnTo>
                      <a:lnTo>
                        <a:pt x="54" y="24"/>
                      </a:lnTo>
                      <a:lnTo>
                        <a:pt x="54" y="22"/>
                      </a:lnTo>
                      <a:lnTo>
                        <a:pt x="54" y="21"/>
                      </a:lnTo>
                      <a:lnTo>
                        <a:pt x="53" y="23"/>
                      </a:lnTo>
                      <a:lnTo>
                        <a:pt x="52" y="23"/>
                      </a:lnTo>
                      <a:lnTo>
                        <a:pt x="50" y="22"/>
                      </a:lnTo>
                      <a:lnTo>
                        <a:pt x="50" y="21"/>
                      </a:lnTo>
                      <a:lnTo>
                        <a:pt x="49" y="21"/>
                      </a:lnTo>
                      <a:lnTo>
                        <a:pt x="48" y="24"/>
                      </a:lnTo>
                      <a:lnTo>
                        <a:pt x="48" y="26"/>
                      </a:lnTo>
                      <a:lnTo>
                        <a:pt x="47" y="26"/>
                      </a:lnTo>
                      <a:lnTo>
                        <a:pt x="44" y="26"/>
                      </a:lnTo>
                      <a:lnTo>
                        <a:pt x="42" y="26"/>
                      </a:lnTo>
                      <a:lnTo>
                        <a:pt x="41" y="26"/>
                      </a:lnTo>
                      <a:lnTo>
                        <a:pt x="42" y="29"/>
                      </a:lnTo>
                      <a:lnTo>
                        <a:pt x="41" y="29"/>
                      </a:lnTo>
                      <a:lnTo>
                        <a:pt x="41" y="30"/>
                      </a:lnTo>
                      <a:lnTo>
                        <a:pt x="39" y="29"/>
                      </a:lnTo>
                      <a:lnTo>
                        <a:pt x="39" y="28"/>
                      </a:lnTo>
                      <a:lnTo>
                        <a:pt x="38" y="28"/>
                      </a:lnTo>
                      <a:lnTo>
                        <a:pt x="37" y="29"/>
                      </a:lnTo>
                      <a:lnTo>
                        <a:pt x="36" y="30"/>
                      </a:lnTo>
                      <a:lnTo>
                        <a:pt x="33" y="29"/>
                      </a:lnTo>
                      <a:lnTo>
                        <a:pt x="32" y="28"/>
                      </a:lnTo>
                      <a:lnTo>
                        <a:pt x="31" y="28"/>
                      </a:lnTo>
                      <a:lnTo>
                        <a:pt x="30" y="30"/>
                      </a:lnTo>
                      <a:lnTo>
                        <a:pt x="27" y="32"/>
                      </a:lnTo>
                      <a:lnTo>
                        <a:pt x="27" y="33"/>
                      </a:lnTo>
                      <a:lnTo>
                        <a:pt x="27" y="34"/>
                      </a:lnTo>
                      <a:lnTo>
                        <a:pt x="24" y="35"/>
                      </a:lnTo>
                      <a:lnTo>
                        <a:pt x="20" y="37"/>
                      </a:lnTo>
                      <a:lnTo>
                        <a:pt x="19" y="37"/>
                      </a:lnTo>
                      <a:lnTo>
                        <a:pt x="17" y="38"/>
                      </a:lnTo>
                      <a:lnTo>
                        <a:pt x="14" y="39"/>
                      </a:lnTo>
                      <a:lnTo>
                        <a:pt x="13" y="39"/>
                      </a:lnTo>
                      <a:lnTo>
                        <a:pt x="14" y="40"/>
                      </a:lnTo>
                      <a:lnTo>
                        <a:pt x="15" y="41"/>
                      </a:lnTo>
                      <a:lnTo>
                        <a:pt x="15" y="43"/>
                      </a:lnTo>
                      <a:lnTo>
                        <a:pt x="16" y="43"/>
                      </a:lnTo>
                      <a:lnTo>
                        <a:pt x="17" y="44"/>
                      </a:lnTo>
                      <a:lnTo>
                        <a:pt x="20" y="44"/>
                      </a:lnTo>
                      <a:lnTo>
                        <a:pt x="20" y="43"/>
                      </a:lnTo>
                      <a:lnTo>
                        <a:pt x="21" y="43"/>
                      </a:lnTo>
                      <a:lnTo>
                        <a:pt x="22" y="43"/>
                      </a:lnTo>
                      <a:lnTo>
                        <a:pt x="25" y="44"/>
                      </a:lnTo>
                      <a:lnTo>
                        <a:pt x="27" y="45"/>
                      </a:lnTo>
                      <a:lnTo>
                        <a:pt x="28" y="46"/>
                      </a:lnTo>
                      <a:lnTo>
                        <a:pt x="26" y="45"/>
                      </a:lnTo>
                      <a:lnTo>
                        <a:pt x="24" y="44"/>
                      </a:lnTo>
                      <a:lnTo>
                        <a:pt x="22" y="45"/>
                      </a:lnTo>
                      <a:lnTo>
                        <a:pt x="21" y="45"/>
                      </a:lnTo>
                      <a:lnTo>
                        <a:pt x="19" y="45"/>
                      </a:lnTo>
                      <a:lnTo>
                        <a:pt x="19" y="48"/>
                      </a:lnTo>
                      <a:lnTo>
                        <a:pt x="17" y="48"/>
                      </a:lnTo>
                      <a:lnTo>
                        <a:pt x="17" y="46"/>
                      </a:lnTo>
                      <a:lnTo>
                        <a:pt x="17" y="45"/>
                      </a:lnTo>
                      <a:lnTo>
                        <a:pt x="16" y="45"/>
                      </a:lnTo>
                      <a:lnTo>
                        <a:pt x="15" y="45"/>
                      </a:lnTo>
                      <a:lnTo>
                        <a:pt x="14" y="45"/>
                      </a:lnTo>
                      <a:lnTo>
                        <a:pt x="13" y="45"/>
                      </a:lnTo>
                      <a:lnTo>
                        <a:pt x="13" y="46"/>
                      </a:lnTo>
                      <a:lnTo>
                        <a:pt x="11" y="48"/>
                      </a:lnTo>
                      <a:lnTo>
                        <a:pt x="10" y="46"/>
                      </a:lnTo>
                      <a:lnTo>
                        <a:pt x="8" y="46"/>
                      </a:lnTo>
                      <a:lnTo>
                        <a:pt x="8" y="45"/>
                      </a:lnTo>
                      <a:lnTo>
                        <a:pt x="6" y="45"/>
                      </a:lnTo>
                      <a:lnTo>
                        <a:pt x="5" y="48"/>
                      </a:lnTo>
                      <a:lnTo>
                        <a:pt x="3" y="48"/>
                      </a:lnTo>
                      <a:lnTo>
                        <a:pt x="0" y="48"/>
                      </a:lnTo>
                      <a:lnTo>
                        <a:pt x="4" y="51"/>
                      </a:lnTo>
                      <a:lnTo>
                        <a:pt x="5" y="50"/>
                      </a:lnTo>
                      <a:lnTo>
                        <a:pt x="4" y="50"/>
                      </a:lnTo>
                      <a:lnTo>
                        <a:pt x="5" y="50"/>
                      </a:lnTo>
                      <a:lnTo>
                        <a:pt x="6" y="51"/>
                      </a:lnTo>
                      <a:lnTo>
                        <a:pt x="8" y="52"/>
                      </a:lnTo>
                      <a:lnTo>
                        <a:pt x="9" y="54"/>
                      </a:lnTo>
                      <a:lnTo>
                        <a:pt x="9" y="52"/>
                      </a:lnTo>
                      <a:lnTo>
                        <a:pt x="10" y="52"/>
                      </a:lnTo>
                      <a:lnTo>
                        <a:pt x="11" y="54"/>
                      </a:lnTo>
                      <a:lnTo>
                        <a:pt x="13" y="54"/>
                      </a:lnTo>
                      <a:lnTo>
                        <a:pt x="13" y="52"/>
                      </a:lnTo>
                      <a:lnTo>
                        <a:pt x="15" y="54"/>
                      </a:lnTo>
                      <a:lnTo>
                        <a:pt x="17" y="55"/>
                      </a:lnTo>
                      <a:lnTo>
                        <a:pt x="19" y="56"/>
                      </a:lnTo>
                      <a:lnTo>
                        <a:pt x="19" y="55"/>
                      </a:lnTo>
                      <a:lnTo>
                        <a:pt x="19" y="54"/>
                      </a:lnTo>
                      <a:lnTo>
                        <a:pt x="19" y="51"/>
                      </a:lnTo>
                      <a:lnTo>
                        <a:pt x="20" y="52"/>
                      </a:lnTo>
                      <a:lnTo>
                        <a:pt x="21" y="51"/>
                      </a:lnTo>
                      <a:lnTo>
                        <a:pt x="22" y="51"/>
                      </a:lnTo>
                      <a:lnTo>
                        <a:pt x="22" y="52"/>
                      </a:lnTo>
                      <a:lnTo>
                        <a:pt x="20" y="54"/>
                      </a:lnTo>
                      <a:lnTo>
                        <a:pt x="22" y="54"/>
                      </a:lnTo>
                      <a:lnTo>
                        <a:pt x="25" y="54"/>
                      </a:lnTo>
                      <a:lnTo>
                        <a:pt x="24" y="54"/>
                      </a:lnTo>
                      <a:lnTo>
                        <a:pt x="24" y="55"/>
                      </a:lnTo>
                      <a:lnTo>
                        <a:pt x="22" y="56"/>
                      </a:lnTo>
                      <a:lnTo>
                        <a:pt x="21" y="57"/>
                      </a:lnTo>
                      <a:lnTo>
                        <a:pt x="20" y="59"/>
                      </a:lnTo>
                      <a:lnTo>
                        <a:pt x="20" y="60"/>
                      </a:lnTo>
                      <a:lnTo>
                        <a:pt x="22" y="60"/>
                      </a:lnTo>
                      <a:lnTo>
                        <a:pt x="24" y="59"/>
                      </a:lnTo>
                      <a:lnTo>
                        <a:pt x="22" y="59"/>
                      </a:lnTo>
                      <a:lnTo>
                        <a:pt x="24" y="59"/>
                      </a:lnTo>
                      <a:lnTo>
                        <a:pt x="25" y="59"/>
                      </a:lnTo>
                      <a:lnTo>
                        <a:pt x="24" y="60"/>
                      </a:lnTo>
                      <a:lnTo>
                        <a:pt x="22" y="60"/>
                      </a:lnTo>
                      <a:lnTo>
                        <a:pt x="24" y="60"/>
                      </a:lnTo>
                      <a:lnTo>
                        <a:pt x="25" y="60"/>
                      </a:lnTo>
                      <a:lnTo>
                        <a:pt x="25" y="61"/>
                      </a:lnTo>
                      <a:lnTo>
                        <a:pt x="25" y="62"/>
                      </a:lnTo>
                      <a:lnTo>
                        <a:pt x="24" y="63"/>
                      </a:lnTo>
                      <a:lnTo>
                        <a:pt x="25" y="65"/>
                      </a:lnTo>
                      <a:lnTo>
                        <a:pt x="25" y="66"/>
                      </a:lnTo>
                      <a:lnTo>
                        <a:pt x="27" y="66"/>
                      </a:lnTo>
                      <a:lnTo>
                        <a:pt x="28" y="68"/>
                      </a:lnTo>
                      <a:lnTo>
                        <a:pt x="30" y="68"/>
                      </a:lnTo>
                      <a:lnTo>
                        <a:pt x="31" y="68"/>
                      </a:lnTo>
                      <a:lnTo>
                        <a:pt x="31" y="67"/>
                      </a:lnTo>
                      <a:lnTo>
                        <a:pt x="32" y="67"/>
                      </a:lnTo>
                      <a:lnTo>
                        <a:pt x="33" y="68"/>
                      </a:lnTo>
                      <a:lnTo>
                        <a:pt x="35" y="68"/>
                      </a:lnTo>
                      <a:lnTo>
                        <a:pt x="35" y="70"/>
                      </a:lnTo>
                      <a:lnTo>
                        <a:pt x="35" y="71"/>
                      </a:lnTo>
                      <a:lnTo>
                        <a:pt x="36" y="72"/>
                      </a:lnTo>
                      <a:lnTo>
                        <a:pt x="37" y="72"/>
                      </a:lnTo>
                      <a:lnTo>
                        <a:pt x="37" y="70"/>
                      </a:lnTo>
                      <a:lnTo>
                        <a:pt x="36" y="67"/>
                      </a:lnTo>
                      <a:lnTo>
                        <a:pt x="35" y="66"/>
                      </a:lnTo>
                      <a:lnTo>
                        <a:pt x="32" y="63"/>
                      </a:lnTo>
                      <a:lnTo>
                        <a:pt x="32" y="62"/>
                      </a:lnTo>
                      <a:lnTo>
                        <a:pt x="33" y="62"/>
                      </a:lnTo>
                      <a:lnTo>
                        <a:pt x="35" y="63"/>
                      </a:lnTo>
                      <a:lnTo>
                        <a:pt x="36" y="63"/>
                      </a:lnTo>
                      <a:lnTo>
                        <a:pt x="38" y="63"/>
                      </a:lnTo>
                      <a:lnTo>
                        <a:pt x="39" y="65"/>
                      </a:lnTo>
                      <a:lnTo>
                        <a:pt x="41" y="65"/>
                      </a:lnTo>
                      <a:lnTo>
                        <a:pt x="42" y="62"/>
                      </a:lnTo>
                      <a:lnTo>
                        <a:pt x="42" y="61"/>
                      </a:lnTo>
                      <a:lnTo>
                        <a:pt x="41" y="59"/>
                      </a:lnTo>
                      <a:lnTo>
                        <a:pt x="43" y="59"/>
                      </a:lnTo>
                      <a:lnTo>
                        <a:pt x="44" y="59"/>
                      </a:lnTo>
                      <a:lnTo>
                        <a:pt x="46" y="57"/>
                      </a:lnTo>
                      <a:lnTo>
                        <a:pt x="47" y="57"/>
                      </a:lnTo>
                      <a:lnTo>
                        <a:pt x="48" y="57"/>
                      </a:lnTo>
                      <a:lnTo>
                        <a:pt x="49" y="56"/>
                      </a:lnTo>
                      <a:lnTo>
                        <a:pt x="50" y="55"/>
                      </a:lnTo>
                      <a:lnTo>
                        <a:pt x="52" y="55"/>
                      </a:lnTo>
                      <a:lnTo>
                        <a:pt x="53" y="55"/>
                      </a:lnTo>
                      <a:lnTo>
                        <a:pt x="52" y="55"/>
                      </a:lnTo>
                      <a:lnTo>
                        <a:pt x="50" y="54"/>
                      </a:lnTo>
                      <a:lnTo>
                        <a:pt x="48" y="51"/>
                      </a:lnTo>
                      <a:lnTo>
                        <a:pt x="48" y="52"/>
                      </a:lnTo>
                      <a:lnTo>
                        <a:pt x="46" y="50"/>
                      </a:lnTo>
                      <a:lnTo>
                        <a:pt x="43" y="50"/>
                      </a:lnTo>
                      <a:lnTo>
                        <a:pt x="42" y="49"/>
                      </a:lnTo>
                      <a:lnTo>
                        <a:pt x="43" y="49"/>
                      </a:lnTo>
                      <a:lnTo>
                        <a:pt x="46" y="49"/>
                      </a:lnTo>
                      <a:lnTo>
                        <a:pt x="47" y="50"/>
                      </a:lnTo>
                      <a:lnTo>
                        <a:pt x="47" y="49"/>
                      </a:lnTo>
                      <a:lnTo>
                        <a:pt x="47" y="48"/>
                      </a:lnTo>
                      <a:lnTo>
                        <a:pt x="48" y="46"/>
                      </a:lnTo>
                      <a:lnTo>
                        <a:pt x="49" y="46"/>
                      </a:lnTo>
                      <a:lnTo>
                        <a:pt x="49" y="45"/>
                      </a:lnTo>
                      <a:lnTo>
                        <a:pt x="49" y="43"/>
                      </a:lnTo>
                      <a:lnTo>
                        <a:pt x="50" y="41"/>
                      </a:lnTo>
                      <a:lnTo>
                        <a:pt x="53" y="41"/>
                      </a:lnTo>
                      <a:lnTo>
                        <a:pt x="54" y="41"/>
                      </a:lnTo>
                      <a:lnTo>
                        <a:pt x="55" y="40"/>
                      </a:lnTo>
                      <a:lnTo>
                        <a:pt x="60" y="39"/>
                      </a:lnTo>
                      <a:lnTo>
                        <a:pt x="63" y="38"/>
                      </a:lnTo>
                      <a:lnTo>
                        <a:pt x="62" y="37"/>
                      </a:lnTo>
                      <a:lnTo>
                        <a:pt x="59" y="37"/>
                      </a:lnTo>
                      <a:lnTo>
                        <a:pt x="58" y="35"/>
                      </a:lnTo>
                      <a:lnTo>
                        <a:pt x="57" y="35"/>
                      </a:lnTo>
                      <a:lnTo>
                        <a:pt x="55" y="34"/>
                      </a:lnTo>
                      <a:lnTo>
                        <a:pt x="58" y="35"/>
                      </a:lnTo>
                      <a:lnTo>
                        <a:pt x="59" y="35"/>
                      </a:lnTo>
                      <a:lnTo>
                        <a:pt x="60" y="35"/>
                      </a:lnTo>
                      <a:lnTo>
                        <a:pt x="65" y="34"/>
                      </a:lnTo>
                      <a:lnTo>
                        <a:pt x="66" y="32"/>
                      </a:lnTo>
                      <a:lnTo>
                        <a:pt x="69" y="29"/>
                      </a:lnTo>
                      <a:lnTo>
                        <a:pt x="70" y="27"/>
                      </a:lnTo>
                      <a:lnTo>
                        <a:pt x="73" y="24"/>
                      </a:lnTo>
                      <a:lnTo>
                        <a:pt x="74" y="23"/>
                      </a:lnTo>
                      <a:lnTo>
                        <a:pt x="75" y="22"/>
                      </a:lnTo>
                      <a:lnTo>
                        <a:pt x="79" y="23"/>
                      </a:lnTo>
                      <a:lnTo>
                        <a:pt x="80" y="23"/>
                      </a:lnTo>
                      <a:lnTo>
                        <a:pt x="82" y="21"/>
                      </a:lnTo>
                      <a:lnTo>
                        <a:pt x="86" y="19"/>
                      </a:lnTo>
                      <a:lnTo>
                        <a:pt x="87" y="18"/>
                      </a:lnTo>
                      <a:lnTo>
                        <a:pt x="88" y="17"/>
                      </a:lnTo>
                      <a:lnTo>
                        <a:pt x="88" y="14"/>
                      </a:lnTo>
                      <a:lnTo>
                        <a:pt x="90" y="13"/>
                      </a:lnTo>
                      <a:lnTo>
                        <a:pt x="88" y="11"/>
                      </a:lnTo>
                      <a:lnTo>
                        <a:pt x="87" y="10"/>
                      </a:lnTo>
                      <a:lnTo>
                        <a:pt x="86" y="8"/>
                      </a:lnTo>
                      <a:lnTo>
                        <a:pt x="85" y="7"/>
                      </a:lnTo>
                      <a:lnTo>
                        <a:pt x="85" y="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8" name="Freeform 417"/>
                <p:cNvSpPr>
                  <a:spLocks/>
                </p:cNvSpPr>
                <p:nvPr/>
              </p:nvSpPr>
              <p:spPr bwMode="auto">
                <a:xfrm>
                  <a:off x="2345000" y="3494653"/>
                  <a:ext cx="22917" cy="38194"/>
                </a:xfrm>
                <a:custGeom>
                  <a:avLst/>
                  <a:gdLst>
                    <a:gd name="T0" fmla="*/ 2147483647 w 24"/>
                    <a:gd name="T1" fmla="*/ 0 h 40"/>
                    <a:gd name="T2" fmla="*/ 2147483647 w 24"/>
                    <a:gd name="T3" fmla="*/ 2147483647 h 40"/>
                    <a:gd name="T4" fmla="*/ 2147483647 w 24"/>
                    <a:gd name="T5" fmla="*/ 0 h 40"/>
                    <a:gd name="T6" fmla="*/ 2147483647 w 24"/>
                    <a:gd name="T7" fmla="*/ 2147483647 h 40"/>
                    <a:gd name="T8" fmla="*/ 2147483647 w 24"/>
                    <a:gd name="T9" fmla="*/ 2147483647 h 40"/>
                    <a:gd name="T10" fmla="*/ 2147483647 w 24"/>
                    <a:gd name="T11" fmla="*/ 2147483647 h 40"/>
                    <a:gd name="T12" fmla="*/ 2147483647 w 24"/>
                    <a:gd name="T13" fmla="*/ 2147483647 h 40"/>
                    <a:gd name="T14" fmla="*/ 2147483647 w 24"/>
                    <a:gd name="T15" fmla="*/ 2147483647 h 40"/>
                    <a:gd name="T16" fmla="*/ 0 w 24"/>
                    <a:gd name="T17" fmla="*/ 2147483647 h 40"/>
                    <a:gd name="T18" fmla="*/ 0 w 24"/>
                    <a:gd name="T19" fmla="*/ 2147483647 h 40"/>
                    <a:gd name="T20" fmla="*/ 0 w 24"/>
                    <a:gd name="T21" fmla="*/ 2147483647 h 40"/>
                    <a:gd name="T22" fmla="*/ 2147483647 w 24"/>
                    <a:gd name="T23" fmla="*/ 2147483647 h 40"/>
                    <a:gd name="T24" fmla="*/ 2147483647 w 24"/>
                    <a:gd name="T25" fmla="*/ 2147483647 h 40"/>
                    <a:gd name="T26" fmla="*/ 2147483647 w 24"/>
                    <a:gd name="T27" fmla="*/ 2147483647 h 40"/>
                    <a:gd name="T28" fmla="*/ 2147483647 w 24"/>
                    <a:gd name="T29" fmla="*/ 2147483647 h 40"/>
                    <a:gd name="T30" fmla="*/ 2147483647 w 24"/>
                    <a:gd name="T31" fmla="*/ 2147483647 h 40"/>
                    <a:gd name="T32" fmla="*/ 2147483647 w 24"/>
                    <a:gd name="T33" fmla="*/ 2147483647 h 40"/>
                    <a:gd name="T34" fmla="*/ 2147483647 w 24"/>
                    <a:gd name="T35" fmla="*/ 2147483647 h 40"/>
                    <a:gd name="T36" fmla="*/ 2147483647 w 24"/>
                    <a:gd name="T37" fmla="*/ 2147483647 h 40"/>
                    <a:gd name="T38" fmla="*/ 2147483647 w 24"/>
                    <a:gd name="T39" fmla="*/ 2147483647 h 40"/>
                    <a:gd name="T40" fmla="*/ 2147483647 w 24"/>
                    <a:gd name="T41" fmla="*/ 2147483647 h 40"/>
                    <a:gd name="T42" fmla="*/ 0 w 24"/>
                    <a:gd name="T43" fmla="*/ 2147483647 h 40"/>
                    <a:gd name="T44" fmla="*/ 2147483647 w 24"/>
                    <a:gd name="T45" fmla="*/ 2147483647 h 40"/>
                    <a:gd name="T46" fmla="*/ 2147483647 w 24"/>
                    <a:gd name="T47" fmla="*/ 2147483647 h 40"/>
                    <a:gd name="T48" fmla="*/ 2147483647 w 24"/>
                    <a:gd name="T49" fmla="*/ 2147483647 h 40"/>
                    <a:gd name="T50" fmla="*/ 2147483647 w 24"/>
                    <a:gd name="T51" fmla="*/ 2147483647 h 40"/>
                    <a:gd name="T52" fmla="*/ 2147483647 w 24"/>
                    <a:gd name="T53" fmla="*/ 2147483647 h 40"/>
                    <a:gd name="T54" fmla="*/ 2147483647 w 24"/>
                    <a:gd name="T55" fmla="*/ 2147483647 h 40"/>
                    <a:gd name="T56" fmla="*/ 2147483647 w 24"/>
                    <a:gd name="T57" fmla="*/ 2147483647 h 40"/>
                    <a:gd name="T58" fmla="*/ 2147483647 w 24"/>
                    <a:gd name="T59" fmla="*/ 2147483647 h 40"/>
                    <a:gd name="T60" fmla="*/ 2147483647 w 24"/>
                    <a:gd name="T61" fmla="*/ 2147483647 h 40"/>
                    <a:gd name="T62" fmla="*/ 2147483647 w 24"/>
                    <a:gd name="T63" fmla="*/ 2147483647 h 40"/>
                    <a:gd name="T64" fmla="*/ 2147483647 w 24"/>
                    <a:gd name="T65" fmla="*/ 2147483647 h 40"/>
                    <a:gd name="T66" fmla="*/ 2147483647 w 24"/>
                    <a:gd name="T67" fmla="*/ 2147483647 h 40"/>
                    <a:gd name="T68" fmla="*/ 2147483647 w 24"/>
                    <a:gd name="T69" fmla="*/ 2147483647 h 40"/>
                    <a:gd name="T70" fmla="*/ 2147483647 w 24"/>
                    <a:gd name="T71" fmla="*/ 2147483647 h 40"/>
                    <a:gd name="T72" fmla="*/ 2147483647 w 24"/>
                    <a:gd name="T73" fmla="*/ 2147483647 h 40"/>
                    <a:gd name="T74" fmla="*/ 2147483647 w 24"/>
                    <a:gd name="T75" fmla="*/ 2147483647 h 40"/>
                    <a:gd name="T76" fmla="*/ 2147483647 w 24"/>
                    <a:gd name="T77" fmla="*/ 2147483647 h 40"/>
                    <a:gd name="T78" fmla="*/ 2147483647 w 24"/>
                    <a:gd name="T79" fmla="*/ 2147483647 h 40"/>
                    <a:gd name="T80" fmla="*/ 2147483647 w 24"/>
                    <a:gd name="T81" fmla="*/ 2147483647 h 40"/>
                    <a:gd name="T82" fmla="*/ 2147483647 w 24"/>
                    <a:gd name="T83" fmla="*/ 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40">
                      <a:moveTo>
                        <a:pt x="14" y="0"/>
                      </a:moveTo>
                      <a:lnTo>
                        <a:pt x="14" y="0"/>
                      </a:lnTo>
                      <a:lnTo>
                        <a:pt x="11" y="1"/>
                      </a:lnTo>
                      <a:lnTo>
                        <a:pt x="8" y="1"/>
                      </a:lnTo>
                      <a:lnTo>
                        <a:pt x="4" y="0"/>
                      </a:lnTo>
                      <a:lnTo>
                        <a:pt x="3" y="1"/>
                      </a:lnTo>
                      <a:lnTo>
                        <a:pt x="3" y="3"/>
                      </a:lnTo>
                      <a:lnTo>
                        <a:pt x="2" y="5"/>
                      </a:lnTo>
                      <a:lnTo>
                        <a:pt x="2" y="6"/>
                      </a:lnTo>
                      <a:lnTo>
                        <a:pt x="2" y="7"/>
                      </a:lnTo>
                      <a:lnTo>
                        <a:pt x="2" y="8"/>
                      </a:lnTo>
                      <a:lnTo>
                        <a:pt x="0" y="8"/>
                      </a:lnTo>
                      <a:lnTo>
                        <a:pt x="0" y="11"/>
                      </a:lnTo>
                      <a:lnTo>
                        <a:pt x="0" y="12"/>
                      </a:lnTo>
                      <a:lnTo>
                        <a:pt x="3" y="13"/>
                      </a:lnTo>
                      <a:lnTo>
                        <a:pt x="4" y="16"/>
                      </a:lnTo>
                      <a:lnTo>
                        <a:pt x="2" y="14"/>
                      </a:lnTo>
                      <a:lnTo>
                        <a:pt x="2" y="17"/>
                      </a:lnTo>
                      <a:lnTo>
                        <a:pt x="3" y="21"/>
                      </a:lnTo>
                      <a:lnTo>
                        <a:pt x="4" y="22"/>
                      </a:lnTo>
                      <a:lnTo>
                        <a:pt x="8" y="21"/>
                      </a:lnTo>
                      <a:lnTo>
                        <a:pt x="6" y="22"/>
                      </a:lnTo>
                      <a:lnTo>
                        <a:pt x="4" y="23"/>
                      </a:lnTo>
                      <a:lnTo>
                        <a:pt x="3" y="28"/>
                      </a:lnTo>
                      <a:lnTo>
                        <a:pt x="2" y="28"/>
                      </a:lnTo>
                      <a:lnTo>
                        <a:pt x="0" y="29"/>
                      </a:lnTo>
                      <a:lnTo>
                        <a:pt x="0" y="30"/>
                      </a:lnTo>
                      <a:lnTo>
                        <a:pt x="3" y="32"/>
                      </a:lnTo>
                      <a:lnTo>
                        <a:pt x="5" y="33"/>
                      </a:lnTo>
                      <a:lnTo>
                        <a:pt x="6" y="35"/>
                      </a:lnTo>
                      <a:lnTo>
                        <a:pt x="6" y="37"/>
                      </a:lnTo>
                      <a:lnTo>
                        <a:pt x="8" y="39"/>
                      </a:lnTo>
                      <a:lnTo>
                        <a:pt x="10" y="40"/>
                      </a:lnTo>
                      <a:lnTo>
                        <a:pt x="14" y="39"/>
                      </a:lnTo>
                      <a:lnTo>
                        <a:pt x="16" y="38"/>
                      </a:lnTo>
                      <a:lnTo>
                        <a:pt x="17" y="37"/>
                      </a:lnTo>
                      <a:lnTo>
                        <a:pt x="19" y="34"/>
                      </a:lnTo>
                      <a:lnTo>
                        <a:pt x="21" y="30"/>
                      </a:lnTo>
                      <a:lnTo>
                        <a:pt x="21" y="28"/>
                      </a:lnTo>
                      <a:lnTo>
                        <a:pt x="22" y="27"/>
                      </a:lnTo>
                      <a:lnTo>
                        <a:pt x="22" y="24"/>
                      </a:lnTo>
                      <a:lnTo>
                        <a:pt x="24" y="22"/>
                      </a:lnTo>
                      <a:lnTo>
                        <a:pt x="22" y="21"/>
                      </a:lnTo>
                      <a:lnTo>
                        <a:pt x="21" y="19"/>
                      </a:lnTo>
                      <a:lnTo>
                        <a:pt x="19" y="16"/>
                      </a:lnTo>
                      <a:lnTo>
                        <a:pt x="16" y="14"/>
                      </a:lnTo>
                      <a:lnTo>
                        <a:pt x="14" y="13"/>
                      </a:lnTo>
                      <a:lnTo>
                        <a:pt x="14" y="11"/>
                      </a:lnTo>
                      <a:lnTo>
                        <a:pt x="14" y="7"/>
                      </a:lnTo>
                      <a:lnTo>
                        <a:pt x="14" y="5"/>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79" name="Freeform 418"/>
                <p:cNvSpPr>
                  <a:spLocks/>
                </p:cNvSpPr>
                <p:nvPr/>
              </p:nvSpPr>
              <p:spPr bwMode="auto">
                <a:xfrm>
                  <a:off x="2250469" y="3495608"/>
                  <a:ext cx="2864" cy="4774"/>
                </a:xfrm>
                <a:custGeom>
                  <a:avLst/>
                  <a:gdLst>
                    <a:gd name="T0" fmla="*/ 2147483647 w 3"/>
                    <a:gd name="T1" fmla="*/ 0 h 5"/>
                    <a:gd name="T2" fmla="*/ 2147483647 w 3"/>
                    <a:gd name="T3" fmla="*/ 0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5">
                      <a:moveTo>
                        <a:pt x="1" y="0"/>
                      </a:moveTo>
                      <a:lnTo>
                        <a:pt x="1" y="0"/>
                      </a:lnTo>
                      <a:lnTo>
                        <a:pt x="0" y="1"/>
                      </a:lnTo>
                      <a:lnTo>
                        <a:pt x="1" y="4"/>
                      </a:lnTo>
                      <a:lnTo>
                        <a:pt x="3" y="5"/>
                      </a:lnTo>
                      <a:lnTo>
                        <a:pt x="3" y="4"/>
                      </a:lnTo>
                      <a:lnTo>
                        <a:pt x="3" y="2"/>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0" name="Freeform 419"/>
                <p:cNvSpPr>
                  <a:spLocks/>
                </p:cNvSpPr>
                <p:nvPr/>
              </p:nvSpPr>
              <p:spPr bwMode="auto">
                <a:xfrm>
                  <a:off x="2292483" y="3568177"/>
                  <a:ext cx="28646" cy="17187"/>
                </a:xfrm>
                <a:custGeom>
                  <a:avLst/>
                  <a:gdLst>
                    <a:gd name="T0" fmla="*/ 2147483647 w 30"/>
                    <a:gd name="T1" fmla="*/ 2147483647 h 18"/>
                    <a:gd name="T2" fmla="*/ 2147483647 w 30"/>
                    <a:gd name="T3" fmla="*/ 2147483647 h 18"/>
                    <a:gd name="T4" fmla="*/ 2147483647 w 30"/>
                    <a:gd name="T5" fmla="*/ 2147483647 h 18"/>
                    <a:gd name="T6" fmla="*/ 0 w 30"/>
                    <a:gd name="T7" fmla="*/ 2147483647 h 18"/>
                    <a:gd name="T8" fmla="*/ 0 w 30"/>
                    <a:gd name="T9" fmla="*/ 2147483647 h 18"/>
                    <a:gd name="T10" fmla="*/ 0 w 30"/>
                    <a:gd name="T11" fmla="*/ 2147483647 h 18"/>
                    <a:gd name="T12" fmla="*/ 2147483647 w 30"/>
                    <a:gd name="T13" fmla="*/ 2147483647 h 18"/>
                    <a:gd name="T14" fmla="*/ 2147483647 w 30"/>
                    <a:gd name="T15" fmla="*/ 2147483647 h 18"/>
                    <a:gd name="T16" fmla="*/ 2147483647 w 30"/>
                    <a:gd name="T17" fmla="*/ 2147483647 h 18"/>
                    <a:gd name="T18" fmla="*/ 2147483647 w 30"/>
                    <a:gd name="T19" fmla="*/ 2147483647 h 18"/>
                    <a:gd name="T20" fmla="*/ 2147483647 w 30"/>
                    <a:gd name="T21" fmla="*/ 2147483647 h 18"/>
                    <a:gd name="T22" fmla="*/ 2147483647 w 30"/>
                    <a:gd name="T23" fmla="*/ 2147483647 h 18"/>
                    <a:gd name="T24" fmla="*/ 2147483647 w 30"/>
                    <a:gd name="T25" fmla="*/ 2147483647 h 18"/>
                    <a:gd name="T26" fmla="*/ 2147483647 w 30"/>
                    <a:gd name="T27" fmla="*/ 2147483647 h 18"/>
                    <a:gd name="T28" fmla="*/ 2147483647 w 30"/>
                    <a:gd name="T29" fmla="*/ 2147483647 h 18"/>
                    <a:gd name="T30" fmla="*/ 2147483647 w 30"/>
                    <a:gd name="T31" fmla="*/ 2147483647 h 18"/>
                    <a:gd name="T32" fmla="*/ 2147483647 w 30"/>
                    <a:gd name="T33" fmla="*/ 2147483647 h 18"/>
                    <a:gd name="T34" fmla="*/ 2147483647 w 30"/>
                    <a:gd name="T35" fmla="*/ 2147483647 h 18"/>
                    <a:gd name="T36" fmla="*/ 2147483647 w 30"/>
                    <a:gd name="T37" fmla="*/ 2147483647 h 18"/>
                    <a:gd name="T38" fmla="*/ 2147483647 w 30"/>
                    <a:gd name="T39" fmla="*/ 2147483647 h 18"/>
                    <a:gd name="T40" fmla="*/ 2147483647 w 30"/>
                    <a:gd name="T41" fmla="*/ 2147483647 h 18"/>
                    <a:gd name="T42" fmla="*/ 2147483647 w 30"/>
                    <a:gd name="T43" fmla="*/ 2147483647 h 18"/>
                    <a:gd name="T44" fmla="*/ 2147483647 w 30"/>
                    <a:gd name="T45" fmla="*/ 0 h 18"/>
                    <a:gd name="T46" fmla="*/ 2147483647 w 30"/>
                    <a:gd name="T47" fmla="*/ 2147483647 h 18"/>
                    <a:gd name="T48" fmla="*/ 2147483647 w 30"/>
                    <a:gd name="T49" fmla="*/ 2147483647 h 18"/>
                    <a:gd name="T50" fmla="*/ 2147483647 w 30"/>
                    <a:gd name="T51" fmla="*/ 2147483647 h 18"/>
                    <a:gd name="T52" fmla="*/ 2147483647 w 30"/>
                    <a:gd name="T53" fmla="*/ 2147483647 h 18"/>
                    <a:gd name="T54" fmla="*/ 2147483647 w 30"/>
                    <a:gd name="T55" fmla="*/ 2147483647 h 18"/>
                    <a:gd name="T56" fmla="*/ 2147483647 w 30"/>
                    <a:gd name="T57" fmla="*/ 2147483647 h 18"/>
                    <a:gd name="T58" fmla="*/ 2147483647 w 30"/>
                    <a:gd name="T59" fmla="*/ 2147483647 h 18"/>
                    <a:gd name="T60" fmla="*/ 2147483647 w 30"/>
                    <a:gd name="T61" fmla="*/ 2147483647 h 18"/>
                    <a:gd name="T62" fmla="*/ 2147483647 w 30"/>
                    <a:gd name="T63" fmla="*/ 2147483647 h 18"/>
                    <a:gd name="T64" fmla="*/ 2147483647 w 30"/>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18">
                      <a:moveTo>
                        <a:pt x="3" y="6"/>
                      </a:moveTo>
                      <a:lnTo>
                        <a:pt x="3" y="6"/>
                      </a:lnTo>
                      <a:lnTo>
                        <a:pt x="1" y="9"/>
                      </a:lnTo>
                      <a:lnTo>
                        <a:pt x="0" y="11"/>
                      </a:lnTo>
                      <a:lnTo>
                        <a:pt x="0" y="12"/>
                      </a:lnTo>
                      <a:lnTo>
                        <a:pt x="3" y="15"/>
                      </a:lnTo>
                      <a:lnTo>
                        <a:pt x="5" y="17"/>
                      </a:lnTo>
                      <a:lnTo>
                        <a:pt x="9" y="18"/>
                      </a:lnTo>
                      <a:lnTo>
                        <a:pt x="12" y="17"/>
                      </a:lnTo>
                      <a:lnTo>
                        <a:pt x="16" y="13"/>
                      </a:lnTo>
                      <a:lnTo>
                        <a:pt x="21" y="9"/>
                      </a:lnTo>
                      <a:lnTo>
                        <a:pt x="23" y="6"/>
                      </a:lnTo>
                      <a:lnTo>
                        <a:pt x="26" y="4"/>
                      </a:lnTo>
                      <a:lnTo>
                        <a:pt x="30" y="2"/>
                      </a:lnTo>
                      <a:lnTo>
                        <a:pt x="30" y="1"/>
                      </a:lnTo>
                      <a:lnTo>
                        <a:pt x="26" y="0"/>
                      </a:lnTo>
                      <a:lnTo>
                        <a:pt x="23" y="1"/>
                      </a:lnTo>
                      <a:lnTo>
                        <a:pt x="20" y="4"/>
                      </a:lnTo>
                      <a:lnTo>
                        <a:pt x="15" y="6"/>
                      </a:lnTo>
                      <a:lnTo>
                        <a:pt x="6" y="7"/>
                      </a:lnTo>
                      <a:lnTo>
                        <a:pt x="4" y="6"/>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1" name="Freeform 420"/>
                <p:cNvSpPr>
                  <a:spLocks/>
                </p:cNvSpPr>
                <p:nvPr/>
              </p:nvSpPr>
              <p:spPr bwMode="auto">
                <a:xfrm>
                  <a:off x="2275296" y="3627379"/>
                  <a:ext cx="9549" cy="8593"/>
                </a:xfrm>
                <a:custGeom>
                  <a:avLst/>
                  <a:gdLst>
                    <a:gd name="T0" fmla="*/ 2147483647 w 10"/>
                    <a:gd name="T1" fmla="*/ 0 h 9"/>
                    <a:gd name="T2" fmla="*/ 2147483647 w 10"/>
                    <a:gd name="T3" fmla="*/ 0 h 9"/>
                    <a:gd name="T4" fmla="*/ 2147483647 w 10"/>
                    <a:gd name="T5" fmla="*/ 0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0 w 10"/>
                    <a:gd name="T17" fmla="*/ 2147483647 h 9"/>
                    <a:gd name="T18" fmla="*/ 0 w 10"/>
                    <a:gd name="T19" fmla="*/ 2147483647 h 9"/>
                    <a:gd name="T20" fmla="*/ 0 w 10"/>
                    <a:gd name="T21" fmla="*/ 2147483647 h 9"/>
                    <a:gd name="T22" fmla="*/ 0 w 10"/>
                    <a:gd name="T23" fmla="*/ 2147483647 h 9"/>
                    <a:gd name="T24" fmla="*/ 0 w 10"/>
                    <a:gd name="T25" fmla="*/ 2147483647 h 9"/>
                    <a:gd name="T26" fmla="*/ 0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2147483647 h 9"/>
                    <a:gd name="T38" fmla="*/ 2147483647 w 10"/>
                    <a:gd name="T39" fmla="*/ 2147483647 h 9"/>
                    <a:gd name="T40" fmla="*/ 2147483647 w 10"/>
                    <a:gd name="T41" fmla="*/ 2147483647 h 9"/>
                    <a:gd name="T42" fmla="*/ 2147483647 w 10"/>
                    <a:gd name="T43" fmla="*/ 2147483647 h 9"/>
                    <a:gd name="T44" fmla="*/ 2147483647 w 10"/>
                    <a:gd name="T45" fmla="*/ 2147483647 h 9"/>
                    <a:gd name="T46" fmla="*/ 2147483647 w 10"/>
                    <a:gd name="T47" fmla="*/ 2147483647 h 9"/>
                    <a:gd name="T48" fmla="*/ 2147483647 w 10"/>
                    <a:gd name="T49" fmla="*/ 0 h 9"/>
                    <a:gd name="T50" fmla="*/ 2147483647 w 10"/>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9">
                      <a:moveTo>
                        <a:pt x="6" y="0"/>
                      </a:moveTo>
                      <a:lnTo>
                        <a:pt x="6" y="0"/>
                      </a:lnTo>
                      <a:lnTo>
                        <a:pt x="3" y="0"/>
                      </a:lnTo>
                      <a:lnTo>
                        <a:pt x="3" y="2"/>
                      </a:lnTo>
                      <a:lnTo>
                        <a:pt x="2" y="3"/>
                      </a:lnTo>
                      <a:lnTo>
                        <a:pt x="1" y="4"/>
                      </a:lnTo>
                      <a:lnTo>
                        <a:pt x="0" y="4"/>
                      </a:lnTo>
                      <a:lnTo>
                        <a:pt x="0" y="5"/>
                      </a:lnTo>
                      <a:lnTo>
                        <a:pt x="0" y="7"/>
                      </a:lnTo>
                      <a:lnTo>
                        <a:pt x="5" y="9"/>
                      </a:lnTo>
                      <a:lnTo>
                        <a:pt x="8" y="9"/>
                      </a:lnTo>
                      <a:lnTo>
                        <a:pt x="10" y="9"/>
                      </a:lnTo>
                      <a:lnTo>
                        <a:pt x="10" y="8"/>
                      </a:lnTo>
                      <a:lnTo>
                        <a:pt x="8" y="7"/>
                      </a:lnTo>
                      <a:lnTo>
                        <a:pt x="8" y="5"/>
                      </a:lnTo>
                      <a:lnTo>
                        <a:pt x="7" y="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2" name="Freeform 421"/>
                <p:cNvSpPr>
                  <a:spLocks/>
                </p:cNvSpPr>
                <p:nvPr/>
              </p:nvSpPr>
              <p:spPr bwMode="auto">
                <a:xfrm>
                  <a:off x="2208456" y="3623559"/>
                  <a:ext cx="12413" cy="16232"/>
                </a:xfrm>
                <a:custGeom>
                  <a:avLst/>
                  <a:gdLst>
                    <a:gd name="T0" fmla="*/ 2147483647 w 13"/>
                    <a:gd name="T1" fmla="*/ 2147483647 h 17"/>
                    <a:gd name="T2" fmla="*/ 2147483647 w 13"/>
                    <a:gd name="T3" fmla="*/ 2147483647 h 17"/>
                    <a:gd name="T4" fmla="*/ 2147483647 w 13"/>
                    <a:gd name="T5" fmla="*/ 0 h 17"/>
                    <a:gd name="T6" fmla="*/ 2147483647 w 13"/>
                    <a:gd name="T7" fmla="*/ 2147483647 h 17"/>
                    <a:gd name="T8" fmla="*/ 2147483647 w 13"/>
                    <a:gd name="T9" fmla="*/ 2147483647 h 17"/>
                    <a:gd name="T10" fmla="*/ 2147483647 w 13"/>
                    <a:gd name="T11" fmla="*/ 2147483647 h 17"/>
                    <a:gd name="T12" fmla="*/ 2147483647 w 13"/>
                    <a:gd name="T13" fmla="*/ 2147483647 h 17"/>
                    <a:gd name="T14" fmla="*/ 2147483647 w 13"/>
                    <a:gd name="T15" fmla="*/ 2147483647 h 17"/>
                    <a:gd name="T16" fmla="*/ 2147483647 w 13"/>
                    <a:gd name="T17" fmla="*/ 2147483647 h 17"/>
                    <a:gd name="T18" fmla="*/ 2147483647 w 13"/>
                    <a:gd name="T19" fmla="*/ 2147483647 h 17"/>
                    <a:gd name="T20" fmla="*/ 2147483647 w 13"/>
                    <a:gd name="T21" fmla="*/ 2147483647 h 17"/>
                    <a:gd name="T22" fmla="*/ 2147483647 w 13"/>
                    <a:gd name="T23" fmla="*/ 2147483647 h 17"/>
                    <a:gd name="T24" fmla="*/ 2147483647 w 13"/>
                    <a:gd name="T25" fmla="*/ 2147483647 h 17"/>
                    <a:gd name="T26" fmla="*/ 2147483647 w 13"/>
                    <a:gd name="T27" fmla="*/ 2147483647 h 17"/>
                    <a:gd name="T28" fmla="*/ 0 w 13"/>
                    <a:gd name="T29" fmla="*/ 2147483647 h 17"/>
                    <a:gd name="T30" fmla="*/ 0 w 13"/>
                    <a:gd name="T31" fmla="*/ 2147483647 h 17"/>
                    <a:gd name="T32" fmla="*/ 2147483647 w 13"/>
                    <a:gd name="T33" fmla="*/ 2147483647 h 17"/>
                    <a:gd name="T34" fmla="*/ 2147483647 w 13"/>
                    <a:gd name="T35" fmla="*/ 2147483647 h 17"/>
                    <a:gd name="T36" fmla="*/ 2147483647 w 13"/>
                    <a:gd name="T37" fmla="*/ 2147483647 h 17"/>
                    <a:gd name="T38" fmla="*/ 2147483647 w 13"/>
                    <a:gd name="T39" fmla="*/ 2147483647 h 17"/>
                    <a:gd name="T40" fmla="*/ 2147483647 w 13"/>
                    <a:gd name="T41" fmla="*/ 2147483647 h 17"/>
                    <a:gd name="T42" fmla="*/ 2147483647 w 13"/>
                    <a:gd name="T43" fmla="*/ 2147483647 h 17"/>
                    <a:gd name="T44" fmla="*/ 2147483647 w 13"/>
                    <a:gd name="T45" fmla="*/ 2147483647 h 17"/>
                    <a:gd name="T46" fmla="*/ 2147483647 w 13"/>
                    <a:gd name="T47" fmla="*/ 2147483647 h 17"/>
                    <a:gd name="T48" fmla="*/ 2147483647 w 13"/>
                    <a:gd name="T49" fmla="*/ 2147483647 h 17"/>
                    <a:gd name="T50" fmla="*/ 2147483647 w 13"/>
                    <a:gd name="T51" fmla="*/ 2147483647 h 17"/>
                    <a:gd name="T52" fmla="*/ 2147483647 w 13"/>
                    <a:gd name="T53" fmla="*/ 2147483647 h 17"/>
                    <a:gd name="T54" fmla="*/ 2147483647 w 13"/>
                    <a:gd name="T55" fmla="*/ 2147483647 h 17"/>
                    <a:gd name="T56" fmla="*/ 2147483647 w 13"/>
                    <a:gd name="T57" fmla="*/ 2147483647 h 17"/>
                    <a:gd name="T58" fmla="*/ 2147483647 w 13"/>
                    <a:gd name="T59" fmla="*/ 2147483647 h 17"/>
                    <a:gd name="T60" fmla="*/ 2147483647 w 13"/>
                    <a:gd name="T61" fmla="*/ 2147483647 h 17"/>
                    <a:gd name="T62" fmla="*/ 2147483647 w 13"/>
                    <a:gd name="T63" fmla="*/ 2147483647 h 17"/>
                    <a:gd name="T64" fmla="*/ 2147483647 w 13"/>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17">
                      <a:moveTo>
                        <a:pt x="13" y="1"/>
                      </a:moveTo>
                      <a:lnTo>
                        <a:pt x="13" y="1"/>
                      </a:lnTo>
                      <a:lnTo>
                        <a:pt x="13" y="0"/>
                      </a:lnTo>
                      <a:lnTo>
                        <a:pt x="12" y="1"/>
                      </a:lnTo>
                      <a:lnTo>
                        <a:pt x="10" y="1"/>
                      </a:lnTo>
                      <a:lnTo>
                        <a:pt x="10" y="2"/>
                      </a:lnTo>
                      <a:lnTo>
                        <a:pt x="10" y="3"/>
                      </a:lnTo>
                      <a:lnTo>
                        <a:pt x="6" y="6"/>
                      </a:lnTo>
                      <a:lnTo>
                        <a:pt x="2" y="11"/>
                      </a:lnTo>
                      <a:lnTo>
                        <a:pt x="1" y="12"/>
                      </a:lnTo>
                      <a:lnTo>
                        <a:pt x="0" y="14"/>
                      </a:lnTo>
                      <a:lnTo>
                        <a:pt x="1" y="17"/>
                      </a:lnTo>
                      <a:lnTo>
                        <a:pt x="1" y="14"/>
                      </a:lnTo>
                      <a:lnTo>
                        <a:pt x="2" y="13"/>
                      </a:lnTo>
                      <a:lnTo>
                        <a:pt x="4" y="13"/>
                      </a:lnTo>
                      <a:lnTo>
                        <a:pt x="5" y="12"/>
                      </a:lnTo>
                      <a:lnTo>
                        <a:pt x="6" y="11"/>
                      </a:lnTo>
                      <a:lnTo>
                        <a:pt x="9" y="9"/>
                      </a:lnTo>
                      <a:lnTo>
                        <a:pt x="10" y="4"/>
                      </a:lnTo>
                      <a:lnTo>
                        <a:pt x="12" y="2"/>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3" name="Freeform 422"/>
                <p:cNvSpPr>
                  <a:spLocks/>
                </p:cNvSpPr>
                <p:nvPr/>
              </p:nvSpPr>
              <p:spPr bwMode="auto">
                <a:xfrm>
                  <a:off x="2206546" y="3646476"/>
                  <a:ext cx="5729" cy="6684"/>
                </a:xfrm>
                <a:custGeom>
                  <a:avLst/>
                  <a:gdLst>
                    <a:gd name="T0" fmla="*/ 2147483647 w 6"/>
                    <a:gd name="T1" fmla="*/ 0 h 7"/>
                    <a:gd name="T2" fmla="*/ 2147483647 w 6"/>
                    <a:gd name="T3" fmla="*/ 0 h 7"/>
                    <a:gd name="T4" fmla="*/ 2147483647 w 6"/>
                    <a:gd name="T5" fmla="*/ 2147483647 h 7"/>
                    <a:gd name="T6" fmla="*/ 0 w 6"/>
                    <a:gd name="T7" fmla="*/ 2147483647 h 7"/>
                    <a:gd name="T8" fmla="*/ 0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2147483647 w 6"/>
                    <a:gd name="T41" fmla="*/ 0 h 7"/>
                    <a:gd name="T42" fmla="*/ 2147483647 w 6"/>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7">
                      <a:moveTo>
                        <a:pt x="3" y="0"/>
                      </a:moveTo>
                      <a:lnTo>
                        <a:pt x="3" y="0"/>
                      </a:lnTo>
                      <a:lnTo>
                        <a:pt x="1" y="1"/>
                      </a:lnTo>
                      <a:lnTo>
                        <a:pt x="0" y="2"/>
                      </a:lnTo>
                      <a:lnTo>
                        <a:pt x="1" y="4"/>
                      </a:lnTo>
                      <a:lnTo>
                        <a:pt x="1" y="5"/>
                      </a:lnTo>
                      <a:lnTo>
                        <a:pt x="1" y="6"/>
                      </a:lnTo>
                      <a:lnTo>
                        <a:pt x="2" y="7"/>
                      </a:lnTo>
                      <a:lnTo>
                        <a:pt x="4" y="7"/>
                      </a:lnTo>
                      <a:lnTo>
                        <a:pt x="6" y="6"/>
                      </a:lnTo>
                      <a:lnTo>
                        <a:pt x="6" y="4"/>
                      </a:lnTo>
                      <a:lnTo>
                        <a:pt x="6" y="2"/>
                      </a:lnTo>
                      <a:lnTo>
                        <a:pt x="4"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4" name="Freeform 423"/>
                <p:cNvSpPr>
                  <a:spLocks/>
                </p:cNvSpPr>
                <p:nvPr/>
              </p:nvSpPr>
              <p:spPr bwMode="auto">
                <a:xfrm>
                  <a:off x="2182674" y="3680850"/>
                  <a:ext cx="11458" cy="5729"/>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2147483647 w 12"/>
                    <a:gd name="T21" fmla="*/ 2147483647 h 6"/>
                    <a:gd name="T22" fmla="*/ 2147483647 w 12"/>
                    <a:gd name="T23" fmla="*/ 2147483647 h 6"/>
                    <a:gd name="T24" fmla="*/ 2147483647 w 12"/>
                    <a:gd name="T25" fmla="*/ 2147483647 h 6"/>
                    <a:gd name="T26" fmla="*/ 0 w 12"/>
                    <a:gd name="T27" fmla="*/ 2147483647 h 6"/>
                    <a:gd name="T28" fmla="*/ 0 w 12"/>
                    <a:gd name="T29" fmla="*/ 2147483647 h 6"/>
                    <a:gd name="T30" fmla="*/ 0 w 12"/>
                    <a:gd name="T31" fmla="*/ 2147483647 h 6"/>
                    <a:gd name="T32" fmla="*/ 0 w 12"/>
                    <a:gd name="T33" fmla="*/ 2147483647 h 6"/>
                    <a:gd name="T34" fmla="*/ 2147483647 w 12"/>
                    <a:gd name="T35" fmla="*/ 2147483647 h 6"/>
                    <a:gd name="T36" fmla="*/ 2147483647 w 12"/>
                    <a:gd name="T37" fmla="*/ 2147483647 h 6"/>
                    <a:gd name="T38" fmla="*/ 2147483647 w 12"/>
                    <a:gd name="T39" fmla="*/ 2147483647 h 6"/>
                    <a:gd name="T40" fmla="*/ 2147483647 w 12"/>
                    <a:gd name="T41" fmla="*/ 2147483647 h 6"/>
                    <a:gd name="T42" fmla="*/ 2147483647 w 12"/>
                    <a:gd name="T43" fmla="*/ 2147483647 h 6"/>
                    <a:gd name="T44" fmla="*/ 2147483647 w 12"/>
                    <a:gd name="T45" fmla="*/ 2147483647 h 6"/>
                    <a:gd name="T46" fmla="*/ 2147483647 w 12"/>
                    <a:gd name="T47" fmla="*/ 2147483647 h 6"/>
                    <a:gd name="T48" fmla="*/ 2147483647 w 12"/>
                    <a:gd name="T49" fmla="*/ 2147483647 h 6"/>
                    <a:gd name="T50" fmla="*/ 2147483647 w 12"/>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6">
                      <a:moveTo>
                        <a:pt x="12" y="3"/>
                      </a:moveTo>
                      <a:lnTo>
                        <a:pt x="12" y="3"/>
                      </a:lnTo>
                      <a:lnTo>
                        <a:pt x="10" y="1"/>
                      </a:lnTo>
                      <a:lnTo>
                        <a:pt x="9" y="0"/>
                      </a:lnTo>
                      <a:lnTo>
                        <a:pt x="7" y="0"/>
                      </a:lnTo>
                      <a:lnTo>
                        <a:pt x="6" y="1"/>
                      </a:lnTo>
                      <a:lnTo>
                        <a:pt x="5" y="1"/>
                      </a:lnTo>
                      <a:lnTo>
                        <a:pt x="3" y="1"/>
                      </a:lnTo>
                      <a:lnTo>
                        <a:pt x="1" y="1"/>
                      </a:lnTo>
                      <a:lnTo>
                        <a:pt x="0" y="2"/>
                      </a:lnTo>
                      <a:lnTo>
                        <a:pt x="0" y="3"/>
                      </a:lnTo>
                      <a:lnTo>
                        <a:pt x="1" y="4"/>
                      </a:lnTo>
                      <a:lnTo>
                        <a:pt x="4" y="6"/>
                      </a:lnTo>
                      <a:lnTo>
                        <a:pt x="9" y="6"/>
                      </a:lnTo>
                      <a:lnTo>
                        <a:pt x="11" y="6"/>
                      </a:lnTo>
                      <a:lnTo>
                        <a:pt x="12" y="4"/>
                      </a:lnTo>
                      <a:lnTo>
                        <a:pt x="1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5" name="Freeform 424"/>
                <p:cNvSpPr>
                  <a:spLocks/>
                </p:cNvSpPr>
                <p:nvPr/>
              </p:nvSpPr>
              <p:spPr bwMode="auto">
                <a:xfrm>
                  <a:off x="2218959" y="3684670"/>
                  <a:ext cx="3819" cy="3819"/>
                </a:xfrm>
                <a:custGeom>
                  <a:avLst/>
                  <a:gdLst>
                    <a:gd name="T0" fmla="*/ 2147483647 w 4"/>
                    <a:gd name="T1" fmla="*/ 2147483647 h 4"/>
                    <a:gd name="T2" fmla="*/ 2147483647 w 4"/>
                    <a:gd name="T3" fmla="*/ 2147483647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0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2" y="4"/>
                      </a:moveTo>
                      <a:lnTo>
                        <a:pt x="2" y="4"/>
                      </a:lnTo>
                      <a:lnTo>
                        <a:pt x="0" y="3"/>
                      </a:lnTo>
                      <a:lnTo>
                        <a:pt x="0" y="2"/>
                      </a:lnTo>
                      <a:lnTo>
                        <a:pt x="1" y="2"/>
                      </a:lnTo>
                      <a:lnTo>
                        <a:pt x="2" y="0"/>
                      </a:lnTo>
                      <a:lnTo>
                        <a:pt x="4" y="2"/>
                      </a:lnTo>
                      <a:lnTo>
                        <a:pt x="4" y="3"/>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6" name="Freeform 425"/>
                <p:cNvSpPr>
                  <a:spLocks/>
                </p:cNvSpPr>
                <p:nvPr/>
              </p:nvSpPr>
              <p:spPr bwMode="auto">
                <a:xfrm>
                  <a:off x="2209410" y="3741006"/>
                  <a:ext cx="4775" cy="3819"/>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w 5"/>
                    <a:gd name="T11" fmla="*/ 2147483647 h 4"/>
                    <a:gd name="T12" fmla="*/ 0 w 5"/>
                    <a:gd name="T13" fmla="*/ 2147483647 h 4"/>
                    <a:gd name="T14" fmla="*/ 0 w 5"/>
                    <a:gd name="T15" fmla="*/ 2147483647 h 4"/>
                    <a:gd name="T16" fmla="*/ 0 w 5"/>
                    <a:gd name="T17" fmla="*/ 2147483647 h 4"/>
                    <a:gd name="T18" fmla="*/ 2147483647 w 5"/>
                    <a:gd name="T19" fmla="*/ 0 h 4"/>
                    <a:gd name="T20" fmla="*/ 2147483647 w 5"/>
                    <a:gd name="T21" fmla="*/ 0 h 4"/>
                    <a:gd name="T22" fmla="*/ 2147483647 w 5"/>
                    <a:gd name="T23" fmla="*/ 0 h 4"/>
                    <a:gd name="T24" fmla="*/ 2147483647 w 5"/>
                    <a:gd name="T25" fmla="*/ 0 h 4"/>
                    <a:gd name="T26" fmla="*/ 2147483647 w 5"/>
                    <a:gd name="T27" fmla="*/ 2147483647 h 4"/>
                    <a:gd name="T28" fmla="*/ 2147483647 w 5"/>
                    <a:gd name="T29" fmla="*/ 2147483647 h 4"/>
                    <a:gd name="T30" fmla="*/ 2147483647 w 5"/>
                    <a:gd name="T31" fmla="*/ 2147483647 h 4"/>
                    <a:gd name="T32" fmla="*/ 2147483647 w 5"/>
                    <a:gd name="T33" fmla="*/ 2147483647 h 4"/>
                    <a:gd name="T34" fmla="*/ 2147483647 w 5"/>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4">
                      <a:moveTo>
                        <a:pt x="4" y="3"/>
                      </a:moveTo>
                      <a:lnTo>
                        <a:pt x="4" y="3"/>
                      </a:lnTo>
                      <a:lnTo>
                        <a:pt x="1" y="4"/>
                      </a:lnTo>
                      <a:lnTo>
                        <a:pt x="1" y="3"/>
                      </a:lnTo>
                      <a:lnTo>
                        <a:pt x="0" y="1"/>
                      </a:lnTo>
                      <a:lnTo>
                        <a:pt x="3" y="0"/>
                      </a:lnTo>
                      <a:lnTo>
                        <a:pt x="4" y="0"/>
                      </a:lnTo>
                      <a:lnTo>
                        <a:pt x="5" y="1"/>
                      </a:lnTo>
                      <a:lnTo>
                        <a:pt x="5"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7" name="Freeform 426"/>
                <p:cNvSpPr>
                  <a:spLocks/>
                </p:cNvSpPr>
                <p:nvPr/>
              </p:nvSpPr>
              <p:spPr bwMode="auto">
                <a:xfrm>
                  <a:off x="2213230" y="3738142"/>
                  <a:ext cx="4775" cy="3819"/>
                </a:xfrm>
                <a:custGeom>
                  <a:avLst/>
                  <a:gdLst>
                    <a:gd name="T0" fmla="*/ 2147483647 w 5"/>
                    <a:gd name="T1" fmla="*/ 2147483647 h 4"/>
                    <a:gd name="T2" fmla="*/ 2147483647 w 5"/>
                    <a:gd name="T3" fmla="*/ 2147483647 h 4"/>
                    <a:gd name="T4" fmla="*/ 0 w 5"/>
                    <a:gd name="T5" fmla="*/ 2147483647 h 4"/>
                    <a:gd name="T6" fmla="*/ 0 w 5"/>
                    <a:gd name="T7" fmla="*/ 2147483647 h 4"/>
                    <a:gd name="T8" fmla="*/ 2147483647 w 5"/>
                    <a:gd name="T9" fmla="*/ 2147483647 h 4"/>
                    <a:gd name="T10" fmla="*/ 2147483647 w 5"/>
                    <a:gd name="T11" fmla="*/ 2147483647 h 4"/>
                    <a:gd name="T12" fmla="*/ 2147483647 w 5"/>
                    <a:gd name="T13" fmla="*/ 0 h 4"/>
                    <a:gd name="T14" fmla="*/ 2147483647 w 5"/>
                    <a:gd name="T15" fmla="*/ 0 h 4"/>
                    <a:gd name="T16" fmla="*/ 2147483647 w 5"/>
                    <a:gd name="T17" fmla="*/ 0 h 4"/>
                    <a:gd name="T18" fmla="*/ 2147483647 w 5"/>
                    <a:gd name="T19" fmla="*/ 0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1" y="4"/>
                      </a:moveTo>
                      <a:lnTo>
                        <a:pt x="1" y="4"/>
                      </a:lnTo>
                      <a:lnTo>
                        <a:pt x="0" y="3"/>
                      </a:lnTo>
                      <a:lnTo>
                        <a:pt x="1" y="1"/>
                      </a:lnTo>
                      <a:lnTo>
                        <a:pt x="2" y="0"/>
                      </a:lnTo>
                      <a:lnTo>
                        <a:pt x="4" y="0"/>
                      </a:lnTo>
                      <a:lnTo>
                        <a:pt x="5" y="2"/>
                      </a:lnTo>
                      <a:lnTo>
                        <a:pt x="4" y="3"/>
                      </a:ln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8" name="Freeform 427"/>
                <p:cNvSpPr>
                  <a:spLocks/>
                </p:cNvSpPr>
                <p:nvPr/>
              </p:nvSpPr>
              <p:spPr bwMode="auto">
                <a:xfrm>
                  <a:off x="2218004" y="3735277"/>
                  <a:ext cx="955" cy="2865"/>
                </a:xfrm>
                <a:custGeom>
                  <a:avLst/>
                  <a:gdLst>
                    <a:gd name="T0" fmla="*/ 0 w 1"/>
                    <a:gd name="T1" fmla="*/ 2147483647 h 3"/>
                    <a:gd name="T2" fmla="*/ 0 w 1"/>
                    <a:gd name="T3" fmla="*/ 2147483647 h 3"/>
                    <a:gd name="T4" fmla="*/ 0 w 1"/>
                    <a:gd name="T5" fmla="*/ 2147483647 h 3"/>
                    <a:gd name="T6" fmla="*/ 0 w 1"/>
                    <a:gd name="T7" fmla="*/ 0 h 3"/>
                    <a:gd name="T8" fmla="*/ 0 w 1"/>
                    <a:gd name="T9" fmla="*/ 0 h 3"/>
                    <a:gd name="T10" fmla="*/ 0 w 1"/>
                    <a:gd name="T11" fmla="*/ 0 h 3"/>
                    <a:gd name="T12" fmla="*/ 2147483647 w 1"/>
                    <a:gd name="T13" fmla="*/ 2147483647 h 3"/>
                    <a:gd name="T14" fmla="*/ 0 w 1"/>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0" y="3"/>
                      </a:moveTo>
                      <a:lnTo>
                        <a:pt x="0" y="3"/>
                      </a:lnTo>
                      <a:lnTo>
                        <a:pt x="0" y="1"/>
                      </a:lnTo>
                      <a:lnTo>
                        <a:pt x="0" y="0"/>
                      </a:lnTo>
                      <a:lnTo>
                        <a:pt x="1" y="1"/>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89" name="Freeform 428"/>
                <p:cNvSpPr>
                  <a:spLocks/>
                </p:cNvSpPr>
                <p:nvPr/>
              </p:nvSpPr>
              <p:spPr bwMode="auto">
                <a:xfrm>
                  <a:off x="2209410" y="3757239"/>
                  <a:ext cx="955" cy="2864"/>
                </a:xfrm>
                <a:custGeom>
                  <a:avLst/>
                  <a:gdLst>
                    <a:gd name="T0" fmla="*/ 0 w 1"/>
                    <a:gd name="T1" fmla="*/ 2147483647 h 3"/>
                    <a:gd name="T2" fmla="*/ 0 w 1"/>
                    <a:gd name="T3" fmla="*/ 2147483647 h 3"/>
                    <a:gd name="T4" fmla="*/ 0 w 1"/>
                    <a:gd name="T5" fmla="*/ 2147483647 h 3"/>
                    <a:gd name="T6" fmla="*/ 0 w 1"/>
                    <a:gd name="T7" fmla="*/ 2147483647 h 3"/>
                    <a:gd name="T8" fmla="*/ 0 w 1"/>
                    <a:gd name="T9" fmla="*/ 2147483647 h 3"/>
                    <a:gd name="T10" fmla="*/ 2147483647 w 1"/>
                    <a:gd name="T11" fmla="*/ 0 h 3"/>
                    <a:gd name="T12" fmla="*/ 2147483647 w 1"/>
                    <a:gd name="T13" fmla="*/ 0 h 3"/>
                    <a:gd name="T14" fmla="*/ 2147483647 w 1"/>
                    <a:gd name="T15" fmla="*/ 0 h 3"/>
                    <a:gd name="T16" fmla="*/ 0 w 1"/>
                    <a:gd name="T17" fmla="*/ 2147483647 h 3"/>
                    <a:gd name="T18" fmla="*/ 0 w 1"/>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3">
                      <a:moveTo>
                        <a:pt x="0" y="3"/>
                      </a:moveTo>
                      <a:lnTo>
                        <a:pt x="0" y="3"/>
                      </a:lnTo>
                      <a:lnTo>
                        <a:pt x="0" y="2"/>
                      </a:lnTo>
                      <a:lnTo>
                        <a:pt x="1"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0" name="Freeform 429"/>
                <p:cNvSpPr>
                  <a:spLocks/>
                </p:cNvSpPr>
                <p:nvPr/>
              </p:nvSpPr>
              <p:spPr bwMode="auto">
                <a:xfrm>
                  <a:off x="2166442" y="3658888"/>
                  <a:ext cx="98350" cy="126996"/>
                </a:xfrm>
                <a:custGeom>
                  <a:avLst/>
                  <a:gdLst>
                    <a:gd name="T0" fmla="*/ 2147483647 w 103"/>
                    <a:gd name="T1" fmla="*/ 2147483647 h 133"/>
                    <a:gd name="T2" fmla="*/ 2147483647 w 103"/>
                    <a:gd name="T3" fmla="*/ 2147483647 h 133"/>
                    <a:gd name="T4" fmla="*/ 2147483647 w 103"/>
                    <a:gd name="T5" fmla="*/ 2147483647 h 133"/>
                    <a:gd name="T6" fmla="*/ 2147483647 w 103"/>
                    <a:gd name="T7" fmla="*/ 2147483647 h 133"/>
                    <a:gd name="T8" fmla="*/ 2147483647 w 103"/>
                    <a:gd name="T9" fmla="*/ 2147483647 h 133"/>
                    <a:gd name="T10" fmla="*/ 2147483647 w 103"/>
                    <a:gd name="T11" fmla="*/ 2147483647 h 133"/>
                    <a:gd name="T12" fmla="*/ 2147483647 w 103"/>
                    <a:gd name="T13" fmla="*/ 2147483647 h 133"/>
                    <a:gd name="T14" fmla="*/ 2147483647 w 103"/>
                    <a:gd name="T15" fmla="*/ 2147483647 h 133"/>
                    <a:gd name="T16" fmla="*/ 2147483647 w 103"/>
                    <a:gd name="T17" fmla="*/ 2147483647 h 133"/>
                    <a:gd name="T18" fmla="*/ 2147483647 w 103"/>
                    <a:gd name="T19" fmla="*/ 2147483647 h 133"/>
                    <a:gd name="T20" fmla="*/ 2147483647 w 103"/>
                    <a:gd name="T21" fmla="*/ 2147483647 h 133"/>
                    <a:gd name="T22" fmla="*/ 2147483647 w 103"/>
                    <a:gd name="T23" fmla="*/ 2147483647 h 133"/>
                    <a:gd name="T24" fmla="*/ 2147483647 w 103"/>
                    <a:gd name="T25" fmla="*/ 2147483647 h 133"/>
                    <a:gd name="T26" fmla="*/ 2147483647 w 103"/>
                    <a:gd name="T27" fmla="*/ 2147483647 h 133"/>
                    <a:gd name="T28" fmla="*/ 2147483647 w 103"/>
                    <a:gd name="T29" fmla="*/ 2147483647 h 133"/>
                    <a:gd name="T30" fmla="*/ 2147483647 w 103"/>
                    <a:gd name="T31" fmla="*/ 2147483647 h 133"/>
                    <a:gd name="T32" fmla="*/ 2147483647 w 103"/>
                    <a:gd name="T33" fmla="*/ 2147483647 h 133"/>
                    <a:gd name="T34" fmla="*/ 2147483647 w 103"/>
                    <a:gd name="T35" fmla="*/ 2147483647 h 133"/>
                    <a:gd name="T36" fmla="*/ 2147483647 w 103"/>
                    <a:gd name="T37" fmla="*/ 2147483647 h 133"/>
                    <a:gd name="T38" fmla="*/ 2147483647 w 103"/>
                    <a:gd name="T39" fmla="*/ 2147483647 h 133"/>
                    <a:gd name="T40" fmla="*/ 2147483647 w 103"/>
                    <a:gd name="T41" fmla="*/ 2147483647 h 133"/>
                    <a:gd name="T42" fmla="*/ 2147483647 w 103"/>
                    <a:gd name="T43" fmla="*/ 2147483647 h 133"/>
                    <a:gd name="T44" fmla="*/ 2147483647 w 103"/>
                    <a:gd name="T45" fmla="*/ 2147483647 h 133"/>
                    <a:gd name="T46" fmla="*/ 2147483647 w 103"/>
                    <a:gd name="T47" fmla="*/ 2147483647 h 133"/>
                    <a:gd name="T48" fmla="*/ 2147483647 w 103"/>
                    <a:gd name="T49" fmla="*/ 2147483647 h 133"/>
                    <a:gd name="T50" fmla="*/ 2147483647 w 103"/>
                    <a:gd name="T51" fmla="*/ 2147483647 h 133"/>
                    <a:gd name="T52" fmla="*/ 2147483647 w 103"/>
                    <a:gd name="T53" fmla="*/ 2147483647 h 133"/>
                    <a:gd name="T54" fmla="*/ 2147483647 w 103"/>
                    <a:gd name="T55" fmla="*/ 2147483647 h 133"/>
                    <a:gd name="T56" fmla="*/ 2147483647 w 103"/>
                    <a:gd name="T57" fmla="*/ 2147483647 h 133"/>
                    <a:gd name="T58" fmla="*/ 2147483647 w 103"/>
                    <a:gd name="T59" fmla="*/ 2147483647 h 133"/>
                    <a:gd name="T60" fmla="*/ 2147483647 w 103"/>
                    <a:gd name="T61" fmla="*/ 2147483647 h 133"/>
                    <a:gd name="T62" fmla="*/ 0 w 103"/>
                    <a:gd name="T63" fmla="*/ 2147483647 h 133"/>
                    <a:gd name="T64" fmla="*/ 2147483647 w 103"/>
                    <a:gd name="T65" fmla="*/ 2147483647 h 133"/>
                    <a:gd name="T66" fmla="*/ 2147483647 w 103"/>
                    <a:gd name="T67" fmla="*/ 2147483647 h 133"/>
                    <a:gd name="T68" fmla="*/ 2147483647 w 103"/>
                    <a:gd name="T69" fmla="*/ 2147483647 h 133"/>
                    <a:gd name="T70" fmla="*/ 2147483647 w 103"/>
                    <a:gd name="T71" fmla="*/ 2147483647 h 133"/>
                    <a:gd name="T72" fmla="*/ 2147483647 w 103"/>
                    <a:gd name="T73" fmla="*/ 2147483647 h 133"/>
                    <a:gd name="T74" fmla="*/ 2147483647 w 103"/>
                    <a:gd name="T75" fmla="*/ 2147483647 h 133"/>
                    <a:gd name="T76" fmla="*/ 2147483647 w 103"/>
                    <a:gd name="T77" fmla="*/ 2147483647 h 133"/>
                    <a:gd name="T78" fmla="*/ 2147483647 w 103"/>
                    <a:gd name="T79" fmla="*/ 2147483647 h 133"/>
                    <a:gd name="T80" fmla="*/ 2147483647 w 103"/>
                    <a:gd name="T81" fmla="*/ 2147483647 h 133"/>
                    <a:gd name="T82" fmla="*/ 2147483647 w 103"/>
                    <a:gd name="T83" fmla="*/ 2147483647 h 133"/>
                    <a:gd name="T84" fmla="*/ 2147483647 w 103"/>
                    <a:gd name="T85" fmla="*/ 2147483647 h 133"/>
                    <a:gd name="T86" fmla="*/ 2147483647 w 103"/>
                    <a:gd name="T87" fmla="*/ 2147483647 h 133"/>
                    <a:gd name="T88" fmla="*/ 2147483647 w 103"/>
                    <a:gd name="T89" fmla="*/ 2147483647 h 133"/>
                    <a:gd name="T90" fmla="*/ 2147483647 w 103"/>
                    <a:gd name="T91" fmla="*/ 2147483647 h 133"/>
                    <a:gd name="T92" fmla="*/ 2147483647 w 103"/>
                    <a:gd name="T93" fmla="*/ 2147483647 h 133"/>
                    <a:gd name="T94" fmla="*/ 2147483647 w 103"/>
                    <a:gd name="T95" fmla="*/ 2147483647 h 133"/>
                    <a:gd name="T96" fmla="*/ 2147483647 w 103"/>
                    <a:gd name="T97" fmla="*/ 2147483647 h 133"/>
                    <a:gd name="T98" fmla="*/ 2147483647 w 103"/>
                    <a:gd name="T99" fmla="*/ 2147483647 h 133"/>
                    <a:gd name="T100" fmla="*/ 2147483647 w 103"/>
                    <a:gd name="T101" fmla="*/ 2147483647 h 133"/>
                    <a:gd name="T102" fmla="*/ 2147483647 w 103"/>
                    <a:gd name="T103" fmla="*/ 2147483647 h 133"/>
                    <a:gd name="T104" fmla="*/ 2147483647 w 103"/>
                    <a:gd name="T105" fmla="*/ 2147483647 h 133"/>
                    <a:gd name="T106" fmla="*/ 2147483647 w 103"/>
                    <a:gd name="T107" fmla="*/ 2147483647 h 133"/>
                    <a:gd name="T108" fmla="*/ 2147483647 w 103"/>
                    <a:gd name="T109" fmla="*/ 2147483647 h 133"/>
                    <a:gd name="T110" fmla="*/ 2147483647 w 103"/>
                    <a:gd name="T111" fmla="*/ 2147483647 h 133"/>
                    <a:gd name="T112" fmla="*/ 2147483647 w 103"/>
                    <a:gd name="T113" fmla="*/ 2147483647 h 133"/>
                    <a:gd name="T114" fmla="*/ 2147483647 w 103"/>
                    <a:gd name="T115" fmla="*/ 2147483647 h 133"/>
                    <a:gd name="T116" fmla="*/ 2147483647 w 103"/>
                    <a:gd name="T117" fmla="*/ 2147483647 h 133"/>
                    <a:gd name="T118" fmla="*/ 2147483647 w 103"/>
                    <a:gd name="T119" fmla="*/ 2147483647 h 133"/>
                    <a:gd name="T120" fmla="*/ 2147483647 w 103"/>
                    <a:gd name="T121" fmla="*/ 2147483647 h 133"/>
                    <a:gd name="T122" fmla="*/ 2147483647 w 103"/>
                    <a:gd name="T123" fmla="*/ 2147483647 h 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 h="133">
                      <a:moveTo>
                        <a:pt x="94" y="0"/>
                      </a:moveTo>
                      <a:lnTo>
                        <a:pt x="94" y="0"/>
                      </a:lnTo>
                      <a:lnTo>
                        <a:pt x="93" y="0"/>
                      </a:lnTo>
                      <a:lnTo>
                        <a:pt x="93" y="2"/>
                      </a:lnTo>
                      <a:lnTo>
                        <a:pt x="92" y="2"/>
                      </a:lnTo>
                      <a:lnTo>
                        <a:pt x="92" y="3"/>
                      </a:lnTo>
                      <a:lnTo>
                        <a:pt x="92" y="4"/>
                      </a:lnTo>
                      <a:lnTo>
                        <a:pt x="92" y="7"/>
                      </a:lnTo>
                      <a:lnTo>
                        <a:pt x="91" y="9"/>
                      </a:lnTo>
                      <a:lnTo>
                        <a:pt x="89" y="13"/>
                      </a:lnTo>
                      <a:lnTo>
                        <a:pt x="87" y="15"/>
                      </a:lnTo>
                      <a:lnTo>
                        <a:pt x="84" y="18"/>
                      </a:lnTo>
                      <a:lnTo>
                        <a:pt x="83" y="20"/>
                      </a:lnTo>
                      <a:lnTo>
                        <a:pt x="82" y="21"/>
                      </a:lnTo>
                      <a:lnTo>
                        <a:pt x="81" y="23"/>
                      </a:lnTo>
                      <a:lnTo>
                        <a:pt x="78" y="21"/>
                      </a:lnTo>
                      <a:lnTo>
                        <a:pt x="77" y="21"/>
                      </a:lnTo>
                      <a:lnTo>
                        <a:pt x="77" y="23"/>
                      </a:lnTo>
                      <a:lnTo>
                        <a:pt x="78" y="24"/>
                      </a:lnTo>
                      <a:lnTo>
                        <a:pt x="78" y="25"/>
                      </a:lnTo>
                      <a:lnTo>
                        <a:pt x="77" y="27"/>
                      </a:lnTo>
                      <a:lnTo>
                        <a:pt x="76" y="29"/>
                      </a:lnTo>
                      <a:lnTo>
                        <a:pt x="73" y="27"/>
                      </a:lnTo>
                      <a:lnTo>
                        <a:pt x="72" y="29"/>
                      </a:lnTo>
                      <a:lnTo>
                        <a:pt x="70" y="32"/>
                      </a:lnTo>
                      <a:lnTo>
                        <a:pt x="70" y="35"/>
                      </a:lnTo>
                      <a:lnTo>
                        <a:pt x="67" y="37"/>
                      </a:lnTo>
                      <a:lnTo>
                        <a:pt x="64" y="38"/>
                      </a:lnTo>
                      <a:lnTo>
                        <a:pt x="60" y="40"/>
                      </a:lnTo>
                      <a:lnTo>
                        <a:pt x="59" y="42"/>
                      </a:lnTo>
                      <a:lnTo>
                        <a:pt x="57" y="42"/>
                      </a:lnTo>
                      <a:lnTo>
                        <a:pt x="56" y="42"/>
                      </a:lnTo>
                      <a:lnTo>
                        <a:pt x="56" y="41"/>
                      </a:lnTo>
                      <a:lnTo>
                        <a:pt x="54" y="38"/>
                      </a:lnTo>
                      <a:lnTo>
                        <a:pt x="54" y="37"/>
                      </a:lnTo>
                      <a:lnTo>
                        <a:pt x="55" y="37"/>
                      </a:lnTo>
                      <a:lnTo>
                        <a:pt x="56" y="38"/>
                      </a:lnTo>
                      <a:lnTo>
                        <a:pt x="56" y="37"/>
                      </a:lnTo>
                      <a:lnTo>
                        <a:pt x="57" y="37"/>
                      </a:lnTo>
                      <a:lnTo>
                        <a:pt x="60" y="38"/>
                      </a:lnTo>
                      <a:lnTo>
                        <a:pt x="61" y="40"/>
                      </a:lnTo>
                      <a:lnTo>
                        <a:pt x="61" y="38"/>
                      </a:lnTo>
                      <a:lnTo>
                        <a:pt x="61" y="37"/>
                      </a:lnTo>
                      <a:lnTo>
                        <a:pt x="59" y="36"/>
                      </a:lnTo>
                      <a:lnTo>
                        <a:pt x="59" y="35"/>
                      </a:lnTo>
                      <a:lnTo>
                        <a:pt x="57" y="35"/>
                      </a:lnTo>
                      <a:lnTo>
                        <a:pt x="57" y="34"/>
                      </a:lnTo>
                      <a:lnTo>
                        <a:pt x="56" y="34"/>
                      </a:lnTo>
                      <a:lnTo>
                        <a:pt x="55" y="34"/>
                      </a:lnTo>
                      <a:lnTo>
                        <a:pt x="54" y="35"/>
                      </a:lnTo>
                      <a:lnTo>
                        <a:pt x="54" y="34"/>
                      </a:lnTo>
                      <a:lnTo>
                        <a:pt x="55" y="32"/>
                      </a:lnTo>
                      <a:lnTo>
                        <a:pt x="55" y="31"/>
                      </a:lnTo>
                      <a:lnTo>
                        <a:pt x="54" y="31"/>
                      </a:lnTo>
                      <a:lnTo>
                        <a:pt x="53" y="31"/>
                      </a:lnTo>
                      <a:lnTo>
                        <a:pt x="51" y="30"/>
                      </a:lnTo>
                      <a:lnTo>
                        <a:pt x="50" y="31"/>
                      </a:lnTo>
                      <a:lnTo>
                        <a:pt x="51" y="32"/>
                      </a:lnTo>
                      <a:lnTo>
                        <a:pt x="50" y="32"/>
                      </a:lnTo>
                      <a:lnTo>
                        <a:pt x="50" y="31"/>
                      </a:lnTo>
                      <a:lnTo>
                        <a:pt x="50" y="30"/>
                      </a:lnTo>
                      <a:lnTo>
                        <a:pt x="49" y="29"/>
                      </a:lnTo>
                      <a:lnTo>
                        <a:pt x="44" y="30"/>
                      </a:lnTo>
                      <a:lnTo>
                        <a:pt x="42" y="30"/>
                      </a:lnTo>
                      <a:lnTo>
                        <a:pt x="39" y="30"/>
                      </a:lnTo>
                      <a:lnTo>
                        <a:pt x="38" y="29"/>
                      </a:lnTo>
                      <a:lnTo>
                        <a:pt x="37" y="27"/>
                      </a:lnTo>
                      <a:lnTo>
                        <a:pt x="37" y="29"/>
                      </a:lnTo>
                      <a:lnTo>
                        <a:pt x="35" y="31"/>
                      </a:lnTo>
                      <a:lnTo>
                        <a:pt x="35" y="32"/>
                      </a:lnTo>
                      <a:lnTo>
                        <a:pt x="37" y="34"/>
                      </a:lnTo>
                      <a:lnTo>
                        <a:pt x="38" y="34"/>
                      </a:lnTo>
                      <a:lnTo>
                        <a:pt x="38" y="35"/>
                      </a:lnTo>
                      <a:lnTo>
                        <a:pt x="37" y="37"/>
                      </a:lnTo>
                      <a:lnTo>
                        <a:pt x="35" y="38"/>
                      </a:lnTo>
                      <a:lnTo>
                        <a:pt x="35" y="40"/>
                      </a:lnTo>
                      <a:lnTo>
                        <a:pt x="37" y="42"/>
                      </a:lnTo>
                      <a:lnTo>
                        <a:pt x="38" y="43"/>
                      </a:lnTo>
                      <a:lnTo>
                        <a:pt x="39" y="45"/>
                      </a:lnTo>
                      <a:lnTo>
                        <a:pt x="40" y="46"/>
                      </a:lnTo>
                      <a:lnTo>
                        <a:pt x="42" y="47"/>
                      </a:lnTo>
                      <a:lnTo>
                        <a:pt x="44" y="46"/>
                      </a:lnTo>
                      <a:lnTo>
                        <a:pt x="49" y="48"/>
                      </a:lnTo>
                      <a:lnTo>
                        <a:pt x="51" y="48"/>
                      </a:lnTo>
                      <a:lnTo>
                        <a:pt x="51" y="49"/>
                      </a:lnTo>
                      <a:lnTo>
                        <a:pt x="50" y="53"/>
                      </a:lnTo>
                      <a:lnTo>
                        <a:pt x="49" y="54"/>
                      </a:lnTo>
                      <a:lnTo>
                        <a:pt x="48" y="54"/>
                      </a:lnTo>
                      <a:lnTo>
                        <a:pt x="45" y="56"/>
                      </a:lnTo>
                      <a:lnTo>
                        <a:pt x="44" y="56"/>
                      </a:lnTo>
                      <a:lnTo>
                        <a:pt x="43" y="57"/>
                      </a:lnTo>
                      <a:lnTo>
                        <a:pt x="42" y="58"/>
                      </a:lnTo>
                      <a:lnTo>
                        <a:pt x="40" y="59"/>
                      </a:lnTo>
                      <a:lnTo>
                        <a:pt x="39" y="60"/>
                      </a:lnTo>
                      <a:lnTo>
                        <a:pt x="38" y="60"/>
                      </a:lnTo>
                      <a:lnTo>
                        <a:pt x="37" y="62"/>
                      </a:lnTo>
                      <a:lnTo>
                        <a:pt x="35" y="60"/>
                      </a:lnTo>
                      <a:lnTo>
                        <a:pt x="34" y="60"/>
                      </a:lnTo>
                      <a:lnTo>
                        <a:pt x="32" y="63"/>
                      </a:lnTo>
                      <a:lnTo>
                        <a:pt x="31" y="64"/>
                      </a:lnTo>
                      <a:lnTo>
                        <a:pt x="29" y="67"/>
                      </a:lnTo>
                      <a:lnTo>
                        <a:pt x="28" y="68"/>
                      </a:lnTo>
                      <a:lnTo>
                        <a:pt x="26" y="69"/>
                      </a:lnTo>
                      <a:lnTo>
                        <a:pt x="24" y="72"/>
                      </a:lnTo>
                      <a:lnTo>
                        <a:pt x="24" y="73"/>
                      </a:lnTo>
                      <a:lnTo>
                        <a:pt x="23" y="73"/>
                      </a:lnTo>
                      <a:lnTo>
                        <a:pt x="21" y="73"/>
                      </a:lnTo>
                      <a:lnTo>
                        <a:pt x="20" y="72"/>
                      </a:lnTo>
                      <a:lnTo>
                        <a:pt x="17" y="74"/>
                      </a:lnTo>
                      <a:lnTo>
                        <a:pt x="16" y="75"/>
                      </a:lnTo>
                      <a:lnTo>
                        <a:pt x="13" y="74"/>
                      </a:lnTo>
                      <a:lnTo>
                        <a:pt x="12" y="75"/>
                      </a:lnTo>
                      <a:lnTo>
                        <a:pt x="11" y="78"/>
                      </a:lnTo>
                      <a:lnTo>
                        <a:pt x="13" y="84"/>
                      </a:lnTo>
                      <a:lnTo>
                        <a:pt x="16" y="89"/>
                      </a:lnTo>
                      <a:lnTo>
                        <a:pt x="16" y="91"/>
                      </a:lnTo>
                      <a:lnTo>
                        <a:pt x="16" y="92"/>
                      </a:lnTo>
                      <a:lnTo>
                        <a:pt x="17" y="92"/>
                      </a:lnTo>
                      <a:lnTo>
                        <a:pt x="17" y="94"/>
                      </a:lnTo>
                      <a:lnTo>
                        <a:pt x="18" y="96"/>
                      </a:lnTo>
                      <a:lnTo>
                        <a:pt x="17" y="97"/>
                      </a:lnTo>
                      <a:lnTo>
                        <a:pt x="15" y="100"/>
                      </a:lnTo>
                      <a:lnTo>
                        <a:pt x="12" y="101"/>
                      </a:lnTo>
                      <a:lnTo>
                        <a:pt x="11" y="101"/>
                      </a:lnTo>
                      <a:lnTo>
                        <a:pt x="10" y="102"/>
                      </a:lnTo>
                      <a:lnTo>
                        <a:pt x="10" y="103"/>
                      </a:lnTo>
                      <a:lnTo>
                        <a:pt x="8" y="103"/>
                      </a:lnTo>
                      <a:lnTo>
                        <a:pt x="6" y="105"/>
                      </a:lnTo>
                      <a:lnTo>
                        <a:pt x="5" y="106"/>
                      </a:lnTo>
                      <a:lnTo>
                        <a:pt x="6" y="108"/>
                      </a:lnTo>
                      <a:lnTo>
                        <a:pt x="6" y="109"/>
                      </a:lnTo>
                      <a:lnTo>
                        <a:pt x="2" y="111"/>
                      </a:lnTo>
                      <a:lnTo>
                        <a:pt x="1" y="112"/>
                      </a:lnTo>
                      <a:lnTo>
                        <a:pt x="0" y="113"/>
                      </a:lnTo>
                      <a:lnTo>
                        <a:pt x="0" y="114"/>
                      </a:lnTo>
                      <a:lnTo>
                        <a:pt x="1" y="116"/>
                      </a:lnTo>
                      <a:lnTo>
                        <a:pt x="0" y="117"/>
                      </a:lnTo>
                      <a:lnTo>
                        <a:pt x="1" y="117"/>
                      </a:lnTo>
                      <a:lnTo>
                        <a:pt x="2" y="118"/>
                      </a:lnTo>
                      <a:lnTo>
                        <a:pt x="1" y="121"/>
                      </a:lnTo>
                      <a:lnTo>
                        <a:pt x="2" y="122"/>
                      </a:lnTo>
                      <a:lnTo>
                        <a:pt x="1" y="124"/>
                      </a:lnTo>
                      <a:lnTo>
                        <a:pt x="1" y="125"/>
                      </a:lnTo>
                      <a:lnTo>
                        <a:pt x="4" y="124"/>
                      </a:lnTo>
                      <a:lnTo>
                        <a:pt x="4" y="127"/>
                      </a:lnTo>
                      <a:lnTo>
                        <a:pt x="5" y="129"/>
                      </a:lnTo>
                      <a:lnTo>
                        <a:pt x="4" y="129"/>
                      </a:lnTo>
                      <a:lnTo>
                        <a:pt x="2" y="129"/>
                      </a:lnTo>
                      <a:lnTo>
                        <a:pt x="2" y="132"/>
                      </a:lnTo>
                      <a:lnTo>
                        <a:pt x="4" y="133"/>
                      </a:lnTo>
                      <a:lnTo>
                        <a:pt x="7" y="133"/>
                      </a:lnTo>
                      <a:lnTo>
                        <a:pt x="11" y="132"/>
                      </a:lnTo>
                      <a:lnTo>
                        <a:pt x="12" y="130"/>
                      </a:lnTo>
                      <a:lnTo>
                        <a:pt x="13" y="130"/>
                      </a:lnTo>
                      <a:lnTo>
                        <a:pt x="15" y="129"/>
                      </a:lnTo>
                      <a:lnTo>
                        <a:pt x="15" y="128"/>
                      </a:lnTo>
                      <a:lnTo>
                        <a:pt x="17" y="127"/>
                      </a:lnTo>
                      <a:lnTo>
                        <a:pt x="20" y="125"/>
                      </a:lnTo>
                      <a:lnTo>
                        <a:pt x="23" y="124"/>
                      </a:lnTo>
                      <a:lnTo>
                        <a:pt x="24" y="123"/>
                      </a:lnTo>
                      <a:lnTo>
                        <a:pt x="26" y="122"/>
                      </a:lnTo>
                      <a:lnTo>
                        <a:pt x="28" y="121"/>
                      </a:lnTo>
                      <a:lnTo>
                        <a:pt x="29" y="119"/>
                      </a:lnTo>
                      <a:lnTo>
                        <a:pt x="29" y="118"/>
                      </a:lnTo>
                      <a:lnTo>
                        <a:pt x="29" y="116"/>
                      </a:lnTo>
                      <a:lnTo>
                        <a:pt x="28" y="114"/>
                      </a:lnTo>
                      <a:lnTo>
                        <a:pt x="26" y="114"/>
                      </a:lnTo>
                      <a:lnTo>
                        <a:pt x="23" y="116"/>
                      </a:lnTo>
                      <a:lnTo>
                        <a:pt x="22" y="118"/>
                      </a:lnTo>
                      <a:lnTo>
                        <a:pt x="21" y="117"/>
                      </a:lnTo>
                      <a:lnTo>
                        <a:pt x="21" y="114"/>
                      </a:lnTo>
                      <a:lnTo>
                        <a:pt x="20" y="112"/>
                      </a:lnTo>
                      <a:lnTo>
                        <a:pt x="21" y="111"/>
                      </a:lnTo>
                      <a:lnTo>
                        <a:pt x="22" y="108"/>
                      </a:lnTo>
                      <a:lnTo>
                        <a:pt x="23" y="105"/>
                      </a:lnTo>
                      <a:lnTo>
                        <a:pt x="26" y="101"/>
                      </a:lnTo>
                      <a:lnTo>
                        <a:pt x="27" y="98"/>
                      </a:lnTo>
                      <a:lnTo>
                        <a:pt x="27" y="97"/>
                      </a:lnTo>
                      <a:lnTo>
                        <a:pt x="27" y="96"/>
                      </a:lnTo>
                      <a:lnTo>
                        <a:pt x="28" y="96"/>
                      </a:lnTo>
                      <a:lnTo>
                        <a:pt x="28" y="95"/>
                      </a:lnTo>
                      <a:lnTo>
                        <a:pt x="29" y="94"/>
                      </a:lnTo>
                      <a:lnTo>
                        <a:pt x="31" y="94"/>
                      </a:lnTo>
                      <a:lnTo>
                        <a:pt x="29" y="92"/>
                      </a:lnTo>
                      <a:lnTo>
                        <a:pt x="31" y="92"/>
                      </a:lnTo>
                      <a:lnTo>
                        <a:pt x="33" y="92"/>
                      </a:lnTo>
                      <a:lnTo>
                        <a:pt x="34" y="92"/>
                      </a:lnTo>
                      <a:lnTo>
                        <a:pt x="35" y="92"/>
                      </a:lnTo>
                      <a:lnTo>
                        <a:pt x="39" y="95"/>
                      </a:lnTo>
                      <a:lnTo>
                        <a:pt x="42" y="97"/>
                      </a:lnTo>
                      <a:lnTo>
                        <a:pt x="43" y="98"/>
                      </a:lnTo>
                      <a:lnTo>
                        <a:pt x="43" y="97"/>
                      </a:lnTo>
                      <a:lnTo>
                        <a:pt x="43" y="95"/>
                      </a:lnTo>
                      <a:lnTo>
                        <a:pt x="40" y="92"/>
                      </a:lnTo>
                      <a:lnTo>
                        <a:pt x="37" y="90"/>
                      </a:lnTo>
                      <a:lnTo>
                        <a:pt x="35" y="89"/>
                      </a:lnTo>
                      <a:lnTo>
                        <a:pt x="35" y="85"/>
                      </a:lnTo>
                      <a:lnTo>
                        <a:pt x="35" y="84"/>
                      </a:lnTo>
                      <a:lnTo>
                        <a:pt x="35" y="83"/>
                      </a:lnTo>
                      <a:lnTo>
                        <a:pt x="32" y="80"/>
                      </a:lnTo>
                      <a:lnTo>
                        <a:pt x="29" y="76"/>
                      </a:lnTo>
                      <a:lnTo>
                        <a:pt x="29" y="75"/>
                      </a:lnTo>
                      <a:lnTo>
                        <a:pt x="31" y="74"/>
                      </a:lnTo>
                      <a:lnTo>
                        <a:pt x="32" y="73"/>
                      </a:lnTo>
                      <a:lnTo>
                        <a:pt x="33" y="72"/>
                      </a:lnTo>
                      <a:lnTo>
                        <a:pt x="35" y="70"/>
                      </a:lnTo>
                      <a:lnTo>
                        <a:pt x="38" y="70"/>
                      </a:lnTo>
                      <a:lnTo>
                        <a:pt x="43" y="72"/>
                      </a:lnTo>
                      <a:lnTo>
                        <a:pt x="44" y="73"/>
                      </a:lnTo>
                      <a:lnTo>
                        <a:pt x="45" y="72"/>
                      </a:lnTo>
                      <a:lnTo>
                        <a:pt x="45" y="70"/>
                      </a:lnTo>
                      <a:lnTo>
                        <a:pt x="46" y="69"/>
                      </a:lnTo>
                      <a:lnTo>
                        <a:pt x="48" y="68"/>
                      </a:lnTo>
                      <a:lnTo>
                        <a:pt x="49" y="67"/>
                      </a:lnTo>
                      <a:lnTo>
                        <a:pt x="51" y="67"/>
                      </a:lnTo>
                      <a:lnTo>
                        <a:pt x="51" y="65"/>
                      </a:lnTo>
                      <a:lnTo>
                        <a:pt x="54" y="63"/>
                      </a:lnTo>
                      <a:lnTo>
                        <a:pt x="55" y="62"/>
                      </a:lnTo>
                      <a:lnTo>
                        <a:pt x="57" y="60"/>
                      </a:lnTo>
                      <a:lnTo>
                        <a:pt x="59" y="60"/>
                      </a:lnTo>
                      <a:lnTo>
                        <a:pt x="60" y="59"/>
                      </a:lnTo>
                      <a:lnTo>
                        <a:pt x="61" y="59"/>
                      </a:lnTo>
                      <a:lnTo>
                        <a:pt x="61" y="58"/>
                      </a:lnTo>
                      <a:lnTo>
                        <a:pt x="60" y="57"/>
                      </a:lnTo>
                      <a:lnTo>
                        <a:pt x="60" y="56"/>
                      </a:lnTo>
                      <a:lnTo>
                        <a:pt x="61" y="56"/>
                      </a:lnTo>
                      <a:lnTo>
                        <a:pt x="62" y="56"/>
                      </a:lnTo>
                      <a:lnTo>
                        <a:pt x="65" y="56"/>
                      </a:lnTo>
                      <a:lnTo>
                        <a:pt x="66" y="56"/>
                      </a:lnTo>
                      <a:lnTo>
                        <a:pt x="67" y="57"/>
                      </a:lnTo>
                      <a:lnTo>
                        <a:pt x="68" y="57"/>
                      </a:lnTo>
                      <a:lnTo>
                        <a:pt x="72" y="54"/>
                      </a:lnTo>
                      <a:lnTo>
                        <a:pt x="76" y="52"/>
                      </a:lnTo>
                      <a:lnTo>
                        <a:pt x="76" y="51"/>
                      </a:lnTo>
                      <a:lnTo>
                        <a:pt x="76" y="49"/>
                      </a:lnTo>
                      <a:lnTo>
                        <a:pt x="73" y="48"/>
                      </a:lnTo>
                      <a:lnTo>
                        <a:pt x="75" y="47"/>
                      </a:lnTo>
                      <a:lnTo>
                        <a:pt x="76" y="47"/>
                      </a:lnTo>
                      <a:lnTo>
                        <a:pt x="77" y="47"/>
                      </a:lnTo>
                      <a:lnTo>
                        <a:pt x="78" y="46"/>
                      </a:lnTo>
                      <a:lnTo>
                        <a:pt x="78" y="43"/>
                      </a:lnTo>
                      <a:lnTo>
                        <a:pt x="77" y="42"/>
                      </a:lnTo>
                      <a:lnTo>
                        <a:pt x="78" y="42"/>
                      </a:lnTo>
                      <a:lnTo>
                        <a:pt x="81" y="42"/>
                      </a:lnTo>
                      <a:lnTo>
                        <a:pt x="86" y="42"/>
                      </a:lnTo>
                      <a:lnTo>
                        <a:pt x="89" y="41"/>
                      </a:lnTo>
                      <a:lnTo>
                        <a:pt x="92" y="40"/>
                      </a:lnTo>
                      <a:lnTo>
                        <a:pt x="97" y="35"/>
                      </a:lnTo>
                      <a:lnTo>
                        <a:pt x="97" y="32"/>
                      </a:lnTo>
                      <a:lnTo>
                        <a:pt x="98" y="30"/>
                      </a:lnTo>
                      <a:lnTo>
                        <a:pt x="99" y="29"/>
                      </a:lnTo>
                      <a:lnTo>
                        <a:pt x="99" y="26"/>
                      </a:lnTo>
                      <a:lnTo>
                        <a:pt x="103" y="23"/>
                      </a:lnTo>
                      <a:lnTo>
                        <a:pt x="103" y="21"/>
                      </a:lnTo>
                      <a:lnTo>
                        <a:pt x="103" y="20"/>
                      </a:lnTo>
                      <a:lnTo>
                        <a:pt x="103" y="18"/>
                      </a:lnTo>
                      <a:lnTo>
                        <a:pt x="103" y="16"/>
                      </a:lnTo>
                      <a:lnTo>
                        <a:pt x="102" y="13"/>
                      </a:lnTo>
                      <a:lnTo>
                        <a:pt x="102" y="10"/>
                      </a:lnTo>
                      <a:lnTo>
                        <a:pt x="102" y="8"/>
                      </a:lnTo>
                      <a:lnTo>
                        <a:pt x="100" y="7"/>
                      </a:lnTo>
                      <a:lnTo>
                        <a:pt x="99" y="5"/>
                      </a:lnTo>
                      <a:lnTo>
                        <a:pt x="98" y="5"/>
                      </a:lnTo>
                      <a:lnTo>
                        <a:pt x="97" y="4"/>
                      </a:lnTo>
                      <a:lnTo>
                        <a:pt x="94" y="2"/>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1" name="Freeform 430"/>
                <p:cNvSpPr>
                  <a:spLocks/>
                </p:cNvSpPr>
                <p:nvPr/>
              </p:nvSpPr>
              <p:spPr bwMode="auto">
                <a:xfrm>
                  <a:off x="2212275" y="3746735"/>
                  <a:ext cx="1910" cy="1910"/>
                </a:xfrm>
                <a:custGeom>
                  <a:avLst/>
                  <a:gdLst>
                    <a:gd name="T0" fmla="*/ 2147483647 w 2"/>
                    <a:gd name="T1" fmla="*/ 0 h 2"/>
                    <a:gd name="T2" fmla="*/ 2147483647 w 2"/>
                    <a:gd name="T3" fmla="*/ 0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2147483647 w 2"/>
                    <a:gd name="T19" fmla="*/ 2147483647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0"/>
                      </a:moveTo>
                      <a:lnTo>
                        <a:pt x="1" y="0"/>
                      </a:lnTo>
                      <a:lnTo>
                        <a:pt x="2" y="0"/>
                      </a:lnTo>
                      <a:lnTo>
                        <a:pt x="1" y="0"/>
                      </a:lnTo>
                      <a:lnTo>
                        <a:pt x="0" y="0"/>
                      </a:ln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2" name="Freeform 431"/>
                <p:cNvSpPr>
                  <a:spLocks/>
                </p:cNvSpPr>
                <p:nvPr/>
              </p:nvSpPr>
              <p:spPr bwMode="auto">
                <a:xfrm>
                  <a:off x="2105331" y="3702812"/>
                  <a:ext cx="4774" cy="2865"/>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0 w 5"/>
                    <a:gd name="T13" fmla="*/ 2147483647 h 3"/>
                    <a:gd name="T14" fmla="*/ 0 w 5"/>
                    <a:gd name="T15" fmla="*/ 2147483647 h 3"/>
                    <a:gd name="T16" fmla="*/ 0 w 5"/>
                    <a:gd name="T17" fmla="*/ 2147483647 h 3"/>
                    <a:gd name="T18" fmla="*/ 2147483647 w 5"/>
                    <a:gd name="T19" fmla="*/ 0 h 3"/>
                    <a:gd name="T20" fmla="*/ 2147483647 w 5"/>
                    <a:gd name="T21" fmla="*/ 0 h 3"/>
                    <a:gd name="T22" fmla="*/ 2147483647 w 5"/>
                    <a:gd name="T23" fmla="*/ 0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3">
                      <a:moveTo>
                        <a:pt x="4" y="3"/>
                      </a:moveTo>
                      <a:lnTo>
                        <a:pt x="4" y="3"/>
                      </a:lnTo>
                      <a:lnTo>
                        <a:pt x="3" y="3"/>
                      </a:lnTo>
                      <a:lnTo>
                        <a:pt x="1" y="3"/>
                      </a:lnTo>
                      <a:lnTo>
                        <a:pt x="0" y="3"/>
                      </a:lnTo>
                      <a:lnTo>
                        <a:pt x="0" y="1"/>
                      </a:lnTo>
                      <a:lnTo>
                        <a:pt x="1" y="0"/>
                      </a:lnTo>
                      <a:lnTo>
                        <a:pt x="3" y="0"/>
                      </a:lnTo>
                      <a:lnTo>
                        <a:pt x="5" y="1"/>
                      </a:lnTo>
                      <a:lnTo>
                        <a:pt x="5" y="2"/>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3" name="Freeform 432"/>
                <p:cNvSpPr>
                  <a:spLocks/>
                </p:cNvSpPr>
                <p:nvPr/>
              </p:nvSpPr>
              <p:spPr bwMode="auto">
                <a:xfrm>
                  <a:off x="2032762" y="3736232"/>
                  <a:ext cx="16232" cy="15278"/>
                </a:xfrm>
                <a:custGeom>
                  <a:avLst/>
                  <a:gdLst>
                    <a:gd name="T0" fmla="*/ 2147483647 w 17"/>
                    <a:gd name="T1" fmla="*/ 2147483647 h 16"/>
                    <a:gd name="T2" fmla="*/ 2147483647 w 17"/>
                    <a:gd name="T3" fmla="*/ 2147483647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2147483647 w 17"/>
                    <a:gd name="T27" fmla="*/ 2147483647 h 16"/>
                    <a:gd name="T28" fmla="*/ 0 w 17"/>
                    <a:gd name="T29" fmla="*/ 2147483647 h 16"/>
                    <a:gd name="T30" fmla="*/ 0 w 17"/>
                    <a:gd name="T31" fmla="*/ 2147483647 h 16"/>
                    <a:gd name="T32" fmla="*/ 0 w 17"/>
                    <a:gd name="T33" fmla="*/ 2147483647 h 16"/>
                    <a:gd name="T34" fmla="*/ 2147483647 w 17"/>
                    <a:gd name="T35" fmla="*/ 2147483647 h 16"/>
                    <a:gd name="T36" fmla="*/ 2147483647 w 17"/>
                    <a:gd name="T37" fmla="*/ 2147483647 h 16"/>
                    <a:gd name="T38" fmla="*/ 2147483647 w 17"/>
                    <a:gd name="T39" fmla="*/ 2147483647 h 16"/>
                    <a:gd name="T40" fmla="*/ 2147483647 w 17"/>
                    <a:gd name="T41" fmla="*/ 2147483647 h 16"/>
                    <a:gd name="T42" fmla="*/ 2147483647 w 17"/>
                    <a:gd name="T43" fmla="*/ 0 h 16"/>
                    <a:gd name="T44" fmla="*/ 2147483647 w 17"/>
                    <a:gd name="T45" fmla="*/ 0 h 16"/>
                    <a:gd name="T46" fmla="*/ 2147483647 w 17"/>
                    <a:gd name="T47" fmla="*/ 0 h 16"/>
                    <a:gd name="T48" fmla="*/ 2147483647 w 17"/>
                    <a:gd name="T49" fmla="*/ 2147483647 h 16"/>
                    <a:gd name="T50" fmla="*/ 2147483647 w 17"/>
                    <a:gd name="T51" fmla="*/ 2147483647 h 16"/>
                    <a:gd name="T52" fmla="*/ 2147483647 w 17"/>
                    <a:gd name="T53" fmla="*/ 2147483647 h 16"/>
                    <a:gd name="T54" fmla="*/ 2147483647 w 17"/>
                    <a:gd name="T55" fmla="*/ 2147483647 h 16"/>
                    <a:gd name="T56" fmla="*/ 2147483647 w 17"/>
                    <a:gd name="T57" fmla="*/ 2147483647 h 16"/>
                    <a:gd name="T58" fmla="*/ 2147483647 w 17"/>
                    <a:gd name="T59" fmla="*/ 2147483647 h 16"/>
                    <a:gd name="T60" fmla="*/ 2147483647 w 17"/>
                    <a:gd name="T61" fmla="*/ 2147483647 h 16"/>
                    <a:gd name="T62" fmla="*/ 2147483647 w 17"/>
                    <a:gd name="T63" fmla="*/ 2147483647 h 16"/>
                    <a:gd name="T64" fmla="*/ 2147483647 w 17"/>
                    <a:gd name="T65" fmla="*/ 2147483647 h 16"/>
                    <a:gd name="T66" fmla="*/ 2147483647 w 17"/>
                    <a:gd name="T67" fmla="*/ 2147483647 h 16"/>
                    <a:gd name="T68" fmla="*/ 2147483647 w 17"/>
                    <a:gd name="T69" fmla="*/ 2147483647 h 16"/>
                    <a:gd name="T70" fmla="*/ 2147483647 w 17"/>
                    <a:gd name="T71" fmla="*/ 2147483647 h 16"/>
                    <a:gd name="T72" fmla="*/ 2147483647 w 17"/>
                    <a:gd name="T73" fmla="*/ 2147483647 h 16"/>
                    <a:gd name="T74" fmla="*/ 2147483647 w 17"/>
                    <a:gd name="T75" fmla="*/ 2147483647 h 16"/>
                    <a:gd name="T76" fmla="*/ 2147483647 w 17"/>
                    <a:gd name="T77" fmla="*/ 2147483647 h 16"/>
                    <a:gd name="T78" fmla="*/ 2147483647 w 17"/>
                    <a:gd name="T79" fmla="*/ 2147483647 h 16"/>
                    <a:gd name="T80" fmla="*/ 2147483647 w 17"/>
                    <a:gd name="T81" fmla="*/ 2147483647 h 16"/>
                    <a:gd name="T82" fmla="*/ 2147483647 w 17"/>
                    <a:gd name="T83" fmla="*/ 2147483647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 h="16">
                      <a:moveTo>
                        <a:pt x="15" y="16"/>
                      </a:moveTo>
                      <a:lnTo>
                        <a:pt x="15" y="16"/>
                      </a:lnTo>
                      <a:lnTo>
                        <a:pt x="13" y="15"/>
                      </a:lnTo>
                      <a:lnTo>
                        <a:pt x="11" y="14"/>
                      </a:lnTo>
                      <a:lnTo>
                        <a:pt x="9" y="11"/>
                      </a:lnTo>
                      <a:lnTo>
                        <a:pt x="8" y="9"/>
                      </a:lnTo>
                      <a:lnTo>
                        <a:pt x="6" y="8"/>
                      </a:lnTo>
                      <a:lnTo>
                        <a:pt x="4" y="8"/>
                      </a:lnTo>
                      <a:lnTo>
                        <a:pt x="3" y="8"/>
                      </a:lnTo>
                      <a:lnTo>
                        <a:pt x="2" y="6"/>
                      </a:lnTo>
                      <a:lnTo>
                        <a:pt x="0" y="5"/>
                      </a:lnTo>
                      <a:lnTo>
                        <a:pt x="0" y="4"/>
                      </a:lnTo>
                      <a:lnTo>
                        <a:pt x="3" y="4"/>
                      </a:lnTo>
                      <a:lnTo>
                        <a:pt x="4" y="3"/>
                      </a:lnTo>
                      <a:lnTo>
                        <a:pt x="6" y="2"/>
                      </a:lnTo>
                      <a:lnTo>
                        <a:pt x="9" y="0"/>
                      </a:lnTo>
                      <a:lnTo>
                        <a:pt x="11" y="0"/>
                      </a:lnTo>
                      <a:lnTo>
                        <a:pt x="13" y="2"/>
                      </a:lnTo>
                      <a:lnTo>
                        <a:pt x="14" y="4"/>
                      </a:lnTo>
                      <a:lnTo>
                        <a:pt x="15" y="5"/>
                      </a:lnTo>
                      <a:lnTo>
                        <a:pt x="16" y="6"/>
                      </a:lnTo>
                      <a:lnTo>
                        <a:pt x="17" y="8"/>
                      </a:lnTo>
                      <a:lnTo>
                        <a:pt x="16" y="8"/>
                      </a:lnTo>
                      <a:lnTo>
                        <a:pt x="15" y="10"/>
                      </a:lnTo>
                      <a:lnTo>
                        <a:pt x="15" y="13"/>
                      </a:lnTo>
                      <a:lnTo>
                        <a:pt x="16" y="16"/>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4" name="Freeform 433"/>
                <p:cNvSpPr>
                  <a:spLocks/>
                </p:cNvSpPr>
                <p:nvPr/>
              </p:nvSpPr>
              <p:spPr bwMode="auto">
                <a:xfrm>
                  <a:off x="2124428" y="3762013"/>
                  <a:ext cx="4774" cy="13368"/>
                </a:xfrm>
                <a:custGeom>
                  <a:avLst/>
                  <a:gdLst>
                    <a:gd name="T0" fmla="*/ 2147483647 w 5"/>
                    <a:gd name="T1" fmla="*/ 2147483647 h 14"/>
                    <a:gd name="T2" fmla="*/ 2147483647 w 5"/>
                    <a:gd name="T3" fmla="*/ 2147483647 h 14"/>
                    <a:gd name="T4" fmla="*/ 2147483647 w 5"/>
                    <a:gd name="T5" fmla="*/ 2147483647 h 14"/>
                    <a:gd name="T6" fmla="*/ 2147483647 w 5"/>
                    <a:gd name="T7" fmla="*/ 2147483647 h 14"/>
                    <a:gd name="T8" fmla="*/ 2147483647 w 5"/>
                    <a:gd name="T9" fmla="*/ 2147483647 h 14"/>
                    <a:gd name="T10" fmla="*/ 2147483647 w 5"/>
                    <a:gd name="T11" fmla="*/ 2147483647 h 14"/>
                    <a:gd name="T12" fmla="*/ 2147483647 w 5"/>
                    <a:gd name="T13" fmla="*/ 2147483647 h 14"/>
                    <a:gd name="T14" fmla="*/ 2147483647 w 5"/>
                    <a:gd name="T15" fmla="*/ 2147483647 h 14"/>
                    <a:gd name="T16" fmla="*/ 2147483647 w 5"/>
                    <a:gd name="T17" fmla="*/ 0 h 14"/>
                    <a:gd name="T18" fmla="*/ 2147483647 w 5"/>
                    <a:gd name="T19" fmla="*/ 0 h 14"/>
                    <a:gd name="T20" fmla="*/ 2147483647 w 5"/>
                    <a:gd name="T21" fmla="*/ 2147483647 h 14"/>
                    <a:gd name="T22" fmla="*/ 2147483647 w 5"/>
                    <a:gd name="T23" fmla="*/ 2147483647 h 14"/>
                    <a:gd name="T24" fmla="*/ 0 w 5"/>
                    <a:gd name="T25" fmla="*/ 2147483647 h 14"/>
                    <a:gd name="T26" fmla="*/ 0 w 5"/>
                    <a:gd name="T27" fmla="*/ 2147483647 h 14"/>
                    <a:gd name="T28" fmla="*/ 0 w 5"/>
                    <a:gd name="T29" fmla="*/ 2147483647 h 14"/>
                    <a:gd name="T30" fmla="*/ 0 w 5"/>
                    <a:gd name="T31" fmla="*/ 2147483647 h 14"/>
                    <a:gd name="T32" fmla="*/ 0 w 5"/>
                    <a:gd name="T33" fmla="*/ 2147483647 h 14"/>
                    <a:gd name="T34" fmla="*/ 0 w 5"/>
                    <a:gd name="T35" fmla="*/ 2147483647 h 14"/>
                    <a:gd name="T36" fmla="*/ 0 w 5"/>
                    <a:gd name="T37" fmla="*/ 2147483647 h 14"/>
                    <a:gd name="T38" fmla="*/ 0 w 5"/>
                    <a:gd name="T39" fmla="*/ 2147483647 h 14"/>
                    <a:gd name="T40" fmla="*/ 0 w 5"/>
                    <a:gd name="T41" fmla="*/ 2147483647 h 14"/>
                    <a:gd name="T42" fmla="*/ 2147483647 w 5"/>
                    <a:gd name="T43" fmla="*/ 2147483647 h 14"/>
                    <a:gd name="T44" fmla="*/ 0 w 5"/>
                    <a:gd name="T45" fmla="*/ 2147483647 h 14"/>
                    <a:gd name="T46" fmla="*/ 0 w 5"/>
                    <a:gd name="T47" fmla="*/ 2147483647 h 14"/>
                    <a:gd name="T48" fmla="*/ 0 w 5"/>
                    <a:gd name="T49" fmla="*/ 2147483647 h 14"/>
                    <a:gd name="T50" fmla="*/ 0 w 5"/>
                    <a:gd name="T51" fmla="*/ 2147483647 h 14"/>
                    <a:gd name="T52" fmla="*/ 0 w 5"/>
                    <a:gd name="T53" fmla="*/ 2147483647 h 14"/>
                    <a:gd name="T54" fmla="*/ 2147483647 w 5"/>
                    <a:gd name="T55" fmla="*/ 2147483647 h 14"/>
                    <a:gd name="T56" fmla="*/ 2147483647 w 5"/>
                    <a:gd name="T57" fmla="*/ 2147483647 h 14"/>
                    <a:gd name="T58" fmla="*/ 2147483647 w 5"/>
                    <a:gd name="T59" fmla="*/ 2147483647 h 14"/>
                    <a:gd name="T60" fmla="*/ 2147483647 w 5"/>
                    <a:gd name="T61" fmla="*/ 2147483647 h 14"/>
                    <a:gd name="T62" fmla="*/ 2147483647 w 5"/>
                    <a:gd name="T63" fmla="*/ 2147483647 h 14"/>
                    <a:gd name="T64" fmla="*/ 2147483647 w 5"/>
                    <a:gd name="T65" fmla="*/ 2147483647 h 14"/>
                    <a:gd name="T66" fmla="*/ 2147483647 w 5"/>
                    <a:gd name="T67" fmla="*/ 2147483647 h 14"/>
                    <a:gd name="T68" fmla="*/ 2147483647 w 5"/>
                    <a:gd name="T69" fmla="*/ 2147483647 h 14"/>
                    <a:gd name="T70" fmla="*/ 2147483647 w 5"/>
                    <a:gd name="T71" fmla="*/ 2147483647 h 14"/>
                    <a:gd name="T72" fmla="*/ 2147483647 w 5"/>
                    <a:gd name="T73" fmla="*/ 2147483647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 h="14">
                      <a:moveTo>
                        <a:pt x="3" y="6"/>
                      </a:moveTo>
                      <a:lnTo>
                        <a:pt x="3" y="6"/>
                      </a:lnTo>
                      <a:lnTo>
                        <a:pt x="3" y="5"/>
                      </a:lnTo>
                      <a:lnTo>
                        <a:pt x="5" y="4"/>
                      </a:lnTo>
                      <a:lnTo>
                        <a:pt x="3" y="1"/>
                      </a:lnTo>
                      <a:lnTo>
                        <a:pt x="2" y="1"/>
                      </a:lnTo>
                      <a:lnTo>
                        <a:pt x="1" y="0"/>
                      </a:lnTo>
                      <a:lnTo>
                        <a:pt x="1" y="3"/>
                      </a:lnTo>
                      <a:lnTo>
                        <a:pt x="0" y="5"/>
                      </a:lnTo>
                      <a:lnTo>
                        <a:pt x="0" y="8"/>
                      </a:lnTo>
                      <a:lnTo>
                        <a:pt x="0" y="10"/>
                      </a:lnTo>
                      <a:lnTo>
                        <a:pt x="0" y="11"/>
                      </a:lnTo>
                      <a:lnTo>
                        <a:pt x="1" y="11"/>
                      </a:lnTo>
                      <a:lnTo>
                        <a:pt x="0" y="13"/>
                      </a:lnTo>
                      <a:lnTo>
                        <a:pt x="0" y="14"/>
                      </a:lnTo>
                      <a:lnTo>
                        <a:pt x="1" y="13"/>
                      </a:lnTo>
                      <a:lnTo>
                        <a:pt x="2" y="13"/>
                      </a:lnTo>
                      <a:lnTo>
                        <a:pt x="2" y="11"/>
                      </a:lnTo>
                      <a:lnTo>
                        <a:pt x="2" y="9"/>
                      </a:lnTo>
                      <a:lnTo>
                        <a:pt x="3" y="8"/>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5" name="Freeform 434"/>
                <p:cNvSpPr>
                  <a:spLocks/>
                </p:cNvSpPr>
                <p:nvPr/>
              </p:nvSpPr>
              <p:spPr bwMode="auto">
                <a:xfrm>
                  <a:off x="2114880" y="3759149"/>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0 h 6"/>
                    <a:gd name="T14" fmla="*/ 2147483647 w 7"/>
                    <a:gd name="T15" fmla="*/ 0 h 6"/>
                    <a:gd name="T16" fmla="*/ 2147483647 w 7"/>
                    <a:gd name="T17" fmla="*/ 2147483647 h 6"/>
                    <a:gd name="T18" fmla="*/ 2147483647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0 w 7"/>
                    <a:gd name="T29" fmla="*/ 2147483647 h 6"/>
                    <a:gd name="T30" fmla="*/ 0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2147483647 w 7"/>
                    <a:gd name="T51" fmla="*/ 2147483647 h 6"/>
                    <a:gd name="T52" fmla="*/ 2147483647 w 7"/>
                    <a:gd name="T53" fmla="*/ 2147483647 h 6"/>
                    <a:gd name="T54" fmla="*/ 2147483647 w 7"/>
                    <a:gd name="T55" fmla="*/ 2147483647 h 6"/>
                    <a:gd name="T56" fmla="*/ 2147483647 w 7"/>
                    <a:gd name="T57" fmla="*/ 2147483647 h 6"/>
                    <a:gd name="T58" fmla="*/ 2147483647 w 7"/>
                    <a:gd name="T59" fmla="*/ 2147483647 h 6"/>
                    <a:gd name="T60" fmla="*/ 2147483647 w 7"/>
                    <a:gd name="T61" fmla="*/ 2147483647 h 6"/>
                    <a:gd name="T62" fmla="*/ 2147483647 w 7"/>
                    <a:gd name="T63" fmla="*/ 2147483647 h 6"/>
                    <a:gd name="T64" fmla="*/ 2147483647 w 7"/>
                    <a:gd name="T65" fmla="*/ 2147483647 h 6"/>
                    <a:gd name="T66" fmla="*/ 2147483647 w 7"/>
                    <a:gd name="T67" fmla="*/ 2147483647 h 6"/>
                    <a:gd name="T68" fmla="*/ 2147483647 w 7"/>
                    <a:gd name="T69" fmla="*/ 2147483647 h 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 h="6">
                      <a:moveTo>
                        <a:pt x="7" y="2"/>
                      </a:moveTo>
                      <a:lnTo>
                        <a:pt x="7" y="2"/>
                      </a:lnTo>
                      <a:lnTo>
                        <a:pt x="7" y="1"/>
                      </a:lnTo>
                      <a:lnTo>
                        <a:pt x="6" y="1"/>
                      </a:lnTo>
                      <a:lnTo>
                        <a:pt x="5" y="0"/>
                      </a:lnTo>
                      <a:lnTo>
                        <a:pt x="5" y="1"/>
                      </a:lnTo>
                      <a:lnTo>
                        <a:pt x="4" y="2"/>
                      </a:lnTo>
                      <a:lnTo>
                        <a:pt x="2" y="1"/>
                      </a:lnTo>
                      <a:lnTo>
                        <a:pt x="2" y="2"/>
                      </a:lnTo>
                      <a:lnTo>
                        <a:pt x="0" y="3"/>
                      </a:lnTo>
                      <a:lnTo>
                        <a:pt x="1" y="3"/>
                      </a:lnTo>
                      <a:lnTo>
                        <a:pt x="2" y="4"/>
                      </a:lnTo>
                      <a:lnTo>
                        <a:pt x="4" y="4"/>
                      </a:lnTo>
                      <a:lnTo>
                        <a:pt x="4" y="6"/>
                      </a:lnTo>
                      <a:lnTo>
                        <a:pt x="6" y="4"/>
                      </a:lnTo>
                      <a:lnTo>
                        <a:pt x="5" y="3"/>
                      </a:lnTo>
                      <a:lnTo>
                        <a:pt x="5" y="2"/>
                      </a:lnTo>
                      <a:lnTo>
                        <a:pt x="6" y="2"/>
                      </a:lnTo>
                      <a:lnTo>
                        <a:pt x="6" y="3"/>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6" name="Freeform 435"/>
                <p:cNvSpPr>
                  <a:spLocks/>
                </p:cNvSpPr>
                <p:nvPr/>
              </p:nvSpPr>
              <p:spPr bwMode="auto">
                <a:xfrm>
                  <a:off x="2112970" y="3765832"/>
                  <a:ext cx="2864" cy="3819"/>
                </a:xfrm>
                <a:custGeom>
                  <a:avLst/>
                  <a:gdLst>
                    <a:gd name="T0" fmla="*/ 2147483647 w 3"/>
                    <a:gd name="T1" fmla="*/ 2147483647 h 4"/>
                    <a:gd name="T2" fmla="*/ 2147483647 w 3"/>
                    <a:gd name="T3" fmla="*/ 2147483647 h 4"/>
                    <a:gd name="T4" fmla="*/ 2147483647 w 3"/>
                    <a:gd name="T5" fmla="*/ 0 h 4"/>
                    <a:gd name="T6" fmla="*/ 2147483647 w 3"/>
                    <a:gd name="T7" fmla="*/ 0 h 4"/>
                    <a:gd name="T8" fmla="*/ 2147483647 w 3"/>
                    <a:gd name="T9" fmla="*/ 0 h 4"/>
                    <a:gd name="T10" fmla="*/ 2147483647 w 3"/>
                    <a:gd name="T11" fmla="*/ 2147483647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2147483647 h 4"/>
                    <a:gd name="T22" fmla="*/ 2147483647 w 3"/>
                    <a:gd name="T23" fmla="*/ 2147483647 h 4"/>
                    <a:gd name="T24" fmla="*/ 2147483647 w 3"/>
                    <a:gd name="T25" fmla="*/ 2147483647 h 4"/>
                    <a:gd name="T26" fmla="*/ 2147483647 w 3"/>
                    <a:gd name="T27" fmla="*/ 2147483647 h 4"/>
                    <a:gd name="T28" fmla="*/ 2147483647 w 3"/>
                    <a:gd name="T29" fmla="*/ 2147483647 h 4"/>
                    <a:gd name="T30" fmla="*/ 2147483647 w 3"/>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4">
                      <a:moveTo>
                        <a:pt x="3" y="1"/>
                      </a:moveTo>
                      <a:lnTo>
                        <a:pt x="3" y="1"/>
                      </a:lnTo>
                      <a:lnTo>
                        <a:pt x="2" y="0"/>
                      </a:lnTo>
                      <a:lnTo>
                        <a:pt x="1" y="1"/>
                      </a:lnTo>
                      <a:lnTo>
                        <a:pt x="0" y="1"/>
                      </a:lnTo>
                      <a:lnTo>
                        <a:pt x="1" y="1"/>
                      </a:lnTo>
                      <a:lnTo>
                        <a:pt x="1" y="2"/>
                      </a:lnTo>
                      <a:lnTo>
                        <a:pt x="1" y="4"/>
                      </a:lnTo>
                      <a:lnTo>
                        <a:pt x="2" y="4"/>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7" name="Freeform 436"/>
                <p:cNvSpPr>
                  <a:spLocks/>
                </p:cNvSpPr>
                <p:nvPr/>
              </p:nvSpPr>
              <p:spPr bwMode="auto">
                <a:xfrm>
                  <a:off x="2115834" y="3769652"/>
                  <a:ext cx="955" cy="1910"/>
                </a:xfrm>
                <a:custGeom>
                  <a:avLst/>
                  <a:gdLst>
                    <a:gd name="T0" fmla="*/ 0 w 1"/>
                    <a:gd name="T1" fmla="*/ 0 h 2"/>
                    <a:gd name="T2" fmla="*/ 0 w 1"/>
                    <a:gd name="T3" fmla="*/ 0 h 2"/>
                    <a:gd name="T4" fmla="*/ 0 w 1"/>
                    <a:gd name="T5" fmla="*/ 0 h 2"/>
                    <a:gd name="T6" fmla="*/ 0 w 1"/>
                    <a:gd name="T7" fmla="*/ 2147483647 h 2"/>
                    <a:gd name="T8" fmla="*/ 0 w 1"/>
                    <a:gd name="T9" fmla="*/ 2147483647 h 2"/>
                    <a:gd name="T10" fmla="*/ 2147483647 w 1"/>
                    <a:gd name="T11" fmla="*/ 2147483647 h 2"/>
                    <a:gd name="T12" fmla="*/ 2147483647 w 1"/>
                    <a:gd name="T13" fmla="*/ 2147483647 h 2"/>
                    <a:gd name="T14" fmla="*/ 2147483647 w 1"/>
                    <a:gd name="T15" fmla="*/ 2147483647 h 2"/>
                    <a:gd name="T16" fmla="*/ 0 w 1"/>
                    <a:gd name="T17" fmla="*/ 0 h 2"/>
                    <a:gd name="T18" fmla="*/ 0 w 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0"/>
                      </a:moveTo>
                      <a:lnTo>
                        <a:pt x="0" y="0"/>
                      </a:lnTo>
                      <a:lnTo>
                        <a:pt x="0" y="1"/>
                      </a:lnTo>
                      <a:lnTo>
                        <a:pt x="1" y="2"/>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8" name="Freeform 437"/>
                <p:cNvSpPr>
                  <a:spLocks/>
                </p:cNvSpPr>
                <p:nvPr/>
              </p:nvSpPr>
              <p:spPr bwMode="auto">
                <a:xfrm>
                  <a:off x="2108195" y="3770607"/>
                  <a:ext cx="955" cy="1910"/>
                </a:xfrm>
                <a:custGeom>
                  <a:avLst/>
                  <a:gdLst>
                    <a:gd name="T0" fmla="*/ 2147483647 w 1"/>
                    <a:gd name="T1" fmla="*/ 2147483647 h 2"/>
                    <a:gd name="T2" fmla="*/ 2147483647 w 1"/>
                    <a:gd name="T3" fmla="*/ 2147483647 h 2"/>
                    <a:gd name="T4" fmla="*/ 0 w 1"/>
                    <a:gd name="T5" fmla="*/ 2147483647 h 2"/>
                    <a:gd name="T6" fmla="*/ 0 w 1"/>
                    <a:gd name="T7" fmla="*/ 2147483647 h 2"/>
                    <a:gd name="T8" fmla="*/ 2147483647 w 1"/>
                    <a:gd name="T9" fmla="*/ 0 h 2"/>
                    <a:gd name="T10" fmla="*/ 2147483647 w 1"/>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2"/>
                      </a:moveTo>
                      <a:lnTo>
                        <a:pt x="1" y="2"/>
                      </a:lnTo>
                      <a:lnTo>
                        <a:pt x="0" y="1"/>
                      </a:lnTo>
                      <a:lnTo>
                        <a:pt x="1" y="0"/>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299" name="Freeform 438"/>
                <p:cNvSpPr>
                  <a:spLocks/>
                </p:cNvSpPr>
                <p:nvPr/>
              </p:nvSpPr>
              <p:spPr bwMode="auto">
                <a:xfrm>
                  <a:off x="2109151" y="3762968"/>
                  <a:ext cx="1910" cy="2864"/>
                </a:xfrm>
                <a:custGeom>
                  <a:avLst/>
                  <a:gdLst>
                    <a:gd name="T0" fmla="*/ 0 w 2"/>
                    <a:gd name="T1" fmla="*/ 2147483647 h 3"/>
                    <a:gd name="T2" fmla="*/ 0 w 2"/>
                    <a:gd name="T3" fmla="*/ 2147483647 h 3"/>
                    <a:gd name="T4" fmla="*/ 0 w 2"/>
                    <a:gd name="T5" fmla="*/ 2147483647 h 3"/>
                    <a:gd name="T6" fmla="*/ 0 w 2"/>
                    <a:gd name="T7" fmla="*/ 0 h 3"/>
                    <a:gd name="T8" fmla="*/ 0 w 2"/>
                    <a:gd name="T9" fmla="*/ 0 h 3"/>
                    <a:gd name="T10" fmla="*/ 2147483647 w 2"/>
                    <a:gd name="T11" fmla="*/ 0 h 3"/>
                    <a:gd name="T12" fmla="*/ 2147483647 w 2"/>
                    <a:gd name="T13" fmla="*/ 0 h 3"/>
                    <a:gd name="T14" fmla="*/ 2147483647 w 2"/>
                    <a:gd name="T15" fmla="*/ 0 h 3"/>
                    <a:gd name="T16" fmla="*/ 0 w 2"/>
                    <a:gd name="T17" fmla="*/ 2147483647 h 3"/>
                    <a:gd name="T18" fmla="*/ 0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0" y="3"/>
                      </a:moveTo>
                      <a:lnTo>
                        <a:pt x="0" y="3"/>
                      </a:lnTo>
                      <a:lnTo>
                        <a:pt x="0" y="2"/>
                      </a:lnTo>
                      <a:lnTo>
                        <a:pt x="0" y="0"/>
                      </a:lnTo>
                      <a:lnTo>
                        <a:pt x="1" y="0"/>
                      </a:lnTo>
                      <a:lnTo>
                        <a:pt x="2"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0" name="Freeform 439"/>
                <p:cNvSpPr>
                  <a:spLocks/>
                </p:cNvSpPr>
                <p:nvPr/>
              </p:nvSpPr>
              <p:spPr bwMode="auto">
                <a:xfrm>
                  <a:off x="2115834" y="3771561"/>
                  <a:ext cx="955" cy="2865"/>
                </a:xfrm>
                <a:custGeom>
                  <a:avLst/>
                  <a:gdLst>
                    <a:gd name="T0" fmla="*/ 2147483647 w 1"/>
                    <a:gd name="T1" fmla="*/ 2147483647 h 3"/>
                    <a:gd name="T2" fmla="*/ 2147483647 w 1"/>
                    <a:gd name="T3" fmla="*/ 2147483647 h 3"/>
                    <a:gd name="T4" fmla="*/ 0 w 1"/>
                    <a:gd name="T5" fmla="*/ 2147483647 h 3"/>
                    <a:gd name="T6" fmla="*/ 0 w 1"/>
                    <a:gd name="T7" fmla="*/ 0 h 3"/>
                    <a:gd name="T8" fmla="*/ 0 w 1"/>
                    <a:gd name="T9" fmla="*/ 0 h 3"/>
                    <a:gd name="T10" fmla="*/ 2147483647 w 1"/>
                    <a:gd name="T11" fmla="*/ 2147483647 h 3"/>
                    <a:gd name="T12" fmla="*/ 2147483647 w 1"/>
                    <a:gd name="T13" fmla="*/ 2147483647 h 3"/>
                    <a:gd name="T14" fmla="*/ 2147483647 w 1"/>
                    <a:gd name="T15" fmla="*/ 2147483647 h 3"/>
                    <a:gd name="T16" fmla="*/ 2147483647 w 1"/>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1" y="3"/>
                      </a:moveTo>
                      <a:lnTo>
                        <a:pt x="1" y="3"/>
                      </a:lnTo>
                      <a:lnTo>
                        <a:pt x="0" y="1"/>
                      </a:lnTo>
                      <a:lnTo>
                        <a:pt x="0" y="0"/>
                      </a:lnTo>
                      <a:lnTo>
                        <a:pt x="1" y="1"/>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1" name="Freeform 440"/>
                <p:cNvSpPr>
                  <a:spLocks/>
                </p:cNvSpPr>
                <p:nvPr/>
              </p:nvSpPr>
              <p:spPr bwMode="auto">
                <a:xfrm>
                  <a:off x="2094827" y="3738142"/>
                  <a:ext cx="2865" cy="3819"/>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2147483647 w 3"/>
                    <a:gd name="T17" fmla="*/ 0 h 4"/>
                    <a:gd name="T18" fmla="*/ 2147483647 w 3"/>
                    <a:gd name="T19" fmla="*/ 0 h 4"/>
                    <a:gd name="T20" fmla="*/ 0 w 3"/>
                    <a:gd name="T21" fmla="*/ 2147483647 h 4"/>
                    <a:gd name="T22" fmla="*/ 0 w 3"/>
                    <a:gd name="T23" fmla="*/ 2147483647 h 4"/>
                    <a:gd name="T24" fmla="*/ 0 w 3"/>
                    <a:gd name="T25" fmla="*/ 2147483647 h 4"/>
                    <a:gd name="T26" fmla="*/ 0 w 3"/>
                    <a:gd name="T27" fmla="*/ 2147483647 h 4"/>
                    <a:gd name="T28" fmla="*/ 0 w 3"/>
                    <a:gd name="T29" fmla="*/ 2147483647 h 4"/>
                    <a:gd name="T30" fmla="*/ 0 w 3"/>
                    <a:gd name="T31" fmla="*/ 2147483647 h 4"/>
                    <a:gd name="T32" fmla="*/ 0 w 3"/>
                    <a:gd name="T33" fmla="*/ 2147483647 h 4"/>
                    <a:gd name="T34" fmla="*/ 0 w 3"/>
                    <a:gd name="T35" fmla="*/ 2147483647 h 4"/>
                    <a:gd name="T36" fmla="*/ 2147483647 w 3"/>
                    <a:gd name="T37" fmla="*/ 2147483647 h 4"/>
                    <a:gd name="T38" fmla="*/ 2147483647 w 3"/>
                    <a:gd name="T39" fmla="*/ 2147483647 h 4"/>
                    <a:gd name="T40" fmla="*/ 2147483647 w 3"/>
                    <a:gd name="T41" fmla="*/ 2147483647 h 4"/>
                    <a:gd name="T42" fmla="*/ 2147483647 w 3"/>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 h="4">
                      <a:moveTo>
                        <a:pt x="3" y="4"/>
                      </a:moveTo>
                      <a:lnTo>
                        <a:pt x="3" y="4"/>
                      </a:lnTo>
                      <a:lnTo>
                        <a:pt x="1" y="3"/>
                      </a:lnTo>
                      <a:lnTo>
                        <a:pt x="1" y="2"/>
                      </a:lnTo>
                      <a:lnTo>
                        <a:pt x="1" y="1"/>
                      </a:lnTo>
                      <a:lnTo>
                        <a:pt x="1" y="0"/>
                      </a:lnTo>
                      <a:lnTo>
                        <a:pt x="0" y="1"/>
                      </a:lnTo>
                      <a:lnTo>
                        <a:pt x="0" y="2"/>
                      </a:lnTo>
                      <a:lnTo>
                        <a:pt x="0" y="3"/>
                      </a:lnTo>
                      <a:lnTo>
                        <a:pt x="0" y="4"/>
                      </a:lnTo>
                      <a:lnTo>
                        <a:pt x="1"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2" name="Freeform 441"/>
                <p:cNvSpPr>
                  <a:spLocks/>
                </p:cNvSpPr>
                <p:nvPr/>
              </p:nvSpPr>
              <p:spPr bwMode="auto">
                <a:xfrm>
                  <a:off x="1807416" y="3982585"/>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0 w 6"/>
                    <a:gd name="T17" fmla="*/ 0 h 7"/>
                    <a:gd name="T18" fmla="*/ 0 w 6"/>
                    <a:gd name="T19" fmla="*/ 2147483647 h 7"/>
                    <a:gd name="T20" fmla="*/ 0 w 6"/>
                    <a:gd name="T21" fmla="*/ 2147483647 h 7"/>
                    <a:gd name="T22" fmla="*/ 0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7">
                      <a:moveTo>
                        <a:pt x="6" y="4"/>
                      </a:moveTo>
                      <a:lnTo>
                        <a:pt x="6" y="4"/>
                      </a:lnTo>
                      <a:lnTo>
                        <a:pt x="4" y="3"/>
                      </a:lnTo>
                      <a:lnTo>
                        <a:pt x="2" y="2"/>
                      </a:lnTo>
                      <a:lnTo>
                        <a:pt x="1" y="1"/>
                      </a:lnTo>
                      <a:lnTo>
                        <a:pt x="0" y="0"/>
                      </a:lnTo>
                      <a:lnTo>
                        <a:pt x="0" y="1"/>
                      </a:lnTo>
                      <a:lnTo>
                        <a:pt x="0" y="3"/>
                      </a:lnTo>
                      <a:lnTo>
                        <a:pt x="1" y="4"/>
                      </a:lnTo>
                      <a:lnTo>
                        <a:pt x="2" y="6"/>
                      </a:lnTo>
                      <a:lnTo>
                        <a:pt x="4" y="7"/>
                      </a:lnTo>
                      <a:lnTo>
                        <a:pt x="6" y="6"/>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3" name="Freeform 442"/>
                <p:cNvSpPr>
                  <a:spLocks/>
                </p:cNvSpPr>
                <p:nvPr/>
              </p:nvSpPr>
              <p:spPr bwMode="auto">
                <a:xfrm>
                  <a:off x="1809326" y="3978766"/>
                  <a:ext cx="10503" cy="9549"/>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0 w 11"/>
                    <a:gd name="T15" fmla="*/ 2147483647 h 10"/>
                    <a:gd name="T16" fmla="*/ 2147483647 w 11"/>
                    <a:gd name="T17" fmla="*/ 2147483647 h 10"/>
                    <a:gd name="T18" fmla="*/ 2147483647 w 11"/>
                    <a:gd name="T19" fmla="*/ 2147483647 h 10"/>
                    <a:gd name="T20" fmla="*/ 2147483647 w 11"/>
                    <a:gd name="T21" fmla="*/ 0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2147483647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10"/>
                      </a:moveTo>
                      <a:lnTo>
                        <a:pt x="6" y="10"/>
                      </a:lnTo>
                      <a:lnTo>
                        <a:pt x="5" y="8"/>
                      </a:lnTo>
                      <a:lnTo>
                        <a:pt x="4" y="7"/>
                      </a:lnTo>
                      <a:lnTo>
                        <a:pt x="2" y="5"/>
                      </a:lnTo>
                      <a:lnTo>
                        <a:pt x="0" y="2"/>
                      </a:lnTo>
                      <a:lnTo>
                        <a:pt x="2" y="1"/>
                      </a:lnTo>
                      <a:lnTo>
                        <a:pt x="3" y="0"/>
                      </a:lnTo>
                      <a:lnTo>
                        <a:pt x="4" y="1"/>
                      </a:lnTo>
                      <a:lnTo>
                        <a:pt x="8" y="2"/>
                      </a:lnTo>
                      <a:lnTo>
                        <a:pt x="10" y="5"/>
                      </a:lnTo>
                      <a:lnTo>
                        <a:pt x="11" y="7"/>
                      </a:lnTo>
                      <a:lnTo>
                        <a:pt x="10" y="10"/>
                      </a:lnTo>
                      <a:lnTo>
                        <a:pt x="9" y="10"/>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4" name="Freeform 443"/>
                <p:cNvSpPr>
                  <a:spLocks/>
                </p:cNvSpPr>
                <p:nvPr/>
              </p:nvSpPr>
              <p:spPr bwMode="auto">
                <a:xfrm>
                  <a:off x="1821739" y="3999772"/>
                  <a:ext cx="2865" cy="1910"/>
                </a:xfrm>
                <a:custGeom>
                  <a:avLst/>
                  <a:gdLst>
                    <a:gd name="T0" fmla="*/ 2147483647 w 3"/>
                    <a:gd name="T1" fmla="*/ 2147483647 h 2"/>
                    <a:gd name="T2" fmla="*/ 2147483647 w 3"/>
                    <a:gd name="T3" fmla="*/ 2147483647 h 2"/>
                    <a:gd name="T4" fmla="*/ 0 w 3"/>
                    <a:gd name="T5" fmla="*/ 0 h 2"/>
                    <a:gd name="T6" fmla="*/ 2147483647 w 3"/>
                    <a:gd name="T7" fmla="*/ 0 h 2"/>
                    <a:gd name="T8" fmla="*/ 2147483647 w 3"/>
                    <a:gd name="T9" fmla="*/ 0 h 2"/>
                    <a:gd name="T10" fmla="*/ 2147483647 w 3"/>
                    <a:gd name="T11" fmla="*/ 2147483647 h 2"/>
                    <a:gd name="T12" fmla="*/ 2147483647 w 3"/>
                    <a:gd name="T13" fmla="*/ 2147483647 h 2"/>
                    <a:gd name="T14" fmla="*/ 2147483647 w 3"/>
                    <a:gd name="T15" fmla="*/ 2147483647 h 2"/>
                    <a:gd name="T16" fmla="*/ 2147483647 w 3"/>
                    <a:gd name="T17" fmla="*/ 2147483647 h 2"/>
                    <a:gd name="T18" fmla="*/ 2147483647 w 3"/>
                    <a:gd name="T19" fmla="*/ 2147483647 h 2"/>
                    <a:gd name="T20" fmla="*/ 2147483647 w 3"/>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1" y="2"/>
                      </a:moveTo>
                      <a:lnTo>
                        <a:pt x="1" y="2"/>
                      </a:lnTo>
                      <a:lnTo>
                        <a:pt x="0" y="0"/>
                      </a:lnTo>
                      <a:lnTo>
                        <a:pt x="1" y="0"/>
                      </a:lnTo>
                      <a:lnTo>
                        <a:pt x="2" y="1"/>
                      </a:lnTo>
                      <a:lnTo>
                        <a:pt x="3" y="2"/>
                      </a:lnTo>
                      <a:lnTo>
                        <a:pt x="2" y="2"/>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5" name="Freeform 444"/>
                <p:cNvSpPr>
                  <a:spLocks/>
                </p:cNvSpPr>
                <p:nvPr/>
              </p:nvSpPr>
              <p:spPr bwMode="auto">
                <a:xfrm>
                  <a:off x="1823648" y="3971127"/>
                  <a:ext cx="30555" cy="30555"/>
                </a:xfrm>
                <a:custGeom>
                  <a:avLst/>
                  <a:gdLst>
                    <a:gd name="T0" fmla="*/ 2147483647 w 32"/>
                    <a:gd name="T1" fmla="*/ 2147483647 h 32"/>
                    <a:gd name="T2" fmla="*/ 2147483647 w 32"/>
                    <a:gd name="T3" fmla="*/ 2147483647 h 32"/>
                    <a:gd name="T4" fmla="*/ 2147483647 w 32"/>
                    <a:gd name="T5" fmla="*/ 2147483647 h 32"/>
                    <a:gd name="T6" fmla="*/ 2147483647 w 32"/>
                    <a:gd name="T7" fmla="*/ 2147483647 h 32"/>
                    <a:gd name="T8" fmla="*/ 0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2147483647 w 32"/>
                    <a:gd name="T33" fmla="*/ 2147483647 h 32"/>
                    <a:gd name="T34" fmla="*/ 2147483647 w 32"/>
                    <a:gd name="T35" fmla="*/ 2147483647 h 32"/>
                    <a:gd name="T36" fmla="*/ 2147483647 w 32"/>
                    <a:gd name="T37" fmla="*/ 2147483647 h 32"/>
                    <a:gd name="T38" fmla="*/ 2147483647 w 32"/>
                    <a:gd name="T39" fmla="*/ 2147483647 h 32"/>
                    <a:gd name="T40" fmla="*/ 2147483647 w 32"/>
                    <a:gd name="T41" fmla="*/ 2147483647 h 32"/>
                    <a:gd name="T42" fmla="*/ 2147483647 w 32"/>
                    <a:gd name="T43" fmla="*/ 2147483647 h 32"/>
                    <a:gd name="T44" fmla="*/ 2147483647 w 32"/>
                    <a:gd name="T45" fmla="*/ 2147483647 h 32"/>
                    <a:gd name="T46" fmla="*/ 2147483647 w 32"/>
                    <a:gd name="T47" fmla="*/ 2147483647 h 32"/>
                    <a:gd name="T48" fmla="*/ 2147483647 w 32"/>
                    <a:gd name="T49" fmla="*/ 2147483647 h 32"/>
                    <a:gd name="T50" fmla="*/ 2147483647 w 32"/>
                    <a:gd name="T51" fmla="*/ 2147483647 h 32"/>
                    <a:gd name="T52" fmla="*/ 2147483647 w 32"/>
                    <a:gd name="T53" fmla="*/ 2147483647 h 32"/>
                    <a:gd name="T54" fmla="*/ 2147483647 w 32"/>
                    <a:gd name="T55" fmla="*/ 2147483647 h 32"/>
                    <a:gd name="T56" fmla="*/ 2147483647 w 32"/>
                    <a:gd name="T57" fmla="*/ 2147483647 h 32"/>
                    <a:gd name="T58" fmla="*/ 2147483647 w 32"/>
                    <a:gd name="T59" fmla="*/ 2147483647 h 32"/>
                    <a:gd name="T60" fmla="*/ 2147483647 w 32"/>
                    <a:gd name="T61" fmla="*/ 2147483647 h 32"/>
                    <a:gd name="T62" fmla="*/ 2147483647 w 32"/>
                    <a:gd name="T63" fmla="*/ 2147483647 h 32"/>
                    <a:gd name="T64" fmla="*/ 2147483647 w 32"/>
                    <a:gd name="T65" fmla="*/ 2147483647 h 32"/>
                    <a:gd name="T66" fmla="*/ 2147483647 w 32"/>
                    <a:gd name="T67" fmla="*/ 2147483647 h 32"/>
                    <a:gd name="T68" fmla="*/ 2147483647 w 32"/>
                    <a:gd name="T69" fmla="*/ 2147483647 h 32"/>
                    <a:gd name="T70" fmla="*/ 2147483647 w 32"/>
                    <a:gd name="T71" fmla="*/ 2147483647 h 32"/>
                    <a:gd name="T72" fmla="*/ 2147483647 w 32"/>
                    <a:gd name="T73" fmla="*/ 2147483647 h 32"/>
                    <a:gd name="T74" fmla="*/ 2147483647 w 32"/>
                    <a:gd name="T75" fmla="*/ 2147483647 h 32"/>
                    <a:gd name="T76" fmla="*/ 2147483647 w 32"/>
                    <a:gd name="T77" fmla="*/ 2147483647 h 32"/>
                    <a:gd name="T78" fmla="*/ 2147483647 w 32"/>
                    <a:gd name="T79" fmla="*/ 2147483647 h 32"/>
                    <a:gd name="T80" fmla="*/ 2147483647 w 32"/>
                    <a:gd name="T81" fmla="*/ 2147483647 h 32"/>
                    <a:gd name="T82" fmla="*/ 2147483647 w 32"/>
                    <a:gd name="T83" fmla="*/ 2147483647 h 32"/>
                    <a:gd name="T84" fmla="*/ 2147483647 w 32"/>
                    <a:gd name="T85" fmla="*/ 2147483647 h 32"/>
                    <a:gd name="T86" fmla="*/ 2147483647 w 32"/>
                    <a:gd name="T87" fmla="*/ 2147483647 h 32"/>
                    <a:gd name="T88" fmla="*/ 2147483647 w 32"/>
                    <a:gd name="T89" fmla="*/ 2147483647 h 32"/>
                    <a:gd name="T90" fmla="*/ 2147483647 w 32"/>
                    <a:gd name="T91" fmla="*/ 2147483647 h 32"/>
                    <a:gd name="T92" fmla="*/ 2147483647 w 32"/>
                    <a:gd name="T93" fmla="*/ 2147483647 h 32"/>
                    <a:gd name="T94" fmla="*/ 2147483647 w 32"/>
                    <a:gd name="T95" fmla="*/ 2147483647 h 32"/>
                    <a:gd name="T96" fmla="*/ 2147483647 w 32"/>
                    <a:gd name="T97" fmla="*/ 2147483647 h 32"/>
                    <a:gd name="T98" fmla="*/ 2147483647 w 32"/>
                    <a:gd name="T99" fmla="*/ 2147483647 h 32"/>
                    <a:gd name="T100" fmla="*/ 2147483647 w 32"/>
                    <a:gd name="T101" fmla="*/ 2147483647 h 32"/>
                    <a:gd name="T102" fmla="*/ 2147483647 w 32"/>
                    <a:gd name="T103" fmla="*/ 2147483647 h 32"/>
                    <a:gd name="T104" fmla="*/ 2147483647 w 32"/>
                    <a:gd name="T105" fmla="*/ 2147483647 h 32"/>
                    <a:gd name="T106" fmla="*/ 2147483647 w 32"/>
                    <a:gd name="T107" fmla="*/ 2147483647 h 32"/>
                    <a:gd name="T108" fmla="*/ 2147483647 w 32"/>
                    <a:gd name="T109" fmla="*/ 2147483647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 h="32">
                      <a:moveTo>
                        <a:pt x="10" y="32"/>
                      </a:moveTo>
                      <a:lnTo>
                        <a:pt x="10" y="32"/>
                      </a:lnTo>
                      <a:lnTo>
                        <a:pt x="7" y="32"/>
                      </a:lnTo>
                      <a:lnTo>
                        <a:pt x="6" y="31"/>
                      </a:lnTo>
                      <a:lnTo>
                        <a:pt x="4" y="30"/>
                      </a:lnTo>
                      <a:lnTo>
                        <a:pt x="1" y="29"/>
                      </a:lnTo>
                      <a:lnTo>
                        <a:pt x="0" y="27"/>
                      </a:lnTo>
                      <a:lnTo>
                        <a:pt x="0" y="26"/>
                      </a:lnTo>
                      <a:lnTo>
                        <a:pt x="4" y="26"/>
                      </a:lnTo>
                      <a:lnTo>
                        <a:pt x="5" y="26"/>
                      </a:lnTo>
                      <a:lnTo>
                        <a:pt x="5" y="25"/>
                      </a:lnTo>
                      <a:lnTo>
                        <a:pt x="4" y="23"/>
                      </a:lnTo>
                      <a:lnTo>
                        <a:pt x="3" y="21"/>
                      </a:lnTo>
                      <a:lnTo>
                        <a:pt x="1" y="21"/>
                      </a:lnTo>
                      <a:lnTo>
                        <a:pt x="1" y="20"/>
                      </a:lnTo>
                      <a:lnTo>
                        <a:pt x="1" y="19"/>
                      </a:lnTo>
                      <a:lnTo>
                        <a:pt x="3" y="19"/>
                      </a:lnTo>
                      <a:lnTo>
                        <a:pt x="4" y="18"/>
                      </a:lnTo>
                      <a:lnTo>
                        <a:pt x="4" y="16"/>
                      </a:lnTo>
                      <a:lnTo>
                        <a:pt x="5" y="15"/>
                      </a:lnTo>
                      <a:lnTo>
                        <a:pt x="4" y="14"/>
                      </a:lnTo>
                      <a:lnTo>
                        <a:pt x="4" y="13"/>
                      </a:lnTo>
                      <a:lnTo>
                        <a:pt x="6" y="12"/>
                      </a:lnTo>
                      <a:lnTo>
                        <a:pt x="6" y="10"/>
                      </a:lnTo>
                      <a:lnTo>
                        <a:pt x="6" y="9"/>
                      </a:lnTo>
                      <a:lnTo>
                        <a:pt x="4" y="7"/>
                      </a:lnTo>
                      <a:lnTo>
                        <a:pt x="3" y="5"/>
                      </a:lnTo>
                      <a:lnTo>
                        <a:pt x="3" y="4"/>
                      </a:lnTo>
                      <a:lnTo>
                        <a:pt x="3" y="3"/>
                      </a:lnTo>
                      <a:lnTo>
                        <a:pt x="1" y="2"/>
                      </a:lnTo>
                      <a:lnTo>
                        <a:pt x="3" y="0"/>
                      </a:lnTo>
                      <a:lnTo>
                        <a:pt x="4" y="2"/>
                      </a:lnTo>
                      <a:lnTo>
                        <a:pt x="5" y="4"/>
                      </a:lnTo>
                      <a:lnTo>
                        <a:pt x="6" y="5"/>
                      </a:lnTo>
                      <a:lnTo>
                        <a:pt x="7" y="8"/>
                      </a:lnTo>
                      <a:lnTo>
                        <a:pt x="7" y="9"/>
                      </a:lnTo>
                      <a:lnTo>
                        <a:pt x="9" y="10"/>
                      </a:lnTo>
                      <a:lnTo>
                        <a:pt x="11" y="14"/>
                      </a:lnTo>
                      <a:lnTo>
                        <a:pt x="12" y="15"/>
                      </a:lnTo>
                      <a:lnTo>
                        <a:pt x="12" y="16"/>
                      </a:lnTo>
                      <a:lnTo>
                        <a:pt x="12" y="18"/>
                      </a:lnTo>
                      <a:lnTo>
                        <a:pt x="14" y="19"/>
                      </a:lnTo>
                      <a:lnTo>
                        <a:pt x="15" y="20"/>
                      </a:lnTo>
                      <a:lnTo>
                        <a:pt x="17" y="20"/>
                      </a:lnTo>
                      <a:lnTo>
                        <a:pt x="20" y="20"/>
                      </a:lnTo>
                      <a:lnTo>
                        <a:pt x="21" y="23"/>
                      </a:lnTo>
                      <a:lnTo>
                        <a:pt x="23" y="24"/>
                      </a:lnTo>
                      <a:lnTo>
                        <a:pt x="26" y="25"/>
                      </a:lnTo>
                      <a:lnTo>
                        <a:pt x="28" y="26"/>
                      </a:lnTo>
                      <a:lnTo>
                        <a:pt x="28" y="27"/>
                      </a:lnTo>
                      <a:lnTo>
                        <a:pt x="32" y="30"/>
                      </a:lnTo>
                      <a:lnTo>
                        <a:pt x="32" y="31"/>
                      </a:lnTo>
                      <a:lnTo>
                        <a:pt x="29" y="31"/>
                      </a:lnTo>
                      <a:lnTo>
                        <a:pt x="27" y="30"/>
                      </a:lnTo>
                      <a:lnTo>
                        <a:pt x="25" y="30"/>
                      </a:lnTo>
                      <a:lnTo>
                        <a:pt x="21" y="31"/>
                      </a:lnTo>
                      <a:lnTo>
                        <a:pt x="20" y="31"/>
                      </a:lnTo>
                      <a:lnTo>
                        <a:pt x="17" y="31"/>
                      </a:lnTo>
                      <a:lnTo>
                        <a:pt x="14" y="32"/>
                      </a:lnTo>
                      <a:lnTo>
                        <a:pt x="12" y="32"/>
                      </a:lnTo>
                      <a:lnTo>
                        <a:pt x="1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6" name="Freeform 445"/>
                <p:cNvSpPr>
                  <a:spLocks/>
                </p:cNvSpPr>
                <p:nvPr/>
              </p:nvSpPr>
              <p:spPr bwMode="auto">
                <a:xfrm>
                  <a:off x="1740576" y="4007411"/>
                  <a:ext cx="8593" cy="6684"/>
                </a:xfrm>
                <a:custGeom>
                  <a:avLst/>
                  <a:gdLst>
                    <a:gd name="T0" fmla="*/ 2147483647 w 9"/>
                    <a:gd name="T1" fmla="*/ 2147483647 h 7"/>
                    <a:gd name="T2" fmla="*/ 2147483647 w 9"/>
                    <a:gd name="T3" fmla="*/ 2147483647 h 7"/>
                    <a:gd name="T4" fmla="*/ 2147483647 w 9"/>
                    <a:gd name="T5" fmla="*/ 2147483647 h 7"/>
                    <a:gd name="T6" fmla="*/ 0 w 9"/>
                    <a:gd name="T7" fmla="*/ 2147483647 h 7"/>
                    <a:gd name="T8" fmla="*/ 0 w 9"/>
                    <a:gd name="T9" fmla="*/ 2147483647 h 7"/>
                    <a:gd name="T10" fmla="*/ 2147483647 w 9"/>
                    <a:gd name="T11" fmla="*/ 0 h 7"/>
                    <a:gd name="T12" fmla="*/ 2147483647 w 9"/>
                    <a:gd name="T13" fmla="*/ 0 h 7"/>
                    <a:gd name="T14" fmla="*/ 2147483647 w 9"/>
                    <a:gd name="T15" fmla="*/ 0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7">
                      <a:moveTo>
                        <a:pt x="5" y="7"/>
                      </a:moveTo>
                      <a:lnTo>
                        <a:pt x="5" y="7"/>
                      </a:lnTo>
                      <a:lnTo>
                        <a:pt x="1" y="7"/>
                      </a:lnTo>
                      <a:lnTo>
                        <a:pt x="0" y="4"/>
                      </a:lnTo>
                      <a:lnTo>
                        <a:pt x="0" y="3"/>
                      </a:lnTo>
                      <a:lnTo>
                        <a:pt x="4" y="0"/>
                      </a:lnTo>
                      <a:lnTo>
                        <a:pt x="6" y="0"/>
                      </a:lnTo>
                      <a:lnTo>
                        <a:pt x="7" y="2"/>
                      </a:lnTo>
                      <a:lnTo>
                        <a:pt x="9" y="3"/>
                      </a:lnTo>
                      <a:lnTo>
                        <a:pt x="7" y="5"/>
                      </a:lnTo>
                      <a:lnTo>
                        <a:pt x="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7" name="Freeform 446"/>
                <p:cNvSpPr>
                  <a:spLocks/>
                </p:cNvSpPr>
                <p:nvPr/>
              </p:nvSpPr>
              <p:spPr bwMode="auto">
                <a:xfrm>
                  <a:off x="1653684" y="4017914"/>
                  <a:ext cx="38194" cy="44879"/>
                </a:xfrm>
                <a:custGeom>
                  <a:avLst/>
                  <a:gdLst>
                    <a:gd name="T0" fmla="*/ 2147483647 w 40"/>
                    <a:gd name="T1" fmla="*/ 2147483647 h 47"/>
                    <a:gd name="T2" fmla="*/ 2147483647 w 40"/>
                    <a:gd name="T3" fmla="*/ 0 h 47"/>
                    <a:gd name="T4" fmla="*/ 2147483647 w 40"/>
                    <a:gd name="T5" fmla="*/ 2147483647 h 47"/>
                    <a:gd name="T6" fmla="*/ 2147483647 w 40"/>
                    <a:gd name="T7" fmla="*/ 2147483647 h 47"/>
                    <a:gd name="T8" fmla="*/ 2147483647 w 40"/>
                    <a:gd name="T9" fmla="*/ 2147483647 h 47"/>
                    <a:gd name="T10" fmla="*/ 2147483647 w 40"/>
                    <a:gd name="T11" fmla="*/ 2147483647 h 47"/>
                    <a:gd name="T12" fmla="*/ 2147483647 w 40"/>
                    <a:gd name="T13" fmla="*/ 2147483647 h 47"/>
                    <a:gd name="T14" fmla="*/ 2147483647 w 40"/>
                    <a:gd name="T15" fmla="*/ 2147483647 h 47"/>
                    <a:gd name="T16" fmla="*/ 2147483647 w 40"/>
                    <a:gd name="T17" fmla="*/ 2147483647 h 47"/>
                    <a:gd name="T18" fmla="*/ 2147483647 w 40"/>
                    <a:gd name="T19" fmla="*/ 2147483647 h 47"/>
                    <a:gd name="T20" fmla="*/ 2147483647 w 40"/>
                    <a:gd name="T21" fmla="*/ 2147483647 h 47"/>
                    <a:gd name="T22" fmla="*/ 2147483647 w 40"/>
                    <a:gd name="T23" fmla="*/ 2147483647 h 47"/>
                    <a:gd name="T24" fmla="*/ 2147483647 w 40"/>
                    <a:gd name="T25" fmla="*/ 2147483647 h 47"/>
                    <a:gd name="T26" fmla="*/ 2147483647 w 40"/>
                    <a:gd name="T27" fmla="*/ 2147483647 h 47"/>
                    <a:gd name="T28" fmla="*/ 2147483647 w 40"/>
                    <a:gd name="T29" fmla="*/ 2147483647 h 47"/>
                    <a:gd name="T30" fmla="*/ 2147483647 w 40"/>
                    <a:gd name="T31" fmla="*/ 2147483647 h 47"/>
                    <a:gd name="T32" fmla="*/ 2147483647 w 40"/>
                    <a:gd name="T33" fmla="*/ 2147483647 h 47"/>
                    <a:gd name="T34" fmla="*/ 2147483647 w 40"/>
                    <a:gd name="T35" fmla="*/ 2147483647 h 47"/>
                    <a:gd name="T36" fmla="*/ 2147483647 w 40"/>
                    <a:gd name="T37" fmla="*/ 2147483647 h 47"/>
                    <a:gd name="T38" fmla="*/ 2147483647 w 40"/>
                    <a:gd name="T39" fmla="*/ 2147483647 h 47"/>
                    <a:gd name="T40" fmla="*/ 2147483647 w 40"/>
                    <a:gd name="T41" fmla="*/ 2147483647 h 47"/>
                    <a:gd name="T42" fmla="*/ 0 w 40"/>
                    <a:gd name="T43" fmla="*/ 2147483647 h 47"/>
                    <a:gd name="T44" fmla="*/ 2147483647 w 40"/>
                    <a:gd name="T45" fmla="*/ 2147483647 h 47"/>
                    <a:gd name="T46" fmla="*/ 2147483647 w 40"/>
                    <a:gd name="T47" fmla="*/ 2147483647 h 47"/>
                    <a:gd name="T48" fmla="*/ 2147483647 w 40"/>
                    <a:gd name="T49" fmla="*/ 2147483647 h 47"/>
                    <a:gd name="T50" fmla="*/ 2147483647 w 40"/>
                    <a:gd name="T51" fmla="*/ 2147483647 h 47"/>
                    <a:gd name="T52" fmla="*/ 2147483647 w 40"/>
                    <a:gd name="T53" fmla="*/ 2147483647 h 47"/>
                    <a:gd name="T54" fmla="*/ 2147483647 w 40"/>
                    <a:gd name="T55" fmla="*/ 2147483647 h 47"/>
                    <a:gd name="T56" fmla="*/ 2147483647 w 40"/>
                    <a:gd name="T57" fmla="*/ 2147483647 h 47"/>
                    <a:gd name="T58" fmla="*/ 2147483647 w 40"/>
                    <a:gd name="T59" fmla="*/ 2147483647 h 47"/>
                    <a:gd name="T60" fmla="*/ 2147483647 w 40"/>
                    <a:gd name="T61" fmla="*/ 2147483647 h 47"/>
                    <a:gd name="T62" fmla="*/ 2147483647 w 40"/>
                    <a:gd name="T63" fmla="*/ 2147483647 h 47"/>
                    <a:gd name="T64" fmla="*/ 2147483647 w 40"/>
                    <a:gd name="T65" fmla="*/ 2147483647 h 47"/>
                    <a:gd name="T66" fmla="*/ 2147483647 w 40"/>
                    <a:gd name="T67" fmla="*/ 2147483647 h 47"/>
                    <a:gd name="T68" fmla="*/ 2147483647 w 40"/>
                    <a:gd name="T69" fmla="*/ 2147483647 h 47"/>
                    <a:gd name="T70" fmla="*/ 2147483647 w 40"/>
                    <a:gd name="T71" fmla="*/ 2147483647 h 47"/>
                    <a:gd name="T72" fmla="*/ 2147483647 w 40"/>
                    <a:gd name="T73" fmla="*/ 2147483647 h 47"/>
                    <a:gd name="T74" fmla="*/ 2147483647 w 40"/>
                    <a:gd name="T75" fmla="*/ 2147483647 h 47"/>
                    <a:gd name="T76" fmla="*/ 2147483647 w 40"/>
                    <a:gd name="T77" fmla="*/ 2147483647 h 47"/>
                    <a:gd name="T78" fmla="*/ 2147483647 w 40"/>
                    <a:gd name="T79" fmla="*/ 2147483647 h 47"/>
                    <a:gd name="T80" fmla="*/ 2147483647 w 40"/>
                    <a:gd name="T81" fmla="*/ 2147483647 h 47"/>
                    <a:gd name="T82" fmla="*/ 2147483647 w 40"/>
                    <a:gd name="T83" fmla="*/ 2147483647 h 47"/>
                    <a:gd name="T84" fmla="*/ 2147483647 w 40"/>
                    <a:gd name="T85" fmla="*/ 2147483647 h 47"/>
                    <a:gd name="T86" fmla="*/ 2147483647 w 40"/>
                    <a:gd name="T87" fmla="*/ 2147483647 h 47"/>
                    <a:gd name="T88" fmla="*/ 2147483647 w 40"/>
                    <a:gd name="T89" fmla="*/ 2147483647 h 47"/>
                    <a:gd name="T90" fmla="*/ 2147483647 w 40"/>
                    <a:gd name="T91" fmla="*/ 2147483647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 h="47">
                      <a:moveTo>
                        <a:pt x="40" y="3"/>
                      </a:moveTo>
                      <a:lnTo>
                        <a:pt x="40" y="3"/>
                      </a:lnTo>
                      <a:lnTo>
                        <a:pt x="40" y="2"/>
                      </a:lnTo>
                      <a:lnTo>
                        <a:pt x="38" y="2"/>
                      </a:lnTo>
                      <a:lnTo>
                        <a:pt x="37" y="0"/>
                      </a:lnTo>
                      <a:lnTo>
                        <a:pt x="36" y="2"/>
                      </a:lnTo>
                      <a:lnTo>
                        <a:pt x="36" y="3"/>
                      </a:lnTo>
                      <a:lnTo>
                        <a:pt x="35" y="5"/>
                      </a:lnTo>
                      <a:lnTo>
                        <a:pt x="34" y="8"/>
                      </a:lnTo>
                      <a:lnTo>
                        <a:pt x="32" y="10"/>
                      </a:lnTo>
                      <a:lnTo>
                        <a:pt x="34" y="13"/>
                      </a:lnTo>
                      <a:lnTo>
                        <a:pt x="32" y="14"/>
                      </a:lnTo>
                      <a:lnTo>
                        <a:pt x="31" y="19"/>
                      </a:lnTo>
                      <a:lnTo>
                        <a:pt x="29" y="18"/>
                      </a:lnTo>
                      <a:lnTo>
                        <a:pt x="27" y="16"/>
                      </a:lnTo>
                      <a:lnTo>
                        <a:pt x="27" y="18"/>
                      </a:lnTo>
                      <a:lnTo>
                        <a:pt x="26" y="19"/>
                      </a:lnTo>
                      <a:lnTo>
                        <a:pt x="25" y="20"/>
                      </a:lnTo>
                      <a:lnTo>
                        <a:pt x="23" y="21"/>
                      </a:lnTo>
                      <a:lnTo>
                        <a:pt x="23" y="25"/>
                      </a:lnTo>
                      <a:lnTo>
                        <a:pt x="24" y="26"/>
                      </a:lnTo>
                      <a:lnTo>
                        <a:pt x="23" y="26"/>
                      </a:lnTo>
                      <a:lnTo>
                        <a:pt x="16" y="27"/>
                      </a:lnTo>
                      <a:lnTo>
                        <a:pt x="15" y="29"/>
                      </a:lnTo>
                      <a:lnTo>
                        <a:pt x="13" y="27"/>
                      </a:lnTo>
                      <a:lnTo>
                        <a:pt x="11" y="27"/>
                      </a:lnTo>
                      <a:lnTo>
                        <a:pt x="10" y="29"/>
                      </a:lnTo>
                      <a:lnTo>
                        <a:pt x="10" y="26"/>
                      </a:lnTo>
                      <a:lnTo>
                        <a:pt x="10" y="25"/>
                      </a:lnTo>
                      <a:lnTo>
                        <a:pt x="8" y="24"/>
                      </a:lnTo>
                      <a:lnTo>
                        <a:pt x="7" y="23"/>
                      </a:lnTo>
                      <a:lnTo>
                        <a:pt x="8" y="25"/>
                      </a:lnTo>
                      <a:lnTo>
                        <a:pt x="7" y="26"/>
                      </a:lnTo>
                      <a:lnTo>
                        <a:pt x="7" y="27"/>
                      </a:lnTo>
                      <a:lnTo>
                        <a:pt x="7" y="29"/>
                      </a:lnTo>
                      <a:lnTo>
                        <a:pt x="4" y="27"/>
                      </a:lnTo>
                      <a:lnTo>
                        <a:pt x="2" y="27"/>
                      </a:lnTo>
                      <a:lnTo>
                        <a:pt x="0" y="32"/>
                      </a:lnTo>
                      <a:lnTo>
                        <a:pt x="0" y="34"/>
                      </a:lnTo>
                      <a:lnTo>
                        <a:pt x="2" y="34"/>
                      </a:lnTo>
                      <a:lnTo>
                        <a:pt x="3" y="32"/>
                      </a:lnTo>
                      <a:lnTo>
                        <a:pt x="4" y="31"/>
                      </a:lnTo>
                      <a:lnTo>
                        <a:pt x="7" y="31"/>
                      </a:lnTo>
                      <a:lnTo>
                        <a:pt x="8" y="31"/>
                      </a:lnTo>
                      <a:lnTo>
                        <a:pt x="9" y="32"/>
                      </a:lnTo>
                      <a:lnTo>
                        <a:pt x="10" y="35"/>
                      </a:lnTo>
                      <a:lnTo>
                        <a:pt x="11" y="36"/>
                      </a:lnTo>
                      <a:lnTo>
                        <a:pt x="7" y="40"/>
                      </a:lnTo>
                      <a:lnTo>
                        <a:pt x="7" y="42"/>
                      </a:lnTo>
                      <a:lnTo>
                        <a:pt x="8" y="43"/>
                      </a:lnTo>
                      <a:lnTo>
                        <a:pt x="11" y="46"/>
                      </a:lnTo>
                      <a:lnTo>
                        <a:pt x="14" y="47"/>
                      </a:lnTo>
                      <a:lnTo>
                        <a:pt x="15" y="47"/>
                      </a:lnTo>
                      <a:lnTo>
                        <a:pt x="16" y="47"/>
                      </a:lnTo>
                      <a:lnTo>
                        <a:pt x="20" y="46"/>
                      </a:lnTo>
                      <a:lnTo>
                        <a:pt x="21" y="45"/>
                      </a:lnTo>
                      <a:lnTo>
                        <a:pt x="23" y="43"/>
                      </a:lnTo>
                      <a:lnTo>
                        <a:pt x="24" y="45"/>
                      </a:lnTo>
                      <a:lnTo>
                        <a:pt x="25" y="45"/>
                      </a:lnTo>
                      <a:lnTo>
                        <a:pt x="26" y="43"/>
                      </a:lnTo>
                      <a:lnTo>
                        <a:pt x="27" y="38"/>
                      </a:lnTo>
                      <a:lnTo>
                        <a:pt x="27" y="36"/>
                      </a:lnTo>
                      <a:lnTo>
                        <a:pt x="27" y="35"/>
                      </a:lnTo>
                      <a:lnTo>
                        <a:pt x="26" y="34"/>
                      </a:lnTo>
                      <a:lnTo>
                        <a:pt x="26" y="32"/>
                      </a:lnTo>
                      <a:lnTo>
                        <a:pt x="27" y="31"/>
                      </a:lnTo>
                      <a:lnTo>
                        <a:pt x="29" y="30"/>
                      </a:lnTo>
                      <a:lnTo>
                        <a:pt x="29" y="29"/>
                      </a:lnTo>
                      <a:lnTo>
                        <a:pt x="29" y="26"/>
                      </a:lnTo>
                      <a:lnTo>
                        <a:pt x="30" y="24"/>
                      </a:lnTo>
                      <a:lnTo>
                        <a:pt x="31" y="24"/>
                      </a:lnTo>
                      <a:lnTo>
                        <a:pt x="32" y="21"/>
                      </a:lnTo>
                      <a:lnTo>
                        <a:pt x="32" y="19"/>
                      </a:lnTo>
                      <a:lnTo>
                        <a:pt x="32" y="18"/>
                      </a:lnTo>
                      <a:lnTo>
                        <a:pt x="35" y="16"/>
                      </a:lnTo>
                      <a:lnTo>
                        <a:pt x="36" y="15"/>
                      </a:lnTo>
                      <a:lnTo>
                        <a:pt x="35" y="13"/>
                      </a:lnTo>
                      <a:lnTo>
                        <a:pt x="36" y="11"/>
                      </a:lnTo>
                      <a:lnTo>
                        <a:pt x="38" y="10"/>
                      </a:lnTo>
                      <a:lnTo>
                        <a:pt x="40" y="9"/>
                      </a:lnTo>
                      <a:lnTo>
                        <a:pt x="40" y="8"/>
                      </a:lnTo>
                      <a:lnTo>
                        <a:pt x="40" y="5"/>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8" name="Freeform 447"/>
                <p:cNvSpPr>
                  <a:spLocks/>
                </p:cNvSpPr>
                <p:nvPr/>
              </p:nvSpPr>
              <p:spPr bwMode="auto">
                <a:xfrm>
                  <a:off x="1653684" y="4062793"/>
                  <a:ext cx="4775" cy="3819"/>
                </a:xfrm>
                <a:custGeom>
                  <a:avLst/>
                  <a:gdLst>
                    <a:gd name="T0" fmla="*/ 2147483647 w 5"/>
                    <a:gd name="T1" fmla="*/ 0 h 4"/>
                    <a:gd name="T2" fmla="*/ 2147483647 w 5"/>
                    <a:gd name="T3" fmla="*/ 0 h 4"/>
                    <a:gd name="T4" fmla="*/ 2147483647 w 5"/>
                    <a:gd name="T5" fmla="*/ 0 h 4"/>
                    <a:gd name="T6" fmla="*/ 0 w 5"/>
                    <a:gd name="T7" fmla="*/ 2147483647 h 4"/>
                    <a:gd name="T8" fmla="*/ 0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0 h 4"/>
                    <a:gd name="T26" fmla="*/ 2147483647 w 5"/>
                    <a:gd name="T27" fmla="*/ 0 h 4"/>
                    <a:gd name="T28" fmla="*/ 2147483647 w 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3" y="0"/>
                      </a:moveTo>
                      <a:lnTo>
                        <a:pt x="3" y="0"/>
                      </a:lnTo>
                      <a:lnTo>
                        <a:pt x="2" y="0"/>
                      </a:lnTo>
                      <a:lnTo>
                        <a:pt x="0" y="1"/>
                      </a:lnTo>
                      <a:lnTo>
                        <a:pt x="2" y="2"/>
                      </a:lnTo>
                      <a:lnTo>
                        <a:pt x="2" y="4"/>
                      </a:lnTo>
                      <a:lnTo>
                        <a:pt x="4" y="4"/>
                      </a:lnTo>
                      <a:lnTo>
                        <a:pt x="5" y="2"/>
                      </a:lnTo>
                      <a:lnTo>
                        <a:pt x="4"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09" name="Freeform 448"/>
                <p:cNvSpPr>
                  <a:spLocks/>
                </p:cNvSpPr>
                <p:nvPr/>
              </p:nvSpPr>
              <p:spPr bwMode="auto">
                <a:xfrm>
                  <a:off x="1637452" y="4060883"/>
                  <a:ext cx="5729" cy="2864"/>
                </a:xfrm>
                <a:custGeom>
                  <a:avLst/>
                  <a:gdLst>
                    <a:gd name="T0" fmla="*/ 2147483647 w 6"/>
                    <a:gd name="T1" fmla="*/ 2147483647 h 3"/>
                    <a:gd name="T2" fmla="*/ 2147483647 w 6"/>
                    <a:gd name="T3" fmla="*/ 2147483647 h 3"/>
                    <a:gd name="T4" fmla="*/ 2147483647 w 6"/>
                    <a:gd name="T5" fmla="*/ 2147483647 h 3"/>
                    <a:gd name="T6" fmla="*/ 2147483647 w 6"/>
                    <a:gd name="T7" fmla="*/ 2147483647 h 3"/>
                    <a:gd name="T8" fmla="*/ 2147483647 w 6"/>
                    <a:gd name="T9" fmla="*/ 2147483647 h 3"/>
                    <a:gd name="T10" fmla="*/ 0 w 6"/>
                    <a:gd name="T11" fmla="*/ 2147483647 h 3"/>
                    <a:gd name="T12" fmla="*/ 0 w 6"/>
                    <a:gd name="T13" fmla="*/ 2147483647 h 3"/>
                    <a:gd name="T14" fmla="*/ 2147483647 w 6"/>
                    <a:gd name="T15" fmla="*/ 2147483647 h 3"/>
                    <a:gd name="T16" fmla="*/ 2147483647 w 6"/>
                    <a:gd name="T17" fmla="*/ 2147483647 h 3"/>
                    <a:gd name="T18" fmla="*/ 2147483647 w 6"/>
                    <a:gd name="T19" fmla="*/ 2147483647 h 3"/>
                    <a:gd name="T20" fmla="*/ 2147483647 w 6"/>
                    <a:gd name="T21" fmla="*/ 0 h 3"/>
                    <a:gd name="T22" fmla="*/ 2147483647 w 6"/>
                    <a:gd name="T23" fmla="*/ 0 h 3"/>
                    <a:gd name="T24" fmla="*/ 2147483647 w 6"/>
                    <a:gd name="T25" fmla="*/ 0 h 3"/>
                    <a:gd name="T26" fmla="*/ 2147483647 w 6"/>
                    <a:gd name="T27" fmla="*/ 0 h 3"/>
                    <a:gd name="T28" fmla="*/ 2147483647 w 6"/>
                    <a:gd name="T29" fmla="*/ 0 h 3"/>
                    <a:gd name="T30" fmla="*/ 2147483647 w 6"/>
                    <a:gd name="T31" fmla="*/ 0 h 3"/>
                    <a:gd name="T32" fmla="*/ 2147483647 w 6"/>
                    <a:gd name="T33" fmla="*/ 2147483647 h 3"/>
                    <a:gd name="T34" fmla="*/ 2147483647 w 6"/>
                    <a:gd name="T35" fmla="*/ 2147483647 h 3"/>
                    <a:gd name="T36" fmla="*/ 2147483647 w 6"/>
                    <a:gd name="T37" fmla="*/ 2147483647 h 3"/>
                    <a:gd name="T38" fmla="*/ 2147483647 w 6"/>
                    <a:gd name="T39" fmla="*/ 2147483647 h 3"/>
                    <a:gd name="T40" fmla="*/ 2147483647 w 6"/>
                    <a:gd name="T41" fmla="*/ 2147483647 h 3"/>
                    <a:gd name="T42" fmla="*/ 2147483647 w 6"/>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3">
                      <a:moveTo>
                        <a:pt x="5" y="3"/>
                      </a:moveTo>
                      <a:lnTo>
                        <a:pt x="5" y="3"/>
                      </a:lnTo>
                      <a:lnTo>
                        <a:pt x="4" y="3"/>
                      </a:lnTo>
                      <a:lnTo>
                        <a:pt x="3" y="2"/>
                      </a:lnTo>
                      <a:lnTo>
                        <a:pt x="0" y="2"/>
                      </a:lnTo>
                      <a:lnTo>
                        <a:pt x="2" y="2"/>
                      </a:lnTo>
                      <a:lnTo>
                        <a:pt x="2" y="1"/>
                      </a:lnTo>
                      <a:lnTo>
                        <a:pt x="2" y="0"/>
                      </a:lnTo>
                      <a:lnTo>
                        <a:pt x="3" y="0"/>
                      </a:lnTo>
                      <a:lnTo>
                        <a:pt x="4" y="0"/>
                      </a:lnTo>
                      <a:lnTo>
                        <a:pt x="5" y="0"/>
                      </a:lnTo>
                      <a:lnTo>
                        <a:pt x="5" y="2"/>
                      </a:lnTo>
                      <a:lnTo>
                        <a:pt x="6" y="2"/>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0" name="Freeform 449"/>
                <p:cNvSpPr>
                  <a:spLocks/>
                </p:cNvSpPr>
                <p:nvPr/>
              </p:nvSpPr>
              <p:spPr bwMode="auto">
                <a:xfrm>
                  <a:off x="1642226" y="4075206"/>
                  <a:ext cx="5729" cy="4775"/>
                </a:xfrm>
                <a:custGeom>
                  <a:avLst/>
                  <a:gdLst>
                    <a:gd name="T0" fmla="*/ 2147483647 w 6"/>
                    <a:gd name="T1" fmla="*/ 2147483647 h 5"/>
                    <a:gd name="T2" fmla="*/ 2147483647 w 6"/>
                    <a:gd name="T3" fmla="*/ 2147483647 h 5"/>
                    <a:gd name="T4" fmla="*/ 2147483647 w 6"/>
                    <a:gd name="T5" fmla="*/ 2147483647 h 5"/>
                    <a:gd name="T6" fmla="*/ 0 w 6"/>
                    <a:gd name="T7" fmla="*/ 2147483647 h 5"/>
                    <a:gd name="T8" fmla="*/ 0 w 6"/>
                    <a:gd name="T9" fmla="*/ 2147483647 h 5"/>
                    <a:gd name="T10" fmla="*/ 0 w 6"/>
                    <a:gd name="T11" fmla="*/ 2147483647 h 5"/>
                    <a:gd name="T12" fmla="*/ 0 w 6"/>
                    <a:gd name="T13" fmla="*/ 0 h 5"/>
                    <a:gd name="T14" fmla="*/ 2147483647 w 6"/>
                    <a:gd name="T15" fmla="*/ 0 h 5"/>
                    <a:gd name="T16" fmla="*/ 2147483647 w 6"/>
                    <a:gd name="T17" fmla="*/ 0 h 5"/>
                    <a:gd name="T18" fmla="*/ 2147483647 w 6"/>
                    <a:gd name="T19" fmla="*/ 2147483647 h 5"/>
                    <a:gd name="T20" fmla="*/ 2147483647 w 6"/>
                    <a:gd name="T21" fmla="*/ 2147483647 h 5"/>
                    <a:gd name="T22" fmla="*/ 2147483647 w 6"/>
                    <a:gd name="T23" fmla="*/ 2147483647 h 5"/>
                    <a:gd name="T24" fmla="*/ 2147483647 w 6"/>
                    <a:gd name="T25" fmla="*/ 2147483647 h 5"/>
                    <a:gd name="T26" fmla="*/ 2147483647 w 6"/>
                    <a:gd name="T27" fmla="*/ 2147483647 h 5"/>
                    <a:gd name="T28" fmla="*/ 2147483647 w 6"/>
                    <a:gd name="T29" fmla="*/ 2147483647 h 5"/>
                    <a:gd name="T30" fmla="*/ 2147483647 w 6"/>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5">
                      <a:moveTo>
                        <a:pt x="4" y="5"/>
                      </a:moveTo>
                      <a:lnTo>
                        <a:pt x="4" y="5"/>
                      </a:lnTo>
                      <a:lnTo>
                        <a:pt x="1" y="4"/>
                      </a:lnTo>
                      <a:lnTo>
                        <a:pt x="0" y="3"/>
                      </a:lnTo>
                      <a:lnTo>
                        <a:pt x="0" y="2"/>
                      </a:lnTo>
                      <a:lnTo>
                        <a:pt x="0" y="0"/>
                      </a:lnTo>
                      <a:lnTo>
                        <a:pt x="1" y="0"/>
                      </a:lnTo>
                      <a:lnTo>
                        <a:pt x="5" y="2"/>
                      </a:lnTo>
                      <a:lnTo>
                        <a:pt x="6" y="3"/>
                      </a:lnTo>
                      <a:lnTo>
                        <a:pt x="6" y="4"/>
                      </a:ln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1" name="Freeform 450"/>
                <p:cNvSpPr>
                  <a:spLocks/>
                </p:cNvSpPr>
                <p:nvPr/>
              </p:nvSpPr>
              <p:spPr bwMode="auto">
                <a:xfrm>
                  <a:off x="1632677" y="4079980"/>
                  <a:ext cx="1910" cy="2864"/>
                </a:xfrm>
                <a:custGeom>
                  <a:avLst/>
                  <a:gdLst>
                    <a:gd name="T0" fmla="*/ 2147483647 w 2"/>
                    <a:gd name="T1" fmla="*/ 2147483647 h 3"/>
                    <a:gd name="T2" fmla="*/ 2147483647 w 2"/>
                    <a:gd name="T3" fmla="*/ 2147483647 h 3"/>
                    <a:gd name="T4" fmla="*/ 0 w 2"/>
                    <a:gd name="T5" fmla="*/ 2147483647 h 3"/>
                    <a:gd name="T6" fmla="*/ 0 w 2"/>
                    <a:gd name="T7" fmla="*/ 2147483647 h 3"/>
                    <a:gd name="T8" fmla="*/ 0 w 2"/>
                    <a:gd name="T9" fmla="*/ 2147483647 h 3"/>
                    <a:gd name="T10" fmla="*/ 2147483647 w 2"/>
                    <a:gd name="T11" fmla="*/ 0 h 3"/>
                    <a:gd name="T12" fmla="*/ 2147483647 w 2"/>
                    <a:gd name="T13" fmla="*/ 2147483647 h 3"/>
                    <a:gd name="T14" fmla="*/ 2147483647 w 2"/>
                    <a:gd name="T15" fmla="*/ 2147483647 h 3"/>
                    <a:gd name="T16" fmla="*/ 2147483647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3"/>
                      </a:lnTo>
                      <a:lnTo>
                        <a:pt x="0" y="3"/>
                      </a:lnTo>
                      <a:lnTo>
                        <a:pt x="0" y="2"/>
                      </a:lnTo>
                      <a:lnTo>
                        <a:pt x="2" y="0"/>
                      </a:lnTo>
                      <a:lnTo>
                        <a:pt x="2" y="2"/>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2" name="Freeform 451"/>
                <p:cNvSpPr>
                  <a:spLocks/>
                </p:cNvSpPr>
                <p:nvPr/>
              </p:nvSpPr>
              <p:spPr bwMode="auto">
                <a:xfrm>
                  <a:off x="1608806" y="4103851"/>
                  <a:ext cx="7639" cy="477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0 h 5"/>
                    <a:gd name="T12" fmla="*/ 2147483647 w 8"/>
                    <a:gd name="T13" fmla="*/ 0 h 5"/>
                    <a:gd name="T14" fmla="*/ 2147483647 w 8"/>
                    <a:gd name="T15" fmla="*/ 0 h 5"/>
                    <a:gd name="T16" fmla="*/ 2147483647 w 8"/>
                    <a:gd name="T17" fmla="*/ 2147483647 h 5"/>
                    <a:gd name="T18" fmla="*/ 0 w 8"/>
                    <a:gd name="T19" fmla="*/ 2147483647 h 5"/>
                    <a:gd name="T20" fmla="*/ 0 w 8"/>
                    <a:gd name="T21" fmla="*/ 2147483647 h 5"/>
                    <a:gd name="T22" fmla="*/ 0 w 8"/>
                    <a:gd name="T23" fmla="*/ 2147483647 h 5"/>
                    <a:gd name="T24" fmla="*/ 2147483647 w 8"/>
                    <a:gd name="T25" fmla="*/ 2147483647 h 5"/>
                    <a:gd name="T26" fmla="*/ 2147483647 w 8"/>
                    <a:gd name="T27" fmla="*/ 2147483647 h 5"/>
                    <a:gd name="T28" fmla="*/ 2147483647 w 8"/>
                    <a:gd name="T29" fmla="*/ 2147483647 h 5"/>
                    <a:gd name="T30" fmla="*/ 2147483647 w 8"/>
                    <a:gd name="T31" fmla="*/ 2147483647 h 5"/>
                    <a:gd name="T32" fmla="*/ 2147483647 w 8"/>
                    <a:gd name="T33" fmla="*/ 2147483647 h 5"/>
                    <a:gd name="T34" fmla="*/ 2147483647 w 8"/>
                    <a:gd name="T35" fmla="*/ 2147483647 h 5"/>
                    <a:gd name="T36" fmla="*/ 2147483647 w 8"/>
                    <a:gd name="T37" fmla="*/ 2147483647 h 5"/>
                    <a:gd name="T38" fmla="*/ 2147483647 w 8"/>
                    <a:gd name="T39" fmla="*/ 2147483647 h 5"/>
                    <a:gd name="T40" fmla="*/ 2147483647 w 8"/>
                    <a:gd name="T41" fmla="*/ 2147483647 h 5"/>
                    <a:gd name="T42" fmla="*/ 2147483647 w 8"/>
                    <a:gd name="T43" fmla="*/ 2147483647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5">
                      <a:moveTo>
                        <a:pt x="8" y="1"/>
                      </a:moveTo>
                      <a:lnTo>
                        <a:pt x="8" y="1"/>
                      </a:lnTo>
                      <a:lnTo>
                        <a:pt x="7" y="1"/>
                      </a:lnTo>
                      <a:lnTo>
                        <a:pt x="6" y="1"/>
                      </a:lnTo>
                      <a:lnTo>
                        <a:pt x="3" y="0"/>
                      </a:lnTo>
                      <a:lnTo>
                        <a:pt x="2" y="0"/>
                      </a:lnTo>
                      <a:lnTo>
                        <a:pt x="1" y="1"/>
                      </a:lnTo>
                      <a:lnTo>
                        <a:pt x="0" y="1"/>
                      </a:lnTo>
                      <a:lnTo>
                        <a:pt x="0" y="2"/>
                      </a:lnTo>
                      <a:lnTo>
                        <a:pt x="1" y="4"/>
                      </a:lnTo>
                      <a:lnTo>
                        <a:pt x="3" y="5"/>
                      </a:lnTo>
                      <a:lnTo>
                        <a:pt x="6" y="5"/>
                      </a:lnTo>
                      <a:lnTo>
                        <a:pt x="7" y="4"/>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3" name="Freeform 452"/>
                <p:cNvSpPr>
                  <a:spLocks/>
                </p:cNvSpPr>
                <p:nvPr/>
              </p:nvSpPr>
              <p:spPr bwMode="auto">
                <a:xfrm>
                  <a:off x="1634587" y="4078071"/>
                  <a:ext cx="1910" cy="1910"/>
                </a:xfrm>
                <a:custGeom>
                  <a:avLst/>
                  <a:gdLst>
                    <a:gd name="T0" fmla="*/ 2147483647 w 2"/>
                    <a:gd name="T1" fmla="*/ 0 h 2"/>
                    <a:gd name="T2" fmla="*/ 2147483647 w 2"/>
                    <a:gd name="T3" fmla="*/ 0 h 2"/>
                    <a:gd name="T4" fmla="*/ 2147483647 w 2"/>
                    <a:gd name="T5" fmla="*/ 0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0 h 2"/>
                    <a:gd name="T20" fmla="*/ 2147483647 w 2"/>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0"/>
                      </a:moveTo>
                      <a:lnTo>
                        <a:pt x="2" y="0"/>
                      </a:lnTo>
                      <a:lnTo>
                        <a:pt x="1" y="0"/>
                      </a:lnTo>
                      <a:lnTo>
                        <a:pt x="0" y="1"/>
                      </a:lnTo>
                      <a:lnTo>
                        <a:pt x="0" y="2"/>
                      </a:lnTo>
                      <a:lnTo>
                        <a:pt x="1" y="2"/>
                      </a:lnTo>
                      <a:lnTo>
                        <a:pt x="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4" name="Freeform 453"/>
                <p:cNvSpPr>
                  <a:spLocks/>
                </p:cNvSpPr>
                <p:nvPr/>
              </p:nvSpPr>
              <p:spPr bwMode="auto">
                <a:xfrm>
                  <a:off x="1743440" y="3994998"/>
                  <a:ext cx="1910" cy="1910"/>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2147483647 w 2"/>
                    <a:gd name="T9" fmla="*/ 0 h 2"/>
                    <a:gd name="T10" fmla="*/ 0 w 2"/>
                    <a:gd name="T11" fmla="*/ 0 h 2"/>
                    <a:gd name="T12" fmla="*/ 0 w 2"/>
                    <a:gd name="T13" fmla="*/ 0 h 2"/>
                    <a:gd name="T14" fmla="*/ 0 w 2"/>
                    <a:gd name="T15" fmla="*/ 0 h 2"/>
                    <a:gd name="T16" fmla="*/ 0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2" y="2"/>
                      </a:lnTo>
                      <a:lnTo>
                        <a:pt x="2" y="1"/>
                      </a:lnTo>
                      <a:lnTo>
                        <a:pt x="1" y="0"/>
                      </a:lnTo>
                      <a:lnTo>
                        <a:pt x="0" y="0"/>
                      </a:lnTo>
                      <a:lnTo>
                        <a:pt x="0" y="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5" name="Freeform 454"/>
                <p:cNvSpPr>
                  <a:spLocks/>
                </p:cNvSpPr>
                <p:nvPr/>
              </p:nvSpPr>
              <p:spPr bwMode="auto">
                <a:xfrm>
                  <a:off x="1595438" y="4046560"/>
                  <a:ext cx="40104" cy="28646"/>
                </a:xfrm>
                <a:custGeom>
                  <a:avLst/>
                  <a:gdLst>
                    <a:gd name="T0" fmla="*/ 2147483647 w 42"/>
                    <a:gd name="T1" fmla="*/ 2147483647 h 30"/>
                    <a:gd name="T2" fmla="*/ 2147483647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0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2147483647 h 30"/>
                    <a:gd name="T28" fmla="*/ 2147483647 w 42"/>
                    <a:gd name="T29" fmla="*/ 2147483647 h 30"/>
                    <a:gd name="T30" fmla="*/ 2147483647 w 42"/>
                    <a:gd name="T31" fmla="*/ 2147483647 h 30"/>
                    <a:gd name="T32" fmla="*/ 2147483647 w 42"/>
                    <a:gd name="T33" fmla="*/ 2147483647 h 30"/>
                    <a:gd name="T34" fmla="*/ 2147483647 w 42"/>
                    <a:gd name="T35" fmla="*/ 2147483647 h 30"/>
                    <a:gd name="T36" fmla="*/ 2147483647 w 42"/>
                    <a:gd name="T37" fmla="*/ 2147483647 h 30"/>
                    <a:gd name="T38" fmla="*/ 2147483647 w 42"/>
                    <a:gd name="T39" fmla="*/ 2147483647 h 30"/>
                    <a:gd name="T40" fmla="*/ 2147483647 w 42"/>
                    <a:gd name="T41" fmla="*/ 2147483647 h 30"/>
                    <a:gd name="T42" fmla="*/ 2147483647 w 42"/>
                    <a:gd name="T43" fmla="*/ 2147483647 h 30"/>
                    <a:gd name="T44" fmla="*/ 2147483647 w 42"/>
                    <a:gd name="T45" fmla="*/ 2147483647 h 30"/>
                    <a:gd name="T46" fmla="*/ 2147483647 w 42"/>
                    <a:gd name="T47" fmla="*/ 2147483647 h 30"/>
                    <a:gd name="T48" fmla="*/ 2147483647 w 42"/>
                    <a:gd name="T49" fmla="*/ 2147483647 h 30"/>
                    <a:gd name="T50" fmla="*/ 2147483647 w 42"/>
                    <a:gd name="T51" fmla="*/ 2147483647 h 30"/>
                    <a:gd name="T52" fmla="*/ 2147483647 w 42"/>
                    <a:gd name="T53" fmla="*/ 2147483647 h 30"/>
                    <a:gd name="T54" fmla="*/ 2147483647 w 42"/>
                    <a:gd name="T55" fmla="*/ 2147483647 h 30"/>
                    <a:gd name="T56" fmla="*/ 2147483647 w 42"/>
                    <a:gd name="T57" fmla="*/ 2147483647 h 30"/>
                    <a:gd name="T58" fmla="*/ 2147483647 w 42"/>
                    <a:gd name="T59" fmla="*/ 2147483647 h 30"/>
                    <a:gd name="T60" fmla="*/ 2147483647 w 42"/>
                    <a:gd name="T61" fmla="*/ 0 h 30"/>
                    <a:gd name="T62" fmla="*/ 2147483647 w 42"/>
                    <a:gd name="T63" fmla="*/ 2147483647 h 30"/>
                    <a:gd name="T64" fmla="*/ 2147483647 w 42"/>
                    <a:gd name="T65" fmla="*/ 2147483647 h 30"/>
                    <a:gd name="T66" fmla="*/ 2147483647 w 42"/>
                    <a:gd name="T67" fmla="*/ 2147483647 h 30"/>
                    <a:gd name="T68" fmla="*/ 2147483647 w 42"/>
                    <a:gd name="T69" fmla="*/ 2147483647 h 30"/>
                    <a:gd name="T70" fmla="*/ 2147483647 w 42"/>
                    <a:gd name="T71" fmla="*/ 2147483647 h 30"/>
                    <a:gd name="T72" fmla="*/ 2147483647 w 42"/>
                    <a:gd name="T73" fmla="*/ 2147483647 h 30"/>
                    <a:gd name="T74" fmla="*/ 2147483647 w 42"/>
                    <a:gd name="T75" fmla="*/ 2147483647 h 30"/>
                    <a:gd name="T76" fmla="*/ 2147483647 w 42"/>
                    <a:gd name="T77" fmla="*/ 2147483647 h 30"/>
                    <a:gd name="T78" fmla="*/ 2147483647 w 42"/>
                    <a:gd name="T79" fmla="*/ 2147483647 h 30"/>
                    <a:gd name="T80" fmla="*/ 2147483647 w 42"/>
                    <a:gd name="T81" fmla="*/ 2147483647 h 30"/>
                    <a:gd name="T82" fmla="*/ 2147483647 w 42"/>
                    <a:gd name="T83" fmla="*/ 2147483647 h 30"/>
                    <a:gd name="T84" fmla="*/ 2147483647 w 42"/>
                    <a:gd name="T85" fmla="*/ 2147483647 h 30"/>
                    <a:gd name="T86" fmla="*/ 2147483647 w 42"/>
                    <a:gd name="T87" fmla="*/ 2147483647 h 30"/>
                    <a:gd name="T88" fmla="*/ 2147483647 w 42"/>
                    <a:gd name="T89" fmla="*/ 2147483647 h 30"/>
                    <a:gd name="T90" fmla="*/ 2147483647 w 42"/>
                    <a:gd name="T91" fmla="*/ 2147483647 h 30"/>
                    <a:gd name="T92" fmla="*/ 2147483647 w 42"/>
                    <a:gd name="T93" fmla="*/ 2147483647 h 30"/>
                    <a:gd name="T94" fmla="*/ 2147483647 w 42"/>
                    <a:gd name="T95" fmla="*/ 2147483647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30">
                      <a:moveTo>
                        <a:pt x="33" y="29"/>
                      </a:moveTo>
                      <a:lnTo>
                        <a:pt x="33" y="29"/>
                      </a:lnTo>
                      <a:lnTo>
                        <a:pt x="31" y="30"/>
                      </a:lnTo>
                      <a:lnTo>
                        <a:pt x="28" y="29"/>
                      </a:lnTo>
                      <a:lnTo>
                        <a:pt x="23" y="28"/>
                      </a:lnTo>
                      <a:lnTo>
                        <a:pt x="22" y="28"/>
                      </a:lnTo>
                      <a:lnTo>
                        <a:pt x="21" y="27"/>
                      </a:lnTo>
                      <a:lnTo>
                        <a:pt x="15" y="27"/>
                      </a:lnTo>
                      <a:lnTo>
                        <a:pt x="11" y="26"/>
                      </a:lnTo>
                      <a:lnTo>
                        <a:pt x="10" y="24"/>
                      </a:lnTo>
                      <a:lnTo>
                        <a:pt x="9" y="24"/>
                      </a:lnTo>
                      <a:lnTo>
                        <a:pt x="8" y="27"/>
                      </a:lnTo>
                      <a:lnTo>
                        <a:pt x="5" y="27"/>
                      </a:lnTo>
                      <a:lnTo>
                        <a:pt x="3" y="27"/>
                      </a:lnTo>
                      <a:lnTo>
                        <a:pt x="0" y="24"/>
                      </a:lnTo>
                      <a:lnTo>
                        <a:pt x="0" y="22"/>
                      </a:lnTo>
                      <a:lnTo>
                        <a:pt x="1" y="22"/>
                      </a:lnTo>
                      <a:lnTo>
                        <a:pt x="3" y="22"/>
                      </a:lnTo>
                      <a:lnTo>
                        <a:pt x="3" y="21"/>
                      </a:lnTo>
                      <a:lnTo>
                        <a:pt x="3" y="19"/>
                      </a:lnTo>
                      <a:lnTo>
                        <a:pt x="4" y="18"/>
                      </a:lnTo>
                      <a:lnTo>
                        <a:pt x="5" y="19"/>
                      </a:lnTo>
                      <a:lnTo>
                        <a:pt x="5" y="21"/>
                      </a:lnTo>
                      <a:lnTo>
                        <a:pt x="6" y="22"/>
                      </a:lnTo>
                      <a:lnTo>
                        <a:pt x="6" y="18"/>
                      </a:lnTo>
                      <a:lnTo>
                        <a:pt x="5" y="17"/>
                      </a:lnTo>
                      <a:lnTo>
                        <a:pt x="6" y="17"/>
                      </a:lnTo>
                      <a:lnTo>
                        <a:pt x="8" y="18"/>
                      </a:lnTo>
                      <a:lnTo>
                        <a:pt x="9" y="17"/>
                      </a:lnTo>
                      <a:lnTo>
                        <a:pt x="10" y="18"/>
                      </a:lnTo>
                      <a:lnTo>
                        <a:pt x="11" y="21"/>
                      </a:lnTo>
                      <a:lnTo>
                        <a:pt x="12" y="22"/>
                      </a:lnTo>
                      <a:lnTo>
                        <a:pt x="14" y="24"/>
                      </a:lnTo>
                      <a:lnTo>
                        <a:pt x="14" y="23"/>
                      </a:lnTo>
                      <a:lnTo>
                        <a:pt x="14" y="21"/>
                      </a:lnTo>
                      <a:lnTo>
                        <a:pt x="12" y="19"/>
                      </a:lnTo>
                      <a:lnTo>
                        <a:pt x="12" y="18"/>
                      </a:lnTo>
                      <a:lnTo>
                        <a:pt x="12" y="17"/>
                      </a:lnTo>
                      <a:lnTo>
                        <a:pt x="14" y="15"/>
                      </a:lnTo>
                      <a:lnTo>
                        <a:pt x="12" y="13"/>
                      </a:lnTo>
                      <a:lnTo>
                        <a:pt x="14" y="10"/>
                      </a:lnTo>
                      <a:lnTo>
                        <a:pt x="12" y="10"/>
                      </a:lnTo>
                      <a:lnTo>
                        <a:pt x="12" y="8"/>
                      </a:lnTo>
                      <a:lnTo>
                        <a:pt x="14" y="8"/>
                      </a:lnTo>
                      <a:lnTo>
                        <a:pt x="14" y="7"/>
                      </a:lnTo>
                      <a:lnTo>
                        <a:pt x="14" y="6"/>
                      </a:lnTo>
                      <a:lnTo>
                        <a:pt x="14" y="5"/>
                      </a:lnTo>
                      <a:lnTo>
                        <a:pt x="16" y="4"/>
                      </a:lnTo>
                      <a:lnTo>
                        <a:pt x="16" y="2"/>
                      </a:lnTo>
                      <a:lnTo>
                        <a:pt x="15" y="1"/>
                      </a:lnTo>
                      <a:lnTo>
                        <a:pt x="15" y="0"/>
                      </a:lnTo>
                      <a:lnTo>
                        <a:pt x="16" y="0"/>
                      </a:lnTo>
                      <a:lnTo>
                        <a:pt x="19" y="1"/>
                      </a:lnTo>
                      <a:lnTo>
                        <a:pt x="20" y="2"/>
                      </a:lnTo>
                      <a:lnTo>
                        <a:pt x="22" y="5"/>
                      </a:lnTo>
                      <a:lnTo>
                        <a:pt x="23" y="7"/>
                      </a:lnTo>
                      <a:lnTo>
                        <a:pt x="25" y="6"/>
                      </a:lnTo>
                      <a:lnTo>
                        <a:pt x="26" y="5"/>
                      </a:lnTo>
                      <a:lnTo>
                        <a:pt x="27" y="5"/>
                      </a:lnTo>
                      <a:lnTo>
                        <a:pt x="28" y="6"/>
                      </a:lnTo>
                      <a:lnTo>
                        <a:pt x="30" y="6"/>
                      </a:lnTo>
                      <a:lnTo>
                        <a:pt x="32" y="6"/>
                      </a:lnTo>
                      <a:lnTo>
                        <a:pt x="33" y="8"/>
                      </a:lnTo>
                      <a:lnTo>
                        <a:pt x="36" y="8"/>
                      </a:lnTo>
                      <a:lnTo>
                        <a:pt x="38" y="10"/>
                      </a:lnTo>
                      <a:lnTo>
                        <a:pt x="39" y="11"/>
                      </a:lnTo>
                      <a:lnTo>
                        <a:pt x="39" y="12"/>
                      </a:lnTo>
                      <a:lnTo>
                        <a:pt x="42" y="12"/>
                      </a:lnTo>
                      <a:lnTo>
                        <a:pt x="41" y="13"/>
                      </a:lnTo>
                      <a:lnTo>
                        <a:pt x="39" y="17"/>
                      </a:lnTo>
                      <a:lnTo>
                        <a:pt x="39" y="19"/>
                      </a:lnTo>
                      <a:lnTo>
                        <a:pt x="38" y="18"/>
                      </a:lnTo>
                      <a:lnTo>
                        <a:pt x="36" y="24"/>
                      </a:lnTo>
                      <a:lnTo>
                        <a:pt x="36" y="27"/>
                      </a:lnTo>
                      <a:lnTo>
                        <a:pt x="37" y="27"/>
                      </a:lnTo>
                      <a:lnTo>
                        <a:pt x="36" y="27"/>
                      </a:lnTo>
                      <a:lnTo>
                        <a:pt x="35" y="26"/>
                      </a:lnTo>
                      <a:lnTo>
                        <a:pt x="33" y="26"/>
                      </a:lnTo>
                      <a:lnTo>
                        <a:pt x="3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6" name="Freeform 455"/>
                <p:cNvSpPr>
                  <a:spLocks/>
                </p:cNvSpPr>
                <p:nvPr/>
              </p:nvSpPr>
              <p:spPr bwMode="auto">
                <a:xfrm>
                  <a:off x="1604031" y="4058973"/>
                  <a:ext cx="1910" cy="2864"/>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0 w 2"/>
                    <a:gd name="T9" fmla="*/ 0 h 3"/>
                    <a:gd name="T10" fmla="*/ 0 w 2"/>
                    <a:gd name="T11" fmla="*/ 0 h 3"/>
                    <a:gd name="T12" fmla="*/ 2147483647 w 2"/>
                    <a:gd name="T13" fmla="*/ 0 h 3"/>
                    <a:gd name="T14" fmla="*/ 2147483647 w 2"/>
                    <a:gd name="T15" fmla="*/ 2147483647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2" y="3"/>
                      </a:moveTo>
                      <a:lnTo>
                        <a:pt x="2" y="3"/>
                      </a:lnTo>
                      <a:lnTo>
                        <a:pt x="1" y="2"/>
                      </a:lnTo>
                      <a:lnTo>
                        <a:pt x="0" y="2"/>
                      </a:lnTo>
                      <a:lnTo>
                        <a:pt x="0" y="0"/>
                      </a:lnTo>
                      <a:lnTo>
                        <a:pt x="2" y="0"/>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7" name="Freeform 456"/>
                <p:cNvSpPr>
                  <a:spLocks/>
                </p:cNvSpPr>
                <p:nvPr/>
              </p:nvSpPr>
              <p:spPr bwMode="auto">
                <a:xfrm>
                  <a:off x="1603077" y="4057064"/>
                  <a:ext cx="955" cy="955"/>
                </a:xfrm>
                <a:custGeom>
                  <a:avLst/>
                  <a:gdLst>
                    <a:gd name="T0" fmla="*/ 0 w 1"/>
                    <a:gd name="T1" fmla="*/ 2147483647 h 1"/>
                    <a:gd name="T2" fmla="*/ 0 w 1"/>
                    <a:gd name="T3" fmla="*/ 2147483647 h 1"/>
                    <a:gd name="T4" fmla="*/ 0 w 1"/>
                    <a:gd name="T5" fmla="*/ 0 h 1"/>
                    <a:gd name="T6" fmla="*/ 0 w 1"/>
                    <a:gd name="T7" fmla="*/ 0 h 1"/>
                    <a:gd name="T8" fmla="*/ 2147483647 w 1"/>
                    <a:gd name="T9" fmla="*/ 0 h 1"/>
                    <a:gd name="T10" fmla="*/ 2147483647 w 1"/>
                    <a:gd name="T11" fmla="*/ 0 h 1"/>
                    <a:gd name="T12" fmla="*/ 2147483647 w 1"/>
                    <a:gd name="T13" fmla="*/ 2147483647 h 1"/>
                    <a:gd name="T14" fmla="*/ 0 w 1"/>
                    <a:gd name="T15" fmla="*/ 2147483647 h 1"/>
                    <a:gd name="T16" fmla="*/ 0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1"/>
                      </a:moveTo>
                      <a:lnTo>
                        <a:pt x="0" y="1"/>
                      </a:lnTo>
                      <a:lnTo>
                        <a:pt x="0" y="0"/>
                      </a:lnTo>
                      <a:lnTo>
                        <a:pt x="1" y="0"/>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8" name="Freeform 457"/>
                <p:cNvSpPr>
                  <a:spLocks/>
                </p:cNvSpPr>
                <p:nvPr/>
              </p:nvSpPr>
              <p:spPr bwMode="auto">
                <a:xfrm>
                  <a:off x="2201771" y="3771561"/>
                  <a:ext cx="2865" cy="3819"/>
                </a:xfrm>
                <a:custGeom>
                  <a:avLst/>
                  <a:gdLst>
                    <a:gd name="T0" fmla="*/ 2147483647 w 3"/>
                    <a:gd name="T1" fmla="*/ 0 h 4"/>
                    <a:gd name="T2" fmla="*/ 2147483647 w 3"/>
                    <a:gd name="T3" fmla="*/ 0 h 4"/>
                    <a:gd name="T4" fmla="*/ 2147483647 w 3"/>
                    <a:gd name="T5" fmla="*/ 2147483647 h 4"/>
                    <a:gd name="T6" fmla="*/ 2147483647 w 3"/>
                    <a:gd name="T7" fmla="*/ 2147483647 h 4"/>
                    <a:gd name="T8" fmla="*/ 0 w 3"/>
                    <a:gd name="T9" fmla="*/ 2147483647 h 4"/>
                    <a:gd name="T10" fmla="*/ 0 w 3"/>
                    <a:gd name="T11" fmla="*/ 2147483647 h 4"/>
                    <a:gd name="T12" fmla="*/ 0 w 3"/>
                    <a:gd name="T13" fmla="*/ 2147483647 h 4"/>
                    <a:gd name="T14" fmla="*/ 2147483647 w 3"/>
                    <a:gd name="T15" fmla="*/ 0 h 4"/>
                    <a:gd name="T16" fmla="*/ 2147483647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0"/>
                      </a:moveTo>
                      <a:lnTo>
                        <a:pt x="3" y="0"/>
                      </a:lnTo>
                      <a:lnTo>
                        <a:pt x="1" y="1"/>
                      </a:lnTo>
                      <a:lnTo>
                        <a:pt x="0" y="3"/>
                      </a:lnTo>
                      <a:lnTo>
                        <a:pt x="0" y="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19" name="Freeform 677"/>
                <p:cNvSpPr>
                  <a:spLocks/>
                </p:cNvSpPr>
                <p:nvPr/>
              </p:nvSpPr>
              <p:spPr bwMode="auto">
                <a:xfrm>
                  <a:off x="2491729" y="3149147"/>
                  <a:ext cx="7745" cy="9294"/>
                </a:xfrm>
                <a:custGeom>
                  <a:avLst/>
                  <a:gdLst>
                    <a:gd name="T0" fmla="*/ 6350 w 8"/>
                    <a:gd name="T1" fmla="*/ 6350 h 10"/>
                    <a:gd name="T2" fmla="*/ 6350 w 8"/>
                    <a:gd name="T3" fmla="*/ 6350 h 10"/>
                    <a:gd name="T4" fmla="*/ 4763 w 8"/>
                    <a:gd name="T5" fmla="*/ 4763 h 10"/>
                    <a:gd name="T6" fmla="*/ 4763 w 8"/>
                    <a:gd name="T7" fmla="*/ 3175 h 10"/>
                    <a:gd name="T8" fmla="*/ 4763 w 8"/>
                    <a:gd name="T9" fmla="*/ 3175 h 10"/>
                    <a:gd name="T10" fmla="*/ 4763 w 8"/>
                    <a:gd name="T11" fmla="*/ 0 h 10"/>
                    <a:gd name="T12" fmla="*/ 4763 w 8"/>
                    <a:gd name="T13" fmla="*/ 0 h 10"/>
                    <a:gd name="T14" fmla="*/ 4763 w 8"/>
                    <a:gd name="T15" fmla="*/ 3175 h 10"/>
                    <a:gd name="T16" fmla="*/ 3175 w 8"/>
                    <a:gd name="T17" fmla="*/ 4763 h 10"/>
                    <a:gd name="T18" fmla="*/ 3175 w 8"/>
                    <a:gd name="T19" fmla="*/ 4763 h 10"/>
                    <a:gd name="T20" fmla="*/ 0 w 8"/>
                    <a:gd name="T21" fmla="*/ 7938 h 10"/>
                    <a:gd name="T22" fmla="*/ 0 w 8"/>
                    <a:gd name="T23" fmla="*/ 7938 h 10"/>
                    <a:gd name="T24" fmla="*/ 3175 w 8"/>
                    <a:gd name="T25" fmla="*/ 9525 h 10"/>
                    <a:gd name="T26" fmla="*/ 3175 w 8"/>
                    <a:gd name="T27" fmla="*/ 9525 h 10"/>
                    <a:gd name="T28" fmla="*/ 4763 w 8"/>
                    <a:gd name="T29" fmla="*/ 12700 h 10"/>
                    <a:gd name="T30" fmla="*/ 6350 w 8"/>
                    <a:gd name="T31" fmla="*/ 14288 h 10"/>
                    <a:gd name="T32" fmla="*/ 6350 w 8"/>
                    <a:gd name="T33" fmla="*/ 14288 h 10"/>
                    <a:gd name="T34" fmla="*/ 11113 w 8"/>
                    <a:gd name="T35" fmla="*/ 15875 h 10"/>
                    <a:gd name="T36" fmla="*/ 12700 w 8"/>
                    <a:gd name="T37" fmla="*/ 15875 h 10"/>
                    <a:gd name="T38" fmla="*/ 12700 w 8"/>
                    <a:gd name="T39" fmla="*/ 14288 h 10"/>
                    <a:gd name="T40" fmla="*/ 12700 w 8"/>
                    <a:gd name="T41" fmla="*/ 14288 h 10"/>
                    <a:gd name="T42" fmla="*/ 11113 w 8"/>
                    <a:gd name="T43" fmla="*/ 12700 h 10"/>
                    <a:gd name="T44" fmla="*/ 7938 w 8"/>
                    <a:gd name="T45" fmla="*/ 9525 h 10"/>
                    <a:gd name="T46" fmla="*/ 7938 w 8"/>
                    <a:gd name="T47" fmla="*/ 9525 h 10"/>
                    <a:gd name="T48" fmla="*/ 7938 w 8"/>
                    <a:gd name="T49" fmla="*/ 7938 h 10"/>
                    <a:gd name="T50" fmla="*/ 6350 w 8"/>
                    <a:gd name="T51" fmla="*/ 6350 h 10"/>
                    <a:gd name="T52" fmla="*/ 6350 w 8"/>
                    <a:gd name="T53" fmla="*/ 635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10">
                      <a:moveTo>
                        <a:pt x="4" y="4"/>
                      </a:moveTo>
                      <a:lnTo>
                        <a:pt x="4" y="4"/>
                      </a:lnTo>
                      <a:lnTo>
                        <a:pt x="3" y="3"/>
                      </a:lnTo>
                      <a:lnTo>
                        <a:pt x="3" y="2"/>
                      </a:lnTo>
                      <a:lnTo>
                        <a:pt x="3" y="0"/>
                      </a:lnTo>
                      <a:lnTo>
                        <a:pt x="3" y="2"/>
                      </a:lnTo>
                      <a:lnTo>
                        <a:pt x="2" y="3"/>
                      </a:lnTo>
                      <a:lnTo>
                        <a:pt x="0" y="5"/>
                      </a:lnTo>
                      <a:lnTo>
                        <a:pt x="2" y="6"/>
                      </a:lnTo>
                      <a:lnTo>
                        <a:pt x="3" y="8"/>
                      </a:lnTo>
                      <a:lnTo>
                        <a:pt x="4" y="9"/>
                      </a:lnTo>
                      <a:lnTo>
                        <a:pt x="7" y="10"/>
                      </a:lnTo>
                      <a:lnTo>
                        <a:pt x="8" y="10"/>
                      </a:lnTo>
                      <a:lnTo>
                        <a:pt x="8" y="9"/>
                      </a:lnTo>
                      <a:lnTo>
                        <a:pt x="7" y="8"/>
                      </a:lnTo>
                      <a:lnTo>
                        <a:pt x="5" y="6"/>
                      </a:lnTo>
                      <a:lnTo>
                        <a:pt x="5" y="5"/>
                      </a:lnTo>
                      <a:lnTo>
                        <a:pt x="4" y="4"/>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0" name="Freeform 678"/>
                <p:cNvSpPr>
                  <a:spLocks/>
                </p:cNvSpPr>
                <p:nvPr/>
              </p:nvSpPr>
              <p:spPr bwMode="auto">
                <a:xfrm>
                  <a:off x="2482435" y="3170833"/>
                  <a:ext cx="12393" cy="9294"/>
                </a:xfrm>
                <a:custGeom>
                  <a:avLst/>
                  <a:gdLst>
                    <a:gd name="T0" fmla="*/ 9525 w 12"/>
                    <a:gd name="T1" fmla="*/ 0 h 10"/>
                    <a:gd name="T2" fmla="*/ 9525 w 12"/>
                    <a:gd name="T3" fmla="*/ 0 h 10"/>
                    <a:gd name="T4" fmla="*/ 3175 w 12"/>
                    <a:gd name="T5" fmla="*/ 0 h 10"/>
                    <a:gd name="T6" fmla="*/ 1588 w 12"/>
                    <a:gd name="T7" fmla="*/ 3175 h 10"/>
                    <a:gd name="T8" fmla="*/ 1588 w 12"/>
                    <a:gd name="T9" fmla="*/ 3175 h 10"/>
                    <a:gd name="T10" fmla="*/ 0 w 12"/>
                    <a:gd name="T11" fmla="*/ 6350 h 10"/>
                    <a:gd name="T12" fmla="*/ 0 w 12"/>
                    <a:gd name="T13" fmla="*/ 9525 h 10"/>
                    <a:gd name="T14" fmla="*/ 0 w 12"/>
                    <a:gd name="T15" fmla="*/ 9525 h 10"/>
                    <a:gd name="T16" fmla="*/ 1588 w 12"/>
                    <a:gd name="T17" fmla="*/ 12700 h 10"/>
                    <a:gd name="T18" fmla="*/ 3175 w 12"/>
                    <a:gd name="T19" fmla="*/ 14288 h 10"/>
                    <a:gd name="T20" fmla="*/ 3175 w 12"/>
                    <a:gd name="T21" fmla="*/ 14288 h 10"/>
                    <a:gd name="T22" fmla="*/ 6350 w 12"/>
                    <a:gd name="T23" fmla="*/ 15875 h 10"/>
                    <a:gd name="T24" fmla="*/ 11113 w 12"/>
                    <a:gd name="T25" fmla="*/ 15875 h 10"/>
                    <a:gd name="T26" fmla="*/ 11113 w 12"/>
                    <a:gd name="T27" fmla="*/ 15875 h 10"/>
                    <a:gd name="T28" fmla="*/ 17463 w 12"/>
                    <a:gd name="T29" fmla="*/ 15875 h 10"/>
                    <a:gd name="T30" fmla="*/ 19050 w 12"/>
                    <a:gd name="T31" fmla="*/ 15875 h 10"/>
                    <a:gd name="T32" fmla="*/ 19050 w 12"/>
                    <a:gd name="T33" fmla="*/ 15875 h 10"/>
                    <a:gd name="T34" fmla="*/ 19050 w 12"/>
                    <a:gd name="T35" fmla="*/ 15875 h 10"/>
                    <a:gd name="T36" fmla="*/ 17463 w 12"/>
                    <a:gd name="T37" fmla="*/ 14288 h 10"/>
                    <a:gd name="T38" fmla="*/ 17463 w 12"/>
                    <a:gd name="T39" fmla="*/ 14288 h 10"/>
                    <a:gd name="T40" fmla="*/ 12700 w 12"/>
                    <a:gd name="T41" fmla="*/ 12700 h 10"/>
                    <a:gd name="T42" fmla="*/ 12700 w 12"/>
                    <a:gd name="T43" fmla="*/ 9525 h 10"/>
                    <a:gd name="T44" fmla="*/ 12700 w 12"/>
                    <a:gd name="T45" fmla="*/ 9525 h 10"/>
                    <a:gd name="T46" fmla="*/ 12700 w 12"/>
                    <a:gd name="T47" fmla="*/ 6350 h 10"/>
                    <a:gd name="T48" fmla="*/ 11113 w 12"/>
                    <a:gd name="T49" fmla="*/ 3175 h 10"/>
                    <a:gd name="T50" fmla="*/ 11113 w 12"/>
                    <a:gd name="T51" fmla="*/ 3175 h 10"/>
                    <a:gd name="T52" fmla="*/ 9525 w 12"/>
                    <a:gd name="T53" fmla="*/ 0 h 10"/>
                    <a:gd name="T54" fmla="*/ 9525 w 12"/>
                    <a:gd name="T55" fmla="*/ 0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10">
                      <a:moveTo>
                        <a:pt x="6" y="0"/>
                      </a:moveTo>
                      <a:lnTo>
                        <a:pt x="6" y="0"/>
                      </a:lnTo>
                      <a:lnTo>
                        <a:pt x="2" y="0"/>
                      </a:lnTo>
                      <a:lnTo>
                        <a:pt x="1" y="2"/>
                      </a:lnTo>
                      <a:lnTo>
                        <a:pt x="0" y="4"/>
                      </a:lnTo>
                      <a:lnTo>
                        <a:pt x="0" y="6"/>
                      </a:lnTo>
                      <a:lnTo>
                        <a:pt x="1" y="8"/>
                      </a:lnTo>
                      <a:lnTo>
                        <a:pt x="2" y="9"/>
                      </a:lnTo>
                      <a:lnTo>
                        <a:pt x="4" y="10"/>
                      </a:lnTo>
                      <a:lnTo>
                        <a:pt x="7" y="10"/>
                      </a:lnTo>
                      <a:lnTo>
                        <a:pt x="11" y="10"/>
                      </a:lnTo>
                      <a:lnTo>
                        <a:pt x="12" y="10"/>
                      </a:lnTo>
                      <a:lnTo>
                        <a:pt x="11" y="9"/>
                      </a:lnTo>
                      <a:lnTo>
                        <a:pt x="8" y="8"/>
                      </a:lnTo>
                      <a:lnTo>
                        <a:pt x="8" y="6"/>
                      </a:lnTo>
                      <a:lnTo>
                        <a:pt x="8" y="4"/>
                      </a:lnTo>
                      <a:lnTo>
                        <a:pt x="7" y="2"/>
                      </a:lnTo>
                      <a:lnTo>
                        <a:pt x="6" y="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1" name="Freeform 679"/>
                <p:cNvSpPr>
                  <a:spLocks/>
                </p:cNvSpPr>
                <p:nvPr/>
              </p:nvSpPr>
              <p:spPr bwMode="auto">
                <a:xfrm>
                  <a:off x="2439060" y="3164637"/>
                  <a:ext cx="4647" cy="3098"/>
                </a:xfrm>
                <a:custGeom>
                  <a:avLst/>
                  <a:gdLst>
                    <a:gd name="T0" fmla="*/ 6350 w 4"/>
                    <a:gd name="T1" fmla="*/ 6350 h 4"/>
                    <a:gd name="T2" fmla="*/ 6350 w 4"/>
                    <a:gd name="T3" fmla="*/ 6350 h 4"/>
                    <a:gd name="T4" fmla="*/ 3175 w 4"/>
                    <a:gd name="T5" fmla="*/ 6350 h 4"/>
                    <a:gd name="T6" fmla="*/ 0 w 4"/>
                    <a:gd name="T7" fmla="*/ 1588 h 4"/>
                    <a:gd name="T8" fmla="*/ 0 w 4"/>
                    <a:gd name="T9" fmla="*/ 1588 h 4"/>
                    <a:gd name="T10" fmla="*/ 3175 w 4"/>
                    <a:gd name="T11" fmla="*/ 0 h 4"/>
                    <a:gd name="T12" fmla="*/ 4763 w 4"/>
                    <a:gd name="T13" fmla="*/ 1588 h 4"/>
                    <a:gd name="T14" fmla="*/ 4763 w 4"/>
                    <a:gd name="T15" fmla="*/ 1588 h 4"/>
                    <a:gd name="T16" fmla="*/ 6350 w 4"/>
                    <a:gd name="T17" fmla="*/ 6350 h 4"/>
                    <a:gd name="T18" fmla="*/ 6350 w 4"/>
                    <a:gd name="T19" fmla="*/ 6350 h 4"/>
                    <a:gd name="T20" fmla="*/ 6350 w 4"/>
                    <a:gd name="T21" fmla="*/ 63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4" y="4"/>
                      </a:moveTo>
                      <a:lnTo>
                        <a:pt x="4" y="4"/>
                      </a:lnTo>
                      <a:lnTo>
                        <a:pt x="2" y="4"/>
                      </a:lnTo>
                      <a:lnTo>
                        <a:pt x="0" y="1"/>
                      </a:lnTo>
                      <a:lnTo>
                        <a:pt x="2" y="0"/>
                      </a:lnTo>
                      <a:lnTo>
                        <a:pt x="3" y="1"/>
                      </a:lnTo>
                      <a:lnTo>
                        <a:pt x="4" y="4"/>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2" name="Freeform 680"/>
                <p:cNvSpPr>
                  <a:spLocks/>
                </p:cNvSpPr>
                <p:nvPr/>
              </p:nvSpPr>
              <p:spPr bwMode="auto">
                <a:xfrm>
                  <a:off x="2462296" y="3204910"/>
                  <a:ext cx="7746" cy="12392"/>
                </a:xfrm>
                <a:custGeom>
                  <a:avLst/>
                  <a:gdLst>
                    <a:gd name="T0" fmla="*/ 11113 w 8"/>
                    <a:gd name="T1" fmla="*/ 0 h 12"/>
                    <a:gd name="T2" fmla="*/ 11113 w 8"/>
                    <a:gd name="T3" fmla="*/ 0 h 12"/>
                    <a:gd name="T4" fmla="*/ 6350 w 8"/>
                    <a:gd name="T5" fmla="*/ 0 h 12"/>
                    <a:gd name="T6" fmla="*/ 3175 w 8"/>
                    <a:gd name="T7" fmla="*/ 1588 h 12"/>
                    <a:gd name="T8" fmla="*/ 3175 w 8"/>
                    <a:gd name="T9" fmla="*/ 1588 h 12"/>
                    <a:gd name="T10" fmla="*/ 1588 w 8"/>
                    <a:gd name="T11" fmla="*/ 1588 h 12"/>
                    <a:gd name="T12" fmla="*/ 1588 w 8"/>
                    <a:gd name="T13" fmla="*/ 4763 h 12"/>
                    <a:gd name="T14" fmla="*/ 1588 w 8"/>
                    <a:gd name="T15" fmla="*/ 4763 h 12"/>
                    <a:gd name="T16" fmla="*/ 0 w 8"/>
                    <a:gd name="T17" fmla="*/ 11113 h 12"/>
                    <a:gd name="T18" fmla="*/ 0 w 8"/>
                    <a:gd name="T19" fmla="*/ 11113 h 12"/>
                    <a:gd name="T20" fmla="*/ 1588 w 8"/>
                    <a:gd name="T21" fmla="*/ 15875 h 12"/>
                    <a:gd name="T22" fmla="*/ 3175 w 8"/>
                    <a:gd name="T23" fmla="*/ 17463 h 12"/>
                    <a:gd name="T24" fmla="*/ 3175 w 8"/>
                    <a:gd name="T25" fmla="*/ 17463 h 12"/>
                    <a:gd name="T26" fmla="*/ 3175 w 8"/>
                    <a:gd name="T27" fmla="*/ 19050 h 12"/>
                    <a:gd name="T28" fmla="*/ 4763 w 8"/>
                    <a:gd name="T29" fmla="*/ 19050 h 12"/>
                    <a:gd name="T30" fmla="*/ 4763 w 8"/>
                    <a:gd name="T31" fmla="*/ 17463 h 12"/>
                    <a:gd name="T32" fmla="*/ 4763 w 8"/>
                    <a:gd name="T33" fmla="*/ 17463 h 12"/>
                    <a:gd name="T34" fmla="*/ 6350 w 8"/>
                    <a:gd name="T35" fmla="*/ 15875 h 12"/>
                    <a:gd name="T36" fmla="*/ 6350 w 8"/>
                    <a:gd name="T37" fmla="*/ 14288 h 12"/>
                    <a:gd name="T38" fmla="*/ 6350 w 8"/>
                    <a:gd name="T39" fmla="*/ 14288 h 12"/>
                    <a:gd name="T40" fmla="*/ 11113 w 8"/>
                    <a:gd name="T41" fmla="*/ 9525 h 12"/>
                    <a:gd name="T42" fmla="*/ 11113 w 8"/>
                    <a:gd name="T43" fmla="*/ 6350 h 12"/>
                    <a:gd name="T44" fmla="*/ 11113 w 8"/>
                    <a:gd name="T45" fmla="*/ 6350 h 12"/>
                    <a:gd name="T46" fmla="*/ 12700 w 8"/>
                    <a:gd name="T47" fmla="*/ 1588 h 12"/>
                    <a:gd name="T48" fmla="*/ 11113 w 8"/>
                    <a:gd name="T49" fmla="*/ 0 h 12"/>
                    <a:gd name="T50" fmla="*/ 11113 w 8"/>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12">
                      <a:moveTo>
                        <a:pt x="7" y="0"/>
                      </a:moveTo>
                      <a:lnTo>
                        <a:pt x="7" y="0"/>
                      </a:lnTo>
                      <a:lnTo>
                        <a:pt x="4" y="0"/>
                      </a:lnTo>
                      <a:lnTo>
                        <a:pt x="2" y="1"/>
                      </a:lnTo>
                      <a:lnTo>
                        <a:pt x="1" y="1"/>
                      </a:lnTo>
                      <a:lnTo>
                        <a:pt x="1" y="3"/>
                      </a:lnTo>
                      <a:lnTo>
                        <a:pt x="0" y="7"/>
                      </a:lnTo>
                      <a:lnTo>
                        <a:pt x="1" y="10"/>
                      </a:lnTo>
                      <a:lnTo>
                        <a:pt x="2" y="11"/>
                      </a:lnTo>
                      <a:lnTo>
                        <a:pt x="2" y="12"/>
                      </a:lnTo>
                      <a:lnTo>
                        <a:pt x="3" y="12"/>
                      </a:lnTo>
                      <a:lnTo>
                        <a:pt x="3" y="11"/>
                      </a:lnTo>
                      <a:lnTo>
                        <a:pt x="4" y="10"/>
                      </a:lnTo>
                      <a:lnTo>
                        <a:pt x="4" y="9"/>
                      </a:lnTo>
                      <a:lnTo>
                        <a:pt x="7" y="6"/>
                      </a:lnTo>
                      <a:lnTo>
                        <a:pt x="7" y="4"/>
                      </a:lnTo>
                      <a:lnTo>
                        <a:pt x="8" y="1"/>
                      </a:lnTo>
                      <a:lnTo>
                        <a:pt x="7" y="0"/>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3" name="Freeform 681"/>
                <p:cNvSpPr>
                  <a:spLocks/>
                </p:cNvSpPr>
                <p:nvPr/>
              </p:nvSpPr>
              <p:spPr bwMode="auto">
                <a:xfrm>
                  <a:off x="2437510" y="3200262"/>
                  <a:ext cx="3098" cy="4647"/>
                </a:xfrm>
                <a:custGeom>
                  <a:avLst/>
                  <a:gdLst>
                    <a:gd name="T0" fmla="*/ 1587 w 3"/>
                    <a:gd name="T1" fmla="*/ 6350 h 4"/>
                    <a:gd name="T2" fmla="*/ 1587 w 3"/>
                    <a:gd name="T3" fmla="*/ 6350 h 4"/>
                    <a:gd name="T4" fmla="*/ 1587 w 3"/>
                    <a:gd name="T5" fmla="*/ 6350 h 4"/>
                    <a:gd name="T6" fmla="*/ 1587 w 3"/>
                    <a:gd name="T7" fmla="*/ 4763 h 4"/>
                    <a:gd name="T8" fmla="*/ 0 w 3"/>
                    <a:gd name="T9" fmla="*/ 1588 h 4"/>
                    <a:gd name="T10" fmla="*/ 1587 w 3"/>
                    <a:gd name="T11" fmla="*/ 0 h 4"/>
                    <a:gd name="T12" fmla="*/ 1587 w 3"/>
                    <a:gd name="T13" fmla="*/ 0 h 4"/>
                    <a:gd name="T14" fmla="*/ 4762 w 3"/>
                    <a:gd name="T15" fmla="*/ 0 h 4"/>
                    <a:gd name="T16" fmla="*/ 4762 w 3"/>
                    <a:gd name="T17" fmla="*/ 1588 h 4"/>
                    <a:gd name="T18" fmla="*/ 1587 w 3"/>
                    <a:gd name="T19" fmla="*/ 6350 h 4"/>
                    <a:gd name="T20" fmla="*/ 1587 w 3"/>
                    <a:gd name="T21" fmla="*/ 63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4"/>
                      </a:moveTo>
                      <a:lnTo>
                        <a:pt x="1" y="4"/>
                      </a:lnTo>
                      <a:lnTo>
                        <a:pt x="1" y="3"/>
                      </a:lnTo>
                      <a:lnTo>
                        <a:pt x="0" y="1"/>
                      </a:lnTo>
                      <a:lnTo>
                        <a:pt x="1" y="0"/>
                      </a:lnTo>
                      <a:lnTo>
                        <a:pt x="3" y="0"/>
                      </a:lnTo>
                      <a:lnTo>
                        <a:pt x="3" y="1"/>
                      </a:lnTo>
                      <a:lnTo>
                        <a:pt x="1" y="4"/>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4" name="Freeform 682"/>
                <p:cNvSpPr>
                  <a:spLocks/>
                </p:cNvSpPr>
                <p:nvPr/>
              </p:nvSpPr>
              <p:spPr bwMode="auto">
                <a:xfrm>
                  <a:off x="2448354" y="3237437"/>
                  <a:ext cx="4647" cy="4647"/>
                </a:xfrm>
                <a:custGeom>
                  <a:avLst/>
                  <a:gdLst>
                    <a:gd name="T0" fmla="*/ 1587 w 5"/>
                    <a:gd name="T1" fmla="*/ 7938 h 6"/>
                    <a:gd name="T2" fmla="*/ 1587 w 5"/>
                    <a:gd name="T3" fmla="*/ 7938 h 6"/>
                    <a:gd name="T4" fmla="*/ 1587 w 5"/>
                    <a:gd name="T5" fmla="*/ 9525 h 6"/>
                    <a:gd name="T6" fmla="*/ 3175 w 5"/>
                    <a:gd name="T7" fmla="*/ 9525 h 6"/>
                    <a:gd name="T8" fmla="*/ 6350 w 5"/>
                    <a:gd name="T9" fmla="*/ 7938 h 6"/>
                    <a:gd name="T10" fmla="*/ 7937 w 5"/>
                    <a:gd name="T11" fmla="*/ 6350 h 6"/>
                    <a:gd name="T12" fmla="*/ 7937 w 5"/>
                    <a:gd name="T13" fmla="*/ 6350 h 6"/>
                    <a:gd name="T14" fmla="*/ 7937 w 5"/>
                    <a:gd name="T15" fmla="*/ 4763 h 6"/>
                    <a:gd name="T16" fmla="*/ 6350 w 5"/>
                    <a:gd name="T17" fmla="*/ 1588 h 6"/>
                    <a:gd name="T18" fmla="*/ 6350 w 5"/>
                    <a:gd name="T19" fmla="*/ 1588 h 6"/>
                    <a:gd name="T20" fmla="*/ 3175 w 5"/>
                    <a:gd name="T21" fmla="*/ 0 h 6"/>
                    <a:gd name="T22" fmla="*/ 1587 w 5"/>
                    <a:gd name="T23" fmla="*/ 0 h 6"/>
                    <a:gd name="T24" fmla="*/ 1587 w 5"/>
                    <a:gd name="T25" fmla="*/ 0 h 6"/>
                    <a:gd name="T26" fmla="*/ 0 w 5"/>
                    <a:gd name="T27" fmla="*/ 1588 h 6"/>
                    <a:gd name="T28" fmla="*/ 0 w 5"/>
                    <a:gd name="T29" fmla="*/ 1588 h 6"/>
                    <a:gd name="T30" fmla="*/ 0 w 5"/>
                    <a:gd name="T31" fmla="*/ 4763 h 6"/>
                    <a:gd name="T32" fmla="*/ 0 w 5"/>
                    <a:gd name="T33" fmla="*/ 4763 h 6"/>
                    <a:gd name="T34" fmla="*/ 1587 w 5"/>
                    <a:gd name="T35" fmla="*/ 6350 h 6"/>
                    <a:gd name="T36" fmla="*/ 1587 w 5"/>
                    <a:gd name="T37" fmla="*/ 7938 h 6"/>
                    <a:gd name="T38" fmla="*/ 1587 w 5"/>
                    <a:gd name="T39" fmla="*/ 7938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 h="6">
                      <a:moveTo>
                        <a:pt x="1" y="5"/>
                      </a:moveTo>
                      <a:lnTo>
                        <a:pt x="1" y="5"/>
                      </a:lnTo>
                      <a:lnTo>
                        <a:pt x="1" y="6"/>
                      </a:lnTo>
                      <a:lnTo>
                        <a:pt x="2" y="6"/>
                      </a:lnTo>
                      <a:lnTo>
                        <a:pt x="4" y="5"/>
                      </a:lnTo>
                      <a:lnTo>
                        <a:pt x="5" y="4"/>
                      </a:lnTo>
                      <a:lnTo>
                        <a:pt x="5" y="3"/>
                      </a:lnTo>
                      <a:lnTo>
                        <a:pt x="4" y="1"/>
                      </a:lnTo>
                      <a:lnTo>
                        <a:pt x="2" y="0"/>
                      </a:lnTo>
                      <a:lnTo>
                        <a:pt x="1" y="0"/>
                      </a:lnTo>
                      <a:lnTo>
                        <a:pt x="0" y="1"/>
                      </a:lnTo>
                      <a:lnTo>
                        <a:pt x="0" y="3"/>
                      </a:lnTo>
                      <a:lnTo>
                        <a:pt x="1" y="4"/>
                      </a:lnTo>
                      <a:lnTo>
                        <a:pt x="1" y="5"/>
                      </a:lnTo>
                      <a:close/>
                    </a:path>
                  </a:pathLst>
                </a:custGeom>
                <a:solidFill>
                  <a:sysClr val="window" lastClr="FFFFFF">
                    <a:lumMod val="85000"/>
                  </a:sysClr>
                </a:solidFill>
                <a:ln w="31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25" name="Freeform 683"/>
                <p:cNvSpPr>
                  <a:spLocks/>
                </p:cNvSpPr>
                <p:nvPr/>
              </p:nvSpPr>
              <p:spPr bwMode="auto">
                <a:xfrm>
                  <a:off x="2408020" y="3276946"/>
                  <a:ext cx="1910" cy="955"/>
                </a:xfrm>
                <a:custGeom>
                  <a:avLst/>
                  <a:gdLst>
                    <a:gd name="T0" fmla="*/ 2147483647 w 2"/>
                    <a:gd name="T1" fmla="*/ 2147483647 h 1"/>
                    <a:gd name="T2" fmla="*/ 2147483647 w 2"/>
                    <a:gd name="T3" fmla="*/ 2147483647 h 1"/>
                    <a:gd name="T4" fmla="*/ 0 w 2"/>
                    <a:gd name="T5" fmla="*/ 2147483647 h 1"/>
                    <a:gd name="T6" fmla="*/ 0 w 2"/>
                    <a:gd name="T7" fmla="*/ 0 h 1"/>
                    <a:gd name="T8" fmla="*/ 0 w 2"/>
                    <a:gd name="T9" fmla="*/ 0 h 1"/>
                    <a:gd name="T10" fmla="*/ 2147483647 w 2"/>
                    <a:gd name="T11" fmla="*/ 2147483647 h 1"/>
                    <a:gd name="T12" fmla="*/ 2147483647 w 2"/>
                    <a:gd name="T13" fmla="*/ 2147483647 h 1"/>
                    <a:gd name="T14" fmla="*/ 2147483647 w 2"/>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2" y="1"/>
                      </a:moveTo>
                      <a:lnTo>
                        <a:pt x="2" y="1"/>
                      </a:lnTo>
                      <a:lnTo>
                        <a:pt x="0" y="1"/>
                      </a:lnTo>
                      <a:lnTo>
                        <a:pt x="0" y="0"/>
                      </a:lnTo>
                      <a:lnTo>
                        <a:pt x="2"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26" name="Freeform 684"/>
                <p:cNvSpPr>
                  <a:spLocks/>
                </p:cNvSpPr>
                <p:nvPr/>
              </p:nvSpPr>
              <p:spPr bwMode="auto">
                <a:xfrm>
                  <a:off x="2389878" y="3288404"/>
                  <a:ext cx="4774" cy="4775"/>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0 w 5"/>
                    <a:gd name="T15" fmla="*/ 0 h 5"/>
                    <a:gd name="T16" fmla="*/ 2147483647 w 5"/>
                    <a:gd name="T17" fmla="*/ 0 h 5"/>
                    <a:gd name="T18" fmla="*/ 2147483647 w 5"/>
                    <a:gd name="T19" fmla="*/ 0 h 5"/>
                    <a:gd name="T20" fmla="*/ 2147483647 w 5"/>
                    <a:gd name="T21" fmla="*/ 0 h 5"/>
                    <a:gd name="T22" fmla="*/ 2147483647 w 5"/>
                    <a:gd name="T23" fmla="*/ 0 h 5"/>
                    <a:gd name="T24" fmla="*/ 2147483647 w 5"/>
                    <a:gd name="T25" fmla="*/ 0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5">
                      <a:moveTo>
                        <a:pt x="5" y="5"/>
                      </a:moveTo>
                      <a:lnTo>
                        <a:pt x="5" y="5"/>
                      </a:lnTo>
                      <a:lnTo>
                        <a:pt x="2" y="4"/>
                      </a:lnTo>
                      <a:lnTo>
                        <a:pt x="1" y="3"/>
                      </a:lnTo>
                      <a:lnTo>
                        <a:pt x="1" y="1"/>
                      </a:lnTo>
                      <a:lnTo>
                        <a:pt x="0" y="0"/>
                      </a:lnTo>
                      <a:lnTo>
                        <a:pt x="1" y="0"/>
                      </a:lnTo>
                      <a:lnTo>
                        <a:pt x="4" y="0"/>
                      </a:lnTo>
                      <a:lnTo>
                        <a:pt x="5" y="0"/>
                      </a:lnTo>
                      <a:lnTo>
                        <a:pt x="5" y="1"/>
                      </a:lnTo>
                      <a:lnTo>
                        <a:pt x="5" y="4"/>
                      </a:lnTo>
                      <a:lnTo>
                        <a:pt x="5"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27" name="Freeform 685"/>
                <p:cNvSpPr>
                  <a:spLocks/>
                </p:cNvSpPr>
                <p:nvPr/>
              </p:nvSpPr>
              <p:spPr bwMode="auto">
                <a:xfrm>
                  <a:off x="2358368" y="3345696"/>
                  <a:ext cx="4775" cy="2865"/>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2147483647 w 5"/>
                    <a:gd name="T17" fmla="*/ 2147483647 h 3"/>
                    <a:gd name="T18" fmla="*/ 2147483647 w 5"/>
                    <a:gd name="T19" fmla="*/ 2147483647 h 3"/>
                    <a:gd name="T20" fmla="*/ 2147483647 w 5"/>
                    <a:gd name="T21" fmla="*/ 2147483647 h 3"/>
                    <a:gd name="T22" fmla="*/ 0 w 5"/>
                    <a:gd name="T23" fmla="*/ 2147483647 h 3"/>
                    <a:gd name="T24" fmla="*/ 0 w 5"/>
                    <a:gd name="T25" fmla="*/ 2147483647 h 3"/>
                    <a:gd name="T26" fmla="*/ 0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3">
                      <a:moveTo>
                        <a:pt x="5" y="3"/>
                      </a:moveTo>
                      <a:lnTo>
                        <a:pt x="5" y="3"/>
                      </a:lnTo>
                      <a:lnTo>
                        <a:pt x="5" y="1"/>
                      </a:lnTo>
                      <a:lnTo>
                        <a:pt x="5" y="0"/>
                      </a:lnTo>
                      <a:lnTo>
                        <a:pt x="3" y="0"/>
                      </a:lnTo>
                      <a:lnTo>
                        <a:pt x="1" y="1"/>
                      </a:lnTo>
                      <a:lnTo>
                        <a:pt x="0" y="1"/>
                      </a:lnTo>
                      <a:lnTo>
                        <a:pt x="0" y="3"/>
                      </a:lnTo>
                      <a:lnTo>
                        <a:pt x="1" y="3"/>
                      </a:lnTo>
                      <a:lnTo>
                        <a:pt x="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28" name="Freeform 686"/>
                <p:cNvSpPr>
                  <a:spLocks/>
                </p:cNvSpPr>
                <p:nvPr/>
              </p:nvSpPr>
              <p:spPr bwMode="auto">
                <a:xfrm>
                  <a:off x="2493957" y="3416355"/>
                  <a:ext cx="17187" cy="16233"/>
                </a:xfrm>
                <a:custGeom>
                  <a:avLst/>
                  <a:gdLst>
                    <a:gd name="T0" fmla="*/ 2147483647 w 18"/>
                    <a:gd name="T1" fmla="*/ 0 h 17"/>
                    <a:gd name="T2" fmla="*/ 2147483647 w 18"/>
                    <a:gd name="T3" fmla="*/ 0 h 17"/>
                    <a:gd name="T4" fmla="*/ 2147483647 w 18"/>
                    <a:gd name="T5" fmla="*/ 0 h 17"/>
                    <a:gd name="T6" fmla="*/ 2147483647 w 18"/>
                    <a:gd name="T7" fmla="*/ 0 h 17"/>
                    <a:gd name="T8" fmla="*/ 2147483647 w 18"/>
                    <a:gd name="T9" fmla="*/ 0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0 w 18"/>
                    <a:gd name="T33" fmla="*/ 2147483647 h 17"/>
                    <a:gd name="T34" fmla="*/ 0 w 18"/>
                    <a:gd name="T35" fmla="*/ 2147483647 h 17"/>
                    <a:gd name="T36" fmla="*/ 0 w 18"/>
                    <a:gd name="T37" fmla="*/ 2147483647 h 17"/>
                    <a:gd name="T38" fmla="*/ 0 w 18"/>
                    <a:gd name="T39" fmla="*/ 2147483647 h 17"/>
                    <a:gd name="T40" fmla="*/ 2147483647 w 18"/>
                    <a:gd name="T41" fmla="*/ 2147483647 h 17"/>
                    <a:gd name="T42" fmla="*/ 2147483647 w 18"/>
                    <a:gd name="T43" fmla="*/ 2147483647 h 17"/>
                    <a:gd name="T44" fmla="*/ 2147483647 w 18"/>
                    <a:gd name="T45" fmla="*/ 2147483647 h 17"/>
                    <a:gd name="T46" fmla="*/ 2147483647 w 18"/>
                    <a:gd name="T47" fmla="*/ 2147483647 h 17"/>
                    <a:gd name="T48" fmla="*/ 2147483647 w 18"/>
                    <a:gd name="T49" fmla="*/ 2147483647 h 17"/>
                    <a:gd name="T50" fmla="*/ 2147483647 w 18"/>
                    <a:gd name="T51" fmla="*/ 2147483647 h 17"/>
                    <a:gd name="T52" fmla="*/ 2147483647 w 18"/>
                    <a:gd name="T53" fmla="*/ 2147483647 h 17"/>
                    <a:gd name="T54" fmla="*/ 2147483647 w 18"/>
                    <a:gd name="T55" fmla="*/ 2147483647 h 17"/>
                    <a:gd name="T56" fmla="*/ 2147483647 w 18"/>
                    <a:gd name="T57" fmla="*/ 2147483647 h 17"/>
                    <a:gd name="T58" fmla="*/ 2147483647 w 18"/>
                    <a:gd name="T59" fmla="*/ 2147483647 h 17"/>
                    <a:gd name="T60" fmla="*/ 2147483647 w 18"/>
                    <a:gd name="T61" fmla="*/ 2147483647 h 17"/>
                    <a:gd name="T62" fmla="*/ 2147483647 w 18"/>
                    <a:gd name="T63" fmla="*/ 2147483647 h 17"/>
                    <a:gd name="T64" fmla="*/ 2147483647 w 18"/>
                    <a:gd name="T65" fmla="*/ 2147483647 h 17"/>
                    <a:gd name="T66" fmla="*/ 2147483647 w 18"/>
                    <a:gd name="T67" fmla="*/ 2147483647 h 17"/>
                    <a:gd name="T68" fmla="*/ 2147483647 w 18"/>
                    <a:gd name="T69" fmla="*/ 2147483647 h 17"/>
                    <a:gd name="T70" fmla="*/ 2147483647 w 18"/>
                    <a:gd name="T71" fmla="*/ 2147483647 h 17"/>
                    <a:gd name="T72" fmla="*/ 2147483647 w 18"/>
                    <a:gd name="T73" fmla="*/ 2147483647 h 17"/>
                    <a:gd name="T74" fmla="*/ 2147483647 w 18"/>
                    <a:gd name="T75" fmla="*/ 2147483647 h 17"/>
                    <a:gd name="T76" fmla="*/ 2147483647 w 18"/>
                    <a:gd name="T77" fmla="*/ 2147483647 h 17"/>
                    <a:gd name="T78" fmla="*/ 2147483647 w 18"/>
                    <a:gd name="T79" fmla="*/ 2147483647 h 17"/>
                    <a:gd name="T80" fmla="*/ 2147483647 w 18"/>
                    <a:gd name="T81" fmla="*/ 0 h 17"/>
                    <a:gd name="T82" fmla="*/ 2147483647 w 18"/>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 h="17">
                      <a:moveTo>
                        <a:pt x="17" y="0"/>
                      </a:moveTo>
                      <a:lnTo>
                        <a:pt x="17" y="0"/>
                      </a:lnTo>
                      <a:lnTo>
                        <a:pt x="15" y="0"/>
                      </a:lnTo>
                      <a:lnTo>
                        <a:pt x="13" y="1"/>
                      </a:lnTo>
                      <a:lnTo>
                        <a:pt x="11" y="3"/>
                      </a:lnTo>
                      <a:lnTo>
                        <a:pt x="10" y="6"/>
                      </a:lnTo>
                      <a:lnTo>
                        <a:pt x="7" y="7"/>
                      </a:lnTo>
                      <a:lnTo>
                        <a:pt x="4" y="8"/>
                      </a:lnTo>
                      <a:lnTo>
                        <a:pt x="1" y="10"/>
                      </a:lnTo>
                      <a:lnTo>
                        <a:pt x="0" y="11"/>
                      </a:lnTo>
                      <a:lnTo>
                        <a:pt x="0" y="13"/>
                      </a:lnTo>
                      <a:lnTo>
                        <a:pt x="1" y="14"/>
                      </a:lnTo>
                      <a:lnTo>
                        <a:pt x="2" y="16"/>
                      </a:lnTo>
                      <a:lnTo>
                        <a:pt x="4" y="17"/>
                      </a:lnTo>
                      <a:lnTo>
                        <a:pt x="6" y="17"/>
                      </a:lnTo>
                      <a:lnTo>
                        <a:pt x="8" y="16"/>
                      </a:lnTo>
                      <a:lnTo>
                        <a:pt x="10" y="14"/>
                      </a:lnTo>
                      <a:lnTo>
                        <a:pt x="11" y="13"/>
                      </a:lnTo>
                      <a:lnTo>
                        <a:pt x="13" y="10"/>
                      </a:lnTo>
                      <a:lnTo>
                        <a:pt x="16" y="6"/>
                      </a:lnTo>
                      <a:lnTo>
                        <a:pt x="17" y="3"/>
                      </a:lnTo>
                      <a:lnTo>
                        <a:pt x="18" y="2"/>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29" name="Freeform 687"/>
                <p:cNvSpPr>
                  <a:spLocks/>
                </p:cNvSpPr>
                <p:nvPr/>
              </p:nvSpPr>
              <p:spPr bwMode="auto">
                <a:xfrm>
                  <a:off x="2387013" y="3444046"/>
                  <a:ext cx="25781" cy="23871"/>
                </a:xfrm>
                <a:custGeom>
                  <a:avLst/>
                  <a:gdLst>
                    <a:gd name="T0" fmla="*/ 2147483647 w 27"/>
                    <a:gd name="T1" fmla="*/ 2147483647 h 25"/>
                    <a:gd name="T2" fmla="*/ 2147483647 w 27"/>
                    <a:gd name="T3" fmla="*/ 2147483647 h 25"/>
                    <a:gd name="T4" fmla="*/ 2147483647 w 27"/>
                    <a:gd name="T5" fmla="*/ 2147483647 h 25"/>
                    <a:gd name="T6" fmla="*/ 2147483647 w 27"/>
                    <a:gd name="T7" fmla="*/ 2147483647 h 25"/>
                    <a:gd name="T8" fmla="*/ 2147483647 w 27"/>
                    <a:gd name="T9" fmla="*/ 2147483647 h 25"/>
                    <a:gd name="T10" fmla="*/ 2147483647 w 27"/>
                    <a:gd name="T11" fmla="*/ 2147483647 h 25"/>
                    <a:gd name="T12" fmla="*/ 2147483647 w 27"/>
                    <a:gd name="T13" fmla="*/ 2147483647 h 25"/>
                    <a:gd name="T14" fmla="*/ 2147483647 w 27"/>
                    <a:gd name="T15" fmla="*/ 2147483647 h 25"/>
                    <a:gd name="T16" fmla="*/ 2147483647 w 27"/>
                    <a:gd name="T17" fmla="*/ 2147483647 h 25"/>
                    <a:gd name="T18" fmla="*/ 2147483647 w 27"/>
                    <a:gd name="T19" fmla="*/ 2147483647 h 25"/>
                    <a:gd name="T20" fmla="*/ 2147483647 w 27"/>
                    <a:gd name="T21" fmla="*/ 2147483647 h 25"/>
                    <a:gd name="T22" fmla="*/ 2147483647 w 27"/>
                    <a:gd name="T23" fmla="*/ 2147483647 h 25"/>
                    <a:gd name="T24" fmla="*/ 2147483647 w 27"/>
                    <a:gd name="T25" fmla="*/ 2147483647 h 25"/>
                    <a:gd name="T26" fmla="*/ 2147483647 w 27"/>
                    <a:gd name="T27" fmla="*/ 2147483647 h 25"/>
                    <a:gd name="T28" fmla="*/ 2147483647 w 27"/>
                    <a:gd name="T29" fmla="*/ 2147483647 h 25"/>
                    <a:gd name="T30" fmla="*/ 2147483647 w 27"/>
                    <a:gd name="T31" fmla="*/ 2147483647 h 25"/>
                    <a:gd name="T32" fmla="*/ 2147483647 w 27"/>
                    <a:gd name="T33" fmla="*/ 2147483647 h 25"/>
                    <a:gd name="T34" fmla="*/ 2147483647 w 27"/>
                    <a:gd name="T35" fmla="*/ 2147483647 h 25"/>
                    <a:gd name="T36" fmla="*/ 2147483647 w 27"/>
                    <a:gd name="T37" fmla="*/ 2147483647 h 25"/>
                    <a:gd name="T38" fmla="*/ 2147483647 w 27"/>
                    <a:gd name="T39" fmla="*/ 2147483647 h 25"/>
                    <a:gd name="T40" fmla="*/ 2147483647 w 27"/>
                    <a:gd name="T41" fmla="*/ 2147483647 h 25"/>
                    <a:gd name="T42" fmla="*/ 2147483647 w 27"/>
                    <a:gd name="T43" fmla="*/ 2147483647 h 25"/>
                    <a:gd name="T44" fmla="*/ 2147483647 w 27"/>
                    <a:gd name="T45" fmla="*/ 2147483647 h 25"/>
                    <a:gd name="T46" fmla="*/ 2147483647 w 27"/>
                    <a:gd name="T47" fmla="*/ 2147483647 h 25"/>
                    <a:gd name="T48" fmla="*/ 2147483647 w 27"/>
                    <a:gd name="T49" fmla="*/ 2147483647 h 25"/>
                    <a:gd name="T50" fmla="*/ 2147483647 w 27"/>
                    <a:gd name="T51" fmla="*/ 2147483647 h 25"/>
                    <a:gd name="T52" fmla="*/ 2147483647 w 27"/>
                    <a:gd name="T53" fmla="*/ 2147483647 h 25"/>
                    <a:gd name="T54" fmla="*/ 2147483647 w 27"/>
                    <a:gd name="T55" fmla="*/ 2147483647 h 25"/>
                    <a:gd name="T56" fmla="*/ 2147483647 w 27"/>
                    <a:gd name="T57" fmla="*/ 2147483647 h 25"/>
                    <a:gd name="T58" fmla="*/ 2147483647 w 27"/>
                    <a:gd name="T59" fmla="*/ 2147483647 h 25"/>
                    <a:gd name="T60" fmla="*/ 2147483647 w 27"/>
                    <a:gd name="T61" fmla="*/ 2147483647 h 25"/>
                    <a:gd name="T62" fmla="*/ 2147483647 w 27"/>
                    <a:gd name="T63" fmla="*/ 2147483647 h 25"/>
                    <a:gd name="T64" fmla="*/ 2147483647 w 27"/>
                    <a:gd name="T65" fmla="*/ 2147483647 h 25"/>
                    <a:gd name="T66" fmla="*/ 0 w 27"/>
                    <a:gd name="T67" fmla="*/ 2147483647 h 25"/>
                    <a:gd name="T68" fmla="*/ 2147483647 w 27"/>
                    <a:gd name="T69" fmla="*/ 2147483647 h 25"/>
                    <a:gd name="T70" fmla="*/ 2147483647 w 27"/>
                    <a:gd name="T71" fmla="*/ 2147483647 h 25"/>
                    <a:gd name="T72" fmla="*/ 2147483647 w 27"/>
                    <a:gd name="T73" fmla="*/ 2147483647 h 25"/>
                    <a:gd name="T74" fmla="*/ 2147483647 w 27"/>
                    <a:gd name="T75" fmla="*/ 2147483647 h 25"/>
                    <a:gd name="T76" fmla="*/ 2147483647 w 27"/>
                    <a:gd name="T77" fmla="*/ 2147483647 h 25"/>
                    <a:gd name="T78" fmla="*/ 2147483647 w 27"/>
                    <a:gd name="T79" fmla="*/ 2147483647 h 25"/>
                    <a:gd name="T80" fmla="*/ 2147483647 w 27"/>
                    <a:gd name="T81" fmla="*/ 2147483647 h 25"/>
                    <a:gd name="T82" fmla="*/ 2147483647 w 27"/>
                    <a:gd name="T83" fmla="*/ 2147483647 h 25"/>
                    <a:gd name="T84" fmla="*/ 2147483647 w 27"/>
                    <a:gd name="T85" fmla="*/ 2147483647 h 25"/>
                    <a:gd name="T86" fmla="*/ 2147483647 w 27"/>
                    <a:gd name="T87" fmla="*/ 2147483647 h 25"/>
                    <a:gd name="T88" fmla="*/ 2147483647 w 27"/>
                    <a:gd name="T89" fmla="*/ 2147483647 h 25"/>
                    <a:gd name="T90" fmla="*/ 2147483647 w 27"/>
                    <a:gd name="T91" fmla="*/ 2147483647 h 25"/>
                    <a:gd name="T92" fmla="*/ 2147483647 w 27"/>
                    <a:gd name="T93" fmla="*/ 2147483647 h 25"/>
                    <a:gd name="T94" fmla="*/ 2147483647 w 27"/>
                    <a:gd name="T95" fmla="*/ 2147483647 h 25"/>
                    <a:gd name="T96" fmla="*/ 2147483647 w 27"/>
                    <a:gd name="T97" fmla="*/ 2147483647 h 25"/>
                    <a:gd name="T98" fmla="*/ 2147483647 w 27"/>
                    <a:gd name="T99" fmla="*/ 2147483647 h 25"/>
                    <a:gd name="T100" fmla="*/ 2147483647 w 27"/>
                    <a:gd name="T101" fmla="*/ 2147483647 h 25"/>
                    <a:gd name="T102" fmla="*/ 2147483647 w 27"/>
                    <a:gd name="T103" fmla="*/ 2147483647 h 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 h="25">
                      <a:moveTo>
                        <a:pt x="27" y="17"/>
                      </a:moveTo>
                      <a:lnTo>
                        <a:pt x="27" y="17"/>
                      </a:lnTo>
                      <a:lnTo>
                        <a:pt x="26" y="17"/>
                      </a:lnTo>
                      <a:lnTo>
                        <a:pt x="26" y="16"/>
                      </a:lnTo>
                      <a:lnTo>
                        <a:pt x="25" y="15"/>
                      </a:lnTo>
                      <a:lnTo>
                        <a:pt x="25" y="16"/>
                      </a:lnTo>
                      <a:lnTo>
                        <a:pt x="24" y="16"/>
                      </a:lnTo>
                      <a:lnTo>
                        <a:pt x="24" y="17"/>
                      </a:lnTo>
                      <a:lnTo>
                        <a:pt x="22" y="17"/>
                      </a:lnTo>
                      <a:lnTo>
                        <a:pt x="22" y="16"/>
                      </a:lnTo>
                      <a:lnTo>
                        <a:pt x="21" y="16"/>
                      </a:lnTo>
                      <a:lnTo>
                        <a:pt x="20" y="16"/>
                      </a:lnTo>
                      <a:lnTo>
                        <a:pt x="20" y="15"/>
                      </a:lnTo>
                      <a:lnTo>
                        <a:pt x="20" y="16"/>
                      </a:lnTo>
                      <a:lnTo>
                        <a:pt x="19" y="17"/>
                      </a:lnTo>
                      <a:lnTo>
                        <a:pt x="18" y="17"/>
                      </a:lnTo>
                      <a:lnTo>
                        <a:pt x="18" y="16"/>
                      </a:lnTo>
                      <a:lnTo>
                        <a:pt x="18" y="15"/>
                      </a:lnTo>
                      <a:lnTo>
                        <a:pt x="16" y="16"/>
                      </a:lnTo>
                      <a:lnTo>
                        <a:pt x="15" y="16"/>
                      </a:lnTo>
                      <a:lnTo>
                        <a:pt x="15" y="15"/>
                      </a:lnTo>
                      <a:lnTo>
                        <a:pt x="14" y="15"/>
                      </a:lnTo>
                      <a:lnTo>
                        <a:pt x="15" y="12"/>
                      </a:lnTo>
                      <a:lnTo>
                        <a:pt x="16" y="11"/>
                      </a:lnTo>
                      <a:lnTo>
                        <a:pt x="15" y="11"/>
                      </a:lnTo>
                      <a:lnTo>
                        <a:pt x="14" y="12"/>
                      </a:lnTo>
                      <a:lnTo>
                        <a:pt x="13" y="14"/>
                      </a:lnTo>
                      <a:lnTo>
                        <a:pt x="11" y="14"/>
                      </a:lnTo>
                      <a:lnTo>
                        <a:pt x="11" y="12"/>
                      </a:lnTo>
                      <a:lnTo>
                        <a:pt x="10" y="11"/>
                      </a:lnTo>
                      <a:lnTo>
                        <a:pt x="13" y="11"/>
                      </a:lnTo>
                      <a:lnTo>
                        <a:pt x="14" y="11"/>
                      </a:lnTo>
                      <a:lnTo>
                        <a:pt x="13" y="10"/>
                      </a:lnTo>
                      <a:lnTo>
                        <a:pt x="11" y="10"/>
                      </a:lnTo>
                      <a:lnTo>
                        <a:pt x="10" y="9"/>
                      </a:lnTo>
                      <a:lnTo>
                        <a:pt x="10" y="7"/>
                      </a:lnTo>
                      <a:lnTo>
                        <a:pt x="9" y="9"/>
                      </a:lnTo>
                      <a:lnTo>
                        <a:pt x="8" y="9"/>
                      </a:lnTo>
                      <a:lnTo>
                        <a:pt x="9" y="7"/>
                      </a:lnTo>
                      <a:lnTo>
                        <a:pt x="8" y="7"/>
                      </a:lnTo>
                      <a:lnTo>
                        <a:pt x="7" y="7"/>
                      </a:lnTo>
                      <a:lnTo>
                        <a:pt x="7" y="6"/>
                      </a:lnTo>
                      <a:lnTo>
                        <a:pt x="7" y="5"/>
                      </a:lnTo>
                      <a:lnTo>
                        <a:pt x="5" y="5"/>
                      </a:lnTo>
                      <a:lnTo>
                        <a:pt x="5" y="4"/>
                      </a:lnTo>
                      <a:lnTo>
                        <a:pt x="8" y="3"/>
                      </a:lnTo>
                      <a:lnTo>
                        <a:pt x="7" y="1"/>
                      </a:lnTo>
                      <a:lnTo>
                        <a:pt x="5" y="0"/>
                      </a:lnTo>
                      <a:lnTo>
                        <a:pt x="3" y="3"/>
                      </a:lnTo>
                      <a:lnTo>
                        <a:pt x="2" y="4"/>
                      </a:lnTo>
                      <a:lnTo>
                        <a:pt x="0" y="5"/>
                      </a:lnTo>
                      <a:lnTo>
                        <a:pt x="2" y="7"/>
                      </a:lnTo>
                      <a:lnTo>
                        <a:pt x="3" y="7"/>
                      </a:lnTo>
                      <a:lnTo>
                        <a:pt x="4" y="9"/>
                      </a:lnTo>
                      <a:lnTo>
                        <a:pt x="4" y="10"/>
                      </a:lnTo>
                      <a:lnTo>
                        <a:pt x="4" y="11"/>
                      </a:lnTo>
                      <a:lnTo>
                        <a:pt x="5" y="11"/>
                      </a:lnTo>
                      <a:lnTo>
                        <a:pt x="7" y="11"/>
                      </a:lnTo>
                      <a:lnTo>
                        <a:pt x="7" y="16"/>
                      </a:lnTo>
                      <a:lnTo>
                        <a:pt x="8" y="19"/>
                      </a:lnTo>
                      <a:lnTo>
                        <a:pt x="7" y="21"/>
                      </a:lnTo>
                      <a:lnTo>
                        <a:pt x="7" y="22"/>
                      </a:lnTo>
                      <a:lnTo>
                        <a:pt x="8" y="22"/>
                      </a:lnTo>
                      <a:lnTo>
                        <a:pt x="10" y="19"/>
                      </a:lnTo>
                      <a:lnTo>
                        <a:pt x="11" y="17"/>
                      </a:lnTo>
                      <a:lnTo>
                        <a:pt x="11" y="16"/>
                      </a:lnTo>
                      <a:lnTo>
                        <a:pt x="13" y="17"/>
                      </a:lnTo>
                      <a:lnTo>
                        <a:pt x="14" y="20"/>
                      </a:lnTo>
                      <a:lnTo>
                        <a:pt x="14" y="22"/>
                      </a:lnTo>
                      <a:lnTo>
                        <a:pt x="16" y="23"/>
                      </a:lnTo>
                      <a:lnTo>
                        <a:pt x="18" y="25"/>
                      </a:lnTo>
                      <a:lnTo>
                        <a:pt x="18" y="22"/>
                      </a:lnTo>
                      <a:lnTo>
                        <a:pt x="19" y="21"/>
                      </a:lnTo>
                      <a:lnTo>
                        <a:pt x="19" y="20"/>
                      </a:lnTo>
                      <a:lnTo>
                        <a:pt x="20" y="20"/>
                      </a:lnTo>
                      <a:lnTo>
                        <a:pt x="22" y="19"/>
                      </a:lnTo>
                      <a:lnTo>
                        <a:pt x="22" y="20"/>
                      </a:lnTo>
                      <a:lnTo>
                        <a:pt x="22" y="21"/>
                      </a:lnTo>
                      <a:lnTo>
                        <a:pt x="22" y="23"/>
                      </a:lnTo>
                      <a:lnTo>
                        <a:pt x="22" y="25"/>
                      </a:lnTo>
                      <a:lnTo>
                        <a:pt x="26" y="22"/>
                      </a:lnTo>
                      <a:lnTo>
                        <a:pt x="27" y="20"/>
                      </a:lnTo>
                      <a:lnTo>
                        <a:pt x="27"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0" name="Freeform 688"/>
                <p:cNvSpPr>
                  <a:spLocks/>
                </p:cNvSpPr>
                <p:nvPr/>
              </p:nvSpPr>
              <p:spPr bwMode="auto">
                <a:xfrm>
                  <a:off x="2391788" y="3468872"/>
                  <a:ext cx="9549" cy="7639"/>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0 w 10"/>
                    <a:gd name="T17" fmla="*/ 2147483647 h 8"/>
                    <a:gd name="T18" fmla="*/ 0 w 10"/>
                    <a:gd name="T19" fmla="*/ 2147483647 h 8"/>
                    <a:gd name="T20" fmla="*/ 2147483647 w 10"/>
                    <a:gd name="T21" fmla="*/ 2147483647 h 8"/>
                    <a:gd name="T22" fmla="*/ 2147483647 w 10"/>
                    <a:gd name="T23" fmla="*/ 2147483647 h 8"/>
                    <a:gd name="T24" fmla="*/ 2147483647 w 10"/>
                    <a:gd name="T25" fmla="*/ 0 h 8"/>
                    <a:gd name="T26" fmla="*/ 2147483647 w 10"/>
                    <a:gd name="T27" fmla="*/ 2147483647 h 8"/>
                    <a:gd name="T28" fmla="*/ 2147483647 w 10"/>
                    <a:gd name="T29" fmla="*/ 2147483647 h 8"/>
                    <a:gd name="T30" fmla="*/ 2147483647 w 10"/>
                    <a:gd name="T31" fmla="*/ 2147483647 h 8"/>
                    <a:gd name="T32" fmla="*/ 2147483647 w 10"/>
                    <a:gd name="T33" fmla="*/ 2147483647 h 8"/>
                    <a:gd name="T34" fmla="*/ 2147483647 w 10"/>
                    <a:gd name="T35" fmla="*/ 2147483647 h 8"/>
                    <a:gd name="T36" fmla="*/ 2147483647 w 10"/>
                    <a:gd name="T37" fmla="*/ 2147483647 h 8"/>
                    <a:gd name="T38" fmla="*/ 2147483647 w 10"/>
                    <a:gd name="T39" fmla="*/ 2147483647 h 8"/>
                    <a:gd name="T40" fmla="*/ 2147483647 w 10"/>
                    <a:gd name="T41" fmla="*/ 2147483647 h 8"/>
                    <a:gd name="T42" fmla="*/ 2147483647 w 10"/>
                    <a:gd name="T43" fmla="*/ 2147483647 h 8"/>
                    <a:gd name="T44" fmla="*/ 2147483647 w 10"/>
                    <a:gd name="T45" fmla="*/ 2147483647 h 8"/>
                    <a:gd name="T46" fmla="*/ 2147483647 w 10"/>
                    <a:gd name="T47" fmla="*/ 2147483647 h 8"/>
                    <a:gd name="T48" fmla="*/ 2147483647 w 10"/>
                    <a:gd name="T49" fmla="*/ 2147483647 h 8"/>
                    <a:gd name="T50" fmla="*/ 2147483647 w 10"/>
                    <a:gd name="T51" fmla="*/ 2147483647 h 8"/>
                    <a:gd name="T52" fmla="*/ 2147483647 w 10"/>
                    <a:gd name="T53" fmla="*/ 2147483647 h 8"/>
                    <a:gd name="T54" fmla="*/ 2147483647 w 10"/>
                    <a:gd name="T55" fmla="*/ 2147483647 h 8"/>
                    <a:gd name="T56" fmla="*/ 2147483647 w 10"/>
                    <a:gd name="T57" fmla="*/ 2147483647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 h="8">
                      <a:moveTo>
                        <a:pt x="8" y="8"/>
                      </a:moveTo>
                      <a:lnTo>
                        <a:pt x="8" y="8"/>
                      </a:lnTo>
                      <a:lnTo>
                        <a:pt x="8" y="7"/>
                      </a:lnTo>
                      <a:lnTo>
                        <a:pt x="6" y="6"/>
                      </a:lnTo>
                      <a:lnTo>
                        <a:pt x="2" y="6"/>
                      </a:lnTo>
                      <a:lnTo>
                        <a:pt x="2" y="5"/>
                      </a:lnTo>
                      <a:lnTo>
                        <a:pt x="0" y="4"/>
                      </a:lnTo>
                      <a:lnTo>
                        <a:pt x="2" y="1"/>
                      </a:lnTo>
                      <a:lnTo>
                        <a:pt x="2" y="0"/>
                      </a:lnTo>
                      <a:lnTo>
                        <a:pt x="3" y="1"/>
                      </a:lnTo>
                      <a:lnTo>
                        <a:pt x="4" y="4"/>
                      </a:lnTo>
                      <a:lnTo>
                        <a:pt x="4" y="5"/>
                      </a:lnTo>
                      <a:lnTo>
                        <a:pt x="6" y="4"/>
                      </a:lnTo>
                      <a:lnTo>
                        <a:pt x="8" y="4"/>
                      </a:lnTo>
                      <a:lnTo>
                        <a:pt x="10" y="4"/>
                      </a:lnTo>
                      <a:lnTo>
                        <a:pt x="10" y="6"/>
                      </a:lnTo>
                      <a:lnTo>
                        <a:pt x="8" y="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1" name="Freeform 689"/>
                <p:cNvSpPr>
                  <a:spLocks/>
                </p:cNvSpPr>
                <p:nvPr/>
              </p:nvSpPr>
              <p:spPr bwMode="auto">
                <a:xfrm>
                  <a:off x="2382239" y="3466008"/>
                  <a:ext cx="4774" cy="9549"/>
                </a:xfrm>
                <a:custGeom>
                  <a:avLst/>
                  <a:gdLst>
                    <a:gd name="T0" fmla="*/ 0 w 5"/>
                    <a:gd name="T1" fmla="*/ 2147483647 h 10"/>
                    <a:gd name="T2" fmla="*/ 0 w 5"/>
                    <a:gd name="T3" fmla="*/ 2147483647 h 10"/>
                    <a:gd name="T4" fmla="*/ 0 w 5"/>
                    <a:gd name="T5" fmla="*/ 2147483647 h 10"/>
                    <a:gd name="T6" fmla="*/ 2147483647 w 5"/>
                    <a:gd name="T7" fmla="*/ 2147483647 h 10"/>
                    <a:gd name="T8" fmla="*/ 2147483647 w 5"/>
                    <a:gd name="T9" fmla="*/ 2147483647 h 10"/>
                    <a:gd name="T10" fmla="*/ 2147483647 w 5"/>
                    <a:gd name="T11" fmla="*/ 2147483647 h 10"/>
                    <a:gd name="T12" fmla="*/ 2147483647 w 5"/>
                    <a:gd name="T13" fmla="*/ 2147483647 h 10"/>
                    <a:gd name="T14" fmla="*/ 2147483647 w 5"/>
                    <a:gd name="T15" fmla="*/ 0 h 10"/>
                    <a:gd name="T16" fmla="*/ 2147483647 w 5"/>
                    <a:gd name="T17" fmla="*/ 0 h 10"/>
                    <a:gd name="T18" fmla="*/ 2147483647 w 5"/>
                    <a:gd name="T19" fmla="*/ 0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2147483647 w 5"/>
                    <a:gd name="T29" fmla="*/ 2147483647 h 10"/>
                    <a:gd name="T30" fmla="*/ 2147483647 w 5"/>
                    <a:gd name="T31" fmla="*/ 2147483647 h 10"/>
                    <a:gd name="T32" fmla="*/ 2147483647 w 5"/>
                    <a:gd name="T33" fmla="*/ 2147483647 h 10"/>
                    <a:gd name="T34" fmla="*/ 2147483647 w 5"/>
                    <a:gd name="T35" fmla="*/ 2147483647 h 10"/>
                    <a:gd name="T36" fmla="*/ 0 w 5"/>
                    <a:gd name="T37" fmla="*/ 2147483647 h 10"/>
                    <a:gd name="T38" fmla="*/ 0 w 5"/>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 h="10">
                      <a:moveTo>
                        <a:pt x="0" y="9"/>
                      </a:moveTo>
                      <a:lnTo>
                        <a:pt x="0" y="9"/>
                      </a:lnTo>
                      <a:lnTo>
                        <a:pt x="0" y="7"/>
                      </a:lnTo>
                      <a:lnTo>
                        <a:pt x="2" y="4"/>
                      </a:lnTo>
                      <a:lnTo>
                        <a:pt x="4" y="2"/>
                      </a:lnTo>
                      <a:lnTo>
                        <a:pt x="4" y="0"/>
                      </a:lnTo>
                      <a:lnTo>
                        <a:pt x="5" y="0"/>
                      </a:lnTo>
                      <a:lnTo>
                        <a:pt x="5" y="4"/>
                      </a:lnTo>
                      <a:lnTo>
                        <a:pt x="4" y="5"/>
                      </a:lnTo>
                      <a:lnTo>
                        <a:pt x="4" y="7"/>
                      </a:lnTo>
                      <a:lnTo>
                        <a:pt x="4" y="9"/>
                      </a:lnTo>
                      <a:lnTo>
                        <a:pt x="2" y="10"/>
                      </a:lnTo>
                      <a:lnTo>
                        <a:pt x="0" y="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2" name="Freeform 690"/>
                <p:cNvSpPr>
                  <a:spLocks/>
                </p:cNvSpPr>
                <p:nvPr/>
              </p:nvSpPr>
              <p:spPr bwMode="auto">
                <a:xfrm>
                  <a:off x="2399427" y="3449775"/>
                  <a:ext cx="1910" cy="3819"/>
                </a:xfrm>
                <a:custGeom>
                  <a:avLst/>
                  <a:gdLst>
                    <a:gd name="T0" fmla="*/ 0 w 2"/>
                    <a:gd name="T1" fmla="*/ 2147483647 h 4"/>
                    <a:gd name="T2" fmla="*/ 0 w 2"/>
                    <a:gd name="T3" fmla="*/ 2147483647 h 4"/>
                    <a:gd name="T4" fmla="*/ 0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0 h 4"/>
                    <a:gd name="T16" fmla="*/ 2147483647 w 2"/>
                    <a:gd name="T17" fmla="*/ 2147483647 h 4"/>
                    <a:gd name="T18" fmla="*/ 2147483647 w 2"/>
                    <a:gd name="T19" fmla="*/ 2147483647 h 4"/>
                    <a:gd name="T20" fmla="*/ 2147483647 w 2"/>
                    <a:gd name="T21" fmla="*/ 2147483647 h 4"/>
                    <a:gd name="T22" fmla="*/ 2147483647 w 2"/>
                    <a:gd name="T23" fmla="*/ 2147483647 h 4"/>
                    <a:gd name="T24" fmla="*/ 2147483647 w 2"/>
                    <a:gd name="T25" fmla="*/ 2147483647 h 4"/>
                    <a:gd name="T26" fmla="*/ 2147483647 w 2"/>
                    <a:gd name="T27" fmla="*/ 2147483647 h 4"/>
                    <a:gd name="T28" fmla="*/ 0 w 2"/>
                    <a:gd name="T29" fmla="*/ 2147483647 h 4"/>
                    <a:gd name="T30" fmla="*/ 0 w 2"/>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 h="4">
                      <a:moveTo>
                        <a:pt x="0" y="3"/>
                      </a:moveTo>
                      <a:lnTo>
                        <a:pt x="0" y="3"/>
                      </a:lnTo>
                      <a:lnTo>
                        <a:pt x="1" y="1"/>
                      </a:lnTo>
                      <a:lnTo>
                        <a:pt x="1" y="0"/>
                      </a:lnTo>
                      <a:lnTo>
                        <a:pt x="2" y="3"/>
                      </a:lnTo>
                      <a:lnTo>
                        <a:pt x="1" y="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3" name="Freeform 691"/>
                <p:cNvSpPr>
                  <a:spLocks/>
                </p:cNvSpPr>
                <p:nvPr/>
              </p:nvSpPr>
              <p:spPr bwMode="auto">
                <a:xfrm>
                  <a:off x="2381284" y="3390574"/>
                  <a:ext cx="85937" cy="68750"/>
                </a:xfrm>
                <a:custGeom>
                  <a:avLst/>
                  <a:gdLst>
                    <a:gd name="T0" fmla="*/ 2147483647 w 90"/>
                    <a:gd name="T1" fmla="*/ 2147483647 h 72"/>
                    <a:gd name="T2" fmla="*/ 2147483647 w 90"/>
                    <a:gd name="T3" fmla="*/ 2147483647 h 72"/>
                    <a:gd name="T4" fmla="*/ 2147483647 w 90"/>
                    <a:gd name="T5" fmla="*/ 2147483647 h 72"/>
                    <a:gd name="T6" fmla="*/ 2147483647 w 90"/>
                    <a:gd name="T7" fmla="*/ 2147483647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2147483647 w 90"/>
                    <a:gd name="T19" fmla="*/ 2147483647 h 72"/>
                    <a:gd name="T20" fmla="*/ 2147483647 w 90"/>
                    <a:gd name="T21" fmla="*/ 2147483647 h 72"/>
                    <a:gd name="T22" fmla="*/ 2147483647 w 90"/>
                    <a:gd name="T23" fmla="*/ 2147483647 h 72"/>
                    <a:gd name="T24" fmla="*/ 2147483647 w 90"/>
                    <a:gd name="T25" fmla="*/ 2147483647 h 72"/>
                    <a:gd name="T26" fmla="*/ 2147483647 w 90"/>
                    <a:gd name="T27" fmla="*/ 2147483647 h 72"/>
                    <a:gd name="T28" fmla="*/ 2147483647 w 90"/>
                    <a:gd name="T29" fmla="*/ 2147483647 h 72"/>
                    <a:gd name="T30" fmla="*/ 2147483647 w 90"/>
                    <a:gd name="T31" fmla="*/ 2147483647 h 72"/>
                    <a:gd name="T32" fmla="*/ 2147483647 w 90"/>
                    <a:gd name="T33" fmla="*/ 2147483647 h 72"/>
                    <a:gd name="T34" fmla="*/ 2147483647 w 90"/>
                    <a:gd name="T35" fmla="*/ 2147483647 h 72"/>
                    <a:gd name="T36" fmla="*/ 2147483647 w 90"/>
                    <a:gd name="T37" fmla="*/ 2147483647 h 72"/>
                    <a:gd name="T38" fmla="*/ 2147483647 w 90"/>
                    <a:gd name="T39" fmla="*/ 2147483647 h 72"/>
                    <a:gd name="T40" fmla="*/ 2147483647 w 90"/>
                    <a:gd name="T41" fmla="*/ 2147483647 h 72"/>
                    <a:gd name="T42" fmla="*/ 2147483647 w 90"/>
                    <a:gd name="T43" fmla="*/ 2147483647 h 72"/>
                    <a:gd name="T44" fmla="*/ 2147483647 w 90"/>
                    <a:gd name="T45" fmla="*/ 2147483647 h 72"/>
                    <a:gd name="T46" fmla="*/ 2147483647 w 90"/>
                    <a:gd name="T47" fmla="*/ 2147483647 h 72"/>
                    <a:gd name="T48" fmla="*/ 2147483647 w 90"/>
                    <a:gd name="T49" fmla="*/ 2147483647 h 72"/>
                    <a:gd name="T50" fmla="*/ 2147483647 w 90"/>
                    <a:gd name="T51" fmla="*/ 2147483647 h 72"/>
                    <a:gd name="T52" fmla="*/ 2147483647 w 90"/>
                    <a:gd name="T53" fmla="*/ 2147483647 h 72"/>
                    <a:gd name="T54" fmla="*/ 2147483647 w 90"/>
                    <a:gd name="T55" fmla="*/ 2147483647 h 72"/>
                    <a:gd name="T56" fmla="*/ 0 w 90"/>
                    <a:gd name="T57" fmla="*/ 2147483647 h 72"/>
                    <a:gd name="T58" fmla="*/ 2147483647 w 90"/>
                    <a:gd name="T59" fmla="*/ 2147483647 h 72"/>
                    <a:gd name="T60" fmla="*/ 2147483647 w 90"/>
                    <a:gd name="T61" fmla="*/ 2147483647 h 72"/>
                    <a:gd name="T62" fmla="*/ 2147483647 w 90"/>
                    <a:gd name="T63" fmla="*/ 2147483647 h 72"/>
                    <a:gd name="T64" fmla="*/ 2147483647 w 90"/>
                    <a:gd name="T65" fmla="*/ 2147483647 h 72"/>
                    <a:gd name="T66" fmla="*/ 2147483647 w 90"/>
                    <a:gd name="T67" fmla="*/ 2147483647 h 72"/>
                    <a:gd name="T68" fmla="*/ 2147483647 w 90"/>
                    <a:gd name="T69" fmla="*/ 2147483647 h 72"/>
                    <a:gd name="T70" fmla="*/ 2147483647 w 90"/>
                    <a:gd name="T71" fmla="*/ 2147483647 h 72"/>
                    <a:gd name="T72" fmla="*/ 2147483647 w 90"/>
                    <a:gd name="T73" fmla="*/ 2147483647 h 72"/>
                    <a:gd name="T74" fmla="*/ 2147483647 w 90"/>
                    <a:gd name="T75" fmla="*/ 2147483647 h 72"/>
                    <a:gd name="T76" fmla="*/ 2147483647 w 90"/>
                    <a:gd name="T77" fmla="*/ 2147483647 h 72"/>
                    <a:gd name="T78" fmla="*/ 2147483647 w 90"/>
                    <a:gd name="T79" fmla="*/ 2147483647 h 72"/>
                    <a:gd name="T80" fmla="*/ 2147483647 w 90"/>
                    <a:gd name="T81" fmla="*/ 2147483647 h 72"/>
                    <a:gd name="T82" fmla="*/ 2147483647 w 90"/>
                    <a:gd name="T83" fmla="*/ 2147483647 h 72"/>
                    <a:gd name="T84" fmla="*/ 2147483647 w 90"/>
                    <a:gd name="T85" fmla="*/ 2147483647 h 72"/>
                    <a:gd name="T86" fmla="*/ 2147483647 w 90"/>
                    <a:gd name="T87" fmla="*/ 2147483647 h 72"/>
                    <a:gd name="T88" fmla="*/ 2147483647 w 90"/>
                    <a:gd name="T89" fmla="*/ 2147483647 h 72"/>
                    <a:gd name="T90" fmla="*/ 2147483647 w 90"/>
                    <a:gd name="T91" fmla="*/ 2147483647 h 72"/>
                    <a:gd name="T92" fmla="*/ 2147483647 w 90"/>
                    <a:gd name="T93" fmla="*/ 2147483647 h 72"/>
                    <a:gd name="T94" fmla="*/ 2147483647 w 90"/>
                    <a:gd name="T95" fmla="*/ 2147483647 h 72"/>
                    <a:gd name="T96" fmla="*/ 2147483647 w 90"/>
                    <a:gd name="T97" fmla="*/ 2147483647 h 72"/>
                    <a:gd name="T98" fmla="*/ 2147483647 w 90"/>
                    <a:gd name="T99" fmla="*/ 2147483647 h 72"/>
                    <a:gd name="T100" fmla="*/ 2147483647 w 90"/>
                    <a:gd name="T101" fmla="*/ 2147483647 h 72"/>
                    <a:gd name="T102" fmla="*/ 2147483647 w 90"/>
                    <a:gd name="T103" fmla="*/ 2147483647 h 72"/>
                    <a:gd name="T104" fmla="*/ 2147483647 w 90"/>
                    <a:gd name="T105" fmla="*/ 2147483647 h 72"/>
                    <a:gd name="T106" fmla="*/ 2147483647 w 90"/>
                    <a:gd name="T107" fmla="*/ 2147483647 h 72"/>
                    <a:gd name="T108" fmla="*/ 2147483647 w 90"/>
                    <a:gd name="T109" fmla="*/ 2147483647 h 72"/>
                    <a:gd name="T110" fmla="*/ 2147483647 w 90"/>
                    <a:gd name="T111" fmla="*/ 2147483647 h 72"/>
                    <a:gd name="T112" fmla="*/ 2147483647 w 90"/>
                    <a:gd name="T113" fmla="*/ 2147483647 h 72"/>
                    <a:gd name="T114" fmla="*/ 2147483647 w 90"/>
                    <a:gd name="T115" fmla="*/ 2147483647 h 72"/>
                    <a:gd name="T116" fmla="*/ 2147483647 w 90"/>
                    <a:gd name="T117" fmla="*/ 2147483647 h 72"/>
                    <a:gd name="T118" fmla="*/ 2147483647 w 90"/>
                    <a:gd name="T119" fmla="*/ 2147483647 h 72"/>
                    <a:gd name="T120" fmla="*/ 2147483647 w 90"/>
                    <a:gd name="T121" fmla="*/ 2147483647 h 72"/>
                    <a:gd name="T122" fmla="*/ 2147483647 w 90"/>
                    <a:gd name="T123" fmla="*/ 2147483647 h 72"/>
                    <a:gd name="T124" fmla="*/ 2147483647 w 90"/>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 h="72">
                      <a:moveTo>
                        <a:pt x="84" y="0"/>
                      </a:moveTo>
                      <a:lnTo>
                        <a:pt x="84" y="0"/>
                      </a:lnTo>
                      <a:lnTo>
                        <a:pt x="82" y="1"/>
                      </a:lnTo>
                      <a:lnTo>
                        <a:pt x="81" y="3"/>
                      </a:lnTo>
                      <a:lnTo>
                        <a:pt x="79" y="6"/>
                      </a:lnTo>
                      <a:lnTo>
                        <a:pt x="77" y="6"/>
                      </a:lnTo>
                      <a:lnTo>
                        <a:pt x="79" y="7"/>
                      </a:lnTo>
                      <a:lnTo>
                        <a:pt x="81" y="12"/>
                      </a:lnTo>
                      <a:lnTo>
                        <a:pt x="81" y="13"/>
                      </a:lnTo>
                      <a:lnTo>
                        <a:pt x="81" y="14"/>
                      </a:lnTo>
                      <a:lnTo>
                        <a:pt x="81" y="16"/>
                      </a:lnTo>
                      <a:lnTo>
                        <a:pt x="80" y="13"/>
                      </a:lnTo>
                      <a:lnTo>
                        <a:pt x="79" y="12"/>
                      </a:lnTo>
                      <a:lnTo>
                        <a:pt x="79" y="16"/>
                      </a:lnTo>
                      <a:lnTo>
                        <a:pt x="79" y="17"/>
                      </a:lnTo>
                      <a:lnTo>
                        <a:pt x="79" y="18"/>
                      </a:lnTo>
                      <a:lnTo>
                        <a:pt x="77" y="17"/>
                      </a:lnTo>
                      <a:lnTo>
                        <a:pt x="77" y="18"/>
                      </a:lnTo>
                      <a:lnTo>
                        <a:pt x="77" y="19"/>
                      </a:lnTo>
                      <a:lnTo>
                        <a:pt x="76" y="19"/>
                      </a:lnTo>
                      <a:lnTo>
                        <a:pt x="75" y="21"/>
                      </a:lnTo>
                      <a:lnTo>
                        <a:pt x="74" y="19"/>
                      </a:lnTo>
                      <a:lnTo>
                        <a:pt x="74" y="18"/>
                      </a:lnTo>
                      <a:lnTo>
                        <a:pt x="75" y="17"/>
                      </a:lnTo>
                      <a:lnTo>
                        <a:pt x="75" y="16"/>
                      </a:lnTo>
                      <a:lnTo>
                        <a:pt x="74" y="14"/>
                      </a:lnTo>
                      <a:lnTo>
                        <a:pt x="73" y="14"/>
                      </a:lnTo>
                      <a:lnTo>
                        <a:pt x="74" y="17"/>
                      </a:lnTo>
                      <a:lnTo>
                        <a:pt x="73" y="17"/>
                      </a:lnTo>
                      <a:lnTo>
                        <a:pt x="71" y="18"/>
                      </a:lnTo>
                      <a:lnTo>
                        <a:pt x="71" y="19"/>
                      </a:lnTo>
                      <a:lnTo>
                        <a:pt x="70" y="19"/>
                      </a:lnTo>
                      <a:lnTo>
                        <a:pt x="71" y="17"/>
                      </a:lnTo>
                      <a:lnTo>
                        <a:pt x="71" y="16"/>
                      </a:lnTo>
                      <a:lnTo>
                        <a:pt x="73" y="13"/>
                      </a:lnTo>
                      <a:lnTo>
                        <a:pt x="74" y="11"/>
                      </a:lnTo>
                      <a:lnTo>
                        <a:pt x="74" y="10"/>
                      </a:lnTo>
                      <a:lnTo>
                        <a:pt x="70" y="11"/>
                      </a:lnTo>
                      <a:lnTo>
                        <a:pt x="69" y="11"/>
                      </a:lnTo>
                      <a:lnTo>
                        <a:pt x="66" y="12"/>
                      </a:lnTo>
                      <a:lnTo>
                        <a:pt x="65" y="13"/>
                      </a:lnTo>
                      <a:lnTo>
                        <a:pt x="65" y="14"/>
                      </a:lnTo>
                      <a:lnTo>
                        <a:pt x="64" y="14"/>
                      </a:lnTo>
                      <a:lnTo>
                        <a:pt x="63" y="13"/>
                      </a:lnTo>
                      <a:lnTo>
                        <a:pt x="60" y="14"/>
                      </a:lnTo>
                      <a:lnTo>
                        <a:pt x="58" y="16"/>
                      </a:lnTo>
                      <a:lnTo>
                        <a:pt x="58" y="21"/>
                      </a:lnTo>
                      <a:lnTo>
                        <a:pt x="57" y="23"/>
                      </a:lnTo>
                      <a:lnTo>
                        <a:pt x="55" y="24"/>
                      </a:lnTo>
                      <a:lnTo>
                        <a:pt x="55" y="26"/>
                      </a:lnTo>
                      <a:lnTo>
                        <a:pt x="54" y="24"/>
                      </a:lnTo>
                      <a:lnTo>
                        <a:pt x="54" y="22"/>
                      </a:lnTo>
                      <a:lnTo>
                        <a:pt x="54" y="21"/>
                      </a:lnTo>
                      <a:lnTo>
                        <a:pt x="53" y="23"/>
                      </a:lnTo>
                      <a:lnTo>
                        <a:pt x="52" y="23"/>
                      </a:lnTo>
                      <a:lnTo>
                        <a:pt x="50" y="22"/>
                      </a:lnTo>
                      <a:lnTo>
                        <a:pt x="50" y="21"/>
                      </a:lnTo>
                      <a:lnTo>
                        <a:pt x="49" y="21"/>
                      </a:lnTo>
                      <a:lnTo>
                        <a:pt x="48" y="24"/>
                      </a:lnTo>
                      <a:lnTo>
                        <a:pt x="48" y="26"/>
                      </a:lnTo>
                      <a:lnTo>
                        <a:pt x="47" y="26"/>
                      </a:lnTo>
                      <a:lnTo>
                        <a:pt x="44" y="26"/>
                      </a:lnTo>
                      <a:lnTo>
                        <a:pt x="42" y="26"/>
                      </a:lnTo>
                      <a:lnTo>
                        <a:pt x="41" y="26"/>
                      </a:lnTo>
                      <a:lnTo>
                        <a:pt x="42" y="29"/>
                      </a:lnTo>
                      <a:lnTo>
                        <a:pt x="41" y="29"/>
                      </a:lnTo>
                      <a:lnTo>
                        <a:pt x="41" y="30"/>
                      </a:lnTo>
                      <a:lnTo>
                        <a:pt x="39" y="29"/>
                      </a:lnTo>
                      <a:lnTo>
                        <a:pt x="39" y="28"/>
                      </a:lnTo>
                      <a:lnTo>
                        <a:pt x="38" y="28"/>
                      </a:lnTo>
                      <a:lnTo>
                        <a:pt x="37" y="29"/>
                      </a:lnTo>
                      <a:lnTo>
                        <a:pt x="36" y="30"/>
                      </a:lnTo>
                      <a:lnTo>
                        <a:pt x="33" y="29"/>
                      </a:lnTo>
                      <a:lnTo>
                        <a:pt x="32" y="28"/>
                      </a:lnTo>
                      <a:lnTo>
                        <a:pt x="31" y="28"/>
                      </a:lnTo>
                      <a:lnTo>
                        <a:pt x="30" y="30"/>
                      </a:lnTo>
                      <a:lnTo>
                        <a:pt x="27" y="32"/>
                      </a:lnTo>
                      <a:lnTo>
                        <a:pt x="27" y="33"/>
                      </a:lnTo>
                      <a:lnTo>
                        <a:pt x="27" y="34"/>
                      </a:lnTo>
                      <a:lnTo>
                        <a:pt x="24" y="35"/>
                      </a:lnTo>
                      <a:lnTo>
                        <a:pt x="20" y="37"/>
                      </a:lnTo>
                      <a:lnTo>
                        <a:pt x="19" y="37"/>
                      </a:lnTo>
                      <a:lnTo>
                        <a:pt x="17" y="38"/>
                      </a:lnTo>
                      <a:lnTo>
                        <a:pt x="14" y="39"/>
                      </a:lnTo>
                      <a:lnTo>
                        <a:pt x="13" y="39"/>
                      </a:lnTo>
                      <a:lnTo>
                        <a:pt x="14" y="40"/>
                      </a:lnTo>
                      <a:lnTo>
                        <a:pt x="15" y="41"/>
                      </a:lnTo>
                      <a:lnTo>
                        <a:pt x="15" y="43"/>
                      </a:lnTo>
                      <a:lnTo>
                        <a:pt x="16" y="43"/>
                      </a:lnTo>
                      <a:lnTo>
                        <a:pt x="17" y="44"/>
                      </a:lnTo>
                      <a:lnTo>
                        <a:pt x="20" y="44"/>
                      </a:lnTo>
                      <a:lnTo>
                        <a:pt x="20" y="43"/>
                      </a:lnTo>
                      <a:lnTo>
                        <a:pt x="21" y="43"/>
                      </a:lnTo>
                      <a:lnTo>
                        <a:pt x="22" y="43"/>
                      </a:lnTo>
                      <a:lnTo>
                        <a:pt x="25" y="44"/>
                      </a:lnTo>
                      <a:lnTo>
                        <a:pt x="27" y="45"/>
                      </a:lnTo>
                      <a:lnTo>
                        <a:pt x="28" y="46"/>
                      </a:lnTo>
                      <a:lnTo>
                        <a:pt x="26" y="45"/>
                      </a:lnTo>
                      <a:lnTo>
                        <a:pt x="24" y="44"/>
                      </a:lnTo>
                      <a:lnTo>
                        <a:pt x="22" y="45"/>
                      </a:lnTo>
                      <a:lnTo>
                        <a:pt x="21" y="45"/>
                      </a:lnTo>
                      <a:lnTo>
                        <a:pt x="19" y="45"/>
                      </a:lnTo>
                      <a:lnTo>
                        <a:pt x="19" y="48"/>
                      </a:lnTo>
                      <a:lnTo>
                        <a:pt x="17" y="48"/>
                      </a:lnTo>
                      <a:lnTo>
                        <a:pt x="17" y="46"/>
                      </a:lnTo>
                      <a:lnTo>
                        <a:pt x="17" y="45"/>
                      </a:lnTo>
                      <a:lnTo>
                        <a:pt x="16" y="45"/>
                      </a:lnTo>
                      <a:lnTo>
                        <a:pt x="15" y="45"/>
                      </a:lnTo>
                      <a:lnTo>
                        <a:pt x="14" y="45"/>
                      </a:lnTo>
                      <a:lnTo>
                        <a:pt x="13" y="45"/>
                      </a:lnTo>
                      <a:lnTo>
                        <a:pt x="13" y="46"/>
                      </a:lnTo>
                      <a:lnTo>
                        <a:pt x="11" y="48"/>
                      </a:lnTo>
                      <a:lnTo>
                        <a:pt x="10" y="46"/>
                      </a:lnTo>
                      <a:lnTo>
                        <a:pt x="8" y="46"/>
                      </a:lnTo>
                      <a:lnTo>
                        <a:pt x="8" y="45"/>
                      </a:lnTo>
                      <a:lnTo>
                        <a:pt x="6" y="45"/>
                      </a:lnTo>
                      <a:lnTo>
                        <a:pt x="5" y="48"/>
                      </a:lnTo>
                      <a:lnTo>
                        <a:pt x="3" y="48"/>
                      </a:lnTo>
                      <a:lnTo>
                        <a:pt x="0" y="48"/>
                      </a:lnTo>
                      <a:lnTo>
                        <a:pt x="4" y="51"/>
                      </a:lnTo>
                      <a:lnTo>
                        <a:pt x="5" y="50"/>
                      </a:lnTo>
                      <a:lnTo>
                        <a:pt x="4" y="50"/>
                      </a:lnTo>
                      <a:lnTo>
                        <a:pt x="5" y="50"/>
                      </a:lnTo>
                      <a:lnTo>
                        <a:pt x="6" y="51"/>
                      </a:lnTo>
                      <a:lnTo>
                        <a:pt x="8" y="52"/>
                      </a:lnTo>
                      <a:lnTo>
                        <a:pt x="9" y="54"/>
                      </a:lnTo>
                      <a:lnTo>
                        <a:pt x="9" y="52"/>
                      </a:lnTo>
                      <a:lnTo>
                        <a:pt x="10" y="52"/>
                      </a:lnTo>
                      <a:lnTo>
                        <a:pt x="11" y="54"/>
                      </a:lnTo>
                      <a:lnTo>
                        <a:pt x="13" y="54"/>
                      </a:lnTo>
                      <a:lnTo>
                        <a:pt x="13" y="52"/>
                      </a:lnTo>
                      <a:lnTo>
                        <a:pt x="15" y="54"/>
                      </a:lnTo>
                      <a:lnTo>
                        <a:pt x="17" y="55"/>
                      </a:lnTo>
                      <a:lnTo>
                        <a:pt x="19" y="56"/>
                      </a:lnTo>
                      <a:lnTo>
                        <a:pt x="19" y="55"/>
                      </a:lnTo>
                      <a:lnTo>
                        <a:pt x="19" y="54"/>
                      </a:lnTo>
                      <a:lnTo>
                        <a:pt x="19" y="51"/>
                      </a:lnTo>
                      <a:lnTo>
                        <a:pt x="20" y="52"/>
                      </a:lnTo>
                      <a:lnTo>
                        <a:pt x="21" y="51"/>
                      </a:lnTo>
                      <a:lnTo>
                        <a:pt x="22" y="51"/>
                      </a:lnTo>
                      <a:lnTo>
                        <a:pt x="22" y="52"/>
                      </a:lnTo>
                      <a:lnTo>
                        <a:pt x="20" y="54"/>
                      </a:lnTo>
                      <a:lnTo>
                        <a:pt x="22" y="54"/>
                      </a:lnTo>
                      <a:lnTo>
                        <a:pt x="25" y="54"/>
                      </a:lnTo>
                      <a:lnTo>
                        <a:pt x="24" y="54"/>
                      </a:lnTo>
                      <a:lnTo>
                        <a:pt x="24" y="55"/>
                      </a:lnTo>
                      <a:lnTo>
                        <a:pt x="22" y="56"/>
                      </a:lnTo>
                      <a:lnTo>
                        <a:pt x="21" y="57"/>
                      </a:lnTo>
                      <a:lnTo>
                        <a:pt x="20" y="59"/>
                      </a:lnTo>
                      <a:lnTo>
                        <a:pt x="20" y="60"/>
                      </a:lnTo>
                      <a:lnTo>
                        <a:pt x="22" y="60"/>
                      </a:lnTo>
                      <a:lnTo>
                        <a:pt x="24" y="59"/>
                      </a:lnTo>
                      <a:lnTo>
                        <a:pt x="22" y="59"/>
                      </a:lnTo>
                      <a:lnTo>
                        <a:pt x="24" y="59"/>
                      </a:lnTo>
                      <a:lnTo>
                        <a:pt x="25" y="59"/>
                      </a:lnTo>
                      <a:lnTo>
                        <a:pt x="24" y="60"/>
                      </a:lnTo>
                      <a:lnTo>
                        <a:pt x="22" y="60"/>
                      </a:lnTo>
                      <a:lnTo>
                        <a:pt x="24" y="60"/>
                      </a:lnTo>
                      <a:lnTo>
                        <a:pt x="25" y="60"/>
                      </a:lnTo>
                      <a:lnTo>
                        <a:pt x="25" y="61"/>
                      </a:lnTo>
                      <a:lnTo>
                        <a:pt x="25" y="62"/>
                      </a:lnTo>
                      <a:lnTo>
                        <a:pt x="24" y="63"/>
                      </a:lnTo>
                      <a:lnTo>
                        <a:pt x="25" y="65"/>
                      </a:lnTo>
                      <a:lnTo>
                        <a:pt x="25" y="66"/>
                      </a:lnTo>
                      <a:lnTo>
                        <a:pt x="27" y="66"/>
                      </a:lnTo>
                      <a:lnTo>
                        <a:pt x="28" y="68"/>
                      </a:lnTo>
                      <a:lnTo>
                        <a:pt x="30" y="68"/>
                      </a:lnTo>
                      <a:lnTo>
                        <a:pt x="31" y="68"/>
                      </a:lnTo>
                      <a:lnTo>
                        <a:pt x="31" y="67"/>
                      </a:lnTo>
                      <a:lnTo>
                        <a:pt x="32" y="67"/>
                      </a:lnTo>
                      <a:lnTo>
                        <a:pt x="33" y="68"/>
                      </a:lnTo>
                      <a:lnTo>
                        <a:pt x="35" y="68"/>
                      </a:lnTo>
                      <a:lnTo>
                        <a:pt x="35" y="70"/>
                      </a:lnTo>
                      <a:lnTo>
                        <a:pt x="35" y="71"/>
                      </a:lnTo>
                      <a:lnTo>
                        <a:pt x="36" y="72"/>
                      </a:lnTo>
                      <a:lnTo>
                        <a:pt x="37" y="72"/>
                      </a:lnTo>
                      <a:lnTo>
                        <a:pt x="37" y="70"/>
                      </a:lnTo>
                      <a:lnTo>
                        <a:pt x="36" y="67"/>
                      </a:lnTo>
                      <a:lnTo>
                        <a:pt x="35" y="66"/>
                      </a:lnTo>
                      <a:lnTo>
                        <a:pt x="32" y="63"/>
                      </a:lnTo>
                      <a:lnTo>
                        <a:pt x="32" y="62"/>
                      </a:lnTo>
                      <a:lnTo>
                        <a:pt x="33" y="62"/>
                      </a:lnTo>
                      <a:lnTo>
                        <a:pt x="35" y="63"/>
                      </a:lnTo>
                      <a:lnTo>
                        <a:pt x="36" y="63"/>
                      </a:lnTo>
                      <a:lnTo>
                        <a:pt x="38" y="63"/>
                      </a:lnTo>
                      <a:lnTo>
                        <a:pt x="39" y="65"/>
                      </a:lnTo>
                      <a:lnTo>
                        <a:pt x="41" y="65"/>
                      </a:lnTo>
                      <a:lnTo>
                        <a:pt x="42" y="62"/>
                      </a:lnTo>
                      <a:lnTo>
                        <a:pt x="42" y="61"/>
                      </a:lnTo>
                      <a:lnTo>
                        <a:pt x="41" y="59"/>
                      </a:lnTo>
                      <a:lnTo>
                        <a:pt x="43" y="59"/>
                      </a:lnTo>
                      <a:lnTo>
                        <a:pt x="44" y="59"/>
                      </a:lnTo>
                      <a:lnTo>
                        <a:pt x="46" y="57"/>
                      </a:lnTo>
                      <a:lnTo>
                        <a:pt x="47" y="57"/>
                      </a:lnTo>
                      <a:lnTo>
                        <a:pt x="48" y="57"/>
                      </a:lnTo>
                      <a:lnTo>
                        <a:pt x="49" y="56"/>
                      </a:lnTo>
                      <a:lnTo>
                        <a:pt x="50" y="55"/>
                      </a:lnTo>
                      <a:lnTo>
                        <a:pt x="52" y="55"/>
                      </a:lnTo>
                      <a:lnTo>
                        <a:pt x="53" y="55"/>
                      </a:lnTo>
                      <a:lnTo>
                        <a:pt x="52" y="55"/>
                      </a:lnTo>
                      <a:lnTo>
                        <a:pt x="50" y="54"/>
                      </a:lnTo>
                      <a:lnTo>
                        <a:pt x="48" y="51"/>
                      </a:lnTo>
                      <a:lnTo>
                        <a:pt x="48" y="52"/>
                      </a:lnTo>
                      <a:lnTo>
                        <a:pt x="46" y="50"/>
                      </a:lnTo>
                      <a:lnTo>
                        <a:pt x="43" y="50"/>
                      </a:lnTo>
                      <a:lnTo>
                        <a:pt x="42" y="49"/>
                      </a:lnTo>
                      <a:lnTo>
                        <a:pt x="43" y="49"/>
                      </a:lnTo>
                      <a:lnTo>
                        <a:pt x="46" y="49"/>
                      </a:lnTo>
                      <a:lnTo>
                        <a:pt x="47" y="50"/>
                      </a:lnTo>
                      <a:lnTo>
                        <a:pt x="47" y="49"/>
                      </a:lnTo>
                      <a:lnTo>
                        <a:pt x="47" y="48"/>
                      </a:lnTo>
                      <a:lnTo>
                        <a:pt x="48" y="46"/>
                      </a:lnTo>
                      <a:lnTo>
                        <a:pt x="49" y="46"/>
                      </a:lnTo>
                      <a:lnTo>
                        <a:pt x="49" y="45"/>
                      </a:lnTo>
                      <a:lnTo>
                        <a:pt x="49" y="43"/>
                      </a:lnTo>
                      <a:lnTo>
                        <a:pt x="50" y="41"/>
                      </a:lnTo>
                      <a:lnTo>
                        <a:pt x="53" y="41"/>
                      </a:lnTo>
                      <a:lnTo>
                        <a:pt x="54" y="41"/>
                      </a:lnTo>
                      <a:lnTo>
                        <a:pt x="55" y="40"/>
                      </a:lnTo>
                      <a:lnTo>
                        <a:pt x="60" y="39"/>
                      </a:lnTo>
                      <a:lnTo>
                        <a:pt x="63" y="38"/>
                      </a:lnTo>
                      <a:lnTo>
                        <a:pt x="62" y="37"/>
                      </a:lnTo>
                      <a:lnTo>
                        <a:pt x="59" y="37"/>
                      </a:lnTo>
                      <a:lnTo>
                        <a:pt x="58" y="35"/>
                      </a:lnTo>
                      <a:lnTo>
                        <a:pt x="57" y="35"/>
                      </a:lnTo>
                      <a:lnTo>
                        <a:pt x="55" y="34"/>
                      </a:lnTo>
                      <a:lnTo>
                        <a:pt x="58" y="35"/>
                      </a:lnTo>
                      <a:lnTo>
                        <a:pt x="59" y="35"/>
                      </a:lnTo>
                      <a:lnTo>
                        <a:pt x="60" y="35"/>
                      </a:lnTo>
                      <a:lnTo>
                        <a:pt x="65" y="34"/>
                      </a:lnTo>
                      <a:lnTo>
                        <a:pt x="66" y="32"/>
                      </a:lnTo>
                      <a:lnTo>
                        <a:pt x="69" y="29"/>
                      </a:lnTo>
                      <a:lnTo>
                        <a:pt x="70" y="27"/>
                      </a:lnTo>
                      <a:lnTo>
                        <a:pt x="73" y="24"/>
                      </a:lnTo>
                      <a:lnTo>
                        <a:pt x="74" y="23"/>
                      </a:lnTo>
                      <a:lnTo>
                        <a:pt x="75" y="22"/>
                      </a:lnTo>
                      <a:lnTo>
                        <a:pt x="79" y="23"/>
                      </a:lnTo>
                      <a:lnTo>
                        <a:pt x="80" y="23"/>
                      </a:lnTo>
                      <a:lnTo>
                        <a:pt x="82" y="21"/>
                      </a:lnTo>
                      <a:lnTo>
                        <a:pt x="86" y="19"/>
                      </a:lnTo>
                      <a:lnTo>
                        <a:pt x="87" y="18"/>
                      </a:lnTo>
                      <a:lnTo>
                        <a:pt x="88" y="17"/>
                      </a:lnTo>
                      <a:lnTo>
                        <a:pt x="88" y="14"/>
                      </a:lnTo>
                      <a:lnTo>
                        <a:pt x="90" y="13"/>
                      </a:lnTo>
                      <a:lnTo>
                        <a:pt x="88" y="11"/>
                      </a:lnTo>
                      <a:lnTo>
                        <a:pt x="87" y="10"/>
                      </a:lnTo>
                      <a:lnTo>
                        <a:pt x="86" y="8"/>
                      </a:lnTo>
                      <a:lnTo>
                        <a:pt x="85" y="7"/>
                      </a:lnTo>
                      <a:lnTo>
                        <a:pt x="85" y="5"/>
                      </a:lnTo>
                      <a:lnTo>
                        <a:pt x="8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4" name="Freeform 692"/>
                <p:cNvSpPr>
                  <a:spLocks/>
                </p:cNvSpPr>
                <p:nvPr/>
              </p:nvSpPr>
              <p:spPr bwMode="auto">
                <a:xfrm>
                  <a:off x="2345000" y="3494653"/>
                  <a:ext cx="22917" cy="38194"/>
                </a:xfrm>
                <a:custGeom>
                  <a:avLst/>
                  <a:gdLst>
                    <a:gd name="T0" fmla="*/ 2147483647 w 24"/>
                    <a:gd name="T1" fmla="*/ 0 h 40"/>
                    <a:gd name="T2" fmla="*/ 2147483647 w 24"/>
                    <a:gd name="T3" fmla="*/ 2147483647 h 40"/>
                    <a:gd name="T4" fmla="*/ 2147483647 w 24"/>
                    <a:gd name="T5" fmla="*/ 0 h 40"/>
                    <a:gd name="T6" fmla="*/ 2147483647 w 24"/>
                    <a:gd name="T7" fmla="*/ 2147483647 h 40"/>
                    <a:gd name="T8" fmla="*/ 2147483647 w 24"/>
                    <a:gd name="T9" fmla="*/ 2147483647 h 40"/>
                    <a:gd name="T10" fmla="*/ 2147483647 w 24"/>
                    <a:gd name="T11" fmla="*/ 2147483647 h 40"/>
                    <a:gd name="T12" fmla="*/ 2147483647 w 24"/>
                    <a:gd name="T13" fmla="*/ 2147483647 h 40"/>
                    <a:gd name="T14" fmla="*/ 2147483647 w 24"/>
                    <a:gd name="T15" fmla="*/ 2147483647 h 40"/>
                    <a:gd name="T16" fmla="*/ 0 w 24"/>
                    <a:gd name="T17" fmla="*/ 2147483647 h 40"/>
                    <a:gd name="T18" fmla="*/ 0 w 24"/>
                    <a:gd name="T19" fmla="*/ 2147483647 h 40"/>
                    <a:gd name="T20" fmla="*/ 0 w 24"/>
                    <a:gd name="T21" fmla="*/ 2147483647 h 40"/>
                    <a:gd name="T22" fmla="*/ 2147483647 w 24"/>
                    <a:gd name="T23" fmla="*/ 2147483647 h 40"/>
                    <a:gd name="T24" fmla="*/ 2147483647 w 24"/>
                    <a:gd name="T25" fmla="*/ 2147483647 h 40"/>
                    <a:gd name="T26" fmla="*/ 2147483647 w 24"/>
                    <a:gd name="T27" fmla="*/ 2147483647 h 40"/>
                    <a:gd name="T28" fmla="*/ 2147483647 w 24"/>
                    <a:gd name="T29" fmla="*/ 2147483647 h 40"/>
                    <a:gd name="T30" fmla="*/ 2147483647 w 24"/>
                    <a:gd name="T31" fmla="*/ 2147483647 h 40"/>
                    <a:gd name="T32" fmla="*/ 2147483647 w 24"/>
                    <a:gd name="T33" fmla="*/ 2147483647 h 40"/>
                    <a:gd name="T34" fmla="*/ 2147483647 w 24"/>
                    <a:gd name="T35" fmla="*/ 2147483647 h 40"/>
                    <a:gd name="T36" fmla="*/ 2147483647 w 24"/>
                    <a:gd name="T37" fmla="*/ 2147483647 h 40"/>
                    <a:gd name="T38" fmla="*/ 2147483647 w 24"/>
                    <a:gd name="T39" fmla="*/ 2147483647 h 40"/>
                    <a:gd name="T40" fmla="*/ 2147483647 w 24"/>
                    <a:gd name="T41" fmla="*/ 2147483647 h 40"/>
                    <a:gd name="T42" fmla="*/ 0 w 24"/>
                    <a:gd name="T43" fmla="*/ 2147483647 h 40"/>
                    <a:gd name="T44" fmla="*/ 2147483647 w 24"/>
                    <a:gd name="T45" fmla="*/ 2147483647 h 40"/>
                    <a:gd name="T46" fmla="*/ 2147483647 w 24"/>
                    <a:gd name="T47" fmla="*/ 2147483647 h 40"/>
                    <a:gd name="T48" fmla="*/ 2147483647 w 24"/>
                    <a:gd name="T49" fmla="*/ 2147483647 h 40"/>
                    <a:gd name="T50" fmla="*/ 2147483647 w 24"/>
                    <a:gd name="T51" fmla="*/ 2147483647 h 40"/>
                    <a:gd name="T52" fmla="*/ 2147483647 w 24"/>
                    <a:gd name="T53" fmla="*/ 2147483647 h 40"/>
                    <a:gd name="T54" fmla="*/ 2147483647 w 24"/>
                    <a:gd name="T55" fmla="*/ 2147483647 h 40"/>
                    <a:gd name="T56" fmla="*/ 2147483647 w 24"/>
                    <a:gd name="T57" fmla="*/ 2147483647 h 40"/>
                    <a:gd name="T58" fmla="*/ 2147483647 w 24"/>
                    <a:gd name="T59" fmla="*/ 2147483647 h 40"/>
                    <a:gd name="T60" fmla="*/ 2147483647 w 24"/>
                    <a:gd name="T61" fmla="*/ 2147483647 h 40"/>
                    <a:gd name="T62" fmla="*/ 2147483647 w 24"/>
                    <a:gd name="T63" fmla="*/ 2147483647 h 40"/>
                    <a:gd name="T64" fmla="*/ 2147483647 w 24"/>
                    <a:gd name="T65" fmla="*/ 2147483647 h 40"/>
                    <a:gd name="T66" fmla="*/ 2147483647 w 24"/>
                    <a:gd name="T67" fmla="*/ 2147483647 h 40"/>
                    <a:gd name="T68" fmla="*/ 2147483647 w 24"/>
                    <a:gd name="T69" fmla="*/ 2147483647 h 40"/>
                    <a:gd name="T70" fmla="*/ 2147483647 w 24"/>
                    <a:gd name="T71" fmla="*/ 2147483647 h 40"/>
                    <a:gd name="T72" fmla="*/ 2147483647 w 24"/>
                    <a:gd name="T73" fmla="*/ 2147483647 h 40"/>
                    <a:gd name="T74" fmla="*/ 2147483647 w 24"/>
                    <a:gd name="T75" fmla="*/ 2147483647 h 40"/>
                    <a:gd name="T76" fmla="*/ 2147483647 w 24"/>
                    <a:gd name="T77" fmla="*/ 2147483647 h 40"/>
                    <a:gd name="T78" fmla="*/ 2147483647 w 24"/>
                    <a:gd name="T79" fmla="*/ 2147483647 h 40"/>
                    <a:gd name="T80" fmla="*/ 2147483647 w 24"/>
                    <a:gd name="T81" fmla="*/ 2147483647 h 40"/>
                    <a:gd name="T82" fmla="*/ 2147483647 w 24"/>
                    <a:gd name="T83" fmla="*/ 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40">
                      <a:moveTo>
                        <a:pt x="14" y="0"/>
                      </a:moveTo>
                      <a:lnTo>
                        <a:pt x="14" y="0"/>
                      </a:lnTo>
                      <a:lnTo>
                        <a:pt x="11" y="1"/>
                      </a:lnTo>
                      <a:lnTo>
                        <a:pt x="8" y="1"/>
                      </a:lnTo>
                      <a:lnTo>
                        <a:pt x="4" y="0"/>
                      </a:lnTo>
                      <a:lnTo>
                        <a:pt x="3" y="1"/>
                      </a:lnTo>
                      <a:lnTo>
                        <a:pt x="3" y="3"/>
                      </a:lnTo>
                      <a:lnTo>
                        <a:pt x="2" y="5"/>
                      </a:lnTo>
                      <a:lnTo>
                        <a:pt x="2" y="6"/>
                      </a:lnTo>
                      <a:lnTo>
                        <a:pt x="2" y="7"/>
                      </a:lnTo>
                      <a:lnTo>
                        <a:pt x="2" y="8"/>
                      </a:lnTo>
                      <a:lnTo>
                        <a:pt x="0" y="8"/>
                      </a:lnTo>
                      <a:lnTo>
                        <a:pt x="0" y="11"/>
                      </a:lnTo>
                      <a:lnTo>
                        <a:pt x="0" y="12"/>
                      </a:lnTo>
                      <a:lnTo>
                        <a:pt x="3" y="13"/>
                      </a:lnTo>
                      <a:lnTo>
                        <a:pt x="4" y="16"/>
                      </a:lnTo>
                      <a:lnTo>
                        <a:pt x="2" y="14"/>
                      </a:lnTo>
                      <a:lnTo>
                        <a:pt x="2" y="17"/>
                      </a:lnTo>
                      <a:lnTo>
                        <a:pt x="3" y="21"/>
                      </a:lnTo>
                      <a:lnTo>
                        <a:pt x="4" y="22"/>
                      </a:lnTo>
                      <a:lnTo>
                        <a:pt x="8" y="21"/>
                      </a:lnTo>
                      <a:lnTo>
                        <a:pt x="6" y="22"/>
                      </a:lnTo>
                      <a:lnTo>
                        <a:pt x="4" y="23"/>
                      </a:lnTo>
                      <a:lnTo>
                        <a:pt x="3" y="28"/>
                      </a:lnTo>
                      <a:lnTo>
                        <a:pt x="2" y="28"/>
                      </a:lnTo>
                      <a:lnTo>
                        <a:pt x="0" y="29"/>
                      </a:lnTo>
                      <a:lnTo>
                        <a:pt x="0" y="30"/>
                      </a:lnTo>
                      <a:lnTo>
                        <a:pt x="3" y="32"/>
                      </a:lnTo>
                      <a:lnTo>
                        <a:pt x="5" y="33"/>
                      </a:lnTo>
                      <a:lnTo>
                        <a:pt x="6" y="35"/>
                      </a:lnTo>
                      <a:lnTo>
                        <a:pt x="6" y="37"/>
                      </a:lnTo>
                      <a:lnTo>
                        <a:pt x="8" y="39"/>
                      </a:lnTo>
                      <a:lnTo>
                        <a:pt x="10" y="40"/>
                      </a:lnTo>
                      <a:lnTo>
                        <a:pt x="14" y="39"/>
                      </a:lnTo>
                      <a:lnTo>
                        <a:pt x="16" y="38"/>
                      </a:lnTo>
                      <a:lnTo>
                        <a:pt x="17" y="37"/>
                      </a:lnTo>
                      <a:lnTo>
                        <a:pt x="19" y="34"/>
                      </a:lnTo>
                      <a:lnTo>
                        <a:pt x="21" y="30"/>
                      </a:lnTo>
                      <a:lnTo>
                        <a:pt x="21" y="28"/>
                      </a:lnTo>
                      <a:lnTo>
                        <a:pt x="22" y="27"/>
                      </a:lnTo>
                      <a:lnTo>
                        <a:pt x="22" y="24"/>
                      </a:lnTo>
                      <a:lnTo>
                        <a:pt x="24" y="22"/>
                      </a:lnTo>
                      <a:lnTo>
                        <a:pt x="22" y="21"/>
                      </a:lnTo>
                      <a:lnTo>
                        <a:pt x="21" y="19"/>
                      </a:lnTo>
                      <a:lnTo>
                        <a:pt x="19" y="16"/>
                      </a:lnTo>
                      <a:lnTo>
                        <a:pt x="16" y="14"/>
                      </a:lnTo>
                      <a:lnTo>
                        <a:pt x="14" y="13"/>
                      </a:lnTo>
                      <a:lnTo>
                        <a:pt x="14" y="11"/>
                      </a:lnTo>
                      <a:lnTo>
                        <a:pt x="14" y="7"/>
                      </a:lnTo>
                      <a:lnTo>
                        <a:pt x="14" y="5"/>
                      </a:lnTo>
                      <a:lnTo>
                        <a:pt x="14" y="2"/>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5" name="Freeform 693"/>
                <p:cNvSpPr>
                  <a:spLocks/>
                </p:cNvSpPr>
                <p:nvPr/>
              </p:nvSpPr>
              <p:spPr bwMode="auto">
                <a:xfrm>
                  <a:off x="2250469" y="3495608"/>
                  <a:ext cx="2864" cy="4774"/>
                </a:xfrm>
                <a:custGeom>
                  <a:avLst/>
                  <a:gdLst>
                    <a:gd name="T0" fmla="*/ 2147483647 w 3"/>
                    <a:gd name="T1" fmla="*/ 0 h 5"/>
                    <a:gd name="T2" fmla="*/ 2147483647 w 3"/>
                    <a:gd name="T3" fmla="*/ 0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5">
                      <a:moveTo>
                        <a:pt x="1" y="0"/>
                      </a:moveTo>
                      <a:lnTo>
                        <a:pt x="1" y="0"/>
                      </a:lnTo>
                      <a:lnTo>
                        <a:pt x="0" y="1"/>
                      </a:lnTo>
                      <a:lnTo>
                        <a:pt x="1" y="4"/>
                      </a:lnTo>
                      <a:lnTo>
                        <a:pt x="3" y="5"/>
                      </a:lnTo>
                      <a:lnTo>
                        <a:pt x="3" y="4"/>
                      </a:lnTo>
                      <a:lnTo>
                        <a:pt x="3" y="2"/>
                      </a:lnTo>
                      <a:lnTo>
                        <a:pt x="1" y="1"/>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6" name="Freeform 694"/>
                <p:cNvSpPr>
                  <a:spLocks/>
                </p:cNvSpPr>
                <p:nvPr/>
              </p:nvSpPr>
              <p:spPr bwMode="auto">
                <a:xfrm>
                  <a:off x="2292483" y="3568177"/>
                  <a:ext cx="28646" cy="17187"/>
                </a:xfrm>
                <a:custGeom>
                  <a:avLst/>
                  <a:gdLst>
                    <a:gd name="T0" fmla="*/ 2147483647 w 30"/>
                    <a:gd name="T1" fmla="*/ 2147483647 h 18"/>
                    <a:gd name="T2" fmla="*/ 2147483647 w 30"/>
                    <a:gd name="T3" fmla="*/ 2147483647 h 18"/>
                    <a:gd name="T4" fmla="*/ 2147483647 w 30"/>
                    <a:gd name="T5" fmla="*/ 2147483647 h 18"/>
                    <a:gd name="T6" fmla="*/ 0 w 30"/>
                    <a:gd name="T7" fmla="*/ 2147483647 h 18"/>
                    <a:gd name="T8" fmla="*/ 0 w 30"/>
                    <a:gd name="T9" fmla="*/ 2147483647 h 18"/>
                    <a:gd name="T10" fmla="*/ 0 w 30"/>
                    <a:gd name="T11" fmla="*/ 2147483647 h 18"/>
                    <a:gd name="T12" fmla="*/ 2147483647 w 30"/>
                    <a:gd name="T13" fmla="*/ 2147483647 h 18"/>
                    <a:gd name="T14" fmla="*/ 2147483647 w 30"/>
                    <a:gd name="T15" fmla="*/ 2147483647 h 18"/>
                    <a:gd name="T16" fmla="*/ 2147483647 w 30"/>
                    <a:gd name="T17" fmla="*/ 2147483647 h 18"/>
                    <a:gd name="T18" fmla="*/ 2147483647 w 30"/>
                    <a:gd name="T19" fmla="*/ 2147483647 h 18"/>
                    <a:gd name="T20" fmla="*/ 2147483647 w 30"/>
                    <a:gd name="T21" fmla="*/ 2147483647 h 18"/>
                    <a:gd name="T22" fmla="*/ 2147483647 w 30"/>
                    <a:gd name="T23" fmla="*/ 2147483647 h 18"/>
                    <a:gd name="T24" fmla="*/ 2147483647 w 30"/>
                    <a:gd name="T25" fmla="*/ 2147483647 h 18"/>
                    <a:gd name="T26" fmla="*/ 2147483647 w 30"/>
                    <a:gd name="T27" fmla="*/ 2147483647 h 18"/>
                    <a:gd name="T28" fmla="*/ 2147483647 w 30"/>
                    <a:gd name="T29" fmla="*/ 2147483647 h 18"/>
                    <a:gd name="T30" fmla="*/ 2147483647 w 30"/>
                    <a:gd name="T31" fmla="*/ 2147483647 h 18"/>
                    <a:gd name="T32" fmla="*/ 2147483647 w 30"/>
                    <a:gd name="T33" fmla="*/ 2147483647 h 18"/>
                    <a:gd name="T34" fmla="*/ 2147483647 w 30"/>
                    <a:gd name="T35" fmla="*/ 2147483647 h 18"/>
                    <a:gd name="T36" fmla="*/ 2147483647 w 30"/>
                    <a:gd name="T37" fmla="*/ 2147483647 h 18"/>
                    <a:gd name="T38" fmla="*/ 2147483647 w 30"/>
                    <a:gd name="T39" fmla="*/ 2147483647 h 18"/>
                    <a:gd name="T40" fmla="*/ 2147483647 w 30"/>
                    <a:gd name="T41" fmla="*/ 2147483647 h 18"/>
                    <a:gd name="T42" fmla="*/ 2147483647 w 30"/>
                    <a:gd name="T43" fmla="*/ 2147483647 h 18"/>
                    <a:gd name="T44" fmla="*/ 2147483647 w 30"/>
                    <a:gd name="T45" fmla="*/ 0 h 18"/>
                    <a:gd name="T46" fmla="*/ 2147483647 w 30"/>
                    <a:gd name="T47" fmla="*/ 2147483647 h 18"/>
                    <a:gd name="T48" fmla="*/ 2147483647 w 30"/>
                    <a:gd name="T49" fmla="*/ 2147483647 h 18"/>
                    <a:gd name="T50" fmla="*/ 2147483647 w 30"/>
                    <a:gd name="T51" fmla="*/ 2147483647 h 18"/>
                    <a:gd name="T52" fmla="*/ 2147483647 w 30"/>
                    <a:gd name="T53" fmla="*/ 2147483647 h 18"/>
                    <a:gd name="T54" fmla="*/ 2147483647 w 30"/>
                    <a:gd name="T55" fmla="*/ 2147483647 h 18"/>
                    <a:gd name="T56" fmla="*/ 2147483647 w 30"/>
                    <a:gd name="T57" fmla="*/ 2147483647 h 18"/>
                    <a:gd name="T58" fmla="*/ 2147483647 w 30"/>
                    <a:gd name="T59" fmla="*/ 2147483647 h 18"/>
                    <a:gd name="T60" fmla="*/ 2147483647 w 30"/>
                    <a:gd name="T61" fmla="*/ 2147483647 h 18"/>
                    <a:gd name="T62" fmla="*/ 2147483647 w 30"/>
                    <a:gd name="T63" fmla="*/ 2147483647 h 18"/>
                    <a:gd name="T64" fmla="*/ 2147483647 w 30"/>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18">
                      <a:moveTo>
                        <a:pt x="3" y="6"/>
                      </a:moveTo>
                      <a:lnTo>
                        <a:pt x="3" y="6"/>
                      </a:lnTo>
                      <a:lnTo>
                        <a:pt x="1" y="9"/>
                      </a:lnTo>
                      <a:lnTo>
                        <a:pt x="0" y="11"/>
                      </a:lnTo>
                      <a:lnTo>
                        <a:pt x="0" y="12"/>
                      </a:lnTo>
                      <a:lnTo>
                        <a:pt x="3" y="15"/>
                      </a:lnTo>
                      <a:lnTo>
                        <a:pt x="5" y="17"/>
                      </a:lnTo>
                      <a:lnTo>
                        <a:pt x="9" y="18"/>
                      </a:lnTo>
                      <a:lnTo>
                        <a:pt x="12" y="17"/>
                      </a:lnTo>
                      <a:lnTo>
                        <a:pt x="16" y="13"/>
                      </a:lnTo>
                      <a:lnTo>
                        <a:pt x="21" y="9"/>
                      </a:lnTo>
                      <a:lnTo>
                        <a:pt x="23" y="6"/>
                      </a:lnTo>
                      <a:lnTo>
                        <a:pt x="26" y="4"/>
                      </a:lnTo>
                      <a:lnTo>
                        <a:pt x="30" y="2"/>
                      </a:lnTo>
                      <a:lnTo>
                        <a:pt x="30" y="1"/>
                      </a:lnTo>
                      <a:lnTo>
                        <a:pt x="26" y="0"/>
                      </a:lnTo>
                      <a:lnTo>
                        <a:pt x="23" y="1"/>
                      </a:lnTo>
                      <a:lnTo>
                        <a:pt x="20" y="4"/>
                      </a:lnTo>
                      <a:lnTo>
                        <a:pt x="15" y="6"/>
                      </a:lnTo>
                      <a:lnTo>
                        <a:pt x="6" y="7"/>
                      </a:lnTo>
                      <a:lnTo>
                        <a:pt x="4" y="6"/>
                      </a:lnTo>
                      <a:lnTo>
                        <a:pt x="3"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7" name="Freeform 695"/>
                <p:cNvSpPr>
                  <a:spLocks/>
                </p:cNvSpPr>
                <p:nvPr/>
              </p:nvSpPr>
              <p:spPr bwMode="auto">
                <a:xfrm>
                  <a:off x="2275296" y="3627379"/>
                  <a:ext cx="9549" cy="8593"/>
                </a:xfrm>
                <a:custGeom>
                  <a:avLst/>
                  <a:gdLst>
                    <a:gd name="T0" fmla="*/ 2147483647 w 10"/>
                    <a:gd name="T1" fmla="*/ 0 h 9"/>
                    <a:gd name="T2" fmla="*/ 2147483647 w 10"/>
                    <a:gd name="T3" fmla="*/ 0 h 9"/>
                    <a:gd name="T4" fmla="*/ 2147483647 w 10"/>
                    <a:gd name="T5" fmla="*/ 0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0 w 10"/>
                    <a:gd name="T17" fmla="*/ 2147483647 h 9"/>
                    <a:gd name="T18" fmla="*/ 0 w 10"/>
                    <a:gd name="T19" fmla="*/ 2147483647 h 9"/>
                    <a:gd name="T20" fmla="*/ 0 w 10"/>
                    <a:gd name="T21" fmla="*/ 2147483647 h 9"/>
                    <a:gd name="T22" fmla="*/ 0 w 10"/>
                    <a:gd name="T23" fmla="*/ 2147483647 h 9"/>
                    <a:gd name="T24" fmla="*/ 0 w 10"/>
                    <a:gd name="T25" fmla="*/ 2147483647 h 9"/>
                    <a:gd name="T26" fmla="*/ 0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2147483647 h 9"/>
                    <a:gd name="T38" fmla="*/ 2147483647 w 10"/>
                    <a:gd name="T39" fmla="*/ 2147483647 h 9"/>
                    <a:gd name="T40" fmla="*/ 2147483647 w 10"/>
                    <a:gd name="T41" fmla="*/ 2147483647 h 9"/>
                    <a:gd name="T42" fmla="*/ 2147483647 w 10"/>
                    <a:gd name="T43" fmla="*/ 2147483647 h 9"/>
                    <a:gd name="T44" fmla="*/ 2147483647 w 10"/>
                    <a:gd name="T45" fmla="*/ 2147483647 h 9"/>
                    <a:gd name="T46" fmla="*/ 2147483647 w 10"/>
                    <a:gd name="T47" fmla="*/ 2147483647 h 9"/>
                    <a:gd name="T48" fmla="*/ 2147483647 w 10"/>
                    <a:gd name="T49" fmla="*/ 0 h 9"/>
                    <a:gd name="T50" fmla="*/ 2147483647 w 10"/>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9">
                      <a:moveTo>
                        <a:pt x="6" y="0"/>
                      </a:moveTo>
                      <a:lnTo>
                        <a:pt x="6" y="0"/>
                      </a:lnTo>
                      <a:lnTo>
                        <a:pt x="3" y="0"/>
                      </a:lnTo>
                      <a:lnTo>
                        <a:pt x="3" y="2"/>
                      </a:lnTo>
                      <a:lnTo>
                        <a:pt x="2" y="3"/>
                      </a:lnTo>
                      <a:lnTo>
                        <a:pt x="1" y="4"/>
                      </a:lnTo>
                      <a:lnTo>
                        <a:pt x="0" y="4"/>
                      </a:lnTo>
                      <a:lnTo>
                        <a:pt x="0" y="5"/>
                      </a:lnTo>
                      <a:lnTo>
                        <a:pt x="0" y="7"/>
                      </a:lnTo>
                      <a:lnTo>
                        <a:pt x="5" y="9"/>
                      </a:lnTo>
                      <a:lnTo>
                        <a:pt x="8" y="9"/>
                      </a:lnTo>
                      <a:lnTo>
                        <a:pt x="10" y="9"/>
                      </a:lnTo>
                      <a:lnTo>
                        <a:pt x="10" y="8"/>
                      </a:lnTo>
                      <a:lnTo>
                        <a:pt x="8" y="7"/>
                      </a:lnTo>
                      <a:lnTo>
                        <a:pt x="8" y="5"/>
                      </a:lnTo>
                      <a:lnTo>
                        <a:pt x="7" y="3"/>
                      </a:lnTo>
                      <a:lnTo>
                        <a:pt x="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8" name="Freeform 696"/>
                <p:cNvSpPr>
                  <a:spLocks/>
                </p:cNvSpPr>
                <p:nvPr/>
              </p:nvSpPr>
              <p:spPr bwMode="auto">
                <a:xfrm>
                  <a:off x="2208456" y="3623559"/>
                  <a:ext cx="12413" cy="16232"/>
                </a:xfrm>
                <a:custGeom>
                  <a:avLst/>
                  <a:gdLst>
                    <a:gd name="T0" fmla="*/ 2147483647 w 13"/>
                    <a:gd name="T1" fmla="*/ 2147483647 h 17"/>
                    <a:gd name="T2" fmla="*/ 2147483647 w 13"/>
                    <a:gd name="T3" fmla="*/ 2147483647 h 17"/>
                    <a:gd name="T4" fmla="*/ 2147483647 w 13"/>
                    <a:gd name="T5" fmla="*/ 0 h 17"/>
                    <a:gd name="T6" fmla="*/ 2147483647 w 13"/>
                    <a:gd name="T7" fmla="*/ 2147483647 h 17"/>
                    <a:gd name="T8" fmla="*/ 2147483647 w 13"/>
                    <a:gd name="T9" fmla="*/ 2147483647 h 17"/>
                    <a:gd name="T10" fmla="*/ 2147483647 w 13"/>
                    <a:gd name="T11" fmla="*/ 2147483647 h 17"/>
                    <a:gd name="T12" fmla="*/ 2147483647 w 13"/>
                    <a:gd name="T13" fmla="*/ 2147483647 h 17"/>
                    <a:gd name="T14" fmla="*/ 2147483647 w 13"/>
                    <a:gd name="T15" fmla="*/ 2147483647 h 17"/>
                    <a:gd name="T16" fmla="*/ 2147483647 w 13"/>
                    <a:gd name="T17" fmla="*/ 2147483647 h 17"/>
                    <a:gd name="T18" fmla="*/ 2147483647 w 13"/>
                    <a:gd name="T19" fmla="*/ 2147483647 h 17"/>
                    <a:gd name="T20" fmla="*/ 2147483647 w 13"/>
                    <a:gd name="T21" fmla="*/ 2147483647 h 17"/>
                    <a:gd name="T22" fmla="*/ 2147483647 w 13"/>
                    <a:gd name="T23" fmla="*/ 2147483647 h 17"/>
                    <a:gd name="T24" fmla="*/ 2147483647 w 13"/>
                    <a:gd name="T25" fmla="*/ 2147483647 h 17"/>
                    <a:gd name="T26" fmla="*/ 2147483647 w 13"/>
                    <a:gd name="T27" fmla="*/ 2147483647 h 17"/>
                    <a:gd name="T28" fmla="*/ 0 w 13"/>
                    <a:gd name="T29" fmla="*/ 2147483647 h 17"/>
                    <a:gd name="T30" fmla="*/ 0 w 13"/>
                    <a:gd name="T31" fmla="*/ 2147483647 h 17"/>
                    <a:gd name="T32" fmla="*/ 2147483647 w 13"/>
                    <a:gd name="T33" fmla="*/ 2147483647 h 17"/>
                    <a:gd name="T34" fmla="*/ 2147483647 w 13"/>
                    <a:gd name="T35" fmla="*/ 2147483647 h 17"/>
                    <a:gd name="T36" fmla="*/ 2147483647 w 13"/>
                    <a:gd name="T37" fmla="*/ 2147483647 h 17"/>
                    <a:gd name="T38" fmla="*/ 2147483647 w 13"/>
                    <a:gd name="T39" fmla="*/ 2147483647 h 17"/>
                    <a:gd name="T40" fmla="*/ 2147483647 w 13"/>
                    <a:gd name="T41" fmla="*/ 2147483647 h 17"/>
                    <a:gd name="T42" fmla="*/ 2147483647 w 13"/>
                    <a:gd name="T43" fmla="*/ 2147483647 h 17"/>
                    <a:gd name="T44" fmla="*/ 2147483647 w 13"/>
                    <a:gd name="T45" fmla="*/ 2147483647 h 17"/>
                    <a:gd name="T46" fmla="*/ 2147483647 w 13"/>
                    <a:gd name="T47" fmla="*/ 2147483647 h 17"/>
                    <a:gd name="T48" fmla="*/ 2147483647 w 13"/>
                    <a:gd name="T49" fmla="*/ 2147483647 h 17"/>
                    <a:gd name="T50" fmla="*/ 2147483647 w 13"/>
                    <a:gd name="T51" fmla="*/ 2147483647 h 17"/>
                    <a:gd name="T52" fmla="*/ 2147483647 w 13"/>
                    <a:gd name="T53" fmla="*/ 2147483647 h 17"/>
                    <a:gd name="T54" fmla="*/ 2147483647 w 13"/>
                    <a:gd name="T55" fmla="*/ 2147483647 h 17"/>
                    <a:gd name="T56" fmla="*/ 2147483647 w 13"/>
                    <a:gd name="T57" fmla="*/ 2147483647 h 17"/>
                    <a:gd name="T58" fmla="*/ 2147483647 w 13"/>
                    <a:gd name="T59" fmla="*/ 2147483647 h 17"/>
                    <a:gd name="T60" fmla="*/ 2147483647 w 13"/>
                    <a:gd name="T61" fmla="*/ 2147483647 h 17"/>
                    <a:gd name="T62" fmla="*/ 2147483647 w 13"/>
                    <a:gd name="T63" fmla="*/ 2147483647 h 17"/>
                    <a:gd name="T64" fmla="*/ 2147483647 w 13"/>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17">
                      <a:moveTo>
                        <a:pt x="13" y="1"/>
                      </a:moveTo>
                      <a:lnTo>
                        <a:pt x="13" y="1"/>
                      </a:lnTo>
                      <a:lnTo>
                        <a:pt x="13" y="0"/>
                      </a:lnTo>
                      <a:lnTo>
                        <a:pt x="12" y="1"/>
                      </a:lnTo>
                      <a:lnTo>
                        <a:pt x="10" y="1"/>
                      </a:lnTo>
                      <a:lnTo>
                        <a:pt x="10" y="2"/>
                      </a:lnTo>
                      <a:lnTo>
                        <a:pt x="10" y="3"/>
                      </a:lnTo>
                      <a:lnTo>
                        <a:pt x="6" y="6"/>
                      </a:lnTo>
                      <a:lnTo>
                        <a:pt x="2" y="11"/>
                      </a:lnTo>
                      <a:lnTo>
                        <a:pt x="1" y="12"/>
                      </a:lnTo>
                      <a:lnTo>
                        <a:pt x="0" y="14"/>
                      </a:lnTo>
                      <a:lnTo>
                        <a:pt x="1" y="17"/>
                      </a:lnTo>
                      <a:lnTo>
                        <a:pt x="1" y="14"/>
                      </a:lnTo>
                      <a:lnTo>
                        <a:pt x="2" y="13"/>
                      </a:lnTo>
                      <a:lnTo>
                        <a:pt x="4" y="13"/>
                      </a:lnTo>
                      <a:lnTo>
                        <a:pt x="5" y="12"/>
                      </a:lnTo>
                      <a:lnTo>
                        <a:pt x="6" y="11"/>
                      </a:lnTo>
                      <a:lnTo>
                        <a:pt x="9" y="9"/>
                      </a:lnTo>
                      <a:lnTo>
                        <a:pt x="10" y="4"/>
                      </a:lnTo>
                      <a:lnTo>
                        <a:pt x="12" y="2"/>
                      </a:lnTo>
                      <a:lnTo>
                        <a:pt x="13"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39" name="Freeform 697"/>
                <p:cNvSpPr>
                  <a:spLocks/>
                </p:cNvSpPr>
                <p:nvPr/>
              </p:nvSpPr>
              <p:spPr bwMode="auto">
                <a:xfrm>
                  <a:off x="2206546" y="3646476"/>
                  <a:ext cx="5729" cy="6684"/>
                </a:xfrm>
                <a:custGeom>
                  <a:avLst/>
                  <a:gdLst>
                    <a:gd name="T0" fmla="*/ 2147483647 w 6"/>
                    <a:gd name="T1" fmla="*/ 0 h 7"/>
                    <a:gd name="T2" fmla="*/ 2147483647 w 6"/>
                    <a:gd name="T3" fmla="*/ 0 h 7"/>
                    <a:gd name="T4" fmla="*/ 2147483647 w 6"/>
                    <a:gd name="T5" fmla="*/ 2147483647 h 7"/>
                    <a:gd name="T6" fmla="*/ 0 w 6"/>
                    <a:gd name="T7" fmla="*/ 2147483647 h 7"/>
                    <a:gd name="T8" fmla="*/ 0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2147483647 w 6"/>
                    <a:gd name="T41" fmla="*/ 0 h 7"/>
                    <a:gd name="T42" fmla="*/ 2147483647 w 6"/>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7">
                      <a:moveTo>
                        <a:pt x="3" y="0"/>
                      </a:moveTo>
                      <a:lnTo>
                        <a:pt x="3" y="0"/>
                      </a:lnTo>
                      <a:lnTo>
                        <a:pt x="1" y="1"/>
                      </a:lnTo>
                      <a:lnTo>
                        <a:pt x="0" y="2"/>
                      </a:lnTo>
                      <a:lnTo>
                        <a:pt x="1" y="4"/>
                      </a:lnTo>
                      <a:lnTo>
                        <a:pt x="1" y="5"/>
                      </a:lnTo>
                      <a:lnTo>
                        <a:pt x="1" y="6"/>
                      </a:lnTo>
                      <a:lnTo>
                        <a:pt x="2" y="7"/>
                      </a:lnTo>
                      <a:lnTo>
                        <a:pt x="4" y="7"/>
                      </a:lnTo>
                      <a:lnTo>
                        <a:pt x="6" y="6"/>
                      </a:lnTo>
                      <a:lnTo>
                        <a:pt x="6" y="4"/>
                      </a:lnTo>
                      <a:lnTo>
                        <a:pt x="6" y="2"/>
                      </a:lnTo>
                      <a:lnTo>
                        <a:pt x="4" y="1"/>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0" name="Freeform 698"/>
                <p:cNvSpPr>
                  <a:spLocks/>
                </p:cNvSpPr>
                <p:nvPr/>
              </p:nvSpPr>
              <p:spPr bwMode="auto">
                <a:xfrm>
                  <a:off x="2182674" y="3680850"/>
                  <a:ext cx="11458" cy="5729"/>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2147483647 w 12"/>
                    <a:gd name="T21" fmla="*/ 2147483647 h 6"/>
                    <a:gd name="T22" fmla="*/ 2147483647 w 12"/>
                    <a:gd name="T23" fmla="*/ 2147483647 h 6"/>
                    <a:gd name="T24" fmla="*/ 2147483647 w 12"/>
                    <a:gd name="T25" fmla="*/ 2147483647 h 6"/>
                    <a:gd name="T26" fmla="*/ 0 w 12"/>
                    <a:gd name="T27" fmla="*/ 2147483647 h 6"/>
                    <a:gd name="T28" fmla="*/ 0 w 12"/>
                    <a:gd name="T29" fmla="*/ 2147483647 h 6"/>
                    <a:gd name="T30" fmla="*/ 0 w 12"/>
                    <a:gd name="T31" fmla="*/ 2147483647 h 6"/>
                    <a:gd name="T32" fmla="*/ 0 w 12"/>
                    <a:gd name="T33" fmla="*/ 2147483647 h 6"/>
                    <a:gd name="T34" fmla="*/ 2147483647 w 12"/>
                    <a:gd name="T35" fmla="*/ 2147483647 h 6"/>
                    <a:gd name="T36" fmla="*/ 2147483647 w 12"/>
                    <a:gd name="T37" fmla="*/ 2147483647 h 6"/>
                    <a:gd name="T38" fmla="*/ 2147483647 w 12"/>
                    <a:gd name="T39" fmla="*/ 2147483647 h 6"/>
                    <a:gd name="T40" fmla="*/ 2147483647 w 12"/>
                    <a:gd name="T41" fmla="*/ 2147483647 h 6"/>
                    <a:gd name="T42" fmla="*/ 2147483647 w 12"/>
                    <a:gd name="T43" fmla="*/ 2147483647 h 6"/>
                    <a:gd name="T44" fmla="*/ 2147483647 w 12"/>
                    <a:gd name="T45" fmla="*/ 2147483647 h 6"/>
                    <a:gd name="T46" fmla="*/ 2147483647 w 12"/>
                    <a:gd name="T47" fmla="*/ 2147483647 h 6"/>
                    <a:gd name="T48" fmla="*/ 2147483647 w 12"/>
                    <a:gd name="T49" fmla="*/ 2147483647 h 6"/>
                    <a:gd name="T50" fmla="*/ 2147483647 w 12"/>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6">
                      <a:moveTo>
                        <a:pt x="12" y="3"/>
                      </a:moveTo>
                      <a:lnTo>
                        <a:pt x="12" y="3"/>
                      </a:lnTo>
                      <a:lnTo>
                        <a:pt x="10" y="1"/>
                      </a:lnTo>
                      <a:lnTo>
                        <a:pt x="9" y="0"/>
                      </a:lnTo>
                      <a:lnTo>
                        <a:pt x="7" y="0"/>
                      </a:lnTo>
                      <a:lnTo>
                        <a:pt x="6" y="1"/>
                      </a:lnTo>
                      <a:lnTo>
                        <a:pt x="5" y="1"/>
                      </a:lnTo>
                      <a:lnTo>
                        <a:pt x="3" y="1"/>
                      </a:lnTo>
                      <a:lnTo>
                        <a:pt x="1" y="1"/>
                      </a:lnTo>
                      <a:lnTo>
                        <a:pt x="0" y="2"/>
                      </a:lnTo>
                      <a:lnTo>
                        <a:pt x="0" y="3"/>
                      </a:lnTo>
                      <a:lnTo>
                        <a:pt x="1" y="4"/>
                      </a:lnTo>
                      <a:lnTo>
                        <a:pt x="4" y="6"/>
                      </a:lnTo>
                      <a:lnTo>
                        <a:pt x="9" y="6"/>
                      </a:lnTo>
                      <a:lnTo>
                        <a:pt x="11" y="6"/>
                      </a:lnTo>
                      <a:lnTo>
                        <a:pt x="12" y="4"/>
                      </a:lnTo>
                      <a:lnTo>
                        <a:pt x="1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1" name="Freeform 699"/>
                <p:cNvSpPr>
                  <a:spLocks/>
                </p:cNvSpPr>
                <p:nvPr/>
              </p:nvSpPr>
              <p:spPr bwMode="auto">
                <a:xfrm>
                  <a:off x="2218959" y="3684670"/>
                  <a:ext cx="3819" cy="3819"/>
                </a:xfrm>
                <a:custGeom>
                  <a:avLst/>
                  <a:gdLst>
                    <a:gd name="T0" fmla="*/ 2147483647 w 4"/>
                    <a:gd name="T1" fmla="*/ 2147483647 h 4"/>
                    <a:gd name="T2" fmla="*/ 2147483647 w 4"/>
                    <a:gd name="T3" fmla="*/ 2147483647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0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2" y="4"/>
                      </a:moveTo>
                      <a:lnTo>
                        <a:pt x="2" y="4"/>
                      </a:lnTo>
                      <a:lnTo>
                        <a:pt x="0" y="3"/>
                      </a:lnTo>
                      <a:lnTo>
                        <a:pt x="0" y="2"/>
                      </a:lnTo>
                      <a:lnTo>
                        <a:pt x="1" y="2"/>
                      </a:lnTo>
                      <a:lnTo>
                        <a:pt x="2" y="0"/>
                      </a:lnTo>
                      <a:lnTo>
                        <a:pt x="4" y="2"/>
                      </a:lnTo>
                      <a:lnTo>
                        <a:pt x="4" y="3"/>
                      </a:lnTo>
                      <a:lnTo>
                        <a:pt x="2"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2" name="Freeform 700"/>
                <p:cNvSpPr>
                  <a:spLocks/>
                </p:cNvSpPr>
                <p:nvPr/>
              </p:nvSpPr>
              <p:spPr bwMode="auto">
                <a:xfrm>
                  <a:off x="2209410" y="3741006"/>
                  <a:ext cx="4775" cy="3819"/>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w 5"/>
                    <a:gd name="T11" fmla="*/ 2147483647 h 4"/>
                    <a:gd name="T12" fmla="*/ 0 w 5"/>
                    <a:gd name="T13" fmla="*/ 2147483647 h 4"/>
                    <a:gd name="T14" fmla="*/ 0 w 5"/>
                    <a:gd name="T15" fmla="*/ 2147483647 h 4"/>
                    <a:gd name="T16" fmla="*/ 0 w 5"/>
                    <a:gd name="T17" fmla="*/ 2147483647 h 4"/>
                    <a:gd name="T18" fmla="*/ 2147483647 w 5"/>
                    <a:gd name="T19" fmla="*/ 0 h 4"/>
                    <a:gd name="T20" fmla="*/ 2147483647 w 5"/>
                    <a:gd name="T21" fmla="*/ 0 h 4"/>
                    <a:gd name="T22" fmla="*/ 2147483647 w 5"/>
                    <a:gd name="T23" fmla="*/ 0 h 4"/>
                    <a:gd name="T24" fmla="*/ 2147483647 w 5"/>
                    <a:gd name="T25" fmla="*/ 0 h 4"/>
                    <a:gd name="T26" fmla="*/ 2147483647 w 5"/>
                    <a:gd name="T27" fmla="*/ 2147483647 h 4"/>
                    <a:gd name="T28" fmla="*/ 2147483647 w 5"/>
                    <a:gd name="T29" fmla="*/ 2147483647 h 4"/>
                    <a:gd name="T30" fmla="*/ 2147483647 w 5"/>
                    <a:gd name="T31" fmla="*/ 2147483647 h 4"/>
                    <a:gd name="T32" fmla="*/ 2147483647 w 5"/>
                    <a:gd name="T33" fmla="*/ 2147483647 h 4"/>
                    <a:gd name="T34" fmla="*/ 2147483647 w 5"/>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4">
                      <a:moveTo>
                        <a:pt x="4" y="3"/>
                      </a:moveTo>
                      <a:lnTo>
                        <a:pt x="4" y="3"/>
                      </a:lnTo>
                      <a:lnTo>
                        <a:pt x="1" y="4"/>
                      </a:lnTo>
                      <a:lnTo>
                        <a:pt x="1" y="3"/>
                      </a:lnTo>
                      <a:lnTo>
                        <a:pt x="0" y="1"/>
                      </a:lnTo>
                      <a:lnTo>
                        <a:pt x="3" y="0"/>
                      </a:lnTo>
                      <a:lnTo>
                        <a:pt x="4" y="0"/>
                      </a:lnTo>
                      <a:lnTo>
                        <a:pt x="5" y="1"/>
                      </a:lnTo>
                      <a:lnTo>
                        <a:pt x="5" y="3"/>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3" name="Freeform 701"/>
                <p:cNvSpPr>
                  <a:spLocks/>
                </p:cNvSpPr>
                <p:nvPr/>
              </p:nvSpPr>
              <p:spPr bwMode="auto">
                <a:xfrm>
                  <a:off x="2213230" y="3738142"/>
                  <a:ext cx="4775" cy="3819"/>
                </a:xfrm>
                <a:custGeom>
                  <a:avLst/>
                  <a:gdLst>
                    <a:gd name="T0" fmla="*/ 2147483647 w 5"/>
                    <a:gd name="T1" fmla="*/ 2147483647 h 4"/>
                    <a:gd name="T2" fmla="*/ 2147483647 w 5"/>
                    <a:gd name="T3" fmla="*/ 2147483647 h 4"/>
                    <a:gd name="T4" fmla="*/ 0 w 5"/>
                    <a:gd name="T5" fmla="*/ 2147483647 h 4"/>
                    <a:gd name="T6" fmla="*/ 0 w 5"/>
                    <a:gd name="T7" fmla="*/ 2147483647 h 4"/>
                    <a:gd name="T8" fmla="*/ 2147483647 w 5"/>
                    <a:gd name="T9" fmla="*/ 2147483647 h 4"/>
                    <a:gd name="T10" fmla="*/ 2147483647 w 5"/>
                    <a:gd name="T11" fmla="*/ 2147483647 h 4"/>
                    <a:gd name="T12" fmla="*/ 2147483647 w 5"/>
                    <a:gd name="T13" fmla="*/ 0 h 4"/>
                    <a:gd name="T14" fmla="*/ 2147483647 w 5"/>
                    <a:gd name="T15" fmla="*/ 0 h 4"/>
                    <a:gd name="T16" fmla="*/ 2147483647 w 5"/>
                    <a:gd name="T17" fmla="*/ 0 h 4"/>
                    <a:gd name="T18" fmla="*/ 2147483647 w 5"/>
                    <a:gd name="T19" fmla="*/ 0 h 4"/>
                    <a:gd name="T20" fmla="*/ 2147483647 w 5"/>
                    <a:gd name="T21" fmla="*/ 2147483647 h 4"/>
                    <a:gd name="T22" fmla="*/ 2147483647 w 5"/>
                    <a:gd name="T23" fmla="*/ 2147483647 h 4"/>
                    <a:gd name="T24" fmla="*/ 2147483647 w 5"/>
                    <a:gd name="T25" fmla="*/ 2147483647 h 4"/>
                    <a:gd name="T26" fmla="*/ 2147483647 w 5"/>
                    <a:gd name="T27" fmla="*/ 2147483647 h 4"/>
                    <a:gd name="T28" fmla="*/ 2147483647 w 5"/>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1" y="4"/>
                      </a:moveTo>
                      <a:lnTo>
                        <a:pt x="1" y="4"/>
                      </a:lnTo>
                      <a:lnTo>
                        <a:pt x="0" y="3"/>
                      </a:lnTo>
                      <a:lnTo>
                        <a:pt x="1" y="1"/>
                      </a:lnTo>
                      <a:lnTo>
                        <a:pt x="2" y="0"/>
                      </a:lnTo>
                      <a:lnTo>
                        <a:pt x="4" y="0"/>
                      </a:lnTo>
                      <a:lnTo>
                        <a:pt x="5" y="2"/>
                      </a:lnTo>
                      <a:lnTo>
                        <a:pt x="4" y="3"/>
                      </a:lnTo>
                      <a:lnTo>
                        <a:pt x="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4" name="Freeform 702"/>
                <p:cNvSpPr>
                  <a:spLocks/>
                </p:cNvSpPr>
                <p:nvPr/>
              </p:nvSpPr>
              <p:spPr bwMode="auto">
                <a:xfrm>
                  <a:off x="2218004" y="3735277"/>
                  <a:ext cx="955" cy="2865"/>
                </a:xfrm>
                <a:custGeom>
                  <a:avLst/>
                  <a:gdLst>
                    <a:gd name="T0" fmla="*/ 0 w 1"/>
                    <a:gd name="T1" fmla="*/ 2147483647 h 3"/>
                    <a:gd name="T2" fmla="*/ 0 w 1"/>
                    <a:gd name="T3" fmla="*/ 2147483647 h 3"/>
                    <a:gd name="T4" fmla="*/ 0 w 1"/>
                    <a:gd name="T5" fmla="*/ 2147483647 h 3"/>
                    <a:gd name="T6" fmla="*/ 0 w 1"/>
                    <a:gd name="T7" fmla="*/ 0 h 3"/>
                    <a:gd name="T8" fmla="*/ 0 w 1"/>
                    <a:gd name="T9" fmla="*/ 0 h 3"/>
                    <a:gd name="T10" fmla="*/ 0 w 1"/>
                    <a:gd name="T11" fmla="*/ 0 h 3"/>
                    <a:gd name="T12" fmla="*/ 2147483647 w 1"/>
                    <a:gd name="T13" fmla="*/ 2147483647 h 3"/>
                    <a:gd name="T14" fmla="*/ 0 w 1"/>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0" y="3"/>
                      </a:moveTo>
                      <a:lnTo>
                        <a:pt x="0" y="3"/>
                      </a:lnTo>
                      <a:lnTo>
                        <a:pt x="0" y="1"/>
                      </a:lnTo>
                      <a:lnTo>
                        <a:pt x="0" y="0"/>
                      </a:lnTo>
                      <a:lnTo>
                        <a:pt x="1" y="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5" name="Freeform 703"/>
                <p:cNvSpPr>
                  <a:spLocks/>
                </p:cNvSpPr>
                <p:nvPr/>
              </p:nvSpPr>
              <p:spPr bwMode="auto">
                <a:xfrm>
                  <a:off x="2209410" y="3757239"/>
                  <a:ext cx="955" cy="2864"/>
                </a:xfrm>
                <a:custGeom>
                  <a:avLst/>
                  <a:gdLst>
                    <a:gd name="T0" fmla="*/ 0 w 1"/>
                    <a:gd name="T1" fmla="*/ 2147483647 h 3"/>
                    <a:gd name="T2" fmla="*/ 0 w 1"/>
                    <a:gd name="T3" fmla="*/ 2147483647 h 3"/>
                    <a:gd name="T4" fmla="*/ 0 w 1"/>
                    <a:gd name="T5" fmla="*/ 2147483647 h 3"/>
                    <a:gd name="T6" fmla="*/ 0 w 1"/>
                    <a:gd name="T7" fmla="*/ 2147483647 h 3"/>
                    <a:gd name="T8" fmla="*/ 0 w 1"/>
                    <a:gd name="T9" fmla="*/ 2147483647 h 3"/>
                    <a:gd name="T10" fmla="*/ 2147483647 w 1"/>
                    <a:gd name="T11" fmla="*/ 0 h 3"/>
                    <a:gd name="T12" fmla="*/ 2147483647 w 1"/>
                    <a:gd name="T13" fmla="*/ 0 h 3"/>
                    <a:gd name="T14" fmla="*/ 2147483647 w 1"/>
                    <a:gd name="T15" fmla="*/ 0 h 3"/>
                    <a:gd name="T16" fmla="*/ 0 w 1"/>
                    <a:gd name="T17" fmla="*/ 2147483647 h 3"/>
                    <a:gd name="T18" fmla="*/ 0 w 1"/>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3">
                      <a:moveTo>
                        <a:pt x="0" y="3"/>
                      </a:moveTo>
                      <a:lnTo>
                        <a:pt x="0" y="3"/>
                      </a:lnTo>
                      <a:lnTo>
                        <a:pt x="0" y="2"/>
                      </a:lnTo>
                      <a:lnTo>
                        <a:pt x="1" y="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6" name="Freeform 704"/>
                <p:cNvSpPr>
                  <a:spLocks/>
                </p:cNvSpPr>
                <p:nvPr/>
              </p:nvSpPr>
              <p:spPr bwMode="auto">
                <a:xfrm>
                  <a:off x="2166442" y="3658888"/>
                  <a:ext cx="98350" cy="126996"/>
                </a:xfrm>
                <a:custGeom>
                  <a:avLst/>
                  <a:gdLst>
                    <a:gd name="T0" fmla="*/ 2147483647 w 103"/>
                    <a:gd name="T1" fmla="*/ 2147483647 h 133"/>
                    <a:gd name="T2" fmla="*/ 2147483647 w 103"/>
                    <a:gd name="T3" fmla="*/ 2147483647 h 133"/>
                    <a:gd name="T4" fmla="*/ 2147483647 w 103"/>
                    <a:gd name="T5" fmla="*/ 2147483647 h 133"/>
                    <a:gd name="T6" fmla="*/ 2147483647 w 103"/>
                    <a:gd name="T7" fmla="*/ 2147483647 h 133"/>
                    <a:gd name="T8" fmla="*/ 2147483647 w 103"/>
                    <a:gd name="T9" fmla="*/ 2147483647 h 133"/>
                    <a:gd name="T10" fmla="*/ 2147483647 w 103"/>
                    <a:gd name="T11" fmla="*/ 2147483647 h 133"/>
                    <a:gd name="T12" fmla="*/ 2147483647 w 103"/>
                    <a:gd name="T13" fmla="*/ 2147483647 h 133"/>
                    <a:gd name="T14" fmla="*/ 2147483647 w 103"/>
                    <a:gd name="T15" fmla="*/ 2147483647 h 133"/>
                    <a:gd name="T16" fmla="*/ 2147483647 w 103"/>
                    <a:gd name="T17" fmla="*/ 2147483647 h 133"/>
                    <a:gd name="T18" fmla="*/ 2147483647 w 103"/>
                    <a:gd name="T19" fmla="*/ 2147483647 h 133"/>
                    <a:gd name="T20" fmla="*/ 2147483647 w 103"/>
                    <a:gd name="T21" fmla="*/ 2147483647 h 133"/>
                    <a:gd name="T22" fmla="*/ 2147483647 w 103"/>
                    <a:gd name="T23" fmla="*/ 2147483647 h 133"/>
                    <a:gd name="T24" fmla="*/ 2147483647 w 103"/>
                    <a:gd name="T25" fmla="*/ 2147483647 h 133"/>
                    <a:gd name="T26" fmla="*/ 2147483647 w 103"/>
                    <a:gd name="T27" fmla="*/ 2147483647 h 133"/>
                    <a:gd name="T28" fmla="*/ 2147483647 w 103"/>
                    <a:gd name="T29" fmla="*/ 2147483647 h 133"/>
                    <a:gd name="T30" fmla="*/ 2147483647 w 103"/>
                    <a:gd name="T31" fmla="*/ 2147483647 h 133"/>
                    <a:gd name="T32" fmla="*/ 2147483647 w 103"/>
                    <a:gd name="T33" fmla="*/ 2147483647 h 133"/>
                    <a:gd name="T34" fmla="*/ 2147483647 w 103"/>
                    <a:gd name="T35" fmla="*/ 2147483647 h 133"/>
                    <a:gd name="T36" fmla="*/ 2147483647 w 103"/>
                    <a:gd name="T37" fmla="*/ 2147483647 h 133"/>
                    <a:gd name="T38" fmla="*/ 2147483647 w 103"/>
                    <a:gd name="T39" fmla="*/ 2147483647 h 133"/>
                    <a:gd name="T40" fmla="*/ 2147483647 w 103"/>
                    <a:gd name="T41" fmla="*/ 2147483647 h 133"/>
                    <a:gd name="T42" fmla="*/ 2147483647 w 103"/>
                    <a:gd name="T43" fmla="*/ 2147483647 h 133"/>
                    <a:gd name="T44" fmla="*/ 2147483647 w 103"/>
                    <a:gd name="T45" fmla="*/ 2147483647 h 133"/>
                    <a:gd name="T46" fmla="*/ 2147483647 w 103"/>
                    <a:gd name="T47" fmla="*/ 2147483647 h 133"/>
                    <a:gd name="T48" fmla="*/ 2147483647 w 103"/>
                    <a:gd name="T49" fmla="*/ 2147483647 h 133"/>
                    <a:gd name="T50" fmla="*/ 2147483647 w 103"/>
                    <a:gd name="T51" fmla="*/ 2147483647 h 133"/>
                    <a:gd name="T52" fmla="*/ 2147483647 w 103"/>
                    <a:gd name="T53" fmla="*/ 2147483647 h 133"/>
                    <a:gd name="T54" fmla="*/ 2147483647 w 103"/>
                    <a:gd name="T55" fmla="*/ 2147483647 h 133"/>
                    <a:gd name="T56" fmla="*/ 2147483647 w 103"/>
                    <a:gd name="T57" fmla="*/ 2147483647 h 133"/>
                    <a:gd name="T58" fmla="*/ 2147483647 w 103"/>
                    <a:gd name="T59" fmla="*/ 2147483647 h 133"/>
                    <a:gd name="T60" fmla="*/ 2147483647 w 103"/>
                    <a:gd name="T61" fmla="*/ 2147483647 h 133"/>
                    <a:gd name="T62" fmla="*/ 0 w 103"/>
                    <a:gd name="T63" fmla="*/ 2147483647 h 133"/>
                    <a:gd name="T64" fmla="*/ 2147483647 w 103"/>
                    <a:gd name="T65" fmla="*/ 2147483647 h 133"/>
                    <a:gd name="T66" fmla="*/ 2147483647 w 103"/>
                    <a:gd name="T67" fmla="*/ 2147483647 h 133"/>
                    <a:gd name="T68" fmla="*/ 2147483647 w 103"/>
                    <a:gd name="T69" fmla="*/ 2147483647 h 133"/>
                    <a:gd name="T70" fmla="*/ 2147483647 w 103"/>
                    <a:gd name="T71" fmla="*/ 2147483647 h 133"/>
                    <a:gd name="T72" fmla="*/ 2147483647 w 103"/>
                    <a:gd name="T73" fmla="*/ 2147483647 h 133"/>
                    <a:gd name="T74" fmla="*/ 2147483647 w 103"/>
                    <a:gd name="T75" fmla="*/ 2147483647 h 133"/>
                    <a:gd name="T76" fmla="*/ 2147483647 w 103"/>
                    <a:gd name="T77" fmla="*/ 2147483647 h 133"/>
                    <a:gd name="T78" fmla="*/ 2147483647 w 103"/>
                    <a:gd name="T79" fmla="*/ 2147483647 h 133"/>
                    <a:gd name="T80" fmla="*/ 2147483647 w 103"/>
                    <a:gd name="T81" fmla="*/ 2147483647 h 133"/>
                    <a:gd name="T82" fmla="*/ 2147483647 w 103"/>
                    <a:gd name="T83" fmla="*/ 2147483647 h 133"/>
                    <a:gd name="T84" fmla="*/ 2147483647 w 103"/>
                    <a:gd name="T85" fmla="*/ 2147483647 h 133"/>
                    <a:gd name="T86" fmla="*/ 2147483647 w 103"/>
                    <a:gd name="T87" fmla="*/ 2147483647 h 133"/>
                    <a:gd name="T88" fmla="*/ 2147483647 w 103"/>
                    <a:gd name="T89" fmla="*/ 2147483647 h 133"/>
                    <a:gd name="T90" fmla="*/ 2147483647 w 103"/>
                    <a:gd name="T91" fmla="*/ 2147483647 h 133"/>
                    <a:gd name="T92" fmla="*/ 2147483647 w 103"/>
                    <a:gd name="T93" fmla="*/ 2147483647 h 133"/>
                    <a:gd name="T94" fmla="*/ 2147483647 w 103"/>
                    <a:gd name="T95" fmla="*/ 2147483647 h 133"/>
                    <a:gd name="T96" fmla="*/ 2147483647 w 103"/>
                    <a:gd name="T97" fmla="*/ 2147483647 h 133"/>
                    <a:gd name="T98" fmla="*/ 2147483647 w 103"/>
                    <a:gd name="T99" fmla="*/ 2147483647 h 133"/>
                    <a:gd name="T100" fmla="*/ 2147483647 w 103"/>
                    <a:gd name="T101" fmla="*/ 2147483647 h 133"/>
                    <a:gd name="T102" fmla="*/ 2147483647 w 103"/>
                    <a:gd name="T103" fmla="*/ 2147483647 h 133"/>
                    <a:gd name="T104" fmla="*/ 2147483647 w 103"/>
                    <a:gd name="T105" fmla="*/ 2147483647 h 133"/>
                    <a:gd name="T106" fmla="*/ 2147483647 w 103"/>
                    <a:gd name="T107" fmla="*/ 2147483647 h 133"/>
                    <a:gd name="T108" fmla="*/ 2147483647 w 103"/>
                    <a:gd name="T109" fmla="*/ 2147483647 h 133"/>
                    <a:gd name="T110" fmla="*/ 2147483647 w 103"/>
                    <a:gd name="T111" fmla="*/ 2147483647 h 133"/>
                    <a:gd name="T112" fmla="*/ 2147483647 w 103"/>
                    <a:gd name="T113" fmla="*/ 2147483647 h 133"/>
                    <a:gd name="T114" fmla="*/ 2147483647 w 103"/>
                    <a:gd name="T115" fmla="*/ 2147483647 h 133"/>
                    <a:gd name="T116" fmla="*/ 2147483647 w 103"/>
                    <a:gd name="T117" fmla="*/ 2147483647 h 133"/>
                    <a:gd name="T118" fmla="*/ 2147483647 w 103"/>
                    <a:gd name="T119" fmla="*/ 2147483647 h 133"/>
                    <a:gd name="T120" fmla="*/ 2147483647 w 103"/>
                    <a:gd name="T121" fmla="*/ 2147483647 h 133"/>
                    <a:gd name="T122" fmla="*/ 2147483647 w 103"/>
                    <a:gd name="T123" fmla="*/ 2147483647 h 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 h="133">
                      <a:moveTo>
                        <a:pt x="94" y="0"/>
                      </a:moveTo>
                      <a:lnTo>
                        <a:pt x="94" y="0"/>
                      </a:lnTo>
                      <a:lnTo>
                        <a:pt x="93" y="0"/>
                      </a:lnTo>
                      <a:lnTo>
                        <a:pt x="93" y="2"/>
                      </a:lnTo>
                      <a:lnTo>
                        <a:pt x="92" y="2"/>
                      </a:lnTo>
                      <a:lnTo>
                        <a:pt x="92" y="3"/>
                      </a:lnTo>
                      <a:lnTo>
                        <a:pt x="92" y="4"/>
                      </a:lnTo>
                      <a:lnTo>
                        <a:pt x="92" y="7"/>
                      </a:lnTo>
                      <a:lnTo>
                        <a:pt x="91" y="9"/>
                      </a:lnTo>
                      <a:lnTo>
                        <a:pt x="89" y="13"/>
                      </a:lnTo>
                      <a:lnTo>
                        <a:pt x="87" y="15"/>
                      </a:lnTo>
                      <a:lnTo>
                        <a:pt x="84" y="18"/>
                      </a:lnTo>
                      <a:lnTo>
                        <a:pt x="83" y="20"/>
                      </a:lnTo>
                      <a:lnTo>
                        <a:pt x="82" y="21"/>
                      </a:lnTo>
                      <a:lnTo>
                        <a:pt x="81" y="23"/>
                      </a:lnTo>
                      <a:lnTo>
                        <a:pt x="78" y="21"/>
                      </a:lnTo>
                      <a:lnTo>
                        <a:pt x="77" y="21"/>
                      </a:lnTo>
                      <a:lnTo>
                        <a:pt x="77" y="23"/>
                      </a:lnTo>
                      <a:lnTo>
                        <a:pt x="78" y="24"/>
                      </a:lnTo>
                      <a:lnTo>
                        <a:pt x="78" y="25"/>
                      </a:lnTo>
                      <a:lnTo>
                        <a:pt x="77" y="27"/>
                      </a:lnTo>
                      <a:lnTo>
                        <a:pt x="76" y="29"/>
                      </a:lnTo>
                      <a:lnTo>
                        <a:pt x="73" y="27"/>
                      </a:lnTo>
                      <a:lnTo>
                        <a:pt x="72" y="29"/>
                      </a:lnTo>
                      <a:lnTo>
                        <a:pt x="70" y="32"/>
                      </a:lnTo>
                      <a:lnTo>
                        <a:pt x="70" y="35"/>
                      </a:lnTo>
                      <a:lnTo>
                        <a:pt x="67" y="37"/>
                      </a:lnTo>
                      <a:lnTo>
                        <a:pt x="64" y="38"/>
                      </a:lnTo>
                      <a:lnTo>
                        <a:pt x="60" y="40"/>
                      </a:lnTo>
                      <a:lnTo>
                        <a:pt x="59" y="42"/>
                      </a:lnTo>
                      <a:lnTo>
                        <a:pt x="57" y="42"/>
                      </a:lnTo>
                      <a:lnTo>
                        <a:pt x="56" y="42"/>
                      </a:lnTo>
                      <a:lnTo>
                        <a:pt x="56" y="41"/>
                      </a:lnTo>
                      <a:lnTo>
                        <a:pt x="54" y="38"/>
                      </a:lnTo>
                      <a:lnTo>
                        <a:pt x="54" y="37"/>
                      </a:lnTo>
                      <a:lnTo>
                        <a:pt x="55" y="37"/>
                      </a:lnTo>
                      <a:lnTo>
                        <a:pt x="56" y="38"/>
                      </a:lnTo>
                      <a:lnTo>
                        <a:pt x="56" y="37"/>
                      </a:lnTo>
                      <a:lnTo>
                        <a:pt x="57" y="37"/>
                      </a:lnTo>
                      <a:lnTo>
                        <a:pt x="60" y="38"/>
                      </a:lnTo>
                      <a:lnTo>
                        <a:pt x="61" y="40"/>
                      </a:lnTo>
                      <a:lnTo>
                        <a:pt x="61" y="38"/>
                      </a:lnTo>
                      <a:lnTo>
                        <a:pt x="61" y="37"/>
                      </a:lnTo>
                      <a:lnTo>
                        <a:pt x="59" y="36"/>
                      </a:lnTo>
                      <a:lnTo>
                        <a:pt x="59" y="35"/>
                      </a:lnTo>
                      <a:lnTo>
                        <a:pt x="57" y="35"/>
                      </a:lnTo>
                      <a:lnTo>
                        <a:pt x="57" y="34"/>
                      </a:lnTo>
                      <a:lnTo>
                        <a:pt x="56" y="34"/>
                      </a:lnTo>
                      <a:lnTo>
                        <a:pt x="55" y="34"/>
                      </a:lnTo>
                      <a:lnTo>
                        <a:pt x="54" y="35"/>
                      </a:lnTo>
                      <a:lnTo>
                        <a:pt x="54" y="34"/>
                      </a:lnTo>
                      <a:lnTo>
                        <a:pt x="55" y="32"/>
                      </a:lnTo>
                      <a:lnTo>
                        <a:pt x="55" y="31"/>
                      </a:lnTo>
                      <a:lnTo>
                        <a:pt x="54" y="31"/>
                      </a:lnTo>
                      <a:lnTo>
                        <a:pt x="53" y="31"/>
                      </a:lnTo>
                      <a:lnTo>
                        <a:pt x="51" y="30"/>
                      </a:lnTo>
                      <a:lnTo>
                        <a:pt x="50" y="31"/>
                      </a:lnTo>
                      <a:lnTo>
                        <a:pt x="51" y="32"/>
                      </a:lnTo>
                      <a:lnTo>
                        <a:pt x="50" y="32"/>
                      </a:lnTo>
                      <a:lnTo>
                        <a:pt x="50" y="31"/>
                      </a:lnTo>
                      <a:lnTo>
                        <a:pt x="50" y="30"/>
                      </a:lnTo>
                      <a:lnTo>
                        <a:pt x="49" y="29"/>
                      </a:lnTo>
                      <a:lnTo>
                        <a:pt x="44" y="30"/>
                      </a:lnTo>
                      <a:lnTo>
                        <a:pt x="42" y="30"/>
                      </a:lnTo>
                      <a:lnTo>
                        <a:pt x="39" y="30"/>
                      </a:lnTo>
                      <a:lnTo>
                        <a:pt x="38" y="29"/>
                      </a:lnTo>
                      <a:lnTo>
                        <a:pt x="37" y="27"/>
                      </a:lnTo>
                      <a:lnTo>
                        <a:pt x="37" y="29"/>
                      </a:lnTo>
                      <a:lnTo>
                        <a:pt x="35" y="31"/>
                      </a:lnTo>
                      <a:lnTo>
                        <a:pt x="35" y="32"/>
                      </a:lnTo>
                      <a:lnTo>
                        <a:pt x="37" y="34"/>
                      </a:lnTo>
                      <a:lnTo>
                        <a:pt x="38" y="34"/>
                      </a:lnTo>
                      <a:lnTo>
                        <a:pt x="38" y="35"/>
                      </a:lnTo>
                      <a:lnTo>
                        <a:pt x="37" y="37"/>
                      </a:lnTo>
                      <a:lnTo>
                        <a:pt x="35" y="38"/>
                      </a:lnTo>
                      <a:lnTo>
                        <a:pt x="35" y="40"/>
                      </a:lnTo>
                      <a:lnTo>
                        <a:pt x="37" y="42"/>
                      </a:lnTo>
                      <a:lnTo>
                        <a:pt x="38" y="43"/>
                      </a:lnTo>
                      <a:lnTo>
                        <a:pt x="39" y="45"/>
                      </a:lnTo>
                      <a:lnTo>
                        <a:pt x="40" y="46"/>
                      </a:lnTo>
                      <a:lnTo>
                        <a:pt x="42" y="47"/>
                      </a:lnTo>
                      <a:lnTo>
                        <a:pt x="44" y="46"/>
                      </a:lnTo>
                      <a:lnTo>
                        <a:pt x="49" y="48"/>
                      </a:lnTo>
                      <a:lnTo>
                        <a:pt x="51" y="48"/>
                      </a:lnTo>
                      <a:lnTo>
                        <a:pt x="51" y="49"/>
                      </a:lnTo>
                      <a:lnTo>
                        <a:pt x="50" y="53"/>
                      </a:lnTo>
                      <a:lnTo>
                        <a:pt x="49" y="54"/>
                      </a:lnTo>
                      <a:lnTo>
                        <a:pt x="48" y="54"/>
                      </a:lnTo>
                      <a:lnTo>
                        <a:pt x="45" y="56"/>
                      </a:lnTo>
                      <a:lnTo>
                        <a:pt x="44" y="56"/>
                      </a:lnTo>
                      <a:lnTo>
                        <a:pt x="43" y="57"/>
                      </a:lnTo>
                      <a:lnTo>
                        <a:pt x="42" y="58"/>
                      </a:lnTo>
                      <a:lnTo>
                        <a:pt x="40" y="59"/>
                      </a:lnTo>
                      <a:lnTo>
                        <a:pt x="39" y="60"/>
                      </a:lnTo>
                      <a:lnTo>
                        <a:pt x="38" y="60"/>
                      </a:lnTo>
                      <a:lnTo>
                        <a:pt x="37" y="62"/>
                      </a:lnTo>
                      <a:lnTo>
                        <a:pt x="35" y="60"/>
                      </a:lnTo>
                      <a:lnTo>
                        <a:pt x="34" y="60"/>
                      </a:lnTo>
                      <a:lnTo>
                        <a:pt x="32" y="63"/>
                      </a:lnTo>
                      <a:lnTo>
                        <a:pt x="31" y="64"/>
                      </a:lnTo>
                      <a:lnTo>
                        <a:pt x="29" y="67"/>
                      </a:lnTo>
                      <a:lnTo>
                        <a:pt x="28" y="68"/>
                      </a:lnTo>
                      <a:lnTo>
                        <a:pt x="26" y="69"/>
                      </a:lnTo>
                      <a:lnTo>
                        <a:pt x="24" y="72"/>
                      </a:lnTo>
                      <a:lnTo>
                        <a:pt x="24" y="73"/>
                      </a:lnTo>
                      <a:lnTo>
                        <a:pt x="23" y="73"/>
                      </a:lnTo>
                      <a:lnTo>
                        <a:pt x="21" y="73"/>
                      </a:lnTo>
                      <a:lnTo>
                        <a:pt x="20" y="72"/>
                      </a:lnTo>
                      <a:lnTo>
                        <a:pt x="17" y="74"/>
                      </a:lnTo>
                      <a:lnTo>
                        <a:pt x="16" y="75"/>
                      </a:lnTo>
                      <a:lnTo>
                        <a:pt x="13" y="74"/>
                      </a:lnTo>
                      <a:lnTo>
                        <a:pt x="12" y="75"/>
                      </a:lnTo>
                      <a:lnTo>
                        <a:pt x="11" y="78"/>
                      </a:lnTo>
                      <a:lnTo>
                        <a:pt x="13" y="84"/>
                      </a:lnTo>
                      <a:lnTo>
                        <a:pt x="16" y="89"/>
                      </a:lnTo>
                      <a:lnTo>
                        <a:pt x="16" y="91"/>
                      </a:lnTo>
                      <a:lnTo>
                        <a:pt x="16" y="92"/>
                      </a:lnTo>
                      <a:lnTo>
                        <a:pt x="17" y="92"/>
                      </a:lnTo>
                      <a:lnTo>
                        <a:pt x="17" y="94"/>
                      </a:lnTo>
                      <a:lnTo>
                        <a:pt x="18" y="96"/>
                      </a:lnTo>
                      <a:lnTo>
                        <a:pt x="17" y="97"/>
                      </a:lnTo>
                      <a:lnTo>
                        <a:pt x="15" y="100"/>
                      </a:lnTo>
                      <a:lnTo>
                        <a:pt x="12" y="101"/>
                      </a:lnTo>
                      <a:lnTo>
                        <a:pt x="11" y="101"/>
                      </a:lnTo>
                      <a:lnTo>
                        <a:pt x="10" y="102"/>
                      </a:lnTo>
                      <a:lnTo>
                        <a:pt x="10" y="103"/>
                      </a:lnTo>
                      <a:lnTo>
                        <a:pt x="8" y="103"/>
                      </a:lnTo>
                      <a:lnTo>
                        <a:pt x="6" y="105"/>
                      </a:lnTo>
                      <a:lnTo>
                        <a:pt x="5" y="106"/>
                      </a:lnTo>
                      <a:lnTo>
                        <a:pt x="6" y="108"/>
                      </a:lnTo>
                      <a:lnTo>
                        <a:pt x="6" y="109"/>
                      </a:lnTo>
                      <a:lnTo>
                        <a:pt x="2" y="111"/>
                      </a:lnTo>
                      <a:lnTo>
                        <a:pt x="1" y="112"/>
                      </a:lnTo>
                      <a:lnTo>
                        <a:pt x="0" y="113"/>
                      </a:lnTo>
                      <a:lnTo>
                        <a:pt x="0" y="114"/>
                      </a:lnTo>
                      <a:lnTo>
                        <a:pt x="1" y="116"/>
                      </a:lnTo>
                      <a:lnTo>
                        <a:pt x="0" y="117"/>
                      </a:lnTo>
                      <a:lnTo>
                        <a:pt x="1" y="117"/>
                      </a:lnTo>
                      <a:lnTo>
                        <a:pt x="2" y="118"/>
                      </a:lnTo>
                      <a:lnTo>
                        <a:pt x="1" y="121"/>
                      </a:lnTo>
                      <a:lnTo>
                        <a:pt x="2" y="122"/>
                      </a:lnTo>
                      <a:lnTo>
                        <a:pt x="1" y="124"/>
                      </a:lnTo>
                      <a:lnTo>
                        <a:pt x="1" y="125"/>
                      </a:lnTo>
                      <a:lnTo>
                        <a:pt x="4" y="124"/>
                      </a:lnTo>
                      <a:lnTo>
                        <a:pt x="4" y="127"/>
                      </a:lnTo>
                      <a:lnTo>
                        <a:pt x="5" y="129"/>
                      </a:lnTo>
                      <a:lnTo>
                        <a:pt x="4" y="129"/>
                      </a:lnTo>
                      <a:lnTo>
                        <a:pt x="2" y="129"/>
                      </a:lnTo>
                      <a:lnTo>
                        <a:pt x="2" y="132"/>
                      </a:lnTo>
                      <a:lnTo>
                        <a:pt x="4" y="133"/>
                      </a:lnTo>
                      <a:lnTo>
                        <a:pt x="7" y="133"/>
                      </a:lnTo>
                      <a:lnTo>
                        <a:pt x="11" y="132"/>
                      </a:lnTo>
                      <a:lnTo>
                        <a:pt x="12" y="130"/>
                      </a:lnTo>
                      <a:lnTo>
                        <a:pt x="13" y="130"/>
                      </a:lnTo>
                      <a:lnTo>
                        <a:pt x="15" y="129"/>
                      </a:lnTo>
                      <a:lnTo>
                        <a:pt x="15" y="128"/>
                      </a:lnTo>
                      <a:lnTo>
                        <a:pt x="17" y="127"/>
                      </a:lnTo>
                      <a:lnTo>
                        <a:pt x="20" y="125"/>
                      </a:lnTo>
                      <a:lnTo>
                        <a:pt x="23" y="124"/>
                      </a:lnTo>
                      <a:lnTo>
                        <a:pt x="24" y="123"/>
                      </a:lnTo>
                      <a:lnTo>
                        <a:pt x="26" y="122"/>
                      </a:lnTo>
                      <a:lnTo>
                        <a:pt x="28" y="121"/>
                      </a:lnTo>
                      <a:lnTo>
                        <a:pt x="29" y="119"/>
                      </a:lnTo>
                      <a:lnTo>
                        <a:pt x="29" y="118"/>
                      </a:lnTo>
                      <a:lnTo>
                        <a:pt x="29" y="116"/>
                      </a:lnTo>
                      <a:lnTo>
                        <a:pt x="28" y="114"/>
                      </a:lnTo>
                      <a:lnTo>
                        <a:pt x="26" y="114"/>
                      </a:lnTo>
                      <a:lnTo>
                        <a:pt x="23" y="116"/>
                      </a:lnTo>
                      <a:lnTo>
                        <a:pt x="22" y="118"/>
                      </a:lnTo>
                      <a:lnTo>
                        <a:pt x="21" y="117"/>
                      </a:lnTo>
                      <a:lnTo>
                        <a:pt x="21" y="114"/>
                      </a:lnTo>
                      <a:lnTo>
                        <a:pt x="20" y="112"/>
                      </a:lnTo>
                      <a:lnTo>
                        <a:pt x="21" y="111"/>
                      </a:lnTo>
                      <a:lnTo>
                        <a:pt x="22" y="108"/>
                      </a:lnTo>
                      <a:lnTo>
                        <a:pt x="23" y="105"/>
                      </a:lnTo>
                      <a:lnTo>
                        <a:pt x="26" y="101"/>
                      </a:lnTo>
                      <a:lnTo>
                        <a:pt x="27" y="98"/>
                      </a:lnTo>
                      <a:lnTo>
                        <a:pt x="27" y="97"/>
                      </a:lnTo>
                      <a:lnTo>
                        <a:pt x="27" y="96"/>
                      </a:lnTo>
                      <a:lnTo>
                        <a:pt x="28" y="96"/>
                      </a:lnTo>
                      <a:lnTo>
                        <a:pt x="28" y="95"/>
                      </a:lnTo>
                      <a:lnTo>
                        <a:pt x="29" y="94"/>
                      </a:lnTo>
                      <a:lnTo>
                        <a:pt x="31" y="94"/>
                      </a:lnTo>
                      <a:lnTo>
                        <a:pt x="29" y="92"/>
                      </a:lnTo>
                      <a:lnTo>
                        <a:pt x="31" y="92"/>
                      </a:lnTo>
                      <a:lnTo>
                        <a:pt x="33" y="92"/>
                      </a:lnTo>
                      <a:lnTo>
                        <a:pt x="34" y="92"/>
                      </a:lnTo>
                      <a:lnTo>
                        <a:pt x="35" y="92"/>
                      </a:lnTo>
                      <a:lnTo>
                        <a:pt x="39" y="95"/>
                      </a:lnTo>
                      <a:lnTo>
                        <a:pt x="42" y="97"/>
                      </a:lnTo>
                      <a:lnTo>
                        <a:pt x="43" y="98"/>
                      </a:lnTo>
                      <a:lnTo>
                        <a:pt x="43" y="97"/>
                      </a:lnTo>
                      <a:lnTo>
                        <a:pt x="43" y="95"/>
                      </a:lnTo>
                      <a:lnTo>
                        <a:pt x="40" y="92"/>
                      </a:lnTo>
                      <a:lnTo>
                        <a:pt x="37" y="90"/>
                      </a:lnTo>
                      <a:lnTo>
                        <a:pt x="35" y="89"/>
                      </a:lnTo>
                      <a:lnTo>
                        <a:pt x="35" y="85"/>
                      </a:lnTo>
                      <a:lnTo>
                        <a:pt x="35" y="84"/>
                      </a:lnTo>
                      <a:lnTo>
                        <a:pt x="35" y="83"/>
                      </a:lnTo>
                      <a:lnTo>
                        <a:pt x="32" y="80"/>
                      </a:lnTo>
                      <a:lnTo>
                        <a:pt x="29" y="76"/>
                      </a:lnTo>
                      <a:lnTo>
                        <a:pt x="29" y="75"/>
                      </a:lnTo>
                      <a:lnTo>
                        <a:pt x="31" y="74"/>
                      </a:lnTo>
                      <a:lnTo>
                        <a:pt x="32" y="73"/>
                      </a:lnTo>
                      <a:lnTo>
                        <a:pt x="33" y="72"/>
                      </a:lnTo>
                      <a:lnTo>
                        <a:pt x="35" y="70"/>
                      </a:lnTo>
                      <a:lnTo>
                        <a:pt x="38" y="70"/>
                      </a:lnTo>
                      <a:lnTo>
                        <a:pt x="43" y="72"/>
                      </a:lnTo>
                      <a:lnTo>
                        <a:pt x="44" y="73"/>
                      </a:lnTo>
                      <a:lnTo>
                        <a:pt x="45" y="72"/>
                      </a:lnTo>
                      <a:lnTo>
                        <a:pt x="45" y="70"/>
                      </a:lnTo>
                      <a:lnTo>
                        <a:pt x="46" y="69"/>
                      </a:lnTo>
                      <a:lnTo>
                        <a:pt x="48" y="68"/>
                      </a:lnTo>
                      <a:lnTo>
                        <a:pt x="49" y="67"/>
                      </a:lnTo>
                      <a:lnTo>
                        <a:pt x="51" y="67"/>
                      </a:lnTo>
                      <a:lnTo>
                        <a:pt x="51" y="65"/>
                      </a:lnTo>
                      <a:lnTo>
                        <a:pt x="54" y="63"/>
                      </a:lnTo>
                      <a:lnTo>
                        <a:pt x="55" y="62"/>
                      </a:lnTo>
                      <a:lnTo>
                        <a:pt x="57" y="60"/>
                      </a:lnTo>
                      <a:lnTo>
                        <a:pt x="59" y="60"/>
                      </a:lnTo>
                      <a:lnTo>
                        <a:pt x="60" y="59"/>
                      </a:lnTo>
                      <a:lnTo>
                        <a:pt x="61" y="59"/>
                      </a:lnTo>
                      <a:lnTo>
                        <a:pt x="61" y="58"/>
                      </a:lnTo>
                      <a:lnTo>
                        <a:pt x="60" y="57"/>
                      </a:lnTo>
                      <a:lnTo>
                        <a:pt x="60" y="56"/>
                      </a:lnTo>
                      <a:lnTo>
                        <a:pt x="61" y="56"/>
                      </a:lnTo>
                      <a:lnTo>
                        <a:pt x="62" y="56"/>
                      </a:lnTo>
                      <a:lnTo>
                        <a:pt x="65" y="56"/>
                      </a:lnTo>
                      <a:lnTo>
                        <a:pt x="66" y="56"/>
                      </a:lnTo>
                      <a:lnTo>
                        <a:pt x="67" y="57"/>
                      </a:lnTo>
                      <a:lnTo>
                        <a:pt x="68" y="57"/>
                      </a:lnTo>
                      <a:lnTo>
                        <a:pt x="72" y="54"/>
                      </a:lnTo>
                      <a:lnTo>
                        <a:pt x="76" y="52"/>
                      </a:lnTo>
                      <a:lnTo>
                        <a:pt x="76" y="51"/>
                      </a:lnTo>
                      <a:lnTo>
                        <a:pt x="76" y="49"/>
                      </a:lnTo>
                      <a:lnTo>
                        <a:pt x="73" y="48"/>
                      </a:lnTo>
                      <a:lnTo>
                        <a:pt x="75" y="47"/>
                      </a:lnTo>
                      <a:lnTo>
                        <a:pt x="76" y="47"/>
                      </a:lnTo>
                      <a:lnTo>
                        <a:pt x="77" y="47"/>
                      </a:lnTo>
                      <a:lnTo>
                        <a:pt x="78" y="46"/>
                      </a:lnTo>
                      <a:lnTo>
                        <a:pt x="78" y="43"/>
                      </a:lnTo>
                      <a:lnTo>
                        <a:pt x="77" y="42"/>
                      </a:lnTo>
                      <a:lnTo>
                        <a:pt x="78" y="42"/>
                      </a:lnTo>
                      <a:lnTo>
                        <a:pt x="81" y="42"/>
                      </a:lnTo>
                      <a:lnTo>
                        <a:pt x="86" y="42"/>
                      </a:lnTo>
                      <a:lnTo>
                        <a:pt x="89" y="41"/>
                      </a:lnTo>
                      <a:lnTo>
                        <a:pt x="92" y="40"/>
                      </a:lnTo>
                      <a:lnTo>
                        <a:pt x="97" y="35"/>
                      </a:lnTo>
                      <a:lnTo>
                        <a:pt x="97" y="32"/>
                      </a:lnTo>
                      <a:lnTo>
                        <a:pt x="98" y="30"/>
                      </a:lnTo>
                      <a:lnTo>
                        <a:pt x="99" y="29"/>
                      </a:lnTo>
                      <a:lnTo>
                        <a:pt x="99" y="26"/>
                      </a:lnTo>
                      <a:lnTo>
                        <a:pt x="103" y="23"/>
                      </a:lnTo>
                      <a:lnTo>
                        <a:pt x="103" y="21"/>
                      </a:lnTo>
                      <a:lnTo>
                        <a:pt x="103" y="20"/>
                      </a:lnTo>
                      <a:lnTo>
                        <a:pt x="103" y="18"/>
                      </a:lnTo>
                      <a:lnTo>
                        <a:pt x="103" y="16"/>
                      </a:lnTo>
                      <a:lnTo>
                        <a:pt x="102" y="13"/>
                      </a:lnTo>
                      <a:lnTo>
                        <a:pt x="102" y="10"/>
                      </a:lnTo>
                      <a:lnTo>
                        <a:pt x="102" y="8"/>
                      </a:lnTo>
                      <a:lnTo>
                        <a:pt x="100" y="7"/>
                      </a:lnTo>
                      <a:lnTo>
                        <a:pt x="99" y="5"/>
                      </a:lnTo>
                      <a:lnTo>
                        <a:pt x="98" y="5"/>
                      </a:lnTo>
                      <a:lnTo>
                        <a:pt x="97" y="4"/>
                      </a:lnTo>
                      <a:lnTo>
                        <a:pt x="94" y="2"/>
                      </a:lnTo>
                      <a:lnTo>
                        <a:pt x="9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7" name="Freeform 705"/>
                <p:cNvSpPr>
                  <a:spLocks/>
                </p:cNvSpPr>
                <p:nvPr/>
              </p:nvSpPr>
              <p:spPr bwMode="auto">
                <a:xfrm>
                  <a:off x="2212275" y="3746735"/>
                  <a:ext cx="1910" cy="1910"/>
                </a:xfrm>
                <a:custGeom>
                  <a:avLst/>
                  <a:gdLst>
                    <a:gd name="T0" fmla="*/ 2147483647 w 2"/>
                    <a:gd name="T1" fmla="*/ 0 h 2"/>
                    <a:gd name="T2" fmla="*/ 2147483647 w 2"/>
                    <a:gd name="T3" fmla="*/ 0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2147483647 w 2"/>
                    <a:gd name="T19" fmla="*/ 2147483647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0"/>
                      </a:moveTo>
                      <a:lnTo>
                        <a:pt x="1" y="0"/>
                      </a:lnTo>
                      <a:lnTo>
                        <a:pt x="2" y="0"/>
                      </a:lnTo>
                      <a:lnTo>
                        <a:pt x="1" y="0"/>
                      </a:lnTo>
                      <a:lnTo>
                        <a:pt x="0" y="0"/>
                      </a:lnTo>
                      <a:lnTo>
                        <a:pt x="0" y="2"/>
                      </a:lnTo>
                      <a:lnTo>
                        <a:pt x="1" y="2"/>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8" name="Freeform 706"/>
                <p:cNvSpPr>
                  <a:spLocks/>
                </p:cNvSpPr>
                <p:nvPr/>
              </p:nvSpPr>
              <p:spPr bwMode="auto">
                <a:xfrm>
                  <a:off x="2105331" y="3702812"/>
                  <a:ext cx="4774" cy="2865"/>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0 w 5"/>
                    <a:gd name="T13" fmla="*/ 2147483647 h 3"/>
                    <a:gd name="T14" fmla="*/ 0 w 5"/>
                    <a:gd name="T15" fmla="*/ 2147483647 h 3"/>
                    <a:gd name="T16" fmla="*/ 0 w 5"/>
                    <a:gd name="T17" fmla="*/ 2147483647 h 3"/>
                    <a:gd name="T18" fmla="*/ 2147483647 w 5"/>
                    <a:gd name="T19" fmla="*/ 0 h 3"/>
                    <a:gd name="T20" fmla="*/ 2147483647 w 5"/>
                    <a:gd name="T21" fmla="*/ 0 h 3"/>
                    <a:gd name="T22" fmla="*/ 2147483647 w 5"/>
                    <a:gd name="T23" fmla="*/ 0 h 3"/>
                    <a:gd name="T24" fmla="*/ 2147483647 w 5"/>
                    <a:gd name="T25" fmla="*/ 2147483647 h 3"/>
                    <a:gd name="T26" fmla="*/ 2147483647 w 5"/>
                    <a:gd name="T27" fmla="*/ 2147483647 h 3"/>
                    <a:gd name="T28" fmla="*/ 2147483647 w 5"/>
                    <a:gd name="T29" fmla="*/ 2147483647 h 3"/>
                    <a:gd name="T30" fmla="*/ 2147483647 w 5"/>
                    <a:gd name="T31" fmla="*/ 2147483647 h 3"/>
                    <a:gd name="T32" fmla="*/ 2147483647 w 5"/>
                    <a:gd name="T33" fmla="*/ 2147483647 h 3"/>
                    <a:gd name="T34" fmla="*/ 2147483647 w 5"/>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3">
                      <a:moveTo>
                        <a:pt x="4" y="3"/>
                      </a:moveTo>
                      <a:lnTo>
                        <a:pt x="4" y="3"/>
                      </a:lnTo>
                      <a:lnTo>
                        <a:pt x="3" y="3"/>
                      </a:lnTo>
                      <a:lnTo>
                        <a:pt x="1" y="3"/>
                      </a:lnTo>
                      <a:lnTo>
                        <a:pt x="0" y="3"/>
                      </a:lnTo>
                      <a:lnTo>
                        <a:pt x="0" y="1"/>
                      </a:lnTo>
                      <a:lnTo>
                        <a:pt x="1" y="0"/>
                      </a:lnTo>
                      <a:lnTo>
                        <a:pt x="3" y="0"/>
                      </a:lnTo>
                      <a:lnTo>
                        <a:pt x="5" y="1"/>
                      </a:lnTo>
                      <a:lnTo>
                        <a:pt x="5" y="2"/>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49" name="Freeform 707"/>
                <p:cNvSpPr>
                  <a:spLocks/>
                </p:cNvSpPr>
                <p:nvPr/>
              </p:nvSpPr>
              <p:spPr bwMode="auto">
                <a:xfrm>
                  <a:off x="2032762" y="3736232"/>
                  <a:ext cx="16232" cy="15278"/>
                </a:xfrm>
                <a:custGeom>
                  <a:avLst/>
                  <a:gdLst>
                    <a:gd name="T0" fmla="*/ 2147483647 w 17"/>
                    <a:gd name="T1" fmla="*/ 2147483647 h 16"/>
                    <a:gd name="T2" fmla="*/ 2147483647 w 17"/>
                    <a:gd name="T3" fmla="*/ 2147483647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2147483647 w 17"/>
                    <a:gd name="T27" fmla="*/ 2147483647 h 16"/>
                    <a:gd name="T28" fmla="*/ 0 w 17"/>
                    <a:gd name="T29" fmla="*/ 2147483647 h 16"/>
                    <a:gd name="T30" fmla="*/ 0 w 17"/>
                    <a:gd name="T31" fmla="*/ 2147483647 h 16"/>
                    <a:gd name="T32" fmla="*/ 0 w 17"/>
                    <a:gd name="T33" fmla="*/ 2147483647 h 16"/>
                    <a:gd name="T34" fmla="*/ 2147483647 w 17"/>
                    <a:gd name="T35" fmla="*/ 2147483647 h 16"/>
                    <a:gd name="T36" fmla="*/ 2147483647 w 17"/>
                    <a:gd name="T37" fmla="*/ 2147483647 h 16"/>
                    <a:gd name="T38" fmla="*/ 2147483647 w 17"/>
                    <a:gd name="T39" fmla="*/ 2147483647 h 16"/>
                    <a:gd name="T40" fmla="*/ 2147483647 w 17"/>
                    <a:gd name="T41" fmla="*/ 2147483647 h 16"/>
                    <a:gd name="T42" fmla="*/ 2147483647 w 17"/>
                    <a:gd name="T43" fmla="*/ 0 h 16"/>
                    <a:gd name="T44" fmla="*/ 2147483647 w 17"/>
                    <a:gd name="T45" fmla="*/ 0 h 16"/>
                    <a:gd name="T46" fmla="*/ 2147483647 w 17"/>
                    <a:gd name="T47" fmla="*/ 0 h 16"/>
                    <a:gd name="T48" fmla="*/ 2147483647 w 17"/>
                    <a:gd name="T49" fmla="*/ 2147483647 h 16"/>
                    <a:gd name="T50" fmla="*/ 2147483647 w 17"/>
                    <a:gd name="T51" fmla="*/ 2147483647 h 16"/>
                    <a:gd name="T52" fmla="*/ 2147483647 w 17"/>
                    <a:gd name="T53" fmla="*/ 2147483647 h 16"/>
                    <a:gd name="T54" fmla="*/ 2147483647 w 17"/>
                    <a:gd name="T55" fmla="*/ 2147483647 h 16"/>
                    <a:gd name="T56" fmla="*/ 2147483647 w 17"/>
                    <a:gd name="T57" fmla="*/ 2147483647 h 16"/>
                    <a:gd name="T58" fmla="*/ 2147483647 w 17"/>
                    <a:gd name="T59" fmla="*/ 2147483647 h 16"/>
                    <a:gd name="T60" fmla="*/ 2147483647 w 17"/>
                    <a:gd name="T61" fmla="*/ 2147483647 h 16"/>
                    <a:gd name="T62" fmla="*/ 2147483647 w 17"/>
                    <a:gd name="T63" fmla="*/ 2147483647 h 16"/>
                    <a:gd name="T64" fmla="*/ 2147483647 w 17"/>
                    <a:gd name="T65" fmla="*/ 2147483647 h 16"/>
                    <a:gd name="T66" fmla="*/ 2147483647 w 17"/>
                    <a:gd name="T67" fmla="*/ 2147483647 h 16"/>
                    <a:gd name="T68" fmla="*/ 2147483647 w 17"/>
                    <a:gd name="T69" fmla="*/ 2147483647 h 16"/>
                    <a:gd name="T70" fmla="*/ 2147483647 w 17"/>
                    <a:gd name="T71" fmla="*/ 2147483647 h 16"/>
                    <a:gd name="T72" fmla="*/ 2147483647 w 17"/>
                    <a:gd name="T73" fmla="*/ 2147483647 h 16"/>
                    <a:gd name="T74" fmla="*/ 2147483647 w 17"/>
                    <a:gd name="T75" fmla="*/ 2147483647 h 16"/>
                    <a:gd name="T76" fmla="*/ 2147483647 w 17"/>
                    <a:gd name="T77" fmla="*/ 2147483647 h 16"/>
                    <a:gd name="T78" fmla="*/ 2147483647 w 17"/>
                    <a:gd name="T79" fmla="*/ 2147483647 h 16"/>
                    <a:gd name="T80" fmla="*/ 2147483647 w 17"/>
                    <a:gd name="T81" fmla="*/ 2147483647 h 16"/>
                    <a:gd name="T82" fmla="*/ 2147483647 w 17"/>
                    <a:gd name="T83" fmla="*/ 2147483647 h 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 h="16">
                      <a:moveTo>
                        <a:pt x="15" y="16"/>
                      </a:moveTo>
                      <a:lnTo>
                        <a:pt x="15" y="16"/>
                      </a:lnTo>
                      <a:lnTo>
                        <a:pt x="13" y="15"/>
                      </a:lnTo>
                      <a:lnTo>
                        <a:pt x="11" y="14"/>
                      </a:lnTo>
                      <a:lnTo>
                        <a:pt x="9" y="11"/>
                      </a:lnTo>
                      <a:lnTo>
                        <a:pt x="8" y="9"/>
                      </a:lnTo>
                      <a:lnTo>
                        <a:pt x="6" y="8"/>
                      </a:lnTo>
                      <a:lnTo>
                        <a:pt x="4" y="8"/>
                      </a:lnTo>
                      <a:lnTo>
                        <a:pt x="3" y="8"/>
                      </a:lnTo>
                      <a:lnTo>
                        <a:pt x="2" y="6"/>
                      </a:lnTo>
                      <a:lnTo>
                        <a:pt x="0" y="5"/>
                      </a:lnTo>
                      <a:lnTo>
                        <a:pt x="0" y="4"/>
                      </a:lnTo>
                      <a:lnTo>
                        <a:pt x="3" y="4"/>
                      </a:lnTo>
                      <a:lnTo>
                        <a:pt x="4" y="3"/>
                      </a:lnTo>
                      <a:lnTo>
                        <a:pt x="6" y="2"/>
                      </a:lnTo>
                      <a:lnTo>
                        <a:pt x="9" y="0"/>
                      </a:lnTo>
                      <a:lnTo>
                        <a:pt x="11" y="0"/>
                      </a:lnTo>
                      <a:lnTo>
                        <a:pt x="13" y="2"/>
                      </a:lnTo>
                      <a:lnTo>
                        <a:pt x="14" y="4"/>
                      </a:lnTo>
                      <a:lnTo>
                        <a:pt x="15" y="5"/>
                      </a:lnTo>
                      <a:lnTo>
                        <a:pt x="16" y="6"/>
                      </a:lnTo>
                      <a:lnTo>
                        <a:pt x="17" y="8"/>
                      </a:lnTo>
                      <a:lnTo>
                        <a:pt x="16" y="8"/>
                      </a:lnTo>
                      <a:lnTo>
                        <a:pt x="15" y="10"/>
                      </a:lnTo>
                      <a:lnTo>
                        <a:pt x="15" y="13"/>
                      </a:lnTo>
                      <a:lnTo>
                        <a:pt x="16" y="16"/>
                      </a:lnTo>
                      <a:lnTo>
                        <a:pt x="15" y="1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0" name="Freeform 708"/>
                <p:cNvSpPr>
                  <a:spLocks/>
                </p:cNvSpPr>
                <p:nvPr/>
              </p:nvSpPr>
              <p:spPr bwMode="auto">
                <a:xfrm>
                  <a:off x="2124428" y="3762013"/>
                  <a:ext cx="4774" cy="13368"/>
                </a:xfrm>
                <a:custGeom>
                  <a:avLst/>
                  <a:gdLst>
                    <a:gd name="T0" fmla="*/ 2147483647 w 5"/>
                    <a:gd name="T1" fmla="*/ 2147483647 h 14"/>
                    <a:gd name="T2" fmla="*/ 2147483647 w 5"/>
                    <a:gd name="T3" fmla="*/ 2147483647 h 14"/>
                    <a:gd name="T4" fmla="*/ 2147483647 w 5"/>
                    <a:gd name="T5" fmla="*/ 2147483647 h 14"/>
                    <a:gd name="T6" fmla="*/ 2147483647 w 5"/>
                    <a:gd name="T7" fmla="*/ 2147483647 h 14"/>
                    <a:gd name="T8" fmla="*/ 2147483647 w 5"/>
                    <a:gd name="T9" fmla="*/ 2147483647 h 14"/>
                    <a:gd name="T10" fmla="*/ 2147483647 w 5"/>
                    <a:gd name="T11" fmla="*/ 2147483647 h 14"/>
                    <a:gd name="T12" fmla="*/ 2147483647 w 5"/>
                    <a:gd name="T13" fmla="*/ 2147483647 h 14"/>
                    <a:gd name="T14" fmla="*/ 2147483647 w 5"/>
                    <a:gd name="T15" fmla="*/ 2147483647 h 14"/>
                    <a:gd name="T16" fmla="*/ 2147483647 w 5"/>
                    <a:gd name="T17" fmla="*/ 0 h 14"/>
                    <a:gd name="T18" fmla="*/ 2147483647 w 5"/>
                    <a:gd name="T19" fmla="*/ 0 h 14"/>
                    <a:gd name="T20" fmla="*/ 2147483647 w 5"/>
                    <a:gd name="T21" fmla="*/ 2147483647 h 14"/>
                    <a:gd name="T22" fmla="*/ 2147483647 w 5"/>
                    <a:gd name="T23" fmla="*/ 2147483647 h 14"/>
                    <a:gd name="T24" fmla="*/ 0 w 5"/>
                    <a:gd name="T25" fmla="*/ 2147483647 h 14"/>
                    <a:gd name="T26" fmla="*/ 0 w 5"/>
                    <a:gd name="T27" fmla="*/ 2147483647 h 14"/>
                    <a:gd name="T28" fmla="*/ 0 w 5"/>
                    <a:gd name="T29" fmla="*/ 2147483647 h 14"/>
                    <a:gd name="T30" fmla="*/ 0 w 5"/>
                    <a:gd name="T31" fmla="*/ 2147483647 h 14"/>
                    <a:gd name="T32" fmla="*/ 0 w 5"/>
                    <a:gd name="T33" fmla="*/ 2147483647 h 14"/>
                    <a:gd name="T34" fmla="*/ 0 w 5"/>
                    <a:gd name="T35" fmla="*/ 2147483647 h 14"/>
                    <a:gd name="T36" fmla="*/ 0 w 5"/>
                    <a:gd name="T37" fmla="*/ 2147483647 h 14"/>
                    <a:gd name="T38" fmla="*/ 0 w 5"/>
                    <a:gd name="T39" fmla="*/ 2147483647 h 14"/>
                    <a:gd name="T40" fmla="*/ 0 w 5"/>
                    <a:gd name="T41" fmla="*/ 2147483647 h 14"/>
                    <a:gd name="T42" fmla="*/ 2147483647 w 5"/>
                    <a:gd name="T43" fmla="*/ 2147483647 h 14"/>
                    <a:gd name="T44" fmla="*/ 0 w 5"/>
                    <a:gd name="T45" fmla="*/ 2147483647 h 14"/>
                    <a:gd name="T46" fmla="*/ 0 w 5"/>
                    <a:gd name="T47" fmla="*/ 2147483647 h 14"/>
                    <a:gd name="T48" fmla="*/ 0 w 5"/>
                    <a:gd name="T49" fmla="*/ 2147483647 h 14"/>
                    <a:gd name="T50" fmla="*/ 0 w 5"/>
                    <a:gd name="T51" fmla="*/ 2147483647 h 14"/>
                    <a:gd name="T52" fmla="*/ 0 w 5"/>
                    <a:gd name="T53" fmla="*/ 2147483647 h 14"/>
                    <a:gd name="T54" fmla="*/ 2147483647 w 5"/>
                    <a:gd name="T55" fmla="*/ 2147483647 h 14"/>
                    <a:gd name="T56" fmla="*/ 2147483647 w 5"/>
                    <a:gd name="T57" fmla="*/ 2147483647 h 14"/>
                    <a:gd name="T58" fmla="*/ 2147483647 w 5"/>
                    <a:gd name="T59" fmla="*/ 2147483647 h 14"/>
                    <a:gd name="T60" fmla="*/ 2147483647 w 5"/>
                    <a:gd name="T61" fmla="*/ 2147483647 h 14"/>
                    <a:gd name="T62" fmla="*/ 2147483647 w 5"/>
                    <a:gd name="T63" fmla="*/ 2147483647 h 14"/>
                    <a:gd name="T64" fmla="*/ 2147483647 w 5"/>
                    <a:gd name="T65" fmla="*/ 2147483647 h 14"/>
                    <a:gd name="T66" fmla="*/ 2147483647 w 5"/>
                    <a:gd name="T67" fmla="*/ 2147483647 h 14"/>
                    <a:gd name="T68" fmla="*/ 2147483647 w 5"/>
                    <a:gd name="T69" fmla="*/ 2147483647 h 14"/>
                    <a:gd name="T70" fmla="*/ 2147483647 w 5"/>
                    <a:gd name="T71" fmla="*/ 2147483647 h 14"/>
                    <a:gd name="T72" fmla="*/ 2147483647 w 5"/>
                    <a:gd name="T73" fmla="*/ 2147483647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 h="14">
                      <a:moveTo>
                        <a:pt x="3" y="6"/>
                      </a:moveTo>
                      <a:lnTo>
                        <a:pt x="3" y="6"/>
                      </a:lnTo>
                      <a:lnTo>
                        <a:pt x="3" y="5"/>
                      </a:lnTo>
                      <a:lnTo>
                        <a:pt x="5" y="4"/>
                      </a:lnTo>
                      <a:lnTo>
                        <a:pt x="3" y="1"/>
                      </a:lnTo>
                      <a:lnTo>
                        <a:pt x="2" y="1"/>
                      </a:lnTo>
                      <a:lnTo>
                        <a:pt x="1" y="0"/>
                      </a:lnTo>
                      <a:lnTo>
                        <a:pt x="1" y="3"/>
                      </a:lnTo>
                      <a:lnTo>
                        <a:pt x="0" y="5"/>
                      </a:lnTo>
                      <a:lnTo>
                        <a:pt x="0" y="8"/>
                      </a:lnTo>
                      <a:lnTo>
                        <a:pt x="0" y="10"/>
                      </a:lnTo>
                      <a:lnTo>
                        <a:pt x="0" y="11"/>
                      </a:lnTo>
                      <a:lnTo>
                        <a:pt x="1" y="11"/>
                      </a:lnTo>
                      <a:lnTo>
                        <a:pt x="0" y="13"/>
                      </a:lnTo>
                      <a:lnTo>
                        <a:pt x="0" y="14"/>
                      </a:lnTo>
                      <a:lnTo>
                        <a:pt x="1" y="13"/>
                      </a:lnTo>
                      <a:lnTo>
                        <a:pt x="2" y="13"/>
                      </a:lnTo>
                      <a:lnTo>
                        <a:pt x="2" y="11"/>
                      </a:lnTo>
                      <a:lnTo>
                        <a:pt x="2" y="9"/>
                      </a:lnTo>
                      <a:lnTo>
                        <a:pt x="3" y="8"/>
                      </a:lnTo>
                      <a:lnTo>
                        <a:pt x="3"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1" name="Freeform 709"/>
                <p:cNvSpPr>
                  <a:spLocks/>
                </p:cNvSpPr>
                <p:nvPr/>
              </p:nvSpPr>
              <p:spPr bwMode="auto">
                <a:xfrm>
                  <a:off x="2114880" y="3759149"/>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0 h 6"/>
                    <a:gd name="T14" fmla="*/ 2147483647 w 7"/>
                    <a:gd name="T15" fmla="*/ 0 h 6"/>
                    <a:gd name="T16" fmla="*/ 2147483647 w 7"/>
                    <a:gd name="T17" fmla="*/ 2147483647 h 6"/>
                    <a:gd name="T18" fmla="*/ 2147483647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0 w 7"/>
                    <a:gd name="T29" fmla="*/ 2147483647 h 6"/>
                    <a:gd name="T30" fmla="*/ 0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2147483647 w 7"/>
                    <a:gd name="T51" fmla="*/ 2147483647 h 6"/>
                    <a:gd name="T52" fmla="*/ 2147483647 w 7"/>
                    <a:gd name="T53" fmla="*/ 2147483647 h 6"/>
                    <a:gd name="T54" fmla="*/ 2147483647 w 7"/>
                    <a:gd name="T55" fmla="*/ 2147483647 h 6"/>
                    <a:gd name="T56" fmla="*/ 2147483647 w 7"/>
                    <a:gd name="T57" fmla="*/ 2147483647 h 6"/>
                    <a:gd name="T58" fmla="*/ 2147483647 w 7"/>
                    <a:gd name="T59" fmla="*/ 2147483647 h 6"/>
                    <a:gd name="T60" fmla="*/ 2147483647 w 7"/>
                    <a:gd name="T61" fmla="*/ 2147483647 h 6"/>
                    <a:gd name="T62" fmla="*/ 2147483647 w 7"/>
                    <a:gd name="T63" fmla="*/ 2147483647 h 6"/>
                    <a:gd name="T64" fmla="*/ 2147483647 w 7"/>
                    <a:gd name="T65" fmla="*/ 2147483647 h 6"/>
                    <a:gd name="T66" fmla="*/ 2147483647 w 7"/>
                    <a:gd name="T67" fmla="*/ 2147483647 h 6"/>
                    <a:gd name="T68" fmla="*/ 2147483647 w 7"/>
                    <a:gd name="T69" fmla="*/ 2147483647 h 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 h="6">
                      <a:moveTo>
                        <a:pt x="7" y="2"/>
                      </a:moveTo>
                      <a:lnTo>
                        <a:pt x="7" y="2"/>
                      </a:lnTo>
                      <a:lnTo>
                        <a:pt x="7" y="1"/>
                      </a:lnTo>
                      <a:lnTo>
                        <a:pt x="6" y="1"/>
                      </a:lnTo>
                      <a:lnTo>
                        <a:pt x="5" y="0"/>
                      </a:lnTo>
                      <a:lnTo>
                        <a:pt x="5" y="1"/>
                      </a:lnTo>
                      <a:lnTo>
                        <a:pt x="4" y="2"/>
                      </a:lnTo>
                      <a:lnTo>
                        <a:pt x="2" y="1"/>
                      </a:lnTo>
                      <a:lnTo>
                        <a:pt x="2" y="2"/>
                      </a:lnTo>
                      <a:lnTo>
                        <a:pt x="0" y="3"/>
                      </a:lnTo>
                      <a:lnTo>
                        <a:pt x="1" y="3"/>
                      </a:lnTo>
                      <a:lnTo>
                        <a:pt x="2" y="4"/>
                      </a:lnTo>
                      <a:lnTo>
                        <a:pt x="4" y="4"/>
                      </a:lnTo>
                      <a:lnTo>
                        <a:pt x="4" y="6"/>
                      </a:lnTo>
                      <a:lnTo>
                        <a:pt x="6" y="4"/>
                      </a:lnTo>
                      <a:lnTo>
                        <a:pt x="5" y="3"/>
                      </a:lnTo>
                      <a:lnTo>
                        <a:pt x="5" y="2"/>
                      </a:lnTo>
                      <a:lnTo>
                        <a:pt x="6" y="2"/>
                      </a:lnTo>
                      <a:lnTo>
                        <a:pt x="6" y="3"/>
                      </a:lnTo>
                      <a:lnTo>
                        <a:pt x="7"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2" name="Freeform 710"/>
                <p:cNvSpPr>
                  <a:spLocks/>
                </p:cNvSpPr>
                <p:nvPr/>
              </p:nvSpPr>
              <p:spPr bwMode="auto">
                <a:xfrm>
                  <a:off x="2112970" y="3765832"/>
                  <a:ext cx="2864" cy="3819"/>
                </a:xfrm>
                <a:custGeom>
                  <a:avLst/>
                  <a:gdLst>
                    <a:gd name="T0" fmla="*/ 2147483647 w 3"/>
                    <a:gd name="T1" fmla="*/ 2147483647 h 4"/>
                    <a:gd name="T2" fmla="*/ 2147483647 w 3"/>
                    <a:gd name="T3" fmla="*/ 2147483647 h 4"/>
                    <a:gd name="T4" fmla="*/ 2147483647 w 3"/>
                    <a:gd name="T5" fmla="*/ 0 h 4"/>
                    <a:gd name="T6" fmla="*/ 2147483647 w 3"/>
                    <a:gd name="T7" fmla="*/ 0 h 4"/>
                    <a:gd name="T8" fmla="*/ 2147483647 w 3"/>
                    <a:gd name="T9" fmla="*/ 0 h 4"/>
                    <a:gd name="T10" fmla="*/ 2147483647 w 3"/>
                    <a:gd name="T11" fmla="*/ 2147483647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2147483647 h 4"/>
                    <a:gd name="T22" fmla="*/ 2147483647 w 3"/>
                    <a:gd name="T23" fmla="*/ 2147483647 h 4"/>
                    <a:gd name="T24" fmla="*/ 2147483647 w 3"/>
                    <a:gd name="T25" fmla="*/ 2147483647 h 4"/>
                    <a:gd name="T26" fmla="*/ 2147483647 w 3"/>
                    <a:gd name="T27" fmla="*/ 2147483647 h 4"/>
                    <a:gd name="T28" fmla="*/ 2147483647 w 3"/>
                    <a:gd name="T29" fmla="*/ 2147483647 h 4"/>
                    <a:gd name="T30" fmla="*/ 2147483647 w 3"/>
                    <a:gd name="T31" fmla="*/ 2147483647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4">
                      <a:moveTo>
                        <a:pt x="3" y="1"/>
                      </a:moveTo>
                      <a:lnTo>
                        <a:pt x="3" y="1"/>
                      </a:lnTo>
                      <a:lnTo>
                        <a:pt x="2" y="0"/>
                      </a:lnTo>
                      <a:lnTo>
                        <a:pt x="1" y="1"/>
                      </a:lnTo>
                      <a:lnTo>
                        <a:pt x="0" y="1"/>
                      </a:lnTo>
                      <a:lnTo>
                        <a:pt x="1" y="1"/>
                      </a:lnTo>
                      <a:lnTo>
                        <a:pt x="1" y="2"/>
                      </a:lnTo>
                      <a:lnTo>
                        <a:pt x="1" y="4"/>
                      </a:lnTo>
                      <a:lnTo>
                        <a:pt x="2" y="4"/>
                      </a:lnTo>
                      <a:lnTo>
                        <a:pt x="3"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3" name="Freeform 711"/>
                <p:cNvSpPr>
                  <a:spLocks/>
                </p:cNvSpPr>
                <p:nvPr/>
              </p:nvSpPr>
              <p:spPr bwMode="auto">
                <a:xfrm>
                  <a:off x="2115834" y="3769652"/>
                  <a:ext cx="955" cy="1910"/>
                </a:xfrm>
                <a:custGeom>
                  <a:avLst/>
                  <a:gdLst>
                    <a:gd name="T0" fmla="*/ 0 w 1"/>
                    <a:gd name="T1" fmla="*/ 0 h 2"/>
                    <a:gd name="T2" fmla="*/ 0 w 1"/>
                    <a:gd name="T3" fmla="*/ 0 h 2"/>
                    <a:gd name="T4" fmla="*/ 0 w 1"/>
                    <a:gd name="T5" fmla="*/ 0 h 2"/>
                    <a:gd name="T6" fmla="*/ 0 w 1"/>
                    <a:gd name="T7" fmla="*/ 2147483647 h 2"/>
                    <a:gd name="T8" fmla="*/ 0 w 1"/>
                    <a:gd name="T9" fmla="*/ 2147483647 h 2"/>
                    <a:gd name="T10" fmla="*/ 2147483647 w 1"/>
                    <a:gd name="T11" fmla="*/ 2147483647 h 2"/>
                    <a:gd name="T12" fmla="*/ 2147483647 w 1"/>
                    <a:gd name="T13" fmla="*/ 2147483647 h 2"/>
                    <a:gd name="T14" fmla="*/ 2147483647 w 1"/>
                    <a:gd name="T15" fmla="*/ 2147483647 h 2"/>
                    <a:gd name="T16" fmla="*/ 0 w 1"/>
                    <a:gd name="T17" fmla="*/ 0 h 2"/>
                    <a:gd name="T18" fmla="*/ 0 w 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0"/>
                      </a:moveTo>
                      <a:lnTo>
                        <a:pt x="0" y="0"/>
                      </a:lnTo>
                      <a:lnTo>
                        <a:pt x="0" y="1"/>
                      </a:lnTo>
                      <a:lnTo>
                        <a:pt x="1" y="2"/>
                      </a:lnTo>
                      <a:lnTo>
                        <a:pt x="1" y="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4" name="Freeform 712"/>
                <p:cNvSpPr>
                  <a:spLocks/>
                </p:cNvSpPr>
                <p:nvPr/>
              </p:nvSpPr>
              <p:spPr bwMode="auto">
                <a:xfrm>
                  <a:off x="2108195" y="3770607"/>
                  <a:ext cx="955" cy="1910"/>
                </a:xfrm>
                <a:custGeom>
                  <a:avLst/>
                  <a:gdLst>
                    <a:gd name="T0" fmla="*/ 2147483647 w 1"/>
                    <a:gd name="T1" fmla="*/ 2147483647 h 2"/>
                    <a:gd name="T2" fmla="*/ 2147483647 w 1"/>
                    <a:gd name="T3" fmla="*/ 2147483647 h 2"/>
                    <a:gd name="T4" fmla="*/ 0 w 1"/>
                    <a:gd name="T5" fmla="*/ 2147483647 h 2"/>
                    <a:gd name="T6" fmla="*/ 0 w 1"/>
                    <a:gd name="T7" fmla="*/ 2147483647 h 2"/>
                    <a:gd name="T8" fmla="*/ 2147483647 w 1"/>
                    <a:gd name="T9" fmla="*/ 0 h 2"/>
                    <a:gd name="T10" fmla="*/ 2147483647 w 1"/>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2"/>
                      </a:moveTo>
                      <a:lnTo>
                        <a:pt x="1" y="2"/>
                      </a:lnTo>
                      <a:lnTo>
                        <a:pt x="0" y="1"/>
                      </a:lnTo>
                      <a:lnTo>
                        <a:pt x="1" y="0"/>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5" name="Freeform 713"/>
                <p:cNvSpPr>
                  <a:spLocks/>
                </p:cNvSpPr>
                <p:nvPr/>
              </p:nvSpPr>
              <p:spPr bwMode="auto">
                <a:xfrm>
                  <a:off x="2109151" y="3762968"/>
                  <a:ext cx="1910" cy="2864"/>
                </a:xfrm>
                <a:custGeom>
                  <a:avLst/>
                  <a:gdLst>
                    <a:gd name="T0" fmla="*/ 0 w 2"/>
                    <a:gd name="T1" fmla="*/ 2147483647 h 3"/>
                    <a:gd name="T2" fmla="*/ 0 w 2"/>
                    <a:gd name="T3" fmla="*/ 2147483647 h 3"/>
                    <a:gd name="T4" fmla="*/ 0 w 2"/>
                    <a:gd name="T5" fmla="*/ 2147483647 h 3"/>
                    <a:gd name="T6" fmla="*/ 0 w 2"/>
                    <a:gd name="T7" fmla="*/ 0 h 3"/>
                    <a:gd name="T8" fmla="*/ 0 w 2"/>
                    <a:gd name="T9" fmla="*/ 0 h 3"/>
                    <a:gd name="T10" fmla="*/ 2147483647 w 2"/>
                    <a:gd name="T11" fmla="*/ 0 h 3"/>
                    <a:gd name="T12" fmla="*/ 2147483647 w 2"/>
                    <a:gd name="T13" fmla="*/ 0 h 3"/>
                    <a:gd name="T14" fmla="*/ 2147483647 w 2"/>
                    <a:gd name="T15" fmla="*/ 0 h 3"/>
                    <a:gd name="T16" fmla="*/ 0 w 2"/>
                    <a:gd name="T17" fmla="*/ 2147483647 h 3"/>
                    <a:gd name="T18" fmla="*/ 0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0" y="3"/>
                      </a:moveTo>
                      <a:lnTo>
                        <a:pt x="0" y="3"/>
                      </a:lnTo>
                      <a:lnTo>
                        <a:pt x="0" y="2"/>
                      </a:lnTo>
                      <a:lnTo>
                        <a:pt x="0" y="0"/>
                      </a:lnTo>
                      <a:lnTo>
                        <a:pt x="1" y="0"/>
                      </a:lnTo>
                      <a:lnTo>
                        <a:pt x="2" y="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6" name="Freeform 714"/>
                <p:cNvSpPr>
                  <a:spLocks/>
                </p:cNvSpPr>
                <p:nvPr/>
              </p:nvSpPr>
              <p:spPr bwMode="auto">
                <a:xfrm>
                  <a:off x="2115834" y="3771561"/>
                  <a:ext cx="955" cy="2865"/>
                </a:xfrm>
                <a:custGeom>
                  <a:avLst/>
                  <a:gdLst>
                    <a:gd name="T0" fmla="*/ 2147483647 w 1"/>
                    <a:gd name="T1" fmla="*/ 2147483647 h 3"/>
                    <a:gd name="T2" fmla="*/ 2147483647 w 1"/>
                    <a:gd name="T3" fmla="*/ 2147483647 h 3"/>
                    <a:gd name="T4" fmla="*/ 0 w 1"/>
                    <a:gd name="T5" fmla="*/ 2147483647 h 3"/>
                    <a:gd name="T6" fmla="*/ 0 w 1"/>
                    <a:gd name="T7" fmla="*/ 0 h 3"/>
                    <a:gd name="T8" fmla="*/ 0 w 1"/>
                    <a:gd name="T9" fmla="*/ 0 h 3"/>
                    <a:gd name="T10" fmla="*/ 2147483647 w 1"/>
                    <a:gd name="T11" fmla="*/ 2147483647 h 3"/>
                    <a:gd name="T12" fmla="*/ 2147483647 w 1"/>
                    <a:gd name="T13" fmla="*/ 2147483647 h 3"/>
                    <a:gd name="T14" fmla="*/ 2147483647 w 1"/>
                    <a:gd name="T15" fmla="*/ 2147483647 h 3"/>
                    <a:gd name="T16" fmla="*/ 2147483647 w 1"/>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1" y="3"/>
                      </a:moveTo>
                      <a:lnTo>
                        <a:pt x="1" y="3"/>
                      </a:lnTo>
                      <a:lnTo>
                        <a:pt x="0" y="1"/>
                      </a:lnTo>
                      <a:lnTo>
                        <a:pt x="0" y="0"/>
                      </a:lnTo>
                      <a:lnTo>
                        <a:pt x="1" y="1"/>
                      </a:lnTo>
                      <a:lnTo>
                        <a:pt x="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7" name="Freeform 715"/>
                <p:cNvSpPr>
                  <a:spLocks/>
                </p:cNvSpPr>
                <p:nvPr/>
              </p:nvSpPr>
              <p:spPr bwMode="auto">
                <a:xfrm>
                  <a:off x="2094827" y="3738142"/>
                  <a:ext cx="2865" cy="3819"/>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2147483647 w 3"/>
                    <a:gd name="T17" fmla="*/ 0 h 4"/>
                    <a:gd name="T18" fmla="*/ 2147483647 w 3"/>
                    <a:gd name="T19" fmla="*/ 0 h 4"/>
                    <a:gd name="T20" fmla="*/ 0 w 3"/>
                    <a:gd name="T21" fmla="*/ 2147483647 h 4"/>
                    <a:gd name="T22" fmla="*/ 0 w 3"/>
                    <a:gd name="T23" fmla="*/ 2147483647 h 4"/>
                    <a:gd name="T24" fmla="*/ 0 w 3"/>
                    <a:gd name="T25" fmla="*/ 2147483647 h 4"/>
                    <a:gd name="T26" fmla="*/ 0 w 3"/>
                    <a:gd name="T27" fmla="*/ 2147483647 h 4"/>
                    <a:gd name="T28" fmla="*/ 0 w 3"/>
                    <a:gd name="T29" fmla="*/ 2147483647 h 4"/>
                    <a:gd name="T30" fmla="*/ 0 w 3"/>
                    <a:gd name="T31" fmla="*/ 2147483647 h 4"/>
                    <a:gd name="T32" fmla="*/ 0 w 3"/>
                    <a:gd name="T33" fmla="*/ 2147483647 h 4"/>
                    <a:gd name="T34" fmla="*/ 0 w 3"/>
                    <a:gd name="T35" fmla="*/ 2147483647 h 4"/>
                    <a:gd name="T36" fmla="*/ 2147483647 w 3"/>
                    <a:gd name="T37" fmla="*/ 2147483647 h 4"/>
                    <a:gd name="T38" fmla="*/ 2147483647 w 3"/>
                    <a:gd name="T39" fmla="*/ 2147483647 h 4"/>
                    <a:gd name="T40" fmla="*/ 2147483647 w 3"/>
                    <a:gd name="T41" fmla="*/ 2147483647 h 4"/>
                    <a:gd name="T42" fmla="*/ 2147483647 w 3"/>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 h="4">
                      <a:moveTo>
                        <a:pt x="3" y="4"/>
                      </a:moveTo>
                      <a:lnTo>
                        <a:pt x="3" y="4"/>
                      </a:lnTo>
                      <a:lnTo>
                        <a:pt x="1" y="3"/>
                      </a:lnTo>
                      <a:lnTo>
                        <a:pt x="1" y="2"/>
                      </a:lnTo>
                      <a:lnTo>
                        <a:pt x="1" y="1"/>
                      </a:lnTo>
                      <a:lnTo>
                        <a:pt x="1" y="0"/>
                      </a:lnTo>
                      <a:lnTo>
                        <a:pt x="0" y="1"/>
                      </a:lnTo>
                      <a:lnTo>
                        <a:pt x="0" y="2"/>
                      </a:lnTo>
                      <a:lnTo>
                        <a:pt x="0" y="3"/>
                      </a:lnTo>
                      <a:lnTo>
                        <a:pt x="0" y="4"/>
                      </a:lnTo>
                      <a:lnTo>
                        <a:pt x="1" y="4"/>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8" name="Freeform 716"/>
                <p:cNvSpPr>
                  <a:spLocks/>
                </p:cNvSpPr>
                <p:nvPr/>
              </p:nvSpPr>
              <p:spPr bwMode="auto">
                <a:xfrm>
                  <a:off x="1807416" y="3982585"/>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0 w 6"/>
                    <a:gd name="T17" fmla="*/ 0 h 7"/>
                    <a:gd name="T18" fmla="*/ 0 w 6"/>
                    <a:gd name="T19" fmla="*/ 2147483647 h 7"/>
                    <a:gd name="T20" fmla="*/ 0 w 6"/>
                    <a:gd name="T21" fmla="*/ 2147483647 h 7"/>
                    <a:gd name="T22" fmla="*/ 0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7">
                      <a:moveTo>
                        <a:pt x="6" y="4"/>
                      </a:moveTo>
                      <a:lnTo>
                        <a:pt x="6" y="4"/>
                      </a:lnTo>
                      <a:lnTo>
                        <a:pt x="4" y="3"/>
                      </a:lnTo>
                      <a:lnTo>
                        <a:pt x="2" y="2"/>
                      </a:lnTo>
                      <a:lnTo>
                        <a:pt x="1" y="1"/>
                      </a:lnTo>
                      <a:lnTo>
                        <a:pt x="0" y="0"/>
                      </a:lnTo>
                      <a:lnTo>
                        <a:pt x="0" y="1"/>
                      </a:lnTo>
                      <a:lnTo>
                        <a:pt x="0" y="3"/>
                      </a:lnTo>
                      <a:lnTo>
                        <a:pt x="1" y="4"/>
                      </a:lnTo>
                      <a:lnTo>
                        <a:pt x="2" y="6"/>
                      </a:lnTo>
                      <a:lnTo>
                        <a:pt x="4" y="7"/>
                      </a:lnTo>
                      <a:lnTo>
                        <a:pt x="6" y="6"/>
                      </a:lnTo>
                      <a:lnTo>
                        <a:pt x="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59" name="Freeform 717"/>
                <p:cNvSpPr>
                  <a:spLocks/>
                </p:cNvSpPr>
                <p:nvPr/>
              </p:nvSpPr>
              <p:spPr bwMode="auto">
                <a:xfrm>
                  <a:off x="1809326" y="3978766"/>
                  <a:ext cx="10503" cy="9549"/>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0 w 11"/>
                    <a:gd name="T15" fmla="*/ 2147483647 h 10"/>
                    <a:gd name="T16" fmla="*/ 2147483647 w 11"/>
                    <a:gd name="T17" fmla="*/ 2147483647 h 10"/>
                    <a:gd name="T18" fmla="*/ 2147483647 w 11"/>
                    <a:gd name="T19" fmla="*/ 2147483647 h 10"/>
                    <a:gd name="T20" fmla="*/ 2147483647 w 11"/>
                    <a:gd name="T21" fmla="*/ 0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2147483647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10"/>
                      </a:moveTo>
                      <a:lnTo>
                        <a:pt x="6" y="10"/>
                      </a:lnTo>
                      <a:lnTo>
                        <a:pt x="5" y="8"/>
                      </a:lnTo>
                      <a:lnTo>
                        <a:pt x="4" y="7"/>
                      </a:lnTo>
                      <a:lnTo>
                        <a:pt x="2" y="5"/>
                      </a:lnTo>
                      <a:lnTo>
                        <a:pt x="0" y="2"/>
                      </a:lnTo>
                      <a:lnTo>
                        <a:pt x="2" y="1"/>
                      </a:lnTo>
                      <a:lnTo>
                        <a:pt x="3" y="0"/>
                      </a:lnTo>
                      <a:lnTo>
                        <a:pt x="4" y="1"/>
                      </a:lnTo>
                      <a:lnTo>
                        <a:pt x="8" y="2"/>
                      </a:lnTo>
                      <a:lnTo>
                        <a:pt x="10" y="5"/>
                      </a:lnTo>
                      <a:lnTo>
                        <a:pt x="11" y="7"/>
                      </a:lnTo>
                      <a:lnTo>
                        <a:pt x="10" y="10"/>
                      </a:lnTo>
                      <a:lnTo>
                        <a:pt x="9" y="10"/>
                      </a:lnTo>
                      <a:lnTo>
                        <a:pt x="6"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0" name="Freeform 718"/>
                <p:cNvSpPr>
                  <a:spLocks/>
                </p:cNvSpPr>
                <p:nvPr/>
              </p:nvSpPr>
              <p:spPr bwMode="auto">
                <a:xfrm>
                  <a:off x="1821739" y="3999772"/>
                  <a:ext cx="2865" cy="1910"/>
                </a:xfrm>
                <a:custGeom>
                  <a:avLst/>
                  <a:gdLst>
                    <a:gd name="T0" fmla="*/ 2147483647 w 3"/>
                    <a:gd name="T1" fmla="*/ 2147483647 h 2"/>
                    <a:gd name="T2" fmla="*/ 2147483647 w 3"/>
                    <a:gd name="T3" fmla="*/ 2147483647 h 2"/>
                    <a:gd name="T4" fmla="*/ 0 w 3"/>
                    <a:gd name="T5" fmla="*/ 0 h 2"/>
                    <a:gd name="T6" fmla="*/ 2147483647 w 3"/>
                    <a:gd name="T7" fmla="*/ 0 h 2"/>
                    <a:gd name="T8" fmla="*/ 2147483647 w 3"/>
                    <a:gd name="T9" fmla="*/ 0 h 2"/>
                    <a:gd name="T10" fmla="*/ 2147483647 w 3"/>
                    <a:gd name="T11" fmla="*/ 2147483647 h 2"/>
                    <a:gd name="T12" fmla="*/ 2147483647 w 3"/>
                    <a:gd name="T13" fmla="*/ 2147483647 h 2"/>
                    <a:gd name="T14" fmla="*/ 2147483647 w 3"/>
                    <a:gd name="T15" fmla="*/ 2147483647 h 2"/>
                    <a:gd name="T16" fmla="*/ 2147483647 w 3"/>
                    <a:gd name="T17" fmla="*/ 2147483647 h 2"/>
                    <a:gd name="T18" fmla="*/ 2147483647 w 3"/>
                    <a:gd name="T19" fmla="*/ 2147483647 h 2"/>
                    <a:gd name="T20" fmla="*/ 2147483647 w 3"/>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1" y="2"/>
                      </a:moveTo>
                      <a:lnTo>
                        <a:pt x="1" y="2"/>
                      </a:lnTo>
                      <a:lnTo>
                        <a:pt x="0" y="0"/>
                      </a:lnTo>
                      <a:lnTo>
                        <a:pt x="1" y="0"/>
                      </a:lnTo>
                      <a:lnTo>
                        <a:pt x="2" y="1"/>
                      </a:lnTo>
                      <a:lnTo>
                        <a:pt x="3" y="2"/>
                      </a:lnTo>
                      <a:lnTo>
                        <a:pt x="2" y="2"/>
                      </a:lnTo>
                      <a:lnTo>
                        <a:pt x="1"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1" name="Freeform 719"/>
                <p:cNvSpPr>
                  <a:spLocks/>
                </p:cNvSpPr>
                <p:nvPr/>
              </p:nvSpPr>
              <p:spPr bwMode="auto">
                <a:xfrm>
                  <a:off x="1823648" y="3971127"/>
                  <a:ext cx="30555" cy="30555"/>
                </a:xfrm>
                <a:custGeom>
                  <a:avLst/>
                  <a:gdLst>
                    <a:gd name="T0" fmla="*/ 2147483647 w 32"/>
                    <a:gd name="T1" fmla="*/ 2147483647 h 32"/>
                    <a:gd name="T2" fmla="*/ 2147483647 w 32"/>
                    <a:gd name="T3" fmla="*/ 2147483647 h 32"/>
                    <a:gd name="T4" fmla="*/ 2147483647 w 32"/>
                    <a:gd name="T5" fmla="*/ 2147483647 h 32"/>
                    <a:gd name="T6" fmla="*/ 2147483647 w 32"/>
                    <a:gd name="T7" fmla="*/ 2147483647 h 32"/>
                    <a:gd name="T8" fmla="*/ 0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2147483647 w 32"/>
                    <a:gd name="T33" fmla="*/ 2147483647 h 32"/>
                    <a:gd name="T34" fmla="*/ 2147483647 w 32"/>
                    <a:gd name="T35" fmla="*/ 2147483647 h 32"/>
                    <a:gd name="T36" fmla="*/ 2147483647 w 32"/>
                    <a:gd name="T37" fmla="*/ 2147483647 h 32"/>
                    <a:gd name="T38" fmla="*/ 2147483647 w 32"/>
                    <a:gd name="T39" fmla="*/ 2147483647 h 32"/>
                    <a:gd name="T40" fmla="*/ 2147483647 w 32"/>
                    <a:gd name="T41" fmla="*/ 2147483647 h 32"/>
                    <a:gd name="T42" fmla="*/ 2147483647 w 32"/>
                    <a:gd name="T43" fmla="*/ 2147483647 h 32"/>
                    <a:gd name="T44" fmla="*/ 2147483647 w 32"/>
                    <a:gd name="T45" fmla="*/ 2147483647 h 32"/>
                    <a:gd name="T46" fmla="*/ 2147483647 w 32"/>
                    <a:gd name="T47" fmla="*/ 2147483647 h 32"/>
                    <a:gd name="T48" fmla="*/ 2147483647 w 32"/>
                    <a:gd name="T49" fmla="*/ 2147483647 h 32"/>
                    <a:gd name="T50" fmla="*/ 2147483647 w 32"/>
                    <a:gd name="T51" fmla="*/ 2147483647 h 32"/>
                    <a:gd name="T52" fmla="*/ 2147483647 w 32"/>
                    <a:gd name="T53" fmla="*/ 2147483647 h 32"/>
                    <a:gd name="T54" fmla="*/ 2147483647 w 32"/>
                    <a:gd name="T55" fmla="*/ 2147483647 h 32"/>
                    <a:gd name="T56" fmla="*/ 2147483647 w 32"/>
                    <a:gd name="T57" fmla="*/ 2147483647 h 32"/>
                    <a:gd name="T58" fmla="*/ 2147483647 w 32"/>
                    <a:gd name="T59" fmla="*/ 2147483647 h 32"/>
                    <a:gd name="T60" fmla="*/ 2147483647 w 32"/>
                    <a:gd name="T61" fmla="*/ 2147483647 h 32"/>
                    <a:gd name="T62" fmla="*/ 2147483647 w 32"/>
                    <a:gd name="T63" fmla="*/ 2147483647 h 32"/>
                    <a:gd name="T64" fmla="*/ 2147483647 w 32"/>
                    <a:gd name="T65" fmla="*/ 2147483647 h 32"/>
                    <a:gd name="T66" fmla="*/ 2147483647 w 32"/>
                    <a:gd name="T67" fmla="*/ 2147483647 h 32"/>
                    <a:gd name="T68" fmla="*/ 2147483647 w 32"/>
                    <a:gd name="T69" fmla="*/ 2147483647 h 32"/>
                    <a:gd name="T70" fmla="*/ 2147483647 w 32"/>
                    <a:gd name="T71" fmla="*/ 2147483647 h 32"/>
                    <a:gd name="T72" fmla="*/ 2147483647 w 32"/>
                    <a:gd name="T73" fmla="*/ 2147483647 h 32"/>
                    <a:gd name="T74" fmla="*/ 2147483647 w 32"/>
                    <a:gd name="T75" fmla="*/ 2147483647 h 32"/>
                    <a:gd name="T76" fmla="*/ 2147483647 w 32"/>
                    <a:gd name="T77" fmla="*/ 2147483647 h 32"/>
                    <a:gd name="T78" fmla="*/ 2147483647 w 32"/>
                    <a:gd name="T79" fmla="*/ 2147483647 h 32"/>
                    <a:gd name="T80" fmla="*/ 2147483647 w 32"/>
                    <a:gd name="T81" fmla="*/ 2147483647 h 32"/>
                    <a:gd name="T82" fmla="*/ 2147483647 w 32"/>
                    <a:gd name="T83" fmla="*/ 2147483647 h 32"/>
                    <a:gd name="T84" fmla="*/ 2147483647 w 32"/>
                    <a:gd name="T85" fmla="*/ 2147483647 h 32"/>
                    <a:gd name="T86" fmla="*/ 2147483647 w 32"/>
                    <a:gd name="T87" fmla="*/ 2147483647 h 32"/>
                    <a:gd name="T88" fmla="*/ 2147483647 w 32"/>
                    <a:gd name="T89" fmla="*/ 2147483647 h 32"/>
                    <a:gd name="T90" fmla="*/ 2147483647 w 32"/>
                    <a:gd name="T91" fmla="*/ 2147483647 h 32"/>
                    <a:gd name="T92" fmla="*/ 2147483647 w 32"/>
                    <a:gd name="T93" fmla="*/ 2147483647 h 32"/>
                    <a:gd name="T94" fmla="*/ 2147483647 w 32"/>
                    <a:gd name="T95" fmla="*/ 2147483647 h 32"/>
                    <a:gd name="T96" fmla="*/ 2147483647 w 32"/>
                    <a:gd name="T97" fmla="*/ 2147483647 h 32"/>
                    <a:gd name="T98" fmla="*/ 2147483647 w 32"/>
                    <a:gd name="T99" fmla="*/ 2147483647 h 32"/>
                    <a:gd name="T100" fmla="*/ 2147483647 w 32"/>
                    <a:gd name="T101" fmla="*/ 2147483647 h 32"/>
                    <a:gd name="T102" fmla="*/ 2147483647 w 32"/>
                    <a:gd name="T103" fmla="*/ 2147483647 h 32"/>
                    <a:gd name="T104" fmla="*/ 2147483647 w 32"/>
                    <a:gd name="T105" fmla="*/ 2147483647 h 32"/>
                    <a:gd name="T106" fmla="*/ 2147483647 w 32"/>
                    <a:gd name="T107" fmla="*/ 2147483647 h 32"/>
                    <a:gd name="T108" fmla="*/ 2147483647 w 32"/>
                    <a:gd name="T109" fmla="*/ 2147483647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 h="32">
                      <a:moveTo>
                        <a:pt x="10" y="32"/>
                      </a:moveTo>
                      <a:lnTo>
                        <a:pt x="10" y="32"/>
                      </a:lnTo>
                      <a:lnTo>
                        <a:pt x="7" y="32"/>
                      </a:lnTo>
                      <a:lnTo>
                        <a:pt x="6" y="31"/>
                      </a:lnTo>
                      <a:lnTo>
                        <a:pt x="4" y="30"/>
                      </a:lnTo>
                      <a:lnTo>
                        <a:pt x="1" y="29"/>
                      </a:lnTo>
                      <a:lnTo>
                        <a:pt x="0" y="27"/>
                      </a:lnTo>
                      <a:lnTo>
                        <a:pt x="0" y="26"/>
                      </a:lnTo>
                      <a:lnTo>
                        <a:pt x="4" y="26"/>
                      </a:lnTo>
                      <a:lnTo>
                        <a:pt x="5" y="26"/>
                      </a:lnTo>
                      <a:lnTo>
                        <a:pt x="5" y="25"/>
                      </a:lnTo>
                      <a:lnTo>
                        <a:pt x="4" y="23"/>
                      </a:lnTo>
                      <a:lnTo>
                        <a:pt x="3" y="21"/>
                      </a:lnTo>
                      <a:lnTo>
                        <a:pt x="1" y="21"/>
                      </a:lnTo>
                      <a:lnTo>
                        <a:pt x="1" y="20"/>
                      </a:lnTo>
                      <a:lnTo>
                        <a:pt x="1" y="19"/>
                      </a:lnTo>
                      <a:lnTo>
                        <a:pt x="3" y="19"/>
                      </a:lnTo>
                      <a:lnTo>
                        <a:pt x="4" y="18"/>
                      </a:lnTo>
                      <a:lnTo>
                        <a:pt x="4" y="16"/>
                      </a:lnTo>
                      <a:lnTo>
                        <a:pt x="5" y="15"/>
                      </a:lnTo>
                      <a:lnTo>
                        <a:pt x="4" y="14"/>
                      </a:lnTo>
                      <a:lnTo>
                        <a:pt x="4" y="13"/>
                      </a:lnTo>
                      <a:lnTo>
                        <a:pt x="6" y="12"/>
                      </a:lnTo>
                      <a:lnTo>
                        <a:pt x="6" y="10"/>
                      </a:lnTo>
                      <a:lnTo>
                        <a:pt x="6" y="9"/>
                      </a:lnTo>
                      <a:lnTo>
                        <a:pt x="4" y="7"/>
                      </a:lnTo>
                      <a:lnTo>
                        <a:pt x="3" y="5"/>
                      </a:lnTo>
                      <a:lnTo>
                        <a:pt x="3" y="4"/>
                      </a:lnTo>
                      <a:lnTo>
                        <a:pt x="3" y="3"/>
                      </a:lnTo>
                      <a:lnTo>
                        <a:pt x="1" y="2"/>
                      </a:lnTo>
                      <a:lnTo>
                        <a:pt x="3" y="0"/>
                      </a:lnTo>
                      <a:lnTo>
                        <a:pt x="4" y="2"/>
                      </a:lnTo>
                      <a:lnTo>
                        <a:pt x="5" y="4"/>
                      </a:lnTo>
                      <a:lnTo>
                        <a:pt x="6" y="5"/>
                      </a:lnTo>
                      <a:lnTo>
                        <a:pt x="7" y="8"/>
                      </a:lnTo>
                      <a:lnTo>
                        <a:pt x="7" y="9"/>
                      </a:lnTo>
                      <a:lnTo>
                        <a:pt x="9" y="10"/>
                      </a:lnTo>
                      <a:lnTo>
                        <a:pt x="11" y="14"/>
                      </a:lnTo>
                      <a:lnTo>
                        <a:pt x="12" y="15"/>
                      </a:lnTo>
                      <a:lnTo>
                        <a:pt x="12" y="16"/>
                      </a:lnTo>
                      <a:lnTo>
                        <a:pt x="12" y="18"/>
                      </a:lnTo>
                      <a:lnTo>
                        <a:pt x="14" y="19"/>
                      </a:lnTo>
                      <a:lnTo>
                        <a:pt x="15" y="20"/>
                      </a:lnTo>
                      <a:lnTo>
                        <a:pt x="17" y="20"/>
                      </a:lnTo>
                      <a:lnTo>
                        <a:pt x="20" y="20"/>
                      </a:lnTo>
                      <a:lnTo>
                        <a:pt x="21" y="23"/>
                      </a:lnTo>
                      <a:lnTo>
                        <a:pt x="23" y="24"/>
                      </a:lnTo>
                      <a:lnTo>
                        <a:pt x="26" y="25"/>
                      </a:lnTo>
                      <a:lnTo>
                        <a:pt x="28" y="26"/>
                      </a:lnTo>
                      <a:lnTo>
                        <a:pt x="28" y="27"/>
                      </a:lnTo>
                      <a:lnTo>
                        <a:pt x="32" y="30"/>
                      </a:lnTo>
                      <a:lnTo>
                        <a:pt x="32" y="31"/>
                      </a:lnTo>
                      <a:lnTo>
                        <a:pt x="29" y="31"/>
                      </a:lnTo>
                      <a:lnTo>
                        <a:pt x="27" y="30"/>
                      </a:lnTo>
                      <a:lnTo>
                        <a:pt x="25" y="30"/>
                      </a:lnTo>
                      <a:lnTo>
                        <a:pt x="21" y="31"/>
                      </a:lnTo>
                      <a:lnTo>
                        <a:pt x="20" y="31"/>
                      </a:lnTo>
                      <a:lnTo>
                        <a:pt x="17" y="31"/>
                      </a:lnTo>
                      <a:lnTo>
                        <a:pt x="14" y="32"/>
                      </a:lnTo>
                      <a:lnTo>
                        <a:pt x="12" y="32"/>
                      </a:lnTo>
                      <a:lnTo>
                        <a:pt x="10"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2" name="Freeform 720"/>
                <p:cNvSpPr>
                  <a:spLocks/>
                </p:cNvSpPr>
                <p:nvPr/>
              </p:nvSpPr>
              <p:spPr bwMode="auto">
                <a:xfrm>
                  <a:off x="1740576" y="4007411"/>
                  <a:ext cx="8593" cy="6684"/>
                </a:xfrm>
                <a:custGeom>
                  <a:avLst/>
                  <a:gdLst>
                    <a:gd name="T0" fmla="*/ 2147483647 w 9"/>
                    <a:gd name="T1" fmla="*/ 2147483647 h 7"/>
                    <a:gd name="T2" fmla="*/ 2147483647 w 9"/>
                    <a:gd name="T3" fmla="*/ 2147483647 h 7"/>
                    <a:gd name="T4" fmla="*/ 2147483647 w 9"/>
                    <a:gd name="T5" fmla="*/ 2147483647 h 7"/>
                    <a:gd name="T6" fmla="*/ 0 w 9"/>
                    <a:gd name="T7" fmla="*/ 2147483647 h 7"/>
                    <a:gd name="T8" fmla="*/ 0 w 9"/>
                    <a:gd name="T9" fmla="*/ 2147483647 h 7"/>
                    <a:gd name="T10" fmla="*/ 2147483647 w 9"/>
                    <a:gd name="T11" fmla="*/ 0 h 7"/>
                    <a:gd name="T12" fmla="*/ 2147483647 w 9"/>
                    <a:gd name="T13" fmla="*/ 0 h 7"/>
                    <a:gd name="T14" fmla="*/ 2147483647 w 9"/>
                    <a:gd name="T15" fmla="*/ 0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7">
                      <a:moveTo>
                        <a:pt x="5" y="7"/>
                      </a:moveTo>
                      <a:lnTo>
                        <a:pt x="5" y="7"/>
                      </a:lnTo>
                      <a:lnTo>
                        <a:pt x="1" y="7"/>
                      </a:lnTo>
                      <a:lnTo>
                        <a:pt x="0" y="4"/>
                      </a:lnTo>
                      <a:lnTo>
                        <a:pt x="0" y="3"/>
                      </a:lnTo>
                      <a:lnTo>
                        <a:pt x="4" y="0"/>
                      </a:lnTo>
                      <a:lnTo>
                        <a:pt x="6" y="0"/>
                      </a:lnTo>
                      <a:lnTo>
                        <a:pt x="7" y="2"/>
                      </a:lnTo>
                      <a:lnTo>
                        <a:pt x="9" y="3"/>
                      </a:lnTo>
                      <a:lnTo>
                        <a:pt x="7" y="5"/>
                      </a:lnTo>
                      <a:lnTo>
                        <a:pt x="5"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3" name="Freeform 721"/>
                <p:cNvSpPr>
                  <a:spLocks/>
                </p:cNvSpPr>
                <p:nvPr/>
              </p:nvSpPr>
              <p:spPr bwMode="auto">
                <a:xfrm>
                  <a:off x="1653684" y="4017914"/>
                  <a:ext cx="38194" cy="44879"/>
                </a:xfrm>
                <a:custGeom>
                  <a:avLst/>
                  <a:gdLst>
                    <a:gd name="T0" fmla="*/ 2147483647 w 40"/>
                    <a:gd name="T1" fmla="*/ 2147483647 h 47"/>
                    <a:gd name="T2" fmla="*/ 2147483647 w 40"/>
                    <a:gd name="T3" fmla="*/ 0 h 47"/>
                    <a:gd name="T4" fmla="*/ 2147483647 w 40"/>
                    <a:gd name="T5" fmla="*/ 2147483647 h 47"/>
                    <a:gd name="T6" fmla="*/ 2147483647 w 40"/>
                    <a:gd name="T7" fmla="*/ 2147483647 h 47"/>
                    <a:gd name="T8" fmla="*/ 2147483647 w 40"/>
                    <a:gd name="T9" fmla="*/ 2147483647 h 47"/>
                    <a:gd name="T10" fmla="*/ 2147483647 w 40"/>
                    <a:gd name="T11" fmla="*/ 2147483647 h 47"/>
                    <a:gd name="T12" fmla="*/ 2147483647 w 40"/>
                    <a:gd name="T13" fmla="*/ 2147483647 h 47"/>
                    <a:gd name="T14" fmla="*/ 2147483647 w 40"/>
                    <a:gd name="T15" fmla="*/ 2147483647 h 47"/>
                    <a:gd name="T16" fmla="*/ 2147483647 w 40"/>
                    <a:gd name="T17" fmla="*/ 2147483647 h 47"/>
                    <a:gd name="T18" fmla="*/ 2147483647 w 40"/>
                    <a:gd name="T19" fmla="*/ 2147483647 h 47"/>
                    <a:gd name="T20" fmla="*/ 2147483647 w 40"/>
                    <a:gd name="T21" fmla="*/ 2147483647 h 47"/>
                    <a:gd name="T22" fmla="*/ 2147483647 w 40"/>
                    <a:gd name="T23" fmla="*/ 2147483647 h 47"/>
                    <a:gd name="T24" fmla="*/ 2147483647 w 40"/>
                    <a:gd name="T25" fmla="*/ 2147483647 h 47"/>
                    <a:gd name="T26" fmla="*/ 2147483647 w 40"/>
                    <a:gd name="T27" fmla="*/ 2147483647 h 47"/>
                    <a:gd name="T28" fmla="*/ 2147483647 w 40"/>
                    <a:gd name="T29" fmla="*/ 2147483647 h 47"/>
                    <a:gd name="T30" fmla="*/ 2147483647 w 40"/>
                    <a:gd name="T31" fmla="*/ 2147483647 h 47"/>
                    <a:gd name="T32" fmla="*/ 2147483647 w 40"/>
                    <a:gd name="T33" fmla="*/ 2147483647 h 47"/>
                    <a:gd name="T34" fmla="*/ 2147483647 w 40"/>
                    <a:gd name="T35" fmla="*/ 2147483647 h 47"/>
                    <a:gd name="T36" fmla="*/ 2147483647 w 40"/>
                    <a:gd name="T37" fmla="*/ 2147483647 h 47"/>
                    <a:gd name="T38" fmla="*/ 2147483647 w 40"/>
                    <a:gd name="T39" fmla="*/ 2147483647 h 47"/>
                    <a:gd name="T40" fmla="*/ 2147483647 w 40"/>
                    <a:gd name="T41" fmla="*/ 2147483647 h 47"/>
                    <a:gd name="T42" fmla="*/ 0 w 40"/>
                    <a:gd name="T43" fmla="*/ 2147483647 h 47"/>
                    <a:gd name="T44" fmla="*/ 2147483647 w 40"/>
                    <a:gd name="T45" fmla="*/ 2147483647 h 47"/>
                    <a:gd name="T46" fmla="*/ 2147483647 w 40"/>
                    <a:gd name="T47" fmla="*/ 2147483647 h 47"/>
                    <a:gd name="T48" fmla="*/ 2147483647 w 40"/>
                    <a:gd name="T49" fmla="*/ 2147483647 h 47"/>
                    <a:gd name="T50" fmla="*/ 2147483647 w 40"/>
                    <a:gd name="T51" fmla="*/ 2147483647 h 47"/>
                    <a:gd name="T52" fmla="*/ 2147483647 w 40"/>
                    <a:gd name="T53" fmla="*/ 2147483647 h 47"/>
                    <a:gd name="T54" fmla="*/ 2147483647 w 40"/>
                    <a:gd name="T55" fmla="*/ 2147483647 h 47"/>
                    <a:gd name="T56" fmla="*/ 2147483647 w 40"/>
                    <a:gd name="T57" fmla="*/ 2147483647 h 47"/>
                    <a:gd name="T58" fmla="*/ 2147483647 w 40"/>
                    <a:gd name="T59" fmla="*/ 2147483647 h 47"/>
                    <a:gd name="T60" fmla="*/ 2147483647 w 40"/>
                    <a:gd name="T61" fmla="*/ 2147483647 h 47"/>
                    <a:gd name="T62" fmla="*/ 2147483647 w 40"/>
                    <a:gd name="T63" fmla="*/ 2147483647 h 47"/>
                    <a:gd name="T64" fmla="*/ 2147483647 w 40"/>
                    <a:gd name="T65" fmla="*/ 2147483647 h 47"/>
                    <a:gd name="T66" fmla="*/ 2147483647 w 40"/>
                    <a:gd name="T67" fmla="*/ 2147483647 h 47"/>
                    <a:gd name="T68" fmla="*/ 2147483647 w 40"/>
                    <a:gd name="T69" fmla="*/ 2147483647 h 47"/>
                    <a:gd name="T70" fmla="*/ 2147483647 w 40"/>
                    <a:gd name="T71" fmla="*/ 2147483647 h 47"/>
                    <a:gd name="T72" fmla="*/ 2147483647 w 40"/>
                    <a:gd name="T73" fmla="*/ 2147483647 h 47"/>
                    <a:gd name="T74" fmla="*/ 2147483647 w 40"/>
                    <a:gd name="T75" fmla="*/ 2147483647 h 47"/>
                    <a:gd name="T76" fmla="*/ 2147483647 w 40"/>
                    <a:gd name="T77" fmla="*/ 2147483647 h 47"/>
                    <a:gd name="T78" fmla="*/ 2147483647 w 40"/>
                    <a:gd name="T79" fmla="*/ 2147483647 h 47"/>
                    <a:gd name="T80" fmla="*/ 2147483647 w 40"/>
                    <a:gd name="T81" fmla="*/ 2147483647 h 47"/>
                    <a:gd name="T82" fmla="*/ 2147483647 w 40"/>
                    <a:gd name="T83" fmla="*/ 2147483647 h 47"/>
                    <a:gd name="T84" fmla="*/ 2147483647 w 40"/>
                    <a:gd name="T85" fmla="*/ 2147483647 h 47"/>
                    <a:gd name="T86" fmla="*/ 2147483647 w 40"/>
                    <a:gd name="T87" fmla="*/ 2147483647 h 47"/>
                    <a:gd name="T88" fmla="*/ 2147483647 w 40"/>
                    <a:gd name="T89" fmla="*/ 2147483647 h 47"/>
                    <a:gd name="T90" fmla="*/ 2147483647 w 40"/>
                    <a:gd name="T91" fmla="*/ 2147483647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 h="47">
                      <a:moveTo>
                        <a:pt x="40" y="3"/>
                      </a:moveTo>
                      <a:lnTo>
                        <a:pt x="40" y="3"/>
                      </a:lnTo>
                      <a:lnTo>
                        <a:pt x="40" y="2"/>
                      </a:lnTo>
                      <a:lnTo>
                        <a:pt x="38" y="2"/>
                      </a:lnTo>
                      <a:lnTo>
                        <a:pt x="37" y="0"/>
                      </a:lnTo>
                      <a:lnTo>
                        <a:pt x="36" y="2"/>
                      </a:lnTo>
                      <a:lnTo>
                        <a:pt x="36" y="3"/>
                      </a:lnTo>
                      <a:lnTo>
                        <a:pt x="35" y="5"/>
                      </a:lnTo>
                      <a:lnTo>
                        <a:pt x="34" y="8"/>
                      </a:lnTo>
                      <a:lnTo>
                        <a:pt x="32" y="10"/>
                      </a:lnTo>
                      <a:lnTo>
                        <a:pt x="34" y="13"/>
                      </a:lnTo>
                      <a:lnTo>
                        <a:pt x="32" y="14"/>
                      </a:lnTo>
                      <a:lnTo>
                        <a:pt x="31" y="19"/>
                      </a:lnTo>
                      <a:lnTo>
                        <a:pt x="29" y="18"/>
                      </a:lnTo>
                      <a:lnTo>
                        <a:pt x="27" y="16"/>
                      </a:lnTo>
                      <a:lnTo>
                        <a:pt x="27" y="18"/>
                      </a:lnTo>
                      <a:lnTo>
                        <a:pt x="26" y="19"/>
                      </a:lnTo>
                      <a:lnTo>
                        <a:pt x="25" y="20"/>
                      </a:lnTo>
                      <a:lnTo>
                        <a:pt x="23" y="21"/>
                      </a:lnTo>
                      <a:lnTo>
                        <a:pt x="23" y="25"/>
                      </a:lnTo>
                      <a:lnTo>
                        <a:pt x="24" y="26"/>
                      </a:lnTo>
                      <a:lnTo>
                        <a:pt x="23" y="26"/>
                      </a:lnTo>
                      <a:lnTo>
                        <a:pt x="16" y="27"/>
                      </a:lnTo>
                      <a:lnTo>
                        <a:pt x="15" y="29"/>
                      </a:lnTo>
                      <a:lnTo>
                        <a:pt x="13" y="27"/>
                      </a:lnTo>
                      <a:lnTo>
                        <a:pt x="11" y="27"/>
                      </a:lnTo>
                      <a:lnTo>
                        <a:pt x="10" y="29"/>
                      </a:lnTo>
                      <a:lnTo>
                        <a:pt x="10" y="26"/>
                      </a:lnTo>
                      <a:lnTo>
                        <a:pt x="10" y="25"/>
                      </a:lnTo>
                      <a:lnTo>
                        <a:pt x="8" y="24"/>
                      </a:lnTo>
                      <a:lnTo>
                        <a:pt x="7" y="23"/>
                      </a:lnTo>
                      <a:lnTo>
                        <a:pt x="8" y="25"/>
                      </a:lnTo>
                      <a:lnTo>
                        <a:pt x="7" y="26"/>
                      </a:lnTo>
                      <a:lnTo>
                        <a:pt x="7" y="27"/>
                      </a:lnTo>
                      <a:lnTo>
                        <a:pt x="7" y="29"/>
                      </a:lnTo>
                      <a:lnTo>
                        <a:pt x="4" y="27"/>
                      </a:lnTo>
                      <a:lnTo>
                        <a:pt x="2" y="27"/>
                      </a:lnTo>
                      <a:lnTo>
                        <a:pt x="0" y="32"/>
                      </a:lnTo>
                      <a:lnTo>
                        <a:pt x="0" y="34"/>
                      </a:lnTo>
                      <a:lnTo>
                        <a:pt x="2" y="34"/>
                      </a:lnTo>
                      <a:lnTo>
                        <a:pt x="3" y="32"/>
                      </a:lnTo>
                      <a:lnTo>
                        <a:pt x="4" y="31"/>
                      </a:lnTo>
                      <a:lnTo>
                        <a:pt x="7" y="31"/>
                      </a:lnTo>
                      <a:lnTo>
                        <a:pt x="8" y="31"/>
                      </a:lnTo>
                      <a:lnTo>
                        <a:pt x="9" y="32"/>
                      </a:lnTo>
                      <a:lnTo>
                        <a:pt x="10" y="35"/>
                      </a:lnTo>
                      <a:lnTo>
                        <a:pt x="11" y="36"/>
                      </a:lnTo>
                      <a:lnTo>
                        <a:pt x="7" y="40"/>
                      </a:lnTo>
                      <a:lnTo>
                        <a:pt x="7" y="42"/>
                      </a:lnTo>
                      <a:lnTo>
                        <a:pt x="8" y="43"/>
                      </a:lnTo>
                      <a:lnTo>
                        <a:pt x="11" y="46"/>
                      </a:lnTo>
                      <a:lnTo>
                        <a:pt x="14" y="47"/>
                      </a:lnTo>
                      <a:lnTo>
                        <a:pt x="15" y="47"/>
                      </a:lnTo>
                      <a:lnTo>
                        <a:pt x="16" y="47"/>
                      </a:lnTo>
                      <a:lnTo>
                        <a:pt x="20" y="46"/>
                      </a:lnTo>
                      <a:lnTo>
                        <a:pt x="21" y="45"/>
                      </a:lnTo>
                      <a:lnTo>
                        <a:pt x="23" y="43"/>
                      </a:lnTo>
                      <a:lnTo>
                        <a:pt x="24" y="45"/>
                      </a:lnTo>
                      <a:lnTo>
                        <a:pt x="25" y="45"/>
                      </a:lnTo>
                      <a:lnTo>
                        <a:pt x="26" y="43"/>
                      </a:lnTo>
                      <a:lnTo>
                        <a:pt x="27" y="38"/>
                      </a:lnTo>
                      <a:lnTo>
                        <a:pt x="27" y="36"/>
                      </a:lnTo>
                      <a:lnTo>
                        <a:pt x="27" y="35"/>
                      </a:lnTo>
                      <a:lnTo>
                        <a:pt x="26" y="34"/>
                      </a:lnTo>
                      <a:lnTo>
                        <a:pt x="26" y="32"/>
                      </a:lnTo>
                      <a:lnTo>
                        <a:pt x="27" y="31"/>
                      </a:lnTo>
                      <a:lnTo>
                        <a:pt x="29" y="30"/>
                      </a:lnTo>
                      <a:lnTo>
                        <a:pt x="29" y="29"/>
                      </a:lnTo>
                      <a:lnTo>
                        <a:pt x="29" y="26"/>
                      </a:lnTo>
                      <a:lnTo>
                        <a:pt x="30" y="24"/>
                      </a:lnTo>
                      <a:lnTo>
                        <a:pt x="31" y="24"/>
                      </a:lnTo>
                      <a:lnTo>
                        <a:pt x="32" y="21"/>
                      </a:lnTo>
                      <a:lnTo>
                        <a:pt x="32" y="19"/>
                      </a:lnTo>
                      <a:lnTo>
                        <a:pt x="32" y="18"/>
                      </a:lnTo>
                      <a:lnTo>
                        <a:pt x="35" y="16"/>
                      </a:lnTo>
                      <a:lnTo>
                        <a:pt x="36" y="15"/>
                      </a:lnTo>
                      <a:lnTo>
                        <a:pt x="35" y="13"/>
                      </a:lnTo>
                      <a:lnTo>
                        <a:pt x="36" y="11"/>
                      </a:lnTo>
                      <a:lnTo>
                        <a:pt x="38" y="10"/>
                      </a:lnTo>
                      <a:lnTo>
                        <a:pt x="40" y="9"/>
                      </a:lnTo>
                      <a:lnTo>
                        <a:pt x="40" y="8"/>
                      </a:lnTo>
                      <a:lnTo>
                        <a:pt x="40" y="5"/>
                      </a:lnTo>
                      <a:lnTo>
                        <a:pt x="4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4" name="Freeform 722"/>
                <p:cNvSpPr>
                  <a:spLocks/>
                </p:cNvSpPr>
                <p:nvPr/>
              </p:nvSpPr>
              <p:spPr bwMode="auto">
                <a:xfrm>
                  <a:off x="1653684" y="4062793"/>
                  <a:ext cx="4775" cy="3819"/>
                </a:xfrm>
                <a:custGeom>
                  <a:avLst/>
                  <a:gdLst>
                    <a:gd name="T0" fmla="*/ 2147483647 w 5"/>
                    <a:gd name="T1" fmla="*/ 0 h 4"/>
                    <a:gd name="T2" fmla="*/ 2147483647 w 5"/>
                    <a:gd name="T3" fmla="*/ 0 h 4"/>
                    <a:gd name="T4" fmla="*/ 2147483647 w 5"/>
                    <a:gd name="T5" fmla="*/ 0 h 4"/>
                    <a:gd name="T6" fmla="*/ 0 w 5"/>
                    <a:gd name="T7" fmla="*/ 2147483647 h 4"/>
                    <a:gd name="T8" fmla="*/ 0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0 h 4"/>
                    <a:gd name="T26" fmla="*/ 2147483647 w 5"/>
                    <a:gd name="T27" fmla="*/ 0 h 4"/>
                    <a:gd name="T28" fmla="*/ 2147483647 w 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3" y="0"/>
                      </a:moveTo>
                      <a:lnTo>
                        <a:pt x="3" y="0"/>
                      </a:lnTo>
                      <a:lnTo>
                        <a:pt x="2" y="0"/>
                      </a:lnTo>
                      <a:lnTo>
                        <a:pt x="0" y="1"/>
                      </a:lnTo>
                      <a:lnTo>
                        <a:pt x="2" y="2"/>
                      </a:lnTo>
                      <a:lnTo>
                        <a:pt x="2" y="4"/>
                      </a:lnTo>
                      <a:lnTo>
                        <a:pt x="4" y="4"/>
                      </a:lnTo>
                      <a:lnTo>
                        <a:pt x="5" y="2"/>
                      </a:lnTo>
                      <a:lnTo>
                        <a:pt x="4" y="0"/>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5" name="Freeform 723"/>
                <p:cNvSpPr>
                  <a:spLocks/>
                </p:cNvSpPr>
                <p:nvPr/>
              </p:nvSpPr>
              <p:spPr bwMode="auto">
                <a:xfrm>
                  <a:off x="1637452" y="4060883"/>
                  <a:ext cx="5729" cy="2864"/>
                </a:xfrm>
                <a:custGeom>
                  <a:avLst/>
                  <a:gdLst>
                    <a:gd name="T0" fmla="*/ 2147483647 w 6"/>
                    <a:gd name="T1" fmla="*/ 2147483647 h 3"/>
                    <a:gd name="T2" fmla="*/ 2147483647 w 6"/>
                    <a:gd name="T3" fmla="*/ 2147483647 h 3"/>
                    <a:gd name="T4" fmla="*/ 2147483647 w 6"/>
                    <a:gd name="T5" fmla="*/ 2147483647 h 3"/>
                    <a:gd name="T6" fmla="*/ 2147483647 w 6"/>
                    <a:gd name="T7" fmla="*/ 2147483647 h 3"/>
                    <a:gd name="T8" fmla="*/ 2147483647 w 6"/>
                    <a:gd name="T9" fmla="*/ 2147483647 h 3"/>
                    <a:gd name="T10" fmla="*/ 0 w 6"/>
                    <a:gd name="T11" fmla="*/ 2147483647 h 3"/>
                    <a:gd name="T12" fmla="*/ 0 w 6"/>
                    <a:gd name="T13" fmla="*/ 2147483647 h 3"/>
                    <a:gd name="T14" fmla="*/ 2147483647 w 6"/>
                    <a:gd name="T15" fmla="*/ 2147483647 h 3"/>
                    <a:gd name="T16" fmla="*/ 2147483647 w 6"/>
                    <a:gd name="T17" fmla="*/ 2147483647 h 3"/>
                    <a:gd name="T18" fmla="*/ 2147483647 w 6"/>
                    <a:gd name="T19" fmla="*/ 2147483647 h 3"/>
                    <a:gd name="T20" fmla="*/ 2147483647 w 6"/>
                    <a:gd name="T21" fmla="*/ 0 h 3"/>
                    <a:gd name="T22" fmla="*/ 2147483647 w 6"/>
                    <a:gd name="T23" fmla="*/ 0 h 3"/>
                    <a:gd name="T24" fmla="*/ 2147483647 w 6"/>
                    <a:gd name="T25" fmla="*/ 0 h 3"/>
                    <a:gd name="T26" fmla="*/ 2147483647 w 6"/>
                    <a:gd name="T27" fmla="*/ 0 h 3"/>
                    <a:gd name="T28" fmla="*/ 2147483647 w 6"/>
                    <a:gd name="T29" fmla="*/ 0 h 3"/>
                    <a:gd name="T30" fmla="*/ 2147483647 w 6"/>
                    <a:gd name="T31" fmla="*/ 0 h 3"/>
                    <a:gd name="T32" fmla="*/ 2147483647 w 6"/>
                    <a:gd name="T33" fmla="*/ 2147483647 h 3"/>
                    <a:gd name="T34" fmla="*/ 2147483647 w 6"/>
                    <a:gd name="T35" fmla="*/ 2147483647 h 3"/>
                    <a:gd name="T36" fmla="*/ 2147483647 w 6"/>
                    <a:gd name="T37" fmla="*/ 2147483647 h 3"/>
                    <a:gd name="T38" fmla="*/ 2147483647 w 6"/>
                    <a:gd name="T39" fmla="*/ 2147483647 h 3"/>
                    <a:gd name="T40" fmla="*/ 2147483647 w 6"/>
                    <a:gd name="T41" fmla="*/ 2147483647 h 3"/>
                    <a:gd name="T42" fmla="*/ 2147483647 w 6"/>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3">
                      <a:moveTo>
                        <a:pt x="5" y="3"/>
                      </a:moveTo>
                      <a:lnTo>
                        <a:pt x="5" y="3"/>
                      </a:lnTo>
                      <a:lnTo>
                        <a:pt x="4" y="3"/>
                      </a:lnTo>
                      <a:lnTo>
                        <a:pt x="3" y="2"/>
                      </a:lnTo>
                      <a:lnTo>
                        <a:pt x="0" y="2"/>
                      </a:lnTo>
                      <a:lnTo>
                        <a:pt x="2" y="2"/>
                      </a:lnTo>
                      <a:lnTo>
                        <a:pt x="2" y="1"/>
                      </a:lnTo>
                      <a:lnTo>
                        <a:pt x="2" y="0"/>
                      </a:lnTo>
                      <a:lnTo>
                        <a:pt x="3" y="0"/>
                      </a:lnTo>
                      <a:lnTo>
                        <a:pt x="4" y="0"/>
                      </a:lnTo>
                      <a:lnTo>
                        <a:pt x="5" y="0"/>
                      </a:lnTo>
                      <a:lnTo>
                        <a:pt x="5" y="2"/>
                      </a:lnTo>
                      <a:lnTo>
                        <a:pt x="6" y="2"/>
                      </a:lnTo>
                      <a:lnTo>
                        <a:pt x="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6" name="Freeform 724"/>
                <p:cNvSpPr>
                  <a:spLocks/>
                </p:cNvSpPr>
                <p:nvPr/>
              </p:nvSpPr>
              <p:spPr bwMode="auto">
                <a:xfrm>
                  <a:off x="1642226" y="4075206"/>
                  <a:ext cx="5729" cy="4775"/>
                </a:xfrm>
                <a:custGeom>
                  <a:avLst/>
                  <a:gdLst>
                    <a:gd name="T0" fmla="*/ 2147483647 w 6"/>
                    <a:gd name="T1" fmla="*/ 2147483647 h 5"/>
                    <a:gd name="T2" fmla="*/ 2147483647 w 6"/>
                    <a:gd name="T3" fmla="*/ 2147483647 h 5"/>
                    <a:gd name="T4" fmla="*/ 2147483647 w 6"/>
                    <a:gd name="T5" fmla="*/ 2147483647 h 5"/>
                    <a:gd name="T6" fmla="*/ 0 w 6"/>
                    <a:gd name="T7" fmla="*/ 2147483647 h 5"/>
                    <a:gd name="T8" fmla="*/ 0 w 6"/>
                    <a:gd name="T9" fmla="*/ 2147483647 h 5"/>
                    <a:gd name="T10" fmla="*/ 0 w 6"/>
                    <a:gd name="T11" fmla="*/ 2147483647 h 5"/>
                    <a:gd name="T12" fmla="*/ 0 w 6"/>
                    <a:gd name="T13" fmla="*/ 0 h 5"/>
                    <a:gd name="T14" fmla="*/ 2147483647 w 6"/>
                    <a:gd name="T15" fmla="*/ 0 h 5"/>
                    <a:gd name="T16" fmla="*/ 2147483647 w 6"/>
                    <a:gd name="T17" fmla="*/ 0 h 5"/>
                    <a:gd name="T18" fmla="*/ 2147483647 w 6"/>
                    <a:gd name="T19" fmla="*/ 2147483647 h 5"/>
                    <a:gd name="T20" fmla="*/ 2147483647 w 6"/>
                    <a:gd name="T21" fmla="*/ 2147483647 h 5"/>
                    <a:gd name="T22" fmla="*/ 2147483647 w 6"/>
                    <a:gd name="T23" fmla="*/ 2147483647 h 5"/>
                    <a:gd name="T24" fmla="*/ 2147483647 w 6"/>
                    <a:gd name="T25" fmla="*/ 2147483647 h 5"/>
                    <a:gd name="T26" fmla="*/ 2147483647 w 6"/>
                    <a:gd name="T27" fmla="*/ 2147483647 h 5"/>
                    <a:gd name="T28" fmla="*/ 2147483647 w 6"/>
                    <a:gd name="T29" fmla="*/ 2147483647 h 5"/>
                    <a:gd name="T30" fmla="*/ 2147483647 w 6"/>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5">
                      <a:moveTo>
                        <a:pt x="4" y="5"/>
                      </a:moveTo>
                      <a:lnTo>
                        <a:pt x="4" y="5"/>
                      </a:lnTo>
                      <a:lnTo>
                        <a:pt x="1" y="4"/>
                      </a:lnTo>
                      <a:lnTo>
                        <a:pt x="0" y="3"/>
                      </a:lnTo>
                      <a:lnTo>
                        <a:pt x="0" y="2"/>
                      </a:lnTo>
                      <a:lnTo>
                        <a:pt x="0" y="0"/>
                      </a:lnTo>
                      <a:lnTo>
                        <a:pt x="1" y="0"/>
                      </a:lnTo>
                      <a:lnTo>
                        <a:pt x="5" y="2"/>
                      </a:lnTo>
                      <a:lnTo>
                        <a:pt x="6" y="3"/>
                      </a:lnTo>
                      <a:lnTo>
                        <a:pt x="6" y="4"/>
                      </a:lnTo>
                      <a:lnTo>
                        <a:pt x="4"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7" name="Freeform 725"/>
                <p:cNvSpPr>
                  <a:spLocks/>
                </p:cNvSpPr>
                <p:nvPr/>
              </p:nvSpPr>
              <p:spPr bwMode="auto">
                <a:xfrm>
                  <a:off x="1632677" y="4079980"/>
                  <a:ext cx="1910" cy="2864"/>
                </a:xfrm>
                <a:custGeom>
                  <a:avLst/>
                  <a:gdLst>
                    <a:gd name="T0" fmla="*/ 2147483647 w 2"/>
                    <a:gd name="T1" fmla="*/ 2147483647 h 3"/>
                    <a:gd name="T2" fmla="*/ 2147483647 w 2"/>
                    <a:gd name="T3" fmla="*/ 2147483647 h 3"/>
                    <a:gd name="T4" fmla="*/ 0 w 2"/>
                    <a:gd name="T5" fmla="*/ 2147483647 h 3"/>
                    <a:gd name="T6" fmla="*/ 0 w 2"/>
                    <a:gd name="T7" fmla="*/ 2147483647 h 3"/>
                    <a:gd name="T8" fmla="*/ 0 w 2"/>
                    <a:gd name="T9" fmla="*/ 2147483647 h 3"/>
                    <a:gd name="T10" fmla="*/ 2147483647 w 2"/>
                    <a:gd name="T11" fmla="*/ 0 h 3"/>
                    <a:gd name="T12" fmla="*/ 2147483647 w 2"/>
                    <a:gd name="T13" fmla="*/ 2147483647 h 3"/>
                    <a:gd name="T14" fmla="*/ 2147483647 w 2"/>
                    <a:gd name="T15" fmla="*/ 2147483647 h 3"/>
                    <a:gd name="T16" fmla="*/ 2147483647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3"/>
                      </a:lnTo>
                      <a:lnTo>
                        <a:pt x="0" y="3"/>
                      </a:lnTo>
                      <a:lnTo>
                        <a:pt x="0" y="2"/>
                      </a:lnTo>
                      <a:lnTo>
                        <a:pt x="2" y="0"/>
                      </a:lnTo>
                      <a:lnTo>
                        <a:pt x="2" y="2"/>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8" name="Freeform 726"/>
                <p:cNvSpPr>
                  <a:spLocks/>
                </p:cNvSpPr>
                <p:nvPr/>
              </p:nvSpPr>
              <p:spPr bwMode="auto">
                <a:xfrm>
                  <a:off x="1608806" y="4103851"/>
                  <a:ext cx="7639" cy="477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0 h 5"/>
                    <a:gd name="T12" fmla="*/ 2147483647 w 8"/>
                    <a:gd name="T13" fmla="*/ 0 h 5"/>
                    <a:gd name="T14" fmla="*/ 2147483647 w 8"/>
                    <a:gd name="T15" fmla="*/ 0 h 5"/>
                    <a:gd name="T16" fmla="*/ 2147483647 w 8"/>
                    <a:gd name="T17" fmla="*/ 2147483647 h 5"/>
                    <a:gd name="T18" fmla="*/ 0 w 8"/>
                    <a:gd name="T19" fmla="*/ 2147483647 h 5"/>
                    <a:gd name="T20" fmla="*/ 0 w 8"/>
                    <a:gd name="T21" fmla="*/ 2147483647 h 5"/>
                    <a:gd name="T22" fmla="*/ 0 w 8"/>
                    <a:gd name="T23" fmla="*/ 2147483647 h 5"/>
                    <a:gd name="T24" fmla="*/ 2147483647 w 8"/>
                    <a:gd name="T25" fmla="*/ 2147483647 h 5"/>
                    <a:gd name="T26" fmla="*/ 2147483647 w 8"/>
                    <a:gd name="T27" fmla="*/ 2147483647 h 5"/>
                    <a:gd name="T28" fmla="*/ 2147483647 w 8"/>
                    <a:gd name="T29" fmla="*/ 2147483647 h 5"/>
                    <a:gd name="T30" fmla="*/ 2147483647 w 8"/>
                    <a:gd name="T31" fmla="*/ 2147483647 h 5"/>
                    <a:gd name="T32" fmla="*/ 2147483647 w 8"/>
                    <a:gd name="T33" fmla="*/ 2147483647 h 5"/>
                    <a:gd name="T34" fmla="*/ 2147483647 w 8"/>
                    <a:gd name="T35" fmla="*/ 2147483647 h 5"/>
                    <a:gd name="T36" fmla="*/ 2147483647 w 8"/>
                    <a:gd name="T37" fmla="*/ 2147483647 h 5"/>
                    <a:gd name="T38" fmla="*/ 2147483647 w 8"/>
                    <a:gd name="T39" fmla="*/ 2147483647 h 5"/>
                    <a:gd name="T40" fmla="*/ 2147483647 w 8"/>
                    <a:gd name="T41" fmla="*/ 2147483647 h 5"/>
                    <a:gd name="T42" fmla="*/ 2147483647 w 8"/>
                    <a:gd name="T43" fmla="*/ 2147483647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5">
                      <a:moveTo>
                        <a:pt x="8" y="1"/>
                      </a:moveTo>
                      <a:lnTo>
                        <a:pt x="8" y="1"/>
                      </a:lnTo>
                      <a:lnTo>
                        <a:pt x="7" y="1"/>
                      </a:lnTo>
                      <a:lnTo>
                        <a:pt x="6" y="1"/>
                      </a:lnTo>
                      <a:lnTo>
                        <a:pt x="3" y="0"/>
                      </a:lnTo>
                      <a:lnTo>
                        <a:pt x="2" y="0"/>
                      </a:lnTo>
                      <a:lnTo>
                        <a:pt x="1" y="1"/>
                      </a:lnTo>
                      <a:lnTo>
                        <a:pt x="0" y="1"/>
                      </a:lnTo>
                      <a:lnTo>
                        <a:pt x="0" y="2"/>
                      </a:lnTo>
                      <a:lnTo>
                        <a:pt x="1" y="4"/>
                      </a:lnTo>
                      <a:lnTo>
                        <a:pt x="3" y="5"/>
                      </a:lnTo>
                      <a:lnTo>
                        <a:pt x="6" y="5"/>
                      </a:lnTo>
                      <a:lnTo>
                        <a:pt x="7" y="4"/>
                      </a:lnTo>
                      <a:lnTo>
                        <a:pt x="8"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69" name="Freeform 727"/>
                <p:cNvSpPr>
                  <a:spLocks/>
                </p:cNvSpPr>
                <p:nvPr/>
              </p:nvSpPr>
              <p:spPr bwMode="auto">
                <a:xfrm>
                  <a:off x="1634587" y="4078071"/>
                  <a:ext cx="1910" cy="1910"/>
                </a:xfrm>
                <a:custGeom>
                  <a:avLst/>
                  <a:gdLst>
                    <a:gd name="T0" fmla="*/ 2147483647 w 2"/>
                    <a:gd name="T1" fmla="*/ 0 h 2"/>
                    <a:gd name="T2" fmla="*/ 2147483647 w 2"/>
                    <a:gd name="T3" fmla="*/ 0 h 2"/>
                    <a:gd name="T4" fmla="*/ 2147483647 w 2"/>
                    <a:gd name="T5" fmla="*/ 0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0 h 2"/>
                    <a:gd name="T20" fmla="*/ 2147483647 w 2"/>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0"/>
                      </a:moveTo>
                      <a:lnTo>
                        <a:pt x="2" y="0"/>
                      </a:lnTo>
                      <a:lnTo>
                        <a:pt x="1" y="0"/>
                      </a:lnTo>
                      <a:lnTo>
                        <a:pt x="0" y="1"/>
                      </a:lnTo>
                      <a:lnTo>
                        <a:pt x="0" y="2"/>
                      </a:lnTo>
                      <a:lnTo>
                        <a:pt x="1" y="2"/>
                      </a:lnTo>
                      <a:lnTo>
                        <a:pt x="2" y="1"/>
                      </a:lnTo>
                      <a:lnTo>
                        <a:pt x="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70" name="Freeform 728"/>
                <p:cNvSpPr>
                  <a:spLocks/>
                </p:cNvSpPr>
                <p:nvPr/>
              </p:nvSpPr>
              <p:spPr bwMode="auto">
                <a:xfrm>
                  <a:off x="1743440" y="3994998"/>
                  <a:ext cx="1910" cy="1910"/>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2147483647 w 2"/>
                    <a:gd name="T9" fmla="*/ 0 h 2"/>
                    <a:gd name="T10" fmla="*/ 0 w 2"/>
                    <a:gd name="T11" fmla="*/ 0 h 2"/>
                    <a:gd name="T12" fmla="*/ 0 w 2"/>
                    <a:gd name="T13" fmla="*/ 0 h 2"/>
                    <a:gd name="T14" fmla="*/ 0 w 2"/>
                    <a:gd name="T15" fmla="*/ 0 h 2"/>
                    <a:gd name="T16" fmla="*/ 0 w 2"/>
                    <a:gd name="T17" fmla="*/ 2147483647 h 2"/>
                    <a:gd name="T18" fmla="*/ 2147483647 w 2"/>
                    <a:gd name="T19" fmla="*/ 2147483647 h 2"/>
                    <a:gd name="T20" fmla="*/ 2147483647 w 2"/>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2"/>
                      </a:moveTo>
                      <a:lnTo>
                        <a:pt x="2" y="2"/>
                      </a:lnTo>
                      <a:lnTo>
                        <a:pt x="2" y="1"/>
                      </a:lnTo>
                      <a:lnTo>
                        <a:pt x="1" y="0"/>
                      </a:lnTo>
                      <a:lnTo>
                        <a:pt x="0" y="0"/>
                      </a:lnTo>
                      <a:lnTo>
                        <a:pt x="0" y="1"/>
                      </a:lnTo>
                      <a:lnTo>
                        <a:pt x="2"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71" name="Freeform 729"/>
                <p:cNvSpPr>
                  <a:spLocks/>
                </p:cNvSpPr>
                <p:nvPr/>
              </p:nvSpPr>
              <p:spPr bwMode="auto">
                <a:xfrm>
                  <a:off x="1595438" y="4046560"/>
                  <a:ext cx="40104" cy="28646"/>
                </a:xfrm>
                <a:custGeom>
                  <a:avLst/>
                  <a:gdLst>
                    <a:gd name="T0" fmla="*/ 2147483647 w 42"/>
                    <a:gd name="T1" fmla="*/ 2147483647 h 30"/>
                    <a:gd name="T2" fmla="*/ 2147483647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0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2147483647 h 30"/>
                    <a:gd name="T28" fmla="*/ 2147483647 w 42"/>
                    <a:gd name="T29" fmla="*/ 2147483647 h 30"/>
                    <a:gd name="T30" fmla="*/ 2147483647 w 42"/>
                    <a:gd name="T31" fmla="*/ 2147483647 h 30"/>
                    <a:gd name="T32" fmla="*/ 2147483647 w 42"/>
                    <a:gd name="T33" fmla="*/ 2147483647 h 30"/>
                    <a:gd name="T34" fmla="*/ 2147483647 w 42"/>
                    <a:gd name="T35" fmla="*/ 2147483647 h 30"/>
                    <a:gd name="T36" fmla="*/ 2147483647 w 42"/>
                    <a:gd name="T37" fmla="*/ 2147483647 h 30"/>
                    <a:gd name="T38" fmla="*/ 2147483647 w 42"/>
                    <a:gd name="T39" fmla="*/ 2147483647 h 30"/>
                    <a:gd name="T40" fmla="*/ 2147483647 w 42"/>
                    <a:gd name="T41" fmla="*/ 2147483647 h 30"/>
                    <a:gd name="T42" fmla="*/ 2147483647 w 42"/>
                    <a:gd name="T43" fmla="*/ 2147483647 h 30"/>
                    <a:gd name="T44" fmla="*/ 2147483647 w 42"/>
                    <a:gd name="T45" fmla="*/ 2147483647 h 30"/>
                    <a:gd name="T46" fmla="*/ 2147483647 w 42"/>
                    <a:gd name="T47" fmla="*/ 2147483647 h 30"/>
                    <a:gd name="T48" fmla="*/ 2147483647 w 42"/>
                    <a:gd name="T49" fmla="*/ 2147483647 h 30"/>
                    <a:gd name="T50" fmla="*/ 2147483647 w 42"/>
                    <a:gd name="T51" fmla="*/ 2147483647 h 30"/>
                    <a:gd name="T52" fmla="*/ 2147483647 w 42"/>
                    <a:gd name="T53" fmla="*/ 2147483647 h 30"/>
                    <a:gd name="T54" fmla="*/ 2147483647 w 42"/>
                    <a:gd name="T55" fmla="*/ 2147483647 h 30"/>
                    <a:gd name="T56" fmla="*/ 2147483647 w 42"/>
                    <a:gd name="T57" fmla="*/ 2147483647 h 30"/>
                    <a:gd name="T58" fmla="*/ 2147483647 w 42"/>
                    <a:gd name="T59" fmla="*/ 2147483647 h 30"/>
                    <a:gd name="T60" fmla="*/ 2147483647 w 42"/>
                    <a:gd name="T61" fmla="*/ 0 h 30"/>
                    <a:gd name="T62" fmla="*/ 2147483647 w 42"/>
                    <a:gd name="T63" fmla="*/ 2147483647 h 30"/>
                    <a:gd name="T64" fmla="*/ 2147483647 w 42"/>
                    <a:gd name="T65" fmla="*/ 2147483647 h 30"/>
                    <a:gd name="T66" fmla="*/ 2147483647 w 42"/>
                    <a:gd name="T67" fmla="*/ 2147483647 h 30"/>
                    <a:gd name="T68" fmla="*/ 2147483647 w 42"/>
                    <a:gd name="T69" fmla="*/ 2147483647 h 30"/>
                    <a:gd name="T70" fmla="*/ 2147483647 w 42"/>
                    <a:gd name="T71" fmla="*/ 2147483647 h 30"/>
                    <a:gd name="T72" fmla="*/ 2147483647 w 42"/>
                    <a:gd name="T73" fmla="*/ 2147483647 h 30"/>
                    <a:gd name="T74" fmla="*/ 2147483647 w 42"/>
                    <a:gd name="T75" fmla="*/ 2147483647 h 30"/>
                    <a:gd name="T76" fmla="*/ 2147483647 w 42"/>
                    <a:gd name="T77" fmla="*/ 2147483647 h 30"/>
                    <a:gd name="T78" fmla="*/ 2147483647 w 42"/>
                    <a:gd name="T79" fmla="*/ 2147483647 h 30"/>
                    <a:gd name="T80" fmla="*/ 2147483647 w 42"/>
                    <a:gd name="T81" fmla="*/ 2147483647 h 30"/>
                    <a:gd name="T82" fmla="*/ 2147483647 w 42"/>
                    <a:gd name="T83" fmla="*/ 2147483647 h 30"/>
                    <a:gd name="T84" fmla="*/ 2147483647 w 42"/>
                    <a:gd name="T85" fmla="*/ 2147483647 h 30"/>
                    <a:gd name="T86" fmla="*/ 2147483647 w 42"/>
                    <a:gd name="T87" fmla="*/ 2147483647 h 30"/>
                    <a:gd name="T88" fmla="*/ 2147483647 w 42"/>
                    <a:gd name="T89" fmla="*/ 2147483647 h 30"/>
                    <a:gd name="T90" fmla="*/ 2147483647 w 42"/>
                    <a:gd name="T91" fmla="*/ 2147483647 h 30"/>
                    <a:gd name="T92" fmla="*/ 2147483647 w 42"/>
                    <a:gd name="T93" fmla="*/ 2147483647 h 30"/>
                    <a:gd name="T94" fmla="*/ 2147483647 w 42"/>
                    <a:gd name="T95" fmla="*/ 2147483647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30">
                      <a:moveTo>
                        <a:pt x="33" y="29"/>
                      </a:moveTo>
                      <a:lnTo>
                        <a:pt x="33" y="29"/>
                      </a:lnTo>
                      <a:lnTo>
                        <a:pt x="31" y="30"/>
                      </a:lnTo>
                      <a:lnTo>
                        <a:pt x="28" y="29"/>
                      </a:lnTo>
                      <a:lnTo>
                        <a:pt x="23" y="28"/>
                      </a:lnTo>
                      <a:lnTo>
                        <a:pt x="22" y="28"/>
                      </a:lnTo>
                      <a:lnTo>
                        <a:pt x="21" y="27"/>
                      </a:lnTo>
                      <a:lnTo>
                        <a:pt x="15" y="27"/>
                      </a:lnTo>
                      <a:lnTo>
                        <a:pt x="11" y="26"/>
                      </a:lnTo>
                      <a:lnTo>
                        <a:pt x="10" y="24"/>
                      </a:lnTo>
                      <a:lnTo>
                        <a:pt x="9" y="24"/>
                      </a:lnTo>
                      <a:lnTo>
                        <a:pt x="8" y="27"/>
                      </a:lnTo>
                      <a:lnTo>
                        <a:pt x="5" y="27"/>
                      </a:lnTo>
                      <a:lnTo>
                        <a:pt x="3" y="27"/>
                      </a:lnTo>
                      <a:lnTo>
                        <a:pt x="0" y="24"/>
                      </a:lnTo>
                      <a:lnTo>
                        <a:pt x="0" y="22"/>
                      </a:lnTo>
                      <a:lnTo>
                        <a:pt x="1" y="22"/>
                      </a:lnTo>
                      <a:lnTo>
                        <a:pt x="3" y="22"/>
                      </a:lnTo>
                      <a:lnTo>
                        <a:pt x="3" y="21"/>
                      </a:lnTo>
                      <a:lnTo>
                        <a:pt x="3" y="19"/>
                      </a:lnTo>
                      <a:lnTo>
                        <a:pt x="4" y="18"/>
                      </a:lnTo>
                      <a:lnTo>
                        <a:pt x="5" y="19"/>
                      </a:lnTo>
                      <a:lnTo>
                        <a:pt x="5" y="21"/>
                      </a:lnTo>
                      <a:lnTo>
                        <a:pt x="6" y="22"/>
                      </a:lnTo>
                      <a:lnTo>
                        <a:pt x="6" y="18"/>
                      </a:lnTo>
                      <a:lnTo>
                        <a:pt x="5" y="17"/>
                      </a:lnTo>
                      <a:lnTo>
                        <a:pt x="6" y="17"/>
                      </a:lnTo>
                      <a:lnTo>
                        <a:pt x="8" y="18"/>
                      </a:lnTo>
                      <a:lnTo>
                        <a:pt x="9" y="17"/>
                      </a:lnTo>
                      <a:lnTo>
                        <a:pt x="10" y="18"/>
                      </a:lnTo>
                      <a:lnTo>
                        <a:pt x="11" y="21"/>
                      </a:lnTo>
                      <a:lnTo>
                        <a:pt x="12" y="22"/>
                      </a:lnTo>
                      <a:lnTo>
                        <a:pt x="14" y="24"/>
                      </a:lnTo>
                      <a:lnTo>
                        <a:pt x="14" y="23"/>
                      </a:lnTo>
                      <a:lnTo>
                        <a:pt x="14" y="21"/>
                      </a:lnTo>
                      <a:lnTo>
                        <a:pt x="12" y="19"/>
                      </a:lnTo>
                      <a:lnTo>
                        <a:pt x="12" y="18"/>
                      </a:lnTo>
                      <a:lnTo>
                        <a:pt x="12" y="17"/>
                      </a:lnTo>
                      <a:lnTo>
                        <a:pt x="14" y="15"/>
                      </a:lnTo>
                      <a:lnTo>
                        <a:pt x="12" y="13"/>
                      </a:lnTo>
                      <a:lnTo>
                        <a:pt x="14" y="10"/>
                      </a:lnTo>
                      <a:lnTo>
                        <a:pt x="12" y="10"/>
                      </a:lnTo>
                      <a:lnTo>
                        <a:pt x="12" y="8"/>
                      </a:lnTo>
                      <a:lnTo>
                        <a:pt x="14" y="8"/>
                      </a:lnTo>
                      <a:lnTo>
                        <a:pt x="14" y="7"/>
                      </a:lnTo>
                      <a:lnTo>
                        <a:pt x="14" y="6"/>
                      </a:lnTo>
                      <a:lnTo>
                        <a:pt x="14" y="5"/>
                      </a:lnTo>
                      <a:lnTo>
                        <a:pt x="16" y="4"/>
                      </a:lnTo>
                      <a:lnTo>
                        <a:pt x="16" y="2"/>
                      </a:lnTo>
                      <a:lnTo>
                        <a:pt x="15" y="1"/>
                      </a:lnTo>
                      <a:lnTo>
                        <a:pt x="15" y="0"/>
                      </a:lnTo>
                      <a:lnTo>
                        <a:pt x="16" y="0"/>
                      </a:lnTo>
                      <a:lnTo>
                        <a:pt x="19" y="1"/>
                      </a:lnTo>
                      <a:lnTo>
                        <a:pt x="20" y="2"/>
                      </a:lnTo>
                      <a:lnTo>
                        <a:pt x="22" y="5"/>
                      </a:lnTo>
                      <a:lnTo>
                        <a:pt x="23" y="7"/>
                      </a:lnTo>
                      <a:lnTo>
                        <a:pt x="25" y="6"/>
                      </a:lnTo>
                      <a:lnTo>
                        <a:pt x="26" y="5"/>
                      </a:lnTo>
                      <a:lnTo>
                        <a:pt x="27" y="5"/>
                      </a:lnTo>
                      <a:lnTo>
                        <a:pt x="28" y="6"/>
                      </a:lnTo>
                      <a:lnTo>
                        <a:pt x="30" y="6"/>
                      </a:lnTo>
                      <a:lnTo>
                        <a:pt x="32" y="6"/>
                      </a:lnTo>
                      <a:lnTo>
                        <a:pt x="33" y="8"/>
                      </a:lnTo>
                      <a:lnTo>
                        <a:pt x="36" y="8"/>
                      </a:lnTo>
                      <a:lnTo>
                        <a:pt x="38" y="10"/>
                      </a:lnTo>
                      <a:lnTo>
                        <a:pt x="39" y="11"/>
                      </a:lnTo>
                      <a:lnTo>
                        <a:pt x="39" y="12"/>
                      </a:lnTo>
                      <a:lnTo>
                        <a:pt x="42" y="12"/>
                      </a:lnTo>
                      <a:lnTo>
                        <a:pt x="41" y="13"/>
                      </a:lnTo>
                      <a:lnTo>
                        <a:pt x="39" y="17"/>
                      </a:lnTo>
                      <a:lnTo>
                        <a:pt x="39" y="19"/>
                      </a:lnTo>
                      <a:lnTo>
                        <a:pt x="38" y="18"/>
                      </a:lnTo>
                      <a:lnTo>
                        <a:pt x="36" y="24"/>
                      </a:lnTo>
                      <a:lnTo>
                        <a:pt x="36" y="27"/>
                      </a:lnTo>
                      <a:lnTo>
                        <a:pt x="37" y="27"/>
                      </a:lnTo>
                      <a:lnTo>
                        <a:pt x="36" y="27"/>
                      </a:lnTo>
                      <a:lnTo>
                        <a:pt x="35" y="26"/>
                      </a:lnTo>
                      <a:lnTo>
                        <a:pt x="33" y="26"/>
                      </a:lnTo>
                      <a:lnTo>
                        <a:pt x="33" y="2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72" name="Freeform 730"/>
                <p:cNvSpPr>
                  <a:spLocks/>
                </p:cNvSpPr>
                <p:nvPr/>
              </p:nvSpPr>
              <p:spPr bwMode="auto">
                <a:xfrm>
                  <a:off x="1604031" y="4058973"/>
                  <a:ext cx="1910" cy="2864"/>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0 w 2"/>
                    <a:gd name="T9" fmla="*/ 0 h 3"/>
                    <a:gd name="T10" fmla="*/ 0 w 2"/>
                    <a:gd name="T11" fmla="*/ 0 h 3"/>
                    <a:gd name="T12" fmla="*/ 2147483647 w 2"/>
                    <a:gd name="T13" fmla="*/ 0 h 3"/>
                    <a:gd name="T14" fmla="*/ 2147483647 w 2"/>
                    <a:gd name="T15" fmla="*/ 2147483647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2" y="3"/>
                      </a:moveTo>
                      <a:lnTo>
                        <a:pt x="2" y="3"/>
                      </a:lnTo>
                      <a:lnTo>
                        <a:pt x="1" y="2"/>
                      </a:lnTo>
                      <a:lnTo>
                        <a:pt x="0" y="2"/>
                      </a:lnTo>
                      <a:lnTo>
                        <a:pt x="0" y="0"/>
                      </a:lnTo>
                      <a:lnTo>
                        <a:pt x="2" y="0"/>
                      </a:lnTo>
                      <a:lnTo>
                        <a:pt x="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73" name="Freeform 731"/>
                <p:cNvSpPr>
                  <a:spLocks/>
                </p:cNvSpPr>
                <p:nvPr/>
              </p:nvSpPr>
              <p:spPr bwMode="auto">
                <a:xfrm>
                  <a:off x="1603077" y="4057064"/>
                  <a:ext cx="955" cy="955"/>
                </a:xfrm>
                <a:custGeom>
                  <a:avLst/>
                  <a:gdLst>
                    <a:gd name="T0" fmla="*/ 0 w 1"/>
                    <a:gd name="T1" fmla="*/ 2147483647 h 1"/>
                    <a:gd name="T2" fmla="*/ 0 w 1"/>
                    <a:gd name="T3" fmla="*/ 2147483647 h 1"/>
                    <a:gd name="T4" fmla="*/ 0 w 1"/>
                    <a:gd name="T5" fmla="*/ 0 h 1"/>
                    <a:gd name="T6" fmla="*/ 0 w 1"/>
                    <a:gd name="T7" fmla="*/ 0 h 1"/>
                    <a:gd name="T8" fmla="*/ 2147483647 w 1"/>
                    <a:gd name="T9" fmla="*/ 0 h 1"/>
                    <a:gd name="T10" fmla="*/ 2147483647 w 1"/>
                    <a:gd name="T11" fmla="*/ 0 h 1"/>
                    <a:gd name="T12" fmla="*/ 2147483647 w 1"/>
                    <a:gd name="T13" fmla="*/ 2147483647 h 1"/>
                    <a:gd name="T14" fmla="*/ 0 w 1"/>
                    <a:gd name="T15" fmla="*/ 2147483647 h 1"/>
                    <a:gd name="T16" fmla="*/ 0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1"/>
                      </a:moveTo>
                      <a:lnTo>
                        <a:pt x="0" y="1"/>
                      </a:lnTo>
                      <a:lnTo>
                        <a:pt x="0" y="0"/>
                      </a:lnTo>
                      <a:lnTo>
                        <a:pt x="1" y="0"/>
                      </a:lnTo>
                      <a:lnTo>
                        <a:pt x="1" y="1"/>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374" name="Freeform 732"/>
                <p:cNvSpPr>
                  <a:spLocks/>
                </p:cNvSpPr>
                <p:nvPr/>
              </p:nvSpPr>
              <p:spPr bwMode="auto">
                <a:xfrm>
                  <a:off x="2201771" y="3771561"/>
                  <a:ext cx="2865" cy="3819"/>
                </a:xfrm>
                <a:custGeom>
                  <a:avLst/>
                  <a:gdLst>
                    <a:gd name="T0" fmla="*/ 2147483647 w 3"/>
                    <a:gd name="T1" fmla="*/ 0 h 4"/>
                    <a:gd name="T2" fmla="*/ 2147483647 w 3"/>
                    <a:gd name="T3" fmla="*/ 0 h 4"/>
                    <a:gd name="T4" fmla="*/ 2147483647 w 3"/>
                    <a:gd name="T5" fmla="*/ 2147483647 h 4"/>
                    <a:gd name="T6" fmla="*/ 2147483647 w 3"/>
                    <a:gd name="T7" fmla="*/ 2147483647 h 4"/>
                    <a:gd name="T8" fmla="*/ 0 w 3"/>
                    <a:gd name="T9" fmla="*/ 2147483647 h 4"/>
                    <a:gd name="T10" fmla="*/ 0 w 3"/>
                    <a:gd name="T11" fmla="*/ 2147483647 h 4"/>
                    <a:gd name="T12" fmla="*/ 0 w 3"/>
                    <a:gd name="T13" fmla="*/ 2147483647 h 4"/>
                    <a:gd name="T14" fmla="*/ 2147483647 w 3"/>
                    <a:gd name="T15" fmla="*/ 0 h 4"/>
                    <a:gd name="T16" fmla="*/ 2147483647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0"/>
                      </a:moveTo>
                      <a:lnTo>
                        <a:pt x="3" y="0"/>
                      </a:lnTo>
                      <a:lnTo>
                        <a:pt x="1" y="1"/>
                      </a:lnTo>
                      <a:lnTo>
                        <a:pt x="0" y="3"/>
                      </a:lnTo>
                      <a:lnTo>
                        <a:pt x="0" y="4"/>
                      </a:lnTo>
                      <a:lnTo>
                        <a:pt x="3"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474" name="Freeform 733"/>
              <p:cNvSpPr>
                <a:spLocks/>
              </p:cNvSpPr>
              <p:nvPr/>
            </p:nvSpPr>
            <p:spPr bwMode="auto">
              <a:xfrm>
                <a:off x="3136576" y="2342142"/>
                <a:ext cx="1910" cy="1910"/>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0"/>
                    </a:lnTo>
                    <a:lnTo>
                      <a:pt x="0"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5" name="Freeform 734"/>
              <p:cNvSpPr>
                <a:spLocks noEditPoints="1"/>
              </p:cNvSpPr>
              <p:nvPr/>
            </p:nvSpPr>
            <p:spPr bwMode="auto">
              <a:xfrm>
                <a:off x="2631457" y="1097964"/>
                <a:ext cx="1607023" cy="1471434"/>
              </a:xfrm>
              <a:custGeom>
                <a:avLst/>
                <a:gdLst>
                  <a:gd name="T0" fmla="*/ 2147483647 w 1683"/>
                  <a:gd name="T1" fmla="*/ 2147483647 h 1541"/>
                  <a:gd name="T2" fmla="*/ 2147483647 w 1683"/>
                  <a:gd name="T3" fmla="*/ 2147483647 h 1541"/>
                  <a:gd name="T4" fmla="*/ 2147483647 w 1683"/>
                  <a:gd name="T5" fmla="*/ 2147483647 h 1541"/>
                  <a:gd name="T6" fmla="*/ 2147483647 w 1683"/>
                  <a:gd name="T7" fmla="*/ 2147483647 h 1541"/>
                  <a:gd name="T8" fmla="*/ 2147483647 w 1683"/>
                  <a:gd name="T9" fmla="*/ 2147483647 h 1541"/>
                  <a:gd name="T10" fmla="*/ 2147483647 w 1683"/>
                  <a:gd name="T11" fmla="*/ 2147483647 h 1541"/>
                  <a:gd name="T12" fmla="*/ 2147483647 w 1683"/>
                  <a:gd name="T13" fmla="*/ 2147483647 h 1541"/>
                  <a:gd name="T14" fmla="*/ 2147483647 w 1683"/>
                  <a:gd name="T15" fmla="*/ 2147483647 h 1541"/>
                  <a:gd name="T16" fmla="*/ 2147483647 w 1683"/>
                  <a:gd name="T17" fmla="*/ 2147483647 h 1541"/>
                  <a:gd name="T18" fmla="*/ 2147483647 w 1683"/>
                  <a:gd name="T19" fmla="*/ 2147483647 h 1541"/>
                  <a:gd name="T20" fmla="*/ 2147483647 w 1683"/>
                  <a:gd name="T21" fmla="*/ 2147483647 h 1541"/>
                  <a:gd name="T22" fmla="*/ 2147483647 w 1683"/>
                  <a:gd name="T23" fmla="*/ 2147483647 h 1541"/>
                  <a:gd name="T24" fmla="*/ 2147483647 w 1683"/>
                  <a:gd name="T25" fmla="*/ 2147483647 h 1541"/>
                  <a:gd name="T26" fmla="*/ 2147483647 w 1683"/>
                  <a:gd name="T27" fmla="*/ 2147483647 h 1541"/>
                  <a:gd name="T28" fmla="*/ 2147483647 w 1683"/>
                  <a:gd name="T29" fmla="*/ 2147483647 h 1541"/>
                  <a:gd name="T30" fmla="*/ 2147483647 w 1683"/>
                  <a:gd name="T31" fmla="*/ 2147483647 h 1541"/>
                  <a:gd name="T32" fmla="*/ 2147483647 w 1683"/>
                  <a:gd name="T33" fmla="*/ 2147483647 h 1541"/>
                  <a:gd name="T34" fmla="*/ 2147483647 w 1683"/>
                  <a:gd name="T35" fmla="*/ 2147483647 h 1541"/>
                  <a:gd name="T36" fmla="*/ 2147483647 w 1683"/>
                  <a:gd name="T37" fmla="*/ 2147483647 h 1541"/>
                  <a:gd name="T38" fmla="*/ 2147483647 w 1683"/>
                  <a:gd name="T39" fmla="*/ 2147483647 h 1541"/>
                  <a:gd name="T40" fmla="*/ 2147483647 w 1683"/>
                  <a:gd name="T41" fmla="*/ 2147483647 h 1541"/>
                  <a:gd name="T42" fmla="*/ 2147483647 w 1683"/>
                  <a:gd name="T43" fmla="*/ 2147483647 h 1541"/>
                  <a:gd name="T44" fmla="*/ 2147483647 w 1683"/>
                  <a:gd name="T45" fmla="*/ 2147483647 h 1541"/>
                  <a:gd name="T46" fmla="*/ 2147483647 w 1683"/>
                  <a:gd name="T47" fmla="*/ 2147483647 h 1541"/>
                  <a:gd name="T48" fmla="*/ 2147483647 w 1683"/>
                  <a:gd name="T49" fmla="*/ 2147483647 h 1541"/>
                  <a:gd name="T50" fmla="*/ 2147483647 w 1683"/>
                  <a:gd name="T51" fmla="*/ 2147483647 h 1541"/>
                  <a:gd name="T52" fmla="*/ 2147483647 w 1683"/>
                  <a:gd name="T53" fmla="*/ 2147483647 h 1541"/>
                  <a:gd name="T54" fmla="*/ 2147483647 w 1683"/>
                  <a:gd name="T55" fmla="*/ 2147483647 h 1541"/>
                  <a:gd name="T56" fmla="*/ 2147483647 w 1683"/>
                  <a:gd name="T57" fmla="*/ 2147483647 h 1541"/>
                  <a:gd name="T58" fmla="*/ 2147483647 w 1683"/>
                  <a:gd name="T59" fmla="*/ 2147483647 h 1541"/>
                  <a:gd name="T60" fmla="*/ 2147483647 w 1683"/>
                  <a:gd name="T61" fmla="*/ 2147483647 h 1541"/>
                  <a:gd name="T62" fmla="*/ 2147483647 w 1683"/>
                  <a:gd name="T63" fmla="*/ 2147483647 h 1541"/>
                  <a:gd name="T64" fmla="*/ 2147483647 w 1683"/>
                  <a:gd name="T65" fmla="*/ 2147483647 h 1541"/>
                  <a:gd name="T66" fmla="*/ 2147483647 w 1683"/>
                  <a:gd name="T67" fmla="*/ 2147483647 h 1541"/>
                  <a:gd name="T68" fmla="*/ 2147483647 w 1683"/>
                  <a:gd name="T69" fmla="*/ 2147483647 h 1541"/>
                  <a:gd name="T70" fmla="*/ 2147483647 w 1683"/>
                  <a:gd name="T71" fmla="*/ 2147483647 h 1541"/>
                  <a:gd name="T72" fmla="*/ 2147483647 w 1683"/>
                  <a:gd name="T73" fmla="*/ 2147483647 h 1541"/>
                  <a:gd name="T74" fmla="*/ 2147483647 w 1683"/>
                  <a:gd name="T75" fmla="*/ 2147483647 h 1541"/>
                  <a:gd name="T76" fmla="*/ 2147483647 w 1683"/>
                  <a:gd name="T77" fmla="*/ 2147483647 h 1541"/>
                  <a:gd name="T78" fmla="*/ 2147483647 w 1683"/>
                  <a:gd name="T79" fmla="*/ 2147483647 h 1541"/>
                  <a:gd name="T80" fmla="*/ 2147483647 w 1683"/>
                  <a:gd name="T81" fmla="*/ 2147483647 h 1541"/>
                  <a:gd name="T82" fmla="*/ 2147483647 w 1683"/>
                  <a:gd name="T83" fmla="*/ 2147483647 h 1541"/>
                  <a:gd name="T84" fmla="*/ 2147483647 w 1683"/>
                  <a:gd name="T85" fmla="*/ 2147483647 h 1541"/>
                  <a:gd name="T86" fmla="*/ 2147483647 w 1683"/>
                  <a:gd name="T87" fmla="*/ 2147483647 h 1541"/>
                  <a:gd name="T88" fmla="*/ 2147483647 w 1683"/>
                  <a:gd name="T89" fmla="*/ 2147483647 h 1541"/>
                  <a:gd name="T90" fmla="*/ 2147483647 w 1683"/>
                  <a:gd name="T91" fmla="*/ 2147483647 h 1541"/>
                  <a:gd name="T92" fmla="*/ 2147483647 w 1683"/>
                  <a:gd name="T93" fmla="*/ 2147483647 h 1541"/>
                  <a:gd name="T94" fmla="*/ 2147483647 w 1683"/>
                  <a:gd name="T95" fmla="*/ 2147483647 h 1541"/>
                  <a:gd name="T96" fmla="*/ 2147483647 w 1683"/>
                  <a:gd name="T97" fmla="*/ 2147483647 h 1541"/>
                  <a:gd name="T98" fmla="*/ 2147483647 w 1683"/>
                  <a:gd name="T99" fmla="*/ 2147483647 h 1541"/>
                  <a:gd name="T100" fmla="*/ 2147483647 w 1683"/>
                  <a:gd name="T101" fmla="*/ 2147483647 h 1541"/>
                  <a:gd name="T102" fmla="*/ 2147483647 w 1683"/>
                  <a:gd name="T103" fmla="*/ 2147483647 h 1541"/>
                  <a:gd name="T104" fmla="*/ 2147483647 w 1683"/>
                  <a:gd name="T105" fmla="*/ 2147483647 h 1541"/>
                  <a:gd name="T106" fmla="*/ 2147483647 w 1683"/>
                  <a:gd name="T107" fmla="*/ 2147483647 h 1541"/>
                  <a:gd name="T108" fmla="*/ 2147483647 w 1683"/>
                  <a:gd name="T109" fmla="*/ 2147483647 h 1541"/>
                  <a:gd name="T110" fmla="*/ 2147483647 w 1683"/>
                  <a:gd name="T111" fmla="*/ 2147483647 h 1541"/>
                  <a:gd name="T112" fmla="*/ 2147483647 w 1683"/>
                  <a:gd name="T113" fmla="*/ 2147483647 h 1541"/>
                  <a:gd name="T114" fmla="*/ 2147483647 w 1683"/>
                  <a:gd name="T115" fmla="*/ 2147483647 h 1541"/>
                  <a:gd name="T116" fmla="*/ 2147483647 w 1683"/>
                  <a:gd name="T117" fmla="*/ 2147483647 h 1541"/>
                  <a:gd name="T118" fmla="*/ 2147483647 w 1683"/>
                  <a:gd name="T119" fmla="*/ 2147483647 h 1541"/>
                  <a:gd name="T120" fmla="*/ 2147483647 w 1683"/>
                  <a:gd name="T121" fmla="*/ 2147483647 h 1541"/>
                  <a:gd name="T122" fmla="*/ 2147483647 w 1683"/>
                  <a:gd name="T123" fmla="*/ 2147483647 h 1541"/>
                  <a:gd name="T124" fmla="*/ 2147483647 w 1683"/>
                  <a:gd name="T125" fmla="*/ 2147483647 h 15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3" h="1541">
                    <a:moveTo>
                      <a:pt x="1683" y="396"/>
                    </a:moveTo>
                    <a:lnTo>
                      <a:pt x="1683" y="396"/>
                    </a:lnTo>
                    <a:lnTo>
                      <a:pt x="1683" y="395"/>
                    </a:lnTo>
                    <a:lnTo>
                      <a:pt x="1683" y="393"/>
                    </a:lnTo>
                    <a:lnTo>
                      <a:pt x="1682" y="392"/>
                    </a:lnTo>
                    <a:lnTo>
                      <a:pt x="1681" y="391"/>
                    </a:lnTo>
                    <a:lnTo>
                      <a:pt x="1678" y="391"/>
                    </a:lnTo>
                    <a:lnTo>
                      <a:pt x="1677" y="390"/>
                    </a:lnTo>
                    <a:lnTo>
                      <a:pt x="1678" y="387"/>
                    </a:lnTo>
                    <a:lnTo>
                      <a:pt x="1677" y="386"/>
                    </a:lnTo>
                    <a:lnTo>
                      <a:pt x="1678" y="384"/>
                    </a:lnTo>
                    <a:lnTo>
                      <a:pt x="1677" y="381"/>
                    </a:lnTo>
                    <a:lnTo>
                      <a:pt x="1677" y="376"/>
                    </a:lnTo>
                    <a:lnTo>
                      <a:pt x="1677" y="375"/>
                    </a:lnTo>
                    <a:lnTo>
                      <a:pt x="1676" y="375"/>
                    </a:lnTo>
                    <a:lnTo>
                      <a:pt x="1676" y="376"/>
                    </a:lnTo>
                    <a:lnTo>
                      <a:pt x="1675" y="378"/>
                    </a:lnTo>
                    <a:lnTo>
                      <a:pt x="1673" y="380"/>
                    </a:lnTo>
                    <a:lnTo>
                      <a:pt x="1671" y="382"/>
                    </a:lnTo>
                    <a:lnTo>
                      <a:pt x="1670" y="385"/>
                    </a:lnTo>
                    <a:lnTo>
                      <a:pt x="1668" y="386"/>
                    </a:lnTo>
                    <a:lnTo>
                      <a:pt x="1666" y="389"/>
                    </a:lnTo>
                    <a:lnTo>
                      <a:pt x="1666" y="387"/>
                    </a:lnTo>
                    <a:lnTo>
                      <a:pt x="1667" y="385"/>
                    </a:lnTo>
                    <a:lnTo>
                      <a:pt x="1668" y="384"/>
                    </a:lnTo>
                    <a:lnTo>
                      <a:pt x="1668" y="382"/>
                    </a:lnTo>
                    <a:lnTo>
                      <a:pt x="1668" y="380"/>
                    </a:lnTo>
                    <a:lnTo>
                      <a:pt x="1668" y="379"/>
                    </a:lnTo>
                    <a:lnTo>
                      <a:pt x="1670" y="378"/>
                    </a:lnTo>
                    <a:lnTo>
                      <a:pt x="1671" y="376"/>
                    </a:lnTo>
                    <a:lnTo>
                      <a:pt x="1670" y="376"/>
                    </a:lnTo>
                    <a:lnTo>
                      <a:pt x="1670" y="375"/>
                    </a:lnTo>
                    <a:lnTo>
                      <a:pt x="1670" y="374"/>
                    </a:lnTo>
                    <a:lnTo>
                      <a:pt x="1671" y="373"/>
                    </a:lnTo>
                    <a:lnTo>
                      <a:pt x="1671" y="371"/>
                    </a:lnTo>
                    <a:lnTo>
                      <a:pt x="1671" y="370"/>
                    </a:lnTo>
                    <a:lnTo>
                      <a:pt x="1671" y="369"/>
                    </a:lnTo>
                    <a:lnTo>
                      <a:pt x="1668" y="369"/>
                    </a:lnTo>
                    <a:lnTo>
                      <a:pt x="1670" y="367"/>
                    </a:lnTo>
                    <a:lnTo>
                      <a:pt x="1671" y="365"/>
                    </a:lnTo>
                    <a:lnTo>
                      <a:pt x="1671" y="362"/>
                    </a:lnTo>
                    <a:lnTo>
                      <a:pt x="1671" y="358"/>
                    </a:lnTo>
                    <a:lnTo>
                      <a:pt x="1673" y="357"/>
                    </a:lnTo>
                    <a:lnTo>
                      <a:pt x="1672" y="357"/>
                    </a:lnTo>
                    <a:lnTo>
                      <a:pt x="1672" y="356"/>
                    </a:lnTo>
                    <a:lnTo>
                      <a:pt x="1672" y="353"/>
                    </a:lnTo>
                    <a:lnTo>
                      <a:pt x="1673" y="353"/>
                    </a:lnTo>
                    <a:lnTo>
                      <a:pt x="1673" y="352"/>
                    </a:lnTo>
                    <a:lnTo>
                      <a:pt x="1671" y="351"/>
                    </a:lnTo>
                    <a:lnTo>
                      <a:pt x="1671" y="348"/>
                    </a:lnTo>
                    <a:lnTo>
                      <a:pt x="1671" y="347"/>
                    </a:lnTo>
                    <a:lnTo>
                      <a:pt x="1671" y="346"/>
                    </a:lnTo>
                    <a:lnTo>
                      <a:pt x="1672" y="343"/>
                    </a:lnTo>
                    <a:lnTo>
                      <a:pt x="1671" y="342"/>
                    </a:lnTo>
                    <a:lnTo>
                      <a:pt x="1670" y="338"/>
                    </a:lnTo>
                    <a:lnTo>
                      <a:pt x="1670" y="335"/>
                    </a:lnTo>
                    <a:lnTo>
                      <a:pt x="1670" y="331"/>
                    </a:lnTo>
                    <a:lnTo>
                      <a:pt x="1668" y="330"/>
                    </a:lnTo>
                    <a:lnTo>
                      <a:pt x="1667" y="330"/>
                    </a:lnTo>
                    <a:lnTo>
                      <a:pt x="1666" y="327"/>
                    </a:lnTo>
                    <a:lnTo>
                      <a:pt x="1666" y="326"/>
                    </a:lnTo>
                    <a:lnTo>
                      <a:pt x="1665" y="325"/>
                    </a:lnTo>
                    <a:lnTo>
                      <a:pt x="1665" y="324"/>
                    </a:lnTo>
                    <a:lnTo>
                      <a:pt x="1665" y="322"/>
                    </a:lnTo>
                    <a:lnTo>
                      <a:pt x="1665" y="320"/>
                    </a:lnTo>
                    <a:lnTo>
                      <a:pt x="1665" y="319"/>
                    </a:lnTo>
                    <a:lnTo>
                      <a:pt x="1667" y="319"/>
                    </a:lnTo>
                    <a:lnTo>
                      <a:pt x="1667" y="318"/>
                    </a:lnTo>
                    <a:lnTo>
                      <a:pt x="1667" y="316"/>
                    </a:lnTo>
                    <a:lnTo>
                      <a:pt x="1667" y="313"/>
                    </a:lnTo>
                    <a:lnTo>
                      <a:pt x="1666" y="310"/>
                    </a:lnTo>
                    <a:lnTo>
                      <a:pt x="1664" y="307"/>
                    </a:lnTo>
                    <a:lnTo>
                      <a:pt x="1662" y="305"/>
                    </a:lnTo>
                    <a:lnTo>
                      <a:pt x="1661" y="305"/>
                    </a:lnTo>
                    <a:lnTo>
                      <a:pt x="1659" y="305"/>
                    </a:lnTo>
                    <a:lnTo>
                      <a:pt x="1657" y="304"/>
                    </a:lnTo>
                    <a:lnTo>
                      <a:pt x="1657" y="303"/>
                    </a:lnTo>
                    <a:lnTo>
                      <a:pt x="1656" y="300"/>
                    </a:lnTo>
                    <a:lnTo>
                      <a:pt x="1655" y="298"/>
                    </a:lnTo>
                    <a:lnTo>
                      <a:pt x="1653" y="297"/>
                    </a:lnTo>
                    <a:lnTo>
                      <a:pt x="1651" y="296"/>
                    </a:lnTo>
                    <a:lnTo>
                      <a:pt x="1650" y="294"/>
                    </a:lnTo>
                    <a:lnTo>
                      <a:pt x="1650" y="293"/>
                    </a:lnTo>
                    <a:lnTo>
                      <a:pt x="1649" y="293"/>
                    </a:lnTo>
                    <a:lnTo>
                      <a:pt x="1648" y="291"/>
                    </a:lnTo>
                    <a:lnTo>
                      <a:pt x="1648" y="288"/>
                    </a:lnTo>
                    <a:lnTo>
                      <a:pt x="1648" y="286"/>
                    </a:lnTo>
                    <a:lnTo>
                      <a:pt x="1649" y="284"/>
                    </a:lnTo>
                    <a:lnTo>
                      <a:pt x="1650" y="282"/>
                    </a:lnTo>
                    <a:lnTo>
                      <a:pt x="1650" y="281"/>
                    </a:lnTo>
                    <a:lnTo>
                      <a:pt x="1653" y="282"/>
                    </a:lnTo>
                    <a:lnTo>
                      <a:pt x="1654" y="281"/>
                    </a:lnTo>
                    <a:lnTo>
                      <a:pt x="1655" y="281"/>
                    </a:lnTo>
                    <a:lnTo>
                      <a:pt x="1655" y="280"/>
                    </a:lnTo>
                    <a:lnTo>
                      <a:pt x="1654" y="277"/>
                    </a:lnTo>
                    <a:lnTo>
                      <a:pt x="1653" y="276"/>
                    </a:lnTo>
                    <a:lnTo>
                      <a:pt x="1651" y="275"/>
                    </a:lnTo>
                    <a:lnTo>
                      <a:pt x="1648" y="272"/>
                    </a:lnTo>
                    <a:lnTo>
                      <a:pt x="1645" y="272"/>
                    </a:lnTo>
                    <a:lnTo>
                      <a:pt x="1643" y="271"/>
                    </a:lnTo>
                    <a:lnTo>
                      <a:pt x="1643" y="270"/>
                    </a:lnTo>
                    <a:lnTo>
                      <a:pt x="1644" y="270"/>
                    </a:lnTo>
                    <a:lnTo>
                      <a:pt x="1643" y="269"/>
                    </a:lnTo>
                    <a:lnTo>
                      <a:pt x="1644" y="267"/>
                    </a:lnTo>
                    <a:lnTo>
                      <a:pt x="1645" y="266"/>
                    </a:lnTo>
                    <a:lnTo>
                      <a:pt x="1648" y="265"/>
                    </a:lnTo>
                    <a:lnTo>
                      <a:pt x="1648" y="261"/>
                    </a:lnTo>
                    <a:lnTo>
                      <a:pt x="1646" y="256"/>
                    </a:lnTo>
                    <a:lnTo>
                      <a:pt x="1642" y="248"/>
                    </a:lnTo>
                    <a:lnTo>
                      <a:pt x="1639" y="242"/>
                    </a:lnTo>
                    <a:lnTo>
                      <a:pt x="1638" y="238"/>
                    </a:lnTo>
                    <a:lnTo>
                      <a:pt x="1635" y="233"/>
                    </a:lnTo>
                    <a:lnTo>
                      <a:pt x="1632" y="229"/>
                    </a:lnTo>
                    <a:lnTo>
                      <a:pt x="1631" y="226"/>
                    </a:lnTo>
                    <a:lnTo>
                      <a:pt x="1631" y="224"/>
                    </a:lnTo>
                    <a:lnTo>
                      <a:pt x="1629" y="224"/>
                    </a:lnTo>
                    <a:lnTo>
                      <a:pt x="1627" y="221"/>
                    </a:lnTo>
                    <a:lnTo>
                      <a:pt x="1624" y="218"/>
                    </a:lnTo>
                    <a:lnTo>
                      <a:pt x="1623" y="216"/>
                    </a:lnTo>
                    <a:lnTo>
                      <a:pt x="1622" y="215"/>
                    </a:lnTo>
                    <a:lnTo>
                      <a:pt x="1621" y="213"/>
                    </a:lnTo>
                    <a:lnTo>
                      <a:pt x="1616" y="209"/>
                    </a:lnTo>
                    <a:lnTo>
                      <a:pt x="1613" y="206"/>
                    </a:lnTo>
                    <a:lnTo>
                      <a:pt x="1611" y="204"/>
                    </a:lnTo>
                    <a:lnTo>
                      <a:pt x="1610" y="201"/>
                    </a:lnTo>
                    <a:lnTo>
                      <a:pt x="1608" y="201"/>
                    </a:lnTo>
                    <a:lnTo>
                      <a:pt x="1607" y="201"/>
                    </a:lnTo>
                    <a:lnTo>
                      <a:pt x="1607" y="202"/>
                    </a:lnTo>
                    <a:lnTo>
                      <a:pt x="1606" y="204"/>
                    </a:lnTo>
                    <a:lnTo>
                      <a:pt x="1602" y="202"/>
                    </a:lnTo>
                    <a:lnTo>
                      <a:pt x="1600" y="200"/>
                    </a:lnTo>
                    <a:lnTo>
                      <a:pt x="1599" y="200"/>
                    </a:lnTo>
                    <a:lnTo>
                      <a:pt x="1599" y="199"/>
                    </a:lnTo>
                    <a:lnTo>
                      <a:pt x="1599" y="198"/>
                    </a:lnTo>
                    <a:lnTo>
                      <a:pt x="1597" y="198"/>
                    </a:lnTo>
                    <a:lnTo>
                      <a:pt x="1596" y="198"/>
                    </a:lnTo>
                    <a:lnTo>
                      <a:pt x="1597" y="196"/>
                    </a:lnTo>
                    <a:lnTo>
                      <a:pt x="1596" y="195"/>
                    </a:lnTo>
                    <a:lnTo>
                      <a:pt x="1594" y="191"/>
                    </a:lnTo>
                    <a:lnTo>
                      <a:pt x="1591" y="183"/>
                    </a:lnTo>
                    <a:lnTo>
                      <a:pt x="1583" y="140"/>
                    </a:lnTo>
                    <a:lnTo>
                      <a:pt x="1582" y="111"/>
                    </a:lnTo>
                    <a:lnTo>
                      <a:pt x="1583" y="93"/>
                    </a:lnTo>
                    <a:lnTo>
                      <a:pt x="1583" y="86"/>
                    </a:lnTo>
                    <a:lnTo>
                      <a:pt x="1583" y="80"/>
                    </a:lnTo>
                    <a:lnTo>
                      <a:pt x="1583" y="75"/>
                    </a:lnTo>
                    <a:lnTo>
                      <a:pt x="1584" y="69"/>
                    </a:lnTo>
                    <a:lnTo>
                      <a:pt x="1588" y="52"/>
                    </a:lnTo>
                    <a:lnTo>
                      <a:pt x="1590" y="40"/>
                    </a:lnTo>
                    <a:lnTo>
                      <a:pt x="1591" y="37"/>
                    </a:lnTo>
                    <a:lnTo>
                      <a:pt x="1591" y="36"/>
                    </a:lnTo>
                    <a:lnTo>
                      <a:pt x="1593" y="35"/>
                    </a:lnTo>
                    <a:lnTo>
                      <a:pt x="1593" y="32"/>
                    </a:lnTo>
                    <a:lnTo>
                      <a:pt x="1593" y="30"/>
                    </a:lnTo>
                    <a:lnTo>
                      <a:pt x="1594" y="29"/>
                    </a:lnTo>
                    <a:lnTo>
                      <a:pt x="1594" y="27"/>
                    </a:lnTo>
                    <a:lnTo>
                      <a:pt x="1594" y="26"/>
                    </a:lnTo>
                    <a:lnTo>
                      <a:pt x="1594" y="25"/>
                    </a:lnTo>
                    <a:lnTo>
                      <a:pt x="1593" y="25"/>
                    </a:lnTo>
                    <a:lnTo>
                      <a:pt x="1591" y="26"/>
                    </a:lnTo>
                    <a:lnTo>
                      <a:pt x="1588" y="30"/>
                    </a:lnTo>
                    <a:lnTo>
                      <a:pt x="1585" y="32"/>
                    </a:lnTo>
                    <a:lnTo>
                      <a:pt x="1577" y="38"/>
                    </a:lnTo>
                    <a:lnTo>
                      <a:pt x="1573" y="40"/>
                    </a:lnTo>
                    <a:lnTo>
                      <a:pt x="1571" y="40"/>
                    </a:lnTo>
                    <a:lnTo>
                      <a:pt x="1566" y="40"/>
                    </a:lnTo>
                    <a:lnTo>
                      <a:pt x="1562" y="38"/>
                    </a:lnTo>
                    <a:lnTo>
                      <a:pt x="1558" y="36"/>
                    </a:lnTo>
                    <a:lnTo>
                      <a:pt x="1553" y="33"/>
                    </a:lnTo>
                    <a:lnTo>
                      <a:pt x="1550" y="30"/>
                    </a:lnTo>
                    <a:lnTo>
                      <a:pt x="1546" y="25"/>
                    </a:lnTo>
                    <a:lnTo>
                      <a:pt x="1545" y="24"/>
                    </a:lnTo>
                    <a:lnTo>
                      <a:pt x="1544" y="22"/>
                    </a:lnTo>
                    <a:lnTo>
                      <a:pt x="1541" y="19"/>
                    </a:lnTo>
                    <a:lnTo>
                      <a:pt x="1539" y="16"/>
                    </a:lnTo>
                    <a:lnTo>
                      <a:pt x="1534" y="14"/>
                    </a:lnTo>
                    <a:lnTo>
                      <a:pt x="1531" y="13"/>
                    </a:lnTo>
                    <a:lnTo>
                      <a:pt x="1530" y="13"/>
                    </a:lnTo>
                    <a:lnTo>
                      <a:pt x="1528" y="13"/>
                    </a:lnTo>
                    <a:lnTo>
                      <a:pt x="1524" y="13"/>
                    </a:lnTo>
                    <a:lnTo>
                      <a:pt x="1520" y="10"/>
                    </a:lnTo>
                    <a:lnTo>
                      <a:pt x="1519" y="8"/>
                    </a:lnTo>
                    <a:lnTo>
                      <a:pt x="1517" y="5"/>
                    </a:lnTo>
                    <a:lnTo>
                      <a:pt x="1514" y="4"/>
                    </a:lnTo>
                    <a:lnTo>
                      <a:pt x="1512" y="4"/>
                    </a:lnTo>
                    <a:lnTo>
                      <a:pt x="1512" y="3"/>
                    </a:lnTo>
                    <a:lnTo>
                      <a:pt x="1512" y="2"/>
                    </a:lnTo>
                    <a:lnTo>
                      <a:pt x="1511" y="0"/>
                    </a:lnTo>
                    <a:lnTo>
                      <a:pt x="1511" y="2"/>
                    </a:lnTo>
                    <a:lnTo>
                      <a:pt x="1508" y="5"/>
                    </a:lnTo>
                    <a:lnTo>
                      <a:pt x="1509" y="9"/>
                    </a:lnTo>
                    <a:lnTo>
                      <a:pt x="1509" y="10"/>
                    </a:lnTo>
                    <a:lnTo>
                      <a:pt x="1509" y="13"/>
                    </a:lnTo>
                    <a:lnTo>
                      <a:pt x="1508" y="15"/>
                    </a:lnTo>
                    <a:lnTo>
                      <a:pt x="1506" y="18"/>
                    </a:lnTo>
                    <a:lnTo>
                      <a:pt x="1503" y="22"/>
                    </a:lnTo>
                    <a:lnTo>
                      <a:pt x="1499" y="26"/>
                    </a:lnTo>
                    <a:lnTo>
                      <a:pt x="1498" y="27"/>
                    </a:lnTo>
                    <a:lnTo>
                      <a:pt x="1497" y="31"/>
                    </a:lnTo>
                    <a:lnTo>
                      <a:pt x="1497" y="35"/>
                    </a:lnTo>
                    <a:lnTo>
                      <a:pt x="1497" y="38"/>
                    </a:lnTo>
                    <a:lnTo>
                      <a:pt x="1496" y="42"/>
                    </a:lnTo>
                    <a:lnTo>
                      <a:pt x="1495" y="44"/>
                    </a:lnTo>
                    <a:lnTo>
                      <a:pt x="1495" y="47"/>
                    </a:lnTo>
                    <a:lnTo>
                      <a:pt x="1495" y="48"/>
                    </a:lnTo>
                    <a:lnTo>
                      <a:pt x="1493" y="51"/>
                    </a:lnTo>
                    <a:lnTo>
                      <a:pt x="1493" y="52"/>
                    </a:lnTo>
                    <a:lnTo>
                      <a:pt x="1493" y="53"/>
                    </a:lnTo>
                    <a:lnTo>
                      <a:pt x="1492" y="57"/>
                    </a:lnTo>
                    <a:lnTo>
                      <a:pt x="1491" y="59"/>
                    </a:lnTo>
                    <a:lnTo>
                      <a:pt x="1491" y="60"/>
                    </a:lnTo>
                    <a:lnTo>
                      <a:pt x="1491" y="63"/>
                    </a:lnTo>
                    <a:lnTo>
                      <a:pt x="1490" y="68"/>
                    </a:lnTo>
                    <a:lnTo>
                      <a:pt x="1490" y="69"/>
                    </a:lnTo>
                    <a:lnTo>
                      <a:pt x="1488" y="71"/>
                    </a:lnTo>
                    <a:lnTo>
                      <a:pt x="1488" y="79"/>
                    </a:lnTo>
                    <a:lnTo>
                      <a:pt x="1488" y="81"/>
                    </a:lnTo>
                    <a:lnTo>
                      <a:pt x="1490" y="82"/>
                    </a:lnTo>
                    <a:lnTo>
                      <a:pt x="1491" y="84"/>
                    </a:lnTo>
                    <a:lnTo>
                      <a:pt x="1492" y="84"/>
                    </a:lnTo>
                    <a:lnTo>
                      <a:pt x="1495" y="84"/>
                    </a:lnTo>
                    <a:lnTo>
                      <a:pt x="1496" y="84"/>
                    </a:lnTo>
                    <a:lnTo>
                      <a:pt x="1496" y="82"/>
                    </a:lnTo>
                    <a:lnTo>
                      <a:pt x="1497" y="81"/>
                    </a:lnTo>
                    <a:lnTo>
                      <a:pt x="1501" y="80"/>
                    </a:lnTo>
                    <a:lnTo>
                      <a:pt x="1504" y="78"/>
                    </a:lnTo>
                    <a:lnTo>
                      <a:pt x="1506" y="78"/>
                    </a:lnTo>
                    <a:lnTo>
                      <a:pt x="1507" y="78"/>
                    </a:lnTo>
                    <a:lnTo>
                      <a:pt x="1511" y="76"/>
                    </a:lnTo>
                    <a:lnTo>
                      <a:pt x="1515" y="75"/>
                    </a:lnTo>
                    <a:lnTo>
                      <a:pt x="1517" y="75"/>
                    </a:lnTo>
                    <a:lnTo>
                      <a:pt x="1518" y="73"/>
                    </a:lnTo>
                    <a:lnTo>
                      <a:pt x="1520" y="71"/>
                    </a:lnTo>
                    <a:lnTo>
                      <a:pt x="1525" y="71"/>
                    </a:lnTo>
                    <a:lnTo>
                      <a:pt x="1526" y="73"/>
                    </a:lnTo>
                    <a:lnTo>
                      <a:pt x="1529" y="74"/>
                    </a:lnTo>
                    <a:lnTo>
                      <a:pt x="1534" y="71"/>
                    </a:lnTo>
                    <a:lnTo>
                      <a:pt x="1537" y="70"/>
                    </a:lnTo>
                    <a:lnTo>
                      <a:pt x="1541" y="68"/>
                    </a:lnTo>
                    <a:lnTo>
                      <a:pt x="1544" y="64"/>
                    </a:lnTo>
                    <a:lnTo>
                      <a:pt x="1546" y="63"/>
                    </a:lnTo>
                    <a:lnTo>
                      <a:pt x="1547" y="62"/>
                    </a:lnTo>
                    <a:lnTo>
                      <a:pt x="1547" y="55"/>
                    </a:lnTo>
                    <a:lnTo>
                      <a:pt x="1551" y="54"/>
                    </a:lnTo>
                    <a:lnTo>
                      <a:pt x="1552" y="55"/>
                    </a:lnTo>
                    <a:lnTo>
                      <a:pt x="1555" y="58"/>
                    </a:lnTo>
                    <a:lnTo>
                      <a:pt x="1557" y="60"/>
                    </a:lnTo>
                    <a:lnTo>
                      <a:pt x="1561" y="65"/>
                    </a:lnTo>
                    <a:lnTo>
                      <a:pt x="1562" y="69"/>
                    </a:lnTo>
                    <a:lnTo>
                      <a:pt x="1564" y="74"/>
                    </a:lnTo>
                    <a:lnTo>
                      <a:pt x="1564" y="78"/>
                    </a:lnTo>
                    <a:lnTo>
                      <a:pt x="1564" y="82"/>
                    </a:lnTo>
                    <a:lnTo>
                      <a:pt x="1563" y="85"/>
                    </a:lnTo>
                    <a:lnTo>
                      <a:pt x="1562" y="86"/>
                    </a:lnTo>
                    <a:lnTo>
                      <a:pt x="1561" y="90"/>
                    </a:lnTo>
                    <a:lnTo>
                      <a:pt x="1559" y="97"/>
                    </a:lnTo>
                    <a:lnTo>
                      <a:pt x="1559" y="107"/>
                    </a:lnTo>
                    <a:lnTo>
                      <a:pt x="1558" y="109"/>
                    </a:lnTo>
                    <a:lnTo>
                      <a:pt x="1556" y="115"/>
                    </a:lnTo>
                    <a:lnTo>
                      <a:pt x="1555" y="122"/>
                    </a:lnTo>
                    <a:lnTo>
                      <a:pt x="1552" y="125"/>
                    </a:lnTo>
                    <a:lnTo>
                      <a:pt x="1548" y="131"/>
                    </a:lnTo>
                    <a:lnTo>
                      <a:pt x="1546" y="133"/>
                    </a:lnTo>
                    <a:lnTo>
                      <a:pt x="1544" y="134"/>
                    </a:lnTo>
                    <a:lnTo>
                      <a:pt x="1542" y="135"/>
                    </a:lnTo>
                    <a:lnTo>
                      <a:pt x="1541" y="136"/>
                    </a:lnTo>
                    <a:lnTo>
                      <a:pt x="1539" y="135"/>
                    </a:lnTo>
                    <a:lnTo>
                      <a:pt x="1537" y="134"/>
                    </a:lnTo>
                    <a:lnTo>
                      <a:pt x="1534" y="129"/>
                    </a:lnTo>
                    <a:lnTo>
                      <a:pt x="1531" y="128"/>
                    </a:lnTo>
                    <a:lnTo>
                      <a:pt x="1530" y="127"/>
                    </a:lnTo>
                    <a:lnTo>
                      <a:pt x="1526" y="124"/>
                    </a:lnTo>
                    <a:lnTo>
                      <a:pt x="1524" y="123"/>
                    </a:lnTo>
                    <a:lnTo>
                      <a:pt x="1523" y="123"/>
                    </a:lnTo>
                    <a:lnTo>
                      <a:pt x="1522" y="123"/>
                    </a:lnTo>
                    <a:lnTo>
                      <a:pt x="1520" y="123"/>
                    </a:lnTo>
                    <a:lnTo>
                      <a:pt x="1519" y="123"/>
                    </a:lnTo>
                    <a:lnTo>
                      <a:pt x="1519" y="122"/>
                    </a:lnTo>
                    <a:lnTo>
                      <a:pt x="1520" y="122"/>
                    </a:lnTo>
                    <a:lnTo>
                      <a:pt x="1520" y="120"/>
                    </a:lnTo>
                    <a:lnTo>
                      <a:pt x="1520" y="118"/>
                    </a:lnTo>
                    <a:lnTo>
                      <a:pt x="1519" y="115"/>
                    </a:lnTo>
                    <a:lnTo>
                      <a:pt x="1517" y="114"/>
                    </a:lnTo>
                    <a:lnTo>
                      <a:pt x="1517" y="112"/>
                    </a:lnTo>
                    <a:lnTo>
                      <a:pt x="1517" y="111"/>
                    </a:lnTo>
                    <a:lnTo>
                      <a:pt x="1515" y="111"/>
                    </a:lnTo>
                    <a:lnTo>
                      <a:pt x="1512" y="111"/>
                    </a:lnTo>
                    <a:lnTo>
                      <a:pt x="1511" y="111"/>
                    </a:lnTo>
                    <a:lnTo>
                      <a:pt x="1509" y="108"/>
                    </a:lnTo>
                    <a:lnTo>
                      <a:pt x="1507" y="107"/>
                    </a:lnTo>
                    <a:lnTo>
                      <a:pt x="1504" y="107"/>
                    </a:lnTo>
                    <a:lnTo>
                      <a:pt x="1506" y="109"/>
                    </a:lnTo>
                    <a:lnTo>
                      <a:pt x="1506" y="111"/>
                    </a:lnTo>
                    <a:lnTo>
                      <a:pt x="1504" y="113"/>
                    </a:lnTo>
                    <a:lnTo>
                      <a:pt x="1503" y="113"/>
                    </a:lnTo>
                    <a:lnTo>
                      <a:pt x="1504" y="114"/>
                    </a:lnTo>
                    <a:lnTo>
                      <a:pt x="1503" y="114"/>
                    </a:lnTo>
                    <a:lnTo>
                      <a:pt x="1503" y="115"/>
                    </a:lnTo>
                    <a:lnTo>
                      <a:pt x="1503" y="117"/>
                    </a:lnTo>
                    <a:lnTo>
                      <a:pt x="1503" y="118"/>
                    </a:lnTo>
                    <a:lnTo>
                      <a:pt x="1502" y="119"/>
                    </a:lnTo>
                    <a:lnTo>
                      <a:pt x="1499" y="119"/>
                    </a:lnTo>
                    <a:lnTo>
                      <a:pt x="1501" y="120"/>
                    </a:lnTo>
                    <a:lnTo>
                      <a:pt x="1504" y="120"/>
                    </a:lnTo>
                    <a:lnTo>
                      <a:pt x="1504" y="122"/>
                    </a:lnTo>
                    <a:lnTo>
                      <a:pt x="1503" y="122"/>
                    </a:lnTo>
                    <a:lnTo>
                      <a:pt x="1503" y="125"/>
                    </a:lnTo>
                    <a:lnTo>
                      <a:pt x="1503" y="127"/>
                    </a:lnTo>
                    <a:lnTo>
                      <a:pt x="1504" y="127"/>
                    </a:lnTo>
                    <a:lnTo>
                      <a:pt x="1504" y="128"/>
                    </a:lnTo>
                    <a:lnTo>
                      <a:pt x="1503" y="129"/>
                    </a:lnTo>
                    <a:lnTo>
                      <a:pt x="1502" y="130"/>
                    </a:lnTo>
                    <a:lnTo>
                      <a:pt x="1502" y="131"/>
                    </a:lnTo>
                    <a:lnTo>
                      <a:pt x="1502" y="133"/>
                    </a:lnTo>
                    <a:lnTo>
                      <a:pt x="1501" y="134"/>
                    </a:lnTo>
                    <a:lnTo>
                      <a:pt x="1499" y="135"/>
                    </a:lnTo>
                    <a:lnTo>
                      <a:pt x="1498" y="138"/>
                    </a:lnTo>
                    <a:lnTo>
                      <a:pt x="1495" y="141"/>
                    </a:lnTo>
                    <a:lnTo>
                      <a:pt x="1493" y="142"/>
                    </a:lnTo>
                    <a:lnTo>
                      <a:pt x="1491" y="144"/>
                    </a:lnTo>
                    <a:lnTo>
                      <a:pt x="1488" y="144"/>
                    </a:lnTo>
                    <a:lnTo>
                      <a:pt x="1487" y="144"/>
                    </a:lnTo>
                    <a:lnTo>
                      <a:pt x="1486" y="144"/>
                    </a:lnTo>
                    <a:lnTo>
                      <a:pt x="1484" y="142"/>
                    </a:lnTo>
                    <a:lnTo>
                      <a:pt x="1479" y="139"/>
                    </a:lnTo>
                    <a:lnTo>
                      <a:pt x="1476" y="134"/>
                    </a:lnTo>
                    <a:lnTo>
                      <a:pt x="1474" y="123"/>
                    </a:lnTo>
                    <a:lnTo>
                      <a:pt x="1473" y="111"/>
                    </a:lnTo>
                    <a:lnTo>
                      <a:pt x="1469" y="92"/>
                    </a:lnTo>
                    <a:lnTo>
                      <a:pt x="1469" y="89"/>
                    </a:lnTo>
                    <a:lnTo>
                      <a:pt x="1469" y="85"/>
                    </a:lnTo>
                    <a:lnTo>
                      <a:pt x="1470" y="81"/>
                    </a:lnTo>
                    <a:lnTo>
                      <a:pt x="1470" y="79"/>
                    </a:lnTo>
                    <a:lnTo>
                      <a:pt x="1470" y="75"/>
                    </a:lnTo>
                    <a:lnTo>
                      <a:pt x="1470" y="73"/>
                    </a:lnTo>
                    <a:lnTo>
                      <a:pt x="1469" y="71"/>
                    </a:lnTo>
                    <a:lnTo>
                      <a:pt x="1466" y="69"/>
                    </a:lnTo>
                    <a:lnTo>
                      <a:pt x="1464" y="66"/>
                    </a:lnTo>
                    <a:lnTo>
                      <a:pt x="1463" y="66"/>
                    </a:lnTo>
                    <a:lnTo>
                      <a:pt x="1462" y="65"/>
                    </a:lnTo>
                    <a:lnTo>
                      <a:pt x="1457" y="64"/>
                    </a:lnTo>
                    <a:lnTo>
                      <a:pt x="1455" y="65"/>
                    </a:lnTo>
                    <a:lnTo>
                      <a:pt x="1454" y="65"/>
                    </a:lnTo>
                    <a:lnTo>
                      <a:pt x="1453" y="65"/>
                    </a:lnTo>
                    <a:lnTo>
                      <a:pt x="1452" y="66"/>
                    </a:lnTo>
                    <a:lnTo>
                      <a:pt x="1450" y="68"/>
                    </a:lnTo>
                    <a:lnTo>
                      <a:pt x="1450" y="69"/>
                    </a:lnTo>
                    <a:lnTo>
                      <a:pt x="1448" y="71"/>
                    </a:lnTo>
                    <a:lnTo>
                      <a:pt x="1446" y="73"/>
                    </a:lnTo>
                    <a:lnTo>
                      <a:pt x="1443" y="73"/>
                    </a:lnTo>
                    <a:lnTo>
                      <a:pt x="1441" y="71"/>
                    </a:lnTo>
                    <a:lnTo>
                      <a:pt x="1438" y="70"/>
                    </a:lnTo>
                    <a:lnTo>
                      <a:pt x="1438" y="69"/>
                    </a:lnTo>
                    <a:lnTo>
                      <a:pt x="1437" y="66"/>
                    </a:lnTo>
                    <a:lnTo>
                      <a:pt x="1435" y="65"/>
                    </a:lnTo>
                    <a:lnTo>
                      <a:pt x="1432" y="62"/>
                    </a:lnTo>
                    <a:lnTo>
                      <a:pt x="1428" y="60"/>
                    </a:lnTo>
                    <a:lnTo>
                      <a:pt x="1426" y="58"/>
                    </a:lnTo>
                    <a:lnTo>
                      <a:pt x="1425" y="58"/>
                    </a:lnTo>
                    <a:lnTo>
                      <a:pt x="1424" y="59"/>
                    </a:lnTo>
                    <a:lnTo>
                      <a:pt x="1425" y="60"/>
                    </a:lnTo>
                    <a:lnTo>
                      <a:pt x="1425" y="62"/>
                    </a:lnTo>
                    <a:lnTo>
                      <a:pt x="1424" y="62"/>
                    </a:lnTo>
                    <a:lnTo>
                      <a:pt x="1422" y="64"/>
                    </a:lnTo>
                    <a:lnTo>
                      <a:pt x="1422" y="66"/>
                    </a:lnTo>
                    <a:lnTo>
                      <a:pt x="1424" y="74"/>
                    </a:lnTo>
                    <a:lnTo>
                      <a:pt x="1422" y="75"/>
                    </a:lnTo>
                    <a:lnTo>
                      <a:pt x="1422" y="78"/>
                    </a:lnTo>
                    <a:lnTo>
                      <a:pt x="1421" y="80"/>
                    </a:lnTo>
                    <a:lnTo>
                      <a:pt x="1420" y="80"/>
                    </a:lnTo>
                    <a:lnTo>
                      <a:pt x="1419" y="84"/>
                    </a:lnTo>
                    <a:lnTo>
                      <a:pt x="1417" y="84"/>
                    </a:lnTo>
                    <a:lnTo>
                      <a:pt x="1415" y="81"/>
                    </a:lnTo>
                    <a:lnTo>
                      <a:pt x="1414" y="81"/>
                    </a:lnTo>
                    <a:lnTo>
                      <a:pt x="1414" y="82"/>
                    </a:lnTo>
                    <a:lnTo>
                      <a:pt x="1413" y="81"/>
                    </a:lnTo>
                    <a:lnTo>
                      <a:pt x="1411" y="82"/>
                    </a:lnTo>
                    <a:lnTo>
                      <a:pt x="1411" y="84"/>
                    </a:lnTo>
                    <a:lnTo>
                      <a:pt x="1411" y="85"/>
                    </a:lnTo>
                    <a:lnTo>
                      <a:pt x="1413" y="86"/>
                    </a:lnTo>
                    <a:lnTo>
                      <a:pt x="1415" y="86"/>
                    </a:lnTo>
                    <a:lnTo>
                      <a:pt x="1416" y="86"/>
                    </a:lnTo>
                    <a:lnTo>
                      <a:pt x="1419" y="89"/>
                    </a:lnTo>
                    <a:lnTo>
                      <a:pt x="1421" y="92"/>
                    </a:lnTo>
                    <a:lnTo>
                      <a:pt x="1421" y="96"/>
                    </a:lnTo>
                    <a:lnTo>
                      <a:pt x="1421" y="108"/>
                    </a:lnTo>
                    <a:lnTo>
                      <a:pt x="1420" y="119"/>
                    </a:lnTo>
                    <a:lnTo>
                      <a:pt x="1417" y="130"/>
                    </a:lnTo>
                    <a:lnTo>
                      <a:pt x="1414" y="145"/>
                    </a:lnTo>
                    <a:lnTo>
                      <a:pt x="1410" y="151"/>
                    </a:lnTo>
                    <a:lnTo>
                      <a:pt x="1408" y="153"/>
                    </a:lnTo>
                    <a:lnTo>
                      <a:pt x="1405" y="153"/>
                    </a:lnTo>
                    <a:lnTo>
                      <a:pt x="1403" y="152"/>
                    </a:lnTo>
                    <a:lnTo>
                      <a:pt x="1402" y="153"/>
                    </a:lnTo>
                    <a:lnTo>
                      <a:pt x="1400" y="155"/>
                    </a:lnTo>
                    <a:lnTo>
                      <a:pt x="1398" y="156"/>
                    </a:lnTo>
                    <a:lnTo>
                      <a:pt x="1397" y="158"/>
                    </a:lnTo>
                    <a:lnTo>
                      <a:pt x="1393" y="160"/>
                    </a:lnTo>
                    <a:lnTo>
                      <a:pt x="1390" y="161"/>
                    </a:lnTo>
                    <a:lnTo>
                      <a:pt x="1388" y="161"/>
                    </a:lnTo>
                    <a:lnTo>
                      <a:pt x="1388" y="160"/>
                    </a:lnTo>
                    <a:lnTo>
                      <a:pt x="1386" y="158"/>
                    </a:lnTo>
                    <a:lnTo>
                      <a:pt x="1382" y="156"/>
                    </a:lnTo>
                    <a:lnTo>
                      <a:pt x="1379" y="156"/>
                    </a:lnTo>
                    <a:lnTo>
                      <a:pt x="1378" y="158"/>
                    </a:lnTo>
                    <a:lnTo>
                      <a:pt x="1373" y="161"/>
                    </a:lnTo>
                    <a:lnTo>
                      <a:pt x="1372" y="162"/>
                    </a:lnTo>
                    <a:lnTo>
                      <a:pt x="1372" y="163"/>
                    </a:lnTo>
                    <a:lnTo>
                      <a:pt x="1371" y="167"/>
                    </a:lnTo>
                    <a:lnTo>
                      <a:pt x="1370" y="168"/>
                    </a:lnTo>
                    <a:lnTo>
                      <a:pt x="1368" y="169"/>
                    </a:lnTo>
                    <a:lnTo>
                      <a:pt x="1368" y="171"/>
                    </a:lnTo>
                    <a:lnTo>
                      <a:pt x="1368" y="172"/>
                    </a:lnTo>
                    <a:lnTo>
                      <a:pt x="1367" y="173"/>
                    </a:lnTo>
                    <a:lnTo>
                      <a:pt x="1366" y="175"/>
                    </a:lnTo>
                    <a:lnTo>
                      <a:pt x="1364" y="175"/>
                    </a:lnTo>
                    <a:lnTo>
                      <a:pt x="1364" y="178"/>
                    </a:lnTo>
                    <a:lnTo>
                      <a:pt x="1360" y="180"/>
                    </a:lnTo>
                    <a:lnTo>
                      <a:pt x="1359" y="180"/>
                    </a:lnTo>
                    <a:lnTo>
                      <a:pt x="1359" y="179"/>
                    </a:lnTo>
                    <a:lnTo>
                      <a:pt x="1357" y="180"/>
                    </a:lnTo>
                    <a:lnTo>
                      <a:pt x="1357" y="182"/>
                    </a:lnTo>
                    <a:lnTo>
                      <a:pt x="1356" y="183"/>
                    </a:lnTo>
                    <a:lnTo>
                      <a:pt x="1355" y="184"/>
                    </a:lnTo>
                    <a:lnTo>
                      <a:pt x="1353" y="187"/>
                    </a:lnTo>
                    <a:lnTo>
                      <a:pt x="1353" y="189"/>
                    </a:lnTo>
                    <a:lnTo>
                      <a:pt x="1354" y="193"/>
                    </a:lnTo>
                    <a:lnTo>
                      <a:pt x="1356" y="193"/>
                    </a:lnTo>
                    <a:lnTo>
                      <a:pt x="1360" y="193"/>
                    </a:lnTo>
                    <a:lnTo>
                      <a:pt x="1361" y="194"/>
                    </a:lnTo>
                    <a:lnTo>
                      <a:pt x="1362" y="196"/>
                    </a:lnTo>
                    <a:lnTo>
                      <a:pt x="1365" y="201"/>
                    </a:lnTo>
                    <a:lnTo>
                      <a:pt x="1365" y="209"/>
                    </a:lnTo>
                    <a:lnTo>
                      <a:pt x="1365" y="215"/>
                    </a:lnTo>
                    <a:lnTo>
                      <a:pt x="1364" y="220"/>
                    </a:lnTo>
                    <a:lnTo>
                      <a:pt x="1365" y="226"/>
                    </a:lnTo>
                    <a:lnTo>
                      <a:pt x="1367" y="228"/>
                    </a:lnTo>
                    <a:lnTo>
                      <a:pt x="1370" y="229"/>
                    </a:lnTo>
                    <a:lnTo>
                      <a:pt x="1370" y="231"/>
                    </a:lnTo>
                    <a:lnTo>
                      <a:pt x="1370" y="232"/>
                    </a:lnTo>
                    <a:lnTo>
                      <a:pt x="1372" y="233"/>
                    </a:lnTo>
                    <a:lnTo>
                      <a:pt x="1375" y="234"/>
                    </a:lnTo>
                    <a:lnTo>
                      <a:pt x="1376" y="236"/>
                    </a:lnTo>
                    <a:lnTo>
                      <a:pt x="1377" y="239"/>
                    </a:lnTo>
                    <a:lnTo>
                      <a:pt x="1376" y="253"/>
                    </a:lnTo>
                    <a:lnTo>
                      <a:pt x="1375" y="262"/>
                    </a:lnTo>
                    <a:lnTo>
                      <a:pt x="1375" y="264"/>
                    </a:lnTo>
                    <a:lnTo>
                      <a:pt x="1376" y="264"/>
                    </a:lnTo>
                    <a:lnTo>
                      <a:pt x="1376" y="265"/>
                    </a:lnTo>
                    <a:lnTo>
                      <a:pt x="1375" y="265"/>
                    </a:lnTo>
                    <a:lnTo>
                      <a:pt x="1372" y="269"/>
                    </a:lnTo>
                    <a:lnTo>
                      <a:pt x="1371" y="269"/>
                    </a:lnTo>
                    <a:lnTo>
                      <a:pt x="1371" y="272"/>
                    </a:lnTo>
                    <a:lnTo>
                      <a:pt x="1372" y="273"/>
                    </a:lnTo>
                    <a:lnTo>
                      <a:pt x="1368" y="282"/>
                    </a:lnTo>
                    <a:lnTo>
                      <a:pt x="1362" y="297"/>
                    </a:lnTo>
                    <a:lnTo>
                      <a:pt x="1360" y="302"/>
                    </a:lnTo>
                    <a:lnTo>
                      <a:pt x="1356" y="307"/>
                    </a:lnTo>
                    <a:lnTo>
                      <a:pt x="1350" y="313"/>
                    </a:lnTo>
                    <a:lnTo>
                      <a:pt x="1345" y="315"/>
                    </a:lnTo>
                    <a:lnTo>
                      <a:pt x="1343" y="316"/>
                    </a:lnTo>
                    <a:lnTo>
                      <a:pt x="1341" y="315"/>
                    </a:lnTo>
                    <a:lnTo>
                      <a:pt x="1340" y="314"/>
                    </a:lnTo>
                    <a:lnTo>
                      <a:pt x="1339" y="314"/>
                    </a:lnTo>
                    <a:lnTo>
                      <a:pt x="1338" y="313"/>
                    </a:lnTo>
                    <a:lnTo>
                      <a:pt x="1337" y="311"/>
                    </a:lnTo>
                    <a:lnTo>
                      <a:pt x="1334" y="311"/>
                    </a:lnTo>
                    <a:lnTo>
                      <a:pt x="1333" y="311"/>
                    </a:lnTo>
                    <a:lnTo>
                      <a:pt x="1332" y="310"/>
                    </a:lnTo>
                    <a:lnTo>
                      <a:pt x="1332" y="311"/>
                    </a:lnTo>
                    <a:lnTo>
                      <a:pt x="1330" y="310"/>
                    </a:lnTo>
                    <a:lnTo>
                      <a:pt x="1329" y="310"/>
                    </a:lnTo>
                    <a:lnTo>
                      <a:pt x="1328" y="307"/>
                    </a:lnTo>
                    <a:lnTo>
                      <a:pt x="1327" y="309"/>
                    </a:lnTo>
                    <a:lnTo>
                      <a:pt x="1327" y="311"/>
                    </a:lnTo>
                    <a:lnTo>
                      <a:pt x="1327" y="313"/>
                    </a:lnTo>
                    <a:lnTo>
                      <a:pt x="1328" y="313"/>
                    </a:lnTo>
                    <a:lnTo>
                      <a:pt x="1328" y="314"/>
                    </a:lnTo>
                    <a:lnTo>
                      <a:pt x="1328" y="316"/>
                    </a:lnTo>
                    <a:lnTo>
                      <a:pt x="1329" y="315"/>
                    </a:lnTo>
                    <a:lnTo>
                      <a:pt x="1330" y="316"/>
                    </a:lnTo>
                    <a:lnTo>
                      <a:pt x="1329" y="319"/>
                    </a:lnTo>
                    <a:lnTo>
                      <a:pt x="1328" y="319"/>
                    </a:lnTo>
                    <a:lnTo>
                      <a:pt x="1328" y="320"/>
                    </a:lnTo>
                    <a:lnTo>
                      <a:pt x="1329" y="322"/>
                    </a:lnTo>
                    <a:lnTo>
                      <a:pt x="1329" y="324"/>
                    </a:lnTo>
                    <a:lnTo>
                      <a:pt x="1329" y="325"/>
                    </a:lnTo>
                    <a:lnTo>
                      <a:pt x="1332" y="326"/>
                    </a:lnTo>
                    <a:lnTo>
                      <a:pt x="1333" y="326"/>
                    </a:lnTo>
                    <a:lnTo>
                      <a:pt x="1333" y="327"/>
                    </a:lnTo>
                    <a:lnTo>
                      <a:pt x="1333" y="330"/>
                    </a:lnTo>
                    <a:lnTo>
                      <a:pt x="1333" y="332"/>
                    </a:lnTo>
                    <a:lnTo>
                      <a:pt x="1334" y="333"/>
                    </a:lnTo>
                    <a:lnTo>
                      <a:pt x="1335" y="335"/>
                    </a:lnTo>
                    <a:lnTo>
                      <a:pt x="1337" y="336"/>
                    </a:lnTo>
                    <a:lnTo>
                      <a:pt x="1337" y="335"/>
                    </a:lnTo>
                    <a:lnTo>
                      <a:pt x="1338" y="335"/>
                    </a:lnTo>
                    <a:lnTo>
                      <a:pt x="1338" y="336"/>
                    </a:lnTo>
                    <a:lnTo>
                      <a:pt x="1340" y="336"/>
                    </a:lnTo>
                    <a:lnTo>
                      <a:pt x="1341" y="335"/>
                    </a:lnTo>
                    <a:lnTo>
                      <a:pt x="1343" y="335"/>
                    </a:lnTo>
                    <a:lnTo>
                      <a:pt x="1344" y="336"/>
                    </a:lnTo>
                    <a:lnTo>
                      <a:pt x="1345" y="336"/>
                    </a:lnTo>
                    <a:lnTo>
                      <a:pt x="1345" y="335"/>
                    </a:lnTo>
                    <a:lnTo>
                      <a:pt x="1348" y="333"/>
                    </a:lnTo>
                    <a:lnTo>
                      <a:pt x="1350" y="335"/>
                    </a:lnTo>
                    <a:lnTo>
                      <a:pt x="1351" y="333"/>
                    </a:lnTo>
                    <a:lnTo>
                      <a:pt x="1351" y="329"/>
                    </a:lnTo>
                    <a:lnTo>
                      <a:pt x="1354" y="329"/>
                    </a:lnTo>
                    <a:lnTo>
                      <a:pt x="1357" y="327"/>
                    </a:lnTo>
                    <a:lnTo>
                      <a:pt x="1359" y="327"/>
                    </a:lnTo>
                    <a:lnTo>
                      <a:pt x="1361" y="327"/>
                    </a:lnTo>
                    <a:lnTo>
                      <a:pt x="1364" y="329"/>
                    </a:lnTo>
                    <a:lnTo>
                      <a:pt x="1365" y="329"/>
                    </a:lnTo>
                    <a:lnTo>
                      <a:pt x="1366" y="327"/>
                    </a:lnTo>
                    <a:lnTo>
                      <a:pt x="1365" y="321"/>
                    </a:lnTo>
                    <a:lnTo>
                      <a:pt x="1365" y="319"/>
                    </a:lnTo>
                    <a:lnTo>
                      <a:pt x="1368" y="320"/>
                    </a:lnTo>
                    <a:lnTo>
                      <a:pt x="1372" y="321"/>
                    </a:lnTo>
                    <a:lnTo>
                      <a:pt x="1376" y="321"/>
                    </a:lnTo>
                    <a:lnTo>
                      <a:pt x="1379" y="319"/>
                    </a:lnTo>
                    <a:lnTo>
                      <a:pt x="1382" y="315"/>
                    </a:lnTo>
                    <a:lnTo>
                      <a:pt x="1383" y="310"/>
                    </a:lnTo>
                    <a:lnTo>
                      <a:pt x="1383" y="305"/>
                    </a:lnTo>
                    <a:lnTo>
                      <a:pt x="1382" y="298"/>
                    </a:lnTo>
                    <a:lnTo>
                      <a:pt x="1381" y="296"/>
                    </a:lnTo>
                    <a:lnTo>
                      <a:pt x="1376" y="292"/>
                    </a:lnTo>
                    <a:lnTo>
                      <a:pt x="1375" y="291"/>
                    </a:lnTo>
                    <a:lnTo>
                      <a:pt x="1376" y="292"/>
                    </a:lnTo>
                    <a:lnTo>
                      <a:pt x="1381" y="294"/>
                    </a:lnTo>
                    <a:lnTo>
                      <a:pt x="1382" y="296"/>
                    </a:lnTo>
                    <a:lnTo>
                      <a:pt x="1383" y="298"/>
                    </a:lnTo>
                    <a:lnTo>
                      <a:pt x="1384" y="303"/>
                    </a:lnTo>
                    <a:lnTo>
                      <a:pt x="1384" y="310"/>
                    </a:lnTo>
                    <a:lnTo>
                      <a:pt x="1382" y="316"/>
                    </a:lnTo>
                    <a:lnTo>
                      <a:pt x="1379" y="320"/>
                    </a:lnTo>
                    <a:lnTo>
                      <a:pt x="1379" y="321"/>
                    </a:lnTo>
                    <a:lnTo>
                      <a:pt x="1379" y="322"/>
                    </a:lnTo>
                    <a:lnTo>
                      <a:pt x="1381" y="324"/>
                    </a:lnTo>
                    <a:lnTo>
                      <a:pt x="1381" y="327"/>
                    </a:lnTo>
                    <a:lnTo>
                      <a:pt x="1379" y="331"/>
                    </a:lnTo>
                    <a:lnTo>
                      <a:pt x="1378" y="332"/>
                    </a:lnTo>
                    <a:lnTo>
                      <a:pt x="1376" y="327"/>
                    </a:lnTo>
                    <a:lnTo>
                      <a:pt x="1375" y="325"/>
                    </a:lnTo>
                    <a:lnTo>
                      <a:pt x="1372" y="325"/>
                    </a:lnTo>
                    <a:lnTo>
                      <a:pt x="1368" y="324"/>
                    </a:lnTo>
                    <a:lnTo>
                      <a:pt x="1365" y="330"/>
                    </a:lnTo>
                    <a:lnTo>
                      <a:pt x="1372" y="337"/>
                    </a:lnTo>
                    <a:lnTo>
                      <a:pt x="1376" y="341"/>
                    </a:lnTo>
                    <a:lnTo>
                      <a:pt x="1377" y="347"/>
                    </a:lnTo>
                    <a:lnTo>
                      <a:pt x="1378" y="353"/>
                    </a:lnTo>
                    <a:lnTo>
                      <a:pt x="1379" y="354"/>
                    </a:lnTo>
                    <a:lnTo>
                      <a:pt x="1381" y="356"/>
                    </a:lnTo>
                    <a:lnTo>
                      <a:pt x="1383" y="357"/>
                    </a:lnTo>
                    <a:lnTo>
                      <a:pt x="1381" y="357"/>
                    </a:lnTo>
                    <a:lnTo>
                      <a:pt x="1379" y="357"/>
                    </a:lnTo>
                    <a:lnTo>
                      <a:pt x="1379" y="358"/>
                    </a:lnTo>
                    <a:lnTo>
                      <a:pt x="1381" y="359"/>
                    </a:lnTo>
                    <a:lnTo>
                      <a:pt x="1381" y="363"/>
                    </a:lnTo>
                    <a:lnTo>
                      <a:pt x="1382" y="368"/>
                    </a:lnTo>
                    <a:lnTo>
                      <a:pt x="1382" y="379"/>
                    </a:lnTo>
                    <a:lnTo>
                      <a:pt x="1381" y="396"/>
                    </a:lnTo>
                    <a:lnTo>
                      <a:pt x="1378" y="408"/>
                    </a:lnTo>
                    <a:lnTo>
                      <a:pt x="1377" y="420"/>
                    </a:lnTo>
                    <a:lnTo>
                      <a:pt x="1376" y="424"/>
                    </a:lnTo>
                    <a:lnTo>
                      <a:pt x="1375" y="429"/>
                    </a:lnTo>
                    <a:lnTo>
                      <a:pt x="1373" y="434"/>
                    </a:lnTo>
                    <a:lnTo>
                      <a:pt x="1371" y="438"/>
                    </a:lnTo>
                    <a:lnTo>
                      <a:pt x="1370" y="440"/>
                    </a:lnTo>
                    <a:lnTo>
                      <a:pt x="1368" y="444"/>
                    </a:lnTo>
                    <a:lnTo>
                      <a:pt x="1366" y="446"/>
                    </a:lnTo>
                    <a:lnTo>
                      <a:pt x="1362" y="447"/>
                    </a:lnTo>
                    <a:lnTo>
                      <a:pt x="1361" y="449"/>
                    </a:lnTo>
                    <a:lnTo>
                      <a:pt x="1360" y="450"/>
                    </a:lnTo>
                    <a:lnTo>
                      <a:pt x="1359" y="452"/>
                    </a:lnTo>
                    <a:lnTo>
                      <a:pt x="1359" y="455"/>
                    </a:lnTo>
                    <a:lnTo>
                      <a:pt x="1356" y="463"/>
                    </a:lnTo>
                    <a:lnTo>
                      <a:pt x="1357" y="465"/>
                    </a:lnTo>
                    <a:lnTo>
                      <a:pt x="1359" y="468"/>
                    </a:lnTo>
                    <a:lnTo>
                      <a:pt x="1357" y="472"/>
                    </a:lnTo>
                    <a:lnTo>
                      <a:pt x="1355" y="474"/>
                    </a:lnTo>
                    <a:lnTo>
                      <a:pt x="1355" y="476"/>
                    </a:lnTo>
                    <a:lnTo>
                      <a:pt x="1355" y="477"/>
                    </a:lnTo>
                    <a:lnTo>
                      <a:pt x="1355" y="478"/>
                    </a:lnTo>
                    <a:lnTo>
                      <a:pt x="1353" y="480"/>
                    </a:lnTo>
                    <a:lnTo>
                      <a:pt x="1353" y="482"/>
                    </a:lnTo>
                    <a:lnTo>
                      <a:pt x="1354" y="483"/>
                    </a:lnTo>
                    <a:lnTo>
                      <a:pt x="1354" y="484"/>
                    </a:lnTo>
                    <a:lnTo>
                      <a:pt x="1353" y="485"/>
                    </a:lnTo>
                    <a:lnTo>
                      <a:pt x="1353" y="488"/>
                    </a:lnTo>
                    <a:lnTo>
                      <a:pt x="1353" y="489"/>
                    </a:lnTo>
                    <a:lnTo>
                      <a:pt x="1354" y="489"/>
                    </a:lnTo>
                    <a:lnTo>
                      <a:pt x="1351" y="498"/>
                    </a:lnTo>
                    <a:lnTo>
                      <a:pt x="1348" y="506"/>
                    </a:lnTo>
                    <a:lnTo>
                      <a:pt x="1346" y="510"/>
                    </a:lnTo>
                    <a:lnTo>
                      <a:pt x="1345" y="511"/>
                    </a:lnTo>
                    <a:lnTo>
                      <a:pt x="1346" y="511"/>
                    </a:lnTo>
                    <a:lnTo>
                      <a:pt x="1348" y="511"/>
                    </a:lnTo>
                    <a:lnTo>
                      <a:pt x="1345" y="512"/>
                    </a:lnTo>
                    <a:lnTo>
                      <a:pt x="1344" y="514"/>
                    </a:lnTo>
                    <a:lnTo>
                      <a:pt x="1345" y="515"/>
                    </a:lnTo>
                    <a:lnTo>
                      <a:pt x="1344" y="521"/>
                    </a:lnTo>
                    <a:lnTo>
                      <a:pt x="1341" y="529"/>
                    </a:lnTo>
                    <a:lnTo>
                      <a:pt x="1338" y="537"/>
                    </a:lnTo>
                    <a:lnTo>
                      <a:pt x="1335" y="543"/>
                    </a:lnTo>
                    <a:lnTo>
                      <a:pt x="1334" y="547"/>
                    </a:lnTo>
                    <a:lnTo>
                      <a:pt x="1332" y="548"/>
                    </a:lnTo>
                    <a:lnTo>
                      <a:pt x="1329" y="550"/>
                    </a:lnTo>
                    <a:lnTo>
                      <a:pt x="1328" y="553"/>
                    </a:lnTo>
                    <a:lnTo>
                      <a:pt x="1326" y="556"/>
                    </a:lnTo>
                    <a:lnTo>
                      <a:pt x="1324" y="556"/>
                    </a:lnTo>
                    <a:lnTo>
                      <a:pt x="1322" y="558"/>
                    </a:lnTo>
                    <a:lnTo>
                      <a:pt x="1319" y="563"/>
                    </a:lnTo>
                    <a:lnTo>
                      <a:pt x="1318" y="563"/>
                    </a:lnTo>
                    <a:lnTo>
                      <a:pt x="1317" y="563"/>
                    </a:lnTo>
                    <a:lnTo>
                      <a:pt x="1315" y="566"/>
                    </a:lnTo>
                    <a:lnTo>
                      <a:pt x="1312" y="571"/>
                    </a:lnTo>
                    <a:lnTo>
                      <a:pt x="1310" y="576"/>
                    </a:lnTo>
                    <a:lnTo>
                      <a:pt x="1305" y="587"/>
                    </a:lnTo>
                    <a:lnTo>
                      <a:pt x="1305" y="588"/>
                    </a:lnTo>
                    <a:lnTo>
                      <a:pt x="1305" y="592"/>
                    </a:lnTo>
                    <a:lnTo>
                      <a:pt x="1304" y="594"/>
                    </a:lnTo>
                    <a:lnTo>
                      <a:pt x="1301" y="597"/>
                    </a:lnTo>
                    <a:lnTo>
                      <a:pt x="1300" y="599"/>
                    </a:lnTo>
                    <a:lnTo>
                      <a:pt x="1299" y="603"/>
                    </a:lnTo>
                    <a:lnTo>
                      <a:pt x="1294" y="615"/>
                    </a:lnTo>
                    <a:lnTo>
                      <a:pt x="1291" y="619"/>
                    </a:lnTo>
                    <a:lnTo>
                      <a:pt x="1291" y="624"/>
                    </a:lnTo>
                    <a:lnTo>
                      <a:pt x="1290" y="627"/>
                    </a:lnTo>
                    <a:lnTo>
                      <a:pt x="1289" y="634"/>
                    </a:lnTo>
                    <a:lnTo>
                      <a:pt x="1289" y="648"/>
                    </a:lnTo>
                    <a:lnTo>
                      <a:pt x="1290" y="652"/>
                    </a:lnTo>
                    <a:lnTo>
                      <a:pt x="1289" y="653"/>
                    </a:lnTo>
                    <a:lnTo>
                      <a:pt x="1288" y="657"/>
                    </a:lnTo>
                    <a:lnTo>
                      <a:pt x="1286" y="658"/>
                    </a:lnTo>
                    <a:lnTo>
                      <a:pt x="1288" y="660"/>
                    </a:lnTo>
                    <a:lnTo>
                      <a:pt x="1286" y="663"/>
                    </a:lnTo>
                    <a:lnTo>
                      <a:pt x="1285" y="665"/>
                    </a:lnTo>
                    <a:lnTo>
                      <a:pt x="1279" y="674"/>
                    </a:lnTo>
                    <a:lnTo>
                      <a:pt x="1270" y="686"/>
                    </a:lnTo>
                    <a:lnTo>
                      <a:pt x="1266" y="690"/>
                    </a:lnTo>
                    <a:lnTo>
                      <a:pt x="1262" y="694"/>
                    </a:lnTo>
                    <a:lnTo>
                      <a:pt x="1258" y="695"/>
                    </a:lnTo>
                    <a:lnTo>
                      <a:pt x="1257" y="697"/>
                    </a:lnTo>
                    <a:lnTo>
                      <a:pt x="1256" y="697"/>
                    </a:lnTo>
                    <a:lnTo>
                      <a:pt x="1253" y="698"/>
                    </a:lnTo>
                    <a:lnTo>
                      <a:pt x="1248" y="701"/>
                    </a:lnTo>
                    <a:lnTo>
                      <a:pt x="1242" y="703"/>
                    </a:lnTo>
                    <a:lnTo>
                      <a:pt x="1237" y="705"/>
                    </a:lnTo>
                    <a:lnTo>
                      <a:pt x="1234" y="706"/>
                    </a:lnTo>
                    <a:lnTo>
                      <a:pt x="1228" y="711"/>
                    </a:lnTo>
                    <a:lnTo>
                      <a:pt x="1215" y="718"/>
                    </a:lnTo>
                    <a:lnTo>
                      <a:pt x="1207" y="723"/>
                    </a:lnTo>
                    <a:lnTo>
                      <a:pt x="1203" y="725"/>
                    </a:lnTo>
                    <a:lnTo>
                      <a:pt x="1198" y="732"/>
                    </a:lnTo>
                    <a:lnTo>
                      <a:pt x="1195" y="735"/>
                    </a:lnTo>
                    <a:lnTo>
                      <a:pt x="1195" y="736"/>
                    </a:lnTo>
                    <a:lnTo>
                      <a:pt x="1195" y="739"/>
                    </a:lnTo>
                    <a:lnTo>
                      <a:pt x="1192" y="745"/>
                    </a:lnTo>
                    <a:lnTo>
                      <a:pt x="1191" y="749"/>
                    </a:lnTo>
                    <a:lnTo>
                      <a:pt x="1191" y="752"/>
                    </a:lnTo>
                    <a:lnTo>
                      <a:pt x="1188" y="760"/>
                    </a:lnTo>
                    <a:lnTo>
                      <a:pt x="1186" y="765"/>
                    </a:lnTo>
                    <a:lnTo>
                      <a:pt x="1182" y="773"/>
                    </a:lnTo>
                    <a:lnTo>
                      <a:pt x="1179" y="778"/>
                    </a:lnTo>
                    <a:lnTo>
                      <a:pt x="1175" y="783"/>
                    </a:lnTo>
                    <a:lnTo>
                      <a:pt x="1171" y="787"/>
                    </a:lnTo>
                    <a:lnTo>
                      <a:pt x="1169" y="789"/>
                    </a:lnTo>
                    <a:lnTo>
                      <a:pt x="1168" y="792"/>
                    </a:lnTo>
                    <a:lnTo>
                      <a:pt x="1166" y="793"/>
                    </a:lnTo>
                    <a:lnTo>
                      <a:pt x="1165" y="794"/>
                    </a:lnTo>
                    <a:lnTo>
                      <a:pt x="1164" y="798"/>
                    </a:lnTo>
                    <a:lnTo>
                      <a:pt x="1161" y="801"/>
                    </a:lnTo>
                    <a:lnTo>
                      <a:pt x="1159" y="805"/>
                    </a:lnTo>
                    <a:lnTo>
                      <a:pt x="1158" y="809"/>
                    </a:lnTo>
                    <a:lnTo>
                      <a:pt x="1155" y="814"/>
                    </a:lnTo>
                    <a:lnTo>
                      <a:pt x="1149" y="817"/>
                    </a:lnTo>
                    <a:lnTo>
                      <a:pt x="1146" y="820"/>
                    </a:lnTo>
                    <a:lnTo>
                      <a:pt x="1138" y="825"/>
                    </a:lnTo>
                    <a:lnTo>
                      <a:pt x="1123" y="839"/>
                    </a:lnTo>
                    <a:lnTo>
                      <a:pt x="1116" y="845"/>
                    </a:lnTo>
                    <a:lnTo>
                      <a:pt x="1109" y="852"/>
                    </a:lnTo>
                    <a:lnTo>
                      <a:pt x="1105" y="854"/>
                    </a:lnTo>
                    <a:lnTo>
                      <a:pt x="1103" y="854"/>
                    </a:lnTo>
                    <a:lnTo>
                      <a:pt x="1101" y="853"/>
                    </a:lnTo>
                    <a:lnTo>
                      <a:pt x="1097" y="854"/>
                    </a:lnTo>
                    <a:lnTo>
                      <a:pt x="1094" y="854"/>
                    </a:lnTo>
                    <a:lnTo>
                      <a:pt x="1092" y="853"/>
                    </a:lnTo>
                    <a:lnTo>
                      <a:pt x="1087" y="853"/>
                    </a:lnTo>
                    <a:lnTo>
                      <a:pt x="1086" y="854"/>
                    </a:lnTo>
                    <a:lnTo>
                      <a:pt x="1082" y="858"/>
                    </a:lnTo>
                    <a:lnTo>
                      <a:pt x="1081" y="859"/>
                    </a:lnTo>
                    <a:lnTo>
                      <a:pt x="1081" y="861"/>
                    </a:lnTo>
                    <a:lnTo>
                      <a:pt x="1078" y="863"/>
                    </a:lnTo>
                    <a:lnTo>
                      <a:pt x="1077" y="863"/>
                    </a:lnTo>
                    <a:lnTo>
                      <a:pt x="1074" y="863"/>
                    </a:lnTo>
                    <a:lnTo>
                      <a:pt x="1073" y="864"/>
                    </a:lnTo>
                    <a:lnTo>
                      <a:pt x="1067" y="869"/>
                    </a:lnTo>
                    <a:lnTo>
                      <a:pt x="1063" y="871"/>
                    </a:lnTo>
                    <a:lnTo>
                      <a:pt x="1059" y="874"/>
                    </a:lnTo>
                    <a:lnTo>
                      <a:pt x="1055" y="875"/>
                    </a:lnTo>
                    <a:lnTo>
                      <a:pt x="1050" y="877"/>
                    </a:lnTo>
                    <a:lnTo>
                      <a:pt x="1045" y="878"/>
                    </a:lnTo>
                    <a:lnTo>
                      <a:pt x="1038" y="882"/>
                    </a:lnTo>
                    <a:lnTo>
                      <a:pt x="1030" y="885"/>
                    </a:lnTo>
                    <a:lnTo>
                      <a:pt x="1024" y="887"/>
                    </a:lnTo>
                    <a:lnTo>
                      <a:pt x="1016" y="890"/>
                    </a:lnTo>
                    <a:lnTo>
                      <a:pt x="1012" y="891"/>
                    </a:lnTo>
                    <a:lnTo>
                      <a:pt x="1010" y="891"/>
                    </a:lnTo>
                    <a:lnTo>
                      <a:pt x="1008" y="892"/>
                    </a:lnTo>
                    <a:lnTo>
                      <a:pt x="1007" y="893"/>
                    </a:lnTo>
                    <a:lnTo>
                      <a:pt x="1005" y="893"/>
                    </a:lnTo>
                    <a:lnTo>
                      <a:pt x="997" y="894"/>
                    </a:lnTo>
                    <a:lnTo>
                      <a:pt x="991" y="897"/>
                    </a:lnTo>
                    <a:lnTo>
                      <a:pt x="988" y="898"/>
                    </a:lnTo>
                    <a:lnTo>
                      <a:pt x="985" y="902"/>
                    </a:lnTo>
                    <a:lnTo>
                      <a:pt x="984" y="905"/>
                    </a:lnTo>
                    <a:lnTo>
                      <a:pt x="985" y="907"/>
                    </a:lnTo>
                    <a:lnTo>
                      <a:pt x="985" y="912"/>
                    </a:lnTo>
                    <a:lnTo>
                      <a:pt x="983" y="915"/>
                    </a:lnTo>
                    <a:lnTo>
                      <a:pt x="981" y="919"/>
                    </a:lnTo>
                    <a:lnTo>
                      <a:pt x="981" y="921"/>
                    </a:lnTo>
                    <a:lnTo>
                      <a:pt x="980" y="923"/>
                    </a:lnTo>
                    <a:lnTo>
                      <a:pt x="975" y="925"/>
                    </a:lnTo>
                    <a:lnTo>
                      <a:pt x="974" y="926"/>
                    </a:lnTo>
                    <a:lnTo>
                      <a:pt x="973" y="929"/>
                    </a:lnTo>
                    <a:lnTo>
                      <a:pt x="970" y="930"/>
                    </a:lnTo>
                    <a:lnTo>
                      <a:pt x="967" y="930"/>
                    </a:lnTo>
                    <a:lnTo>
                      <a:pt x="961" y="930"/>
                    </a:lnTo>
                    <a:lnTo>
                      <a:pt x="954" y="930"/>
                    </a:lnTo>
                    <a:lnTo>
                      <a:pt x="943" y="927"/>
                    </a:lnTo>
                    <a:lnTo>
                      <a:pt x="939" y="926"/>
                    </a:lnTo>
                    <a:lnTo>
                      <a:pt x="934" y="925"/>
                    </a:lnTo>
                    <a:lnTo>
                      <a:pt x="932" y="924"/>
                    </a:lnTo>
                    <a:lnTo>
                      <a:pt x="930" y="921"/>
                    </a:lnTo>
                    <a:lnTo>
                      <a:pt x="930" y="920"/>
                    </a:lnTo>
                    <a:lnTo>
                      <a:pt x="929" y="920"/>
                    </a:lnTo>
                    <a:lnTo>
                      <a:pt x="926" y="919"/>
                    </a:lnTo>
                    <a:lnTo>
                      <a:pt x="924" y="916"/>
                    </a:lnTo>
                    <a:lnTo>
                      <a:pt x="921" y="914"/>
                    </a:lnTo>
                    <a:lnTo>
                      <a:pt x="920" y="913"/>
                    </a:lnTo>
                    <a:lnTo>
                      <a:pt x="920" y="910"/>
                    </a:lnTo>
                    <a:lnTo>
                      <a:pt x="919" y="909"/>
                    </a:lnTo>
                    <a:lnTo>
                      <a:pt x="920" y="908"/>
                    </a:lnTo>
                    <a:lnTo>
                      <a:pt x="923" y="907"/>
                    </a:lnTo>
                    <a:lnTo>
                      <a:pt x="926" y="902"/>
                    </a:lnTo>
                    <a:lnTo>
                      <a:pt x="926" y="899"/>
                    </a:lnTo>
                    <a:lnTo>
                      <a:pt x="928" y="897"/>
                    </a:lnTo>
                    <a:lnTo>
                      <a:pt x="930" y="892"/>
                    </a:lnTo>
                    <a:lnTo>
                      <a:pt x="931" y="891"/>
                    </a:lnTo>
                    <a:lnTo>
                      <a:pt x="930" y="888"/>
                    </a:lnTo>
                    <a:lnTo>
                      <a:pt x="930" y="887"/>
                    </a:lnTo>
                    <a:lnTo>
                      <a:pt x="931" y="885"/>
                    </a:lnTo>
                    <a:lnTo>
                      <a:pt x="930" y="883"/>
                    </a:lnTo>
                    <a:lnTo>
                      <a:pt x="930" y="882"/>
                    </a:lnTo>
                    <a:lnTo>
                      <a:pt x="930" y="881"/>
                    </a:lnTo>
                    <a:lnTo>
                      <a:pt x="930" y="878"/>
                    </a:lnTo>
                    <a:lnTo>
                      <a:pt x="929" y="876"/>
                    </a:lnTo>
                    <a:lnTo>
                      <a:pt x="929" y="874"/>
                    </a:lnTo>
                    <a:lnTo>
                      <a:pt x="930" y="872"/>
                    </a:lnTo>
                    <a:lnTo>
                      <a:pt x="929" y="869"/>
                    </a:lnTo>
                    <a:lnTo>
                      <a:pt x="930" y="865"/>
                    </a:lnTo>
                    <a:lnTo>
                      <a:pt x="930" y="864"/>
                    </a:lnTo>
                    <a:lnTo>
                      <a:pt x="926" y="865"/>
                    </a:lnTo>
                    <a:lnTo>
                      <a:pt x="924" y="867"/>
                    </a:lnTo>
                    <a:lnTo>
                      <a:pt x="923" y="871"/>
                    </a:lnTo>
                    <a:lnTo>
                      <a:pt x="923" y="872"/>
                    </a:lnTo>
                    <a:lnTo>
                      <a:pt x="921" y="874"/>
                    </a:lnTo>
                    <a:lnTo>
                      <a:pt x="920" y="875"/>
                    </a:lnTo>
                    <a:lnTo>
                      <a:pt x="918" y="876"/>
                    </a:lnTo>
                    <a:lnTo>
                      <a:pt x="916" y="875"/>
                    </a:lnTo>
                    <a:lnTo>
                      <a:pt x="915" y="874"/>
                    </a:lnTo>
                    <a:lnTo>
                      <a:pt x="915" y="872"/>
                    </a:lnTo>
                    <a:lnTo>
                      <a:pt x="914" y="872"/>
                    </a:lnTo>
                    <a:lnTo>
                      <a:pt x="913" y="871"/>
                    </a:lnTo>
                    <a:lnTo>
                      <a:pt x="912" y="871"/>
                    </a:lnTo>
                    <a:lnTo>
                      <a:pt x="913" y="869"/>
                    </a:lnTo>
                    <a:lnTo>
                      <a:pt x="912" y="869"/>
                    </a:lnTo>
                    <a:lnTo>
                      <a:pt x="909" y="869"/>
                    </a:lnTo>
                    <a:lnTo>
                      <a:pt x="908" y="867"/>
                    </a:lnTo>
                    <a:lnTo>
                      <a:pt x="908" y="869"/>
                    </a:lnTo>
                    <a:lnTo>
                      <a:pt x="907" y="870"/>
                    </a:lnTo>
                    <a:lnTo>
                      <a:pt x="907" y="871"/>
                    </a:lnTo>
                    <a:lnTo>
                      <a:pt x="904" y="871"/>
                    </a:lnTo>
                    <a:lnTo>
                      <a:pt x="902" y="871"/>
                    </a:lnTo>
                    <a:lnTo>
                      <a:pt x="901" y="870"/>
                    </a:lnTo>
                    <a:lnTo>
                      <a:pt x="901" y="869"/>
                    </a:lnTo>
                    <a:lnTo>
                      <a:pt x="902" y="867"/>
                    </a:lnTo>
                    <a:lnTo>
                      <a:pt x="902" y="864"/>
                    </a:lnTo>
                    <a:lnTo>
                      <a:pt x="903" y="865"/>
                    </a:lnTo>
                    <a:lnTo>
                      <a:pt x="904" y="865"/>
                    </a:lnTo>
                    <a:lnTo>
                      <a:pt x="905" y="865"/>
                    </a:lnTo>
                    <a:lnTo>
                      <a:pt x="905" y="864"/>
                    </a:lnTo>
                    <a:lnTo>
                      <a:pt x="905" y="863"/>
                    </a:lnTo>
                    <a:lnTo>
                      <a:pt x="907" y="860"/>
                    </a:lnTo>
                    <a:lnTo>
                      <a:pt x="907" y="859"/>
                    </a:lnTo>
                    <a:lnTo>
                      <a:pt x="905" y="859"/>
                    </a:lnTo>
                    <a:lnTo>
                      <a:pt x="905" y="858"/>
                    </a:lnTo>
                    <a:lnTo>
                      <a:pt x="904" y="858"/>
                    </a:lnTo>
                    <a:lnTo>
                      <a:pt x="903" y="859"/>
                    </a:lnTo>
                    <a:lnTo>
                      <a:pt x="904" y="856"/>
                    </a:lnTo>
                    <a:lnTo>
                      <a:pt x="905" y="854"/>
                    </a:lnTo>
                    <a:lnTo>
                      <a:pt x="909" y="849"/>
                    </a:lnTo>
                    <a:lnTo>
                      <a:pt x="909" y="848"/>
                    </a:lnTo>
                    <a:lnTo>
                      <a:pt x="909" y="847"/>
                    </a:lnTo>
                    <a:lnTo>
                      <a:pt x="910" y="847"/>
                    </a:lnTo>
                    <a:lnTo>
                      <a:pt x="912" y="847"/>
                    </a:lnTo>
                    <a:lnTo>
                      <a:pt x="910" y="844"/>
                    </a:lnTo>
                    <a:lnTo>
                      <a:pt x="909" y="844"/>
                    </a:lnTo>
                    <a:lnTo>
                      <a:pt x="909" y="843"/>
                    </a:lnTo>
                    <a:lnTo>
                      <a:pt x="910" y="843"/>
                    </a:lnTo>
                    <a:lnTo>
                      <a:pt x="912" y="843"/>
                    </a:lnTo>
                    <a:lnTo>
                      <a:pt x="910" y="842"/>
                    </a:lnTo>
                    <a:lnTo>
                      <a:pt x="912" y="842"/>
                    </a:lnTo>
                    <a:lnTo>
                      <a:pt x="913" y="843"/>
                    </a:lnTo>
                    <a:lnTo>
                      <a:pt x="914" y="842"/>
                    </a:lnTo>
                    <a:lnTo>
                      <a:pt x="915" y="842"/>
                    </a:lnTo>
                    <a:lnTo>
                      <a:pt x="913" y="844"/>
                    </a:lnTo>
                    <a:lnTo>
                      <a:pt x="914" y="844"/>
                    </a:lnTo>
                    <a:lnTo>
                      <a:pt x="915" y="844"/>
                    </a:lnTo>
                    <a:lnTo>
                      <a:pt x="916" y="847"/>
                    </a:lnTo>
                    <a:lnTo>
                      <a:pt x="918" y="847"/>
                    </a:lnTo>
                    <a:lnTo>
                      <a:pt x="919" y="847"/>
                    </a:lnTo>
                    <a:lnTo>
                      <a:pt x="921" y="848"/>
                    </a:lnTo>
                    <a:lnTo>
                      <a:pt x="923" y="850"/>
                    </a:lnTo>
                    <a:lnTo>
                      <a:pt x="924" y="850"/>
                    </a:lnTo>
                    <a:lnTo>
                      <a:pt x="926" y="849"/>
                    </a:lnTo>
                    <a:lnTo>
                      <a:pt x="926" y="848"/>
                    </a:lnTo>
                    <a:lnTo>
                      <a:pt x="926" y="847"/>
                    </a:lnTo>
                    <a:lnTo>
                      <a:pt x="926" y="845"/>
                    </a:lnTo>
                    <a:lnTo>
                      <a:pt x="928" y="845"/>
                    </a:lnTo>
                    <a:lnTo>
                      <a:pt x="931" y="844"/>
                    </a:lnTo>
                    <a:lnTo>
                      <a:pt x="932" y="844"/>
                    </a:lnTo>
                    <a:lnTo>
                      <a:pt x="932" y="843"/>
                    </a:lnTo>
                    <a:lnTo>
                      <a:pt x="934" y="838"/>
                    </a:lnTo>
                    <a:lnTo>
                      <a:pt x="936" y="837"/>
                    </a:lnTo>
                    <a:lnTo>
                      <a:pt x="937" y="834"/>
                    </a:lnTo>
                    <a:lnTo>
                      <a:pt x="937" y="833"/>
                    </a:lnTo>
                    <a:lnTo>
                      <a:pt x="940" y="831"/>
                    </a:lnTo>
                    <a:lnTo>
                      <a:pt x="941" y="831"/>
                    </a:lnTo>
                    <a:lnTo>
                      <a:pt x="942" y="829"/>
                    </a:lnTo>
                    <a:lnTo>
                      <a:pt x="943" y="828"/>
                    </a:lnTo>
                    <a:lnTo>
                      <a:pt x="945" y="827"/>
                    </a:lnTo>
                    <a:lnTo>
                      <a:pt x="946" y="828"/>
                    </a:lnTo>
                    <a:lnTo>
                      <a:pt x="948" y="828"/>
                    </a:lnTo>
                    <a:lnTo>
                      <a:pt x="952" y="828"/>
                    </a:lnTo>
                    <a:lnTo>
                      <a:pt x="956" y="829"/>
                    </a:lnTo>
                    <a:lnTo>
                      <a:pt x="957" y="827"/>
                    </a:lnTo>
                    <a:lnTo>
                      <a:pt x="958" y="828"/>
                    </a:lnTo>
                    <a:lnTo>
                      <a:pt x="959" y="827"/>
                    </a:lnTo>
                    <a:lnTo>
                      <a:pt x="961" y="825"/>
                    </a:lnTo>
                    <a:lnTo>
                      <a:pt x="962" y="821"/>
                    </a:lnTo>
                    <a:lnTo>
                      <a:pt x="961" y="821"/>
                    </a:lnTo>
                    <a:lnTo>
                      <a:pt x="959" y="821"/>
                    </a:lnTo>
                    <a:lnTo>
                      <a:pt x="962" y="818"/>
                    </a:lnTo>
                    <a:lnTo>
                      <a:pt x="961" y="817"/>
                    </a:lnTo>
                    <a:lnTo>
                      <a:pt x="959" y="817"/>
                    </a:lnTo>
                    <a:lnTo>
                      <a:pt x="959" y="816"/>
                    </a:lnTo>
                    <a:lnTo>
                      <a:pt x="958" y="815"/>
                    </a:lnTo>
                    <a:lnTo>
                      <a:pt x="958" y="814"/>
                    </a:lnTo>
                    <a:lnTo>
                      <a:pt x="958" y="811"/>
                    </a:lnTo>
                    <a:lnTo>
                      <a:pt x="959" y="809"/>
                    </a:lnTo>
                    <a:lnTo>
                      <a:pt x="961" y="805"/>
                    </a:lnTo>
                    <a:lnTo>
                      <a:pt x="963" y="803"/>
                    </a:lnTo>
                    <a:lnTo>
                      <a:pt x="967" y="801"/>
                    </a:lnTo>
                    <a:lnTo>
                      <a:pt x="968" y="801"/>
                    </a:lnTo>
                    <a:lnTo>
                      <a:pt x="973" y="801"/>
                    </a:lnTo>
                    <a:lnTo>
                      <a:pt x="975" y="800"/>
                    </a:lnTo>
                    <a:lnTo>
                      <a:pt x="975" y="799"/>
                    </a:lnTo>
                    <a:lnTo>
                      <a:pt x="975" y="798"/>
                    </a:lnTo>
                    <a:lnTo>
                      <a:pt x="974" y="794"/>
                    </a:lnTo>
                    <a:lnTo>
                      <a:pt x="975" y="790"/>
                    </a:lnTo>
                    <a:lnTo>
                      <a:pt x="974" y="789"/>
                    </a:lnTo>
                    <a:lnTo>
                      <a:pt x="974" y="788"/>
                    </a:lnTo>
                    <a:lnTo>
                      <a:pt x="973" y="787"/>
                    </a:lnTo>
                    <a:lnTo>
                      <a:pt x="972" y="785"/>
                    </a:lnTo>
                    <a:lnTo>
                      <a:pt x="970" y="785"/>
                    </a:lnTo>
                    <a:lnTo>
                      <a:pt x="967" y="785"/>
                    </a:lnTo>
                    <a:lnTo>
                      <a:pt x="964" y="785"/>
                    </a:lnTo>
                    <a:lnTo>
                      <a:pt x="962" y="784"/>
                    </a:lnTo>
                    <a:lnTo>
                      <a:pt x="959" y="785"/>
                    </a:lnTo>
                    <a:lnTo>
                      <a:pt x="957" y="787"/>
                    </a:lnTo>
                    <a:lnTo>
                      <a:pt x="956" y="788"/>
                    </a:lnTo>
                    <a:lnTo>
                      <a:pt x="954" y="788"/>
                    </a:lnTo>
                    <a:lnTo>
                      <a:pt x="953" y="789"/>
                    </a:lnTo>
                    <a:lnTo>
                      <a:pt x="950" y="790"/>
                    </a:lnTo>
                    <a:lnTo>
                      <a:pt x="948" y="790"/>
                    </a:lnTo>
                    <a:lnTo>
                      <a:pt x="947" y="789"/>
                    </a:lnTo>
                    <a:lnTo>
                      <a:pt x="945" y="790"/>
                    </a:lnTo>
                    <a:lnTo>
                      <a:pt x="942" y="790"/>
                    </a:lnTo>
                    <a:lnTo>
                      <a:pt x="941" y="792"/>
                    </a:lnTo>
                    <a:lnTo>
                      <a:pt x="940" y="793"/>
                    </a:lnTo>
                    <a:lnTo>
                      <a:pt x="937" y="794"/>
                    </a:lnTo>
                    <a:lnTo>
                      <a:pt x="935" y="795"/>
                    </a:lnTo>
                    <a:lnTo>
                      <a:pt x="934" y="796"/>
                    </a:lnTo>
                    <a:lnTo>
                      <a:pt x="932" y="799"/>
                    </a:lnTo>
                    <a:lnTo>
                      <a:pt x="930" y="800"/>
                    </a:lnTo>
                    <a:lnTo>
                      <a:pt x="928" y="800"/>
                    </a:lnTo>
                    <a:lnTo>
                      <a:pt x="926" y="801"/>
                    </a:lnTo>
                    <a:lnTo>
                      <a:pt x="923" y="803"/>
                    </a:lnTo>
                    <a:lnTo>
                      <a:pt x="920" y="805"/>
                    </a:lnTo>
                    <a:lnTo>
                      <a:pt x="919" y="805"/>
                    </a:lnTo>
                    <a:lnTo>
                      <a:pt x="919" y="806"/>
                    </a:lnTo>
                    <a:lnTo>
                      <a:pt x="916" y="806"/>
                    </a:lnTo>
                    <a:lnTo>
                      <a:pt x="913" y="809"/>
                    </a:lnTo>
                    <a:lnTo>
                      <a:pt x="908" y="810"/>
                    </a:lnTo>
                    <a:lnTo>
                      <a:pt x="907" y="809"/>
                    </a:lnTo>
                    <a:lnTo>
                      <a:pt x="907" y="807"/>
                    </a:lnTo>
                    <a:lnTo>
                      <a:pt x="905" y="807"/>
                    </a:lnTo>
                    <a:lnTo>
                      <a:pt x="904" y="809"/>
                    </a:lnTo>
                    <a:lnTo>
                      <a:pt x="902" y="807"/>
                    </a:lnTo>
                    <a:lnTo>
                      <a:pt x="901" y="809"/>
                    </a:lnTo>
                    <a:lnTo>
                      <a:pt x="898" y="810"/>
                    </a:lnTo>
                    <a:lnTo>
                      <a:pt x="897" y="810"/>
                    </a:lnTo>
                    <a:lnTo>
                      <a:pt x="894" y="811"/>
                    </a:lnTo>
                    <a:lnTo>
                      <a:pt x="893" y="811"/>
                    </a:lnTo>
                    <a:lnTo>
                      <a:pt x="893" y="812"/>
                    </a:lnTo>
                    <a:lnTo>
                      <a:pt x="891" y="814"/>
                    </a:lnTo>
                    <a:lnTo>
                      <a:pt x="888" y="815"/>
                    </a:lnTo>
                    <a:lnTo>
                      <a:pt x="885" y="816"/>
                    </a:lnTo>
                    <a:lnTo>
                      <a:pt x="885" y="817"/>
                    </a:lnTo>
                    <a:lnTo>
                      <a:pt x="885" y="818"/>
                    </a:lnTo>
                    <a:lnTo>
                      <a:pt x="885" y="820"/>
                    </a:lnTo>
                    <a:lnTo>
                      <a:pt x="883" y="820"/>
                    </a:lnTo>
                    <a:lnTo>
                      <a:pt x="882" y="820"/>
                    </a:lnTo>
                    <a:lnTo>
                      <a:pt x="882" y="821"/>
                    </a:lnTo>
                    <a:lnTo>
                      <a:pt x="881" y="822"/>
                    </a:lnTo>
                    <a:lnTo>
                      <a:pt x="880" y="825"/>
                    </a:lnTo>
                    <a:lnTo>
                      <a:pt x="881" y="827"/>
                    </a:lnTo>
                    <a:lnTo>
                      <a:pt x="881" y="829"/>
                    </a:lnTo>
                    <a:lnTo>
                      <a:pt x="882" y="831"/>
                    </a:lnTo>
                    <a:lnTo>
                      <a:pt x="881" y="833"/>
                    </a:lnTo>
                    <a:lnTo>
                      <a:pt x="880" y="836"/>
                    </a:lnTo>
                    <a:lnTo>
                      <a:pt x="879" y="837"/>
                    </a:lnTo>
                    <a:lnTo>
                      <a:pt x="877" y="838"/>
                    </a:lnTo>
                    <a:lnTo>
                      <a:pt x="876" y="839"/>
                    </a:lnTo>
                    <a:lnTo>
                      <a:pt x="876" y="841"/>
                    </a:lnTo>
                    <a:lnTo>
                      <a:pt x="877" y="841"/>
                    </a:lnTo>
                    <a:lnTo>
                      <a:pt x="876" y="844"/>
                    </a:lnTo>
                    <a:lnTo>
                      <a:pt x="874" y="845"/>
                    </a:lnTo>
                    <a:lnTo>
                      <a:pt x="874" y="848"/>
                    </a:lnTo>
                    <a:lnTo>
                      <a:pt x="874" y="850"/>
                    </a:lnTo>
                    <a:lnTo>
                      <a:pt x="872" y="858"/>
                    </a:lnTo>
                    <a:lnTo>
                      <a:pt x="874" y="859"/>
                    </a:lnTo>
                    <a:lnTo>
                      <a:pt x="875" y="859"/>
                    </a:lnTo>
                    <a:lnTo>
                      <a:pt x="876" y="858"/>
                    </a:lnTo>
                    <a:lnTo>
                      <a:pt x="877" y="856"/>
                    </a:lnTo>
                    <a:lnTo>
                      <a:pt x="879" y="856"/>
                    </a:lnTo>
                    <a:lnTo>
                      <a:pt x="880" y="858"/>
                    </a:lnTo>
                    <a:lnTo>
                      <a:pt x="881" y="861"/>
                    </a:lnTo>
                    <a:lnTo>
                      <a:pt x="882" y="864"/>
                    </a:lnTo>
                    <a:lnTo>
                      <a:pt x="881" y="867"/>
                    </a:lnTo>
                    <a:lnTo>
                      <a:pt x="880" y="871"/>
                    </a:lnTo>
                    <a:lnTo>
                      <a:pt x="880" y="874"/>
                    </a:lnTo>
                    <a:lnTo>
                      <a:pt x="881" y="875"/>
                    </a:lnTo>
                    <a:lnTo>
                      <a:pt x="883" y="880"/>
                    </a:lnTo>
                    <a:lnTo>
                      <a:pt x="883" y="881"/>
                    </a:lnTo>
                    <a:lnTo>
                      <a:pt x="883" y="882"/>
                    </a:lnTo>
                    <a:lnTo>
                      <a:pt x="885" y="883"/>
                    </a:lnTo>
                    <a:lnTo>
                      <a:pt x="887" y="885"/>
                    </a:lnTo>
                    <a:lnTo>
                      <a:pt x="887" y="886"/>
                    </a:lnTo>
                    <a:lnTo>
                      <a:pt x="886" y="887"/>
                    </a:lnTo>
                    <a:lnTo>
                      <a:pt x="887" y="891"/>
                    </a:lnTo>
                    <a:lnTo>
                      <a:pt x="886" y="893"/>
                    </a:lnTo>
                    <a:lnTo>
                      <a:pt x="885" y="894"/>
                    </a:lnTo>
                    <a:lnTo>
                      <a:pt x="886" y="896"/>
                    </a:lnTo>
                    <a:lnTo>
                      <a:pt x="885" y="897"/>
                    </a:lnTo>
                    <a:lnTo>
                      <a:pt x="886" y="901"/>
                    </a:lnTo>
                    <a:lnTo>
                      <a:pt x="886" y="903"/>
                    </a:lnTo>
                    <a:lnTo>
                      <a:pt x="886" y="905"/>
                    </a:lnTo>
                    <a:lnTo>
                      <a:pt x="883" y="916"/>
                    </a:lnTo>
                    <a:lnTo>
                      <a:pt x="882" y="920"/>
                    </a:lnTo>
                    <a:lnTo>
                      <a:pt x="880" y="924"/>
                    </a:lnTo>
                    <a:lnTo>
                      <a:pt x="879" y="927"/>
                    </a:lnTo>
                    <a:lnTo>
                      <a:pt x="877" y="930"/>
                    </a:lnTo>
                    <a:lnTo>
                      <a:pt x="875" y="937"/>
                    </a:lnTo>
                    <a:lnTo>
                      <a:pt x="871" y="943"/>
                    </a:lnTo>
                    <a:lnTo>
                      <a:pt x="866" y="950"/>
                    </a:lnTo>
                    <a:lnTo>
                      <a:pt x="865" y="953"/>
                    </a:lnTo>
                    <a:lnTo>
                      <a:pt x="863" y="954"/>
                    </a:lnTo>
                    <a:lnTo>
                      <a:pt x="863" y="956"/>
                    </a:lnTo>
                    <a:lnTo>
                      <a:pt x="863" y="958"/>
                    </a:lnTo>
                    <a:lnTo>
                      <a:pt x="860" y="959"/>
                    </a:lnTo>
                    <a:lnTo>
                      <a:pt x="856" y="965"/>
                    </a:lnTo>
                    <a:lnTo>
                      <a:pt x="848" y="974"/>
                    </a:lnTo>
                    <a:lnTo>
                      <a:pt x="845" y="978"/>
                    </a:lnTo>
                    <a:lnTo>
                      <a:pt x="843" y="983"/>
                    </a:lnTo>
                    <a:lnTo>
                      <a:pt x="839" y="987"/>
                    </a:lnTo>
                    <a:lnTo>
                      <a:pt x="836" y="992"/>
                    </a:lnTo>
                    <a:lnTo>
                      <a:pt x="834" y="994"/>
                    </a:lnTo>
                    <a:lnTo>
                      <a:pt x="833" y="995"/>
                    </a:lnTo>
                    <a:lnTo>
                      <a:pt x="831" y="995"/>
                    </a:lnTo>
                    <a:lnTo>
                      <a:pt x="831" y="996"/>
                    </a:lnTo>
                    <a:lnTo>
                      <a:pt x="830" y="999"/>
                    </a:lnTo>
                    <a:lnTo>
                      <a:pt x="827" y="1000"/>
                    </a:lnTo>
                    <a:lnTo>
                      <a:pt x="825" y="1003"/>
                    </a:lnTo>
                    <a:lnTo>
                      <a:pt x="822" y="1006"/>
                    </a:lnTo>
                    <a:lnTo>
                      <a:pt x="820" y="1006"/>
                    </a:lnTo>
                    <a:lnTo>
                      <a:pt x="819" y="1006"/>
                    </a:lnTo>
                    <a:lnTo>
                      <a:pt x="816" y="1007"/>
                    </a:lnTo>
                    <a:lnTo>
                      <a:pt x="816" y="1008"/>
                    </a:lnTo>
                    <a:lnTo>
                      <a:pt x="815" y="1010"/>
                    </a:lnTo>
                    <a:lnTo>
                      <a:pt x="814" y="1011"/>
                    </a:lnTo>
                    <a:lnTo>
                      <a:pt x="814" y="1012"/>
                    </a:lnTo>
                    <a:lnTo>
                      <a:pt x="814" y="1013"/>
                    </a:lnTo>
                    <a:lnTo>
                      <a:pt x="811" y="1014"/>
                    </a:lnTo>
                    <a:lnTo>
                      <a:pt x="806" y="1019"/>
                    </a:lnTo>
                    <a:lnTo>
                      <a:pt x="799" y="1024"/>
                    </a:lnTo>
                    <a:lnTo>
                      <a:pt x="794" y="1024"/>
                    </a:lnTo>
                    <a:lnTo>
                      <a:pt x="792" y="1024"/>
                    </a:lnTo>
                    <a:lnTo>
                      <a:pt x="790" y="1025"/>
                    </a:lnTo>
                    <a:lnTo>
                      <a:pt x="792" y="1027"/>
                    </a:lnTo>
                    <a:lnTo>
                      <a:pt x="793" y="1027"/>
                    </a:lnTo>
                    <a:lnTo>
                      <a:pt x="792" y="1027"/>
                    </a:lnTo>
                    <a:lnTo>
                      <a:pt x="790" y="1028"/>
                    </a:lnTo>
                    <a:lnTo>
                      <a:pt x="792" y="1029"/>
                    </a:lnTo>
                    <a:lnTo>
                      <a:pt x="792" y="1030"/>
                    </a:lnTo>
                    <a:lnTo>
                      <a:pt x="793" y="1030"/>
                    </a:lnTo>
                    <a:lnTo>
                      <a:pt x="793" y="1032"/>
                    </a:lnTo>
                    <a:lnTo>
                      <a:pt x="792" y="1032"/>
                    </a:lnTo>
                    <a:lnTo>
                      <a:pt x="790" y="1035"/>
                    </a:lnTo>
                    <a:lnTo>
                      <a:pt x="792" y="1035"/>
                    </a:lnTo>
                    <a:lnTo>
                      <a:pt x="792" y="1036"/>
                    </a:lnTo>
                    <a:lnTo>
                      <a:pt x="789" y="1036"/>
                    </a:lnTo>
                    <a:lnTo>
                      <a:pt x="785" y="1041"/>
                    </a:lnTo>
                    <a:lnTo>
                      <a:pt x="785" y="1044"/>
                    </a:lnTo>
                    <a:lnTo>
                      <a:pt x="784" y="1046"/>
                    </a:lnTo>
                    <a:lnTo>
                      <a:pt x="781" y="1047"/>
                    </a:lnTo>
                    <a:lnTo>
                      <a:pt x="779" y="1051"/>
                    </a:lnTo>
                    <a:lnTo>
                      <a:pt x="777" y="1054"/>
                    </a:lnTo>
                    <a:lnTo>
                      <a:pt x="776" y="1059"/>
                    </a:lnTo>
                    <a:lnTo>
                      <a:pt x="773" y="1063"/>
                    </a:lnTo>
                    <a:lnTo>
                      <a:pt x="773" y="1066"/>
                    </a:lnTo>
                    <a:lnTo>
                      <a:pt x="772" y="1067"/>
                    </a:lnTo>
                    <a:lnTo>
                      <a:pt x="770" y="1070"/>
                    </a:lnTo>
                    <a:lnTo>
                      <a:pt x="766" y="1072"/>
                    </a:lnTo>
                    <a:lnTo>
                      <a:pt x="766" y="1076"/>
                    </a:lnTo>
                    <a:lnTo>
                      <a:pt x="766" y="1077"/>
                    </a:lnTo>
                    <a:lnTo>
                      <a:pt x="766" y="1078"/>
                    </a:lnTo>
                    <a:lnTo>
                      <a:pt x="768" y="1081"/>
                    </a:lnTo>
                    <a:lnTo>
                      <a:pt x="770" y="1082"/>
                    </a:lnTo>
                    <a:lnTo>
                      <a:pt x="771" y="1084"/>
                    </a:lnTo>
                    <a:lnTo>
                      <a:pt x="771" y="1085"/>
                    </a:lnTo>
                    <a:lnTo>
                      <a:pt x="771" y="1087"/>
                    </a:lnTo>
                    <a:lnTo>
                      <a:pt x="771" y="1089"/>
                    </a:lnTo>
                    <a:lnTo>
                      <a:pt x="771" y="1090"/>
                    </a:lnTo>
                    <a:lnTo>
                      <a:pt x="771" y="1092"/>
                    </a:lnTo>
                    <a:lnTo>
                      <a:pt x="773" y="1096"/>
                    </a:lnTo>
                    <a:lnTo>
                      <a:pt x="777" y="1100"/>
                    </a:lnTo>
                    <a:lnTo>
                      <a:pt x="782" y="1105"/>
                    </a:lnTo>
                    <a:lnTo>
                      <a:pt x="783" y="1106"/>
                    </a:lnTo>
                    <a:lnTo>
                      <a:pt x="784" y="1109"/>
                    </a:lnTo>
                    <a:lnTo>
                      <a:pt x="785" y="1111"/>
                    </a:lnTo>
                    <a:lnTo>
                      <a:pt x="787" y="1114"/>
                    </a:lnTo>
                    <a:lnTo>
                      <a:pt x="787" y="1115"/>
                    </a:lnTo>
                    <a:lnTo>
                      <a:pt x="787" y="1116"/>
                    </a:lnTo>
                    <a:lnTo>
                      <a:pt x="788" y="1117"/>
                    </a:lnTo>
                    <a:lnTo>
                      <a:pt x="787" y="1119"/>
                    </a:lnTo>
                    <a:lnTo>
                      <a:pt x="785" y="1120"/>
                    </a:lnTo>
                    <a:lnTo>
                      <a:pt x="787" y="1121"/>
                    </a:lnTo>
                    <a:lnTo>
                      <a:pt x="787" y="1123"/>
                    </a:lnTo>
                    <a:lnTo>
                      <a:pt x="785" y="1125"/>
                    </a:lnTo>
                    <a:lnTo>
                      <a:pt x="783" y="1127"/>
                    </a:lnTo>
                    <a:lnTo>
                      <a:pt x="784" y="1130"/>
                    </a:lnTo>
                    <a:lnTo>
                      <a:pt x="784" y="1131"/>
                    </a:lnTo>
                    <a:lnTo>
                      <a:pt x="783" y="1134"/>
                    </a:lnTo>
                    <a:lnTo>
                      <a:pt x="782" y="1136"/>
                    </a:lnTo>
                    <a:lnTo>
                      <a:pt x="779" y="1136"/>
                    </a:lnTo>
                    <a:lnTo>
                      <a:pt x="778" y="1134"/>
                    </a:lnTo>
                    <a:lnTo>
                      <a:pt x="778" y="1133"/>
                    </a:lnTo>
                    <a:lnTo>
                      <a:pt x="777" y="1131"/>
                    </a:lnTo>
                    <a:lnTo>
                      <a:pt x="777" y="1130"/>
                    </a:lnTo>
                    <a:lnTo>
                      <a:pt x="778" y="1128"/>
                    </a:lnTo>
                    <a:lnTo>
                      <a:pt x="779" y="1130"/>
                    </a:lnTo>
                    <a:lnTo>
                      <a:pt x="779" y="1128"/>
                    </a:lnTo>
                    <a:lnTo>
                      <a:pt x="779" y="1127"/>
                    </a:lnTo>
                    <a:lnTo>
                      <a:pt x="778" y="1126"/>
                    </a:lnTo>
                    <a:lnTo>
                      <a:pt x="778" y="1125"/>
                    </a:lnTo>
                    <a:lnTo>
                      <a:pt x="778" y="1123"/>
                    </a:lnTo>
                    <a:lnTo>
                      <a:pt x="777" y="1121"/>
                    </a:lnTo>
                    <a:lnTo>
                      <a:pt x="777" y="1120"/>
                    </a:lnTo>
                    <a:lnTo>
                      <a:pt x="778" y="1121"/>
                    </a:lnTo>
                    <a:lnTo>
                      <a:pt x="778" y="1120"/>
                    </a:lnTo>
                    <a:lnTo>
                      <a:pt x="777" y="1119"/>
                    </a:lnTo>
                    <a:lnTo>
                      <a:pt x="776" y="1116"/>
                    </a:lnTo>
                    <a:lnTo>
                      <a:pt x="774" y="1116"/>
                    </a:lnTo>
                    <a:lnTo>
                      <a:pt x="773" y="1117"/>
                    </a:lnTo>
                    <a:lnTo>
                      <a:pt x="772" y="1119"/>
                    </a:lnTo>
                    <a:lnTo>
                      <a:pt x="771" y="1120"/>
                    </a:lnTo>
                    <a:lnTo>
                      <a:pt x="770" y="1121"/>
                    </a:lnTo>
                    <a:lnTo>
                      <a:pt x="768" y="1121"/>
                    </a:lnTo>
                    <a:lnTo>
                      <a:pt x="766" y="1123"/>
                    </a:lnTo>
                    <a:lnTo>
                      <a:pt x="766" y="1125"/>
                    </a:lnTo>
                    <a:lnTo>
                      <a:pt x="766" y="1126"/>
                    </a:lnTo>
                    <a:lnTo>
                      <a:pt x="767" y="1127"/>
                    </a:lnTo>
                    <a:lnTo>
                      <a:pt x="767" y="1126"/>
                    </a:lnTo>
                    <a:lnTo>
                      <a:pt x="768" y="1126"/>
                    </a:lnTo>
                    <a:lnTo>
                      <a:pt x="768" y="1128"/>
                    </a:lnTo>
                    <a:lnTo>
                      <a:pt x="768" y="1131"/>
                    </a:lnTo>
                    <a:lnTo>
                      <a:pt x="768" y="1132"/>
                    </a:lnTo>
                    <a:lnTo>
                      <a:pt x="767" y="1134"/>
                    </a:lnTo>
                    <a:lnTo>
                      <a:pt x="767" y="1136"/>
                    </a:lnTo>
                    <a:lnTo>
                      <a:pt x="768" y="1136"/>
                    </a:lnTo>
                    <a:lnTo>
                      <a:pt x="770" y="1138"/>
                    </a:lnTo>
                    <a:lnTo>
                      <a:pt x="770" y="1139"/>
                    </a:lnTo>
                    <a:lnTo>
                      <a:pt x="770" y="1141"/>
                    </a:lnTo>
                    <a:lnTo>
                      <a:pt x="767" y="1142"/>
                    </a:lnTo>
                    <a:lnTo>
                      <a:pt x="766" y="1141"/>
                    </a:lnTo>
                    <a:lnTo>
                      <a:pt x="765" y="1139"/>
                    </a:lnTo>
                    <a:lnTo>
                      <a:pt x="763" y="1143"/>
                    </a:lnTo>
                    <a:lnTo>
                      <a:pt x="762" y="1144"/>
                    </a:lnTo>
                    <a:lnTo>
                      <a:pt x="761" y="1144"/>
                    </a:lnTo>
                    <a:lnTo>
                      <a:pt x="758" y="1143"/>
                    </a:lnTo>
                    <a:lnTo>
                      <a:pt x="757" y="1143"/>
                    </a:lnTo>
                    <a:lnTo>
                      <a:pt x="758" y="1142"/>
                    </a:lnTo>
                    <a:lnTo>
                      <a:pt x="757" y="1142"/>
                    </a:lnTo>
                    <a:lnTo>
                      <a:pt x="756" y="1143"/>
                    </a:lnTo>
                    <a:lnTo>
                      <a:pt x="755" y="1143"/>
                    </a:lnTo>
                    <a:lnTo>
                      <a:pt x="751" y="1144"/>
                    </a:lnTo>
                    <a:lnTo>
                      <a:pt x="751" y="1143"/>
                    </a:lnTo>
                    <a:lnTo>
                      <a:pt x="751" y="1142"/>
                    </a:lnTo>
                    <a:lnTo>
                      <a:pt x="750" y="1142"/>
                    </a:lnTo>
                    <a:lnTo>
                      <a:pt x="749" y="1142"/>
                    </a:lnTo>
                    <a:lnTo>
                      <a:pt x="749" y="1141"/>
                    </a:lnTo>
                    <a:lnTo>
                      <a:pt x="749" y="1139"/>
                    </a:lnTo>
                    <a:lnTo>
                      <a:pt x="747" y="1139"/>
                    </a:lnTo>
                    <a:lnTo>
                      <a:pt x="746" y="1139"/>
                    </a:lnTo>
                    <a:lnTo>
                      <a:pt x="745" y="1138"/>
                    </a:lnTo>
                    <a:lnTo>
                      <a:pt x="744" y="1139"/>
                    </a:lnTo>
                    <a:lnTo>
                      <a:pt x="745" y="1139"/>
                    </a:lnTo>
                    <a:lnTo>
                      <a:pt x="746" y="1141"/>
                    </a:lnTo>
                    <a:lnTo>
                      <a:pt x="746" y="1142"/>
                    </a:lnTo>
                    <a:lnTo>
                      <a:pt x="747" y="1142"/>
                    </a:lnTo>
                    <a:lnTo>
                      <a:pt x="747" y="1143"/>
                    </a:lnTo>
                    <a:lnTo>
                      <a:pt x="747" y="1144"/>
                    </a:lnTo>
                    <a:lnTo>
                      <a:pt x="746" y="1144"/>
                    </a:lnTo>
                    <a:lnTo>
                      <a:pt x="747" y="1145"/>
                    </a:lnTo>
                    <a:lnTo>
                      <a:pt x="749" y="1145"/>
                    </a:lnTo>
                    <a:lnTo>
                      <a:pt x="750" y="1145"/>
                    </a:lnTo>
                    <a:lnTo>
                      <a:pt x="750" y="1147"/>
                    </a:lnTo>
                    <a:lnTo>
                      <a:pt x="750" y="1148"/>
                    </a:lnTo>
                    <a:lnTo>
                      <a:pt x="750" y="1150"/>
                    </a:lnTo>
                    <a:lnTo>
                      <a:pt x="749" y="1152"/>
                    </a:lnTo>
                    <a:lnTo>
                      <a:pt x="747" y="1153"/>
                    </a:lnTo>
                    <a:lnTo>
                      <a:pt x="745" y="1150"/>
                    </a:lnTo>
                    <a:lnTo>
                      <a:pt x="743" y="1152"/>
                    </a:lnTo>
                    <a:lnTo>
                      <a:pt x="744" y="1153"/>
                    </a:lnTo>
                    <a:lnTo>
                      <a:pt x="745" y="1153"/>
                    </a:lnTo>
                    <a:lnTo>
                      <a:pt x="744" y="1154"/>
                    </a:lnTo>
                    <a:lnTo>
                      <a:pt x="745" y="1155"/>
                    </a:lnTo>
                    <a:lnTo>
                      <a:pt x="747" y="1158"/>
                    </a:lnTo>
                    <a:lnTo>
                      <a:pt x="746" y="1158"/>
                    </a:lnTo>
                    <a:lnTo>
                      <a:pt x="744" y="1158"/>
                    </a:lnTo>
                    <a:lnTo>
                      <a:pt x="745" y="1159"/>
                    </a:lnTo>
                    <a:lnTo>
                      <a:pt x="744" y="1159"/>
                    </a:lnTo>
                    <a:lnTo>
                      <a:pt x="743" y="1159"/>
                    </a:lnTo>
                    <a:lnTo>
                      <a:pt x="741" y="1159"/>
                    </a:lnTo>
                    <a:lnTo>
                      <a:pt x="740" y="1158"/>
                    </a:lnTo>
                    <a:lnTo>
                      <a:pt x="740" y="1156"/>
                    </a:lnTo>
                    <a:lnTo>
                      <a:pt x="738" y="1155"/>
                    </a:lnTo>
                    <a:lnTo>
                      <a:pt x="736" y="1155"/>
                    </a:lnTo>
                    <a:lnTo>
                      <a:pt x="738" y="1156"/>
                    </a:lnTo>
                    <a:lnTo>
                      <a:pt x="736" y="1156"/>
                    </a:lnTo>
                    <a:lnTo>
                      <a:pt x="735" y="1156"/>
                    </a:lnTo>
                    <a:lnTo>
                      <a:pt x="734" y="1153"/>
                    </a:lnTo>
                    <a:lnTo>
                      <a:pt x="730" y="1152"/>
                    </a:lnTo>
                    <a:lnTo>
                      <a:pt x="728" y="1153"/>
                    </a:lnTo>
                    <a:lnTo>
                      <a:pt x="725" y="1156"/>
                    </a:lnTo>
                    <a:lnTo>
                      <a:pt x="727" y="1156"/>
                    </a:lnTo>
                    <a:lnTo>
                      <a:pt x="728" y="1156"/>
                    </a:lnTo>
                    <a:lnTo>
                      <a:pt x="730" y="1158"/>
                    </a:lnTo>
                    <a:lnTo>
                      <a:pt x="730" y="1159"/>
                    </a:lnTo>
                    <a:lnTo>
                      <a:pt x="730" y="1160"/>
                    </a:lnTo>
                    <a:lnTo>
                      <a:pt x="732" y="1160"/>
                    </a:lnTo>
                    <a:lnTo>
                      <a:pt x="733" y="1159"/>
                    </a:lnTo>
                    <a:lnTo>
                      <a:pt x="734" y="1158"/>
                    </a:lnTo>
                    <a:lnTo>
                      <a:pt x="735" y="1159"/>
                    </a:lnTo>
                    <a:lnTo>
                      <a:pt x="734" y="1161"/>
                    </a:lnTo>
                    <a:lnTo>
                      <a:pt x="733" y="1164"/>
                    </a:lnTo>
                    <a:lnTo>
                      <a:pt x="734" y="1165"/>
                    </a:lnTo>
                    <a:lnTo>
                      <a:pt x="733" y="1166"/>
                    </a:lnTo>
                    <a:lnTo>
                      <a:pt x="730" y="1166"/>
                    </a:lnTo>
                    <a:lnTo>
                      <a:pt x="729" y="1168"/>
                    </a:lnTo>
                    <a:lnTo>
                      <a:pt x="728" y="1166"/>
                    </a:lnTo>
                    <a:lnTo>
                      <a:pt x="725" y="1166"/>
                    </a:lnTo>
                    <a:lnTo>
                      <a:pt x="722" y="1166"/>
                    </a:lnTo>
                    <a:lnTo>
                      <a:pt x="721" y="1168"/>
                    </a:lnTo>
                    <a:lnTo>
                      <a:pt x="719" y="1168"/>
                    </a:lnTo>
                    <a:lnTo>
                      <a:pt x="713" y="1168"/>
                    </a:lnTo>
                    <a:lnTo>
                      <a:pt x="711" y="1166"/>
                    </a:lnTo>
                    <a:lnTo>
                      <a:pt x="714" y="1166"/>
                    </a:lnTo>
                    <a:lnTo>
                      <a:pt x="716" y="1166"/>
                    </a:lnTo>
                    <a:lnTo>
                      <a:pt x="717" y="1165"/>
                    </a:lnTo>
                    <a:lnTo>
                      <a:pt x="718" y="1163"/>
                    </a:lnTo>
                    <a:lnTo>
                      <a:pt x="717" y="1161"/>
                    </a:lnTo>
                    <a:lnTo>
                      <a:pt x="717" y="1160"/>
                    </a:lnTo>
                    <a:lnTo>
                      <a:pt x="718" y="1160"/>
                    </a:lnTo>
                    <a:lnTo>
                      <a:pt x="721" y="1160"/>
                    </a:lnTo>
                    <a:lnTo>
                      <a:pt x="723" y="1160"/>
                    </a:lnTo>
                    <a:lnTo>
                      <a:pt x="723" y="1159"/>
                    </a:lnTo>
                    <a:lnTo>
                      <a:pt x="722" y="1158"/>
                    </a:lnTo>
                    <a:lnTo>
                      <a:pt x="722" y="1156"/>
                    </a:lnTo>
                    <a:lnTo>
                      <a:pt x="721" y="1156"/>
                    </a:lnTo>
                    <a:lnTo>
                      <a:pt x="718" y="1156"/>
                    </a:lnTo>
                    <a:lnTo>
                      <a:pt x="716" y="1159"/>
                    </a:lnTo>
                    <a:lnTo>
                      <a:pt x="716" y="1161"/>
                    </a:lnTo>
                    <a:lnTo>
                      <a:pt x="712" y="1163"/>
                    </a:lnTo>
                    <a:lnTo>
                      <a:pt x="710" y="1165"/>
                    </a:lnTo>
                    <a:lnTo>
                      <a:pt x="706" y="1166"/>
                    </a:lnTo>
                    <a:lnTo>
                      <a:pt x="705" y="1166"/>
                    </a:lnTo>
                    <a:lnTo>
                      <a:pt x="702" y="1166"/>
                    </a:lnTo>
                    <a:lnTo>
                      <a:pt x="701" y="1165"/>
                    </a:lnTo>
                    <a:lnTo>
                      <a:pt x="700" y="1165"/>
                    </a:lnTo>
                    <a:lnTo>
                      <a:pt x="698" y="1163"/>
                    </a:lnTo>
                    <a:lnTo>
                      <a:pt x="700" y="1160"/>
                    </a:lnTo>
                    <a:lnTo>
                      <a:pt x="700" y="1158"/>
                    </a:lnTo>
                    <a:lnTo>
                      <a:pt x="700" y="1155"/>
                    </a:lnTo>
                    <a:lnTo>
                      <a:pt x="698" y="1155"/>
                    </a:lnTo>
                    <a:lnTo>
                      <a:pt x="697" y="1155"/>
                    </a:lnTo>
                    <a:lnTo>
                      <a:pt x="697" y="1156"/>
                    </a:lnTo>
                    <a:lnTo>
                      <a:pt x="696" y="1158"/>
                    </a:lnTo>
                    <a:lnTo>
                      <a:pt x="697" y="1158"/>
                    </a:lnTo>
                    <a:lnTo>
                      <a:pt x="698" y="1159"/>
                    </a:lnTo>
                    <a:lnTo>
                      <a:pt x="697" y="1159"/>
                    </a:lnTo>
                    <a:lnTo>
                      <a:pt x="697" y="1160"/>
                    </a:lnTo>
                    <a:lnTo>
                      <a:pt x="696" y="1160"/>
                    </a:lnTo>
                    <a:lnTo>
                      <a:pt x="695" y="1160"/>
                    </a:lnTo>
                    <a:lnTo>
                      <a:pt x="694" y="1160"/>
                    </a:lnTo>
                    <a:lnTo>
                      <a:pt x="694" y="1159"/>
                    </a:lnTo>
                    <a:lnTo>
                      <a:pt x="692" y="1159"/>
                    </a:lnTo>
                    <a:lnTo>
                      <a:pt x="694" y="1158"/>
                    </a:lnTo>
                    <a:lnTo>
                      <a:pt x="694" y="1155"/>
                    </a:lnTo>
                    <a:lnTo>
                      <a:pt x="695" y="1154"/>
                    </a:lnTo>
                    <a:lnTo>
                      <a:pt x="694" y="1154"/>
                    </a:lnTo>
                    <a:lnTo>
                      <a:pt x="691" y="1152"/>
                    </a:lnTo>
                    <a:lnTo>
                      <a:pt x="690" y="1152"/>
                    </a:lnTo>
                    <a:lnTo>
                      <a:pt x="690" y="1150"/>
                    </a:lnTo>
                    <a:lnTo>
                      <a:pt x="690" y="1149"/>
                    </a:lnTo>
                    <a:lnTo>
                      <a:pt x="690" y="1148"/>
                    </a:lnTo>
                    <a:lnTo>
                      <a:pt x="691" y="1147"/>
                    </a:lnTo>
                    <a:lnTo>
                      <a:pt x="692" y="1145"/>
                    </a:lnTo>
                    <a:lnTo>
                      <a:pt x="690" y="1147"/>
                    </a:lnTo>
                    <a:lnTo>
                      <a:pt x="687" y="1148"/>
                    </a:lnTo>
                    <a:lnTo>
                      <a:pt x="686" y="1149"/>
                    </a:lnTo>
                    <a:lnTo>
                      <a:pt x="686" y="1150"/>
                    </a:lnTo>
                    <a:lnTo>
                      <a:pt x="685" y="1152"/>
                    </a:lnTo>
                    <a:lnTo>
                      <a:pt x="684" y="1152"/>
                    </a:lnTo>
                    <a:lnTo>
                      <a:pt x="683" y="1153"/>
                    </a:lnTo>
                    <a:lnTo>
                      <a:pt x="680" y="1154"/>
                    </a:lnTo>
                    <a:lnTo>
                      <a:pt x="678" y="1154"/>
                    </a:lnTo>
                    <a:lnTo>
                      <a:pt x="678" y="1155"/>
                    </a:lnTo>
                    <a:lnTo>
                      <a:pt x="676" y="1155"/>
                    </a:lnTo>
                    <a:lnTo>
                      <a:pt x="675" y="1155"/>
                    </a:lnTo>
                    <a:lnTo>
                      <a:pt x="674" y="1156"/>
                    </a:lnTo>
                    <a:lnTo>
                      <a:pt x="673" y="1155"/>
                    </a:lnTo>
                    <a:lnTo>
                      <a:pt x="673" y="1156"/>
                    </a:lnTo>
                    <a:lnTo>
                      <a:pt x="673" y="1159"/>
                    </a:lnTo>
                    <a:lnTo>
                      <a:pt x="674" y="1160"/>
                    </a:lnTo>
                    <a:lnTo>
                      <a:pt x="674" y="1161"/>
                    </a:lnTo>
                    <a:lnTo>
                      <a:pt x="675" y="1164"/>
                    </a:lnTo>
                    <a:lnTo>
                      <a:pt x="676" y="1163"/>
                    </a:lnTo>
                    <a:lnTo>
                      <a:pt x="678" y="1164"/>
                    </a:lnTo>
                    <a:lnTo>
                      <a:pt x="679" y="1164"/>
                    </a:lnTo>
                    <a:lnTo>
                      <a:pt x="680" y="1163"/>
                    </a:lnTo>
                    <a:lnTo>
                      <a:pt x="681" y="1161"/>
                    </a:lnTo>
                    <a:lnTo>
                      <a:pt x="681" y="1163"/>
                    </a:lnTo>
                    <a:lnTo>
                      <a:pt x="681" y="1164"/>
                    </a:lnTo>
                    <a:lnTo>
                      <a:pt x="683" y="1165"/>
                    </a:lnTo>
                    <a:lnTo>
                      <a:pt x="681" y="1166"/>
                    </a:lnTo>
                    <a:lnTo>
                      <a:pt x="680" y="1169"/>
                    </a:lnTo>
                    <a:lnTo>
                      <a:pt x="679" y="1169"/>
                    </a:lnTo>
                    <a:lnTo>
                      <a:pt x="679" y="1166"/>
                    </a:lnTo>
                    <a:lnTo>
                      <a:pt x="676" y="1166"/>
                    </a:lnTo>
                    <a:lnTo>
                      <a:pt x="674" y="1166"/>
                    </a:lnTo>
                    <a:lnTo>
                      <a:pt x="673" y="1168"/>
                    </a:lnTo>
                    <a:lnTo>
                      <a:pt x="673" y="1169"/>
                    </a:lnTo>
                    <a:lnTo>
                      <a:pt x="674" y="1169"/>
                    </a:lnTo>
                    <a:lnTo>
                      <a:pt x="673" y="1170"/>
                    </a:lnTo>
                    <a:lnTo>
                      <a:pt x="672" y="1171"/>
                    </a:lnTo>
                    <a:lnTo>
                      <a:pt x="673" y="1174"/>
                    </a:lnTo>
                    <a:lnTo>
                      <a:pt x="670" y="1172"/>
                    </a:lnTo>
                    <a:lnTo>
                      <a:pt x="670" y="1174"/>
                    </a:lnTo>
                    <a:lnTo>
                      <a:pt x="669" y="1174"/>
                    </a:lnTo>
                    <a:lnTo>
                      <a:pt x="670" y="1172"/>
                    </a:lnTo>
                    <a:lnTo>
                      <a:pt x="670" y="1169"/>
                    </a:lnTo>
                    <a:lnTo>
                      <a:pt x="672" y="1165"/>
                    </a:lnTo>
                    <a:lnTo>
                      <a:pt x="673" y="1163"/>
                    </a:lnTo>
                    <a:lnTo>
                      <a:pt x="672" y="1163"/>
                    </a:lnTo>
                    <a:lnTo>
                      <a:pt x="670" y="1160"/>
                    </a:lnTo>
                    <a:lnTo>
                      <a:pt x="669" y="1163"/>
                    </a:lnTo>
                    <a:lnTo>
                      <a:pt x="667" y="1161"/>
                    </a:lnTo>
                    <a:lnTo>
                      <a:pt x="665" y="1161"/>
                    </a:lnTo>
                    <a:lnTo>
                      <a:pt x="664" y="1160"/>
                    </a:lnTo>
                    <a:lnTo>
                      <a:pt x="663" y="1158"/>
                    </a:lnTo>
                    <a:lnTo>
                      <a:pt x="662" y="1158"/>
                    </a:lnTo>
                    <a:lnTo>
                      <a:pt x="661" y="1158"/>
                    </a:lnTo>
                    <a:lnTo>
                      <a:pt x="659" y="1158"/>
                    </a:lnTo>
                    <a:lnTo>
                      <a:pt x="658" y="1156"/>
                    </a:lnTo>
                    <a:lnTo>
                      <a:pt x="657" y="1155"/>
                    </a:lnTo>
                    <a:lnTo>
                      <a:pt x="658" y="1154"/>
                    </a:lnTo>
                    <a:lnTo>
                      <a:pt x="659" y="1154"/>
                    </a:lnTo>
                    <a:lnTo>
                      <a:pt x="661" y="1154"/>
                    </a:lnTo>
                    <a:lnTo>
                      <a:pt x="663" y="1154"/>
                    </a:lnTo>
                    <a:lnTo>
                      <a:pt x="663" y="1153"/>
                    </a:lnTo>
                    <a:lnTo>
                      <a:pt x="663" y="1152"/>
                    </a:lnTo>
                    <a:lnTo>
                      <a:pt x="661" y="1152"/>
                    </a:lnTo>
                    <a:lnTo>
                      <a:pt x="659" y="1152"/>
                    </a:lnTo>
                    <a:lnTo>
                      <a:pt x="659" y="1150"/>
                    </a:lnTo>
                    <a:lnTo>
                      <a:pt x="659" y="1149"/>
                    </a:lnTo>
                    <a:lnTo>
                      <a:pt x="661" y="1148"/>
                    </a:lnTo>
                    <a:lnTo>
                      <a:pt x="661" y="1147"/>
                    </a:lnTo>
                    <a:lnTo>
                      <a:pt x="659" y="1147"/>
                    </a:lnTo>
                    <a:lnTo>
                      <a:pt x="659" y="1148"/>
                    </a:lnTo>
                    <a:lnTo>
                      <a:pt x="658" y="1149"/>
                    </a:lnTo>
                    <a:lnTo>
                      <a:pt x="657" y="1149"/>
                    </a:lnTo>
                    <a:lnTo>
                      <a:pt x="656" y="1149"/>
                    </a:lnTo>
                    <a:lnTo>
                      <a:pt x="656" y="1150"/>
                    </a:lnTo>
                    <a:lnTo>
                      <a:pt x="656" y="1152"/>
                    </a:lnTo>
                    <a:lnTo>
                      <a:pt x="653" y="1153"/>
                    </a:lnTo>
                    <a:lnTo>
                      <a:pt x="653" y="1154"/>
                    </a:lnTo>
                    <a:lnTo>
                      <a:pt x="653" y="1155"/>
                    </a:lnTo>
                    <a:lnTo>
                      <a:pt x="654" y="1155"/>
                    </a:lnTo>
                    <a:lnTo>
                      <a:pt x="653" y="1156"/>
                    </a:lnTo>
                    <a:lnTo>
                      <a:pt x="652" y="1156"/>
                    </a:lnTo>
                    <a:lnTo>
                      <a:pt x="651" y="1155"/>
                    </a:lnTo>
                    <a:lnTo>
                      <a:pt x="651" y="1154"/>
                    </a:lnTo>
                    <a:lnTo>
                      <a:pt x="651" y="1152"/>
                    </a:lnTo>
                    <a:lnTo>
                      <a:pt x="653" y="1150"/>
                    </a:lnTo>
                    <a:lnTo>
                      <a:pt x="654" y="1148"/>
                    </a:lnTo>
                    <a:lnTo>
                      <a:pt x="657" y="1144"/>
                    </a:lnTo>
                    <a:lnTo>
                      <a:pt x="659" y="1142"/>
                    </a:lnTo>
                    <a:lnTo>
                      <a:pt x="661" y="1139"/>
                    </a:lnTo>
                    <a:lnTo>
                      <a:pt x="662" y="1137"/>
                    </a:lnTo>
                    <a:lnTo>
                      <a:pt x="662" y="1134"/>
                    </a:lnTo>
                    <a:lnTo>
                      <a:pt x="663" y="1133"/>
                    </a:lnTo>
                    <a:lnTo>
                      <a:pt x="664" y="1133"/>
                    </a:lnTo>
                    <a:lnTo>
                      <a:pt x="665" y="1133"/>
                    </a:lnTo>
                    <a:lnTo>
                      <a:pt x="665" y="1134"/>
                    </a:lnTo>
                    <a:lnTo>
                      <a:pt x="668" y="1134"/>
                    </a:lnTo>
                    <a:lnTo>
                      <a:pt x="667" y="1132"/>
                    </a:lnTo>
                    <a:lnTo>
                      <a:pt x="668" y="1130"/>
                    </a:lnTo>
                    <a:lnTo>
                      <a:pt x="668" y="1128"/>
                    </a:lnTo>
                    <a:lnTo>
                      <a:pt x="668" y="1127"/>
                    </a:lnTo>
                    <a:lnTo>
                      <a:pt x="665" y="1127"/>
                    </a:lnTo>
                    <a:lnTo>
                      <a:pt x="665" y="1126"/>
                    </a:lnTo>
                    <a:lnTo>
                      <a:pt x="665" y="1125"/>
                    </a:lnTo>
                    <a:lnTo>
                      <a:pt x="665" y="1123"/>
                    </a:lnTo>
                    <a:lnTo>
                      <a:pt x="664" y="1122"/>
                    </a:lnTo>
                    <a:lnTo>
                      <a:pt x="663" y="1121"/>
                    </a:lnTo>
                    <a:lnTo>
                      <a:pt x="664" y="1120"/>
                    </a:lnTo>
                    <a:lnTo>
                      <a:pt x="663" y="1120"/>
                    </a:lnTo>
                    <a:lnTo>
                      <a:pt x="662" y="1120"/>
                    </a:lnTo>
                    <a:lnTo>
                      <a:pt x="661" y="1117"/>
                    </a:lnTo>
                    <a:lnTo>
                      <a:pt x="659" y="1116"/>
                    </a:lnTo>
                    <a:lnTo>
                      <a:pt x="657" y="1114"/>
                    </a:lnTo>
                    <a:lnTo>
                      <a:pt x="656" y="1114"/>
                    </a:lnTo>
                    <a:lnTo>
                      <a:pt x="654" y="1115"/>
                    </a:lnTo>
                    <a:lnTo>
                      <a:pt x="653" y="1115"/>
                    </a:lnTo>
                    <a:lnTo>
                      <a:pt x="651" y="1115"/>
                    </a:lnTo>
                    <a:lnTo>
                      <a:pt x="649" y="1116"/>
                    </a:lnTo>
                    <a:lnTo>
                      <a:pt x="647" y="1116"/>
                    </a:lnTo>
                    <a:lnTo>
                      <a:pt x="646" y="1117"/>
                    </a:lnTo>
                    <a:lnTo>
                      <a:pt x="643" y="1119"/>
                    </a:lnTo>
                    <a:lnTo>
                      <a:pt x="642" y="1117"/>
                    </a:lnTo>
                    <a:lnTo>
                      <a:pt x="641" y="1119"/>
                    </a:lnTo>
                    <a:lnTo>
                      <a:pt x="638" y="1120"/>
                    </a:lnTo>
                    <a:lnTo>
                      <a:pt x="637" y="1120"/>
                    </a:lnTo>
                    <a:lnTo>
                      <a:pt x="636" y="1121"/>
                    </a:lnTo>
                    <a:lnTo>
                      <a:pt x="635" y="1121"/>
                    </a:lnTo>
                    <a:lnTo>
                      <a:pt x="635" y="1122"/>
                    </a:lnTo>
                    <a:lnTo>
                      <a:pt x="634" y="1123"/>
                    </a:lnTo>
                    <a:lnTo>
                      <a:pt x="632" y="1123"/>
                    </a:lnTo>
                    <a:lnTo>
                      <a:pt x="631" y="1126"/>
                    </a:lnTo>
                    <a:lnTo>
                      <a:pt x="629" y="1127"/>
                    </a:lnTo>
                    <a:lnTo>
                      <a:pt x="627" y="1127"/>
                    </a:lnTo>
                    <a:lnTo>
                      <a:pt x="626" y="1127"/>
                    </a:lnTo>
                    <a:lnTo>
                      <a:pt x="626" y="1128"/>
                    </a:lnTo>
                    <a:lnTo>
                      <a:pt x="625" y="1130"/>
                    </a:lnTo>
                    <a:lnTo>
                      <a:pt x="624" y="1130"/>
                    </a:lnTo>
                    <a:lnTo>
                      <a:pt x="620" y="1128"/>
                    </a:lnTo>
                    <a:lnTo>
                      <a:pt x="619" y="1130"/>
                    </a:lnTo>
                    <a:lnTo>
                      <a:pt x="618" y="1132"/>
                    </a:lnTo>
                    <a:lnTo>
                      <a:pt x="616" y="1133"/>
                    </a:lnTo>
                    <a:lnTo>
                      <a:pt x="616" y="1134"/>
                    </a:lnTo>
                    <a:lnTo>
                      <a:pt x="612" y="1137"/>
                    </a:lnTo>
                    <a:lnTo>
                      <a:pt x="608" y="1137"/>
                    </a:lnTo>
                    <a:lnTo>
                      <a:pt x="605" y="1137"/>
                    </a:lnTo>
                    <a:lnTo>
                      <a:pt x="604" y="1137"/>
                    </a:lnTo>
                    <a:lnTo>
                      <a:pt x="604" y="1136"/>
                    </a:lnTo>
                    <a:lnTo>
                      <a:pt x="604" y="1134"/>
                    </a:lnTo>
                    <a:lnTo>
                      <a:pt x="601" y="1134"/>
                    </a:lnTo>
                    <a:lnTo>
                      <a:pt x="599" y="1136"/>
                    </a:lnTo>
                    <a:lnTo>
                      <a:pt x="598" y="1138"/>
                    </a:lnTo>
                    <a:lnTo>
                      <a:pt x="598" y="1137"/>
                    </a:lnTo>
                    <a:lnTo>
                      <a:pt x="598" y="1136"/>
                    </a:lnTo>
                    <a:lnTo>
                      <a:pt x="596" y="1136"/>
                    </a:lnTo>
                    <a:lnTo>
                      <a:pt x="594" y="1136"/>
                    </a:lnTo>
                    <a:lnTo>
                      <a:pt x="594" y="1134"/>
                    </a:lnTo>
                    <a:lnTo>
                      <a:pt x="592" y="1133"/>
                    </a:lnTo>
                    <a:lnTo>
                      <a:pt x="589" y="1133"/>
                    </a:lnTo>
                    <a:lnTo>
                      <a:pt x="587" y="1134"/>
                    </a:lnTo>
                    <a:lnTo>
                      <a:pt x="585" y="1134"/>
                    </a:lnTo>
                    <a:lnTo>
                      <a:pt x="583" y="1134"/>
                    </a:lnTo>
                    <a:lnTo>
                      <a:pt x="582" y="1134"/>
                    </a:lnTo>
                    <a:lnTo>
                      <a:pt x="581" y="1134"/>
                    </a:lnTo>
                    <a:lnTo>
                      <a:pt x="580" y="1133"/>
                    </a:lnTo>
                    <a:lnTo>
                      <a:pt x="578" y="1134"/>
                    </a:lnTo>
                    <a:lnTo>
                      <a:pt x="577" y="1134"/>
                    </a:lnTo>
                    <a:lnTo>
                      <a:pt x="577" y="1136"/>
                    </a:lnTo>
                    <a:lnTo>
                      <a:pt x="576" y="1136"/>
                    </a:lnTo>
                    <a:lnTo>
                      <a:pt x="574" y="1136"/>
                    </a:lnTo>
                    <a:lnTo>
                      <a:pt x="572" y="1134"/>
                    </a:lnTo>
                    <a:lnTo>
                      <a:pt x="571" y="1136"/>
                    </a:lnTo>
                    <a:lnTo>
                      <a:pt x="571" y="1137"/>
                    </a:lnTo>
                    <a:lnTo>
                      <a:pt x="570" y="1136"/>
                    </a:lnTo>
                    <a:lnTo>
                      <a:pt x="571" y="1134"/>
                    </a:lnTo>
                    <a:lnTo>
                      <a:pt x="572" y="1134"/>
                    </a:lnTo>
                    <a:lnTo>
                      <a:pt x="571" y="1134"/>
                    </a:lnTo>
                    <a:lnTo>
                      <a:pt x="570" y="1136"/>
                    </a:lnTo>
                    <a:lnTo>
                      <a:pt x="569" y="1137"/>
                    </a:lnTo>
                    <a:lnTo>
                      <a:pt x="566" y="1137"/>
                    </a:lnTo>
                    <a:lnTo>
                      <a:pt x="567" y="1138"/>
                    </a:lnTo>
                    <a:lnTo>
                      <a:pt x="566" y="1139"/>
                    </a:lnTo>
                    <a:lnTo>
                      <a:pt x="565" y="1139"/>
                    </a:lnTo>
                    <a:lnTo>
                      <a:pt x="564" y="1138"/>
                    </a:lnTo>
                    <a:lnTo>
                      <a:pt x="564" y="1137"/>
                    </a:lnTo>
                    <a:lnTo>
                      <a:pt x="563" y="1136"/>
                    </a:lnTo>
                    <a:lnTo>
                      <a:pt x="560" y="1136"/>
                    </a:lnTo>
                    <a:lnTo>
                      <a:pt x="560" y="1134"/>
                    </a:lnTo>
                    <a:lnTo>
                      <a:pt x="559" y="1136"/>
                    </a:lnTo>
                    <a:lnTo>
                      <a:pt x="556" y="1137"/>
                    </a:lnTo>
                    <a:lnTo>
                      <a:pt x="555" y="1137"/>
                    </a:lnTo>
                    <a:lnTo>
                      <a:pt x="555" y="1136"/>
                    </a:lnTo>
                    <a:lnTo>
                      <a:pt x="554" y="1133"/>
                    </a:lnTo>
                    <a:lnTo>
                      <a:pt x="549" y="1134"/>
                    </a:lnTo>
                    <a:lnTo>
                      <a:pt x="543" y="1138"/>
                    </a:lnTo>
                    <a:lnTo>
                      <a:pt x="540" y="1141"/>
                    </a:lnTo>
                    <a:lnTo>
                      <a:pt x="539" y="1141"/>
                    </a:lnTo>
                    <a:lnTo>
                      <a:pt x="538" y="1139"/>
                    </a:lnTo>
                    <a:lnTo>
                      <a:pt x="538" y="1141"/>
                    </a:lnTo>
                    <a:lnTo>
                      <a:pt x="537" y="1142"/>
                    </a:lnTo>
                    <a:lnTo>
                      <a:pt x="536" y="1142"/>
                    </a:lnTo>
                    <a:lnTo>
                      <a:pt x="534" y="1142"/>
                    </a:lnTo>
                    <a:lnTo>
                      <a:pt x="532" y="1142"/>
                    </a:lnTo>
                    <a:lnTo>
                      <a:pt x="531" y="1143"/>
                    </a:lnTo>
                    <a:lnTo>
                      <a:pt x="529" y="1144"/>
                    </a:lnTo>
                    <a:lnTo>
                      <a:pt x="528" y="1143"/>
                    </a:lnTo>
                    <a:lnTo>
                      <a:pt x="528" y="1144"/>
                    </a:lnTo>
                    <a:lnTo>
                      <a:pt x="528" y="1145"/>
                    </a:lnTo>
                    <a:lnTo>
                      <a:pt x="527" y="1145"/>
                    </a:lnTo>
                    <a:lnTo>
                      <a:pt x="525" y="1145"/>
                    </a:lnTo>
                    <a:lnTo>
                      <a:pt x="523" y="1144"/>
                    </a:lnTo>
                    <a:lnTo>
                      <a:pt x="523" y="1147"/>
                    </a:lnTo>
                    <a:lnTo>
                      <a:pt x="522" y="1148"/>
                    </a:lnTo>
                    <a:lnTo>
                      <a:pt x="521" y="1147"/>
                    </a:lnTo>
                    <a:lnTo>
                      <a:pt x="520" y="1147"/>
                    </a:lnTo>
                    <a:lnTo>
                      <a:pt x="518" y="1148"/>
                    </a:lnTo>
                    <a:lnTo>
                      <a:pt x="516" y="1148"/>
                    </a:lnTo>
                    <a:lnTo>
                      <a:pt x="516" y="1150"/>
                    </a:lnTo>
                    <a:lnTo>
                      <a:pt x="515" y="1150"/>
                    </a:lnTo>
                    <a:lnTo>
                      <a:pt x="515" y="1152"/>
                    </a:lnTo>
                    <a:lnTo>
                      <a:pt x="514" y="1153"/>
                    </a:lnTo>
                    <a:lnTo>
                      <a:pt x="512" y="1154"/>
                    </a:lnTo>
                    <a:lnTo>
                      <a:pt x="509" y="1155"/>
                    </a:lnTo>
                    <a:lnTo>
                      <a:pt x="504" y="1156"/>
                    </a:lnTo>
                    <a:lnTo>
                      <a:pt x="499" y="1156"/>
                    </a:lnTo>
                    <a:lnTo>
                      <a:pt x="499" y="1158"/>
                    </a:lnTo>
                    <a:lnTo>
                      <a:pt x="495" y="1159"/>
                    </a:lnTo>
                    <a:lnTo>
                      <a:pt x="490" y="1159"/>
                    </a:lnTo>
                    <a:lnTo>
                      <a:pt x="488" y="1159"/>
                    </a:lnTo>
                    <a:lnTo>
                      <a:pt x="485" y="1160"/>
                    </a:lnTo>
                    <a:lnTo>
                      <a:pt x="480" y="1160"/>
                    </a:lnTo>
                    <a:lnTo>
                      <a:pt x="477" y="1160"/>
                    </a:lnTo>
                    <a:lnTo>
                      <a:pt x="473" y="1159"/>
                    </a:lnTo>
                    <a:lnTo>
                      <a:pt x="472" y="1159"/>
                    </a:lnTo>
                    <a:lnTo>
                      <a:pt x="471" y="1160"/>
                    </a:lnTo>
                    <a:lnTo>
                      <a:pt x="468" y="1160"/>
                    </a:lnTo>
                    <a:lnTo>
                      <a:pt x="467" y="1160"/>
                    </a:lnTo>
                    <a:lnTo>
                      <a:pt x="466" y="1160"/>
                    </a:lnTo>
                    <a:lnTo>
                      <a:pt x="465" y="1161"/>
                    </a:lnTo>
                    <a:lnTo>
                      <a:pt x="463" y="1161"/>
                    </a:lnTo>
                    <a:lnTo>
                      <a:pt x="462" y="1163"/>
                    </a:lnTo>
                    <a:lnTo>
                      <a:pt x="461" y="1163"/>
                    </a:lnTo>
                    <a:lnTo>
                      <a:pt x="458" y="1161"/>
                    </a:lnTo>
                    <a:lnTo>
                      <a:pt x="457" y="1161"/>
                    </a:lnTo>
                    <a:lnTo>
                      <a:pt x="456" y="1163"/>
                    </a:lnTo>
                    <a:lnTo>
                      <a:pt x="455" y="1163"/>
                    </a:lnTo>
                    <a:lnTo>
                      <a:pt x="452" y="1163"/>
                    </a:lnTo>
                    <a:lnTo>
                      <a:pt x="449" y="1164"/>
                    </a:lnTo>
                    <a:lnTo>
                      <a:pt x="440" y="1164"/>
                    </a:lnTo>
                    <a:lnTo>
                      <a:pt x="430" y="1164"/>
                    </a:lnTo>
                    <a:lnTo>
                      <a:pt x="425" y="1163"/>
                    </a:lnTo>
                    <a:lnTo>
                      <a:pt x="423" y="1163"/>
                    </a:lnTo>
                    <a:lnTo>
                      <a:pt x="419" y="1161"/>
                    </a:lnTo>
                    <a:lnTo>
                      <a:pt x="417" y="1161"/>
                    </a:lnTo>
                    <a:lnTo>
                      <a:pt x="414" y="1159"/>
                    </a:lnTo>
                    <a:lnTo>
                      <a:pt x="411" y="1159"/>
                    </a:lnTo>
                    <a:lnTo>
                      <a:pt x="408" y="1159"/>
                    </a:lnTo>
                    <a:lnTo>
                      <a:pt x="407" y="1159"/>
                    </a:lnTo>
                    <a:lnTo>
                      <a:pt x="405" y="1160"/>
                    </a:lnTo>
                    <a:lnTo>
                      <a:pt x="403" y="1160"/>
                    </a:lnTo>
                    <a:lnTo>
                      <a:pt x="400" y="1161"/>
                    </a:lnTo>
                    <a:lnTo>
                      <a:pt x="397" y="1161"/>
                    </a:lnTo>
                    <a:lnTo>
                      <a:pt x="396" y="1163"/>
                    </a:lnTo>
                    <a:lnTo>
                      <a:pt x="394" y="1164"/>
                    </a:lnTo>
                    <a:lnTo>
                      <a:pt x="389" y="1166"/>
                    </a:lnTo>
                    <a:lnTo>
                      <a:pt x="386" y="1171"/>
                    </a:lnTo>
                    <a:lnTo>
                      <a:pt x="384" y="1172"/>
                    </a:lnTo>
                    <a:lnTo>
                      <a:pt x="382" y="1174"/>
                    </a:lnTo>
                    <a:lnTo>
                      <a:pt x="370" y="1170"/>
                    </a:lnTo>
                    <a:lnTo>
                      <a:pt x="367" y="1169"/>
                    </a:lnTo>
                    <a:lnTo>
                      <a:pt x="364" y="1166"/>
                    </a:lnTo>
                    <a:lnTo>
                      <a:pt x="362" y="1164"/>
                    </a:lnTo>
                    <a:lnTo>
                      <a:pt x="360" y="1161"/>
                    </a:lnTo>
                    <a:lnTo>
                      <a:pt x="362" y="1161"/>
                    </a:lnTo>
                    <a:lnTo>
                      <a:pt x="360" y="1159"/>
                    </a:lnTo>
                    <a:lnTo>
                      <a:pt x="358" y="1159"/>
                    </a:lnTo>
                    <a:lnTo>
                      <a:pt x="359" y="1158"/>
                    </a:lnTo>
                    <a:lnTo>
                      <a:pt x="360" y="1158"/>
                    </a:lnTo>
                    <a:lnTo>
                      <a:pt x="362" y="1155"/>
                    </a:lnTo>
                    <a:lnTo>
                      <a:pt x="359" y="1155"/>
                    </a:lnTo>
                    <a:lnTo>
                      <a:pt x="356" y="1156"/>
                    </a:lnTo>
                    <a:lnTo>
                      <a:pt x="352" y="1159"/>
                    </a:lnTo>
                    <a:lnTo>
                      <a:pt x="352" y="1160"/>
                    </a:lnTo>
                    <a:lnTo>
                      <a:pt x="354" y="1165"/>
                    </a:lnTo>
                    <a:lnTo>
                      <a:pt x="357" y="1166"/>
                    </a:lnTo>
                    <a:lnTo>
                      <a:pt x="358" y="1168"/>
                    </a:lnTo>
                    <a:lnTo>
                      <a:pt x="358" y="1169"/>
                    </a:lnTo>
                    <a:lnTo>
                      <a:pt x="359" y="1170"/>
                    </a:lnTo>
                    <a:lnTo>
                      <a:pt x="362" y="1172"/>
                    </a:lnTo>
                    <a:lnTo>
                      <a:pt x="363" y="1174"/>
                    </a:lnTo>
                    <a:lnTo>
                      <a:pt x="364" y="1174"/>
                    </a:lnTo>
                    <a:lnTo>
                      <a:pt x="365" y="1175"/>
                    </a:lnTo>
                    <a:lnTo>
                      <a:pt x="364" y="1175"/>
                    </a:lnTo>
                    <a:lnTo>
                      <a:pt x="365" y="1175"/>
                    </a:lnTo>
                    <a:lnTo>
                      <a:pt x="368" y="1176"/>
                    </a:lnTo>
                    <a:lnTo>
                      <a:pt x="371" y="1179"/>
                    </a:lnTo>
                    <a:lnTo>
                      <a:pt x="369" y="1180"/>
                    </a:lnTo>
                    <a:lnTo>
                      <a:pt x="367" y="1177"/>
                    </a:lnTo>
                    <a:lnTo>
                      <a:pt x="365" y="1177"/>
                    </a:lnTo>
                    <a:lnTo>
                      <a:pt x="364" y="1177"/>
                    </a:lnTo>
                    <a:lnTo>
                      <a:pt x="363" y="1176"/>
                    </a:lnTo>
                    <a:lnTo>
                      <a:pt x="362" y="1176"/>
                    </a:lnTo>
                    <a:lnTo>
                      <a:pt x="360" y="1176"/>
                    </a:lnTo>
                    <a:lnTo>
                      <a:pt x="359" y="1175"/>
                    </a:lnTo>
                    <a:lnTo>
                      <a:pt x="359" y="1176"/>
                    </a:lnTo>
                    <a:lnTo>
                      <a:pt x="358" y="1176"/>
                    </a:lnTo>
                    <a:lnTo>
                      <a:pt x="358" y="1175"/>
                    </a:lnTo>
                    <a:lnTo>
                      <a:pt x="358" y="1174"/>
                    </a:lnTo>
                    <a:lnTo>
                      <a:pt x="357" y="1174"/>
                    </a:lnTo>
                    <a:lnTo>
                      <a:pt x="356" y="1174"/>
                    </a:lnTo>
                    <a:lnTo>
                      <a:pt x="354" y="1174"/>
                    </a:lnTo>
                    <a:lnTo>
                      <a:pt x="354" y="1175"/>
                    </a:lnTo>
                    <a:lnTo>
                      <a:pt x="352" y="1175"/>
                    </a:lnTo>
                    <a:lnTo>
                      <a:pt x="351" y="1177"/>
                    </a:lnTo>
                    <a:lnTo>
                      <a:pt x="348" y="1176"/>
                    </a:lnTo>
                    <a:lnTo>
                      <a:pt x="345" y="1174"/>
                    </a:lnTo>
                    <a:lnTo>
                      <a:pt x="342" y="1175"/>
                    </a:lnTo>
                    <a:lnTo>
                      <a:pt x="342" y="1174"/>
                    </a:lnTo>
                    <a:lnTo>
                      <a:pt x="342" y="1172"/>
                    </a:lnTo>
                    <a:lnTo>
                      <a:pt x="341" y="1172"/>
                    </a:lnTo>
                    <a:lnTo>
                      <a:pt x="342" y="1171"/>
                    </a:lnTo>
                    <a:lnTo>
                      <a:pt x="343" y="1169"/>
                    </a:lnTo>
                    <a:lnTo>
                      <a:pt x="343" y="1168"/>
                    </a:lnTo>
                    <a:lnTo>
                      <a:pt x="342" y="1166"/>
                    </a:lnTo>
                    <a:lnTo>
                      <a:pt x="342" y="1164"/>
                    </a:lnTo>
                    <a:lnTo>
                      <a:pt x="343" y="1161"/>
                    </a:lnTo>
                    <a:lnTo>
                      <a:pt x="346" y="1159"/>
                    </a:lnTo>
                    <a:lnTo>
                      <a:pt x="347" y="1160"/>
                    </a:lnTo>
                    <a:lnTo>
                      <a:pt x="348" y="1160"/>
                    </a:lnTo>
                    <a:lnTo>
                      <a:pt x="349" y="1161"/>
                    </a:lnTo>
                    <a:lnTo>
                      <a:pt x="351" y="1161"/>
                    </a:lnTo>
                    <a:lnTo>
                      <a:pt x="351" y="1163"/>
                    </a:lnTo>
                    <a:lnTo>
                      <a:pt x="348" y="1164"/>
                    </a:lnTo>
                    <a:lnTo>
                      <a:pt x="346" y="1163"/>
                    </a:lnTo>
                    <a:lnTo>
                      <a:pt x="346" y="1165"/>
                    </a:lnTo>
                    <a:lnTo>
                      <a:pt x="347" y="1166"/>
                    </a:lnTo>
                    <a:lnTo>
                      <a:pt x="347" y="1168"/>
                    </a:lnTo>
                    <a:lnTo>
                      <a:pt x="348" y="1168"/>
                    </a:lnTo>
                    <a:lnTo>
                      <a:pt x="349" y="1168"/>
                    </a:lnTo>
                    <a:lnTo>
                      <a:pt x="351" y="1165"/>
                    </a:lnTo>
                    <a:lnTo>
                      <a:pt x="351" y="1164"/>
                    </a:lnTo>
                    <a:lnTo>
                      <a:pt x="353" y="1163"/>
                    </a:lnTo>
                    <a:lnTo>
                      <a:pt x="351" y="1161"/>
                    </a:lnTo>
                    <a:lnTo>
                      <a:pt x="349" y="1160"/>
                    </a:lnTo>
                    <a:lnTo>
                      <a:pt x="348" y="1159"/>
                    </a:lnTo>
                    <a:lnTo>
                      <a:pt x="351" y="1159"/>
                    </a:lnTo>
                    <a:lnTo>
                      <a:pt x="352" y="1159"/>
                    </a:lnTo>
                    <a:lnTo>
                      <a:pt x="356" y="1156"/>
                    </a:lnTo>
                    <a:lnTo>
                      <a:pt x="360" y="1154"/>
                    </a:lnTo>
                    <a:lnTo>
                      <a:pt x="368" y="1154"/>
                    </a:lnTo>
                    <a:lnTo>
                      <a:pt x="370" y="1153"/>
                    </a:lnTo>
                    <a:lnTo>
                      <a:pt x="369" y="1150"/>
                    </a:lnTo>
                    <a:lnTo>
                      <a:pt x="367" y="1152"/>
                    </a:lnTo>
                    <a:lnTo>
                      <a:pt x="367" y="1150"/>
                    </a:lnTo>
                    <a:lnTo>
                      <a:pt x="365" y="1150"/>
                    </a:lnTo>
                    <a:lnTo>
                      <a:pt x="364" y="1150"/>
                    </a:lnTo>
                    <a:lnTo>
                      <a:pt x="363" y="1150"/>
                    </a:lnTo>
                    <a:lnTo>
                      <a:pt x="362" y="1150"/>
                    </a:lnTo>
                    <a:lnTo>
                      <a:pt x="360" y="1152"/>
                    </a:lnTo>
                    <a:lnTo>
                      <a:pt x="359" y="1152"/>
                    </a:lnTo>
                    <a:lnTo>
                      <a:pt x="359" y="1150"/>
                    </a:lnTo>
                    <a:lnTo>
                      <a:pt x="358" y="1150"/>
                    </a:lnTo>
                    <a:lnTo>
                      <a:pt x="357" y="1150"/>
                    </a:lnTo>
                    <a:lnTo>
                      <a:pt x="358" y="1150"/>
                    </a:lnTo>
                    <a:lnTo>
                      <a:pt x="356" y="1150"/>
                    </a:lnTo>
                    <a:lnTo>
                      <a:pt x="354" y="1150"/>
                    </a:lnTo>
                    <a:lnTo>
                      <a:pt x="354" y="1152"/>
                    </a:lnTo>
                    <a:lnTo>
                      <a:pt x="353" y="1152"/>
                    </a:lnTo>
                    <a:lnTo>
                      <a:pt x="352" y="1150"/>
                    </a:lnTo>
                    <a:lnTo>
                      <a:pt x="352" y="1149"/>
                    </a:lnTo>
                    <a:lnTo>
                      <a:pt x="351" y="1149"/>
                    </a:lnTo>
                    <a:lnTo>
                      <a:pt x="351" y="1150"/>
                    </a:lnTo>
                    <a:lnTo>
                      <a:pt x="351" y="1152"/>
                    </a:lnTo>
                    <a:lnTo>
                      <a:pt x="349" y="1153"/>
                    </a:lnTo>
                    <a:lnTo>
                      <a:pt x="347" y="1152"/>
                    </a:lnTo>
                    <a:lnTo>
                      <a:pt x="346" y="1152"/>
                    </a:lnTo>
                    <a:lnTo>
                      <a:pt x="346" y="1153"/>
                    </a:lnTo>
                    <a:lnTo>
                      <a:pt x="345" y="1153"/>
                    </a:lnTo>
                    <a:lnTo>
                      <a:pt x="343" y="1153"/>
                    </a:lnTo>
                    <a:lnTo>
                      <a:pt x="343" y="1152"/>
                    </a:lnTo>
                    <a:lnTo>
                      <a:pt x="342" y="1150"/>
                    </a:lnTo>
                    <a:lnTo>
                      <a:pt x="343" y="1149"/>
                    </a:lnTo>
                    <a:lnTo>
                      <a:pt x="341" y="1149"/>
                    </a:lnTo>
                    <a:lnTo>
                      <a:pt x="340" y="1149"/>
                    </a:lnTo>
                    <a:lnTo>
                      <a:pt x="338" y="1148"/>
                    </a:lnTo>
                    <a:lnTo>
                      <a:pt x="338" y="1147"/>
                    </a:lnTo>
                    <a:lnTo>
                      <a:pt x="337" y="1145"/>
                    </a:lnTo>
                    <a:lnTo>
                      <a:pt x="335" y="1145"/>
                    </a:lnTo>
                    <a:lnTo>
                      <a:pt x="336" y="1147"/>
                    </a:lnTo>
                    <a:lnTo>
                      <a:pt x="337" y="1148"/>
                    </a:lnTo>
                    <a:lnTo>
                      <a:pt x="336" y="1148"/>
                    </a:lnTo>
                    <a:lnTo>
                      <a:pt x="337" y="1149"/>
                    </a:lnTo>
                    <a:lnTo>
                      <a:pt x="336" y="1149"/>
                    </a:lnTo>
                    <a:lnTo>
                      <a:pt x="334" y="1149"/>
                    </a:lnTo>
                    <a:lnTo>
                      <a:pt x="331" y="1149"/>
                    </a:lnTo>
                    <a:lnTo>
                      <a:pt x="330" y="1150"/>
                    </a:lnTo>
                    <a:lnTo>
                      <a:pt x="331" y="1152"/>
                    </a:lnTo>
                    <a:lnTo>
                      <a:pt x="330" y="1153"/>
                    </a:lnTo>
                    <a:lnTo>
                      <a:pt x="330" y="1154"/>
                    </a:lnTo>
                    <a:lnTo>
                      <a:pt x="329" y="1154"/>
                    </a:lnTo>
                    <a:lnTo>
                      <a:pt x="327" y="1154"/>
                    </a:lnTo>
                    <a:lnTo>
                      <a:pt x="326" y="1155"/>
                    </a:lnTo>
                    <a:lnTo>
                      <a:pt x="326" y="1156"/>
                    </a:lnTo>
                    <a:lnTo>
                      <a:pt x="325" y="1156"/>
                    </a:lnTo>
                    <a:lnTo>
                      <a:pt x="324" y="1158"/>
                    </a:lnTo>
                    <a:lnTo>
                      <a:pt x="321" y="1155"/>
                    </a:lnTo>
                    <a:lnTo>
                      <a:pt x="320" y="1155"/>
                    </a:lnTo>
                    <a:lnTo>
                      <a:pt x="319" y="1156"/>
                    </a:lnTo>
                    <a:lnTo>
                      <a:pt x="318" y="1156"/>
                    </a:lnTo>
                    <a:lnTo>
                      <a:pt x="318" y="1158"/>
                    </a:lnTo>
                    <a:lnTo>
                      <a:pt x="318" y="1159"/>
                    </a:lnTo>
                    <a:lnTo>
                      <a:pt x="319" y="1160"/>
                    </a:lnTo>
                    <a:lnTo>
                      <a:pt x="319" y="1161"/>
                    </a:lnTo>
                    <a:lnTo>
                      <a:pt x="316" y="1161"/>
                    </a:lnTo>
                    <a:lnTo>
                      <a:pt x="308" y="1163"/>
                    </a:lnTo>
                    <a:lnTo>
                      <a:pt x="302" y="1163"/>
                    </a:lnTo>
                    <a:lnTo>
                      <a:pt x="297" y="1164"/>
                    </a:lnTo>
                    <a:lnTo>
                      <a:pt x="294" y="1165"/>
                    </a:lnTo>
                    <a:lnTo>
                      <a:pt x="292" y="1168"/>
                    </a:lnTo>
                    <a:lnTo>
                      <a:pt x="289" y="1168"/>
                    </a:lnTo>
                    <a:lnTo>
                      <a:pt x="288" y="1169"/>
                    </a:lnTo>
                    <a:lnTo>
                      <a:pt x="282" y="1170"/>
                    </a:lnTo>
                    <a:lnTo>
                      <a:pt x="281" y="1170"/>
                    </a:lnTo>
                    <a:lnTo>
                      <a:pt x="282" y="1171"/>
                    </a:lnTo>
                    <a:lnTo>
                      <a:pt x="283" y="1172"/>
                    </a:lnTo>
                    <a:lnTo>
                      <a:pt x="285" y="1174"/>
                    </a:lnTo>
                    <a:lnTo>
                      <a:pt x="282" y="1174"/>
                    </a:lnTo>
                    <a:lnTo>
                      <a:pt x="280" y="1175"/>
                    </a:lnTo>
                    <a:lnTo>
                      <a:pt x="276" y="1174"/>
                    </a:lnTo>
                    <a:lnTo>
                      <a:pt x="273" y="1174"/>
                    </a:lnTo>
                    <a:lnTo>
                      <a:pt x="272" y="1175"/>
                    </a:lnTo>
                    <a:lnTo>
                      <a:pt x="271" y="1175"/>
                    </a:lnTo>
                    <a:lnTo>
                      <a:pt x="270" y="1175"/>
                    </a:lnTo>
                    <a:lnTo>
                      <a:pt x="269" y="1176"/>
                    </a:lnTo>
                    <a:lnTo>
                      <a:pt x="269" y="1177"/>
                    </a:lnTo>
                    <a:lnTo>
                      <a:pt x="267" y="1177"/>
                    </a:lnTo>
                    <a:lnTo>
                      <a:pt x="266" y="1177"/>
                    </a:lnTo>
                    <a:lnTo>
                      <a:pt x="265" y="1180"/>
                    </a:lnTo>
                    <a:lnTo>
                      <a:pt x="266" y="1180"/>
                    </a:lnTo>
                    <a:lnTo>
                      <a:pt x="267" y="1180"/>
                    </a:lnTo>
                    <a:lnTo>
                      <a:pt x="269" y="1180"/>
                    </a:lnTo>
                    <a:lnTo>
                      <a:pt x="269" y="1181"/>
                    </a:lnTo>
                    <a:lnTo>
                      <a:pt x="272" y="1183"/>
                    </a:lnTo>
                    <a:lnTo>
                      <a:pt x="272" y="1185"/>
                    </a:lnTo>
                    <a:lnTo>
                      <a:pt x="272" y="1192"/>
                    </a:lnTo>
                    <a:lnTo>
                      <a:pt x="271" y="1197"/>
                    </a:lnTo>
                    <a:lnTo>
                      <a:pt x="269" y="1201"/>
                    </a:lnTo>
                    <a:lnTo>
                      <a:pt x="266" y="1203"/>
                    </a:lnTo>
                    <a:lnTo>
                      <a:pt x="262" y="1204"/>
                    </a:lnTo>
                    <a:lnTo>
                      <a:pt x="258" y="1207"/>
                    </a:lnTo>
                    <a:lnTo>
                      <a:pt x="253" y="1210"/>
                    </a:lnTo>
                    <a:lnTo>
                      <a:pt x="250" y="1213"/>
                    </a:lnTo>
                    <a:lnTo>
                      <a:pt x="245" y="1215"/>
                    </a:lnTo>
                    <a:lnTo>
                      <a:pt x="243" y="1216"/>
                    </a:lnTo>
                    <a:lnTo>
                      <a:pt x="242" y="1216"/>
                    </a:lnTo>
                    <a:lnTo>
                      <a:pt x="242" y="1218"/>
                    </a:lnTo>
                    <a:lnTo>
                      <a:pt x="240" y="1219"/>
                    </a:lnTo>
                    <a:lnTo>
                      <a:pt x="238" y="1220"/>
                    </a:lnTo>
                    <a:lnTo>
                      <a:pt x="236" y="1221"/>
                    </a:lnTo>
                    <a:lnTo>
                      <a:pt x="234" y="1223"/>
                    </a:lnTo>
                    <a:lnTo>
                      <a:pt x="234" y="1224"/>
                    </a:lnTo>
                    <a:lnTo>
                      <a:pt x="233" y="1224"/>
                    </a:lnTo>
                    <a:lnTo>
                      <a:pt x="233" y="1225"/>
                    </a:lnTo>
                    <a:lnTo>
                      <a:pt x="233" y="1226"/>
                    </a:lnTo>
                    <a:lnTo>
                      <a:pt x="232" y="1228"/>
                    </a:lnTo>
                    <a:lnTo>
                      <a:pt x="229" y="1229"/>
                    </a:lnTo>
                    <a:lnTo>
                      <a:pt x="229" y="1230"/>
                    </a:lnTo>
                    <a:lnTo>
                      <a:pt x="231" y="1231"/>
                    </a:lnTo>
                    <a:lnTo>
                      <a:pt x="229" y="1232"/>
                    </a:lnTo>
                    <a:lnTo>
                      <a:pt x="228" y="1232"/>
                    </a:lnTo>
                    <a:lnTo>
                      <a:pt x="227" y="1234"/>
                    </a:lnTo>
                    <a:lnTo>
                      <a:pt x="227" y="1235"/>
                    </a:lnTo>
                    <a:lnTo>
                      <a:pt x="223" y="1236"/>
                    </a:lnTo>
                    <a:lnTo>
                      <a:pt x="221" y="1239"/>
                    </a:lnTo>
                    <a:lnTo>
                      <a:pt x="221" y="1240"/>
                    </a:lnTo>
                    <a:lnTo>
                      <a:pt x="221" y="1242"/>
                    </a:lnTo>
                    <a:lnTo>
                      <a:pt x="218" y="1245"/>
                    </a:lnTo>
                    <a:lnTo>
                      <a:pt x="218" y="1246"/>
                    </a:lnTo>
                    <a:lnTo>
                      <a:pt x="213" y="1248"/>
                    </a:lnTo>
                    <a:lnTo>
                      <a:pt x="209" y="1248"/>
                    </a:lnTo>
                    <a:lnTo>
                      <a:pt x="207" y="1250"/>
                    </a:lnTo>
                    <a:lnTo>
                      <a:pt x="206" y="1252"/>
                    </a:lnTo>
                    <a:lnTo>
                      <a:pt x="202" y="1254"/>
                    </a:lnTo>
                    <a:lnTo>
                      <a:pt x="200" y="1256"/>
                    </a:lnTo>
                    <a:lnTo>
                      <a:pt x="200" y="1257"/>
                    </a:lnTo>
                    <a:lnTo>
                      <a:pt x="199" y="1258"/>
                    </a:lnTo>
                    <a:lnTo>
                      <a:pt x="196" y="1259"/>
                    </a:lnTo>
                    <a:lnTo>
                      <a:pt x="194" y="1261"/>
                    </a:lnTo>
                    <a:lnTo>
                      <a:pt x="194" y="1263"/>
                    </a:lnTo>
                    <a:lnTo>
                      <a:pt x="191" y="1263"/>
                    </a:lnTo>
                    <a:lnTo>
                      <a:pt x="190" y="1264"/>
                    </a:lnTo>
                    <a:lnTo>
                      <a:pt x="189" y="1265"/>
                    </a:lnTo>
                    <a:lnTo>
                      <a:pt x="188" y="1267"/>
                    </a:lnTo>
                    <a:lnTo>
                      <a:pt x="188" y="1268"/>
                    </a:lnTo>
                    <a:lnTo>
                      <a:pt x="187" y="1268"/>
                    </a:lnTo>
                    <a:lnTo>
                      <a:pt x="185" y="1269"/>
                    </a:lnTo>
                    <a:lnTo>
                      <a:pt x="183" y="1270"/>
                    </a:lnTo>
                    <a:lnTo>
                      <a:pt x="183" y="1272"/>
                    </a:lnTo>
                    <a:lnTo>
                      <a:pt x="183" y="1273"/>
                    </a:lnTo>
                    <a:lnTo>
                      <a:pt x="183" y="1274"/>
                    </a:lnTo>
                    <a:lnTo>
                      <a:pt x="182" y="1275"/>
                    </a:lnTo>
                    <a:lnTo>
                      <a:pt x="180" y="1277"/>
                    </a:lnTo>
                    <a:lnTo>
                      <a:pt x="179" y="1278"/>
                    </a:lnTo>
                    <a:lnTo>
                      <a:pt x="178" y="1279"/>
                    </a:lnTo>
                    <a:lnTo>
                      <a:pt x="178" y="1278"/>
                    </a:lnTo>
                    <a:lnTo>
                      <a:pt x="177" y="1278"/>
                    </a:lnTo>
                    <a:lnTo>
                      <a:pt x="177" y="1279"/>
                    </a:lnTo>
                    <a:lnTo>
                      <a:pt x="176" y="1279"/>
                    </a:lnTo>
                    <a:lnTo>
                      <a:pt x="173" y="1280"/>
                    </a:lnTo>
                    <a:lnTo>
                      <a:pt x="172" y="1280"/>
                    </a:lnTo>
                    <a:lnTo>
                      <a:pt x="173" y="1281"/>
                    </a:lnTo>
                    <a:lnTo>
                      <a:pt x="171" y="1285"/>
                    </a:lnTo>
                    <a:lnTo>
                      <a:pt x="168" y="1288"/>
                    </a:lnTo>
                    <a:lnTo>
                      <a:pt x="164" y="1290"/>
                    </a:lnTo>
                    <a:lnTo>
                      <a:pt x="164" y="1291"/>
                    </a:lnTo>
                    <a:lnTo>
                      <a:pt x="164" y="1292"/>
                    </a:lnTo>
                    <a:lnTo>
                      <a:pt x="163" y="1294"/>
                    </a:lnTo>
                    <a:lnTo>
                      <a:pt x="162" y="1295"/>
                    </a:lnTo>
                    <a:lnTo>
                      <a:pt x="161" y="1296"/>
                    </a:lnTo>
                    <a:lnTo>
                      <a:pt x="160" y="1296"/>
                    </a:lnTo>
                    <a:lnTo>
                      <a:pt x="158" y="1297"/>
                    </a:lnTo>
                    <a:lnTo>
                      <a:pt x="156" y="1297"/>
                    </a:lnTo>
                    <a:lnTo>
                      <a:pt x="155" y="1300"/>
                    </a:lnTo>
                    <a:lnTo>
                      <a:pt x="153" y="1300"/>
                    </a:lnTo>
                    <a:lnTo>
                      <a:pt x="152" y="1300"/>
                    </a:lnTo>
                    <a:lnTo>
                      <a:pt x="151" y="1301"/>
                    </a:lnTo>
                    <a:lnTo>
                      <a:pt x="151" y="1302"/>
                    </a:lnTo>
                    <a:lnTo>
                      <a:pt x="152" y="1303"/>
                    </a:lnTo>
                    <a:lnTo>
                      <a:pt x="151" y="1305"/>
                    </a:lnTo>
                    <a:lnTo>
                      <a:pt x="152" y="1306"/>
                    </a:lnTo>
                    <a:lnTo>
                      <a:pt x="151" y="1306"/>
                    </a:lnTo>
                    <a:lnTo>
                      <a:pt x="150" y="1307"/>
                    </a:lnTo>
                    <a:lnTo>
                      <a:pt x="147" y="1310"/>
                    </a:lnTo>
                    <a:lnTo>
                      <a:pt x="146" y="1312"/>
                    </a:lnTo>
                    <a:lnTo>
                      <a:pt x="144" y="1312"/>
                    </a:lnTo>
                    <a:lnTo>
                      <a:pt x="141" y="1312"/>
                    </a:lnTo>
                    <a:lnTo>
                      <a:pt x="136" y="1314"/>
                    </a:lnTo>
                    <a:lnTo>
                      <a:pt x="134" y="1314"/>
                    </a:lnTo>
                    <a:lnTo>
                      <a:pt x="131" y="1316"/>
                    </a:lnTo>
                    <a:lnTo>
                      <a:pt x="129" y="1316"/>
                    </a:lnTo>
                    <a:lnTo>
                      <a:pt x="125" y="1314"/>
                    </a:lnTo>
                    <a:lnTo>
                      <a:pt x="124" y="1314"/>
                    </a:lnTo>
                    <a:lnTo>
                      <a:pt x="122" y="1316"/>
                    </a:lnTo>
                    <a:lnTo>
                      <a:pt x="122" y="1317"/>
                    </a:lnTo>
                    <a:lnTo>
                      <a:pt x="123" y="1317"/>
                    </a:lnTo>
                    <a:lnTo>
                      <a:pt x="123" y="1318"/>
                    </a:lnTo>
                    <a:lnTo>
                      <a:pt x="119" y="1319"/>
                    </a:lnTo>
                    <a:lnTo>
                      <a:pt x="118" y="1321"/>
                    </a:lnTo>
                    <a:lnTo>
                      <a:pt x="118" y="1322"/>
                    </a:lnTo>
                    <a:lnTo>
                      <a:pt x="118" y="1321"/>
                    </a:lnTo>
                    <a:lnTo>
                      <a:pt x="118" y="1318"/>
                    </a:lnTo>
                    <a:lnTo>
                      <a:pt x="114" y="1317"/>
                    </a:lnTo>
                    <a:lnTo>
                      <a:pt x="113" y="1318"/>
                    </a:lnTo>
                    <a:lnTo>
                      <a:pt x="112" y="1318"/>
                    </a:lnTo>
                    <a:lnTo>
                      <a:pt x="111" y="1321"/>
                    </a:lnTo>
                    <a:lnTo>
                      <a:pt x="109" y="1324"/>
                    </a:lnTo>
                    <a:lnTo>
                      <a:pt x="111" y="1325"/>
                    </a:lnTo>
                    <a:lnTo>
                      <a:pt x="112" y="1324"/>
                    </a:lnTo>
                    <a:lnTo>
                      <a:pt x="111" y="1327"/>
                    </a:lnTo>
                    <a:lnTo>
                      <a:pt x="109" y="1327"/>
                    </a:lnTo>
                    <a:lnTo>
                      <a:pt x="109" y="1325"/>
                    </a:lnTo>
                    <a:lnTo>
                      <a:pt x="107" y="1327"/>
                    </a:lnTo>
                    <a:lnTo>
                      <a:pt x="106" y="1327"/>
                    </a:lnTo>
                    <a:lnTo>
                      <a:pt x="104" y="1328"/>
                    </a:lnTo>
                    <a:lnTo>
                      <a:pt x="106" y="1329"/>
                    </a:lnTo>
                    <a:lnTo>
                      <a:pt x="106" y="1330"/>
                    </a:lnTo>
                    <a:lnTo>
                      <a:pt x="104" y="1334"/>
                    </a:lnTo>
                    <a:lnTo>
                      <a:pt x="102" y="1337"/>
                    </a:lnTo>
                    <a:lnTo>
                      <a:pt x="100" y="1338"/>
                    </a:lnTo>
                    <a:lnTo>
                      <a:pt x="97" y="1340"/>
                    </a:lnTo>
                    <a:lnTo>
                      <a:pt x="96" y="1341"/>
                    </a:lnTo>
                    <a:lnTo>
                      <a:pt x="95" y="1343"/>
                    </a:lnTo>
                    <a:lnTo>
                      <a:pt x="93" y="1343"/>
                    </a:lnTo>
                    <a:lnTo>
                      <a:pt x="93" y="1341"/>
                    </a:lnTo>
                    <a:lnTo>
                      <a:pt x="92" y="1341"/>
                    </a:lnTo>
                    <a:lnTo>
                      <a:pt x="91" y="1343"/>
                    </a:lnTo>
                    <a:lnTo>
                      <a:pt x="90" y="1344"/>
                    </a:lnTo>
                    <a:lnTo>
                      <a:pt x="90" y="1346"/>
                    </a:lnTo>
                    <a:lnTo>
                      <a:pt x="90" y="1348"/>
                    </a:lnTo>
                    <a:lnTo>
                      <a:pt x="91" y="1349"/>
                    </a:lnTo>
                    <a:lnTo>
                      <a:pt x="91" y="1350"/>
                    </a:lnTo>
                    <a:lnTo>
                      <a:pt x="90" y="1351"/>
                    </a:lnTo>
                    <a:lnTo>
                      <a:pt x="89" y="1351"/>
                    </a:lnTo>
                    <a:lnTo>
                      <a:pt x="87" y="1352"/>
                    </a:lnTo>
                    <a:lnTo>
                      <a:pt x="87" y="1354"/>
                    </a:lnTo>
                    <a:lnTo>
                      <a:pt x="86" y="1355"/>
                    </a:lnTo>
                    <a:lnTo>
                      <a:pt x="84" y="1357"/>
                    </a:lnTo>
                    <a:lnTo>
                      <a:pt x="84" y="1359"/>
                    </a:lnTo>
                    <a:lnTo>
                      <a:pt x="84" y="1360"/>
                    </a:lnTo>
                    <a:lnTo>
                      <a:pt x="84" y="1361"/>
                    </a:lnTo>
                    <a:lnTo>
                      <a:pt x="82" y="1362"/>
                    </a:lnTo>
                    <a:lnTo>
                      <a:pt x="81" y="1363"/>
                    </a:lnTo>
                    <a:lnTo>
                      <a:pt x="79" y="1362"/>
                    </a:lnTo>
                    <a:lnTo>
                      <a:pt x="79" y="1363"/>
                    </a:lnTo>
                    <a:lnTo>
                      <a:pt x="78" y="1363"/>
                    </a:lnTo>
                    <a:lnTo>
                      <a:pt x="75" y="1363"/>
                    </a:lnTo>
                    <a:lnTo>
                      <a:pt x="74" y="1365"/>
                    </a:lnTo>
                    <a:lnTo>
                      <a:pt x="73" y="1365"/>
                    </a:lnTo>
                    <a:lnTo>
                      <a:pt x="73" y="1363"/>
                    </a:lnTo>
                    <a:lnTo>
                      <a:pt x="71" y="1363"/>
                    </a:lnTo>
                    <a:lnTo>
                      <a:pt x="71" y="1365"/>
                    </a:lnTo>
                    <a:lnTo>
                      <a:pt x="71" y="1366"/>
                    </a:lnTo>
                    <a:lnTo>
                      <a:pt x="70" y="1367"/>
                    </a:lnTo>
                    <a:lnTo>
                      <a:pt x="70" y="1368"/>
                    </a:lnTo>
                    <a:lnTo>
                      <a:pt x="67" y="1370"/>
                    </a:lnTo>
                    <a:lnTo>
                      <a:pt x="64" y="1370"/>
                    </a:lnTo>
                    <a:lnTo>
                      <a:pt x="63" y="1368"/>
                    </a:lnTo>
                    <a:lnTo>
                      <a:pt x="62" y="1368"/>
                    </a:lnTo>
                    <a:lnTo>
                      <a:pt x="62" y="1370"/>
                    </a:lnTo>
                    <a:lnTo>
                      <a:pt x="60" y="1370"/>
                    </a:lnTo>
                    <a:lnTo>
                      <a:pt x="59" y="1368"/>
                    </a:lnTo>
                    <a:lnTo>
                      <a:pt x="59" y="1370"/>
                    </a:lnTo>
                    <a:lnTo>
                      <a:pt x="58" y="1370"/>
                    </a:lnTo>
                    <a:lnTo>
                      <a:pt x="57" y="1368"/>
                    </a:lnTo>
                    <a:lnTo>
                      <a:pt x="55" y="1368"/>
                    </a:lnTo>
                    <a:lnTo>
                      <a:pt x="55" y="1370"/>
                    </a:lnTo>
                    <a:lnTo>
                      <a:pt x="55" y="1372"/>
                    </a:lnTo>
                    <a:lnTo>
                      <a:pt x="54" y="1372"/>
                    </a:lnTo>
                    <a:lnTo>
                      <a:pt x="53" y="1371"/>
                    </a:lnTo>
                    <a:lnTo>
                      <a:pt x="52" y="1368"/>
                    </a:lnTo>
                    <a:lnTo>
                      <a:pt x="51" y="1368"/>
                    </a:lnTo>
                    <a:lnTo>
                      <a:pt x="49" y="1371"/>
                    </a:lnTo>
                    <a:lnTo>
                      <a:pt x="47" y="1371"/>
                    </a:lnTo>
                    <a:lnTo>
                      <a:pt x="46" y="1371"/>
                    </a:lnTo>
                    <a:lnTo>
                      <a:pt x="44" y="1371"/>
                    </a:lnTo>
                    <a:lnTo>
                      <a:pt x="43" y="1370"/>
                    </a:lnTo>
                    <a:lnTo>
                      <a:pt x="42" y="1368"/>
                    </a:lnTo>
                    <a:lnTo>
                      <a:pt x="42" y="1367"/>
                    </a:lnTo>
                    <a:lnTo>
                      <a:pt x="42" y="1366"/>
                    </a:lnTo>
                    <a:lnTo>
                      <a:pt x="41" y="1365"/>
                    </a:lnTo>
                    <a:lnTo>
                      <a:pt x="40" y="1365"/>
                    </a:lnTo>
                    <a:lnTo>
                      <a:pt x="38" y="1365"/>
                    </a:lnTo>
                    <a:lnTo>
                      <a:pt x="37" y="1363"/>
                    </a:lnTo>
                    <a:lnTo>
                      <a:pt x="35" y="1362"/>
                    </a:lnTo>
                    <a:lnTo>
                      <a:pt x="32" y="1362"/>
                    </a:lnTo>
                    <a:lnTo>
                      <a:pt x="32" y="1363"/>
                    </a:lnTo>
                    <a:lnTo>
                      <a:pt x="31" y="1363"/>
                    </a:lnTo>
                    <a:lnTo>
                      <a:pt x="29" y="1365"/>
                    </a:lnTo>
                    <a:lnTo>
                      <a:pt x="26" y="1365"/>
                    </a:lnTo>
                    <a:lnTo>
                      <a:pt x="22" y="1363"/>
                    </a:lnTo>
                    <a:lnTo>
                      <a:pt x="21" y="1362"/>
                    </a:lnTo>
                    <a:lnTo>
                      <a:pt x="21" y="1361"/>
                    </a:lnTo>
                    <a:lnTo>
                      <a:pt x="19" y="1360"/>
                    </a:lnTo>
                    <a:lnTo>
                      <a:pt x="18" y="1360"/>
                    </a:lnTo>
                    <a:lnTo>
                      <a:pt x="18" y="1361"/>
                    </a:lnTo>
                    <a:lnTo>
                      <a:pt x="16" y="1361"/>
                    </a:lnTo>
                    <a:lnTo>
                      <a:pt x="15" y="1362"/>
                    </a:lnTo>
                    <a:lnTo>
                      <a:pt x="15" y="1365"/>
                    </a:lnTo>
                    <a:lnTo>
                      <a:pt x="14" y="1366"/>
                    </a:lnTo>
                    <a:lnTo>
                      <a:pt x="13" y="1366"/>
                    </a:lnTo>
                    <a:lnTo>
                      <a:pt x="11" y="1367"/>
                    </a:lnTo>
                    <a:lnTo>
                      <a:pt x="13" y="1368"/>
                    </a:lnTo>
                    <a:lnTo>
                      <a:pt x="14" y="1368"/>
                    </a:lnTo>
                    <a:lnTo>
                      <a:pt x="15" y="1368"/>
                    </a:lnTo>
                    <a:lnTo>
                      <a:pt x="14" y="1366"/>
                    </a:lnTo>
                    <a:lnTo>
                      <a:pt x="15" y="1366"/>
                    </a:lnTo>
                    <a:lnTo>
                      <a:pt x="18" y="1366"/>
                    </a:lnTo>
                    <a:lnTo>
                      <a:pt x="19" y="1367"/>
                    </a:lnTo>
                    <a:lnTo>
                      <a:pt x="20" y="1367"/>
                    </a:lnTo>
                    <a:lnTo>
                      <a:pt x="22" y="1367"/>
                    </a:lnTo>
                    <a:lnTo>
                      <a:pt x="24" y="1366"/>
                    </a:lnTo>
                    <a:lnTo>
                      <a:pt x="25" y="1366"/>
                    </a:lnTo>
                    <a:lnTo>
                      <a:pt x="24" y="1367"/>
                    </a:lnTo>
                    <a:lnTo>
                      <a:pt x="26" y="1370"/>
                    </a:lnTo>
                    <a:lnTo>
                      <a:pt x="27" y="1371"/>
                    </a:lnTo>
                    <a:lnTo>
                      <a:pt x="25" y="1371"/>
                    </a:lnTo>
                    <a:lnTo>
                      <a:pt x="24" y="1371"/>
                    </a:lnTo>
                    <a:lnTo>
                      <a:pt x="24" y="1372"/>
                    </a:lnTo>
                    <a:lnTo>
                      <a:pt x="20" y="1372"/>
                    </a:lnTo>
                    <a:lnTo>
                      <a:pt x="19" y="1373"/>
                    </a:lnTo>
                    <a:lnTo>
                      <a:pt x="15" y="1374"/>
                    </a:lnTo>
                    <a:lnTo>
                      <a:pt x="11" y="1374"/>
                    </a:lnTo>
                    <a:lnTo>
                      <a:pt x="11" y="1376"/>
                    </a:lnTo>
                    <a:lnTo>
                      <a:pt x="10" y="1377"/>
                    </a:lnTo>
                    <a:lnTo>
                      <a:pt x="9" y="1376"/>
                    </a:lnTo>
                    <a:lnTo>
                      <a:pt x="8" y="1373"/>
                    </a:lnTo>
                    <a:lnTo>
                      <a:pt x="6" y="1373"/>
                    </a:lnTo>
                    <a:lnTo>
                      <a:pt x="6" y="1374"/>
                    </a:lnTo>
                    <a:lnTo>
                      <a:pt x="5" y="1377"/>
                    </a:lnTo>
                    <a:lnTo>
                      <a:pt x="5" y="1378"/>
                    </a:lnTo>
                    <a:lnTo>
                      <a:pt x="5" y="1381"/>
                    </a:lnTo>
                    <a:lnTo>
                      <a:pt x="5" y="1383"/>
                    </a:lnTo>
                    <a:lnTo>
                      <a:pt x="4" y="1384"/>
                    </a:lnTo>
                    <a:lnTo>
                      <a:pt x="4" y="1386"/>
                    </a:lnTo>
                    <a:lnTo>
                      <a:pt x="3" y="1386"/>
                    </a:lnTo>
                    <a:lnTo>
                      <a:pt x="2" y="1387"/>
                    </a:lnTo>
                    <a:lnTo>
                      <a:pt x="2" y="1388"/>
                    </a:lnTo>
                    <a:lnTo>
                      <a:pt x="4" y="1390"/>
                    </a:lnTo>
                    <a:lnTo>
                      <a:pt x="5" y="1392"/>
                    </a:lnTo>
                    <a:lnTo>
                      <a:pt x="6" y="1394"/>
                    </a:lnTo>
                    <a:lnTo>
                      <a:pt x="9" y="1397"/>
                    </a:lnTo>
                    <a:lnTo>
                      <a:pt x="9" y="1399"/>
                    </a:lnTo>
                    <a:lnTo>
                      <a:pt x="9" y="1400"/>
                    </a:lnTo>
                    <a:lnTo>
                      <a:pt x="10" y="1401"/>
                    </a:lnTo>
                    <a:lnTo>
                      <a:pt x="11" y="1403"/>
                    </a:lnTo>
                    <a:lnTo>
                      <a:pt x="11" y="1406"/>
                    </a:lnTo>
                    <a:lnTo>
                      <a:pt x="10" y="1409"/>
                    </a:lnTo>
                    <a:lnTo>
                      <a:pt x="8" y="1411"/>
                    </a:lnTo>
                    <a:lnTo>
                      <a:pt x="6" y="1411"/>
                    </a:lnTo>
                    <a:lnTo>
                      <a:pt x="5" y="1412"/>
                    </a:lnTo>
                    <a:lnTo>
                      <a:pt x="6" y="1414"/>
                    </a:lnTo>
                    <a:lnTo>
                      <a:pt x="8" y="1414"/>
                    </a:lnTo>
                    <a:lnTo>
                      <a:pt x="6" y="1415"/>
                    </a:lnTo>
                    <a:lnTo>
                      <a:pt x="5" y="1415"/>
                    </a:lnTo>
                    <a:lnTo>
                      <a:pt x="4" y="1415"/>
                    </a:lnTo>
                    <a:lnTo>
                      <a:pt x="4" y="1414"/>
                    </a:lnTo>
                    <a:lnTo>
                      <a:pt x="3" y="1414"/>
                    </a:lnTo>
                    <a:lnTo>
                      <a:pt x="2" y="1415"/>
                    </a:lnTo>
                    <a:lnTo>
                      <a:pt x="2" y="1416"/>
                    </a:lnTo>
                    <a:lnTo>
                      <a:pt x="0" y="1419"/>
                    </a:lnTo>
                    <a:lnTo>
                      <a:pt x="2" y="1421"/>
                    </a:lnTo>
                    <a:lnTo>
                      <a:pt x="2" y="1422"/>
                    </a:lnTo>
                    <a:lnTo>
                      <a:pt x="3" y="1422"/>
                    </a:lnTo>
                    <a:lnTo>
                      <a:pt x="2" y="1423"/>
                    </a:lnTo>
                    <a:lnTo>
                      <a:pt x="3" y="1423"/>
                    </a:lnTo>
                    <a:lnTo>
                      <a:pt x="3" y="1425"/>
                    </a:lnTo>
                    <a:lnTo>
                      <a:pt x="5" y="1427"/>
                    </a:lnTo>
                    <a:lnTo>
                      <a:pt x="8" y="1428"/>
                    </a:lnTo>
                    <a:lnTo>
                      <a:pt x="8" y="1430"/>
                    </a:lnTo>
                    <a:lnTo>
                      <a:pt x="8" y="1431"/>
                    </a:lnTo>
                    <a:lnTo>
                      <a:pt x="8" y="1433"/>
                    </a:lnTo>
                    <a:lnTo>
                      <a:pt x="9" y="1434"/>
                    </a:lnTo>
                    <a:lnTo>
                      <a:pt x="8" y="1434"/>
                    </a:lnTo>
                    <a:lnTo>
                      <a:pt x="6" y="1434"/>
                    </a:lnTo>
                    <a:lnTo>
                      <a:pt x="8" y="1436"/>
                    </a:lnTo>
                    <a:lnTo>
                      <a:pt x="9" y="1437"/>
                    </a:lnTo>
                    <a:lnTo>
                      <a:pt x="9" y="1438"/>
                    </a:lnTo>
                    <a:lnTo>
                      <a:pt x="8" y="1441"/>
                    </a:lnTo>
                    <a:lnTo>
                      <a:pt x="9" y="1443"/>
                    </a:lnTo>
                    <a:lnTo>
                      <a:pt x="9" y="1446"/>
                    </a:lnTo>
                    <a:lnTo>
                      <a:pt x="8" y="1448"/>
                    </a:lnTo>
                    <a:lnTo>
                      <a:pt x="5" y="1449"/>
                    </a:lnTo>
                    <a:lnTo>
                      <a:pt x="4" y="1449"/>
                    </a:lnTo>
                    <a:lnTo>
                      <a:pt x="3" y="1448"/>
                    </a:lnTo>
                    <a:lnTo>
                      <a:pt x="3" y="1449"/>
                    </a:lnTo>
                    <a:lnTo>
                      <a:pt x="5" y="1452"/>
                    </a:lnTo>
                    <a:lnTo>
                      <a:pt x="6" y="1454"/>
                    </a:lnTo>
                    <a:lnTo>
                      <a:pt x="8" y="1455"/>
                    </a:lnTo>
                    <a:lnTo>
                      <a:pt x="9" y="1455"/>
                    </a:lnTo>
                    <a:lnTo>
                      <a:pt x="10" y="1454"/>
                    </a:lnTo>
                    <a:lnTo>
                      <a:pt x="11" y="1453"/>
                    </a:lnTo>
                    <a:lnTo>
                      <a:pt x="10" y="1452"/>
                    </a:lnTo>
                    <a:lnTo>
                      <a:pt x="10" y="1450"/>
                    </a:lnTo>
                    <a:lnTo>
                      <a:pt x="11" y="1450"/>
                    </a:lnTo>
                    <a:lnTo>
                      <a:pt x="11" y="1449"/>
                    </a:lnTo>
                    <a:lnTo>
                      <a:pt x="14" y="1448"/>
                    </a:lnTo>
                    <a:lnTo>
                      <a:pt x="16" y="1446"/>
                    </a:lnTo>
                    <a:lnTo>
                      <a:pt x="20" y="1442"/>
                    </a:lnTo>
                    <a:lnTo>
                      <a:pt x="21" y="1442"/>
                    </a:lnTo>
                    <a:lnTo>
                      <a:pt x="21" y="1441"/>
                    </a:lnTo>
                    <a:lnTo>
                      <a:pt x="22" y="1439"/>
                    </a:lnTo>
                    <a:lnTo>
                      <a:pt x="22" y="1438"/>
                    </a:lnTo>
                    <a:lnTo>
                      <a:pt x="21" y="1437"/>
                    </a:lnTo>
                    <a:lnTo>
                      <a:pt x="22" y="1437"/>
                    </a:lnTo>
                    <a:lnTo>
                      <a:pt x="24" y="1437"/>
                    </a:lnTo>
                    <a:lnTo>
                      <a:pt x="26" y="1434"/>
                    </a:lnTo>
                    <a:lnTo>
                      <a:pt x="25" y="1433"/>
                    </a:lnTo>
                    <a:lnTo>
                      <a:pt x="25" y="1432"/>
                    </a:lnTo>
                    <a:lnTo>
                      <a:pt x="26" y="1432"/>
                    </a:lnTo>
                    <a:lnTo>
                      <a:pt x="27" y="1430"/>
                    </a:lnTo>
                    <a:lnTo>
                      <a:pt x="29" y="1432"/>
                    </a:lnTo>
                    <a:lnTo>
                      <a:pt x="31" y="1433"/>
                    </a:lnTo>
                    <a:lnTo>
                      <a:pt x="35" y="1433"/>
                    </a:lnTo>
                    <a:lnTo>
                      <a:pt x="38" y="1437"/>
                    </a:lnTo>
                    <a:lnTo>
                      <a:pt x="42" y="1441"/>
                    </a:lnTo>
                    <a:lnTo>
                      <a:pt x="42" y="1439"/>
                    </a:lnTo>
                    <a:lnTo>
                      <a:pt x="42" y="1438"/>
                    </a:lnTo>
                    <a:lnTo>
                      <a:pt x="43" y="1438"/>
                    </a:lnTo>
                    <a:lnTo>
                      <a:pt x="43" y="1437"/>
                    </a:lnTo>
                    <a:lnTo>
                      <a:pt x="44" y="1439"/>
                    </a:lnTo>
                    <a:lnTo>
                      <a:pt x="43" y="1441"/>
                    </a:lnTo>
                    <a:lnTo>
                      <a:pt x="46" y="1442"/>
                    </a:lnTo>
                    <a:lnTo>
                      <a:pt x="46" y="1448"/>
                    </a:lnTo>
                    <a:lnTo>
                      <a:pt x="48" y="1452"/>
                    </a:lnTo>
                    <a:lnTo>
                      <a:pt x="49" y="1452"/>
                    </a:lnTo>
                    <a:lnTo>
                      <a:pt x="49" y="1450"/>
                    </a:lnTo>
                    <a:lnTo>
                      <a:pt x="53" y="1450"/>
                    </a:lnTo>
                    <a:lnTo>
                      <a:pt x="55" y="1452"/>
                    </a:lnTo>
                    <a:lnTo>
                      <a:pt x="57" y="1450"/>
                    </a:lnTo>
                    <a:lnTo>
                      <a:pt x="57" y="1449"/>
                    </a:lnTo>
                    <a:lnTo>
                      <a:pt x="58" y="1450"/>
                    </a:lnTo>
                    <a:lnTo>
                      <a:pt x="55" y="1452"/>
                    </a:lnTo>
                    <a:lnTo>
                      <a:pt x="58" y="1453"/>
                    </a:lnTo>
                    <a:lnTo>
                      <a:pt x="62" y="1453"/>
                    </a:lnTo>
                    <a:lnTo>
                      <a:pt x="63" y="1453"/>
                    </a:lnTo>
                    <a:lnTo>
                      <a:pt x="64" y="1453"/>
                    </a:lnTo>
                    <a:lnTo>
                      <a:pt x="65" y="1450"/>
                    </a:lnTo>
                    <a:lnTo>
                      <a:pt x="69" y="1448"/>
                    </a:lnTo>
                    <a:lnTo>
                      <a:pt x="70" y="1448"/>
                    </a:lnTo>
                    <a:lnTo>
                      <a:pt x="73" y="1448"/>
                    </a:lnTo>
                    <a:lnTo>
                      <a:pt x="74" y="1447"/>
                    </a:lnTo>
                    <a:lnTo>
                      <a:pt x="74" y="1444"/>
                    </a:lnTo>
                    <a:lnTo>
                      <a:pt x="74" y="1443"/>
                    </a:lnTo>
                    <a:lnTo>
                      <a:pt x="74" y="1442"/>
                    </a:lnTo>
                    <a:lnTo>
                      <a:pt x="75" y="1442"/>
                    </a:lnTo>
                    <a:lnTo>
                      <a:pt x="76" y="1442"/>
                    </a:lnTo>
                    <a:lnTo>
                      <a:pt x="76" y="1439"/>
                    </a:lnTo>
                    <a:lnTo>
                      <a:pt x="79" y="1436"/>
                    </a:lnTo>
                    <a:lnTo>
                      <a:pt x="79" y="1434"/>
                    </a:lnTo>
                    <a:lnTo>
                      <a:pt x="78" y="1434"/>
                    </a:lnTo>
                    <a:lnTo>
                      <a:pt x="79" y="1434"/>
                    </a:lnTo>
                    <a:lnTo>
                      <a:pt x="79" y="1433"/>
                    </a:lnTo>
                    <a:lnTo>
                      <a:pt x="79" y="1432"/>
                    </a:lnTo>
                    <a:lnTo>
                      <a:pt x="80" y="1431"/>
                    </a:lnTo>
                    <a:lnTo>
                      <a:pt x="81" y="1430"/>
                    </a:lnTo>
                    <a:lnTo>
                      <a:pt x="81" y="1432"/>
                    </a:lnTo>
                    <a:lnTo>
                      <a:pt x="81" y="1434"/>
                    </a:lnTo>
                    <a:lnTo>
                      <a:pt x="84" y="1436"/>
                    </a:lnTo>
                    <a:lnTo>
                      <a:pt x="84" y="1437"/>
                    </a:lnTo>
                    <a:lnTo>
                      <a:pt x="82" y="1437"/>
                    </a:lnTo>
                    <a:lnTo>
                      <a:pt x="81" y="1438"/>
                    </a:lnTo>
                    <a:lnTo>
                      <a:pt x="81" y="1439"/>
                    </a:lnTo>
                    <a:lnTo>
                      <a:pt x="81" y="1441"/>
                    </a:lnTo>
                    <a:lnTo>
                      <a:pt x="82" y="1441"/>
                    </a:lnTo>
                    <a:lnTo>
                      <a:pt x="82" y="1439"/>
                    </a:lnTo>
                    <a:lnTo>
                      <a:pt x="82" y="1438"/>
                    </a:lnTo>
                    <a:lnTo>
                      <a:pt x="85" y="1437"/>
                    </a:lnTo>
                    <a:lnTo>
                      <a:pt x="86" y="1437"/>
                    </a:lnTo>
                    <a:lnTo>
                      <a:pt x="86" y="1438"/>
                    </a:lnTo>
                    <a:lnTo>
                      <a:pt x="85" y="1441"/>
                    </a:lnTo>
                    <a:lnTo>
                      <a:pt x="86" y="1442"/>
                    </a:lnTo>
                    <a:lnTo>
                      <a:pt x="87" y="1443"/>
                    </a:lnTo>
                    <a:lnTo>
                      <a:pt x="87" y="1442"/>
                    </a:lnTo>
                    <a:lnTo>
                      <a:pt x="90" y="1441"/>
                    </a:lnTo>
                    <a:lnTo>
                      <a:pt x="90" y="1442"/>
                    </a:lnTo>
                    <a:lnTo>
                      <a:pt x="91" y="1442"/>
                    </a:lnTo>
                    <a:lnTo>
                      <a:pt x="91" y="1441"/>
                    </a:lnTo>
                    <a:lnTo>
                      <a:pt x="89" y="1438"/>
                    </a:lnTo>
                    <a:lnTo>
                      <a:pt x="91" y="1438"/>
                    </a:lnTo>
                    <a:lnTo>
                      <a:pt x="92" y="1438"/>
                    </a:lnTo>
                    <a:lnTo>
                      <a:pt x="93" y="1437"/>
                    </a:lnTo>
                    <a:lnTo>
                      <a:pt x="93" y="1436"/>
                    </a:lnTo>
                    <a:lnTo>
                      <a:pt x="92" y="1436"/>
                    </a:lnTo>
                    <a:lnTo>
                      <a:pt x="92" y="1434"/>
                    </a:lnTo>
                    <a:lnTo>
                      <a:pt x="92" y="1433"/>
                    </a:lnTo>
                    <a:lnTo>
                      <a:pt x="95" y="1434"/>
                    </a:lnTo>
                    <a:lnTo>
                      <a:pt x="97" y="1436"/>
                    </a:lnTo>
                    <a:lnTo>
                      <a:pt x="98" y="1437"/>
                    </a:lnTo>
                    <a:lnTo>
                      <a:pt x="98" y="1438"/>
                    </a:lnTo>
                    <a:lnTo>
                      <a:pt x="103" y="1439"/>
                    </a:lnTo>
                    <a:lnTo>
                      <a:pt x="109" y="1436"/>
                    </a:lnTo>
                    <a:lnTo>
                      <a:pt x="111" y="1433"/>
                    </a:lnTo>
                    <a:lnTo>
                      <a:pt x="112" y="1433"/>
                    </a:lnTo>
                    <a:lnTo>
                      <a:pt x="112" y="1434"/>
                    </a:lnTo>
                    <a:lnTo>
                      <a:pt x="113" y="1436"/>
                    </a:lnTo>
                    <a:lnTo>
                      <a:pt x="114" y="1436"/>
                    </a:lnTo>
                    <a:lnTo>
                      <a:pt x="114" y="1434"/>
                    </a:lnTo>
                    <a:lnTo>
                      <a:pt x="115" y="1433"/>
                    </a:lnTo>
                    <a:lnTo>
                      <a:pt x="117" y="1432"/>
                    </a:lnTo>
                    <a:lnTo>
                      <a:pt x="119" y="1432"/>
                    </a:lnTo>
                    <a:lnTo>
                      <a:pt x="122" y="1432"/>
                    </a:lnTo>
                    <a:lnTo>
                      <a:pt x="124" y="1432"/>
                    </a:lnTo>
                    <a:lnTo>
                      <a:pt x="124" y="1431"/>
                    </a:lnTo>
                    <a:lnTo>
                      <a:pt x="125" y="1431"/>
                    </a:lnTo>
                    <a:lnTo>
                      <a:pt x="127" y="1431"/>
                    </a:lnTo>
                    <a:lnTo>
                      <a:pt x="127" y="1430"/>
                    </a:lnTo>
                    <a:lnTo>
                      <a:pt x="129" y="1428"/>
                    </a:lnTo>
                    <a:lnTo>
                      <a:pt x="129" y="1430"/>
                    </a:lnTo>
                    <a:lnTo>
                      <a:pt x="130" y="1430"/>
                    </a:lnTo>
                    <a:lnTo>
                      <a:pt x="131" y="1428"/>
                    </a:lnTo>
                    <a:lnTo>
                      <a:pt x="133" y="1428"/>
                    </a:lnTo>
                    <a:lnTo>
                      <a:pt x="133" y="1427"/>
                    </a:lnTo>
                    <a:lnTo>
                      <a:pt x="135" y="1427"/>
                    </a:lnTo>
                    <a:lnTo>
                      <a:pt x="135" y="1428"/>
                    </a:lnTo>
                    <a:lnTo>
                      <a:pt x="134" y="1428"/>
                    </a:lnTo>
                    <a:lnTo>
                      <a:pt x="134" y="1431"/>
                    </a:lnTo>
                    <a:lnTo>
                      <a:pt x="135" y="1431"/>
                    </a:lnTo>
                    <a:lnTo>
                      <a:pt x="135" y="1430"/>
                    </a:lnTo>
                    <a:lnTo>
                      <a:pt x="141" y="1430"/>
                    </a:lnTo>
                    <a:lnTo>
                      <a:pt x="141" y="1431"/>
                    </a:lnTo>
                    <a:lnTo>
                      <a:pt x="140" y="1432"/>
                    </a:lnTo>
                    <a:lnTo>
                      <a:pt x="141" y="1433"/>
                    </a:lnTo>
                    <a:lnTo>
                      <a:pt x="142" y="1432"/>
                    </a:lnTo>
                    <a:lnTo>
                      <a:pt x="145" y="1434"/>
                    </a:lnTo>
                    <a:lnTo>
                      <a:pt x="144" y="1436"/>
                    </a:lnTo>
                    <a:lnTo>
                      <a:pt x="140" y="1439"/>
                    </a:lnTo>
                    <a:lnTo>
                      <a:pt x="139" y="1441"/>
                    </a:lnTo>
                    <a:lnTo>
                      <a:pt x="140" y="1442"/>
                    </a:lnTo>
                    <a:lnTo>
                      <a:pt x="139" y="1442"/>
                    </a:lnTo>
                    <a:lnTo>
                      <a:pt x="136" y="1443"/>
                    </a:lnTo>
                    <a:lnTo>
                      <a:pt x="136" y="1442"/>
                    </a:lnTo>
                    <a:lnTo>
                      <a:pt x="135" y="1443"/>
                    </a:lnTo>
                    <a:lnTo>
                      <a:pt x="136" y="1443"/>
                    </a:lnTo>
                    <a:lnTo>
                      <a:pt x="139" y="1444"/>
                    </a:lnTo>
                    <a:lnTo>
                      <a:pt x="141" y="1444"/>
                    </a:lnTo>
                    <a:lnTo>
                      <a:pt x="142" y="1444"/>
                    </a:lnTo>
                    <a:lnTo>
                      <a:pt x="142" y="1446"/>
                    </a:lnTo>
                    <a:lnTo>
                      <a:pt x="144" y="1444"/>
                    </a:lnTo>
                    <a:lnTo>
                      <a:pt x="145" y="1444"/>
                    </a:lnTo>
                    <a:lnTo>
                      <a:pt x="144" y="1443"/>
                    </a:lnTo>
                    <a:lnTo>
                      <a:pt x="141" y="1442"/>
                    </a:lnTo>
                    <a:lnTo>
                      <a:pt x="144" y="1441"/>
                    </a:lnTo>
                    <a:lnTo>
                      <a:pt x="147" y="1437"/>
                    </a:lnTo>
                    <a:lnTo>
                      <a:pt x="151" y="1438"/>
                    </a:lnTo>
                    <a:lnTo>
                      <a:pt x="151" y="1442"/>
                    </a:lnTo>
                    <a:lnTo>
                      <a:pt x="156" y="1444"/>
                    </a:lnTo>
                    <a:lnTo>
                      <a:pt x="158" y="1446"/>
                    </a:lnTo>
                    <a:lnTo>
                      <a:pt x="161" y="1448"/>
                    </a:lnTo>
                    <a:lnTo>
                      <a:pt x="162" y="1449"/>
                    </a:lnTo>
                    <a:lnTo>
                      <a:pt x="163" y="1448"/>
                    </a:lnTo>
                    <a:lnTo>
                      <a:pt x="166" y="1449"/>
                    </a:lnTo>
                    <a:lnTo>
                      <a:pt x="167" y="1450"/>
                    </a:lnTo>
                    <a:lnTo>
                      <a:pt x="167" y="1452"/>
                    </a:lnTo>
                    <a:lnTo>
                      <a:pt x="166" y="1453"/>
                    </a:lnTo>
                    <a:lnTo>
                      <a:pt x="166" y="1454"/>
                    </a:lnTo>
                    <a:lnTo>
                      <a:pt x="167" y="1454"/>
                    </a:lnTo>
                    <a:lnTo>
                      <a:pt x="167" y="1453"/>
                    </a:lnTo>
                    <a:lnTo>
                      <a:pt x="168" y="1453"/>
                    </a:lnTo>
                    <a:lnTo>
                      <a:pt x="169" y="1454"/>
                    </a:lnTo>
                    <a:lnTo>
                      <a:pt x="172" y="1455"/>
                    </a:lnTo>
                    <a:lnTo>
                      <a:pt x="176" y="1458"/>
                    </a:lnTo>
                    <a:lnTo>
                      <a:pt x="178" y="1457"/>
                    </a:lnTo>
                    <a:lnTo>
                      <a:pt x="179" y="1455"/>
                    </a:lnTo>
                    <a:lnTo>
                      <a:pt x="182" y="1457"/>
                    </a:lnTo>
                    <a:lnTo>
                      <a:pt x="183" y="1458"/>
                    </a:lnTo>
                    <a:lnTo>
                      <a:pt x="185" y="1460"/>
                    </a:lnTo>
                    <a:lnTo>
                      <a:pt x="189" y="1461"/>
                    </a:lnTo>
                    <a:lnTo>
                      <a:pt x="189" y="1463"/>
                    </a:lnTo>
                    <a:lnTo>
                      <a:pt x="189" y="1465"/>
                    </a:lnTo>
                    <a:lnTo>
                      <a:pt x="189" y="1468"/>
                    </a:lnTo>
                    <a:lnTo>
                      <a:pt x="189" y="1470"/>
                    </a:lnTo>
                    <a:lnTo>
                      <a:pt x="188" y="1469"/>
                    </a:lnTo>
                    <a:lnTo>
                      <a:pt x="187" y="1469"/>
                    </a:lnTo>
                    <a:lnTo>
                      <a:pt x="185" y="1468"/>
                    </a:lnTo>
                    <a:lnTo>
                      <a:pt x="184" y="1468"/>
                    </a:lnTo>
                    <a:lnTo>
                      <a:pt x="183" y="1466"/>
                    </a:lnTo>
                    <a:lnTo>
                      <a:pt x="183" y="1465"/>
                    </a:lnTo>
                    <a:lnTo>
                      <a:pt x="182" y="1466"/>
                    </a:lnTo>
                    <a:lnTo>
                      <a:pt x="182" y="1468"/>
                    </a:lnTo>
                    <a:lnTo>
                      <a:pt x="183" y="1469"/>
                    </a:lnTo>
                    <a:lnTo>
                      <a:pt x="184" y="1470"/>
                    </a:lnTo>
                    <a:lnTo>
                      <a:pt x="183" y="1471"/>
                    </a:lnTo>
                    <a:lnTo>
                      <a:pt x="182" y="1472"/>
                    </a:lnTo>
                    <a:lnTo>
                      <a:pt x="180" y="1472"/>
                    </a:lnTo>
                    <a:lnTo>
                      <a:pt x="180" y="1474"/>
                    </a:lnTo>
                    <a:lnTo>
                      <a:pt x="179" y="1476"/>
                    </a:lnTo>
                    <a:lnTo>
                      <a:pt x="177" y="1476"/>
                    </a:lnTo>
                    <a:lnTo>
                      <a:pt x="177" y="1477"/>
                    </a:lnTo>
                    <a:lnTo>
                      <a:pt x="178" y="1479"/>
                    </a:lnTo>
                    <a:lnTo>
                      <a:pt x="179" y="1477"/>
                    </a:lnTo>
                    <a:lnTo>
                      <a:pt x="180" y="1475"/>
                    </a:lnTo>
                    <a:lnTo>
                      <a:pt x="183" y="1475"/>
                    </a:lnTo>
                    <a:lnTo>
                      <a:pt x="184" y="1472"/>
                    </a:lnTo>
                    <a:lnTo>
                      <a:pt x="184" y="1471"/>
                    </a:lnTo>
                    <a:lnTo>
                      <a:pt x="185" y="1471"/>
                    </a:lnTo>
                    <a:lnTo>
                      <a:pt x="187" y="1471"/>
                    </a:lnTo>
                    <a:lnTo>
                      <a:pt x="189" y="1470"/>
                    </a:lnTo>
                    <a:lnTo>
                      <a:pt x="193" y="1470"/>
                    </a:lnTo>
                    <a:lnTo>
                      <a:pt x="194" y="1469"/>
                    </a:lnTo>
                    <a:lnTo>
                      <a:pt x="196" y="1466"/>
                    </a:lnTo>
                    <a:lnTo>
                      <a:pt x="195" y="1465"/>
                    </a:lnTo>
                    <a:lnTo>
                      <a:pt x="194" y="1464"/>
                    </a:lnTo>
                    <a:lnTo>
                      <a:pt x="194" y="1461"/>
                    </a:lnTo>
                    <a:lnTo>
                      <a:pt x="193" y="1461"/>
                    </a:lnTo>
                    <a:lnTo>
                      <a:pt x="193" y="1460"/>
                    </a:lnTo>
                    <a:lnTo>
                      <a:pt x="190" y="1459"/>
                    </a:lnTo>
                    <a:lnTo>
                      <a:pt x="191" y="1457"/>
                    </a:lnTo>
                    <a:lnTo>
                      <a:pt x="190" y="1452"/>
                    </a:lnTo>
                    <a:lnTo>
                      <a:pt x="190" y="1449"/>
                    </a:lnTo>
                    <a:lnTo>
                      <a:pt x="195" y="1448"/>
                    </a:lnTo>
                    <a:lnTo>
                      <a:pt x="198" y="1447"/>
                    </a:lnTo>
                    <a:lnTo>
                      <a:pt x="199" y="1447"/>
                    </a:lnTo>
                    <a:lnTo>
                      <a:pt x="200" y="1447"/>
                    </a:lnTo>
                    <a:lnTo>
                      <a:pt x="202" y="1443"/>
                    </a:lnTo>
                    <a:lnTo>
                      <a:pt x="205" y="1438"/>
                    </a:lnTo>
                    <a:lnTo>
                      <a:pt x="205" y="1434"/>
                    </a:lnTo>
                    <a:lnTo>
                      <a:pt x="205" y="1431"/>
                    </a:lnTo>
                    <a:lnTo>
                      <a:pt x="204" y="1428"/>
                    </a:lnTo>
                    <a:lnTo>
                      <a:pt x="204" y="1427"/>
                    </a:lnTo>
                    <a:lnTo>
                      <a:pt x="204" y="1425"/>
                    </a:lnTo>
                    <a:lnTo>
                      <a:pt x="204" y="1423"/>
                    </a:lnTo>
                    <a:lnTo>
                      <a:pt x="202" y="1419"/>
                    </a:lnTo>
                    <a:lnTo>
                      <a:pt x="204" y="1417"/>
                    </a:lnTo>
                    <a:lnTo>
                      <a:pt x="205" y="1416"/>
                    </a:lnTo>
                    <a:lnTo>
                      <a:pt x="206" y="1416"/>
                    </a:lnTo>
                    <a:lnTo>
                      <a:pt x="207" y="1416"/>
                    </a:lnTo>
                    <a:lnTo>
                      <a:pt x="207" y="1415"/>
                    </a:lnTo>
                    <a:lnTo>
                      <a:pt x="209" y="1414"/>
                    </a:lnTo>
                    <a:lnTo>
                      <a:pt x="209" y="1409"/>
                    </a:lnTo>
                    <a:lnTo>
                      <a:pt x="207" y="1405"/>
                    </a:lnTo>
                    <a:lnTo>
                      <a:pt x="207" y="1404"/>
                    </a:lnTo>
                    <a:lnTo>
                      <a:pt x="209" y="1403"/>
                    </a:lnTo>
                    <a:lnTo>
                      <a:pt x="207" y="1400"/>
                    </a:lnTo>
                    <a:lnTo>
                      <a:pt x="206" y="1399"/>
                    </a:lnTo>
                    <a:lnTo>
                      <a:pt x="206" y="1397"/>
                    </a:lnTo>
                    <a:lnTo>
                      <a:pt x="206" y="1395"/>
                    </a:lnTo>
                    <a:lnTo>
                      <a:pt x="209" y="1392"/>
                    </a:lnTo>
                    <a:lnTo>
                      <a:pt x="212" y="1389"/>
                    </a:lnTo>
                    <a:lnTo>
                      <a:pt x="215" y="1387"/>
                    </a:lnTo>
                    <a:lnTo>
                      <a:pt x="217" y="1384"/>
                    </a:lnTo>
                    <a:lnTo>
                      <a:pt x="220" y="1382"/>
                    </a:lnTo>
                    <a:lnTo>
                      <a:pt x="221" y="1379"/>
                    </a:lnTo>
                    <a:lnTo>
                      <a:pt x="221" y="1377"/>
                    </a:lnTo>
                    <a:lnTo>
                      <a:pt x="222" y="1378"/>
                    </a:lnTo>
                    <a:lnTo>
                      <a:pt x="223" y="1378"/>
                    </a:lnTo>
                    <a:lnTo>
                      <a:pt x="223" y="1377"/>
                    </a:lnTo>
                    <a:lnTo>
                      <a:pt x="222" y="1377"/>
                    </a:lnTo>
                    <a:lnTo>
                      <a:pt x="224" y="1376"/>
                    </a:lnTo>
                    <a:lnTo>
                      <a:pt x="224" y="1377"/>
                    </a:lnTo>
                    <a:lnTo>
                      <a:pt x="226" y="1377"/>
                    </a:lnTo>
                    <a:lnTo>
                      <a:pt x="224" y="1374"/>
                    </a:lnTo>
                    <a:lnTo>
                      <a:pt x="227" y="1373"/>
                    </a:lnTo>
                    <a:lnTo>
                      <a:pt x="227" y="1374"/>
                    </a:lnTo>
                    <a:lnTo>
                      <a:pt x="226" y="1374"/>
                    </a:lnTo>
                    <a:lnTo>
                      <a:pt x="227" y="1376"/>
                    </a:lnTo>
                    <a:lnTo>
                      <a:pt x="228" y="1376"/>
                    </a:lnTo>
                    <a:lnTo>
                      <a:pt x="229" y="1373"/>
                    </a:lnTo>
                    <a:lnTo>
                      <a:pt x="233" y="1373"/>
                    </a:lnTo>
                    <a:lnTo>
                      <a:pt x="236" y="1373"/>
                    </a:lnTo>
                    <a:lnTo>
                      <a:pt x="234" y="1374"/>
                    </a:lnTo>
                    <a:lnTo>
                      <a:pt x="237" y="1374"/>
                    </a:lnTo>
                    <a:lnTo>
                      <a:pt x="239" y="1374"/>
                    </a:lnTo>
                    <a:lnTo>
                      <a:pt x="238" y="1376"/>
                    </a:lnTo>
                    <a:lnTo>
                      <a:pt x="242" y="1377"/>
                    </a:lnTo>
                    <a:lnTo>
                      <a:pt x="243" y="1374"/>
                    </a:lnTo>
                    <a:lnTo>
                      <a:pt x="248" y="1374"/>
                    </a:lnTo>
                    <a:lnTo>
                      <a:pt x="249" y="1373"/>
                    </a:lnTo>
                    <a:lnTo>
                      <a:pt x="250" y="1374"/>
                    </a:lnTo>
                    <a:lnTo>
                      <a:pt x="249" y="1374"/>
                    </a:lnTo>
                    <a:lnTo>
                      <a:pt x="249" y="1376"/>
                    </a:lnTo>
                    <a:lnTo>
                      <a:pt x="248" y="1377"/>
                    </a:lnTo>
                    <a:lnTo>
                      <a:pt x="247" y="1377"/>
                    </a:lnTo>
                    <a:lnTo>
                      <a:pt x="245" y="1377"/>
                    </a:lnTo>
                    <a:lnTo>
                      <a:pt x="245" y="1378"/>
                    </a:lnTo>
                    <a:lnTo>
                      <a:pt x="247" y="1378"/>
                    </a:lnTo>
                    <a:lnTo>
                      <a:pt x="248" y="1378"/>
                    </a:lnTo>
                    <a:lnTo>
                      <a:pt x="248" y="1379"/>
                    </a:lnTo>
                    <a:lnTo>
                      <a:pt x="247" y="1383"/>
                    </a:lnTo>
                    <a:lnTo>
                      <a:pt x="248" y="1384"/>
                    </a:lnTo>
                    <a:lnTo>
                      <a:pt x="249" y="1387"/>
                    </a:lnTo>
                    <a:lnTo>
                      <a:pt x="250" y="1388"/>
                    </a:lnTo>
                    <a:lnTo>
                      <a:pt x="249" y="1389"/>
                    </a:lnTo>
                    <a:lnTo>
                      <a:pt x="249" y="1390"/>
                    </a:lnTo>
                    <a:lnTo>
                      <a:pt x="249" y="1393"/>
                    </a:lnTo>
                    <a:lnTo>
                      <a:pt x="251" y="1394"/>
                    </a:lnTo>
                    <a:lnTo>
                      <a:pt x="251" y="1395"/>
                    </a:lnTo>
                    <a:lnTo>
                      <a:pt x="253" y="1395"/>
                    </a:lnTo>
                    <a:lnTo>
                      <a:pt x="254" y="1395"/>
                    </a:lnTo>
                    <a:lnTo>
                      <a:pt x="255" y="1397"/>
                    </a:lnTo>
                    <a:lnTo>
                      <a:pt x="253" y="1398"/>
                    </a:lnTo>
                    <a:lnTo>
                      <a:pt x="253" y="1399"/>
                    </a:lnTo>
                    <a:lnTo>
                      <a:pt x="251" y="1400"/>
                    </a:lnTo>
                    <a:lnTo>
                      <a:pt x="253" y="1401"/>
                    </a:lnTo>
                    <a:lnTo>
                      <a:pt x="254" y="1404"/>
                    </a:lnTo>
                    <a:lnTo>
                      <a:pt x="256" y="1404"/>
                    </a:lnTo>
                    <a:lnTo>
                      <a:pt x="259" y="1401"/>
                    </a:lnTo>
                    <a:lnTo>
                      <a:pt x="261" y="1399"/>
                    </a:lnTo>
                    <a:lnTo>
                      <a:pt x="261" y="1398"/>
                    </a:lnTo>
                    <a:lnTo>
                      <a:pt x="262" y="1398"/>
                    </a:lnTo>
                    <a:lnTo>
                      <a:pt x="264" y="1399"/>
                    </a:lnTo>
                    <a:lnTo>
                      <a:pt x="264" y="1400"/>
                    </a:lnTo>
                    <a:lnTo>
                      <a:pt x="265" y="1401"/>
                    </a:lnTo>
                    <a:lnTo>
                      <a:pt x="269" y="1403"/>
                    </a:lnTo>
                    <a:lnTo>
                      <a:pt x="270" y="1403"/>
                    </a:lnTo>
                    <a:lnTo>
                      <a:pt x="271" y="1401"/>
                    </a:lnTo>
                    <a:lnTo>
                      <a:pt x="271" y="1400"/>
                    </a:lnTo>
                    <a:lnTo>
                      <a:pt x="272" y="1400"/>
                    </a:lnTo>
                    <a:lnTo>
                      <a:pt x="275" y="1399"/>
                    </a:lnTo>
                    <a:lnTo>
                      <a:pt x="276" y="1398"/>
                    </a:lnTo>
                    <a:lnTo>
                      <a:pt x="277" y="1397"/>
                    </a:lnTo>
                    <a:lnTo>
                      <a:pt x="278" y="1397"/>
                    </a:lnTo>
                    <a:lnTo>
                      <a:pt x="283" y="1395"/>
                    </a:lnTo>
                    <a:lnTo>
                      <a:pt x="285" y="1397"/>
                    </a:lnTo>
                    <a:lnTo>
                      <a:pt x="286" y="1395"/>
                    </a:lnTo>
                    <a:lnTo>
                      <a:pt x="288" y="1394"/>
                    </a:lnTo>
                    <a:lnTo>
                      <a:pt x="288" y="1393"/>
                    </a:lnTo>
                    <a:lnTo>
                      <a:pt x="287" y="1393"/>
                    </a:lnTo>
                    <a:lnTo>
                      <a:pt x="285" y="1393"/>
                    </a:lnTo>
                    <a:lnTo>
                      <a:pt x="286" y="1392"/>
                    </a:lnTo>
                    <a:lnTo>
                      <a:pt x="286" y="1390"/>
                    </a:lnTo>
                    <a:lnTo>
                      <a:pt x="286" y="1389"/>
                    </a:lnTo>
                    <a:lnTo>
                      <a:pt x="289" y="1390"/>
                    </a:lnTo>
                    <a:lnTo>
                      <a:pt x="291" y="1389"/>
                    </a:lnTo>
                    <a:lnTo>
                      <a:pt x="292" y="1387"/>
                    </a:lnTo>
                    <a:lnTo>
                      <a:pt x="292" y="1384"/>
                    </a:lnTo>
                    <a:lnTo>
                      <a:pt x="294" y="1382"/>
                    </a:lnTo>
                    <a:lnTo>
                      <a:pt x="297" y="1383"/>
                    </a:lnTo>
                    <a:lnTo>
                      <a:pt x="298" y="1384"/>
                    </a:lnTo>
                    <a:lnTo>
                      <a:pt x="299" y="1386"/>
                    </a:lnTo>
                    <a:lnTo>
                      <a:pt x="300" y="1386"/>
                    </a:lnTo>
                    <a:lnTo>
                      <a:pt x="300" y="1384"/>
                    </a:lnTo>
                    <a:lnTo>
                      <a:pt x="303" y="1383"/>
                    </a:lnTo>
                    <a:lnTo>
                      <a:pt x="303" y="1382"/>
                    </a:lnTo>
                    <a:lnTo>
                      <a:pt x="305" y="1382"/>
                    </a:lnTo>
                    <a:lnTo>
                      <a:pt x="305" y="1381"/>
                    </a:lnTo>
                    <a:lnTo>
                      <a:pt x="305" y="1379"/>
                    </a:lnTo>
                    <a:lnTo>
                      <a:pt x="307" y="1379"/>
                    </a:lnTo>
                    <a:lnTo>
                      <a:pt x="308" y="1379"/>
                    </a:lnTo>
                    <a:lnTo>
                      <a:pt x="310" y="1378"/>
                    </a:lnTo>
                    <a:lnTo>
                      <a:pt x="311" y="1379"/>
                    </a:lnTo>
                    <a:lnTo>
                      <a:pt x="314" y="1378"/>
                    </a:lnTo>
                    <a:lnTo>
                      <a:pt x="315" y="1377"/>
                    </a:lnTo>
                    <a:lnTo>
                      <a:pt x="316" y="1377"/>
                    </a:lnTo>
                    <a:lnTo>
                      <a:pt x="318" y="1378"/>
                    </a:lnTo>
                    <a:lnTo>
                      <a:pt x="321" y="1378"/>
                    </a:lnTo>
                    <a:lnTo>
                      <a:pt x="322" y="1378"/>
                    </a:lnTo>
                    <a:lnTo>
                      <a:pt x="325" y="1379"/>
                    </a:lnTo>
                    <a:lnTo>
                      <a:pt x="326" y="1379"/>
                    </a:lnTo>
                    <a:lnTo>
                      <a:pt x="326" y="1378"/>
                    </a:lnTo>
                    <a:lnTo>
                      <a:pt x="330" y="1377"/>
                    </a:lnTo>
                    <a:lnTo>
                      <a:pt x="332" y="1377"/>
                    </a:lnTo>
                    <a:lnTo>
                      <a:pt x="335" y="1376"/>
                    </a:lnTo>
                    <a:lnTo>
                      <a:pt x="336" y="1373"/>
                    </a:lnTo>
                    <a:lnTo>
                      <a:pt x="336" y="1372"/>
                    </a:lnTo>
                    <a:lnTo>
                      <a:pt x="336" y="1370"/>
                    </a:lnTo>
                    <a:lnTo>
                      <a:pt x="335" y="1368"/>
                    </a:lnTo>
                    <a:lnTo>
                      <a:pt x="332" y="1367"/>
                    </a:lnTo>
                    <a:lnTo>
                      <a:pt x="334" y="1367"/>
                    </a:lnTo>
                    <a:lnTo>
                      <a:pt x="336" y="1367"/>
                    </a:lnTo>
                    <a:lnTo>
                      <a:pt x="335" y="1367"/>
                    </a:lnTo>
                    <a:lnTo>
                      <a:pt x="335" y="1366"/>
                    </a:lnTo>
                    <a:lnTo>
                      <a:pt x="338" y="1367"/>
                    </a:lnTo>
                    <a:lnTo>
                      <a:pt x="341" y="1370"/>
                    </a:lnTo>
                    <a:lnTo>
                      <a:pt x="342" y="1368"/>
                    </a:lnTo>
                    <a:lnTo>
                      <a:pt x="343" y="1367"/>
                    </a:lnTo>
                    <a:lnTo>
                      <a:pt x="346" y="1367"/>
                    </a:lnTo>
                    <a:lnTo>
                      <a:pt x="348" y="1366"/>
                    </a:lnTo>
                    <a:lnTo>
                      <a:pt x="351" y="1365"/>
                    </a:lnTo>
                    <a:lnTo>
                      <a:pt x="356" y="1363"/>
                    </a:lnTo>
                    <a:lnTo>
                      <a:pt x="358" y="1360"/>
                    </a:lnTo>
                    <a:lnTo>
                      <a:pt x="359" y="1361"/>
                    </a:lnTo>
                    <a:lnTo>
                      <a:pt x="360" y="1359"/>
                    </a:lnTo>
                    <a:lnTo>
                      <a:pt x="362" y="1360"/>
                    </a:lnTo>
                    <a:lnTo>
                      <a:pt x="363" y="1361"/>
                    </a:lnTo>
                    <a:lnTo>
                      <a:pt x="363" y="1365"/>
                    </a:lnTo>
                    <a:lnTo>
                      <a:pt x="362" y="1365"/>
                    </a:lnTo>
                    <a:lnTo>
                      <a:pt x="359" y="1366"/>
                    </a:lnTo>
                    <a:lnTo>
                      <a:pt x="358" y="1366"/>
                    </a:lnTo>
                    <a:lnTo>
                      <a:pt x="358" y="1367"/>
                    </a:lnTo>
                    <a:lnTo>
                      <a:pt x="360" y="1367"/>
                    </a:lnTo>
                    <a:lnTo>
                      <a:pt x="364" y="1367"/>
                    </a:lnTo>
                    <a:lnTo>
                      <a:pt x="364" y="1368"/>
                    </a:lnTo>
                    <a:lnTo>
                      <a:pt x="367" y="1368"/>
                    </a:lnTo>
                    <a:lnTo>
                      <a:pt x="368" y="1368"/>
                    </a:lnTo>
                    <a:lnTo>
                      <a:pt x="369" y="1370"/>
                    </a:lnTo>
                    <a:lnTo>
                      <a:pt x="370" y="1370"/>
                    </a:lnTo>
                    <a:lnTo>
                      <a:pt x="371" y="1370"/>
                    </a:lnTo>
                    <a:lnTo>
                      <a:pt x="373" y="1370"/>
                    </a:lnTo>
                    <a:lnTo>
                      <a:pt x="374" y="1371"/>
                    </a:lnTo>
                    <a:lnTo>
                      <a:pt x="374" y="1372"/>
                    </a:lnTo>
                    <a:lnTo>
                      <a:pt x="378" y="1372"/>
                    </a:lnTo>
                    <a:lnTo>
                      <a:pt x="378" y="1371"/>
                    </a:lnTo>
                    <a:lnTo>
                      <a:pt x="378" y="1368"/>
                    </a:lnTo>
                    <a:lnTo>
                      <a:pt x="379" y="1362"/>
                    </a:lnTo>
                    <a:lnTo>
                      <a:pt x="380" y="1361"/>
                    </a:lnTo>
                    <a:lnTo>
                      <a:pt x="381" y="1361"/>
                    </a:lnTo>
                    <a:lnTo>
                      <a:pt x="380" y="1359"/>
                    </a:lnTo>
                    <a:lnTo>
                      <a:pt x="378" y="1357"/>
                    </a:lnTo>
                    <a:lnTo>
                      <a:pt x="379" y="1356"/>
                    </a:lnTo>
                    <a:lnTo>
                      <a:pt x="385" y="1361"/>
                    </a:lnTo>
                    <a:lnTo>
                      <a:pt x="386" y="1360"/>
                    </a:lnTo>
                    <a:lnTo>
                      <a:pt x="382" y="1356"/>
                    </a:lnTo>
                    <a:lnTo>
                      <a:pt x="382" y="1355"/>
                    </a:lnTo>
                    <a:lnTo>
                      <a:pt x="387" y="1357"/>
                    </a:lnTo>
                    <a:lnTo>
                      <a:pt x="387" y="1352"/>
                    </a:lnTo>
                    <a:lnTo>
                      <a:pt x="390" y="1352"/>
                    </a:lnTo>
                    <a:lnTo>
                      <a:pt x="390" y="1355"/>
                    </a:lnTo>
                    <a:lnTo>
                      <a:pt x="394" y="1355"/>
                    </a:lnTo>
                    <a:lnTo>
                      <a:pt x="395" y="1355"/>
                    </a:lnTo>
                    <a:lnTo>
                      <a:pt x="391" y="1357"/>
                    </a:lnTo>
                    <a:lnTo>
                      <a:pt x="392" y="1357"/>
                    </a:lnTo>
                    <a:lnTo>
                      <a:pt x="394" y="1359"/>
                    </a:lnTo>
                    <a:lnTo>
                      <a:pt x="395" y="1359"/>
                    </a:lnTo>
                    <a:lnTo>
                      <a:pt x="396" y="1357"/>
                    </a:lnTo>
                    <a:lnTo>
                      <a:pt x="398" y="1357"/>
                    </a:lnTo>
                    <a:lnTo>
                      <a:pt x="401" y="1356"/>
                    </a:lnTo>
                    <a:lnTo>
                      <a:pt x="402" y="1355"/>
                    </a:lnTo>
                    <a:lnTo>
                      <a:pt x="406" y="1354"/>
                    </a:lnTo>
                    <a:lnTo>
                      <a:pt x="408" y="1354"/>
                    </a:lnTo>
                    <a:lnTo>
                      <a:pt x="411" y="1352"/>
                    </a:lnTo>
                    <a:lnTo>
                      <a:pt x="409" y="1351"/>
                    </a:lnTo>
                    <a:lnTo>
                      <a:pt x="409" y="1350"/>
                    </a:lnTo>
                    <a:lnTo>
                      <a:pt x="411" y="1349"/>
                    </a:lnTo>
                    <a:lnTo>
                      <a:pt x="414" y="1349"/>
                    </a:lnTo>
                    <a:lnTo>
                      <a:pt x="416" y="1348"/>
                    </a:lnTo>
                    <a:lnTo>
                      <a:pt x="418" y="1348"/>
                    </a:lnTo>
                    <a:lnTo>
                      <a:pt x="418" y="1346"/>
                    </a:lnTo>
                    <a:lnTo>
                      <a:pt x="420" y="1344"/>
                    </a:lnTo>
                    <a:lnTo>
                      <a:pt x="422" y="1344"/>
                    </a:lnTo>
                    <a:lnTo>
                      <a:pt x="422" y="1346"/>
                    </a:lnTo>
                    <a:lnTo>
                      <a:pt x="424" y="1346"/>
                    </a:lnTo>
                    <a:lnTo>
                      <a:pt x="424" y="1345"/>
                    </a:lnTo>
                    <a:lnTo>
                      <a:pt x="424" y="1344"/>
                    </a:lnTo>
                    <a:lnTo>
                      <a:pt x="423" y="1344"/>
                    </a:lnTo>
                    <a:lnTo>
                      <a:pt x="423" y="1343"/>
                    </a:lnTo>
                    <a:lnTo>
                      <a:pt x="424" y="1343"/>
                    </a:lnTo>
                    <a:lnTo>
                      <a:pt x="424" y="1341"/>
                    </a:lnTo>
                    <a:lnTo>
                      <a:pt x="425" y="1339"/>
                    </a:lnTo>
                    <a:lnTo>
                      <a:pt x="427" y="1337"/>
                    </a:lnTo>
                    <a:lnTo>
                      <a:pt x="427" y="1343"/>
                    </a:lnTo>
                    <a:lnTo>
                      <a:pt x="427" y="1352"/>
                    </a:lnTo>
                    <a:lnTo>
                      <a:pt x="433" y="1354"/>
                    </a:lnTo>
                    <a:lnTo>
                      <a:pt x="431" y="1350"/>
                    </a:lnTo>
                    <a:lnTo>
                      <a:pt x="429" y="1349"/>
                    </a:lnTo>
                    <a:lnTo>
                      <a:pt x="429" y="1348"/>
                    </a:lnTo>
                    <a:lnTo>
                      <a:pt x="431" y="1348"/>
                    </a:lnTo>
                    <a:lnTo>
                      <a:pt x="431" y="1345"/>
                    </a:lnTo>
                    <a:lnTo>
                      <a:pt x="433" y="1345"/>
                    </a:lnTo>
                    <a:lnTo>
                      <a:pt x="433" y="1348"/>
                    </a:lnTo>
                    <a:lnTo>
                      <a:pt x="433" y="1349"/>
                    </a:lnTo>
                    <a:lnTo>
                      <a:pt x="434" y="1350"/>
                    </a:lnTo>
                    <a:lnTo>
                      <a:pt x="435" y="1348"/>
                    </a:lnTo>
                    <a:lnTo>
                      <a:pt x="436" y="1349"/>
                    </a:lnTo>
                    <a:lnTo>
                      <a:pt x="435" y="1351"/>
                    </a:lnTo>
                    <a:lnTo>
                      <a:pt x="435" y="1352"/>
                    </a:lnTo>
                    <a:lnTo>
                      <a:pt x="435" y="1354"/>
                    </a:lnTo>
                    <a:lnTo>
                      <a:pt x="436" y="1354"/>
                    </a:lnTo>
                    <a:lnTo>
                      <a:pt x="436" y="1355"/>
                    </a:lnTo>
                    <a:lnTo>
                      <a:pt x="436" y="1356"/>
                    </a:lnTo>
                    <a:lnTo>
                      <a:pt x="440" y="1359"/>
                    </a:lnTo>
                    <a:lnTo>
                      <a:pt x="443" y="1360"/>
                    </a:lnTo>
                    <a:lnTo>
                      <a:pt x="444" y="1361"/>
                    </a:lnTo>
                    <a:lnTo>
                      <a:pt x="443" y="1359"/>
                    </a:lnTo>
                    <a:lnTo>
                      <a:pt x="443" y="1357"/>
                    </a:lnTo>
                    <a:lnTo>
                      <a:pt x="443" y="1356"/>
                    </a:lnTo>
                    <a:lnTo>
                      <a:pt x="445" y="1354"/>
                    </a:lnTo>
                    <a:lnTo>
                      <a:pt x="446" y="1354"/>
                    </a:lnTo>
                    <a:lnTo>
                      <a:pt x="447" y="1354"/>
                    </a:lnTo>
                    <a:lnTo>
                      <a:pt x="451" y="1354"/>
                    </a:lnTo>
                    <a:lnTo>
                      <a:pt x="454" y="1356"/>
                    </a:lnTo>
                    <a:lnTo>
                      <a:pt x="457" y="1356"/>
                    </a:lnTo>
                    <a:lnTo>
                      <a:pt x="460" y="1356"/>
                    </a:lnTo>
                    <a:lnTo>
                      <a:pt x="462" y="1356"/>
                    </a:lnTo>
                    <a:lnTo>
                      <a:pt x="462" y="1355"/>
                    </a:lnTo>
                    <a:lnTo>
                      <a:pt x="462" y="1354"/>
                    </a:lnTo>
                    <a:lnTo>
                      <a:pt x="462" y="1352"/>
                    </a:lnTo>
                    <a:lnTo>
                      <a:pt x="462" y="1351"/>
                    </a:lnTo>
                    <a:lnTo>
                      <a:pt x="463" y="1350"/>
                    </a:lnTo>
                    <a:lnTo>
                      <a:pt x="463" y="1349"/>
                    </a:lnTo>
                    <a:lnTo>
                      <a:pt x="463" y="1348"/>
                    </a:lnTo>
                    <a:lnTo>
                      <a:pt x="465" y="1346"/>
                    </a:lnTo>
                    <a:lnTo>
                      <a:pt x="465" y="1344"/>
                    </a:lnTo>
                    <a:lnTo>
                      <a:pt x="466" y="1343"/>
                    </a:lnTo>
                    <a:lnTo>
                      <a:pt x="467" y="1341"/>
                    </a:lnTo>
                    <a:lnTo>
                      <a:pt x="468" y="1341"/>
                    </a:lnTo>
                    <a:lnTo>
                      <a:pt x="468" y="1343"/>
                    </a:lnTo>
                    <a:lnTo>
                      <a:pt x="471" y="1345"/>
                    </a:lnTo>
                    <a:lnTo>
                      <a:pt x="472" y="1345"/>
                    </a:lnTo>
                    <a:lnTo>
                      <a:pt x="471" y="1344"/>
                    </a:lnTo>
                    <a:lnTo>
                      <a:pt x="471" y="1343"/>
                    </a:lnTo>
                    <a:lnTo>
                      <a:pt x="469" y="1341"/>
                    </a:lnTo>
                    <a:lnTo>
                      <a:pt x="471" y="1341"/>
                    </a:lnTo>
                    <a:lnTo>
                      <a:pt x="473" y="1339"/>
                    </a:lnTo>
                    <a:lnTo>
                      <a:pt x="473" y="1340"/>
                    </a:lnTo>
                    <a:lnTo>
                      <a:pt x="474" y="1339"/>
                    </a:lnTo>
                    <a:lnTo>
                      <a:pt x="476" y="1339"/>
                    </a:lnTo>
                    <a:lnTo>
                      <a:pt x="476" y="1338"/>
                    </a:lnTo>
                    <a:lnTo>
                      <a:pt x="476" y="1337"/>
                    </a:lnTo>
                    <a:lnTo>
                      <a:pt x="476" y="1335"/>
                    </a:lnTo>
                    <a:lnTo>
                      <a:pt x="478" y="1334"/>
                    </a:lnTo>
                    <a:lnTo>
                      <a:pt x="478" y="1333"/>
                    </a:lnTo>
                    <a:lnTo>
                      <a:pt x="477" y="1333"/>
                    </a:lnTo>
                    <a:lnTo>
                      <a:pt x="477" y="1330"/>
                    </a:lnTo>
                    <a:lnTo>
                      <a:pt x="474" y="1330"/>
                    </a:lnTo>
                    <a:lnTo>
                      <a:pt x="473" y="1330"/>
                    </a:lnTo>
                    <a:lnTo>
                      <a:pt x="467" y="1330"/>
                    </a:lnTo>
                    <a:lnTo>
                      <a:pt x="465" y="1332"/>
                    </a:lnTo>
                    <a:lnTo>
                      <a:pt x="463" y="1333"/>
                    </a:lnTo>
                    <a:lnTo>
                      <a:pt x="462" y="1334"/>
                    </a:lnTo>
                    <a:lnTo>
                      <a:pt x="462" y="1337"/>
                    </a:lnTo>
                    <a:lnTo>
                      <a:pt x="462" y="1338"/>
                    </a:lnTo>
                    <a:lnTo>
                      <a:pt x="461" y="1338"/>
                    </a:lnTo>
                    <a:lnTo>
                      <a:pt x="460" y="1339"/>
                    </a:lnTo>
                    <a:lnTo>
                      <a:pt x="460" y="1337"/>
                    </a:lnTo>
                    <a:lnTo>
                      <a:pt x="461" y="1335"/>
                    </a:lnTo>
                    <a:lnTo>
                      <a:pt x="460" y="1334"/>
                    </a:lnTo>
                    <a:lnTo>
                      <a:pt x="458" y="1334"/>
                    </a:lnTo>
                    <a:lnTo>
                      <a:pt x="457" y="1334"/>
                    </a:lnTo>
                    <a:lnTo>
                      <a:pt x="460" y="1333"/>
                    </a:lnTo>
                    <a:lnTo>
                      <a:pt x="458" y="1332"/>
                    </a:lnTo>
                    <a:lnTo>
                      <a:pt x="457" y="1330"/>
                    </a:lnTo>
                    <a:lnTo>
                      <a:pt x="458" y="1332"/>
                    </a:lnTo>
                    <a:lnTo>
                      <a:pt x="461" y="1332"/>
                    </a:lnTo>
                    <a:lnTo>
                      <a:pt x="462" y="1332"/>
                    </a:lnTo>
                    <a:lnTo>
                      <a:pt x="463" y="1330"/>
                    </a:lnTo>
                    <a:lnTo>
                      <a:pt x="465" y="1330"/>
                    </a:lnTo>
                    <a:lnTo>
                      <a:pt x="466" y="1330"/>
                    </a:lnTo>
                    <a:lnTo>
                      <a:pt x="463" y="1325"/>
                    </a:lnTo>
                    <a:lnTo>
                      <a:pt x="466" y="1329"/>
                    </a:lnTo>
                    <a:lnTo>
                      <a:pt x="468" y="1329"/>
                    </a:lnTo>
                    <a:lnTo>
                      <a:pt x="468" y="1328"/>
                    </a:lnTo>
                    <a:lnTo>
                      <a:pt x="468" y="1325"/>
                    </a:lnTo>
                    <a:lnTo>
                      <a:pt x="469" y="1321"/>
                    </a:lnTo>
                    <a:lnTo>
                      <a:pt x="469" y="1322"/>
                    </a:lnTo>
                    <a:lnTo>
                      <a:pt x="468" y="1325"/>
                    </a:lnTo>
                    <a:lnTo>
                      <a:pt x="469" y="1327"/>
                    </a:lnTo>
                    <a:lnTo>
                      <a:pt x="471" y="1328"/>
                    </a:lnTo>
                    <a:lnTo>
                      <a:pt x="474" y="1328"/>
                    </a:lnTo>
                    <a:lnTo>
                      <a:pt x="476" y="1328"/>
                    </a:lnTo>
                    <a:lnTo>
                      <a:pt x="476" y="1327"/>
                    </a:lnTo>
                    <a:lnTo>
                      <a:pt x="476" y="1323"/>
                    </a:lnTo>
                    <a:lnTo>
                      <a:pt x="477" y="1322"/>
                    </a:lnTo>
                    <a:lnTo>
                      <a:pt x="476" y="1324"/>
                    </a:lnTo>
                    <a:lnTo>
                      <a:pt x="477" y="1327"/>
                    </a:lnTo>
                    <a:lnTo>
                      <a:pt x="478" y="1330"/>
                    </a:lnTo>
                    <a:lnTo>
                      <a:pt x="479" y="1329"/>
                    </a:lnTo>
                    <a:lnTo>
                      <a:pt x="479" y="1332"/>
                    </a:lnTo>
                    <a:lnTo>
                      <a:pt x="480" y="1333"/>
                    </a:lnTo>
                    <a:lnTo>
                      <a:pt x="482" y="1332"/>
                    </a:lnTo>
                    <a:lnTo>
                      <a:pt x="484" y="1333"/>
                    </a:lnTo>
                    <a:lnTo>
                      <a:pt x="485" y="1333"/>
                    </a:lnTo>
                    <a:lnTo>
                      <a:pt x="488" y="1332"/>
                    </a:lnTo>
                    <a:lnTo>
                      <a:pt x="489" y="1330"/>
                    </a:lnTo>
                    <a:lnTo>
                      <a:pt x="490" y="1330"/>
                    </a:lnTo>
                    <a:lnTo>
                      <a:pt x="491" y="1329"/>
                    </a:lnTo>
                    <a:lnTo>
                      <a:pt x="493" y="1328"/>
                    </a:lnTo>
                    <a:lnTo>
                      <a:pt x="495" y="1328"/>
                    </a:lnTo>
                    <a:lnTo>
                      <a:pt x="496" y="1327"/>
                    </a:lnTo>
                    <a:lnTo>
                      <a:pt x="498" y="1327"/>
                    </a:lnTo>
                    <a:lnTo>
                      <a:pt x="498" y="1325"/>
                    </a:lnTo>
                    <a:lnTo>
                      <a:pt x="499" y="1324"/>
                    </a:lnTo>
                    <a:lnTo>
                      <a:pt x="498" y="1324"/>
                    </a:lnTo>
                    <a:lnTo>
                      <a:pt x="496" y="1323"/>
                    </a:lnTo>
                    <a:lnTo>
                      <a:pt x="496" y="1322"/>
                    </a:lnTo>
                    <a:lnTo>
                      <a:pt x="498" y="1319"/>
                    </a:lnTo>
                    <a:lnTo>
                      <a:pt x="499" y="1321"/>
                    </a:lnTo>
                    <a:lnTo>
                      <a:pt x="500" y="1321"/>
                    </a:lnTo>
                    <a:lnTo>
                      <a:pt x="500" y="1319"/>
                    </a:lnTo>
                    <a:lnTo>
                      <a:pt x="500" y="1318"/>
                    </a:lnTo>
                    <a:lnTo>
                      <a:pt x="501" y="1318"/>
                    </a:lnTo>
                    <a:lnTo>
                      <a:pt x="501" y="1317"/>
                    </a:lnTo>
                    <a:lnTo>
                      <a:pt x="504" y="1317"/>
                    </a:lnTo>
                    <a:lnTo>
                      <a:pt x="505" y="1317"/>
                    </a:lnTo>
                    <a:lnTo>
                      <a:pt x="507" y="1317"/>
                    </a:lnTo>
                    <a:lnTo>
                      <a:pt x="507" y="1316"/>
                    </a:lnTo>
                    <a:lnTo>
                      <a:pt x="505" y="1316"/>
                    </a:lnTo>
                    <a:lnTo>
                      <a:pt x="504" y="1314"/>
                    </a:lnTo>
                    <a:lnTo>
                      <a:pt x="505" y="1314"/>
                    </a:lnTo>
                    <a:lnTo>
                      <a:pt x="506" y="1313"/>
                    </a:lnTo>
                    <a:lnTo>
                      <a:pt x="506" y="1312"/>
                    </a:lnTo>
                    <a:lnTo>
                      <a:pt x="507" y="1312"/>
                    </a:lnTo>
                    <a:lnTo>
                      <a:pt x="507" y="1313"/>
                    </a:lnTo>
                    <a:lnTo>
                      <a:pt x="507" y="1312"/>
                    </a:lnTo>
                    <a:lnTo>
                      <a:pt x="507" y="1311"/>
                    </a:lnTo>
                    <a:lnTo>
                      <a:pt x="506" y="1310"/>
                    </a:lnTo>
                    <a:lnTo>
                      <a:pt x="506" y="1308"/>
                    </a:lnTo>
                    <a:lnTo>
                      <a:pt x="504" y="1310"/>
                    </a:lnTo>
                    <a:lnTo>
                      <a:pt x="503" y="1310"/>
                    </a:lnTo>
                    <a:lnTo>
                      <a:pt x="503" y="1308"/>
                    </a:lnTo>
                    <a:lnTo>
                      <a:pt x="500" y="1308"/>
                    </a:lnTo>
                    <a:lnTo>
                      <a:pt x="501" y="1308"/>
                    </a:lnTo>
                    <a:lnTo>
                      <a:pt x="503" y="1307"/>
                    </a:lnTo>
                    <a:lnTo>
                      <a:pt x="500" y="1306"/>
                    </a:lnTo>
                    <a:lnTo>
                      <a:pt x="500" y="1305"/>
                    </a:lnTo>
                    <a:lnTo>
                      <a:pt x="501" y="1306"/>
                    </a:lnTo>
                    <a:lnTo>
                      <a:pt x="505" y="1307"/>
                    </a:lnTo>
                    <a:lnTo>
                      <a:pt x="506" y="1307"/>
                    </a:lnTo>
                    <a:lnTo>
                      <a:pt x="505" y="1307"/>
                    </a:lnTo>
                    <a:lnTo>
                      <a:pt x="506" y="1308"/>
                    </a:lnTo>
                    <a:lnTo>
                      <a:pt x="509" y="1308"/>
                    </a:lnTo>
                    <a:lnTo>
                      <a:pt x="511" y="1308"/>
                    </a:lnTo>
                    <a:lnTo>
                      <a:pt x="512" y="1306"/>
                    </a:lnTo>
                    <a:lnTo>
                      <a:pt x="514" y="1306"/>
                    </a:lnTo>
                    <a:lnTo>
                      <a:pt x="515" y="1306"/>
                    </a:lnTo>
                    <a:lnTo>
                      <a:pt x="517" y="1306"/>
                    </a:lnTo>
                    <a:lnTo>
                      <a:pt x="520" y="1307"/>
                    </a:lnTo>
                    <a:lnTo>
                      <a:pt x="520" y="1306"/>
                    </a:lnTo>
                    <a:lnTo>
                      <a:pt x="521" y="1305"/>
                    </a:lnTo>
                    <a:lnTo>
                      <a:pt x="523" y="1305"/>
                    </a:lnTo>
                    <a:lnTo>
                      <a:pt x="526" y="1305"/>
                    </a:lnTo>
                    <a:lnTo>
                      <a:pt x="526" y="1302"/>
                    </a:lnTo>
                    <a:lnTo>
                      <a:pt x="527" y="1303"/>
                    </a:lnTo>
                    <a:lnTo>
                      <a:pt x="527" y="1306"/>
                    </a:lnTo>
                    <a:lnTo>
                      <a:pt x="528" y="1306"/>
                    </a:lnTo>
                    <a:lnTo>
                      <a:pt x="529" y="1307"/>
                    </a:lnTo>
                    <a:lnTo>
                      <a:pt x="529" y="1306"/>
                    </a:lnTo>
                    <a:lnTo>
                      <a:pt x="529" y="1305"/>
                    </a:lnTo>
                    <a:lnTo>
                      <a:pt x="531" y="1303"/>
                    </a:lnTo>
                    <a:lnTo>
                      <a:pt x="529" y="1305"/>
                    </a:lnTo>
                    <a:lnTo>
                      <a:pt x="531" y="1306"/>
                    </a:lnTo>
                    <a:lnTo>
                      <a:pt x="532" y="1307"/>
                    </a:lnTo>
                    <a:lnTo>
                      <a:pt x="533" y="1306"/>
                    </a:lnTo>
                    <a:lnTo>
                      <a:pt x="536" y="1303"/>
                    </a:lnTo>
                    <a:lnTo>
                      <a:pt x="536" y="1302"/>
                    </a:lnTo>
                    <a:lnTo>
                      <a:pt x="536" y="1301"/>
                    </a:lnTo>
                    <a:lnTo>
                      <a:pt x="538" y="1300"/>
                    </a:lnTo>
                    <a:lnTo>
                      <a:pt x="539" y="1300"/>
                    </a:lnTo>
                    <a:lnTo>
                      <a:pt x="538" y="1301"/>
                    </a:lnTo>
                    <a:lnTo>
                      <a:pt x="539" y="1301"/>
                    </a:lnTo>
                    <a:lnTo>
                      <a:pt x="540" y="1300"/>
                    </a:lnTo>
                    <a:lnTo>
                      <a:pt x="539" y="1299"/>
                    </a:lnTo>
                    <a:lnTo>
                      <a:pt x="539" y="1297"/>
                    </a:lnTo>
                    <a:lnTo>
                      <a:pt x="540" y="1296"/>
                    </a:lnTo>
                    <a:lnTo>
                      <a:pt x="542" y="1296"/>
                    </a:lnTo>
                    <a:lnTo>
                      <a:pt x="542" y="1297"/>
                    </a:lnTo>
                    <a:lnTo>
                      <a:pt x="542" y="1300"/>
                    </a:lnTo>
                    <a:lnTo>
                      <a:pt x="542" y="1301"/>
                    </a:lnTo>
                    <a:lnTo>
                      <a:pt x="543" y="1302"/>
                    </a:lnTo>
                    <a:lnTo>
                      <a:pt x="543" y="1301"/>
                    </a:lnTo>
                    <a:lnTo>
                      <a:pt x="544" y="1300"/>
                    </a:lnTo>
                    <a:lnTo>
                      <a:pt x="544" y="1301"/>
                    </a:lnTo>
                    <a:lnTo>
                      <a:pt x="545" y="1300"/>
                    </a:lnTo>
                    <a:lnTo>
                      <a:pt x="547" y="1300"/>
                    </a:lnTo>
                    <a:lnTo>
                      <a:pt x="548" y="1300"/>
                    </a:lnTo>
                    <a:lnTo>
                      <a:pt x="549" y="1299"/>
                    </a:lnTo>
                    <a:lnTo>
                      <a:pt x="550" y="1297"/>
                    </a:lnTo>
                    <a:lnTo>
                      <a:pt x="552" y="1299"/>
                    </a:lnTo>
                    <a:lnTo>
                      <a:pt x="553" y="1299"/>
                    </a:lnTo>
                    <a:lnTo>
                      <a:pt x="555" y="1299"/>
                    </a:lnTo>
                    <a:lnTo>
                      <a:pt x="555" y="1300"/>
                    </a:lnTo>
                    <a:lnTo>
                      <a:pt x="556" y="1300"/>
                    </a:lnTo>
                    <a:lnTo>
                      <a:pt x="556" y="1299"/>
                    </a:lnTo>
                    <a:lnTo>
                      <a:pt x="556" y="1301"/>
                    </a:lnTo>
                    <a:lnTo>
                      <a:pt x="559" y="1301"/>
                    </a:lnTo>
                    <a:lnTo>
                      <a:pt x="559" y="1299"/>
                    </a:lnTo>
                    <a:lnTo>
                      <a:pt x="563" y="1297"/>
                    </a:lnTo>
                    <a:lnTo>
                      <a:pt x="563" y="1300"/>
                    </a:lnTo>
                    <a:lnTo>
                      <a:pt x="565" y="1299"/>
                    </a:lnTo>
                    <a:lnTo>
                      <a:pt x="565" y="1297"/>
                    </a:lnTo>
                    <a:lnTo>
                      <a:pt x="565" y="1296"/>
                    </a:lnTo>
                    <a:lnTo>
                      <a:pt x="569" y="1296"/>
                    </a:lnTo>
                    <a:lnTo>
                      <a:pt x="569" y="1297"/>
                    </a:lnTo>
                    <a:lnTo>
                      <a:pt x="566" y="1297"/>
                    </a:lnTo>
                    <a:lnTo>
                      <a:pt x="566" y="1299"/>
                    </a:lnTo>
                    <a:lnTo>
                      <a:pt x="569" y="1299"/>
                    </a:lnTo>
                    <a:lnTo>
                      <a:pt x="570" y="1296"/>
                    </a:lnTo>
                    <a:lnTo>
                      <a:pt x="570" y="1300"/>
                    </a:lnTo>
                    <a:lnTo>
                      <a:pt x="571" y="1300"/>
                    </a:lnTo>
                    <a:lnTo>
                      <a:pt x="572" y="1297"/>
                    </a:lnTo>
                    <a:lnTo>
                      <a:pt x="574" y="1296"/>
                    </a:lnTo>
                    <a:lnTo>
                      <a:pt x="572" y="1297"/>
                    </a:lnTo>
                    <a:lnTo>
                      <a:pt x="572" y="1299"/>
                    </a:lnTo>
                    <a:lnTo>
                      <a:pt x="575" y="1299"/>
                    </a:lnTo>
                    <a:lnTo>
                      <a:pt x="575" y="1300"/>
                    </a:lnTo>
                    <a:lnTo>
                      <a:pt x="576" y="1300"/>
                    </a:lnTo>
                    <a:lnTo>
                      <a:pt x="576" y="1297"/>
                    </a:lnTo>
                    <a:lnTo>
                      <a:pt x="578" y="1297"/>
                    </a:lnTo>
                    <a:lnTo>
                      <a:pt x="581" y="1300"/>
                    </a:lnTo>
                    <a:lnTo>
                      <a:pt x="585" y="1300"/>
                    </a:lnTo>
                    <a:lnTo>
                      <a:pt x="585" y="1302"/>
                    </a:lnTo>
                    <a:lnTo>
                      <a:pt x="586" y="1302"/>
                    </a:lnTo>
                    <a:lnTo>
                      <a:pt x="587" y="1300"/>
                    </a:lnTo>
                    <a:lnTo>
                      <a:pt x="589" y="1300"/>
                    </a:lnTo>
                    <a:lnTo>
                      <a:pt x="587" y="1300"/>
                    </a:lnTo>
                    <a:lnTo>
                      <a:pt x="586" y="1302"/>
                    </a:lnTo>
                    <a:lnTo>
                      <a:pt x="591" y="1306"/>
                    </a:lnTo>
                    <a:lnTo>
                      <a:pt x="592" y="1306"/>
                    </a:lnTo>
                    <a:lnTo>
                      <a:pt x="592" y="1302"/>
                    </a:lnTo>
                    <a:lnTo>
                      <a:pt x="592" y="1308"/>
                    </a:lnTo>
                    <a:lnTo>
                      <a:pt x="594" y="1311"/>
                    </a:lnTo>
                    <a:lnTo>
                      <a:pt x="597" y="1311"/>
                    </a:lnTo>
                    <a:lnTo>
                      <a:pt x="597" y="1306"/>
                    </a:lnTo>
                    <a:lnTo>
                      <a:pt x="598" y="1307"/>
                    </a:lnTo>
                    <a:lnTo>
                      <a:pt x="598" y="1312"/>
                    </a:lnTo>
                    <a:lnTo>
                      <a:pt x="599" y="1312"/>
                    </a:lnTo>
                    <a:lnTo>
                      <a:pt x="601" y="1311"/>
                    </a:lnTo>
                    <a:lnTo>
                      <a:pt x="604" y="1313"/>
                    </a:lnTo>
                    <a:lnTo>
                      <a:pt x="607" y="1316"/>
                    </a:lnTo>
                    <a:lnTo>
                      <a:pt x="609" y="1317"/>
                    </a:lnTo>
                    <a:lnTo>
                      <a:pt x="610" y="1317"/>
                    </a:lnTo>
                    <a:lnTo>
                      <a:pt x="612" y="1318"/>
                    </a:lnTo>
                    <a:lnTo>
                      <a:pt x="615" y="1321"/>
                    </a:lnTo>
                    <a:lnTo>
                      <a:pt x="618" y="1322"/>
                    </a:lnTo>
                    <a:lnTo>
                      <a:pt x="619" y="1322"/>
                    </a:lnTo>
                    <a:lnTo>
                      <a:pt x="621" y="1323"/>
                    </a:lnTo>
                    <a:lnTo>
                      <a:pt x="624" y="1324"/>
                    </a:lnTo>
                    <a:lnTo>
                      <a:pt x="627" y="1325"/>
                    </a:lnTo>
                    <a:lnTo>
                      <a:pt x="632" y="1325"/>
                    </a:lnTo>
                    <a:lnTo>
                      <a:pt x="637" y="1324"/>
                    </a:lnTo>
                    <a:lnTo>
                      <a:pt x="640" y="1323"/>
                    </a:lnTo>
                    <a:lnTo>
                      <a:pt x="641" y="1323"/>
                    </a:lnTo>
                    <a:lnTo>
                      <a:pt x="642" y="1322"/>
                    </a:lnTo>
                    <a:lnTo>
                      <a:pt x="643" y="1322"/>
                    </a:lnTo>
                    <a:lnTo>
                      <a:pt x="645" y="1321"/>
                    </a:lnTo>
                    <a:lnTo>
                      <a:pt x="645" y="1322"/>
                    </a:lnTo>
                    <a:lnTo>
                      <a:pt x="646" y="1322"/>
                    </a:lnTo>
                    <a:lnTo>
                      <a:pt x="646" y="1321"/>
                    </a:lnTo>
                    <a:lnTo>
                      <a:pt x="647" y="1321"/>
                    </a:lnTo>
                    <a:lnTo>
                      <a:pt x="648" y="1321"/>
                    </a:lnTo>
                    <a:lnTo>
                      <a:pt x="649" y="1319"/>
                    </a:lnTo>
                    <a:lnTo>
                      <a:pt x="648" y="1319"/>
                    </a:lnTo>
                    <a:lnTo>
                      <a:pt x="649" y="1318"/>
                    </a:lnTo>
                    <a:lnTo>
                      <a:pt x="649" y="1317"/>
                    </a:lnTo>
                    <a:lnTo>
                      <a:pt x="653" y="1314"/>
                    </a:lnTo>
                    <a:lnTo>
                      <a:pt x="656" y="1312"/>
                    </a:lnTo>
                    <a:lnTo>
                      <a:pt x="661" y="1312"/>
                    </a:lnTo>
                    <a:lnTo>
                      <a:pt x="669" y="1310"/>
                    </a:lnTo>
                    <a:lnTo>
                      <a:pt x="673" y="1310"/>
                    </a:lnTo>
                    <a:lnTo>
                      <a:pt x="673" y="1311"/>
                    </a:lnTo>
                    <a:lnTo>
                      <a:pt x="673" y="1312"/>
                    </a:lnTo>
                    <a:lnTo>
                      <a:pt x="674" y="1313"/>
                    </a:lnTo>
                    <a:lnTo>
                      <a:pt x="680" y="1313"/>
                    </a:lnTo>
                    <a:lnTo>
                      <a:pt x="679" y="1314"/>
                    </a:lnTo>
                    <a:lnTo>
                      <a:pt x="676" y="1314"/>
                    </a:lnTo>
                    <a:lnTo>
                      <a:pt x="676" y="1313"/>
                    </a:lnTo>
                    <a:lnTo>
                      <a:pt x="675" y="1314"/>
                    </a:lnTo>
                    <a:lnTo>
                      <a:pt x="675" y="1316"/>
                    </a:lnTo>
                    <a:lnTo>
                      <a:pt x="679" y="1316"/>
                    </a:lnTo>
                    <a:lnTo>
                      <a:pt x="680" y="1313"/>
                    </a:lnTo>
                    <a:lnTo>
                      <a:pt x="683" y="1314"/>
                    </a:lnTo>
                    <a:lnTo>
                      <a:pt x="687" y="1314"/>
                    </a:lnTo>
                    <a:lnTo>
                      <a:pt x="683" y="1316"/>
                    </a:lnTo>
                    <a:lnTo>
                      <a:pt x="683" y="1317"/>
                    </a:lnTo>
                    <a:lnTo>
                      <a:pt x="683" y="1321"/>
                    </a:lnTo>
                    <a:lnTo>
                      <a:pt x="684" y="1321"/>
                    </a:lnTo>
                    <a:lnTo>
                      <a:pt x="685" y="1319"/>
                    </a:lnTo>
                    <a:lnTo>
                      <a:pt x="686" y="1321"/>
                    </a:lnTo>
                    <a:lnTo>
                      <a:pt x="686" y="1322"/>
                    </a:lnTo>
                    <a:lnTo>
                      <a:pt x="689" y="1324"/>
                    </a:lnTo>
                    <a:lnTo>
                      <a:pt x="687" y="1324"/>
                    </a:lnTo>
                    <a:lnTo>
                      <a:pt x="687" y="1328"/>
                    </a:lnTo>
                    <a:lnTo>
                      <a:pt x="686" y="1328"/>
                    </a:lnTo>
                    <a:lnTo>
                      <a:pt x="686" y="1325"/>
                    </a:lnTo>
                    <a:lnTo>
                      <a:pt x="685" y="1325"/>
                    </a:lnTo>
                    <a:lnTo>
                      <a:pt x="685" y="1327"/>
                    </a:lnTo>
                    <a:lnTo>
                      <a:pt x="684" y="1327"/>
                    </a:lnTo>
                    <a:lnTo>
                      <a:pt x="684" y="1328"/>
                    </a:lnTo>
                    <a:lnTo>
                      <a:pt x="686" y="1328"/>
                    </a:lnTo>
                    <a:lnTo>
                      <a:pt x="686" y="1329"/>
                    </a:lnTo>
                    <a:lnTo>
                      <a:pt x="687" y="1329"/>
                    </a:lnTo>
                    <a:lnTo>
                      <a:pt x="686" y="1329"/>
                    </a:lnTo>
                    <a:lnTo>
                      <a:pt x="685" y="1329"/>
                    </a:lnTo>
                    <a:lnTo>
                      <a:pt x="684" y="1329"/>
                    </a:lnTo>
                    <a:lnTo>
                      <a:pt x="684" y="1330"/>
                    </a:lnTo>
                    <a:lnTo>
                      <a:pt x="685" y="1332"/>
                    </a:lnTo>
                    <a:lnTo>
                      <a:pt x="689" y="1332"/>
                    </a:lnTo>
                    <a:lnTo>
                      <a:pt x="689" y="1333"/>
                    </a:lnTo>
                    <a:lnTo>
                      <a:pt x="687" y="1335"/>
                    </a:lnTo>
                    <a:lnTo>
                      <a:pt x="687" y="1337"/>
                    </a:lnTo>
                    <a:lnTo>
                      <a:pt x="686" y="1335"/>
                    </a:lnTo>
                    <a:lnTo>
                      <a:pt x="686" y="1333"/>
                    </a:lnTo>
                    <a:lnTo>
                      <a:pt x="685" y="1332"/>
                    </a:lnTo>
                    <a:lnTo>
                      <a:pt x="685" y="1335"/>
                    </a:lnTo>
                    <a:lnTo>
                      <a:pt x="684" y="1335"/>
                    </a:lnTo>
                    <a:lnTo>
                      <a:pt x="683" y="1330"/>
                    </a:lnTo>
                    <a:lnTo>
                      <a:pt x="681" y="1330"/>
                    </a:lnTo>
                    <a:lnTo>
                      <a:pt x="681" y="1337"/>
                    </a:lnTo>
                    <a:lnTo>
                      <a:pt x="687" y="1337"/>
                    </a:lnTo>
                    <a:lnTo>
                      <a:pt x="687" y="1338"/>
                    </a:lnTo>
                    <a:lnTo>
                      <a:pt x="685" y="1338"/>
                    </a:lnTo>
                    <a:lnTo>
                      <a:pt x="684" y="1341"/>
                    </a:lnTo>
                    <a:lnTo>
                      <a:pt x="683" y="1340"/>
                    </a:lnTo>
                    <a:lnTo>
                      <a:pt x="683" y="1339"/>
                    </a:lnTo>
                    <a:lnTo>
                      <a:pt x="681" y="1340"/>
                    </a:lnTo>
                    <a:lnTo>
                      <a:pt x="681" y="1343"/>
                    </a:lnTo>
                    <a:lnTo>
                      <a:pt x="684" y="1343"/>
                    </a:lnTo>
                    <a:lnTo>
                      <a:pt x="681" y="1345"/>
                    </a:lnTo>
                    <a:lnTo>
                      <a:pt x="680" y="1345"/>
                    </a:lnTo>
                    <a:lnTo>
                      <a:pt x="679" y="1346"/>
                    </a:lnTo>
                    <a:lnTo>
                      <a:pt x="679" y="1345"/>
                    </a:lnTo>
                    <a:lnTo>
                      <a:pt x="678" y="1346"/>
                    </a:lnTo>
                    <a:lnTo>
                      <a:pt x="676" y="1346"/>
                    </a:lnTo>
                    <a:lnTo>
                      <a:pt x="675" y="1352"/>
                    </a:lnTo>
                    <a:lnTo>
                      <a:pt x="674" y="1355"/>
                    </a:lnTo>
                    <a:lnTo>
                      <a:pt x="675" y="1355"/>
                    </a:lnTo>
                    <a:lnTo>
                      <a:pt x="674" y="1356"/>
                    </a:lnTo>
                    <a:lnTo>
                      <a:pt x="672" y="1355"/>
                    </a:lnTo>
                    <a:lnTo>
                      <a:pt x="670" y="1357"/>
                    </a:lnTo>
                    <a:lnTo>
                      <a:pt x="673" y="1357"/>
                    </a:lnTo>
                    <a:lnTo>
                      <a:pt x="670" y="1360"/>
                    </a:lnTo>
                    <a:lnTo>
                      <a:pt x="668" y="1361"/>
                    </a:lnTo>
                    <a:lnTo>
                      <a:pt x="669" y="1362"/>
                    </a:lnTo>
                    <a:lnTo>
                      <a:pt x="665" y="1363"/>
                    </a:lnTo>
                    <a:lnTo>
                      <a:pt x="665" y="1365"/>
                    </a:lnTo>
                    <a:lnTo>
                      <a:pt x="664" y="1366"/>
                    </a:lnTo>
                    <a:lnTo>
                      <a:pt x="662" y="1368"/>
                    </a:lnTo>
                    <a:lnTo>
                      <a:pt x="659" y="1370"/>
                    </a:lnTo>
                    <a:lnTo>
                      <a:pt x="654" y="1376"/>
                    </a:lnTo>
                    <a:lnTo>
                      <a:pt x="651" y="1377"/>
                    </a:lnTo>
                    <a:lnTo>
                      <a:pt x="649" y="1378"/>
                    </a:lnTo>
                    <a:lnTo>
                      <a:pt x="647" y="1378"/>
                    </a:lnTo>
                    <a:lnTo>
                      <a:pt x="646" y="1378"/>
                    </a:lnTo>
                    <a:lnTo>
                      <a:pt x="645" y="1378"/>
                    </a:lnTo>
                    <a:lnTo>
                      <a:pt x="643" y="1379"/>
                    </a:lnTo>
                    <a:lnTo>
                      <a:pt x="643" y="1381"/>
                    </a:lnTo>
                    <a:lnTo>
                      <a:pt x="642" y="1381"/>
                    </a:lnTo>
                    <a:lnTo>
                      <a:pt x="641" y="1381"/>
                    </a:lnTo>
                    <a:lnTo>
                      <a:pt x="641" y="1379"/>
                    </a:lnTo>
                    <a:lnTo>
                      <a:pt x="638" y="1381"/>
                    </a:lnTo>
                    <a:lnTo>
                      <a:pt x="636" y="1382"/>
                    </a:lnTo>
                    <a:lnTo>
                      <a:pt x="632" y="1383"/>
                    </a:lnTo>
                    <a:lnTo>
                      <a:pt x="631" y="1386"/>
                    </a:lnTo>
                    <a:lnTo>
                      <a:pt x="631" y="1387"/>
                    </a:lnTo>
                    <a:lnTo>
                      <a:pt x="632" y="1388"/>
                    </a:lnTo>
                    <a:lnTo>
                      <a:pt x="631" y="1389"/>
                    </a:lnTo>
                    <a:lnTo>
                      <a:pt x="631" y="1390"/>
                    </a:lnTo>
                    <a:lnTo>
                      <a:pt x="632" y="1392"/>
                    </a:lnTo>
                    <a:lnTo>
                      <a:pt x="635" y="1392"/>
                    </a:lnTo>
                    <a:lnTo>
                      <a:pt x="636" y="1392"/>
                    </a:lnTo>
                    <a:lnTo>
                      <a:pt x="636" y="1393"/>
                    </a:lnTo>
                    <a:lnTo>
                      <a:pt x="637" y="1394"/>
                    </a:lnTo>
                    <a:lnTo>
                      <a:pt x="638" y="1395"/>
                    </a:lnTo>
                    <a:lnTo>
                      <a:pt x="641" y="1397"/>
                    </a:lnTo>
                    <a:lnTo>
                      <a:pt x="641" y="1398"/>
                    </a:lnTo>
                    <a:lnTo>
                      <a:pt x="640" y="1398"/>
                    </a:lnTo>
                    <a:lnTo>
                      <a:pt x="636" y="1397"/>
                    </a:lnTo>
                    <a:lnTo>
                      <a:pt x="637" y="1398"/>
                    </a:lnTo>
                    <a:lnTo>
                      <a:pt x="640" y="1398"/>
                    </a:lnTo>
                    <a:lnTo>
                      <a:pt x="642" y="1398"/>
                    </a:lnTo>
                    <a:lnTo>
                      <a:pt x="643" y="1399"/>
                    </a:lnTo>
                    <a:lnTo>
                      <a:pt x="642" y="1400"/>
                    </a:lnTo>
                    <a:lnTo>
                      <a:pt x="643" y="1401"/>
                    </a:lnTo>
                    <a:lnTo>
                      <a:pt x="642" y="1404"/>
                    </a:lnTo>
                    <a:lnTo>
                      <a:pt x="642" y="1405"/>
                    </a:lnTo>
                    <a:lnTo>
                      <a:pt x="643" y="1405"/>
                    </a:lnTo>
                    <a:lnTo>
                      <a:pt x="646" y="1405"/>
                    </a:lnTo>
                    <a:lnTo>
                      <a:pt x="647" y="1406"/>
                    </a:lnTo>
                    <a:lnTo>
                      <a:pt x="647" y="1408"/>
                    </a:lnTo>
                    <a:lnTo>
                      <a:pt x="648" y="1409"/>
                    </a:lnTo>
                    <a:lnTo>
                      <a:pt x="648" y="1410"/>
                    </a:lnTo>
                    <a:lnTo>
                      <a:pt x="649" y="1411"/>
                    </a:lnTo>
                    <a:lnTo>
                      <a:pt x="651" y="1412"/>
                    </a:lnTo>
                    <a:lnTo>
                      <a:pt x="649" y="1412"/>
                    </a:lnTo>
                    <a:lnTo>
                      <a:pt x="646" y="1414"/>
                    </a:lnTo>
                    <a:lnTo>
                      <a:pt x="642" y="1414"/>
                    </a:lnTo>
                    <a:lnTo>
                      <a:pt x="640" y="1414"/>
                    </a:lnTo>
                    <a:lnTo>
                      <a:pt x="640" y="1415"/>
                    </a:lnTo>
                    <a:lnTo>
                      <a:pt x="641" y="1416"/>
                    </a:lnTo>
                    <a:lnTo>
                      <a:pt x="642" y="1419"/>
                    </a:lnTo>
                    <a:lnTo>
                      <a:pt x="641" y="1419"/>
                    </a:lnTo>
                    <a:lnTo>
                      <a:pt x="638" y="1417"/>
                    </a:lnTo>
                    <a:lnTo>
                      <a:pt x="638" y="1419"/>
                    </a:lnTo>
                    <a:lnTo>
                      <a:pt x="638" y="1420"/>
                    </a:lnTo>
                    <a:lnTo>
                      <a:pt x="637" y="1422"/>
                    </a:lnTo>
                    <a:lnTo>
                      <a:pt x="636" y="1422"/>
                    </a:lnTo>
                    <a:lnTo>
                      <a:pt x="636" y="1423"/>
                    </a:lnTo>
                    <a:lnTo>
                      <a:pt x="637" y="1423"/>
                    </a:lnTo>
                    <a:lnTo>
                      <a:pt x="637" y="1425"/>
                    </a:lnTo>
                    <a:lnTo>
                      <a:pt x="636" y="1425"/>
                    </a:lnTo>
                    <a:lnTo>
                      <a:pt x="634" y="1426"/>
                    </a:lnTo>
                    <a:lnTo>
                      <a:pt x="632" y="1426"/>
                    </a:lnTo>
                    <a:lnTo>
                      <a:pt x="634" y="1427"/>
                    </a:lnTo>
                    <a:lnTo>
                      <a:pt x="636" y="1427"/>
                    </a:lnTo>
                    <a:lnTo>
                      <a:pt x="637" y="1426"/>
                    </a:lnTo>
                    <a:lnTo>
                      <a:pt x="640" y="1427"/>
                    </a:lnTo>
                    <a:lnTo>
                      <a:pt x="641" y="1428"/>
                    </a:lnTo>
                    <a:lnTo>
                      <a:pt x="642" y="1428"/>
                    </a:lnTo>
                    <a:lnTo>
                      <a:pt x="643" y="1431"/>
                    </a:lnTo>
                    <a:lnTo>
                      <a:pt x="645" y="1432"/>
                    </a:lnTo>
                    <a:lnTo>
                      <a:pt x="647" y="1433"/>
                    </a:lnTo>
                    <a:lnTo>
                      <a:pt x="648" y="1433"/>
                    </a:lnTo>
                    <a:lnTo>
                      <a:pt x="647" y="1434"/>
                    </a:lnTo>
                    <a:lnTo>
                      <a:pt x="645" y="1434"/>
                    </a:lnTo>
                    <a:lnTo>
                      <a:pt x="643" y="1436"/>
                    </a:lnTo>
                    <a:lnTo>
                      <a:pt x="642" y="1436"/>
                    </a:lnTo>
                    <a:lnTo>
                      <a:pt x="643" y="1437"/>
                    </a:lnTo>
                    <a:lnTo>
                      <a:pt x="643" y="1438"/>
                    </a:lnTo>
                    <a:lnTo>
                      <a:pt x="642" y="1438"/>
                    </a:lnTo>
                    <a:lnTo>
                      <a:pt x="640" y="1439"/>
                    </a:lnTo>
                    <a:lnTo>
                      <a:pt x="638" y="1439"/>
                    </a:lnTo>
                    <a:lnTo>
                      <a:pt x="637" y="1439"/>
                    </a:lnTo>
                    <a:lnTo>
                      <a:pt x="636" y="1441"/>
                    </a:lnTo>
                    <a:lnTo>
                      <a:pt x="635" y="1441"/>
                    </a:lnTo>
                    <a:lnTo>
                      <a:pt x="634" y="1442"/>
                    </a:lnTo>
                    <a:lnTo>
                      <a:pt x="631" y="1443"/>
                    </a:lnTo>
                    <a:lnTo>
                      <a:pt x="632" y="1443"/>
                    </a:lnTo>
                    <a:lnTo>
                      <a:pt x="634" y="1444"/>
                    </a:lnTo>
                    <a:lnTo>
                      <a:pt x="634" y="1446"/>
                    </a:lnTo>
                    <a:lnTo>
                      <a:pt x="632" y="1446"/>
                    </a:lnTo>
                    <a:lnTo>
                      <a:pt x="634" y="1447"/>
                    </a:lnTo>
                    <a:lnTo>
                      <a:pt x="636" y="1446"/>
                    </a:lnTo>
                    <a:lnTo>
                      <a:pt x="637" y="1446"/>
                    </a:lnTo>
                    <a:lnTo>
                      <a:pt x="638" y="1446"/>
                    </a:lnTo>
                    <a:lnTo>
                      <a:pt x="637" y="1447"/>
                    </a:lnTo>
                    <a:lnTo>
                      <a:pt x="636" y="1447"/>
                    </a:lnTo>
                    <a:lnTo>
                      <a:pt x="635" y="1448"/>
                    </a:lnTo>
                    <a:lnTo>
                      <a:pt x="634" y="1449"/>
                    </a:lnTo>
                    <a:lnTo>
                      <a:pt x="632" y="1449"/>
                    </a:lnTo>
                    <a:lnTo>
                      <a:pt x="634" y="1450"/>
                    </a:lnTo>
                    <a:lnTo>
                      <a:pt x="632" y="1450"/>
                    </a:lnTo>
                    <a:lnTo>
                      <a:pt x="631" y="1452"/>
                    </a:lnTo>
                    <a:lnTo>
                      <a:pt x="630" y="1453"/>
                    </a:lnTo>
                    <a:lnTo>
                      <a:pt x="631" y="1453"/>
                    </a:lnTo>
                    <a:lnTo>
                      <a:pt x="632" y="1452"/>
                    </a:lnTo>
                    <a:lnTo>
                      <a:pt x="632" y="1453"/>
                    </a:lnTo>
                    <a:lnTo>
                      <a:pt x="634" y="1454"/>
                    </a:lnTo>
                    <a:lnTo>
                      <a:pt x="632" y="1455"/>
                    </a:lnTo>
                    <a:lnTo>
                      <a:pt x="632" y="1457"/>
                    </a:lnTo>
                    <a:lnTo>
                      <a:pt x="630" y="1457"/>
                    </a:lnTo>
                    <a:lnTo>
                      <a:pt x="630" y="1458"/>
                    </a:lnTo>
                    <a:lnTo>
                      <a:pt x="629" y="1459"/>
                    </a:lnTo>
                    <a:lnTo>
                      <a:pt x="629" y="1460"/>
                    </a:lnTo>
                    <a:lnTo>
                      <a:pt x="630" y="1460"/>
                    </a:lnTo>
                    <a:lnTo>
                      <a:pt x="631" y="1460"/>
                    </a:lnTo>
                    <a:lnTo>
                      <a:pt x="632" y="1459"/>
                    </a:lnTo>
                    <a:lnTo>
                      <a:pt x="634" y="1459"/>
                    </a:lnTo>
                    <a:lnTo>
                      <a:pt x="636" y="1459"/>
                    </a:lnTo>
                    <a:lnTo>
                      <a:pt x="638" y="1458"/>
                    </a:lnTo>
                    <a:lnTo>
                      <a:pt x="641" y="1459"/>
                    </a:lnTo>
                    <a:lnTo>
                      <a:pt x="643" y="1461"/>
                    </a:lnTo>
                    <a:lnTo>
                      <a:pt x="645" y="1464"/>
                    </a:lnTo>
                    <a:lnTo>
                      <a:pt x="645" y="1465"/>
                    </a:lnTo>
                    <a:lnTo>
                      <a:pt x="646" y="1465"/>
                    </a:lnTo>
                    <a:lnTo>
                      <a:pt x="646" y="1468"/>
                    </a:lnTo>
                    <a:lnTo>
                      <a:pt x="647" y="1469"/>
                    </a:lnTo>
                    <a:lnTo>
                      <a:pt x="648" y="1471"/>
                    </a:lnTo>
                    <a:lnTo>
                      <a:pt x="649" y="1472"/>
                    </a:lnTo>
                    <a:lnTo>
                      <a:pt x="652" y="1474"/>
                    </a:lnTo>
                    <a:lnTo>
                      <a:pt x="656" y="1475"/>
                    </a:lnTo>
                    <a:lnTo>
                      <a:pt x="657" y="1476"/>
                    </a:lnTo>
                    <a:lnTo>
                      <a:pt x="656" y="1477"/>
                    </a:lnTo>
                    <a:lnTo>
                      <a:pt x="656" y="1479"/>
                    </a:lnTo>
                    <a:lnTo>
                      <a:pt x="657" y="1480"/>
                    </a:lnTo>
                    <a:lnTo>
                      <a:pt x="662" y="1479"/>
                    </a:lnTo>
                    <a:lnTo>
                      <a:pt x="664" y="1480"/>
                    </a:lnTo>
                    <a:lnTo>
                      <a:pt x="665" y="1481"/>
                    </a:lnTo>
                    <a:lnTo>
                      <a:pt x="667" y="1481"/>
                    </a:lnTo>
                    <a:lnTo>
                      <a:pt x="668" y="1481"/>
                    </a:lnTo>
                    <a:lnTo>
                      <a:pt x="669" y="1483"/>
                    </a:lnTo>
                    <a:lnTo>
                      <a:pt x="670" y="1486"/>
                    </a:lnTo>
                    <a:lnTo>
                      <a:pt x="672" y="1486"/>
                    </a:lnTo>
                    <a:lnTo>
                      <a:pt x="673" y="1486"/>
                    </a:lnTo>
                    <a:lnTo>
                      <a:pt x="674" y="1486"/>
                    </a:lnTo>
                    <a:lnTo>
                      <a:pt x="674" y="1488"/>
                    </a:lnTo>
                    <a:lnTo>
                      <a:pt x="675" y="1488"/>
                    </a:lnTo>
                    <a:lnTo>
                      <a:pt x="676" y="1488"/>
                    </a:lnTo>
                    <a:lnTo>
                      <a:pt x="678" y="1490"/>
                    </a:lnTo>
                    <a:lnTo>
                      <a:pt x="680" y="1491"/>
                    </a:lnTo>
                    <a:lnTo>
                      <a:pt x="680" y="1492"/>
                    </a:lnTo>
                    <a:lnTo>
                      <a:pt x="679" y="1493"/>
                    </a:lnTo>
                    <a:lnTo>
                      <a:pt x="678" y="1495"/>
                    </a:lnTo>
                    <a:lnTo>
                      <a:pt x="675" y="1496"/>
                    </a:lnTo>
                    <a:lnTo>
                      <a:pt x="674" y="1496"/>
                    </a:lnTo>
                    <a:lnTo>
                      <a:pt x="673" y="1495"/>
                    </a:lnTo>
                    <a:lnTo>
                      <a:pt x="672" y="1493"/>
                    </a:lnTo>
                    <a:lnTo>
                      <a:pt x="672" y="1495"/>
                    </a:lnTo>
                    <a:lnTo>
                      <a:pt x="672" y="1496"/>
                    </a:lnTo>
                    <a:lnTo>
                      <a:pt x="673" y="1496"/>
                    </a:lnTo>
                    <a:lnTo>
                      <a:pt x="673" y="1497"/>
                    </a:lnTo>
                    <a:lnTo>
                      <a:pt x="672" y="1498"/>
                    </a:lnTo>
                    <a:lnTo>
                      <a:pt x="670" y="1498"/>
                    </a:lnTo>
                    <a:lnTo>
                      <a:pt x="672" y="1501"/>
                    </a:lnTo>
                    <a:lnTo>
                      <a:pt x="674" y="1502"/>
                    </a:lnTo>
                    <a:lnTo>
                      <a:pt x="675" y="1502"/>
                    </a:lnTo>
                    <a:lnTo>
                      <a:pt x="678" y="1502"/>
                    </a:lnTo>
                    <a:lnTo>
                      <a:pt x="679" y="1503"/>
                    </a:lnTo>
                    <a:lnTo>
                      <a:pt x="680" y="1504"/>
                    </a:lnTo>
                    <a:lnTo>
                      <a:pt x="679" y="1504"/>
                    </a:lnTo>
                    <a:lnTo>
                      <a:pt x="679" y="1506"/>
                    </a:lnTo>
                    <a:lnTo>
                      <a:pt x="680" y="1506"/>
                    </a:lnTo>
                    <a:lnTo>
                      <a:pt x="679" y="1508"/>
                    </a:lnTo>
                    <a:lnTo>
                      <a:pt x="679" y="1512"/>
                    </a:lnTo>
                    <a:lnTo>
                      <a:pt x="680" y="1513"/>
                    </a:lnTo>
                    <a:lnTo>
                      <a:pt x="681" y="1514"/>
                    </a:lnTo>
                    <a:lnTo>
                      <a:pt x="681" y="1515"/>
                    </a:lnTo>
                    <a:lnTo>
                      <a:pt x="684" y="1515"/>
                    </a:lnTo>
                    <a:lnTo>
                      <a:pt x="684" y="1517"/>
                    </a:lnTo>
                    <a:lnTo>
                      <a:pt x="685" y="1518"/>
                    </a:lnTo>
                    <a:lnTo>
                      <a:pt x="687" y="1519"/>
                    </a:lnTo>
                    <a:lnTo>
                      <a:pt x="689" y="1519"/>
                    </a:lnTo>
                    <a:lnTo>
                      <a:pt x="687" y="1520"/>
                    </a:lnTo>
                    <a:lnTo>
                      <a:pt x="690" y="1521"/>
                    </a:lnTo>
                    <a:lnTo>
                      <a:pt x="691" y="1521"/>
                    </a:lnTo>
                    <a:lnTo>
                      <a:pt x="694" y="1521"/>
                    </a:lnTo>
                    <a:lnTo>
                      <a:pt x="695" y="1523"/>
                    </a:lnTo>
                    <a:lnTo>
                      <a:pt x="696" y="1523"/>
                    </a:lnTo>
                    <a:lnTo>
                      <a:pt x="697" y="1524"/>
                    </a:lnTo>
                    <a:lnTo>
                      <a:pt x="697" y="1525"/>
                    </a:lnTo>
                    <a:lnTo>
                      <a:pt x="700" y="1525"/>
                    </a:lnTo>
                    <a:lnTo>
                      <a:pt x="702" y="1526"/>
                    </a:lnTo>
                    <a:lnTo>
                      <a:pt x="705" y="1526"/>
                    </a:lnTo>
                    <a:lnTo>
                      <a:pt x="705" y="1528"/>
                    </a:lnTo>
                    <a:lnTo>
                      <a:pt x="706" y="1528"/>
                    </a:lnTo>
                    <a:lnTo>
                      <a:pt x="708" y="1529"/>
                    </a:lnTo>
                    <a:lnTo>
                      <a:pt x="710" y="1530"/>
                    </a:lnTo>
                    <a:lnTo>
                      <a:pt x="710" y="1529"/>
                    </a:lnTo>
                    <a:lnTo>
                      <a:pt x="711" y="1529"/>
                    </a:lnTo>
                    <a:lnTo>
                      <a:pt x="712" y="1529"/>
                    </a:lnTo>
                    <a:lnTo>
                      <a:pt x="713" y="1529"/>
                    </a:lnTo>
                    <a:lnTo>
                      <a:pt x="714" y="1529"/>
                    </a:lnTo>
                    <a:lnTo>
                      <a:pt x="716" y="1529"/>
                    </a:lnTo>
                    <a:lnTo>
                      <a:pt x="717" y="1529"/>
                    </a:lnTo>
                    <a:lnTo>
                      <a:pt x="719" y="1530"/>
                    </a:lnTo>
                    <a:lnTo>
                      <a:pt x="721" y="1531"/>
                    </a:lnTo>
                    <a:lnTo>
                      <a:pt x="724" y="1532"/>
                    </a:lnTo>
                    <a:lnTo>
                      <a:pt x="725" y="1532"/>
                    </a:lnTo>
                    <a:lnTo>
                      <a:pt x="727" y="1532"/>
                    </a:lnTo>
                    <a:lnTo>
                      <a:pt x="728" y="1532"/>
                    </a:lnTo>
                    <a:lnTo>
                      <a:pt x="729" y="1534"/>
                    </a:lnTo>
                    <a:lnTo>
                      <a:pt x="730" y="1534"/>
                    </a:lnTo>
                    <a:lnTo>
                      <a:pt x="732" y="1534"/>
                    </a:lnTo>
                    <a:lnTo>
                      <a:pt x="734" y="1534"/>
                    </a:lnTo>
                    <a:lnTo>
                      <a:pt x="736" y="1535"/>
                    </a:lnTo>
                    <a:lnTo>
                      <a:pt x="738" y="1536"/>
                    </a:lnTo>
                    <a:lnTo>
                      <a:pt x="736" y="1537"/>
                    </a:lnTo>
                    <a:lnTo>
                      <a:pt x="735" y="1537"/>
                    </a:lnTo>
                    <a:lnTo>
                      <a:pt x="733" y="1539"/>
                    </a:lnTo>
                    <a:lnTo>
                      <a:pt x="734" y="1540"/>
                    </a:lnTo>
                    <a:lnTo>
                      <a:pt x="735" y="1541"/>
                    </a:lnTo>
                    <a:lnTo>
                      <a:pt x="736" y="1541"/>
                    </a:lnTo>
                    <a:lnTo>
                      <a:pt x="736" y="1540"/>
                    </a:lnTo>
                    <a:lnTo>
                      <a:pt x="739" y="1540"/>
                    </a:lnTo>
                    <a:lnTo>
                      <a:pt x="740" y="1540"/>
                    </a:lnTo>
                    <a:lnTo>
                      <a:pt x="740" y="1539"/>
                    </a:lnTo>
                    <a:lnTo>
                      <a:pt x="739" y="1536"/>
                    </a:lnTo>
                    <a:lnTo>
                      <a:pt x="740" y="1535"/>
                    </a:lnTo>
                    <a:lnTo>
                      <a:pt x="740" y="1532"/>
                    </a:lnTo>
                    <a:lnTo>
                      <a:pt x="741" y="1531"/>
                    </a:lnTo>
                    <a:lnTo>
                      <a:pt x="744" y="1528"/>
                    </a:lnTo>
                    <a:lnTo>
                      <a:pt x="746" y="1528"/>
                    </a:lnTo>
                    <a:lnTo>
                      <a:pt x="747" y="1528"/>
                    </a:lnTo>
                    <a:lnTo>
                      <a:pt x="749" y="1526"/>
                    </a:lnTo>
                    <a:lnTo>
                      <a:pt x="752" y="1524"/>
                    </a:lnTo>
                    <a:lnTo>
                      <a:pt x="754" y="1523"/>
                    </a:lnTo>
                    <a:lnTo>
                      <a:pt x="758" y="1520"/>
                    </a:lnTo>
                    <a:lnTo>
                      <a:pt x="760" y="1519"/>
                    </a:lnTo>
                    <a:lnTo>
                      <a:pt x="758" y="1518"/>
                    </a:lnTo>
                    <a:lnTo>
                      <a:pt x="758" y="1517"/>
                    </a:lnTo>
                    <a:lnTo>
                      <a:pt x="760" y="1515"/>
                    </a:lnTo>
                    <a:lnTo>
                      <a:pt x="761" y="1515"/>
                    </a:lnTo>
                    <a:lnTo>
                      <a:pt x="761" y="1517"/>
                    </a:lnTo>
                    <a:lnTo>
                      <a:pt x="762" y="1515"/>
                    </a:lnTo>
                    <a:lnTo>
                      <a:pt x="763" y="1515"/>
                    </a:lnTo>
                    <a:lnTo>
                      <a:pt x="765" y="1515"/>
                    </a:lnTo>
                    <a:lnTo>
                      <a:pt x="766" y="1514"/>
                    </a:lnTo>
                    <a:lnTo>
                      <a:pt x="766" y="1513"/>
                    </a:lnTo>
                    <a:lnTo>
                      <a:pt x="765" y="1513"/>
                    </a:lnTo>
                    <a:lnTo>
                      <a:pt x="763" y="1513"/>
                    </a:lnTo>
                    <a:lnTo>
                      <a:pt x="763" y="1510"/>
                    </a:lnTo>
                    <a:lnTo>
                      <a:pt x="762" y="1512"/>
                    </a:lnTo>
                    <a:lnTo>
                      <a:pt x="761" y="1512"/>
                    </a:lnTo>
                    <a:lnTo>
                      <a:pt x="761" y="1510"/>
                    </a:lnTo>
                    <a:lnTo>
                      <a:pt x="762" y="1509"/>
                    </a:lnTo>
                    <a:lnTo>
                      <a:pt x="763" y="1507"/>
                    </a:lnTo>
                    <a:lnTo>
                      <a:pt x="763" y="1506"/>
                    </a:lnTo>
                    <a:lnTo>
                      <a:pt x="762" y="1504"/>
                    </a:lnTo>
                    <a:lnTo>
                      <a:pt x="763" y="1504"/>
                    </a:lnTo>
                    <a:lnTo>
                      <a:pt x="763" y="1503"/>
                    </a:lnTo>
                    <a:lnTo>
                      <a:pt x="765" y="1503"/>
                    </a:lnTo>
                    <a:lnTo>
                      <a:pt x="766" y="1502"/>
                    </a:lnTo>
                    <a:lnTo>
                      <a:pt x="767" y="1502"/>
                    </a:lnTo>
                    <a:lnTo>
                      <a:pt x="768" y="1502"/>
                    </a:lnTo>
                    <a:lnTo>
                      <a:pt x="770" y="1502"/>
                    </a:lnTo>
                    <a:lnTo>
                      <a:pt x="770" y="1501"/>
                    </a:lnTo>
                    <a:lnTo>
                      <a:pt x="768" y="1501"/>
                    </a:lnTo>
                    <a:lnTo>
                      <a:pt x="768" y="1498"/>
                    </a:lnTo>
                    <a:lnTo>
                      <a:pt x="771" y="1496"/>
                    </a:lnTo>
                    <a:lnTo>
                      <a:pt x="771" y="1492"/>
                    </a:lnTo>
                    <a:lnTo>
                      <a:pt x="772" y="1491"/>
                    </a:lnTo>
                    <a:lnTo>
                      <a:pt x="773" y="1490"/>
                    </a:lnTo>
                    <a:lnTo>
                      <a:pt x="772" y="1488"/>
                    </a:lnTo>
                    <a:lnTo>
                      <a:pt x="773" y="1487"/>
                    </a:lnTo>
                    <a:lnTo>
                      <a:pt x="774" y="1487"/>
                    </a:lnTo>
                    <a:lnTo>
                      <a:pt x="776" y="1486"/>
                    </a:lnTo>
                    <a:lnTo>
                      <a:pt x="777" y="1482"/>
                    </a:lnTo>
                    <a:lnTo>
                      <a:pt x="779" y="1476"/>
                    </a:lnTo>
                    <a:lnTo>
                      <a:pt x="779" y="1472"/>
                    </a:lnTo>
                    <a:lnTo>
                      <a:pt x="782" y="1468"/>
                    </a:lnTo>
                    <a:lnTo>
                      <a:pt x="785" y="1461"/>
                    </a:lnTo>
                    <a:lnTo>
                      <a:pt x="788" y="1459"/>
                    </a:lnTo>
                    <a:lnTo>
                      <a:pt x="789" y="1458"/>
                    </a:lnTo>
                    <a:lnTo>
                      <a:pt x="790" y="1459"/>
                    </a:lnTo>
                    <a:lnTo>
                      <a:pt x="792" y="1459"/>
                    </a:lnTo>
                    <a:lnTo>
                      <a:pt x="792" y="1458"/>
                    </a:lnTo>
                    <a:lnTo>
                      <a:pt x="793" y="1457"/>
                    </a:lnTo>
                    <a:lnTo>
                      <a:pt x="793" y="1455"/>
                    </a:lnTo>
                    <a:lnTo>
                      <a:pt x="794" y="1454"/>
                    </a:lnTo>
                    <a:lnTo>
                      <a:pt x="795" y="1453"/>
                    </a:lnTo>
                    <a:lnTo>
                      <a:pt x="796" y="1453"/>
                    </a:lnTo>
                    <a:lnTo>
                      <a:pt x="796" y="1454"/>
                    </a:lnTo>
                    <a:lnTo>
                      <a:pt x="798" y="1454"/>
                    </a:lnTo>
                    <a:lnTo>
                      <a:pt x="800" y="1454"/>
                    </a:lnTo>
                    <a:lnTo>
                      <a:pt x="800" y="1453"/>
                    </a:lnTo>
                    <a:lnTo>
                      <a:pt x="801" y="1453"/>
                    </a:lnTo>
                    <a:lnTo>
                      <a:pt x="801" y="1450"/>
                    </a:lnTo>
                    <a:lnTo>
                      <a:pt x="803" y="1450"/>
                    </a:lnTo>
                    <a:lnTo>
                      <a:pt x="805" y="1450"/>
                    </a:lnTo>
                    <a:lnTo>
                      <a:pt x="805" y="1449"/>
                    </a:lnTo>
                    <a:lnTo>
                      <a:pt x="804" y="1449"/>
                    </a:lnTo>
                    <a:lnTo>
                      <a:pt x="805" y="1448"/>
                    </a:lnTo>
                    <a:lnTo>
                      <a:pt x="805" y="1447"/>
                    </a:lnTo>
                    <a:lnTo>
                      <a:pt x="805" y="1444"/>
                    </a:lnTo>
                    <a:lnTo>
                      <a:pt x="804" y="1444"/>
                    </a:lnTo>
                    <a:lnTo>
                      <a:pt x="804" y="1442"/>
                    </a:lnTo>
                    <a:lnTo>
                      <a:pt x="806" y="1442"/>
                    </a:lnTo>
                    <a:lnTo>
                      <a:pt x="806" y="1443"/>
                    </a:lnTo>
                    <a:lnTo>
                      <a:pt x="807" y="1444"/>
                    </a:lnTo>
                    <a:lnTo>
                      <a:pt x="809" y="1444"/>
                    </a:lnTo>
                    <a:lnTo>
                      <a:pt x="810" y="1444"/>
                    </a:lnTo>
                    <a:lnTo>
                      <a:pt x="811" y="1444"/>
                    </a:lnTo>
                    <a:lnTo>
                      <a:pt x="812" y="1444"/>
                    </a:lnTo>
                    <a:lnTo>
                      <a:pt x="811" y="1443"/>
                    </a:lnTo>
                    <a:lnTo>
                      <a:pt x="812" y="1441"/>
                    </a:lnTo>
                    <a:lnTo>
                      <a:pt x="811" y="1441"/>
                    </a:lnTo>
                    <a:lnTo>
                      <a:pt x="810" y="1441"/>
                    </a:lnTo>
                    <a:lnTo>
                      <a:pt x="811" y="1439"/>
                    </a:lnTo>
                    <a:lnTo>
                      <a:pt x="811" y="1441"/>
                    </a:lnTo>
                    <a:lnTo>
                      <a:pt x="811" y="1439"/>
                    </a:lnTo>
                    <a:lnTo>
                      <a:pt x="812" y="1438"/>
                    </a:lnTo>
                    <a:lnTo>
                      <a:pt x="810" y="1438"/>
                    </a:lnTo>
                    <a:lnTo>
                      <a:pt x="812" y="1436"/>
                    </a:lnTo>
                    <a:lnTo>
                      <a:pt x="814" y="1436"/>
                    </a:lnTo>
                    <a:lnTo>
                      <a:pt x="812" y="1434"/>
                    </a:lnTo>
                    <a:lnTo>
                      <a:pt x="809" y="1432"/>
                    </a:lnTo>
                    <a:lnTo>
                      <a:pt x="807" y="1430"/>
                    </a:lnTo>
                    <a:lnTo>
                      <a:pt x="807" y="1427"/>
                    </a:lnTo>
                    <a:lnTo>
                      <a:pt x="806" y="1427"/>
                    </a:lnTo>
                    <a:lnTo>
                      <a:pt x="804" y="1427"/>
                    </a:lnTo>
                    <a:lnTo>
                      <a:pt x="801" y="1426"/>
                    </a:lnTo>
                    <a:lnTo>
                      <a:pt x="803" y="1425"/>
                    </a:lnTo>
                    <a:lnTo>
                      <a:pt x="806" y="1423"/>
                    </a:lnTo>
                    <a:lnTo>
                      <a:pt x="806" y="1422"/>
                    </a:lnTo>
                    <a:lnTo>
                      <a:pt x="805" y="1422"/>
                    </a:lnTo>
                    <a:lnTo>
                      <a:pt x="805" y="1421"/>
                    </a:lnTo>
                    <a:lnTo>
                      <a:pt x="807" y="1420"/>
                    </a:lnTo>
                    <a:lnTo>
                      <a:pt x="806" y="1420"/>
                    </a:lnTo>
                    <a:lnTo>
                      <a:pt x="807" y="1417"/>
                    </a:lnTo>
                    <a:lnTo>
                      <a:pt x="807" y="1419"/>
                    </a:lnTo>
                    <a:lnTo>
                      <a:pt x="809" y="1419"/>
                    </a:lnTo>
                    <a:lnTo>
                      <a:pt x="810" y="1417"/>
                    </a:lnTo>
                    <a:lnTo>
                      <a:pt x="811" y="1419"/>
                    </a:lnTo>
                    <a:lnTo>
                      <a:pt x="810" y="1420"/>
                    </a:lnTo>
                    <a:lnTo>
                      <a:pt x="809" y="1421"/>
                    </a:lnTo>
                    <a:lnTo>
                      <a:pt x="810" y="1423"/>
                    </a:lnTo>
                    <a:lnTo>
                      <a:pt x="810" y="1421"/>
                    </a:lnTo>
                    <a:lnTo>
                      <a:pt x="811" y="1420"/>
                    </a:lnTo>
                    <a:lnTo>
                      <a:pt x="810" y="1421"/>
                    </a:lnTo>
                    <a:lnTo>
                      <a:pt x="810" y="1422"/>
                    </a:lnTo>
                    <a:lnTo>
                      <a:pt x="811" y="1423"/>
                    </a:lnTo>
                    <a:lnTo>
                      <a:pt x="812" y="1425"/>
                    </a:lnTo>
                    <a:lnTo>
                      <a:pt x="812" y="1423"/>
                    </a:lnTo>
                    <a:lnTo>
                      <a:pt x="814" y="1422"/>
                    </a:lnTo>
                    <a:lnTo>
                      <a:pt x="815" y="1422"/>
                    </a:lnTo>
                    <a:lnTo>
                      <a:pt x="815" y="1423"/>
                    </a:lnTo>
                    <a:lnTo>
                      <a:pt x="816" y="1422"/>
                    </a:lnTo>
                    <a:lnTo>
                      <a:pt x="817" y="1420"/>
                    </a:lnTo>
                    <a:lnTo>
                      <a:pt x="819" y="1417"/>
                    </a:lnTo>
                    <a:lnTo>
                      <a:pt x="817" y="1417"/>
                    </a:lnTo>
                    <a:lnTo>
                      <a:pt x="816" y="1417"/>
                    </a:lnTo>
                    <a:lnTo>
                      <a:pt x="816" y="1419"/>
                    </a:lnTo>
                    <a:lnTo>
                      <a:pt x="815" y="1419"/>
                    </a:lnTo>
                    <a:lnTo>
                      <a:pt x="815" y="1417"/>
                    </a:lnTo>
                    <a:lnTo>
                      <a:pt x="812" y="1417"/>
                    </a:lnTo>
                    <a:lnTo>
                      <a:pt x="814" y="1416"/>
                    </a:lnTo>
                    <a:lnTo>
                      <a:pt x="815" y="1416"/>
                    </a:lnTo>
                    <a:lnTo>
                      <a:pt x="812" y="1415"/>
                    </a:lnTo>
                    <a:lnTo>
                      <a:pt x="812" y="1414"/>
                    </a:lnTo>
                    <a:lnTo>
                      <a:pt x="814" y="1412"/>
                    </a:lnTo>
                    <a:lnTo>
                      <a:pt x="814" y="1411"/>
                    </a:lnTo>
                    <a:lnTo>
                      <a:pt x="814" y="1410"/>
                    </a:lnTo>
                    <a:lnTo>
                      <a:pt x="815" y="1409"/>
                    </a:lnTo>
                    <a:lnTo>
                      <a:pt x="817" y="1406"/>
                    </a:lnTo>
                    <a:lnTo>
                      <a:pt x="819" y="1406"/>
                    </a:lnTo>
                    <a:lnTo>
                      <a:pt x="820" y="1405"/>
                    </a:lnTo>
                    <a:lnTo>
                      <a:pt x="822" y="1406"/>
                    </a:lnTo>
                    <a:lnTo>
                      <a:pt x="821" y="1405"/>
                    </a:lnTo>
                    <a:lnTo>
                      <a:pt x="822" y="1403"/>
                    </a:lnTo>
                    <a:lnTo>
                      <a:pt x="822" y="1401"/>
                    </a:lnTo>
                    <a:lnTo>
                      <a:pt x="823" y="1400"/>
                    </a:lnTo>
                    <a:lnTo>
                      <a:pt x="823" y="1401"/>
                    </a:lnTo>
                    <a:lnTo>
                      <a:pt x="823" y="1404"/>
                    </a:lnTo>
                    <a:lnTo>
                      <a:pt x="825" y="1404"/>
                    </a:lnTo>
                    <a:lnTo>
                      <a:pt x="825" y="1403"/>
                    </a:lnTo>
                    <a:lnTo>
                      <a:pt x="825" y="1404"/>
                    </a:lnTo>
                    <a:lnTo>
                      <a:pt x="826" y="1404"/>
                    </a:lnTo>
                    <a:lnTo>
                      <a:pt x="827" y="1403"/>
                    </a:lnTo>
                    <a:lnTo>
                      <a:pt x="828" y="1401"/>
                    </a:lnTo>
                    <a:lnTo>
                      <a:pt x="830" y="1400"/>
                    </a:lnTo>
                    <a:lnTo>
                      <a:pt x="831" y="1400"/>
                    </a:lnTo>
                    <a:lnTo>
                      <a:pt x="831" y="1401"/>
                    </a:lnTo>
                    <a:lnTo>
                      <a:pt x="832" y="1401"/>
                    </a:lnTo>
                    <a:lnTo>
                      <a:pt x="833" y="1400"/>
                    </a:lnTo>
                    <a:lnTo>
                      <a:pt x="836" y="1400"/>
                    </a:lnTo>
                    <a:lnTo>
                      <a:pt x="836" y="1399"/>
                    </a:lnTo>
                    <a:lnTo>
                      <a:pt x="841" y="1399"/>
                    </a:lnTo>
                    <a:lnTo>
                      <a:pt x="841" y="1398"/>
                    </a:lnTo>
                    <a:lnTo>
                      <a:pt x="839" y="1398"/>
                    </a:lnTo>
                    <a:lnTo>
                      <a:pt x="839" y="1395"/>
                    </a:lnTo>
                    <a:lnTo>
                      <a:pt x="839" y="1394"/>
                    </a:lnTo>
                    <a:lnTo>
                      <a:pt x="841" y="1393"/>
                    </a:lnTo>
                    <a:lnTo>
                      <a:pt x="842" y="1393"/>
                    </a:lnTo>
                    <a:lnTo>
                      <a:pt x="842" y="1394"/>
                    </a:lnTo>
                    <a:lnTo>
                      <a:pt x="841" y="1394"/>
                    </a:lnTo>
                    <a:lnTo>
                      <a:pt x="841" y="1395"/>
                    </a:lnTo>
                    <a:lnTo>
                      <a:pt x="841" y="1397"/>
                    </a:lnTo>
                    <a:lnTo>
                      <a:pt x="843" y="1398"/>
                    </a:lnTo>
                    <a:lnTo>
                      <a:pt x="843" y="1399"/>
                    </a:lnTo>
                    <a:lnTo>
                      <a:pt x="844" y="1399"/>
                    </a:lnTo>
                    <a:lnTo>
                      <a:pt x="845" y="1398"/>
                    </a:lnTo>
                    <a:lnTo>
                      <a:pt x="845" y="1397"/>
                    </a:lnTo>
                    <a:lnTo>
                      <a:pt x="847" y="1398"/>
                    </a:lnTo>
                    <a:lnTo>
                      <a:pt x="847" y="1397"/>
                    </a:lnTo>
                    <a:lnTo>
                      <a:pt x="845" y="1397"/>
                    </a:lnTo>
                    <a:lnTo>
                      <a:pt x="844" y="1397"/>
                    </a:lnTo>
                    <a:lnTo>
                      <a:pt x="844" y="1395"/>
                    </a:lnTo>
                    <a:lnTo>
                      <a:pt x="847" y="1395"/>
                    </a:lnTo>
                    <a:lnTo>
                      <a:pt x="847" y="1394"/>
                    </a:lnTo>
                    <a:lnTo>
                      <a:pt x="845" y="1393"/>
                    </a:lnTo>
                    <a:lnTo>
                      <a:pt x="845" y="1392"/>
                    </a:lnTo>
                    <a:lnTo>
                      <a:pt x="847" y="1394"/>
                    </a:lnTo>
                    <a:lnTo>
                      <a:pt x="849" y="1395"/>
                    </a:lnTo>
                    <a:lnTo>
                      <a:pt x="848" y="1394"/>
                    </a:lnTo>
                    <a:lnTo>
                      <a:pt x="847" y="1390"/>
                    </a:lnTo>
                    <a:lnTo>
                      <a:pt x="848" y="1389"/>
                    </a:lnTo>
                    <a:lnTo>
                      <a:pt x="849" y="1390"/>
                    </a:lnTo>
                    <a:lnTo>
                      <a:pt x="850" y="1389"/>
                    </a:lnTo>
                    <a:lnTo>
                      <a:pt x="850" y="1392"/>
                    </a:lnTo>
                    <a:lnTo>
                      <a:pt x="852" y="1390"/>
                    </a:lnTo>
                    <a:lnTo>
                      <a:pt x="852" y="1388"/>
                    </a:lnTo>
                    <a:lnTo>
                      <a:pt x="853" y="1390"/>
                    </a:lnTo>
                    <a:lnTo>
                      <a:pt x="852" y="1392"/>
                    </a:lnTo>
                    <a:lnTo>
                      <a:pt x="853" y="1394"/>
                    </a:lnTo>
                    <a:lnTo>
                      <a:pt x="854" y="1393"/>
                    </a:lnTo>
                    <a:lnTo>
                      <a:pt x="854" y="1392"/>
                    </a:lnTo>
                    <a:lnTo>
                      <a:pt x="854" y="1389"/>
                    </a:lnTo>
                    <a:lnTo>
                      <a:pt x="855" y="1388"/>
                    </a:lnTo>
                    <a:lnTo>
                      <a:pt x="858" y="1387"/>
                    </a:lnTo>
                    <a:lnTo>
                      <a:pt x="859" y="1387"/>
                    </a:lnTo>
                    <a:lnTo>
                      <a:pt x="860" y="1386"/>
                    </a:lnTo>
                    <a:lnTo>
                      <a:pt x="860" y="1387"/>
                    </a:lnTo>
                    <a:lnTo>
                      <a:pt x="860" y="1388"/>
                    </a:lnTo>
                    <a:lnTo>
                      <a:pt x="860" y="1387"/>
                    </a:lnTo>
                    <a:lnTo>
                      <a:pt x="859" y="1388"/>
                    </a:lnTo>
                    <a:lnTo>
                      <a:pt x="858" y="1388"/>
                    </a:lnTo>
                    <a:lnTo>
                      <a:pt x="856" y="1388"/>
                    </a:lnTo>
                    <a:lnTo>
                      <a:pt x="859" y="1389"/>
                    </a:lnTo>
                    <a:lnTo>
                      <a:pt x="860" y="1390"/>
                    </a:lnTo>
                    <a:lnTo>
                      <a:pt x="858" y="1389"/>
                    </a:lnTo>
                    <a:lnTo>
                      <a:pt x="859" y="1392"/>
                    </a:lnTo>
                    <a:lnTo>
                      <a:pt x="860" y="1392"/>
                    </a:lnTo>
                    <a:lnTo>
                      <a:pt x="861" y="1392"/>
                    </a:lnTo>
                    <a:lnTo>
                      <a:pt x="863" y="1392"/>
                    </a:lnTo>
                    <a:lnTo>
                      <a:pt x="864" y="1390"/>
                    </a:lnTo>
                    <a:lnTo>
                      <a:pt x="866" y="1389"/>
                    </a:lnTo>
                    <a:lnTo>
                      <a:pt x="868" y="1387"/>
                    </a:lnTo>
                    <a:lnTo>
                      <a:pt x="870" y="1387"/>
                    </a:lnTo>
                    <a:lnTo>
                      <a:pt x="870" y="1386"/>
                    </a:lnTo>
                    <a:lnTo>
                      <a:pt x="869" y="1386"/>
                    </a:lnTo>
                    <a:lnTo>
                      <a:pt x="870" y="1384"/>
                    </a:lnTo>
                    <a:lnTo>
                      <a:pt x="871" y="1384"/>
                    </a:lnTo>
                    <a:lnTo>
                      <a:pt x="871" y="1383"/>
                    </a:lnTo>
                    <a:lnTo>
                      <a:pt x="872" y="1382"/>
                    </a:lnTo>
                    <a:lnTo>
                      <a:pt x="871" y="1382"/>
                    </a:lnTo>
                    <a:lnTo>
                      <a:pt x="871" y="1381"/>
                    </a:lnTo>
                    <a:lnTo>
                      <a:pt x="871" y="1382"/>
                    </a:lnTo>
                    <a:lnTo>
                      <a:pt x="870" y="1382"/>
                    </a:lnTo>
                    <a:lnTo>
                      <a:pt x="870" y="1381"/>
                    </a:lnTo>
                    <a:lnTo>
                      <a:pt x="870" y="1379"/>
                    </a:lnTo>
                    <a:lnTo>
                      <a:pt x="871" y="1379"/>
                    </a:lnTo>
                    <a:lnTo>
                      <a:pt x="872" y="1379"/>
                    </a:lnTo>
                    <a:lnTo>
                      <a:pt x="871" y="1379"/>
                    </a:lnTo>
                    <a:lnTo>
                      <a:pt x="871" y="1378"/>
                    </a:lnTo>
                    <a:lnTo>
                      <a:pt x="872" y="1378"/>
                    </a:lnTo>
                    <a:lnTo>
                      <a:pt x="872" y="1377"/>
                    </a:lnTo>
                    <a:lnTo>
                      <a:pt x="874" y="1378"/>
                    </a:lnTo>
                    <a:lnTo>
                      <a:pt x="875" y="1378"/>
                    </a:lnTo>
                    <a:lnTo>
                      <a:pt x="874" y="1379"/>
                    </a:lnTo>
                    <a:lnTo>
                      <a:pt x="875" y="1378"/>
                    </a:lnTo>
                    <a:lnTo>
                      <a:pt x="876" y="1377"/>
                    </a:lnTo>
                    <a:lnTo>
                      <a:pt x="877" y="1377"/>
                    </a:lnTo>
                    <a:lnTo>
                      <a:pt x="877" y="1378"/>
                    </a:lnTo>
                    <a:lnTo>
                      <a:pt x="877" y="1377"/>
                    </a:lnTo>
                    <a:lnTo>
                      <a:pt x="879" y="1377"/>
                    </a:lnTo>
                    <a:lnTo>
                      <a:pt x="880" y="1377"/>
                    </a:lnTo>
                    <a:lnTo>
                      <a:pt x="880" y="1378"/>
                    </a:lnTo>
                    <a:lnTo>
                      <a:pt x="879" y="1379"/>
                    </a:lnTo>
                    <a:lnTo>
                      <a:pt x="877" y="1378"/>
                    </a:lnTo>
                    <a:lnTo>
                      <a:pt x="877" y="1379"/>
                    </a:lnTo>
                    <a:lnTo>
                      <a:pt x="877" y="1381"/>
                    </a:lnTo>
                    <a:lnTo>
                      <a:pt x="879" y="1381"/>
                    </a:lnTo>
                    <a:lnTo>
                      <a:pt x="876" y="1379"/>
                    </a:lnTo>
                    <a:lnTo>
                      <a:pt x="877" y="1381"/>
                    </a:lnTo>
                    <a:lnTo>
                      <a:pt x="876" y="1381"/>
                    </a:lnTo>
                    <a:lnTo>
                      <a:pt x="875" y="1382"/>
                    </a:lnTo>
                    <a:lnTo>
                      <a:pt x="876" y="1382"/>
                    </a:lnTo>
                    <a:lnTo>
                      <a:pt x="875" y="1383"/>
                    </a:lnTo>
                    <a:lnTo>
                      <a:pt x="875" y="1387"/>
                    </a:lnTo>
                    <a:lnTo>
                      <a:pt x="875" y="1386"/>
                    </a:lnTo>
                    <a:lnTo>
                      <a:pt x="876" y="1386"/>
                    </a:lnTo>
                    <a:lnTo>
                      <a:pt x="877" y="1387"/>
                    </a:lnTo>
                    <a:lnTo>
                      <a:pt x="879" y="1386"/>
                    </a:lnTo>
                    <a:lnTo>
                      <a:pt x="880" y="1384"/>
                    </a:lnTo>
                    <a:lnTo>
                      <a:pt x="881" y="1384"/>
                    </a:lnTo>
                    <a:lnTo>
                      <a:pt x="882" y="1386"/>
                    </a:lnTo>
                    <a:lnTo>
                      <a:pt x="885" y="1386"/>
                    </a:lnTo>
                    <a:lnTo>
                      <a:pt x="885" y="1384"/>
                    </a:lnTo>
                    <a:lnTo>
                      <a:pt x="886" y="1383"/>
                    </a:lnTo>
                    <a:lnTo>
                      <a:pt x="885" y="1382"/>
                    </a:lnTo>
                    <a:lnTo>
                      <a:pt x="886" y="1383"/>
                    </a:lnTo>
                    <a:lnTo>
                      <a:pt x="886" y="1382"/>
                    </a:lnTo>
                    <a:lnTo>
                      <a:pt x="887" y="1383"/>
                    </a:lnTo>
                    <a:lnTo>
                      <a:pt x="888" y="1383"/>
                    </a:lnTo>
                    <a:lnTo>
                      <a:pt x="887" y="1384"/>
                    </a:lnTo>
                    <a:lnTo>
                      <a:pt x="888" y="1386"/>
                    </a:lnTo>
                    <a:lnTo>
                      <a:pt x="890" y="1387"/>
                    </a:lnTo>
                    <a:lnTo>
                      <a:pt x="891" y="1386"/>
                    </a:lnTo>
                    <a:lnTo>
                      <a:pt x="892" y="1384"/>
                    </a:lnTo>
                    <a:lnTo>
                      <a:pt x="891" y="1383"/>
                    </a:lnTo>
                    <a:lnTo>
                      <a:pt x="891" y="1382"/>
                    </a:lnTo>
                    <a:lnTo>
                      <a:pt x="891" y="1381"/>
                    </a:lnTo>
                    <a:lnTo>
                      <a:pt x="891" y="1379"/>
                    </a:lnTo>
                    <a:lnTo>
                      <a:pt x="892" y="1379"/>
                    </a:lnTo>
                    <a:lnTo>
                      <a:pt x="892" y="1382"/>
                    </a:lnTo>
                    <a:lnTo>
                      <a:pt x="893" y="1382"/>
                    </a:lnTo>
                    <a:lnTo>
                      <a:pt x="894" y="1383"/>
                    </a:lnTo>
                    <a:lnTo>
                      <a:pt x="897" y="1382"/>
                    </a:lnTo>
                    <a:lnTo>
                      <a:pt x="898" y="1383"/>
                    </a:lnTo>
                    <a:lnTo>
                      <a:pt x="897" y="1383"/>
                    </a:lnTo>
                    <a:lnTo>
                      <a:pt x="896" y="1383"/>
                    </a:lnTo>
                    <a:lnTo>
                      <a:pt x="896" y="1384"/>
                    </a:lnTo>
                    <a:lnTo>
                      <a:pt x="898" y="1386"/>
                    </a:lnTo>
                    <a:lnTo>
                      <a:pt x="899" y="1386"/>
                    </a:lnTo>
                    <a:lnTo>
                      <a:pt x="901" y="1387"/>
                    </a:lnTo>
                    <a:lnTo>
                      <a:pt x="899" y="1387"/>
                    </a:lnTo>
                    <a:lnTo>
                      <a:pt x="897" y="1386"/>
                    </a:lnTo>
                    <a:lnTo>
                      <a:pt x="897" y="1387"/>
                    </a:lnTo>
                    <a:lnTo>
                      <a:pt x="896" y="1387"/>
                    </a:lnTo>
                    <a:lnTo>
                      <a:pt x="896" y="1388"/>
                    </a:lnTo>
                    <a:lnTo>
                      <a:pt x="896" y="1389"/>
                    </a:lnTo>
                    <a:lnTo>
                      <a:pt x="897" y="1389"/>
                    </a:lnTo>
                    <a:lnTo>
                      <a:pt x="898" y="1389"/>
                    </a:lnTo>
                    <a:lnTo>
                      <a:pt x="898" y="1388"/>
                    </a:lnTo>
                    <a:lnTo>
                      <a:pt x="898" y="1389"/>
                    </a:lnTo>
                    <a:lnTo>
                      <a:pt x="899" y="1389"/>
                    </a:lnTo>
                    <a:lnTo>
                      <a:pt x="898" y="1390"/>
                    </a:lnTo>
                    <a:lnTo>
                      <a:pt x="899" y="1390"/>
                    </a:lnTo>
                    <a:lnTo>
                      <a:pt x="897" y="1390"/>
                    </a:lnTo>
                    <a:lnTo>
                      <a:pt x="896" y="1390"/>
                    </a:lnTo>
                    <a:lnTo>
                      <a:pt x="894" y="1389"/>
                    </a:lnTo>
                    <a:lnTo>
                      <a:pt x="893" y="1390"/>
                    </a:lnTo>
                    <a:lnTo>
                      <a:pt x="893" y="1389"/>
                    </a:lnTo>
                    <a:lnTo>
                      <a:pt x="892" y="1389"/>
                    </a:lnTo>
                    <a:lnTo>
                      <a:pt x="891" y="1389"/>
                    </a:lnTo>
                    <a:lnTo>
                      <a:pt x="888" y="1389"/>
                    </a:lnTo>
                    <a:lnTo>
                      <a:pt x="887" y="1389"/>
                    </a:lnTo>
                    <a:lnTo>
                      <a:pt x="885" y="1389"/>
                    </a:lnTo>
                    <a:lnTo>
                      <a:pt x="885" y="1390"/>
                    </a:lnTo>
                    <a:lnTo>
                      <a:pt x="886" y="1390"/>
                    </a:lnTo>
                    <a:lnTo>
                      <a:pt x="888" y="1392"/>
                    </a:lnTo>
                    <a:lnTo>
                      <a:pt x="893" y="1393"/>
                    </a:lnTo>
                    <a:lnTo>
                      <a:pt x="898" y="1394"/>
                    </a:lnTo>
                    <a:lnTo>
                      <a:pt x="899" y="1393"/>
                    </a:lnTo>
                    <a:lnTo>
                      <a:pt x="901" y="1392"/>
                    </a:lnTo>
                    <a:lnTo>
                      <a:pt x="902" y="1390"/>
                    </a:lnTo>
                    <a:lnTo>
                      <a:pt x="904" y="1389"/>
                    </a:lnTo>
                    <a:lnTo>
                      <a:pt x="907" y="1389"/>
                    </a:lnTo>
                    <a:lnTo>
                      <a:pt x="905" y="1388"/>
                    </a:lnTo>
                    <a:lnTo>
                      <a:pt x="904" y="1384"/>
                    </a:lnTo>
                    <a:lnTo>
                      <a:pt x="904" y="1382"/>
                    </a:lnTo>
                    <a:lnTo>
                      <a:pt x="903" y="1381"/>
                    </a:lnTo>
                    <a:lnTo>
                      <a:pt x="903" y="1379"/>
                    </a:lnTo>
                    <a:lnTo>
                      <a:pt x="903" y="1378"/>
                    </a:lnTo>
                    <a:lnTo>
                      <a:pt x="903" y="1376"/>
                    </a:lnTo>
                    <a:lnTo>
                      <a:pt x="904" y="1376"/>
                    </a:lnTo>
                    <a:lnTo>
                      <a:pt x="905" y="1374"/>
                    </a:lnTo>
                    <a:lnTo>
                      <a:pt x="908" y="1373"/>
                    </a:lnTo>
                    <a:lnTo>
                      <a:pt x="904" y="1373"/>
                    </a:lnTo>
                    <a:lnTo>
                      <a:pt x="902" y="1374"/>
                    </a:lnTo>
                    <a:lnTo>
                      <a:pt x="901" y="1374"/>
                    </a:lnTo>
                    <a:lnTo>
                      <a:pt x="901" y="1373"/>
                    </a:lnTo>
                    <a:lnTo>
                      <a:pt x="901" y="1372"/>
                    </a:lnTo>
                    <a:lnTo>
                      <a:pt x="899" y="1373"/>
                    </a:lnTo>
                    <a:lnTo>
                      <a:pt x="899" y="1372"/>
                    </a:lnTo>
                    <a:lnTo>
                      <a:pt x="902" y="1372"/>
                    </a:lnTo>
                    <a:lnTo>
                      <a:pt x="902" y="1371"/>
                    </a:lnTo>
                    <a:lnTo>
                      <a:pt x="903" y="1370"/>
                    </a:lnTo>
                    <a:lnTo>
                      <a:pt x="903" y="1368"/>
                    </a:lnTo>
                    <a:lnTo>
                      <a:pt x="904" y="1368"/>
                    </a:lnTo>
                    <a:lnTo>
                      <a:pt x="904" y="1370"/>
                    </a:lnTo>
                    <a:lnTo>
                      <a:pt x="905" y="1368"/>
                    </a:lnTo>
                    <a:lnTo>
                      <a:pt x="905" y="1370"/>
                    </a:lnTo>
                    <a:lnTo>
                      <a:pt x="907" y="1371"/>
                    </a:lnTo>
                    <a:lnTo>
                      <a:pt x="908" y="1371"/>
                    </a:lnTo>
                    <a:lnTo>
                      <a:pt x="908" y="1370"/>
                    </a:lnTo>
                    <a:lnTo>
                      <a:pt x="907" y="1370"/>
                    </a:lnTo>
                    <a:lnTo>
                      <a:pt x="908" y="1368"/>
                    </a:lnTo>
                    <a:lnTo>
                      <a:pt x="908" y="1366"/>
                    </a:lnTo>
                    <a:lnTo>
                      <a:pt x="909" y="1365"/>
                    </a:lnTo>
                    <a:lnTo>
                      <a:pt x="910" y="1363"/>
                    </a:lnTo>
                    <a:lnTo>
                      <a:pt x="909" y="1362"/>
                    </a:lnTo>
                    <a:lnTo>
                      <a:pt x="909" y="1361"/>
                    </a:lnTo>
                    <a:lnTo>
                      <a:pt x="909" y="1359"/>
                    </a:lnTo>
                    <a:lnTo>
                      <a:pt x="909" y="1357"/>
                    </a:lnTo>
                    <a:lnTo>
                      <a:pt x="908" y="1356"/>
                    </a:lnTo>
                    <a:lnTo>
                      <a:pt x="905" y="1356"/>
                    </a:lnTo>
                    <a:lnTo>
                      <a:pt x="905" y="1357"/>
                    </a:lnTo>
                    <a:lnTo>
                      <a:pt x="903" y="1359"/>
                    </a:lnTo>
                    <a:lnTo>
                      <a:pt x="903" y="1357"/>
                    </a:lnTo>
                    <a:lnTo>
                      <a:pt x="903" y="1356"/>
                    </a:lnTo>
                    <a:lnTo>
                      <a:pt x="902" y="1356"/>
                    </a:lnTo>
                    <a:lnTo>
                      <a:pt x="903" y="1356"/>
                    </a:lnTo>
                    <a:lnTo>
                      <a:pt x="902" y="1356"/>
                    </a:lnTo>
                    <a:lnTo>
                      <a:pt x="902" y="1355"/>
                    </a:lnTo>
                    <a:lnTo>
                      <a:pt x="902" y="1352"/>
                    </a:lnTo>
                    <a:lnTo>
                      <a:pt x="901" y="1351"/>
                    </a:lnTo>
                    <a:lnTo>
                      <a:pt x="899" y="1351"/>
                    </a:lnTo>
                    <a:lnTo>
                      <a:pt x="898" y="1350"/>
                    </a:lnTo>
                    <a:lnTo>
                      <a:pt x="897" y="1350"/>
                    </a:lnTo>
                    <a:lnTo>
                      <a:pt x="896" y="1349"/>
                    </a:lnTo>
                    <a:lnTo>
                      <a:pt x="896" y="1348"/>
                    </a:lnTo>
                    <a:lnTo>
                      <a:pt x="894" y="1348"/>
                    </a:lnTo>
                    <a:lnTo>
                      <a:pt x="893" y="1349"/>
                    </a:lnTo>
                    <a:lnTo>
                      <a:pt x="893" y="1348"/>
                    </a:lnTo>
                    <a:lnTo>
                      <a:pt x="892" y="1346"/>
                    </a:lnTo>
                    <a:lnTo>
                      <a:pt x="886" y="1346"/>
                    </a:lnTo>
                    <a:lnTo>
                      <a:pt x="882" y="1343"/>
                    </a:lnTo>
                    <a:lnTo>
                      <a:pt x="881" y="1341"/>
                    </a:lnTo>
                    <a:lnTo>
                      <a:pt x="880" y="1341"/>
                    </a:lnTo>
                    <a:lnTo>
                      <a:pt x="880" y="1340"/>
                    </a:lnTo>
                    <a:lnTo>
                      <a:pt x="879" y="1340"/>
                    </a:lnTo>
                    <a:lnTo>
                      <a:pt x="876" y="1340"/>
                    </a:lnTo>
                    <a:lnTo>
                      <a:pt x="872" y="1338"/>
                    </a:lnTo>
                    <a:lnTo>
                      <a:pt x="871" y="1337"/>
                    </a:lnTo>
                    <a:lnTo>
                      <a:pt x="870" y="1335"/>
                    </a:lnTo>
                    <a:lnTo>
                      <a:pt x="868" y="1333"/>
                    </a:lnTo>
                    <a:lnTo>
                      <a:pt x="863" y="1330"/>
                    </a:lnTo>
                    <a:lnTo>
                      <a:pt x="856" y="1329"/>
                    </a:lnTo>
                    <a:lnTo>
                      <a:pt x="855" y="1328"/>
                    </a:lnTo>
                    <a:lnTo>
                      <a:pt x="854" y="1328"/>
                    </a:lnTo>
                    <a:lnTo>
                      <a:pt x="852" y="1328"/>
                    </a:lnTo>
                    <a:lnTo>
                      <a:pt x="850" y="1328"/>
                    </a:lnTo>
                    <a:lnTo>
                      <a:pt x="853" y="1327"/>
                    </a:lnTo>
                    <a:lnTo>
                      <a:pt x="853" y="1325"/>
                    </a:lnTo>
                    <a:lnTo>
                      <a:pt x="853" y="1324"/>
                    </a:lnTo>
                    <a:lnTo>
                      <a:pt x="852" y="1323"/>
                    </a:lnTo>
                    <a:lnTo>
                      <a:pt x="853" y="1323"/>
                    </a:lnTo>
                    <a:lnTo>
                      <a:pt x="853" y="1319"/>
                    </a:lnTo>
                    <a:lnTo>
                      <a:pt x="854" y="1317"/>
                    </a:lnTo>
                    <a:lnTo>
                      <a:pt x="855" y="1317"/>
                    </a:lnTo>
                    <a:lnTo>
                      <a:pt x="854" y="1317"/>
                    </a:lnTo>
                    <a:lnTo>
                      <a:pt x="853" y="1317"/>
                    </a:lnTo>
                    <a:lnTo>
                      <a:pt x="853" y="1314"/>
                    </a:lnTo>
                    <a:lnTo>
                      <a:pt x="852" y="1314"/>
                    </a:lnTo>
                    <a:lnTo>
                      <a:pt x="852" y="1316"/>
                    </a:lnTo>
                    <a:lnTo>
                      <a:pt x="850" y="1314"/>
                    </a:lnTo>
                    <a:lnTo>
                      <a:pt x="849" y="1314"/>
                    </a:lnTo>
                    <a:lnTo>
                      <a:pt x="849" y="1311"/>
                    </a:lnTo>
                    <a:lnTo>
                      <a:pt x="852" y="1301"/>
                    </a:lnTo>
                    <a:lnTo>
                      <a:pt x="856" y="1294"/>
                    </a:lnTo>
                    <a:lnTo>
                      <a:pt x="860" y="1289"/>
                    </a:lnTo>
                    <a:lnTo>
                      <a:pt x="864" y="1284"/>
                    </a:lnTo>
                    <a:lnTo>
                      <a:pt x="865" y="1280"/>
                    </a:lnTo>
                    <a:lnTo>
                      <a:pt x="868" y="1279"/>
                    </a:lnTo>
                    <a:lnTo>
                      <a:pt x="868" y="1278"/>
                    </a:lnTo>
                    <a:lnTo>
                      <a:pt x="869" y="1275"/>
                    </a:lnTo>
                    <a:lnTo>
                      <a:pt x="869" y="1270"/>
                    </a:lnTo>
                    <a:lnTo>
                      <a:pt x="870" y="1268"/>
                    </a:lnTo>
                    <a:lnTo>
                      <a:pt x="872" y="1268"/>
                    </a:lnTo>
                    <a:lnTo>
                      <a:pt x="870" y="1267"/>
                    </a:lnTo>
                    <a:lnTo>
                      <a:pt x="869" y="1267"/>
                    </a:lnTo>
                    <a:lnTo>
                      <a:pt x="868" y="1268"/>
                    </a:lnTo>
                    <a:lnTo>
                      <a:pt x="868" y="1267"/>
                    </a:lnTo>
                    <a:lnTo>
                      <a:pt x="868" y="1265"/>
                    </a:lnTo>
                    <a:lnTo>
                      <a:pt x="869" y="1264"/>
                    </a:lnTo>
                    <a:lnTo>
                      <a:pt x="870" y="1263"/>
                    </a:lnTo>
                    <a:lnTo>
                      <a:pt x="870" y="1262"/>
                    </a:lnTo>
                    <a:lnTo>
                      <a:pt x="871" y="1262"/>
                    </a:lnTo>
                    <a:lnTo>
                      <a:pt x="872" y="1261"/>
                    </a:lnTo>
                    <a:lnTo>
                      <a:pt x="874" y="1259"/>
                    </a:lnTo>
                    <a:lnTo>
                      <a:pt x="872" y="1258"/>
                    </a:lnTo>
                    <a:lnTo>
                      <a:pt x="872" y="1257"/>
                    </a:lnTo>
                    <a:lnTo>
                      <a:pt x="874" y="1257"/>
                    </a:lnTo>
                    <a:lnTo>
                      <a:pt x="874" y="1256"/>
                    </a:lnTo>
                    <a:lnTo>
                      <a:pt x="875" y="1256"/>
                    </a:lnTo>
                    <a:lnTo>
                      <a:pt x="876" y="1256"/>
                    </a:lnTo>
                    <a:lnTo>
                      <a:pt x="877" y="1256"/>
                    </a:lnTo>
                    <a:lnTo>
                      <a:pt x="877" y="1253"/>
                    </a:lnTo>
                    <a:lnTo>
                      <a:pt x="880" y="1252"/>
                    </a:lnTo>
                    <a:lnTo>
                      <a:pt x="882" y="1252"/>
                    </a:lnTo>
                    <a:lnTo>
                      <a:pt x="883" y="1251"/>
                    </a:lnTo>
                    <a:lnTo>
                      <a:pt x="885" y="1250"/>
                    </a:lnTo>
                    <a:lnTo>
                      <a:pt x="886" y="1253"/>
                    </a:lnTo>
                    <a:lnTo>
                      <a:pt x="892" y="1254"/>
                    </a:lnTo>
                    <a:lnTo>
                      <a:pt x="892" y="1253"/>
                    </a:lnTo>
                    <a:lnTo>
                      <a:pt x="890" y="1251"/>
                    </a:lnTo>
                    <a:lnTo>
                      <a:pt x="892" y="1252"/>
                    </a:lnTo>
                    <a:lnTo>
                      <a:pt x="892" y="1248"/>
                    </a:lnTo>
                    <a:lnTo>
                      <a:pt x="893" y="1248"/>
                    </a:lnTo>
                    <a:lnTo>
                      <a:pt x="893" y="1252"/>
                    </a:lnTo>
                    <a:lnTo>
                      <a:pt x="898" y="1252"/>
                    </a:lnTo>
                    <a:lnTo>
                      <a:pt x="899" y="1250"/>
                    </a:lnTo>
                    <a:lnTo>
                      <a:pt x="901" y="1247"/>
                    </a:lnTo>
                    <a:lnTo>
                      <a:pt x="905" y="1248"/>
                    </a:lnTo>
                    <a:lnTo>
                      <a:pt x="903" y="1248"/>
                    </a:lnTo>
                    <a:lnTo>
                      <a:pt x="901" y="1253"/>
                    </a:lnTo>
                    <a:lnTo>
                      <a:pt x="901" y="1254"/>
                    </a:lnTo>
                    <a:lnTo>
                      <a:pt x="902" y="1254"/>
                    </a:lnTo>
                    <a:lnTo>
                      <a:pt x="899" y="1256"/>
                    </a:lnTo>
                    <a:lnTo>
                      <a:pt x="899" y="1257"/>
                    </a:lnTo>
                    <a:lnTo>
                      <a:pt x="899" y="1258"/>
                    </a:lnTo>
                    <a:lnTo>
                      <a:pt x="897" y="1259"/>
                    </a:lnTo>
                    <a:lnTo>
                      <a:pt x="898" y="1261"/>
                    </a:lnTo>
                    <a:lnTo>
                      <a:pt x="897" y="1261"/>
                    </a:lnTo>
                    <a:lnTo>
                      <a:pt x="894" y="1264"/>
                    </a:lnTo>
                    <a:lnTo>
                      <a:pt x="896" y="1267"/>
                    </a:lnTo>
                    <a:lnTo>
                      <a:pt x="896" y="1272"/>
                    </a:lnTo>
                    <a:lnTo>
                      <a:pt x="896" y="1279"/>
                    </a:lnTo>
                    <a:lnTo>
                      <a:pt x="898" y="1281"/>
                    </a:lnTo>
                    <a:lnTo>
                      <a:pt x="899" y="1285"/>
                    </a:lnTo>
                    <a:lnTo>
                      <a:pt x="901" y="1286"/>
                    </a:lnTo>
                    <a:lnTo>
                      <a:pt x="901" y="1289"/>
                    </a:lnTo>
                    <a:lnTo>
                      <a:pt x="899" y="1292"/>
                    </a:lnTo>
                    <a:lnTo>
                      <a:pt x="898" y="1299"/>
                    </a:lnTo>
                    <a:lnTo>
                      <a:pt x="897" y="1300"/>
                    </a:lnTo>
                    <a:lnTo>
                      <a:pt x="897" y="1301"/>
                    </a:lnTo>
                    <a:lnTo>
                      <a:pt x="899" y="1303"/>
                    </a:lnTo>
                    <a:lnTo>
                      <a:pt x="901" y="1306"/>
                    </a:lnTo>
                    <a:lnTo>
                      <a:pt x="903" y="1307"/>
                    </a:lnTo>
                    <a:lnTo>
                      <a:pt x="907" y="1310"/>
                    </a:lnTo>
                    <a:lnTo>
                      <a:pt x="909" y="1311"/>
                    </a:lnTo>
                    <a:lnTo>
                      <a:pt x="912" y="1311"/>
                    </a:lnTo>
                    <a:lnTo>
                      <a:pt x="913" y="1312"/>
                    </a:lnTo>
                    <a:lnTo>
                      <a:pt x="914" y="1312"/>
                    </a:lnTo>
                    <a:lnTo>
                      <a:pt x="915" y="1312"/>
                    </a:lnTo>
                    <a:lnTo>
                      <a:pt x="916" y="1312"/>
                    </a:lnTo>
                    <a:lnTo>
                      <a:pt x="918" y="1311"/>
                    </a:lnTo>
                    <a:lnTo>
                      <a:pt x="916" y="1308"/>
                    </a:lnTo>
                    <a:lnTo>
                      <a:pt x="916" y="1307"/>
                    </a:lnTo>
                    <a:lnTo>
                      <a:pt x="918" y="1306"/>
                    </a:lnTo>
                    <a:lnTo>
                      <a:pt x="916" y="1305"/>
                    </a:lnTo>
                    <a:lnTo>
                      <a:pt x="915" y="1303"/>
                    </a:lnTo>
                    <a:lnTo>
                      <a:pt x="914" y="1303"/>
                    </a:lnTo>
                    <a:lnTo>
                      <a:pt x="912" y="1301"/>
                    </a:lnTo>
                    <a:lnTo>
                      <a:pt x="909" y="1299"/>
                    </a:lnTo>
                    <a:lnTo>
                      <a:pt x="909" y="1297"/>
                    </a:lnTo>
                    <a:lnTo>
                      <a:pt x="909" y="1296"/>
                    </a:lnTo>
                    <a:lnTo>
                      <a:pt x="909" y="1294"/>
                    </a:lnTo>
                    <a:lnTo>
                      <a:pt x="910" y="1290"/>
                    </a:lnTo>
                    <a:lnTo>
                      <a:pt x="910" y="1289"/>
                    </a:lnTo>
                    <a:lnTo>
                      <a:pt x="910" y="1285"/>
                    </a:lnTo>
                    <a:lnTo>
                      <a:pt x="912" y="1283"/>
                    </a:lnTo>
                    <a:lnTo>
                      <a:pt x="913" y="1280"/>
                    </a:lnTo>
                    <a:lnTo>
                      <a:pt x="914" y="1279"/>
                    </a:lnTo>
                    <a:lnTo>
                      <a:pt x="915" y="1280"/>
                    </a:lnTo>
                    <a:lnTo>
                      <a:pt x="915" y="1283"/>
                    </a:lnTo>
                    <a:lnTo>
                      <a:pt x="914" y="1284"/>
                    </a:lnTo>
                    <a:lnTo>
                      <a:pt x="915" y="1288"/>
                    </a:lnTo>
                    <a:lnTo>
                      <a:pt x="916" y="1289"/>
                    </a:lnTo>
                    <a:lnTo>
                      <a:pt x="918" y="1286"/>
                    </a:lnTo>
                    <a:lnTo>
                      <a:pt x="918" y="1290"/>
                    </a:lnTo>
                    <a:lnTo>
                      <a:pt x="920" y="1290"/>
                    </a:lnTo>
                    <a:lnTo>
                      <a:pt x="921" y="1290"/>
                    </a:lnTo>
                    <a:lnTo>
                      <a:pt x="921" y="1291"/>
                    </a:lnTo>
                    <a:lnTo>
                      <a:pt x="921" y="1292"/>
                    </a:lnTo>
                    <a:lnTo>
                      <a:pt x="924" y="1295"/>
                    </a:lnTo>
                    <a:lnTo>
                      <a:pt x="924" y="1296"/>
                    </a:lnTo>
                    <a:lnTo>
                      <a:pt x="926" y="1297"/>
                    </a:lnTo>
                    <a:lnTo>
                      <a:pt x="929" y="1297"/>
                    </a:lnTo>
                    <a:lnTo>
                      <a:pt x="930" y="1296"/>
                    </a:lnTo>
                    <a:lnTo>
                      <a:pt x="932" y="1296"/>
                    </a:lnTo>
                    <a:lnTo>
                      <a:pt x="934" y="1296"/>
                    </a:lnTo>
                    <a:lnTo>
                      <a:pt x="935" y="1297"/>
                    </a:lnTo>
                    <a:lnTo>
                      <a:pt x="936" y="1296"/>
                    </a:lnTo>
                    <a:lnTo>
                      <a:pt x="937" y="1295"/>
                    </a:lnTo>
                    <a:lnTo>
                      <a:pt x="940" y="1296"/>
                    </a:lnTo>
                    <a:lnTo>
                      <a:pt x="941" y="1296"/>
                    </a:lnTo>
                    <a:lnTo>
                      <a:pt x="945" y="1296"/>
                    </a:lnTo>
                    <a:lnTo>
                      <a:pt x="946" y="1296"/>
                    </a:lnTo>
                    <a:lnTo>
                      <a:pt x="947" y="1296"/>
                    </a:lnTo>
                    <a:lnTo>
                      <a:pt x="947" y="1300"/>
                    </a:lnTo>
                    <a:lnTo>
                      <a:pt x="950" y="1299"/>
                    </a:lnTo>
                    <a:lnTo>
                      <a:pt x="950" y="1297"/>
                    </a:lnTo>
                    <a:lnTo>
                      <a:pt x="950" y="1296"/>
                    </a:lnTo>
                    <a:lnTo>
                      <a:pt x="950" y="1292"/>
                    </a:lnTo>
                    <a:lnTo>
                      <a:pt x="951" y="1292"/>
                    </a:lnTo>
                    <a:lnTo>
                      <a:pt x="952" y="1292"/>
                    </a:lnTo>
                    <a:lnTo>
                      <a:pt x="953" y="1291"/>
                    </a:lnTo>
                    <a:lnTo>
                      <a:pt x="954" y="1290"/>
                    </a:lnTo>
                    <a:lnTo>
                      <a:pt x="956" y="1290"/>
                    </a:lnTo>
                    <a:lnTo>
                      <a:pt x="957" y="1291"/>
                    </a:lnTo>
                    <a:lnTo>
                      <a:pt x="961" y="1292"/>
                    </a:lnTo>
                    <a:lnTo>
                      <a:pt x="962" y="1292"/>
                    </a:lnTo>
                    <a:lnTo>
                      <a:pt x="965" y="1292"/>
                    </a:lnTo>
                    <a:lnTo>
                      <a:pt x="968" y="1294"/>
                    </a:lnTo>
                    <a:lnTo>
                      <a:pt x="969" y="1295"/>
                    </a:lnTo>
                    <a:lnTo>
                      <a:pt x="968" y="1295"/>
                    </a:lnTo>
                    <a:lnTo>
                      <a:pt x="967" y="1295"/>
                    </a:lnTo>
                    <a:lnTo>
                      <a:pt x="967" y="1296"/>
                    </a:lnTo>
                    <a:lnTo>
                      <a:pt x="968" y="1296"/>
                    </a:lnTo>
                    <a:lnTo>
                      <a:pt x="969" y="1297"/>
                    </a:lnTo>
                    <a:lnTo>
                      <a:pt x="972" y="1297"/>
                    </a:lnTo>
                    <a:lnTo>
                      <a:pt x="972" y="1299"/>
                    </a:lnTo>
                    <a:lnTo>
                      <a:pt x="970" y="1300"/>
                    </a:lnTo>
                    <a:lnTo>
                      <a:pt x="969" y="1303"/>
                    </a:lnTo>
                    <a:lnTo>
                      <a:pt x="970" y="1307"/>
                    </a:lnTo>
                    <a:lnTo>
                      <a:pt x="973" y="1307"/>
                    </a:lnTo>
                    <a:lnTo>
                      <a:pt x="974" y="1307"/>
                    </a:lnTo>
                    <a:lnTo>
                      <a:pt x="970" y="1307"/>
                    </a:lnTo>
                    <a:lnTo>
                      <a:pt x="968" y="1308"/>
                    </a:lnTo>
                    <a:lnTo>
                      <a:pt x="968" y="1312"/>
                    </a:lnTo>
                    <a:lnTo>
                      <a:pt x="969" y="1312"/>
                    </a:lnTo>
                    <a:lnTo>
                      <a:pt x="972" y="1312"/>
                    </a:lnTo>
                    <a:lnTo>
                      <a:pt x="968" y="1313"/>
                    </a:lnTo>
                    <a:lnTo>
                      <a:pt x="968" y="1314"/>
                    </a:lnTo>
                    <a:lnTo>
                      <a:pt x="968" y="1316"/>
                    </a:lnTo>
                    <a:lnTo>
                      <a:pt x="968" y="1317"/>
                    </a:lnTo>
                    <a:lnTo>
                      <a:pt x="967" y="1316"/>
                    </a:lnTo>
                    <a:lnTo>
                      <a:pt x="965" y="1316"/>
                    </a:lnTo>
                    <a:lnTo>
                      <a:pt x="964" y="1314"/>
                    </a:lnTo>
                    <a:lnTo>
                      <a:pt x="965" y="1313"/>
                    </a:lnTo>
                    <a:lnTo>
                      <a:pt x="967" y="1313"/>
                    </a:lnTo>
                    <a:lnTo>
                      <a:pt x="967" y="1311"/>
                    </a:lnTo>
                    <a:lnTo>
                      <a:pt x="967" y="1307"/>
                    </a:lnTo>
                    <a:lnTo>
                      <a:pt x="965" y="1306"/>
                    </a:lnTo>
                    <a:lnTo>
                      <a:pt x="964" y="1306"/>
                    </a:lnTo>
                    <a:lnTo>
                      <a:pt x="962" y="1307"/>
                    </a:lnTo>
                    <a:lnTo>
                      <a:pt x="961" y="1307"/>
                    </a:lnTo>
                    <a:lnTo>
                      <a:pt x="959" y="1308"/>
                    </a:lnTo>
                    <a:lnTo>
                      <a:pt x="961" y="1310"/>
                    </a:lnTo>
                    <a:lnTo>
                      <a:pt x="962" y="1311"/>
                    </a:lnTo>
                    <a:lnTo>
                      <a:pt x="962" y="1312"/>
                    </a:lnTo>
                    <a:lnTo>
                      <a:pt x="961" y="1312"/>
                    </a:lnTo>
                    <a:lnTo>
                      <a:pt x="959" y="1312"/>
                    </a:lnTo>
                    <a:lnTo>
                      <a:pt x="959" y="1311"/>
                    </a:lnTo>
                    <a:lnTo>
                      <a:pt x="957" y="1312"/>
                    </a:lnTo>
                    <a:lnTo>
                      <a:pt x="956" y="1312"/>
                    </a:lnTo>
                    <a:lnTo>
                      <a:pt x="957" y="1313"/>
                    </a:lnTo>
                    <a:lnTo>
                      <a:pt x="953" y="1316"/>
                    </a:lnTo>
                    <a:lnTo>
                      <a:pt x="948" y="1318"/>
                    </a:lnTo>
                    <a:lnTo>
                      <a:pt x="945" y="1319"/>
                    </a:lnTo>
                    <a:lnTo>
                      <a:pt x="942" y="1319"/>
                    </a:lnTo>
                    <a:lnTo>
                      <a:pt x="941" y="1319"/>
                    </a:lnTo>
                    <a:lnTo>
                      <a:pt x="942" y="1322"/>
                    </a:lnTo>
                    <a:lnTo>
                      <a:pt x="941" y="1323"/>
                    </a:lnTo>
                    <a:lnTo>
                      <a:pt x="940" y="1323"/>
                    </a:lnTo>
                    <a:lnTo>
                      <a:pt x="937" y="1323"/>
                    </a:lnTo>
                    <a:lnTo>
                      <a:pt x="936" y="1322"/>
                    </a:lnTo>
                    <a:lnTo>
                      <a:pt x="935" y="1321"/>
                    </a:lnTo>
                    <a:lnTo>
                      <a:pt x="934" y="1321"/>
                    </a:lnTo>
                    <a:lnTo>
                      <a:pt x="935" y="1321"/>
                    </a:lnTo>
                    <a:lnTo>
                      <a:pt x="935" y="1319"/>
                    </a:lnTo>
                    <a:lnTo>
                      <a:pt x="934" y="1318"/>
                    </a:lnTo>
                    <a:lnTo>
                      <a:pt x="932" y="1318"/>
                    </a:lnTo>
                    <a:lnTo>
                      <a:pt x="931" y="1319"/>
                    </a:lnTo>
                    <a:lnTo>
                      <a:pt x="929" y="1323"/>
                    </a:lnTo>
                    <a:lnTo>
                      <a:pt x="926" y="1328"/>
                    </a:lnTo>
                    <a:lnTo>
                      <a:pt x="925" y="1330"/>
                    </a:lnTo>
                    <a:lnTo>
                      <a:pt x="924" y="1333"/>
                    </a:lnTo>
                    <a:lnTo>
                      <a:pt x="925" y="1333"/>
                    </a:lnTo>
                    <a:lnTo>
                      <a:pt x="928" y="1333"/>
                    </a:lnTo>
                    <a:lnTo>
                      <a:pt x="935" y="1333"/>
                    </a:lnTo>
                    <a:lnTo>
                      <a:pt x="943" y="1332"/>
                    </a:lnTo>
                    <a:lnTo>
                      <a:pt x="959" y="1325"/>
                    </a:lnTo>
                    <a:lnTo>
                      <a:pt x="978" y="1321"/>
                    </a:lnTo>
                    <a:lnTo>
                      <a:pt x="995" y="1317"/>
                    </a:lnTo>
                    <a:lnTo>
                      <a:pt x="1008" y="1317"/>
                    </a:lnTo>
                    <a:lnTo>
                      <a:pt x="1023" y="1318"/>
                    </a:lnTo>
                    <a:lnTo>
                      <a:pt x="1038" y="1322"/>
                    </a:lnTo>
                    <a:lnTo>
                      <a:pt x="1041" y="1322"/>
                    </a:lnTo>
                    <a:lnTo>
                      <a:pt x="1044" y="1322"/>
                    </a:lnTo>
                    <a:lnTo>
                      <a:pt x="1049" y="1321"/>
                    </a:lnTo>
                    <a:lnTo>
                      <a:pt x="1056" y="1318"/>
                    </a:lnTo>
                    <a:lnTo>
                      <a:pt x="1061" y="1318"/>
                    </a:lnTo>
                    <a:lnTo>
                      <a:pt x="1067" y="1319"/>
                    </a:lnTo>
                    <a:lnTo>
                      <a:pt x="1077" y="1321"/>
                    </a:lnTo>
                    <a:lnTo>
                      <a:pt x="1087" y="1324"/>
                    </a:lnTo>
                    <a:lnTo>
                      <a:pt x="1093" y="1328"/>
                    </a:lnTo>
                    <a:lnTo>
                      <a:pt x="1101" y="1330"/>
                    </a:lnTo>
                    <a:lnTo>
                      <a:pt x="1104" y="1332"/>
                    </a:lnTo>
                    <a:lnTo>
                      <a:pt x="1106" y="1330"/>
                    </a:lnTo>
                    <a:lnTo>
                      <a:pt x="1105" y="1330"/>
                    </a:lnTo>
                    <a:lnTo>
                      <a:pt x="1105" y="1329"/>
                    </a:lnTo>
                    <a:lnTo>
                      <a:pt x="1105" y="1327"/>
                    </a:lnTo>
                    <a:lnTo>
                      <a:pt x="1104" y="1327"/>
                    </a:lnTo>
                    <a:lnTo>
                      <a:pt x="1103" y="1327"/>
                    </a:lnTo>
                    <a:lnTo>
                      <a:pt x="1101" y="1325"/>
                    </a:lnTo>
                    <a:lnTo>
                      <a:pt x="1101" y="1322"/>
                    </a:lnTo>
                    <a:lnTo>
                      <a:pt x="1103" y="1318"/>
                    </a:lnTo>
                    <a:lnTo>
                      <a:pt x="1104" y="1312"/>
                    </a:lnTo>
                    <a:lnTo>
                      <a:pt x="1105" y="1307"/>
                    </a:lnTo>
                    <a:lnTo>
                      <a:pt x="1111" y="1303"/>
                    </a:lnTo>
                    <a:lnTo>
                      <a:pt x="1112" y="1302"/>
                    </a:lnTo>
                    <a:lnTo>
                      <a:pt x="1114" y="1302"/>
                    </a:lnTo>
                    <a:lnTo>
                      <a:pt x="1116" y="1300"/>
                    </a:lnTo>
                    <a:lnTo>
                      <a:pt x="1117" y="1296"/>
                    </a:lnTo>
                    <a:lnTo>
                      <a:pt x="1122" y="1288"/>
                    </a:lnTo>
                    <a:lnTo>
                      <a:pt x="1122" y="1286"/>
                    </a:lnTo>
                    <a:lnTo>
                      <a:pt x="1121" y="1285"/>
                    </a:lnTo>
                    <a:lnTo>
                      <a:pt x="1121" y="1281"/>
                    </a:lnTo>
                    <a:lnTo>
                      <a:pt x="1121" y="1280"/>
                    </a:lnTo>
                    <a:lnTo>
                      <a:pt x="1122" y="1280"/>
                    </a:lnTo>
                    <a:lnTo>
                      <a:pt x="1122" y="1279"/>
                    </a:lnTo>
                    <a:lnTo>
                      <a:pt x="1125" y="1275"/>
                    </a:lnTo>
                    <a:lnTo>
                      <a:pt x="1127" y="1272"/>
                    </a:lnTo>
                    <a:lnTo>
                      <a:pt x="1130" y="1270"/>
                    </a:lnTo>
                    <a:lnTo>
                      <a:pt x="1131" y="1269"/>
                    </a:lnTo>
                    <a:lnTo>
                      <a:pt x="1132" y="1270"/>
                    </a:lnTo>
                    <a:lnTo>
                      <a:pt x="1132" y="1269"/>
                    </a:lnTo>
                    <a:lnTo>
                      <a:pt x="1133" y="1269"/>
                    </a:lnTo>
                    <a:lnTo>
                      <a:pt x="1143" y="1265"/>
                    </a:lnTo>
                    <a:lnTo>
                      <a:pt x="1149" y="1261"/>
                    </a:lnTo>
                    <a:lnTo>
                      <a:pt x="1150" y="1258"/>
                    </a:lnTo>
                    <a:lnTo>
                      <a:pt x="1152" y="1254"/>
                    </a:lnTo>
                    <a:lnTo>
                      <a:pt x="1150" y="1254"/>
                    </a:lnTo>
                    <a:lnTo>
                      <a:pt x="1149" y="1253"/>
                    </a:lnTo>
                    <a:lnTo>
                      <a:pt x="1150" y="1254"/>
                    </a:lnTo>
                    <a:lnTo>
                      <a:pt x="1150" y="1256"/>
                    </a:lnTo>
                    <a:lnTo>
                      <a:pt x="1149" y="1256"/>
                    </a:lnTo>
                    <a:lnTo>
                      <a:pt x="1147" y="1254"/>
                    </a:lnTo>
                    <a:lnTo>
                      <a:pt x="1147" y="1253"/>
                    </a:lnTo>
                    <a:lnTo>
                      <a:pt x="1147" y="1252"/>
                    </a:lnTo>
                    <a:lnTo>
                      <a:pt x="1147" y="1251"/>
                    </a:lnTo>
                    <a:lnTo>
                      <a:pt x="1148" y="1251"/>
                    </a:lnTo>
                    <a:lnTo>
                      <a:pt x="1149" y="1251"/>
                    </a:lnTo>
                    <a:lnTo>
                      <a:pt x="1154" y="1246"/>
                    </a:lnTo>
                    <a:lnTo>
                      <a:pt x="1155" y="1242"/>
                    </a:lnTo>
                    <a:lnTo>
                      <a:pt x="1157" y="1239"/>
                    </a:lnTo>
                    <a:lnTo>
                      <a:pt x="1159" y="1237"/>
                    </a:lnTo>
                    <a:lnTo>
                      <a:pt x="1161" y="1236"/>
                    </a:lnTo>
                    <a:lnTo>
                      <a:pt x="1163" y="1236"/>
                    </a:lnTo>
                    <a:lnTo>
                      <a:pt x="1164" y="1237"/>
                    </a:lnTo>
                    <a:lnTo>
                      <a:pt x="1165" y="1237"/>
                    </a:lnTo>
                    <a:lnTo>
                      <a:pt x="1165" y="1236"/>
                    </a:lnTo>
                    <a:lnTo>
                      <a:pt x="1168" y="1235"/>
                    </a:lnTo>
                    <a:lnTo>
                      <a:pt x="1169" y="1235"/>
                    </a:lnTo>
                    <a:lnTo>
                      <a:pt x="1171" y="1235"/>
                    </a:lnTo>
                    <a:lnTo>
                      <a:pt x="1172" y="1234"/>
                    </a:lnTo>
                    <a:lnTo>
                      <a:pt x="1177" y="1232"/>
                    </a:lnTo>
                    <a:lnTo>
                      <a:pt x="1186" y="1234"/>
                    </a:lnTo>
                    <a:lnTo>
                      <a:pt x="1195" y="1236"/>
                    </a:lnTo>
                    <a:lnTo>
                      <a:pt x="1197" y="1237"/>
                    </a:lnTo>
                    <a:lnTo>
                      <a:pt x="1198" y="1240"/>
                    </a:lnTo>
                    <a:lnTo>
                      <a:pt x="1201" y="1242"/>
                    </a:lnTo>
                    <a:lnTo>
                      <a:pt x="1203" y="1246"/>
                    </a:lnTo>
                    <a:lnTo>
                      <a:pt x="1206" y="1250"/>
                    </a:lnTo>
                    <a:lnTo>
                      <a:pt x="1207" y="1248"/>
                    </a:lnTo>
                    <a:lnTo>
                      <a:pt x="1207" y="1250"/>
                    </a:lnTo>
                    <a:lnTo>
                      <a:pt x="1206" y="1251"/>
                    </a:lnTo>
                    <a:lnTo>
                      <a:pt x="1206" y="1253"/>
                    </a:lnTo>
                    <a:lnTo>
                      <a:pt x="1204" y="1253"/>
                    </a:lnTo>
                    <a:lnTo>
                      <a:pt x="1203" y="1253"/>
                    </a:lnTo>
                    <a:lnTo>
                      <a:pt x="1201" y="1253"/>
                    </a:lnTo>
                    <a:lnTo>
                      <a:pt x="1198" y="1253"/>
                    </a:lnTo>
                    <a:lnTo>
                      <a:pt x="1197" y="1253"/>
                    </a:lnTo>
                    <a:lnTo>
                      <a:pt x="1193" y="1253"/>
                    </a:lnTo>
                    <a:lnTo>
                      <a:pt x="1191" y="1252"/>
                    </a:lnTo>
                    <a:lnTo>
                      <a:pt x="1190" y="1252"/>
                    </a:lnTo>
                    <a:lnTo>
                      <a:pt x="1190" y="1253"/>
                    </a:lnTo>
                    <a:lnTo>
                      <a:pt x="1188" y="1254"/>
                    </a:lnTo>
                    <a:lnTo>
                      <a:pt x="1188" y="1258"/>
                    </a:lnTo>
                    <a:lnTo>
                      <a:pt x="1188" y="1261"/>
                    </a:lnTo>
                    <a:lnTo>
                      <a:pt x="1188" y="1262"/>
                    </a:lnTo>
                    <a:lnTo>
                      <a:pt x="1187" y="1262"/>
                    </a:lnTo>
                    <a:lnTo>
                      <a:pt x="1186" y="1262"/>
                    </a:lnTo>
                    <a:lnTo>
                      <a:pt x="1187" y="1265"/>
                    </a:lnTo>
                    <a:lnTo>
                      <a:pt x="1188" y="1268"/>
                    </a:lnTo>
                    <a:lnTo>
                      <a:pt x="1188" y="1270"/>
                    </a:lnTo>
                    <a:lnTo>
                      <a:pt x="1190" y="1272"/>
                    </a:lnTo>
                    <a:lnTo>
                      <a:pt x="1190" y="1273"/>
                    </a:lnTo>
                    <a:lnTo>
                      <a:pt x="1190" y="1274"/>
                    </a:lnTo>
                    <a:lnTo>
                      <a:pt x="1188" y="1275"/>
                    </a:lnTo>
                    <a:lnTo>
                      <a:pt x="1187" y="1277"/>
                    </a:lnTo>
                    <a:lnTo>
                      <a:pt x="1186" y="1278"/>
                    </a:lnTo>
                    <a:lnTo>
                      <a:pt x="1185" y="1281"/>
                    </a:lnTo>
                    <a:lnTo>
                      <a:pt x="1186" y="1283"/>
                    </a:lnTo>
                    <a:lnTo>
                      <a:pt x="1188" y="1284"/>
                    </a:lnTo>
                    <a:lnTo>
                      <a:pt x="1188" y="1285"/>
                    </a:lnTo>
                    <a:lnTo>
                      <a:pt x="1187" y="1286"/>
                    </a:lnTo>
                    <a:lnTo>
                      <a:pt x="1185" y="1291"/>
                    </a:lnTo>
                    <a:lnTo>
                      <a:pt x="1186" y="1291"/>
                    </a:lnTo>
                    <a:lnTo>
                      <a:pt x="1187" y="1292"/>
                    </a:lnTo>
                    <a:lnTo>
                      <a:pt x="1186" y="1294"/>
                    </a:lnTo>
                    <a:lnTo>
                      <a:pt x="1186" y="1295"/>
                    </a:lnTo>
                    <a:lnTo>
                      <a:pt x="1186" y="1299"/>
                    </a:lnTo>
                    <a:lnTo>
                      <a:pt x="1188" y="1301"/>
                    </a:lnTo>
                    <a:lnTo>
                      <a:pt x="1188" y="1302"/>
                    </a:lnTo>
                    <a:lnTo>
                      <a:pt x="1186" y="1303"/>
                    </a:lnTo>
                    <a:lnTo>
                      <a:pt x="1186" y="1305"/>
                    </a:lnTo>
                    <a:lnTo>
                      <a:pt x="1185" y="1306"/>
                    </a:lnTo>
                    <a:lnTo>
                      <a:pt x="1183" y="1306"/>
                    </a:lnTo>
                    <a:lnTo>
                      <a:pt x="1183" y="1308"/>
                    </a:lnTo>
                    <a:lnTo>
                      <a:pt x="1183" y="1311"/>
                    </a:lnTo>
                    <a:lnTo>
                      <a:pt x="1183" y="1313"/>
                    </a:lnTo>
                    <a:lnTo>
                      <a:pt x="1185" y="1314"/>
                    </a:lnTo>
                    <a:lnTo>
                      <a:pt x="1186" y="1314"/>
                    </a:lnTo>
                    <a:lnTo>
                      <a:pt x="1187" y="1316"/>
                    </a:lnTo>
                    <a:lnTo>
                      <a:pt x="1188" y="1318"/>
                    </a:lnTo>
                    <a:lnTo>
                      <a:pt x="1191" y="1318"/>
                    </a:lnTo>
                    <a:lnTo>
                      <a:pt x="1188" y="1322"/>
                    </a:lnTo>
                    <a:lnTo>
                      <a:pt x="1188" y="1323"/>
                    </a:lnTo>
                    <a:lnTo>
                      <a:pt x="1191" y="1323"/>
                    </a:lnTo>
                    <a:lnTo>
                      <a:pt x="1192" y="1327"/>
                    </a:lnTo>
                    <a:lnTo>
                      <a:pt x="1193" y="1327"/>
                    </a:lnTo>
                    <a:lnTo>
                      <a:pt x="1193" y="1325"/>
                    </a:lnTo>
                    <a:lnTo>
                      <a:pt x="1196" y="1328"/>
                    </a:lnTo>
                    <a:lnTo>
                      <a:pt x="1198" y="1330"/>
                    </a:lnTo>
                    <a:lnTo>
                      <a:pt x="1199" y="1330"/>
                    </a:lnTo>
                    <a:lnTo>
                      <a:pt x="1199" y="1329"/>
                    </a:lnTo>
                    <a:lnTo>
                      <a:pt x="1201" y="1328"/>
                    </a:lnTo>
                    <a:lnTo>
                      <a:pt x="1204" y="1327"/>
                    </a:lnTo>
                    <a:lnTo>
                      <a:pt x="1206" y="1325"/>
                    </a:lnTo>
                    <a:lnTo>
                      <a:pt x="1207" y="1324"/>
                    </a:lnTo>
                    <a:lnTo>
                      <a:pt x="1208" y="1324"/>
                    </a:lnTo>
                    <a:lnTo>
                      <a:pt x="1210" y="1321"/>
                    </a:lnTo>
                    <a:lnTo>
                      <a:pt x="1212" y="1319"/>
                    </a:lnTo>
                    <a:lnTo>
                      <a:pt x="1214" y="1319"/>
                    </a:lnTo>
                    <a:lnTo>
                      <a:pt x="1215" y="1317"/>
                    </a:lnTo>
                    <a:lnTo>
                      <a:pt x="1217" y="1318"/>
                    </a:lnTo>
                    <a:lnTo>
                      <a:pt x="1217" y="1321"/>
                    </a:lnTo>
                    <a:lnTo>
                      <a:pt x="1219" y="1321"/>
                    </a:lnTo>
                    <a:lnTo>
                      <a:pt x="1220" y="1321"/>
                    </a:lnTo>
                    <a:lnTo>
                      <a:pt x="1220" y="1319"/>
                    </a:lnTo>
                    <a:lnTo>
                      <a:pt x="1219" y="1318"/>
                    </a:lnTo>
                    <a:lnTo>
                      <a:pt x="1219" y="1317"/>
                    </a:lnTo>
                    <a:lnTo>
                      <a:pt x="1219" y="1316"/>
                    </a:lnTo>
                    <a:lnTo>
                      <a:pt x="1219" y="1313"/>
                    </a:lnTo>
                    <a:lnTo>
                      <a:pt x="1219" y="1312"/>
                    </a:lnTo>
                    <a:lnTo>
                      <a:pt x="1220" y="1312"/>
                    </a:lnTo>
                    <a:lnTo>
                      <a:pt x="1220" y="1311"/>
                    </a:lnTo>
                    <a:lnTo>
                      <a:pt x="1221" y="1308"/>
                    </a:lnTo>
                    <a:lnTo>
                      <a:pt x="1223" y="1305"/>
                    </a:lnTo>
                    <a:lnTo>
                      <a:pt x="1225" y="1302"/>
                    </a:lnTo>
                    <a:lnTo>
                      <a:pt x="1226" y="1302"/>
                    </a:lnTo>
                    <a:lnTo>
                      <a:pt x="1229" y="1300"/>
                    </a:lnTo>
                    <a:lnTo>
                      <a:pt x="1229" y="1299"/>
                    </a:lnTo>
                    <a:lnTo>
                      <a:pt x="1230" y="1297"/>
                    </a:lnTo>
                    <a:lnTo>
                      <a:pt x="1231" y="1295"/>
                    </a:lnTo>
                    <a:lnTo>
                      <a:pt x="1232" y="1294"/>
                    </a:lnTo>
                    <a:lnTo>
                      <a:pt x="1234" y="1291"/>
                    </a:lnTo>
                    <a:lnTo>
                      <a:pt x="1234" y="1290"/>
                    </a:lnTo>
                    <a:lnTo>
                      <a:pt x="1235" y="1285"/>
                    </a:lnTo>
                    <a:lnTo>
                      <a:pt x="1235" y="1284"/>
                    </a:lnTo>
                    <a:lnTo>
                      <a:pt x="1236" y="1283"/>
                    </a:lnTo>
                    <a:lnTo>
                      <a:pt x="1237" y="1281"/>
                    </a:lnTo>
                    <a:lnTo>
                      <a:pt x="1240" y="1280"/>
                    </a:lnTo>
                    <a:lnTo>
                      <a:pt x="1241" y="1279"/>
                    </a:lnTo>
                    <a:lnTo>
                      <a:pt x="1242" y="1278"/>
                    </a:lnTo>
                    <a:lnTo>
                      <a:pt x="1242" y="1277"/>
                    </a:lnTo>
                    <a:lnTo>
                      <a:pt x="1242" y="1275"/>
                    </a:lnTo>
                    <a:lnTo>
                      <a:pt x="1242" y="1273"/>
                    </a:lnTo>
                    <a:lnTo>
                      <a:pt x="1244" y="1270"/>
                    </a:lnTo>
                    <a:lnTo>
                      <a:pt x="1244" y="1265"/>
                    </a:lnTo>
                    <a:lnTo>
                      <a:pt x="1242" y="1265"/>
                    </a:lnTo>
                    <a:lnTo>
                      <a:pt x="1241" y="1265"/>
                    </a:lnTo>
                    <a:lnTo>
                      <a:pt x="1241" y="1264"/>
                    </a:lnTo>
                    <a:lnTo>
                      <a:pt x="1241" y="1262"/>
                    </a:lnTo>
                    <a:lnTo>
                      <a:pt x="1237" y="1262"/>
                    </a:lnTo>
                    <a:lnTo>
                      <a:pt x="1237" y="1261"/>
                    </a:lnTo>
                    <a:lnTo>
                      <a:pt x="1237" y="1259"/>
                    </a:lnTo>
                    <a:lnTo>
                      <a:pt x="1235" y="1257"/>
                    </a:lnTo>
                    <a:lnTo>
                      <a:pt x="1236" y="1256"/>
                    </a:lnTo>
                    <a:lnTo>
                      <a:pt x="1236" y="1254"/>
                    </a:lnTo>
                    <a:lnTo>
                      <a:pt x="1237" y="1250"/>
                    </a:lnTo>
                    <a:lnTo>
                      <a:pt x="1237" y="1248"/>
                    </a:lnTo>
                    <a:lnTo>
                      <a:pt x="1236" y="1248"/>
                    </a:lnTo>
                    <a:lnTo>
                      <a:pt x="1234" y="1248"/>
                    </a:lnTo>
                    <a:lnTo>
                      <a:pt x="1234" y="1247"/>
                    </a:lnTo>
                    <a:lnTo>
                      <a:pt x="1234" y="1246"/>
                    </a:lnTo>
                    <a:lnTo>
                      <a:pt x="1234" y="1243"/>
                    </a:lnTo>
                    <a:lnTo>
                      <a:pt x="1235" y="1242"/>
                    </a:lnTo>
                    <a:lnTo>
                      <a:pt x="1235" y="1241"/>
                    </a:lnTo>
                    <a:lnTo>
                      <a:pt x="1234" y="1240"/>
                    </a:lnTo>
                    <a:lnTo>
                      <a:pt x="1235" y="1239"/>
                    </a:lnTo>
                    <a:lnTo>
                      <a:pt x="1237" y="1234"/>
                    </a:lnTo>
                    <a:lnTo>
                      <a:pt x="1240" y="1231"/>
                    </a:lnTo>
                    <a:lnTo>
                      <a:pt x="1242" y="1230"/>
                    </a:lnTo>
                    <a:lnTo>
                      <a:pt x="1245" y="1231"/>
                    </a:lnTo>
                    <a:lnTo>
                      <a:pt x="1246" y="1231"/>
                    </a:lnTo>
                    <a:lnTo>
                      <a:pt x="1244" y="1229"/>
                    </a:lnTo>
                    <a:lnTo>
                      <a:pt x="1244" y="1228"/>
                    </a:lnTo>
                    <a:lnTo>
                      <a:pt x="1244" y="1225"/>
                    </a:lnTo>
                    <a:lnTo>
                      <a:pt x="1245" y="1219"/>
                    </a:lnTo>
                    <a:lnTo>
                      <a:pt x="1245" y="1214"/>
                    </a:lnTo>
                    <a:lnTo>
                      <a:pt x="1246" y="1213"/>
                    </a:lnTo>
                    <a:lnTo>
                      <a:pt x="1247" y="1212"/>
                    </a:lnTo>
                    <a:lnTo>
                      <a:pt x="1250" y="1210"/>
                    </a:lnTo>
                    <a:lnTo>
                      <a:pt x="1253" y="1208"/>
                    </a:lnTo>
                    <a:lnTo>
                      <a:pt x="1259" y="1204"/>
                    </a:lnTo>
                    <a:lnTo>
                      <a:pt x="1263" y="1203"/>
                    </a:lnTo>
                    <a:lnTo>
                      <a:pt x="1266" y="1203"/>
                    </a:lnTo>
                    <a:lnTo>
                      <a:pt x="1267" y="1203"/>
                    </a:lnTo>
                    <a:lnTo>
                      <a:pt x="1268" y="1202"/>
                    </a:lnTo>
                    <a:lnTo>
                      <a:pt x="1272" y="1201"/>
                    </a:lnTo>
                    <a:lnTo>
                      <a:pt x="1279" y="1199"/>
                    </a:lnTo>
                    <a:lnTo>
                      <a:pt x="1283" y="1199"/>
                    </a:lnTo>
                    <a:lnTo>
                      <a:pt x="1289" y="1199"/>
                    </a:lnTo>
                    <a:lnTo>
                      <a:pt x="1291" y="1199"/>
                    </a:lnTo>
                    <a:lnTo>
                      <a:pt x="1292" y="1201"/>
                    </a:lnTo>
                    <a:lnTo>
                      <a:pt x="1294" y="1202"/>
                    </a:lnTo>
                    <a:lnTo>
                      <a:pt x="1295" y="1203"/>
                    </a:lnTo>
                    <a:lnTo>
                      <a:pt x="1295" y="1202"/>
                    </a:lnTo>
                    <a:lnTo>
                      <a:pt x="1297" y="1202"/>
                    </a:lnTo>
                    <a:lnTo>
                      <a:pt x="1301" y="1202"/>
                    </a:lnTo>
                    <a:lnTo>
                      <a:pt x="1304" y="1201"/>
                    </a:lnTo>
                    <a:lnTo>
                      <a:pt x="1305" y="1202"/>
                    </a:lnTo>
                    <a:lnTo>
                      <a:pt x="1307" y="1204"/>
                    </a:lnTo>
                    <a:lnTo>
                      <a:pt x="1307" y="1205"/>
                    </a:lnTo>
                    <a:lnTo>
                      <a:pt x="1307" y="1208"/>
                    </a:lnTo>
                    <a:lnTo>
                      <a:pt x="1308" y="1210"/>
                    </a:lnTo>
                    <a:lnTo>
                      <a:pt x="1310" y="1212"/>
                    </a:lnTo>
                    <a:lnTo>
                      <a:pt x="1311" y="1213"/>
                    </a:lnTo>
                    <a:lnTo>
                      <a:pt x="1312" y="1215"/>
                    </a:lnTo>
                    <a:lnTo>
                      <a:pt x="1312" y="1216"/>
                    </a:lnTo>
                    <a:lnTo>
                      <a:pt x="1313" y="1216"/>
                    </a:lnTo>
                    <a:lnTo>
                      <a:pt x="1315" y="1218"/>
                    </a:lnTo>
                    <a:lnTo>
                      <a:pt x="1316" y="1219"/>
                    </a:lnTo>
                    <a:lnTo>
                      <a:pt x="1313" y="1219"/>
                    </a:lnTo>
                    <a:lnTo>
                      <a:pt x="1312" y="1221"/>
                    </a:lnTo>
                    <a:lnTo>
                      <a:pt x="1313" y="1221"/>
                    </a:lnTo>
                    <a:lnTo>
                      <a:pt x="1315" y="1223"/>
                    </a:lnTo>
                    <a:lnTo>
                      <a:pt x="1315" y="1224"/>
                    </a:lnTo>
                    <a:lnTo>
                      <a:pt x="1315" y="1225"/>
                    </a:lnTo>
                    <a:lnTo>
                      <a:pt x="1316" y="1226"/>
                    </a:lnTo>
                    <a:lnTo>
                      <a:pt x="1316" y="1228"/>
                    </a:lnTo>
                    <a:lnTo>
                      <a:pt x="1315" y="1228"/>
                    </a:lnTo>
                    <a:lnTo>
                      <a:pt x="1313" y="1228"/>
                    </a:lnTo>
                    <a:lnTo>
                      <a:pt x="1315" y="1228"/>
                    </a:lnTo>
                    <a:lnTo>
                      <a:pt x="1313" y="1229"/>
                    </a:lnTo>
                    <a:lnTo>
                      <a:pt x="1315" y="1231"/>
                    </a:lnTo>
                    <a:lnTo>
                      <a:pt x="1313" y="1232"/>
                    </a:lnTo>
                    <a:lnTo>
                      <a:pt x="1317" y="1234"/>
                    </a:lnTo>
                    <a:lnTo>
                      <a:pt x="1316" y="1232"/>
                    </a:lnTo>
                    <a:lnTo>
                      <a:pt x="1317" y="1231"/>
                    </a:lnTo>
                    <a:lnTo>
                      <a:pt x="1318" y="1231"/>
                    </a:lnTo>
                    <a:lnTo>
                      <a:pt x="1319" y="1231"/>
                    </a:lnTo>
                    <a:lnTo>
                      <a:pt x="1321" y="1231"/>
                    </a:lnTo>
                    <a:lnTo>
                      <a:pt x="1323" y="1230"/>
                    </a:lnTo>
                    <a:lnTo>
                      <a:pt x="1324" y="1231"/>
                    </a:lnTo>
                    <a:lnTo>
                      <a:pt x="1324" y="1229"/>
                    </a:lnTo>
                    <a:lnTo>
                      <a:pt x="1322" y="1228"/>
                    </a:lnTo>
                    <a:lnTo>
                      <a:pt x="1321" y="1226"/>
                    </a:lnTo>
                    <a:lnTo>
                      <a:pt x="1322" y="1224"/>
                    </a:lnTo>
                    <a:lnTo>
                      <a:pt x="1323" y="1221"/>
                    </a:lnTo>
                    <a:lnTo>
                      <a:pt x="1326" y="1219"/>
                    </a:lnTo>
                    <a:lnTo>
                      <a:pt x="1329" y="1219"/>
                    </a:lnTo>
                    <a:lnTo>
                      <a:pt x="1330" y="1219"/>
                    </a:lnTo>
                    <a:lnTo>
                      <a:pt x="1330" y="1218"/>
                    </a:lnTo>
                    <a:lnTo>
                      <a:pt x="1329" y="1215"/>
                    </a:lnTo>
                    <a:lnTo>
                      <a:pt x="1332" y="1216"/>
                    </a:lnTo>
                    <a:lnTo>
                      <a:pt x="1332" y="1214"/>
                    </a:lnTo>
                    <a:lnTo>
                      <a:pt x="1330" y="1213"/>
                    </a:lnTo>
                    <a:lnTo>
                      <a:pt x="1333" y="1213"/>
                    </a:lnTo>
                    <a:lnTo>
                      <a:pt x="1333" y="1210"/>
                    </a:lnTo>
                    <a:lnTo>
                      <a:pt x="1334" y="1210"/>
                    </a:lnTo>
                    <a:lnTo>
                      <a:pt x="1333" y="1209"/>
                    </a:lnTo>
                    <a:lnTo>
                      <a:pt x="1332" y="1208"/>
                    </a:lnTo>
                    <a:lnTo>
                      <a:pt x="1330" y="1208"/>
                    </a:lnTo>
                    <a:lnTo>
                      <a:pt x="1328" y="1208"/>
                    </a:lnTo>
                    <a:lnTo>
                      <a:pt x="1324" y="1207"/>
                    </a:lnTo>
                    <a:lnTo>
                      <a:pt x="1324" y="1205"/>
                    </a:lnTo>
                    <a:lnTo>
                      <a:pt x="1324" y="1204"/>
                    </a:lnTo>
                    <a:lnTo>
                      <a:pt x="1324" y="1203"/>
                    </a:lnTo>
                    <a:lnTo>
                      <a:pt x="1323" y="1202"/>
                    </a:lnTo>
                    <a:lnTo>
                      <a:pt x="1322" y="1202"/>
                    </a:lnTo>
                    <a:lnTo>
                      <a:pt x="1322" y="1203"/>
                    </a:lnTo>
                    <a:lnTo>
                      <a:pt x="1321" y="1203"/>
                    </a:lnTo>
                    <a:lnTo>
                      <a:pt x="1321" y="1202"/>
                    </a:lnTo>
                    <a:lnTo>
                      <a:pt x="1319" y="1199"/>
                    </a:lnTo>
                    <a:lnTo>
                      <a:pt x="1321" y="1198"/>
                    </a:lnTo>
                    <a:lnTo>
                      <a:pt x="1321" y="1197"/>
                    </a:lnTo>
                    <a:lnTo>
                      <a:pt x="1321" y="1196"/>
                    </a:lnTo>
                    <a:lnTo>
                      <a:pt x="1321" y="1193"/>
                    </a:lnTo>
                    <a:lnTo>
                      <a:pt x="1319" y="1191"/>
                    </a:lnTo>
                    <a:lnTo>
                      <a:pt x="1321" y="1190"/>
                    </a:lnTo>
                    <a:lnTo>
                      <a:pt x="1321" y="1188"/>
                    </a:lnTo>
                    <a:lnTo>
                      <a:pt x="1319" y="1188"/>
                    </a:lnTo>
                    <a:lnTo>
                      <a:pt x="1319" y="1186"/>
                    </a:lnTo>
                    <a:lnTo>
                      <a:pt x="1318" y="1186"/>
                    </a:lnTo>
                    <a:lnTo>
                      <a:pt x="1316" y="1185"/>
                    </a:lnTo>
                    <a:lnTo>
                      <a:pt x="1317" y="1183"/>
                    </a:lnTo>
                    <a:lnTo>
                      <a:pt x="1318" y="1183"/>
                    </a:lnTo>
                    <a:lnTo>
                      <a:pt x="1318" y="1182"/>
                    </a:lnTo>
                    <a:lnTo>
                      <a:pt x="1319" y="1181"/>
                    </a:lnTo>
                    <a:lnTo>
                      <a:pt x="1321" y="1182"/>
                    </a:lnTo>
                    <a:lnTo>
                      <a:pt x="1322" y="1182"/>
                    </a:lnTo>
                    <a:lnTo>
                      <a:pt x="1323" y="1182"/>
                    </a:lnTo>
                    <a:lnTo>
                      <a:pt x="1323" y="1183"/>
                    </a:lnTo>
                    <a:lnTo>
                      <a:pt x="1326" y="1183"/>
                    </a:lnTo>
                    <a:lnTo>
                      <a:pt x="1326" y="1182"/>
                    </a:lnTo>
                    <a:lnTo>
                      <a:pt x="1324" y="1182"/>
                    </a:lnTo>
                    <a:lnTo>
                      <a:pt x="1324" y="1179"/>
                    </a:lnTo>
                    <a:lnTo>
                      <a:pt x="1326" y="1179"/>
                    </a:lnTo>
                    <a:lnTo>
                      <a:pt x="1326" y="1177"/>
                    </a:lnTo>
                    <a:lnTo>
                      <a:pt x="1326" y="1176"/>
                    </a:lnTo>
                    <a:lnTo>
                      <a:pt x="1323" y="1175"/>
                    </a:lnTo>
                    <a:lnTo>
                      <a:pt x="1324" y="1174"/>
                    </a:lnTo>
                    <a:lnTo>
                      <a:pt x="1326" y="1174"/>
                    </a:lnTo>
                    <a:lnTo>
                      <a:pt x="1327" y="1174"/>
                    </a:lnTo>
                    <a:lnTo>
                      <a:pt x="1328" y="1174"/>
                    </a:lnTo>
                    <a:lnTo>
                      <a:pt x="1327" y="1171"/>
                    </a:lnTo>
                    <a:lnTo>
                      <a:pt x="1328" y="1171"/>
                    </a:lnTo>
                    <a:lnTo>
                      <a:pt x="1329" y="1171"/>
                    </a:lnTo>
                    <a:lnTo>
                      <a:pt x="1333" y="1169"/>
                    </a:lnTo>
                    <a:lnTo>
                      <a:pt x="1338" y="1166"/>
                    </a:lnTo>
                    <a:lnTo>
                      <a:pt x="1339" y="1165"/>
                    </a:lnTo>
                    <a:lnTo>
                      <a:pt x="1339" y="1164"/>
                    </a:lnTo>
                    <a:lnTo>
                      <a:pt x="1340" y="1160"/>
                    </a:lnTo>
                    <a:lnTo>
                      <a:pt x="1343" y="1158"/>
                    </a:lnTo>
                    <a:lnTo>
                      <a:pt x="1340" y="1152"/>
                    </a:lnTo>
                    <a:lnTo>
                      <a:pt x="1339" y="1152"/>
                    </a:lnTo>
                    <a:lnTo>
                      <a:pt x="1339" y="1150"/>
                    </a:lnTo>
                    <a:lnTo>
                      <a:pt x="1340" y="1150"/>
                    </a:lnTo>
                    <a:lnTo>
                      <a:pt x="1337" y="1144"/>
                    </a:lnTo>
                    <a:lnTo>
                      <a:pt x="1338" y="1143"/>
                    </a:lnTo>
                    <a:lnTo>
                      <a:pt x="1340" y="1145"/>
                    </a:lnTo>
                    <a:lnTo>
                      <a:pt x="1341" y="1145"/>
                    </a:lnTo>
                    <a:lnTo>
                      <a:pt x="1339" y="1143"/>
                    </a:lnTo>
                    <a:lnTo>
                      <a:pt x="1339" y="1142"/>
                    </a:lnTo>
                    <a:lnTo>
                      <a:pt x="1340" y="1143"/>
                    </a:lnTo>
                    <a:lnTo>
                      <a:pt x="1341" y="1143"/>
                    </a:lnTo>
                    <a:lnTo>
                      <a:pt x="1341" y="1142"/>
                    </a:lnTo>
                    <a:lnTo>
                      <a:pt x="1341" y="1141"/>
                    </a:lnTo>
                    <a:lnTo>
                      <a:pt x="1345" y="1139"/>
                    </a:lnTo>
                    <a:lnTo>
                      <a:pt x="1345" y="1141"/>
                    </a:lnTo>
                    <a:lnTo>
                      <a:pt x="1346" y="1141"/>
                    </a:lnTo>
                    <a:lnTo>
                      <a:pt x="1346" y="1142"/>
                    </a:lnTo>
                    <a:lnTo>
                      <a:pt x="1346" y="1144"/>
                    </a:lnTo>
                    <a:lnTo>
                      <a:pt x="1348" y="1144"/>
                    </a:lnTo>
                    <a:lnTo>
                      <a:pt x="1348" y="1141"/>
                    </a:lnTo>
                    <a:lnTo>
                      <a:pt x="1349" y="1141"/>
                    </a:lnTo>
                    <a:lnTo>
                      <a:pt x="1349" y="1139"/>
                    </a:lnTo>
                    <a:lnTo>
                      <a:pt x="1351" y="1139"/>
                    </a:lnTo>
                    <a:lnTo>
                      <a:pt x="1353" y="1139"/>
                    </a:lnTo>
                    <a:lnTo>
                      <a:pt x="1353" y="1142"/>
                    </a:lnTo>
                    <a:lnTo>
                      <a:pt x="1356" y="1142"/>
                    </a:lnTo>
                    <a:lnTo>
                      <a:pt x="1357" y="1143"/>
                    </a:lnTo>
                    <a:lnTo>
                      <a:pt x="1364" y="1139"/>
                    </a:lnTo>
                    <a:lnTo>
                      <a:pt x="1361" y="1137"/>
                    </a:lnTo>
                    <a:lnTo>
                      <a:pt x="1361" y="1134"/>
                    </a:lnTo>
                    <a:lnTo>
                      <a:pt x="1365" y="1134"/>
                    </a:lnTo>
                    <a:lnTo>
                      <a:pt x="1365" y="1133"/>
                    </a:lnTo>
                    <a:lnTo>
                      <a:pt x="1366" y="1133"/>
                    </a:lnTo>
                    <a:lnTo>
                      <a:pt x="1368" y="1133"/>
                    </a:lnTo>
                    <a:lnTo>
                      <a:pt x="1371" y="1133"/>
                    </a:lnTo>
                    <a:lnTo>
                      <a:pt x="1370" y="1133"/>
                    </a:lnTo>
                    <a:lnTo>
                      <a:pt x="1370" y="1134"/>
                    </a:lnTo>
                    <a:lnTo>
                      <a:pt x="1372" y="1134"/>
                    </a:lnTo>
                    <a:lnTo>
                      <a:pt x="1372" y="1136"/>
                    </a:lnTo>
                    <a:lnTo>
                      <a:pt x="1370" y="1136"/>
                    </a:lnTo>
                    <a:lnTo>
                      <a:pt x="1373" y="1136"/>
                    </a:lnTo>
                    <a:lnTo>
                      <a:pt x="1376" y="1138"/>
                    </a:lnTo>
                    <a:lnTo>
                      <a:pt x="1377" y="1138"/>
                    </a:lnTo>
                    <a:lnTo>
                      <a:pt x="1381" y="1143"/>
                    </a:lnTo>
                    <a:lnTo>
                      <a:pt x="1383" y="1144"/>
                    </a:lnTo>
                    <a:lnTo>
                      <a:pt x="1383" y="1145"/>
                    </a:lnTo>
                    <a:lnTo>
                      <a:pt x="1384" y="1147"/>
                    </a:lnTo>
                    <a:lnTo>
                      <a:pt x="1386" y="1147"/>
                    </a:lnTo>
                    <a:lnTo>
                      <a:pt x="1384" y="1145"/>
                    </a:lnTo>
                    <a:lnTo>
                      <a:pt x="1388" y="1145"/>
                    </a:lnTo>
                    <a:lnTo>
                      <a:pt x="1387" y="1147"/>
                    </a:lnTo>
                    <a:lnTo>
                      <a:pt x="1388" y="1147"/>
                    </a:lnTo>
                    <a:lnTo>
                      <a:pt x="1389" y="1148"/>
                    </a:lnTo>
                    <a:lnTo>
                      <a:pt x="1389" y="1152"/>
                    </a:lnTo>
                    <a:lnTo>
                      <a:pt x="1388" y="1150"/>
                    </a:lnTo>
                    <a:lnTo>
                      <a:pt x="1388" y="1149"/>
                    </a:lnTo>
                    <a:lnTo>
                      <a:pt x="1384" y="1149"/>
                    </a:lnTo>
                    <a:lnTo>
                      <a:pt x="1384" y="1152"/>
                    </a:lnTo>
                    <a:lnTo>
                      <a:pt x="1390" y="1152"/>
                    </a:lnTo>
                    <a:lnTo>
                      <a:pt x="1390" y="1153"/>
                    </a:lnTo>
                    <a:lnTo>
                      <a:pt x="1386" y="1153"/>
                    </a:lnTo>
                    <a:lnTo>
                      <a:pt x="1386" y="1154"/>
                    </a:lnTo>
                    <a:lnTo>
                      <a:pt x="1387" y="1154"/>
                    </a:lnTo>
                    <a:lnTo>
                      <a:pt x="1387" y="1155"/>
                    </a:lnTo>
                    <a:lnTo>
                      <a:pt x="1386" y="1155"/>
                    </a:lnTo>
                    <a:lnTo>
                      <a:pt x="1384" y="1155"/>
                    </a:lnTo>
                    <a:lnTo>
                      <a:pt x="1384" y="1156"/>
                    </a:lnTo>
                    <a:lnTo>
                      <a:pt x="1386" y="1156"/>
                    </a:lnTo>
                    <a:lnTo>
                      <a:pt x="1387" y="1158"/>
                    </a:lnTo>
                    <a:lnTo>
                      <a:pt x="1387" y="1159"/>
                    </a:lnTo>
                    <a:lnTo>
                      <a:pt x="1383" y="1156"/>
                    </a:lnTo>
                    <a:lnTo>
                      <a:pt x="1384" y="1159"/>
                    </a:lnTo>
                    <a:lnTo>
                      <a:pt x="1383" y="1159"/>
                    </a:lnTo>
                    <a:lnTo>
                      <a:pt x="1382" y="1156"/>
                    </a:lnTo>
                    <a:lnTo>
                      <a:pt x="1381" y="1159"/>
                    </a:lnTo>
                    <a:lnTo>
                      <a:pt x="1381" y="1160"/>
                    </a:lnTo>
                    <a:lnTo>
                      <a:pt x="1379" y="1159"/>
                    </a:lnTo>
                    <a:lnTo>
                      <a:pt x="1378" y="1161"/>
                    </a:lnTo>
                    <a:lnTo>
                      <a:pt x="1379" y="1164"/>
                    </a:lnTo>
                    <a:lnTo>
                      <a:pt x="1377" y="1163"/>
                    </a:lnTo>
                    <a:lnTo>
                      <a:pt x="1376" y="1165"/>
                    </a:lnTo>
                    <a:lnTo>
                      <a:pt x="1378" y="1166"/>
                    </a:lnTo>
                    <a:lnTo>
                      <a:pt x="1376" y="1166"/>
                    </a:lnTo>
                    <a:lnTo>
                      <a:pt x="1373" y="1169"/>
                    </a:lnTo>
                    <a:lnTo>
                      <a:pt x="1376" y="1170"/>
                    </a:lnTo>
                    <a:lnTo>
                      <a:pt x="1375" y="1171"/>
                    </a:lnTo>
                    <a:lnTo>
                      <a:pt x="1373" y="1169"/>
                    </a:lnTo>
                    <a:lnTo>
                      <a:pt x="1370" y="1170"/>
                    </a:lnTo>
                    <a:lnTo>
                      <a:pt x="1372" y="1172"/>
                    </a:lnTo>
                    <a:lnTo>
                      <a:pt x="1371" y="1174"/>
                    </a:lnTo>
                    <a:lnTo>
                      <a:pt x="1368" y="1170"/>
                    </a:lnTo>
                    <a:lnTo>
                      <a:pt x="1367" y="1171"/>
                    </a:lnTo>
                    <a:lnTo>
                      <a:pt x="1367" y="1172"/>
                    </a:lnTo>
                    <a:lnTo>
                      <a:pt x="1368" y="1171"/>
                    </a:lnTo>
                    <a:lnTo>
                      <a:pt x="1368" y="1172"/>
                    </a:lnTo>
                    <a:lnTo>
                      <a:pt x="1367" y="1172"/>
                    </a:lnTo>
                    <a:lnTo>
                      <a:pt x="1368" y="1175"/>
                    </a:lnTo>
                    <a:lnTo>
                      <a:pt x="1367" y="1175"/>
                    </a:lnTo>
                    <a:lnTo>
                      <a:pt x="1367" y="1176"/>
                    </a:lnTo>
                    <a:lnTo>
                      <a:pt x="1366" y="1176"/>
                    </a:lnTo>
                    <a:lnTo>
                      <a:pt x="1366" y="1175"/>
                    </a:lnTo>
                    <a:lnTo>
                      <a:pt x="1365" y="1175"/>
                    </a:lnTo>
                    <a:lnTo>
                      <a:pt x="1365" y="1174"/>
                    </a:lnTo>
                    <a:lnTo>
                      <a:pt x="1366" y="1174"/>
                    </a:lnTo>
                    <a:lnTo>
                      <a:pt x="1366" y="1175"/>
                    </a:lnTo>
                    <a:lnTo>
                      <a:pt x="1367" y="1175"/>
                    </a:lnTo>
                    <a:lnTo>
                      <a:pt x="1366" y="1172"/>
                    </a:lnTo>
                    <a:lnTo>
                      <a:pt x="1365" y="1174"/>
                    </a:lnTo>
                    <a:lnTo>
                      <a:pt x="1365" y="1175"/>
                    </a:lnTo>
                    <a:lnTo>
                      <a:pt x="1361" y="1176"/>
                    </a:lnTo>
                    <a:lnTo>
                      <a:pt x="1359" y="1177"/>
                    </a:lnTo>
                    <a:lnTo>
                      <a:pt x="1357" y="1179"/>
                    </a:lnTo>
                    <a:lnTo>
                      <a:pt x="1357" y="1183"/>
                    </a:lnTo>
                    <a:lnTo>
                      <a:pt x="1359" y="1185"/>
                    </a:lnTo>
                    <a:lnTo>
                      <a:pt x="1360" y="1186"/>
                    </a:lnTo>
                    <a:lnTo>
                      <a:pt x="1359" y="1187"/>
                    </a:lnTo>
                    <a:lnTo>
                      <a:pt x="1357" y="1188"/>
                    </a:lnTo>
                    <a:lnTo>
                      <a:pt x="1359" y="1190"/>
                    </a:lnTo>
                    <a:lnTo>
                      <a:pt x="1356" y="1188"/>
                    </a:lnTo>
                    <a:lnTo>
                      <a:pt x="1356" y="1190"/>
                    </a:lnTo>
                    <a:lnTo>
                      <a:pt x="1356" y="1191"/>
                    </a:lnTo>
                    <a:lnTo>
                      <a:pt x="1354" y="1191"/>
                    </a:lnTo>
                    <a:lnTo>
                      <a:pt x="1350" y="1190"/>
                    </a:lnTo>
                    <a:lnTo>
                      <a:pt x="1349" y="1188"/>
                    </a:lnTo>
                    <a:lnTo>
                      <a:pt x="1348" y="1190"/>
                    </a:lnTo>
                    <a:lnTo>
                      <a:pt x="1350" y="1191"/>
                    </a:lnTo>
                    <a:lnTo>
                      <a:pt x="1350" y="1192"/>
                    </a:lnTo>
                    <a:lnTo>
                      <a:pt x="1350" y="1193"/>
                    </a:lnTo>
                    <a:lnTo>
                      <a:pt x="1348" y="1192"/>
                    </a:lnTo>
                    <a:lnTo>
                      <a:pt x="1346" y="1192"/>
                    </a:lnTo>
                    <a:lnTo>
                      <a:pt x="1346" y="1193"/>
                    </a:lnTo>
                    <a:lnTo>
                      <a:pt x="1346" y="1194"/>
                    </a:lnTo>
                    <a:lnTo>
                      <a:pt x="1348" y="1196"/>
                    </a:lnTo>
                    <a:lnTo>
                      <a:pt x="1345" y="1198"/>
                    </a:lnTo>
                    <a:lnTo>
                      <a:pt x="1344" y="1198"/>
                    </a:lnTo>
                    <a:lnTo>
                      <a:pt x="1345" y="1198"/>
                    </a:lnTo>
                    <a:lnTo>
                      <a:pt x="1345" y="1199"/>
                    </a:lnTo>
                    <a:lnTo>
                      <a:pt x="1339" y="1199"/>
                    </a:lnTo>
                    <a:lnTo>
                      <a:pt x="1341" y="1201"/>
                    </a:lnTo>
                    <a:lnTo>
                      <a:pt x="1346" y="1202"/>
                    </a:lnTo>
                    <a:lnTo>
                      <a:pt x="1350" y="1204"/>
                    </a:lnTo>
                    <a:lnTo>
                      <a:pt x="1350" y="1205"/>
                    </a:lnTo>
                    <a:lnTo>
                      <a:pt x="1349" y="1207"/>
                    </a:lnTo>
                    <a:lnTo>
                      <a:pt x="1349" y="1208"/>
                    </a:lnTo>
                    <a:lnTo>
                      <a:pt x="1351" y="1209"/>
                    </a:lnTo>
                    <a:lnTo>
                      <a:pt x="1353" y="1212"/>
                    </a:lnTo>
                    <a:lnTo>
                      <a:pt x="1353" y="1214"/>
                    </a:lnTo>
                    <a:lnTo>
                      <a:pt x="1353" y="1215"/>
                    </a:lnTo>
                    <a:lnTo>
                      <a:pt x="1351" y="1216"/>
                    </a:lnTo>
                    <a:lnTo>
                      <a:pt x="1350" y="1218"/>
                    </a:lnTo>
                    <a:lnTo>
                      <a:pt x="1348" y="1219"/>
                    </a:lnTo>
                    <a:lnTo>
                      <a:pt x="1346" y="1219"/>
                    </a:lnTo>
                    <a:lnTo>
                      <a:pt x="1345" y="1220"/>
                    </a:lnTo>
                    <a:lnTo>
                      <a:pt x="1345" y="1221"/>
                    </a:lnTo>
                    <a:lnTo>
                      <a:pt x="1344" y="1224"/>
                    </a:lnTo>
                    <a:lnTo>
                      <a:pt x="1344" y="1226"/>
                    </a:lnTo>
                    <a:lnTo>
                      <a:pt x="1344" y="1228"/>
                    </a:lnTo>
                    <a:lnTo>
                      <a:pt x="1345" y="1229"/>
                    </a:lnTo>
                    <a:lnTo>
                      <a:pt x="1346" y="1230"/>
                    </a:lnTo>
                    <a:lnTo>
                      <a:pt x="1348" y="1232"/>
                    </a:lnTo>
                    <a:lnTo>
                      <a:pt x="1348" y="1234"/>
                    </a:lnTo>
                    <a:lnTo>
                      <a:pt x="1346" y="1235"/>
                    </a:lnTo>
                    <a:lnTo>
                      <a:pt x="1345" y="1237"/>
                    </a:lnTo>
                    <a:lnTo>
                      <a:pt x="1346" y="1239"/>
                    </a:lnTo>
                    <a:lnTo>
                      <a:pt x="1348" y="1239"/>
                    </a:lnTo>
                    <a:lnTo>
                      <a:pt x="1348" y="1240"/>
                    </a:lnTo>
                    <a:lnTo>
                      <a:pt x="1349" y="1241"/>
                    </a:lnTo>
                    <a:lnTo>
                      <a:pt x="1348" y="1242"/>
                    </a:lnTo>
                    <a:lnTo>
                      <a:pt x="1346" y="1243"/>
                    </a:lnTo>
                    <a:lnTo>
                      <a:pt x="1345" y="1245"/>
                    </a:lnTo>
                    <a:lnTo>
                      <a:pt x="1346" y="1246"/>
                    </a:lnTo>
                    <a:lnTo>
                      <a:pt x="1346" y="1248"/>
                    </a:lnTo>
                    <a:lnTo>
                      <a:pt x="1346" y="1250"/>
                    </a:lnTo>
                    <a:lnTo>
                      <a:pt x="1345" y="1250"/>
                    </a:lnTo>
                    <a:lnTo>
                      <a:pt x="1344" y="1250"/>
                    </a:lnTo>
                    <a:lnTo>
                      <a:pt x="1346" y="1251"/>
                    </a:lnTo>
                    <a:lnTo>
                      <a:pt x="1348" y="1252"/>
                    </a:lnTo>
                    <a:lnTo>
                      <a:pt x="1349" y="1252"/>
                    </a:lnTo>
                    <a:lnTo>
                      <a:pt x="1350" y="1253"/>
                    </a:lnTo>
                    <a:lnTo>
                      <a:pt x="1351" y="1253"/>
                    </a:lnTo>
                    <a:lnTo>
                      <a:pt x="1351" y="1254"/>
                    </a:lnTo>
                    <a:lnTo>
                      <a:pt x="1351" y="1257"/>
                    </a:lnTo>
                    <a:lnTo>
                      <a:pt x="1353" y="1258"/>
                    </a:lnTo>
                    <a:lnTo>
                      <a:pt x="1351" y="1259"/>
                    </a:lnTo>
                    <a:lnTo>
                      <a:pt x="1350" y="1258"/>
                    </a:lnTo>
                    <a:lnTo>
                      <a:pt x="1345" y="1258"/>
                    </a:lnTo>
                    <a:lnTo>
                      <a:pt x="1345" y="1259"/>
                    </a:lnTo>
                    <a:lnTo>
                      <a:pt x="1346" y="1259"/>
                    </a:lnTo>
                    <a:lnTo>
                      <a:pt x="1344" y="1261"/>
                    </a:lnTo>
                    <a:lnTo>
                      <a:pt x="1341" y="1262"/>
                    </a:lnTo>
                    <a:lnTo>
                      <a:pt x="1335" y="1262"/>
                    </a:lnTo>
                    <a:lnTo>
                      <a:pt x="1335" y="1263"/>
                    </a:lnTo>
                    <a:lnTo>
                      <a:pt x="1337" y="1264"/>
                    </a:lnTo>
                    <a:lnTo>
                      <a:pt x="1338" y="1265"/>
                    </a:lnTo>
                    <a:lnTo>
                      <a:pt x="1341" y="1267"/>
                    </a:lnTo>
                    <a:lnTo>
                      <a:pt x="1345" y="1269"/>
                    </a:lnTo>
                    <a:lnTo>
                      <a:pt x="1346" y="1270"/>
                    </a:lnTo>
                    <a:lnTo>
                      <a:pt x="1345" y="1272"/>
                    </a:lnTo>
                    <a:lnTo>
                      <a:pt x="1345" y="1274"/>
                    </a:lnTo>
                    <a:lnTo>
                      <a:pt x="1348" y="1274"/>
                    </a:lnTo>
                    <a:lnTo>
                      <a:pt x="1350" y="1274"/>
                    </a:lnTo>
                    <a:lnTo>
                      <a:pt x="1353" y="1274"/>
                    </a:lnTo>
                    <a:lnTo>
                      <a:pt x="1355" y="1274"/>
                    </a:lnTo>
                    <a:lnTo>
                      <a:pt x="1360" y="1274"/>
                    </a:lnTo>
                    <a:lnTo>
                      <a:pt x="1362" y="1273"/>
                    </a:lnTo>
                    <a:lnTo>
                      <a:pt x="1364" y="1272"/>
                    </a:lnTo>
                    <a:lnTo>
                      <a:pt x="1367" y="1267"/>
                    </a:lnTo>
                    <a:lnTo>
                      <a:pt x="1367" y="1265"/>
                    </a:lnTo>
                    <a:lnTo>
                      <a:pt x="1367" y="1263"/>
                    </a:lnTo>
                    <a:lnTo>
                      <a:pt x="1367" y="1261"/>
                    </a:lnTo>
                    <a:lnTo>
                      <a:pt x="1368" y="1259"/>
                    </a:lnTo>
                    <a:lnTo>
                      <a:pt x="1370" y="1256"/>
                    </a:lnTo>
                    <a:lnTo>
                      <a:pt x="1373" y="1251"/>
                    </a:lnTo>
                    <a:lnTo>
                      <a:pt x="1378" y="1248"/>
                    </a:lnTo>
                    <a:lnTo>
                      <a:pt x="1379" y="1247"/>
                    </a:lnTo>
                    <a:lnTo>
                      <a:pt x="1382" y="1247"/>
                    </a:lnTo>
                    <a:lnTo>
                      <a:pt x="1383" y="1247"/>
                    </a:lnTo>
                    <a:lnTo>
                      <a:pt x="1384" y="1246"/>
                    </a:lnTo>
                    <a:lnTo>
                      <a:pt x="1387" y="1242"/>
                    </a:lnTo>
                    <a:lnTo>
                      <a:pt x="1388" y="1241"/>
                    </a:lnTo>
                    <a:lnTo>
                      <a:pt x="1387" y="1240"/>
                    </a:lnTo>
                    <a:lnTo>
                      <a:pt x="1388" y="1239"/>
                    </a:lnTo>
                    <a:lnTo>
                      <a:pt x="1389" y="1237"/>
                    </a:lnTo>
                    <a:lnTo>
                      <a:pt x="1395" y="1234"/>
                    </a:lnTo>
                    <a:lnTo>
                      <a:pt x="1398" y="1234"/>
                    </a:lnTo>
                    <a:lnTo>
                      <a:pt x="1398" y="1235"/>
                    </a:lnTo>
                    <a:lnTo>
                      <a:pt x="1400" y="1234"/>
                    </a:lnTo>
                    <a:lnTo>
                      <a:pt x="1402" y="1234"/>
                    </a:lnTo>
                    <a:lnTo>
                      <a:pt x="1403" y="1235"/>
                    </a:lnTo>
                    <a:lnTo>
                      <a:pt x="1405" y="1236"/>
                    </a:lnTo>
                    <a:lnTo>
                      <a:pt x="1408" y="1235"/>
                    </a:lnTo>
                    <a:lnTo>
                      <a:pt x="1409" y="1234"/>
                    </a:lnTo>
                    <a:lnTo>
                      <a:pt x="1410" y="1232"/>
                    </a:lnTo>
                    <a:lnTo>
                      <a:pt x="1413" y="1231"/>
                    </a:lnTo>
                    <a:lnTo>
                      <a:pt x="1414" y="1232"/>
                    </a:lnTo>
                    <a:lnTo>
                      <a:pt x="1415" y="1232"/>
                    </a:lnTo>
                    <a:lnTo>
                      <a:pt x="1415" y="1231"/>
                    </a:lnTo>
                    <a:lnTo>
                      <a:pt x="1416" y="1230"/>
                    </a:lnTo>
                    <a:lnTo>
                      <a:pt x="1417" y="1230"/>
                    </a:lnTo>
                    <a:lnTo>
                      <a:pt x="1419" y="1230"/>
                    </a:lnTo>
                    <a:lnTo>
                      <a:pt x="1420" y="1230"/>
                    </a:lnTo>
                    <a:lnTo>
                      <a:pt x="1419" y="1230"/>
                    </a:lnTo>
                    <a:lnTo>
                      <a:pt x="1419" y="1232"/>
                    </a:lnTo>
                    <a:lnTo>
                      <a:pt x="1421" y="1231"/>
                    </a:lnTo>
                    <a:lnTo>
                      <a:pt x="1421" y="1229"/>
                    </a:lnTo>
                    <a:lnTo>
                      <a:pt x="1422" y="1228"/>
                    </a:lnTo>
                    <a:lnTo>
                      <a:pt x="1422" y="1226"/>
                    </a:lnTo>
                    <a:lnTo>
                      <a:pt x="1425" y="1225"/>
                    </a:lnTo>
                    <a:lnTo>
                      <a:pt x="1425" y="1224"/>
                    </a:lnTo>
                    <a:lnTo>
                      <a:pt x="1426" y="1223"/>
                    </a:lnTo>
                    <a:lnTo>
                      <a:pt x="1428" y="1224"/>
                    </a:lnTo>
                    <a:lnTo>
                      <a:pt x="1430" y="1223"/>
                    </a:lnTo>
                    <a:lnTo>
                      <a:pt x="1431" y="1220"/>
                    </a:lnTo>
                    <a:lnTo>
                      <a:pt x="1432" y="1215"/>
                    </a:lnTo>
                    <a:lnTo>
                      <a:pt x="1432" y="1210"/>
                    </a:lnTo>
                    <a:lnTo>
                      <a:pt x="1432" y="1205"/>
                    </a:lnTo>
                    <a:lnTo>
                      <a:pt x="1433" y="1201"/>
                    </a:lnTo>
                    <a:lnTo>
                      <a:pt x="1433" y="1198"/>
                    </a:lnTo>
                    <a:lnTo>
                      <a:pt x="1431" y="1191"/>
                    </a:lnTo>
                    <a:lnTo>
                      <a:pt x="1431" y="1188"/>
                    </a:lnTo>
                    <a:lnTo>
                      <a:pt x="1431" y="1183"/>
                    </a:lnTo>
                    <a:lnTo>
                      <a:pt x="1432" y="1176"/>
                    </a:lnTo>
                    <a:lnTo>
                      <a:pt x="1437" y="1166"/>
                    </a:lnTo>
                    <a:lnTo>
                      <a:pt x="1443" y="1155"/>
                    </a:lnTo>
                    <a:lnTo>
                      <a:pt x="1450" y="1147"/>
                    </a:lnTo>
                    <a:lnTo>
                      <a:pt x="1464" y="1136"/>
                    </a:lnTo>
                    <a:lnTo>
                      <a:pt x="1469" y="1132"/>
                    </a:lnTo>
                    <a:lnTo>
                      <a:pt x="1474" y="1130"/>
                    </a:lnTo>
                    <a:lnTo>
                      <a:pt x="1480" y="1127"/>
                    </a:lnTo>
                    <a:lnTo>
                      <a:pt x="1481" y="1130"/>
                    </a:lnTo>
                    <a:lnTo>
                      <a:pt x="1484" y="1130"/>
                    </a:lnTo>
                    <a:lnTo>
                      <a:pt x="1488" y="1128"/>
                    </a:lnTo>
                    <a:lnTo>
                      <a:pt x="1492" y="1126"/>
                    </a:lnTo>
                    <a:lnTo>
                      <a:pt x="1496" y="1125"/>
                    </a:lnTo>
                    <a:lnTo>
                      <a:pt x="1498" y="1126"/>
                    </a:lnTo>
                    <a:lnTo>
                      <a:pt x="1499" y="1128"/>
                    </a:lnTo>
                    <a:lnTo>
                      <a:pt x="1501" y="1130"/>
                    </a:lnTo>
                    <a:lnTo>
                      <a:pt x="1502" y="1130"/>
                    </a:lnTo>
                    <a:lnTo>
                      <a:pt x="1503" y="1130"/>
                    </a:lnTo>
                    <a:lnTo>
                      <a:pt x="1502" y="1128"/>
                    </a:lnTo>
                    <a:lnTo>
                      <a:pt x="1503" y="1127"/>
                    </a:lnTo>
                    <a:lnTo>
                      <a:pt x="1503" y="1125"/>
                    </a:lnTo>
                    <a:lnTo>
                      <a:pt x="1503" y="1122"/>
                    </a:lnTo>
                    <a:lnTo>
                      <a:pt x="1503" y="1121"/>
                    </a:lnTo>
                    <a:lnTo>
                      <a:pt x="1502" y="1120"/>
                    </a:lnTo>
                    <a:lnTo>
                      <a:pt x="1498" y="1119"/>
                    </a:lnTo>
                    <a:lnTo>
                      <a:pt x="1493" y="1112"/>
                    </a:lnTo>
                    <a:lnTo>
                      <a:pt x="1487" y="1103"/>
                    </a:lnTo>
                    <a:lnTo>
                      <a:pt x="1484" y="1096"/>
                    </a:lnTo>
                    <a:lnTo>
                      <a:pt x="1482" y="1094"/>
                    </a:lnTo>
                    <a:lnTo>
                      <a:pt x="1481" y="1092"/>
                    </a:lnTo>
                    <a:lnTo>
                      <a:pt x="1475" y="1078"/>
                    </a:lnTo>
                    <a:lnTo>
                      <a:pt x="1474" y="1078"/>
                    </a:lnTo>
                    <a:lnTo>
                      <a:pt x="1473" y="1078"/>
                    </a:lnTo>
                    <a:lnTo>
                      <a:pt x="1470" y="1071"/>
                    </a:lnTo>
                    <a:lnTo>
                      <a:pt x="1466" y="1063"/>
                    </a:lnTo>
                    <a:lnTo>
                      <a:pt x="1463" y="1055"/>
                    </a:lnTo>
                    <a:lnTo>
                      <a:pt x="1462" y="1051"/>
                    </a:lnTo>
                    <a:lnTo>
                      <a:pt x="1460" y="1047"/>
                    </a:lnTo>
                    <a:lnTo>
                      <a:pt x="1459" y="1040"/>
                    </a:lnTo>
                    <a:lnTo>
                      <a:pt x="1458" y="1038"/>
                    </a:lnTo>
                    <a:lnTo>
                      <a:pt x="1457" y="1034"/>
                    </a:lnTo>
                    <a:lnTo>
                      <a:pt x="1457" y="1029"/>
                    </a:lnTo>
                    <a:lnTo>
                      <a:pt x="1457" y="1024"/>
                    </a:lnTo>
                    <a:lnTo>
                      <a:pt x="1458" y="1022"/>
                    </a:lnTo>
                    <a:lnTo>
                      <a:pt x="1457" y="1018"/>
                    </a:lnTo>
                    <a:lnTo>
                      <a:pt x="1458" y="1016"/>
                    </a:lnTo>
                    <a:lnTo>
                      <a:pt x="1459" y="1014"/>
                    </a:lnTo>
                    <a:lnTo>
                      <a:pt x="1460" y="1014"/>
                    </a:lnTo>
                    <a:lnTo>
                      <a:pt x="1462" y="1013"/>
                    </a:lnTo>
                    <a:lnTo>
                      <a:pt x="1460" y="1011"/>
                    </a:lnTo>
                    <a:lnTo>
                      <a:pt x="1460" y="1010"/>
                    </a:lnTo>
                    <a:lnTo>
                      <a:pt x="1462" y="1008"/>
                    </a:lnTo>
                    <a:lnTo>
                      <a:pt x="1463" y="1010"/>
                    </a:lnTo>
                    <a:lnTo>
                      <a:pt x="1464" y="1010"/>
                    </a:lnTo>
                    <a:lnTo>
                      <a:pt x="1463" y="1008"/>
                    </a:lnTo>
                    <a:lnTo>
                      <a:pt x="1465" y="1006"/>
                    </a:lnTo>
                    <a:lnTo>
                      <a:pt x="1466" y="1005"/>
                    </a:lnTo>
                    <a:lnTo>
                      <a:pt x="1466" y="1002"/>
                    </a:lnTo>
                    <a:lnTo>
                      <a:pt x="1465" y="1001"/>
                    </a:lnTo>
                    <a:lnTo>
                      <a:pt x="1464" y="1001"/>
                    </a:lnTo>
                    <a:lnTo>
                      <a:pt x="1464" y="997"/>
                    </a:lnTo>
                    <a:lnTo>
                      <a:pt x="1464" y="994"/>
                    </a:lnTo>
                    <a:lnTo>
                      <a:pt x="1464" y="992"/>
                    </a:lnTo>
                    <a:lnTo>
                      <a:pt x="1466" y="992"/>
                    </a:lnTo>
                    <a:lnTo>
                      <a:pt x="1466" y="991"/>
                    </a:lnTo>
                    <a:lnTo>
                      <a:pt x="1465" y="990"/>
                    </a:lnTo>
                    <a:lnTo>
                      <a:pt x="1464" y="989"/>
                    </a:lnTo>
                    <a:lnTo>
                      <a:pt x="1464" y="987"/>
                    </a:lnTo>
                    <a:lnTo>
                      <a:pt x="1464" y="984"/>
                    </a:lnTo>
                    <a:lnTo>
                      <a:pt x="1465" y="981"/>
                    </a:lnTo>
                    <a:lnTo>
                      <a:pt x="1466" y="979"/>
                    </a:lnTo>
                    <a:lnTo>
                      <a:pt x="1468" y="976"/>
                    </a:lnTo>
                    <a:lnTo>
                      <a:pt x="1468" y="975"/>
                    </a:lnTo>
                    <a:lnTo>
                      <a:pt x="1469" y="974"/>
                    </a:lnTo>
                    <a:lnTo>
                      <a:pt x="1471" y="965"/>
                    </a:lnTo>
                    <a:lnTo>
                      <a:pt x="1474" y="962"/>
                    </a:lnTo>
                    <a:lnTo>
                      <a:pt x="1475" y="958"/>
                    </a:lnTo>
                    <a:lnTo>
                      <a:pt x="1476" y="953"/>
                    </a:lnTo>
                    <a:lnTo>
                      <a:pt x="1479" y="950"/>
                    </a:lnTo>
                    <a:lnTo>
                      <a:pt x="1480" y="948"/>
                    </a:lnTo>
                    <a:lnTo>
                      <a:pt x="1480" y="947"/>
                    </a:lnTo>
                    <a:lnTo>
                      <a:pt x="1481" y="938"/>
                    </a:lnTo>
                    <a:lnTo>
                      <a:pt x="1482" y="934"/>
                    </a:lnTo>
                    <a:lnTo>
                      <a:pt x="1482" y="932"/>
                    </a:lnTo>
                    <a:lnTo>
                      <a:pt x="1484" y="931"/>
                    </a:lnTo>
                    <a:lnTo>
                      <a:pt x="1485" y="930"/>
                    </a:lnTo>
                    <a:lnTo>
                      <a:pt x="1485" y="927"/>
                    </a:lnTo>
                    <a:lnTo>
                      <a:pt x="1486" y="924"/>
                    </a:lnTo>
                    <a:lnTo>
                      <a:pt x="1490" y="916"/>
                    </a:lnTo>
                    <a:lnTo>
                      <a:pt x="1491" y="916"/>
                    </a:lnTo>
                    <a:lnTo>
                      <a:pt x="1492" y="918"/>
                    </a:lnTo>
                    <a:lnTo>
                      <a:pt x="1492" y="916"/>
                    </a:lnTo>
                    <a:lnTo>
                      <a:pt x="1492" y="913"/>
                    </a:lnTo>
                    <a:lnTo>
                      <a:pt x="1492" y="909"/>
                    </a:lnTo>
                    <a:lnTo>
                      <a:pt x="1492" y="908"/>
                    </a:lnTo>
                    <a:lnTo>
                      <a:pt x="1492" y="907"/>
                    </a:lnTo>
                    <a:lnTo>
                      <a:pt x="1493" y="904"/>
                    </a:lnTo>
                    <a:lnTo>
                      <a:pt x="1495" y="903"/>
                    </a:lnTo>
                    <a:lnTo>
                      <a:pt x="1496" y="903"/>
                    </a:lnTo>
                    <a:lnTo>
                      <a:pt x="1498" y="902"/>
                    </a:lnTo>
                    <a:lnTo>
                      <a:pt x="1501" y="901"/>
                    </a:lnTo>
                    <a:lnTo>
                      <a:pt x="1502" y="899"/>
                    </a:lnTo>
                    <a:lnTo>
                      <a:pt x="1503" y="899"/>
                    </a:lnTo>
                    <a:lnTo>
                      <a:pt x="1502" y="898"/>
                    </a:lnTo>
                    <a:lnTo>
                      <a:pt x="1503" y="898"/>
                    </a:lnTo>
                    <a:lnTo>
                      <a:pt x="1503" y="899"/>
                    </a:lnTo>
                    <a:lnTo>
                      <a:pt x="1504" y="899"/>
                    </a:lnTo>
                    <a:lnTo>
                      <a:pt x="1504" y="898"/>
                    </a:lnTo>
                    <a:lnTo>
                      <a:pt x="1506" y="897"/>
                    </a:lnTo>
                    <a:lnTo>
                      <a:pt x="1508" y="897"/>
                    </a:lnTo>
                    <a:lnTo>
                      <a:pt x="1509" y="897"/>
                    </a:lnTo>
                    <a:lnTo>
                      <a:pt x="1511" y="898"/>
                    </a:lnTo>
                    <a:lnTo>
                      <a:pt x="1512" y="897"/>
                    </a:lnTo>
                    <a:lnTo>
                      <a:pt x="1513" y="896"/>
                    </a:lnTo>
                    <a:lnTo>
                      <a:pt x="1515" y="894"/>
                    </a:lnTo>
                    <a:lnTo>
                      <a:pt x="1517" y="893"/>
                    </a:lnTo>
                    <a:lnTo>
                      <a:pt x="1517" y="892"/>
                    </a:lnTo>
                    <a:lnTo>
                      <a:pt x="1518" y="890"/>
                    </a:lnTo>
                    <a:lnTo>
                      <a:pt x="1519" y="887"/>
                    </a:lnTo>
                    <a:lnTo>
                      <a:pt x="1519" y="886"/>
                    </a:lnTo>
                    <a:lnTo>
                      <a:pt x="1518" y="883"/>
                    </a:lnTo>
                    <a:lnTo>
                      <a:pt x="1519" y="870"/>
                    </a:lnTo>
                    <a:lnTo>
                      <a:pt x="1522" y="863"/>
                    </a:lnTo>
                    <a:lnTo>
                      <a:pt x="1523" y="860"/>
                    </a:lnTo>
                    <a:lnTo>
                      <a:pt x="1523" y="856"/>
                    </a:lnTo>
                    <a:lnTo>
                      <a:pt x="1523" y="855"/>
                    </a:lnTo>
                    <a:lnTo>
                      <a:pt x="1523" y="852"/>
                    </a:lnTo>
                    <a:lnTo>
                      <a:pt x="1523" y="850"/>
                    </a:lnTo>
                    <a:lnTo>
                      <a:pt x="1523" y="848"/>
                    </a:lnTo>
                    <a:lnTo>
                      <a:pt x="1523" y="847"/>
                    </a:lnTo>
                    <a:lnTo>
                      <a:pt x="1524" y="843"/>
                    </a:lnTo>
                    <a:lnTo>
                      <a:pt x="1526" y="841"/>
                    </a:lnTo>
                    <a:lnTo>
                      <a:pt x="1525" y="839"/>
                    </a:lnTo>
                    <a:lnTo>
                      <a:pt x="1525" y="838"/>
                    </a:lnTo>
                    <a:lnTo>
                      <a:pt x="1525" y="834"/>
                    </a:lnTo>
                    <a:lnTo>
                      <a:pt x="1528" y="823"/>
                    </a:lnTo>
                    <a:lnTo>
                      <a:pt x="1528" y="821"/>
                    </a:lnTo>
                    <a:lnTo>
                      <a:pt x="1528" y="820"/>
                    </a:lnTo>
                    <a:lnTo>
                      <a:pt x="1529" y="816"/>
                    </a:lnTo>
                    <a:lnTo>
                      <a:pt x="1529" y="804"/>
                    </a:lnTo>
                    <a:lnTo>
                      <a:pt x="1529" y="793"/>
                    </a:lnTo>
                    <a:lnTo>
                      <a:pt x="1528" y="778"/>
                    </a:lnTo>
                    <a:lnTo>
                      <a:pt x="1526" y="771"/>
                    </a:lnTo>
                    <a:lnTo>
                      <a:pt x="1525" y="762"/>
                    </a:lnTo>
                    <a:lnTo>
                      <a:pt x="1525" y="760"/>
                    </a:lnTo>
                    <a:lnTo>
                      <a:pt x="1525" y="758"/>
                    </a:lnTo>
                    <a:lnTo>
                      <a:pt x="1525" y="754"/>
                    </a:lnTo>
                    <a:lnTo>
                      <a:pt x="1525" y="749"/>
                    </a:lnTo>
                    <a:lnTo>
                      <a:pt x="1524" y="746"/>
                    </a:lnTo>
                    <a:lnTo>
                      <a:pt x="1524" y="743"/>
                    </a:lnTo>
                    <a:lnTo>
                      <a:pt x="1522" y="740"/>
                    </a:lnTo>
                    <a:lnTo>
                      <a:pt x="1520" y="738"/>
                    </a:lnTo>
                    <a:lnTo>
                      <a:pt x="1520" y="735"/>
                    </a:lnTo>
                    <a:lnTo>
                      <a:pt x="1520" y="738"/>
                    </a:lnTo>
                    <a:lnTo>
                      <a:pt x="1518" y="733"/>
                    </a:lnTo>
                    <a:lnTo>
                      <a:pt x="1518" y="730"/>
                    </a:lnTo>
                    <a:lnTo>
                      <a:pt x="1517" y="730"/>
                    </a:lnTo>
                    <a:lnTo>
                      <a:pt x="1518" y="730"/>
                    </a:lnTo>
                    <a:lnTo>
                      <a:pt x="1520" y="730"/>
                    </a:lnTo>
                    <a:lnTo>
                      <a:pt x="1522" y="732"/>
                    </a:lnTo>
                    <a:lnTo>
                      <a:pt x="1522" y="733"/>
                    </a:lnTo>
                    <a:lnTo>
                      <a:pt x="1520" y="729"/>
                    </a:lnTo>
                    <a:lnTo>
                      <a:pt x="1519" y="729"/>
                    </a:lnTo>
                    <a:lnTo>
                      <a:pt x="1517" y="728"/>
                    </a:lnTo>
                    <a:lnTo>
                      <a:pt x="1517" y="725"/>
                    </a:lnTo>
                    <a:lnTo>
                      <a:pt x="1515" y="724"/>
                    </a:lnTo>
                    <a:lnTo>
                      <a:pt x="1512" y="714"/>
                    </a:lnTo>
                    <a:lnTo>
                      <a:pt x="1511" y="705"/>
                    </a:lnTo>
                    <a:lnTo>
                      <a:pt x="1511" y="691"/>
                    </a:lnTo>
                    <a:lnTo>
                      <a:pt x="1513" y="678"/>
                    </a:lnTo>
                    <a:lnTo>
                      <a:pt x="1515" y="668"/>
                    </a:lnTo>
                    <a:lnTo>
                      <a:pt x="1518" y="660"/>
                    </a:lnTo>
                    <a:lnTo>
                      <a:pt x="1520" y="657"/>
                    </a:lnTo>
                    <a:lnTo>
                      <a:pt x="1525" y="649"/>
                    </a:lnTo>
                    <a:lnTo>
                      <a:pt x="1529" y="645"/>
                    </a:lnTo>
                    <a:lnTo>
                      <a:pt x="1531" y="642"/>
                    </a:lnTo>
                    <a:lnTo>
                      <a:pt x="1533" y="641"/>
                    </a:lnTo>
                    <a:lnTo>
                      <a:pt x="1535" y="640"/>
                    </a:lnTo>
                    <a:lnTo>
                      <a:pt x="1536" y="638"/>
                    </a:lnTo>
                    <a:lnTo>
                      <a:pt x="1535" y="636"/>
                    </a:lnTo>
                    <a:lnTo>
                      <a:pt x="1534" y="635"/>
                    </a:lnTo>
                    <a:lnTo>
                      <a:pt x="1533" y="634"/>
                    </a:lnTo>
                    <a:lnTo>
                      <a:pt x="1530" y="635"/>
                    </a:lnTo>
                    <a:lnTo>
                      <a:pt x="1529" y="635"/>
                    </a:lnTo>
                    <a:lnTo>
                      <a:pt x="1529" y="634"/>
                    </a:lnTo>
                    <a:lnTo>
                      <a:pt x="1530" y="631"/>
                    </a:lnTo>
                    <a:lnTo>
                      <a:pt x="1533" y="627"/>
                    </a:lnTo>
                    <a:lnTo>
                      <a:pt x="1535" y="623"/>
                    </a:lnTo>
                    <a:lnTo>
                      <a:pt x="1535" y="621"/>
                    </a:lnTo>
                    <a:lnTo>
                      <a:pt x="1536" y="623"/>
                    </a:lnTo>
                    <a:lnTo>
                      <a:pt x="1539" y="624"/>
                    </a:lnTo>
                    <a:lnTo>
                      <a:pt x="1540" y="623"/>
                    </a:lnTo>
                    <a:lnTo>
                      <a:pt x="1542" y="623"/>
                    </a:lnTo>
                    <a:lnTo>
                      <a:pt x="1544" y="624"/>
                    </a:lnTo>
                    <a:lnTo>
                      <a:pt x="1545" y="625"/>
                    </a:lnTo>
                    <a:lnTo>
                      <a:pt x="1544" y="625"/>
                    </a:lnTo>
                    <a:lnTo>
                      <a:pt x="1544" y="626"/>
                    </a:lnTo>
                    <a:lnTo>
                      <a:pt x="1545" y="626"/>
                    </a:lnTo>
                    <a:lnTo>
                      <a:pt x="1545" y="627"/>
                    </a:lnTo>
                    <a:lnTo>
                      <a:pt x="1544" y="627"/>
                    </a:lnTo>
                    <a:lnTo>
                      <a:pt x="1545" y="630"/>
                    </a:lnTo>
                    <a:lnTo>
                      <a:pt x="1544" y="630"/>
                    </a:lnTo>
                    <a:lnTo>
                      <a:pt x="1542" y="630"/>
                    </a:lnTo>
                    <a:lnTo>
                      <a:pt x="1542" y="629"/>
                    </a:lnTo>
                    <a:lnTo>
                      <a:pt x="1540" y="631"/>
                    </a:lnTo>
                    <a:lnTo>
                      <a:pt x="1541" y="632"/>
                    </a:lnTo>
                    <a:lnTo>
                      <a:pt x="1542" y="631"/>
                    </a:lnTo>
                    <a:lnTo>
                      <a:pt x="1544" y="634"/>
                    </a:lnTo>
                    <a:lnTo>
                      <a:pt x="1545" y="634"/>
                    </a:lnTo>
                    <a:lnTo>
                      <a:pt x="1545" y="632"/>
                    </a:lnTo>
                    <a:lnTo>
                      <a:pt x="1546" y="632"/>
                    </a:lnTo>
                    <a:lnTo>
                      <a:pt x="1546" y="634"/>
                    </a:lnTo>
                    <a:lnTo>
                      <a:pt x="1546" y="632"/>
                    </a:lnTo>
                    <a:lnTo>
                      <a:pt x="1547" y="632"/>
                    </a:lnTo>
                    <a:lnTo>
                      <a:pt x="1548" y="632"/>
                    </a:lnTo>
                    <a:lnTo>
                      <a:pt x="1551" y="634"/>
                    </a:lnTo>
                    <a:lnTo>
                      <a:pt x="1550" y="632"/>
                    </a:lnTo>
                    <a:lnTo>
                      <a:pt x="1548" y="631"/>
                    </a:lnTo>
                    <a:lnTo>
                      <a:pt x="1548" y="627"/>
                    </a:lnTo>
                    <a:lnTo>
                      <a:pt x="1547" y="629"/>
                    </a:lnTo>
                    <a:lnTo>
                      <a:pt x="1546" y="629"/>
                    </a:lnTo>
                    <a:lnTo>
                      <a:pt x="1547" y="626"/>
                    </a:lnTo>
                    <a:lnTo>
                      <a:pt x="1550" y="624"/>
                    </a:lnTo>
                    <a:lnTo>
                      <a:pt x="1558" y="619"/>
                    </a:lnTo>
                    <a:lnTo>
                      <a:pt x="1562" y="618"/>
                    </a:lnTo>
                    <a:lnTo>
                      <a:pt x="1569" y="616"/>
                    </a:lnTo>
                    <a:lnTo>
                      <a:pt x="1575" y="615"/>
                    </a:lnTo>
                    <a:lnTo>
                      <a:pt x="1578" y="616"/>
                    </a:lnTo>
                    <a:lnTo>
                      <a:pt x="1579" y="619"/>
                    </a:lnTo>
                    <a:lnTo>
                      <a:pt x="1578" y="620"/>
                    </a:lnTo>
                    <a:lnTo>
                      <a:pt x="1579" y="621"/>
                    </a:lnTo>
                    <a:lnTo>
                      <a:pt x="1580" y="621"/>
                    </a:lnTo>
                    <a:lnTo>
                      <a:pt x="1584" y="619"/>
                    </a:lnTo>
                    <a:lnTo>
                      <a:pt x="1584" y="618"/>
                    </a:lnTo>
                    <a:lnTo>
                      <a:pt x="1585" y="619"/>
                    </a:lnTo>
                    <a:lnTo>
                      <a:pt x="1585" y="620"/>
                    </a:lnTo>
                    <a:lnTo>
                      <a:pt x="1586" y="619"/>
                    </a:lnTo>
                    <a:lnTo>
                      <a:pt x="1588" y="619"/>
                    </a:lnTo>
                    <a:lnTo>
                      <a:pt x="1586" y="621"/>
                    </a:lnTo>
                    <a:lnTo>
                      <a:pt x="1588" y="621"/>
                    </a:lnTo>
                    <a:lnTo>
                      <a:pt x="1589" y="623"/>
                    </a:lnTo>
                    <a:lnTo>
                      <a:pt x="1589" y="624"/>
                    </a:lnTo>
                    <a:lnTo>
                      <a:pt x="1590" y="624"/>
                    </a:lnTo>
                    <a:lnTo>
                      <a:pt x="1591" y="624"/>
                    </a:lnTo>
                    <a:lnTo>
                      <a:pt x="1590" y="624"/>
                    </a:lnTo>
                    <a:lnTo>
                      <a:pt x="1588" y="625"/>
                    </a:lnTo>
                    <a:lnTo>
                      <a:pt x="1586" y="626"/>
                    </a:lnTo>
                    <a:lnTo>
                      <a:pt x="1585" y="627"/>
                    </a:lnTo>
                    <a:lnTo>
                      <a:pt x="1586" y="629"/>
                    </a:lnTo>
                    <a:lnTo>
                      <a:pt x="1588" y="629"/>
                    </a:lnTo>
                    <a:lnTo>
                      <a:pt x="1590" y="627"/>
                    </a:lnTo>
                    <a:lnTo>
                      <a:pt x="1591" y="629"/>
                    </a:lnTo>
                    <a:lnTo>
                      <a:pt x="1590" y="630"/>
                    </a:lnTo>
                    <a:lnTo>
                      <a:pt x="1591" y="630"/>
                    </a:lnTo>
                    <a:lnTo>
                      <a:pt x="1593" y="629"/>
                    </a:lnTo>
                    <a:lnTo>
                      <a:pt x="1593" y="630"/>
                    </a:lnTo>
                    <a:lnTo>
                      <a:pt x="1594" y="631"/>
                    </a:lnTo>
                    <a:lnTo>
                      <a:pt x="1595" y="632"/>
                    </a:lnTo>
                    <a:lnTo>
                      <a:pt x="1594" y="634"/>
                    </a:lnTo>
                    <a:lnTo>
                      <a:pt x="1591" y="635"/>
                    </a:lnTo>
                    <a:lnTo>
                      <a:pt x="1593" y="636"/>
                    </a:lnTo>
                    <a:lnTo>
                      <a:pt x="1594" y="636"/>
                    </a:lnTo>
                    <a:lnTo>
                      <a:pt x="1595" y="636"/>
                    </a:lnTo>
                    <a:lnTo>
                      <a:pt x="1597" y="637"/>
                    </a:lnTo>
                    <a:lnTo>
                      <a:pt x="1597" y="638"/>
                    </a:lnTo>
                    <a:lnTo>
                      <a:pt x="1599" y="638"/>
                    </a:lnTo>
                    <a:lnTo>
                      <a:pt x="1600" y="638"/>
                    </a:lnTo>
                    <a:lnTo>
                      <a:pt x="1600" y="641"/>
                    </a:lnTo>
                    <a:lnTo>
                      <a:pt x="1601" y="642"/>
                    </a:lnTo>
                    <a:lnTo>
                      <a:pt x="1602" y="643"/>
                    </a:lnTo>
                    <a:lnTo>
                      <a:pt x="1602" y="642"/>
                    </a:lnTo>
                    <a:lnTo>
                      <a:pt x="1602" y="638"/>
                    </a:lnTo>
                    <a:lnTo>
                      <a:pt x="1604" y="638"/>
                    </a:lnTo>
                    <a:lnTo>
                      <a:pt x="1605" y="637"/>
                    </a:lnTo>
                    <a:lnTo>
                      <a:pt x="1605" y="635"/>
                    </a:lnTo>
                    <a:lnTo>
                      <a:pt x="1602" y="632"/>
                    </a:lnTo>
                    <a:lnTo>
                      <a:pt x="1602" y="631"/>
                    </a:lnTo>
                    <a:lnTo>
                      <a:pt x="1604" y="630"/>
                    </a:lnTo>
                    <a:lnTo>
                      <a:pt x="1604" y="629"/>
                    </a:lnTo>
                    <a:lnTo>
                      <a:pt x="1602" y="627"/>
                    </a:lnTo>
                    <a:lnTo>
                      <a:pt x="1601" y="624"/>
                    </a:lnTo>
                    <a:lnTo>
                      <a:pt x="1600" y="624"/>
                    </a:lnTo>
                    <a:lnTo>
                      <a:pt x="1597" y="624"/>
                    </a:lnTo>
                    <a:lnTo>
                      <a:pt x="1596" y="624"/>
                    </a:lnTo>
                    <a:lnTo>
                      <a:pt x="1596" y="623"/>
                    </a:lnTo>
                    <a:lnTo>
                      <a:pt x="1599" y="621"/>
                    </a:lnTo>
                    <a:lnTo>
                      <a:pt x="1600" y="621"/>
                    </a:lnTo>
                    <a:lnTo>
                      <a:pt x="1604" y="621"/>
                    </a:lnTo>
                    <a:lnTo>
                      <a:pt x="1604" y="620"/>
                    </a:lnTo>
                    <a:lnTo>
                      <a:pt x="1605" y="619"/>
                    </a:lnTo>
                    <a:lnTo>
                      <a:pt x="1602" y="619"/>
                    </a:lnTo>
                    <a:lnTo>
                      <a:pt x="1601" y="619"/>
                    </a:lnTo>
                    <a:lnTo>
                      <a:pt x="1600" y="619"/>
                    </a:lnTo>
                    <a:lnTo>
                      <a:pt x="1599" y="616"/>
                    </a:lnTo>
                    <a:lnTo>
                      <a:pt x="1599" y="615"/>
                    </a:lnTo>
                    <a:lnTo>
                      <a:pt x="1597" y="615"/>
                    </a:lnTo>
                    <a:lnTo>
                      <a:pt x="1597" y="616"/>
                    </a:lnTo>
                    <a:lnTo>
                      <a:pt x="1597" y="618"/>
                    </a:lnTo>
                    <a:lnTo>
                      <a:pt x="1595" y="619"/>
                    </a:lnTo>
                    <a:lnTo>
                      <a:pt x="1594" y="619"/>
                    </a:lnTo>
                    <a:lnTo>
                      <a:pt x="1594" y="614"/>
                    </a:lnTo>
                    <a:lnTo>
                      <a:pt x="1591" y="610"/>
                    </a:lnTo>
                    <a:lnTo>
                      <a:pt x="1593" y="610"/>
                    </a:lnTo>
                    <a:lnTo>
                      <a:pt x="1594" y="610"/>
                    </a:lnTo>
                    <a:lnTo>
                      <a:pt x="1595" y="611"/>
                    </a:lnTo>
                    <a:lnTo>
                      <a:pt x="1596" y="610"/>
                    </a:lnTo>
                    <a:lnTo>
                      <a:pt x="1597" y="610"/>
                    </a:lnTo>
                    <a:lnTo>
                      <a:pt x="1599" y="610"/>
                    </a:lnTo>
                    <a:lnTo>
                      <a:pt x="1600" y="609"/>
                    </a:lnTo>
                    <a:lnTo>
                      <a:pt x="1599" y="609"/>
                    </a:lnTo>
                    <a:lnTo>
                      <a:pt x="1597" y="608"/>
                    </a:lnTo>
                    <a:lnTo>
                      <a:pt x="1597" y="607"/>
                    </a:lnTo>
                    <a:lnTo>
                      <a:pt x="1596" y="605"/>
                    </a:lnTo>
                    <a:lnTo>
                      <a:pt x="1599" y="603"/>
                    </a:lnTo>
                    <a:lnTo>
                      <a:pt x="1597" y="602"/>
                    </a:lnTo>
                    <a:lnTo>
                      <a:pt x="1597" y="600"/>
                    </a:lnTo>
                    <a:lnTo>
                      <a:pt x="1599" y="599"/>
                    </a:lnTo>
                    <a:lnTo>
                      <a:pt x="1597" y="598"/>
                    </a:lnTo>
                    <a:lnTo>
                      <a:pt x="1596" y="597"/>
                    </a:lnTo>
                    <a:lnTo>
                      <a:pt x="1599" y="597"/>
                    </a:lnTo>
                    <a:lnTo>
                      <a:pt x="1600" y="597"/>
                    </a:lnTo>
                    <a:lnTo>
                      <a:pt x="1601" y="597"/>
                    </a:lnTo>
                    <a:lnTo>
                      <a:pt x="1601" y="598"/>
                    </a:lnTo>
                    <a:lnTo>
                      <a:pt x="1601" y="600"/>
                    </a:lnTo>
                    <a:lnTo>
                      <a:pt x="1602" y="600"/>
                    </a:lnTo>
                    <a:lnTo>
                      <a:pt x="1604" y="602"/>
                    </a:lnTo>
                    <a:lnTo>
                      <a:pt x="1605" y="600"/>
                    </a:lnTo>
                    <a:lnTo>
                      <a:pt x="1605" y="598"/>
                    </a:lnTo>
                    <a:lnTo>
                      <a:pt x="1605" y="597"/>
                    </a:lnTo>
                    <a:lnTo>
                      <a:pt x="1605" y="596"/>
                    </a:lnTo>
                    <a:lnTo>
                      <a:pt x="1605" y="594"/>
                    </a:lnTo>
                    <a:lnTo>
                      <a:pt x="1604" y="592"/>
                    </a:lnTo>
                    <a:lnTo>
                      <a:pt x="1604" y="591"/>
                    </a:lnTo>
                    <a:lnTo>
                      <a:pt x="1604" y="589"/>
                    </a:lnTo>
                    <a:lnTo>
                      <a:pt x="1602" y="591"/>
                    </a:lnTo>
                    <a:lnTo>
                      <a:pt x="1601" y="592"/>
                    </a:lnTo>
                    <a:lnTo>
                      <a:pt x="1601" y="591"/>
                    </a:lnTo>
                    <a:lnTo>
                      <a:pt x="1600" y="592"/>
                    </a:lnTo>
                    <a:lnTo>
                      <a:pt x="1599" y="592"/>
                    </a:lnTo>
                    <a:lnTo>
                      <a:pt x="1597" y="592"/>
                    </a:lnTo>
                    <a:lnTo>
                      <a:pt x="1596" y="591"/>
                    </a:lnTo>
                    <a:lnTo>
                      <a:pt x="1595" y="588"/>
                    </a:lnTo>
                    <a:lnTo>
                      <a:pt x="1595" y="587"/>
                    </a:lnTo>
                    <a:lnTo>
                      <a:pt x="1594" y="588"/>
                    </a:lnTo>
                    <a:lnTo>
                      <a:pt x="1593" y="587"/>
                    </a:lnTo>
                    <a:lnTo>
                      <a:pt x="1593" y="586"/>
                    </a:lnTo>
                    <a:lnTo>
                      <a:pt x="1593" y="585"/>
                    </a:lnTo>
                    <a:lnTo>
                      <a:pt x="1594" y="585"/>
                    </a:lnTo>
                    <a:lnTo>
                      <a:pt x="1596" y="583"/>
                    </a:lnTo>
                    <a:lnTo>
                      <a:pt x="1597" y="583"/>
                    </a:lnTo>
                    <a:lnTo>
                      <a:pt x="1597" y="582"/>
                    </a:lnTo>
                    <a:lnTo>
                      <a:pt x="1599" y="581"/>
                    </a:lnTo>
                    <a:lnTo>
                      <a:pt x="1600" y="580"/>
                    </a:lnTo>
                    <a:lnTo>
                      <a:pt x="1601" y="578"/>
                    </a:lnTo>
                    <a:lnTo>
                      <a:pt x="1602" y="576"/>
                    </a:lnTo>
                    <a:lnTo>
                      <a:pt x="1604" y="574"/>
                    </a:lnTo>
                    <a:lnTo>
                      <a:pt x="1602" y="572"/>
                    </a:lnTo>
                    <a:lnTo>
                      <a:pt x="1600" y="572"/>
                    </a:lnTo>
                    <a:lnTo>
                      <a:pt x="1595" y="571"/>
                    </a:lnTo>
                    <a:lnTo>
                      <a:pt x="1591" y="571"/>
                    </a:lnTo>
                    <a:lnTo>
                      <a:pt x="1591" y="570"/>
                    </a:lnTo>
                    <a:lnTo>
                      <a:pt x="1591" y="569"/>
                    </a:lnTo>
                    <a:lnTo>
                      <a:pt x="1590" y="566"/>
                    </a:lnTo>
                    <a:lnTo>
                      <a:pt x="1591" y="566"/>
                    </a:lnTo>
                    <a:lnTo>
                      <a:pt x="1593" y="566"/>
                    </a:lnTo>
                    <a:lnTo>
                      <a:pt x="1594" y="565"/>
                    </a:lnTo>
                    <a:lnTo>
                      <a:pt x="1597" y="565"/>
                    </a:lnTo>
                    <a:lnTo>
                      <a:pt x="1599" y="564"/>
                    </a:lnTo>
                    <a:lnTo>
                      <a:pt x="1597" y="561"/>
                    </a:lnTo>
                    <a:lnTo>
                      <a:pt x="1601" y="564"/>
                    </a:lnTo>
                    <a:lnTo>
                      <a:pt x="1601" y="563"/>
                    </a:lnTo>
                    <a:lnTo>
                      <a:pt x="1602" y="561"/>
                    </a:lnTo>
                    <a:lnTo>
                      <a:pt x="1602" y="558"/>
                    </a:lnTo>
                    <a:lnTo>
                      <a:pt x="1604" y="559"/>
                    </a:lnTo>
                    <a:lnTo>
                      <a:pt x="1605" y="559"/>
                    </a:lnTo>
                    <a:lnTo>
                      <a:pt x="1606" y="559"/>
                    </a:lnTo>
                    <a:lnTo>
                      <a:pt x="1607" y="560"/>
                    </a:lnTo>
                    <a:lnTo>
                      <a:pt x="1606" y="561"/>
                    </a:lnTo>
                    <a:lnTo>
                      <a:pt x="1607" y="563"/>
                    </a:lnTo>
                    <a:lnTo>
                      <a:pt x="1608" y="560"/>
                    </a:lnTo>
                    <a:lnTo>
                      <a:pt x="1608" y="558"/>
                    </a:lnTo>
                    <a:lnTo>
                      <a:pt x="1607" y="556"/>
                    </a:lnTo>
                    <a:lnTo>
                      <a:pt x="1608" y="555"/>
                    </a:lnTo>
                    <a:lnTo>
                      <a:pt x="1607" y="554"/>
                    </a:lnTo>
                    <a:lnTo>
                      <a:pt x="1605" y="553"/>
                    </a:lnTo>
                    <a:lnTo>
                      <a:pt x="1604" y="553"/>
                    </a:lnTo>
                    <a:lnTo>
                      <a:pt x="1604" y="551"/>
                    </a:lnTo>
                    <a:lnTo>
                      <a:pt x="1602" y="548"/>
                    </a:lnTo>
                    <a:lnTo>
                      <a:pt x="1601" y="545"/>
                    </a:lnTo>
                    <a:lnTo>
                      <a:pt x="1602" y="544"/>
                    </a:lnTo>
                    <a:lnTo>
                      <a:pt x="1604" y="542"/>
                    </a:lnTo>
                    <a:lnTo>
                      <a:pt x="1606" y="542"/>
                    </a:lnTo>
                    <a:lnTo>
                      <a:pt x="1607" y="539"/>
                    </a:lnTo>
                    <a:lnTo>
                      <a:pt x="1610" y="539"/>
                    </a:lnTo>
                    <a:lnTo>
                      <a:pt x="1611" y="538"/>
                    </a:lnTo>
                    <a:lnTo>
                      <a:pt x="1612" y="537"/>
                    </a:lnTo>
                    <a:lnTo>
                      <a:pt x="1613" y="537"/>
                    </a:lnTo>
                    <a:lnTo>
                      <a:pt x="1615" y="536"/>
                    </a:lnTo>
                    <a:lnTo>
                      <a:pt x="1613" y="536"/>
                    </a:lnTo>
                    <a:lnTo>
                      <a:pt x="1611" y="534"/>
                    </a:lnTo>
                    <a:lnTo>
                      <a:pt x="1611" y="532"/>
                    </a:lnTo>
                    <a:lnTo>
                      <a:pt x="1611" y="531"/>
                    </a:lnTo>
                    <a:lnTo>
                      <a:pt x="1612" y="527"/>
                    </a:lnTo>
                    <a:lnTo>
                      <a:pt x="1612" y="526"/>
                    </a:lnTo>
                    <a:lnTo>
                      <a:pt x="1608" y="522"/>
                    </a:lnTo>
                    <a:lnTo>
                      <a:pt x="1612" y="525"/>
                    </a:lnTo>
                    <a:lnTo>
                      <a:pt x="1612" y="523"/>
                    </a:lnTo>
                    <a:lnTo>
                      <a:pt x="1610" y="521"/>
                    </a:lnTo>
                    <a:lnTo>
                      <a:pt x="1613" y="525"/>
                    </a:lnTo>
                    <a:lnTo>
                      <a:pt x="1616" y="526"/>
                    </a:lnTo>
                    <a:lnTo>
                      <a:pt x="1615" y="527"/>
                    </a:lnTo>
                    <a:lnTo>
                      <a:pt x="1615" y="528"/>
                    </a:lnTo>
                    <a:lnTo>
                      <a:pt x="1615" y="529"/>
                    </a:lnTo>
                    <a:lnTo>
                      <a:pt x="1615" y="531"/>
                    </a:lnTo>
                    <a:lnTo>
                      <a:pt x="1616" y="532"/>
                    </a:lnTo>
                    <a:lnTo>
                      <a:pt x="1616" y="534"/>
                    </a:lnTo>
                    <a:lnTo>
                      <a:pt x="1617" y="536"/>
                    </a:lnTo>
                    <a:lnTo>
                      <a:pt x="1618" y="536"/>
                    </a:lnTo>
                    <a:lnTo>
                      <a:pt x="1618" y="534"/>
                    </a:lnTo>
                    <a:lnTo>
                      <a:pt x="1620" y="533"/>
                    </a:lnTo>
                    <a:lnTo>
                      <a:pt x="1618" y="532"/>
                    </a:lnTo>
                    <a:lnTo>
                      <a:pt x="1617" y="532"/>
                    </a:lnTo>
                    <a:lnTo>
                      <a:pt x="1617" y="531"/>
                    </a:lnTo>
                    <a:lnTo>
                      <a:pt x="1617" y="529"/>
                    </a:lnTo>
                    <a:lnTo>
                      <a:pt x="1618" y="528"/>
                    </a:lnTo>
                    <a:lnTo>
                      <a:pt x="1618" y="527"/>
                    </a:lnTo>
                    <a:lnTo>
                      <a:pt x="1617" y="526"/>
                    </a:lnTo>
                    <a:lnTo>
                      <a:pt x="1616" y="525"/>
                    </a:lnTo>
                    <a:lnTo>
                      <a:pt x="1617" y="523"/>
                    </a:lnTo>
                    <a:lnTo>
                      <a:pt x="1618" y="522"/>
                    </a:lnTo>
                    <a:lnTo>
                      <a:pt x="1620" y="522"/>
                    </a:lnTo>
                    <a:lnTo>
                      <a:pt x="1620" y="525"/>
                    </a:lnTo>
                    <a:lnTo>
                      <a:pt x="1622" y="528"/>
                    </a:lnTo>
                    <a:lnTo>
                      <a:pt x="1624" y="531"/>
                    </a:lnTo>
                    <a:lnTo>
                      <a:pt x="1626" y="531"/>
                    </a:lnTo>
                    <a:lnTo>
                      <a:pt x="1624" y="529"/>
                    </a:lnTo>
                    <a:lnTo>
                      <a:pt x="1623" y="526"/>
                    </a:lnTo>
                    <a:lnTo>
                      <a:pt x="1623" y="523"/>
                    </a:lnTo>
                    <a:lnTo>
                      <a:pt x="1623" y="522"/>
                    </a:lnTo>
                    <a:lnTo>
                      <a:pt x="1621" y="520"/>
                    </a:lnTo>
                    <a:lnTo>
                      <a:pt x="1622" y="518"/>
                    </a:lnTo>
                    <a:lnTo>
                      <a:pt x="1621" y="517"/>
                    </a:lnTo>
                    <a:lnTo>
                      <a:pt x="1620" y="517"/>
                    </a:lnTo>
                    <a:lnTo>
                      <a:pt x="1620" y="516"/>
                    </a:lnTo>
                    <a:lnTo>
                      <a:pt x="1620" y="514"/>
                    </a:lnTo>
                    <a:lnTo>
                      <a:pt x="1620" y="511"/>
                    </a:lnTo>
                    <a:lnTo>
                      <a:pt x="1620" y="509"/>
                    </a:lnTo>
                    <a:lnTo>
                      <a:pt x="1620" y="507"/>
                    </a:lnTo>
                    <a:lnTo>
                      <a:pt x="1618" y="507"/>
                    </a:lnTo>
                    <a:lnTo>
                      <a:pt x="1618" y="506"/>
                    </a:lnTo>
                    <a:lnTo>
                      <a:pt x="1617" y="505"/>
                    </a:lnTo>
                    <a:lnTo>
                      <a:pt x="1618" y="502"/>
                    </a:lnTo>
                    <a:lnTo>
                      <a:pt x="1618" y="501"/>
                    </a:lnTo>
                    <a:lnTo>
                      <a:pt x="1620" y="501"/>
                    </a:lnTo>
                    <a:lnTo>
                      <a:pt x="1621" y="501"/>
                    </a:lnTo>
                    <a:lnTo>
                      <a:pt x="1622" y="501"/>
                    </a:lnTo>
                    <a:lnTo>
                      <a:pt x="1622" y="502"/>
                    </a:lnTo>
                    <a:lnTo>
                      <a:pt x="1623" y="501"/>
                    </a:lnTo>
                    <a:lnTo>
                      <a:pt x="1624" y="501"/>
                    </a:lnTo>
                    <a:lnTo>
                      <a:pt x="1626" y="502"/>
                    </a:lnTo>
                    <a:lnTo>
                      <a:pt x="1623" y="505"/>
                    </a:lnTo>
                    <a:lnTo>
                      <a:pt x="1623" y="506"/>
                    </a:lnTo>
                    <a:lnTo>
                      <a:pt x="1624" y="507"/>
                    </a:lnTo>
                    <a:lnTo>
                      <a:pt x="1626" y="509"/>
                    </a:lnTo>
                    <a:lnTo>
                      <a:pt x="1627" y="511"/>
                    </a:lnTo>
                    <a:lnTo>
                      <a:pt x="1628" y="515"/>
                    </a:lnTo>
                    <a:lnTo>
                      <a:pt x="1629" y="514"/>
                    </a:lnTo>
                    <a:lnTo>
                      <a:pt x="1629" y="512"/>
                    </a:lnTo>
                    <a:lnTo>
                      <a:pt x="1632" y="512"/>
                    </a:lnTo>
                    <a:lnTo>
                      <a:pt x="1632" y="511"/>
                    </a:lnTo>
                    <a:lnTo>
                      <a:pt x="1632" y="510"/>
                    </a:lnTo>
                    <a:lnTo>
                      <a:pt x="1631" y="509"/>
                    </a:lnTo>
                    <a:lnTo>
                      <a:pt x="1628" y="509"/>
                    </a:lnTo>
                    <a:lnTo>
                      <a:pt x="1628" y="507"/>
                    </a:lnTo>
                    <a:lnTo>
                      <a:pt x="1629" y="507"/>
                    </a:lnTo>
                    <a:lnTo>
                      <a:pt x="1631" y="506"/>
                    </a:lnTo>
                    <a:lnTo>
                      <a:pt x="1631" y="504"/>
                    </a:lnTo>
                    <a:lnTo>
                      <a:pt x="1632" y="505"/>
                    </a:lnTo>
                    <a:lnTo>
                      <a:pt x="1634" y="505"/>
                    </a:lnTo>
                    <a:lnTo>
                      <a:pt x="1634" y="502"/>
                    </a:lnTo>
                    <a:lnTo>
                      <a:pt x="1632" y="499"/>
                    </a:lnTo>
                    <a:lnTo>
                      <a:pt x="1629" y="498"/>
                    </a:lnTo>
                    <a:lnTo>
                      <a:pt x="1632" y="496"/>
                    </a:lnTo>
                    <a:lnTo>
                      <a:pt x="1632" y="495"/>
                    </a:lnTo>
                    <a:lnTo>
                      <a:pt x="1632" y="494"/>
                    </a:lnTo>
                    <a:lnTo>
                      <a:pt x="1632" y="490"/>
                    </a:lnTo>
                    <a:lnTo>
                      <a:pt x="1632" y="488"/>
                    </a:lnTo>
                    <a:lnTo>
                      <a:pt x="1632" y="489"/>
                    </a:lnTo>
                    <a:lnTo>
                      <a:pt x="1634" y="490"/>
                    </a:lnTo>
                    <a:lnTo>
                      <a:pt x="1633" y="493"/>
                    </a:lnTo>
                    <a:lnTo>
                      <a:pt x="1634" y="493"/>
                    </a:lnTo>
                    <a:lnTo>
                      <a:pt x="1633" y="494"/>
                    </a:lnTo>
                    <a:lnTo>
                      <a:pt x="1633" y="495"/>
                    </a:lnTo>
                    <a:lnTo>
                      <a:pt x="1633" y="498"/>
                    </a:lnTo>
                    <a:lnTo>
                      <a:pt x="1635" y="499"/>
                    </a:lnTo>
                    <a:lnTo>
                      <a:pt x="1638" y="499"/>
                    </a:lnTo>
                    <a:lnTo>
                      <a:pt x="1638" y="498"/>
                    </a:lnTo>
                    <a:lnTo>
                      <a:pt x="1639" y="496"/>
                    </a:lnTo>
                    <a:lnTo>
                      <a:pt x="1640" y="498"/>
                    </a:lnTo>
                    <a:lnTo>
                      <a:pt x="1642" y="496"/>
                    </a:lnTo>
                    <a:lnTo>
                      <a:pt x="1643" y="494"/>
                    </a:lnTo>
                    <a:lnTo>
                      <a:pt x="1643" y="495"/>
                    </a:lnTo>
                    <a:lnTo>
                      <a:pt x="1643" y="496"/>
                    </a:lnTo>
                    <a:lnTo>
                      <a:pt x="1644" y="498"/>
                    </a:lnTo>
                    <a:lnTo>
                      <a:pt x="1645" y="499"/>
                    </a:lnTo>
                    <a:lnTo>
                      <a:pt x="1646" y="498"/>
                    </a:lnTo>
                    <a:lnTo>
                      <a:pt x="1650" y="498"/>
                    </a:lnTo>
                    <a:lnTo>
                      <a:pt x="1650" y="496"/>
                    </a:lnTo>
                    <a:lnTo>
                      <a:pt x="1650" y="495"/>
                    </a:lnTo>
                    <a:lnTo>
                      <a:pt x="1646" y="493"/>
                    </a:lnTo>
                    <a:lnTo>
                      <a:pt x="1646" y="491"/>
                    </a:lnTo>
                    <a:lnTo>
                      <a:pt x="1649" y="491"/>
                    </a:lnTo>
                    <a:lnTo>
                      <a:pt x="1654" y="490"/>
                    </a:lnTo>
                    <a:lnTo>
                      <a:pt x="1655" y="490"/>
                    </a:lnTo>
                    <a:lnTo>
                      <a:pt x="1654" y="489"/>
                    </a:lnTo>
                    <a:lnTo>
                      <a:pt x="1653" y="489"/>
                    </a:lnTo>
                    <a:lnTo>
                      <a:pt x="1649" y="488"/>
                    </a:lnTo>
                    <a:lnTo>
                      <a:pt x="1648" y="487"/>
                    </a:lnTo>
                    <a:lnTo>
                      <a:pt x="1646" y="485"/>
                    </a:lnTo>
                    <a:lnTo>
                      <a:pt x="1645" y="484"/>
                    </a:lnTo>
                    <a:lnTo>
                      <a:pt x="1645" y="483"/>
                    </a:lnTo>
                    <a:lnTo>
                      <a:pt x="1645" y="480"/>
                    </a:lnTo>
                    <a:lnTo>
                      <a:pt x="1646" y="480"/>
                    </a:lnTo>
                    <a:lnTo>
                      <a:pt x="1646" y="482"/>
                    </a:lnTo>
                    <a:lnTo>
                      <a:pt x="1649" y="483"/>
                    </a:lnTo>
                    <a:lnTo>
                      <a:pt x="1651" y="483"/>
                    </a:lnTo>
                    <a:lnTo>
                      <a:pt x="1654" y="484"/>
                    </a:lnTo>
                    <a:lnTo>
                      <a:pt x="1655" y="485"/>
                    </a:lnTo>
                    <a:lnTo>
                      <a:pt x="1656" y="485"/>
                    </a:lnTo>
                    <a:lnTo>
                      <a:pt x="1659" y="484"/>
                    </a:lnTo>
                    <a:lnTo>
                      <a:pt x="1661" y="483"/>
                    </a:lnTo>
                    <a:lnTo>
                      <a:pt x="1661" y="482"/>
                    </a:lnTo>
                    <a:lnTo>
                      <a:pt x="1660" y="482"/>
                    </a:lnTo>
                    <a:lnTo>
                      <a:pt x="1659" y="480"/>
                    </a:lnTo>
                    <a:lnTo>
                      <a:pt x="1655" y="480"/>
                    </a:lnTo>
                    <a:lnTo>
                      <a:pt x="1654" y="479"/>
                    </a:lnTo>
                    <a:lnTo>
                      <a:pt x="1654" y="477"/>
                    </a:lnTo>
                    <a:lnTo>
                      <a:pt x="1651" y="476"/>
                    </a:lnTo>
                    <a:lnTo>
                      <a:pt x="1650" y="474"/>
                    </a:lnTo>
                    <a:lnTo>
                      <a:pt x="1649" y="473"/>
                    </a:lnTo>
                    <a:lnTo>
                      <a:pt x="1650" y="473"/>
                    </a:lnTo>
                    <a:lnTo>
                      <a:pt x="1651" y="473"/>
                    </a:lnTo>
                    <a:lnTo>
                      <a:pt x="1654" y="473"/>
                    </a:lnTo>
                    <a:lnTo>
                      <a:pt x="1656" y="473"/>
                    </a:lnTo>
                    <a:lnTo>
                      <a:pt x="1660" y="469"/>
                    </a:lnTo>
                    <a:lnTo>
                      <a:pt x="1661" y="467"/>
                    </a:lnTo>
                    <a:lnTo>
                      <a:pt x="1660" y="467"/>
                    </a:lnTo>
                    <a:lnTo>
                      <a:pt x="1657" y="467"/>
                    </a:lnTo>
                    <a:lnTo>
                      <a:pt x="1656" y="467"/>
                    </a:lnTo>
                    <a:lnTo>
                      <a:pt x="1654" y="466"/>
                    </a:lnTo>
                    <a:lnTo>
                      <a:pt x="1651" y="463"/>
                    </a:lnTo>
                    <a:lnTo>
                      <a:pt x="1656" y="465"/>
                    </a:lnTo>
                    <a:lnTo>
                      <a:pt x="1656" y="462"/>
                    </a:lnTo>
                    <a:lnTo>
                      <a:pt x="1657" y="462"/>
                    </a:lnTo>
                    <a:lnTo>
                      <a:pt x="1659" y="462"/>
                    </a:lnTo>
                    <a:lnTo>
                      <a:pt x="1661" y="462"/>
                    </a:lnTo>
                    <a:lnTo>
                      <a:pt x="1662" y="461"/>
                    </a:lnTo>
                    <a:lnTo>
                      <a:pt x="1662" y="460"/>
                    </a:lnTo>
                    <a:lnTo>
                      <a:pt x="1666" y="461"/>
                    </a:lnTo>
                    <a:lnTo>
                      <a:pt x="1666" y="460"/>
                    </a:lnTo>
                    <a:lnTo>
                      <a:pt x="1666" y="458"/>
                    </a:lnTo>
                    <a:lnTo>
                      <a:pt x="1665" y="456"/>
                    </a:lnTo>
                    <a:lnTo>
                      <a:pt x="1666" y="456"/>
                    </a:lnTo>
                    <a:lnTo>
                      <a:pt x="1668" y="455"/>
                    </a:lnTo>
                    <a:lnTo>
                      <a:pt x="1666" y="455"/>
                    </a:lnTo>
                    <a:lnTo>
                      <a:pt x="1664" y="455"/>
                    </a:lnTo>
                    <a:lnTo>
                      <a:pt x="1662" y="455"/>
                    </a:lnTo>
                    <a:lnTo>
                      <a:pt x="1662" y="456"/>
                    </a:lnTo>
                    <a:lnTo>
                      <a:pt x="1661" y="457"/>
                    </a:lnTo>
                    <a:lnTo>
                      <a:pt x="1661" y="456"/>
                    </a:lnTo>
                    <a:lnTo>
                      <a:pt x="1660" y="455"/>
                    </a:lnTo>
                    <a:lnTo>
                      <a:pt x="1659" y="454"/>
                    </a:lnTo>
                    <a:lnTo>
                      <a:pt x="1659" y="455"/>
                    </a:lnTo>
                    <a:lnTo>
                      <a:pt x="1657" y="454"/>
                    </a:lnTo>
                    <a:lnTo>
                      <a:pt x="1659" y="452"/>
                    </a:lnTo>
                    <a:lnTo>
                      <a:pt x="1657" y="451"/>
                    </a:lnTo>
                    <a:lnTo>
                      <a:pt x="1656" y="450"/>
                    </a:lnTo>
                    <a:lnTo>
                      <a:pt x="1659" y="450"/>
                    </a:lnTo>
                    <a:lnTo>
                      <a:pt x="1661" y="451"/>
                    </a:lnTo>
                    <a:lnTo>
                      <a:pt x="1662" y="450"/>
                    </a:lnTo>
                    <a:lnTo>
                      <a:pt x="1662" y="447"/>
                    </a:lnTo>
                    <a:lnTo>
                      <a:pt x="1660" y="446"/>
                    </a:lnTo>
                    <a:lnTo>
                      <a:pt x="1659" y="445"/>
                    </a:lnTo>
                    <a:lnTo>
                      <a:pt x="1659" y="444"/>
                    </a:lnTo>
                    <a:lnTo>
                      <a:pt x="1657" y="444"/>
                    </a:lnTo>
                    <a:lnTo>
                      <a:pt x="1656" y="444"/>
                    </a:lnTo>
                    <a:lnTo>
                      <a:pt x="1659" y="442"/>
                    </a:lnTo>
                    <a:lnTo>
                      <a:pt x="1660" y="442"/>
                    </a:lnTo>
                    <a:lnTo>
                      <a:pt x="1661" y="444"/>
                    </a:lnTo>
                    <a:lnTo>
                      <a:pt x="1662" y="442"/>
                    </a:lnTo>
                    <a:lnTo>
                      <a:pt x="1664" y="442"/>
                    </a:lnTo>
                    <a:lnTo>
                      <a:pt x="1665" y="441"/>
                    </a:lnTo>
                    <a:lnTo>
                      <a:pt x="1666" y="441"/>
                    </a:lnTo>
                    <a:lnTo>
                      <a:pt x="1666" y="442"/>
                    </a:lnTo>
                    <a:lnTo>
                      <a:pt x="1668" y="441"/>
                    </a:lnTo>
                    <a:lnTo>
                      <a:pt x="1670" y="441"/>
                    </a:lnTo>
                    <a:lnTo>
                      <a:pt x="1670" y="440"/>
                    </a:lnTo>
                    <a:lnTo>
                      <a:pt x="1670" y="439"/>
                    </a:lnTo>
                    <a:lnTo>
                      <a:pt x="1670" y="438"/>
                    </a:lnTo>
                    <a:lnTo>
                      <a:pt x="1672" y="435"/>
                    </a:lnTo>
                    <a:lnTo>
                      <a:pt x="1670" y="436"/>
                    </a:lnTo>
                    <a:lnTo>
                      <a:pt x="1668" y="438"/>
                    </a:lnTo>
                    <a:lnTo>
                      <a:pt x="1667" y="436"/>
                    </a:lnTo>
                    <a:lnTo>
                      <a:pt x="1666" y="438"/>
                    </a:lnTo>
                    <a:lnTo>
                      <a:pt x="1664" y="439"/>
                    </a:lnTo>
                    <a:lnTo>
                      <a:pt x="1662" y="438"/>
                    </a:lnTo>
                    <a:lnTo>
                      <a:pt x="1661" y="439"/>
                    </a:lnTo>
                    <a:lnTo>
                      <a:pt x="1659" y="439"/>
                    </a:lnTo>
                    <a:lnTo>
                      <a:pt x="1657" y="439"/>
                    </a:lnTo>
                    <a:lnTo>
                      <a:pt x="1657" y="438"/>
                    </a:lnTo>
                    <a:lnTo>
                      <a:pt x="1660" y="436"/>
                    </a:lnTo>
                    <a:lnTo>
                      <a:pt x="1660" y="434"/>
                    </a:lnTo>
                    <a:lnTo>
                      <a:pt x="1660" y="433"/>
                    </a:lnTo>
                    <a:lnTo>
                      <a:pt x="1661" y="434"/>
                    </a:lnTo>
                    <a:lnTo>
                      <a:pt x="1665" y="435"/>
                    </a:lnTo>
                    <a:lnTo>
                      <a:pt x="1666" y="434"/>
                    </a:lnTo>
                    <a:lnTo>
                      <a:pt x="1667" y="433"/>
                    </a:lnTo>
                    <a:lnTo>
                      <a:pt x="1666" y="433"/>
                    </a:lnTo>
                    <a:lnTo>
                      <a:pt x="1668" y="430"/>
                    </a:lnTo>
                    <a:lnTo>
                      <a:pt x="1667" y="430"/>
                    </a:lnTo>
                    <a:lnTo>
                      <a:pt x="1666" y="430"/>
                    </a:lnTo>
                    <a:lnTo>
                      <a:pt x="1666" y="429"/>
                    </a:lnTo>
                    <a:lnTo>
                      <a:pt x="1666" y="427"/>
                    </a:lnTo>
                    <a:lnTo>
                      <a:pt x="1667" y="424"/>
                    </a:lnTo>
                    <a:lnTo>
                      <a:pt x="1670" y="422"/>
                    </a:lnTo>
                    <a:lnTo>
                      <a:pt x="1671" y="420"/>
                    </a:lnTo>
                    <a:lnTo>
                      <a:pt x="1671" y="422"/>
                    </a:lnTo>
                    <a:lnTo>
                      <a:pt x="1671" y="423"/>
                    </a:lnTo>
                    <a:lnTo>
                      <a:pt x="1673" y="423"/>
                    </a:lnTo>
                    <a:lnTo>
                      <a:pt x="1675" y="423"/>
                    </a:lnTo>
                    <a:lnTo>
                      <a:pt x="1675" y="422"/>
                    </a:lnTo>
                    <a:lnTo>
                      <a:pt x="1675" y="420"/>
                    </a:lnTo>
                    <a:lnTo>
                      <a:pt x="1676" y="420"/>
                    </a:lnTo>
                    <a:lnTo>
                      <a:pt x="1677" y="422"/>
                    </a:lnTo>
                    <a:lnTo>
                      <a:pt x="1680" y="420"/>
                    </a:lnTo>
                    <a:lnTo>
                      <a:pt x="1680" y="419"/>
                    </a:lnTo>
                    <a:lnTo>
                      <a:pt x="1680" y="418"/>
                    </a:lnTo>
                    <a:lnTo>
                      <a:pt x="1680" y="417"/>
                    </a:lnTo>
                    <a:lnTo>
                      <a:pt x="1681" y="416"/>
                    </a:lnTo>
                    <a:lnTo>
                      <a:pt x="1682" y="413"/>
                    </a:lnTo>
                    <a:lnTo>
                      <a:pt x="1682" y="412"/>
                    </a:lnTo>
                    <a:lnTo>
                      <a:pt x="1682" y="411"/>
                    </a:lnTo>
                    <a:lnTo>
                      <a:pt x="1681" y="409"/>
                    </a:lnTo>
                    <a:lnTo>
                      <a:pt x="1681" y="408"/>
                    </a:lnTo>
                    <a:lnTo>
                      <a:pt x="1680" y="409"/>
                    </a:lnTo>
                    <a:lnTo>
                      <a:pt x="1678" y="409"/>
                    </a:lnTo>
                    <a:lnTo>
                      <a:pt x="1677" y="411"/>
                    </a:lnTo>
                    <a:lnTo>
                      <a:pt x="1675" y="412"/>
                    </a:lnTo>
                    <a:lnTo>
                      <a:pt x="1673" y="416"/>
                    </a:lnTo>
                    <a:lnTo>
                      <a:pt x="1672" y="416"/>
                    </a:lnTo>
                    <a:lnTo>
                      <a:pt x="1670" y="417"/>
                    </a:lnTo>
                    <a:lnTo>
                      <a:pt x="1668" y="416"/>
                    </a:lnTo>
                    <a:lnTo>
                      <a:pt x="1667" y="413"/>
                    </a:lnTo>
                    <a:lnTo>
                      <a:pt x="1667" y="412"/>
                    </a:lnTo>
                    <a:lnTo>
                      <a:pt x="1668" y="411"/>
                    </a:lnTo>
                    <a:lnTo>
                      <a:pt x="1671" y="409"/>
                    </a:lnTo>
                    <a:lnTo>
                      <a:pt x="1675" y="409"/>
                    </a:lnTo>
                    <a:lnTo>
                      <a:pt x="1675" y="408"/>
                    </a:lnTo>
                    <a:lnTo>
                      <a:pt x="1675" y="406"/>
                    </a:lnTo>
                    <a:lnTo>
                      <a:pt x="1676" y="406"/>
                    </a:lnTo>
                    <a:lnTo>
                      <a:pt x="1677" y="406"/>
                    </a:lnTo>
                    <a:lnTo>
                      <a:pt x="1677" y="403"/>
                    </a:lnTo>
                    <a:lnTo>
                      <a:pt x="1678" y="401"/>
                    </a:lnTo>
                    <a:lnTo>
                      <a:pt x="1678" y="400"/>
                    </a:lnTo>
                    <a:lnTo>
                      <a:pt x="1680" y="400"/>
                    </a:lnTo>
                    <a:lnTo>
                      <a:pt x="1681" y="400"/>
                    </a:lnTo>
                    <a:lnTo>
                      <a:pt x="1682" y="401"/>
                    </a:lnTo>
                    <a:lnTo>
                      <a:pt x="1682" y="400"/>
                    </a:lnTo>
                    <a:lnTo>
                      <a:pt x="1683" y="398"/>
                    </a:lnTo>
                    <a:lnTo>
                      <a:pt x="1683" y="396"/>
                    </a:lnTo>
                    <a:close/>
                    <a:moveTo>
                      <a:pt x="812" y="1197"/>
                    </a:moveTo>
                    <a:lnTo>
                      <a:pt x="812" y="1197"/>
                    </a:lnTo>
                    <a:lnTo>
                      <a:pt x="810" y="1202"/>
                    </a:lnTo>
                    <a:lnTo>
                      <a:pt x="809" y="1204"/>
                    </a:lnTo>
                    <a:lnTo>
                      <a:pt x="807" y="1207"/>
                    </a:lnTo>
                    <a:lnTo>
                      <a:pt x="804" y="1209"/>
                    </a:lnTo>
                    <a:lnTo>
                      <a:pt x="800" y="1212"/>
                    </a:lnTo>
                    <a:lnTo>
                      <a:pt x="796" y="1213"/>
                    </a:lnTo>
                    <a:lnTo>
                      <a:pt x="795" y="1215"/>
                    </a:lnTo>
                    <a:lnTo>
                      <a:pt x="793" y="1216"/>
                    </a:lnTo>
                    <a:lnTo>
                      <a:pt x="790" y="1216"/>
                    </a:lnTo>
                    <a:lnTo>
                      <a:pt x="788" y="1218"/>
                    </a:lnTo>
                    <a:lnTo>
                      <a:pt x="788" y="1219"/>
                    </a:lnTo>
                    <a:lnTo>
                      <a:pt x="785" y="1219"/>
                    </a:lnTo>
                    <a:lnTo>
                      <a:pt x="784" y="1220"/>
                    </a:lnTo>
                    <a:lnTo>
                      <a:pt x="785" y="1221"/>
                    </a:lnTo>
                    <a:lnTo>
                      <a:pt x="783" y="1223"/>
                    </a:lnTo>
                    <a:lnTo>
                      <a:pt x="781" y="1225"/>
                    </a:lnTo>
                    <a:lnTo>
                      <a:pt x="781" y="1228"/>
                    </a:lnTo>
                    <a:lnTo>
                      <a:pt x="782" y="1230"/>
                    </a:lnTo>
                    <a:lnTo>
                      <a:pt x="781" y="1230"/>
                    </a:lnTo>
                    <a:lnTo>
                      <a:pt x="779" y="1230"/>
                    </a:lnTo>
                    <a:lnTo>
                      <a:pt x="777" y="1230"/>
                    </a:lnTo>
                    <a:lnTo>
                      <a:pt x="776" y="1230"/>
                    </a:lnTo>
                    <a:lnTo>
                      <a:pt x="774" y="1230"/>
                    </a:lnTo>
                    <a:lnTo>
                      <a:pt x="774" y="1231"/>
                    </a:lnTo>
                    <a:lnTo>
                      <a:pt x="773" y="1231"/>
                    </a:lnTo>
                    <a:lnTo>
                      <a:pt x="772" y="1230"/>
                    </a:lnTo>
                    <a:lnTo>
                      <a:pt x="771" y="1230"/>
                    </a:lnTo>
                    <a:lnTo>
                      <a:pt x="770" y="1232"/>
                    </a:lnTo>
                    <a:lnTo>
                      <a:pt x="768" y="1234"/>
                    </a:lnTo>
                    <a:lnTo>
                      <a:pt x="766" y="1234"/>
                    </a:lnTo>
                    <a:lnTo>
                      <a:pt x="765" y="1234"/>
                    </a:lnTo>
                    <a:lnTo>
                      <a:pt x="763" y="1234"/>
                    </a:lnTo>
                    <a:lnTo>
                      <a:pt x="763" y="1237"/>
                    </a:lnTo>
                    <a:lnTo>
                      <a:pt x="762" y="1239"/>
                    </a:lnTo>
                    <a:lnTo>
                      <a:pt x="763" y="1241"/>
                    </a:lnTo>
                    <a:lnTo>
                      <a:pt x="765" y="1242"/>
                    </a:lnTo>
                    <a:lnTo>
                      <a:pt x="763" y="1243"/>
                    </a:lnTo>
                    <a:lnTo>
                      <a:pt x="762" y="1243"/>
                    </a:lnTo>
                    <a:lnTo>
                      <a:pt x="762" y="1245"/>
                    </a:lnTo>
                    <a:lnTo>
                      <a:pt x="762" y="1246"/>
                    </a:lnTo>
                    <a:lnTo>
                      <a:pt x="760" y="1247"/>
                    </a:lnTo>
                    <a:lnTo>
                      <a:pt x="758" y="1250"/>
                    </a:lnTo>
                    <a:lnTo>
                      <a:pt x="760" y="1252"/>
                    </a:lnTo>
                    <a:lnTo>
                      <a:pt x="760" y="1254"/>
                    </a:lnTo>
                    <a:lnTo>
                      <a:pt x="760" y="1256"/>
                    </a:lnTo>
                    <a:lnTo>
                      <a:pt x="758" y="1257"/>
                    </a:lnTo>
                    <a:lnTo>
                      <a:pt x="758" y="1259"/>
                    </a:lnTo>
                    <a:lnTo>
                      <a:pt x="757" y="1259"/>
                    </a:lnTo>
                    <a:lnTo>
                      <a:pt x="756" y="1257"/>
                    </a:lnTo>
                    <a:lnTo>
                      <a:pt x="756" y="1256"/>
                    </a:lnTo>
                    <a:lnTo>
                      <a:pt x="754" y="1256"/>
                    </a:lnTo>
                    <a:lnTo>
                      <a:pt x="752" y="1256"/>
                    </a:lnTo>
                    <a:lnTo>
                      <a:pt x="752" y="1254"/>
                    </a:lnTo>
                    <a:lnTo>
                      <a:pt x="754" y="1251"/>
                    </a:lnTo>
                    <a:lnTo>
                      <a:pt x="754" y="1250"/>
                    </a:lnTo>
                    <a:lnTo>
                      <a:pt x="755" y="1245"/>
                    </a:lnTo>
                    <a:lnTo>
                      <a:pt x="756" y="1242"/>
                    </a:lnTo>
                    <a:lnTo>
                      <a:pt x="757" y="1240"/>
                    </a:lnTo>
                    <a:lnTo>
                      <a:pt x="758" y="1239"/>
                    </a:lnTo>
                    <a:lnTo>
                      <a:pt x="761" y="1234"/>
                    </a:lnTo>
                    <a:lnTo>
                      <a:pt x="762" y="1231"/>
                    </a:lnTo>
                    <a:lnTo>
                      <a:pt x="762" y="1230"/>
                    </a:lnTo>
                    <a:lnTo>
                      <a:pt x="761" y="1226"/>
                    </a:lnTo>
                    <a:lnTo>
                      <a:pt x="760" y="1225"/>
                    </a:lnTo>
                    <a:lnTo>
                      <a:pt x="760" y="1224"/>
                    </a:lnTo>
                    <a:lnTo>
                      <a:pt x="762" y="1219"/>
                    </a:lnTo>
                    <a:lnTo>
                      <a:pt x="767" y="1214"/>
                    </a:lnTo>
                    <a:lnTo>
                      <a:pt x="768" y="1212"/>
                    </a:lnTo>
                    <a:lnTo>
                      <a:pt x="770" y="1209"/>
                    </a:lnTo>
                    <a:lnTo>
                      <a:pt x="773" y="1208"/>
                    </a:lnTo>
                    <a:lnTo>
                      <a:pt x="776" y="1207"/>
                    </a:lnTo>
                    <a:lnTo>
                      <a:pt x="776" y="1204"/>
                    </a:lnTo>
                    <a:lnTo>
                      <a:pt x="776" y="1202"/>
                    </a:lnTo>
                    <a:lnTo>
                      <a:pt x="777" y="1201"/>
                    </a:lnTo>
                    <a:lnTo>
                      <a:pt x="778" y="1201"/>
                    </a:lnTo>
                    <a:lnTo>
                      <a:pt x="779" y="1201"/>
                    </a:lnTo>
                    <a:lnTo>
                      <a:pt x="782" y="1198"/>
                    </a:lnTo>
                    <a:lnTo>
                      <a:pt x="782" y="1197"/>
                    </a:lnTo>
                    <a:lnTo>
                      <a:pt x="782" y="1192"/>
                    </a:lnTo>
                    <a:lnTo>
                      <a:pt x="782" y="1190"/>
                    </a:lnTo>
                    <a:lnTo>
                      <a:pt x="781" y="1188"/>
                    </a:lnTo>
                    <a:lnTo>
                      <a:pt x="779" y="1187"/>
                    </a:lnTo>
                    <a:lnTo>
                      <a:pt x="778" y="1185"/>
                    </a:lnTo>
                    <a:lnTo>
                      <a:pt x="779" y="1181"/>
                    </a:lnTo>
                    <a:lnTo>
                      <a:pt x="779" y="1179"/>
                    </a:lnTo>
                    <a:lnTo>
                      <a:pt x="779" y="1176"/>
                    </a:lnTo>
                    <a:lnTo>
                      <a:pt x="783" y="1172"/>
                    </a:lnTo>
                    <a:lnTo>
                      <a:pt x="784" y="1172"/>
                    </a:lnTo>
                    <a:lnTo>
                      <a:pt x="785" y="1174"/>
                    </a:lnTo>
                    <a:lnTo>
                      <a:pt x="788" y="1172"/>
                    </a:lnTo>
                    <a:lnTo>
                      <a:pt x="789" y="1168"/>
                    </a:lnTo>
                    <a:lnTo>
                      <a:pt x="790" y="1168"/>
                    </a:lnTo>
                    <a:lnTo>
                      <a:pt x="790" y="1169"/>
                    </a:lnTo>
                    <a:lnTo>
                      <a:pt x="790" y="1170"/>
                    </a:lnTo>
                    <a:lnTo>
                      <a:pt x="790" y="1172"/>
                    </a:lnTo>
                    <a:lnTo>
                      <a:pt x="792" y="1172"/>
                    </a:lnTo>
                    <a:lnTo>
                      <a:pt x="794" y="1174"/>
                    </a:lnTo>
                    <a:lnTo>
                      <a:pt x="793" y="1175"/>
                    </a:lnTo>
                    <a:lnTo>
                      <a:pt x="794" y="1175"/>
                    </a:lnTo>
                    <a:lnTo>
                      <a:pt x="795" y="1172"/>
                    </a:lnTo>
                    <a:lnTo>
                      <a:pt x="796" y="1172"/>
                    </a:lnTo>
                    <a:lnTo>
                      <a:pt x="795" y="1171"/>
                    </a:lnTo>
                    <a:lnTo>
                      <a:pt x="794" y="1170"/>
                    </a:lnTo>
                    <a:lnTo>
                      <a:pt x="796" y="1168"/>
                    </a:lnTo>
                    <a:lnTo>
                      <a:pt x="796" y="1165"/>
                    </a:lnTo>
                    <a:lnTo>
                      <a:pt x="798" y="1165"/>
                    </a:lnTo>
                    <a:lnTo>
                      <a:pt x="800" y="1165"/>
                    </a:lnTo>
                    <a:lnTo>
                      <a:pt x="800" y="1168"/>
                    </a:lnTo>
                    <a:lnTo>
                      <a:pt x="800" y="1171"/>
                    </a:lnTo>
                    <a:lnTo>
                      <a:pt x="801" y="1172"/>
                    </a:lnTo>
                    <a:lnTo>
                      <a:pt x="801" y="1174"/>
                    </a:lnTo>
                    <a:lnTo>
                      <a:pt x="800" y="1175"/>
                    </a:lnTo>
                    <a:lnTo>
                      <a:pt x="801" y="1177"/>
                    </a:lnTo>
                    <a:lnTo>
                      <a:pt x="801" y="1179"/>
                    </a:lnTo>
                    <a:lnTo>
                      <a:pt x="803" y="1181"/>
                    </a:lnTo>
                    <a:lnTo>
                      <a:pt x="804" y="1185"/>
                    </a:lnTo>
                    <a:lnTo>
                      <a:pt x="806" y="1186"/>
                    </a:lnTo>
                    <a:lnTo>
                      <a:pt x="809" y="1186"/>
                    </a:lnTo>
                    <a:lnTo>
                      <a:pt x="811" y="1187"/>
                    </a:lnTo>
                    <a:lnTo>
                      <a:pt x="812" y="1190"/>
                    </a:lnTo>
                    <a:lnTo>
                      <a:pt x="814" y="1192"/>
                    </a:lnTo>
                    <a:lnTo>
                      <a:pt x="812" y="1197"/>
                    </a:lnTo>
                    <a:close/>
                    <a:moveTo>
                      <a:pt x="1395" y="800"/>
                    </a:moveTo>
                    <a:lnTo>
                      <a:pt x="1395" y="800"/>
                    </a:lnTo>
                    <a:lnTo>
                      <a:pt x="1395" y="801"/>
                    </a:lnTo>
                    <a:lnTo>
                      <a:pt x="1394" y="803"/>
                    </a:lnTo>
                    <a:lnTo>
                      <a:pt x="1393" y="805"/>
                    </a:lnTo>
                    <a:lnTo>
                      <a:pt x="1390" y="807"/>
                    </a:lnTo>
                    <a:lnTo>
                      <a:pt x="1388" y="806"/>
                    </a:lnTo>
                    <a:lnTo>
                      <a:pt x="1384" y="805"/>
                    </a:lnTo>
                    <a:lnTo>
                      <a:pt x="1383" y="803"/>
                    </a:lnTo>
                    <a:lnTo>
                      <a:pt x="1382" y="801"/>
                    </a:lnTo>
                    <a:lnTo>
                      <a:pt x="1379" y="796"/>
                    </a:lnTo>
                    <a:lnTo>
                      <a:pt x="1379" y="795"/>
                    </a:lnTo>
                    <a:lnTo>
                      <a:pt x="1378" y="795"/>
                    </a:lnTo>
                    <a:lnTo>
                      <a:pt x="1377" y="795"/>
                    </a:lnTo>
                    <a:lnTo>
                      <a:pt x="1376" y="790"/>
                    </a:lnTo>
                    <a:lnTo>
                      <a:pt x="1377" y="790"/>
                    </a:lnTo>
                    <a:lnTo>
                      <a:pt x="1378" y="790"/>
                    </a:lnTo>
                    <a:lnTo>
                      <a:pt x="1378" y="789"/>
                    </a:lnTo>
                    <a:lnTo>
                      <a:pt x="1379" y="789"/>
                    </a:lnTo>
                    <a:lnTo>
                      <a:pt x="1382" y="785"/>
                    </a:lnTo>
                    <a:lnTo>
                      <a:pt x="1388" y="785"/>
                    </a:lnTo>
                    <a:lnTo>
                      <a:pt x="1389" y="785"/>
                    </a:lnTo>
                    <a:lnTo>
                      <a:pt x="1390" y="787"/>
                    </a:lnTo>
                    <a:lnTo>
                      <a:pt x="1389" y="788"/>
                    </a:lnTo>
                    <a:lnTo>
                      <a:pt x="1390" y="790"/>
                    </a:lnTo>
                    <a:lnTo>
                      <a:pt x="1393" y="790"/>
                    </a:lnTo>
                    <a:lnTo>
                      <a:pt x="1394" y="790"/>
                    </a:lnTo>
                    <a:lnTo>
                      <a:pt x="1395" y="792"/>
                    </a:lnTo>
                    <a:lnTo>
                      <a:pt x="1395" y="794"/>
                    </a:lnTo>
                    <a:lnTo>
                      <a:pt x="1395" y="795"/>
                    </a:lnTo>
                    <a:lnTo>
                      <a:pt x="1395" y="796"/>
                    </a:lnTo>
                    <a:lnTo>
                      <a:pt x="1397" y="798"/>
                    </a:lnTo>
                    <a:lnTo>
                      <a:pt x="1395" y="800"/>
                    </a:lnTo>
                    <a:close/>
                    <a:moveTo>
                      <a:pt x="1431" y="104"/>
                    </a:moveTo>
                    <a:lnTo>
                      <a:pt x="1431" y="104"/>
                    </a:lnTo>
                    <a:lnTo>
                      <a:pt x="1428" y="104"/>
                    </a:lnTo>
                    <a:lnTo>
                      <a:pt x="1427" y="107"/>
                    </a:lnTo>
                    <a:lnTo>
                      <a:pt x="1427" y="109"/>
                    </a:lnTo>
                    <a:lnTo>
                      <a:pt x="1427" y="111"/>
                    </a:lnTo>
                    <a:lnTo>
                      <a:pt x="1426" y="111"/>
                    </a:lnTo>
                    <a:lnTo>
                      <a:pt x="1425" y="109"/>
                    </a:lnTo>
                    <a:lnTo>
                      <a:pt x="1424" y="107"/>
                    </a:lnTo>
                    <a:lnTo>
                      <a:pt x="1424" y="104"/>
                    </a:lnTo>
                    <a:lnTo>
                      <a:pt x="1422" y="103"/>
                    </a:lnTo>
                    <a:lnTo>
                      <a:pt x="1422" y="102"/>
                    </a:lnTo>
                    <a:lnTo>
                      <a:pt x="1424" y="101"/>
                    </a:lnTo>
                    <a:lnTo>
                      <a:pt x="1424" y="100"/>
                    </a:lnTo>
                    <a:lnTo>
                      <a:pt x="1425" y="101"/>
                    </a:lnTo>
                    <a:lnTo>
                      <a:pt x="1425" y="102"/>
                    </a:lnTo>
                    <a:lnTo>
                      <a:pt x="1427" y="102"/>
                    </a:lnTo>
                    <a:lnTo>
                      <a:pt x="1430" y="102"/>
                    </a:lnTo>
                    <a:lnTo>
                      <a:pt x="1431" y="103"/>
                    </a:lnTo>
                    <a:lnTo>
                      <a:pt x="1432" y="104"/>
                    </a:lnTo>
                    <a:lnTo>
                      <a:pt x="1431" y="104"/>
                    </a:lnTo>
                    <a:close/>
                    <a:moveTo>
                      <a:pt x="1477" y="360"/>
                    </a:moveTo>
                    <a:lnTo>
                      <a:pt x="1477" y="360"/>
                    </a:lnTo>
                    <a:lnTo>
                      <a:pt x="1476" y="363"/>
                    </a:lnTo>
                    <a:lnTo>
                      <a:pt x="1476" y="365"/>
                    </a:lnTo>
                    <a:lnTo>
                      <a:pt x="1476" y="367"/>
                    </a:lnTo>
                    <a:lnTo>
                      <a:pt x="1471" y="367"/>
                    </a:lnTo>
                    <a:lnTo>
                      <a:pt x="1470" y="365"/>
                    </a:lnTo>
                    <a:lnTo>
                      <a:pt x="1468" y="363"/>
                    </a:lnTo>
                    <a:lnTo>
                      <a:pt x="1468" y="360"/>
                    </a:lnTo>
                    <a:lnTo>
                      <a:pt x="1468" y="359"/>
                    </a:lnTo>
                    <a:lnTo>
                      <a:pt x="1469" y="358"/>
                    </a:lnTo>
                    <a:lnTo>
                      <a:pt x="1470" y="357"/>
                    </a:lnTo>
                    <a:lnTo>
                      <a:pt x="1471" y="358"/>
                    </a:lnTo>
                    <a:lnTo>
                      <a:pt x="1474" y="358"/>
                    </a:lnTo>
                    <a:lnTo>
                      <a:pt x="1475" y="358"/>
                    </a:lnTo>
                    <a:lnTo>
                      <a:pt x="1477" y="360"/>
                    </a:lnTo>
                    <a:close/>
                    <a:moveTo>
                      <a:pt x="1514" y="220"/>
                    </a:moveTo>
                    <a:lnTo>
                      <a:pt x="1514" y="220"/>
                    </a:lnTo>
                    <a:lnTo>
                      <a:pt x="1512" y="218"/>
                    </a:lnTo>
                    <a:lnTo>
                      <a:pt x="1512" y="217"/>
                    </a:lnTo>
                    <a:lnTo>
                      <a:pt x="1511" y="216"/>
                    </a:lnTo>
                    <a:lnTo>
                      <a:pt x="1509" y="217"/>
                    </a:lnTo>
                    <a:lnTo>
                      <a:pt x="1511" y="218"/>
                    </a:lnTo>
                    <a:lnTo>
                      <a:pt x="1511" y="221"/>
                    </a:lnTo>
                    <a:lnTo>
                      <a:pt x="1509" y="222"/>
                    </a:lnTo>
                    <a:lnTo>
                      <a:pt x="1508" y="222"/>
                    </a:lnTo>
                    <a:lnTo>
                      <a:pt x="1506" y="220"/>
                    </a:lnTo>
                    <a:lnTo>
                      <a:pt x="1504" y="221"/>
                    </a:lnTo>
                    <a:lnTo>
                      <a:pt x="1507" y="223"/>
                    </a:lnTo>
                    <a:lnTo>
                      <a:pt x="1507" y="224"/>
                    </a:lnTo>
                    <a:lnTo>
                      <a:pt x="1506" y="224"/>
                    </a:lnTo>
                    <a:lnTo>
                      <a:pt x="1503" y="224"/>
                    </a:lnTo>
                    <a:lnTo>
                      <a:pt x="1503" y="223"/>
                    </a:lnTo>
                    <a:lnTo>
                      <a:pt x="1501" y="221"/>
                    </a:lnTo>
                    <a:lnTo>
                      <a:pt x="1501" y="220"/>
                    </a:lnTo>
                    <a:lnTo>
                      <a:pt x="1501" y="217"/>
                    </a:lnTo>
                    <a:lnTo>
                      <a:pt x="1499" y="216"/>
                    </a:lnTo>
                    <a:lnTo>
                      <a:pt x="1498" y="213"/>
                    </a:lnTo>
                    <a:lnTo>
                      <a:pt x="1499" y="212"/>
                    </a:lnTo>
                    <a:lnTo>
                      <a:pt x="1499" y="211"/>
                    </a:lnTo>
                    <a:lnTo>
                      <a:pt x="1498" y="211"/>
                    </a:lnTo>
                    <a:lnTo>
                      <a:pt x="1501" y="210"/>
                    </a:lnTo>
                    <a:lnTo>
                      <a:pt x="1506" y="210"/>
                    </a:lnTo>
                    <a:lnTo>
                      <a:pt x="1508" y="209"/>
                    </a:lnTo>
                    <a:lnTo>
                      <a:pt x="1511" y="209"/>
                    </a:lnTo>
                    <a:lnTo>
                      <a:pt x="1511" y="210"/>
                    </a:lnTo>
                    <a:lnTo>
                      <a:pt x="1512" y="211"/>
                    </a:lnTo>
                    <a:lnTo>
                      <a:pt x="1513" y="212"/>
                    </a:lnTo>
                    <a:lnTo>
                      <a:pt x="1514" y="213"/>
                    </a:lnTo>
                    <a:lnTo>
                      <a:pt x="1514" y="216"/>
                    </a:lnTo>
                    <a:lnTo>
                      <a:pt x="1514" y="217"/>
                    </a:lnTo>
                    <a:lnTo>
                      <a:pt x="1514" y="220"/>
                    </a:lnTo>
                    <a:close/>
                    <a:moveTo>
                      <a:pt x="1578" y="146"/>
                    </a:moveTo>
                    <a:lnTo>
                      <a:pt x="1578" y="146"/>
                    </a:lnTo>
                    <a:lnTo>
                      <a:pt x="1577" y="149"/>
                    </a:lnTo>
                    <a:lnTo>
                      <a:pt x="1574" y="151"/>
                    </a:lnTo>
                    <a:lnTo>
                      <a:pt x="1575" y="152"/>
                    </a:lnTo>
                    <a:lnTo>
                      <a:pt x="1577" y="156"/>
                    </a:lnTo>
                    <a:lnTo>
                      <a:pt x="1578" y="160"/>
                    </a:lnTo>
                    <a:lnTo>
                      <a:pt x="1578" y="163"/>
                    </a:lnTo>
                    <a:lnTo>
                      <a:pt x="1577" y="166"/>
                    </a:lnTo>
                    <a:lnTo>
                      <a:pt x="1575" y="166"/>
                    </a:lnTo>
                    <a:lnTo>
                      <a:pt x="1573" y="164"/>
                    </a:lnTo>
                    <a:lnTo>
                      <a:pt x="1569" y="166"/>
                    </a:lnTo>
                    <a:lnTo>
                      <a:pt x="1567" y="166"/>
                    </a:lnTo>
                    <a:lnTo>
                      <a:pt x="1566" y="163"/>
                    </a:lnTo>
                    <a:lnTo>
                      <a:pt x="1566" y="162"/>
                    </a:lnTo>
                    <a:lnTo>
                      <a:pt x="1567" y="161"/>
                    </a:lnTo>
                    <a:lnTo>
                      <a:pt x="1568" y="160"/>
                    </a:lnTo>
                    <a:lnTo>
                      <a:pt x="1569" y="161"/>
                    </a:lnTo>
                    <a:lnTo>
                      <a:pt x="1572" y="160"/>
                    </a:lnTo>
                    <a:lnTo>
                      <a:pt x="1573" y="160"/>
                    </a:lnTo>
                    <a:lnTo>
                      <a:pt x="1572" y="158"/>
                    </a:lnTo>
                    <a:lnTo>
                      <a:pt x="1572" y="156"/>
                    </a:lnTo>
                    <a:lnTo>
                      <a:pt x="1569" y="153"/>
                    </a:lnTo>
                    <a:lnTo>
                      <a:pt x="1569" y="151"/>
                    </a:lnTo>
                    <a:lnTo>
                      <a:pt x="1568" y="149"/>
                    </a:lnTo>
                    <a:lnTo>
                      <a:pt x="1569" y="144"/>
                    </a:lnTo>
                    <a:lnTo>
                      <a:pt x="1571" y="142"/>
                    </a:lnTo>
                    <a:lnTo>
                      <a:pt x="1572" y="141"/>
                    </a:lnTo>
                    <a:lnTo>
                      <a:pt x="1575" y="141"/>
                    </a:lnTo>
                    <a:lnTo>
                      <a:pt x="1579" y="142"/>
                    </a:lnTo>
                    <a:lnTo>
                      <a:pt x="1578" y="14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6" name="Freeform 735"/>
              <p:cNvSpPr>
                <a:spLocks/>
              </p:cNvSpPr>
              <p:nvPr/>
            </p:nvSpPr>
            <p:spPr bwMode="auto">
              <a:xfrm>
                <a:off x="4482923" y="582342"/>
                <a:ext cx="21961" cy="8594"/>
              </a:xfrm>
              <a:custGeom>
                <a:avLst/>
                <a:gdLst>
                  <a:gd name="T0" fmla="*/ 2147483647 w 23"/>
                  <a:gd name="T1" fmla="*/ 2147483647 h 9"/>
                  <a:gd name="T2" fmla="*/ 2147483647 w 23"/>
                  <a:gd name="T3" fmla="*/ 2147483647 h 9"/>
                  <a:gd name="T4" fmla="*/ 2147483647 w 23"/>
                  <a:gd name="T5" fmla="*/ 2147483647 h 9"/>
                  <a:gd name="T6" fmla="*/ 2147483647 w 23"/>
                  <a:gd name="T7" fmla="*/ 2147483647 h 9"/>
                  <a:gd name="T8" fmla="*/ 2147483647 w 23"/>
                  <a:gd name="T9" fmla="*/ 2147483647 h 9"/>
                  <a:gd name="T10" fmla="*/ 2147483647 w 23"/>
                  <a:gd name="T11" fmla="*/ 0 h 9"/>
                  <a:gd name="T12" fmla="*/ 2147483647 w 23"/>
                  <a:gd name="T13" fmla="*/ 0 h 9"/>
                  <a:gd name="T14" fmla="*/ 0 w 23"/>
                  <a:gd name="T15" fmla="*/ 0 h 9"/>
                  <a:gd name="T16" fmla="*/ 2147483647 w 23"/>
                  <a:gd name="T17" fmla="*/ 0 h 9"/>
                  <a:gd name="T18" fmla="*/ 2147483647 w 23"/>
                  <a:gd name="T19" fmla="*/ 0 h 9"/>
                  <a:gd name="T20" fmla="*/ 2147483647 w 23"/>
                  <a:gd name="T21" fmla="*/ 2147483647 h 9"/>
                  <a:gd name="T22" fmla="*/ 2147483647 w 23"/>
                  <a:gd name="T23" fmla="*/ 2147483647 h 9"/>
                  <a:gd name="T24" fmla="*/ 2147483647 w 23"/>
                  <a:gd name="T25" fmla="*/ 2147483647 h 9"/>
                  <a:gd name="T26" fmla="*/ 2147483647 w 23"/>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9">
                    <a:moveTo>
                      <a:pt x="23" y="9"/>
                    </a:moveTo>
                    <a:lnTo>
                      <a:pt x="23" y="9"/>
                    </a:lnTo>
                    <a:lnTo>
                      <a:pt x="22" y="8"/>
                    </a:lnTo>
                    <a:lnTo>
                      <a:pt x="21" y="6"/>
                    </a:lnTo>
                    <a:lnTo>
                      <a:pt x="14" y="4"/>
                    </a:lnTo>
                    <a:lnTo>
                      <a:pt x="1" y="0"/>
                    </a:lnTo>
                    <a:lnTo>
                      <a:pt x="0" y="0"/>
                    </a:lnTo>
                    <a:lnTo>
                      <a:pt x="1" y="0"/>
                    </a:lnTo>
                    <a:lnTo>
                      <a:pt x="19" y="8"/>
                    </a:lnTo>
                    <a:lnTo>
                      <a:pt x="23" y="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7" name="Freeform 736"/>
              <p:cNvSpPr>
                <a:spLocks/>
              </p:cNvSpPr>
              <p:nvPr/>
            </p:nvSpPr>
            <p:spPr bwMode="auto">
              <a:xfrm>
                <a:off x="3910009" y="311163"/>
                <a:ext cx="867964" cy="816402"/>
              </a:xfrm>
              <a:custGeom>
                <a:avLst/>
                <a:gdLst>
                  <a:gd name="T0" fmla="*/ 2147483647 w 909"/>
                  <a:gd name="T1" fmla="*/ 2147483647 h 855"/>
                  <a:gd name="T2" fmla="*/ 2147483647 w 909"/>
                  <a:gd name="T3" fmla="*/ 2147483647 h 855"/>
                  <a:gd name="T4" fmla="*/ 2147483647 w 909"/>
                  <a:gd name="T5" fmla="*/ 2147483647 h 855"/>
                  <a:gd name="T6" fmla="*/ 2147483647 w 909"/>
                  <a:gd name="T7" fmla="*/ 2147483647 h 855"/>
                  <a:gd name="T8" fmla="*/ 2147483647 w 909"/>
                  <a:gd name="T9" fmla="*/ 2147483647 h 855"/>
                  <a:gd name="T10" fmla="*/ 2147483647 w 909"/>
                  <a:gd name="T11" fmla="*/ 2147483647 h 855"/>
                  <a:gd name="T12" fmla="*/ 2147483647 w 909"/>
                  <a:gd name="T13" fmla="*/ 2147483647 h 855"/>
                  <a:gd name="T14" fmla="*/ 2147483647 w 909"/>
                  <a:gd name="T15" fmla="*/ 2147483647 h 855"/>
                  <a:gd name="T16" fmla="*/ 2147483647 w 909"/>
                  <a:gd name="T17" fmla="*/ 2147483647 h 855"/>
                  <a:gd name="T18" fmla="*/ 2147483647 w 909"/>
                  <a:gd name="T19" fmla="*/ 2147483647 h 855"/>
                  <a:gd name="T20" fmla="*/ 2147483647 w 909"/>
                  <a:gd name="T21" fmla="*/ 2147483647 h 855"/>
                  <a:gd name="T22" fmla="*/ 2147483647 w 909"/>
                  <a:gd name="T23" fmla="*/ 2147483647 h 855"/>
                  <a:gd name="T24" fmla="*/ 2147483647 w 909"/>
                  <a:gd name="T25" fmla="*/ 2147483647 h 855"/>
                  <a:gd name="T26" fmla="*/ 2147483647 w 909"/>
                  <a:gd name="T27" fmla="*/ 2147483647 h 855"/>
                  <a:gd name="T28" fmla="*/ 2147483647 w 909"/>
                  <a:gd name="T29" fmla="*/ 2147483647 h 855"/>
                  <a:gd name="T30" fmla="*/ 2147483647 w 909"/>
                  <a:gd name="T31" fmla="*/ 2147483647 h 855"/>
                  <a:gd name="T32" fmla="*/ 2147483647 w 909"/>
                  <a:gd name="T33" fmla="*/ 2147483647 h 855"/>
                  <a:gd name="T34" fmla="*/ 0 w 909"/>
                  <a:gd name="T35" fmla="*/ 2147483647 h 855"/>
                  <a:gd name="T36" fmla="*/ 2147483647 w 909"/>
                  <a:gd name="T37" fmla="*/ 2147483647 h 855"/>
                  <a:gd name="T38" fmla="*/ 2147483647 w 909"/>
                  <a:gd name="T39" fmla="*/ 2147483647 h 855"/>
                  <a:gd name="T40" fmla="*/ 2147483647 w 909"/>
                  <a:gd name="T41" fmla="*/ 2147483647 h 855"/>
                  <a:gd name="T42" fmla="*/ 2147483647 w 909"/>
                  <a:gd name="T43" fmla="*/ 2147483647 h 855"/>
                  <a:gd name="T44" fmla="*/ 2147483647 w 909"/>
                  <a:gd name="T45" fmla="*/ 2147483647 h 855"/>
                  <a:gd name="T46" fmla="*/ 2147483647 w 909"/>
                  <a:gd name="T47" fmla="*/ 2147483647 h 855"/>
                  <a:gd name="T48" fmla="*/ 2147483647 w 909"/>
                  <a:gd name="T49" fmla="*/ 2147483647 h 855"/>
                  <a:gd name="T50" fmla="*/ 2147483647 w 909"/>
                  <a:gd name="T51" fmla="*/ 2147483647 h 855"/>
                  <a:gd name="T52" fmla="*/ 2147483647 w 909"/>
                  <a:gd name="T53" fmla="*/ 2147483647 h 855"/>
                  <a:gd name="T54" fmla="*/ 2147483647 w 909"/>
                  <a:gd name="T55" fmla="*/ 2147483647 h 855"/>
                  <a:gd name="T56" fmla="*/ 2147483647 w 909"/>
                  <a:gd name="T57" fmla="*/ 2147483647 h 855"/>
                  <a:gd name="T58" fmla="*/ 2147483647 w 909"/>
                  <a:gd name="T59" fmla="*/ 2147483647 h 855"/>
                  <a:gd name="T60" fmla="*/ 2147483647 w 909"/>
                  <a:gd name="T61" fmla="*/ 2147483647 h 855"/>
                  <a:gd name="T62" fmla="*/ 2147483647 w 909"/>
                  <a:gd name="T63" fmla="*/ 2147483647 h 855"/>
                  <a:gd name="T64" fmla="*/ 2147483647 w 909"/>
                  <a:gd name="T65" fmla="*/ 2147483647 h 855"/>
                  <a:gd name="T66" fmla="*/ 2147483647 w 909"/>
                  <a:gd name="T67" fmla="*/ 2147483647 h 855"/>
                  <a:gd name="T68" fmla="*/ 2147483647 w 909"/>
                  <a:gd name="T69" fmla="*/ 2147483647 h 855"/>
                  <a:gd name="T70" fmla="*/ 2147483647 w 909"/>
                  <a:gd name="T71" fmla="*/ 2147483647 h 855"/>
                  <a:gd name="T72" fmla="*/ 2147483647 w 909"/>
                  <a:gd name="T73" fmla="*/ 2147483647 h 855"/>
                  <a:gd name="T74" fmla="*/ 2147483647 w 909"/>
                  <a:gd name="T75" fmla="*/ 2147483647 h 855"/>
                  <a:gd name="T76" fmla="*/ 2147483647 w 909"/>
                  <a:gd name="T77" fmla="*/ 2147483647 h 855"/>
                  <a:gd name="T78" fmla="*/ 2147483647 w 909"/>
                  <a:gd name="T79" fmla="*/ 2147483647 h 855"/>
                  <a:gd name="T80" fmla="*/ 2147483647 w 909"/>
                  <a:gd name="T81" fmla="*/ 2147483647 h 855"/>
                  <a:gd name="T82" fmla="*/ 2147483647 w 909"/>
                  <a:gd name="T83" fmla="*/ 2147483647 h 855"/>
                  <a:gd name="T84" fmla="*/ 2147483647 w 909"/>
                  <a:gd name="T85" fmla="*/ 2147483647 h 855"/>
                  <a:gd name="T86" fmla="*/ 2147483647 w 909"/>
                  <a:gd name="T87" fmla="*/ 2147483647 h 855"/>
                  <a:gd name="T88" fmla="*/ 2147483647 w 909"/>
                  <a:gd name="T89" fmla="*/ 2147483647 h 855"/>
                  <a:gd name="T90" fmla="*/ 2147483647 w 909"/>
                  <a:gd name="T91" fmla="*/ 2147483647 h 855"/>
                  <a:gd name="T92" fmla="*/ 2147483647 w 909"/>
                  <a:gd name="T93" fmla="*/ 2147483647 h 855"/>
                  <a:gd name="T94" fmla="*/ 2147483647 w 909"/>
                  <a:gd name="T95" fmla="*/ 2147483647 h 855"/>
                  <a:gd name="T96" fmla="*/ 2147483647 w 909"/>
                  <a:gd name="T97" fmla="*/ 2147483647 h 855"/>
                  <a:gd name="T98" fmla="*/ 2147483647 w 909"/>
                  <a:gd name="T99" fmla="*/ 2147483647 h 855"/>
                  <a:gd name="T100" fmla="*/ 2147483647 w 909"/>
                  <a:gd name="T101" fmla="*/ 2147483647 h 855"/>
                  <a:gd name="T102" fmla="*/ 2147483647 w 909"/>
                  <a:gd name="T103" fmla="*/ 2147483647 h 855"/>
                  <a:gd name="T104" fmla="*/ 2147483647 w 909"/>
                  <a:gd name="T105" fmla="*/ 2147483647 h 855"/>
                  <a:gd name="T106" fmla="*/ 2147483647 w 909"/>
                  <a:gd name="T107" fmla="*/ 2147483647 h 855"/>
                  <a:gd name="T108" fmla="*/ 2147483647 w 909"/>
                  <a:gd name="T109" fmla="*/ 2147483647 h 855"/>
                  <a:gd name="T110" fmla="*/ 2147483647 w 909"/>
                  <a:gd name="T111" fmla="*/ 2147483647 h 855"/>
                  <a:gd name="T112" fmla="*/ 2147483647 w 909"/>
                  <a:gd name="T113" fmla="*/ 2147483647 h 855"/>
                  <a:gd name="T114" fmla="*/ 2147483647 w 909"/>
                  <a:gd name="T115" fmla="*/ 2147483647 h 855"/>
                  <a:gd name="T116" fmla="*/ 2147483647 w 909"/>
                  <a:gd name="T117" fmla="*/ 2147483647 h 855"/>
                  <a:gd name="T118" fmla="*/ 2147483647 w 909"/>
                  <a:gd name="T119" fmla="*/ 2147483647 h 855"/>
                  <a:gd name="T120" fmla="*/ 2147483647 w 909"/>
                  <a:gd name="T121" fmla="*/ 2147483647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09" h="855">
                    <a:moveTo>
                      <a:pt x="599" y="283"/>
                    </a:moveTo>
                    <a:lnTo>
                      <a:pt x="599" y="283"/>
                    </a:lnTo>
                    <a:lnTo>
                      <a:pt x="584" y="277"/>
                    </a:lnTo>
                    <a:lnTo>
                      <a:pt x="560" y="265"/>
                    </a:lnTo>
                    <a:lnTo>
                      <a:pt x="545" y="256"/>
                    </a:lnTo>
                    <a:lnTo>
                      <a:pt x="540" y="251"/>
                    </a:lnTo>
                    <a:lnTo>
                      <a:pt x="539" y="249"/>
                    </a:lnTo>
                    <a:lnTo>
                      <a:pt x="539" y="246"/>
                    </a:lnTo>
                    <a:lnTo>
                      <a:pt x="538" y="245"/>
                    </a:lnTo>
                    <a:lnTo>
                      <a:pt x="532" y="241"/>
                    </a:lnTo>
                    <a:lnTo>
                      <a:pt x="519" y="233"/>
                    </a:lnTo>
                    <a:lnTo>
                      <a:pt x="502" y="221"/>
                    </a:lnTo>
                    <a:lnTo>
                      <a:pt x="494" y="212"/>
                    </a:lnTo>
                    <a:lnTo>
                      <a:pt x="495" y="211"/>
                    </a:lnTo>
                    <a:lnTo>
                      <a:pt x="494" y="211"/>
                    </a:lnTo>
                    <a:lnTo>
                      <a:pt x="491" y="211"/>
                    </a:lnTo>
                    <a:lnTo>
                      <a:pt x="486" y="207"/>
                    </a:lnTo>
                    <a:lnTo>
                      <a:pt x="484" y="205"/>
                    </a:lnTo>
                    <a:lnTo>
                      <a:pt x="480" y="199"/>
                    </a:lnTo>
                    <a:lnTo>
                      <a:pt x="474" y="191"/>
                    </a:lnTo>
                    <a:lnTo>
                      <a:pt x="461" y="176"/>
                    </a:lnTo>
                    <a:lnTo>
                      <a:pt x="457" y="173"/>
                    </a:lnTo>
                    <a:lnTo>
                      <a:pt x="451" y="167"/>
                    </a:lnTo>
                    <a:lnTo>
                      <a:pt x="441" y="153"/>
                    </a:lnTo>
                    <a:lnTo>
                      <a:pt x="440" y="152"/>
                    </a:lnTo>
                    <a:lnTo>
                      <a:pt x="440" y="151"/>
                    </a:lnTo>
                    <a:lnTo>
                      <a:pt x="437" y="148"/>
                    </a:lnTo>
                    <a:lnTo>
                      <a:pt x="435" y="146"/>
                    </a:lnTo>
                    <a:lnTo>
                      <a:pt x="430" y="136"/>
                    </a:lnTo>
                    <a:lnTo>
                      <a:pt x="429" y="135"/>
                    </a:lnTo>
                    <a:lnTo>
                      <a:pt x="425" y="132"/>
                    </a:lnTo>
                    <a:lnTo>
                      <a:pt x="423" y="129"/>
                    </a:lnTo>
                    <a:lnTo>
                      <a:pt x="424" y="126"/>
                    </a:lnTo>
                    <a:lnTo>
                      <a:pt x="424" y="125"/>
                    </a:lnTo>
                    <a:lnTo>
                      <a:pt x="423" y="123"/>
                    </a:lnTo>
                    <a:lnTo>
                      <a:pt x="421" y="121"/>
                    </a:lnTo>
                    <a:lnTo>
                      <a:pt x="421" y="120"/>
                    </a:lnTo>
                    <a:lnTo>
                      <a:pt x="421" y="119"/>
                    </a:lnTo>
                    <a:lnTo>
                      <a:pt x="419" y="115"/>
                    </a:lnTo>
                    <a:lnTo>
                      <a:pt x="416" y="113"/>
                    </a:lnTo>
                    <a:lnTo>
                      <a:pt x="415" y="110"/>
                    </a:lnTo>
                    <a:lnTo>
                      <a:pt x="415" y="108"/>
                    </a:lnTo>
                    <a:lnTo>
                      <a:pt x="414" y="105"/>
                    </a:lnTo>
                    <a:lnTo>
                      <a:pt x="409" y="99"/>
                    </a:lnTo>
                    <a:lnTo>
                      <a:pt x="399" y="90"/>
                    </a:lnTo>
                    <a:lnTo>
                      <a:pt x="385" y="72"/>
                    </a:lnTo>
                    <a:lnTo>
                      <a:pt x="374" y="58"/>
                    </a:lnTo>
                    <a:lnTo>
                      <a:pt x="364" y="43"/>
                    </a:lnTo>
                    <a:lnTo>
                      <a:pt x="361" y="39"/>
                    </a:lnTo>
                    <a:lnTo>
                      <a:pt x="354" y="33"/>
                    </a:lnTo>
                    <a:lnTo>
                      <a:pt x="345" y="27"/>
                    </a:lnTo>
                    <a:lnTo>
                      <a:pt x="342" y="23"/>
                    </a:lnTo>
                    <a:lnTo>
                      <a:pt x="339" y="18"/>
                    </a:lnTo>
                    <a:lnTo>
                      <a:pt x="338" y="18"/>
                    </a:lnTo>
                    <a:lnTo>
                      <a:pt x="338" y="16"/>
                    </a:lnTo>
                    <a:lnTo>
                      <a:pt x="336" y="14"/>
                    </a:lnTo>
                    <a:lnTo>
                      <a:pt x="332" y="10"/>
                    </a:lnTo>
                    <a:lnTo>
                      <a:pt x="331" y="6"/>
                    </a:lnTo>
                    <a:lnTo>
                      <a:pt x="329" y="3"/>
                    </a:lnTo>
                    <a:lnTo>
                      <a:pt x="327" y="1"/>
                    </a:lnTo>
                    <a:lnTo>
                      <a:pt x="323" y="0"/>
                    </a:lnTo>
                    <a:lnTo>
                      <a:pt x="321" y="0"/>
                    </a:lnTo>
                    <a:lnTo>
                      <a:pt x="320" y="1"/>
                    </a:lnTo>
                    <a:lnTo>
                      <a:pt x="318" y="3"/>
                    </a:lnTo>
                    <a:lnTo>
                      <a:pt x="317" y="4"/>
                    </a:lnTo>
                    <a:lnTo>
                      <a:pt x="317" y="5"/>
                    </a:lnTo>
                    <a:lnTo>
                      <a:pt x="316" y="6"/>
                    </a:lnTo>
                    <a:lnTo>
                      <a:pt x="316" y="9"/>
                    </a:lnTo>
                    <a:lnTo>
                      <a:pt x="315" y="10"/>
                    </a:lnTo>
                    <a:lnTo>
                      <a:pt x="315" y="11"/>
                    </a:lnTo>
                    <a:lnTo>
                      <a:pt x="315" y="16"/>
                    </a:lnTo>
                    <a:lnTo>
                      <a:pt x="312" y="18"/>
                    </a:lnTo>
                    <a:lnTo>
                      <a:pt x="310" y="21"/>
                    </a:lnTo>
                    <a:lnTo>
                      <a:pt x="304" y="23"/>
                    </a:lnTo>
                    <a:lnTo>
                      <a:pt x="300" y="25"/>
                    </a:lnTo>
                    <a:lnTo>
                      <a:pt x="298" y="25"/>
                    </a:lnTo>
                    <a:lnTo>
                      <a:pt x="296" y="23"/>
                    </a:lnTo>
                    <a:lnTo>
                      <a:pt x="296" y="25"/>
                    </a:lnTo>
                    <a:lnTo>
                      <a:pt x="295" y="25"/>
                    </a:lnTo>
                    <a:lnTo>
                      <a:pt x="293" y="26"/>
                    </a:lnTo>
                    <a:lnTo>
                      <a:pt x="292" y="27"/>
                    </a:lnTo>
                    <a:lnTo>
                      <a:pt x="290" y="26"/>
                    </a:lnTo>
                    <a:lnTo>
                      <a:pt x="289" y="26"/>
                    </a:lnTo>
                    <a:lnTo>
                      <a:pt x="288" y="25"/>
                    </a:lnTo>
                    <a:lnTo>
                      <a:pt x="287" y="22"/>
                    </a:lnTo>
                    <a:lnTo>
                      <a:pt x="285" y="20"/>
                    </a:lnTo>
                    <a:lnTo>
                      <a:pt x="283" y="17"/>
                    </a:lnTo>
                    <a:lnTo>
                      <a:pt x="282" y="16"/>
                    </a:lnTo>
                    <a:lnTo>
                      <a:pt x="281" y="16"/>
                    </a:lnTo>
                    <a:lnTo>
                      <a:pt x="281" y="27"/>
                    </a:lnTo>
                    <a:lnTo>
                      <a:pt x="282" y="31"/>
                    </a:lnTo>
                    <a:lnTo>
                      <a:pt x="283" y="33"/>
                    </a:lnTo>
                    <a:lnTo>
                      <a:pt x="283" y="37"/>
                    </a:lnTo>
                    <a:lnTo>
                      <a:pt x="281" y="39"/>
                    </a:lnTo>
                    <a:lnTo>
                      <a:pt x="279" y="43"/>
                    </a:lnTo>
                    <a:lnTo>
                      <a:pt x="279" y="44"/>
                    </a:lnTo>
                    <a:lnTo>
                      <a:pt x="277" y="44"/>
                    </a:lnTo>
                    <a:lnTo>
                      <a:pt x="277" y="45"/>
                    </a:lnTo>
                    <a:lnTo>
                      <a:pt x="277" y="48"/>
                    </a:lnTo>
                    <a:lnTo>
                      <a:pt x="278" y="49"/>
                    </a:lnTo>
                    <a:lnTo>
                      <a:pt x="276" y="53"/>
                    </a:lnTo>
                    <a:lnTo>
                      <a:pt x="273" y="58"/>
                    </a:lnTo>
                    <a:lnTo>
                      <a:pt x="272" y="60"/>
                    </a:lnTo>
                    <a:lnTo>
                      <a:pt x="271" y="65"/>
                    </a:lnTo>
                    <a:lnTo>
                      <a:pt x="271" y="71"/>
                    </a:lnTo>
                    <a:lnTo>
                      <a:pt x="272" y="76"/>
                    </a:lnTo>
                    <a:lnTo>
                      <a:pt x="273" y="82"/>
                    </a:lnTo>
                    <a:lnTo>
                      <a:pt x="284" y="107"/>
                    </a:lnTo>
                    <a:lnTo>
                      <a:pt x="292" y="123"/>
                    </a:lnTo>
                    <a:lnTo>
                      <a:pt x="295" y="136"/>
                    </a:lnTo>
                    <a:lnTo>
                      <a:pt x="300" y="158"/>
                    </a:lnTo>
                    <a:lnTo>
                      <a:pt x="303" y="176"/>
                    </a:lnTo>
                    <a:lnTo>
                      <a:pt x="303" y="191"/>
                    </a:lnTo>
                    <a:lnTo>
                      <a:pt x="303" y="200"/>
                    </a:lnTo>
                    <a:lnTo>
                      <a:pt x="301" y="202"/>
                    </a:lnTo>
                    <a:lnTo>
                      <a:pt x="301" y="205"/>
                    </a:lnTo>
                    <a:lnTo>
                      <a:pt x="300" y="206"/>
                    </a:lnTo>
                    <a:lnTo>
                      <a:pt x="299" y="213"/>
                    </a:lnTo>
                    <a:lnTo>
                      <a:pt x="298" y="227"/>
                    </a:lnTo>
                    <a:lnTo>
                      <a:pt x="295" y="234"/>
                    </a:lnTo>
                    <a:lnTo>
                      <a:pt x="292" y="240"/>
                    </a:lnTo>
                    <a:lnTo>
                      <a:pt x="290" y="243"/>
                    </a:lnTo>
                    <a:lnTo>
                      <a:pt x="289" y="245"/>
                    </a:lnTo>
                    <a:lnTo>
                      <a:pt x="288" y="248"/>
                    </a:lnTo>
                    <a:lnTo>
                      <a:pt x="287" y="250"/>
                    </a:lnTo>
                    <a:lnTo>
                      <a:pt x="287" y="251"/>
                    </a:lnTo>
                    <a:lnTo>
                      <a:pt x="285" y="254"/>
                    </a:lnTo>
                    <a:lnTo>
                      <a:pt x="284" y="256"/>
                    </a:lnTo>
                    <a:lnTo>
                      <a:pt x="284" y="257"/>
                    </a:lnTo>
                    <a:lnTo>
                      <a:pt x="283" y="257"/>
                    </a:lnTo>
                    <a:lnTo>
                      <a:pt x="282" y="259"/>
                    </a:lnTo>
                    <a:lnTo>
                      <a:pt x="283" y="263"/>
                    </a:lnTo>
                    <a:lnTo>
                      <a:pt x="283" y="267"/>
                    </a:lnTo>
                    <a:lnTo>
                      <a:pt x="283" y="287"/>
                    </a:lnTo>
                    <a:lnTo>
                      <a:pt x="284" y="315"/>
                    </a:lnTo>
                    <a:lnTo>
                      <a:pt x="282" y="330"/>
                    </a:lnTo>
                    <a:lnTo>
                      <a:pt x="282" y="332"/>
                    </a:lnTo>
                    <a:lnTo>
                      <a:pt x="282" y="333"/>
                    </a:lnTo>
                    <a:lnTo>
                      <a:pt x="281" y="334"/>
                    </a:lnTo>
                    <a:lnTo>
                      <a:pt x="279" y="338"/>
                    </a:lnTo>
                    <a:lnTo>
                      <a:pt x="276" y="344"/>
                    </a:lnTo>
                    <a:lnTo>
                      <a:pt x="272" y="348"/>
                    </a:lnTo>
                    <a:lnTo>
                      <a:pt x="269" y="350"/>
                    </a:lnTo>
                    <a:lnTo>
                      <a:pt x="266" y="352"/>
                    </a:lnTo>
                    <a:lnTo>
                      <a:pt x="265" y="352"/>
                    </a:lnTo>
                    <a:lnTo>
                      <a:pt x="263" y="352"/>
                    </a:lnTo>
                    <a:lnTo>
                      <a:pt x="262" y="354"/>
                    </a:lnTo>
                    <a:lnTo>
                      <a:pt x="260" y="355"/>
                    </a:lnTo>
                    <a:lnTo>
                      <a:pt x="252" y="357"/>
                    </a:lnTo>
                    <a:lnTo>
                      <a:pt x="247" y="360"/>
                    </a:lnTo>
                    <a:lnTo>
                      <a:pt x="244" y="361"/>
                    </a:lnTo>
                    <a:lnTo>
                      <a:pt x="241" y="364"/>
                    </a:lnTo>
                    <a:lnTo>
                      <a:pt x="240" y="369"/>
                    </a:lnTo>
                    <a:lnTo>
                      <a:pt x="238" y="372"/>
                    </a:lnTo>
                    <a:lnTo>
                      <a:pt x="235" y="377"/>
                    </a:lnTo>
                    <a:lnTo>
                      <a:pt x="235" y="381"/>
                    </a:lnTo>
                    <a:lnTo>
                      <a:pt x="235" y="386"/>
                    </a:lnTo>
                    <a:lnTo>
                      <a:pt x="240" y="402"/>
                    </a:lnTo>
                    <a:lnTo>
                      <a:pt x="243" y="406"/>
                    </a:lnTo>
                    <a:lnTo>
                      <a:pt x="243" y="407"/>
                    </a:lnTo>
                    <a:lnTo>
                      <a:pt x="243" y="409"/>
                    </a:lnTo>
                    <a:lnTo>
                      <a:pt x="240" y="417"/>
                    </a:lnTo>
                    <a:lnTo>
                      <a:pt x="239" y="420"/>
                    </a:lnTo>
                    <a:lnTo>
                      <a:pt x="239" y="423"/>
                    </a:lnTo>
                    <a:lnTo>
                      <a:pt x="239" y="424"/>
                    </a:lnTo>
                    <a:lnTo>
                      <a:pt x="245" y="434"/>
                    </a:lnTo>
                    <a:lnTo>
                      <a:pt x="247" y="440"/>
                    </a:lnTo>
                    <a:lnTo>
                      <a:pt x="250" y="445"/>
                    </a:lnTo>
                    <a:lnTo>
                      <a:pt x="249" y="461"/>
                    </a:lnTo>
                    <a:lnTo>
                      <a:pt x="249" y="463"/>
                    </a:lnTo>
                    <a:lnTo>
                      <a:pt x="246" y="466"/>
                    </a:lnTo>
                    <a:lnTo>
                      <a:pt x="241" y="473"/>
                    </a:lnTo>
                    <a:lnTo>
                      <a:pt x="234" y="483"/>
                    </a:lnTo>
                    <a:lnTo>
                      <a:pt x="232" y="485"/>
                    </a:lnTo>
                    <a:lnTo>
                      <a:pt x="230" y="485"/>
                    </a:lnTo>
                    <a:lnTo>
                      <a:pt x="232" y="485"/>
                    </a:lnTo>
                    <a:lnTo>
                      <a:pt x="230" y="486"/>
                    </a:lnTo>
                    <a:lnTo>
                      <a:pt x="229" y="488"/>
                    </a:lnTo>
                    <a:lnTo>
                      <a:pt x="229" y="489"/>
                    </a:lnTo>
                    <a:lnTo>
                      <a:pt x="227" y="490"/>
                    </a:lnTo>
                    <a:lnTo>
                      <a:pt x="224" y="491"/>
                    </a:lnTo>
                    <a:lnTo>
                      <a:pt x="222" y="492"/>
                    </a:lnTo>
                    <a:lnTo>
                      <a:pt x="217" y="496"/>
                    </a:lnTo>
                    <a:lnTo>
                      <a:pt x="213" y="497"/>
                    </a:lnTo>
                    <a:lnTo>
                      <a:pt x="208" y="500"/>
                    </a:lnTo>
                    <a:lnTo>
                      <a:pt x="207" y="499"/>
                    </a:lnTo>
                    <a:lnTo>
                      <a:pt x="206" y="497"/>
                    </a:lnTo>
                    <a:lnTo>
                      <a:pt x="203" y="496"/>
                    </a:lnTo>
                    <a:lnTo>
                      <a:pt x="201" y="494"/>
                    </a:lnTo>
                    <a:lnTo>
                      <a:pt x="198" y="492"/>
                    </a:lnTo>
                    <a:lnTo>
                      <a:pt x="197" y="492"/>
                    </a:lnTo>
                    <a:lnTo>
                      <a:pt x="196" y="492"/>
                    </a:lnTo>
                    <a:lnTo>
                      <a:pt x="194" y="492"/>
                    </a:lnTo>
                    <a:lnTo>
                      <a:pt x="191" y="492"/>
                    </a:lnTo>
                    <a:lnTo>
                      <a:pt x="189" y="491"/>
                    </a:lnTo>
                    <a:lnTo>
                      <a:pt x="186" y="488"/>
                    </a:lnTo>
                    <a:lnTo>
                      <a:pt x="186" y="486"/>
                    </a:lnTo>
                    <a:lnTo>
                      <a:pt x="187" y="485"/>
                    </a:lnTo>
                    <a:lnTo>
                      <a:pt x="187" y="484"/>
                    </a:lnTo>
                    <a:lnTo>
                      <a:pt x="187" y="480"/>
                    </a:lnTo>
                    <a:lnTo>
                      <a:pt x="187" y="479"/>
                    </a:lnTo>
                    <a:lnTo>
                      <a:pt x="183" y="479"/>
                    </a:lnTo>
                    <a:lnTo>
                      <a:pt x="180" y="480"/>
                    </a:lnTo>
                    <a:lnTo>
                      <a:pt x="178" y="481"/>
                    </a:lnTo>
                    <a:lnTo>
                      <a:pt x="175" y="481"/>
                    </a:lnTo>
                    <a:lnTo>
                      <a:pt x="174" y="483"/>
                    </a:lnTo>
                    <a:lnTo>
                      <a:pt x="173" y="484"/>
                    </a:lnTo>
                    <a:lnTo>
                      <a:pt x="173" y="485"/>
                    </a:lnTo>
                    <a:lnTo>
                      <a:pt x="169" y="486"/>
                    </a:lnTo>
                    <a:lnTo>
                      <a:pt x="167" y="486"/>
                    </a:lnTo>
                    <a:lnTo>
                      <a:pt x="165" y="486"/>
                    </a:lnTo>
                    <a:lnTo>
                      <a:pt x="164" y="484"/>
                    </a:lnTo>
                    <a:lnTo>
                      <a:pt x="164" y="486"/>
                    </a:lnTo>
                    <a:lnTo>
                      <a:pt x="159" y="488"/>
                    </a:lnTo>
                    <a:lnTo>
                      <a:pt x="154" y="489"/>
                    </a:lnTo>
                    <a:lnTo>
                      <a:pt x="152" y="488"/>
                    </a:lnTo>
                    <a:lnTo>
                      <a:pt x="151" y="486"/>
                    </a:lnTo>
                    <a:lnTo>
                      <a:pt x="152" y="484"/>
                    </a:lnTo>
                    <a:lnTo>
                      <a:pt x="152" y="483"/>
                    </a:lnTo>
                    <a:lnTo>
                      <a:pt x="151" y="481"/>
                    </a:lnTo>
                    <a:lnTo>
                      <a:pt x="148" y="481"/>
                    </a:lnTo>
                    <a:lnTo>
                      <a:pt x="147" y="480"/>
                    </a:lnTo>
                    <a:lnTo>
                      <a:pt x="145" y="478"/>
                    </a:lnTo>
                    <a:lnTo>
                      <a:pt x="142" y="477"/>
                    </a:lnTo>
                    <a:lnTo>
                      <a:pt x="137" y="475"/>
                    </a:lnTo>
                    <a:lnTo>
                      <a:pt x="135" y="474"/>
                    </a:lnTo>
                    <a:lnTo>
                      <a:pt x="132" y="474"/>
                    </a:lnTo>
                    <a:lnTo>
                      <a:pt x="131" y="473"/>
                    </a:lnTo>
                    <a:lnTo>
                      <a:pt x="132" y="470"/>
                    </a:lnTo>
                    <a:lnTo>
                      <a:pt x="131" y="469"/>
                    </a:lnTo>
                    <a:lnTo>
                      <a:pt x="123" y="466"/>
                    </a:lnTo>
                    <a:lnTo>
                      <a:pt x="115" y="457"/>
                    </a:lnTo>
                    <a:lnTo>
                      <a:pt x="114" y="456"/>
                    </a:lnTo>
                    <a:lnTo>
                      <a:pt x="114" y="454"/>
                    </a:lnTo>
                    <a:lnTo>
                      <a:pt x="113" y="456"/>
                    </a:lnTo>
                    <a:lnTo>
                      <a:pt x="111" y="456"/>
                    </a:lnTo>
                    <a:lnTo>
                      <a:pt x="111" y="453"/>
                    </a:lnTo>
                    <a:lnTo>
                      <a:pt x="109" y="452"/>
                    </a:lnTo>
                    <a:lnTo>
                      <a:pt x="107" y="452"/>
                    </a:lnTo>
                    <a:lnTo>
                      <a:pt x="105" y="452"/>
                    </a:lnTo>
                    <a:lnTo>
                      <a:pt x="104" y="453"/>
                    </a:lnTo>
                    <a:lnTo>
                      <a:pt x="105" y="454"/>
                    </a:lnTo>
                    <a:lnTo>
                      <a:pt x="104" y="457"/>
                    </a:lnTo>
                    <a:lnTo>
                      <a:pt x="102" y="459"/>
                    </a:lnTo>
                    <a:lnTo>
                      <a:pt x="99" y="461"/>
                    </a:lnTo>
                    <a:lnTo>
                      <a:pt x="96" y="459"/>
                    </a:lnTo>
                    <a:lnTo>
                      <a:pt x="88" y="461"/>
                    </a:lnTo>
                    <a:lnTo>
                      <a:pt x="87" y="461"/>
                    </a:lnTo>
                    <a:lnTo>
                      <a:pt x="87" y="462"/>
                    </a:lnTo>
                    <a:lnTo>
                      <a:pt x="88" y="463"/>
                    </a:lnTo>
                    <a:lnTo>
                      <a:pt x="88" y="466"/>
                    </a:lnTo>
                    <a:lnTo>
                      <a:pt x="86" y="469"/>
                    </a:lnTo>
                    <a:lnTo>
                      <a:pt x="86" y="470"/>
                    </a:lnTo>
                    <a:lnTo>
                      <a:pt x="86" y="472"/>
                    </a:lnTo>
                    <a:lnTo>
                      <a:pt x="86" y="473"/>
                    </a:lnTo>
                    <a:lnTo>
                      <a:pt x="85" y="474"/>
                    </a:lnTo>
                    <a:lnTo>
                      <a:pt x="85" y="475"/>
                    </a:lnTo>
                    <a:lnTo>
                      <a:pt x="85" y="477"/>
                    </a:lnTo>
                    <a:lnTo>
                      <a:pt x="83" y="481"/>
                    </a:lnTo>
                    <a:lnTo>
                      <a:pt x="85" y="484"/>
                    </a:lnTo>
                    <a:lnTo>
                      <a:pt x="86" y="488"/>
                    </a:lnTo>
                    <a:lnTo>
                      <a:pt x="92" y="495"/>
                    </a:lnTo>
                    <a:lnTo>
                      <a:pt x="96" y="497"/>
                    </a:lnTo>
                    <a:lnTo>
                      <a:pt x="98" y="500"/>
                    </a:lnTo>
                    <a:lnTo>
                      <a:pt x="102" y="505"/>
                    </a:lnTo>
                    <a:lnTo>
                      <a:pt x="104" y="510"/>
                    </a:lnTo>
                    <a:lnTo>
                      <a:pt x="104" y="512"/>
                    </a:lnTo>
                    <a:lnTo>
                      <a:pt x="107" y="513"/>
                    </a:lnTo>
                    <a:lnTo>
                      <a:pt x="108" y="515"/>
                    </a:lnTo>
                    <a:lnTo>
                      <a:pt x="108" y="517"/>
                    </a:lnTo>
                    <a:lnTo>
                      <a:pt x="110" y="521"/>
                    </a:lnTo>
                    <a:lnTo>
                      <a:pt x="111" y="522"/>
                    </a:lnTo>
                    <a:lnTo>
                      <a:pt x="113" y="523"/>
                    </a:lnTo>
                    <a:lnTo>
                      <a:pt x="114" y="523"/>
                    </a:lnTo>
                    <a:lnTo>
                      <a:pt x="114" y="526"/>
                    </a:lnTo>
                    <a:lnTo>
                      <a:pt x="114" y="529"/>
                    </a:lnTo>
                    <a:lnTo>
                      <a:pt x="113" y="530"/>
                    </a:lnTo>
                    <a:lnTo>
                      <a:pt x="111" y="532"/>
                    </a:lnTo>
                    <a:lnTo>
                      <a:pt x="108" y="534"/>
                    </a:lnTo>
                    <a:lnTo>
                      <a:pt x="104" y="537"/>
                    </a:lnTo>
                    <a:lnTo>
                      <a:pt x="99" y="540"/>
                    </a:lnTo>
                    <a:lnTo>
                      <a:pt x="96" y="544"/>
                    </a:lnTo>
                    <a:lnTo>
                      <a:pt x="93" y="546"/>
                    </a:lnTo>
                    <a:lnTo>
                      <a:pt x="89" y="552"/>
                    </a:lnTo>
                    <a:lnTo>
                      <a:pt x="88" y="555"/>
                    </a:lnTo>
                    <a:lnTo>
                      <a:pt x="87" y="557"/>
                    </a:lnTo>
                    <a:lnTo>
                      <a:pt x="81" y="563"/>
                    </a:lnTo>
                    <a:lnTo>
                      <a:pt x="80" y="567"/>
                    </a:lnTo>
                    <a:lnTo>
                      <a:pt x="80" y="571"/>
                    </a:lnTo>
                    <a:lnTo>
                      <a:pt x="81" y="573"/>
                    </a:lnTo>
                    <a:lnTo>
                      <a:pt x="80" y="575"/>
                    </a:lnTo>
                    <a:lnTo>
                      <a:pt x="76" y="577"/>
                    </a:lnTo>
                    <a:lnTo>
                      <a:pt x="74" y="577"/>
                    </a:lnTo>
                    <a:lnTo>
                      <a:pt x="72" y="576"/>
                    </a:lnTo>
                    <a:lnTo>
                      <a:pt x="71" y="573"/>
                    </a:lnTo>
                    <a:lnTo>
                      <a:pt x="70" y="571"/>
                    </a:lnTo>
                    <a:lnTo>
                      <a:pt x="66" y="567"/>
                    </a:lnTo>
                    <a:lnTo>
                      <a:pt x="64" y="565"/>
                    </a:lnTo>
                    <a:lnTo>
                      <a:pt x="58" y="572"/>
                    </a:lnTo>
                    <a:lnTo>
                      <a:pt x="56" y="575"/>
                    </a:lnTo>
                    <a:lnTo>
                      <a:pt x="56" y="577"/>
                    </a:lnTo>
                    <a:lnTo>
                      <a:pt x="56" y="578"/>
                    </a:lnTo>
                    <a:lnTo>
                      <a:pt x="56" y="579"/>
                    </a:lnTo>
                    <a:lnTo>
                      <a:pt x="54" y="581"/>
                    </a:lnTo>
                    <a:lnTo>
                      <a:pt x="51" y="582"/>
                    </a:lnTo>
                    <a:lnTo>
                      <a:pt x="50" y="582"/>
                    </a:lnTo>
                    <a:lnTo>
                      <a:pt x="48" y="583"/>
                    </a:lnTo>
                    <a:lnTo>
                      <a:pt x="45" y="584"/>
                    </a:lnTo>
                    <a:lnTo>
                      <a:pt x="44" y="588"/>
                    </a:lnTo>
                    <a:lnTo>
                      <a:pt x="42" y="590"/>
                    </a:lnTo>
                    <a:lnTo>
                      <a:pt x="39" y="592"/>
                    </a:lnTo>
                    <a:lnTo>
                      <a:pt x="36" y="593"/>
                    </a:lnTo>
                    <a:lnTo>
                      <a:pt x="27" y="592"/>
                    </a:lnTo>
                    <a:lnTo>
                      <a:pt x="21" y="593"/>
                    </a:lnTo>
                    <a:lnTo>
                      <a:pt x="17" y="595"/>
                    </a:lnTo>
                    <a:lnTo>
                      <a:pt x="15" y="598"/>
                    </a:lnTo>
                    <a:lnTo>
                      <a:pt x="14" y="601"/>
                    </a:lnTo>
                    <a:lnTo>
                      <a:pt x="11" y="604"/>
                    </a:lnTo>
                    <a:lnTo>
                      <a:pt x="9" y="606"/>
                    </a:lnTo>
                    <a:lnTo>
                      <a:pt x="7" y="609"/>
                    </a:lnTo>
                    <a:lnTo>
                      <a:pt x="9" y="611"/>
                    </a:lnTo>
                    <a:lnTo>
                      <a:pt x="9" y="612"/>
                    </a:lnTo>
                    <a:lnTo>
                      <a:pt x="10" y="622"/>
                    </a:lnTo>
                    <a:lnTo>
                      <a:pt x="11" y="630"/>
                    </a:lnTo>
                    <a:lnTo>
                      <a:pt x="11" y="637"/>
                    </a:lnTo>
                    <a:lnTo>
                      <a:pt x="11" y="646"/>
                    </a:lnTo>
                    <a:lnTo>
                      <a:pt x="9" y="654"/>
                    </a:lnTo>
                    <a:lnTo>
                      <a:pt x="6" y="658"/>
                    </a:lnTo>
                    <a:lnTo>
                      <a:pt x="5" y="660"/>
                    </a:lnTo>
                    <a:lnTo>
                      <a:pt x="4" y="661"/>
                    </a:lnTo>
                    <a:lnTo>
                      <a:pt x="2" y="661"/>
                    </a:lnTo>
                    <a:lnTo>
                      <a:pt x="1" y="661"/>
                    </a:lnTo>
                    <a:lnTo>
                      <a:pt x="1" y="663"/>
                    </a:lnTo>
                    <a:lnTo>
                      <a:pt x="0" y="666"/>
                    </a:lnTo>
                    <a:lnTo>
                      <a:pt x="0" y="670"/>
                    </a:lnTo>
                    <a:lnTo>
                      <a:pt x="0" y="672"/>
                    </a:lnTo>
                    <a:lnTo>
                      <a:pt x="1" y="674"/>
                    </a:lnTo>
                    <a:lnTo>
                      <a:pt x="1" y="676"/>
                    </a:lnTo>
                    <a:lnTo>
                      <a:pt x="1" y="677"/>
                    </a:lnTo>
                    <a:lnTo>
                      <a:pt x="0" y="680"/>
                    </a:lnTo>
                    <a:lnTo>
                      <a:pt x="0" y="681"/>
                    </a:lnTo>
                    <a:lnTo>
                      <a:pt x="1" y="682"/>
                    </a:lnTo>
                    <a:lnTo>
                      <a:pt x="2" y="686"/>
                    </a:lnTo>
                    <a:lnTo>
                      <a:pt x="5" y="687"/>
                    </a:lnTo>
                    <a:lnTo>
                      <a:pt x="5" y="686"/>
                    </a:lnTo>
                    <a:lnTo>
                      <a:pt x="6" y="687"/>
                    </a:lnTo>
                    <a:lnTo>
                      <a:pt x="6" y="688"/>
                    </a:lnTo>
                    <a:lnTo>
                      <a:pt x="7" y="688"/>
                    </a:lnTo>
                    <a:lnTo>
                      <a:pt x="9" y="687"/>
                    </a:lnTo>
                    <a:lnTo>
                      <a:pt x="9" y="688"/>
                    </a:lnTo>
                    <a:lnTo>
                      <a:pt x="14" y="690"/>
                    </a:lnTo>
                    <a:lnTo>
                      <a:pt x="15" y="690"/>
                    </a:lnTo>
                    <a:lnTo>
                      <a:pt x="16" y="691"/>
                    </a:lnTo>
                    <a:lnTo>
                      <a:pt x="16" y="695"/>
                    </a:lnTo>
                    <a:lnTo>
                      <a:pt x="22" y="707"/>
                    </a:lnTo>
                    <a:lnTo>
                      <a:pt x="27" y="708"/>
                    </a:lnTo>
                    <a:lnTo>
                      <a:pt x="34" y="709"/>
                    </a:lnTo>
                    <a:lnTo>
                      <a:pt x="39" y="713"/>
                    </a:lnTo>
                    <a:lnTo>
                      <a:pt x="43" y="718"/>
                    </a:lnTo>
                    <a:lnTo>
                      <a:pt x="47" y="725"/>
                    </a:lnTo>
                    <a:lnTo>
                      <a:pt x="50" y="731"/>
                    </a:lnTo>
                    <a:lnTo>
                      <a:pt x="51" y="734"/>
                    </a:lnTo>
                    <a:lnTo>
                      <a:pt x="53" y="736"/>
                    </a:lnTo>
                    <a:lnTo>
                      <a:pt x="54" y="740"/>
                    </a:lnTo>
                    <a:lnTo>
                      <a:pt x="54" y="742"/>
                    </a:lnTo>
                    <a:lnTo>
                      <a:pt x="54" y="750"/>
                    </a:lnTo>
                    <a:lnTo>
                      <a:pt x="54" y="755"/>
                    </a:lnTo>
                    <a:lnTo>
                      <a:pt x="54" y="757"/>
                    </a:lnTo>
                    <a:lnTo>
                      <a:pt x="51" y="761"/>
                    </a:lnTo>
                    <a:lnTo>
                      <a:pt x="51" y="766"/>
                    </a:lnTo>
                    <a:lnTo>
                      <a:pt x="51" y="770"/>
                    </a:lnTo>
                    <a:lnTo>
                      <a:pt x="51" y="772"/>
                    </a:lnTo>
                    <a:lnTo>
                      <a:pt x="51" y="773"/>
                    </a:lnTo>
                    <a:lnTo>
                      <a:pt x="48" y="772"/>
                    </a:lnTo>
                    <a:lnTo>
                      <a:pt x="47" y="772"/>
                    </a:lnTo>
                    <a:lnTo>
                      <a:pt x="45" y="772"/>
                    </a:lnTo>
                    <a:lnTo>
                      <a:pt x="44" y="775"/>
                    </a:lnTo>
                    <a:lnTo>
                      <a:pt x="44" y="779"/>
                    </a:lnTo>
                    <a:lnTo>
                      <a:pt x="42" y="785"/>
                    </a:lnTo>
                    <a:lnTo>
                      <a:pt x="39" y="790"/>
                    </a:lnTo>
                    <a:lnTo>
                      <a:pt x="36" y="795"/>
                    </a:lnTo>
                    <a:lnTo>
                      <a:pt x="34" y="801"/>
                    </a:lnTo>
                    <a:lnTo>
                      <a:pt x="33" y="810"/>
                    </a:lnTo>
                    <a:lnTo>
                      <a:pt x="32" y="817"/>
                    </a:lnTo>
                    <a:lnTo>
                      <a:pt x="32" y="822"/>
                    </a:lnTo>
                    <a:lnTo>
                      <a:pt x="33" y="826"/>
                    </a:lnTo>
                    <a:lnTo>
                      <a:pt x="39" y="843"/>
                    </a:lnTo>
                    <a:lnTo>
                      <a:pt x="43" y="846"/>
                    </a:lnTo>
                    <a:lnTo>
                      <a:pt x="45" y="849"/>
                    </a:lnTo>
                    <a:lnTo>
                      <a:pt x="47" y="850"/>
                    </a:lnTo>
                    <a:lnTo>
                      <a:pt x="51" y="849"/>
                    </a:lnTo>
                    <a:lnTo>
                      <a:pt x="55" y="849"/>
                    </a:lnTo>
                    <a:lnTo>
                      <a:pt x="59" y="853"/>
                    </a:lnTo>
                    <a:lnTo>
                      <a:pt x="64" y="855"/>
                    </a:lnTo>
                    <a:lnTo>
                      <a:pt x="66" y="853"/>
                    </a:lnTo>
                    <a:lnTo>
                      <a:pt x="70" y="846"/>
                    </a:lnTo>
                    <a:lnTo>
                      <a:pt x="72" y="843"/>
                    </a:lnTo>
                    <a:lnTo>
                      <a:pt x="74" y="840"/>
                    </a:lnTo>
                    <a:lnTo>
                      <a:pt x="75" y="838"/>
                    </a:lnTo>
                    <a:lnTo>
                      <a:pt x="77" y="837"/>
                    </a:lnTo>
                    <a:lnTo>
                      <a:pt x="86" y="832"/>
                    </a:lnTo>
                    <a:lnTo>
                      <a:pt x="89" y="832"/>
                    </a:lnTo>
                    <a:lnTo>
                      <a:pt x="94" y="830"/>
                    </a:lnTo>
                    <a:lnTo>
                      <a:pt x="98" y="828"/>
                    </a:lnTo>
                    <a:lnTo>
                      <a:pt x="99" y="826"/>
                    </a:lnTo>
                    <a:lnTo>
                      <a:pt x="99" y="824"/>
                    </a:lnTo>
                    <a:lnTo>
                      <a:pt x="98" y="821"/>
                    </a:lnTo>
                    <a:lnTo>
                      <a:pt x="98" y="817"/>
                    </a:lnTo>
                    <a:lnTo>
                      <a:pt x="99" y="801"/>
                    </a:lnTo>
                    <a:lnTo>
                      <a:pt x="100" y="797"/>
                    </a:lnTo>
                    <a:lnTo>
                      <a:pt x="104" y="795"/>
                    </a:lnTo>
                    <a:lnTo>
                      <a:pt x="108" y="794"/>
                    </a:lnTo>
                    <a:lnTo>
                      <a:pt x="113" y="794"/>
                    </a:lnTo>
                    <a:lnTo>
                      <a:pt x="120" y="788"/>
                    </a:lnTo>
                    <a:lnTo>
                      <a:pt x="123" y="786"/>
                    </a:lnTo>
                    <a:lnTo>
                      <a:pt x="125" y="785"/>
                    </a:lnTo>
                    <a:lnTo>
                      <a:pt x="127" y="775"/>
                    </a:lnTo>
                    <a:lnTo>
                      <a:pt x="130" y="773"/>
                    </a:lnTo>
                    <a:lnTo>
                      <a:pt x="131" y="770"/>
                    </a:lnTo>
                    <a:lnTo>
                      <a:pt x="132" y="770"/>
                    </a:lnTo>
                    <a:lnTo>
                      <a:pt x="136" y="770"/>
                    </a:lnTo>
                    <a:lnTo>
                      <a:pt x="138" y="772"/>
                    </a:lnTo>
                    <a:lnTo>
                      <a:pt x="142" y="774"/>
                    </a:lnTo>
                    <a:lnTo>
                      <a:pt x="143" y="775"/>
                    </a:lnTo>
                    <a:lnTo>
                      <a:pt x="145" y="777"/>
                    </a:lnTo>
                    <a:lnTo>
                      <a:pt x="145" y="779"/>
                    </a:lnTo>
                    <a:lnTo>
                      <a:pt x="143" y="779"/>
                    </a:lnTo>
                    <a:lnTo>
                      <a:pt x="142" y="780"/>
                    </a:lnTo>
                    <a:lnTo>
                      <a:pt x="141" y="780"/>
                    </a:lnTo>
                    <a:lnTo>
                      <a:pt x="141" y="779"/>
                    </a:lnTo>
                    <a:lnTo>
                      <a:pt x="140" y="778"/>
                    </a:lnTo>
                    <a:lnTo>
                      <a:pt x="138" y="779"/>
                    </a:lnTo>
                    <a:lnTo>
                      <a:pt x="138" y="781"/>
                    </a:lnTo>
                    <a:lnTo>
                      <a:pt x="138" y="784"/>
                    </a:lnTo>
                    <a:lnTo>
                      <a:pt x="141" y="785"/>
                    </a:lnTo>
                    <a:lnTo>
                      <a:pt x="142" y="784"/>
                    </a:lnTo>
                    <a:lnTo>
                      <a:pt x="143" y="781"/>
                    </a:lnTo>
                    <a:lnTo>
                      <a:pt x="145" y="780"/>
                    </a:lnTo>
                    <a:lnTo>
                      <a:pt x="148" y="779"/>
                    </a:lnTo>
                    <a:lnTo>
                      <a:pt x="152" y="779"/>
                    </a:lnTo>
                    <a:lnTo>
                      <a:pt x="157" y="781"/>
                    </a:lnTo>
                    <a:lnTo>
                      <a:pt x="162" y="783"/>
                    </a:lnTo>
                    <a:lnTo>
                      <a:pt x="167" y="784"/>
                    </a:lnTo>
                    <a:lnTo>
                      <a:pt x="172" y="785"/>
                    </a:lnTo>
                    <a:lnTo>
                      <a:pt x="175" y="788"/>
                    </a:lnTo>
                    <a:lnTo>
                      <a:pt x="178" y="790"/>
                    </a:lnTo>
                    <a:lnTo>
                      <a:pt x="179" y="791"/>
                    </a:lnTo>
                    <a:lnTo>
                      <a:pt x="180" y="793"/>
                    </a:lnTo>
                    <a:lnTo>
                      <a:pt x="183" y="791"/>
                    </a:lnTo>
                    <a:lnTo>
                      <a:pt x="186" y="790"/>
                    </a:lnTo>
                    <a:lnTo>
                      <a:pt x="189" y="790"/>
                    </a:lnTo>
                    <a:lnTo>
                      <a:pt x="190" y="789"/>
                    </a:lnTo>
                    <a:lnTo>
                      <a:pt x="195" y="785"/>
                    </a:lnTo>
                    <a:lnTo>
                      <a:pt x="196" y="783"/>
                    </a:lnTo>
                    <a:lnTo>
                      <a:pt x="196" y="781"/>
                    </a:lnTo>
                    <a:lnTo>
                      <a:pt x="197" y="781"/>
                    </a:lnTo>
                    <a:lnTo>
                      <a:pt x="198" y="780"/>
                    </a:lnTo>
                    <a:lnTo>
                      <a:pt x="200" y="779"/>
                    </a:lnTo>
                    <a:lnTo>
                      <a:pt x="201" y="777"/>
                    </a:lnTo>
                    <a:lnTo>
                      <a:pt x="202" y="777"/>
                    </a:lnTo>
                    <a:lnTo>
                      <a:pt x="206" y="777"/>
                    </a:lnTo>
                    <a:lnTo>
                      <a:pt x="208" y="775"/>
                    </a:lnTo>
                    <a:lnTo>
                      <a:pt x="211" y="774"/>
                    </a:lnTo>
                    <a:lnTo>
                      <a:pt x="212" y="774"/>
                    </a:lnTo>
                    <a:lnTo>
                      <a:pt x="212" y="772"/>
                    </a:lnTo>
                    <a:lnTo>
                      <a:pt x="212" y="770"/>
                    </a:lnTo>
                    <a:lnTo>
                      <a:pt x="211" y="769"/>
                    </a:lnTo>
                    <a:lnTo>
                      <a:pt x="208" y="769"/>
                    </a:lnTo>
                    <a:lnTo>
                      <a:pt x="206" y="768"/>
                    </a:lnTo>
                    <a:lnTo>
                      <a:pt x="206" y="764"/>
                    </a:lnTo>
                    <a:lnTo>
                      <a:pt x="206" y="763"/>
                    </a:lnTo>
                    <a:lnTo>
                      <a:pt x="205" y="762"/>
                    </a:lnTo>
                    <a:lnTo>
                      <a:pt x="200" y="758"/>
                    </a:lnTo>
                    <a:lnTo>
                      <a:pt x="195" y="756"/>
                    </a:lnTo>
                    <a:lnTo>
                      <a:pt x="190" y="755"/>
                    </a:lnTo>
                    <a:lnTo>
                      <a:pt x="187" y="755"/>
                    </a:lnTo>
                    <a:lnTo>
                      <a:pt x="184" y="753"/>
                    </a:lnTo>
                    <a:lnTo>
                      <a:pt x="180" y="751"/>
                    </a:lnTo>
                    <a:lnTo>
                      <a:pt x="178" y="748"/>
                    </a:lnTo>
                    <a:lnTo>
                      <a:pt x="176" y="746"/>
                    </a:lnTo>
                    <a:lnTo>
                      <a:pt x="175" y="745"/>
                    </a:lnTo>
                    <a:lnTo>
                      <a:pt x="174" y="742"/>
                    </a:lnTo>
                    <a:lnTo>
                      <a:pt x="172" y="739"/>
                    </a:lnTo>
                    <a:lnTo>
                      <a:pt x="172" y="737"/>
                    </a:lnTo>
                    <a:lnTo>
                      <a:pt x="170" y="735"/>
                    </a:lnTo>
                    <a:lnTo>
                      <a:pt x="168" y="734"/>
                    </a:lnTo>
                    <a:lnTo>
                      <a:pt x="165" y="731"/>
                    </a:lnTo>
                    <a:lnTo>
                      <a:pt x="163" y="730"/>
                    </a:lnTo>
                    <a:lnTo>
                      <a:pt x="160" y="729"/>
                    </a:lnTo>
                    <a:lnTo>
                      <a:pt x="158" y="725"/>
                    </a:lnTo>
                    <a:lnTo>
                      <a:pt x="156" y="721"/>
                    </a:lnTo>
                    <a:lnTo>
                      <a:pt x="154" y="718"/>
                    </a:lnTo>
                    <a:lnTo>
                      <a:pt x="152" y="718"/>
                    </a:lnTo>
                    <a:lnTo>
                      <a:pt x="151" y="715"/>
                    </a:lnTo>
                    <a:lnTo>
                      <a:pt x="149" y="713"/>
                    </a:lnTo>
                    <a:lnTo>
                      <a:pt x="148" y="710"/>
                    </a:lnTo>
                    <a:lnTo>
                      <a:pt x="142" y="706"/>
                    </a:lnTo>
                    <a:lnTo>
                      <a:pt x="141" y="704"/>
                    </a:lnTo>
                    <a:lnTo>
                      <a:pt x="140" y="706"/>
                    </a:lnTo>
                    <a:lnTo>
                      <a:pt x="138" y="707"/>
                    </a:lnTo>
                    <a:lnTo>
                      <a:pt x="134" y="707"/>
                    </a:lnTo>
                    <a:lnTo>
                      <a:pt x="129" y="708"/>
                    </a:lnTo>
                    <a:lnTo>
                      <a:pt x="125" y="710"/>
                    </a:lnTo>
                    <a:lnTo>
                      <a:pt x="120" y="710"/>
                    </a:lnTo>
                    <a:lnTo>
                      <a:pt x="116" y="709"/>
                    </a:lnTo>
                    <a:lnTo>
                      <a:pt x="114" y="708"/>
                    </a:lnTo>
                    <a:lnTo>
                      <a:pt x="108" y="703"/>
                    </a:lnTo>
                    <a:lnTo>
                      <a:pt x="104" y="698"/>
                    </a:lnTo>
                    <a:lnTo>
                      <a:pt x="102" y="697"/>
                    </a:lnTo>
                    <a:lnTo>
                      <a:pt x="98" y="695"/>
                    </a:lnTo>
                    <a:lnTo>
                      <a:pt x="94" y="692"/>
                    </a:lnTo>
                    <a:lnTo>
                      <a:pt x="93" y="691"/>
                    </a:lnTo>
                    <a:lnTo>
                      <a:pt x="92" y="688"/>
                    </a:lnTo>
                    <a:lnTo>
                      <a:pt x="88" y="687"/>
                    </a:lnTo>
                    <a:lnTo>
                      <a:pt x="82" y="685"/>
                    </a:lnTo>
                    <a:lnTo>
                      <a:pt x="78" y="684"/>
                    </a:lnTo>
                    <a:lnTo>
                      <a:pt x="77" y="681"/>
                    </a:lnTo>
                    <a:lnTo>
                      <a:pt x="76" y="679"/>
                    </a:lnTo>
                    <a:lnTo>
                      <a:pt x="76" y="672"/>
                    </a:lnTo>
                    <a:lnTo>
                      <a:pt x="80" y="658"/>
                    </a:lnTo>
                    <a:lnTo>
                      <a:pt x="83" y="644"/>
                    </a:lnTo>
                    <a:lnTo>
                      <a:pt x="93" y="627"/>
                    </a:lnTo>
                    <a:lnTo>
                      <a:pt x="99" y="619"/>
                    </a:lnTo>
                    <a:lnTo>
                      <a:pt x="104" y="615"/>
                    </a:lnTo>
                    <a:lnTo>
                      <a:pt x="108" y="614"/>
                    </a:lnTo>
                    <a:lnTo>
                      <a:pt x="109" y="614"/>
                    </a:lnTo>
                    <a:lnTo>
                      <a:pt x="111" y="614"/>
                    </a:lnTo>
                    <a:lnTo>
                      <a:pt x="114" y="614"/>
                    </a:lnTo>
                    <a:lnTo>
                      <a:pt x="116" y="615"/>
                    </a:lnTo>
                    <a:lnTo>
                      <a:pt x="119" y="616"/>
                    </a:lnTo>
                    <a:lnTo>
                      <a:pt x="120" y="617"/>
                    </a:lnTo>
                    <a:lnTo>
                      <a:pt x="123" y="616"/>
                    </a:lnTo>
                    <a:lnTo>
                      <a:pt x="129" y="615"/>
                    </a:lnTo>
                    <a:lnTo>
                      <a:pt x="131" y="614"/>
                    </a:lnTo>
                    <a:lnTo>
                      <a:pt x="134" y="614"/>
                    </a:lnTo>
                    <a:lnTo>
                      <a:pt x="137" y="614"/>
                    </a:lnTo>
                    <a:lnTo>
                      <a:pt x="141" y="614"/>
                    </a:lnTo>
                    <a:lnTo>
                      <a:pt x="145" y="616"/>
                    </a:lnTo>
                    <a:lnTo>
                      <a:pt x="146" y="619"/>
                    </a:lnTo>
                    <a:lnTo>
                      <a:pt x="149" y="621"/>
                    </a:lnTo>
                    <a:lnTo>
                      <a:pt x="151" y="624"/>
                    </a:lnTo>
                    <a:lnTo>
                      <a:pt x="151" y="626"/>
                    </a:lnTo>
                    <a:lnTo>
                      <a:pt x="151" y="627"/>
                    </a:lnTo>
                    <a:lnTo>
                      <a:pt x="152" y="627"/>
                    </a:lnTo>
                    <a:lnTo>
                      <a:pt x="153" y="628"/>
                    </a:lnTo>
                    <a:lnTo>
                      <a:pt x="152" y="628"/>
                    </a:lnTo>
                    <a:lnTo>
                      <a:pt x="152" y="630"/>
                    </a:lnTo>
                    <a:lnTo>
                      <a:pt x="152" y="631"/>
                    </a:lnTo>
                    <a:lnTo>
                      <a:pt x="153" y="631"/>
                    </a:lnTo>
                    <a:lnTo>
                      <a:pt x="156" y="631"/>
                    </a:lnTo>
                    <a:lnTo>
                      <a:pt x="157" y="631"/>
                    </a:lnTo>
                    <a:lnTo>
                      <a:pt x="158" y="635"/>
                    </a:lnTo>
                    <a:lnTo>
                      <a:pt x="159" y="636"/>
                    </a:lnTo>
                    <a:lnTo>
                      <a:pt x="160" y="637"/>
                    </a:lnTo>
                    <a:lnTo>
                      <a:pt x="162" y="638"/>
                    </a:lnTo>
                    <a:lnTo>
                      <a:pt x="165" y="639"/>
                    </a:lnTo>
                    <a:lnTo>
                      <a:pt x="167" y="643"/>
                    </a:lnTo>
                    <a:lnTo>
                      <a:pt x="169" y="648"/>
                    </a:lnTo>
                    <a:lnTo>
                      <a:pt x="172" y="654"/>
                    </a:lnTo>
                    <a:lnTo>
                      <a:pt x="173" y="657"/>
                    </a:lnTo>
                    <a:lnTo>
                      <a:pt x="175" y="659"/>
                    </a:lnTo>
                    <a:lnTo>
                      <a:pt x="179" y="660"/>
                    </a:lnTo>
                    <a:lnTo>
                      <a:pt x="181" y="663"/>
                    </a:lnTo>
                    <a:lnTo>
                      <a:pt x="183" y="666"/>
                    </a:lnTo>
                    <a:lnTo>
                      <a:pt x="180" y="664"/>
                    </a:lnTo>
                    <a:lnTo>
                      <a:pt x="176" y="663"/>
                    </a:lnTo>
                    <a:lnTo>
                      <a:pt x="175" y="664"/>
                    </a:lnTo>
                    <a:lnTo>
                      <a:pt x="175" y="665"/>
                    </a:lnTo>
                    <a:lnTo>
                      <a:pt x="176" y="668"/>
                    </a:lnTo>
                    <a:lnTo>
                      <a:pt x="178" y="669"/>
                    </a:lnTo>
                    <a:lnTo>
                      <a:pt x="180" y="669"/>
                    </a:lnTo>
                    <a:lnTo>
                      <a:pt x="180" y="670"/>
                    </a:lnTo>
                    <a:lnTo>
                      <a:pt x="181" y="671"/>
                    </a:lnTo>
                    <a:lnTo>
                      <a:pt x="184" y="671"/>
                    </a:lnTo>
                    <a:lnTo>
                      <a:pt x="185" y="671"/>
                    </a:lnTo>
                    <a:lnTo>
                      <a:pt x="186" y="670"/>
                    </a:lnTo>
                    <a:lnTo>
                      <a:pt x="187" y="668"/>
                    </a:lnTo>
                    <a:lnTo>
                      <a:pt x="190" y="665"/>
                    </a:lnTo>
                    <a:lnTo>
                      <a:pt x="196" y="658"/>
                    </a:lnTo>
                    <a:lnTo>
                      <a:pt x="203" y="648"/>
                    </a:lnTo>
                    <a:lnTo>
                      <a:pt x="208" y="644"/>
                    </a:lnTo>
                    <a:lnTo>
                      <a:pt x="212" y="642"/>
                    </a:lnTo>
                    <a:lnTo>
                      <a:pt x="228" y="630"/>
                    </a:lnTo>
                    <a:lnTo>
                      <a:pt x="246" y="616"/>
                    </a:lnTo>
                    <a:lnTo>
                      <a:pt x="262" y="610"/>
                    </a:lnTo>
                    <a:lnTo>
                      <a:pt x="272" y="606"/>
                    </a:lnTo>
                    <a:lnTo>
                      <a:pt x="282" y="605"/>
                    </a:lnTo>
                    <a:lnTo>
                      <a:pt x="289" y="605"/>
                    </a:lnTo>
                    <a:lnTo>
                      <a:pt x="296" y="606"/>
                    </a:lnTo>
                    <a:lnTo>
                      <a:pt x="303" y="609"/>
                    </a:lnTo>
                    <a:lnTo>
                      <a:pt x="303" y="610"/>
                    </a:lnTo>
                    <a:lnTo>
                      <a:pt x="304" y="610"/>
                    </a:lnTo>
                    <a:lnTo>
                      <a:pt x="305" y="610"/>
                    </a:lnTo>
                    <a:lnTo>
                      <a:pt x="306" y="609"/>
                    </a:lnTo>
                    <a:lnTo>
                      <a:pt x="307" y="609"/>
                    </a:lnTo>
                    <a:lnTo>
                      <a:pt x="309" y="609"/>
                    </a:lnTo>
                    <a:lnTo>
                      <a:pt x="307" y="610"/>
                    </a:lnTo>
                    <a:lnTo>
                      <a:pt x="318" y="616"/>
                    </a:lnTo>
                    <a:lnTo>
                      <a:pt x="321" y="619"/>
                    </a:lnTo>
                    <a:lnTo>
                      <a:pt x="323" y="620"/>
                    </a:lnTo>
                    <a:lnTo>
                      <a:pt x="326" y="621"/>
                    </a:lnTo>
                    <a:lnTo>
                      <a:pt x="328" y="624"/>
                    </a:lnTo>
                    <a:lnTo>
                      <a:pt x="331" y="626"/>
                    </a:lnTo>
                    <a:lnTo>
                      <a:pt x="333" y="630"/>
                    </a:lnTo>
                    <a:lnTo>
                      <a:pt x="338" y="632"/>
                    </a:lnTo>
                    <a:lnTo>
                      <a:pt x="338" y="633"/>
                    </a:lnTo>
                    <a:lnTo>
                      <a:pt x="339" y="635"/>
                    </a:lnTo>
                    <a:lnTo>
                      <a:pt x="349" y="636"/>
                    </a:lnTo>
                    <a:lnTo>
                      <a:pt x="356" y="638"/>
                    </a:lnTo>
                    <a:lnTo>
                      <a:pt x="361" y="639"/>
                    </a:lnTo>
                    <a:lnTo>
                      <a:pt x="365" y="642"/>
                    </a:lnTo>
                    <a:lnTo>
                      <a:pt x="372" y="652"/>
                    </a:lnTo>
                    <a:lnTo>
                      <a:pt x="380" y="659"/>
                    </a:lnTo>
                    <a:lnTo>
                      <a:pt x="385" y="663"/>
                    </a:lnTo>
                    <a:lnTo>
                      <a:pt x="388" y="664"/>
                    </a:lnTo>
                    <a:lnTo>
                      <a:pt x="391" y="668"/>
                    </a:lnTo>
                    <a:lnTo>
                      <a:pt x="394" y="670"/>
                    </a:lnTo>
                    <a:lnTo>
                      <a:pt x="398" y="670"/>
                    </a:lnTo>
                    <a:lnTo>
                      <a:pt x="401" y="671"/>
                    </a:lnTo>
                    <a:lnTo>
                      <a:pt x="402" y="672"/>
                    </a:lnTo>
                    <a:lnTo>
                      <a:pt x="405" y="676"/>
                    </a:lnTo>
                    <a:lnTo>
                      <a:pt x="409" y="679"/>
                    </a:lnTo>
                    <a:lnTo>
                      <a:pt x="412" y="680"/>
                    </a:lnTo>
                    <a:lnTo>
                      <a:pt x="413" y="680"/>
                    </a:lnTo>
                    <a:lnTo>
                      <a:pt x="420" y="684"/>
                    </a:lnTo>
                    <a:lnTo>
                      <a:pt x="430" y="687"/>
                    </a:lnTo>
                    <a:lnTo>
                      <a:pt x="434" y="691"/>
                    </a:lnTo>
                    <a:lnTo>
                      <a:pt x="437" y="693"/>
                    </a:lnTo>
                    <a:lnTo>
                      <a:pt x="446" y="696"/>
                    </a:lnTo>
                    <a:lnTo>
                      <a:pt x="448" y="698"/>
                    </a:lnTo>
                    <a:lnTo>
                      <a:pt x="453" y="701"/>
                    </a:lnTo>
                    <a:lnTo>
                      <a:pt x="457" y="703"/>
                    </a:lnTo>
                    <a:lnTo>
                      <a:pt x="461" y="704"/>
                    </a:lnTo>
                    <a:lnTo>
                      <a:pt x="468" y="706"/>
                    </a:lnTo>
                    <a:lnTo>
                      <a:pt x="473" y="707"/>
                    </a:lnTo>
                    <a:lnTo>
                      <a:pt x="476" y="708"/>
                    </a:lnTo>
                    <a:lnTo>
                      <a:pt x="481" y="712"/>
                    </a:lnTo>
                    <a:lnTo>
                      <a:pt x="486" y="715"/>
                    </a:lnTo>
                    <a:lnTo>
                      <a:pt x="500" y="724"/>
                    </a:lnTo>
                    <a:lnTo>
                      <a:pt x="506" y="730"/>
                    </a:lnTo>
                    <a:lnTo>
                      <a:pt x="510" y="735"/>
                    </a:lnTo>
                    <a:lnTo>
                      <a:pt x="510" y="736"/>
                    </a:lnTo>
                    <a:lnTo>
                      <a:pt x="514" y="741"/>
                    </a:lnTo>
                    <a:lnTo>
                      <a:pt x="518" y="744"/>
                    </a:lnTo>
                    <a:lnTo>
                      <a:pt x="522" y="748"/>
                    </a:lnTo>
                    <a:lnTo>
                      <a:pt x="522" y="742"/>
                    </a:lnTo>
                    <a:lnTo>
                      <a:pt x="522" y="737"/>
                    </a:lnTo>
                    <a:lnTo>
                      <a:pt x="523" y="734"/>
                    </a:lnTo>
                    <a:lnTo>
                      <a:pt x="527" y="728"/>
                    </a:lnTo>
                    <a:lnTo>
                      <a:pt x="529" y="725"/>
                    </a:lnTo>
                    <a:lnTo>
                      <a:pt x="530" y="723"/>
                    </a:lnTo>
                    <a:lnTo>
                      <a:pt x="532" y="718"/>
                    </a:lnTo>
                    <a:lnTo>
                      <a:pt x="533" y="713"/>
                    </a:lnTo>
                    <a:lnTo>
                      <a:pt x="534" y="709"/>
                    </a:lnTo>
                    <a:lnTo>
                      <a:pt x="534" y="698"/>
                    </a:lnTo>
                    <a:lnTo>
                      <a:pt x="535" y="696"/>
                    </a:lnTo>
                    <a:lnTo>
                      <a:pt x="536" y="695"/>
                    </a:lnTo>
                    <a:lnTo>
                      <a:pt x="535" y="692"/>
                    </a:lnTo>
                    <a:lnTo>
                      <a:pt x="533" y="685"/>
                    </a:lnTo>
                    <a:lnTo>
                      <a:pt x="532" y="681"/>
                    </a:lnTo>
                    <a:lnTo>
                      <a:pt x="533" y="679"/>
                    </a:lnTo>
                    <a:lnTo>
                      <a:pt x="533" y="674"/>
                    </a:lnTo>
                    <a:lnTo>
                      <a:pt x="535" y="668"/>
                    </a:lnTo>
                    <a:lnTo>
                      <a:pt x="541" y="654"/>
                    </a:lnTo>
                    <a:lnTo>
                      <a:pt x="550" y="638"/>
                    </a:lnTo>
                    <a:lnTo>
                      <a:pt x="561" y="621"/>
                    </a:lnTo>
                    <a:lnTo>
                      <a:pt x="572" y="606"/>
                    </a:lnTo>
                    <a:lnTo>
                      <a:pt x="583" y="595"/>
                    </a:lnTo>
                    <a:lnTo>
                      <a:pt x="598" y="581"/>
                    </a:lnTo>
                    <a:lnTo>
                      <a:pt x="612" y="566"/>
                    </a:lnTo>
                    <a:lnTo>
                      <a:pt x="621" y="559"/>
                    </a:lnTo>
                    <a:lnTo>
                      <a:pt x="630" y="551"/>
                    </a:lnTo>
                    <a:lnTo>
                      <a:pt x="645" y="541"/>
                    </a:lnTo>
                    <a:lnTo>
                      <a:pt x="648" y="540"/>
                    </a:lnTo>
                    <a:lnTo>
                      <a:pt x="650" y="539"/>
                    </a:lnTo>
                    <a:lnTo>
                      <a:pt x="654" y="537"/>
                    </a:lnTo>
                    <a:lnTo>
                      <a:pt x="658" y="534"/>
                    </a:lnTo>
                    <a:lnTo>
                      <a:pt x="669" y="530"/>
                    </a:lnTo>
                    <a:lnTo>
                      <a:pt x="681" y="528"/>
                    </a:lnTo>
                    <a:lnTo>
                      <a:pt x="683" y="528"/>
                    </a:lnTo>
                    <a:lnTo>
                      <a:pt x="683" y="529"/>
                    </a:lnTo>
                    <a:lnTo>
                      <a:pt x="685" y="530"/>
                    </a:lnTo>
                    <a:lnTo>
                      <a:pt x="686" y="530"/>
                    </a:lnTo>
                    <a:lnTo>
                      <a:pt x="687" y="530"/>
                    </a:lnTo>
                    <a:lnTo>
                      <a:pt x="688" y="529"/>
                    </a:lnTo>
                    <a:lnTo>
                      <a:pt x="690" y="530"/>
                    </a:lnTo>
                    <a:lnTo>
                      <a:pt x="691" y="532"/>
                    </a:lnTo>
                    <a:lnTo>
                      <a:pt x="690" y="532"/>
                    </a:lnTo>
                    <a:lnTo>
                      <a:pt x="692" y="533"/>
                    </a:lnTo>
                    <a:lnTo>
                      <a:pt x="692" y="534"/>
                    </a:lnTo>
                    <a:lnTo>
                      <a:pt x="691" y="535"/>
                    </a:lnTo>
                    <a:lnTo>
                      <a:pt x="690" y="535"/>
                    </a:lnTo>
                    <a:lnTo>
                      <a:pt x="691" y="537"/>
                    </a:lnTo>
                    <a:lnTo>
                      <a:pt x="693" y="537"/>
                    </a:lnTo>
                    <a:lnTo>
                      <a:pt x="694" y="537"/>
                    </a:lnTo>
                    <a:lnTo>
                      <a:pt x="697" y="538"/>
                    </a:lnTo>
                    <a:lnTo>
                      <a:pt x="702" y="540"/>
                    </a:lnTo>
                    <a:lnTo>
                      <a:pt x="704" y="541"/>
                    </a:lnTo>
                    <a:lnTo>
                      <a:pt x="707" y="541"/>
                    </a:lnTo>
                    <a:lnTo>
                      <a:pt x="710" y="541"/>
                    </a:lnTo>
                    <a:lnTo>
                      <a:pt x="713" y="540"/>
                    </a:lnTo>
                    <a:lnTo>
                      <a:pt x="717" y="540"/>
                    </a:lnTo>
                    <a:lnTo>
                      <a:pt x="721" y="540"/>
                    </a:lnTo>
                    <a:lnTo>
                      <a:pt x="731" y="540"/>
                    </a:lnTo>
                    <a:lnTo>
                      <a:pt x="736" y="541"/>
                    </a:lnTo>
                    <a:lnTo>
                      <a:pt x="741" y="543"/>
                    </a:lnTo>
                    <a:lnTo>
                      <a:pt x="748" y="544"/>
                    </a:lnTo>
                    <a:lnTo>
                      <a:pt x="754" y="543"/>
                    </a:lnTo>
                    <a:lnTo>
                      <a:pt x="751" y="541"/>
                    </a:lnTo>
                    <a:lnTo>
                      <a:pt x="747" y="538"/>
                    </a:lnTo>
                    <a:lnTo>
                      <a:pt x="745" y="535"/>
                    </a:lnTo>
                    <a:lnTo>
                      <a:pt x="746" y="529"/>
                    </a:lnTo>
                    <a:lnTo>
                      <a:pt x="748" y="526"/>
                    </a:lnTo>
                    <a:lnTo>
                      <a:pt x="751" y="522"/>
                    </a:lnTo>
                    <a:lnTo>
                      <a:pt x="756" y="518"/>
                    </a:lnTo>
                    <a:lnTo>
                      <a:pt x="759" y="518"/>
                    </a:lnTo>
                    <a:lnTo>
                      <a:pt x="763" y="519"/>
                    </a:lnTo>
                    <a:lnTo>
                      <a:pt x="764" y="519"/>
                    </a:lnTo>
                    <a:lnTo>
                      <a:pt x="763" y="518"/>
                    </a:lnTo>
                    <a:lnTo>
                      <a:pt x="763" y="517"/>
                    </a:lnTo>
                    <a:lnTo>
                      <a:pt x="767" y="516"/>
                    </a:lnTo>
                    <a:lnTo>
                      <a:pt x="770" y="516"/>
                    </a:lnTo>
                    <a:lnTo>
                      <a:pt x="775" y="518"/>
                    </a:lnTo>
                    <a:lnTo>
                      <a:pt x="777" y="521"/>
                    </a:lnTo>
                    <a:lnTo>
                      <a:pt x="777" y="522"/>
                    </a:lnTo>
                    <a:lnTo>
                      <a:pt x="777" y="523"/>
                    </a:lnTo>
                    <a:lnTo>
                      <a:pt x="777" y="524"/>
                    </a:lnTo>
                    <a:lnTo>
                      <a:pt x="774" y="524"/>
                    </a:lnTo>
                    <a:lnTo>
                      <a:pt x="773" y="526"/>
                    </a:lnTo>
                    <a:lnTo>
                      <a:pt x="772" y="526"/>
                    </a:lnTo>
                    <a:lnTo>
                      <a:pt x="768" y="526"/>
                    </a:lnTo>
                    <a:lnTo>
                      <a:pt x="764" y="523"/>
                    </a:lnTo>
                    <a:lnTo>
                      <a:pt x="764" y="522"/>
                    </a:lnTo>
                    <a:lnTo>
                      <a:pt x="763" y="521"/>
                    </a:lnTo>
                    <a:lnTo>
                      <a:pt x="762" y="522"/>
                    </a:lnTo>
                    <a:lnTo>
                      <a:pt x="761" y="523"/>
                    </a:lnTo>
                    <a:lnTo>
                      <a:pt x="762" y="524"/>
                    </a:lnTo>
                    <a:lnTo>
                      <a:pt x="762" y="526"/>
                    </a:lnTo>
                    <a:lnTo>
                      <a:pt x="762" y="527"/>
                    </a:lnTo>
                    <a:lnTo>
                      <a:pt x="763" y="527"/>
                    </a:lnTo>
                    <a:lnTo>
                      <a:pt x="764" y="528"/>
                    </a:lnTo>
                    <a:lnTo>
                      <a:pt x="764" y="529"/>
                    </a:lnTo>
                    <a:lnTo>
                      <a:pt x="766" y="530"/>
                    </a:lnTo>
                    <a:lnTo>
                      <a:pt x="767" y="532"/>
                    </a:lnTo>
                    <a:lnTo>
                      <a:pt x="768" y="533"/>
                    </a:lnTo>
                    <a:lnTo>
                      <a:pt x="769" y="533"/>
                    </a:lnTo>
                    <a:lnTo>
                      <a:pt x="770" y="533"/>
                    </a:lnTo>
                    <a:lnTo>
                      <a:pt x="773" y="532"/>
                    </a:lnTo>
                    <a:lnTo>
                      <a:pt x="774" y="533"/>
                    </a:lnTo>
                    <a:lnTo>
                      <a:pt x="775" y="533"/>
                    </a:lnTo>
                    <a:lnTo>
                      <a:pt x="775" y="532"/>
                    </a:lnTo>
                    <a:lnTo>
                      <a:pt x="779" y="533"/>
                    </a:lnTo>
                    <a:lnTo>
                      <a:pt x="781" y="533"/>
                    </a:lnTo>
                    <a:lnTo>
                      <a:pt x="784" y="532"/>
                    </a:lnTo>
                    <a:lnTo>
                      <a:pt x="785" y="530"/>
                    </a:lnTo>
                    <a:lnTo>
                      <a:pt x="789" y="530"/>
                    </a:lnTo>
                    <a:lnTo>
                      <a:pt x="790" y="530"/>
                    </a:lnTo>
                    <a:lnTo>
                      <a:pt x="790" y="529"/>
                    </a:lnTo>
                    <a:lnTo>
                      <a:pt x="790" y="526"/>
                    </a:lnTo>
                    <a:lnTo>
                      <a:pt x="791" y="524"/>
                    </a:lnTo>
                    <a:lnTo>
                      <a:pt x="792" y="523"/>
                    </a:lnTo>
                    <a:lnTo>
                      <a:pt x="795" y="522"/>
                    </a:lnTo>
                    <a:lnTo>
                      <a:pt x="796" y="519"/>
                    </a:lnTo>
                    <a:lnTo>
                      <a:pt x="797" y="516"/>
                    </a:lnTo>
                    <a:lnTo>
                      <a:pt x="802" y="513"/>
                    </a:lnTo>
                    <a:lnTo>
                      <a:pt x="803" y="513"/>
                    </a:lnTo>
                    <a:lnTo>
                      <a:pt x="802" y="511"/>
                    </a:lnTo>
                    <a:lnTo>
                      <a:pt x="802" y="507"/>
                    </a:lnTo>
                    <a:lnTo>
                      <a:pt x="803" y="505"/>
                    </a:lnTo>
                    <a:lnTo>
                      <a:pt x="805" y="503"/>
                    </a:lnTo>
                    <a:lnTo>
                      <a:pt x="806" y="502"/>
                    </a:lnTo>
                    <a:lnTo>
                      <a:pt x="810" y="500"/>
                    </a:lnTo>
                    <a:lnTo>
                      <a:pt x="812" y="500"/>
                    </a:lnTo>
                    <a:lnTo>
                      <a:pt x="815" y="501"/>
                    </a:lnTo>
                    <a:lnTo>
                      <a:pt x="817" y="501"/>
                    </a:lnTo>
                    <a:lnTo>
                      <a:pt x="819" y="500"/>
                    </a:lnTo>
                    <a:lnTo>
                      <a:pt x="822" y="499"/>
                    </a:lnTo>
                    <a:lnTo>
                      <a:pt x="827" y="496"/>
                    </a:lnTo>
                    <a:lnTo>
                      <a:pt x="830" y="495"/>
                    </a:lnTo>
                    <a:lnTo>
                      <a:pt x="832" y="495"/>
                    </a:lnTo>
                    <a:lnTo>
                      <a:pt x="834" y="495"/>
                    </a:lnTo>
                    <a:lnTo>
                      <a:pt x="839" y="494"/>
                    </a:lnTo>
                    <a:lnTo>
                      <a:pt x="849" y="492"/>
                    </a:lnTo>
                    <a:lnTo>
                      <a:pt x="855" y="491"/>
                    </a:lnTo>
                    <a:lnTo>
                      <a:pt x="857" y="491"/>
                    </a:lnTo>
                    <a:lnTo>
                      <a:pt x="859" y="492"/>
                    </a:lnTo>
                    <a:lnTo>
                      <a:pt x="861" y="495"/>
                    </a:lnTo>
                    <a:lnTo>
                      <a:pt x="861" y="496"/>
                    </a:lnTo>
                    <a:lnTo>
                      <a:pt x="860" y="496"/>
                    </a:lnTo>
                    <a:lnTo>
                      <a:pt x="861" y="497"/>
                    </a:lnTo>
                    <a:lnTo>
                      <a:pt x="863" y="496"/>
                    </a:lnTo>
                    <a:lnTo>
                      <a:pt x="865" y="495"/>
                    </a:lnTo>
                    <a:lnTo>
                      <a:pt x="862" y="494"/>
                    </a:lnTo>
                    <a:lnTo>
                      <a:pt x="862" y="492"/>
                    </a:lnTo>
                    <a:lnTo>
                      <a:pt x="865" y="491"/>
                    </a:lnTo>
                    <a:lnTo>
                      <a:pt x="866" y="491"/>
                    </a:lnTo>
                    <a:lnTo>
                      <a:pt x="865" y="490"/>
                    </a:lnTo>
                    <a:lnTo>
                      <a:pt x="863" y="489"/>
                    </a:lnTo>
                    <a:lnTo>
                      <a:pt x="867" y="486"/>
                    </a:lnTo>
                    <a:lnTo>
                      <a:pt x="868" y="486"/>
                    </a:lnTo>
                    <a:lnTo>
                      <a:pt x="870" y="485"/>
                    </a:lnTo>
                    <a:lnTo>
                      <a:pt x="868" y="484"/>
                    </a:lnTo>
                    <a:lnTo>
                      <a:pt x="868" y="483"/>
                    </a:lnTo>
                    <a:lnTo>
                      <a:pt x="870" y="481"/>
                    </a:lnTo>
                    <a:lnTo>
                      <a:pt x="870" y="479"/>
                    </a:lnTo>
                    <a:lnTo>
                      <a:pt x="870" y="477"/>
                    </a:lnTo>
                    <a:lnTo>
                      <a:pt x="871" y="475"/>
                    </a:lnTo>
                    <a:lnTo>
                      <a:pt x="871" y="473"/>
                    </a:lnTo>
                    <a:lnTo>
                      <a:pt x="872" y="472"/>
                    </a:lnTo>
                    <a:lnTo>
                      <a:pt x="873" y="472"/>
                    </a:lnTo>
                    <a:lnTo>
                      <a:pt x="875" y="472"/>
                    </a:lnTo>
                    <a:lnTo>
                      <a:pt x="875" y="473"/>
                    </a:lnTo>
                    <a:lnTo>
                      <a:pt x="876" y="472"/>
                    </a:lnTo>
                    <a:lnTo>
                      <a:pt x="876" y="470"/>
                    </a:lnTo>
                    <a:lnTo>
                      <a:pt x="877" y="469"/>
                    </a:lnTo>
                    <a:lnTo>
                      <a:pt x="877" y="467"/>
                    </a:lnTo>
                    <a:lnTo>
                      <a:pt x="877" y="466"/>
                    </a:lnTo>
                    <a:lnTo>
                      <a:pt x="881" y="464"/>
                    </a:lnTo>
                    <a:lnTo>
                      <a:pt x="882" y="464"/>
                    </a:lnTo>
                    <a:lnTo>
                      <a:pt x="881" y="463"/>
                    </a:lnTo>
                    <a:lnTo>
                      <a:pt x="881" y="462"/>
                    </a:lnTo>
                    <a:lnTo>
                      <a:pt x="882" y="462"/>
                    </a:lnTo>
                    <a:lnTo>
                      <a:pt x="883" y="463"/>
                    </a:lnTo>
                    <a:lnTo>
                      <a:pt x="882" y="463"/>
                    </a:lnTo>
                    <a:lnTo>
                      <a:pt x="883" y="464"/>
                    </a:lnTo>
                    <a:lnTo>
                      <a:pt x="887" y="464"/>
                    </a:lnTo>
                    <a:lnTo>
                      <a:pt x="888" y="466"/>
                    </a:lnTo>
                    <a:lnTo>
                      <a:pt x="889" y="464"/>
                    </a:lnTo>
                    <a:lnTo>
                      <a:pt x="890" y="463"/>
                    </a:lnTo>
                    <a:lnTo>
                      <a:pt x="893" y="462"/>
                    </a:lnTo>
                    <a:lnTo>
                      <a:pt x="895" y="462"/>
                    </a:lnTo>
                    <a:lnTo>
                      <a:pt x="897" y="462"/>
                    </a:lnTo>
                    <a:lnTo>
                      <a:pt x="897" y="461"/>
                    </a:lnTo>
                    <a:lnTo>
                      <a:pt x="898" y="461"/>
                    </a:lnTo>
                    <a:lnTo>
                      <a:pt x="899" y="461"/>
                    </a:lnTo>
                    <a:lnTo>
                      <a:pt x="900" y="459"/>
                    </a:lnTo>
                    <a:lnTo>
                      <a:pt x="901" y="459"/>
                    </a:lnTo>
                    <a:lnTo>
                      <a:pt x="903" y="458"/>
                    </a:lnTo>
                    <a:lnTo>
                      <a:pt x="904" y="458"/>
                    </a:lnTo>
                    <a:lnTo>
                      <a:pt x="905" y="456"/>
                    </a:lnTo>
                    <a:lnTo>
                      <a:pt x="906" y="456"/>
                    </a:lnTo>
                    <a:lnTo>
                      <a:pt x="908" y="454"/>
                    </a:lnTo>
                    <a:lnTo>
                      <a:pt x="908" y="453"/>
                    </a:lnTo>
                    <a:lnTo>
                      <a:pt x="908" y="452"/>
                    </a:lnTo>
                    <a:lnTo>
                      <a:pt x="909" y="451"/>
                    </a:lnTo>
                    <a:lnTo>
                      <a:pt x="908" y="450"/>
                    </a:lnTo>
                    <a:lnTo>
                      <a:pt x="905" y="451"/>
                    </a:lnTo>
                    <a:lnTo>
                      <a:pt x="904" y="451"/>
                    </a:lnTo>
                    <a:lnTo>
                      <a:pt x="901" y="450"/>
                    </a:lnTo>
                    <a:lnTo>
                      <a:pt x="900" y="450"/>
                    </a:lnTo>
                    <a:lnTo>
                      <a:pt x="900" y="448"/>
                    </a:lnTo>
                    <a:lnTo>
                      <a:pt x="899" y="448"/>
                    </a:lnTo>
                    <a:lnTo>
                      <a:pt x="899" y="450"/>
                    </a:lnTo>
                    <a:lnTo>
                      <a:pt x="898" y="450"/>
                    </a:lnTo>
                    <a:lnTo>
                      <a:pt x="897" y="450"/>
                    </a:lnTo>
                    <a:lnTo>
                      <a:pt x="895" y="451"/>
                    </a:lnTo>
                    <a:lnTo>
                      <a:pt x="893" y="452"/>
                    </a:lnTo>
                    <a:lnTo>
                      <a:pt x="886" y="450"/>
                    </a:lnTo>
                    <a:lnTo>
                      <a:pt x="884" y="451"/>
                    </a:lnTo>
                    <a:lnTo>
                      <a:pt x="883" y="452"/>
                    </a:lnTo>
                    <a:lnTo>
                      <a:pt x="882" y="454"/>
                    </a:lnTo>
                    <a:lnTo>
                      <a:pt x="879" y="456"/>
                    </a:lnTo>
                    <a:lnTo>
                      <a:pt x="877" y="457"/>
                    </a:lnTo>
                    <a:lnTo>
                      <a:pt x="875" y="458"/>
                    </a:lnTo>
                    <a:lnTo>
                      <a:pt x="872" y="462"/>
                    </a:lnTo>
                    <a:lnTo>
                      <a:pt x="871" y="463"/>
                    </a:lnTo>
                    <a:lnTo>
                      <a:pt x="870" y="463"/>
                    </a:lnTo>
                    <a:lnTo>
                      <a:pt x="870" y="464"/>
                    </a:lnTo>
                    <a:lnTo>
                      <a:pt x="868" y="466"/>
                    </a:lnTo>
                    <a:lnTo>
                      <a:pt x="866" y="467"/>
                    </a:lnTo>
                    <a:lnTo>
                      <a:pt x="866" y="466"/>
                    </a:lnTo>
                    <a:lnTo>
                      <a:pt x="865" y="467"/>
                    </a:lnTo>
                    <a:lnTo>
                      <a:pt x="865" y="469"/>
                    </a:lnTo>
                    <a:lnTo>
                      <a:pt x="863" y="470"/>
                    </a:lnTo>
                    <a:lnTo>
                      <a:pt x="862" y="472"/>
                    </a:lnTo>
                    <a:lnTo>
                      <a:pt x="861" y="473"/>
                    </a:lnTo>
                    <a:lnTo>
                      <a:pt x="861" y="474"/>
                    </a:lnTo>
                    <a:lnTo>
                      <a:pt x="861" y="475"/>
                    </a:lnTo>
                    <a:lnTo>
                      <a:pt x="862" y="475"/>
                    </a:lnTo>
                    <a:lnTo>
                      <a:pt x="865" y="480"/>
                    </a:lnTo>
                    <a:lnTo>
                      <a:pt x="862" y="483"/>
                    </a:lnTo>
                    <a:lnTo>
                      <a:pt x="863" y="481"/>
                    </a:lnTo>
                    <a:lnTo>
                      <a:pt x="862" y="480"/>
                    </a:lnTo>
                    <a:lnTo>
                      <a:pt x="862" y="479"/>
                    </a:lnTo>
                    <a:lnTo>
                      <a:pt x="861" y="478"/>
                    </a:lnTo>
                    <a:lnTo>
                      <a:pt x="860" y="477"/>
                    </a:lnTo>
                    <a:lnTo>
                      <a:pt x="860" y="475"/>
                    </a:lnTo>
                    <a:lnTo>
                      <a:pt x="859" y="474"/>
                    </a:lnTo>
                    <a:lnTo>
                      <a:pt x="855" y="473"/>
                    </a:lnTo>
                    <a:lnTo>
                      <a:pt x="851" y="473"/>
                    </a:lnTo>
                    <a:lnTo>
                      <a:pt x="849" y="470"/>
                    </a:lnTo>
                    <a:lnTo>
                      <a:pt x="848" y="469"/>
                    </a:lnTo>
                    <a:lnTo>
                      <a:pt x="846" y="469"/>
                    </a:lnTo>
                    <a:lnTo>
                      <a:pt x="849" y="472"/>
                    </a:lnTo>
                    <a:lnTo>
                      <a:pt x="850" y="472"/>
                    </a:lnTo>
                    <a:lnTo>
                      <a:pt x="848" y="472"/>
                    </a:lnTo>
                    <a:lnTo>
                      <a:pt x="846" y="473"/>
                    </a:lnTo>
                    <a:lnTo>
                      <a:pt x="850" y="474"/>
                    </a:lnTo>
                    <a:lnTo>
                      <a:pt x="854" y="475"/>
                    </a:lnTo>
                    <a:lnTo>
                      <a:pt x="855" y="477"/>
                    </a:lnTo>
                    <a:lnTo>
                      <a:pt x="848" y="475"/>
                    </a:lnTo>
                    <a:lnTo>
                      <a:pt x="844" y="475"/>
                    </a:lnTo>
                    <a:lnTo>
                      <a:pt x="841" y="474"/>
                    </a:lnTo>
                    <a:lnTo>
                      <a:pt x="835" y="472"/>
                    </a:lnTo>
                    <a:lnTo>
                      <a:pt x="834" y="473"/>
                    </a:lnTo>
                    <a:lnTo>
                      <a:pt x="833" y="473"/>
                    </a:lnTo>
                    <a:lnTo>
                      <a:pt x="832" y="472"/>
                    </a:lnTo>
                    <a:lnTo>
                      <a:pt x="832" y="469"/>
                    </a:lnTo>
                    <a:lnTo>
                      <a:pt x="833" y="468"/>
                    </a:lnTo>
                    <a:lnTo>
                      <a:pt x="834" y="468"/>
                    </a:lnTo>
                    <a:lnTo>
                      <a:pt x="837" y="468"/>
                    </a:lnTo>
                    <a:lnTo>
                      <a:pt x="829" y="464"/>
                    </a:lnTo>
                    <a:lnTo>
                      <a:pt x="827" y="464"/>
                    </a:lnTo>
                    <a:lnTo>
                      <a:pt x="823" y="463"/>
                    </a:lnTo>
                    <a:lnTo>
                      <a:pt x="821" y="462"/>
                    </a:lnTo>
                    <a:lnTo>
                      <a:pt x="821" y="461"/>
                    </a:lnTo>
                    <a:lnTo>
                      <a:pt x="822" y="458"/>
                    </a:lnTo>
                    <a:lnTo>
                      <a:pt x="823" y="457"/>
                    </a:lnTo>
                    <a:lnTo>
                      <a:pt x="827" y="457"/>
                    </a:lnTo>
                    <a:lnTo>
                      <a:pt x="829" y="458"/>
                    </a:lnTo>
                    <a:lnTo>
                      <a:pt x="830" y="458"/>
                    </a:lnTo>
                    <a:lnTo>
                      <a:pt x="832" y="459"/>
                    </a:lnTo>
                    <a:lnTo>
                      <a:pt x="833" y="463"/>
                    </a:lnTo>
                    <a:lnTo>
                      <a:pt x="834" y="463"/>
                    </a:lnTo>
                    <a:lnTo>
                      <a:pt x="835" y="464"/>
                    </a:lnTo>
                    <a:lnTo>
                      <a:pt x="837" y="463"/>
                    </a:lnTo>
                    <a:lnTo>
                      <a:pt x="838" y="464"/>
                    </a:lnTo>
                    <a:lnTo>
                      <a:pt x="839" y="466"/>
                    </a:lnTo>
                    <a:lnTo>
                      <a:pt x="841" y="466"/>
                    </a:lnTo>
                    <a:lnTo>
                      <a:pt x="835" y="461"/>
                    </a:lnTo>
                    <a:lnTo>
                      <a:pt x="832" y="456"/>
                    </a:lnTo>
                    <a:lnTo>
                      <a:pt x="829" y="450"/>
                    </a:lnTo>
                    <a:lnTo>
                      <a:pt x="826" y="440"/>
                    </a:lnTo>
                    <a:lnTo>
                      <a:pt x="824" y="431"/>
                    </a:lnTo>
                    <a:lnTo>
                      <a:pt x="823" y="426"/>
                    </a:lnTo>
                    <a:lnTo>
                      <a:pt x="823" y="424"/>
                    </a:lnTo>
                    <a:lnTo>
                      <a:pt x="822" y="420"/>
                    </a:lnTo>
                    <a:lnTo>
                      <a:pt x="821" y="414"/>
                    </a:lnTo>
                    <a:lnTo>
                      <a:pt x="818" y="409"/>
                    </a:lnTo>
                    <a:lnTo>
                      <a:pt x="816" y="406"/>
                    </a:lnTo>
                    <a:lnTo>
                      <a:pt x="815" y="404"/>
                    </a:lnTo>
                    <a:lnTo>
                      <a:pt x="815" y="403"/>
                    </a:lnTo>
                    <a:lnTo>
                      <a:pt x="816" y="404"/>
                    </a:lnTo>
                    <a:lnTo>
                      <a:pt x="816" y="403"/>
                    </a:lnTo>
                    <a:lnTo>
                      <a:pt x="815" y="402"/>
                    </a:lnTo>
                    <a:lnTo>
                      <a:pt x="817" y="402"/>
                    </a:lnTo>
                    <a:lnTo>
                      <a:pt x="819" y="403"/>
                    </a:lnTo>
                    <a:lnTo>
                      <a:pt x="824" y="404"/>
                    </a:lnTo>
                    <a:lnTo>
                      <a:pt x="827" y="406"/>
                    </a:lnTo>
                    <a:lnTo>
                      <a:pt x="827" y="407"/>
                    </a:lnTo>
                    <a:lnTo>
                      <a:pt x="826" y="407"/>
                    </a:lnTo>
                    <a:lnTo>
                      <a:pt x="826" y="408"/>
                    </a:lnTo>
                    <a:lnTo>
                      <a:pt x="827" y="407"/>
                    </a:lnTo>
                    <a:lnTo>
                      <a:pt x="829" y="407"/>
                    </a:lnTo>
                    <a:lnTo>
                      <a:pt x="828" y="408"/>
                    </a:lnTo>
                    <a:lnTo>
                      <a:pt x="830" y="407"/>
                    </a:lnTo>
                    <a:lnTo>
                      <a:pt x="832" y="407"/>
                    </a:lnTo>
                    <a:lnTo>
                      <a:pt x="833" y="407"/>
                    </a:lnTo>
                    <a:lnTo>
                      <a:pt x="833" y="408"/>
                    </a:lnTo>
                    <a:lnTo>
                      <a:pt x="834" y="408"/>
                    </a:lnTo>
                    <a:lnTo>
                      <a:pt x="835" y="409"/>
                    </a:lnTo>
                    <a:lnTo>
                      <a:pt x="834" y="410"/>
                    </a:lnTo>
                    <a:lnTo>
                      <a:pt x="835" y="409"/>
                    </a:lnTo>
                    <a:lnTo>
                      <a:pt x="837" y="409"/>
                    </a:lnTo>
                    <a:lnTo>
                      <a:pt x="837" y="412"/>
                    </a:lnTo>
                    <a:lnTo>
                      <a:pt x="835" y="413"/>
                    </a:lnTo>
                    <a:lnTo>
                      <a:pt x="829" y="414"/>
                    </a:lnTo>
                    <a:lnTo>
                      <a:pt x="829" y="415"/>
                    </a:lnTo>
                    <a:lnTo>
                      <a:pt x="833" y="417"/>
                    </a:lnTo>
                    <a:lnTo>
                      <a:pt x="837" y="415"/>
                    </a:lnTo>
                    <a:lnTo>
                      <a:pt x="838" y="415"/>
                    </a:lnTo>
                    <a:lnTo>
                      <a:pt x="839" y="414"/>
                    </a:lnTo>
                    <a:lnTo>
                      <a:pt x="837" y="409"/>
                    </a:lnTo>
                    <a:lnTo>
                      <a:pt x="834" y="407"/>
                    </a:lnTo>
                    <a:lnTo>
                      <a:pt x="829" y="406"/>
                    </a:lnTo>
                    <a:lnTo>
                      <a:pt x="822" y="403"/>
                    </a:lnTo>
                    <a:lnTo>
                      <a:pt x="811" y="398"/>
                    </a:lnTo>
                    <a:lnTo>
                      <a:pt x="807" y="396"/>
                    </a:lnTo>
                    <a:lnTo>
                      <a:pt x="803" y="387"/>
                    </a:lnTo>
                    <a:lnTo>
                      <a:pt x="800" y="379"/>
                    </a:lnTo>
                    <a:lnTo>
                      <a:pt x="797" y="376"/>
                    </a:lnTo>
                    <a:lnTo>
                      <a:pt x="796" y="372"/>
                    </a:lnTo>
                    <a:lnTo>
                      <a:pt x="796" y="370"/>
                    </a:lnTo>
                    <a:lnTo>
                      <a:pt x="795" y="368"/>
                    </a:lnTo>
                    <a:lnTo>
                      <a:pt x="796" y="368"/>
                    </a:lnTo>
                    <a:lnTo>
                      <a:pt x="796" y="365"/>
                    </a:lnTo>
                    <a:lnTo>
                      <a:pt x="795" y="364"/>
                    </a:lnTo>
                    <a:lnTo>
                      <a:pt x="796" y="363"/>
                    </a:lnTo>
                    <a:lnTo>
                      <a:pt x="799" y="361"/>
                    </a:lnTo>
                    <a:lnTo>
                      <a:pt x="800" y="358"/>
                    </a:lnTo>
                    <a:lnTo>
                      <a:pt x="801" y="354"/>
                    </a:lnTo>
                    <a:lnTo>
                      <a:pt x="801" y="349"/>
                    </a:lnTo>
                    <a:lnTo>
                      <a:pt x="801" y="345"/>
                    </a:lnTo>
                    <a:lnTo>
                      <a:pt x="803" y="342"/>
                    </a:lnTo>
                    <a:lnTo>
                      <a:pt x="806" y="337"/>
                    </a:lnTo>
                    <a:lnTo>
                      <a:pt x="806" y="336"/>
                    </a:lnTo>
                    <a:lnTo>
                      <a:pt x="806" y="333"/>
                    </a:lnTo>
                    <a:lnTo>
                      <a:pt x="810" y="330"/>
                    </a:lnTo>
                    <a:lnTo>
                      <a:pt x="810" y="327"/>
                    </a:lnTo>
                    <a:lnTo>
                      <a:pt x="811" y="326"/>
                    </a:lnTo>
                    <a:lnTo>
                      <a:pt x="812" y="323"/>
                    </a:lnTo>
                    <a:lnTo>
                      <a:pt x="815" y="321"/>
                    </a:lnTo>
                    <a:lnTo>
                      <a:pt x="816" y="319"/>
                    </a:lnTo>
                    <a:lnTo>
                      <a:pt x="817" y="317"/>
                    </a:lnTo>
                    <a:lnTo>
                      <a:pt x="819" y="315"/>
                    </a:lnTo>
                    <a:lnTo>
                      <a:pt x="822" y="312"/>
                    </a:lnTo>
                    <a:lnTo>
                      <a:pt x="822" y="309"/>
                    </a:lnTo>
                    <a:lnTo>
                      <a:pt x="822" y="305"/>
                    </a:lnTo>
                    <a:lnTo>
                      <a:pt x="823" y="299"/>
                    </a:lnTo>
                    <a:lnTo>
                      <a:pt x="824" y="297"/>
                    </a:lnTo>
                    <a:lnTo>
                      <a:pt x="826" y="294"/>
                    </a:lnTo>
                    <a:lnTo>
                      <a:pt x="832" y="289"/>
                    </a:lnTo>
                    <a:lnTo>
                      <a:pt x="835" y="282"/>
                    </a:lnTo>
                    <a:lnTo>
                      <a:pt x="835" y="281"/>
                    </a:lnTo>
                    <a:lnTo>
                      <a:pt x="837" y="279"/>
                    </a:lnTo>
                    <a:lnTo>
                      <a:pt x="837" y="278"/>
                    </a:lnTo>
                    <a:lnTo>
                      <a:pt x="838" y="276"/>
                    </a:lnTo>
                    <a:lnTo>
                      <a:pt x="838" y="273"/>
                    </a:lnTo>
                    <a:lnTo>
                      <a:pt x="839" y="272"/>
                    </a:lnTo>
                    <a:lnTo>
                      <a:pt x="840" y="270"/>
                    </a:lnTo>
                    <a:lnTo>
                      <a:pt x="840" y="267"/>
                    </a:lnTo>
                    <a:lnTo>
                      <a:pt x="839" y="265"/>
                    </a:lnTo>
                    <a:lnTo>
                      <a:pt x="838" y="261"/>
                    </a:lnTo>
                    <a:lnTo>
                      <a:pt x="839" y="259"/>
                    </a:lnTo>
                    <a:lnTo>
                      <a:pt x="838" y="256"/>
                    </a:lnTo>
                    <a:lnTo>
                      <a:pt x="837" y="255"/>
                    </a:lnTo>
                    <a:lnTo>
                      <a:pt x="837" y="254"/>
                    </a:lnTo>
                    <a:lnTo>
                      <a:pt x="837" y="252"/>
                    </a:lnTo>
                    <a:lnTo>
                      <a:pt x="835" y="252"/>
                    </a:lnTo>
                    <a:lnTo>
                      <a:pt x="834" y="252"/>
                    </a:lnTo>
                    <a:lnTo>
                      <a:pt x="833" y="254"/>
                    </a:lnTo>
                    <a:lnTo>
                      <a:pt x="833" y="255"/>
                    </a:lnTo>
                    <a:lnTo>
                      <a:pt x="833" y="256"/>
                    </a:lnTo>
                    <a:lnTo>
                      <a:pt x="832" y="256"/>
                    </a:lnTo>
                    <a:lnTo>
                      <a:pt x="830" y="257"/>
                    </a:lnTo>
                    <a:lnTo>
                      <a:pt x="829" y="259"/>
                    </a:lnTo>
                    <a:lnTo>
                      <a:pt x="829" y="261"/>
                    </a:lnTo>
                    <a:lnTo>
                      <a:pt x="828" y="262"/>
                    </a:lnTo>
                    <a:lnTo>
                      <a:pt x="826" y="265"/>
                    </a:lnTo>
                    <a:lnTo>
                      <a:pt x="824" y="266"/>
                    </a:lnTo>
                    <a:lnTo>
                      <a:pt x="822" y="268"/>
                    </a:lnTo>
                    <a:lnTo>
                      <a:pt x="821" y="270"/>
                    </a:lnTo>
                    <a:lnTo>
                      <a:pt x="819" y="272"/>
                    </a:lnTo>
                    <a:lnTo>
                      <a:pt x="817" y="277"/>
                    </a:lnTo>
                    <a:lnTo>
                      <a:pt x="816" y="279"/>
                    </a:lnTo>
                    <a:lnTo>
                      <a:pt x="815" y="282"/>
                    </a:lnTo>
                    <a:lnTo>
                      <a:pt x="810" y="284"/>
                    </a:lnTo>
                    <a:lnTo>
                      <a:pt x="808" y="285"/>
                    </a:lnTo>
                    <a:lnTo>
                      <a:pt x="807" y="287"/>
                    </a:lnTo>
                    <a:lnTo>
                      <a:pt x="805" y="289"/>
                    </a:lnTo>
                    <a:lnTo>
                      <a:pt x="802" y="292"/>
                    </a:lnTo>
                    <a:lnTo>
                      <a:pt x="800" y="294"/>
                    </a:lnTo>
                    <a:lnTo>
                      <a:pt x="797" y="295"/>
                    </a:lnTo>
                    <a:lnTo>
                      <a:pt x="796" y="297"/>
                    </a:lnTo>
                    <a:lnTo>
                      <a:pt x="789" y="301"/>
                    </a:lnTo>
                    <a:lnTo>
                      <a:pt x="788" y="304"/>
                    </a:lnTo>
                    <a:lnTo>
                      <a:pt x="786" y="306"/>
                    </a:lnTo>
                    <a:lnTo>
                      <a:pt x="780" y="311"/>
                    </a:lnTo>
                    <a:lnTo>
                      <a:pt x="779" y="314"/>
                    </a:lnTo>
                    <a:lnTo>
                      <a:pt x="778" y="315"/>
                    </a:lnTo>
                    <a:lnTo>
                      <a:pt x="775" y="315"/>
                    </a:lnTo>
                    <a:lnTo>
                      <a:pt x="775" y="316"/>
                    </a:lnTo>
                    <a:lnTo>
                      <a:pt x="769" y="325"/>
                    </a:lnTo>
                    <a:lnTo>
                      <a:pt x="767" y="327"/>
                    </a:lnTo>
                    <a:lnTo>
                      <a:pt x="764" y="328"/>
                    </a:lnTo>
                    <a:lnTo>
                      <a:pt x="762" y="331"/>
                    </a:lnTo>
                    <a:lnTo>
                      <a:pt x="761" y="333"/>
                    </a:lnTo>
                    <a:lnTo>
                      <a:pt x="753" y="337"/>
                    </a:lnTo>
                    <a:lnTo>
                      <a:pt x="748" y="339"/>
                    </a:lnTo>
                    <a:lnTo>
                      <a:pt x="741" y="341"/>
                    </a:lnTo>
                    <a:lnTo>
                      <a:pt x="732" y="341"/>
                    </a:lnTo>
                    <a:lnTo>
                      <a:pt x="719" y="339"/>
                    </a:lnTo>
                    <a:lnTo>
                      <a:pt x="703" y="337"/>
                    </a:lnTo>
                    <a:lnTo>
                      <a:pt x="690" y="333"/>
                    </a:lnTo>
                    <a:lnTo>
                      <a:pt x="686" y="331"/>
                    </a:lnTo>
                    <a:lnTo>
                      <a:pt x="682" y="330"/>
                    </a:lnTo>
                    <a:lnTo>
                      <a:pt x="680" y="325"/>
                    </a:lnTo>
                    <a:lnTo>
                      <a:pt x="680" y="323"/>
                    </a:lnTo>
                    <a:lnTo>
                      <a:pt x="679" y="322"/>
                    </a:lnTo>
                    <a:lnTo>
                      <a:pt x="679" y="320"/>
                    </a:lnTo>
                    <a:lnTo>
                      <a:pt x="679" y="319"/>
                    </a:lnTo>
                    <a:lnTo>
                      <a:pt x="676" y="317"/>
                    </a:lnTo>
                    <a:lnTo>
                      <a:pt x="675" y="316"/>
                    </a:lnTo>
                    <a:lnTo>
                      <a:pt x="674" y="315"/>
                    </a:lnTo>
                    <a:lnTo>
                      <a:pt x="675" y="314"/>
                    </a:lnTo>
                    <a:lnTo>
                      <a:pt x="675" y="312"/>
                    </a:lnTo>
                    <a:lnTo>
                      <a:pt x="674" y="310"/>
                    </a:lnTo>
                    <a:lnTo>
                      <a:pt x="674" y="309"/>
                    </a:lnTo>
                    <a:lnTo>
                      <a:pt x="674" y="306"/>
                    </a:lnTo>
                    <a:lnTo>
                      <a:pt x="674" y="303"/>
                    </a:lnTo>
                    <a:lnTo>
                      <a:pt x="672" y="300"/>
                    </a:lnTo>
                    <a:lnTo>
                      <a:pt x="670" y="301"/>
                    </a:lnTo>
                    <a:lnTo>
                      <a:pt x="666" y="301"/>
                    </a:lnTo>
                    <a:lnTo>
                      <a:pt x="665" y="301"/>
                    </a:lnTo>
                    <a:lnTo>
                      <a:pt x="665" y="303"/>
                    </a:lnTo>
                    <a:lnTo>
                      <a:pt x="665" y="305"/>
                    </a:lnTo>
                    <a:lnTo>
                      <a:pt x="665" y="311"/>
                    </a:lnTo>
                    <a:lnTo>
                      <a:pt x="665" y="312"/>
                    </a:lnTo>
                    <a:lnTo>
                      <a:pt x="663" y="315"/>
                    </a:lnTo>
                    <a:lnTo>
                      <a:pt x="663" y="316"/>
                    </a:lnTo>
                    <a:lnTo>
                      <a:pt x="661" y="317"/>
                    </a:lnTo>
                    <a:lnTo>
                      <a:pt x="660" y="320"/>
                    </a:lnTo>
                    <a:lnTo>
                      <a:pt x="657" y="321"/>
                    </a:lnTo>
                    <a:lnTo>
                      <a:pt x="653" y="320"/>
                    </a:lnTo>
                    <a:lnTo>
                      <a:pt x="650" y="317"/>
                    </a:lnTo>
                    <a:lnTo>
                      <a:pt x="652" y="314"/>
                    </a:lnTo>
                    <a:lnTo>
                      <a:pt x="653" y="310"/>
                    </a:lnTo>
                    <a:lnTo>
                      <a:pt x="654" y="308"/>
                    </a:lnTo>
                    <a:lnTo>
                      <a:pt x="654" y="306"/>
                    </a:lnTo>
                    <a:lnTo>
                      <a:pt x="653" y="305"/>
                    </a:lnTo>
                    <a:lnTo>
                      <a:pt x="654" y="304"/>
                    </a:lnTo>
                    <a:lnTo>
                      <a:pt x="661" y="303"/>
                    </a:lnTo>
                    <a:lnTo>
                      <a:pt x="663" y="303"/>
                    </a:lnTo>
                    <a:lnTo>
                      <a:pt x="663" y="301"/>
                    </a:lnTo>
                    <a:lnTo>
                      <a:pt x="633" y="294"/>
                    </a:lnTo>
                    <a:lnTo>
                      <a:pt x="632" y="294"/>
                    </a:lnTo>
                    <a:lnTo>
                      <a:pt x="632" y="295"/>
                    </a:lnTo>
                    <a:lnTo>
                      <a:pt x="631" y="299"/>
                    </a:lnTo>
                    <a:lnTo>
                      <a:pt x="630" y="303"/>
                    </a:lnTo>
                    <a:lnTo>
                      <a:pt x="628" y="305"/>
                    </a:lnTo>
                    <a:lnTo>
                      <a:pt x="627" y="305"/>
                    </a:lnTo>
                    <a:lnTo>
                      <a:pt x="626" y="305"/>
                    </a:lnTo>
                    <a:lnTo>
                      <a:pt x="625" y="304"/>
                    </a:lnTo>
                    <a:lnTo>
                      <a:pt x="623" y="303"/>
                    </a:lnTo>
                    <a:lnTo>
                      <a:pt x="622" y="303"/>
                    </a:lnTo>
                    <a:lnTo>
                      <a:pt x="621" y="301"/>
                    </a:lnTo>
                    <a:lnTo>
                      <a:pt x="622" y="300"/>
                    </a:lnTo>
                    <a:lnTo>
                      <a:pt x="620" y="301"/>
                    </a:lnTo>
                    <a:lnTo>
                      <a:pt x="616" y="301"/>
                    </a:lnTo>
                    <a:lnTo>
                      <a:pt x="612" y="300"/>
                    </a:lnTo>
                    <a:lnTo>
                      <a:pt x="611" y="300"/>
                    </a:lnTo>
                    <a:lnTo>
                      <a:pt x="609" y="301"/>
                    </a:lnTo>
                    <a:lnTo>
                      <a:pt x="606" y="301"/>
                    </a:lnTo>
                    <a:lnTo>
                      <a:pt x="601" y="300"/>
                    </a:lnTo>
                    <a:lnTo>
                      <a:pt x="600" y="301"/>
                    </a:lnTo>
                    <a:lnTo>
                      <a:pt x="599" y="301"/>
                    </a:lnTo>
                    <a:lnTo>
                      <a:pt x="600" y="299"/>
                    </a:lnTo>
                    <a:lnTo>
                      <a:pt x="599" y="298"/>
                    </a:lnTo>
                    <a:lnTo>
                      <a:pt x="596" y="298"/>
                    </a:lnTo>
                    <a:lnTo>
                      <a:pt x="596" y="299"/>
                    </a:lnTo>
                    <a:lnTo>
                      <a:pt x="596" y="300"/>
                    </a:lnTo>
                    <a:lnTo>
                      <a:pt x="595" y="300"/>
                    </a:lnTo>
                    <a:lnTo>
                      <a:pt x="594" y="298"/>
                    </a:lnTo>
                    <a:lnTo>
                      <a:pt x="594" y="295"/>
                    </a:lnTo>
                    <a:lnTo>
                      <a:pt x="593" y="294"/>
                    </a:lnTo>
                    <a:lnTo>
                      <a:pt x="592" y="292"/>
                    </a:lnTo>
                    <a:lnTo>
                      <a:pt x="592" y="290"/>
                    </a:lnTo>
                    <a:lnTo>
                      <a:pt x="589" y="287"/>
                    </a:lnTo>
                    <a:lnTo>
                      <a:pt x="587" y="284"/>
                    </a:lnTo>
                    <a:lnTo>
                      <a:pt x="587" y="282"/>
                    </a:lnTo>
                    <a:lnTo>
                      <a:pt x="588" y="282"/>
                    </a:lnTo>
                    <a:lnTo>
                      <a:pt x="590" y="282"/>
                    </a:lnTo>
                    <a:lnTo>
                      <a:pt x="593" y="282"/>
                    </a:lnTo>
                    <a:lnTo>
                      <a:pt x="594" y="282"/>
                    </a:lnTo>
                    <a:lnTo>
                      <a:pt x="595" y="283"/>
                    </a:lnTo>
                    <a:lnTo>
                      <a:pt x="596" y="283"/>
                    </a:lnTo>
                    <a:lnTo>
                      <a:pt x="599" y="28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8" name="Freeform 737"/>
              <p:cNvSpPr>
                <a:spLocks/>
              </p:cNvSpPr>
              <p:nvPr/>
            </p:nvSpPr>
            <p:spPr bwMode="auto">
              <a:xfrm>
                <a:off x="4507749" y="590936"/>
                <a:ext cx="4774" cy="1910"/>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0 w 5"/>
                  <a:gd name="T9" fmla="*/ 0 h 2"/>
                  <a:gd name="T10" fmla="*/ 0 w 5"/>
                  <a:gd name="T11" fmla="*/ 0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2">
                    <a:moveTo>
                      <a:pt x="4" y="2"/>
                    </a:moveTo>
                    <a:lnTo>
                      <a:pt x="4" y="2"/>
                    </a:lnTo>
                    <a:lnTo>
                      <a:pt x="1" y="1"/>
                    </a:lnTo>
                    <a:lnTo>
                      <a:pt x="0" y="0"/>
                    </a:lnTo>
                    <a:lnTo>
                      <a:pt x="5" y="1"/>
                    </a:lnTo>
                    <a:lnTo>
                      <a:pt x="4" y="1"/>
                    </a:lnTo>
                    <a:lnTo>
                      <a:pt x="5" y="1"/>
                    </a:lnTo>
                    <a:lnTo>
                      <a:pt x="4"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79" name="Freeform 738"/>
              <p:cNvSpPr>
                <a:spLocks/>
              </p:cNvSpPr>
              <p:nvPr/>
            </p:nvSpPr>
            <p:spPr bwMode="auto">
              <a:xfrm>
                <a:off x="3846034" y="1102739"/>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0 w 7"/>
                  <a:gd name="T17" fmla="*/ 2147483647 h 6"/>
                  <a:gd name="T18" fmla="*/ 2147483647 w 7"/>
                  <a:gd name="T19" fmla="*/ 2147483647 h 6"/>
                  <a:gd name="T20" fmla="*/ 2147483647 w 7"/>
                  <a:gd name="T21" fmla="*/ 2147483647 h 6"/>
                  <a:gd name="T22" fmla="*/ 2147483647 w 7"/>
                  <a:gd name="T23" fmla="*/ 2147483647 h 6"/>
                  <a:gd name="T24" fmla="*/ 2147483647 w 7"/>
                  <a:gd name="T25" fmla="*/ 0 h 6"/>
                  <a:gd name="T26" fmla="*/ 2147483647 w 7"/>
                  <a:gd name="T27" fmla="*/ 0 h 6"/>
                  <a:gd name="T28" fmla="*/ 2147483647 w 7"/>
                  <a:gd name="T29" fmla="*/ 2147483647 h 6"/>
                  <a:gd name="T30" fmla="*/ 2147483647 w 7"/>
                  <a:gd name="T31" fmla="*/ 2147483647 h 6"/>
                  <a:gd name="T32" fmla="*/ 2147483647 w 7"/>
                  <a:gd name="T33" fmla="*/ 2147483647 h 6"/>
                  <a:gd name="T34" fmla="*/ 2147483647 w 7"/>
                  <a:gd name="T35" fmla="*/ 2147483647 h 6"/>
                  <a:gd name="T36" fmla="*/ 2147483647 w 7"/>
                  <a:gd name="T37" fmla="*/ 2147483647 h 6"/>
                  <a:gd name="T38" fmla="*/ 2147483647 w 7"/>
                  <a:gd name="T39" fmla="*/ 2147483647 h 6"/>
                  <a:gd name="T40" fmla="*/ 2147483647 w 7"/>
                  <a:gd name="T41" fmla="*/ 2147483647 h 6"/>
                  <a:gd name="T42" fmla="*/ 2147483647 w 7"/>
                  <a:gd name="T43" fmla="*/ 2147483647 h 6"/>
                  <a:gd name="T44" fmla="*/ 2147483647 w 7"/>
                  <a:gd name="T45" fmla="*/ 2147483647 h 6"/>
                  <a:gd name="T46" fmla="*/ 2147483647 w 7"/>
                  <a:gd name="T47" fmla="*/ 2147483647 h 6"/>
                  <a:gd name="T48" fmla="*/ 2147483647 w 7"/>
                  <a:gd name="T49" fmla="*/ 2147483647 h 6"/>
                  <a:gd name="T50" fmla="*/ 2147483647 w 7"/>
                  <a:gd name="T51" fmla="*/ 2147483647 h 6"/>
                  <a:gd name="T52" fmla="*/ 2147483647 w 7"/>
                  <a:gd name="T53" fmla="*/ 2147483647 h 6"/>
                  <a:gd name="T54" fmla="*/ 2147483647 w 7"/>
                  <a:gd name="T55" fmla="*/ 2147483647 h 6"/>
                  <a:gd name="T56" fmla="*/ 2147483647 w 7"/>
                  <a:gd name="T57" fmla="*/ 2147483647 h 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 h="6">
                    <a:moveTo>
                      <a:pt x="2" y="6"/>
                    </a:moveTo>
                    <a:lnTo>
                      <a:pt x="2" y="6"/>
                    </a:lnTo>
                    <a:lnTo>
                      <a:pt x="1" y="5"/>
                    </a:lnTo>
                    <a:lnTo>
                      <a:pt x="1" y="4"/>
                    </a:lnTo>
                    <a:lnTo>
                      <a:pt x="0" y="3"/>
                    </a:lnTo>
                    <a:lnTo>
                      <a:pt x="1" y="1"/>
                    </a:lnTo>
                    <a:lnTo>
                      <a:pt x="2" y="0"/>
                    </a:lnTo>
                    <a:lnTo>
                      <a:pt x="5" y="1"/>
                    </a:lnTo>
                    <a:lnTo>
                      <a:pt x="6" y="1"/>
                    </a:lnTo>
                    <a:lnTo>
                      <a:pt x="7" y="1"/>
                    </a:lnTo>
                    <a:lnTo>
                      <a:pt x="7" y="3"/>
                    </a:lnTo>
                    <a:lnTo>
                      <a:pt x="7" y="4"/>
                    </a:lnTo>
                    <a:lnTo>
                      <a:pt x="6" y="5"/>
                    </a:lnTo>
                    <a:lnTo>
                      <a:pt x="5" y="5"/>
                    </a:lnTo>
                    <a:lnTo>
                      <a:pt x="3" y="6"/>
                    </a:lnTo>
                    <a:lnTo>
                      <a:pt x="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0" name="Freeform 739"/>
              <p:cNvSpPr>
                <a:spLocks/>
              </p:cNvSpPr>
              <p:nvPr/>
            </p:nvSpPr>
            <p:spPr bwMode="auto">
              <a:xfrm>
                <a:off x="3857492" y="962375"/>
                <a:ext cx="21962" cy="39149"/>
              </a:xfrm>
              <a:custGeom>
                <a:avLst/>
                <a:gdLst>
                  <a:gd name="T0" fmla="*/ 2147483647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0 w 23"/>
                  <a:gd name="T21" fmla="*/ 2147483647 h 41"/>
                  <a:gd name="T22" fmla="*/ 0 w 23"/>
                  <a:gd name="T23" fmla="*/ 2147483647 h 41"/>
                  <a:gd name="T24" fmla="*/ 0 w 23"/>
                  <a:gd name="T25" fmla="*/ 2147483647 h 41"/>
                  <a:gd name="T26" fmla="*/ 0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2147483647 h 41"/>
                  <a:gd name="T36" fmla="*/ 2147483647 w 23"/>
                  <a:gd name="T37" fmla="*/ 2147483647 h 41"/>
                  <a:gd name="T38" fmla="*/ 2147483647 w 23"/>
                  <a:gd name="T39" fmla="*/ 2147483647 h 41"/>
                  <a:gd name="T40" fmla="*/ 2147483647 w 23"/>
                  <a:gd name="T41" fmla="*/ 2147483647 h 41"/>
                  <a:gd name="T42" fmla="*/ 2147483647 w 23"/>
                  <a:gd name="T43" fmla="*/ 2147483647 h 41"/>
                  <a:gd name="T44" fmla="*/ 2147483647 w 23"/>
                  <a:gd name="T45" fmla="*/ 2147483647 h 41"/>
                  <a:gd name="T46" fmla="*/ 2147483647 w 23"/>
                  <a:gd name="T47" fmla="*/ 2147483647 h 41"/>
                  <a:gd name="T48" fmla="*/ 2147483647 w 23"/>
                  <a:gd name="T49" fmla="*/ 2147483647 h 41"/>
                  <a:gd name="T50" fmla="*/ 2147483647 w 23"/>
                  <a:gd name="T51" fmla="*/ 2147483647 h 41"/>
                  <a:gd name="T52" fmla="*/ 2147483647 w 23"/>
                  <a:gd name="T53" fmla="*/ 2147483647 h 41"/>
                  <a:gd name="T54" fmla="*/ 2147483647 w 23"/>
                  <a:gd name="T55" fmla="*/ 2147483647 h 41"/>
                  <a:gd name="T56" fmla="*/ 2147483647 w 23"/>
                  <a:gd name="T57" fmla="*/ 2147483647 h 41"/>
                  <a:gd name="T58" fmla="*/ 2147483647 w 23"/>
                  <a:gd name="T59" fmla="*/ 2147483647 h 41"/>
                  <a:gd name="T60" fmla="*/ 2147483647 w 23"/>
                  <a:gd name="T61" fmla="*/ 2147483647 h 41"/>
                  <a:gd name="T62" fmla="*/ 2147483647 w 23"/>
                  <a:gd name="T63" fmla="*/ 2147483647 h 41"/>
                  <a:gd name="T64" fmla="*/ 2147483647 w 23"/>
                  <a:gd name="T65" fmla="*/ 2147483647 h 41"/>
                  <a:gd name="T66" fmla="*/ 2147483647 w 23"/>
                  <a:gd name="T67" fmla="*/ 2147483647 h 41"/>
                  <a:gd name="T68" fmla="*/ 2147483647 w 23"/>
                  <a:gd name="T69" fmla="*/ 2147483647 h 41"/>
                  <a:gd name="T70" fmla="*/ 2147483647 w 23"/>
                  <a:gd name="T71" fmla="*/ 2147483647 h 41"/>
                  <a:gd name="T72" fmla="*/ 2147483647 w 23"/>
                  <a:gd name="T73" fmla="*/ 2147483647 h 41"/>
                  <a:gd name="T74" fmla="*/ 2147483647 w 23"/>
                  <a:gd name="T75" fmla="*/ 2147483647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 h="41">
                    <a:moveTo>
                      <a:pt x="23" y="2"/>
                    </a:moveTo>
                    <a:lnTo>
                      <a:pt x="23" y="2"/>
                    </a:lnTo>
                    <a:lnTo>
                      <a:pt x="23" y="0"/>
                    </a:lnTo>
                    <a:lnTo>
                      <a:pt x="22" y="2"/>
                    </a:lnTo>
                    <a:lnTo>
                      <a:pt x="22" y="3"/>
                    </a:lnTo>
                    <a:lnTo>
                      <a:pt x="21" y="3"/>
                    </a:lnTo>
                    <a:lnTo>
                      <a:pt x="15" y="4"/>
                    </a:lnTo>
                    <a:lnTo>
                      <a:pt x="11" y="5"/>
                    </a:lnTo>
                    <a:lnTo>
                      <a:pt x="8" y="8"/>
                    </a:lnTo>
                    <a:lnTo>
                      <a:pt x="6" y="6"/>
                    </a:lnTo>
                    <a:lnTo>
                      <a:pt x="5" y="8"/>
                    </a:lnTo>
                    <a:lnTo>
                      <a:pt x="4" y="9"/>
                    </a:lnTo>
                    <a:lnTo>
                      <a:pt x="2" y="11"/>
                    </a:lnTo>
                    <a:lnTo>
                      <a:pt x="0" y="15"/>
                    </a:lnTo>
                    <a:lnTo>
                      <a:pt x="0" y="16"/>
                    </a:lnTo>
                    <a:lnTo>
                      <a:pt x="0" y="17"/>
                    </a:lnTo>
                    <a:lnTo>
                      <a:pt x="0" y="19"/>
                    </a:lnTo>
                    <a:lnTo>
                      <a:pt x="1" y="21"/>
                    </a:lnTo>
                    <a:lnTo>
                      <a:pt x="2" y="24"/>
                    </a:lnTo>
                    <a:lnTo>
                      <a:pt x="1" y="27"/>
                    </a:lnTo>
                    <a:lnTo>
                      <a:pt x="2" y="30"/>
                    </a:lnTo>
                    <a:lnTo>
                      <a:pt x="2" y="32"/>
                    </a:lnTo>
                    <a:lnTo>
                      <a:pt x="2" y="36"/>
                    </a:lnTo>
                    <a:lnTo>
                      <a:pt x="2" y="37"/>
                    </a:lnTo>
                    <a:lnTo>
                      <a:pt x="4" y="38"/>
                    </a:lnTo>
                    <a:lnTo>
                      <a:pt x="6" y="41"/>
                    </a:lnTo>
                    <a:lnTo>
                      <a:pt x="6" y="39"/>
                    </a:lnTo>
                    <a:lnTo>
                      <a:pt x="7" y="37"/>
                    </a:lnTo>
                    <a:lnTo>
                      <a:pt x="10" y="37"/>
                    </a:lnTo>
                    <a:lnTo>
                      <a:pt x="12" y="36"/>
                    </a:lnTo>
                    <a:lnTo>
                      <a:pt x="13" y="33"/>
                    </a:lnTo>
                    <a:lnTo>
                      <a:pt x="15" y="30"/>
                    </a:lnTo>
                    <a:lnTo>
                      <a:pt x="16" y="26"/>
                    </a:lnTo>
                    <a:lnTo>
                      <a:pt x="17" y="24"/>
                    </a:lnTo>
                    <a:lnTo>
                      <a:pt x="17" y="22"/>
                    </a:lnTo>
                    <a:lnTo>
                      <a:pt x="17" y="20"/>
                    </a:lnTo>
                    <a:lnTo>
                      <a:pt x="17" y="19"/>
                    </a:lnTo>
                    <a:lnTo>
                      <a:pt x="16" y="16"/>
                    </a:lnTo>
                    <a:lnTo>
                      <a:pt x="17" y="14"/>
                    </a:lnTo>
                    <a:lnTo>
                      <a:pt x="18" y="13"/>
                    </a:lnTo>
                    <a:lnTo>
                      <a:pt x="22" y="9"/>
                    </a:lnTo>
                    <a:lnTo>
                      <a:pt x="22" y="6"/>
                    </a:lnTo>
                    <a:lnTo>
                      <a:pt x="23" y="4"/>
                    </a:lnTo>
                    <a:lnTo>
                      <a:pt x="23"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1" name="Freeform 740"/>
              <p:cNvSpPr>
                <a:spLocks/>
              </p:cNvSpPr>
              <p:nvPr/>
            </p:nvSpPr>
            <p:spPr bwMode="auto">
              <a:xfrm>
                <a:off x="4140129" y="528870"/>
                <a:ext cx="7639" cy="3819"/>
              </a:xfrm>
              <a:custGeom>
                <a:avLst/>
                <a:gdLst>
                  <a:gd name="T0" fmla="*/ 2147483647 w 8"/>
                  <a:gd name="T1" fmla="*/ 2147483647 h 4"/>
                  <a:gd name="T2" fmla="*/ 2147483647 w 8"/>
                  <a:gd name="T3" fmla="*/ 2147483647 h 4"/>
                  <a:gd name="T4" fmla="*/ 2147483647 w 8"/>
                  <a:gd name="T5" fmla="*/ 2147483647 h 4"/>
                  <a:gd name="T6" fmla="*/ 2147483647 w 8"/>
                  <a:gd name="T7" fmla="*/ 0 h 4"/>
                  <a:gd name="T8" fmla="*/ 2147483647 w 8"/>
                  <a:gd name="T9" fmla="*/ 0 h 4"/>
                  <a:gd name="T10" fmla="*/ 2147483647 w 8"/>
                  <a:gd name="T11" fmla="*/ 2147483647 h 4"/>
                  <a:gd name="T12" fmla="*/ 2147483647 w 8"/>
                  <a:gd name="T13" fmla="*/ 2147483647 h 4"/>
                  <a:gd name="T14" fmla="*/ 2147483647 w 8"/>
                  <a:gd name="T15" fmla="*/ 2147483647 h 4"/>
                  <a:gd name="T16" fmla="*/ 0 w 8"/>
                  <a:gd name="T17" fmla="*/ 2147483647 h 4"/>
                  <a:gd name="T18" fmla="*/ 2147483647 w 8"/>
                  <a:gd name="T19" fmla="*/ 2147483647 h 4"/>
                  <a:gd name="T20" fmla="*/ 2147483647 w 8"/>
                  <a:gd name="T21" fmla="*/ 2147483647 h 4"/>
                  <a:gd name="T22" fmla="*/ 2147483647 w 8"/>
                  <a:gd name="T23" fmla="*/ 2147483647 h 4"/>
                  <a:gd name="T24" fmla="*/ 2147483647 w 8"/>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4">
                    <a:moveTo>
                      <a:pt x="8" y="4"/>
                    </a:moveTo>
                    <a:lnTo>
                      <a:pt x="8" y="4"/>
                    </a:lnTo>
                    <a:lnTo>
                      <a:pt x="8" y="2"/>
                    </a:lnTo>
                    <a:lnTo>
                      <a:pt x="8" y="0"/>
                    </a:lnTo>
                    <a:lnTo>
                      <a:pt x="5" y="1"/>
                    </a:lnTo>
                    <a:lnTo>
                      <a:pt x="2" y="2"/>
                    </a:lnTo>
                    <a:lnTo>
                      <a:pt x="0" y="4"/>
                    </a:lnTo>
                    <a:lnTo>
                      <a:pt x="2" y="4"/>
                    </a:lnTo>
                    <a:lnTo>
                      <a:pt x="8"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2" name="Freeform 741"/>
              <p:cNvSpPr>
                <a:spLocks/>
              </p:cNvSpPr>
              <p:nvPr/>
            </p:nvSpPr>
            <p:spPr bwMode="auto">
              <a:xfrm>
                <a:off x="4127717" y="529825"/>
                <a:ext cx="6684" cy="5729"/>
              </a:xfrm>
              <a:custGeom>
                <a:avLst/>
                <a:gdLst>
                  <a:gd name="T0" fmla="*/ 2147483647 w 7"/>
                  <a:gd name="T1" fmla="*/ 0 h 6"/>
                  <a:gd name="T2" fmla="*/ 2147483647 w 7"/>
                  <a:gd name="T3" fmla="*/ 0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0 w 7"/>
                  <a:gd name="T15" fmla="*/ 2147483647 h 6"/>
                  <a:gd name="T16" fmla="*/ 2147483647 w 7"/>
                  <a:gd name="T17" fmla="*/ 2147483647 h 6"/>
                  <a:gd name="T18" fmla="*/ 2147483647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2147483647 w 7"/>
                  <a:gd name="T29" fmla="*/ 2147483647 h 6"/>
                  <a:gd name="T30" fmla="*/ 2147483647 w 7"/>
                  <a:gd name="T31" fmla="*/ 0 h 6"/>
                  <a:gd name="T32" fmla="*/ 2147483647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6">
                    <a:moveTo>
                      <a:pt x="6" y="0"/>
                    </a:moveTo>
                    <a:lnTo>
                      <a:pt x="6" y="0"/>
                    </a:lnTo>
                    <a:lnTo>
                      <a:pt x="5" y="1"/>
                    </a:lnTo>
                    <a:lnTo>
                      <a:pt x="2" y="4"/>
                    </a:lnTo>
                    <a:lnTo>
                      <a:pt x="1" y="5"/>
                    </a:lnTo>
                    <a:lnTo>
                      <a:pt x="0" y="6"/>
                    </a:lnTo>
                    <a:lnTo>
                      <a:pt x="1" y="6"/>
                    </a:lnTo>
                    <a:lnTo>
                      <a:pt x="4" y="6"/>
                    </a:lnTo>
                    <a:lnTo>
                      <a:pt x="6" y="5"/>
                    </a:lnTo>
                    <a:lnTo>
                      <a:pt x="7" y="3"/>
                    </a:lnTo>
                    <a:lnTo>
                      <a:pt x="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3" name="Freeform 742"/>
              <p:cNvSpPr>
                <a:spLocks/>
              </p:cNvSpPr>
              <p:nvPr/>
            </p:nvSpPr>
            <p:spPr bwMode="auto">
              <a:xfrm>
                <a:off x="4105755" y="364635"/>
                <a:ext cx="27691" cy="33420"/>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0 w 29"/>
                  <a:gd name="T19" fmla="*/ 2147483647 h 35"/>
                  <a:gd name="T20" fmla="*/ 0 w 29"/>
                  <a:gd name="T21" fmla="*/ 2147483647 h 35"/>
                  <a:gd name="T22" fmla="*/ 0 w 29"/>
                  <a:gd name="T23" fmla="*/ 2147483647 h 35"/>
                  <a:gd name="T24" fmla="*/ 2147483647 w 29"/>
                  <a:gd name="T25" fmla="*/ 2147483647 h 35"/>
                  <a:gd name="T26" fmla="*/ 2147483647 w 29"/>
                  <a:gd name="T27" fmla="*/ 2147483647 h 35"/>
                  <a:gd name="T28" fmla="*/ 0 w 29"/>
                  <a:gd name="T29" fmla="*/ 2147483647 h 35"/>
                  <a:gd name="T30" fmla="*/ 0 w 29"/>
                  <a:gd name="T31" fmla="*/ 2147483647 h 35"/>
                  <a:gd name="T32" fmla="*/ 2147483647 w 29"/>
                  <a:gd name="T33" fmla="*/ 2147483647 h 35"/>
                  <a:gd name="T34" fmla="*/ 2147483647 w 29"/>
                  <a:gd name="T35" fmla="*/ 2147483647 h 35"/>
                  <a:gd name="T36" fmla="*/ 2147483647 w 29"/>
                  <a:gd name="T37" fmla="*/ 2147483647 h 35"/>
                  <a:gd name="T38" fmla="*/ 2147483647 w 29"/>
                  <a:gd name="T39" fmla="*/ 2147483647 h 35"/>
                  <a:gd name="T40" fmla="*/ 2147483647 w 29"/>
                  <a:gd name="T41" fmla="*/ 0 h 35"/>
                  <a:gd name="T42" fmla="*/ 2147483647 w 29"/>
                  <a:gd name="T43" fmla="*/ 0 h 35"/>
                  <a:gd name="T44" fmla="*/ 2147483647 w 29"/>
                  <a:gd name="T45" fmla="*/ 2147483647 h 35"/>
                  <a:gd name="T46" fmla="*/ 2147483647 w 29"/>
                  <a:gd name="T47" fmla="*/ 2147483647 h 35"/>
                  <a:gd name="T48" fmla="*/ 2147483647 w 29"/>
                  <a:gd name="T49" fmla="*/ 2147483647 h 35"/>
                  <a:gd name="T50" fmla="*/ 2147483647 w 29"/>
                  <a:gd name="T51" fmla="*/ 2147483647 h 35"/>
                  <a:gd name="T52" fmla="*/ 2147483647 w 29"/>
                  <a:gd name="T53" fmla="*/ 2147483647 h 35"/>
                  <a:gd name="T54" fmla="*/ 2147483647 w 29"/>
                  <a:gd name="T55" fmla="*/ 2147483647 h 35"/>
                  <a:gd name="T56" fmla="*/ 2147483647 w 29"/>
                  <a:gd name="T57" fmla="*/ 2147483647 h 35"/>
                  <a:gd name="T58" fmla="*/ 2147483647 w 29"/>
                  <a:gd name="T59" fmla="*/ 2147483647 h 35"/>
                  <a:gd name="T60" fmla="*/ 2147483647 w 29"/>
                  <a:gd name="T61" fmla="*/ 2147483647 h 35"/>
                  <a:gd name="T62" fmla="*/ 2147483647 w 29"/>
                  <a:gd name="T63" fmla="*/ 2147483647 h 35"/>
                  <a:gd name="T64" fmla="*/ 2147483647 w 29"/>
                  <a:gd name="T65" fmla="*/ 2147483647 h 35"/>
                  <a:gd name="T66" fmla="*/ 2147483647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35">
                    <a:moveTo>
                      <a:pt x="14" y="35"/>
                    </a:moveTo>
                    <a:lnTo>
                      <a:pt x="14" y="35"/>
                    </a:lnTo>
                    <a:lnTo>
                      <a:pt x="12" y="34"/>
                    </a:lnTo>
                    <a:lnTo>
                      <a:pt x="9" y="31"/>
                    </a:lnTo>
                    <a:lnTo>
                      <a:pt x="8" y="30"/>
                    </a:lnTo>
                    <a:lnTo>
                      <a:pt x="7" y="29"/>
                    </a:lnTo>
                    <a:lnTo>
                      <a:pt x="6" y="27"/>
                    </a:lnTo>
                    <a:lnTo>
                      <a:pt x="4" y="26"/>
                    </a:lnTo>
                    <a:lnTo>
                      <a:pt x="3" y="25"/>
                    </a:lnTo>
                    <a:lnTo>
                      <a:pt x="3" y="24"/>
                    </a:lnTo>
                    <a:lnTo>
                      <a:pt x="2" y="23"/>
                    </a:lnTo>
                    <a:lnTo>
                      <a:pt x="1" y="21"/>
                    </a:lnTo>
                    <a:lnTo>
                      <a:pt x="0" y="20"/>
                    </a:lnTo>
                    <a:lnTo>
                      <a:pt x="0" y="18"/>
                    </a:lnTo>
                    <a:lnTo>
                      <a:pt x="0" y="16"/>
                    </a:lnTo>
                    <a:lnTo>
                      <a:pt x="0" y="15"/>
                    </a:lnTo>
                    <a:lnTo>
                      <a:pt x="1" y="15"/>
                    </a:lnTo>
                    <a:lnTo>
                      <a:pt x="1" y="14"/>
                    </a:lnTo>
                    <a:lnTo>
                      <a:pt x="0" y="11"/>
                    </a:lnTo>
                    <a:lnTo>
                      <a:pt x="0" y="10"/>
                    </a:lnTo>
                    <a:lnTo>
                      <a:pt x="0" y="8"/>
                    </a:lnTo>
                    <a:lnTo>
                      <a:pt x="1" y="7"/>
                    </a:lnTo>
                    <a:lnTo>
                      <a:pt x="2" y="7"/>
                    </a:lnTo>
                    <a:lnTo>
                      <a:pt x="3" y="5"/>
                    </a:lnTo>
                    <a:lnTo>
                      <a:pt x="4" y="4"/>
                    </a:lnTo>
                    <a:lnTo>
                      <a:pt x="7" y="2"/>
                    </a:lnTo>
                    <a:lnTo>
                      <a:pt x="7" y="0"/>
                    </a:lnTo>
                    <a:lnTo>
                      <a:pt x="9" y="0"/>
                    </a:lnTo>
                    <a:lnTo>
                      <a:pt x="13" y="2"/>
                    </a:lnTo>
                    <a:lnTo>
                      <a:pt x="14" y="3"/>
                    </a:lnTo>
                    <a:lnTo>
                      <a:pt x="13" y="4"/>
                    </a:lnTo>
                    <a:lnTo>
                      <a:pt x="14" y="5"/>
                    </a:lnTo>
                    <a:lnTo>
                      <a:pt x="19" y="5"/>
                    </a:lnTo>
                    <a:lnTo>
                      <a:pt x="20" y="5"/>
                    </a:lnTo>
                    <a:lnTo>
                      <a:pt x="22" y="8"/>
                    </a:lnTo>
                    <a:lnTo>
                      <a:pt x="23" y="8"/>
                    </a:lnTo>
                    <a:lnTo>
                      <a:pt x="25" y="9"/>
                    </a:lnTo>
                    <a:lnTo>
                      <a:pt x="28" y="15"/>
                    </a:lnTo>
                    <a:lnTo>
                      <a:pt x="29" y="19"/>
                    </a:lnTo>
                    <a:lnTo>
                      <a:pt x="29" y="23"/>
                    </a:lnTo>
                    <a:lnTo>
                      <a:pt x="29" y="24"/>
                    </a:lnTo>
                    <a:lnTo>
                      <a:pt x="28" y="25"/>
                    </a:lnTo>
                    <a:lnTo>
                      <a:pt x="27" y="26"/>
                    </a:lnTo>
                    <a:lnTo>
                      <a:pt x="25" y="27"/>
                    </a:lnTo>
                    <a:lnTo>
                      <a:pt x="24" y="30"/>
                    </a:lnTo>
                    <a:lnTo>
                      <a:pt x="23" y="31"/>
                    </a:lnTo>
                    <a:lnTo>
                      <a:pt x="22" y="32"/>
                    </a:lnTo>
                    <a:lnTo>
                      <a:pt x="18" y="34"/>
                    </a:lnTo>
                    <a:lnTo>
                      <a:pt x="1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4" name="Freeform 743"/>
              <p:cNvSpPr>
                <a:spLocks/>
              </p:cNvSpPr>
              <p:nvPr/>
            </p:nvSpPr>
            <p:spPr bwMode="auto">
              <a:xfrm>
                <a:off x="4081883" y="322621"/>
                <a:ext cx="13368" cy="39149"/>
              </a:xfrm>
              <a:custGeom>
                <a:avLst/>
                <a:gdLst>
                  <a:gd name="T0" fmla="*/ 2147483647 w 14"/>
                  <a:gd name="T1" fmla="*/ 2147483647 h 41"/>
                  <a:gd name="T2" fmla="*/ 2147483647 w 14"/>
                  <a:gd name="T3" fmla="*/ 2147483647 h 41"/>
                  <a:gd name="T4" fmla="*/ 2147483647 w 14"/>
                  <a:gd name="T5" fmla="*/ 2147483647 h 41"/>
                  <a:gd name="T6" fmla="*/ 2147483647 w 14"/>
                  <a:gd name="T7" fmla="*/ 2147483647 h 41"/>
                  <a:gd name="T8" fmla="*/ 2147483647 w 14"/>
                  <a:gd name="T9" fmla="*/ 2147483647 h 41"/>
                  <a:gd name="T10" fmla="*/ 2147483647 w 14"/>
                  <a:gd name="T11" fmla="*/ 2147483647 h 41"/>
                  <a:gd name="T12" fmla="*/ 2147483647 w 14"/>
                  <a:gd name="T13" fmla="*/ 2147483647 h 41"/>
                  <a:gd name="T14" fmla="*/ 2147483647 w 14"/>
                  <a:gd name="T15" fmla="*/ 2147483647 h 41"/>
                  <a:gd name="T16" fmla="*/ 2147483647 w 14"/>
                  <a:gd name="T17" fmla="*/ 2147483647 h 41"/>
                  <a:gd name="T18" fmla="*/ 2147483647 w 14"/>
                  <a:gd name="T19" fmla="*/ 2147483647 h 41"/>
                  <a:gd name="T20" fmla="*/ 2147483647 w 14"/>
                  <a:gd name="T21" fmla="*/ 2147483647 h 41"/>
                  <a:gd name="T22" fmla="*/ 2147483647 w 14"/>
                  <a:gd name="T23" fmla="*/ 2147483647 h 41"/>
                  <a:gd name="T24" fmla="*/ 2147483647 w 14"/>
                  <a:gd name="T25" fmla="*/ 2147483647 h 41"/>
                  <a:gd name="T26" fmla="*/ 2147483647 w 14"/>
                  <a:gd name="T27" fmla="*/ 2147483647 h 41"/>
                  <a:gd name="T28" fmla="*/ 2147483647 w 14"/>
                  <a:gd name="T29" fmla="*/ 2147483647 h 41"/>
                  <a:gd name="T30" fmla="*/ 2147483647 w 14"/>
                  <a:gd name="T31" fmla="*/ 2147483647 h 41"/>
                  <a:gd name="T32" fmla="*/ 0 w 14"/>
                  <a:gd name="T33" fmla="*/ 2147483647 h 41"/>
                  <a:gd name="T34" fmla="*/ 0 w 14"/>
                  <a:gd name="T35" fmla="*/ 2147483647 h 41"/>
                  <a:gd name="T36" fmla="*/ 0 w 14"/>
                  <a:gd name="T37" fmla="*/ 2147483647 h 41"/>
                  <a:gd name="T38" fmla="*/ 0 w 14"/>
                  <a:gd name="T39" fmla="*/ 2147483647 h 41"/>
                  <a:gd name="T40" fmla="*/ 0 w 14"/>
                  <a:gd name="T41" fmla="*/ 2147483647 h 41"/>
                  <a:gd name="T42" fmla="*/ 2147483647 w 14"/>
                  <a:gd name="T43" fmla="*/ 2147483647 h 41"/>
                  <a:gd name="T44" fmla="*/ 2147483647 w 14"/>
                  <a:gd name="T45" fmla="*/ 2147483647 h 41"/>
                  <a:gd name="T46" fmla="*/ 2147483647 w 14"/>
                  <a:gd name="T47" fmla="*/ 2147483647 h 41"/>
                  <a:gd name="T48" fmla="*/ 2147483647 w 14"/>
                  <a:gd name="T49" fmla="*/ 2147483647 h 41"/>
                  <a:gd name="T50" fmla="*/ 2147483647 w 14"/>
                  <a:gd name="T51" fmla="*/ 2147483647 h 41"/>
                  <a:gd name="T52" fmla="*/ 2147483647 w 14"/>
                  <a:gd name="T53" fmla="*/ 2147483647 h 41"/>
                  <a:gd name="T54" fmla="*/ 2147483647 w 14"/>
                  <a:gd name="T55" fmla="*/ 2147483647 h 41"/>
                  <a:gd name="T56" fmla="*/ 2147483647 w 14"/>
                  <a:gd name="T57" fmla="*/ 2147483647 h 41"/>
                  <a:gd name="T58" fmla="*/ 2147483647 w 14"/>
                  <a:gd name="T59" fmla="*/ 2147483647 h 41"/>
                  <a:gd name="T60" fmla="*/ 2147483647 w 14"/>
                  <a:gd name="T61" fmla="*/ 2147483647 h 41"/>
                  <a:gd name="T62" fmla="*/ 2147483647 w 14"/>
                  <a:gd name="T63" fmla="*/ 2147483647 h 41"/>
                  <a:gd name="T64" fmla="*/ 2147483647 w 14"/>
                  <a:gd name="T65" fmla="*/ 2147483647 h 41"/>
                  <a:gd name="T66" fmla="*/ 2147483647 w 14"/>
                  <a:gd name="T67" fmla="*/ 2147483647 h 41"/>
                  <a:gd name="T68" fmla="*/ 2147483647 w 14"/>
                  <a:gd name="T69" fmla="*/ 2147483647 h 41"/>
                  <a:gd name="T70" fmla="*/ 2147483647 w 14"/>
                  <a:gd name="T71" fmla="*/ 2147483647 h 41"/>
                  <a:gd name="T72" fmla="*/ 2147483647 w 14"/>
                  <a:gd name="T73" fmla="*/ 2147483647 h 41"/>
                  <a:gd name="T74" fmla="*/ 2147483647 w 14"/>
                  <a:gd name="T75" fmla="*/ 2147483647 h 41"/>
                  <a:gd name="T76" fmla="*/ 2147483647 w 14"/>
                  <a:gd name="T77" fmla="*/ 2147483647 h 41"/>
                  <a:gd name="T78" fmla="*/ 2147483647 w 14"/>
                  <a:gd name="T79" fmla="*/ 2147483647 h 41"/>
                  <a:gd name="T80" fmla="*/ 2147483647 w 14"/>
                  <a:gd name="T81" fmla="*/ 2147483647 h 41"/>
                  <a:gd name="T82" fmla="*/ 2147483647 w 14"/>
                  <a:gd name="T83" fmla="*/ 2147483647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 h="41">
                    <a:moveTo>
                      <a:pt x="9" y="41"/>
                    </a:moveTo>
                    <a:lnTo>
                      <a:pt x="9" y="41"/>
                    </a:lnTo>
                    <a:lnTo>
                      <a:pt x="7" y="41"/>
                    </a:lnTo>
                    <a:lnTo>
                      <a:pt x="6" y="38"/>
                    </a:lnTo>
                    <a:lnTo>
                      <a:pt x="7" y="37"/>
                    </a:lnTo>
                    <a:lnTo>
                      <a:pt x="7" y="36"/>
                    </a:lnTo>
                    <a:lnTo>
                      <a:pt x="7" y="33"/>
                    </a:lnTo>
                    <a:lnTo>
                      <a:pt x="6" y="31"/>
                    </a:lnTo>
                    <a:lnTo>
                      <a:pt x="5" y="30"/>
                    </a:lnTo>
                    <a:lnTo>
                      <a:pt x="4" y="29"/>
                    </a:lnTo>
                    <a:lnTo>
                      <a:pt x="4" y="24"/>
                    </a:lnTo>
                    <a:lnTo>
                      <a:pt x="3" y="21"/>
                    </a:lnTo>
                    <a:lnTo>
                      <a:pt x="1" y="19"/>
                    </a:lnTo>
                    <a:lnTo>
                      <a:pt x="3" y="18"/>
                    </a:lnTo>
                    <a:lnTo>
                      <a:pt x="3" y="15"/>
                    </a:lnTo>
                    <a:lnTo>
                      <a:pt x="3" y="13"/>
                    </a:lnTo>
                    <a:lnTo>
                      <a:pt x="3" y="11"/>
                    </a:lnTo>
                    <a:lnTo>
                      <a:pt x="4" y="10"/>
                    </a:lnTo>
                    <a:lnTo>
                      <a:pt x="4" y="9"/>
                    </a:lnTo>
                    <a:lnTo>
                      <a:pt x="3" y="8"/>
                    </a:lnTo>
                    <a:lnTo>
                      <a:pt x="0" y="6"/>
                    </a:lnTo>
                    <a:lnTo>
                      <a:pt x="0" y="5"/>
                    </a:lnTo>
                    <a:lnTo>
                      <a:pt x="0" y="4"/>
                    </a:lnTo>
                    <a:lnTo>
                      <a:pt x="0" y="2"/>
                    </a:lnTo>
                    <a:lnTo>
                      <a:pt x="0" y="0"/>
                    </a:lnTo>
                    <a:lnTo>
                      <a:pt x="0" y="2"/>
                    </a:lnTo>
                    <a:lnTo>
                      <a:pt x="3" y="4"/>
                    </a:lnTo>
                    <a:lnTo>
                      <a:pt x="3" y="5"/>
                    </a:lnTo>
                    <a:lnTo>
                      <a:pt x="4" y="6"/>
                    </a:lnTo>
                    <a:lnTo>
                      <a:pt x="6" y="6"/>
                    </a:lnTo>
                    <a:lnTo>
                      <a:pt x="9" y="6"/>
                    </a:lnTo>
                    <a:lnTo>
                      <a:pt x="9" y="5"/>
                    </a:lnTo>
                    <a:lnTo>
                      <a:pt x="10" y="4"/>
                    </a:lnTo>
                    <a:lnTo>
                      <a:pt x="9" y="2"/>
                    </a:lnTo>
                    <a:lnTo>
                      <a:pt x="10" y="2"/>
                    </a:lnTo>
                    <a:lnTo>
                      <a:pt x="11" y="4"/>
                    </a:lnTo>
                    <a:lnTo>
                      <a:pt x="12" y="8"/>
                    </a:lnTo>
                    <a:lnTo>
                      <a:pt x="14" y="9"/>
                    </a:lnTo>
                    <a:lnTo>
                      <a:pt x="14" y="11"/>
                    </a:lnTo>
                    <a:lnTo>
                      <a:pt x="12" y="15"/>
                    </a:lnTo>
                    <a:lnTo>
                      <a:pt x="14" y="22"/>
                    </a:lnTo>
                    <a:lnTo>
                      <a:pt x="12" y="26"/>
                    </a:lnTo>
                    <a:lnTo>
                      <a:pt x="12" y="30"/>
                    </a:lnTo>
                    <a:lnTo>
                      <a:pt x="12" y="32"/>
                    </a:lnTo>
                    <a:lnTo>
                      <a:pt x="11" y="35"/>
                    </a:lnTo>
                    <a:lnTo>
                      <a:pt x="11" y="38"/>
                    </a:lnTo>
                    <a:lnTo>
                      <a:pt x="11" y="40"/>
                    </a:lnTo>
                    <a:lnTo>
                      <a:pt x="11" y="41"/>
                    </a:lnTo>
                    <a:lnTo>
                      <a:pt x="9"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5" name="Freeform 744"/>
              <p:cNvSpPr>
                <a:spLocks/>
              </p:cNvSpPr>
              <p:nvPr/>
            </p:nvSpPr>
            <p:spPr bwMode="auto">
              <a:xfrm>
                <a:off x="4670075" y="806734"/>
                <a:ext cx="3819" cy="19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2147483647 h 2"/>
                  <a:gd name="T12" fmla="*/ 2147483647 w 4"/>
                  <a:gd name="T13" fmla="*/ 2147483647 h 2"/>
                  <a:gd name="T14" fmla="*/ 2147483647 w 4"/>
                  <a:gd name="T15" fmla="*/ 2147483647 h 2"/>
                  <a:gd name="T16" fmla="*/ 0 w 4"/>
                  <a:gd name="T17" fmla="*/ 2147483647 h 2"/>
                  <a:gd name="T18" fmla="*/ 0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0" y="2"/>
                    </a:moveTo>
                    <a:lnTo>
                      <a:pt x="0" y="2"/>
                    </a:lnTo>
                    <a:lnTo>
                      <a:pt x="1" y="0"/>
                    </a:lnTo>
                    <a:lnTo>
                      <a:pt x="3" y="0"/>
                    </a:lnTo>
                    <a:lnTo>
                      <a:pt x="4" y="2"/>
                    </a:lnTo>
                    <a:lnTo>
                      <a:pt x="0"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6" name="Freeform 745"/>
              <p:cNvSpPr>
                <a:spLocks/>
              </p:cNvSpPr>
              <p:nvPr/>
            </p:nvSpPr>
            <p:spPr bwMode="auto">
              <a:xfrm>
                <a:off x="4676759" y="800049"/>
                <a:ext cx="8594" cy="3819"/>
              </a:xfrm>
              <a:custGeom>
                <a:avLst/>
                <a:gdLst>
                  <a:gd name="T0" fmla="*/ 2147483647 w 9"/>
                  <a:gd name="T1" fmla="*/ 2147483647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2147483647 h 4"/>
                  <a:gd name="T12" fmla="*/ 2147483647 w 9"/>
                  <a:gd name="T13" fmla="*/ 2147483647 h 4"/>
                  <a:gd name="T14" fmla="*/ 0 w 9"/>
                  <a:gd name="T15" fmla="*/ 2147483647 h 4"/>
                  <a:gd name="T16" fmla="*/ 0 w 9"/>
                  <a:gd name="T17" fmla="*/ 2147483647 h 4"/>
                  <a:gd name="T18" fmla="*/ 2147483647 w 9"/>
                  <a:gd name="T19" fmla="*/ 2147483647 h 4"/>
                  <a:gd name="T20" fmla="*/ 2147483647 w 9"/>
                  <a:gd name="T21" fmla="*/ 2147483647 h 4"/>
                  <a:gd name="T22" fmla="*/ 2147483647 w 9"/>
                  <a:gd name="T23" fmla="*/ 0 h 4"/>
                  <a:gd name="T24" fmla="*/ 2147483647 w 9"/>
                  <a:gd name="T25" fmla="*/ 0 h 4"/>
                  <a:gd name="T26" fmla="*/ 2147483647 w 9"/>
                  <a:gd name="T27" fmla="*/ 2147483647 h 4"/>
                  <a:gd name="T28" fmla="*/ 2147483647 w 9"/>
                  <a:gd name="T29" fmla="*/ 2147483647 h 4"/>
                  <a:gd name="T30" fmla="*/ 2147483647 w 9"/>
                  <a:gd name="T31" fmla="*/ 2147483647 h 4"/>
                  <a:gd name="T32" fmla="*/ 2147483647 w 9"/>
                  <a:gd name="T33" fmla="*/ 2147483647 h 4"/>
                  <a:gd name="T34" fmla="*/ 2147483647 w 9"/>
                  <a:gd name="T35" fmla="*/ 2147483647 h 4"/>
                  <a:gd name="T36" fmla="*/ 2147483647 w 9"/>
                  <a:gd name="T37" fmla="*/ 2147483647 h 4"/>
                  <a:gd name="T38" fmla="*/ 2147483647 w 9"/>
                  <a:gd name="T39" fmla="*/ 2147483647 h 4"/>
                  <a:gd name="T40" fmla="*/ 2147483647 w 9"/>
                  <a:gd name="T41" fmla="*/ 2147483647 h 4"/>
                  <a:gd name="T42" fmla="*/ 2147483647 w 9"/>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4">
                    <a:moveTo>
                      <a:pt x="3" y="4"/>
                    </a:moveTo>
                    <a:lnTo>
                      <a:pt x="3" y="4"/>
                    </a:lnTo>
                    <a:lnTo>
                      <a:pt x="3" y="3"/>
                    </a:lnTo>
                    <a:lnTo>
                      <a:pt x="2" y="3"/>
                    </a:lnTo>
                    <a:lnTo>
                      <a:pt x="0" y="1"/>
                    </a:lnTo>
                    <a:lnTo>
                      <a:pt x="3" y="1"/>
                    </a:lnTo>
                    <a:lnTo>
                      <a:pt x="7" y="0"/>
                    </a:lnTo>
                    <a:lnTo>
                      <a:pt x="9" y="3"/>
                    </a:lnTo>
                    <a:lnTo>
                      <a:pt x="7" y="3"/>
                    </a:lnTo>
                    <a:lnTo>
                      <a:pt x="5" y="3"/>
                    </a:lnTo>
                    <a:lnTo>
                      <a:pt x="5" y="4"/>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7" name="Freeform 746"/>
              <p:cNvSpPr>
                <a:spLocks/>
              </p:cNvSpPr>
              <p:nvPr/>
            </p:nvSpPr>
            <p:spPr bwMode="auto">
              <a:xfrm>
                <a:off x="4800890" y="742758"/>
                <a:ext cx="5729" cy="3819"/>
              </a:xfrm>
              <a:custGeom>
                <a:avLst/>
                <a:gdLst>
                  <a:gd name="T0" fmla="*/ 2147483647 w 6"/>
                  <a:gd name="T1" fmla="*/ 0 h 4"/>
                  <a:gd name="T2" fmla="*/ 2147483647 w 6"/>
                  <a:gd name="T3" fmla="*/ 0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0 w 6"/>
                  <a:gd name="T17" fmla="*/ 2147483647 h 4"/>
                  <a:gd name="T18" fmla="*/ 2147483647 w 6"/>
                  <a:gd name="T19" fmla="*/ 2147483647 h 4"/>
                  <a:gd name="T20" fmla="*/ 2147483647 w 6"/>
                  <a:gd name="T21" fmla="*/ 2147483647 h 4"/>
                  <a:gd name="T22" fmla="*/ 2147483647 w 6"/>
                  <a:gd name="T23" fmla="*/ 2147483647 h 4"/>
                  <a:gd name="T24" fmla="*/ 2147483647 w 6"/>
                  <a:gd name="T25" fmla="*/ 2147483647 h 4"/>
                  <a:gd name="T26" fmla="*/ 2147483647 w 6"/>
                  <a:gd name="T27" fmla="*/ 2147483647 h 4"/>
                  <a:gd name="T28" fmla="*/ 2147483647 w 6"/>
                  <a:gd name="T29" fmla="*/ 2147483647 h 4"/>
                  <a:gd name="T30" fmla="*/ 2147483647 w 6"/>
                  <a:gd name="T31" fmla="*/ 2147483647 h 4"/>
                  <a:gd name="T32" fmla="*/ 2147483647 w 6"/>
                  <a:gd name="T33" fmla="*/ 2147483647 h 4"/>
                  <a:gd name="T34" fmla="*/ 2147483647 w 6"/>
                  <a:gd name="T35" fmla="*/ 2147483647 h 4"/>
                  <a:gd name="T36" fmla="*/ 2147483647 w 6"/>
                  <a:gd name="T37" fmla="*/ 2147483647 h 4"/>
                  <a:gd name="T38" fmla="*/ 2147483647 w 6"/>
                  <a:gd name="T39" fmla="*/ 2147483647 h 4"/>
                  <a:gd name="T40" fmla="*/ 2147483647 w 6"/>
                  <a:gd name="T41" fmla="*/ 0 h 4"/>
                  <a:gd name="T42" fmla="*/ 2147483647 w 6"/>
                  <a:gd name="T43" fmla="*/ 0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4">
                    <a:moveTo>
                      <a:pt x="6" y="0"/>
                    </a:moveTo>
                    <a:lnTo>
                      <a:pt x="6" y="0"/>
                    </a:lnTo>
                    <a:lnTo>
                      <a:pt x="5" y="1"/>
                    </a:lnTo>
                    <a:lnTo>
                      <a:pt x="4" y="2"/>
                    </a:lnTo>
                    <a:lnTo>
                      <a:pt x="2" y="1"/>
                    </a:lnTo>
                    <a:lnTo>
                      <a:pt x="0" y="2"/>
                    </a:lnTo>
                    <a:lnTo>
                      <a:pt x="2" y="4"/>
                    </a:lnTo>
                    <a:lnTo>
                      <a:pt x="3" y="4"/>
                    </a:lnTo>
                    <a:lnTo>
                      <a:pt x="5" y="4"/>
                    </a:lnTo>
                    <a:lnTo>
                      <a:pt x="5" y="2"/>
                    </a:lnTo>
                    <a:lnTo>
                      <a:pt x="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8" name="Freeform 747"/>
              <p:cNvSpPr>
                <a:spLocks/>
              </p:cNvSpPr>
              <p:nvPr/>
            </p:nvSpPr>
            <p:spPr bwMode="auto">
              <a:xfrm>
                <a:off x="4783702" y="727480"/>
                <a:ext cx="12413" cy="8594"/>
              </a:xfrm>
              <a:custGeom>
                <a:avLst/>
                <a:gdLst>
                  <a:gd name="T0" fmla="*/ 2147483647 w 13"/>
                  <a:gd name="T1" fmla="*/ 2147483647 h 9"/>
                  <a:gd name="T2" fmla="*/ 2147483647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2147483647 h 9"/>
                  <a:gd name="T16" fmla="*/ 2147483647 w 13"/>
                  <a:gd name="T17" fmla="*/ 2147483647 h 9"/>
                  <a:gd name="T18" fmla="*/ 2147483647 w 13"/>
                  <a:gd name="T19" fmla="*/ 2147483647 h 9"/>
                  <a:gd name="T20" fmla="*/ 2147483647 w 13"/>
                  <a:gd name="T21" fmla="*/ 2147483647 h 9"/>
                  <a:gd name="T22" fmla="*/ 2147483647 w 13"/>
                  <a:gd name="T23" fmla="*/ 2147483647 h 9"/>
                  <a:gd name="T24" fmla="*/ 2147483647 w 13"/>
                  <a:gd name="T25" fmla="*/ 2147483647 h 9"/>
                  <a:gd name="T26" fmla="*/ 2147483647 w 13"/>
                  <a:gd name="T27" fmla="*/ 2147483647 h 9"/>
                  <a:gd name="T28" fmla="*/ 2147483647 w 13"/>
                  <a:gd name="T29" fmla="*/ 2147483647 h 9"/>
                  <a:gd name="T30" fmla="*/ 2147483647 w 13"/>
                  <a:gd name="T31" fmla="*/ 2147483647 h 9"/>
                  <a:gd name="T32" fmla="*/ 2147483647 w 13"/>
                  <a:gd name="T33" fmla="*/ 2147483647 h 9"/>
                  <a:gd name="T34" fmla="*/ 2147483647 w 13"/>
                  <a:gd name="T35" fmla="*/ 2147483647 h 9"/>
                  <a:gd name="T36" fmla="*/ 2147483647 w 13"/>
                  <a:gd name="T37" fmla="*/ 2147483647 h 9"/>
                  <a:gd name="T38" fmla="*/ 2147483647 w 13"/>
                  <a:gd name="T39" fmla="*/ 2147483647 h 9"/>
                  <a:gd name="T40" fmla="*/ 2147483647 w 13"/>
                  <a:gd name="T41" fmla="*/ 2147483647 h 9"/>
                  <a:gd name="T42" fmla="*/ 2147483647 w 13"/>
                  <a:gd name="T43" fmla="*/ 2147483647 h 9"/>
                  <a:gd name="T44" fmla="*/ 2147483647 w 13"/>
                  <a:gd name="T45" fmla="*/ 2147483647 h 9"/>
                  <a:gd name="T46" fmla="*/ 2147483647 w 13"/>
                  <a:gd name="T47" fmla="*/ 2147483647 h 9"/>
                  <a:gd name="T48" fmla="*/ 2147483647 w 13"/>
                  <a:gd name="T49" fmla="*/ 2147483647 h 9"/>
                  <a:gd name="T50" fmla="*/ 2147483647 w 13"/>
                  <a:gd name="T51" fmla="*/ 2147483647 h 9"/>
                  <a:gd name="T52" fmla="*/ 2147483647 w 13"/>
                  <a:gd name="T53" fmla="*/ 2147483647 h 9"/>
                  <a:gd name="T54" fmla="*/ 0 w 13"/>
                  <a:gd name="T55" fmla="*/ 2147483647 h 9"/>
                  <a:gd name="T56" fmla="*/ 0 w 13"/>
                  <a:gd name="T57" fmla="*/ 0 h 9"/>
                  <a:gd name="T58" fmla="*/ 0 w 13"/>
                  <a:gd name="T59" fmla="*/ 0 h 9"/>
                  <a:gd name="T60" fmla="*/ 0 w 13"/>
                  <a:gd name="T61" fmla="*/ 0 h 9"/>
                  <a:gd name="T62" fmla="*/ 2147483647 w 13"/>
                  <a:gd name="T63" fmla="*/ 0 h 9"/>
                  <a:gd name="T64" fmla="*/ 2147483647 w 13"/>
                  <a:gd name="T65" fmla="*/ 0 h 9"/>
                  <a:gd name="T66" fmla="*/ 2147483647 w 13"/>
                  <a:gd name="T67" fmla="*/ 0 h 9"/>
                  <a:gd name="T68" fmla="*/ 2147483647 w 13"/>
                  <a:gd name="T69" fmla="*/ 2147483647 h 9"/>
                  <a:gd name="T70" fmla="*/ 2147483647 w 13"/>
                  <a:gd name="T71" fmla="*/ 2147483647 h 9"/>
                  <a:gd name="T72" fmla="*/ 2147483647 w 13"/>
                  <a:gd name="T73" fmla="*/ 2147483647 h 9"/>
                  <a:gd name="T74" fmla="*/ 2147483647 w 13"/>
                  <a:gd name="T75" fmla="*/ 2147483647 h 9"/>
                  <a:gd name="T76" fmla="*/ 2147483647 w 13"/>
                  <a:gd name="T77" fmla="*/ 2147483647 h 9"/>
                  <a:gd name="T78" fmla="*/ 2147483647 w 13"/>
                  <a:gd name="T79" fmla="*/ 2147483647 h 9"/>
                  <a:gd name="T80" fmla="*/ 2147483647 w 13"/>
                  <a:gd name="T81" fmla="*/ 0 h 9"/>
                  <a:gd name="T82" fmla="*/ 2147483647 w 13"/>
                  <a:gd name="T83" fmla="*/ 0 h 9"/>
                  <a:gd name="T84" fmla="*/ 2147483647 w 13"/>
                  <a:gd name="T85" fmla="*/ 0 h 9"/>
                  <a:gd name="T86" fmla="*/ 2147483647 w 13"/>
                  <a:gd name="T87" fmla="*/ 2147483647 h 9"/>
                  <a:gd name="T88" fmla="*/ 2147483647 w 13"/>
                  <a:gd name="T89" fmla="*/ 2147483647 h 9"/>
                  <a:gd name="T90" fmla="*/ 2147483647 w 13"/>
                  <a:gd name="T91" fmla="*/ 2147483647 h 9"/>
                  <a:gd name="T92" fmla="*/ 2147483647 w 13"/>
                  <a:gd name="T93" fmla="*/ 2147483647 h 9"/>
                  <a:gd name="T94" fmla="*/ 2147483647 w 13"/>
                  <a:gd name="T95" fmla="*/ 2147483647 h 9"/>
                  <a:gd name="T96" fmla="*/ 2147483647 w 13"/>
                  <a:gd name="T97" fmla="*/ 2147483647 h 9"/>
                  <a:gd name="T98" fmla="*/ 2147483647 w 13"/>
                  <a:gd name="T99" fmla="*/ 2147483647 h 9"/>
                  <a:gd name="T100" fmla="*/ 2147483647 w 13"/>
                  <a:gd name="T101" fmla="*/ 2147483647 h 9"/>
                  <a:gd name="T102" fmla="*/ 2147483647 w 13"/>
                  <a:gd name="T103" fmla="*/ 2147483647 h 9"/>
                  <a:gd name="T104" fmla="*/ 2147483647 w 13"/>
                  <a:gd name="T105" fmla="*/ 2147483647 h 9"/>
                  <a:gd name="T106" fmla="*/ 2147483647 w 13"/>
                  <a:gd name="T107" fmla="*/ 2147483647 h 9"/>
                  <a:gd name="T108" fmla="*/ 2147483647 w 13"/>
                  <a:gd name="T109" fmla="*/ 2147483647 h 9"/>
                  <a:gd name="T110" fmla="*/ 2147483647 w 13"/>
                  <a:gd name="T111" fmla="*/ 2147483647 h 9"/>
                  <a:gd name="T112" fmla="*/ 2147483647 w 13"/>
                  <a:gd name="T113" fmla="*/ 2147483647 h 9"/>
                  <a:gd name="T114" fmla="*/ 2147483647 w 13"/>
                  <a:gd name="T115" fmla="*/ 2147483647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 h="9">
                    <a:moveTo>
                      <a:pt x="7" y="6"/>
                    </a:moveTo>
                    <a:lnTo>
                      <a:pt x="7" y="6"/>
                    </a:lnTo>
                    <a:lnTo>
                      <a:pt x="7" y="7"/>
                    </a:lnTo>
                    <a:lnTo>
                      <a:pt x="6" y="9"/>
                    </a:lnTo>
                    <a:lnTo>
                      <a:pt x="6" y="7"/>
                    </a:lnTo>
                    <a:lnTo>
                      <a:pt x="5" y="6"/>
                    </a:lnTo>
                    <a:lnTo>
                      <a:pt x="5" y="7"/>
                    </a:lnTo>
                    <a:lnTo>
                      <a:pt x="5" y="6"/>
                    </a:lnTo>
                    <a:lnTo>
                      <a:pt x="5" y="5"/>
                    </a:lnTo>
                    <a:lnTo>
                      <a:pt x="6" y="5"/>
                    </a:lnTo>
                    <a:lnTo>
                      <a:pt x="6" y="4"/>
                    </a:lnTo>
                    <a:lnTo>
                      <a:pt x="5" y="3"/>
                    </a:lnTo>
                    <a:lnTo>
                      <a:pt x="2" y="3"/>
                    </a:lnTo>
                    <a:lnTo>
                      <a:pt x="1" y="1"/>
                    </a:lnTo>
                    <a:lnTo>
                      <a:pt x="0" y="1"/>
                    </a:lnTo>
                    <a:lnTo>
                      <a:pt x="0" y="0"/>
                    </a:lnTo>
                    <a:lnTo>
                      <a:pt x="2" y="0"/>
                    </a:lnTo>
                    <a:lnTo>
                      <a:pt x="5" y="0"/>
                    </a:lnTo>
                    <a:lnTo>
                      <a:pt x="5" y="1"/>
                    </a:lnTo>
                    <a:lnTo>
                      <a:pt x="6" y="3"/>
                    </a:lnTo>
                    <a:lnTo>
                      <a:pt x="7" y="3"/>
                    </a:lnTo>
                    <a:lnTo>
                      <a:pt x="10" y="1"/>
                    </a:lnTo>
                    <a:lnTo>
                      <a:pt x="10" y="0"/>
                    </a:lnTo>
                    <a:lnTo>
                      <a:pt x="11" y="0"/>
                    </a:lnTo>
                    <a:lnTo>
                      <a:pt x="13" y="1"/>
                    </a:lnTo>
                    <a:lnTo>
                      <a:pt x="11" y="3"/>
                    </a:lnTo>
                    <a:lnTo>
                      <a:pt x="12" y="5"/>
                    </a:lnTo>
                    <a:lnTo>
                      <a:pt x="12" y="6"/>
                    </a:lnTo>
                    <a:lnTo>
                      <a:pt x="13" y="6"/>
                    </a:lnTo>
                    <a:lnTo>
                      <a:pt x="13" y="7"/>
                    </a:lnTo>
                    <a:lnTo>
                      <a:pt x="10" y="7"/>
                    </a:lnTo>
                    <a:lnTo>
                      <a:pt x="7"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89" name="Freeform 748"/>
              <p:cNvSpPr>
                <a:spLocks/>
              </p:cNvSpPr>
              <p:nvPr/>
            </p:nvSpPr>
            <p:spPr bwMode="auto">
              <a:xfrm>
                <a:off x="4808529" y="730345"/>
                <a:ext cx="11458" cy="7639"/>
              </a:xfrm>
              <a:custGeom>
                <a:avLst/>
                <a:gdLst>
                  <a:gd name="T0" fmla="*/ 2147483647 w 12"/>
                  <a:gd name="T1" fmla="*/ 2147483647 h 8"/>
                  <a:gd name="T2" fmla="*/ 2147483647 w 12"/>
                  <a:gd name="T3" fmla="*/ 2147483647 h 8"/>
                  <a:gd name="T4" fmla="*/ 2147483647 w 12"/>
                  <a:gd name="T5" fmla="*/ 2147483647 h 8"/>
                  <a:gd name="T6" fmla="*/ 2147483647 w 12"/>
                  <a:gd name="T7" fmla="*/ 2147483647 h 8"/>
                  <a:gd name="T8" fmla="*/ 2147483647 w 12"/>
                  <a:gd name="T9" fmla="*/ 2147483647 h 8"/>
                  <a:gd name="T10" fmla="*/ 2147483647 w 12"/>
                  <a:gd name="T11" fmla="*/ 2147483647 h 8"/>
                  <a:gd name="T12" fmla="*/ 2147483647 w 12"/>
                  <a:gd name="T13" fmla="*/ 2147483647 h 8"/>
                  <a:gd name="T14" fmla="*/ 0 w 12"/>
                  <a:gd name="T15" fmla="*/ 2147483647 h 8"/>
                  <a:gd name="T16" fmla="*/ 0 w 12"/>
                  <a:gd name="T17" fmla="*/ 2147483647 h 8"/>
                  <a:gd name="T18" fmla="*/ 2147483647 w 12"/>
                  <a:gd name="T19" fmla="*/ 2147483647 h 8"/>
                  <a:gd name="T20" fmla="*/ 0 w 12"/>
                  <a:gd name="T21" fmla="*/ 2147483647 h 8"/>
                  <a:gd name="T22" fmla="*/ 2147483647 w 12"/>
                  <a:gd name="T23" fmla="*/ 2147483647 h 8"/>
                  <a:gd name="T24" fmla="*/ 2147483647 w 12"/>
                  <a:gd name="T25" fmla="*/ 2147483647 h 8"/>
                  <a:gd name="T26" fmla="*/ 2147483647 w 12"/>
                  <a:gd name="T27" fmla="*/ 2147483647 h 8"/>
                  <a:gd name="T28" fmla="*/ 2147483647 w 12"/>
                  <a:gd name="T29" fmla="*/ 2147483647 h 8"/>
                  <a:gd name="T30" fmla="*/ 2147483647 w 12"/>
                  <a:gd name="T31" fmla="*/ 2147483647 h 8"/>
                  <a:gd name="T32" fmla="*/ 2147483647 w 12"/>
                  <a:gd name="T33" fmla="*/ 2147483647 h 8"/>
                  <a:gd name="T34" fmla="*/ 2147483647 w 12"/>
                  <a:gd name="T35" fmla="*/ 2147483647 h 8"/>
                  <a:gd name="T36" fmla="*/ 2147483647 w 12"/>
                  <a:gd name="T37" fmla="*/ 2147483647 h 8"/>
                  <a:gd name="T38" fmla="*/ 2147483647 w 12"/>
                  <a:gd name="T39" fmla="*/ 2147483647 h 8"/>
                  <a:gd name="T40" fmla="*/ 2147483647 w 12"/>
                  <a:gd name="T41" fmla="*/ 2147483647 h 8"/>
                  <a:gd name="T42" fmla="*/ 2147483647 w 12"/>
                  <a:gd name="T43" fmla="*/ 2147483647 h 8"/>
                  <a:gd name="T44" fmla="*/ 2147483647 w 12"/>
                  <a:gd name="T45" fmla="*/ 2147483647 h 8"/>
                  <a:gd name="T46" fmla="*/ 2147483647 w 12"/>
                  <a:gd name="T47" fmla="*/ 2147483647 h 8"/>
                  <a:gd name="T48" fmla="*/ 2147483647 w 12"/>
                  <a:gd name="T49" fmla="*/ 2147483647 h 8"/>
                  <a:gd name="T50" fmla="*/ 2147483647 w 12"/>
                  <a:gd name="T51" fmla="*/ 2147483647 h 8"/>
                  <a:gd name="T52" fmla="*/ 2147483647 w 12"/>
                  <a:gd name="T53" fmla="*/ 2147483647 h 8"/>
                  <a:gd name="T54" fmla="*/ 2147483647 w 12"/>
                  <a:gd name="T55" fmla="*/ 0 h 8"/>
                  <a:gd name="T56" fmla="*/ 2147483647 w 12"/>
                  <a:gd name="T57" fmla="*/ 0 h 8"/>
                  <a:gd name="T58" fmla="*/ 2147483647 w 12"/>
                  <a:gd name="T59" fmla="*/ 2147483647 h 8"/>
                  <a:gd name="T60" fmla="*/ 2147483647 w 12"/>
                  <a:gd name="T61" fmla="*/ 2147483647 h 8"/>
                  <a:gd name="T62" fmla="*/ 2147483647 w 12"/>
                  <a:gd name="T63" fmla="*/ 2147483647 h 8"/>
                  <a:gd name="T64" fmla="*/ 2147483647 w 12"/>
                  <a:gd name="T65" fmla="*/ 2147483647 h 8"/>
                  <a:gd name="T66" fmla="*/ 2147483647 w 12"/>
                  <a:gd name="T67" fmla="*/ 2147483647 h 8"/>
                  <a:gd name="T68" fmla="*/ 2147483647 w 12"/>
                  <a:gd name="T69" fmla="*/ 2147483647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 h="8">
                    <a:moveTo>
                      <a:pt x="5" y="2"/>
                    </a:moveTo>
                    <a:lnTo>
                      <a:pt x="5" y="2"/>
                    </a:lnTo>
                    <a:lnTo>
                      <a:pt x="3" y="3"/>
                    </a:lnTo>
                    <a:lnTo>
                      <a:pt x="5" y="4"/>
                    </a:lnTo>
                    <a:lnTo>
                      <a:pt x="3" y="4"/>
                    </a:lnTo>
                    <a:lnTo>
                      <a:pt x="2" y="3"/>
                    </a:lnTo>
                    <a:lnTo>
                      <a:pt x="1" y="4"/>
                    </a:lnTo>
                    <a:lnTo>
                      <a:pt x="1" y="6"/>
                    </a:lnTo>
                    <a:lnTo>
                      <a:pt x="0" y="6"/>
                    </a:lnTo>
                    <a:lnTo>
                      <a:pt x="0" y="7"/>
                    </a:lnTo>
                    <a:lnTo>
                      <a:pt x="1" y="8"/>
                    </a:lnTo>
                    <a:lnTo>
                      <a:pt x="0" y="8"/>
                    </a:lnTo>
                    <a:lnTo>
                      <a:pt x="1" y="8"/>
                    </a:lnTo>
                    <a:lnTo>
                      <a:pt x="2" y="8"/>
                    </a:lnTo>
                    <a:lnTo>
                      <a:pt x="3" y="8"/>
                    </a:lnTo>
                    <a:lnTo>
                      <a:pt x="3" y="7"/>
                    </a:lnTo>
                    <a:lnTo>
                      <a:pt x="5" y="6"/>
                    </a:lnTo>
                    <a:lnTo>
                      <a:pt x="6" y="6"/>
                    </a:lnTo>
                    <a:lnTo>
                      <a:pt x="7" y="7"/>
                    </a:lnTo>
                    <a:lnTo>
                      <a:pt x="8" y="6"/>
                    </a:lnTo>
                    <a:lnTo>
                      <a:pt x="8" y="4"/>
                    </a:lnTo>
                    <a:lnTo>
                      <a:pt x="8" y="3"/>
                    </a:lnTo>
                    <a:lnTo>
                      <a:pt x="9" y="3"/>
                    </a:lnTo>
                    <a:lnTo>
                      <a:pt x="12" y="2"/>
                    </a:lnTo>
                    <a:lnTo>
                      <a:pt x="11" y="1"/>
                    </a:lnTo>
                    <a:lnTo>
                      <a:pt x="9" y="0"/>
                    </a:lnTo>
                    <a:lnTo>
                      <a:pt x="8" y="0"/>
                    </a:lnTo>
                    <a:lnTo>
                      <a:pt x="8" y="3"/>
                    </a:lnTo>
                    <a:lnTo>
                      <a:pt x="7" y="3"/>
                    </a:lnTo>
                    <a:lnTo>
                      <a:pt x="6" y="4"/>
                    </a:lnTo>
                    <a:lnTo>
                      <a:pt x="5" y="4"/>
                    </a:lnTo>
                    <a:lnTo>
                      <a:pt x="5" y="3"/>
                    </a:lnTo>
                    <a:lnTo>
                      <a:pt x="5" y="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0" name="Freeform 749"/>
              <p:cNvSpPr>
                <a:spLocks/>
              </p:cNvSpPr>
              <p:nvPr/>
            </p:nvSpPr>
            <p:spPr bwMode="auto">
              <a:xfrm>
                <a:off x="4813303" y="710293"/>
                <a:ext cx="21007" cy="17187"/>
              </a:xfrm>
              <a:custGeom>
                <a:avLst/>
                <a:gdLst>
                  <a:gd name="T0" fmla="*/ 2147483647 w 22"/>
                  <a:gd name="T1" fmla="*/ 2147483647 h 18"/>
                  <a:gd name="T2" fmla="*/ 2147483647 w 22"/>
                  <a:gd name="T3" fmla="*/ 2147483647 h 18"/>
                  <a:gd name="T4" fmla="*/ 2147483647 w 22"/>
                  <a:gd name="T5" fmla="*/ 2147483647 h 18"/>
                  <a:gd name="T6" fmla="*/ 2147483647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w 22"/>
                  <a:gd name="T27" fmla="*/ 2147483647 h 18"/>
                  <a:gd name="T28" fmla="*/ 0 w 22"/>
                  <a:gd name="T29" fmla="*/ 2147483647 h 18"/>
                  <a:gd name="T30" fmla="*/ 0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0 h 18"/>
                  <a:gd name="T46" fmla="*/ 2147483647 w 22"/>
                  <a:gd name="T47" fmla="*/ 0 h 18"/>
                  <a:gd name="T48" fmla="*/ 2147483647 w 22"/>
                  <a:gd name="T49" fmla="*/ 0 h 18"/>
                  <a:gd name="T50" fmla="*/ 2147483647 w 22"/>
                  <a:gd name="T51" fmla="*/ 0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2147483647 h 18"/>
                  <a:gd name="T62" fmla="*/ 2147483647 w 22"/>
                  <a:gd name="T63" fmla="*/ 2147483647 h 18"/>
                  <a:gd name="T64" fmla="*/ 2147483647 w 22"/>
                  <a:gd name="T65" fmla="*/ 2147483647 h 18"/>
                  <a:gd name="T66" fmla="*/ 2147483647 w 22"/>
                  <a:gd name="T67" fmla="*/ 2147483647 h 18"/>
                  <a:gd name="T68" fmla="*/ 2147483647 w 22"/>
                  <a:gd name="T69" fmla="*/ 2147483647 h 18"/>
                  <a:gd name="T70" fmla="*/ 2147483647 w 22"/>
                  <a:gd name="T71" fmla="*/ 2147483647 h 18"/>
                  <a:gd name="T72" fmla="*/ 2147483647 w 22"/>
                  <a:gd name="T73" fmla="*/ 2147483647 h 18"/>
                  <a:gd name="T74" fmla="*/ 2147483647 w 22"/>
                  <a:gd name="T75" fmla="*/ 2147483647 h 18"/>
                  <a:gd name="T76" fmla="*/ 2147483647 w 22"/>
                  <a:gd name="T77" fmla="*/ 2147483647 h 18"/>
                  <a:gd name="T78" fmla="*/ 2147483647 w 22"/>
                  <a:gd name="T79" fmla="*/ 2147483647 h 18"/>
                  <a:gd name="T80" fmla="*/ 2147483647 w 22"/>
                  <a:gd name="T81" fmla="*/ 2147483647 h 18"/>
                  <a:gd name="T82" fmla="*/ 2147483647 w 22"/>
                  <a:gd name="T83" fmla="*/ 2147483647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2147483647 w 22"/>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 h="18">
                    <a:moveTo>
                      <a:pt x="8" y="18"/>
                    </a:moveTo>
                    <a:lnTo>
                      <a:pt x="8" y="18"/>
                    </a:lnTo>
                    <a:lnTo>
                      <a:pt x="7" y="16"/>
                    </a:lnTo>
                    <a:lnTo>
                      <a:pt x="7" y="13"/>
                    </a:lnTo>
                    <a:lnTo>
                      <a:pt x="6" y="12"/>
                    </a:lnTo>
                    <a:lnTo>
                      <a:pt x="3" y="10"/>
                    </a:lnTo>
                    <a:lnTo>
                      <a:pt x="2" y="6"/>
                    </a:lnTo>
                    <a:lnTo>
                      <a:pt x="0" y="5"/>
                    </a:lnTo>
                    <a:lnTo>
                      <a:pt x="1" y="3"/>
                    </a:lnTo>
                    <a:lnTo>
                      <a:pt x="4" y="2"/>
                    </a:lnTo>
                    <a:lnTo>
                      <a:pt x="7" y="1"/>
                    </a:lnTo>
                    <a:lnTo>
                      <a:pt x="9" y="0"/>
                    </a:lnTo>
                    <a:lnTo>
                      <a:pt x="11" y="0"/>
                    </a:lnTo>
                    <a:lnTo>
                      <a:pt x="13" y="1"/>
                    </a:lnTo>
                    <a:lnTo>
                      <a:pt x="17" y="2"/>
                    </a:lnTo>
                    <a:lnTo>
                      <a:pt x="22" y="2"/>
                    </a:lnTo>
                    <a:lnTo>
                      <a:pt x="20" y="3"/>
                    </a:lnTo>
                    <a:lnTo>
                      <a:pt x="18" y="6"/>
                    </a:lnTo>
                    <a:lnTo>
                      <a:pt x="17" y="8"/>
                    </a:lnTo>
                    <a:lnTo>
                      <a:pt x="17" y="10"/>
                    </a:lnTo>
                    <a:lnTo>
                      <a:pt x="19" y="11"/>
                    </a:lnTo>
                    <a:lnTo>
                      <a:pt x="18" y="13"/>
                    </a:lnTo>
                    <a:lnTo>
                      <a:pt x="12" y="16"/>
                    </a:lnTo>
                    <a:lnTo>
                      <a:pt x="11" y="17"/>
                    </a:lnTo>
                    <a:lnTo>
                      <a:pt x="8"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1" name="Freeform 750"/>
              <p:cNvSpPr>
                <a:spLocks/>
              </p:cNvSpPr>
              <p:nvPr/>
            </p:nvSpPr>
            <p:spPr bwMode="auto">
              <a:xfrm>
                <a:off x="4826671" y="734165"/>
                <a:ext cx="955" cy="1910"/>
              </a:xfrm>
              <a:custGeom>
                <a:avLst/>
                <a:gdLst>
                  <a:gd name="T0" fmla="*/ 2147483647 w 1"/>
                  <a:gd name="T1" fmla="*/ 0 h 2"/>
                  <a:gd name="T2" fmla="*/ 2147483647 w 1"/>
                  <a:gd name="T3" fmla="*/ 0 h 2"/>
                  <a:gd name="T4" fmla="*/ 0 w 1"/>
                  <a:gd name="T5" fmla="*/ 2147483647 h 2"/>
                  <a:gd name="T6" fmla="*/ 0 w 1"/>
                  <a:gd name="T7" fmla="*/ 2147483647 h 2"/>
                  <a:gd name="T8" fmla="*/ 0 w 1"/>
                  <a:gd name="T9" fmla="*/ 2147483647 h 2"/>
                  <a:gd name="T10" fmla="*/ 0 w 1"/>
                  <a:gd name="T11" fmla="*/ 2147483647 h 2"/>
                  <a:gd name="T12" fmla="*/ 2147483647 w 1"/>
                  <a:gd name="T13" fmla="*/ 0 h 2"/>
                  <a:gd name="T14" fmla="*/ 214748364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lnTo>
                      <a:pt x="1" y="0"/>
                    </a:lnTo>
                    <a:lnTo>
                      <a:pt x="0" y="2"/>
                    </a:lnTo>
                    <a:lnTo>
                      <a:pt x="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2" name="Freeform 751"/>
              <p:cNvSpPr>
                <a:spLocks/>
              </p:cNvSpPr>
              <p:nvPr/>
            </p:nvSpPr>
            <p:spPr bwMode="auto">
              <a:xfrm>
                <a:off x="4825716" y="737029"/>
                <a:ext cx="955" cy="955"/>
              </a:xfrm>
              <a:custGeom>
                <a:avLst/>
                <a:gdLst>
                  <a:gd name="T0" fmla="*/ 0 w 1"/>
                  <a:gd name="T1" fmla="*/ 2147483647 h 1"/>
                  <a:gd name="T2" fmla="*/ 0 w 1"/>
                  <a:gd name="T3" fmla="*/ 2147483647 h 1"/>
                  <a:gd name="T4" fmla="*/ 0 w 1"/>
                  <a:gd name="T5" fmla="*/ 0 h 1"/>
                  <a:gd name="T6" fmla="*/ 0 w 1"/>
                  <a:gd name="T7" fmla="*/ 0 h 1"/>
                  <a:gd name="T8" fmla="*/ 0 w 1"/>
                  <a:gd name="T9" fmla="*/ 0 h 1"/>
                  <a:gd name="T10" fmla="*/ 2147483647 w 1"/>
                  <a:gd name="T11" fmla="*/ 0 h 1"/>
                  <a:gd name="T12" fmla="*/ 0 w 1"/>
                  <a:gd name="T13" fmla="*/ 2147483647 h 1"/>
                  <a:gd name="T14" fmla="*/ 0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1"/>
                    </a:moveTo>
                    <a:lnTo>
                      <a:pt x="0" y="1"/>
                    </a:lnTo>
                    <a:lnTo>
                      <a:pt x="0" y="0"/>
                    </a:lnTo>
                    <a:lnTo>
                      <a:pt x="1" y="0"/>
                    </a:lnTo>
                    <a:lnTo>
                      <a:pt x="0" y="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3" name="Freeform 752"/>
              <p:cNvSpPr>
                <a:spLocks/>
              </p:cNvSpPr>
              <p:nvPr/>
            </p:nvSpPr>
            <p:spPr bwMode="auto">
              <a:xfrm>
                <a:off x="4717818" y="515502"/>
                <a:ext cx="169009" cy="171874"/>
              </a:xfrm>
              <a:custGeom>
                <a:avLst/>
                <a:gdLst>
                  <a:gd name="T0" fmla="*/ 2147483647 w 177"/>
                  <a:gd name="T1" fmla="*/ 2147483647 h 180"/>
                  <a:gd name="T2" fmla="*/ 2147483647 w 177"/>
                  <a:gd name="T3" fmla="*/ 2147483647 h 180"/>
                  <a:gd name="T4" fmla="*/ 2147483647 w 177"/>
                  <a:gd name="T5" fmla="*/ 2147483647 h 180"/>
                  <a:gd name="T6" fmla="*/ 2147483647 w 177"/>
                  <a:gd name="T7" fmla="*/ 2147483647 h 180"/>
                  <a:gd name="T8" fmla="*/ 2147483647 w 177"/>
                  <a:gd name="T9" fmla="*/ 2147483647 h 180"/>
                  <a:gd name="T10" fmla="*/ 2147483647 w 177"/>
                  <a:gd name="T11" fmla="*/ 2147483647 h 180"/>
                  <a:gd name="T12" fmla="*/ 2147483647 w 177"/>
                  <a:gd name="T13" fmla="*/ 2147483647 h 180"/>
                  <a:gd name="T14" fmla="*/ 2147483647 w 177"/>
                  <a:gd name="T15" fmla="*/ 2147483647 h 180"/>
                  <a:gd name="T16" fmla="*/ 2147483647 w 177"/>
                  <a:gd name="T17" fmla="*/ 2147483647 h 180"/>
                  <a:gd name="T18" fmla="*/ 2147483647 w 177"/>
                  <a:gd name="T19" fmla="*/ 2147483647 h 180"/>
                  <a:gd name="T20" fmla="*/ 2147483647 w 177"/>
                  <a:gd name="T21" fmla="*/ 2147483647 h 180"/>
                  <a:gd name="T22" fmla="*/ 2147483647 w 177"/>
                  <a:gd name="T23" fmla="*/ 2147483647 h 180"/>
                  <a:gd name="T24" fmla="*/ 2147483647 w 177"/>
                  <a:gd name="T25" fmla="*/ 2147483647 h 180"/>
                  <a:gd name="T26" fmla="*/ 2147483647 w 177"/>
                  <a:gd name="T27" fmla="*/ 2147483647 h 180"/>
                  <a:gd name="T28" fmla="*/ 2147483647 w 177"/>
                  <a:gd name="T29" fmla="*/ 2147483647 h 180"/>
                  <a:gd name="T30" fmla="*/ 2147483647 w 177"/>
                  <a:gd name="T31" fmla="*/ 2147483647 h 180"/>
                  <a:gd name="T32" fmla="*/ 2147483647 w 177"/>
                  <a:gd name="T33" fmla="*/ 2147483647 h 180"/>
                  <a:gd name="T34" fmla="*/ 2147483647 w 177"/>
                  <a:gd name="T35" fmla="*/ 2147483647 h 180"/>
                  <a:gd name="T36" fmla="*/ 2147483647 w 177"/>
                  <a:gd name="T37" fmla="*/ 2147483647 h 180"/>
                  <a:gd name="T38" fmla="*/ 2147483647 w 177"/>
                  <a:gd name="T39" fmla="*/ 2147483647 h 180"/>
                  <a:gd name="T40" fmla="*/ 2147483647 w 177"/>
                  <a:gd name="T41" fmla="*/ 2147483647 h 180"/>
                  <a:gd name="T42" fmla="*/ 2147483647 w 177"/>
                  <a:gd name="T43" fmla="*/ 2147483647 h 180"/>
                  <a:gd name="T44" fmla="*/ 2147483647 w 177"/>
                  <a:gd name="T45" fmla="*/ 2147483647 h 180"/>
                  <a:gd name="T46" fmla="*/ 2147483647 w 177"/>
                  <a:gd name="T47" fmla="*/ 2147483647 h 180"/>
                  <a:gd name="T48" fmla="*/ 2147483647 w 177"/>
                  <a:gd name="T49" fmla="*/ 2147483647 h 180"/>
                  <a:gd name="T50" fmla="*/ 2147483647 w 177"/>
                  <a:gd name="T51" fmla="*/ 2147483647 h 180"/>
                  <a:gd name="T52" fmla="*/ 2147483647 w 177"/>
                  <a:gd name="T53" fmla="*/ 2147483647 h 180"/>
                  <a:gd name="T54" fmla="*/ 2147483647 w 177"/>
                  <a:gd name="T55" fmla="*/ 2147483647 h 180"/>
                  <a:gd name="T56" fmla="*/ 2147483647 w 177"/>
                  <a:gd name="T57" fmla="*/ 2147483647 h 180"/>
                  <a:gd name="T58" fmla="*/ 2147483647 w 177"/>
                  <a:gd name="T59" fmla="*/ 2147483647 h 180"/>
                  <a:gd name="T60" fmla="*/ 2147483647 w 177"/>
                  <a:gd name="T61" fmla="*/ 2147483647 h 180"/>
                  <a:gd name="T62" fmla="*/ 2147483647 w 177"/>
                  <a:gd name="T63" fmla="*/ 2147483647 h 180"/>
                  <a:gd name="T64" fmla="*/ 2147483647 w 177"/>
                  <a:gd name="T65" fmla="*/ 2147483647 h 180"/>
                  <a:gd name="T66" fmla="*/ 2147483647 w 177"/>
                  <a:gd name="T67" fmla="*/ 2147483647 h 180"/>
                  <a:gd name="T68" fmla="*/ 2147483647 w 177"/>
                  <a:gd name="T69" fmla="*/ 2147483647 h 180"/>
                  <a:gd name="T70" fmla="*/ 2147483647 w 177"/>
                  <a:gd name="T71" fmla="*/ 2147483647 h 180"/>
                  <a:gd name="T72" fmla="*/ 2147483647 w 177"/>
                  <a:gd name="T73" fmla="*/ 2147483647 h 180"/>
                  <a:gd name="T74" fmla="*/ 2147483647 w 177"/>
                  <a:gd name="T75" fmla="*/ 2147483647 h 180"/>
                  <a:gd name="T76" fmla="*/ 2147483647 w 177"/>
                  <a:gd name="T77" fmla="*/ 2147483647 h 180"/>
                  <a:gd name="T78" fmla="*/ 2147483647 w 177"/>
                  <a:gd name="T79" fmla="*/ 2147483647 h 180"/>
                  <a:gd name="T80" fmla="*/ 2147483647 w 177"/>
                  <a:gd name="T81" fmla="*/ 2147483647 h 180"/>
                  <a:gd name="T82" fmla="*/ 2147483647 w 177"/>
                  <a:gd name="T83" fmla="*/ 2147483647 h 180"/>
                  <a:gd name="T84" fmla="*/ 2147483647 w 177"/>
                  <a:gd name="T85" fmla="*/ 2147483647 h 180"/>
                  <a:gd name="T86" fmla="*/ 2147483647 w 177"/>
                  <a:gd name="T87" fmla="*/ 2147483647 h 180"/>
                  <a:gd name="T88" fmla="*/ 2147483647 w 177"/>
                  <a:gd name="T89" fmla="*/ 2147483647 h 180"/>
                  <a:gd name="T90" fmla="*/ 2147483647 w 177"/>
                  <a:gd name="T91" fmla="*/ 2147483647 h 180"/>
                  <a:gd name="T92" fmla="*/ 2147483647 w 177"/>
                  <a:gd name="T93" fmla="*/ 2147483647 h 180"/>
                  <a:gd name="T94" fmla="*/ 2147483647 w 177"/>
                  <a:gd name="T95" fmla="*/ 2147483647 h 180"/>
                  <a:gd name="T96" fmla="*/ 2147483647 w 177"/>
                  <a:gd name="T97" fmla="*/ 2147483647 h 180"/>
                  <a:gd name="T98" fmla="*/ 2147483647 w 177"/>
                  <a:gd name="T99" fmla="*/ 2147483647 h 180"/>
                  <a:gd name="T100" fmla="*/ 2147483647 w 177"/>
                  <a:gd name="T101" fmla="*/ 2147483647 h 180"/>
                  <a:gd name="T102" fmla="*/ 2147483647 w 177"/>
                  <a:gd name="T103" fmla="*/ 2147483647 h 180"/>
                  <a:gd name="T104" fmla="*/ 2147483647 w 177"/>
                  <a:gd name="T105" fmla="*/ 2147483647 h 180"/>
                  <a:gd name="T106" fmla="*/ 2147483647 w 177"/>
                  <a:gd name="T107" fmla="*/ 2147483647 h 180"/>
                  <a:gd name="T108" fmla="*/ 2147483647 w 177"/>
                  <a:gd name="T109" fmla="*/ 2147483647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7" h="180">
                    <a:moveTo>
                      <a:pt x="21" y="179"/>
                    </a:moveTo>
                    <a:lnTo>
                      <a:pt x="21" y="179"/>
                    </a:lnTo>
                    <a:lnTo>
                      <a:pt x="20" y="176"/>
                    </a:lnTo>
                    <a:lnTo>
                      <a:pt x="21" y="173"/>
                    </a:lnTo>
                    <a:lnTo>
                      <a:pt x="22" y="171"/>
                    </a:lnTo>
                    <a:lnTo>
                      <a:pt x="24" y="171"/>
                    </a:lnTo>
                    <a:lnTo>
                      <a:pt x="24" y="169"/>
                    </a:lnTo>
                    <a:lnTo>
                      <a:pt x="22" y="169"/>
                    </a:lnTo>
                    <a:lnTo>
                      <a:pt x="24" y="167"/>
                    </a:lnTo>
                    <a:lnTo>
                      <a:pt x="22" y="166"/>
                    </a:lnTo>
                    <a:lnTo>
                      <a:pt x="22" y="168"/>
                    </a:lnTo>
                    <a:lnTo>
                      <a:pt x="22" y="165"/>
                    </a:lnTo>
                    <a:lnTo>
                      <a:pt x="17" y="165"/>
                    </a:lnTo>
                    <a:lnTo>
                      <a:pt x="16" y="165"/>
                    </a:lnTo>
                    <a:lnTo>
                      <a:pt x="13" y="166"/>
                    </a:lnTo>
                    <a:lnTo>
                      <a:pt x="8" y="167"/>
                    </a:lnTo>
                    <a:lnTo>
                      <a:pt x="5" y="168"/>
                    </a:lnTo>
                    <a:lnTo>
                      <a:pt x="3" y="165"/>
                    </a:lnTo>
                    <a:lnTo>
                      <a:pt x="3" y="161"/>
                    </a:lnTo>
                    <a:lnTo>
                      <a:pt x="4" y="156"/>
                    </a:lnTo>
                    <a:lnTo>
                      <a:pt x="3" y="151"/>
                    </a:lnTo>
                    <a:lnTo>
                      <a:pt x="2" y="147"/>
                    </a:lnTo>
                    <a:lnTo>
                      <a:pt x="0" y="146"/>
                    </a:lnTo>
                    <a:lnTo>
                      <a:pt x="0" y="145"/>
                    </a:lnTo>
                    <a:lnTo>
                      <a:pt x="0" y="143"/>
                    </a:lnTo>
                    <a:lnTo>
                      <a:pt x="2" y="143"/>
                    </a:lnTo>
                    <a:lnTo>
                      <a:pt x="4" y="141"/>
                    </a:lnTo>
                    <a:lnTo>
                      <a:pt x="6" y="140"/>
                    </a:lnTo>
                    <a:lnTo>
                      <a:pt x="8" y="136"/>
                    </a:lnTo>
                    <a:lnTo>
                      <a:pt x="9" y="134"/>
                    </a:lnTo>
                    <a:lnTo>
                      <a:pt x="11" y="131"/>
                    </a:lnTo>
                    <a:lnTo>
                      <a:pt x="16" y="128"/>
                    </a:lnTo>
                    <a:lnTo>
                      <a:pt x="20" y="127"/>
                    </a:lnTo>
                    <a:lnTo>
                      <a:pt x="20" y="125"/>
                    </a:lnTo>
                    <a:lnTo>
                      <a:pt x="21" y="124"/>
                    </a:lnTo>
                    <a:lnTo>
                      <a:pt x="22" y="123"/>
                    </a:lnTo>
                    <a:lnTo>
                      <a:pt x="24" y="122"/>
                    </a:lnTo>
                    <a:lnTo>
                      <a:pt x="25" y="122"/>
                    </a:lnTo>
                    <a:lnTo>
                      <a:pt x="26" y="120"/>
                    </a:lnTo>
                    <a:lnTo>
                      <a:pt x="29" y="119"/>
                    </a:lnTo>
                    <a:lnTo>
                      <a:pt x="29" y="118"/>
                    </a:lnTo>
                    <a:lnTo>
                      <a:pt x="30" y="117"/>
                    </a:lnTo>
                    <a:lnTo>
                      <a:pt x="31" y="114"/>
                    </a:lnTo>
                    <a:lnTo>
                      <a:pt x="35" y="112"/>
                    </a:lnTo>
                    <a:lnTo>
                      <a:pt x="37" y="111"/>
                    </a:lnTo>
                    <a:lnTo>
                      <a:pt x="38" y="109"/>
                    </a:lnTo>
                    <a:lnTo>
                      <a:pt x="40" y="108"/>
                    </a:lnTo>
                    <a:lnTo>
                      <a:pt x="41" y="107"/>
                    </a:lnTo>
                    <a:lnTo>
                      <a:pt x="42" y="107"/>
                    </a:lnTo>
                    <a:lnTo>
                      <a:pt x="42" y="103"/>
                    </a:lnTo>
                    <a:lnTo>
                      <a:pt x="43" y="103"/>
                    </a:lnTo>
                    <a:lnTo>
                      <a:pt x="44" y="102"/>
                    </a:lnTo>
                    <a:lnTo>
                      <a:pt x="46" y="102"/>
                    </a:lnTo>
                    <a:lnTo>
                      <a:pt x="48" y="101"/>
                    </a:lnTo>
                    <a:lnTo>
                      <a:pt x="51" y="100"/>
                    </a:lnTo>
                    <a:lnTo>
                      <a:pt x="52" y="97"/>
                    </a:lnTo>
                    <a:lnTo>
                      <a:pt x="52" y="94"/>
                    </a:lnTo>
                    <a:lnTo>
                      <a:pt x="52" y="91"/>
                    </a:lnTo>
                    <a:lnTo>
                      <a:pt x="52" y="89"/>
                    </a:lnTo>
                    <a:lnTo>
                      <a:pt x="53" y="87"/>
                    </a:lnTo>
                    <a:lnTo>
                      <a:pt x="54" y="86"/>
                    </a:lnTo>
                    <a:lnTo>
                      <a:pt x="55" y="83"/>
                    </a:lnTo>
                    <a:lnTo>
                      <a:pt x="58" y="80"/>
                    </a:lnTo>
                    <a:lnTo>
                      <a:pt x="59" y="79"/>
                    </a:lnTo>
                    <a:lnTo>
                      <a:pt x="59" y="78"/>
                    </a:lnTo>
                    <a:lnTo>
                      <a:pt x="62" y="75"/>
                    </a:lnTo>
                    <a:lnTo>
                      <a:pt x="65" y="73"/>
                    </a:lnTo>
                    <a:lnTo>
                      <a:pt x="69" y="65"/>
                    </a:lnTo>
                    <a:lnTo>
                      <a:pt x="69" y="63"/>
                    </a:lnTo>
                    <a:lnTo>
                      <a:pt x="70" y="62"/>
                    </a:lnTo>
                    <a:lnTo>
                      <a:pt x="75" y="56"/>
                    </a:lnTo>
                    <a:lnTo>
                      <a:pt x="81" y="51"/>
                    </a:lnTo>
                    <a:lnTo>
                      <a:pt x="82" y="49"/>
                    </a:lnTo>
                    <a:lnTo>
                      <a:pt x="82" y="48"/>
                    </a:lnTo>
                    <a:lnTo>
                      <a:pt x="84" y="47"/>
                    </a:lnTo>
                    <a:lnTo>
                      <a:pt x="86" y="46"/>
                    </a:lnTo>
                    <a:lnTo>
                      <a:pt x="89" y="42"/>
                    </a:lnTo>
                    <a:lnTo>
                      <a:pt x="89" y="40"/>
                    </a:lnTo>
                    <a:lnTo>
                      <a:pt x="90" y="40"/>
                    </a:lnTo>
                    <a:lnTo>
                      <a:pt x="91" y="37"/>
                    </a:lnTo>
                    <a:lnTo>
                      <a:pt x="91" y="35"/>
                    </a:lnTo>
                    <a:lnTo>
                      <a:pt x="92" y="32"/>
                    </a:lnTo>
                    <a:lnTo>
                      <a:pt x="91" y="31"/>
                    </a:lnTo>
                    <a:lnTo>
                      <a:pt x="91" y="30"/>
                    </a:lnTo>
                    <a:lnTo>
                      <a:pt x="93" y="27"/>
                    </a:lnTo>
                    <a:lnTo>
                      <a:pt x="96" y="24"/>
                    </a:lnTo>
                    <a:lnTo>
                      <a:pt x="98" y="21"/>
                    </a:lnTo>
                    <a:lnTo>
                      <a:pt x="100" y="19"/>
                    </a:lnTo>
                    <a:lnTo>
                      <a:pt x="102" y="10"/>
                    </a:lnTo>
                    <a:lnTo>
                      <a:pt x="103" y="8"/>
                    </a:lnTo>
                    <a:lnTo>
                      <a:pt x="106" y="7"/>
                    </a:lnTo>
                    <a:lnTo>
                      <a:pt x="108" y="5"/>
                    </a:lnTo>
                    <a:lnTo>
                      <a:pt x="109" y="3"/>
                    </a:lnTo>
                    <a:lnTo>
                      <a:pt x="111" y="2"/>
                    </a:lnTo>
                    <a:lnTo>
                      <a:pt x="114" y="2"/>
                    </a:lnTo>
                    <a:lnTo>
                      <a:pt x="115" y="0"/>
                    </a:lnTo>
                    <a:lnTo>
                      <a:pt x="117" y="3"/>
                    </a:lnTo>
                    <a:lnTo>
                      <a:pt x="118" y="4"/>
                    </a:lnTo>
                    <a:lnTo>
                      <a:pt x="120" y="7"/>
                    </a:lnTo>
                    <a:lnTo>
                      <a:pt x="124" y="8"/>
                    </a:lnTo>
                    <a:lnTo>
                      <a:pt x="127" y="13"/>
                    </a:lnTo>
                    <a:lnTo>
                      <a:pt x="128" y="15"/>
                    </a:lnTo>
                    <a:lnTo>
                      <a:pt x="129" y="15"/>
                    </a:lnTo>
                    <a:lnTo>
                      <a:pt x="130" y="16"/>
                    </a:lnTo>
                    <a:lnTo>
                      <a:pt x="131" y="16"/>
                    </a:lnTo>
                    <a:lnTo>
                      <a:pt x="133" y="18"/>
                    </a:lnTo>
                    <a:lnTo>
                      <a:pt x="134" y="19"/>
                    </a:lnTo>
                    <a:lnTo>
                      <a:pt x="139" y="20"/>
                    </a:lnTo>
                    <a:lnTo>
                      <a:pt x="140" y="21"/>
                    </a:lnTo>
                    <a:lnTo>
                      <a:pt x="141" y="22"/>
                    </a:lnTo>
                    <a:lnTo>
                      <a:pt x="149" y="21"/>
                    </a:lnTo>
                    <a:lnTo>
                      <a:pt x="151" y="21"/>
                    </a:lnTo>
                    <a:lnTo>
                      <a:pt x="152" y="21"/>
                    </a:lnTo>
                    <a:lnTo>
                      <a:pt x="158" y="22"/>
                    </a:lnTo>
                    <a:lnTo>
                      <a:pt x="164" y="21"/>
                    </a:lnTo>
                    <a:lnTo>
                      <a:pt x="171" y="19"/>
                    </a:lnTo>
                    <a:lnTo>
                      <a:pt x="173" y="18"/>
                    </a:lnTo>
                    <a:lnTo>
                      <a:pt x="173" y="16"/>
                    </a:lnTo>
                    <a:lnTo>
                      <a:pt x="174" y="16"/>
                    </a:lnTo>
                    <a:lnTo>
                      <a:pt x="175" y="15"/>
                    </a:lnTo>
                    <a:lnTo>
                      <a:pt x="177" y="14"/>
                    </a:lnTo>
                    <a:lnTo>
                      <a:pt x="175" y="16"/>
                    </a:lnTo>
                    <a:lnTo>
                      <a:pt x="173" y="21"/>
                    </a:lnTo>
                    <a:lnTo>
                      <a:pt x="173" y="24"/>
                    </a:lnTo>
                    <a:lnTo>
                      <a:pt x="171" y="27"/>
                    </a:lnTo>
                    <a:lnTo>
                      <a:pt x="171" y="30"/>
                    </a:lnTo>
                    <a:lnTo>
                      <a:pt x="169" y="31"/>
                    </a:lnTo>
                    <a:lnTo>
                      <a:pt x="166" y="34"/>
                    </a:lnTo>
                    <a:lnTo>
                      <a:pt x="164" y="35"/>
                    </a:lnTo>
                    <a:lnTo>
                      <a:pt x="163" y="36"/>
                    </a:lnTo>
                    <a:lnTo>
                      <a:pt x="163" y="35"/>
                    </a:lnTo>
                    <a:lnTo>
                      <a:pt x="161" y="34"/>
                    </a:lnTo>
                    <a:lnTo>
                      <a:pt x="158" y="31"/>
                    </a:lnTo>
                    <a:lnTo>
                      <a:pt x="155" y="31"/>
                    </a:lnTo>
                    <a:lnTo>
                      <a:pt x="151" y="34"/>
                    </a:lnTo>
                    <a:lnTo>
                      <a:pt x="149" y="36"/>
                    </a:lnTo>
                    <a:lnTo>
                      <a:pt x="145" y="40"/>
                    </a:lnTo>
                    <a:lnTo>
                      <a:pt x="146" y="41"/>
                    </a:lnTo>
                    <a:lnTo>
                      <a:pt x="145" y="42"/>
                    </a:lnTo>
                    <a:lnTo>
                      <a:pt x="144" y="42"/>
                    </a:lnTo>
                    <a:lnTo>
                      <a:pt x="142" y="42"/>
                    </a:lnTo>
                    <a:lnTo>
                      <a:pt x="141" y="45"/>
                    </a:lnTo>
                    <a:lnTo>
                      <a:pt x="140" y="46"/>
                    </a:lnTo>
                    <a:lnTo>
                      <a:pt x="140" y="47"/>
                    </a:lnTo>
                    <a:lnTo>
                      <a:pt x="139" y="47"/>
                    </a:lnTo>
                    <a:lnTo>
                      <a:pt x="138" y="48"/>
                    </a:lnTo>
                    <a:lnTo>
                      <a:pt x="136" y="49"/>
                    </a:lnTo>
                    <a:lnTo>
                      <a:pt x="135" y="52"/>
                    </a:lnTo>
                    <a:lnTo>
                      <a:pt x="125" y="52"/>
                    </a:lnTo>
                    <a:lnTo>
                      <a:pt x="119" y="52"/>
                    </a:lnTo>
                    <a:lnTo>
                      <a:pt x="115" y="52"/>
                    </a:lnTo>
                    <a:lnTo>
                      <a:pt x="113" y="53"/>
                    </a:lnTo>
                    <a:lnTo>
                      <a:pt x="111" y="53"/>
                    </a:lnTo>
                    <a:lnTo>
                      <a:pt x="108" y="53"/>
                    </a:lnTo>
                    <a:lnTo>
                      <a:pt x="107" y="54"/>
                    </a:lnTo>
                    <a:lnTo>
                      <a:pt x="100" y="62"/>
                    </a:lnTo>
                    <a:lnTo>
                      <a:pt x="98" y="65"/>
                    </a:lnTo>
                    <a:lnTo>
                      <a:pt x="97" y="67"/>
                    </a:lnTo>
                    <a:lnTo>
                      <a:pt x="97" y="68"/>
                    </a:lnTo>
                    <a:lnTo>
                      <a:pt x="98" y="68"/>
                    </a:lnTo>
                    <a:lnTo>
                      <a:pt x="97" y="70"/>
                    </a:lnTo>
                    <a:lnTo>
                      <a:pt x="95" y="70"/>
                    </a:lnTo>
                    <a:lnTo>
                      <a:pt x="95" y="71"/>
                    </a:lnTo>
                    <a:lnTo>
                      <a:pt x="91" y="73"/>
                    </a:lnTo>
                    <a:lnTo>
                      <a:pt x="89" y="73"/>
                    </a:lnTo>
                    <a:lnTo>
                      <a:pt x="87" y="74"/>
                    </a:lnTo>
                    <a:lnTo>
                      <a:pt x="86" y="76"/>
                    </a:lnTo>
                    <a:lnTo>
                      <a:pt x="85" y="78"/>
                    </a:lnTo>
                    <a:lnTo>
                      <a:pt x="82" y="78"/>
                    </a:lnTo>
                    <a:lnTo>
                      <a:pt x="79" y="81"/>
                    </a:lnTo>
                    <a:lnTo>
                      <a:pt x="76" y="84"/>
                    </a:lnTo>
                    <a:lnTo>
                      <a:pt x="75" y="87"/>
                    </a:lnTo>
                    <a:lnTo>
                      <a:pt x="76" y="89"/>
                    </a:lnTo>
                    <a:lnTo>
                      <a:pt x="75" y="90"/>
                    </a:lnTo>
                    <a:lnTo>
                      <a:pt x="74" y="91"/>
                    </a:lnTo>
                    <a:lnTo>
                      <a:pt x="73" y="92"/>
                    </a:lnTo>
                    <a:lnTo>
                      <a:pt x="71" y="96"/>
                    </a:lnTo>
                    <a:lnTo>
                      <a:pt x="70" y="100"/>
                    </a:lnTo>
                    <a:lnTo>
                      <a:pt x="70" y="103"/>
                    </a:lnTo>
                    <a:lnTo>
                      <a:pt x="71" y="105"/>
                    </a:lnTo>
                    <a:lnTo>
                      <a:pt x="70" y="106"/>
                    </a:lnTo>
                    <a:lnTo>
                      <a:pt x="69" y="105"/>
                    </a:lnTo>
                    <a:lnTo>
                      <a:pt x="68" y="103"/>
                    </a:lnTo>
                    <a:lnTo>
                      <a:pt x="66" y="103"/>
                    </a:lnTo>
                    <a:lnTo>
                      <a:pt x="65" y="103"/>
                    </a:lnTo>
                    <a:lnTo>
                      <a:pt x="64" y="105"/>
                    </a:lnTo>
                    <a:lnTo>
                      <a:pt x="62" y="111"/>
                    </a:lnTo>
                    <a:lnTo>
                      <a:pt x="59" y="113"/>
                    </a:lnTo>
                    <a:lnTo>
                      <a:pt x="59" y="117"/>
                    </a:lnTo>
                    <a:lnTo>
                      <a:pt x="59" y="120"/>
                    </a:lnTo>
                    <a:lnTo>
                      <a:pt x="58" y="122"/>
                    </a:lnTo>
                    <a:lnTo>
                      <a:pt x="58" y="123"/>
                    </a:lnTo>
                    <a:lnTo>
                      <a:pt x="57" y="124"/>
                    </a:lnTo>
                    <a:lnTo>
                      <a:pt x="55" y="124"/>
                    </a:lnTo>
                    <a:lnTo>
                      <a:pt x="54" y="124"/>
                    </a:lnTo>
                    <a:lnTo>
                      <a:pt x="52" y="125"/>
                    </a:lnTo>
                    <a:lnTo>
                      <a:pt x="46" y="128"/>
                    </a:lnTo>
                    <a:lnTo>
                      <a:pt x="42" y="129"/>
                    </a:lnTo>
                    <a:lnTo>
                      <a:pt x="38" y="129"/>
                    </a:lnTo>
                    <a:lnTo>
                      <a:pt x="35" y="133"/>
                    </a:lnTo>
                    <a:lnTo>
                      <a:pt x="33" y="134"/>
                    </a:lnTo>
                    <a:lnTo>
                      <a:pt x="32" y="134"/>
                    </a:lnTo>
                    <a:lnTo>
                      <a:pt x="32" y="135"/>
                    </a:lnTo>
                    <a:lnTo>
                      <a:pt x="31" y="136"/>
                    </a:lnTo>
                    <a:lnTo>
                      <a:pt x="30" y="136"/>
                    </a:lnTo>
                    <a:lnTo>
                      <a:pt x="27" y="140"/>
                    </a:lnTo>
                    <a:lnTo>
                      <a:pt x="26" y="144"/>
                    </a:lnTo>
                    <a:lnTo>
                      <a:pt x="26" y="146"/>
                    </a:lnTo>
                    <a:lnTo>
                      <a:pt x="26" y="156"/>
                    </a:lnTo>
                    <a:lnTo>
                      <a:pt x="25" y="167"/>
                    </a:lnTo>
                    <a:lnTo>
                      <a:pt x="24" y="174"/>
                    </a:lnTo>
                    <a:lnTo>
                      <a:pt x="24" y="178"/>
                    </a:lnTo>
                    <a:lnTo>
                      <a:pt x="22" y="180"/>
                    </a:lnTo>
                    <a:lnTo>
                      <a:pt x="21" y="180"/>
                    </a:lnTo>
                    <a:lnTo>
                      <a:pt x="21" y="1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4" name="Freeform 753"/>
              <p:cNvSpPr>
                <a:spLocks/>
              </p:cNvSpPr>
              <p:nvPr/>
            </p:nvSpPr>
            <p:spPr bwMode="auto">
              <a:xfrm>
                <a:off x="4927886" y="306389"/>
                <a:ext cx="292186" cy="228210"/>
              </a:xfrm>
              <a:custGeom>
                <a:avLst/>
                <a:gdLst>
                  <a:gd name="T0" fmla="*/ 0 w 306"/>
                  <a:gd name="T1" fmla="*/ 2147483647 h 239"/>
                  <a:gd name="T2" fmla="*/ 2147483647 w 306"/>
                  <a:gd name="T3" fmla="*/ 2147483647 h 239"/>
                  <a:gd name="T4" fmla="*/ 2147483647 w 306"/>
                  <a:gd name="T5" fmla="*/ 2147483647 h 239"/>
                  <a:gd name="T6" fmla="*/ 2147483647 w 306"/>
                  <a:gd name="T7" fmla="*/ 2147483647 h 239"/>
                  <a:gd name="T8" fmla="*/ 2147483647 w 306"/>
                  <a:gd name="T9" fmla="*/ 2147483647 h 239"/>
                  <a:gd name="T10" fmla="*/ 2147483647 w 306"/>
                  <a:gd name="T11" fmla="*/ 2147483647 h 239"/>
                  <a:gd name="T12" fmla="*/ 2147483647 w 306"/>
                  <a:gd name="T13" fmla="*/ 2147483647 h 239"/>
                  <a:gd name="T14" fmla="*/ 2147483647 w 306"/>
                  <a:gd name="T15" fmla="*/ 2147483647 h 239"/>
                  <a:gd name="T16" fmla="*/ 2147483647 w 306"/>
                  <a:gd name="T17" fmla="*/ 2147483647 h 239"/>
                  <a:gd name="T18" fmla="*/ 2147483647 w 306"/>
                  <a:gd name="T19" fmla="*/ 2147483647 h 239"/>
                  <a:gd name="T20" fmla="*/ 2147483647 w 306"/>
                  <a:gd name="T21" fmla="*/ 2147483647 h 239"/>
                  <a:gd name="T22" fmla="*/ 2147483647 w 306"/>
                  <a:gd name="T23" fmla="*/ 2147483647 h 239"/>
                  <a:gd name="T24" fmla="*/ 2147483647 w 306"/>
                  <a:gd name="T25" fmla="*/ 2147483647 h 239"/>
                  <a:gd name="T26" fmla="*/ 2147483647 w 306"/>
                  <a:gd name="T27" fmla="*/ 2147483647 h 239"/>
                  <a:gd name="T28" fmla="*/ 2147483647 w 306"/>
                  <a:gd name="T29" fmla="*/ 2147483647 h 239"/>
                  <a:gd name="T30" fmla="*/ 2147483647 w 306"/>
                  <a:gd name="T31" fmla="*/ 2147483647 h 239"/>
                  <a:gd name="T32" fmla="*/ 2147483647 w 306"/>
                  <a:gd name="T33" fmla="*/ 2147483647 h 239"/>
                  <a:gd name="T34" fmla="*/ 2147483647 w 306"/>
                  <a:gd name="T35" fmla="*/ 2147483647 h 239"/>
                  <a:gd name="T36" fmla="*/ 2147483647 w 306"/>
                  <a:gd name="T37" fmla="*/ 2147483647 h 239"/>
                  <a:gd name="T38" fmla="*/ 2147483647 w 306"/>
                  <a:gd name="T39" fmla="*/ 2147483647 h 239"/>
                  <a:gd name="T40" fmla="*/ 2147483647 w 306"/>
                  <a:gd name="T41" fmla="*/ 2147483647 h 239"/>
                  <a:gd name="T42" fmla="*/ 2147483647 w 306"/>
                  <a:gd name="T43" fmla="*/ 2147483647 h 239"/>
                  <a:gd name="T44" fmla="*/ 2147483647 w 306"/>
                  <a:gd name="T45" fmla="*/ 2147483647 h 239"/>
                  <a:gd name="T46" fmla="*/ 2147483647 w 306"/>
                  <a:gd name="T47" fmla="*/ 2147483647 h 239"/>
                  <a:gd name="T48" fmla="*/ 2147483647 w 306"/>
                  <a:gd name="T49" fmla="*/ 2147483647 h 239"/>
                  <a:gd name="T50" fmla="*/ 2147483647 w 306"/>
                  <a:gd name="T51" fmla="*/ 2147483647 h 239"/>
                  <a:gd name="T52" fmla="*/ 2147483647 w 306"/>
                  <a:gd name="T53" fmla="*/ 2147483647 h 239"/>
                  <a:gd name="T54" fmla="*/ 2147483647 w 306"/>
                  <a:gd name="T55" fmla="*/ 2147483647 h 239"/>
                  <a:gd name="T56" fmla="*/ 2147483647 w 306"/>
                  <a:gd name="T57" fmla="*/ 2147483647 h 239"/>
                  <a:gd name="T58" fmla="*/ 2147483647 w 306"/>
                  <a:gd name="T59" fmla="*/ 2147483647 h 239"/>
                  <a:gd name="T60" fmla="*/ 2147483647 w 306"/>
                  <a:gd name="T61" fmla="*/ 2147483647 h 239"/>
                  <a:gd name="T62" fmla="*/ 2147483647 w 306"/>
                  <a:gd name="T63" fmla="*/ 2147483647 h 239"/>
                  <a:gd name="T64" fmla="*/ 2147483647 w 306"/>
                  <a:gd name="T65" fmla="*/ 2147483647 h 239"/>
                  <a:gd name="T66" fmla="*/ 2147483647 w 306"/>
                  <a:gd name="T67" fmla="*/ 2147483647 h 239"/>
                  <a:gd name="T68" fmla="*/ 2147483647 w 306"/>
                  <a:gd name="T69" fmla="*/ 2147483647 h 239"/>
                  <a:gd name="T70" fmla="*/ 2147483647 w 306"/>
                  <a:gd name="T71" fmla="*/ 2147483647 h 239"/>
                  <a:gd name="T72" fmla="*/ 2147483647 w 306"/>
                  <a:gd name="T73" fmla="*/ 2147483647 h 239"/>
                  <a:gd name="T74" fmla="*/ 2147483647 w 306"/>
                  <a:gd name="T75" fmla="*/ 2147483647 h 239"/>
                  <a:gd name="T76" fmla="*/ 2147483647 w 306"/>
                  <a:gd name="T77" fmla="*/ 2147483647 h 239"/>
                  <a:gd name="T78" fmla="*/ 2147483647 w 306"/>
                  <a:gd name="T79" fmla="*/ 2147483647 h 239"/>
                  <a:gd name="T80" fmla="*/ 2147483647 w 306"/>
                  <a:gd name="T81" fmla="*/ 2147483647 h 239"/>
                  <a:gd name="T82" fmla="*/ 2147483647 w 306"/>
                  <a:gd name="T83" fmla="*/ 2147483647 h 239"/>
                  <a:gd name="T84" fmla="*/ 2147483647 w 306"/>
                  <a:gd name="T85" fmla="*/ 2147483647 h 239"/>
                  <a:gd name="T86" fmla="*/ 2147483647 w 306"/>
                  <a:gd name="T87" fmla="*/ 2147483647 h 239"/>
                  <a:gd name="T88" fmla="*/ 2147483647 w 306"/>
                  <a:gd name="T89" fmla="*/ 2147483647 h 239"/>
                  <a:gd name="T90" fmla="*/ 2147483647 w 306"/>
                  <a:gd name="T91" fmla="*/ 2147483647 h 239"/>
                  <a:gd name="T92" fmla="*/ 2147483647 w 306"/>
                  <a:gd name="T93" fmla="*/ 2147483647 h 239"/>
                  <a:gd name="T94" fmla="*/ 2147483647 w 306"/>
                  <a:gd name="T95" fmla="*/ 2147483647 h 239"/>
                  <a:gd name="T96" fmla="*/ 2147483647 w 306"/>
                  <a:gd name="T97" fmla="*/ 2147483647 h 239"/>
                  <a:gd name="T98" fmla="*/ 2147483647 w 306"/>
                  <a:gd name="T99" fmla="*/ 2147483647 h 239"/>
                  <a:gd name="T100" fmla="*/ 2147483647 w 306"/>
                  <a:gd name="T101" fmla="*/ 2147483647 h 239"/>
                  <a:gd name="T102" fmla="*/ 2147483647 w 306"/>
                  <a:gd name="T103" fmla="*/ 2147483647 h 239"/>
                  <a:gd name="T104" fmla="*/ 2147483647 w 306"/>
                  <a:gd name="T105" fmla="*/ 2147483647 h 239"/>
                  <a:gd name="T106" fmla="*/ 2147483647 w 306"/>
                  <a:gd name="T107" fmla="*/ 2147483647 h 239"/>
                  <a:gd name="T108" fmla="*/ 2147483647 w 306"/>
                  <a:gd name="T109" fmla="*/ 2147483647 h 239"/>
                  <a:gd name="T110" fmla="*/ 2147483647 w 306"/>
                  <a:gd name="T111" fmla="*/ 2147483647 h 239"/>
                  <a:gd name="T112" fmla="*/ 2147483647 w 306"/>
                  <a:gd name="T113" fmla="*/ 2147483647 h 239"/>
                  <a:gd name="T114" fmla="*/ 2147483647 w 306"/>
                  <a:gd name="T115" fmla="*/ 2147483647 h 239"/>
                  <a:gd name="T116" fmla="*/ 2147483647 w 306"/>
                  <a:gd name="T117" fmla="*/ 2147483647 h 239"/>
                  <a:gd name="T118" fmla="*/ 2147483647 w 306"/>
                  <a:gd name="T119" fmla="*/ 2147483647 h 239"/>
                  <a:gd name="T120" fmla="*/ 2147483647 w 306"/>
                  <a:gd name="T121" fmla="*/ 2147483647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6" h="239">
                    <a:moveTo>
                      <a:pt x="13" y="239"/>
                    </a:moveTo>
                    <a:lnTo>
                      <a:pt x="13" y="239"/>
                    </a:lnTo>
                    <a:lnTo>
                      <a:pt x="9" y="238"/>
                    </a:lnTo>
                    <a:lnTo>
                      <a:pt x="8" y="238"/>
                    </a:lnTo>
                    <a:lnTo>
                      <a:pt x="4" y="238"/>
                    </a:lnTo>
                    <a:lnTo>
                      <a:pt x="2" y="237"/>
                    </a:lnTo>
                    <a:lnTo>
                      <a:pt x="1" y="235"/>
                    </a:lnTo>
                    <a:lnTo>
                      <a:pt x="0" y="234"/>
                    </a:lnTo>
                    <a:lnTo>
                      <a:pt x="0" y="230"/>
                    </a:lnTo>
                    <a:lnTo>
                      <a:pt x="0" y="228"/>
                    </a:lnTo>
                    <a:lnTo>
                      <a:pt x="1" y="227"/>
                    </a:lnTo>
                    <a:lnTo>
                      <a:pt x="1" y="226"/>
                    </a:lnTo>
                    <a:lnTo>
                      <a:pt x="2" y="223"/>
                    </a:lnTo>
                    <a:lnTo>
                      <a:pt x="3" y="222"/>
                    </a:lnTo>
                    <a:lnTo>
                      <a:pt x="4" y="221"/>
                    </a:lnTo>
                    <a:lnTo>
                      <a:pt x="6" y="219"/>
                    </a:lnTo>
                    <a:lnTo>
                      <a:pt x="8" y="219"/>
                    </a:lnTo>
                    <a:lnTo>
                      <a:pt x="9" y="218"/>
                    </a:lnTo>
                    <a:lnTo>
                      <a:pt x="12" y="216"/>
                    </a:lnTo>
                    <a:lnTo>
                      <a:pt x="13" y="215"/>
                    </a:lnTo>
                    <a:lnTo>
                      <a:pt x="13" y="213"/>
                    </a:lnTo>
                    <a:lnTo>
                      <a:pt x="13" y="212"/>
                    </a:lnTo>
                    <a:lnTo>
                      <a:pt x="12" y="208"/>
                    </a:lnTo>
                    <a:lnTo>
                      <a:pt x="11" y="205"/>
                    </a:lnTo>
                    <a:lnTo>
                      <a:pt x="11" y="202"/>
                    </a:lnTo>
                    <a:lnTo>
                      <a:pt x="11" y="200"/>
                    </a:lnTo>
                    <a:lnTo>
                      <a:pt x="12" y="197"/>
                    </a:lnTo>
                    <a:lnTo>
                      <a:pt x="13" y="196"/>
                    </a:lnTo>
                    <a:lnTo>
                      <a:pt x="13" y="202"/>
                    </a:lnTo>
                    <a:lnTo>
                      <a:pt x="17" y="207"/>
                    </a:lnTo>
                    <a:lnTo>
                      <a:pt x="20" y="207"/>
                    </a:lnTo>
                    <a:lnTo>
                      <a:pt x="23" y="206"/>
                    </a:lnTo>
                    <a:lnTo>
                      <a:pt x="25" y="202"/>
                    </a:lnTo>
                    <a:lnTo>
                      <a:pt x="25" y="200"/>
                    </a:lnTo>
                    <a:lnTo>
                      <a:pt x="25" y="197"/>
                    </a:lnTo>
                    <a:lnTo>
                      <a:pt x="25" y="196"/>
                    </a:lnTo>
                    <a:lnTo>
                      <a:pt x="25" y="195"/>
                    </a:lnTo>
                    <a:lnTo>
                      <a:pt x="23" y="194"/>
                    </a:lnTo>
                    <a:lnTo>
                      <a:pt x="22" y="193"/>
                    </a:lnTo>
                    <a:lnTo>
                      <a:pt x="23" y="191"/>
                    </a:lnTo>
                    <a:lnTo>
                      <a:pt x="22" y="191"/>
                    </a:lnTo>
                    <a:lnTo>
                      <a:pt x="23" y="191"/>
                    </a:lnTo>
                    <a:lnTo>
                      <a:pt x="24" y="190"/>
                    </a:lnTo>
                    <a:lnTo>
                      <a:pt x="25" y="190"/>
                    </a:lnTo>
                    <a:lnTo>
                      <a:pt x="27" y="190"/>
                    </a:lnTo>
                    <a:lnTo>
                      <a:pt x="28" y="191"/>
                    </a:lnTo>
                    <a:lnTo>
                      <a:pt x="30" y="193"/>
                    </a:lnTo>
                    <a:lnTo>
                      <a:pt x="33" y="195"/>
                    </a:lnTo>
                    <a:lnTo>
                      <a:pt x="35" y="195"/>
                    </a:lnTo>
                    <a:lnTo>
                      <a:pt x="39" y="194"/>
                    </a:lnTo>
                    <a:lnTo>
                      <a:pt x="41" y="190"/>
                    </a:lnTo>
                    <a:lnTo>
                      <a:pt x="44" y="189"/>
                    </a:lnTo>
                    <a:lnTo>
                      <a:pt x="44" y="188"/>
                    </a:lnTo>
                    <a:lnTo>
                      <a:pt x="46" y="185"/>
                    </a:lnTo>
                    <a:lnTo>
                      <a:pt x="49" y="183"/>
                    </a:lnTo>
                    <a:lnTo>
                      <a:pt x="49" y="177"/>
                    </a:lnTo>
                    <a:lnTo>
                      <a:pt x="51" y="173"/>
                    </a:lnTo>
                    <a:lnTo>
                      <a:pt x="50" y="170"/>
                    </a:lnTo>
                    <a:lnTo>
                      <a:pt x="49" y="168"/>
                    </a:lnTo>
                    <a:lnTo>
                      <a:pt x="45" y="168"/>
                    </a:lnTo>
                    <a:lnTo>
                      <a:pt x="42" y="168"/>
                    </a:lnTo>
                    <a:lnTo>
                      <a:pt x="41" y="168"/>
                    </a:lnTo>
                    <a:lnTo>
                      <a:pt x="39" y="167"/>
                    </a:lnTo>
                    <a:lnTo>
                      <a:pt x="39" y="166"/>
                    </a:lnTo>
                    <a:lnTo>
                      <a:pt x="38" y="164"/>
                    </a:lnTo>
                    <a:lnTo>
                      <a:pt x="35" y="162"/>
                    </a:lnTo>
                    <a:lnTo>
                      <a:pt x="35" y="158"/>
                    </a:lnTo>
                    <a:lnTo>
                      <a:pt x="36" y="157"/>
                    </a:lnTo>
                    <a:lnTo>
                      <a:pt x="38" y="156"/>
                    </a:lnTo>
                    <a:lnTo>
                      <a:pt x="40" y="155"/>
                    </a:lnTo>
                    <a:lnTo>
                      <a:pt x="41" y="155"/>
                    </a:lnTo>
                    <a:lnTo>
                      <a:pt x="44" y="156"/>
                    </a:lnTo>
                    <a:lnTo>
                      <a:pt x="46" y="156"/>
                    </a:lnTo>
                    <a:lnTo>
                      <a:pt x="46" y="157"/>
                    </a:lnTo>
                    <a:lnTo>
                      <a:pt x="49" y="158"/>
                    </a:lnTo>
                    <a:lnTo>
                      <a:pt x="50" y="161"/>
                    </a:lnTo>
                    <a:lnTo>
                      <a:pt x="53" y="159"/>
                    </a:lnTo>
                    <a:lnTo>
                      <a:pt x="57" y="158"/>
                    </a:lnTo>
                    <a:lnTo>
                      <a:pt x="58" y="155"/>
                    </a:lnTo>
                    <a:lnTo>
                      <a:pt x="58" y="151"/>
                    </a:lnTo>
                    <a:lnTo>
                      <a:pt x="61" y="150"/>
                    </a:lnTo>
                    <a:lnTo>
                      <a:pt x="60" y="147"/>
                    </a:lnTo>
                    <a:lnTo>
                      <a:pt x="61" y="146"/>
                    </a:lnTo>
                    <a:lnTo>
                      <a:pt x="62" y="145"/>
                    </a:lnTo>
                    <a:lnTo>
                      <a:pt x="68" y="142"/>
                    </a:lnTo>
                    <a:lnTo>
                      <a:pt x="72" y="140"/>
                    </a:lnTo>
                    <a:lnTo>
                      <a:pt x="77" y="137"/>
                    </a:lnTo>
                    <a:lnTo>
                      <a:pt x="79" y="135"/>
                    </a:lnTo>
                    <a:lnTo>
                      <a:pt x="82" y="134"/>
                    </a:lnTo>
                    <a:lnTo>
                      <a:pt x="87" y="126"/>
                    </a:lnTo>
                    <a:lnTo>
                      <a:pt x="89" y="125"/>
                    </a:lnTo>
                    <a:lnTo>
                      <a:pt x="89" y="124"/>
                    </a:lnTo>
                    <a:lnTo>
                      <a:pt x="91" y="121"/>
                    </a:lnTo>
                    <a:lnTo>
                      <a:pt x="93" y="120"/>
                    </a:lnTo>
                    <a:lnTo>
                      <a:pt x="96" y="119"/>
                    </a:lnTo>
                    <a:lnTo>
                      <a:pt x="99" y="117"/>
                    </a:lnTo>
                    <a:lnTo>
                      <a:pt x="99" y="115"/>
                    </a:lnTo>
                    <a:lnTo>
                      <a:pt x="98" y="113"/>
                    </a:lnTo>
                    <a:lnTo>
                      <a:pt x="99" y="109"/>
                    </a:lnTo>
                    <a:lnTo>
                      <a:pt x="99" y="107"/>
                    </a:lnTo>
                    <a:lnTo>
                      <a:pt x="100" y="104"/>
                    </a:lnTo>
                    <a:lnTo>
                      <a:pt x="100" y="103"/>
                    </a:lnTo>
                    <a:lnTo>
                      <a:pt x="101" y="102"/>
                    </a:lnTo>
                    <a:lnTo>
                      <a:pt x="100" y="98"/>
                    </a:lnTo>
                    <a:lnTo>
                      <a:pt x="98" y="97"/>
                    </a:lnTo>
                    <a:lnTo>
                      <a:pt x="96" y="96"/>
                    </a:lnTo>
                    <a:lnTo>
                      <a:pt x="98" y="95"/>
                    </a:lnTo>
                    <a:lnTo>
                      <a:pt x="98" y="93"/>
                    </a:lnTo>
                    <a:lnTo>
                      <a:pt x="99" y="95"/>
                    </a:lnTo>
                    <a:lnTo>
                      <a:pt x="100" y="95"/>
                    </a:lnTo>
                    <a:lnTo>
                      <a:pt x="105" y="96"/>
                    </a:lnTo>
                    <a:lnTo>
                      <a:pt x="106" y="96"/>
                    </a:lnTo>
                    <a:lnTo>
                      <a:pt x="107" y="97"/>
                    </a:lnTo>
                    <a:lnTo>
                      <a:pt x="109" y="99"/>
                    </a:lnTo>
                    <a:lnTo>
                      <a:pt x="113" y="99"/>
                    </a:lnTo>
                    <a:lnTo>
                      <a:pt x="115" y="101"/>
                    </a:lnTo>
                    <a:lnTo>
                      <a:pt x="117" y="102"/>
                    </a:lnTo>
                    <a:lnTo>
                      <a:pt x="120" y="101"/>
                    </a:lnTo>
                    <a:lnTo>
                      <a:pt x="121" y="99"/>
                    </a:lnTo>
                    <a:lnTo>
                      <a:pt x="123" y="99"/>
                    </a:lnTo>
                    <a:lnTo>
                      <a:pt x="125" y="98"/>
                    </a:lnTo>
                    <a:lnTo>
                      <a:pt x="126" y="97"/>
                    </a:lnTo>
                    <a:lnTo>
                      <a:pt x="126" y="95"/>
                    </a:lnTo>
                    <a:lnTo>
                      <a:pt x="126" y="92"/>
                    </a:lnTo>
                    <a:lnTo>
                      <a:pt x="125" y="90"/>
                    </a:lnTo>
                    <a:lnTo>
                      <a:pt x="127" y="86"/>
                    </a:lnTo>
                    <a:lnTo>
                      <a:pt x="127" y="85"/>
                    </a:lnTo>
                    <a:lnTo>
                      <a:pt x="127" y="84"/>
                    </a:lnTo>
                    <a:lnTo>
                      <a:pt x="129" y="82"/>
                    </a:lnTo>
                    <a:lnTo>
                      <a:pt x="131" y="81"/>
                    </a:lnTo>
                    <a:lnTo>
                      <a:pt x="131" y="77"/>
                    </a:lnTo>
                    <a:lnTo>
                      <a:pt x="136" y="76"/>
                    </a:lnTo>
                    <a:lnTo>
                      <a:pt x="136" y="75"/>
                    </a:lnTo>
                    <a:lnTo>
                      <a:pt x="137" y="74"/>
                    </a:lnTo>
                    <a:lnTo>
                      <a:pt x="140" y="74"/>
                    </a:lnTo>
                    <a:lnTo>
                      <a:pt x="144" y="72"/>
                    </a:lnTo>
                    <a:lnTo>
                      <a:pt x="145" y="72"/>
                    </a:lnTo>
                    <a:lnTo>
                      <a:pt x="147" y="74"/>
                    </a:lnTo>
                    <a:lnTo>
                      <a:pt x="148" y="74"/>
                    </a:lnTo>
                    <a:lnTo>
                      <a:pt x="150" y="72"/>
                    </a:lnTo>
                    <a:lnTo>
                      <a:pt x="151" y="71"/>
                    </a:lnTo>
                    <a:lnTo>
                      <a:pt x="151" y="69"/>
                    </a:lnTo>
                    <a:lnTo>
                      <a:pt x="153" y="68"/>
                    </a:lnTo>
                    <a:lnTo>
                      <a:pt x="153" y="65"/>
                    </a:lnTo>
                    <a:lnTo>
                      <a:pt x="154" y="65"/>
                    </a:lnTo>
                    <a:lnTo>
                      <a:pt x="153" y="64"/>
                    </a:lnTo>
                    <a:lnTo>
                      <a:pt x="151" y="61"/>
                    </a:lnTo>
                    <a:lnTo>
                      <a:pt x="151" y="60"/>
                    </a:lnTo>
                    <a:lnTo>
                      <a:pt x="151" y="58"/>
                    </a:lnTo>
                    <a:lnTo>
                      <a:pt x="153" y="57"/>
                    </a:lnTo>
                    <a:lnTo>
                      <a:pt x="153" y="55"/>
                    </a:lnTo>
                    <a:lnTo>
                      <a:pt x="150" y="54"/>
                    </a:lnTo>
                    <a:lnTo>
                      <a:pt x="149" y="48"/>
                    </a:lnTo>
                    <a:lnTo>
                      <a:pt x="149" y="41"/>
                    </a:lnTo>
                    <a:lnTo>
                      <a:pt x="150" y="38"/>
                    </a:lnTo>
                    <a:lnTo>
                      <a:pt x="150" y="37"/>
                    </a:lnTo>
                    <a:lnTo>
                      <a:pt x="151" y="36"/>
                    </a:lnTo>
                    <a:lnTo>
                      <a:pt x="151" y="35"/>
                    </a:lnTo>
                    <a:lnTo>
                      <a:pt x="155" y="31"/>
                    </a:lnTo>
                    <a:lnTo>
                      <a:pt x="156" y="28"/>
                    </a:lnTo>
                    <a:lnTo>
                      <a:pt x="159" y="26"/>
                    </a:lnTo>
                    <a:lnTo>
                      <a:pt x="161" y="26"/>
                    </a:lnTo>
                    <a:lnTo>
                      <a:pt x="162" y="27"/>
                    </a:lnTo>
                    <a:lnTo>
                      <a:pt x="165" y="28"/>
                    </a:lnTo>
                    <a:lnTo>
                      <a:pt x="166" y="30"/>
                    </a:lnTo>
                    <a:lnTo>
                      <a:pt x="166" y="31"/>
                    </a:lnTo>
                    <a:lnTo>
                      <a:pt x="167" y="35"/>
                    </a:lnTo>
                    <a:lnTo>
                      <a:pt x="167" y="37"/>
                    </a:lnTo>
                    <a:lnTo>
                      <a:pt x="167" y="38"/>
                    </a:lnTo>
                    <a:lnTo>
                      <a:pt x="167" y="39"/>
                    </a:lnTo>
                    <a:lnTo>
                      <a:pt x="170" y="44"/>
                    </a:lnTo>
                    <a:lnTo>
                      <a:pt x="172" y="47"/>
                    </a:lnTo>
                    <a:lnTo>
                      <a:pt x="171" y="48"/>
                    </a:lnTo>
                    <a:lnTo>
                      <a:pt x="171" y="49"/>
                    </a:lnTo>
                    <a:lnTo>
                      <a:pt x="171" y="52"/>
                    </a:lnTo>
                    <a:lnTo>
                      <a:pt x="172" y="54"/>
                    </a:lnTo>
                    <a:lnTo>
                      <a:pt x="172" y="55"/>
                    </a:lnTo>
                    <a:lnTo>
                      <a:pt x="174" y="57"/>
                    </a:lnTo>
                    <a:lnTo>
                      <a:pt x="175" y="59"/>
                    </a:lnTo>
                    <a:lnTo>
                      <a:pt x="177" y="61"/>
                    </a:lnTo>
                    <a:lnTo>
                      <a:pt x="181" y="64"/>
                    </a:lnTo>
                    <a:lnTo>
                      <a:pt x="187" y="64"/>
                    </a:lnTo>
                    <a:lnTo>
                      <a:pt x="193" y="64"/>
                    </a:lnTo>
                    <a:lnTo>
                      <a:pt x="199" y="64"/>
                    </a:lnTo>
                    <a:lnTo>
                      <a:pt x="208" y="61"/>
                    </a:lnTo>
                    <a:lnTo>
                      <a:pt x="209" y="63"/>
                    </a:lnTo>
                    <a:lnTo>
                      <a:pt x="211" y="61"/>
                    </a:lnTo>
                    <a:lnTo>
                      <a:pt x="215" y="60"/>
                    </a:lnTo>
                    <a:lnTo>
                      <a:pt x="220" y="59"/>
                    </a:lnTo>
                    <a:lnTo>
                      <a:pt x="224" y="55"/>
                    </a:lnTo>
                    <a:lnTo>
                      <a:pt x="227" y="52"/>
                    </a:lnTo>
                    <a:lnTo>
                      <a:pt x="229" y="52"/>
                    </a:lnTo>
                    <a:lnTo>
                      <a:pt x="231" y="49"/>
                    </a:lnTo>
                    <a:lnTo>
                      <a:pt x="232" y="48"/>
                    </a:lnTo>
                    <a:lnTo>
                      <a:pt x="235" y="49"/>
                    </a:lnTo>
                    <a:lnTo>
                      <a:pt x="235" y="47"/>
                    </a:lnTo>
                    <a:lnTo>
                      <a:pt x="236" y="46"/>
                    </a:lnTo>
                    <a:lnTo>
                      <a:pt x="240" y="42"/>
                    </a:lnTo>
                    <a:lnTo>
                      <a:pt x="240" y="41"/>
                    </a:lnTo>
                    <a:lnTo>
                      <a:pt x="241" y="39"/>
                    </a:lnTo>
                    <a:lnTo>
                      <a:pt x="242" y="38"/>
                    </a:lnTo>
                    <a:lnTo>
                      <a:pt x="243" y="37"/>
                    </a:lnTo>
                    <a:lnTo>
                      <a:pt x="243" y="36"/>
                    </a:lnTo>
                    <a:lnTo>
                      <a:pt x="243" y="35"/>
                    </a:lnTo>
                    <a:lnTo>
                      <a:pt x="242" y="33"/>
                    </a:lnTo>
                    <a:lnTo>
                      <a:pt x="243" y="32"/>
                    </a:lnTo>
                    <a:lnTo>
                      <a:pt x="245" y="30"/>
                    </a:lnTo>
                    <a:lnTo>
                      <a:pt x="249" y="26"/>
                    </a:lnTo>
                    <a:lnTo>
                      <a:pt x="249" y="25"/>
                    </a:lnTo>
                    <a:lnTo>
                      <a:pt x="251" y="23"/>
                    </a:lnTo>
                    <a:lnTo>
                      <a:pt x="254" y="22"/>
                    </a:lnTo>
                    <a:lnTo>
                      <a:pt x="256" y="21"/>
                    </a:lnTo>
                    <a:lnTo>
                      <a:pt x="256" y="20"/>
                    </a:lnTo>
                    <a:lnTo>
                      <a:pt x="254" y="19"/>
                    </a:lnTo>
                    <a:lnTo>
                      <a:pt x="256" y="19"/>
                    </a:lnTo>
                    <a:lnTo>
                      <a:pt x="258" y="16"/>
                    </a:lnTo>
                    <a:lnTo>
                      <a:pt x="258" y="15"/>
                    </a:lnTo>
                    <a:lnTo>
                      <a:pt x="259" y="14"/>
                    </a:lnTo>
                    <a:lnTo>
                      <a:pt x="262" y="14"/>
                    </a:lnTo>
                    <a:lnTo>
                      <a:pt x="264" y="14"/>
                    </a:lnTo>
                    <a:lnTo>
                      <a:pt x="267" y="11"/>
                    </a:lnTo>
                    <a:lnTo>
                      <a:pt x="268" y="10"/>
                    </a:lnTo>
                    <a:lnTo>
                      <a:pt x="268" y="8"/>
                    </a:lnTo>
                    <a:lnTo>
                      <a:pt x="268" y="6"/>
                    </a:lnTo>
                    <a:lnTo>
                      <a:pt x="268" y="5"/>
                    </a:lnTo>
                    <a:lnTo>
                      <a:pt x="269" y="4"/>
                    </a:lnTo>
                    <a:lnTo>
                      <a:pt x="271" y="4"/>
                    </a:lnTo>
                    <a:lnTo>
                      <a:pt x="271" y="3"/>
                    </a:lnTo>
                    <a:lnTo>
                      <a:pt x="274" y="3"/>
                    </a:lnTo>
                    <a:lnTo>
                      <a:pt x="278" y="3"/>
                    </a:lnTo>
                    <a:lnTo>
                      <a:pt x="283" y="1"/>
                    </a:lnTo>
                    <a:lnTo>
                      <a:pt x="284" y="1"/>
                    </a:lnTo>
                    <a:lnTo>
                      <a:pt x="284" y="0"/>
                    </a:lnTo>
                    <a:lnTo>
                      <a:pt x="286" y="0"/>
                    </a:lnTo>
                    <a:lnTo>
                      <a:pt x="289" y="0"/>
                    </a:lnTo>
                    <a:lnTo>
                      <a:pt x="290" y="0"/>
                    </a:lnTo>
                    <a:lnTo>
                      <a:pt x="295" y="1"/>
                    </a:lnTo>
                    <a:lnTo>
                      <a:pt x="298" y="3"/>
                    </a:lnTo>
                    <a:lnTo>
                      <a:pt x="302" y="4"/>
                    </a:lnTo>
                    <a:lnTo>
                      <a:pt x="305" y="8"/>
                    </a:lnTo>
                    <a:lnTo>
                      <a:pt x="306" y="10"/>
                    </a:lnTo>
                    <a:lnTo>
                      <a:pt x="306" y="12"/>
                    </a:lnTo>
                    <a:lnTo>
                      <a:pt x="306" y="15"/>
                    </a:lnTo>
                    <a:lnTo>
                      <a:pt x="303" y="16"/>
                    </a:lnTo>
                    <a:lnTo>
                      <a:pt x="301" y="19"/>
                    </a:lnTo>
                    <a:lnTo>
                      <a:pt x="297" y="21"/>
                    </a:lnTo>
                    <a:lnTo>
                      <a:pt x="296" y="23"/>
                    </a:lnTo>
                    <a:lnTo>
                      <a:pt x="296" y="25"/>
                    </a:lnTo>
                    <a:lnTo>
                      <a:pt x="296" y="26"/>
                    </a:lnTo>
                    <a:lnTo>
                      <a:pt x="300" y="28"/>
                    </a:lnTo>
                    <a:lnTo>
                      <a:pt x="301" y="32"/>
                    </a:lnTo>
                    <a:lnTo>
                      <a:pt x="303" y="33"/>
                    </a:lnTo>
                    <a:lnTo>
                      <a:pt x="303" y="35"/>
                    </a:lnTo>
                    <a:lnTo>
                      <a:pt x="301" y="39"/>
                    </a:lnTo>
                    <a:lnTo>
                      <a:pt x="301" y="41"/>
                    </a:lnTo>
                    <a:lnTo>
                      <a:pt x="300" y="43"/>
                    </a:lnTo>
                    <a:lnTo>
                      <a:pt x="298" y="43"/>
                    </a:lnTo>
                    <a:lnTo>
                      <a:pt x="298" y="44"/>
                    </a:lnTo>
                    <a:lnTo>
                      <a:pt x="298" y="46"/>
                    </a:lnTo>
                    <a:lnTo>
                      <a:pt x="298" y="47"/>
                    </a:lnTo>
                    <a:lnTo>
                      <a:pt x="295" y="47"/>
                    </a:lnTo>
                    <a:lnTo>
                      <a:pt x="292" y="48"/>
                    </a:lnTo>
                    <a:lnTo>
                      <a:pt x="290" y="49"/>
                    </a:lnTo>
                    <a:lnTo>
                      <a:pt x="290" y="50"/>
                    </a:lnTo>
                    <a:lnTo>
                      <a:pt x="289" y="49"/>
                    </a:lnTo>
                    <a:lnTo>
                      <a:pt x="287" y="49"/>
                    </a:lnTo>
                    <a:lnTo>
                      <a:pt x="284" y="48"/>
                    </a:lnTo>
                    <a:lnTo>
                      <a:pt x="281" y="47"/>
                    </a:lnTo>
                    <a:lnTo>
                      <a:pt x="280" y="48"/>
                    </a:lnTo>
                    <a:lnTo>
                      <a:pt x="279" y="47"/>
                    </a:lnTo>
                    <a:lnTo>
                      <a:pt x="278" y="47"/>
                    </a:lnTo>
                    <a:lnTo>
                      <a:pt x="274" y="48"/>
                    </a:lnTo>
                    <a:lnTo>
                      <a:pt x="270" y="47"/>
                    </a:lnTo>
                    <a:lnTo>
                      <a:pt x="269" y="48"/>
                    </a:lnTo>
                    <a:lnTo>
                      <a:pt x="268" y="48"/>
                    </a:lnTo>
                    <a:lnTo>
                      <a:pt x="265" y="49"/>
                    </a:lnTo>
                    <a:lnTo>
                      <a:pt x="263" y="50"/>
                    </a:lnTo>
                    <a:lnTo>
                      <a:pt x="260" y="52"/>
                    </a:lnTo>
                    <a:lnTo>
                      <a:pt x="258" y="53"/>
                    </a:lnTo>
                    <a:lnTo>
                      <a:pt x="256" y="54"/>
                    </a:lnTo>
                    <a:lnTo>
                      <a:pt x="252" y="57"/>
                    </a:lnTo>
                    <a:lnTo>
                      <a:pt x="249" y="60"/>
                    </a:lnTo>
                    <a:lnTo>
                      <a:pt x="247" y="63"/>
                    </a:lnTo>
                    <a:lnTo>
                      <a:pt x="246" y="64"/>
                    </a:lnTo>
                    <a:lnTo>
                      <a:pt x="245" y="64"/>
                    </a:lnTo>
                    <a:lnTo>
                      <a:pt x="242" y="64"/>
                    </a:lnTo>
                    <a:lnTo>
                      <a:pt x="241" y="65"/>
                    </a:lnTo>
                    <a:lnTo>
                      <a:pt x="238" y="65"/>
                    </a:lnTo>
                    <a:lnTo>
                      <a:pt x="236" y="66"/>
                    </a:lnTo>
                    <a:lnTo>
                      <a:pt x="235" y="68"/>
                    </a:lnTo>
                    <a:lnTo>
                      <a:pt x="234" y="68"/>
                    </a:lnTo>
                    <a:lnTo>
                      <a:pt x="232" y="69"/>
                    </a:lnTo>
                    <a:lnTo>
                      <a:pt x="229" y="70"/>
                    </a:lnTo>
                    <a:lnTo>
                      <a:pt x="221" y="71"/>
                    </a:lnTo>
                    <a:lnTo>
                      <a:pt x="214" y="75"/>
                    </a:lnTo>
                    <a:lnTo>
                      <a:pt x="214" y="76"/>
                    </a:lnTo>
                    <a:lnTo>
                      <a:pt x="211" y="79"/>
                    </a:lnTo>
                    <a:lnTo>
                      <a:pt x="211" y="80"/>
                    </a:lnTo>
                    <a:lnTo>
                      <a:pt x="210" y="79"/>
                    </a:lnTo>
                    <a:lnTo>
                      <a:pt x="204" y="82"/>
                    </a:lnTo>
                    <a:lnTo>
                      <a:pt x="203" y="85"/>
                    </a:lnTo>
                    <a:lnTo>
                      <a:pt x="200" y="87"/>
                    </a:lnTo>
                    <a:lnTo>
                      <a:pt x="197" y="87"/>
                    </a:lnTo>
                    <a:lnTo>
                      <a:pt x="194" y="90"/>
                    </a:lnTo>
                    <a:lnTo>
                      <a:pt x="193" y="90"/>
                    </a:lnTo>
                    <a:lnTo>
                      <a:pt x="189" y="93"/>
                    </a:lnTo>
                    <a:lnTo>
                      <a:pt x="186" y="96"/>
                    </a:lnTo>
                    <a:lnTo>
                      <a:pt x="183" y="99"/>
                    </a:lnTo>
                    <a:lnTo>
                      <a:pt x="182" y="99"/>
                    </a:lnTo>
                    <a:lnTo>
                      <a:pt x="181" y="102"/>
                    </a:lnTo>
                    <a:lnTo>
                      <a:pt x="180" y="104"/>
                    </a:lnTo>
                    <a:lnTo>
                      <a:pt x="177" y="106"/>
                    </a:lnTo>
                    <a:lnTo>
                      <a:pt x="174" y="109"/>
                    </a:lnTo>
                    <a:lnTo>
                      <a:pt x="167" y="118"/>
                    </a:lnTo>
                    <a:lnTo>
                      <a:pt x="164" y="120"/>
                    </a:lnTo>
                    <a:lnTo>
                      <a:pt x="161" y="121"/>
                    </a:lnTo>
                    <a:lnTo>
                      <a:pt x="159" y="123"/>
                    </a:lnTo>
                    <a:lnTo>
                      <a:pt x="159" y="124"/>
                    </a:lnTo>
                    <a:lnTo>
                      <a:pt x="158" y="124"/>
                    </a:lnTo>
                    <a:lnTo>
                      <a:pt x="158" y="125"/>
                    </a:lnTo>
                    <a:lnTo>
                      <a:pt x="156" y="126"/>
                    </a:lnTo>
                    <a:lnTo>
                      <a:pt x="155" y="125"/>
                    </a:lnTo>
                    <a:lnTo>
                      <a:pt x="154" y="126"/>
                    </a:lnTo>
                    <a:lnTo>
                      <a:pt x="153" y="126"/>
                    </a:lnTo>
                    <a:lnTo>
                      <a:pt x="151" y="125"/>
                    </a:lnTo>
                    <a:lnTo>
                      <a:pt x="149" y="125"/>
                    </a:lnTo>
                    <a:lnTo>
                      <a:pt x="147" y="126"/>
                    </a:lnTo>
                    <a:lnTo>
                      <a:pt x="145" y="128"/>
                    </a:lnTo>
                    <a:lnTo>
                      <a:pt x="140" y="129"/>
                    </a:lnTo>
                    <a:lnTo>
                      <a:pt x="139" y="129"/>
                    </a:lnTo>
                    <a:lnTo>
                      <a:pt x="137" y="128"/>
                    </a:lnTo>
                    <a:lnTo>
                      <a:pt x="133" y="125"/>
                    </a:lnTo>
                    <a:lnTo>
                      <a:pt x="129" y="121"/>
                    </a:lnTo>
                    <a:lnTo>
                      <a:pt x="129" y="119"/>
                    </a:lnTo>
                    <a:lnTo>
                      <a:pt x="129" y="118"/>
                    </a:lnTo>
                    <a:lnTo>
                      <a:pt x="128" y="117"/>
                    </a:lnTo>
                    <a:lnTo>
                      <a:pt x="127" y="117"/>
                    </a:lnTo>
                    <a:lnTo>
                      <a:pt x="123" y="117"/>
                    </a:lnTo>
                    <a:lnTo>
                      <a:pt x="122" y="117"/>
                    </a:lnTo>
                    <a:lnTo>
                      <a:pt x="120" y="118"/>
                    </a:lnTo>
                    <a:lnTo>
                      <a:pt x="117" y="120"/>
                    </a:lnTo>
                    <a:lnTo>
                      <a:pt x="115" y="123"/>
                    </a:lnTo>
                    <a:lnTo>
                      <a:pt x="115" y="124"/>
                    </a:lnTo>
                    <a:lnTo>
                      <a:pt x="115" y="125"/>
                    </a:lnTo>
                    <a:lnTo>
                      <a:pt x="115" y="126"/>
                    </a:lnTo>
                    <a:lnTo>
                      <a:pt x="113" y="130"/>
                    </a:lnTo>
                    <a:lnTo>
                      <a:pt x="113" y="131"/>
                    </a:lnTo>
                    <a:lnTo>
                      <a:pt x="115" y="132"/>
                    </a:lnTo>
                    <a:lnTo>
                      <a:pt x="118" y="134"/>
                    </a:lnTo>
                    <a:lnTo>
                      <a:pt x="118" y="135"/>
                    </a:lnTo>
                    <a:lnTo>
                      <a:pt x="117" y="136"/>
                    </a:lnTo>
                    <a:lnTo>
                      <a:pt x="116" y="137"/>
                    </a:lnTo>
                    <a:lnTo>
                      <a:pt x="116" y="139"/>
                    </a:lnTo>
                    <a:lnTo>
                      <a:pt x="115" y="140"/>
                    </a:lnTo>
                    <a:lnTo>
                      <a:pt x="112" y="142"/>
                    </a:lnTo>
                    <a:lnTo>
                      <a:pt x="112" y="145"/>
                    </a:lnTo>
                    <a:lnTo>
                      <a:pt x="111" y="148"/>
                    </a:lnTo>
                    <a:lnTo>
                      <a:pt x="107" y="153"/>
                    </a:lnTo>
                    <a:lnTo>
                      <a:pt x="104" y="157"/>
                    </a:lnTo>
                    <a:lnTo>
                      <a:pt x="99" y="157"/>
                    </a:lnTo>
                    <a:lnTo>
                      <a:pt x="96" y="159"/>
                    </a:lnTo>
                    <a:lnTo>
                      <a:pt x="95" y="163"/>
                    </a:lnTo>
                    <a:lnTo>
                      <a:pt x="94" y="164"/>
                    </a:lnTo>
                    <a:lnTo>
                      <a:pt x="93" y="164"/>
                    </a:lnTo>
                    <a:lnTo>
                      <a:pt x="90" y="164"/>
                    </a:lnTo>
                    <a:lnTo>
                      <a:pt x="88" y="166"/>
                    </a:lnTo>
                    <a:lnTo>
                      <a:pt x="87" y="166"/>
                    </a:lnTo>
                    <a:lnTo>
                      <a:pt x="85" y="168"/>
                    </a:lnTo>
                    <a:lnTo>
                      <a:pt x="83" y="168"/>
                    </a:lnTo>
                    <a:lnTo>
                      <a:pt x="82" y="169"/>
                    </a:lnTo>
                    <a:lnTo>
                      <a:pt x="78" y="172"/>
                    </a:lnTo>
                    <a:lnTo>
                      <a:pt x="77" y="174"/>
                    </a:lnTo>
                    <a:lnTo>
                      <a:pt x="76" y="177"/>
                    </a:lnTo>
                    <a:lnTo>
                      <a:pt x="73" y="178"/>
                    </a:lnTo>
                    <a:lnTo>
                      <a:pt x="72" y="179"/>
                    </a:lnTo>
                    <a:lnTo>
                      <a:pt x="71" y="179"/>
                    </a:lnTo>
                    <a:lnTo>
                      <a:pt x="71" y="180"/>
                    </a:lnTo>
                    <a:lnTo>
                      <a:pt x="69" y="181"/>
                    </a:lnTo>
                    <a:lnTo>
                      <a:pt x="69" y="183"/>
                    </a:lnTo>
                    <a:lnTo>
                      <a:pt x="67" y="184"/>
                    </a:lnTo>
                    <a:lnTo>
                      <a:pt x="67" y="186"/>
                    </a:lnTo>
                    <a:lnTo>
                      <a:pt x="66" y="188"/>
                    </a:lnTo>
                    <a:lnTo>
                      <a:pt x="66" y="189"/>
                    </a:lnTo>
                    <a:lnTo>
                      <a:pt x="64" y="189"/>
                    </a:lnTo>
                    <a:lnTo>
                      <a:pt x="63" y="190"/>
                    </a:lnTo>
                    <a:lnTo>
                      <a:pt x="62" y="194"/>
                    </a:lnTo>
                    <a:lnTo>
                      <a:pt x="61" y="196"/>
                    </a:lnTo>
                    <a:lnTo>
                      <a:pt x="60" y="199"/>
                    </a:lnTo>
                    <a:lnTo>
                      <a:pt x="60" y="200"/>
                    </a:lnTo>
                    <a:lnTo>
                      <a:pt x="60" y="201"/>
                    </a:lnTo>
                    <a:lnTo>
                      <a:pt x="57" y="204"/>
                    </a:lnTo>
                    <a:lnTo>
                      <a:pt x="53" y="207"/>
                    </a:lnTo>
                    <a:lnTo>
                      <a:pt x="52" y="210"/>
                    </a:lnTo>
                    <a:lnTo>
                      <a:pt x="50" y="210"/>
                    </a:lnTo>
                    <a:lnTo>
                      <a:pt x="47" y="211"/>
                    </a:lnTo>
                    <a:lnTo>
                      <a:pt x="42" y="212"/>
                    </a:lnTo>
                    <a:lnTo>
                      <a:pt x="36" y="211"/>
                    </a:lnTo>
                    <a:lnTo>
                      <a:pt x="35" y="211"/>
                    </a:lnTo>
                    <a:lnTo>
                      <a:pt x="31" y="213"/>
                    </a:lnTo>
                    <a:lnTo>
                      <a:pt x="30" y="215"/>
                    </a:lnTo>
                    <a:lnTo>
                      <a:pt x="29" y="217"/>
                    </a:lnTo>
                    <a:lnTo>
                      <a:pt x="27" y="217"/>
                    </a:lnTo>
                    <a:lnTo>
                      <a:pt x="27" y="219"/>
                    </a:lnTo>
                    <a:lnTo>
                      <a:pt x="25" y="219"/>
                    </a:lnTo>
                    <a:lnTo>
                      <a:pt x="24" y="224"/>
                    </a:lnTo>
                    <a:lnTo>
                      <a:pt x="23" y="227"/>
                    </a:lnTo>
                    <a:lnTo>
                      <a:pt x="22" y="229"/>
                    </a:lnTo>
                    <a:lnTo>
                      <a:pt x="20" y="233"/>
                    </a:lnTo>
                    <a:lnTo>
                      <a:pt x="17" y="237"/>
                    </a:lnTo>
                    <a:lnTo>
                      <a:pt x="13" y="23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5" name="Freeform 754"/>
              <p:cNvSpPr>
                <a:spLocks/>
              </p:cNvSpPr>
              <p:nvPr/>
            </p:nvSpPr>
            <p:spPr bwMode="auto">
              <a:xfrm>
                <a:off x="4842904" y="690241"/>
                <a:ext cx="12413" cy="5729"/>
              </a:xfrm>
              <a:custGeom>
                <a:avLst/>
                <a:gdLst>
                  <a:gd name="T0" fmla="*/ 2147483647 w 13"/>
                  <a:gd name="T1" fmla="*/ 2147483647 h 6"/>
                  <a:gd name="T2" fmla="*/ 2147483647 w 13"/>
                  <a:gd name="T3" fmla="*/ 2147483647 h 6"/>
                  <a:gd name="T4" fmla="*/ 2147483647 w 13"/>
                  <a:gd name="T5" fmla="*/ 2147483647 h 6"/>
                  <a:gd name="T6" fmla="*/ 2147483647 w 13"/>
                  <a:gd name="T7" fmla="*/ 2147483647 h 6"/>
                  <a:gd name="T8" fmla="*/ 2147483647 w 13"/>
                  <a:gd name="T9" fmla="*/ 2147483647 h 6"/>
                  <a:gd name="T10" fmla="*/ 2147483647 w 13"/>
                  <a:gd name="T11" fmla="*/ 2147483647 h 6"/>
                  <a:gd name="T12" fmla="*/ 2147483647 w 13"/>
                  <a:gd name="T13" fmla="*/ 2147483647 h 6"/>
                  <a:gd name="T14" fmla="*/ 2147483647 w 13"/>
                  <a:gd name="T15" fmla="*/ 2147483647 h 6"/>
                  <a:gd name="T16" fmla="*/ 2147483647 w 13"/>
                  <a:gd name="T17" fmla="*/ 2147483647 h 6"/>
                  <a:gd name="T18" fmla="*/ 2147483647 w 13"/>
                  <a:gd name="T19" fmla="*/ 2147483647 h 6"/>
                  <a:gd name="T20" fmla="*/ 2147483647 w 13"/>
                  <a:gd name="T21" fmla="*/ 2147483647 h 6"/>
                  <a:gd name="T22" fmla="*/ 2147483647 w 13"/>
                  <a:gd name="T23" fmla="*/ 2147483647 h 6"/>
                  <a:gd name="T24" fmla="*/ 2147483647 w 13"/>
                  <a:gd name="T25" fmla="*/ 0 h 6"/>
                  <a:gd name="T26" fmla="*/ 2147483647 w 13"/>
                  <a:gd name="T27" fmla="*/ 0 h 6"/>
                  <a:gd name="T28" fmla="*/ 2147483647 w 13"/>
                  <a:gd name="T29" fmla="*/ 0 h 6"/>
                  <a:gd name="T30" fmla="*/ 2147483647 w 13"/>
                  <a:gd name="T31" fmla="*/ 0 h 6"/>
                  <a:gd name="T32" fmla="*/ 2147483647 w 13"/>
                  <a:gd name="T33" fmla="*/ 2147483647 h 6"/>
                  <a:gd name="T34" fmla="*/ 2147483647 w 13"/>
                  <a:gd name="T35" fmla="*/ 2147483647 h 6"/>
                  <a:gd name="T36" fmla="*/ 2147483647 w 13"/>
                  <a:gd name="T37" fmla="*/ 2147483647 h 6"/>
                  <a:gd name="T38" fmla="*/ 2147483647 w 13"/>
                  <a:gd name="T39" fmla="*/ 2147483647 h 6"/>
                  <a:gd name="T40" fmla="*/ 2147483647 w 13"/>
                  <a:gd name="T41" fmla="*/ 2147483647 h 6"/>
                  <a:gd name="T42" fmla="*/ 2147483647 w 13"/>
                  <a:gd name="T43" fmla="*/ 2147483647 h 6"/>
                  <a:gd name="T44" fmla="*/ 2147483647 w 13"/>
                  <a:gd name="T45" fmla="*/ 2147483647 h 6"/>
                  <a:gd name="T46" fmla="*/ 2147483647 w 13"/>
                  <a:gd name="T47" fmla="*/ 2147483647 h 6"/>
                  <a:gd name="T48" fmla="*/ 2147483647 w 13"/>
                  <a:gd name="T49" fmla="*/ 2147483647 h 6"/>
                  <a:gd name="T50" fmla="*/ 0 w 13"/>
                  <a:gd name="T51" fmla="*/ 2147483647 h 6"/>
                  <a:gd name="T52" fmla="*/ 0 w 13"/>
                  <a:gd name="T53" fmla="*/ 2147483647 h 6"/>
                  <a:gd name="T54" fmla="*/ 0 w 13"/>
                  <a:gd name="T55" fmla="*/ 2147483647 h 6"/>
                  <a:gd name="T56" fmla="*/ 2147483647 w 13"/>
                  <a:gd name="T57" fmla="*/ 2147483647 h 6"/>
                  <a:gd name="T58" fmla="*/ 2147483647 w 13"/>
                  <a:gd name="T59" fmla="*/ 2147483647 h 6"/>
                  <a:gd name="T60" fmla="*/ 2147483647 w 13"/>
                  <a:gd name="T61" fmla="*/ 2147483647 h 6"/>
                  <a:gd name="T62" fmla="*/ 2147483647 w 13"/>
                  <a:gd name="T63" fmla="*/ 2147483647 h 6"/>
                  <a:gd name="T64" fmla="*/ 2147483647 w 13"/>
                  <a:gd name="T65" fmla="*/ 2147483647 h 6"/>
                  <a:gd name="T66" fmla="*/ 2147483647 w 13"/>
                  <a:gd name="T67" fmla="*/ 2147483647 h 6"/>
                  <a:gd name="T68" fmla="*/ 2147483647 w 13"/>
                  <a:gd name="T69" fmla="*/ 2147483647 h 6"/>
                  <a:gd name="T70" fmla="*/ 2147483647 w 13"/>
                  <a:gd name="T71" fmla="*/ 2147483647 h 6"/>
                  <a:gd name="T72" fmla="*/ 2147483647 w 13"/>
                  <a:gd name="T73" fmla="*/ 2147483647 h 6"/>
                  <a:gd name="T74" fmla="*/ 2147483647 w 13"/>
                  <a:gd name="T75" fmla="*/ 2147483647 h 6"/>
                  <a:gd name="T76" fmla="*/ 2147483647 w 13"/>
                  <a:gd name="T77" fmla="*/ 2147483647 h 6"/>
                  <a:gd name="T78" fmla="*/ 2147483647 w 13"/>
                  <a:gd name="T79" fmla="*/ 2147483647 h 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 h="6">
                    <a:moveTo>
                      <a:pt x="13" y="5"/>
                    </a:moveTo>
                    <a:lnTo>
                      <a:pt x="13" y="5"/>
                    </a:lnTo>
                    <a:lnTo>
                      <a:pt x="13" y="4"/>
                    </a:lnTo>
                    <a:lnTo>
                      <a:pt x="13" y="2"/>
                    </a:lnTo>
                    <a:lnTo>
                      <a:pt x="10" y="2"/>
                    </a:lnTo>
                    <a:lnTo>
                      <a:pt x="9" y="2"/>
                    </a:lnTo>
                    <a:lnTo>
                      <a:pt x="9" y="1"/>
                    </a:lnTo>
                    <a:lnTo>
                      <a:pt x="8" y="1"/>
                    </a:lnTo>
                    <a:lnTo>
                      <a:pt x="7" y="0"/>
                    </a:lnTo>
                    <a:lnTo>
                      <a:pt x="5" y="1"/>
                    </a:lnTo>
                    <a:lnTo>
                      <a:pt x="7" y="1"/>
                    </a:lnTo>
                    <a:lnTo>
                      <a:pt x="4" y="4"/>
                    </a:lnTo>
                    <a:lnTo>
                      <a:pt x="3" y="4"/>
                    </a:lnTo>
                    <a:lnTo>
                      <a:pt x="0" y="4"/>
                    </a:lnTo>
                    <a:lnTo>
                      <a:pt x="0" y="5"/>
                    </a:lnTo>
                    <a:lnTo>
                      <a:pt x="2" y="5"/>
                    </a:lnTo>
                    <a:lnTo>
                      <a:pt x="5" y="6"/>
                    </a:lnTo>
                    <a:lnTo>
                      <a:pt x="7" y="5"/>
                    </a:lnTo>
                    <a:lnTo>
                      <a:pt x="10" y="6"/>
                    </a:lnTo>
                    <a:lnTo>
                      <a:pt x="13" y="6"/>
                    </a:lnTo>
                    <a:lnTo>
                      <a:pt x="13" y="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6" name="Freeform 755"/>
              <p:cNvSpPr>
                <a:spLocks/>
              </p:cNvSpPr>
              <p:nvPr/>
            </p:nvSpPr>
            <p:spPr bwMode="auto">
              <a:xfrm>
                <a:off x="4887782" y="642498"/>
                <a:ext cx="47743" cy="37239"/>
              </a:xfrm>
              <a:custGeom>
                <a:avLst/>
                <a:gdLst>
                  <a:gd name="T0" fmla="*/ 2147483647 w 50"/>
                  <a:gd name="T1" fmla="*/ 2147483647 h 39"/>
                  <a:gd name="T2" fmla="*/ 2147483647 w 50"/>
                  <a:gd name="T3" fmla="*/ 2147483647 h 39"/>
                  <a:gd name="T4" fmla="*/ 2147483647 w 50"/>
                  <a:gd name="T5" fmla="*/ 2147483647 h 39"/>
                  <a:gd name="T6" fmla="*/ 2147483647 w 50"/>
                  <a:gd name="T7" fmla="*/ 2147483647 h 39"/>
                  <a:gd name="T8" fmla="*/ 2147483647 w 50"/>
                  <a:gd name="T9" fmla="*/ 2147483647 h 39"/>
                  <a:gd name="T10" fmla="*/ 2147483647 w 50"/>
                  <a:gd name="T11" fmla="*/ 2147483647 h 39"/>
                  <a:gd name="T12" fmla="*/ 2147483647 w 50"/>
                  <a:gd name="T13" fmla="*/ 2147483647 h 39"/>
                  <a:gd name="T14" fmla="*/ 2147483647 w 50"/>
                  <a:gd name="T15" fmla="*/ 2147483647 h 39"/>
                  <a:gd name="T16" fmla="*/ 2147483647 w 50"/>
                  <a:gd name="T17" fmla="*/ 2147483647 h 39"/>
                  <a:gd name="T18" fmla="*/ 2147483647 w 50"/>
                  <a:gd name="T19" fmla="*/ 2147483647 h 39"/>
                  <a:gd name="T20" fmla="*/ 2147483647 w 50"/>
                  <a:gd name="T21" fmla="*/ 2147483647 h 39"/>
                  <a:gd name="T22" fmla="*/ 2147483647 w 50"/>
                  <a:gd name="T23" fmla="*/ 2147483647 h 39"/>
                  <a:gd name="T24" fmla="*/ 2147483647 w 50"/>
                  <a:gd name="T25" fmla="*/ 2147483647 h 39"/>
                  <a:gd name="T26" fmla="*/ 2147483647 w 50"/>
                  <a:gd name="T27" fmla="*/ 2147483647 h 39"/>
                  <a:gd name="T28" fmla="*/ 2147483647 w 50"/>
                  <a:gd name="T29" fmla="*/ 2147483647 h 39"/>
                  <a:gd name="T30" fmla="*/ 2147483647 w 50"/>
                  <a:gd name="T31" fmla="*/ 2147483647 h 39"/>
                  <a:gd name="T32" fmla="*/ 2147483647 w 50"/>
                  <a:gd name="T33" fmla="*/ 2147483647 h 39"/>
                  <a:gd name="T34" fmla="*/ 2147483647 w 50"/>
                  <a:gd name="T35" fmla="*/ 2147483647 h 39"/>
                  <a:gd name="T36" fmla="*/ 2147483647 w 50"/>
                  <a:gd name="T37" fmla="*/ 2147483647 h 39"/>
                  <a:gd name="T38" fmla="*/ 2147483647 w 50"/>
                  <a:gd name="T39" fmla="*/ 2147483647 h 39"/>
                  <a:gd name="T40" fmla="*/ 2147483647 w 50"/>
                  <a:gd name="T41" fmla="*/ 2147483647 h 39"/>
                  <a:gd name="T42" fmla="*/ 2147483647 w 50"/>
                  <a:gd name="T43" fmla="*/ 2147483647 h 39"/>
                  <a:gd name="T44" fmla="*/ 2147483647 w 50"/>
                  <a:gd name="T45" fmla="*/ 2147483647 h 39"/>
                  <a:gd name="T46" fmla="*/ 2147483647 w 50"/>
                  <a:gd name="T47" fmla="*/ 2147483647 h 39"/>
                  <a:gd name="T48" fmla="*/ 2147483647 w 50"/>
                  <a:gd name="T49" fmla="*/ 2147483647 h 39"/>
                  <a:gd name="T50" fmla="*/ 2147483647 w 50"/>
                  <a:gd name="T51" fmla="*/ 2147483647 h 39"/>
                  <a:gd name="T52" fmla="*/ 2147483647 w 50"/>
                  <a:gd name="T53" fmla="*/ 2147483647 h 39"/>
                  <a:gd name="T54" fmla="*/ 2147483647 w 50"/>
                  <a:gd name="T55" fmla="*/ 2147483647 h 39"/>
                  <a:gd name="T56" fmla="*/ 2147483647 w 50"/>
                  <a:gd name="T57" fmla="*/ 2147483647 h 39"/>
                  <a:gd name="T58" fmla="*/ 2147483647 w 50"/>
                  <a:gd name="T59" fmla="*/ 2147483647 h 39"/>
                  <a:gd name="T60" fmla="*/ 2147483647 w 50"/>
                  <a:gd name="T61" fmla="*/ 2147483647 h 39"/>
                  <a:gd name="T62" fmla="*/ 2147483647 w 50"/>
                  <a:gd name="T63" fmla="*/ 2147483647 h 39"/>
                  <a:gd name="T64" fmla="*/ 2147483647 w 50"/>
                  <a:gd name="T65" fmla="*/ 2147483647 h 39"/>
                  <a:gd name="T66" fmla="*/ 2147483647 w 50"/>
                  <a:gd name="T67" fmla="*/ 2147483647 h 39"/>
                  <a:gd name="T68" fmla="*/ 2147483647 w 50"/>
                  <a:gd name="T69" fmla="*/ 2147483647 h 39"/>
                  <a:gd name="T70" fmla="*/ 2147483647 w 50"/>
                  <a:gd name="T71" fmla="*/ 2147483647 h 39"/>
                  <a:gd name="T72" fmla="*/ 2147483647 w 50"/>
                  <a:gd name="T73" fmla="*/ 2147483647 h 39"/>
                  <a:gd name="T74" fmla="*/ 2147483647 w 50"/>
                  <a:gd name="T75" fmla="*/ 2147483647 h 39"/>
                  <a:gd name="T76" fmla="*/ 2147483647 w 50"/>
                  <a:gd name="T77" fmla="*/ 2147483647 h 39"/>
                  <a:gd name="T78" fmla="*/ 2147483647 w 50"/>
                  <a:gd name="T79" fmla="*/ 0 h 39"/>
                  <a:gd name="T80" fmla="*/ 2147483647 w 50"/>
                  <a:gd name="T81" fmla="*/ 2147483647 h 39"/>
                  <a:gd name="T82" fmla="*/ 2147483647 w 50"/>
                  <a:gd name="T83" fmla="*/ 2147483647 h 39"/>
                  <a:gd name="T84" fmla="*/ 2147483647 w 50"/>
                  <a:gd name="T85" fmla="*/ 2147483647 h 39"/>
                  <a:gd name="T86" fmla="*/ 2147483647 w 50"/>
                  <a:gd name="T87" fmla="*/ 2147483647 h 39"/>
                  <a:gd name="T88" fmla="*/ 2147483647 w 50"/>
                  <a:gd name="T89" fmla="*/ 2147483647 h 39"/>
                  <a:gd name="T90" fmla="*/ 2147483647 w 50"/>
                  <a:gd name="T91" fmla="*/ 2147483647 h 39"/>
                  <a:gd name="T92" fmla="*/ 2147483647 w 50"/>
                  <a:gd name="T93" fmla="*/ 2147483647 h 39"/>
                  <a:gd name="T94" fmla="*/ 2147483647 w 50"/>
                  <a:gd name="T95" fmla="*/ 2147483647 h 39"/>
                  <a:gd name="T96" fmla="*/ 2147483647 w 50"/>
                  <a:gd name="T97" fmla="*/ 2147483647 h 39"/>
                  <a:gd name="T98" fmla="*/ 2147483647 w 50"/>
                  <a:gd name="T99" fmla="*/ 2147483647 h 39"/>
                  <a:gd name="T100" fmla="*/ 2147483647 w 50"/>
                  <a:gd name="T101" fmla="*/ 2147483647 h 39"/>
                  <a:gd name="T102" fmla="*/ 2147483647 w 50"/>
                  <a:gd name="T103" fmla="*/ 2147483647 h 39"/>
                  <a:gd name="T104" fmla="*/ 2147483647 w 50"/>
                  <a:gd name="T105" fmla="*/ 2147483647 h 39"/>
                  <a:gd name="T106" fmla="*/ 2147483647 w 50"/>
                  <a:gd name="T107" fmla="*/ 2147483647 h 39"/>
                  <a:gd name="T108" fmla="*/ 2147483647 w 50"/>
                  <a:gd name="T109" fmla="*/ 2147483647 h 39"/>
                  <a:gd name="T110" fmla="*/ 2147483647 w 50"/>
                  <a:gd name="T111" fmla="*/ 2147483647 h 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 h="39">
                    <a:moveTo>
                      <a:pt x="1" y="17"/>
                    </a:moveTo>
                    <a:lnTo>
                      <a:pt x="1" y="17"/>
                    </a:lnTo>
                    <a:lnTo>
                      <a:pt x="0" y="18"/>
                    </a:lnTo>
                    <a:lnTo>
                      <a:pt x="1" y="21"/>
                    </a:lnTo>
                    <a:lnTo>
                      <a:pt x="2" y="23"/>
                    </a:lnTo>
                    <a:lnTo>
                      <a:pt x="4" y="24"/>
                    </a:lnTo>
                    <a:lnTo>
                      <a:pt x="2" y="27"/>
                    </a:lnTo>
                    <a:lnTo>
                      <a:pt x="1" y="28"/>
                    </a:lnTo>
                    <a:lnTo>
                      <a:pt x="1" y="29"/>
                    </a:lnTo>
                    <a:lnTo>
                      <a:pt x="0" y="30"/>
                    </a:lnTo>
                    <a:lnTo>
                      <a:pt x="1" y="30"/>
                    </a:lnTo>
                    <a:lnTo>
                      <a:pt x="2" y="30"/>
                    </a:lnTo>
                    <a:lnTo>
                      <a:pt x="1" y="32"/>
                    </a:lnTo>
                    <a:lnTo>
                      <a:pt x="2" y="32"/>
                    </a:lnTo>
                    <a:lnTo>
                      <a:pt x="4" y="32"/>
                    </a:lnTo>
                    <a:lnTo>
                      <a:pt x="4" y="30"/>
                    </a:lnTo>
                    <a:lnTo>
                      <a:pt x="4" y="29"/>
                    </a:lnTo>
                    <a:lnTo>
                      <a:pt x="5" y="27"/>
                    </a:lnTo>
                    <a:lnTo>
                      <a:pt x="6" y="28"/>
                    </a:lnTo>
                    <a:lnTo>
                      <a:pt x="5" y="29"/>
                    </a:lnTo>
                    <a:lnTo>
                      <a:pt x="5" y="30"/>
                    </a:lnTo>
                    <a:lnTo>
                      <a:pt x="6" y="34"/>
                    </a:lnTo>
                    <a:lnTo>
                      <a:pt x="7" y="35"/>
                    </a:lnTo>
                    <a:lnTo>
                      <a:pt x="9" y="36"/>
                    </a:lnTo>
                    <a:lnTo>
                      <a:pt x="10" y="36"/>
                    </a:lnTo>
                    <a:lnTo>
                      <a:pt x="9" y="38"/>
                    </a:lnTo>
                    <a:lnTo>
                      <a:pt x="10" y="39"/>
                    </a:lnTo>
                    <a:lnTo>
                      <a:pt x="11" y="38"/>
                    </a:lnTo>
                    <a:lnTo>
                      <a:pt x="13" y="38"/>
                    </a:lnTo>
                    <a:lnTo>
                      <a:pt x="15" y="35"/>
                    </a:lnTo>
                    <a:lnTo>
                      <a:pt x="16" y="35"/>
                    </a:lnTo>
                    <a:lnTo>
                      <a:pt x="15" y="34"/>
                    </a:lnTo>
                    <a:lnTo>
                      <a:pt x="15" y="33"/>
                    </a:lnTo>
                    <a:lnTo>
                      <a:pt x="16" y="32"/>
                    </a:lnTo>
                    <a:lnTo>
                      <a:pt x="17" y="29"/>
                    </a:lnTo>
                    <a:lnTo>
                      <a:pt x="20" y="30"/>
                    </a:lnTo>
                    <a:lnTo>
                      <a:pt x="21" y="32"/>
                    </a:lnTo>
                    <a:lnTo>
                      <a:pt x="22" y="32"/>
                    </a:lnTo>
                    <a:lnTo>
                      <a:pt x="22" y="30"/>
                    </a:lnTo>
                    <a:lnTo>
                      <a:pt x="24" y="29"/>
                    </a:lnTo>
                    <a:lnTo>
                      <a:pt x="27" y="29"/>
                    </a:lnTo>
                    <a:lnTo>
                      <a:pt x="28" y="27"/>
                    </a:lnTo>
                    <a:lnTo>
                      <a:pt x="28" y="25"/>
                    </a:lnTo>
                    <a:lnTo>
                      <a:pt x="29" y="27"/>
                    </a:lnTo>
                    <a:lnTo>
                      <a:pt x="32" y="25"/>
                    </a:lnTo>
                    <a:lnTo>
                      <a:pt x="32" y="24"/>
                    </a:lnTo>
                    <a:lnTo>
                      <a:pt x="31" y="23"/>
                    </a:lnTo>
                    <a:lnTo>
                      <a:pt x="32" y="22"/>
                    </a:lnTo>
                    <a:lnTo>
                      <a:pt x="32" y="21"/>
                    </a:lnTo>
                    <a:lnTo>
                      <a:pt x="33" y="22"/>
                    </a:lnTo>
                    <a:lnTo>
                      <a:pt x="34" y="22"/>
                    </a:lnTo>
                    <a:lnTo>
                      <a:pt x="34" y="21"/>
                    </a:lnTo>
                    <a:lnTo>
                      <a:pt x="37" y="22"/>
                    </a:lnTo>
                    <a:lnTo>
                      <a:pt x="39" y="21"/>
                    </a:lnTo>
                    <a:lnTo>
                      <a:pt x="38" y="21"/>
                    </a:lnTo>
                    <a:lnTo>
                      <a:pt x="38" y="19"/>
                    </a:lnTo>
                    <a:lnTo>
                      <a:pt x="37" y="19"/>
                    </a:lnTo>
                    <a:lnTo>
                      <a:pt x="37" y="18"/>
                    </a:lnTo>
                    <a:lnTo>
                      <a:pt x="38" y="17"/>
                    </a:lnTo>
                    <a:lnTo>
                      <a:pt x="40" y="17"/>
                    </a:lnTo>
                    <a:lnTo>
                      <a:pt x="42" y="17"/>
                    </a:lnTo>
                    <a:lnTo>
                      <a:pt x="44" y="16"/>
                    </a:lnTo>
                    <a:lnTo>
                      <a:pt x="46" y="16"/>
                    </a:lnTo>
                    <a:lnTo>
                      <a:pt x="48" y="17"/>
                    </a:lnTo>
                    <a:lnTo>
                      <a:pt x="48" y="16"/>
                    </a:lnTo>
                    <a:lnTo>
                      <a:pt x="49" y="16"/>
                    </a:lnTo>
                    <a:lnTo>
                      <a:pt x="49" y="14"/>
                    </a:lnTo>
                    <a:lnTo>
                      <a:pt x="48" y="14"/>
                    </a:lnTo>
                    <a:lnTo>
                      <a:pt x="48" y="13"/>
                    </a:lnTo>
                    <a:lnTo>
                      <a:pt x="50" y="12"/>
                    </a:lnTo>
                    <a:lnTo>
                      <a:pt x="50" y="10"/>
                    </a:lnTo>
                    <a:lnTo>
                      <a:pt x="49" y="10"/>
                    </a:lnTo>
                    <a:lnTo>
                      <a:pt x="46" y="10"/>
                    </a:lnTo>
                    <a:lnTo>
                      <a:pt x="46" y="8"/>
                    </a:lnTo>
                    <a:lnTo>
                      <a:pt x="44" y="6"/>
                    </a:lnTo>
                    <a:lnTo>
                      <a:pt x="43" y="5"/>
                    </a:lnTo>
                    <a:lnTo>
                      <a:pt x="42" y="2"/>
                    </a:lnTo>
                    <a:lnTo>
                      <a:pt x="40" y="2"/>
                    </a:lnTo>
                    <a:lnTo>
                      <a:pt x="40" y="1"/>
                    </a:lnTo>
                    <a:lnTo>
                      <a:pt x="39" y="1"/>
                    </a:lnTo>
                    <a:lnTo>
                      <a:pt x="39" y="0"/>
                    </a:lnTo>
                    <a:lnTo>
                      <a:pt x="38" y="0"/>
                    </a:lnTo>
                    <a:lnTo>
                      <a:pt x="37" y="0"/>
                    </a:lnTo>
                    <a:lnTo>
                      <a:pt x="35" y="1"/>
                    </a:lnTo>
                    <a:lnTo>
                      <a:pt x="35" y="2"/>
                    </a:lnTo>
                    <a:lnTo>
                      <a:pt x="37" y="3"/>
                    </a:lnTo>
                    <a:lnTo>
                      <a:pt x="35" y="5"/>
                    </a:lnTo>
                    <a:lnTo>
                      <a:pt x="34" y="3"/>
                    </a:lnTo>
                    <a:lnTo>
                      <a:pt x="34" y="2"/>
                    </a:lnTo>
                    <a:lnTo>
                      <a:pt x="33" y="3"/>
                    </a:lnTo>
                    <a:lnTo>
                      <a:pt x="31" y="2"/>
                    </a:lnTo>
                    <a:lnTo>
                      <a:pt x="31" y="5"/>
                    </a:lnTo>
                    <a:lnTo>
                      <a:pt x="29" y="3"/>
                    </a:lnTo>
                    <a:lnTo>
                      <a:pt x="27" y="5"/>
                    </a:lnTo>
                    <a:lnTo>
                      <a:pt x="24" y="7"/>
                    </a:lnTo>
                    <a:lnTo>
                      <a:pt x="21" y="10"/>
                    </a:lnTo>
                    <a:lnTo>
                      <a:pt x="21" y="11"/>
                    </a:lnTo>
                    <a:lnTo>
                      <a:pt x="23" y="12"/>
                    </a:lnTo>
                    <a:lnTo>
                      <a:pt x="24" y="13"/>
                    </a:lnTo>
                    <a:lnTo>
                      <a:pt x="23" y="13"/>
                    </a:lnTo>
                    <a:lnTo>
                      <a:pt x="22" y="12"/>
                    </a:lnTo>
                    <a:lnTo>
                      <a:pt x="17" y="12"/>
                    </a:lnTo>
                    <a:lnTo>
                      <a:pt x="13" y="12"/>
                    </a:lnTo>
                    <a:lnTo>
                      <a:pt x="12" y="13"/>
                    </a:lnTo>
                    <a:lnTo>
                      <a:pt x="10" y="13"/>
                    </a:lnTo>
                    <a:lnTo>
                      <a:pt x="9" y="14"/>
                    </a:lnTo>
                    <a:lnTo>
                      <a:pt x="5" y="14"/>
                    </a:lnTo>
                    <a:lnTo>
                      <a:pt x="4" y="14"/>
                    </a:lnTo>
                    <a:lnTo>
                      <a:pt x="2" y="16"/>
                    </a:lnTo>
                    <a:lnTo>
                      <a:pt x="2" y="17"/>
                    </a:lnTo>
                    <a:lnTo>
                      <a:pt x="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7" name="Freeform 756"/>
              <p:cNvSpPr>
                <a:spLocks/>
              </p:cNvSpPr>
              <p:nvPr/>
            </p:nvSpPr>
            <p:spPr bwMode="auto">
              <a:xfrm>
                <a:off x="3933880" y="1309942"/>
                <a:ext cx="8594" cy="955"/>
              </a:xfrm>
              <a:custGeom>
                <a:avLst/>
                <a:gdLst>
                  <a:gd name="T0" fmla="*/ 0 w 9"/>
                  <a:gd name="T1" fmla="*/ 2147483647 h 1"/>
                  <a:gd name="T2" fmla="*/ 2147483647 w 9"/>
                  <a:gd name="T3" fmla="*/ 2147483647 h 1"/>
                  <a:gd name="T4" fmla="*/ 2147483647 w 9"/>
                  <a:gd name="T5" fmla="*/ 0 h 1"/>
                  <a:gd name="T6" fmla="*/ 2147483647 w 9"/>
                  <a:gd name="T7" fmla="*/ 2147483647 h 1"/>
                  <a:gd name="T8" fmla="*/ 2147483647 w 9"/>
                  <a:gd name="T9" fmla="*/ 2147483647 h 1"/>
                  <a:gd name="T10" fmla="*/ 2147483647 w 9"/>
                  <a:gd name="T11" fmla="*/ 0 h 1"/>
                  <a:gd name="T12" fmla="*/ 2147483647 w 9"/>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
                    <a:moveTo>
                      <a:pt x="0" y="1"/>
                    </a:moveTo>
                    <a:lnTo>
                      <a:pt x="2" y="1"/>
                    </a:lnTo>
                    <a:lnTo>
                      <a:pt x="3" y="0"/>
                    </a:lnTo>
                    <a:lnTo>
                      <a:pt x="4" y="1"/>
                    </a:lnTo>
                    <a:lnTo>
                      <a:pt x="7"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8" name="Freeform 757"/>
              <p:cNvSpPr>
                <a:spLocks/>
              </p:cNvSpPr>
              <p:nvPr/>
            </p:nvSpPr>
            <p:spPr bwMode="auto">
              <a:xfrm>
                <a:off x="3946294" y="1304213"/>
                <a:ext cx="8593" cy="1910"/>
              </a:xfrm>
              <a:custGeom>
                <a:avLst/>
                <a:gdLst>
                  <a:gd name="T0" fmla="*/ 0 w 9"/>
                  <a:gd name="T1" fmla="*/ 2147483647 h 2"/>
                  <a:gd name="T2" fmla="*/ 2147483647 w 9"/>
                  <a:gd name="T3" fmla="*/ 2147483647 h 2"/>
                  <a:gd name="T4" fmla="*/ 2147483647 w 9"/>
                  <a:gd name="T5" fmla="*/ 2147483647 h 2"/>
                  <a:gd name="T6" fmla="*/ 2147483647 w 9"/>
                  <a:gd name="T7" fmla="*/ 2147483647 h 2"/>
                  <a:gd name="T8" fmla="*/ 2147483647 w 9"/>
                  <a:gd name="T9" fmla="*/ 0 h 2"/>
                  <a:gd name="T10" fmla="*/ 2147483647 w 9"/>
                  <a:gd name="T11" fmla="*/ 0 h 2"/>
                  <a:gd name="T12" fmla="*/ 2147483647 w 9"/>
                  <a:gd name="T13" fmla="*/ 0 h 2"/>
                  <a:gd name="T14" fmla="*/ 2147483647 w 9"/>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
                    <a:moveTo>
                      <a:pt x="0" y="2"/>
                    </a:moveTo>
                    <a:lnTo>
                      <a:pt x="1" y="1"/>
                    </a:lnTo>
                    <a:lnTo>
                      <a:pt x="2" y="1"/>
                    </a:lnTo>
                    <a:lnTo>
                      <a:pt x="4" y="1"/>
                    </a:lnTo>
                    <a:lnTo>
                      <a:pt x="5" y="0"/>
                    </a:lnTo>
                    <a:lnTo>
                      <a:pt x="6" y="0"/>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99" name="Freeform 758"/>
              <p:cNvSpPr>
                <a:spLocks/>
              </p:cNvSpPr>
              <p:nvPr/>
            </p:nvSpPr>
            <p:spPr bwMode="auto">
              <a:xfrm>
                <a:off x="3961572" y="1308988"/>
                <a:ext cx="9549" cy="955"/>
              </a:xfrm>
              <a:custGeom>
                <a:avLst/>
                <a:gdLst>
                  <a:gd name="T0" fmla="*/ 0 w 10"/>
                  <a:gd name="T1" fmla="*/ 2147483647 h 1"/>
                  <a:gd name="T2" fmla="*/ 2147483647 w 10"/>
                  <a:gd name="T3" fmla="*/ 2147483647 h 1"/>
                  <a:gd name="T4" fmla="*/ 2147483647 w 10"/>
                  <a:gd name="T5" fmla="*/ 2147483647 h 1"/>
                  <a:gd name="T6" fmla="*/ 2147483647 w 10"/>
                  <a:gd name="T7" fmla="*/ 0 h 1"/>
                  <a:gd name="T8" fmla="*/ 2147483647 w 10"/>
                  <a:gd name="T9" fmla="*/ 0 h 1"/>
                  <a:gd name="T10" fmla="*/ 2147483647 w 10"/>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
                    <a:moveTo>
                      <a:pt x="0" y="1"/>
                    </a:moveTo>
                    <a:lnTo>
                      <a:pt x="1" y="1"/>
                    </a:lnTo>
                    <a:lnTo>
                      <a:pt x="4" y="1"/>
                    </a:lnTo>
                    <a:lnTo>
                      <a:pt x="5" y="0"/>
                    </a:lnTo>
                    <a:lnTo>
                      <a:pt x="7" y="0"/>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0" name="Freeform 760"/>
              <p:cNvSpPr>
                <a:spLocks/>
              </p:cNvSpPr>
              <p:nvPr/>
            </p:nvSpPr>
            <p:spPr bwMode="auto">
              <a:xfrm>
                <a:off x="3978759" y="1308033"/>
                <a:ext cx="8593" cy="1910"/>
              </a:xfrm>
              <a:custGeom>
                <a:avLst/>
                <a:gdLst>
                  <a:gd name="T0" fmla="*/ 0 w 9"/>
                  <a:gd name="T1" fmla="*/ 2147483647 h 2"/>
                  <a:gd name="T2" fmla="*/ 2147483647 w 9"/>
                  <a:gd name="T3" fmla="*/ 2147483647 h 2"/>
                  <a:gd name="T4" fmla="*/ 2147483647 w 9"/>
                  <a:gd name="T5" fmla="*/ 2147483647 h 2"/>
                  <a:gd name="T6" fmla="*/ 2147483647 w 9"/>
                  <a:gd name="T7" fmla="*/ 0 h 2"/>
                  <a:gd name="T8" fmla="*/ 2147483647 w 9"/>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0" y="1"/>
                    </a:moveTo>
                    <a:lnTo>
                      <a:pt x="2" y="1"/>
                    </a:lnTo>
                    <a:lnTo>
                      <a:pt x="3" y="1"/>
                    </a:lnTo>
                    <a:lnTo>
                      <a:pt x="6" y="0"/>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1" name="Freeform 761"/>
              <p:cNvSpPr>
                <a:spLocks/>
              </p:cNvSpPr>
              <p:nvPr/>
            </p:nvSpPr>
            <p:spPr bwMode="auto">
              <a:xfrm>
                <a:off x="3993082" y="1300394"/>
                <a:ext cx="6684" cy="2865"/>
              </a:xfrm>
              <a:custGeom>
                <a:avLst/>
                <a:gdLst>
                  <a:gd name="T0" fmla="*/ 0 w 7"/>
                  <a:gd name="T1" fmla="*/ 2147483647 h 3"/>
                  <a:gd name="T2" fmla="*/ 0 w 7"/>
                  <a:gd name="T3" fmla="*/ 2147483647 h 3"/>
                  <a:gd name="T4" fmla="*/ 2147483647 w 7"/>
                  <a:gd name="T5" fmla="*/ 2147483647 h 3"/>
                  <a:gd name="T6" fmla="*/ 2147483647 w 7"/>
                  <a:gd name="T7" fmla="*/ 2147483647 h 3"/>
                  <a:gd name="T8" fmla="*/ 2147483647 w 7"/>
                  <a:gd name="T9" fmla="*/ 0 h 3"/>
                  <a:gd name="T10" fmla="*/ 2147483647 w 7"/>
                  <a:gd name="T11" fmla="*/ 0 h 3"/>
                  <a:gd name="T12" fmla="*/ 2147483647 w 7"/>
                  <a:gd name="T13" fmla="*/ 0 h 3"/>
                  <a:gd name="T14" fmla="*/ 2147483647 w 7"/>
                  <a:gd name="T15" fmla="*/ 2147483647 h 3"/>
                  <a:gd name="T16" fmla="*/ 2147483647 w 7"/>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
                    <a:moveTo>
                      <a:pt x="0" y="3"/>
                    </a:moveTo>
                    <a:lnTo>
                      <a:pt x="0" y="3"/>
                    </a:lnTo>
                    <a:lnTo>
                      <a:pt x="1" y="1"/>
                    </a:lnTo>
                    <a:lnTo>
                      <a:pt x="4" y="1"/>
                    </a:lnTo>
                    <a:lnTo>
                      <a:pt x="5" y="0"/>
                    </a:lnTo>
                    <a:lnTo>
                      <a:pt x="6" y="0"/>
                    </a:lnTo>
                    <a:lnTo>
                      <a:pt x="7"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2" name="Freeform 762"/>
              <p:cNvSpPr>
                <a:spLocks/>
              </p:cNvSpPr>
              <p:nvPr/>
            </p:nvSpPr>
            <p:spPr bwMode="auto">
              <a:xfrm>
                <a:off x="4005495" y="1306123"/>
                <a:ext cx="7639" cy="2865"/>
              </a:xfrm>
              <a:custGeom>
                <a:avLst/>
                <a:gdLst>
                  <a:gd name="T0" fmla="*/ 0 w 8"/>
                  <a:gd name="T1" fmla="*/ 0 h 3"/>
                  <a:gd name="T2" fmla="*/ 0 w 8"/>
                  <a:gd name="T3" fmla="*/ 0 h 3"/>
                  <a:gd name="T4" fmla="*/ 2147483647 w 8"/>
                  <a:gd name="T5" fmla="*/ 0 h 3"/>
                  <a:gd name="T6" fmla="*/ 2147483647 w 8"/>
                  <a:gd name="T7" fmla="*/ 0 h 3"/>
                  <a:gd name="T8" fmla="*/ 2147483647 w 8"/>
                  <a:gd name="T9" fmla="*/ 2147483647 h 3"/>
                  <a:gd name="T10" fmla="*/ 2147483647 w 8"/>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0" y="0"/>
                    </a:lnTo>
                    <a:lnTo>
                      <a:pt x="3" y="0"/>
                    </a:lnTo>
                    <a:lnTo>
                      <a:pt x="7" y="0"/>
                    </a:lnTo>
                    <a:lnTo>
                      <a:pt x="7" y="3"/>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3" name="Freeform 763"/>
              <p:cNvSpPr>
                <a:spLocks/>
              </p:cNvSpPr>
              <p:nvPr/>
            </p:nvSpPr>
            <p:spPr bwMode="auto">
              <a:xfrm>
                <a:off x="4017908" y="1313762"/>
                <a:ext cx="6684" cy="2865"/>
              </a:xfrm>
              <a:custGeom>
                <a:avLst/>
                <a:gdLst>
                  <a:gd name="T0" fmla="*/ 0 w 7"/>
                  <a:gd name="T1" fmla="*/ 0 h 3"/>
                  <a:gd name="T2" fmla="*/ 0 w 7"/>
                  <a:gd name="T3" fmla="*/ 0 h 3"/>
                  <a:gd name="T4" fmla="*/ 0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0"/>
                    </a:lnTo>
                    <a:lnTo>
                      <a:pt x="0" y="1"/>
                    </a:lnTo>
                    <a:lnTo>
                      <a:pt x="2" y="2"/>
                    </a:lnTo>
                    <a:lnTo>
                      <a:pt x="6" y="3"/>
                    </a:lnTo>
                    <a:lnTo>
                      <a:pt x="7" y="2"/>
                    </a:lnTo>
                    <a:lnTo>
                      <a:pt x="6"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4" name="Freeform 764"/>
              <p:cNvSpPr>
                <a:spLocks/>
              </p:cNvSpPr>
              <p:nvPr/>
            </p:nvSpPr>
            <p:spPr bwMode="auto">
              <a:xfrm>
                <a:off x="4028412" y="1309942"/>
                <a:ext cx="5729" cy="5729"/>
              </a:xfrm>
              <a:custGeom>
                <a:avLst/>
                <a:gdLst>
                  <a:gd name="T0" fmla="*/ 0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0"/>
                    </a:moveTo>
                    <a:lnTo>
                      <a:pt x="1" y="1"/>
                    </a:lnTo>
                    <a:lnTo>
                      <a:pt x="1" y="2"/>
                    </a:lnTo>
                    <a:lnTo>
                      <a:pt x="5" y="2"/>
                    </a:lnTo>
                    <a:lnTo>
                      <a:pt x="6" y="4"/>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5" name="Freeform 765"/>
              <p:cNvSpPr>
                <a:spLocks/>
              </p:cNvSpPr>
              <p:nvPr/>
            </p:nvSpPr>
            <p:spPr bwMode="auto">
              <a:xfrm>
                <a:off x="4041779" y="1310898"/>
                <a:ext cx="6684" cy="2864"/>
              </a:xfrm>
              <a:custGeom>
                <a:avLst/>
                <a:gdLst>
                  <a:gd name="T0" fmla="*/ 0 w 7"/>
                  <a:gd name="T1" fmla="*/ 2147483647 h 3"/>
                  <a:gd name="T2" fmla="*/ 0 w 7"/>
                  <a:gd name="T3" fmla="*/ 0 h 3"/>
                  <a:gd name="T4" fmla="*/ 2147483647 w 7"/>
                  <a:gd name="T5" fmla="*/ 0 h 3"/>
                  <a:gd name="T6" fmla="*/ 2147483647 w 7"/>
                  <a:gd name="T7" fmla="*/ 0 h 3"/>
                  <a:gd name="T8" fmla="*/ 2147483647 w 7"/>
                  <a:gd name="T9" fmla="*/ 2147483647 h 3"/>
                  <a:gd name="T10" fmla="*/ 2147483647 w 7"/>
                  <a:gd name="T11" fmla="*/ 2147483647 h 3"/>
                  <a:gd name="T12" fmla="*/ 2147483647 w 7"/>
                  <a:gd name="T13" fmla="*/ 2147483647 h 3"/>
                  <a:gd name="T14" fmla="*/ 214748364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3">
                    <a:moveTo>
                      <a:pt x="0" y="1"/>
                    </a:moveTo>
                    <a:lnTo>
                      <a:pt x="0" y="0"/>
                    </a:lnTo>
                    <a:lnTo>
                      <a:pt x="2" y="0"/>
                    </a:lnTo>
                    <a:lnTo>
                      <a:pt x="4" y="0"/>
                    </a:lnTo>
                    <a:lnTo>
                      <a:pt x="4" y="3"/>
                    </a:lnTo>
                    <a:lnTo>
                      <a:pt x="7" y="3"/>
                    </a:lnTo>
                    <a:lnTo>
                      <a:pt x="7" y="1"/>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6" name="Freeform 766"/>
              <p:cNvSpPr>
                <a:spLocks/>
              </p:cNvSpPr>
              <p:nvPr/>
            </p:nvSpPr>
            <p:spPr bwMode="auto">
              <a:xfrm>
                <a:off x="4054192" y="1303259"/>
                <a:ext cx="5729" cy="4774"/>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5">
                    <a:moveTo>
                      <a:pt x="0" y="3"/>
                    </a:moveTo>
                    <a:lnTo>
                      <a:pt x="0" y="3"/>
                    </a:lnTo>
                    <a:lnTo>
                      <a:pt x="1" y="3"/>
                    </a:lnTo>
                    <a:lnTo>
                      <a:pt x="2" y="3"/>
                    </a:lnTo>
                    <a:lnTo>
                      <a:pt x="3" y="5"/>
                    </a:lnTo>
                    <a:lnTo>
                      <a:pt x="5" y="5"/>
                    </a:lnTo>
                    <a:lnTo>
                      <a:pt x="5"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7" name="Freeform 767"/>
              <p:cNvSpPr>
                <a:spLocks/>
              </p:cNvSpPr>
              <p:nvPr/>
            </p:nvSpPr>
            <p:spPr bwMode="auto">
              <a:xfrm>
                <a:off x="4064696" y="1295620"/>
                <a:ext cx="4774" cy="4774"/>
              </a:xfrm>
              <a:custGeom>
                <a:avLst/>
                <a:gdLst>
                  <a:gd name="T0" fmla="*/ 0 w 5"/>
                  <a:gd name="T1" fmla="*/ 2147483647 h 5"/>
                  <a:gd name="T2" fmla="*/ 2147483647 w 5"/>
                  <a:gd name="T3" fmla="*/ 2147483647 h 5"/>
                  <a:gd name="T4" fmla="*/ 2147483647 w 5"/>
                  <a:gd name="T5" fmla="*/ 0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2"/>
                    </a:moveTo>
                    <a:lnTo>
                      <a:pt x="2" y="2"/>
                    </a:lnTo>
                    <a:lnTo>
                      <a:pt x="5" y="0"/>
                    </a:lnTo>
                    <a:lnTo>
                      <a:pt x="3" y="4"/>
                    </a:lnTo>
                    <a:lnTo>
                      <a:pt x="3"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8" name="Freeform 768"/>
              <p:cNvSpPr>
                <a:spLocks/>
              </p:cNvSpPr>
              <p:nvPr/>
            </p:nvSpPr>
            <p:spPr bwMode="auto">
              <a:xfrm>
                <a:off x="4067560" y="1309942"/>
                <a:ext cx="7639" cy="1910"/>
              </a:xfrm>
              <a:custGeom>
                <a:avLst/>
                <a:gdLst>
                  <a:gd name="T0" fmla="*/ 0 w 8"/>
                  <a:gd name="T1" fmla="*/ 0 h 2"/>
                  <a:gd name="T2" fmla="*/ 0 w 8"/>
                  <a:gd name="T3" fmla="*/ 2147483647 h 2"/>
                  <a:gd name="T4" fmla="*/ 2147483647 w 8"/>
                  <a:gd name="T5" fmla="*/ 2147483647 h 2"/>
                  <a:gd name="T6" fmla="*/ 2147483647 w 8"/>
                  <a:gd name="T7" fmla="*/ 2147483647 h 2"/>
                  <a:gd name="T8" fmla="*/ 2147483647 w 8"/>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0" y="0"/>
                    </a:moveTo>
                    <a:lnTo>
                      <a:pt x="0" y="2"/>
                    </a:lnTo>
                    <a:lnTo>
                      <a:pt x="7" y="2"/>
                    </a:lnTo>
                    <a:lnTo>
                      <a:pt x="8" y="1"/>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09" name="Freeform 769"/>
              <p:cNvSpPr>
                <a:spLocks/>
              </p:cNvSpPr>
              <p:nvPr/>
            </p:nvSpPr>
            <p:spPr bwMode="auto">
              <a:xfrm>
                <a:off x="4082838" y="1310898"/>
                <a:ext cx="1910" cy="9549"/>
              </a:xfrm>
              <a:custGeom>
                <a:avLst/>
                <a:gdLst>
                  <a:gd name="T0" fmla="*/ 2147483647 w 2"/>
                  <a:gd name="T1" fmla="*/ 0 h 10"/>
                  <a:gd name="T2" fmla="*/ 2147483647 w 2"/>
                  <a:gd name="T3" fmla="*/ 2147483647 h 10"/>
                  <a:gd name="T4" fmla="*/ 0 w 2"/>
                  <a:gd name="T5" fmla="*/ 2147483647 h 10"/>
                  <a:gd name="T6" fmla="*/ 0 w 2"/>
                  <a:gd name="T7" fmla="*/ 2147483647 h 10"/>
                  <a:gd name="T8" fmla="*/ 0 w 2"/>
                  <a:gd name="T9" fmla="*/ 2147483647 h 10"/>
                  <a:gd name="T10" fmla="*/ 2147483647 w 2"/>
                  <a:gd name="T11" fmla="*/ 2147483647 h 10"/>
                  <a:gd name="T12" fmla="*/ 2147483647 w 2"/>
                  <a:gd name="T13" fmla="*/ 2147483647 h 10"/>
                  <a:gd name="T14" fmla="*/ 0 w 2"/>
                  <a:gd name="T15" fmla="*/ 2147483647 h 10"/>
                  <a:gd name="T16" fmla="*/ 2147483647 w 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0">
                    <a:moveTo>
                      <a:pt x="2" y="0"/>
                    </a:moveTo>
                    <a:lnTo>
                      <a:pt x="2" y="1"/>
                    </a:lnTo>
                    <a:lnTo>
                      <a:pt x="0" y="3"/>
                    </a:lnTo>
                    <a:lnTo>
                      <a:pt x="0" y="4"/>
                    </a:lnTo>
                    <a:lnTo>
                      <a:pt x="0" y="5"/>
                    </a:lnTo>
                    <a:lnTo>
                      <a:pt x="2" y="5"/>
                    </a:lnTo>
                    <a:lnTo>
                      <a:pt x="2" y="6"/>
                    </a:lnTo>
                    <a:lnTo>
                      <a:pt x="0" y="9"/>
                    </a:lnTo>
                    <a:lnTo>
                      <a:pt x="2"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0" name="Freeform 770"/>
              <p:cNvSpPr>
                <a:spLocks/>
              </p:cNvSpPr>
              <p:nvPr/>
            </p:nvSpPr>
            <p:spPr bwMode="auto">
              <a:xfrm>
                <a:off x="4079974" y="1326175"/>
                <a:ext cx="1910" cy="8593"/>
              </a:xfrm>
              <a:custGeom>
                <a:avLst/>
                <a:gdLst>
                  <a:gd name="T0" fmla="*/ 2147483647 w 2"/>
                  <a:gd name="T1" fmla="*/ 0 h 9"/>
                  <a:gd name="T2" fmla="*/ 2147483647 w 2"/>
                  <a:gd name="T3" fmla="*/ 0 h 9"/>
                  <a:gd name="T4" fmla="*/ 2147483647 w 2"/>
                  <a:gd name="T5" fmla="*/ 2147483647 h 9"/>
                  <a:gd name="T6" fmla="*/ 2147483647 w 2"/>
                  <a:gd name="T7" fmla="*/ 2147483647 h 9"/>
                  <a:gd name="T8" fmla="*/ 0 w 2"/>
                  <a:gd name="T9" fmla="*/ 2147483647 h 9"/>
                  <a:gd name="T10" fmla="*/ 0 w 2"/>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2" y="0"/>
                    </a:moveTo>
                    <a:lnTo>
                      <a:pt x="2" y="0"/>
                    </a:lnTo>
                    <a:lnTo>
                      <a:pt x="2" y="3"/>
                    </a:lnTo>
                    <a:lnTo>
                      <a:pt x="1" y="5"/>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1" name="Freeform 771"/>
              <p:cNvSpPr>
                <a:spLocks/>
              </p:cNvSpPr>
              <p:nvPr/>
            </p:nvSpPr>
            <p:spPr bwMode="auto">
              <a:xfrm>
                <a:off x="4078064" y="1342408"/>
                <a:ext cx="4774" cy="7639"/>
              </a:xfrm>
              <a:custGeom>
                <a:avLst/>
                <a:gdLst>
                  <a:gd name="T0" fmla="*/ 0 w 5"/>
                  <a:gd name="T1" fmla="*/ 0 h 8"/>
                  <a:gd name="T2" fmla="*/ 0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2147483647 w 5"/>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8">
                    <a:moveTo>
                      <a:pt x="0" y="0"/>
                    </a:moveTo>
                    <a:lnTo>
                      <a:pt x="0" y="2"/>
                    </a:lnTo>
                    <a:lnTo>
                      <a:pt x="2" y="4"/>
                    </a:lnTo>
                    <a:lnTo>
                      <a:pt x="3" y="4"/>
                    </a:lnTo>
                    <a:lnTo>
                      <a:pt x="4" y="5"/>
                    </a:lnTo>
                    <a:lnTo>
                      <a:pt x="4" y="6"/>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2" name="Freeform 772"/>
              <p:cNvSpPr>
                <a:spLocks/>
              </p:cNvSpPr>
              <p:nvPr/>
            </p:nvSpPr>
            <p:spPr bwMode="auto">
              <a:xfrm>
                <a:off x="4091432" y="1344317"/>
                <a:ext cx="7639" cy="3819"/>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2147483647 h 4"/>
                  <a:gd name="T10" fmla="*/ 2147483647 w 8"/>
                  <a:gd name="T11" fmla="*/ 0 h 4"/>
                  <a:gd name="T12" fmla="*/ 2147483647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0" y="4"/>
                    </a:moveTo>
                    <a:lnTo>
                      <a:pt x="0" y="3"/>
                    </a:lnTo>
                    <a:lnTo>
                      <a:pt x="2" y="3"/>
                    </a:lnTo>
                    <a:lnTo>
                      <a:pt x="4" y="2"/>
                    </a:lnTo>
                    <a:lnTo>
                      <a:pt x="5" y="1"/>
                    </a:lnTo>
                    <a:lnTo>
                      <a:pt x="6"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3" name="Freeform 773"/>
              <p:cNvSpPr>
                <a:spLocks/>
              </p:cNvSpPr>
              <p:nvPr/>
            </p:nvSpPr>
            <p:spPr bwMode="auto">
              <a:xfrm>
                <a:off x="4101935" y="1334769"/>
                <a:ext cx="9549" cy="2865"/>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
                    <a:moveTo>
                      <a:pt x="0" y="3"/>
                    </a:moveTo>
                    <a:lnTo>
                      <a:pt x="1" y="3"/>
                    </a:lnTo>
                    <a:lnTo>
                      <a:pt x="4" y="1"/>
                    </a:lnTo>
                    <a:lnTo>
                      <a:pt x="5" y="1"/>
                    </a:lnTo>
                    <a:lnTo>
                      <a:pt x="7"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4" name="Freeform 774"/>
              <p:cNvSpPr>
                <a:spLocks/>
              </p:cNvSpPr>
              <p:nvPr/>
            </p:nvSpPr>
            <p:spPr bwMode="auto">
              <a:xfrm>
                <a:off x="4119123" y="1326175"/>
                <a:ext cx="7639" cy="4774"/>
              </a:xfrm>
              <a:custGeom>
                <a:avLst/>
                <a:gdLst>
                  <a:gd name="T0" fmla="*/ 0 w 8"/>
                  <a:gd name="T1" fmla="*/ 2147483647 h 5"/>
                  <a:gd name="T2" fmla="*/ 0 w 8"/>
                  <a:gd name="T3" fmla="*/ 2147483647 h 5"/>
                  <a:gd name="T4" fmla="*/ 2147483647 w 8"/>
                  <a:gd name="T5" fmla="*/ 2147483647 h 5"/>
                  <a:gd name="T6" fmla="*/ 2147483647 w 8"/>
                  <a:gd name="T7" fmla="*/ 2147483647 h 5"/>
                  <a:gd name="T8" fmla="*/ 2147483647 w 8"/>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0" y="5"/>
                    </a:moveTo>
                    <a:lnTo>
                      <a:pt x="0" y="5"/>
                    </a:lnTo>
                    <a:lnTo>
                      <a:pt x="4" y="3"/>
                    </a:lnTo>
                    <a:lnTo>
                      <a:pt x="8"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5" name="Freeform 775"/>
              <p:cNvSpPr>
                <a:spLocks/>
              </p:cNvSpPr>
              <p:nvPr/>
            </p:nvSpPr>
            <p:spPr bwMode="auto">
              <a:xfrm>
                <a:off x="4133446" y="1324266"/>
                <a:ext cx="5729" cy="5729"/>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1" y="1"/>
                    </a:lnTo>
                    <a:lnTo>
                      <a:pt x="1" y="2"/>
                    </a:lnTo>
                    <a:lnTo>
                      <a:pt x="4" y="5"/>
                    </a:lnTo>
                    <a:lnTo>
                      <a:pt x="4" y="6"/>
                    </a:lnTo>
                    <a:lnTo>
                      <a:pt x="5" y="6"/>
                    </a:lnTo>
                    <a:lnTo>
                      <a:pt x="6"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6" name="Freeform 776"/>
              <p:cNvSpPr>
                <a:spLocks/>
              </p:cNvSpPr>
              <p:nvPr/>
            </p:nvSpPr>
            <p:spPr bwMode="auto">
              <a:xfrm>
                <a:off x="4143949" y="1321401"/>
                <a:ext cx="8594" cy="2865"/>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0 h 3"/>
                  <a:gd name="T10" fmla="*/ 2147483647 w 9"/>
                  <a:gd name="T11" fmla="*/ 0 h 3"/>
                  <a:gd name="T12" fmla="*/ 2147483647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0" y="3"/>
                    </a:moveTo>
                    <a:lnTo>
                      <a:pt x="1" y="3"/>
                    </a:lnTo>
                    <a:lnTo>
                      <a:pt x="2" y="3"/>
                    </a:lnTo>
                    <a:lnTo>
                      <a:pt x="4" y="3"/>
                    </a:lnTo>
                    <a:lnTo>
                      <a:pt x="5" y="0"/>
                    </a:lnTo>
                    <a:lnTo>
                      <a:pt x="6"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7" name="Freeform 777"/>
              <p:cNvSpPr>
                <a:spLocks/>
              </p:cNvSpPr>
              <p:nvPr/>
            </p:nvSpPr>
            <p:spPr bwMode="auto">
              <a:xfrm>
                <a:off x="4160182" y="1323310"/>
                <a:ext cx="8593" cy="2865"/>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2147483647 h 3"/>
                  <a:gd name="T10" fmla="*/ 2147483647 w 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2"/>
                    </a:moveTo>
                    <a:lnTo>
                      <a:pt x="1" y="3"/>
                    </a:lnTo>
                    <a:lnTo>
                      <a:pt x="3" y="3"/>
                    </a:lnTo>
                    <a:lnTo>
                      <a:pt x="4" y="3"/>
                    </a:lnTo>
                    <a:lnTo>
                      <a:pt x="6"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8" name="Freeform 778"/>
              <p:cNvSpPr>
                <a:spLocks/>
              </p:cNvSpPr>
              <p:nvPr/>
            </p:nvSpPr>
            <p:spPr bwMode="auto">
              <a:xfrm>
                <a:off x="4170685" y="1310898"/>
                <a:ext cx="8594" cy="4774"/>
              </a:xfrm>
              <a:custGeom>
                <a:avLst/>
                <a:gdLst>
                  <a:gd name="T0" fmla="*/ 0 w 9"/>
                  <a:gd name="T1" fmla="*/ 2147483647 h 5"/>
                  <a:gd name="T2" fmla="*/ 2147483647 w 9"/>
                  <a:gd name="T3" fmla="*/ 2147483647 h 5"/>
                  <a:gd name="T4" fmla="*/ 2147483647 w 9"/>
                  <a:gd name="T5" fmla="*/ 2147483647 h 5"/>
                  <a:gd name="T6" fmla="*/ 2147483647 w 9"/>
                  <a:gd name="T7" fmla="*/ 0 h 5"/>
                  <a:gd name="T8" fmla="*/ 2147483647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0" y="5"/>
                    </a:moveTo>
                    <a:lnTo>
                      <a:pt x="1" y="4"/>
                    </a:lnTo>
                    <a:lnTo>
                      <a:pt x="5"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19" name="Freeform 779"/>
              <p:cNvSpPr>
                <a:spLocks/>
              </p:cNvSpPr>
              <p:nvPr/>
            </p:nvSpPr>
            <p:spPr bwMode="auto">
              <a:xfrm>
                <a:off x="4052283" y="1576348"/>
                <a:ext cx="1910" cy="9549"/>
              </a:xfrm>
              <a:custGeom>
                <a:avLst/>
                <a:gdLst>
                  <a:gd name="T0" fmla="*/ 0 w 2"/>
                  <a:gd name="T1" fmla="*/ 2147483647 h 10"/>
                  <a:gd name="T2" fmla="*/ 2147483647 w 2"/>
                  <a:gd name="T3" fmla="*/ 2147483647 h 10"/>
                  <a:gd name="T4" fmla="*/ 2147483647 w 2"/>
                  <a:gd name="T5" fmla="*/ 2147483647 h 10"/>
                  <a:gd name="T6" fmla="*/ 0 w 2"/>
                  <a:gd name="T7" fmla="*/ 2147483647 h 10"/>
                  <a:gd name="T8" fmla="*/ 0 w 2"/>
                  <a:gd name="T9" fmla="*/ 2147483647 h 10"/>
                  <a:gd name="T10" fmla="*/ 0 w 2"/>
                  <a:gd name="T11" fmla="*/ 2147483647 h 10"/>
                  <a:gd name="T12" fmla="*/ 2147483647 w 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0" y="10"/>
                    </a:moveTo>
                    <a:lnTo>
                      <a:pt x="2" y="8"/>
                    </a:lnTo>
                    <a:lnTo>
                      <a:pt x="2" y="6"/>
                    </a:lnTo>
                    <a:lnTo>
                      <a:pt x="0" y="5"/>
                    </a:lnTo>
                    <a:lnTo>
                      <a:pt x="0" y="3"/>
                    </a:lnTo>
                    <a:lnTo>
                      <a:pt x="0"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0" name="Freeform 780"/>
              <p:cNvSpPr>
                <a:spLocks/>
              </p:cNvSpPr>
              <p:nvPr/>
            </p:nvSpPr>
            <p:spPr bwMode="auto">
              <a:xfrm>
                <a:off x="4054192" y="1562980"/>
                <a:ext cx="2865" cy="5729"/>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2147483647 w 3"/>
                  <a:gd name="T9" fmla="*/ 2147483647 h 6"/>
                  <a:gd name="T10" fmla="*/ 2147483647 w 3"/>
                  <a:gd name="T11" fmla="*/ 0 h 6"/>
                  <a:gd name="T12" fmla="*/ 0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6"/>
                    </a:moveTo>
                    <a:lnTo>
                      <a:pt x="3" y="6"/>
                    </a:lnTo>
                    <a:lnTo>
                      <a:pt x="3" y="4"/>
                    </a:lnTo>
                    <a:lnTo>
                      <a:pt x="3"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1" name="Freeform 781"/>
              <p:cNvSpPr>
                <a:spLocks/>
              </p:cNvSpPr>
              <p:nvPr/>
            </p:nvSpPr>
            <p:spPr bwMode="auto">
              <a:xfrm>
                <a:off x="4050373" y="1549612"/>
                <a:ext cx="1910" cy="6684"/>
              </a:xfrm>
              <a:custGeom>
                <a:avLst/>
                <a:gdLst>
                  <a:gd name="T0" fmla="*/ 2147483647 w 2"/>
                  <a:gd name="T1" fmla="*/ 2147483647 h 7"/>
                  <a:gd name="T2" fmla="*/ 2147483647 w 2"/>
                  <a:gd name="T3" fmla="*/ 2147483647 h 7"/>
                  <a:gd name="T4" fmla="*/ 2147483647 w 2"/>
                  <a:gd name="T5" fmla="*/ 2147483647 h 7"/>
                  <a:gd name="T6" fmla="*/ 2147483647 w 2"/>
                  <a:gd name="T7" fmla="*/ 2147483647 h 7"/>
                  <a:gd name="T8" fmla="*/ 0 w 2"/>
                  <a:gd name="T9" fmla="*/ 2147483647 h 7"/>
                  <a:gd name="T10" fmla="*/ 0 w 2"/>
                  <a:gd name="T11" fmla="*/ 2147483647 h 7"/>
                  <a:gd name="T12" fmla="*/ 2147483647 w 2"/>
                  <a:gd name="T13" fmla="*/ 2147483647 h 7"/>
                  <a:gd name="T14" fmla="*/ 2147483647 w 2"/>
                  <a:gd name="T15" fmla="*/ 0 h 7"/>
                  <a:gd name="T16" fmla="*/ 2147483647 w 2"/>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7">
                    <a:moveTo>
                      <a:pt x="1" y="7"/>
                    </a:moveTo>
                    <a:lnTo>
                      <a:pt x="1" y="7"/>
                    </a:lnTo>
                    <a:lnTo>
                      <a:pt x="2" y="5"/>
                    </a:lnTo>
                    <a:lnTo>
                      <a:pt x="1" y="4"/>
                    </a:lnTo>
                    <a:lnTo>
                      <a:pt x="0" y="4"/>
                    </a:lnTo>
                    <a:lnTo>
                      <a:pt x="0" y="3"/>
                    </a:lnTo>
                    <a:lnTo>
                      <a:pt x="1"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2" name="Freeform 782"/>
              <p:cNvSpPr>
                <a:spLocks/>
              </p:cNvSpPr>
              <p:nvPr/>
            </p:nvSpPr>
            <p:spPr bwMode="auto">
              <a:xfrm>
                <a:off x="4051328" y="1538153"/>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0 w 6"/>
                  <a:gd name="T9" fmla="*/ 2147483647 h 6"/>
                  <a:gd name="T10" fmla="*/ 2147483647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6" y="6"/>
                    </a:moveTo>
                    <a:lnTo>
                      <a:pt x="5" y="5"/>
                    </a:lnTo>
                    <a:lnTo>
                      <a:pt x="4" y="5"/>
                    </a:lnTo>
                    <a:lnTo>
                      <a:pt x="1" y="4"/>
                    </a:lnTo>
                    <a:lnTo>
                      <a:pt x="0" y="2"/>
                    </a:lnTo>
                    <a:lnTo>
                      <a:pt x="1"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3" name="Freeform 783"/>
              <p:cNvSpPr>
                <a:spLocks/>
              </p:cNvSpPr>
              <p:nvPr/>
            </p:nvSpPr>
            <p:spPr bwMode="auto">
              <a:xfrm>
                <a:off x="4045599" y="1524785"/>
                <a:ext cx="6684" cy="6684"/>
              </a:xfrm>
              <a:custGeom>
                <a:avLst/>
                <a:gdLst>
                  <a:gd name="T0" fmla="*/ 2147483647 w 7"/>
                  <a:gd name="T1" fmla="*/ 2147483647 h 7"/>
                  <a:gd name="T2" fmla="*/ 2147483647 w 7"/>
                  <a:gd name="T3" fmla="*/ 2147483647 h 7"/>
                  <a:gd name="T4" fmla="*/ 2147483647 w 7"/>
                  <a:gd name="T5" fmla="*/ 2147483647 h 7"/>
                  <a:gd name="T6" fmla="*/ 0 w 7"/>
                  <a:gd name="T7" fmla="*/ 2147483647 h 7"/>
                  <a:gd name="T8" fmla="*/ 0 w 7"/>
                  <a:gd name="T9" fmla="*/ 2147483647 h 7"/>
                  <a:gd name="T10" fmla="*/ 0 w 7"/>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7" y="7"/>
                    </a:moveTo>
                    <a:lnTo>
                      <a:pt x="6" y="7"/>
                    </a:lnTo>
                    <a:lnTo>
                      <a:pt x="4" y="5"/>
                    </a:lnTo>
                    <a:lnTo>
                      <a:pt x="0"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4" name="Freeform 784"/>
              <p:cNvSpPr>
                <a:spLocks/>
              </p:cNvSpPr>
              <p:nvPr/>
            </p:nvSpPr>
            <p:spPr bwMode="auto">
              <a:xfrm>
                <a:off x="4040824" y="1511417"/>
                <a:ext cx="2865"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2147483647 w 3"/>
                  <a:gd name="T9" fmla="*/ 2147483647 h 7"/>
                  <a:gd name="T10" fmla="*/ 0 w 3"/>
                  <a:gd name="T11" fmla="*/ 2147483647 h 7"/>
                  <a:gd name="T12" fmla="*/ 0 w 3"/>
                  <a:gd name="T13" fmla="*/ 2147483647 h 7"/>
                  <a:gd name="T14" fmla="*/ 2147483647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7">
                    <a:moveTo>
                      <a:pt x="1" y="7"/>
                    </a:moveTo>
                    <a:lnTo>
                      <a:pt x="3" y="6"/>
                    </a:lnTo>
                    <a:lnTo>
                      <a:pt x="3" y="3"/>
                    </a:lnTo>
                    <a:lnTo>
                      <a:pt x="1" y="2"/>
                    </a:lnTo>
                    <a:lnTo>
                      <a:pt x="0" y="2"/>
                    </a:lnTo>
                    <a:lnTo>
                      <a:pt x="0"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5" name="Freeform 785"/>
              <p:cNvSpPr>
                <a:spLocks/>
              </p:cNvSpPr>
              <p:nvPr/>
            </p:nvSpPr>
            <p:spPr bwMode="auto">
              <a:xfrm>
                <a:off x="4036050" y="1497094"/>
                <a:ext cx="4774" cy="8594"/>
              </a:xfrm>
              <a:custGeom>
                <a:avLst/>
                <a:gdLst>
                  <a:gd name="T0" fmla="*/ 0 w 5"/>
                  <a:gd name="T1" fmla="*/ 2147483647 h 9"/>
                  <a:gd name="T2" fmla="*/ 0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2147483647 w 5"/>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
                    <a:moveTo>
                      <a:pt x="0" y="9"/>
                    </a:moveTo>
                    <a:lnTo>
                      <a:pt x="0" y="7"/>
                    </a:lnTo>
                    <a:lnTo>
                      <a:pt x="2" y="6"/>
                    </a:lnTo>
                    <a:lnTo>
                      <a:pt x="2" y="5"/>
                    </a:lnTo>
                    <a:lnTo>
                      <a:pt x="4" y="4"/>
                    </a:lnTo>
                    <a:lnTo>
                      <a:pt x="5"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6" name="Freeform 786"/>
              <p:cNvSpPr>
                <a:spLocks/>
              </p:cNvSpPr>
              <p:nvPr/>
            </p:nvSpPr>
            <p:spPr bwMode="auto">
              <a:xfrm>
                <a:off x="4044644" y="1482772"/>
                <a:ext cx="955" cy="7639"/>
              </a:xfrm>
              <a:custGeom>
                <a:avLst/>
                <a:gdLst>
                  <a:gd name="T0" fmla="*/ 0 w 1"/>
                  <a:gd name="T1" fmla="*/ 2147483647 h 8"/>
                  <a:gd name="T2" fmla="*/ 2147483647 w 1"/>
                  <a:gd name="T3" fmla="*/ 2147483647 h 8"/>
                  <a:gd name="T4" fmla="*/ 0 w 1"/>
                  <a:gd name="T5" fmla="*/ 2147483647 h 8"/>
                  <a:gd name="T6" fmla="*/ 0 w 1"/>
                  <a:gd name="T7" fmla="*/ 2147483647 h 8"/>
                  <a:gd name="T8" fmla="*/ 2147483647 w 1"/>
                  <a:gd name="T9" fmla="*/ 2147483647 h 8"/>
                  <a:gd name="T10" fmla="*/ 2147483647 w 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8">
                    <a:moveTo>
                      <a:pt x="0" y="8"/>
                    </a:moveTo>
                    <a:lnTo>
                      <a:pt x="1" y="6"/>
                    </a:lnTo>
                    <a:lnTo>
                      <a:pt x="0" y="3"/>
                    </a:lnTo>
                    <a:lnTo>
                      <a:pt x="1"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7" name="Freeform 787"/>
              <p:cNvSpPr>
                <a:spLocks/>
              </p:cNvSpPr>
              <p:nvPr/>
            </p:nvSpPr>
            <p:spPr bwMode="auto">
              <a:xfrm>
                <a:off x="4046553" y="1467494"/>
                <a:ext cx="7639" cy="7639"/>
              </a:xfrm>
              <a:custGeom>
                <a:avLst/>
                <a:gdLst>
                  <a:gd name="T0" fmla="*/ 0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0" y="8"/>
                    </a:moveTo>
                    <a:lnTo>
                      <a:pt x="2" y="6"/>
                    </a:lnTo>
                    <a:lnTo>
                      <a:pt x="3" y="5"/>
                    </a:lnTo>
                    <a:lnTo>
                      <a:pt x="4" y="4"/>
                    </a:lnTo>
                    <a:lnTo>
                      <a:pt x="5" y="3"/>
                    </a:lnTo>
                    <a:lnTo>
                      <a:pt x="8" y="2"/>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8" name="Freeform 788"/>
              <p:cNvSpPr>
                <a:spLocks/>
              </p:cNvSpPr>
              <p:nvPr/>
            </p:nvSpPr>
            <p:spPr bwMode="auto">
              <a:xfrm>
                <a:off x="4058967" y="1452216"/>
                <a:ext cx="955" cy="8593"/>
              </a:xfrm>
              <a:custGeom>
                <a:avLst/>
                <a:gdLst>
                  <a:gd name="T0" fmla="*/ 0 w 1"/>
                  <a:gd name="T1" fmla="*/ 2147483647 h 9"/>
                  <a:gd name="T2" fmla="*/ 0 w 1"/>
                  <a:gd name="T3" fmla="*/ 2147483647 h 9"/>
                  <a:gd name="T4" fmla="*/ 2147483647 w 1"/>
                  <a:gd name="T5" fmla="*/ 2147483647 h 9"/>
                  <a:gd name="T6" fmla="*/ 2147483647 w 1"/>
                  <a:gd name="T7" fmla="*/ 2147483647 h 9"/>
                  <a:gd name="T8" fmla="*/ 2147483647 w 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9"/>
                    </a:moveTo>
                    <a:lnTo>
                      <a:pt x="0" y="9"/>
                    </a:lnTo>
                    <a:lnTo>
                      <a:pt x="1" y="7"/>
                    </a:lnTo>
                    <a:lnTo>
                      <a:pt x="1" y="4"/>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29" name="Freeform 789"/>
              <p:cNvSpPr>
                <a:spLocks/>
              </p:cNvSpPr>
              <p:nvPr/>
            </p:nvSpPr>
            <p:spPr bwMode="auto">
              <a:xfrm>
                <a:off x="4055147" y="1437893"/>
                <a:ext cx="3819" cy="7639"/>
              </a:xfrm>
              <a:custGeom>
                <a:avLst/>
                <a:gdLst>
                  <a:gd name="T0" fmla="*/ 2147483647 w 4"/>
                  <a:gd name="T1" fmla="*/ 2147483647 h 8"/>
                  <a:gd name="T2" fmla="*/ 2147483647 w 4"/>
                  <a:gd name="T3" fmla="*/ 2147483647 h 8"/>
                  <a:gd name="T4" fmla="*/ 0 w 4"/>
                  <a:gd name="T5" fmla="*/ 2147483647 h 8"/>
                  <a:gd name="T6" fmla="*/ 0 w 4"/>
                  <a:gd name="T7" fmla="*/ 2147483647 h 8"/>
                  <a:gd name="T8" fmla="*/ 2147483647 w 4"/>
                  <a:gd name="T9" fmla="*/ 2147483647 h 8"/>
                  <a:gd name="T10" fmla="*/ 2147483647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1" y="8"/>
                    </a:moveTo>
                    <a:lnTo>
                      <a:pt x="1" y="7"/>
                    </a:lnTo>
                    <a:lnTo>
                      <a:pt x="0" y="6"/>
                    </a:lnTo>
                    <a:lnTo>
                      <a:pt x="0" y="3"/>
                    </a:lnTo>
                    <a:lnTo>
                      <a:pt x="2"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0" name="Freeform 790"/>
              <p:cNvSpPr>
                <a:spLocks/>
              </p:cNvSpPr>
              <p:nvPr/>
            </p:nvSpPr>
            <p:spPr bwMode="auto">
              <a:xfrm>
                <a:off x="4056102" y="1425480"/>
                <a:ext cx="6684" cy="4774"/>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2147483647 w 7"/>
                  <a:gd name="T11" fmla="*/ 2147483647 h 5"/>
                  <a:gd name="T12" fmla="*/ 0 w 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7" y="5"/>
                    </a:moveTo>
                    <a:lnTo>
                      <a:pt x="7" y="4"/>
                    </a:lnTo>
                    <a:lnTo>
                      <a:pt x="6" y="3"/>
                    </a:lnTo>
                    <a:lnTo>
                      <a:pt x="4" y="2"/>
                    </a:lnTo>
                    <a:lnTo>
                      <a:pt x="3" y="0"/>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1" name="Freeform 791"/>
              <p:cNvSpPr>
                <a:spLocks/>
              </p:cNvSpPr>
              <p:nvPr/>
            </p:nvSpPr>
            <p:spPr bwMode="auto">
              <a:xfrm>
                <a:off x="4055147" y="1414022"/>
                <a:ext cx="7639" cy="1910"/>
              </a:xfrm>
              <a:custGeom>
                <a:avLst/>
                <a:gdLst>
                  <a:gd name="T0" fmla="*/ 0 w 8"/>
                  <a:gd name="T1" fmla="*/ 2147483647 h 2"/>
                  <a:gd name="T2" fmla="*/ 2147483647 w 8"/>
                  <a:gd name="T3" fmla="*/ 2147483647 h 2"/>
                  <a:gd name="T4" fmla="*/ 2147483647 w 8"/>
                  <a:gd name="T5" fmla="*/ 0 h 2"/>
                  <a:gd name="T6" fmla="*/ 2147483647 w 8"/>
                  <a:gd name="T7" fmla="*/ 0 h 2"/>
                  <a:gd name="T8" fmla="*/ 2147483647 w 8"/>
                  <a:gd name="T9" fmla="*/ 0 h 2"/>
                  <a:gd name="T10" fmla="*/ 2147483647 w 8"/>
                  <a:gd name="T11" fmla="*/ 0 h 2"/>
                  <a:gd name="T12" fmla="*/ 2147483647 w 8"/>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0" y="2"/>
                    </a:moveTo>
                    <a:lnTo>
                      <a:pt x="1" y="1"/>
                    </a:lnTo>
                    <a:lnTo>
                      <a:pt x="1" y="0"/>
                    </a:lnTo>
                    <a:lnTo>
                      <a:pt x="2" y="0"/>
                    </a:lnTo>
                    <a:lnTo>
                      <a:pt x="4" y="0"/>
                    </a:lnTo>
                    <a:lnTo>
                      <a:pt x="6" y="0"/>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2" name="Freeform 792"/>
              <p:cNvSpPr>
                <a:spLocks/>
              </p:cNvSpPr>
              <p:nvPr/>
            </p:nvSpPr>
            <p:spPr bwMode="auto">
              <a:xfrm>
                <a:off x="4065651" y="1403518"/>
                <a:ext cx="1910" cy="9549"/>
              </a:xfrm>
              <a:custGeom>
                <a:avLst/>
                <a:gdLst>
                  <a:gd name="T0" fmla="*/ 2147483647 w 2"/>
                  <a:gd name="T1" fmla="*/ 2147483647 h 10"/>
                  <a:gd name="T2" fmla="*/ 2147483647 w 2"/>
                  <a:gd name="T3" fmla="*/ 2147483647 h 10"/>
                  <a:gd name="T4" fmla="*/ 2147483647 w 2"/>
                  <a:gd name="T5" fmla="*/ 2147483647 h 10"/>
                  <a:gd name="T6" fmla="*/ 0 w 2"/>
                  <a:gd name="T7" fmla="*/ 2147483647 h 10"/>
                  <a:gd name="T8" fmla="*/ 0 w 2"/>
                  <a:gd name="T9" fmla="*/ 2147483647 h 10"/>
                  <a:gd name="T10" fmla="*/ 0 w 2"/>
                  <a:gd name="T11" fmla="*/ 0 h 10"/>
                  <a:gd name="T12" fmla="*/ 0 w 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2" y="10"/>
                    </a:moveTo>
                    <a:lnTo>
                      <a:pt x="2" y="9"/>
                    </a:lnTo>
                    <a:lnTo>
                      <a:pt x="1" y="7"/>
                    </a:lnTo>
                    <a:lnTo>
                      <a:pt x="0" y="4"/>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3" name="Freeform 793"/>
              <p:cNvSpPr>
                <a:spLocks/>
              </p:cNvSpPr>
              <p:nvPr/>
            </p:nvSpPr>
            <p:spPr bwMode="auto">
              <a:xfrm>
                <a:off x="4064696" y="1386331"/>
                <a:ext cx="955" cy="8594"/>
              </a:xfrm>
              <a:custGeom>
                <a:avLst/>
                <a:gdLst>
                  <a:gd name="T0" fmla="*/ 0 w 1"/>
                  <a:gd name="T1" fmla="*/ 2147483647 h 9"/>
                  <a:gd name="T2" fmla="*/ 2147483647 w 1"/>
                  <a:gd name="T3" fmla="*/ 2147483647 h 9"/>
                  <a:gd name="T4" fmla="*/ 2147483647 w 1"/>
                  <a:gd name="T5" fmla="*/ 2147483647 h 9"/>
                  <a:gd name="T6" fmla="*/ 0 w 1"/>
                  <a:gd name="T7" fmla="*/ 2147483647 h 9"/>
                  <a:gd name="T8" fmla="*/ 2147483647 w 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9"/>
                    </a:moveTo>
                    <a:lnTo>
                      <a:pt x="1" y="3"/>
                    </a:lnTo>
                    <a:lnTo>
                      <a:pt x="1" y="2"/>
                    </a:lnTo>
                    <a:lnTo>
                      <a:pt x="0"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4" name="Freeform 794"/>
              <p:cNvSpPr>
                <a:spLocks/>
              </p:cNvSpPr>
              <p:nvPr/>
            </p:nvSpPr>
            <p:spPr bwMode="auto">
              <a:xfrm>
                <a:off x="4064696" y="1369144"/>
                <a:ext cx="4774" cy="7639"/>
              </a:xfrm>
              <a:custGeom>
                <a:avLst/>
                <a:gdLst>
                  <a:gd name="T0" fmla="*/ 0 w 5"/>
                  <a:gd name="T1" fmla="*/ 2147483647 h 8"/>
                  <a:gd name="T2" fmla="*/ 0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2147483647 w 5"/>
                  <a:gd name="T13" fmla="*/ 0 h 8"/>
                  <a:gd name="T14" fmla="*/ 2147483647 w 5"/>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0" y="8"/>
                    </a:moveTo>
                    <a:lnTo>
                      <a:pt x="0" y="7"/>
                    </a:lnTo>
                    <a:lnTo>
                      <a:pt x="2" y="7"/>
                    </a:lnTo>
                    <a:lnTo>
                      <a:pt x="3" y="7"/>
                    </a:lnTo>
                    <a:lnTo>
                      <a:pt x="5" y="4"/>
                    </a:lnTo>
                    <a:lnTo>
                      <a:pt x="5" y="3"/>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5" name="Freeform 795"/>
              <p:cNvSpPr>
                <a:spLocks/>
              </p:cNvSpPr>
              <p:nvPr/>
            </p:nvSpPr>
            <p:spPr bwMode="auto">
              <a:xfrm>
                <a:off x="4066606" y="1354821"/>
                <a:ext cx="4774" cy="6684"/>
              </a:xfrm>
              <a:custGeom>
                <a:avLst/>
                <a:gdLst>
                  <a:gd name="T0" fmla="*/ 0 w 5"/>
                  <a:gd name="T1" fmla="*/ 2147483647 h 7"/>
                  <a:gd name="T2" fmla="*/ 0 w 5"/>
                  <a:gd name="T3" fmla="*/ 2147483647 h 7"/>
                  <a:gd name="T4" fmla="*/ 0 w 5"/>
                  <a:gd name="T5" fmla="*/ 2147483647 h 7"/>
                  <a:gd name="T6" fmla="*/ 0 w 5"/>
                  <a:gd name="T7" fmla="*/ 2147483647 h 7"/>
                  <a:gd name="T8" fmla="*/ 2147483647 w 5"/>
                  <a:gd name="T9" fmla="*/ 2147483647 h 7"/>
                  <a:gd name="T10" fmla="*/ 2147483647 w 5"/>
                  <a:gd name="T11" fmla="*/ 2147483647 h 7"/>
                  <a:gd name="T12" fmla="*/ 2147483647 w 5"/>
                  <a:gd name="T13" fmla="*/ 2147483647 h 7"/>
                  <a:gd name="T14" fmla="*/ 2147483647 w 5"/>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0" y="7"/>
                    </a:moveTo>
                    <a:lnTo>
                      <a:pt x="0" y="7"/>
                    </a:lnTo>
                    <a:lnTo>
                      <a:pt x="0" y="6"/>
                    </a:lnTo>
                    <a:lnTo>
                      <a:pt x="0" y="4"/>
                    </a:lnTo>
                    <a:lnTo>
                      <a:pt x="1" y="4"/>
                    </a:lnTo>
                    <a:lnTo>
                      <a:pt x="5"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6" name="Freeform 796"/>
              <p:cNvSpPr>
                <a:spLocks/>
              </p:cNvSpPr>
              <p:nvPr/>
            </p:nvSpPr>
            <p:spPr bwMode="auto">
              <a:xfrm>
                <a:off x="4077109" y="1346227"/>
                <a:ext cx="2865" cy="3819"/>
              </a:xfrm>
              <a:custGeom>
                <a:avLst/>
                <a:gdLst>
                  <a:gd name="T0" fmla="*/ 0 w 3"/>
                  <a:gd name="T1" fmla="*/ 2147483647 h 4"/>
                  <a:gd name="T2" fmla="*/ 0 w 3"/>
                  <a:gd name="T3" fmla="*/ 2147483647 h 4"/>
                  <a:gd name="T4" fmla="*/ 0 w 3"/>
                  <a:gd name="T5" fmla="*/ 2147483647 h 4"/>
                  <a:gd name="T6" fmla="*/ 2147483647 w 3"/>
                  <a:gd name="T7" fmla="*/ 0 h 4"/>
                  <a:gd name="T8" fmla="*/ 2147483647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4"/>
                    </a:moveTo>
                    <a:lnTo>
                      <a:pt x="0" y="4"/>
                    </a:lnTo>
                    <a:lnTo>
                      <a:pt x="0" y="1"/>
                    </a:lnTo>
                    <a:lnTo>
                      <a:pt x="1" y="0"/>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7" name="Freeform 797"/>
              <p:cNvSpPr>
                <a:spLocks/>
              </p:cNvSpPr>
              <p:nvPr/>
            </p:nvSpPr>
            <p:spPr bwMode="auto">
              <a:xfrm>
                <a:off x="3924332" y="1555341"/>
                <a:ext cx="9549" cy="955"/>
              </a:xfrm>
              <a:custGeom>
                <a:avLst/>
                <a:gdLst>
                  <a:gd name="T0" fmla="*/ 0 w 10"/>
                  <a:gd name="T1" fmla="*/ 0 h 1"/>
                  <a:gd name="T2" fmla="*/ 2147483647 w 10"/>
                  <a:gd name="T3" fmla="*/ 2147483647 h 1"/>
                  <a:gd name="T4" fmla="*/ 2147483647 w 10"/>
                  <a:gd name="T5" fmla="*/ 2147483647 h 1"/>
                  <a:gd name="T6" fmla="*/ 0 60000 65536"/>
                  <a:gd name="T7" fmla="*/ 0 60000 65536"/>
                  <a:gd name="T8" fmla="*/ 0 60000 65536"/>
                </a:gdLst>
                <a:ahLst/>
                <a:cxnLst>
                  <a:cxn ang="T6">
                    <a:pos x="T0" y="T1"/>
                  </a:cxn>
                  <a:cxn ang="T7">
                    <a:pos x="T2" y="T3"/>
                  </a:cxn>
                  <a:cxn ang="T8">
                    <a:pos x="T4" y="T5"/>
                  </a:cxn>
                </a:cxnLst>
                <a:rect l="0" t="0" r="r" b="b"/>
                <a:pathLst>
                  <a:path w="10" h="1">
                    <a:moveTo>
                      <a:pt x="0" y="0"/>
                    </a:moveTo>
                    <a:lnTo>
                      <a:pt x="7" y="1"/>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8" name="Freeform 798"/>
              <p:cNvSpPr>
                <a:spLocks/>
              </p:cNvSpPr>
              <p:nvPr/>
            </p:nvSpPr>
            <p:spPr bwMode="auto">
              <a:xfrm>
                <a:off x="3941519" y="1554386"/>
                <a:ext cx="6684" cy="3819"/>
              </a:xfrm>
              <a:custGeom>
                <a:avLst/>
                <a:gdLst>
                  <a:gd name="T0" fmla="*/ 0 w 7"/>
                  <a:gd name="T1" fmla="*/ 2147483647 h 4"/>
                  <a:gd name="T2" fmla="*/ 0 w 7"/>
                  <a:gd name="T3" fmla="*/ 2147483647 h 4"/>
                  <a:gd name="T4" fmla="*/ 0 w 7"/>
                  <a:gd name="T5" fmla="*/ 2147483647 h 4"/>
                  <a:gd name="T6" fmla="*/ 2147483647 w 7"/>
                  <a:gd name="T7" fmla="*/ 2147483647 h 4"/>
                  <a:gd name="T8" fmla="*/ 2147483647 w 7"/>
                  <a:gd name="T9" fmla="*/ 0 h 4"/>
                  <a:gd name="T10" fmla="*/ 2147483647 w 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0" y="4"/>
                    </a:moveTo>
                    <a:lnTo>
                      <a:pt x="0" y="4"/>
                    </a:lnTo>
                    <a:lnTo>
                      <a:pt x="0" y="1"/>
                    </a:lnTo>
                    <a:lnTo>
                      <a:pt x="4" y="1"/>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39" name="Freeform 799"/>
              <p:cNvSpPr>
                <a:spLocks/>
              </p:cNvSpPr>
              <p:nvPr/>
            </p:nvSpPr>
            <p:spPr bwMode="auto">
              <a:xfrm>
                <a:off x="3951068" y="1560115"/>
                <a:ext cx="7639" cy="4775"/>
              </a:xfrm>
              <a:custGeom>
                <a:avLst/>
                <a:gdLst>
                  <a:gd name="T0" fmla="*/ 2147483647 w 8"/>
                  <a:gd name="T1" fmla="*/ 0 h 5"/>
                  <a:gd name="T2" fmla="*/ 0 w 8"/>
                  <a:gd name="T3" fmla="*/ 0 h 5"/>
                  <a:gd name="T4" fmla="*/ 2147483647 w 8"/>
                  <a:gd name="T5" fmla="*/ 2147483647 h 5"/>
                  <a:gd name="T6" fmla="*/ 2147483647 w 8"/>
                  <a:gd name="T7" fmla="*/ 2147483647 h 5"/>
                  <a:gd name="T8" fmla="*/ 2147483647 w 8"/>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1" y="0"/>
                    </a:moveTo>
                    <a:lnTo>
                      <a:pt x="0" y="0"/>
                    </a:lnTo>
                    <a:lnTo>
                      <a:pt x="5" y="3"/>
                    </a:lnTo>
                    <a:lnTo>
                      <a:pt x="8" y="4"/>
                    </a:lnTo>
                    <a:lnTo>
                      <a:pt x="8"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0" name="Freeform 800"/>
              <p:cNvSpPr>
                <a:spLocks/>
              </p:cNvSpPr>
              <p:nvPr/>
            </p:nvSpPr>
            <p:spPr bwMode="auto">
              <a:xfrm>
                <a:off x="3966346" y="1565844"/>
                <a:ext cx="5729" cy="3819"/>
              </a:xfrm>
              <a:custGeom>
                <a:avLst/>
                <a:gdLst>
                  <a:gd name="T0" fmla="*/ 0 w 6"/>
                  <a:gd name="T1" fmla="*/ 2147483647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0 h 4"/>
                  <a:gd name="T14" fmla="*/ 2147483647 w 6"/>
                  <a:gd name="T15" fmla="*/ 2147483647 h 4"/>
                  <a:gd name="T16" fmla="*/ 2147483647 w 6"/>
                  <a:gd name="T17" fmla="*/ 2147483647 h 4"/>
                  <a:gd name="T18" fmla="*/ 2147483647 w 6"/>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4">
                    <a:moveTo>
                      <a:pt x="0" y="3"/>
                    </a:moveTo>
                    <a:lnTo>
                      <a:pt x="0" y="1"/>
                    </a:lnTo>
                    <a:lnTo>
                      <a:pt x="1" y="3"/>
                    </a:lnTo>
                    <a:lnTo>
                      <a:pt x="1" y="1"/>
                    </a:lnTo>
                    <a:lnTo>
                      <a:pt x="4" y="0"/>
                    </a:lnTo>
                    <a:lnTo>
                      <a:pt x="5" y="0"/>
                    </a:lnTo>
                    <a:lnTo>
                      <a:pt x="6" y="1"/>
                    </a:lnTo>
                    <a:lnTo>
                      <a:pt x="6"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1" name="Freeform 801"/>
              <p:cNvSpPr>
                <a:spLocks/>
              </p:cNvSpPr>
              <p:nvPr/>
            </p:nvSpPr>
            <p:spPr bwMode="auto">
              <a:xfrm>
                <a:off x="3978759" y="1570618"/>
                <a:ext cx="8593" cy="4774"/>
              </a:xfrm>
              <a:custGeom>
                <a:avLst/>
                <a:gdLst>
                  <a:gd name="T0" fmla="*/ 0 w 9"/>
                  <a:gd name="T1" fmla="*/ 2147483647 h 5"/>
                  <a:gd name="T2" fmla="*/ 0 w 9"/>
                  <a:gd name="T3" fmla="*/ 2147483647 h 5"/>
                  <a:gd name="T4" fmla="*/ 2147483647 w 9"/>
                  <a:gd name="T5" fmla="*/ 0 h 5"/>
                  <a:gd name="T6" fmla="*/ 2147483647 w 9"/>
                  <a:gd name="T7" fmla="*/ 2147483647 h 5"/>
                  <a:gd name="T8" fmla="*/ 2147483647 w 9"/>
                  <a:gd name="T9" fmla="*/ 2147483647 h 5"/>
                  <a:gd name="T10" fmla="*/ 2147483647 w 9"/>
                  <a:gd name="T11" fmla="*/ 2147483647 h 5"/>
                  <a:gd name="T12" fmla="*/ 2147483647 w 9"/>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0" y="1"/>
                    </a:moveTo>
                    <a:lnTo>
                      <a:pt x="0" y="1"/>
                    </a:lnTo>
                    <a:lnTo>
                      <a:pt x="2" y="0"/>
                    </a:lnTo>
                    <a:lnTo>
                      <a:pt x="5" y="3"/>
                    </a:lnTo>
                    <a:lnTo>
                      <a:pt x="6" y="4"/>
                    </a:lnTo>
                    <a:lnTo>
                      <a:pt x="8" y="5"/>
                    </a:lnTo>
                    <a:lnTo>
                      <a:pt x="9"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2" name="Freeform 802"/>
              <p:cNvSpPr>
                <a:spLocks/>
              </p:cNvSpPr>
              <p:nvPr/>
            </p:nvSpPr>
            <p:spPr bwMode="auto">
              <a:xfrm>
                <a:off x="3993082" y="1574438"/>
                <a:ext cx="6684" cy="4774"/>
              </a:xfrm>
              <a:custGeom>
                <a:avLst/>
                <a:gdLst>
                  <a:gd name="T0" fmla="*/ 0 w 7"/>
                  <a:gd name="T1" fmla="*/ 0 h 5"/>
                  <a:gd name="T2" fmla="*/ 2147483647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0" y="0"/>
                    </a:moveTo>
                    <a:lnTo>
                      <a:pt x="1" y="0"/>
                    </a:lnTo>
                    <a:lnTo>
                      <a:pt x="1" y="1"/>
                    </a:lnTo>
                    <a:lnTo>
                      <a:pt x="2" y="3"/>
                    </a:lnTo>
                    <a:lnTo>
                      <a:pt x="4" y="5"/>
                    </a:lnTo>
                    <a:lnTo>
                      <a:pt x="6" y="5"/>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3" name="Freeform 803"/>
              <p:cNvSpPr>
                <a:spLocks/>
              </p:cNvSpPr>
              <p:nvPr/>
            </p:nvSpPr>
            <p:spPr bwMode="auto">
              <a:xfrm>
                <a:off x="4007405" y="1583986"/>
                <a:ext cx="955" cy="8593"/>
              </a:xfrm>
              <a:custGeom>
                <a:avLst/>
                <a:gdLst>
                  <a:gd name="T0" fmla="*/ 0 w 1"/>
                  <a:gd name="T1" fmla="*/ 0 h 9"/>
                  <a:gd name="T2" fmla="*/ 0 w 1"/>
                  <a:gd name="T3" fmla="*/ 2147483647 h 9"/>
                  <a:gd name="T4" fmla="*/ 0 w 1"/>
                  <a:gd name="T5" fmla="*/ 2147483647 h 9"/>
                  <a:gd name="T6" fmla="*/ 0 w 1"/>
                  <a:gd name="T7" fmla="*/ 2147483647 h 9"/>
                  <a:gd name="T8" fmla="*/ 2147483647 w 1"/>
                  <a:gd name="T9" fmla="*/ 2147483647 h 9"/>
                  <a:gd name="T10" fmla="*/ 2147483647 w 1"/>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9">
                    <a:moveTo>
                      <a:pt x="0" y="0"/>
                    </a:moveTo>
                    <a:lnTo>
                      <a:pt x="0" y="2"/>
                    </a:lnTo>
                    <a:lnTo>
                      <a:pt x="0" y="5"/>
                    </a:lnTo>
                    <a:lnTo>
                      <a:pt x="0" y="6"/>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4" name="Freeform 804"/>
              <p:cNvSpPr>
                <a:spLocks/>
              </p:cNvSpPr>
              <p:nvPr/>
            </p:nvSpPr>
            <p:spPr bwMode="auto">
              <a:xfrm>
                <a:off x="4015998" y="1596399"/>
                <a:ext cx="6684" cy="4775"/>
              </a:xfrm>
              <a:custGeom>
                <a:avLst/>
                <a:gdLst>
                  <a:gd name="T0" fmla="*/ 0 w 7"/>
                  <a:gd name="T1" fmla="*/ 2147483647 h 5"/>
                  <a:gd name="T2" fmla="*/ 2147483647 w 7"/>
                  <a:gd name="T3" fmla="*/ 0 h 5"/>
                  <a:gd name="T4" fmla="*/ 2147483647 w 7"/>
                  <a:gd name="T5" fmla="*/ 0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5">
                    <a:moveTo>
                      <a:pt x="0" y="1"/>
                    </a:moveTo>
                    <a:lnTo>
                      <a:pt x="2" y="0"/>
                    </a:lnTo>
                    <a:lnTo>
                      <a:pt x="3" y="0"/>
                    </a:lnTo>
                    <a:lnTo>
                      <a:pt x="5" y="3"/>
                    </a:lnTo>
                    <a:lnTo>
                      <a:pt x="7" y="4"/>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5" name="Freeform 805"/>
              <p:cNvSpPr>
                <a:spLocks/>
              </p:cNvSpPr>
              <p:nvPr/>
            </p:nvSpPr>
            <p:spPr bwMode="auto">
              <a:xfrm>
                <a:off x="4030321" y="1596399"/>
                <a:ext cx="8593" cy="2865"/>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2147483647 h 3"/>
                  <a:gd name="T10" fmla="*/ 2147483647 w 9"/>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1"/>
                    </a:moveTo>
                    <a:lnTo>
                      <a:pt x="3" y="3"/>
                    </a:lnTo>
                    <a:lnTo>
                      <a:pt x="4" y="3"/>
                    </a:lnTo>
                    <a:lnTo>
                      <a:pt x="6" y="3"/>
                    </a:lnTo>
                    <a:lnTo>
                      <a:pt x="9"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6" name="Freeform 806"/>
              <p:cNvSpPr>
                <a:spLocks/>
              </p:cNvSpPr>
              <p:nvPr/>
            </p:nvSpPr>
            <p:spPr bwMode="auto">
              <a:xfrm>
                <a:off x="4045599" y="1584941"/>
                <a:ext cx="6684" cy="5729"/>
              </a:xfrm>
              <a:custGeom>
                <a:avLst/>
                <a:gdLst>
                  <a:gd name="T0" fmla="*/ 0 w 7"/>
                  <a:gd name="T1" fmla="*/ 2147483647 h 6"/>
                  <a:gd name="T2" fmla="*/ 0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2147483647 h 6"/>
                  <a:gd name="T14" fmla="*/ 2147483647 w 7"/>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6">
                    <a:moveTo>
                      <a:pt x="0" y="6"/>
                    </a:moveTo>
                    <a:lnTo>
                      <a:pt x="0" y="6"/>
                    </a:lnTo>
                    <a:lnTo>
                      <a:pt x="1" y="4"/>
                    </a:lnTo>
                    <a:lnTo>
                      <a:pt x="4" y="2"/>
                    </a:lnTo>
                    <a:lnTo>
                      <a:pt x="5" y="1"/>
                    </a:lnTo>
                    <a:lnTo>
                      <a:pt x="6" y="0"/>
                    </a:lnTo>
                    <a:lnTo>
                      <a:pt x="6" y="1"/>
                    </a:lnTo>
                    <a:lnTo>
                      <a:pt x="7"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7" name="Freeform 807"/>
              <p:cNvSpPr>
                <a:spLocks/>
              </p:cNvSpPr>
              <p:nvPr/>
            </p:nvSpPr>
            <p:spPr bwMode="auto">
              <a:xfrm>
                <a:off x="4060877" y="1585896"/>
                <a:ext cx="8593" cy="4774"/>
              </a:xfrm>
              <a:custGeom>
                <a:avLst/>
                <a:gdLst>
                  <a:gd name="T0" fmla="*/ 0 w 9"/>
                  <a:gd name="T1" fmla="*/ 0 h 5"/>
                  <a:gd name="T2" fmla="*/ 2147483647 w 9"/>
                  <a:gd name="T3" fmla="*/ 0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0" y="0"/>
                    </a:moveTo>
                    <a:lnTo>
                      <a:pt x="1" y="0"/>
                    </a:lnTo>
                    <a:lnTo>
                      <a:pt x="2" y="1"/>
                    </a:lnTo>
                    <a:lnTo>
                      <a:pt x="4" y="3"/>
                    </a:lnTo>
                    <a:lnTo>
                      <a:pt x="5" y="3"/>
                    </a:lnTo>
                    <a:lnTo>
                      <a:pt x="9"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8" name="Freeform 808"/>
              <p:cNvSpPr>
                <a:spLocks/>
              </p:cNvSpPr>
              <p:nvPr/>
            </p:nvSpPr>
            <p:spPr bwMode="auto">
              <a:xfrm>
                <a:off x="4076154" y="1592580"/>
                <a:ext cx="6684" cy="7639"/>
              </a:xfrm>
              <a:custGeom>
                <a:avLst/>
                <a:gdLst>
                  <a:gd name="T0" fmla="*/ 0 w 7"/>
                  <a:gd name="T1" fmla="*/ 0 h 8"/>
                  <a:gd name="T2" fmla="*/ 2147483647 w 7"/>
                  <a:gd name="T3" fmla="*/ 2147483647 h 8"/>
                  <a:gd name="T4" fmla="*/ 2147483647 w 7"/>
                  <a:gd name="T5" fmla="*/ 2147483647 h 8"/>
                  <a:gd name="T6" fmla="*/ 2147483647 w 7"/>
                  <a:gd name="T7" fmla="*/ 2147483647 h 8"/>
                  <a:gd name="T8" fmla="*/ 2147483647 w 7"/>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4" y="3"/>
                    </a:lnTo>
                    <a:lnTo>
                      <a:pt x="5" y="4"/>
                    </a:lnTo>
                    <a:lnTo>
                      <a:pt x="6" y="7"/>
                    </a:lnTo>
                    <a:lnTo>
                      <a:pt x="7"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49" name="Freeform 809"/>
              <p:cNvSpPr>
                <a:spLocks/>
              </p:cNvSpPr>
              <p:nvPr/>
            </p:nvSpPr>
            <p:spPr bwMode="auto">
              <a:xfrm>
                <a:off x="4090477" y="1599264"/>
                <a:ext cx="8594" cy="1910"/>
              </a:xfrm>
              <a:custGeom>
                <a:avLst/>
                <a:gdLst>
                  <a:gd name="T0" fmla="*/ 0 w 9"/>
                  <a:gd name="T1" fmla="*/ 2147483647 h 2"/>
                  <a:gd name="T2" fmla="*/ 0 w 9"/>
                  <a:gd name="T3" fmla="*/ 2147483647 h 2"/>
                  <a:gd name="T4" fmla="*/ 2147483647 w 9"/>
                  <a:gd name="T5" fmla="*/ 2147483647 h 2"/>
                  <a:gd name="T6" fmla="*/ 2147483647 w 9"/>
                  <a:gd name="T7" fmla="*/ 2147483647 h 2"/>
                  <a:gd name="T8" fmla="*/ 2147483647 w 9"/>
                  <a:gd name="T9" fmla="*/ 2147483647 h 2"/>
                  <a:gd name="T10" fmla="*/ 2147483647 w 9"/>
                  <a:gd name="T11" fmla="*/ 2147483647 h 2"/>
                  <a:gd name="T12" fmla="*/ 2147483647 w 9"/>
                  <a:gd name="T13" fmla="*/ 2147483647 h 2"/>
                  <a:gd name="T14" fmla="*/ 2147483647 w 9"/>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
                    <a:moveTo>
                      <a:pt x="0" y="1"/>
                    </a:moveTo>
                    <a:lnTo>
                      <a:pt x="0" y="1"/>
                    </a:lnTo>
                    <a:lnTo>
                      <a:pt x="2" y="2"/>
                    </a:lnTo>
                    <a:lnTo>
                      <a:pt x="2" y="1"/>
                    </a:lnTo>
                    <a:lnTo>
                      <a:pt x="3" y="1"/>
                    </a:lnTo>
                    <a:lnTo>
                      <a:pt x="5" y="1"/>
                    </a:lnTo>
                    <a:lnTo>
                      <a:pt x="7"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0" name="Freeform 810"/>
              <p:cNvSpPr>
                <a:spLocks/>
              </p:cNvSpPr>
              <p:nvPr/>
            </p:nvSpPr>
            <p:spPr bwMode="auto">
              <a:xfrm>
                <a:off x="4100981" y="1602128"/>
                <a:ext cx="5729" cy="5729"/>
              </a:xfrm>
              <a:custGeom>
                <a:avLst/>
                <a:gdLst>
                  <a:gd name="T0" fmla="*/ 2147483647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6" y="0"/>
                    </a:moveTo>
                    <a:lnTo>
                      <a:pt x="6" y="1"/>
                    </a:lnTo>
                    <a:lnTo>
                      <a:pt x="5" y="4"/>
                    </a:lnTo>
                    <a:lnTo>
                      <a:pt x="2" y="6"/>
                    </a:lnTo>
                    <a:lnTo>
                      <a:pt x="1"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1" name="Freeform 811"/>
              <p:cNvSpPr>
                <a:spLocks/>
              </p:cNvSpPr>
              <p:nvPr/>
            </p:nvSpPr>
            <p:spPr bwMode="auto">
              <a:xfrm>
                <a:off x="4105755" y="1612632"/>
                <a:ext cx="3819" cy="5729"/>
              </a:xfrm>
              <a:custGeom>
                <a:avLst/>
                <a:gdLst>
                  <a:gd name="T0" fmla="*/ 0 w 4"/>
                  <a:gd name="T1" fmla="*/ 0 h 6"/>
                  <a:gd name="T2" fmla="*/ 2147483647 w 4"/>
                  <a:gd name="T3" fmla="*/ 2147483647 h 6"/>
                  <a:gd name="T4" fmla="*/ 0 w 4"/>
                  <a:gd name="T5" fmla="*/ 2147483647 h 6"/>
                  <a:gd name="T6" fmla="*/ 0 w 4"/>
                  <a:gd name="T7" fmla="*/ 2147483647 h 6"/>
                  <a:gd name="T8" fmla="*/ 2147483647 w 4"/>
                  <a:gd name="T9" fmla="*/ 2147483647 h 6"/>
                  <a:gd name="T10" fmla="*/ 2147483647 w 4"/>
                  <a:gd name="T11" fmla="*/ 2147483647 h 6"/>
                  <a:gd name="T12" fmla="*/ 2147483647 w 4"/>
                  <a:gd name="T13" fmla="*/ 2147483647 h 6"/>
                  <a:gd name="T14" fmla="*/ 2147483647 w 4"/>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0" y="0"/>
                    </a:moveTo>
                    <a:lnTo>
                      <a:pt x="1" y="3"/>
                    </a:lnTo>
                    <a:lnTo>
                      <a:pt x="0" y="4"/>
                    </a:lnTo>
                    <a:lnTo>
                      <a:pt x="1" y="5"/>
                    </a:lnTo>
                    <a:lnTo>
                      <a:pt x="3" y="6"/>
                    </a:lnTo>
                    <a:lnTo>
                      <a:pt x="4"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2" name="Freeform 812"/>
              <p:cNvSpPr>
                <a:spLocks/>
              </p:cNvSpPr>
              <p:nvPr/>
            </p:nvSpPr>
            <p:spPr bwMode="auto">
              <a:xfrm>
                <a:off x="4117213" y="1621226"/>
                <a:ext cx="5729" cy="2865"/>
              </a:xfrm>
              <a:custGeom>
                <a:avLst/>
                <a:gdLst>
                  <a:gd name="T0" fmla="*/ 0 w 6"/>
                  <a:gd name="T1" fmla="*/ 2147483647 h 3"/>
                  <a:gd name="T2" fmla="*/ 2147483647 w 6"/>
                  <a:gd name="T3" fmla="*/ 2147483647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2" y="3"/>
                    </a:lnTo>
                    <a:lnTo>
                      <a:pt x="1" y="3"/>
                    </a:lnTo>
                    <a:lnTo>
                      <a:pt x="1" y="2"/>
                    </a:lnTo>
                    <a:lnTo>
                      <a:pt x="3" y="2"/>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3" name="Freeform 813"/>
              <p:cNvSpPr>
                <a:spLocks/>
              </p:cNvSpPr>
              <p:nvPr/>
            </p:nvSpPr>
            <p:spPr bwMode="auto">
              <a:xfrm>
                <a:off x="4128671" y="1610722"/>
                <a:ext cx="4775" cy="5729"/>
              </a:xfrm>
              <a:custGeom>
                <a:avLst/>
                <a:gdLst>
                  <a:gd name="T0" fmla="*/ 0 w 5"/>
                  <a:gd name="T1" fmla="*/ 2147483647 h 6"/>
                  <a:gd name="T2" fmla="*/ 0 w 5"/>
                  <a:gd name="T3" fmla="*/ 2147483647 h 6"/>
                  <a:gd name="T4" fmla="*/ 2147483647 w 5"/>
                  <a:gd name="T5" fmla="*/ 2147483647 h 6"/>
                  <a:gd name="T6" fmla="*/ 2147483647 w 5"/>
                  <a:gd name="T7" fmla="*/ 2147483647 h 6"/>
                  <a:gd name="T8" fmla="*/ 2147483647 w 5"/>
                  <a:gd name="T9" fmla="*/ 2147483647 h 6"/>
                  <a:gd name="T10" fmla="*/ 2147483647 w 5"/>
                  <a:gd name="T11" fmla="*/ 0 h 6"/>
                  <a:gd name="T12" fmla="*/ 2147483647 w 5"/>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6">
                    <a:moveTo>
                      <a:pt x="0" y="6"/>
                    </a:moveTo>
                    <a:lnTo>
                      <a:pt x="0" y="6"/>
                    </a:lnTo>
                    <a:lnTo>
                      <a:pt x="1" y="6"/>
                    </a:lnTo>
                    <a:lnTo>
                      <a:pt x="1" y="2"/>
                    </a:lnTo>
                    <a:lnTo>
                      <a:pt x="1" y="1"/>
                    </a:lnTo>
                    <a:lnTo>
                      <a:pt x="3" y="0"/>
                    </a:lnTo>
                    <a:lnTo>
                      <a:pt x="5"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4" name="Freeform 814"/>
              <p:cNvSpPr>
                <a:spLocks/>
              </p:cNvSpPr>
              <p:nvPr/>
            </p:nvSpPr>
            <p:spPr bwMode="auto">
              <a:xfrm>
                <a:off x="4140129" y="1615496"/>
                <a:ext cx="5729" cy="4775"/>
              </a:xfrm>
              <a:custGeom>
                <a:avLst/>
                <a:gdLst>
                  <a:gd name="T0" fmla="*/ 0 w 6"/>
                  <a:gd name="T1" fmla="*/ 0 h 5"/>
                  <a:gd name="T2" fmla="*/ 2147483647 w 6"/>
                  <a:gd name="T3" fmla="*/ 0 h 5"/>
                  <a:gd name="T4" fmla="*/ 2147483647 w 6"/>
                  <a:gd name="T5" fmla="*/ 0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2147483647 h 5"/>
                  <a:gd name="T16" fmla="*/ 2147483647 w 6"/>
                  <a:gd name="T17" fmla="*/ 2147483647 h 5"/>
                  <a:gd name="T18" fmla="*/ 2147483647 w 6"/>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5">
                    <a:moveTo>
                      <a:pt x="0" y="0"/>
                    </a:moveTo>
                    <a:lnTo>
                      <a:pt x="2" y="0"/>
                    </a:lnTo>
                    <a:lnTo>
                      <a:pt x="3" y="0"/>
                    </a:lnTo>
                    <a:lnTo>
                      <a:pt x="4" y="1"/>
                    </a:lnTo>
                    <a:lnTo>
                      <a:pt x="4" y="2"/>
                    </a:lnTo>
                    <a:lnTo>
                      <a:pt x="5" y="2"/>
                    </a:lnTo>
                    <a:lnTo>
                      <a:pt x="6" y="2"/>
                    </a:lnTo>
                    <a:lnTo>
                      <a:pt x="5" y="3"/>
                    </a:lnTo>
                    <a:lnTo>
                      <a:pt x="6" y="5"/>
                    </a:lnTo>
                    <a:lnTo>
                      <a:pt x="6"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5" name="Freeform 815"/>
              <p:cNvSpPr>
                <a:spLocks/>
              </p:cNvSpPr>
              <p:nvPr/>
            </p:nvSpPr>
            <p:spPr bwMode="auto">
              <a:xfrm>
                <a:off x="4150633" y="1604993"/>
                <a:ext cx="2864" cy="7639"/>
              </a:xfrm>
              <a:custGeom>
                <a:avLst/>
                <a:gdLst>
                  <a:gd name="T0" fmla="*/ 0 w 3"/>
                  <a:gd name="T1" fmla="*/ 2147483647 h 8"/>
                  <a:gd name="T2" fmla="*/ 0 w 3"/>
                  <a:gd name="T3" fmla="*/ 2147483647 h 8"/>
                  <a:gd name="T4" fmla="*/ 0 w 3"/>
                  <a:gd name="T5" fmla="*/ 2147483647 h 8"/>
                  <a:gd name="T6" fmla="*/ 0 w 3"/>
                  <a:gd name="T7" fmla="*/ 2147483647 h 8"/>
                  <a:gd name="T8" fmla="*/ 0 w 3"/>
                  <a:gd name="T9" fmla="*/ 2147483647 h 8"/>
                  <a:gd name="T10" fmla="*/ 2147483647 w 3"/>
                  <a:gd name="T11" fmla="*/ 2147483647 h 8"/>
                  <a:gd name="T12" fmla="*/ 2147483647 w 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0" y="8"/>
                    </a:moveTo>
                    <a:lnTo>
                      <a:pt x="0" y="8"/>
                    </a:lnTo>
                    <a:lnTo>
                      <a:pt x="0" y="6"/>
                    </a:lnTo>
                    <a:lnTo>
                      <a:pt x="0" y="5"/>
                    </a:lnTo>
                    <a:lnTo>
                      <a:pt x="2"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6" name="Freeform 816"/>
              <p:cNvSpPr>
                <a:spLocks/>
              </p:cNvSpPr>
              <p:nvPr/>
            </p:nvSpPr>
            <p:spPr bwMode="auto">
              <a:xfrm>
                <a:off x="4153497" y="1590670"/>
                <a:ext cx="2865" cy="6684"/>
              </a:xfrm>
              <a:custGeom>
                <a:avLst/>
                <a:gdLst>
                  <a:gd name="T0" fmla="*/ 0 w 3"/>
                  <a:gd name="T1" fmla="*/ 2147483647 h 7"/>
                  <a:gd name="T2" fmla="*/ 0 w 3"/>
                  <a:gd name="T3" fmla="*/ 2147483647 h 7"/>
                  <a:gd name="T4" fmla="*/ 2147483647 w 3"/>
                  <a:gd name="T5" fmla="*/ 2147483647 h 7"/>
                  <a:gd name="T6" fmla="*/ 2147483647 w 3"/>
                  <a:gd name="T7" fmla="*/ 2147483647 h 7"/>
                  <a:gd name="T8" fmla="*/ 2147483647 w 3"/>
                  <a:gd name="T9" fmla="*/ 2147483647 h 7"/>
                  <a:gd name="T10" fmla="*/ 2147483647 w 3"/>
                  <a:gd name="T11" fmla="*/ 0 h 7"/>
                  <a:gd name="T12" fmla="*/ 2147483647 w 3"/>
                  <a:gd name="T13" fmla="*/ 0 h 7"/>
                  <a:gd name="T14" fmla="*/ 2147483647 w 3"/>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7">
                    <a:moveTo>
                      <a:pt x="0" y="7"/>
                    </a:moveTo>
                    <a:lnTo>
                      <a:pt x="0" y="7"/>
                    </a:lnTo>
                    <a:lnTo>
                      <a:pt x="2" y="5"/>
                    </a:lnTo>
                    <a:lnTo>
                      <a:pt x="3" y="4"/>
                    </a:lnTo>
                    <a:lnTo>
                      <a:pt x="3"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7" name="Freeform 817"/>
              <p:cNvSpPr>
                <a:spLocks/>
              </p:cNvSpPr>
              <p:nvPr/>
            </p:nvSpPr>
            <p:spPr bwMode="auto">
              <a:xfrm>
                <a:off x="4155407" y="1577302"/>
                <a:ext cx="7639" cy="3819"/>
              </a:xfrm>
              <a:custGeom>
                <a:avLst/>
                <a:gdLst>
                  <a:gd name="T0" fmla="*/ 0 w 8"/>
                  <a:gd name="T1" fmla="*/ 2147483647 h 4"/>
                  <a:gd name="T2" fmla="*/ 0 w 8"/>
                  <a:gd name="T3" fmla="*/ 2147483647 h 4"/>
                  <a:gd name="T4" fmla="*/ 0 w 8"/>
                  <a:gd name="T5" fmla="*/ 2147483647 h 4"/>
                  <a:gd name="T6" fmla="*/ 2147483647 w 8"/>
                  <a:gd name="T7" fmla="*/ 0 h 4"/>
                  <a:gd name="T8" fmla="*/ 2147483647 w 8"/>
                  <a:gd name="T9" fmla="*/ 0 h 4"/>
                  <a:gd name="T10" fmla="*/ 2147483647 w 8"/>
                  <a:gd name="T11" fmla="*/ 2147483647 h 4"/>
                  <a:gd name="T12" fmla="*/ 2147483647 w 8"/>
                  <a:gd name="T13" fmla="*/ 2147483647 h 4"/>
                  <a:gd name="T14" fmla="*/ 2147483647 w 8"/>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0" y="4"/>
                    </a:moveTo>
                    <a:lnTo>
                      <a:pt x="0" y="4"/>
                    </a:lnTo>
                    <a:lnTo>
                      <a:pt x="0" y="2"/>
                    </a:lnTo>
                    <a:lnTo>
                      <a:pt x="1" y="0"/>
                    </a:lnTo>
                    <a:lnTo>
                      <a:pt x="5" y="0"/>
                    </a:lnTo>
                    <a:lnTo>
                      <a:pt x="5" y="2"/>
                    </a:lnTo>
                    <a:lnTo>
                      <a:pt x="6" y="2"/>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8" name="Freeform 818"/>
              <p:cNvSpPr>
                <a:spLocks/>
              </p:cNvSpPr>
              <p:nvPr/>
            </p:nvSpPr>
            <p:spPr bwMode="auto">
              <a:xfrm>
                <a:off x="4170685" y="1580167"/>
                <a:ext cx="7639" cy="3819"/>
              </a:xfrm>
              <a:custGeom>
                <a:avLst/>
                <a:gdLst>
                  <a:gd name="T0" fmla="*/ 0 w 8"/>
                  <a:gd name="T1" fmla="*/ 0 h 4"/>
                  <a:gd name="T2" fmla="*/ 2147483647 w 8"/>
                  <a:gd name="T3" fmla="*/ 2147483647 h 4"/>
                  <a:gd name="T4" fmla="*/ 2147483647 w 8"/>
                  <a:gd name="T5" fmla="*/ 2147483647 h 4"/>
                  <a:gd name="T6" fmla="*/ 0 60000 65536"/>
                  <a:gd name="T7" fmla="*/ 0 60000 65536"/>
                  <a:gd name="T8" fmla="*/ 0 60000 65536"/>
                </a:gdLst>
                <a:ahLst/>
                <a:cxnLst>
                  <a:cxn ang="T6">
                    <a:pos x="T0" y="T1"/>
                  </a:cxn>
                  <a:cxn ang="T7">
                    <a:pos x="T2" y="T3"/>
                  </a:cxn>
                  <a:cxn ang="T8">
                    <a:pos x="T4" y="T5"/>
                  </a:cxn>
                </a:cxnLst>
                <a:rect l="0" t="0" r="r" b="b"/>
                <a:pathLst>
                  <a:path w="8" h="4">
                    <a:moveTo>
                      <a:pt x="0" y="0"/>
                    </a:moveTo>
                    <a:lnTo>
                      <a:pt x="3" y="1"/>
                    </a:lnTo>
                    <a:lnTo>
                      <a:pt x="8"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59" name="Freeform 819"/>
              <p:cNvSpPr>
                <a:spLocks/>
              </p:cNvSpPr>
              <p:nvPr/>
            </p:nvSpPr>
            <p:spPr bwMode="auto">
              <a:xfrm>
                <a:off x="3877544" y="1662285"/>
                <a:ext cx="7639" cy="4774"/>
              </a:xfrm>
              <a:custGeom>
                <a:avLst/>
                <a:gdLst>
                  <a:gd name="T0" fmla="*/ 0 w 8"/>
                  <a:gd name="T1" fmla="*/ 0 h 5"/>
                  <a:gd name="T2" fmla="*/ 2147483647 w 8"/>
                  <a:gd name="T3" fmla="*/ 2147483647 h 5"/>
                  <a:gd name="T4" fmla="*/ 2147483647 w 8"/>
                  <a:gd name="T5" fmla="*/ 2147483647 h 5"/>
                  <a:gd name="T6" fmla="*/ 2147483647 w 8"/>
                  <a:gd name="T7" fmla="*/ 2147483647 h 5"/>
                  <a:gd name="T8" fmla="*/ 2147483647 w 8"/>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0" y="0"/>
                    </a:moveTo>
                    <a:lnTo>
                      <a:pt x="3" y="2"/>
                    </a:lnTo>
                    <a:lnTo>
                      <a:pt x="7" y="5"/>
                    </a:lnTo>
                    <a:lnTo>
                      <a:pt x="8"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0" name="Freeform 820"/>
              <p:cNvSpPr>
                <a:spLocks/>
              </p:cNvSpPr>
              <p:nvPr/>
            </p:nvSpPr>
            <p:spPr bwMode="auto">
              <a:xfrm>
                <a:off x="3892822" y="1669924"/>
                <a:ext cx="8593" cy="955"/>
              </a:xfrm>
              <a:custGeom>
                <a:avLst/>
                <a:gdLst>
                  <a:gd name="T0" fmla="*/ 0 w 9"/>
                  <a:gd name="T1" fmla="*/ 0 h 1"/>
                  <a:gd name="T2" fmla="*/ 2147483647 w 9"/>
                  <a:gd name="T3" fmla="*/ 0 h 1"/>
                  <a:gd name="T4" fmla="*/ 2147483647 w 9"/>
                  <a:gd name="T5" fmla="*/ 0 h 1"/>
                  <a:gd name="T6" fmla="*/ 2147483647 w 9"/>
                  <a:gd name="T7" fmla="*/ 0 h 1"/>
                  <a:gd name="T8" fmla="*/ 2147483647 w 9"/>
                  <a:gd name="T9" fmla="*/ 0 h 1"/>
                  <a:gd name="T10" fmla="*/ 2147483647 w 9"/>
                  <a:gd name="T11" fmla="*/ 0 h 1"/>
                  <a:gd name="T12" fmla="*/ 2147483647 w 9"/>
                  <a:gd name="T13" fmla="*/ 2147483647 h 1"/>
                  <a:gd name="T14" fmla="*/ 2147483647 w 9"/>
                  <a:gd name="T15" fmla="*/ 2147483647 h 1"/>
                  <a:gd name="T16" fmla="*/ 2147483647 w 9"/>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
                    <a:moveTo>
                      <a:pt x="0" y="0"/>
                    </a:moveTo>
                    <a:lnTo>
                      <a:pt x="1" y="0"/>
                    </a:lnTo>
                    <a:lnTo>
                      <a:pt x="2" y="0"/>
                    </a:lnTo>
                    <a:lnTo>
                      <a:pt x="5" y="0"/>
                    </a:lnTo>
                    <a:lnTo>
                      <a:pt x="6" y="0"/>
                    </a:lnTo>
                    <a:lnTo>
                      <a:pt x="7" y="1"/>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1" name="Freeform 821"/>
              <p:cNvSpPr>
                <a:spLocks/>
              </p:cNvSpPr>
              <p:nvPr/>
            </p:nvSpPr>
            <p:spPr bwMode="auto">
              <a:xfrm>
                <a:off x="3899506" y="1679472"/>
                <a:ext cx="1910" cy="9549"/>
              </a:xfrm>
              <a:custGeom>
                <a:avLst/>
                <a:gdLst>
                  <a:gd name="T0" fmla="*/ 2147483647 w 2"/>
                  <a:gd name="T1" fmla="*/ 0 h 10"/>
                  <a:gd name="T2" fmla="*/ 2147483647 w 2"/>
                  <a:gd name="T3" fmla="*/ 2147483647 h 10"/>
                  <a:gd name="T4" fmla="*/ 2147483647 w 2"/>
                  <a:gd name="T5" fmla="*/ 2147483647 h 10"/>
                  <a:gd name="T6" fmla="*/ 2147483647 w 2"/>
                  <a:gd name="T7" fmla="*/ 2147483647 h 10"/>
                  <a:gd name="T8" fmla="*/ 2147483647 w 2"/>
                  <a:gd name="T9" fmla="*/ 2147483647 h 10"/>
                  <a:gd name="T10" fmla="*/ 0 w 2"/>
                  <a:gd name="T11" fmla="*/ 2147483647 h 10"/>
                  <a:gd name="T12" fmla="*/ 0 w 2"/>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2" y="0"/>
                    </a:moveTo>
                    <a:lnTo>
                      <a:pt x="2" y="1"/>
                    </a:lnTo>
                    <a:lnTo>
                      <a:pt x="2" y="5"/>
                    </a:lnTo>
                    <a:lnTo>
                      <a:pt x="2" y="7"/>
                    </a:lnTo>
                    <a:lnTo>
                      <a:pt x="1" y="9"/>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2" name="Freeform 822"/>
              <p:cNvSpPr>
                <a:spLocks/>
              </p:cNvSpPr>
              <p:nvPr/>
            </p:nvSpPr>
            <p:spPr bwMode="auto">
              <a:xfrm>
                <a:off x="3904280" y="1694750"/>
                <a:ext cx="7639" cy="3819"/>
              </a:xfrm>
              <a:custGeom>
                <a:avLst/>
                <a:gdLst>
                  <a:gd name="T0" fmla="*/ 0 w 8"/>
                  <a:gd name="T1" fmla="*/ 0 h 4"/>
                  <a:gd name="T2" fmla="*/ 0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2" y="2"/>
                    </a:lnTo>
                    <a:lnTo>
                      <a:pt x="5" y="2"/>
                    </a:lnTo>
                    <a:lnTo>
                      <a:pt x="6" y="4"/>
                    </a:lnTo>
                    <a:lnTo>
                      <a:pt x="8"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3" name="Freeform 823"/>
              <p:cNvSpPr>
                <a:spLocks/>
              </p:cNvSpPr>
              <p:nvPr/>
            </p:nvSpPr>
            <p:spPr bwMode="auto">
              <a:xfrm>
                <a:off x="3920512" y="1700479"/>
                <a:ext cx="5729" cy="6684"/>
              </a:xfrm>
              <a:custGeom>
                <a:avLst/>
                <a:gdLst>
                  <a:gd name="T0" fmla="*/ 0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0" y="0"/>
                    </a:moveTo>
                    <a:lnTo>
                      <a:pt x="1" y="1"/>
                    </a:lnTo>
                    <a:lnTo>
                      <a:pt x="3" y="3"/>
                    </a:lnTo>
                    <a:lnTo>
                      <a:pt x="5" y="6"/>
                    </a:lnTo>
                    <a:lnTo>
                      <a:pt x="6"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4" name="Freeform 824"/>
              <p:cNvSpPr>
                <a:spLocks/>
              </p:cNvSpPr>
              <p:nvPr/>
            </p:nvSpPr>
            <p:spPr bwMode="auto">
              <a:xfrm>
                <a:off x="3919558" y="1715757"/>
                <a:ext cx="4774" cy="6684"/>
              </a:xfrm>
              <a:custGeom>
                <a:avLst/>
                <a:gdLst>
                  <a:gd name="T0" fmla="*/ 2147483647 w 5"/>
                  <a:gd name="T1" fmla="*/ 0 h 7"/>
                  <a:gd name="T2" fmla="*/ 2147483647 w 5"/>
                  <a:gd name="T3" fmla="*/ 2147483647 h 7"/>
                  <a:gd name="T4" fmla="*/ 2147483647 w 5"/>
                  <a:gd name="T5" fmla="*/ 2147483647 h 7"/>
                  <a:gd name="T6" fmla="*/ 0 w 5"/>
                  <a:gd name="T7" fmla="*/ 2147483647 h 7"/>
                  <a:gd name="T8" fmla="*/ 0 w 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0"/>
                    </a:moveTo>
                    <a:lnTo>
                      <a:pt x="5" y="2"/>
                    </a:lnTo>
                    <a:lnTo>
                      <a:pt x="4" y="5"/>
                    </a:lnTo>
                    <a:lnTo>
                      <a:pt x="0" y="6"/>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5" name="Freeform 825"/>
              <p:cNvSpPr>
                <a:spLocks/>
              </p:cNvSpPr>
              <p:nvPr/>
            </p:nvSpPr>
            <p:spPr bwMode="auto">
              <a:xfrm>
                <a:off x="3903325" y="1725305"/>
                <a:ext cx="7639" cy="1910"/>
              </a:xfrm>
              <a:custGeom>
                <a:avLst/>
                <a:gdLst>
                  <a:gd name="T0" fmla="*/ 2147483647 w 8"/>
                  <a:gd name="T1" fmla="*/ 2147483647 h 2"/>
                  <a:gd name="T2" fmla="*/ 2147483647 w 8"/>
                  <a:gd name="T3" fmla="*/ 2147483647 h 2"/>
                  <a:gd name="T4" fmla="*/ 2147483647 w 8"/>
                  <a:gd name="T5" fmla="*/ 2147483647 h 2"/>
                  <a:gd name="T6" fmla="*/ 2147483647 w 8"/>
                  <a:gd name="T7" fmla="*/ 2147483647 h 2"/>
                  <a:gd name="T8" fmla="*/ 2147483647 w 8"/>
                  <a:gd name="T9" fmla="*/ 2147483647 h 2"/>
                  <a:gd name="T10" fmla="*/ 2147483647 w 8"/>
                  <a:gd name="T11" fmla="*/ 2147483647 h 2"/>
                  <a:gd name="T12" fmla="*/ 0 w 8"/>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8" y="2"/>
                    </a:moveTo>
                    <a:lnTo>
                      <a:pt x="8" y="2"/>
                    </a:lnTo>
                    <a:lnTo>
                      <a:pt x="6" y="1"/>
                    </a:lnTo>
                    <a:lnTo>
                      <a:pt x="5"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6" name="Freeform 826"/>
              <p:cNvSpPr>
                <a:spLocks/>
              </p:cNvSpPr>
              <p:nvPr/>
            </p:nvSpPr>
            <p:spPr bwMode="auto">
              <a:xfrm>
                <a:off x="3897596" y="1731034"/>
                <a:ext cx="955" cy="9549"/>
              </a:xfrm>
              <a:custGeom>
                <a:avLst/>
                <a:gdLst>
                  <a:gd name="T0" fmla="*/ 0 w 1"/>
                  <a:gd name="T1" fmla="*/ 0 h 10"/>
                  <a:gd name="T2" fmla="*/ 0 w 1"/>
                  <a:gd name="T3" fmla="*/ 2147483647 h 10"/>
                  <a:gd name="T4" fmla="*/ 2147483647 w 1"/>
                  <a:gd name="T5" fmla="*/ 2147483647 h 10"/>
                  <a:gd name="T6" fmla="*/ 2147483647 w 1"/>
                  <a:gd name="T7" fmla="*/ 214748364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0">
                    <a:moveTo>
                      <a:pt x="0" y="0"/>
                    </a:moveTo>
                    <a:lnTo>
                      <a:pt x="0" y="1"/>
                    </a:lnTo>
                    <a:lnTo>
                      <a:pt x="1" y="4"/>
                    </a:lnTo>
                    <a:lnTo>
                      <a:pt x="1"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7" name="Freeform 827"/>
              <p:cNvSpPr>
                <a:spLocks/>
              </p:cNvSpPr>
              <p:nvPr/>
            </p:nvSpPr>
            <p:spPr bwMode="auto">
              <a:xfrm>
                <a:off x="3894732" y="1748222"/>
                <a:ext cx="3819" cy="7639"/>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2147483647 h 8"/>
                  <a:gd name="T14" fmla="*/ 0 w 4"/>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1" y="0"/>
                    </a:moveTo>
                    <a:lnTo>
                      <a:pt x="3" y="0"/>
                    </a:lnTo>
                    <a:lnTo>
                      <a:pt x="3" y="2"/>
                    </a:lnTo>
                    <a:lnTo>
                      <a:pt x="4" y="4"/>
                    </a:lnTo>
                    <a:lnTo>
                      <a:pt x="3" y="5"/>
                    </a:lnTo>
                    <a:lnTo>
                      <a:pt x="1" y="6"/>
                    </a:lnTo>
                    <a:lnTo>
                      <a:pt x="1" y="8"/>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8" name="Freeform 828"/>
              <p:cNvSpPr>
                <a:spLocks/>
              </p:cNvSpPr>
              <p:nvPr/>
            </p:nvSpPr>
            <p:spPr bwMode="auto">
              <a:xfrm>
                <a:off x="3889957" y="1762544"/>
                <a:ext cx="2865" cy="9549"/>
              </a:xfrm>
              <a:custGeom>
                <a:avLst/>
                <a:gdLst>
                  <a:gd name="T0" fmla="*/ 2147483647 w 3"/>
                  <a:gd name="T1" fmla="*/ 0 h 10"/>
                  <a:gd name="T2" fmla="*/ 2147483647 w 3"/>
                  <a:gd name="T3" fmla="*/ 2147483647 h 10"/>
                  <a:gd name="T4" fmla="*/ 2147483647 w 3"/>
                  <a:gd name="T5" fmla="*/ 2147483647 h 10"/>
                  <a:gd name="T6" fmla="*/ 0 w 3"/>
                  <a:gd name="T7" fmla="*/ 2147483647 h 10"/>
                  <a:gd name="T8" fmla="*/ 2147483647 w 3"/>
                  <a:gd name="T9" fmla="*/ 2147483647 h 10"/>
                  <a:gd name="T10" fmla="*/ 2147483647 w 3"/>
                  <a:gd name="T11" fmla="*/ 2147483647 h 10"/>
                  <a:gd name="T12" fmla="*/ 0 w 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1" y="2"/>
                    </a:lnTo>
                    <a:lnTo>
                      <a:pt x="1" y="4"/>
                    </a:lnTo>
                    <a:lnTo>
                      <a:pt x="0" y="5"/>
                    </a:lnTo>
                    <a:lnTo>
                      <a:pt x="1" y="7"/>
                    </a:lnTo>
                    <a:lnTo>
                      <a:pt x="1" y="9"/>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69" name="Freeform 829"/>
              <p:cNvSpPr>
                <a:spLocks/>
              </p:cNvSpPr>
              <p:nvPr/>
            </p:nvSpPr>
            <p:spPr bwMode="auto">
              <a:xfrm>
                <a:off x="3889003" y="1779732"/>
                <a:ext cx="4774" cy="8594"/>
              </a:xfrm>
              <a:custGeom>
                <a:avLst/>
                <a:gdLst>
                  <a:gd name="T0" fmla="*/ 0 w 5"/>
                  <a:gd name="T1" fmla="*/ 0 h 9"/>
                  <a:gd name="T2" fmla="*/ 0 w 5"/>
                  <a:gd name="T3" fmla="*/ 2147483647 h 9"/>
                  <a:gd name="T4" fmla="*/ 0 w 5"/>
                  <a:gd name="T5" fmla="*/ 2147483647 h 9"/>
                  <a:gd name="T6" fmla="*/ 0 w 5"/>
                  <a:gd name="T7" fmla="*/ 2147483647 h 9"/>
                  <a:gd name="T8" fmla="*/ 2147483647 w 5"/>
                  <a:gd name="T9" fmla="*/ 2147483647 h 9"/>
                  <a:gd name="T10" fmla="*/ 2147483647 w 5"/>
                  <a:gd name="T11" fmla="*/ 2147483647 h 9"/>
                  <a:gd name="T12" fmla="*/ 2147483647 w 5"/>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
                    <a:moveTo>
                      <a:pt x="0" y="0"/>
                    </a:moveTo>
                    <a:lnTo>
                      <a:pt x="0" y="2"/>
                    </a:lnTo>
                    <a:lnTo>
                      <a:pt x="0" y="3"/>
                    </a:lnTo>
                    <a:lnTo>
                      <a:pt x="2" y="5"/>
                    </a:lnTo>
                    <a:lnTo>
                      <a:pt x="4" y="6"/>
                    </a:lnTo>
                    <a:lnTo>
                      <a:pt x="5"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0" name="Freeform 830"/>
              <p:cNvSpPr>
                <a:spLocks/>
              </p:cNvSpPr>
              <p:nvPr/>
            </p:nvSpPr>
            <p:spPr bwMode="auto">
              <a:xfrm>
                <a:off x="3900461" y="1789280"/>
                <a:ext cx="4774" cy="5729"/>
              </a:xfrm>
              <a:custGeom>
                <a:avLst/>
                <a:gdLst>
                  <a:gd name="T0" fmla="*/ 0 w 5"/>
                  <a:gd name="T1" fmla="*/ 0 h 6"/>
                  <a:gd name="T2" fmla="*/ 0 w 5"/>
                  <a:gd name="T3" fmla="*/ 2147483647 h 6"/>
                  <a:gd name="T4" fmla="*/ 2147483647 w 5"/>
                  <a:gd name="T5" fmla="*/ 2147483647 h 6"/>
                  <a:gd name="T6" fmla="*/ 2147483647 w 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0"/>
                    </a:moveTo>
                    <a:lnTo>
                      <a:pt x="0" y="1"/>
                    </a:lnTo>
                    <a:lnTo>
                      <a:pt x="3" y="4"/>
                    </a:lnTo>
                    <a:lnTo>
                      <a:pt x="5"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1" name="Freeform 831"/>
              <p:cNvSpPr>
                <a:spLocks/>
              </p:cNvSpPr>
              <p:nvPr/>
            </p:nvSpPr>
            <p:spPr bwMode="auto">
              <a:xfrm>
                <a:off x="4067560" y="1779732"/>
                <a:ext cx="8594" cy="2865"/>
              </a:xfrm>
              <a:custGeom>
                <a:avLst/>
                <a:gdLst>
                  <a:gd name="T0" fmla="*/ 2147483647 w 9"/>
                  <a:gd name="T1" fmla="*/ 2147483647 h 3"/>
                  <a:gd name="T2" fmla="*/ 2147483647 w 9"/>
                  <a:gd name="T3" fmla="*/ 2147483647 h 3"/>
                  <a:gd name="T4" fmla="*/ 2147483647 w 9"/>
                  <a:gd name="T5" fmla="*/ 2147483647 h 3"/>
                  <a:gd name="T6" fmla="*/ 2147483647 w 9"/>
                  <a:gd name="T7" fmla="*/ 0 h 3"/>
                  <a:gd name="T8" fmla="*/ 2147483647 w 9"/>
                  <a:gd name="T9" fmla="*/ 0 h 3"/>
                  <a:gd name="T10" fmla="*/ 0 w 9"/>
                  <a:gd name="T11" fmla="*/ 2147483647 h 3"/>
                  <a:gd name="T12" fmla="*/ 0 w 9"/>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9" y="2"/>
                    </a:moveTo>
                    <a:lnTo>
                      <a:pt x="8" y="3"/>
                    </a:lnTo>
                    <a:lnTo>
                      <a:pt x="7" y="2"/>
                    </a:lnTo>
                    <a:lnTo>
                      <a:pt x="5" y="0"/>
                    </a:lnTo>
                    <a:lnTo>
                      <a:pt x="4" y="0"/>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2" name="Freeform 832"/>
              <p:cNvSpPr>
                <a:spLocks/>
              </p:cNvSpPr>
              <p:nvPr/>
            </p:nvSpPr>
            <p:spPr bwMode="auto">
              <a:xfrm>
                <a:off x="4064696" y="1788326"/>
                <a:ext cx="955" cy="9549"/>
              </a:xfrm>
              <a:custGeom>
                <a:avLst/>
                <a:gdLst>
                  <a:gd name="T0" fmla="*/ 2147483647 w 1"/>
                  <a:gd name="T1" fmla="*/ 0 h 10"/>
                  <a:gd name="T2" fmla="*/ 2147483647 w 1"/>
                  <a:gd name="T3" fmla="*/ 2147483647 h 10"/>
                  <a:gd name="T4" fmla="*/ 0 w 1"/>
                  <a:gd name="T5" fmla="*/ 2147483647 h 10"/>
                  <a:gd name="T6" fmla="*/ 2147483647 w 1"/>
                  <a:gd name="T7" fmla="*/ 2147483647 h 10"/>
                  <a:gd name="T8" fmla="*/ 2147483647 w 1"/>
                  <a:gd name="T9" fmla="*/ 2147483647 h 10"/>
                  <a:gd name="T10" fmla="*/ 2147483647 w 1"/>
                  <a:gd name="T11" fmla="*/ 2147483647 h 10"/>
                  <a:gd name="T12" fmla="*/ 2147483647 w 1"/>
                  <a:gd name="T13" fmla="*/ 2147483647 h 10"/>
                  <a:gd name="T14" fmla="*/ 2147483647 w 1"/>
                  <a:gd name="T15" fmla="*/ 2147483647 h 10"/>
                  <a:gd name="T16" fmla="*/ 2147483647 w 1"/>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0">
                    <a:moveTo>
                      <a:pt x="1" y="0"/>
                    </a:moveTo>
                    <a:lnTo>
                      <a:pt x="1" y="1"/>
                    </a:lnTo>
                    <a:lnTo>
                      <a:pt x="0" y="2"/>
                    </a:lnTo>
                    <a:lnTo>
                      <a:pt x="1" y="2"/>
                    </a:lnTo>
                    <a:lnTo>
                      <a:pt x="1" y="5"/>
                    </a:lnTo>
                    <a:lnTo>
                      <a:pt x="1" y="6"/>
                    </a:lnTo>
                    <a:lnTo>
                      <a:pt x="1" y="7"/>
                    </a:lnTo>
                    <a:lnTo>
                      <a:pt x="1" y="9"/>
                    </a:lnTo>
                    <a:lnTo>
                      <a:pt x="1"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3" name="Freeform 833"/>
              <p:cNvSpPr>
                <a:spLocks/>
              </p:cNvSpPr>
              <p:nvPr/>
            </p:nvSpPr>
            <p:spPr bwMode="auto">
              <a:xfrm>
                <a:off x="4052283" y="1797874"/>
                <a:ext cx="4775" cy="2864"/>
              </a:xfrm>
              <a:custGeom>
                <a:avLst/>
                <a:gdLst>
                  <a:gd name="T0" fmla="*/ 2147483647 w 5"/>
                  <a:gd name="T1" fmla="*/ 2147483647 h 3"/>
                  <a:gd name="T2" fmla="*/ 2147483647 w 5"/>
                  <a:gd name="T3" fmla="*/ 0 h 3"/>
                  <a:gd name="T4" fmla="*/ 2147483647 w 5"/>
                  <a:gd name="T5" fmla="*/ 2147483647 h 3"/>
                  <a:gd name="T6" fmla="*/ 2147483647 w 5"/>
                  <a:gd name="T7" fmla="*/ 2147483647 h 3"/>
                  <a:gd name="T8" fmla="*/ 0 w 5"/>
                  <a:gd name="T9" fmla="*/ 2147483647 h 3"/>
                  <a:gd name="T10" fmla="*/ 0 w 5"/>
                  <a:gd name="T11" fmla="*/ 2147483647 h 3"/>
                  <a:gd name="T12" fmla="*/ 2147483647 w 5"/>
                  <a:gd name="T13" fmla="*/ 2147483647 h 3"/>
                  <a:gd name="T14" fmla="*/ 2147483647 w 5"/>
                  <a:gd name="T15" fmla="*/ 2147483647 h 3"/>
                  <a:gd name="T16" fmla="*/ 2147483647 w 5"/>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
                    <a:moveTo>
                      <a:pt x="5" y="1"/>
                    </a:moveTo>
                    <a:lnTo>
                      <a:pt x="3" y="0"/>
                    </a:lnTo>
                    <a:lnTo>
                      <a:pt x="2" y="1"/>
                    </a:lnTo>
                    <a:lnTo>
                      <a:pt x="0" y="1"/>
                    </a:lnTo>
                    <a:lnTo>
                      <a:pt x="0" y="2"/>
                    </a:lnTo>
                    <a:lnTo>
                      <a:pt x="2" y="2"/>
                    </a:lnTo>
                    <a:lnTo>
                      <a:pt x="4"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4" name="Freeform 834"/>
              <p:cNvSpPr>
                <a:spLocks/>
              </p:cNvSpPr>
              <p:nvPr/>
            </p:nvSpPr>
            <p:spPr bwMode="auto">
              <a:xfrm>
                <a:off x="4043689" y="1798829"/>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0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2"/>
                    </a:moveTo>
                    <a:lnTo>
                      <a:pt x="7" y="2"/>
                    </a:lnTo>
                    <a:lnTo>
                      <a:pt x="3" y="4"/>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5" name="Freeform 835"/>
              <p:cNvSpPr>
                <a:spLocks/>
              </p:cNvSpPr>
              <p:nvPr/>
            </p:nvSpPr>
            <p:spPr bwMode="auto">
              <a:xfrm>
                <a:off x="4040824" y="1782597"/>
                <a:ext cx="955" cy="7639"/>
              </a:xfrm>
              <a:custGeom>
                <a:avLst/>
                <a:gdLst>
                  <a:gd name="T0" fmla="*/ 0 w 1"/>
                  <a:gd name="T1" fmla="*/ 2147483647 h 8"/>
                  <a:gd name="T2" fmla="*/ 0 w 1"/>
                  <a:gd name="T3" fmla="*/ 2147483647 h 8"/>
                  <a:gd name="T4" fmla="*/ 0 w 1"/>
                  <a:gd name="T5" fmla="*/ 2147483647 h 8"/>
                  <a:gd name="T6" fmla="*/ 0 w 1"/>
                  <a:gd name="T7" fmla="*/ 2147483647 h 8"/>
                  <a:gd name="T8" fmla="*/ 2147483647 w 1"/>
                  <a:gd name="T9" fmla="*/ 2147483647 h 8"/>
                  <a:gd name="T10" fmla="*/ 2147483647 w 1"/>
                  <a:gd name="T11" fmla="*/ 2147483647 h 8"/>
                  <a:gd name="T12" fmla="*/ 0 w 1"/>
                  <a:gd name="T13" fmla="*/ 0 h 8"/>
                  <a:gd name="T14" fmla="*/ 0 w 1"/>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8">
                    <a:moveTo>
                      <a:pt x="0" y="8"/>
                    </a:moveTo>
                    <a:lnTo>
                      <a:pt x="0" y="7"/>
                    </a:lnTo>
                    <a:lnTo>
                      <a:pt x="0" y="6"/>
                    </a:lnTo>
                    <a:lnTo>
                      <a:pt x="0"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6" name="Freeform 836"/>
              <p:cNvSpPr>
                <a:spLocks/>
              </p:cNvSpPr>
              <p:nvPr/>
            </p:nvSpPr>
            <p:spPr bwMode="auto">
              <a:xfrm>
                <a:off x="4024592" y="1777822"/>
                <a:ext cx="6684" cy="1910"/>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0 w 7"/>
                  <a:gd name="T11" fmla="*/ 0 h 2"/>
                  <a:gd name="T12" fmla="*/ 0 w 7"/>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
                    <a:moveTo>
                      <a:pt x="7" y="2"/>
                    </a:moveTo>
                    <a:lnTo>
                      <a:pt x="6" y="1"/>
                    </a:lnTo>
                    <a:lnTo>
                      <a:pt x="5" y="1"/>
                    </a:lnTo>
                    <a:lnTo>
                      <a:pt x="4"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7" name="Freeform 837"/>
              <p:cNvSpPr>
                <a:spLocks/>
              </p:cNvSpPr>
              <p:nvPr/>
            </p:nvSpPr>
            <p:spPr bwMode="auto">
              <a:xfrm>
                <a:off x="4009314" y="1777822"/>
                <a:ext cx="6684" cy="1910"/>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2147483647 h 2"/>
                  <a:gd name="T12" fmla="*/ 2147483647 w 7"/>
                  <a:gd name="T13" fmla="*/ 2147483647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
                    <a:moveTo>
                      <a:pt x="7" y="1"/>
                    </a:moveTo>
                    <a:lnTo>
                      <a:pt x="7" y="2"/>
                    </a:lnTo>
                    <a:lnTo>
                      <a:pt x="6" y="2"/>
                    </a:lnTo>
                    <a:lnTo>
                      <a:pt x="5" y="2"/>
                    </a:lnTo>
                    <a:lnTo>
                      <a:pt x="4"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8" name="Freeform 838"/>
              <p:cNvSpPr>
                <a:spLocks/>
              </p:cNvSpPr>
              <p:nvPr/>
            </p:nvSpPr>
            <p:spPr bwMode="auto">
              <a:xfrm>
                <a:off x="3999766" y="1767319"/>
                <a:ext cx="7639" cy="4774"/>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2147483647 w 8"/>
                  <a:gd name="T13" fmla="*/ 2147483647 h 5"/>
                  <a:gd name="T14" fmla="*/ 2147483647 w 8"/>
                  <a:gd name="T15" fmla="*/ 2147483647 h 5"/>
                  <a:gd name="T16" fmla="*/ 0 w 8"/>
                  <a:gd name="T17" fmla="*/ 0 h 5"/>
                  <a:gd name="T18" fmla="*/ 0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5">
                    <a:moveTo>
                      <a:pt x="8" y="5"/>
                    </a:moveTo>
                    <a:lnTo>
                      <a:pt x="6" y="2"/>
                    </a:lnTo>
                    <a:lnTo>
                      <a:pt x="6" y="4"/>
                    </a:lnTo>
                    <a:lnTo>
                      <a:pt x="5" y="4"/>
                    </a:lnTo>
                    <a:lnTo>
                      <a:pt x="4" y="2"/>
                    </a:lnTo>
                    <a:lnTo>
                      <a:pt x="3" y="2"/>
                    </a:lnTo>
                    <a:lnTo>
                      <a:pt x="2" y="2"/>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79" name="Freeform 839"/>
              <p:cNvSpPr>
                <a:spLocks/>
              </p:cNvSpPr>
              <p:nvPr/>
            </p:nvSpPr>
            <p:spPr bwMode="auto">
              <a:xfrm>
                <a:off x="3986398" y="1768273"/>
                <a:ext cx="7639" cy="2865"/>
              </a:xfrm>
              <a:custGeom>
                <a:avLst/>
                <a:gdLst>
                  <a:gd name="T0" fmla="*/ 2147483647 w 8"/>
                  <a:gd name="T1" fmla="*/ 2147483647 h 3"/>
                  <a:gd name="T2" fmla="*/ 2147483647 w 8"/>
                  <a:gd name="T3" fmla="*/ 2147483647 h 3"/>
                  <a:gd name="T4" fmla="*/ 2147483647 w 8"/>
                  <a:gd name="T5" fmla="*/ 2147483647 h 3"/>
                  <a:gd name="T6" fmla="*/ 2147483647 w 8"/>
                  <a:gd name="T7" fmla="*/ 2147483647 h 3"/>
                  <a:gd name="T8" fmla="*/ 0 w 8"/>
                  <a:gd name="T9" fmla="*/ 0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8" y="3"/>
                    </a:moveTo>
                    <a:lnTo>
                      <a:pt x="7" y="3"/>
                    </a:lnTo>
                    <a:lnTo>
                      <a:pt x="5"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0" name="Freeform 840"/>
              <p:cNvSpPr>
                <a:spLocks/>
              </p:cNvSpPr>
              <p:nvPr/>
            </p:nvSpPr>
            <p:spPr bwMode="auto">
              <a:xfrm>
                <a:off x="4050373" y="1966883"/>
                <a:ext cx="5729" cy="1910"/>
              </a:xfrm>
              <a:custGeom>
                <a:avLst/>
                <a:gdLst>
                  <a:gd name="T0" fmla="*/ 2147483647 w 6"/>
                  <a:gd name="T1" fmla="*/ 2147483647 h 2"/>
                  <a:gd name="T2" fmla="*/ 2147483647 w 6"/>
                  <a:gd name="T3" fmla="*/ 2147483647 h 2"/>
                  <a:gd name="T4" fmla="*/ 2147483647 w 6"/>
                  <a:gd name="T5" fmla="*/ 2147483647 h 2"/>
                  <a:gd name="T6" fmla="*/ 2147483647 w 6"/>
                  <a:gd name="T7" fmla="*/ 2147483647 h 2"/>
                  <a:gd name="T8" fmla="*/ 2147483647 w 6"/>
                  <a:gd name="T9" fmla="*/ 0 h 2"/>
                  <a:gd name="T10" fmla="*/ 2147483647 w 6"/>
                  <a:gd name="T11" fmla="*/ 0 h 2"/>
                  <a:gd name="T12" fmla="*/ 2147483647 w 6"/>
                  <a:gd name="T13" fmla="*/ 2147483647 h 2"/>
                  <a:gd name="T14" fmla="*/ 2147483647 w 6"/>
                  <a:gd name="T15" fmla="*/ 2147483647 h 2"/>
                  <a:gd name="T16" fmla="*/ 0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
                    <a:moveTo>
                      <a:pt x="6" y="2"/>
                    </a:moveTo>
                    <a:lnTo>
                      <a:pt x="5" y="2"/>
                    </a:lnTo>
                    <a:lnTo>
                      <a:pt x="4" y="2"/>
                    </a:lnTo>
                    <a:lnTo>
                      <a:pt x="4" y="0"/>
                    </a:lnTo>
                    <a:lnTo>
                      <a:pt x="1" y="0"/>
                    </a:lnTo>
                    <a:lnTo>
                      <a:pt x="2"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1" name="Freeform 841"/>
              <p:cNvSpPr>
                <a:spLocks/>
              </p:cNvSpPr>
              <p:nvPr/>
            </p:nvSpPr>
            <p:spPr bwMode="auto">
              <a:xfrm>
                <a:off x="4033185" y="1961154"/>
                <a:ext cx="7639" cy="2865"/>
              </a:xfrm>
              <a:custGeom>
                <a:avLst/>
                <a:gdLst>
                  <a:gd name="T0" fmla="*/ 2147483647 w 8"/>
                  <a:gd name="T1" fmla="*/ 2147483647 h 3"/>
                  <a:gd name="T2" fmla="*/ 2147483647 w 8"/>
                  <a:gd name="T3" fmla="*/ 2147483647 h 3"/>
                  <a:gd name="T4" fmla="*/ 2147483647 w 8"/>
                  <a:gd name="T5" fmla="*/ 0 h 3"/>
                  <a:gd name="T6" fmla="*/ 2147483647 w 8"/>
                  <a:gd name="T7" fmla="*/ 2147483647 h 3"/>
                  <a:gd name="T8" fmla="*/ 0 w 8"/>
                  <a:gd name="T9" fmla="*/ 2147483647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8" y="3"/>
                    </a:moveTo>
                    <a:lnTo>
                      <a:pt x="5" y="1"/>
                    </a:lnTo>
                    <a:lnTo>
                      <a:pt x="2" y="0"/>
                    </a:lnTo>
                    <a:lnTo>
                      <a:pt x="1" y="1"/>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2" name="Freeform 842"/>
              <p:cNvSpPr>
                <a:spLocks/>
              </p:cNvSpPr>
              <p:nvPr/>
            </p:nvSpPr>
            <p:spPr bwMode="auto">
              <a:xfrm>
                <a:off x="4023637" y="1954471"/>
                <a:ext cx="3819" cy="4774"/>
              </a:xfrm>
              <a:custGeom>
                <a:avLst/>
                <a:gdLst>
                  <a:gd name="T0" fmla="*/ 2147483647 w 4"/>
                  <a:gd name="T1" fmla="*/ 2147483647 h 5"/>
                  <a:gd name="T2" fmla="*/ 2147483647 w 4"/>
                  <a:gd name="T3" fmla="*/ 0 h 5"/>
                  <a:gd name="T4" fmla="*/ 2147483647 w 4"/>
                  <a:gd name="T5" fmla="*/ 0 h 5"/>
                  <a:gd name="T6" fmla="*/ 0 w 4"/>
                  <a:gd name="T7" fmla="*/ 0 h 5"/>
                  <a:gd name="T8" fmla="*/ 0 w 4"/>
                  <a:gd name="T9" fmla="*/ 0 h 5"/>
                  <a:gd name="T10" fmla="*/ 0 w 4"/>
                  <a:gd name="T11" fmla="*/ 2147483647 h 5"/>
                  <a:gd name="T12" fmla="*/ 0 w 4"/>
                  <a:gd name="T13" fmla="*/ 2147483647 h 5"/>
                  <a:gd name="T14" fmla="*/ 0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1"/>
                    </a:moveTo>
                    <a:lnTo>
                      <a:pt x="4" y="0"/>
                    </a:lnTo>
                    <a:lnTo>
                      <a:pt x="1" y="0"/>
                    </a:lnTo>
                    <a:lnTo>
                      <a:pt x="0" y="0"/>
                    </a:lnTo>
                    <a:lnTo>
                      <a:pt x="0" y="4"/>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3" name="Freeform 843"/>
              <p:cNvSpPr>
                <a:spLocks/>
              </p:cNvSpPr>
              <p:nvPr/>
            </p:nvSpPr>
            <p:spPr bwMode="auto">
              <a:xfrm>
                <a:off x="4017908" y="1965929"/>
                <a:ext cx="7639" cy="4774"/>
              </a:xfrm>
              <a:custGeom>
                <a:avLst/>
                <a:gdLst>
                  <a:gd name="T0" fmla="*/ 2147483647 w 8"/>
                  <a:gd name="T1" fmla="*/ 0 h 5"/>
                  <a:gd name="T2" fmla="*/ 2147483647 w 8"/>
                  <a:gd name="T3" fmla="*/ 2147483647 h 5"/>
                  <a:gd name="T4" fmla="*/ 2147483647 w 8"/>
                  <a:gd name="T5" fmla="*/ 2147483647 h 5"/>
                  <a:gd name="T6" fmla="*/ 0 w 8"/>
                  <a:gd name="T7" fmla="*/ 2147483647 h 5"/>
                  <a:gd name="T8" fmla="*/ 0 w 8"/>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0"/>
                    </a:moveTo>
                    <a:lnTo>
                      <a:pt x="7" y="1"/>
                    </a:lnTo>
                    <a:lnTo>
                      <a:pt x="2" y="3"/>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4" name="Freeform 844"/>
              <p:cNvSpPr>
                <a:spLocks/>
              </p:cNvSpPr>
              <p:nvPr/>
            </p:nvSpPr>
            <p:spPr bwMode="auto">
              <a:xfrm>
                <a:off x="4007405" y="1976432"/>
                <a:ext cx="4774" cy="4775"/>
              </a:xfrm>
              <a:custGeom>
                <a:avLst/>
                <a:gdLst>
                  <a:gd name="T0" fmla="*/ 2147483647 w 5"/>
                  <a:gd name="T1" fmla="*/ 0 h 5"/>
                  <a:gd name="T2" fmla="*/ 2147483647 w 5"/>
                  <a:gd name="T3" fmla="*/ 2147483647 h 5"/>
                  <a:gd name="T4" fmla="*/ 2147483647 w 5"/>
                  <a:gd name="T5" fmla="*/ 2147483647 h 5"/>
                  <a:gd name="T6" fmla="*/ 2147483647 w 5"/>
                  <a:gd name="T7" fmla="*/ 2147483647 h 5"/>
                  <a:gd name="T8" fmla="*/ 0 w 5"/>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3" y="1"/>
                    </a:lnTo>
                    <a:lnTo>
                      <a:pt x="3" y="5"/>
                    </a:lnTo>
                    <a:lnTo>
                      <a:pt x="2" y="5"/>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5" name="Freeform 845"/>
              <p:cNvSpPr>
                <a:spLocks/>
              </p:cNvSpPr>
              <p:nvPr/>
            </p:nvSpPr>
            <p:spPr bwMode="auto">
              <a:xfrm>
                <a:off x="3994037" y="1968793"/>
                <a:ext cx="7639" cy="3819"/>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0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8" y="4"/>
                    </a:moveTo>
                    <a:lnTo>
                      <a:pt x="8" y="4"/>
                    </a:lnTo>
                    <a:lnTo>
                      <a:pt x="4" y="4"/>
                    </a:lnTo>
                    <a:lnTo>
                      <a:pt x="1"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6" name="Freeform 846"/>
              <p:cNvSpPr>
                <a:spLocks/>
              </p:cNvSpPr>
              <p:nvPr/>
            </p:nvSpPr>
            <p:spPr bwMode="auto">
              <a:xfrm>
                <a:off x="3983533" y="1955425"/>
                <a:ext cx="5729" cy="8594"/>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w 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9">
                    <a:moveTo>
                      <a:pt x="6" y="9"/>
                    </a:moveTo>
                    <a:lnTo>
                      <a:pt x="5" y="7"/>
                    </a:lnTo>
                    <a:lnTo>
                      <a:pt x="4" y="5"/>
                    </a:lnTo>
                    <a:lnTo>
                      <a:pt x="3"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7" name="Freeform 847"/>
              <p:cNvSpPr>
                <a:spLocks/>
              </p:cNvSpPr>
              <p:nvPr/>
            </p:nvSpPr>
            <p:spPr bwMode="auto">
              <a:xfrm>
                <a:off x="3977804" y="1959245"/>
                <a:ext cx="955" cy="9549"/>
              </a:xfrm>
              <a:custGeom>
                <a:avLst/>
                <a:gdLst>
                  <a:gd name="T0" fmla="*/ 0 w 1"/>
                  <a:gd name="T1" fmla="*/ 0 h 10"/>
                  <a:gd name="T2" fmla="*/ 0 w 1"/>
                  <a:gd name="T3" fmla="*/ 0 h 10"/>
                  <a:gd name="T4" fmla="*/ 0 w 1"/>
                  <a:gd name="T5" fmla="*/ 2147483647 h 10"/>
                  <a:gd name="T6" fmla="*/ 0 w 1"/>
                  <a:gd name="T7" fmla="*/ 2147483647 h 10"/>
                  <a:gd name="T8" fmla="*/ 2147483647 w 1"/>
                  <a:gd name="T9" fmla="*/ 2147483647 h 10"/>
                  <a:gd name="T10" fmla="*/ 2147483647 w 1"/>
                  <a:gd name="T11" fmla="*/ 2147483647 h 10"/>
                  <a:gd name="T12" fmla="*/ 2147483647 w 1"/>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0">
                    <a:moveTo>
                      <a:pt x="0" y="0"/>
                    </a:moveTo>
                    <a:lnTo>
                      <a:pt x="0" y="0"/>
                    </a:lnTo>
                    <a:lnTo>
                      <a:pt x="0" y="1"/>
                    </a:lnTo>
                    <a:lnTo>
                      <a:pt x="0" y="3"/>
                    </a:lnTo>
                    <a:lnTo>
                      <a:pt x="1" y="6"/>
                    </a:lnTo>
                    <a:lnTo>
                      <a:pt x="1"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8" name="Freeform 848"/>
              <p:cNvSpPr>
                <a:spLocks/>
              </p:cNvSpPr>
              <p:nvPr/>
            </p:nvSpPr>
            <p:spPr bwMode="auto">
              <a:xfrm>
                <a:off x="3978759" y="1977387"/>
                <a:ext cx="1910" cy="8593"/>
              </a:xfrm>
              <a:custGeom>
                <a:avLst/>
                <a:gdLst>
                  <a:gd name="T0" fmla="*/ 2147483647 w 2"/>
                  <a:gd name="T1" fmla="*/ 0 h 9"/>
                  <a:gd name="T2" fmla="*/ 2147483647 w 2"/>
                  <a:gd name="T3" fmla="*/ 2147483647 h 9"/>
                  <a:gd name="T4" fmla="*/ 0 w 2"/>
                  <a:gd name="T5" fmla="*/ 2147483647 h 9"/>
                  <a:gd name="T6" fmla="*/ 0 w 2"/>
                  <a:gd name="T7" fmla="*/ 2147483647 h 9"/>
                  <a:gd name="T8" fmla="*/ 0 w 2"/>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9">
                    <a:moveTo>
                      <a:pt x="2" y="0"/>
                    </a:moveTo>
                    <a:lnTo>
                      <a:pt x="2" y="4"/>
                    </a:lnTo>
                    <a:lnTo>
                      <a:pt x="0" y="5"/>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89" name="Freeform 849"/>
              <p:cNvSpPr>
                <a:spLocks/>
              </p:cNvSpPr>
              <p:nvPr/>
            </p:nvSpPr>
            <p:spPr bwMode="auto">
              <a:xfrm>
                <a:off x="3975894" y="1993619"/>
                <a:ext cx="7639" cy="3819"/>
              </a:xfrm>
              <a:custGeom>
                <a:avLst/>
                <a:gdLst>
                  <a:gd name="T0" fmla="*/ 2147483647 w 8"/>
                  <a:gd name="T1" fmla="*/ 0 h 4"/>
                  <a:gd name="T2" fmla="*/ 2147483647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0 w 8"/>
                  <a:gd name="T15" fmla="*/ 2147483647 h 4"/>
                  <a:gd name="T16" fmla="*/ 0 w 8"/>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7" y="0"/>
                    </a:moveTo>
                    <a:lnTo>
                      <a:pt x="8" y="2"/>
                    </a:lnTo>
                    <a:lnTo>
                      <a:pt x="6" y="3"/>
                    </a:lnTo>
                    <a:lnTo>
                      <a:pt x="5" y="3"/>
                    </a:lnTo>
                    <a:lnTo>
                      <a:pt x="2" y="3"/>
                    </a:lnTo>
                    <a:lnTo>
                      <a:pt x="1" y="4"/>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0" name="Freeform 850"/>
              <p:cNvSpPr>
                <a:spLocks/>
              </p:cNvSpPr>
              <p:nvPr/>
            </p:nvSpPr>
            <p:spPr bwMode="auto">
              <a:xfrm>
                <a:off x="3975894" y="2006033"/>
                <a:ext cx="1910" cy="7639"/>
              </a:xfrm>
              <a:custGeom>
                <a:avLst/>
                <a:gdLst>
                  <a:gd name="T0" fmla="*/ 2147483647 w 2"/>
                  <a:gd name="T1" fmla="*/ 0 h 8"/>
                  <a:gd name="T2" fmla="*/ 2147483647 w 2"/>
                  <a:gd name="T3" fmla="*/ 0 h 8"/>
                  <a:gd name="T4" fmla="*/ 0 w 2"/>
                  <a:gd name="T5" fmla="*/ 2147483647 h 8"/>
                  <a:gd name="T6" fmla="*/ 0 w 2"/>
                  <a:gd name="T7" fmla="*/ 2147483647 h 8"/>
                  <a:gd name="T8" fmla="*/ 2147483647 w 2"/>
                  <a:gd name="T9" fmla="*/ 2147483647 h 8"/>
                  <a:gd name="T10" fmla="*/ 2147483647 w 2"/>
                  <a:gd name="T11" fmla="*/ 2147483647 h 8"/>
                  <a:gd name="T12" fmla="*/ 0 w 2"/>
                  <a:gd name="T13" fmla="*/ 2147483647 h 8"/>
                  <a:gd name="T14" fmla="*/ 0 w 2"/>
                  <a:gd name="T15" fmla="*/ 2147483647 h 8"/>
                  <a:gd name="T16" fmla="*/ 0 w 2"/>
                  <a:gd name="T17" fmla="*/ 2147483647 h 8"/>
                  <a:gd name="T18" fmla="*/ 2147483647 w 2"/>
                  <a:gd name="T19" fmla="*/ 2147483647 h 8"/>
                  <a:gd name="T20" fmla="*/ 2147483647 w 2"/>
                  <a:gd name="T21" fmla="*/ 2147483647 h 8"/>
                  <a:gd name="T22" fmla="*/ 2147483647 w 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8">
                    <a:moveTo>
                      <a:pt x="1" y="0"/>
                    </a:moveTo>
                    <a:lnTo>
                      <a:pt x="1" y="0"/>
                    </a:lnTo>
                    <a:lnTo>
                      <a:pt x="0" y="1"/>
                    </a:lnTo>
                    <a:lnTo>
                      <a:pt x="1" y="1"/>
                    </a:lnTo>
                    <a:lnTo>
                      <a:pt x="1" y="2"/>
                    </a:lnTo>
                    <a:lnTo>
                      <a:pt x="0" y="3"/>
                    </a:lnTo>
                    <a:lnTo>
                      <a:pt x="0" y="5"/>
                    </a:lnTo>
                    <a:lnTo>
                      <a:pt x="1" y="6"/>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1" name="Freeform 851"/>
              <p:cNvSpPr>
                <a:spLocks/>
              </p:cNvSpPr>
              <p:nvPr/>
            </p:nvSpPr>
            <p:spPr bwMode="auto">
              <a:xfrm>
                <a:off x="3976849" y="2023220"/>
                <a:ext cx="1910" cy="8593"/>
              </a:xfrm>
              <a:custGeom>
                <a:avLst/>
                <a:gdLst>
                  <a:gd name="T0" fmla="*/ 0 w 2"/>
                  <a:gd name="T1" fmla="*/ 0 h 9"/>
                  <a:gd name="T2" fmla="*/ 0 w 2"/>
                  <a:gd name="T3" fmla="*/ 2147483647 h 9"/>
                  <a:gd name="T4" fmla="*/ 2147483647 w 2"/>
                  <a:gd name="T5" fmla="*/ 2147483647 h 9"/>
                  <a:gd name="T6" fmla="*/ 2147483647 w 2"/>
                  <a:gd name="T7" fmla="*/ 2147483647 h 9"/>
                  <a:gd name="T8" fmla="*/ 2147483647 w 2"/>
                  <a:gd name="T9" fmla="*/ 2147483647 h 9"/>
                  <a:gd name="T10" fmla="*/ 0 w 2"/>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0" y="0"/>
                    </a:moveTo>
                    <a:lnTo>
                      <a:pt x="0" y="3"/>
                    </a:lnTo>
                    <a:lnTo>
                      <a:pt x="1" y="5"/>
                    </a:lnTo>
                    <a:lnTo>
                      <a:pt x="2" y="6"/>
                    </a:lnTo>
                    <a:lnTo>
                      <a:pt x="1" y="9"/>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2" name="Freeform 852"/>
              <p:cNvSpPr>
                <a:spLocks/>
              </p:cNvSpPr>
              <p:nvPr/>
            </p:nvSpPr>
            <p:spPr bwMode="auto">
              <a:xfrm>
                <a:off x="3971120" y="2039453"/>
                <a:ext cx="955" cy="8594"/>
              </a:xfrm>
              <a:custGeom>
                <a:avLst/>
                <a:gdLst>
                  <a:gd name="T0" fmla="*/ 2147483647 w 1"/>
                  <a:gd name="T1" fmla="*/ 0 h 9"/>
                  <a:gd name="T2" fmla="*/ 2147483647 w 1"/>
                  <a:gd name="T3" fmla="*/ 0 h 9"/>
                  <a:gd name="T4" fmla="*/ 0 w 1"/>
                  <a:gd name="T5" fmla="*/ 2147483647 h 9"/>
                  <a:gd name="T6" fmla="*/ 0 w 1"/>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
                    <a:moveTo>
                      <a:pt x="1" y="0"/>
                    </a:moveTo>
                    <a:lnTo>
                      <a:pt x="1" y="0"/>
                    </a:lnTo>
                    <a:lnTo>
                      <a:pt x="0" y="6"/>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3" name="Freeform 853"/>
              <p:cNvSpPr>
                <a:spLocks/>
              </p:cNvSpPr>
              <p:nvPr/>
            </p:nvSpPr>
            <p:spPr bwMode="auto">
              <a:xfrm>
                <a:off x="3956797" y="2049001"/>
                <a:ext cx="6684" cy="3819"/>
              </a:xfrm>
              <a:custGeom>
                <a:avLst/>
                <a:gdLst>
                  <a:gd name="T0" fmla="*/ 2147483647 w 7"/>
                  <a:gd name="T1" fmla="*/ 2147483647 h 4"/>
                  <a:gd name="T2" fmla="*/ 2147483647 w 7"/>
                  <a:gd name="T3" fmla="*/ 0 h 4"/>
                  <a:gd name="T4" fmla="*/ 2147483647 w 7"/>
                  <a:gd name="T5" fmla="*/ 0 h 4"/>
                  <a:gd name="T6" fmla="*/ 2147483647 w 7"/>
                  <a:gd name="T7" fmla="*/ 0 h 4"/>
                  <a:gd name="T8" fmla="*/ 2147483647 w 7"/>
                  <a:gd name="T9" fmla="*/ 2147483647 h 4"/>
                  <a:gd name="T10" fmla="*/ 2147483647 w 7"/>
                  <a:gd name="T11" fmla="*/ 2147483647 h 4"/>
                  <a:gd name="T12" fmla="*/ 0 w 7"/>
                  <a:gd name="T13" fmla="*/ 2147483647 h 4"/>
                  <a:gd name="T14" fmla="*/ 0 w 7"/>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4">
                    <a:moveTo>
                      <a:pt x="7" y="1"/>
                    </a:moveTo>
                    <a:lnTo>
                      <a:pt x="6" y="0"/>
                    </a:lnTo>
                    <a:lnTo>
                      <a:pt x="2" y="0"/>
                    </a:lnTo>
                    <a:lnTo>
                      <a:pt x="1" y="1"/>
                    </a:lnTo>
                    <a:lnTo>
                      <a:pt x="1" y="3"/>
                    </a:lnTo>
                    <a:lnTo>
                      <a:pt x="0" y="4"/>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4" name="Freeform 854"/>
              <p:cNvSpPr>
                <a:spLocks/>
              </p:cNvSpPr>
              <p:nvPr/>
            </p:nvSpPr>
            <p:spPr bwMode="auto">
              <a:xfrm>
                <a:off x="3941519" y="2054730"/>
                <a:ext cx="8594" cy="955"/>
              </a:xfrm>
              <a:custGeom>
                <a:avLst/>
                <a:gdLst>
                  <a:gd name="T0" fmla="*/ 2147483647 w 9"/>
                  <a:gd name="T1" fmla="*/ 0 h 1"/>
                  <a:gd name="T2" fmla="*/ 2147483647 w 9"/>
                  <a:gd name="T3" fmla="*/ 0 h 1"/>
                  <a:gd name="T4" fmla="*/ 2147483647 w 9"/>
                  <a:gd name="T5" fmla="*/ 2147483647 h 1"/>
                  <a:gd name="T6" fmla="*/ 0 w 9"/>
                  <a:gd name="T7" fmla="*/ 2147483647 h 1"/>
                  <a:gd name="T8" fmla="*/ 0 w 9"/>
                  <a:gd name="T9" fmla="*/ 2147483647 h 1"/>
                  <a:gd name="T10" fmla="*/ 0 w 9"/>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
                    <a:moveTo>
                      <a:pt x="9" y="0"/>
                    </a:moveTo>
                    <a:lnTo>
                      <a:pt x="9" y="0"/>
                    </a:lnTo>
                    <a:lnTo>
                      <a:pt x="1" y="1"/>
                    </a:lnTo>
                    <a:lnTo>
                      <a:pt x="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5" name="Freeform 855"/>
              <p:cNvSpPr>
                <a:spLocks/>
              </p:cNvSpPr>
              <p:nvPr/>
            </p:nvSpPr>
            <p:spPr bwMode="auto">
              <a:xfrm>
                <a:off x="3929106" y="2059505"/>
                <a:ext cx="6684" cy="4774"/>
              </a:xfrm>
              <a:custGeom>
                <a:avLst/>
                <a:gdLst>
                  <a:gd name="T0" fmla="*/ 2147483647 w 7"/>
                  <a:gd name="T1" fmla="*/ 0 h 5"/>
                  <a:gd name="T2" fmla="*/ 2147483647 w 7"/>
                  <a:gd name="T3" fmla="*/ 0 h 5"/>
                  <a:gd name="T4" fmla="*/ 2147483647 w 7"/>
                  <a:gd name="T5" fmla="*/ 2147483647 h 5"/>
                  <a:gd name="T6" fmla="*/ 0 w 7"/>
                  <a:gd name="T7" fmla="*/ 2147483647 h 5"/>
                  <a:gd name="T8" fmla="*/ 0 w 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0"/>
                    </a:moveTo>
                    <a:lnTo>
                      <a:pt x="7" y="0"/>
                    </a:lnTo>
                    <a:lnTo>
                      <a:pt x="3" y="1"/>
                    </a:lnTo>
                    <a:lnTo>
                      <a:pt x="0" y="4"/>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6" name="Freeform 856"/>
              <p:cNvSpPr>
                <a:spLocks/>
              </p:cNvSpPr>
              <p:nvPr/>
            </p:nvSpPr>
            <p:spPr bwMode="auto">
              <a:xfrm>
                <a:off x="3918603" y="2066188"/>
                <a:ext cx="6684" cy="3819"/>
              </a:xfrm>
              <a:custGeom>
                <a:avLst/>
                <a:gdLst>
                  <a:gd name="T0" fmla="*/ 2147483647 w 7"/>
                  <a:gd name="T1" fmla="*/ 0 h 4"/>
                  <a:gd name="T2" fmla="*/ 2147483647 w 7"/>
                  <a:gd name="T3" fmla="*/ 0 h 4"/>
                  <a:gd name="T4" fmla="*/ 2147483647 w 7"/>
                  <a:gd name="T5" fmla="*/ 0 h 4"/>
                  <a:gd name="T6" fmla="*/ 0 w 7"/>
                  <a:gd name="T7" fmla="*/ 2147483647 h 4"/>
                  <a:gd name="T8" fmla="*/ 0 w 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0"/>
                    </a:moveTo>
                    <a:lnTo>
                      <a:pt x="5" y="0"/>
                    </a:lnTo>
                    <a:lnTo>
                      <a:pt x="1" y="0"/>
                    </a:lnTo>
                    <a:lnTo>
                      <a:pt x="0" y="3"/>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7" name="Freeform 857"/>
              <p:cNvSpPr>
                <a:spLocks/>
              </p:cNvSpPr>
              <p:nvPr/>
            </p:nvSpPr>
            <p:spPr bwMode="auto">
              <a:xfrm>
                <a:off x="3908100" y="2079556"/>
                <a:ext cx="7639" cy="4775"/>
              </a:xfrm>
              <a:custGeom>
                <a:avLst/>
                <a:gdLst>
                  <a:gd name="T0" fmla="*/ 2147483647 w 8"/>
                  <a:gd name="T1" fmla="*/ 0 h 5"/>
                  <a:gd name="T2" fmla="*/ 2147483647 w 8"/>
                  <a:gd name="T3" fmla="*/ 2147483647 h 5"/>
                  <a:gd name="T4" fmla="*/ 0 w 8"/>
                  <a:gd name="T5" fmla="*/ 2147483647 h 5"/>
                  <a:gd name="T6" fmla="*/ 0 60000 65536"/>
                  <a:gd name="T7" fmla="*/ 0 60000 65536"/>
                  <a:gd name="T8" fmla="*/ 0 60000 65536"/>
                </a:gdLst>
                <a:ahLst/>
                <a:cxnLst>
                  <a:cxn ang="T6">
                    <a:pos x="T0" y="T1"/>
                  </a:cxn>
                  <a:cxn ang="T7">
                    <a:pos x="T2" y="T3"/>
                  </a:cxn>
                  <a:cxn ang="T8">
                    <a:pos x="T4" y="T5"/>
                  </a:cxn>
                </a:cxnLst>
                <a:rect l="0" t="0" r="r" b="b"/>
                <a:pathLst>
                  <a:path w="8" h="5">
                    <a:moveTo>
                      <a:pt x="8" y="0"/>
                    </a:moveTo>
                    <a:lnTo>
                      <a:pt x="6" y="1"/>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8" name="Freeform 858"/>
              <p:cNvSpPr>
                <a:spLocks/>
              </p:cNvSpPr>
              <p:nvPr/>
            </p:nvSpPr>
            <p:spPr bwMode="auto">
              <a:xfrm>
                <a:off x="3897596" y="2085286"/>
                <a:ext cx="1910" cy="6684"/>
              </a:xfrm>
              <a:custGeom>
                <a:avLst/>
                <a:gdLst>
                  <a:gd name="T0" fmla="*/ 2147483647 w 2"/>
                  <a:gd name="T1" fmla="*/ 0 h 7"/>
                  <a:gd name="T2" fmla="*/ 2147483647 w 2"/>
                  <a:gd name="T3" fmla="*/ 2147483647 h 7"/>
                  <a:gd name="T4" fmla="*/ 2147483647 w 2"/>
                  <a:gd name="T5" fmla="*/ 0 h 7"/>
                  <a:gd name="T6" fmla="*/ 0 w 2"/>
                  <a:gd name="T7" fmla="*/ 0 h 7"/>
                  <a:gd name="T8" fmla="*/ 0 w 2"/>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2" y="0"/>
                    </a:moveTo>
                    <a:lnTo>
                      <a:pt x="2" y="1"/>
                    </a:lnTo>
                    <a:lnTo>
                      <a:pt x="1" y="0"/>
                    </a:lnTo>
                    <a:lnTo>
                      <a:pt x="0" y="0"/>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599" name="Freeform 859"/>
              <p:cNvSpPr>
                <a:spLocks/>
              </p:cNvSpPr>
              <p:nvPr/>
            </p:nvSpPr>
            <p:spPr bwMode="auto">
              <a:xfrm>
                <a:off x="3901415" y="2100563"/>
                <a:ext cx="4775" cy="6684"/>
              </a:xfrm>
              <a:custGeom>
                <a:avLst/>
                <a:gdLst>
                  <a:gd name="T0" fmla="*/ 0 w 5"/>
                  <a:gd name="T1" fmla="*/ 0 h 7"/>
                  <a:gd name="T2" fmla="*/ 0 w 5"/>
                  <a:gd name="T3" fmla="*/ 2147483647 h 7"/>
                  <a:gd name="T4" fmla="*/ 0 w 5"/>
                  <a:gd name="T5" fmla="*/ 2147483647 h 7"/>
                  <a:gd name="T6" fmla="*/ 2147483647 w 5"/>
                  <a:gd name="T7" fmla="*/ 2147483647 h 7"/>
                  <a:gd name="T8" fmla="*/ 2147483647 w 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0"/>
                    </a:moveTo>
                    <a:lnTo>
                      <a:pt x="0" y="1"/>
                    </a:lnTo>
                    <a:lnTo>
                      <a:pt x="0" y="4"/>
                    </a:lnTo>
                    <a:lnTo>
                      <a:pt x="2" y="6"/>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0" name="Freeform 860"/>
              <p:cNvSpPr>
                <a:spLocks/>
              </p:cNvSpPr>
              <p:nvPr/>
            </p:nvSpPr>
            <p:spPr bwMode="auto">
              <a:xfrm>
                <a:off x="3910964" y="2111067"/>
                <a:ext cx="3819" cy="8593"/>
              </a:xfrm>
              <a:custGeom>
                <a:avLst/>
                <a:gdLst>
                  <a:gd name="T0" fmla="*/ 0 w 4"/>
                  <a:gd name="T1" fmla="*/ 0 h 9"/>
                  <a:gd name="T2" fmla="*/ 2147483647 w 4"/>
                  <a:gd name="T3" fmla="*/ 2147483647 h 9"/>
                  <a:gd name="T4" fmla="*/ 2147483647 w 4"/>
                  <a:gd name="T5" fmla="*/ 2147483647 h 9"/>
                  <a:gd name="T6" fmla="*/ 2147483647 w 4"/>
                  <a:gd name="T7" fmla="*/ 2147483647 h 9"/>
                  <a:gd name="T8" fmla="*/ 2147483647 w 4"/>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0"/>
                    </a:moveTo>
                    <a:lnTo>
                      <a:pt x="3" y="2"/>
                    </a:lnTo>
                    <a:lnTo>
                      <a:pt x="4" y="5"/>
                    </a:lnTo>
                    <a:lnTo>
                      <a:pt x="4" y="6"/>
                    </a:lnTo>
                    <a:lnTo>
                      <a:pt x="4"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1" name="Freeform 861"/>
              <p:cNvSpPr>
                <a:spLocks/>
              </p:cNvSpPr>
              <p:nvPr/>
            </p:nvSpPr>
            <p:spPr bwMode="auto">
              <a:xfrm>
                <a:off x="3916693" y="2127299"/>
                <a:ext cx="6684" cy="8594"/>
              </a:xfrm>
              <a:custGeom>
                <a:avLst/>
                <a:gdLst>
                  <a:gd name="T0" fmla="*/ 0 w 7"/>
                  <a:gd name="T1" fmla="*/ 0 h 9"/>
                  <a:gd name="T2" fmla="*/ 2147483647 w 7"/>
                  <a:gd name="T3" fmla="*/ 2147483647 h 9"/>
                  <a:gd name="T4" fmla="*/ 2147483647 w 7"/>
                  <a:gd name="T5" fmla="*/ 2147483647 h 9"/>
                  <a:gd name="T6" fmla="*/ 2147483647 w 7"/>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0" y="0"/>
                    </a:moveTo>
                    <a:lnTo>
                      <a:pt x="3" y="4"/>
                    </a:lnTo>
                    <a:lnTo>
                      <a:pt x="5" y="7"/>
                    </a:lnTo>
                    <a:lnTo>
                      <a:pt x="7"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2" name="Freeform 862"/>
              <p:cNvSpPr>
                <a:spLocks/>
              </p:cNvSpPr>
              <p:nvPr/>
            </p:nvSpPr>
            <p:spPr bwMode="auto">
              <a:xfrm>
                <a:off x="3925287" y="2143532"/>
                <a:ext cx="1910" cy="8593"/>
              </a:xfrm>
              <a:custGeom>
                <a:avLst/>
                <a:gdLst>
                  <a:gd name="T0" fmla="*/ 2147483647 w 2"/>
                  <a:gd name="T1" fmla="*/ 0 h 9"/>
                  <a:gd name="T2" fmla="*/ 2147483647 w 2"/>
                  <a:gd name="T3" fmla="*/ 2147483647 h 9"/>
                  <a:gd name="T4" fmla="*/ 2147483647 w 2"/>
                  <a:gd name="T5" fmla="*/ 2147483647 h 9"/>
                  <a:gd name="T6" fmla="*/ 2147483647 w 2"/>
                  <a:gd name="T7" fmla="*/ 2147483647 h 9"/>
                  <a:gd name="T8" fmla="*/ 0 w 2"/>
                  <a:gd name="T9" fmla="*/ 2147483647 h 9"/>
                  <a:gd name="T10" fmla="*/ 0 w 2"/>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1" y="0"/>
                    </a:moveTo>
                    <a:lnTo>
                      <a:pt x="2" y="1"/>
                    </a:lnTo>
                    <a:lnTo>
                      <a:pt x="2" y="5"/>
                    </a:lnTo>
                    <a:lnTo>
                      <a:pt x="1" y="6"/>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3" name="Freeform 863"/>
              <p:cNvSpPr>
                <a:spLocks/>
              </p:cNvSpPr>
              <p:nvPr/>
            </p:nvSpPr>
            <p:spPr bwMode="auto">
              <a:xfrm>
                <a:off x="3925287" y="2161674"/>
                <a:ext cx="1910" cy="8594"/>
              </a:xfrm>
              <a:custGeom>
                <a:avLst/>
                <a:gdLst>
                  <a:gd name="T0" fmla="*/ 2147483647 w 2"/>
                  <a:gd name="T1" fmla="*/ 0 h 9"/>
                  <a:gd name="T2" fmla="*/ 2147483647 w 2"/>
                  <a:gd name="T3" fmla="*/ 0 h 9"/>
                  <a:gd name="T4" fmla="*/ 0 w 2"/>
                  <a:gd name="T5" fmla="*/ 2147483647 h 9"/>
                  <a:gd name="T6" fmla="*/ 0 w 2"/>
                  <a:gd name="T7" fmla="*/ 2147483647 h 9"/>
                  <a:gd name="T8" fmla="*/ 0 w 2"/>
                  <a:gd name="T9" fmla="*/ 2147483647 h 9"/>
                  <a:gd name="T10" fmla="*/ 2147483647 w 2"/>
                  <a:gd name="T11" fmla="*/ 2147483647 h 9"/>
                  <a:gd name="T12" fmla="*/ 2147483647 w 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1" y="0"/>
                    </a:moveTo>
                    <a:lnTo>
                      <a:pt x="1" y="0"/>
                    </a:lnTo>
                    <a:lnTo>
                      <a:pt x="0" y="1"/>
                    </a:lnTo>
                    <a:lnTo>
                      <a:pt x="0" y="3"/>
                    </a:lnTo>
                    <a:lnTo>
                      <a:pt x="0" y="5"/>
                    </a:lnTo>
                    <a:lnTo>
                      <a:pt x="1" y="8"/>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4" name="Freeform 864"/>
              <p:cNvSpPr>
                <a:spLocks/>
              </p:cNvSpPr>
              <p:nvPr/>
            </p:nvSpPr>
            <p:spPr bwMode="auto">
              <a:xfrm>
                <a:off x="3924332" y="2177907"/>
                <a:ext cx="2865" cy="7639"/>
              </a:xfrm>
              <a:custGeom>
                <a:avLst/>
                <a:gdLst>
                  <a:gd name="T0" fmla="*/ 2147483647 w 3"/>
                  <a:gd name="T1" fmla="*/ 0 h 8"/>
                  <a:gd name="T2" fmla="*/ 2147483647 w 3"/>
                  <a:gd name="T3" fmla="*/ 2147483647 h 8"/>
                  <a:gd name="T4" fmla="*/ 2147483647 w 3"/>
                  <a:gd name="T5" fmla="*/ 2147483647 h 8"/>
                  <a:gd name="T6" fmla="*/ 2147483647 w 3"/>
                  <a:gd name="T7" fmla="*/ 2147483647 h 8"/>
                  <a:gd name="T8" fmla="*/ 2147483647 w 3"/>
                  <a:gd name="T9" fmla="*/ 2147483647 h 8"/>
                  <a:gd name="T10" fmla="*/ 2147483647 w 3"/>
                  <a:gd name="T11" fmla="*/ 2147483647 h 8"/>
                  <a:gd name="T12" fmla="*/ 0 w 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3" y="0"/>
                    </a:moveTo>
                    <a:lnTo>
                      <a:pt x="2" y="1"/>
                    </a:lnTo>
                    <a:lnTo>
                      <a:pt x="1" y="1"/>
                    </a:lnTo>
                    <a:lnTo>
                      <a:pt x="1" y="2"/>
                    </a:lnTo>
                    <a:lnTo>
                      <a:pt x="1" y="6"/>
                    </a:lnTo>
                    <a:lnTo>
                      <a:pt x="1" y="7"/>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5" name="Freeform 865"/>
              <p:cNvSpPr>
                <a:spLocks/>
              </p:cNvSpPr>
              <p:nvPr/>
            </p:nvSpPr>
            <p:spPr bwMode="auto">
              <a:xfrm>
                <a:off x="3889003" y="2078602"/>
                <a:ext cx="4774"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0 w 5"/>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5" y="7"/>
                    </a:moveTo>
                    <a:lnTo>
                      <a:pt x="5" y="7"/>
                    </a:lnTo>
                    <a:lnTo>
                      <a:pt x="5" y="5"/>
                    </a:lnTo>
                    <a:lnTo>
                      <a:pt x="5" y="3"/>
                    </a:lnTo>
                    <a:lnTo>
                      <a:pt x="4"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6" name="Freeform 866"/>
              <p:cNvSpPr>
                <a:spLocks/>
              </p:cNvSpPr>
              <p:nvPr/>
            </p:nvSpPr>
            <p:spPr bwMode="auto">
              <a:xfrm>
                <a:off x="3874679" y="2070963"/>
                <a:ext cx="9549" cy="2864"/>
              </a:xfrm>
              <a:custGeom>
                <a:avLst/>
                <a:gdLst>
                  <a:gd name="T0" fmla="*/ 2147483647 w 10"/>
                  <a:gd name="T1" fmla="*/ 2147483647 h 3"/>
                  <a:gd name="T2" fmla="*/ 2147483647 w 10"/>
                  <a:gd name="T3" fmla="*/ 2147483647 h 3"/>
                  <a:gd name="T4" fmla="*/ 2147483647 w 10"/>
                  <a:gd name="T5" fmla="*/ 2147483647 h 3"/>
                  <a:gd name="T6" fmla="*/ 0 w 10"/>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
                    <a:moveTo>
                      <a:pt x="10" y="3"/>
                    </a:moveTo>
                    <a:lnTo>
                      <a:pt x="8" y="3"/>
                    </a:lnTo>
                    <a:lnTo>
                      <a:pt x="4"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7" name="Freeform 867"/>
              <p:cNvSpPr>
                <a:spLocks/>
              </p:cNvSpPr>
              <p:nvPr/>
            </p:nvSpPr>
            <p:spPr bwMode="auto">
              <a:xfrm>
                <a:off x="3861311" y="2069053"/>
                <a:ext cx="5729" cy="4774"/>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w 6"/>
                  <a:gd name="T15" fmla="*/ 2147483647 h 5"/>
                  <a:gd name="T16" fmla="*/ 0 w 6"/>
                  <a:gd name="T17" fmla="*/ 0 h 5"/>
                  <a:gd name="T18" fmla="*/ 0 w 6"/>
                  <a:gd name="T19" fmla="*/ 0 h 5"/>
                  <a:gd name="T20" fmla="*/ 0 w 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5">
                    <a:moveTo>
                      <a:pt x="6" y="5"/>
                    </a:moveTo>
                    <a:lnTo>
                      <a:pt x="4" y="5"/>
                    </a:lnTo>
                    <a:lnTo>
                      <a:pt x="3" y="4"/>
                    </a:lnTo>
                    <a:lnTo>
                      <a:pt x="4" y="4"/>
                    </a:lnTo>
                    <a:lnTo>
                      <a:pt x="2"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8" name="Freeform 868"/>
              <p:cNvSpPr>
                <a:spLocks/>
              </p:cNvSpPr>
              <p:nvPr/>
            </p:nvSpPr>
            <p:spPr bwMode="auto">
              <a:xfrm>
                <a:off x="3850808" y="2055685"/>
                <a:ext cx="6684" cy="6684"/>
              </a:xfrm>
              <a:custGeom>
                <a:avLst/>
                <a:gdLst>
                  <a:gd name="T0" fmla="*/ 2147483647 w 7"/>
                  <a:gd name="T1" fmla="*/ 2147483647 h 7"/>
                  <a:gd name="T2" fmla="*/ 2147483647 w 7"/>
                  <a:gd name="T3" fmla="*/ 2147483647 h 7"/>
                  <a:gd name="T4" fmla="*/ 2147483647 w 7"/>
                  <a:gd name="T5" fmla="*/ 2147483647 h 7"/>
                  <a:gd name="T6" fmla="*/ 0 w 7"/>
                  <a:gd name="T7" fmla="*/ 0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7"/>
                    </a:moveTo>
                    <a:lnTo>
                      <a:pt x="2" y="4"/>
                    </a:lnTo>
                    <a:lnTo>
                      <a:pt x="1"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09" name="Freeform 869"/>
              <p:cNvSpPr>
                <a:spLocks/>
              </p:cNvSpPr>
              <p:nvPr/>
            </p:nvSpPr>
            <p:spPr bwMode="auto">
              <a:xfrm>
                <a:off x="3853673" y="2039453"/>
                <a:ext cx="4775" cy="8594"/>
              </a:xfrm>
              <a:custGeom>
                <a:avLst/>
                <a:gdLst>
                  <a:gd name="T0" fmla="*/ 0 w 5"/>
                  <a:gd name="T1" fmla="*/ 2147483647 h 9"/>
                  <a:gd name="T2" fmla="*/ 2147483647 w 5"/>
                  <a:gd name="T3" fmla="*/ 2147483647 h 9"/>
                  <a:gd name="T4" fmla="*/ 2147483647 w 5"/>
                  <a:gd name="T5" fmla="*/ 2147483647 h 9"/>
                  <a:gd name="T6" fmla="*/ 2147483647 w 5"/>
                  <a:gd name="T7" fmla="*/ 0 h 9"/>
                  <a:gd name="T8" fmla="*/ 2147483647 w 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0" y="9"/>
                    </a:moveTo>
                    <a:lnTo>
                      <a:pt x="1" y="8"/>
                    </a:lnTo>
                    <a:lnTo>
                      <a:pt x="3" y="5"/>
                    </a:lnTo>
                    <a:lnTo>
                      <a:pt x="4"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0" name="Freeform 870"/>
              <p:cNvSpPr>
                <a:spLocks/>
              </p:cNvSpPr>
              <p:nvPr/>
            </p:nvSpPr>
            <p:spPr bwMode="auto">
              <a:xfrm>
                <a:off x="3858447" y="2024175"/>
                <a:ext cx="3819" cy="8594"/>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9"/>
                    </a:moveTo>
                    <a:lnTo>
                      <a:pt x="1" y="8"/>
                    </a:lnTo>
                    <a:lnTo>
                      <a:pt x="3" y="5"/>
                    </a:lnTo>
                    <a:lnTo>
                      <a:pt x="3" y="3"/>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1" name="Freeform 871"/>
              <p:cNvSpPr>
                <a:spLocks/>
              </p:cNvSpPr>
              <p:nvPr/>
            </p:nvSpPr>
            <p:spPr bwMode="auto">
              <a:xfrm>
                <a:off x="3861311" y="2013672"/>
                <a:ext cx="6684" cy="4774"/>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2147483647 w 7"/>
                  <a:gd name="T11" fmla="*/ 0 h 5"/>
                  <a:gd name="T12" fmla="*/ 2147483647 w 7"/>
                  <a:gd name="T13" fmla="*/ 0 h 5"/>
                  <a:gd name="T14" fmla="*/ 2147483647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7" y="5"/>
                    </a:moveTo>
                    <a:lnTo>
                      <a:pt x="6" y="4"/>
                    </a:lnTo>
                    <a:lnTo>
                      <a:pt x="4" y="3"/>
                    </a:lnTo>
                    <a:lnTo>
                      <a:pt x="4" y="0"/>
                    </a:lnTo>
                    <a:lnTo>
                      <a:pt x="3" y="0"/>
                    </a:lnTo>
                    <a:lnTo>
                      <a:pt x="2"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2" name="Freeform 872"/>
              <p:cNvSpPr>
                <a:spLocks/>
              </p:cNvSpPr>
              <p:nvPr/>
            </p:nvSpPr>
            <p:spPr bwMode="auto">
              <a:xfrm>
                <a:off x="3846034" y="2008897"/>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0 w 7"/>
                  <a:gd name="T9" fmla="*/ 0 h 4"/>
                  <a:gd name="T10" fmla="*/ 0 w 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6" y="4"/>
                    </a:lnTo>
                    <a:lnTo>
                      <a:pt x="5" y="4"/>
                    </a:lnTo>
                    <a:lnTo>
                      <a:pt x="2"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3" name="Freeform 873"/>
              <p:cNvSpPr>
                <a:spLocks/>
              </p:cNvSpPr>
              <p:nvPr/>
            </p:nvSpPr>
            <p:spPr bwMode="auto">
              <a:xfrm>
                <a:off x="3846989" y="1991710"/>
                <a:ext cx="3819" cy="8594"/>
              </a:xfrm>
              <a:custGeom>
                <a:avLst/>
                <a:gdLst>
                  <a:gd name="T0" fmla="*/ 0 w 4"/>
                  <a:gd name="T1" fmla="*/ 2147483647 h 9"/>
                  <a:gd name="T2" fmla="*/ 0 w 4"/>
                  <a:gd name="T3" fmla="*/ 2147483647 h 9"/>
                  <a:gd name="T4" fmla="*/ 2147483647 w 4"/>
                  <a:gd name="T5" fmla="*/ 2147483647 h 9"/>
                  <a:gd name="T6" fmla="*/ 2147483647 w 4"/>
                  <a:gd name="T7" fmla="*/ 2147483647 h 9"/>
                  <a:gd name="T8" fmla="*/ 2147483647 w 4"/>
                  <a:gd name="T9" fmla="*/ 2147483647 h 9"/>
                  <a:gd name="T10" fmla="*/ 2147483647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0" y="9"/>
                    </a:moveTo>
                    <a:lnTo>
                      <a:pt x="0" y="6"/>
                    </a:lnTo>
                    <a:lnTo>
                      <a:pt x="1" y="6"/>
                    </a:lnTo>
                    <a:lnTo>
                      <a:pt x="2" y="4"/>
                    </a:lnTo>
                    <a:lnTo>
                      <a:pt x="4"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4" name="Freeform 874"/>
              <p:cNvSpPr>
                <a:spLocks/>
              </p:cNvSpPr>
              <p:nvPr/>
            </p:nvSpPr>
            <p:spPr bwMode="auto">
              <a:xfrm>
                <a:off x="3848899" y="1977387"/>
                <a:ext cx="4774" cy="5729"/>
              </a:xfrm>
              <a:custGeom>
                <a:avLst/>
                <a:gdLst>
                  <a:gd name="T0" fmla="*/ 0 w 5"/>
                  <a:gd name="T1" fmla="*/ 2147483647 h 6"/>
                  <a:gd name="T2" fmla="*/ 0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0 h 6"/>
                  <a:gd name="T16" fmla="*/ 2147483647 w 5"/>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0" y="6"/>
                    </a:moveTo>
                    <a:lnTo>
                      <a:pt x="0" y="6"/>
                    </a:lnTo>
                    <a:lnTo>
                      <a:pt x="2" y="5"/>
                    </a:lnTo>
                    <a:lnTo>
                      <a:pt x="3" y="5"/>
                    </a:lnTo>
                    <a:lnTo>
                      <a:pt x="4" y="4"/>
                    </a:lnTo>
                    <a:lnTo>
                      <a:pt x="3" y="3"/>
                    </a:lnTo>
                    <a:lnTo>
                      <a:pt x="4"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5" name="Freeform 875"/>
              <p:cNvSpPr>
                <a:spLocks/>
              </p:cNvSpPr>
              <p:nvPr/>
            </p:nvSpPr>
            <p:spPr bwMode="auto">
              <a:xfrm>
                <a:off x="3847943" y="1965929"/>
                <a:ext cx="4775" cy="6684"/>
              </a:xfrm>
              <a:custGeom>
                <a:avLst/>
                <a:gdLst>
                  <a:gd name="T0" fmla="*/ 2147483647 w 5"/>
                  <a:gd name="T1" fmla="*/ 2147483647 h 7"/>
                  <a:gd name="T2" fmla="*/ 2147483647 w 5"/>
                  <a:gd name="T3" fmla="*/ 2147483647 h 7"/>
                  <a:gd name="T4" fmla="*/ 2147483647 w 5"/>
                  <a:gd name="T5" fmla="*/ 2147483647 h 7"/>
                  <a:gd name="T6" fmla="*/ 0 w 5"/>
                  <a:gd name="T7" fmla="*/ 2147483647 h 7"/>
                  <a:gd name="T8" fmla="*/ 0 w 5"/>
                  <a:gd name="T9" fmla="*/ 2147483647 h 7"/>
                  <a:gd name="T10" fmla="*/ 2147483647 w 5"/>
                  <a:gd name="T11" fmla="*/ 0 h 7"/>
                  <a:gd name="T12" fmla="*/ 2147483647 w 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5" y="7"/>
                    </a:moveTo>
                    <a:lnTo>
                      <a:pt x="4" y="6"/>
                    </a:lnTo>
                    <a:lnTo>
                      <a:pt x="1" y="5"/>
                    </a:lnTo>
                    <a:lnTo>
                      <a:pt x="0" y="4"/>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6" name="Freeform 876"/>
              <p:cNvSpPr>
                <a:spLocks/>
              </p:cNvSpPr>
              <p:nvPr/>
            </p:nvSpPr>
            <p:spPr bwMode="auto">
              <a:xfrm>
                <a:off x="3854628" y="1953515"/>
                <a:ext cx="7639" cy="5729"/>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0 h 6"/>
                  <a:gd name="T12" fmla="*/ 2147483647 w 8"/>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
                    <a:moveTo>
                      <a:pt x="0" y="6"/>
                    </a:moveTo>
                    <a:lnTo>
                      <a:pt x="2" y="5"/>
                    </a:lnTo>
                    <a:lnTo>
                      <a:pt x="3" y="3"/>
                    </a:lnTo>
                    <a:lnTo>
                      <a:pt x="5" y="3"/>
                    </a:lnTo>
                    <a:lnTo>
                      <a:pt x="7" y="2"/>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7" name="Freeform 877"/>
              <p:cNvSpPr>
                <a:spLocks/>
              </p:cNvSpPr>
              <p:nvPr/>
            </p:nvSpPr>
            <p:spPr bwMode="auto">
              <a:xfrm>
                <a:off x="3867996" y="1944922"/>
                <a:ext cx="8593" cy="3819"/>
              </a:xfrm>
              <a:custGeom>
                <a:avLst/>
                <a:gdLst>
                  <a:gd name="T0" fmla="*/ 0 w 9"/>
                  <a:gd name="T1" fmla="*/ 2147483647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2" y="4"/>
                    </a:lnTo>
                    <a:lnTo>
                      <a:pt x="5" y="3"/>
                    </a:lnTo>
                    <a:lnTo>
                      <a:pt x="7" y="1"/>
                    </a:lnTo>
                    <a:lnTo>
                      <a:pt x="9"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8" name="Freeform 878"/>
              <p:cNvSpPr>
                <a:spLocks/>
              </p:cNvSpPr>
              <p:nvPr/>
            </p:nvSpPr>
            <p:spPr bwMode="auto">
              <a:xfrm>
                <a:off x="3883273" y="1936328"/>
                <a:ext cx="6684" cy="3819"/>
              </a:xfrm>
              <a:custGeom>
                <a:avLst/>
                <a:gdLst>
                  <a:gd name="T0" fmla="*/ 0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2147483647 h 4"/>
                  <a:gd name="T16" fmla="*/ 2147483647 w 7"/>
                  <a:gd name="T17" fmla="*/ 0 h 4"/>
                  <a:gd name="T18" fmla="*/ 2147483647 w 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4">
                    <a:moveTo>
                      <a:pt x="0" y="4"/>
                    </a:moveTo>
                    <a:lnTo>
                      <a:pt x="1" y="4"/>
                    </a:lnTo>
                    <a:lnTo>
                      <a:pt x="4" y="4"/>
                    </a:lnTo>
                    <a:lnTo>
                      <a:pt x="4" y="3"/>
                    </a:lnTo>
                    <a:lnTo>
                      <a:pt x="5" y="2"/>
                    </a:lnTo>
                    <a:lnTo>
                      <a:pt x="6" y="2"/>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19" name="Freeform 879"/>
              <p:cNvSpPr>
                <a:spLocks/>
              </p:cNvSpPr>
              <p:nvPr/>
            </p:nvSpPr>
            <p:spPr bwMode="auto">
              <a:xfrm>
                <a:off x="3898551" y="1929644"/>
                <a:ext cx="7639" cy="3819"/>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0" y="3"/>
                    </a:moveTo>
                    <a:lnTo>
                      <a:pt x="0" y="4"/>
                    </a:lnTo>
                    <a:lnTo>
                      <a:pt x="2" y="1"/>
                    </a:lnTo>
                    <a:lnTo>
                      <a:pt x="3" y="1"/>
                    </a:lnTo>
                    <a:lnTo>
                      <a:pt x="6"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0" name="Freeform 880"/>
              <p:cNvSpPr>
                <a:spLocks/>
              </p:cNvSpPr>
              <p:nvPr/>
            </p:nvSpPr>
            <p:spPr bwMode="auto">
              <a:xfrm>
                <a:off x="3914783" y="1920096"/>
                <a:ext cx="1910" cy="7639"/>
              </a:xfrm>
              <a:custGeom>
                <a:avLst/>
                <a:gdLst>
                  <a:gd name="T0" fmla="*/ 0 w 2"/>
                  <a:gd name="T1" fmla="*/ 2147483647 h 8"/>
                  <a:gd name="T2" fmla="*/ 0 w 2"/>
                  <a:gd name="T3" fmla="*/ 2147483647 h 8"/>
                  <a:gd name="T4" fmla="*/ 2147483647 w 2"/>
                  <a:gd name="T5" fmla="*/ 2147483647 h 8"/>
                  <a:gd name="T6" fmla="*/ 2147483647 w 2"/>
                  <a:gd name="T7" fmla="*/ 2147483647 h 8"/>
                  <a:gd name="T8" fmla="*/ 2147483647 w 2"/>
                  <a:gd name="T9" fmla="*/ 2147483647 h 8"/>
                  <a:gd name="T10" fmla="*/ 2147483647 w 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8">
                    <a:moveTo>
                      <a:pt x="0" y="8"/>
                    </a:moveTo>
                    <a:lnTo>
                      <a:pt x="0" y="8"/>
                    </a:lnTo>
                    <a:lnTo>
                      <a:pt x="1" y="6"/>
                    </a:lnTo>
                    <a:lnTo>
                      <a:pt x="1" y="4"/>
                    </a:lnTo>
                    <a:lnTo>
                      <a:pt x="1"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1" name="Freeform 881"/>
              <p:cNvSpPr>
                <a:spLocks/>
              </p:cNvSpPr>
              <p:nvPr/>
            </p:nvSpPr>
            <p:spPr bwMode="auto">
              <a:xfrm>
                <a:off x="3925287" y="1915321"/>
                <a:ext cx="8593" cy="1910"/>
              </a:xfrm>
              <a:custGeom>
                <a:avLst/>
                <a:gdLst>
                  <a:gd name="T0" fmla="*/ 0 w 9"/>
                  <a:gd name="T1" fmla="*/ 2147483647 h 2"/>
                  <a:gd name="T2" fmla="*/ 0 w 9"/>
                  <a:gd name="T3" fmla="*/ 2147483647 h 2"/>
                  <a:gd name="T4" fmla="*/ 2147483647 w 9"/>
                  <a:gd name="T5" fmla="*/ 0 h 2"/>
                  <a:gd name="T6" fmla="*/ 2147483647 w 9"/>
                  <a:gd name="T7" fmla="*/ 2147483647 h 2"/>
                  <a:gd name="T8" fmla="*/ 2147483647 w 9"/>
                  <a:gd name="T9" fmla="*/ 0 h 2"/>
                  <a:gd name="T10" fmla="*/ 2147483647 w 9"/>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2"/>
                    </a:moveTo>
                    <a:lnTo>
                      <a:pt x="0" y="2"/>
                    </a:lnTo>
                    <a:lnTo>
                      <a:pt x="2" y="0"/>
                    </a:lnTo>
                    <a:lnTo>
                      <a:pt x="5" y="2"/>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2" name="Freeform 882"/>
              <p:cNvSpPr>
                <a:spLocks/>
              </p:cNvSpPr>
              <p:nvPr/>
            </p:nvSpPr>
            <p:spPr bwMode="auto">
              <a:xfrm>
                <a:off x="3941519" y="1918186"/>
                <a:ext cx="8594" cy="1910"/>
              </a:xfrm>
              <a:custGeom>
                <a:avLst/>
                <a:gdLst>
                  <a:gd name="T0" fmla="*/ 0 w 9"/>
                  <a:gd name="T1" fmla="*/ 0 h 2"/>
                  <a:gd name="T2" fmla="*/ 2147483647 w 9"/>
                  <a:gd name="T3" fmla="*/ 0 h 2"/>
                  <a:gd name="T4" fmla="*/ 2147483647 w 9"/>
                  <a:gd name="T5" fmla="*/ 0 h 2"/>
                  <a:gd name="T6" fmla="*/ 2147483647 w 9"/>
                  <a:gd name="T7" fmla="*/ 2147483647 h 2"/>
                  <a:gd name="T8" fmla="*/ 2147483647 w 9"/>
                  <a:gd name="T9" fmla="*/ 2147483647 h 2"/>
                  <a:gd name="T10" fmla="*/ 2147483647 w 9"/>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0"/>
                    </a:moveTo>
                    <a:lnTo>
                      <a:pt x="3" y="0"/>
                    </a:lnTo>
                    <a:lnTo>
                      <a:pt x="4" y="0"/>
                    </a:lnTo>
                    <a:lnTo>
                      <a:pt x="7" y="1"/>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3" name="Freeform 883"/>
              <p:cNvSpPr>
                <a:spLocks/>
              </p:cNvSpPr>
              <p:nvPr/>
            </p:nvSpPr>
            <p:spPr bwMode="auto">
              <a:xfrm>
                <a:off x="3957752" y="1922960"/>
                <a:ext cx="7639" cy="6684"/>
              </a:xfrm>
              <a:custGeom>
                <a:avLst/>
                <a:gdLst>
                  <a:gd name="T0" fmla="*/ 0 w 8"/>
                  <a:gd name="T1" fmla="*/ 0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0" y="0"/>
                    </a:moveTo>
                    <a:lnTo>
                      <a:pt x="3" y="1"/>
                    </a:lnTo>
                    <a:lnTo>
                      <a:pt x="5" y="2"/>
                    </a:lnTo>
                    <a:lnTo>
                      <a:pt x="6" y="5"/>
                    </a:lnTo>
                    <a:lnTo>
                      <a:pt x="8" y="6"/>
                    </a:lnTo>
                    <a:lnTo>
                      <a:pt x="8"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4" name="Freeform 884"/>
              <p:cNvSpPr>
                <a:spLocks/>
              </p:cNvSpPr>
              <p:nvPr/>
            </p:nvSpPr>
            <p:spPr bwMode="auto">
              <a:xfrm>
                <a:off x="3970165" y="1935374"/>
                <a:ext cx="5729" cy="4774"/>
              </a:xfrm>
              <a:custGeom>
                <a:avLst/>
                <a:gdLst>
                  <a:gd name="T0" fmla="*/ 2147483647 w 6"/>
                  <a:gd name="T1" fmla="*/ 0 h 5"/>
                  <a:gd name="T2" fmla="*/ 0 w 6"/>
                  <a:gd name="T3" fmla="*/ 2147483647 h 5"/>
                  <a:gd name="T4" fmla="*/ 0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5">
                    <a:moveTo>
                      <a:pt x="1" y="0"/>
                    </a:moveTo>
                    <a:lnTo>
                      <a:pt x="0" y="1"/>
                    </a:lnTo>
                    <a:lnTo>
                      <a:pt x="0" y="3"/>
                    </a:lnTo>
                    <a:lnTo>
                      <a:pt x="1" y="4"/>
                    </a:lnTo>
                    <a:lnTo>
                      <a:pt x="3" y="5"/>
                    </a:lnTo>
                    <a:lnTo>
                      <a:pt x="4" y="5"/>
                    </a:lnTo>
                    <a:lnTo>
                      <a:pt x="6"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5" name="Freeform 885"/>
              <p:cNvSpPr>
                <a:spLocks/>
              </p:cNvSpPr>
              <p:nvPr/>
            </p:nvSpPr>
            <p:spPr bwMode="auto">
              <a:xfrm>
                <a:off x="3976849" y="1945877"/>
                <a:ext cx="955" cy="7639"/>
              </a:xfrm>
              <a:custGeom>
                <a:avLst/>
                <a:gdLst>
                  <a:gd name="T0" fmla="*/ 2147483647 w 1"/>
                  <a:gd name="T1" fmla="*/ 0 h 8"/>
                  <a:gd name="T2" fmla="*/ 2147483647 w 1"/>
                  <a:gd name="T3" fmla="*/ 2147483647 h 8"/>
                  <a:gd name="T4" fmla="*/ 0 w 1"/>
                  <a:gd name="T5" fmla="*/ 2147483647 h 8"/>
                  <a:gd name="T6" fmla="*/ 0 w 1"/>
                  <a:gd name="T7" fmla="*/ 2147483647 h 8"/>
                  <a:gd name="T8" fmla="*/ 2147483647 w 1"/>
                  <a:gd name="T9" fmla="*/ 2147483647 h 8"/>
                  <a:gd name="T10" fmla="*/ 2147483647 w 1"/>
                  <a:gd name="T11" fmla="*/ 2147483647 h 8"/>
                  <a:gd name="T12" fmla="*/ 0 w 1"/>
                  <a:gd name="T13" fmla="*/ 2147483647 h 8"/>
                  <a:gd name="T14" fmla="*/ 0 w 1"/>
                  <a:gd name="T15" fmla="*/ 2147483647 h 8"/>
                  <a:gd name="T16" fmla="*/ 0 w 1"/>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8">
                    <a:moveTo>
                      <a:pt x="1" y="0"/>
                    </a:moveTo>
                    <a:lnTo>
                      <a:pt x="1" y="2"/>
                    </a:lnTo>
                    <a:lnTo>
                      <a:pt x="0" y="3"/>
                    </a:lnTo>
                    <a:lnTo>
                      <a:pt x="1" y="4"/>
                    </a:lnTo>
                    <a:lnTo>
                      <a:pt x="0" y="5"/>
                    </a:lnTo>
                    <a:lnTo>
                      <a:pt x="0" y="6"/>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6" name="Freeform 886"/>
              <p:cNvSpPr>
                <a:spLocks/>
              </p:cNvSpPr>
              <p:nvPr/>
            </p:nvSpPr>
            <p:spPr bwMode="auto">
              <a:xfrm>
                <a:off x="3847943" y="1956380"/>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0 w 7"/>
                  <a:gd name="T11" fmla="*/ 2147483647 h 4"/>
                  <a:gd name="T12" fmla="*/ 0 w 7"/>
                  <a:gd name="T13" fmla="*/ 2147483647 h 4"/>
                  <a:gd name="T14" fmla="*/ 0 w 7"/>
                  <a:gd name="T15" fmla="*/ 0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7" y="3"/>
                    </a:moveTo>
                    <a:lnTo>
                      <a:pt x="6" y="4"/>
                    </a:lnTo>
                    <a:lnTo>
                      <a:pt x="5" y="3"/>
                    </a:lnTo>
                    <a:lnTo>
                      <a:pt x="4" y="3"/>
                    </a:lnTo>
                    <a:lnTo>
                      <a:pt x="3" y="2"/>
                    </a:lnTo>
                    <a:lnTo>
                      <a:pt x="0"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7" name="Freeform 887"/>
              <p:cNvSpPr>
                <a:spLocks/>
              </p:cNvSpPr>
              <p:nvPr/>
            </p:nvSpPr>
            <p:spPr bwMode="auto">
              <a:xfrm>
                <a:off x="3831711" y="1954471"/>
                <a:ext cx="6684" cy="1910"/>
              </a:xfrm>
              <a:custGeom>
                <a:avLst/>
                <a:gdLst>
                  <a:gd name="T0" fmla="*/ 2147483647 w 7"/>
                  <a:gd name="T1" fmla="*/ 2147483647 h 2"/>
                  <a:gd name="T2" fmla="*/ 2147483647 w 7"/>
                  <a:gd name="T3" fmla="*/ 2147483647 h 2"/>
                  <a:gd name="T4" fmla="*/ 2147483647 w 7"/>
                  <a:gd name="T5" fmla="*/ 0 h 2"/>
                  <a:gd name="T6" fmla="*/ 2147483647 w 7"/>
                  <a:gd name="T7" fmla="*/ 2147483647 h 2"/>
                  <a:gd name="T8" fmla="*/ 2147483647 w 7"/>
                  <a:gd name="T9" fmla="*/ 2147483647 h 2"/>
                  <a:gd name="T10" fmla="*/ 2147483647 w 7"/>
                  <a:gd name="T11" fmla="*/ 2147483647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
                    <a:moveTo>
                      <a:pt x="7" y="1"/>
                    </a:moveTo>
                    <a:lnTo>
                      <a:pt x="6" y="1"/>
                    </a:lnTo>
                    <a:lnTo>
                      <a:pt x="5" y="0"/>
                    </a:lnTo>
                    <a:lnTo>
                      <a:pt x="2" y="1"/>
                    </a:lnTo>
                    <a:lnTo>
                      <a:pt x="2" y="2"/>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8" name="Freeform 888"/>
              <p:cNvSpPr>
                <a:spLocks/>
              </p:cNvSpPr>
              <p:nvPr/>
            </p:nvSpPr>
            <p:spPr bwMode="auto">
              <a:xfrm>
                <a:off x="3833621" y="1938238"/>
                <a:ext cx="955" cy="7639"/>
              </a:xfrm>
              <a:custGeom>
                <a:avLst/>
                <a:gdLst>
                  <a:gd name="T0" fmla="*/ 0 w 1587"/>
                  <a:gd name="T1" fmla="*/ 2147483647 h 8"/>
                  <a:gd name="T2" fmla="*/ 0 w 1587"/>
                  <a:gd name="T3" fmla="*/ 2147483647 h 8"/>
                  <a:gd name="T4" fmla="*/ 0 w 1587"/>
                  <a:gd name="T5" fmla="*/ 2147483647 h 8"/>
                  <a:gd name="T6" fmla="*/ 0 w 1587"/>
                  <a:gd name="T7" fmla="*/ 2147483647 h 8"/>
                  <a:gd name="T8" fmla="*/ 0 w 1587"/>
                  <a:gd name="T9" fmla="*/ 2147483647 h 8"/>
                  <a:gd name="T10" fmla="*/ 0 w 1587"/>
                  <a:gd name="T11" fmla="*/ 0 h 8"/>
                  <a:gd name="T12" fmla="*/ 0 w 1587"/>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8">
                    <a:moveTo>
                      <a:pt x="0" y="8"/>
                    </a:moveTo>
                    <a:lnTo>
                      <a:pt x="0" y="7"/>
                    </a:lnTo>
                    <a:lnTo>
                      <a:pt x="0" y="5"/>
                    </a:lnTo>
                    <a:lnTo>
                      <a:pt x="0"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29" name="Freeform 889"/>
              <p:cNvSpPr>
                <a:spLocks/>
              </p:cNvSpPr>
              <p:nvPr/>
            </p:nvSpPr>
            <p:spPr bwMode="auto">
              <a:xfrm>
                <a:off x="3831711" y="1920096"/>
                <a:ext cx="955" cy="8593"/>
              </a:xfrm>
              <a:custGeom>
                <a:avLst/>
                <a:gdLst>
                  <a:gd name="T0" fmla="*/ 2147483647 w 1"/>
                  <a:gd name="T1" fmla="*/ 2147483647 h 9"/>
                  <a:gd name="T2" fmla="*/ 2147483647 w 1"/>
                  <a:gd name="T3" fmla="*/ 2147483647 h 9"/>
                  <a:gd name="T4" fmla="*/ 0 w 1"/>
                  <a:gd name="T5" fmla="*/ 2147483647 h 9"/>
                  <a:gd name="T6" fmla="*/ 0 w 1"/>
                  <a:gd name="T7" fmla="*/ 2147483647 h 9"/>
                  <a:gd name="T8" fmla="*/ 2147483647 w 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9"/>
                    </a:moveTo>
                    <a:lnTo>
                      <a:pt x="1" y="8"/>
                    </a:lnTo>
                    <a:lnTo>
                      <a:pt x="0" y="5"/>
                    </a:lnTo>
                    <a:lnTo>
                      <a:pt x="0" y="3"/>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0" name="Freeform 890"/>
              <p:cNvSpPr>
                <a:spLocks/>
              </p:cNvSpPr>
              <p:nvPr/>
            </p:nvSpPr>
            <p:spPr bwMode="auto">
              <a:xfrm>
                <a:off x="3829801" y="1906728"/>
                <a:ext cx="3819" cy="5729"/>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0 h 6"/>
                  <a:gd name="T10" fmla="*/ 2147483647 w 4"/>
                  <a:gd name="T11" fmla="*/ 0 h 6"/>
                  <a:gd name="T12" fmla="*/ 0 w 4"/>
                  <a:gd name="T13" fmla="*/ 0 h 6"/>
                  <a:gd name="T14" fmla="*/ 0 w 4"/>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6"/>
                    </a:moveTo>
                    <a:lnTo>
                      <a:pt x="4" y="5"/>
                    </a:lnTo>
                    <a:lnTo>
                      <a:pt x="2" y="1"/>
                    </a:lnTo>
                    <a:lnTo>
                      <a:pt x="2" y="0"/>
                    </a:lnTo>
                    <a:lnTo>
                      <a:pt x="1" y="0"/>
                    </a:lnTo>
                    <a:lnTo>
                      <a:pt x="0" y="0"/>
                    </a:lnTo>
                    <a:lnTo>
                      <a:pt x="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1" name="Freeform 891"/>
              <p:cNvSpPr>
                <a:spLocks/>
              </p:cNvSpPr>
              <p:nvPr/>
            </p:nvSpPr>
            <p:spPr bwMode="auto">
              <a:xfrm>
                <a:off x="3822163" y="1894314"/>
                <a:ext cx="3819" cy="8594"/>
              </a:xfrm>
              <a:custGeom>
                <a:avLst/>
                <a:gdLst>
                  <a:gd name="T0" fmla="*/ 2147483647 w 4"/>
                  <a:gd name="T1" fmla="*/ 2147483647 h 9"/>
                  <a:gd name="T2" fmla="*/ 2147483647 w 4"/>
                  <a:gd name="T3" fmla="*/ 2147483647 h 9"/>
                  <a:gd name="T4" fmla="*/ 0 w 4"/>
                  <a:gd name="T5" fmla="*/ 2147483647 h 9"/>
                  <a:gd name="T6" fmla="*/ 2147483647 w 4"/>
                  <a:gd name="T7" fmla="*/ 2147483647 h 9"/>
                  <a:gd name="T8" fmla="*/ 2147483647 w 4"/>
                  <a:gd name="T9" fmla="*/ 2147483647 h 9"/>
                  <a:gd name="T10" fmla="*/ 2147483647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1" y="9"/>
                    </a:moveTo>
                    <a:lnTo>
                      <a:pt x="1" y="8"/>
                    </a:lnTo>
                    <a:lnTo>
                      <a:pt x="0" y="7"/>
                    </a:lnTo>
                    <a:lnTo>
                      <a:pt x="1" y="4"/>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2" name="Freeform 892"/>
              <p:cNvSpPr>
                <a:spLocks/>
              </p:cNvSpPr>
              <p:nvPr/>
            </p:nvSpPr>
            <p:spPr bwMode="auto">
              <a:xfrm>
                <a:off x="3830756" y="1878082"/>
                <a:ext cx="1910" cy="8593"/>
              </a:xfrm>
              <a:custGeom>
                <a:avLst/>
                <a:gdLst>
                  <a:gd name="T0" fmla="*/ 0 w 2"/>
                  <a:gd name="T1" fmla="*/ 2147483647 h 9"/>
                  <a:gd name="T2" fmla="*/ 0 w 2"/>
                  <a:gd name="T3" fmla="*/ 2147483647 h 9"/>
                  <a:gd name="T4" fmla="*/ 0 w 2"/>
                  <a:gd name="T5" fmla="*/ 2147483647 h 9"/>
                  <a:gd name="T6" fmla="*/ 0 w 2"/>
                  <a:gd name="T7" fmla="*/ 2147483647 h 9"/>
                  <a:gd name="T8" fmla="*/ 2147483647 w 2"/>
                  <a:gd name="T9" fmla="*/ 2147483647 h 9"/>
                  <a:gd name="T10" fmla="*/ 2147483647 w 2"/>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0" y="9"/>
                    </a:moveTo>
                    <a:lnTo>
                      <a:pt x="0" y="9"/>
                    </a:lnTo>
                    <a:lnTo>
                      <a:pt x="0" y="8"/>
                    </a:lnTo>
                    <a:lnTo>
                      <a:pt x="0" y="5"/>
                    </a:lnTo>
                    <a:lnTo>
                      <a:pt x="2" y="3"/>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3" name="Freeform 893"/>
              <p:cNvSpPr>
                <a:spLocks/>
              </p:cNvSpPr>
              <p:nvPr/>
            </p:nvSpPr>
            <p:spPr bwMode="auto">
              <a:xfrm>
                <a:off x="3827892" y="1862804"/>
                <a:ext cx="2864" cy="8593"/>
              </a:xfrm>
              <a:custGeom>
                <a:avLst/>
                <a:gdLst>
                  <a:gd name="T0" fmla="*/ 2147483647 w 3"/>
                  <a:gd name="T1" fmla="*/ 2147483647 h 9"/>
                  <a:gd name="T2" fmla="*/ 2147483647 w 3"/>
                  <a:gd name="T3" fmla="*/ 2147483647 h 9"/>
                  <a:gd name="T4" fmla="*/ 0 w 3"/>
                  <a:gd name="T5" fmla="*/ 2147483647 h 9"/>
                  <a:gd name="T6" fmla="*/ 2147483647 w 3"/>
                  <a:gd name="T7" fmla="*/ 2147483647 h 9"/>
                  <a:gd name="T8" fmla="*/ 2147483647 w 3"/>
                  <a:gd name="T9" fmla="*/ 2147483647 h 9"/>
                  <a:gd name="T10" fmla="*/ 2147483647 w 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2" y="9"/>
                    </a:moveTo>
                    <a:lnTo>
                      <a:pt x="2" y="9"/>
                    </a:lnTo>
                    <a:lnTo>
                      <a:pt x="0" y="6"/>
                    </a:lnTo>
                    <a:lnTo>
                      <a:pt x="2" y="5"/>
                    </a:lnTo>
                    <a:lnTo>
                      <a:pt x="2"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4" name="Freeform 894"/>
              <p:cNvSpPr>
                <a:spLocks/>
              </p:cNvSpPr>
              <p:nvPr/>
            </p:nvSpPr>
            <p:spPr bwMode="auto">
              <a:xfrm>
                <a:off x="3840305" y="1860895"/>
                <a:ext cx="7639" cy="955"/>
              </a:xfrm>
              <a:custGeom>
                <a:avLst/>
                <a:gdLst>
                  <a:gd name="T0" fmla="*/ 0 w 8"/>
                  <a:gd name="T1" fmla="*/ 2147483647 h 1"/>
                  <a:gd name="T2" fmla="*/ 0 w 8"/>
                  <a:gd name="T3" fmla="*/ 2147483647 h 1"/>
                  <a:gd name="T4" fmla="*/ 2147483647 w 8"/>
                  <a:gd name="T5" fmla="*/ 0 h 1"/>
                  <a:gd name="T6" fmla="*/ 2147483647 w 8"/>
                  <a:gd name="T7" fmla="*/ 0 h 1"/>
                  <a:gd name="T8" fmla="*/ 2147483647 w 8"/>
                  <a:gd name="T9" fmla="*/ 0 h 1"/>
                  <a:gd name="T10" fmla="*/ 2147483647 w 8"/>
                  <a:gd name="T11" fmla="*/ 0 h 1"/>
                  <a:gd name="T12" fmla="*/ 2147483647 w 8"/>
                  <a:gd name="T13" fmla="*/ 0 h 1"/>
                  <a:gd name="T14" fmla="*/ 2147483647 w 8"/>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
                    <a:moveTo>
                      <a:pt x="0" y="1"/>
                    </a:moveTo>
                    <a:lnTo>
                      <a:pt x="0" y="1"/>
                    </a:lnTo>
                    <a:lnTo>
                      <a:pt x="3" y="0"/>
                    </a:lnTo>
                    <a:lnTo>
                      <a:pt x="4" y="0"/>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5" name="Freeform 895"/>
              <p:cNvSpPr>
                <a:spLocks/>
              </p:cNvSpPr>
              <p:nvPr/>
            </p:nvSpPr>
            <p:spPr bwMode="auto">
              <a:xfrm>
                <a:off x="3856537" y="1851346"/>
                <a:ext cx="2864" cy="8593"/>
              </a:xfrm>
              <a:custGeom>
                <a:avLst/>
                <a:gdLst>
                  <a:gd name="T0" fmla="*/ 2147483647 w 3"/>
                  <a:gd name="T1" fmla="*/ 2147483647 h 9"/>
                  <a:gd name="T2" fmla="*/ 2147483647 w 3"/>
                  <a:gd name="T3" fmla="*/ 2147483647 h 9"/>
                  <a:gd name="T4" fmla="*/ 0 w 3"/>
                  <a:gd name="T5" fmla="*/ 2147483647 h 9"/>
                  <a:gd name="T6" fmla="*/ 2147483647 w 3"/>
                  <a:gd name="T7" fmla="*/ 2147483647 h 9"/>
                  <a:gd name="T8" fmla="*/ 2147483647 w 3"/>
                  <a:gd name="T9" fmla="*/ 2147483647 h 9"/>
                  <a:gd name="T10" fmla="*/ 2147483647 w 3"/>
                  <a:gd name="T11" fmla="*/ 2147483647 h 9"/>
                  <a:gd name="T12" fmla="*/ 2147483647 w 3"/>
                  <a:gd name="T13" fmla="*/ 2147483647 h 9"/>
                  <a:gd name="T14" fmla="*/ 2147483647 w 3"/>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9">
                    <a:moveTo>
                      <a:pt x="1" y="9"/>
                    </a:moveTo>
                    <a:lnTo>
                      <a:pt x="1" y="9"/>
                    </a:lnTo>
                    <a:lnTo>
                      <a:pt x="0" y="7"/>
                    </a:lnTo>
                    <a:lnTo>
                      <a:pt x="1" y="5"/>
                    </a:lnTo>
                    <a:lnTo>
                      <a:pt x="2" y="3"/>
                    </a:lnTo>
                    <a:lnTo>
                      <a:pt x="2"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6" name="Freeform 896"/>
              <p:cNvSpPr>
                <a:spLocks/>
              </p:cNvSpPr>
              <p:nvPr/>
            </p:nvSpPr>
            <p:spPr bwMode="auto">
              <a:xfrm>
                <a:off x="3867996" y="1851346"/>
                <a:ext cx="9549" cy="955"/>
              </a:xfrm>
              <a:custGeom>
                <a:avLst/>
                <a:gdLst>
                  <a:gd name="T0" fmla="*/ 0 w 10"/>
                  <a:gd name="T1" fmla="*/ 2147483647 h 1"/>
                  <a:gd name="T2" fmla="*/ 2147483647 w 10"/>
                  <a:gd name="T3" fmla="*/ 0 h 1"/>
                  <a:gd name="T4" fmla="*/ 2147483647 w 10"/>
                  <a:gd name="T5" fmla="*/ 0 h 1"/>
                  <a:gd name="T6" fmla="*/ 2147483647 w 10"/>
                  <a:gd name="T7" fmla="*/ 0 h 1"/>
                  <a:gd name="T8" fmla="*/ 2147483647 w 10"/>
                  <a:gd name="T9" fmla="*/ 0 h 1"/>
                  <a:gd name="T10" fmla="*/ 2147483647 w 10"/>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
                    <a:moveTo>
                      <a:pt x="0" y="1"/>
                    </a:moveTo>
                    <a:lnTo>
                      <a:pt x="1" y="0"/>
                    </a:lnTo>
                    <a:lnTo>
                      <a:pt x="2" y="0"/>
                    </a:lnTo>
                    <a:lnTo>
                      <a:pt x="4" y="0"/>
                    </a:lnTo>
                    <a:lnTo>
                      <a:pt x="6" y="0"/>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7" name="Freeform 897"/>
              <p:cNvSpPr>
                <a:spLocks/>
              </p:cNvSpPr>
              <p:nvPr/>
            </p:nvSpPr>
            <p:spPr bwMode="auto">
              <a:xfrm>
                <a:off x="3880409" y="1839888"/>
                <a:ext cx="2865" cy="7639"/>
              </a:xfrm>
              <a:custGeom>
                <a:avLst/>
                <a:gdLst>
                  <a:gd name="T0" fmla="*/ 2147483647 w 3"/>
                  <a:gd name="T1" fmla="*/ 2147483647 h 8"/>
                  <a:gd name="T2" fmla="*/ 2147483647 w 3"/>
                  <a:gd name="T3" fmla="*/ 2147483647 h 8"/>
                  <a:gd name="T4" fmla="*/ 0 w 3"/>
                  <a:gd name="T5" fmla="*/ 2147483647 h 8"/>
                  <a:gd name="T6" fmla="*/ 0 w 3"/>
                  <a:gd name="T7" fmla="*/ 2147483647 h 8"/>
                  <a:gd name="T8" fmla="*/ 0 w 3"/>
                  <a:gd name="T9" fmla="*/ 2147483647 h 8"/>
                  <a:gd name="T10" fmla="*/ 0 w 3"/>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8">
                    <a:moveTo>
                      <a:pt x="3" y="8"/>
                    </a:moveTo>
                    <a:lnTo>
                      <a:pt x="2" y="8"/>
                    </a:lnTo>
                    <a:lnTo>
                      <a:pt x="0" y="7"/>
                    </a:lnTo>
                    <a:lnTo>
                      <a:pt x="0" y="5"/>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8" name="Freeform 898"/>
              <p:cNvSpPr>
                <a:spLocks/>
              </p:cNvSpPr>
              <p:nvPr/>
            </p:nvSpPr>
            <p:spPr bwMode="auto">
              <a:xfrm>
                <a:off x="3877544" y="1824610"/>
                <a:ext cx="2864" cy="6684"/>
              </a:xfrm>
              <a:custGeom>
                <a:avLst/>
                <a:gdLst>
                  <a:gd name="T0" fmla="*/ 2147483647 w 3"/>
                  <a:gd name="T1" fmla="*/ 2147483647 h 7"/>
                  <a:gd name="T2" fmla="*/ 0 w 3"/>
                  <a:gd name="T3" fmla="*/ 2147483647 h 7"/>
                  <a:gd name="T4" fmla="*/ 2147483647 w 3"/>
                  <a:gd name="T5" fmla="*/ 2147483647 h 7"/>
                  <a:gd name="T6" fmla="*/ 2147483647 w 3"/>
                  <a:gd name="T7" fmla="*/ 2147483647 h 7"/>
                  <a:gd name="T8" fmla="*/ 0 w 3"/>
                  <a:gd name="T9" fmla="*/ 2147483647 h 7"/>
                  <a:gd name="T10" fmla="*/ 2147483647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1" y="7"/>
                    </a:moveTo>
                    <a:lnTo>
                      <a:pt x="0" y="6"/>
                    </a:lnTo>
                    <a:lnTo>
                      <a:pt x="1" y="4"/>
                    </a:lnTo>
                    <a:lnTo>
                      <a:pt x="1" y="2"/>
                    </a:lnTo>
                    <a:lnTo>
                      <a:pt x="0"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39" name="Freeform 899"/>
              <p:cNvSpPr>
                <a:spLocks/>
              </p:cNvSpPr>
              <p:nvPr/>
            </p:nvSpPr>
            <p:spPr bwMode="auto">
              <a:xfrm>
                <a:off x="3888047" y="1811242"/>
                <a:ext cx="2865" cy="7639"/>
              </a:xfrm>
              <a:custGeom>
                <a:avLst/>
                <a:gdLst>
                  <a:gd name="T0" fmla="*/ 0 w 3"/>
                  <a:gd name="T1" fmla="*/ 2147483647 h 8"/>
                  <a:gd name="T2" fmla="*/ 0 w 3"/>
                  <a:gd name="T3" fmla="*/ 2147483647 h 8"/>
                  <a:gd name="T4" fmla="*/ 2147483647 w 3"/>
                  <a:gd name="T5" fmla="*/ 2147483647 h 8"/>
                  <a:gd name="T6" fmla="*/ 0 w 3"/>
                  <a:gd name="T7" fmla="*/ 2147483647 h 8"/>
                  <a:gd name="T8" fmla="*/ 2147483647 w 3"/>
                  <a:gd name="T9" fmla="*/ 2147483647 h 8"/>
                  <a:gd name="T10" fmla="*/ 2147483647 w 3"/>
                  <a:gd name="T11" fmla="*/ 2147483647 h 8"/>
                  <a:gd name="T12" fmla="*/ 2147483647 w 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0" y="8"/>
                    </a:moveTo>
                    <a:lnTo>
                      <a:pt x="0" y="8"/>
                    </a:lnTo>
                    <a:lnTo>
                      <a:pt x="1" y="8"/>
                    </a:lnTo>
                    <a:lnTo>
                      <a:pt x="0" y="7"/>
                    </a:lnTo>
                    <a:lnTo>
                      <a:pt x="1" y="4"/>
                    </a:lnTo>
                    <a:lnTo>
                      <a:pt x="2"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0" name="Freeform 900"/>
              <p:cNvSpPr>
                <a:spLocks/>
              </p:cNvSpPr>
              <p:nvPr/>
            </p:nvSpPr>
            <p:spPr bwMode="auto">
              <a:xfrm>
                <a:off x="3897596" y="1796919"/>
                <a:ext cx="5729" cy="6684"/>
              </a:xfrm>
              <a:custGeom>
                <a:avLst/>
                <a:gdLst>
                  <a:gd name="T0" fmla="*/ 0 w 6"/>
                  <a:gd name="T1" fmla="*/ 2147483647 h 7"/>
                  <a:gd name="T2" fmla="*/ 2147483647 w 6"/>
                  <a:gd name="T3" fmla="*/ 2147483647 h 7"/>
                  <a:gd name="T4" fmla="*/ 2147483647 w 6"/>
                  <a:gd name="T5" fmla="*/ 2147483647 h 7"/>
                  <a:gd name="T6" fmla="*/ 2147483647 w 6"/>
                  <a:gd name="T7" fmla="*/ 2147483647 h 7"/>
                  <a:gd name="T8" fmla="*/ 2147483647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7"/>
                    </a:moveTo>
                    <a:lnTo>
                      <a:pt x="1" y="6"/>
                    </a:lnTo>
                    <a:lnTo>
                      <a:pt x="3" y="3"/>
                    </a:lnTo>
                    <a:lnTo>
                      <a:pt x="4"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1" name="Freeform 901"/>
              <p:cNvSpPr>
                <a:spLocks/>
              </p:cNvSpPr>
              <p:nvPr/>
            </p:nvSpPr>
            <p:spPr bwMode="auto">
              <a:xfrm>
                <a:off x="3910964" y="1793100"/>
                <a:ext cx="5729" cy="4775"/>
              </a:xfrm>
              <a:custGeom>
                <a:avLst/>
                <a:gdLst>
                  <a:gd name="T0" fmla="*/ 0 w 6"/>
                  <a:gd name="T1" fmla="*/ 0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0" y="0"/>
                    </a:moveTo>
                    <a:lnTo>
                      <a:pt x="3" y="2"/>
                    </a:lnTo>
                    <a:lnTo>
                      <a:pt x="4" y="5"/>
                    </a:lnTo>
                    <a:lnTo>
                      <a:pt x="6"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2" name="Freeform 902"/>
              <p:cNvSpPr>
                <a:spLocks/>
              </p:cNvSpPr>
              <p:nvPr/>
            </p:nvSpPr>
            <p:spPr bwMode="auto">
              <a:xfrm>
                <a:off x="3925287" y="1794055"/>
                <a:ext cx="8593" cy="2864"/>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2147483647 h 3"/>
                  <a:gd name="T10" fmla="*/ 2147483647 w 9"/>
                  <a:gd name="T11" fmla="*/ 2147483647 h 3"/>
                  <a:gd name="T12" fmla="*/ 2147483647 w 9"/>
                  <a:gd name="T13" fmla="*/ 2147483647 h 3"/>
                  <a:gd name="T14" fmla="*/ 2147483647 w 9"/>
                  <a:gd name="T15" fmla="*/ 0 h 3"/>
                  <a:gd name="T16" fmla="*/ 2147483647 w 9"/>
                  <a:gd name="T17" fmla="*/ 0 h 3"/>
                  <a:gd name="T18" fmla="*/ 2147483647 w 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3">
                    <a:moveTo>
                      <a:pt x="0" y="3"/>
                    </a:moveTo>
                    <a:lnTo>
                      <a:pt x="1" y="3"/>
                    </a:lnTo>
                    <a:lnTo>
                      <a:pt x="2" y="3"/>
                    </a:lnTo>
                    <a:lnTo>
                      <a:pt x="5" y="3"/>
                    </a:lnTo>
                    <a:lnTo>
                      <a:pt x="6" y="3"/>
                    </a:lnTo>
                    <a:lnTo>
                      <a:pt x="7" y="3"/>
                    </a:lnTo>
                    <a:lnTo>
                      <a:pt x="7"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3" name="Freeform 903"/>
              <p:cNvSpPr>
                <a:spLocks/>
              </p:cNvSpPr>
              <p:nvPr/>
            </p:nvSpPr>
            <p:spPr bwMode="auto">
              <a:xfrm>
                <a:off x="3937700" y="1800738"/>
                <a:ext cx="6684" cy="6684"/>
              </a:xfrm>
              <a:custGeom>
                <a:avLst/>
                <a:gdLst>
                  <a:gd name="T0" fmla="*/ 0 w 7"/>
                  <a:gd name="T1" fmla="*/ 0 h 7"/>
                  <a:gd name="T2" fmla="*/ 0 w 7"/>
                  <a:gd name="T3" fmla="*/ 0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0"/>
                    </a:lnTo>
                    <a:lnTo>
                      <a:pt x="0" y="2"/>
                    </a:lnTo>
                    <a:lnTo>
                      <a:pt x="2" y="4"/>
                    </a:lnTo>
                    <a:lnTo>
                      <a:pt x="3" y="5"/>
                    </a:lnTo>
                    <a:lnTo>
                      <a:pt x="3" y="7"/>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4" name="Freeform 904"/>
              <p:cNvSpPr>
                <a:spLocks/>
              </p:cNvSpPr>
              <p:nvPr/>
            </p:nvSpPr>
            <p:spPr bwMode="auto">
              <a:xfrm>
                <a:off x="3952023" y="1804558"/>
                <a:ext cx="6684" cy="5729"/>
              </a:xfrm>
              <a:custGeom>
                <a:avLst/>
                <a:gdLst>
                  <a:gd name="T0" fmla="*/ 0 w 7"/>
                  <a:gd name="T1" fmla="*/ 0 h 6"/>
                  <a:gd name="T2" fmla="*/ 0 w 7"/>
                  <a:gd name="T3" fmla="*/ 2147483647 h 6"/>
                  <a:gd name="T4" fmla="*/ 0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6">
                    <a:moveTo>
                      <a:pt x="0" y="0"/>
                    </a:moveTo>
                    <a:lnTo>
                      <a:pt x="0" y="1"/>
                    </a:lnTo>
                    <a:lnTo>
                      <a:pt x="0" y="3"/>
                    </a:lnTo>
                    <a:lnTo>
                      <a:pt x="3" y="3"/>
                    </a:lnTo>
                    <a:lnTo>
                      <a:pt x="4" y="4"/>
                    </a:lnTo>
                    <a:lnTo>
                      <a:pt x="5" y="5"/>
                    </a:lnTo>
                    <a:lnTo>
                      <a:pt x="6" y="6"/>
                    </a:lnTo>
                    <a:lnTo>
                      <a:pt x="7"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5" name="Freeform 905"/>
              <p:cNvSpPr>
                <a:spLocks/>
              </p:cNvSpPr>
              <p:nvPr/>
            </p:nvSpPr>
            <p:spPr bwMode="auto">
              <a:xfrm>
                <a:off x="3966346" y="1805513"/>
                <a:ext cx="9549" cy="2864"/>
              </a:xfrm>
              <a:custGeom>
                <a:avLst/>
                <a:gdLst>
                  <a:gd name="T0" fmla="*/ 0 w 10"/>
                  <a:gd name="T1" fmla="*/ 0 h 3"/>
                  <a:gd name="T2" fmla="*/ 0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
                    <a:moveTo>
                      <a:pt x="0" y="0"/>
                    </a:moveTo>
                    <a:lnTo>
                      <a:pt x="0" y="2"/>
                    </a:lnTo>
                    <a:lnTo>
                      <a:pt x="1" y="2"/>
                    </a:lnTo>
                    <a:lnTo>
                      <a:pt x="2" y="2"/>
                    </a:lnTo>
                    <a:lnTo>
                      <a:pt x="6" y="3"/>
                    </a:lnTo>
                    <a:lnTo>
                      <a:pt x="1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6" name="Freeform 906"/>
              <p:cNvSpPr>
                <a:spLocks/>
              </p:cNvSpPr>
              <p:nvPr/>
            </p:nvSpPr>
            <p:spPr bwMode="auto">
              <a:xfrm>
                <a:off x="3981623" y="1795009"/>
                <a:ext cx="2865" cy="7639"/>
              </a:xfrm>
              <a:custGeom>
                <a:avLst/>
                <a:gdLst>
                  <a:gd name="T0" fmla="*/ 0 w 3"/>
                  <a:gd name="T1" fmla="*/ 2147483647 h 8"/>
                  <a:gd name="T2" fmla="*/ 2147483647 w 3"/>
                  <a:gd name="T3" fmla="*/ 2147483647 h 8"/>
                  <a:gd name="T4" fmla="*/ 2147483647 w 3"/>
                  <a:gd name="T5" fmla="*/ 2147483647 h 8"/>
                  <a:gd name="T6" fmla="*/ 2147483647 w 3"/>
                  <a:gd name="T7" fmla="*/ 2147483647 h 8"/>
                  <a:gd name="T8" fmla="*/ 2147483647 w 3"/>
                  <a:gd name="T9" fmla="*/ 2147483647 h 8"/>
                  <a:gd name="T10" fmla="*/ 2147483647 w 3"/>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8">
                    <a:moveTo>
                      <a:pt x="0" y="8"/>
                    </a:moveTo>
                    <a:lnTo>
                      <a:pt x="1" y="6"/>
                    </a:lnTo>
                    <a:lnTo>
                      <a:pt x="2" y="4"/>
                    </a:lnTo>
                    <a:lnTo>
                      <a:pt x="3" y="3"/>
                    </a:lnTo>
                    <a:lnTo>
                      <a:pt x="2"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7" name="Freeform 907"/>
              <p:cNvSpPr>
                <a:spLocks/>
              </p:cNvSpPr>
              <p:nvPr/>
            </p:nvSpPr>
            <p:spPr bwMode="auto">
              <a:xfrm>
                <a:off x="3980669" y="1777822"/>
                <a:ext cx="955" cy="7639"/>
              </a:xfrm>
              <a:custGeom>
                <a:avLst/>
                <a:gdLst>
                  <a:gd name="T0" fmla="*/ 2147483647 w 1"/>
                  <a:gd name="T1" fmla="*/ 2147483647 h 8"/>
                  <a:gd name="T2" fmla="*/ 2147483647 w 1"/>
                  <a:gd name="T3" fmla="*/ 2147483647 h 8"/>
                  <a:gd name="T4" fmla="*/ 2147483647 w 1"/>
                  <a:gd name="T5" fmla="*/ 2147483647 h 8"/>
                  <a:gd name="T6" fmla="*/ 0 w 1"/>
                  <a:gd name="T7" fmla="*/ 2147483647 h 8"/>
                  <a:gd name="T8" fmla="*/ 2147483647 w 1"/>
                  <a:gd name="T9" fmla="*/ 2147483647 h 8"/>
                  <a:gd name="T10" fmla="*/ 2147483647 w 1"/>
                  <a:gd name="T11" fmla="*/ 2147483647 h 8"/>
                  <a:gd name="T12" fmla="*/ 0 w 1"/>
                  <a:gd name="T13" fmla="*/ 2147483647 h 8"/>
                  <a:gd name="T14" fmla="*/ 2147483647 w 1"/>
                  <a:gd name="T15" fmla="*/ 0 h 8"/>
                  <a:gd name="T16" fmla="*/ 2147483647 w 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8">
                    <a:moveTo>
                      <a:pt x="1" y="8"/>
                    </a:moveTo>
                    <a:lnTo>
                      <a:pt x="1" y="8"/>
                    </a:lnTo>
                    <a:lnTo>
                      <a:pt x="0" y="6"/>
                    </a:lnTo>
                    <a:lnTo>
                      <a:pt x="1" y="5"/>
                    </a:lnTo>
                    <a:lnTo>
                      <a:pt x="1" y="4"/>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8" name="Freeform 908"/>
              <p:cNvSpPr>
                <a:spLocks/>
              </p:cNvSpPr>
              <p:nvPr/>
            </p:nvSpPr>
            <p:spPr bwMode="auto">
              <a:xfrm>
                <a:off x="3981623" y="1760635"/>
                <a:ext cx="1910" cy="7639"/>
              </a:xfrm>
              <a:custGeom>
                <a:avLst/>
                <a:gdLst>
                  <a:gd name="T0" fmla="*/ 0 w 2"/>
                  <a:gd name="T1" fmla="*/ 2147483647 h 8"/>
                  <a:gd name="T2" fmla="*/ 2147483647 w 2"/>
                  <a:gd name="T3" fmla="*/ 2147483647 h 8"/>
                  <a:gd name="T4" fmla="*/ 2147483647 w 2"/>
                  <a:gd name="T5" fmla="*/ 2147483647 h 8"/>
                  <a:gd name="T6" fmla="*/ 0 w 2"/>
                  <a:gd name="T7" fmla="*/ 2147483647 h 8"/>
                  <a:gd name="T8" fmla="*/ 2147483647 w 2"/>
                  <a:gd name="T9" fmla="*/ 2147483647 h 8"/>
                  <a:gd name="T10" fmla="*/ 2147483647 w 2"/>
                  <a:gd name="T11" fmla="*/ 2147483647 h 8"/>
                  <a:gd name="T12" fmla="*/ 2147483647 w 2"/>
                  <a:gd name="T13" fmla="*/ 2147483647 h 8"/>
                  <a:gd name="T14" fmla="*/ 2147483647 w 2"/>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0" y="8"/>
                    </a:moveTo>
                    <a:lnTo>
                      <a:pt x="1" y="7"/>
                    </a:lnTo>
                    <a:lnTo>
                      <a:pt x="1" y="6"/>
                    </a:lnTo>
                    <a:lnTo>
                      <a:pt x="0" y="4"/>
                    </a:lnTo>
                    <a:lnTo>
                      <a:pt x="1" y="2"/>
                    </a:lnTo>
                    <a:lnTo>
                      <a:pt x="2" y="2"/>
                    </a:lnTo>
                    <a:lnTo>
                      <a:pt x="2"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49" name="Freeform 909"/>
              <p:cNvSpPr>
                <a:spLocks/>
              </p:cNvSpPr>
              <p:nvPr/>
            </p:nvSpPr>
            <p:spPr bwMode="auto">
              <a:xfrm>
                <a:off x="3982578" y="1752041"/>
                <a:ext cx="9549" cy="955"/>
              </a:xfrm>
              <a:custGeom>
                <a:avLst/>
                <a:gdLst>
                  <a:gd name="T0" fmla="*/ 0 w 10"/>
                  <a:gd name="T1" fmla="*/ 0 h 1"/>
                  <a:gd name="T2" fmla="*/ 2147483647 w 10"/>
                  <a:gd name="T3" fmla="*/ 0 h 1"/>
                  <a:gd name="T4" fmla="*/ 2147483647 w 10"/>
                  <a:gd name="T5" fmla="*/ 0 h 1"/>
                  <a:gd name="T6" fmla="*/ 2147483647 w 10"/>
                  <a:gd name="T7" fmla="*/ 0 h 1"/>
                  <a:gd name="T8" fmla="*/ 2147483647 w 10"/>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
                    <a:moveTo>
                      <a:pt x="0" y="0"/>
                    </a:moveTo>
                    <a:lnTo>
                      <a:pt x="2" y="0"/>
                    </a:lnTo>
                    <a:lnTo>
                      <a:pt x="5" y="0"/>
                    </a:lnTo>
                    <a:lnTo>
                      <a:pt x="9" y="0"/>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0" name="Freeform 910"/>
              <p:cNvSpPr>
                <a:spLocks/>
              </p:cNvSpPr>
              <p:nvPr/>
            </p:nvSpPr>
            <p:spPr bwMode="auto">
              <a:xfrm>
                <a:off x="3999766" y="1740583"/>
                <a:ext cx="3819" cy="7639"/>
              </a:xfrm>
              <a:custGeom>
                <a:avLst/>
                <a:gdLst>
                  <a:gd name="T0" fmla="*/ 0 w 4"/>
                  <a:gd name="T1" fmla="*/ 2147483647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8">
                    <a:moveTo>
                      <a:pt x="0" y="8"/>
                    </a:moveTo>
                    <a:lnTo>
                      <a:pt x="2" y="8"/>
                    </a:lnTo>
                    <a:lnTo>
                      <a:pt x="3" y="7"/>
                    </a:lnTo>
                    <a:lnTo>
                      <a:pt x="3" y="6"/>
                    </a:lnTo>
                    <a:lnTo>
                      <a:pt x="4"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1" name="Freeform 911"/>
              <p:cNvSpPr>
                <a:spLocks/>
              </p:cNvSpPr>
              <p:nvPr/>
            </p:nvSpPr>
            <p:spPr bwMode="auto">
              <a:xfrm>
                <a:off x="4009314" y="1725305"/>
                <a:ext cx="2864" cy="7639"/>
              </a:xfrm>
              <a:custGeom>
                <a:avLst/>
                <a:gdLst>
                  <a:gd name="T0" fmla="*/ 0 w 3"/>
                  <a:gd name="T1" fmla="*/ 2147483647 h 8"/>
                  <a:gd name="T2" fmla="*/ 0 w 3"/>
                  <a:gd name="T3" fmla="*/ 2147483647 h 8"/>
                  <a:gd name="T4" fmla="*/ 0 w 3"/>
                  <a:gd name="T5" fmla="*/ 2147483647 h 8"/>
                  <a:gd name="T6" fmla="*/ 2147483647 w 3"/>
                  <a:gd name="T7" fmla="*/ 2147483647 h 8"/>
                  <a:gd name="T8" fmla="*/ 2147483647 w 3"/>
                  <a:gd name="T9" fmla="*/ 2147483647 h 8"/>
                  <a:gd name="T10" fmla="*/ 2147483647 w 3"/>
                  <a:gd name="T11" fmla="*/ 2147483647 h 8"/>
                  <a:gd name="T12" fmla="*/ 2147483647 w 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0" y="8"/>
                    </a:moveTo>
                    <a:lnTo>
                      <a:pt x="0" y="8"/>
                    </a:lnTo>
                    <a:lnTo>
                      <a:pt x="0" y="7"/>
                    </a:lnTo>
                    <a:lnTo>
                      <a:pt x="1" y="6"/>
                    </a:lnTo>
                    <a:lnTo>
                      <a:pt x="1" y="5"/>
                    </a:lnTo>
                    <a:lnTo>
                      <a:pt x="3" y="3"/>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2" name="Freeform 912"/>
              <p:cNvSpPr>
                <a:spLocks/>
              </p:cNvSpPr>
              <p:nvPr/>
            </p:nvSpPr>
            <p:spPr bwMode="auto">
              <a:xfrm>
                <a:off x="4009314" y="1709072"/>
                <a:ext cx="3819" cy="6684"/>
              </a:xfrm>
              <a:custGeom>
                <a:avLst/>
                <a:gdLst>
                  <a:gd name="T0" fmla="*/ 0 w 4"/>
                  <a:gd name="T1" fmla="*/ 2147483647 h 7"/>
                  <a:gd name="T2" fmla="*/ 0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2147483647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7"/>
                    </a:moveTo>
                    <a:lnTo>
                      <a:pt x="0" y="6"/>
                    </a:lnTo>
                    <a:lnTo>
                      <a:pt x="1" y="5"/>
                    </a:lnTo>
                    <a:lnTo>
                      <a:pt x="3" y="3"/>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3" name="Freeform 913"/>
              <p:cNvSpPr>
                <a:spLocks/>
              </p:cNvSpPr>
              <p:nvPr/>
            </p:nvSpPr>
            <p:spPr bwMode="auto">
              <a:xfrm>
                <a:off x="4017908" y="1693795"/>
                <a:ext cx="2865" cy="7639"/>
              </a:xfrm>
              <a:custGeom>
                <a:avLst/>
                <a:gdLst>
                  <a:gd name="T0" fmla="*/ 0 w 3"/>
                  <a:gd name="T1" fmla="*/ 2147483647 h 8"/>
                  <a:gd name="T2" fmla="*/ 0 w 3"/>
                  <a:gd name="T3" fmla="*/ 2147483647 h 8"/>
                  <a:gd name="T4" fmla="*/ 0 w 3"/>
                  <a:gd name="T5" fmla="*/ 2147483647 h 8"/>
                  <a:gd name="T6" fmla="*/ 2147483647 w 3"/>
                  <a:gd name="T7" fmla="*/ 2147483647 h 8"/>
                  <a:gd name="T8" fmla="*/ 2147483647 w 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
                    <a:moveTo>
                      <a:pt x="0" y="8"/>
                    </a:moveTo>
                    <a:lnTo>
                      <a:pt x="0" y="5"/>
                    </a:lnTo>
                    <a:lnTo>
                      <a:pt x="0" y="3"/>
                    </a:lnTo>
                    <a:lnTo>
                      <a:pt x="1"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4" name="Freeform 914"/>
              <p:cNvSpPr>
                <a:spLocks/>
              </p:cNvSpPr>
              <p:nvPr/>
            </p:nvSpPr>
            <p:spPr bwMode="auto">
              <a:xfrm>
                <a:off x="4024592" y="1679472"/>
                <a:ext cx="4774" cy="6684"/>
              </a:xfrm>
              <a:custGeom>
                <a:avLst/>
                <a:gdLst>
                  <a:gd name="T0" fmla="*/ 0 w 5"/>
                  <a:gd name="T1" fmla="*/ 2147483647 h 7"/>
                  <a:gd name="T2" fmla="*/ 0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2147483647 w 5"/>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0" y="7"/>
                    </a:moveTo>
                    <a:lnTo>
                      <a:pt x="0" y="6"/>
                    </a:lnTo>
                    <a:lnTo>
                      <a:pt x="1" y="4"/>
                    </a:lnTo>
                    <a:lnTo>
                      <a:pt x="1" y="2"/>
                    </a:lnTo>
                    <a:lnTo>
                      <a:pt x="3" y="1"/>
                    </a:lnTo>
                    <a:lnTo>
                      <a:pt x="4" y="1"/>
                    </a:lnTo>
                    <a:lnTo>
                      <a:pt x="5"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5" name="Freeform 915"/>
              <p:cNvSpPr>
                <a:spLocks/>
              </p:cNvSpPr>
              <p:nvPr/>
            </p:nvSpPr>
            <p:spPr bwMode="auto">
              <a:xfrm>
                <a:off x="4023637" y="1664194"/>
                <a:ext cx="1910" cy="6684"/>
              </a:xfrm>
              <a:custGeom>
                <a:avLst/>
                <a:gdLst>
                  <a:gd name="T0" fmla="*/ 2147483647 w 2"/>
                  <a:gd name="T1" fmla="*/ 2147483647 h 7"/>
                  <a:gd name="T2" fmla="*/ 0 w 2"/>
                  <a:gd name="T3" fmla="*/ 2147483647 h 7"/>
                  <a:gd name="T4" fmla="*/ 0 w 2"/>
                  <a:gd name="T5" fmla="*/ 2147483647 h 7"/>
                  <a:gd name="T6" fmla="*/ 0 w 2"/>
                  <a:gd name="T7" fmla="*/ 2147483647 h 7"/>
                  <a:gd name="T8" fmla="*/ 2147483647 w 2"/>
                  <a:gd name="T9" fmla="*/ 2147483647 h 7"/>
                  <a:gd name="T10" fmla="*/ 2147483647 w 2"/>
                  <a:gd name="T11" fmla="*/ 2147483647 h 7"/>
                  <a:gd name="T12" fmla="*/ 0 w 2"/>
                  <a:gd name="T13" fmla="*/ 0 h 7"/>
                  <a:gd name="T14" fmla="*/ 0 w 2"/>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7">
                    <a:moveTo>
                      <a:pt x="2" y="7"/>
                    </a:moveTo>
                    <a:lnTo>
                      <a:pt x="0" y="5"/>
                    </a:lnTo>
                    <a:lnTo>
                      <a:pt x="0" y="4"/>
                    </a:lnTo>
                    <a:lnTo>
                      <a:pt x="1"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6" name="Freeform 916"/>
              <p:cNvSpPr>
                <a:spLocks/>
              </p:cNvSpPr>
              <p:nvPr/>
            </p:nvSpPr>
            <p:spPr bwMode="auto">
              <a:xfrm>
                <a:off x="4020773" y="1648917"/>
                <a:ext cx="3819" cy="8593"/>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0 w 4"/>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4" y="9"/>
                    </a:moveTo>
                    <a:lnTo>
                      <a:pt x="4" y="8"/>
                    </a:lnTo>
                    <a:lnTo>
                      <a:pt x="3" y="4"/>
                    </a:lnTo>
                    <a:lnTo>
                      <a:pt x="2" y="3"/>
                    </a:lnTo>
                    <a:lnTo>
                      <a:pt x="3" y="3"/>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7" name="Freeform 917"/>
              <p:cNvSpPr>
                <a:spLocks/>
              </p:cNvSpPr>
              <p:nvPr/>
            </p:nvSpPr>
            <p:spPr bwMode="auto">
              <a:xfrm>
                <a:off x="4024592" y="1641278"/>
                <a:ext cx="5729" cy="4774"/>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0" y="3"/>
                    </a:moveTo>
                    <a:lnTo>
                      <a:pt x="0" y="3"/>
                    </a:lnTo>
                    <a:lnTo>
                      <a:pt x="1" y="5"/>
                    </a:lnTo>
                    <a:lnTo>
                      <a:pt x="3" y="5"/>
                    </a:lnTo>
                    <a:lnTo>
                      <a:pt x="4" y="3"/>
                    </a:lnTo>
                    <a:lnTo>
                      <a:pt x="5"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8" name="Freeform 918"/>
              <p:cNvSpPr>
                <a:spLocks/>
              </p:cNvSpPr>
              <p:nvPr/>
            </p:nvSpPr>
            <p:spPr bwMode="auto">
              <a:xfrm>
                <a:off x="4029366" y="1626000"/>
                <a:ext cx="3819" cy="6684"/>
              </a:xfrm>
              <a:custGeom>
                <a:avLst/>
                <a:gdLst>
                  <a:gd name="T0" fmla="*/ 2147483647 w 4"/>
                  <a:gd name="T1" fmla="*/ 2147483647 h 7"/>
                  <a:gd name="T2" fmla="*/ 0 w 4"/>
                  <a:gd name="T3" fmla="*/ 2147483647 h 7"/>
                  <a:gd name="T4" fmla="*/ 0 w 4"/>
                  <a:gd name="T5" fmla="*/ 2147483647 h 7"/>
                  <a:gd name="T6" fmla="*/ 0 w 4"/>
                  <a:gd name="T7" fmla="*/ 2147483647 h 7"/>
                  <a:gd name="T8" fmla="*/ 2147483647 w 4"/>
                  <a:gd name="T9" fmla="*/ 2147483647 h 7"/>
                  <a:gd name="T10" fmla="*/ 2147483647 w 4"/>
                  <a:gd name="T11" fmla="*/ 0 h 7"/>
                  <a:gd name="T12" fmla="*/ 2147483647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1" y="7"/>
                    </a:moveTo>
                    <a:lnTo>
                      <a:pt x="0" y="7"/>
                    </a:lnTo>
                    <a:lnTo>
                      <a:pt x="0" y="5"/>
                    </a:lnTo>
                    <a:lnTo>
                      <a:pt x="0" y="3"/>
                    </a:lnTo>
                    <a:lnTo>
                      <a:pt x="2"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59" name="Freeform 919"/>
              <p:cNvSpPr>
                <a:spLocks/>
              </p:cNvSpPr>
              <p:nvPr/>
            </p:nvSpPr>
            <p:spPr bwMode="auto">
              <a:xfrm>
                <a:off x="4028412" y="1611677"/>
                <a:ext cx="2864" cy="8594"/>
              </a:xfrm>
              <a:custGeom>
                <a:avLst/>
                <a:gdLst>
                  <a:gd name="T0" fmla="*/ 2147483647 w 3"/>
                  <a:gd name="T1" fmla="*/ 2147483647 h 9"/>
                  <a:gd name="T2" fmla="*/ 2147483647 w 3"/>
                  <a:gd name="T3" fmla="*/ 2147483647 h 9"/>
                  <a:gd name="T4" fmla="*/ 0 w 3"/>
                  <a:gd name="T5" fmla="*/ 2147483647 h 9"/>
                  <a:gd name="T6" fmla="*/ 0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3" y="9"/>
                    </a:moveTo>
                    <a:lnTo>
                      <a:pt x="1" y="6"/>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0" name="Freeform 920"/>
              <p:cNvSpPr>
                <a:spLocks/>
              </p:cNvSpPr>
              <p:nvPr/>
            </p:nvSpPr>
            <p:spPr bwMode="auto">
              <a:xfrm>
                <a:off x="4019818" y="1599264"/>
                <a:ext cx="2865" cy="5729"/>
              </a:xfrm>
              <a:custGeom>
                <a:avLst/>
                <a:gdLst>
                  <a:gd name="T0" fmla="*/ 2147483647 w 3"/>
                  <a:gd name="T1" fmla="*/ 2147483647 h 6"/>
                  <a:gd name="T2" fmla="*/ 2147483647 w 3"/>
                  <a:gd name="T3" fmla="*/ 2147483647 h 6"/>
                  <a:gd name="T4" fmla="*/ 0 w 3"/>
                  <a:gd name="T5" fmla="*/ 2147483647 h 6"/>
                  <a:gd name="T6" fmla="*/ 0 w 3"/>
                  <a:gd name="T7" fmla="*/ 2147483647 h 6"/>
                  <a:gd name="T8" fmla="*/ 0 w 3"/>
                  <a:gd name="T9" fmla="*/ 2147483647 h 6"/>
                  <a:gd name="T10" fmla="*/ 2147483647 w 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3" y="6"/>
                    </a:moveTo>
                    <a:lnTo>
                      <a:pt x="3" y="6"/>
                    </a:lnTo>
                    <a:lnTo>
                      <a:pt x="0" y="4"/>
                    </a:lnTo>
                    <a:lnTo>
                      <a:pt x="0" y="3"/>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1" name="Freeform 921"/>
              <p:cNvSpPr>
                <a:spLocks/>
              </p:cNvSpPr>
              <p:nvPr/>
            </p:nvSpPr>
            <p:spPr bwMode="auto">
              <a:xfrm>
                <a:off x="3750548" y="2120616"/>
                <a:ext cx="7639" cy="4774"/>
              </a:xfrm>
              <a:custGeom>
                <a:avLst/>
                <a:gdLst>
                  <a:gd name="T0" fmla="*/ 2147483647 w 8"/>
                  <a:gd name="T1" fmla="*/ 2147483647 h 5"/>
                  <a:gd name="T2" fmla="*/ 2147483647 w 8"/>
                  <a:gd name="T3" fmla="*/ 2147483647 h 5"/>
                  <a:gd name="T4" fmla="*/ 2147483647 w 8"/>
                  <a:gd name="T5" fmla="*/ 2147483647 h 5"/>
                  <a:gd name="T6" fmla="*/ 2147483647 w 8"/>
                  <a:gd name="T7" fmla="*/ 0 h 5"/>
                  <a:gd name="T8" fmla="*/ 0 w 8"/>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5"/>
                    </a:moveTo>
                    <a:lnTo>
                      <a:pt x="4" y="3"/>
                    </a:lnTo>
                    <a:lnTo>
                      <a:pt x="3" y="2"/>
                    </a:lnTo>
                    <a:lnTo>
                      <a:pt x="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2" name="Freeform 922"/>
              <p:cNvSpPr>
                <a:spLocks/>
              </p:cNvSpPr>
              <p:nvPr/>
            </p:nvSpPr>
            <p:spPr bwMode="auto">
              <a:xfrm>
                <a:off x="3746729" y="2105338"/>
                <a:ext cx="955" cy="9549"/>
              </a:xfrm>
              <a:custGeom>
                <a:avLst/>
                <a:gdLst>
                  <a:gd name="T0" fmla="*/ 0 w 1"/>
                  <a:gd name="T1" fmla="*/ 2147483647 h 10"/>
                  <a:gd name="T2" fmla="*/ 2147483647 w 1"/>
                  <a:gd name="T3" fmla="*/ 2147483647 h 10"/>
                  <a:gd name="T4" fmla="*/ 2147483647 w 1"/>
                  <a:gd name="T5" fmla="*/ 2147483647 h 10"/>
                  <a:gd name="T6" fmla="*/ 0 w 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0">
                    <a:moveTo>
                      <a:pt x="0" y="10"/>
                    </a:moveTo>
                    <a:lnTo>
                      <a:pt x="1" y="7"/>
                    </a:lnTo>
                    <a:lnTo>
                      <a:pt x="1"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3" name="Freeform 923"/>
              <p:cNvSpPr>
                <a:spLocks/>
              </p:cNvSpPr>
              <p:nvPr/>
            </p:nvSpPr>
            <p:spPr bwMode="auto">
              <a:xfrm>
                <a:off x="3737180" y="2091970"/>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0 h 6"/>
                  <a:gd name="T14" fmla="*/ 0 w 7"/>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6">
                    <a:moveTo>
                      <a:pt x="7" y="5"/>
                    </a:moveTo>
                    <a:lnTo>
                      <a:pt x="6" y="6"/>
                    </a:lnTo>
                    <a:lnTo>
                      <a:pt x="5" y="5"/>
                    </a:lnTo>
                    <a:lnTo>
                      <a:pt x="3" y="4"/>
                    </a:lnTo>
                    <a:lnTo>
                      <a:pt x="2" y="2"/>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4" name="Freeform 924"/>
              <p:cNvSpPr>
                <a:spLocks/>
              </p:cNvSpPr>
              <p:nvPr/>
            </p:nvSpPr>
            <p:spPr bwMode="auto">
              <a:xfrm>
                <a:off x="3741955" y="2085286"/>
                <a:ext cx="2864" cy="5729"/>
              </a:xfrm>
              <a:custGeom>
                <a:avLst/>
                <a:gdLst>
                  <a:gd name="T0" fmla="*/ 0 w 3"/>
                  <a:gd name="T1" fmla="*/ 2147483647 h 6"/>
                  <a:gd name="T2" fmla="*/ 2147483647 w 3"/>
                  <a:gd name="T3" fmla="*/ 2147483647 h 6"/>
                  <a:gd name="T4" fmla="*/ 2147483647 w 3"/>
                  <a:gd name="T5" fmla="*/ 2147483647 h 6"/>
                  <a:gd name="T6" fmla="*/ 2147483647 w 3"/>
                  <a:gd name="T7" fmla="*/ 2147483647 h 6"/>
                  <a:gd name="T8" fmla="*/ 2147483647 w 3"/>
                  <a:gd name="T9" fmla="*/ 0 h 6"/>
                  <a:gd name="T10" fmla="*/ 2147483647 w 3"/>
                  <a:gd name="T11" fmla="*/ 0 h 6"/>
                  <a:gd name="T12" fmla="*/ 2147483647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6"/>
                    </a:moveTo>
                    <a:lnTo>
                      <a:pt x="1" y="5"/>
                    </a:lnTo>
                    <a:lnTo>
                      <a:pt x="3" y="5"/>
                    </a:lnTo>
                    <a:lnTo>
                      <a:pt x="2" y="1"/>
                    </a:lnTo>
                    <a:lnTo>
                      <a:pt x="2" y="0"/>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5" name="Freeform 925"/>
              <p:cNvSpPr>
                <a:spLocks/>
              </p:cNvSpPr>
              <p:nvPr/>
            </p:nvSpPr>
            <p:spPr bwMode="auto">
              <a:xfrm>
                <a:off x="3740045" y="2070008"/>
                <a:ext cx="2864" cy="6684"/>
              </a:xfrm>
              <a:custGeom>
                <a:avLst/>
                <a:gdLst>
                  <a:gd name="T0" fmla="*/ 2147483647 w 3"/>
                  <a:gd name="T1" fmla="*/ 2147483647 h 7"/>
                  <a:gd name="T2" fmla="*/ 0 w 3"/>
                  <a:gd name="T3" fmla="*/ 2147483647 h 7"/>
                  <a:gd name="T4" fmla="*/ 0 w 3"/>
                  <a:gd name="T5" fmla="*/ 2147483647 h 7"/>
                  <a:gd name="T6" fmla="*/ 0 w 3"/>
                  <a:gd name="T7" fmla="*/ 2147483647 h 7"/>
                  <a:gd name="T8" fmla="*/ 0 w 3"/>
                  <a:gd name="T9" fmla="*/ 2147483647 h 7"/>
                  <a:gd name="T10" fmla="*/ 2147483647 w 3"/>
                  <a:gd name="T11" fmla="*/ 0 h 7"/>
                  <a:gd name="T12" fmla="*/ 2147483647 w 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2" y="7"/>
                    </a:moveTo>
                    <a:lnTo>
                      <a:pt x="0" y="7"/>
                    </a:lnTo>
                    <a:lnTo>
                      <a:pt x="0" y="5"/>
                    </a:lnTo>
                    <a:lnTo>
                      <a:pt x="0" y="4"/>
                    </a:lnTo>
                    <a:lnTo>
                      <a:pt x="0" y="1"/>
                    </a:lnTo>
                    <a:lnTo>
                      <a:pt x="2" y="0"/>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6" name="Freeform 926"/>
              <p:cNvSpPr>
                <a:spLocks/>
              </p:cNvSpPr>
              <p:nvPr/>
            </p:nvSpPr>
            <p:spPr bwMode="auto">
              <a:xfrm>
                <a:off x="3747684" y="2054730"/>
                <a:ext cx="955" cy="8594"/>
              </a:xfrm>
              <a:custGeom>
                <a:avLst/>
                <a:gdLst>
                  <a:gd name="T0" fmla="*/ 0 w 1587"/>
                  <a:gd name="T1" fmla="*/ 2147483647 h 9"/>
                  <a:gd name="T2" fmla="*/ 0 w 1587"/>
                  <a:gd name="T3" fmla="*/ 2147483647 h 9"/>
                  <a:gd name="T4" fmla="*/ 0 w 1587"/>
                  <a:gd name="T5" fmla="*/ 2147483647 h 9"/>
                  <a:gd name="T6" fmla="*/ 0 w 158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9">
                    <a:moveTo>
                      <a:pt x="0" y="9"/>
                    </a:moveTo>
                    <a:lnTo>
                      <a:pt x="0" y="6"/>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7" name="Freeform 927"/>
              <p:cNvSpPr>
                <a:spLocks/>
              </p:cNvSpPr>
              <p:nvPr/>
            </p:nvSpPr>
            <p:spPr bwMode="auto">
              <a:xfrm>
                <a:off x="3736226" y="2045182"/>
                <a:ext cx="7639" cy="1910"/>
              </a:xfrm>
              <a:custGeom>
                <a:avLst/>
                <a:gdLst>
                  <a:gd name="T0" fmla="*/ 2147483647 w 8"/>
                  <a:gd name="T1" fmla="*/ 2147483647 h 2"/>
                  <a:gd name="T2" fmla="*/ 2147483647 w 8"/>
                  <a:gd name="T3" fmla="*/ 0 h 2"/>
                  <a:gd name="T4" fmla="*/ 2147483647 w 8"/>
                  <a:gd name="T5" fmla="*/ 0 h 2"/>
                  <a:gd name="T6" fmla="*/ 2147483647 w 8"/>
                  <a:gd name="T7" fmla="*/ 0 h 2"/>
                  <a:gd name="T8" fmla="*/ 0 w 8"/>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8" y="2"/>
                    </a:moveTo>
                    <a:lnTo>
                      <a:pt x="6" y="0"/>
                    </a:lnTo>
                    <a:lnTo>
                      <a:pt x="4" y="0"/>
                    </a:lnTo>
                    <a:lnTo>
                      <a:pt x="3" y="0"/>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8" name="Freeform 928"/>
              <p:cNvSpPr>
                <a:spLocks/>
              </p:cNvSpPr>
              <p:nvPr/>
            </p:nvSpPr>
            <p:spPr bwMode="auto">
              <a:xfrm>
                <a:off x="3720948" y="2048047"/>
                <a:ext cx="6684" cy="1910"/>
              </a:xfrm>
              <a:custGeom>
                <a:avLst/>
                <a:gdLst>
                  <a:gd name="T0" fmla="*/ 2147483647 w 7"/>
                  <a:gd name="T1" fmla="*/ 2147483647 h 2"/>
                  <a:gd name="T2" fmla="*/ 2147483647 w 7"/>
                  <a:gd name="T3" fmla="*/ 0 h 2"/>
                  <a:gd name="T4" fmla="*/ 2147483647 w 7"/>
                  <a:gd name="T5" fmla="*/ 2147483647 h 2"/>
                  <a:gd name="T6" fmla="*/ 2147483647 w 7"/>
                  <a:gd name="T7" fmla="*/ 2147483647 h 2"/>
                  <a:gd name="T8" fmla="*/ 2147483647 w 7"/>
                  <a:gd name="T9" fmla="*/ 2147483647 h 2"/>
                  <a:gd name="T10" fmla="*/ 2147483647 w 7"/>
                  <a:gd name="T11" fmla="*/ 2147483647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2">
                    <a:moveTo>
                      <a:pt x="7" y="1"/>
                    </a:moveTo>
                    <a:lnTo>
                      <a:pt x="5" y="0"/>
                    </a:lnTo>
                    <a:lnTo>
                      <a:pt x="3" y="1"/>
                    </a:lnTo>
                    <a:lnTo>
                      <a:pt x="3" y="2"/>
                    </a:lnTo>
                    <a:lnTo>
                      <a:pt x="2"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69" name="Freeform 929"/>
              <p:cNvSpPr>
                <a:spLocks/>
              </p:cNvSpPr>
              <p:nvPr/>
            </p:nvSpPr>
            <p:spPr bwMode="auto">
              <a:xfrm>
                <a:off x="3712354" y="2033723"/>
                <a:ext cx="955" cy="9549"/>
              </a:xfrm>
              <a:custGeom>
                <a:avLst/>
                <a:gdLst>
                  <a:gd name="T0" fmla="*/ 0 w 1588"/>
                  <a:gd name="T1" fmla="*/ 2147483647 h 10"/>
                  <a:gd name="T2" fmla="*/ 0 w 1588"/>
                  <a:gd name="T3" fmla="*/ 2147483647 h 10"/>
                  <a:gd name="T4" fmla="*/ 0 w 1588"/>
                  <a:gd name="T5" fmla="*/ 2147483647 h 10"/>
                  <a:gd name="T6" fmla="*/ 0 w 1588"/>
                  <a:gd name="T7" fmla="*/ 2147483647 h 10"/>
                  <a:gd name="T8" fmla="*/ 0 w 1588"/>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 h="10">
                    <a:moveTo>
                      <a:pt x="0" y="10"/>
                    </a:moveTo>
                    <a:lnTo>
                      <a:pt x="0" y="10"/>
                    </a:lnTo>
                    <a:lnTo>
                      <a:pt x="0" y="9"/>
                    </a:lnTo>
                    <a:lnTo>
                      <a:pt x="0"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0" name="Freeform 930"/>
              <p:cNvSpPr>
                <a:spLocks/>
              </p:cNvSpPr>
              <p:nvPr/>
            </p:nvSpPr>
            <p:spPr bwMode="auto">
              <a:xfrm>
                <a:off x="3715219" y="2017491"/>
                <a:ext cx="1910" cy="8593"/>
              </a:xfrm>
              <a:custGeom>
                <a:avLst/>
                <a:gdLst>
                  <a:gd name="T0" fmla="*/ 0 w 2"/>
                  <a:gd name="T1" fmla="*/ 2147483647 h 9"/>
                  <a:gd name="T2" fmla="*/ 2147483647 w 2"/>
                  <a:gd name="T3" fmla="*/ 2147483647 h 9"/>
                  <a:gd name="T4" fmla="*/ 2147483647 w 2"/>
                  <a:gd name="T5" fmla="*/ 2147483647 h 9"/>
                  <a:gd name="T6" fmla="*/ 2147483647 w 2"/>
                  <a:gd name="T7" fmla="*/ 2147483647 h 9"/>
                  <a:gd name="T8" fmla="*/ 2147483647 w 2"/>
                  <a:gd name="T9" fmla="*/ 2147483647 h 9"/>
                  <a:gd name="T10" fmla="*/ 2147483647 w 2"/>
                  <a:gd name="T11" fmla="*/ 0 h 9"/>
                  <a:gd name="T12" fmla="*/ 2147483647 w 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0" y="9"/>
                    </a:moveTo>
                    <a:lnTo>
                      <a:pt x="1" y="7"/>
                    </a:lnTo>
                    <a:lnTo>
                      <a:pt x="2" y="4"/>
                    </a:lnTo>
                    <a:lnTo>
                      <a:pt x="1"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1" name="Freeform 931"/>
              <p:cNvSpPr>
                <a:spLocks/>
              </p:cNvSpPr>
              <p:nvPr/>
            </p:nvSpPr>
            <p:spPr bwMode="auto">
              <a:xfrm>
                <a:off x="3720948" y="2006033"/>
                <a:ext cx="7639" cy="2864"/>
              </a:xfrm>
              <a:custGeom>
                <a:avLst/>
                <a:gdLst>
                  <a:gd name="T0" fmla="*/ 0 w 8"/>
                  <a:gd name="T1" fmla="*/ 2147483647 h 3"/>
                  <a:gd name="T2" fmla="*/ 2147483647 w 8"/>
                  <a:gd name="T3" fmla="*/ 2147483647 h 3"/>
                  <a:gd name="T4" fmla="*/ 2147483647 w 8"/>
                  <a:gd name="T5" fmla="*/ 2147483647 h 3"/>
                  <a:gd name="T6" fmla="*/ 2147483647 w 8"/>
                  <a:gd name="T7" fmla="*/ 2147483647 h 3"/>
                  <a:gd name="T8" fmla="*/ 2147483647 w 8"/>
                  <a:gd name="T9" fmla="*/ 2147483647 h 3"/>
                  <a:gd name="T10" fmla="*/ 2147483647 w 8"/>
                  <a:gd name="T11" fmla="*/ 2147483647 h 3"/>
                  <a:gd name="T12" fmla="*/ 2147483647 w 8"/>
                  <a:gd name="T13" fmla="*/ 2147483647 h 3"/>
                  <a:gd name="T14" fmla="*/ 2147483647 w 8"/>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
                    <a:moveTo>
                      <a:pt x="0" y="3"/>
                    </a:moveTo>
                    <a:lnTo>
                      <a:pt x="1" y="3"/>
                    </a:lnTo>
                    <a:lnTo>
                      <a:pt x="1" y="2"/>
                    </a:lnTo>
                    <a:lnTo>
                      <a:pt x="2" y="1"/>
                    </a:lnTo>
                    <a:lnTo>
                      <a:pt x="5" y="1"/>
                    </a:lnTo>
                    <a:lnTo>
                      <a:pt x="8"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2" name="Freeform 932"/>
              <p:cNvSpPr>
                <a:spLocks/>
              </p:cNvSpPr>
              <p:nvPr/>
            </p:nvSpPr>
            <p:spPr bwMode="auto">
              <a:xfrm>
                <a:off x="3729541" y="1996484"/>
                <a:ext cx="7639" cy="3819"/>
              </a:xfrm>
              <a:custGeom>
                <a:avLst/>
                <a:gdLst>
                  <a:gd name="T0" fmla="*/ 0 w 8"/>
                  <a:gd name="T1" fmla="*/ 2147483647 h 4"/>
                  <a:gd name="T2" fmla="*/ 0 w 8"/>
                  <a:gd name="T3" fmla="*/ 2147483647 h 4"/>
                  <a:gd name="T4" fmla="*/ 2147483647 w 8"/>
                  <a:gd name="T5" fmla="*/ 2147483647 h 4"/>
                  <a:gd name="T6" fmla="*/ 2147483647 w 8"/>
                  <a:gd name="T7" fmla="*/ 0 h 4"/>
                  <a:gd name="T8" fmla="*/ 2147483647 w 8"/>
                  <a:gd name="T9" fmla="*/ 0 h 4"/>
                  <a:gd name="T10" fmla="*/ 2147483647 w 8"/>
                  <a:gd name="T11" fmla="*/ 0 h 4"/>
                  <a:gd name="T12" fmla="*/ 2147483647 w 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0" y="4"/>
                    </a:moveTo>
                    <a:lnTo>
                      <a:pt x="0" y="2"/>
                    </a:lnTo>
                    <a:lnTo>
                      <a:pt x="2" y="1"/>
                    </a:lnTo>
                    <a:lnTo>
                      <a:pt x="4" y="0"/>
                    </a:lnTo>
                    <a:lnTo>
                      <a:pt x="5"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3" name="Freeform 933"/>
              <p:cNvSpPr>
                <a:spLocks/>
              </p:cNvSpPr>
              <p:nvPr/>
            </p:nvSpPr>
            <p:spPr bwMode="auto">
              <a:xfrm>
                <a:off x="3743864" y="1990755"/>
                <a:ext cx="9549" cy="2864"/>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
                    <a:moveTo>
                      <a:pt x="0" y="3"/>
                    </a:moveTo>
                    <a:lnTo>
                      <a:pt x="3" y="2"/>
                    </a:lnTo>
                    <a:lnTo>
                      <a:pt x="5" y="1"/>
                    </a:lnTo>
                    <a:lnTo>
                      <a:pt x="9"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4" name="Freeform 934"/>
              <p:cNvSpPr>
                <a:spLocks/>
              </p:cNvSpPr>
              <p:nvPr/>
            </p:nvSpPr>
            <p:spPr bwMode="auto">
              <a:xfrm>
                <a:off x="3760097" y="1985981"/>
                <a:ext cx="8594" cy="1910"/>
              </a:xfrm>
              <a:custGeom>
                <a:avLst/>
                <a:gdLst>
                  <a:gd name="T0" fmla="*/ 0 w 9"/>
                  <a:gd name="T1" fmla="*/ 0 h 2"/>
                  <a:gd name="T2" fmla="*/ 2147483647 w 9"/>
                  <a:gd name="T3" fmla="*/ 2147483647 h 2"/>
                  <a:gd name="T4" fmla="*/ 2147483647 w 9"/>
                  <a:gd name="T5" fmla="*/ 2147483647 h 2"/>
                  <a:gd name="T6" fmla="*/ 2147483647 w 9"/>
                  <a:gd name="T7" fmla="*/ 2147483647 h 2"/>
                  <a:gd name="T8" fmla="*/ 2147483647 w 9"/>
                  <a:gd name="T9" fmla="*/ 2147483647 h 2"/>
                  <a:gd name="T10" fmla="*/ 2147483647 w 9"/>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0"/>
                    </a:moveTo>
                    <a:lnTo>
                      <a:pt x="1" y="1"/>
                    </a:lnTo>
                    <a:lnTo>
                      <a:pt x="5" y="2"/>
                    </a:lnTo>
                    <a:lnTo>
                      <a:pt x="6" y="2"/>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5" name="Freeform 935"/>
              <p:cNvSpPr>
                <a:spLocks/>
              </p:cNvSpPr>
              <p:nvPr/>
            </p:nvSpPr>
            <p:spPr bwMode="auto">
              <a:xfrm>
                <a:off x="3773465" y="1976432"/>
                <a:ext cx="2865" cy="4775"/>
              </a:xfrm>
              <a:custGeom>
                <a:avLst/>
                <a:gdLst>
                  <a:gd name="T0" fmla="*/ 0 w 3"/>
                  <a:gd name="T1" fmla="*/ 2147483647 h 5"/>
                  <a:gd name="T2" fmla="*/ 0 w 3"/>
                  <a:gd name="T3" fmla="*/ 2147483647 h 5"/>
                  <a:gd name="T4" fmla="*/ 0 w 3"/>
                  <a:gd name="T5" fmla="*/ 0 h 5"/>
                  <a:gd name="T6" fmla="*/ 2147483647 w 3"/>
                  <a:gd name="T7" fmla="*/ 0 h 5"/>
                  <a:gd name="T8" fmla="*/ 2147483647 w 3"/>
                  <a:gd name="T9" fmla="*/ 0 h 5"/>
                  <a:gd name="T10" fmla="*/ 2147483647 w 3"/>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0" y="5"/>
                    </a:moveTo>
                    <a:lnTo>
                      <a:pt x="0" y="1"/>
                    </a:lnTo>
                    <a:lnTo>
                      <a:pt x="0" y="0"/>
                    </a:lnTo>
                    <a:lnTo>
                      <a:pt x="1" y="0"/>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6" name="Freeform 936"/>
              <p:cNvSpPr>
                <a:spLocks/>
              </p:cNvSpPr>
              <p:nvPr/>
            </p:nvSpPr>
            <p:spPr bwMode="auto">
              <a:xfrm>
                <a:off x="3785878" y="1966883"/>
                <a:ext cx="2864" cy="7639"/>
              </a:xfrm>
              <a:custGeom>
                <a:avLst/>
                <a:gdLst>
                  <a:gd name="T0" fmla="*/ 0 w 3"/>
                  <a:gd name="T1" fmla="*/ 2147483647 h 8"/>
                  <a:gd name="T2" fmla="*/ 2147483647 w 3"/>
                  <a:gd name="T3" fmla="*/ 2147483647 h 8"/>
                  <a:gd name="T4" fmla="*/ 2147483647 w 3"/>
                  <a:gd name="T5" fmla="*/ 2147483647 h 8"/>
                  <a:gd name="T6" fmla="*/ 2147483647 w 3"/>
                  <a:gd name="T7" fmla="*/ 2147483647 h 8"/>
                  <a:gd name="T8" fmla="*/ 2147483647 w 3"/>
                  <a:gd name="T9" fmla="*/ 2147483647 h 8"/>
                  <a:gd name="T10" fmla="*/ 0 w 3"/>
                  <a:gd name="T11" fmla="*/ 2147483647 h 8"/>
                  <a:gd name="T12" fmla="*/ 0 w 3"/>
                  <a:gd name="T13" fmla="*/ 2147483647 h 8"/>
                  <a:gd name="T14" fmla="*/ 2147483647 w 3"/>
                  <a:gd name="T15" fmla="*/ 2147483647 h 8"/>
                  <a:gd name="T16" fmla="*/ 0 w 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8">
                    <a:moveTo>
                      <a:pt x="0" y="8"/>
                    </a:moveTo>
                    <a:lnTo>
                      <a:pt x="1" y="6"/>
                    </a:lnTo>
                    <a:lnTo>
                      <a:pt x="3" y="6"/>
                    </a:lnTo>
                    <a:lnTo>
                      <a:pt x="3" y="5"/>
                    </a:lnTo>
                    <a:lnTo>
                      <a:pt x="1" y="4"/>
                    </a:lnTo>
                    <a:lnTo>
                      <a:pt x="0" y="4"/>
                    </a:lnTo>
                    <a:lnTo>
                      <a:pt x="0" y="3"/>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7" name="Freeform 937"/>
              <p:cNvSpPr>
                <a:spLocks/>
              </p:cNvSpPr>
              <p:nvPr/>
            </p:nvSpPr>
            <p:spPr bwMode="auto">
              <a:xfrm>
                <a:off x="3793517" y="1956380"/>
                <a:ext cx="1910" cy="7639"/>
              </a:xfrm>
              <a:custGeom>
                <a:avLst/>
                <a:gdLst>
                  <a:gd name="T0" fmla="*/ 0 w 2"/>
                  <a:gd name="T1" fmla="*/ 2147483647 h 8"/>
                  <a:gd name="T2" fmla="*/ 2147483647 w 2"/>
                  <a:gd name="T3" fmla="*/ 2147483647 h 8"/>
                  <a:gd name="T4" fmla="*/ 2147483647 w 2"/>
                  <a:gd name="T5" fmla="*/ 2147483647 h 8"/>
                  <a:gd name="T6" fmla="*/ 2147483647 w 2"/>
                  <a:gd name="T7" fmla="*/ 2147483647 h 8"/>
                  <a:gd name="T8" fmla="*/ 2147483647 w 2"/>
                  <a:gd name="T9" fmla="*/ 2147483647 h 8"/>
                  <a:gd name="T10" fmla="*/ 2147483647 w 2"/>
                  <a:gd name="T11" fmla="*/ 2147483647 h 8"/>
                  <a:gd name="T12" fmla="*/ 2147483647 w 2"/>
                  <a:gd name="T13" fmla="*/ 2147483647 h 8"/>
                  <a:gd name="T14" fmla="*/ 2147483647 w 2"/>
                  <a:gd name="T15" fmla="*/ 2147483647 h 8"/>
                  <a:gd name="T16" fmla="*/ 2147483647 w 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8">
                    <a:moveTo>
                      <a:pt x="0" y="8"/>
                    </a:moveTo>
                    <a:lnTo>
                      <a:pt x="1" y="8"/>
                    </a:lnTo>
                    <a:lnTo>
                      <a:pt x="2" y="8"/>
                    </a:lnTo>
                    <a:lnTo>
                      <a:pt x="2" y="6"/>
                    </a:lnTo>
                    <a:lnTo>
                      <a:pt x="1" y="3"/>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8" name="Freeform 938"/>
              <p:cNvSpPr>
                <a:spLocks/>
              </p:cNvSpPr>
              <p:nvPr/>
            </p:nvSpPr>
            <p:spPr bwMode="auto">
              <a:xfrm>
                <a:off x="3793517" y="1945877"/>
                <a:ext cx="7639" cy="2865"/>
              </a:xfrm>
              <a:custGeom>
                <a:avLst/>
                <a:gdLst>
                  <a:gd name="T0" fmla="*/ 0 w 8"/>
                  <a:gd name="T1" fmla="*/ 2147483647 h 3"/>
                  <a:gd name="T2" fmla="*/ 2147483647 w 8"/>
                  <a:gd name="T3" fmla="*/ 2147483647 h 3"/>
                  <a:gd name="T4" fmla="*/ 2147483647 w 8"/>
                  <a:gd name="T5" fmla="*/ 2147483647 h 3"/>
                  <a:gd name="T6" fmla="*/ 2147483647 w 8"/>
                  <a:gd name="T7" fmla="*/ 0 h 3"/>
                  <a:gd name="T8" fmla="*/ 2147483647 w 8"/>
                  <a:gd name="T9" fmla="*/ 0 h 3"/>
                  <a:gd name="T10" fmla="*/ 2147483647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3"/>
                    </a:moveTo>
                    <a:lnTo>
                      <a:pt x="1" y="2"/>
                    </a:lnTo>
                    <a:lnTo>
                      <a:pt x="4" y="2"/>
                    </a:lnTo>
                    <a:lnTo>
                      <a:pt x="6" y="0"/>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79" name="Freeform 939"/>
              <p:cNvSpPr>
                <a:spLocks/>
              </p:cNvSpPr>
              <p:nvPr/>
            </p:nvSpPr>
            <p:spPr bwMode="auto">
              <a:xfrm>
                <a:off x="3809749" y="1933464"/>
                <a:ext cx="1910" cy="7639"/>
              </a:xfrm>
              <a:custGeom>
                <a:avLst/>
                <a:gdLst>
                  <a:gd name="T0" fmla="*/ 0 w 2"/>
                  <a:gd name="T1" fmla="*/ 2147483647 h 8"/>
                  <a:gd name="T2" fmla="*/ 0 w 2"/>
                  <a:gd name="T3" fmla="*/ 2147483647 h 8"/>
                  <a:gd name="T4" fmla="*/ 2147483647 w 2"/>
                  <a:gd name="T5" fmla="*/ 2147483647 h 8"/>
                  <a:gd name="T6" fmla="*/ 2147483647 w 2"/>
                  <a:gd name="T7" fmla="*/ 2147483647 h 8"/>
                  <a:gd name="T8" fmla="*/ 2147483647 w 2"/>
                  <a:gd name="T9" fmla="*/ 2147483647 h 8"/>
                  <a:gd name="T10" fmla="*/ 2147483647 w 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8">
                    <a:moveTo>
                      <a:pt x="0" y="8"/>
                    </a:moveTo>
                    <a:lnTo>
                      <a:pt x="0" y="8"/>
                    </a:lnTo>
                    <a:lnTo>
                      <a:pt x="1" y="7"/>
                    </a:lnTo>
                    <a:lnTo>
                      <a:pt x="1" y="5"/>
                    </a:lnTo>
                    <a:lnTo>
                      <a:pt x="1"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0" name="Freeform 940"/>
              <p:cNvSpPr>
                <a:spLocks/>
              </p:cNvSpPr>
              <p:nvPr/>
            </p:nvSpPr>
            <p:spPr bwMode="auto">
              <a:xfrm>
                <a:off x="3817388" y="1939193"/>
                <a:ext cx="5729" cy="6684"/>
              </a:xfrm>
              <a:custGeom>
                <a:avLst/>
                <a:gdLst>
                  <a:gd name="T0" fmla="*/ 0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0" y="0"/>
                    </a:moveTo>
                    <a:lnTo>
                      <a:pt x="2" y="1"/>
                    </a:lnTo>
                    <a:lnTo>
                      <a:pt x="3" y="2"/>
                    </a:lnTo>
                    <a:lnTo>
                      <a:pt x="5" y="4"/>
                    </a:lnTo>
                    <a:lnTo>
                      <a:pt x="6" y="6"/>
                    </a:lnTo>
                    <a:lnTo>
                      <a:pt x="6"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1" name="Freeform 941"/>
              <p:cNvSpPr>
                <a:spLocks/>
              </p:cNvSpPr>
              <p:nvPr/>
            </p:nvSpPr>
            <p:spPr bwMode="auto">
              <a:xfrm>
                <a:off x="3829801" y="1950651"/>
                <a:ext cx="2864" cy="3819"/>
              </a:xfrm>
              <a:custGeom>
                <a:avLst/>
                <a:gdLst>
                  <a:gd name="T0" fmla="*/ 0 w 3"/>
                  <a:gd name="T1" fmla="*/ 0 h 4"/>
                  <a:gd name="T2" fmla="*/ 2147483647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0"/>
                    </a:moveTo>
                    <a:lnTo>
                      <a:pt x="1" y="0"/>
                    </a:lnTo>
                    <a:lnTo>
                      <a:pt x="2" y="1"/>
                    </a:lnTo>
                    <a:lnTo>
                      <a:pt x="2" y="3"/>
                    </a:lnTo>
                    <a:lnTo>
                      <a:pt x="2" y="4"/>
                    </a:lnTo>
                    <a:lnTo>
                      <a:pt x="3"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2" name="Freeform 942"/>
              <p:cNvSpPr>
                <a:spLocks/>
              </p:cNvSpPr>
              <p:nvPr/>
            </p:nvSpPr>
            <p:spPr bwMode="auto">
              <a:xfrm>
                <a:off x="4056102" y="2166449"/>
                <a:ext cx="8594" cy="1910"/>
              </a:xfrm>
              <a:custGeom>
                <a:avLst/>
                <a:gdLst>
                  <a:gd name="T0" fmla="*/ 2147483647 w 9"/>
                  <a:gd name="T1" fmla="*/ 2147483647 h 2"/>
                  <a:gd name="T2" fmla="*/ 2147483647 w 9"/>
                  <a:gd name="T3" fmla="*/ 2147483647 h 2"/>
                  <a:gd name="T4" fmla="*/ 2147483647 w 9"/>
                  <a:gd name="T5" fmla="*/ 2147483647 h 2"/>
                  <a:gd name="T6" fmla="*/ 0 w 9"/>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
                    <a:moveTo>
                      <a:pt x="9" y="1"/>
                    </a:moveTo>
                    <a:lnTo>
                      <a:pt x="4"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3" name="Freeform 943"/>
              <p:cNvSpPr>
                <a:spLocks/>
              </p:cNvSpPr>
              <p:nvPr/>
            </p:nvSpPr>
            <p:spPr bwMode="auto">
              <a:xfrm>
                <a:off x="4043689" y="2152126"/>
                <a:ext cx="4774" cy="7639"/>
              </a:xfrm>
              <a:custGeom>
                <a:avLst/>
                <a:gdLst>
                  <a:gd name="T0" fmla="*/ 2147483647 w 5"/>
                  <a:gd name="T1" fmla="*/ 2147483647 h 8"/>
                  <a:gd name="T2" fmla="*/ 2147483647 w 5"/>
                  <a:gd name="T3" fmla="*/ 2147483647 h 8"/>
                  <a:gd name="T4" fmla="*/ 2147483647 w 5"/>
                  <a:gd name="T5" fmla="*/ 2147483647 h 8"/>
                  <a:gd name="T6" fmla="*/ 0 w 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5" y="8"/>
                    </a:moveTo>
                    <a:lnTo>
                      <a:pt x="5" y="7"/>
                    </a:lnTo>
                    <a:lnTo>
                      <a:pt x="2"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4" name="Freeform 944"/>
              <p:cNvSpPr>
                <a:spLocks/>
              </p:cNvSpPr>
              <p:nvPr/>
            </p:nvSpPr>
            <p:spPr bwMode="auto">
              <a:xfrm>
                <a:off x="4030321" y="2141622"/>
                <a:ext cx="4774"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w 5"/>
                  <a:gd name="T9" fmla="*/ 2147483647 h 7"/>
                  <a:gd name="T10" fmla="*/ 0 w 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5" y="7"/>
                    </a:moveTo>
                    <a:lnTo>
                      <a:pt x="4" y="7"/>
                    </a:lnTo>
                    <a:lnTo>
                      <a:pt x="3" y="6"/>
                    </a:lnTo>
                    <a:lnTo>
                      <a:pt x="1" y="3"/>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5" name="Freeform 945"/>
              <p:cNvSpPr>
                <a:spLocks/>
              </p:cNvSpPr>
              <p:nvPr/>
            </p:nvSpPr>
            <p:spPr bwMode="auto">
              <a:xfrm>
                <a:off x="4015044" y="2130164"/>
                <a:ext cx="7639" cy="5729"/>
              </a:xfrm>
              <a:custGeom>
                <a:avLst/>
                <a:gdLst>
                  <a:gd name="T0" fmla="*/ 2147483647 w 8"/>
                  <a:gd name="T1" fmla="*/ 2147483647 h 6"/>
                  <a:gd name="T2" fmla="*/ 2147483647 w 8"/>
                  <a:gd name="T3" fmla="*/ 2147483647 h 6"/>
                  <a:gd name="T4" fmla="*/ 2147483647 w 8"/>
                  <a:gd name="T5" fmla="*/ 2147483647 h 6"/>
                  <a:gd name="T6" fmla="*/ 0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8" y="6"/>
                    </a:moveTo>
                    <a:lnTo>
                      <a:pt x="4" y="3"/>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6" name="Freeform 946"/>
              <p:cNvSpPr>
                <a:spLocks/>
              </p:cNvSpPr>
              <p:nvPr/>
            </p:nvSpPr>
            <p:spPr bwMode="auto">
              <a:xfrm>
                <a:off x="4005495" y="2136848"/>
                <a:ext cx="7639" cy="1910"/>
              </a:xfrm>
              <a:custGeom>
                <a:avLst/>
                <a:gdLst>
                  <a:gd name="T0" fmla="*/ 2147483647 w 8"/>
                  <a:gd name="T1" fmla="*/ 2147483647 h 2"/>
                  <a:gd name="T2" fmla="*/ 2147483647 w 8"/>
                  <a:gd name="T3" fmla="*/ 2147483647 h 2"/>
                  <a:gd name="T4" fmla="*/ 2147483647 w 8"/>
                  <a:gd name="T5" fmla="*/ 2147483647 h 2"/>
                  <a:gd name="T6" fmla="*/ 2147483647 w 8"/>
                  <a:gd name="T7" fmla="*/ 2147483647 h 2"/>
                  <a:gd name="T8" fmla="*/ 2147483647 w 8"/>
                  <a:gd name="T9" fmla="*/ 0 h 2"/>
                  <a:gd name="T10" fmla="*/ 2147483647 w 8"/>
                  <a:gd name="T11" fmla="*/ 0 h 2"/>
                  <a:gd name="T12" fmla="*/ 0 w 8"/>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8" y="1"/>
                    </a:moveTo>
                    <a:lnTo>
                      <a:pt x="8" y="1"/>
                    </a:lnTo>
                    <a:lnTo>
                      <a:pt x="8" y="2"/>
                    </a:lnTo>
                    <a:lnTo>
                      <a:pt x="7" y="1"/>
                    </a:lnTo>
                    <a:lnTo>
                      <a:pt x="3" y="0"/>
                    </a:lnTo>
                    <a:lnTo>
                      <a:pt x="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7" name="Freeform 947"/>
              <p:cNvSpPr>
                <a:spLocks/>
              </p:cNvSpPr>
              <p:nvPr/>
            </p:nvSpPr>
            <p:spPr bwMode="auto">
              <a:xfrm>
                <a:off x="3991172" y="2138758"/>
                <a:ext cx="6684" cy="5729"/>
              </a:xfrm>
              <a:custGeom>
                <a:avLst/>
                <a:gdLst>
                  <a:gd name="T0" fmla="*/ 2147483647 w 7"/>
                  <a:gd name="T1" fmla="*/ 0 h 6"/>
                  <a:gd name="T2" fmla="*/ 2147483647 w 7"/>
                  <a:gd name="T3" fmla="*/ 0 h 6"/>
                  <a:gd name="T4" fmla="*/ 2147483647 w 7"/>
                  <a:gd name="T5" fmla="*/ 2147483647 h 6"/>
                  <a:gd name="T6" fmla="*/ 0 w 7"/>
                  <a:gd name="T7" fmla="*/ 2147483647 h 6"/>
                  <a:gd name="T8" fmla="*/ 0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7" y="0"/>
                    </a:moveTo>
                    <a:lnTo>
                      <a:pt x="6" y="0"/>
                    </a:lnTo>
                    <a:lnTo>
                      <a:pt x="2" y="3"/>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8" name="Freeform 948"/>
              <p:cNvSpPr>
                <a:spLocks/>
              </p:cNvSpPr>
              <p:nvPr/>
            </p:nvSpPr>
            <p:spPr bwMode="auto">
              <a:xfrm>
                <a:off x="3973030" y="2144487"/>
                <a:ext cx="8593" cy="2865"/>
              </a:xfrm>
              <a:custGeom>
                <a:avLst/>
                <a:gdLst>
                  <a:gd name="T0" fmla="*/ 2147483647 w 9"/>
                  <a:gd name="T1" fmla="*/ 0 h 3"/>
                  <a:gd name="T2" fmla="*/ 2147483647 w 9"/>
                  <a:gd name="T3" fmla="*/ 2147483647 h 3"/>
                  <a:gd name="T4" fmla="*/ 2147483647 w 9"/>
                  <a:gd name="T5" fmla="*/ 2147483647 h 3"/>
                  <a:gd name="T6" fmla="*/ 2147483647 w 9"/>
                  <a:gd name="T7" fmla="*/ 2147483647 h 3"/>
                  <a:gd name="T8" fmla="*/ 0 w 9"/>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9" y="0"/>
                    </a:moveTo>
                    <a:lnTo>
                      <a:pt x="6" y="3"/>
                    </a:lnTo>
                    <a:lnTo>
                      <a:pt x="4" y="3"/>
                    </a:lnTo>
                    <a:lnTo>
                      <a:pt x="3" y="3"/>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89" name="Freeform 949"/>
              <p:cNvSpPr>
                <a:spLocks/>
              </p:cNvSpPr>
              <p:nvPr/>
            </p:nvSpPr>
            <p:spPr bwMode="auto">
              <a:xfrm>
                <a:off x="3956797" y="2144487"/>
                <a:ext cx="6684" cy="4775"/>
              </a:xfrm>
              <a:custGeom>
                <a:avLst/>
                <a:gdLst>
                  <a:gd name="T0" fmla="*/ 2147483647 w 7"/>
                  <a:gd name="T1" fmla="*/ 2147483647 h 5"/>
                  <a:gd name="T2" fmla="*/ 2147483647 w 7"/>
                  <a:gd name="T3" fmla="*/ 2147483647 h 5"/>
                  <a:gd name="T4" fmla="*/ 2147483647 w 7"/>
                  <a:gd name="T5" fmla="*/ 2147483647 h 5"/>
                  <a:gd name="T6" fmla="*/ 0 w 7"/>
                  <a:gd name="T7" fmla="*/ 0 h 5"/>
                  <a:gd name="T8" fmla="*/ 0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5"/>
                    </a:moveTo>
                    <a:lnTo>
                      <a:pt x="7" y="5"/>
                    </a:lnTo>
                    <a:lnTo>
                      <a:pt x="5"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0" name="Freeform 950"/>
              <p:cNvSpPr>
                <a:spLocks/>
              </p:cNvSpPr>
              <p:nvPr/>
            </p:nvSpPr>
            <p:spPr bwMode="auto">
              <a:xfrm>
                <a:off x="3939610" y="2136848"/>
                <a:ext cx="8594" cy="3819"/>
              </a:xfrm>
              <a:custGeom>
                <a:avLst/>
                <a:gdLst>
                  <a:gd name="T0" fmla="*/ 2147483647 w 9"/>
                  <a:gd name="T1" fmla="*/ 2147483647 h 4"/>
                  <a:gd name="T2" fmla="*/ 2147483647 w 9"/>
                  <a:gd name="T3" fmla="*/ 2147483647 h 4"/>
                  <a:gd name="T4" fmla="*/ 2147483647 w 9"/>
                  <a:gd name="T5" fmla="*/ 2147483647 h 4"/>
                  <a:gd name="T6" fmla="*/ 2147483647 w 9"/>
                  <a:gd name="T7" fmla="*/ 0 h 4"/>
                  <a:gd name="T8" fmla="*/ 0 w 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9" y="4"/>
                    </a:moveTo>
                    <a:lnTo>
                      <a:pt x="5" y="1"/>
                    </a:lnTo>
                    <a:lnTo>
                      <a:pt x="3"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1" name="Freeform 951"/>
              <p:cNvSpPr>
                <a:spLocks/>
              </p:cNvSpPr>
              <p:nvPr/>
            </p:nvSpPr>
            <p:spPr bwMode="auto">
              <a:xfrm>
                <a:off x="3927197" y="2126345"/>
                <a:ext cx="4774"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w 5"/>
                  <a:gd name="T11" fmla="*/ 0 h 6"/>
                  <a:gd name="T12" fmla="*/ 0 w 5"/>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6">
                    <a:moveTo>
                      <a:pt x="5" y="6"/>
                    </a:moveTo>
                    <a:lnTo>
                      <a:pt x="5" y="5"/>
                    </a:lnTo>
                    <a:lnTo>
                      <a:pt x="5" y="2"/>
                    </a:lnTo>
                    <a:lnTo>
                      <a:pt x="5" y="1"/>
                    </a:lnTo>
                    <a:lnTo>
                      <a:pt x="4"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2" name="Freeform 952"/>
              <p:cNvSpPr>
                <a:spLocks/>
              </p:cNvSpPr>
              <p:nvPr/>
            </p:nvSpPr>
            <p:spPr bwMode="auto">
              <a:xfrm>
                <a:off x="3915738" y="2111067"/>
                <a:ext cx="5729" cy="6684"/>
              </a:xfrm>
              <a:custGeom>
                <a:avLst/>
                <a:gdLst>
                  <a:gd name="T0" fmla="*/ 2147483647 w 6"/>
                  <a:gd name="T1" fmla="*/ 2147483647 h 7"/>
                  <a:gd name="T2" fmla="*/ 2147483647 w 6"/>
                  <a:gd name="T3" fmla="*/ 2147483647 h 7"/>
                  <a:gd name="T4" fmla="*/ 2147483647 w 6"/>
                  <a:gd name="T5" fmla="*/ 2147483647 h 7"/>
                  <a:gd name="T6" fmla="*/ 0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6" y="7"/>
                    </a:moveTo>
                    <a:lnTo>
                      <a:pt x="6" y="7"/>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3" name="Freeform 953"/>
              <p:cNvSpPr>
                <a:spLocks/>
              </p:cNvSpPr>
              <p:nvPr/>
            </p:nvSpPr>
            <p:spPr bwMode="auto">
              <a:xfrm>
                <a:off x="3910009" y="2102473"/>
                <a:ext cx="955" cy="2865"/>
              </a:xfrm>
              <a:custGeom>
                <a:avLst/>
                <a:gdLst>
                  <a:gd name="T0" fmla="*/ 2147483647 w 1"/>
                  <a:gd name="T1" fmla="*/ 2147483647 h 3"/>
                  <a:gd name="T2" fmla="*/ 2147483647 w 1"/>
                  <a:gd name="T3" fmla="*/ 0 h 3"/>
                  <a:gd name="T4" fmla="*/ 0 w 1"/>
                  <a:gd name="T5" fmla="*/ 2147483647 h 3"/>
                  <a:gd name="T6" fmla="*/ 0 w 1"/>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2"/>
                    </a:moveTo>
                    <a:lnTo>
                      <a:pt x="1" y="0"/>
                    </a:lnTo>
                    <a:lnTo>
                      <a:pt x="0" y="2"/>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4" name="Freeform 954"/>
              <p:cNvSpPr>
                <a:spLocks/>
              </p:cNvSpPr>
              <p:nvPr/>
            </p:nvSpPr>
            <p:spPr bwMode="auto">
              <a:xfrm>
                <a:off x="3903325" y="2201778"/>
                <a:ext cx="8594" cy="3819"/>
              </a:xfrm>
              <a:custGeom>
                <a:avLst/>
                <a:gdLst>
                  <a:gd name="T0" fmla="*/ 2147483647 w 9"/>
                  <a:gd name="T1" fmla="*/ 2147483647 h 4"/>
                  <a:gd name="T2" fmla="*/ 2147483647 w 9"/>
                  <a:gd name="T3" fmla="*/ 2147483647 h 4"/>
                  <a:gd name="T4" fmla="*/ 2147483647 w 9"/>
                  <a:gd name="T5" fmla="*/ 0 h 4"/>
                  <a:gd name="T6" fmla="*/ 0 w 9"/>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4"/>
                    </a:moveTo>
                    <a:lnTo>
                      <a:pt x="5" y="2"/>
                    </a:lnTo>
                    <a:lnTo>
                      <a:pt x="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5" name="Freeform 955"/>
              <p:cNvSpPr>
                <a:spLocks/>
              </p:cNvSpPr>
              <p:nvPr/>
            </p:nvSpPr>
            <p:spPr bwMode="auto">
              <a:xfrm>
                <a:off x="3890912" y="2194139"/>
                <a:ext cx="6684" cy="5729"/>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0 w 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6"/>
                    </a:moveTo>
                    <a:lnTo>
                      <a:pt x="7" y="6"/>
                    </a:lnTo>
                    <a:lnTo>
                      <a:pt x="5" y="6"/>
                    </a:lnTo>
                    <a:lnTo>
                      <a:pt x="4" y="5"/>
                    </a:lnTo>
                    <a:lnTo>
                      <a:pt x="4" y="2"/>
                    </a:lnTo>
                    <a:lnTo>
                      <a:pt x="4"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6" name="Freeform 956"/>
              <p:cNvSpPr>
                <a:spLocks/>
              </p:cNvSpPr>
              <p:nvPr/>
            </p:nvSpPr>
            <p:spPr bwMode="auto">
              <a:xfrm>
                <a:off x="3874679" y="2185546"/>
                <a:ext cx="8594" cy="3819"/>
              </a:xfrm>
              <a:custGeom>
                <a:avLst/>
                <a:gdLst>
                  <a:gd name="T0" fmla="*/ 2147483647 w 9"/>
                  <a:gd name="T1" fmla="*/ 2147483647 h 4"/>
                  <a:gd name="T2" fmla="*/ 2147483647 w 9"/>
                  <a:gd name="T3" fmla="*/ 2147483647 h 4"/>
                  <a:gd name="T4" fmla="*/ 0 w 9"/>
                  <a:gd name="T5" fmla="*/ 0 h 4"/>
                  <a:gd name="T6" fmla="*/ 0 60000 65536"/>
                  <a:gd name="T7" fmla="*/ 0 60000 65536"/>
                  <a:gd name="T8" fmla="*/ 0 60000 65536"/>
                </a:gdLst>
                <a:ahLst/>
                <a:cxnLst>
                  <a:cxn ang="T6">
                    <a:pos x="T0" y="T1"/>
                  </a:cxn>
                  <a:cxn ang="T7">
                    <a:pos x="T2" y="T3"/>
                  </a:cxn>
                  <a:cxn ang="T8">
                    <a:pos x="T4" y="T5"/>
                  </a:cxn>
                </a:cxnLst>
                <a:rect l="0" t="0" r="r" b="b"/>
                <a:pathLst>
                  <a:path w="9" h="4">
                    <a:moveTo>
                      <a:pt x="9" y="4"/>
                    </a:moveTo>
                    <a:lnTo>
                      <a:pt x="5"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7" name="Freeform 957"/>
              <p:cNvSpPr>
                <a:spLocks/>
              </p:cNvSpPr>
              <p:nvPr/>
            </p:nvSpPr>
            <p:spPr bwMode="auto">
              <a:xfrm>
                <a:off x="3863221" y="2189365"/>
                <a:ext cx="5729" cy="1910"/>
              </a:xfrm>
              <a:custGeom>
                <a:avLst/>
                <a:gdLst>
                  <a:gd name="T0" fmla="*/ 2147483647 w 6"/>
                  <a:gd name="T1" fmla="*/ 2147483647 h 2"/>
                  <a:gd name="T2" fmla="*/ 2147483647 w 6"/>
                  <a:gd name="T3" fmla="*/ 0 h 2"/>
                  <a:gd name="T4" fmla="*/ 2147483647 w 6"/>
                  <a:gd name="T5" fmla="*/ 0 h 2"/>
                  <a:gd name="T6" fmla="*/ 0 w 6"/>
                  <a:gd name="T7" fmla="*/ 0 h 2"/>
                  <a:gd name="T8" fmla="*/ 0 w 6"/>
                  <a:gd name="T9" fmla="*/ 2147483647 h 2"/>
                  <a:gd name="T10" fmla="*/ 0 w 6"/>
                  <a:gd name="T11" fmla="*/ 2147483647 h 2"/>
                  <a:gd name="T12" fmla="*/ 2147483647 w 6"/>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
                    <a:moveTo>
                      <a:pt x="6" y="2"/>
                    </a:moveTo>
                    <a:lnTo>
                      <a:pt x="4" y="0"/>
                    </a:lnTo>
                    <a:lnTo>
                      <a:pt x="2" y="0"/>
                    </a:lnTo>
                    <a:lnTo>
                      <a:pt x="0" y="0"/>
                    </a:lnTo>
                    <a:lnTo>
                      <a:pt x="0" y="1"/>
                    </a:lnTo>
                    <a:lnTo>
                      <a:pt x="0" y="2"/>
                    </a:lnTo>
                    <a:lnTo>
                      <a:pt x="2"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8" name="Freeform 958"/>
              <p:cNvSpPr>
                <a:spLocks/>
              </p:cNvSpPr>
              <p:nvPr/>
            </p:nvSpPr>
            <p:spPr bwMode="auto">
              <a:xfrm>
                <a:off x="3867041" y="2195094"/>
                <a:ext cx="2865" cy="3819"/>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0 h 4"/>
                  <a:gd name="T14" fmla="*/ 2147483647 w 3"/>
                  <a:gd name="T15" fmla="*/ 2147483647 h 4"/>
                  <a:gd name="T16" fmla="*/ 0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3"/>
                    </a:moveTo>
                    <a:lnTo>
                      <a:pt x="3" y="4"/>
                    </a:lnTo>
                    <a:lnTo>
                      <a:pt x="2" y="4"/>
                    </a:lnTo>
                    <a:lnTo>
                      <a:pt x="1" y="4"/>
                    </a:lnTo>
                    <a:lnTo>
                      <a:pt x="1" y="3"/>
                    </a:lnTo>
                    <a:lnTo>
                      <a:pt x="2" y="0"/>
                    </a:lnTo>
                    <a:lnTo>
                      <a:pt x="1" y="1"/>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699" name="Freeform 959"/>
              <p:cNvSpPr>
                <a:spLocks/>
              </p:cNvSpPr>
              <p:nvPr/>
            </p:nvSpPr>
            <p:spPr bwMode="auto">
              <a:xfrm>
                <a:off x="3864176" y="2204643"/>
                <a:ext cx="3819" cy="5729"/>
              </a:xfrm>
              <a:custGeom>
                <a:avLst/>
                <a:gdLst>
                  <a:gd name="T0" fmla="*/ 2147483647 w 4"/>
                  <a:gd name="T1" fmla="*/ 0 h 6"/>
                  <a:gd name="T2" fmla="*/ 2147483647 w 4"/>
                  <a:gd name="T3" fmla="*/ 2147483647 h 6"/>
                  <a:gd name="T4" fmla="*/ 2147483647 w 4"/>
                  <a:gd name="T5" fmla="*/ 2147483647 h 6"/>
                  <a:gd name="T6" fmla="*/ 2147483647 w 4"/>
                  <a:gd name="T7" fmla="*/ 2147483647 h 6"/>
                  <a:gd name="T8" fmla="*/ 2147483647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4" y="0"/>
                    </a:moveTo>
                    <a:lnTo>
                      <a:pt x="4" y="1"/>
                    </a:lnTo>
                    <a:lnTo>
                      <a:pt x="3" y="5"/>
                    </a:lnTo>
                    <a:lnTo>
                      <a:pt x="3" y="6"/>
                    </a:lnTo>
                    <a:lnTo>
                      <a:pt x="1" y="6"/>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0" name="Freeform 961"/>
              <p:cNvSpPr>
                <a:spLocks/>
              </p:cNvSpPr>
              <p:nvPr/>
            </p:nvSpPr>
            <p:spPr bwMode="auto">
              <a:xfrm>
                <a:off x="3851763" y="2194139"/>
                <a:ext cx="6684" cy="5729"/>
              </a:xfrm>
              <a:custGeom>
                <a:avLst/>
                <a:gdLst>
                  <a:gd name="T0" fmla="*/ 2147483647 w 7"/>
                  <a:gd name="T1" fmla="*/ 2147483647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6"/>
                    </a:moveTo>
                    <a:lnTo>
                      <a:pt x="6" y="4"/>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1" name="Freeform 962"/>
              <p:cNvSpPr>
                <a:spLocks/>
              </p:cNvSpPr>
              <p:nvPr/>
            </p:nvSpPr>
            <p:spPr bwMode="auto">
              <a:xfrm>
                <a:off x="3833621" y="2190320"/>
                <a:ext cx="8593" cy="955"/>
              </a:xfrm>
              <a:custGeom>
                <a:avLst/>
                <a:gdLst>
                  <a:gd name="T0" fmla="*/ 2147483647 w 9"/>
                  <a:gd name="T1" fmla="*/ 2147483647 h 1"/>
                  <a:gd name="T2" fmla="*/ 2147483647 w 9"/>
                  <a:gd name="T3" fmla="*/ 0 h 1"/>
                  <a:gd name="T4" fmla="*/ 2147483647 w 9"/>
                  <a:gd name="T5" fmla="*/ 2147483647 h 1"/>
                  <a:gd name="T6" fmla="*/ 0 w 9"/>
                  <a:gd name="T7" fmla="*/ 2147483647 h 1"/>
                  <a:gd name="T8" fmla="*/ 0 w 9"/>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
                    <a:moveTo>
                      <a:pt x="9" y="1"/>
                    </a:moveTo>
                    <a:lnTo>
                      <a:pt x="5" y="0"/>
                    </a:lnTo>
                    <a:lnTo>
                      <a:pt x="3" y="1"/>
                    </a:lnTo>
                    <a:lnTo>
                      <a:pt x="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2" name="Freeform 963"/>
              <p:cNvSpPr>
                <a:spLocks/>
              </p:cNvSpPr>
              <p:nvPr/>
            </p:nvSpPr>
            <p:spPr bwMode="auto">
              <a:xfrm>
                <a:off x="3821207" y="2180771"/>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0 w 7"/>
                  <a:gd name="T13" fmla="*/ 2147483647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4">
                    <a:moveTo>
                      <a:pt x="7" y="4"/>
                    </a:moveTo>
                    <a:lnTo>
                      <a:pt x="7" y="3"/>
                    </a:lnTo>
                    <a:lnTo>
                      <a:pt x="6" y="3"/>
                    </a:lnTo>
                    <a:lnTo>
                      <a:pt x="4" y="4"/>
                    </a:lnTo>
                    <a:lnTo>
                      <a:pt x="2" y="4"/>
                    </a:lnTo>
                    <a:lnTo>
                      <a:pt x="1" y="2"/>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3" name="Freeform 964"/>
              <p:cNvSpPr>
                <a:spLocks/>
              </p:cNvSpPr>
              <p:nvPr/>
            </p:nvSpPr>
            <p:spPr bwMode="auto">
              <a:xfrm>
                <a:off x="3816433" y="2184591"/>
                <a:ext cx="955" cy="9549"/>
              </a:xfrm>
              <a:custGeom>
                <a:avLst/>
                <a:gdLst>
                  <a:gd name="T0" fmla="*/ 0 w 1587"/>
                  <a:gd name="T1" fmla="*/ 0 h 10"/>
                  <a:gd name="T2" fmla="*/ 0 w 1587"/>
                  <a:gd name="T3" fmla="*/ 2147483647 h 10"/>
                  <a:gd name="T4" fmla="*/ 0 w 1587"/>
                  <a:gd name="T5" fmla="*/ 2147483647 h 10"/>
                  <a:gd name="T6" fmla="*/ 0 w 1587"/>
                  <a:gd name="T7" fmla="*/ 2147483647 h 10"/>
                  <a:gd name="T8" fmla="*/ 0 w 1587"/>
                  <a:gd name="T9" fmla="*/ 2147483647 h 10"/>
                  <a:gd name="T10" fmla="*/ 0 w 1587"/>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0">
                    <a:moveTo>
                      <a:pt x="0" y="0"/>
                    </a:moveTo>
                    <a:lnTo>
                      <a:pt x="0" y="1"/>
                    </a:lnTo>
                    <a:lnTo>
                      <a:pt x="0" y="4"/>
                    </a:lnTo>
                    <a:lnTo>
                      <a:pt x="0" y="5"/>
                    </a:lnTo>
                    <a:lnTo>
                      <a:pt x="0" y="7"/>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4" name="Freeform 965"/>
              <p:cNvSpPr>
                <a:spLocks/>
              </p:cNvSpPr>
              <p:nvPr/>
            </p:nvSpPr>
            <p:spPr bwMode="auto">
              <a:xfrm>
                <a:off x="3807839" y="2201778"/>
                <a:ext cx="7639" cy="7639"/>
              </a:xfrm>
              <a:custGeom>
                <a:avLst/>
                <a:gdLst>
                  <a:gd name="T0" fmla="*/ 2147483647 w 8"/>
                  <a:gd name="T1" fmla="*/ 0 h 8"/>
                  <a:gd name="T2" fmla="*/ 2147483647 w 8"/>
                  <a:gd name="T3" fmla="*/ 0 h 8"/>
                  <a:gd name="T4" fmla="*/ 2147483647 w 8"/>
                  <a:gd name="T5" fmla="*/ 2147483647 h 8"/>
                  <a:gd name="T6" fmla="*/ 2147483647 w 8"/>
                  <a:gd name="T7" fmla="*/ 2147483647 h 8"/>
                  <a:gd name="T8" fmla="*/ 2147483647 w 8"/>
                  <a:gd name="T9" fmla="*/ 2147483647 h 8"/>
                  <a:gd name="T10" fmla="*/ 0 w 8"/>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8" y="0"/>
                    </a:moveTo>
                    <a:lnTo>
                      <a:pt x="7" y="0"/>
                    </a:lnTo>
                    <a:lnTo>
                      <a:pt x="7" y="4"/>
                    </a:lnTo>
                    <a:lnTo>
                      <a:pt x="4" y="7"/>
                    </a:lnTo>
                    <a:lnTo>
                      <a:pt x="2" y="8"/>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5" name="Freeform 966"/>
              <p:cNvSpPr>
                <a:spLocks/>
              </p:cNvSpPr>
              <p:nvPr/>
            </p:nvSpPr>
            <p:spPr bwMode="auto">
              <a:xfrm>
                <a:off x="3793517" y="2214191"/>
                <a:ext cx="7639" cy="2864"/>
              </a:xfrm>
              <a:custGeom>
                <a:avLst/>
                <a:gdLst>
                  <a:gd name="T0" fmla="*/ 2147483647 w 8"/>
                  <a:gd name="T1" fmla="*/ 0 h 3"/>
                  <a:gd name="T2" fmla="*/ 2147483647 w 8"/>
                  <a:gd name="T3" fmla="*/ 2147483647 h 3"/>
                  <a:gd name="T4" fmla="*/ 2147483647 w 8"/>
                  <a:gd name="T5" fmla="*/ 2147483647 h 3"/>
                  <a:gd name="T6" fmla="*/ 2147483647 w 8"/>
                  <a:gd name="T7" fmla="*/ 2147483647 h 3"/>
                  <a:gd name="T8" fmla="*/ 0 w 8"/>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8" y="0"/>
                    </a:moveTo>
                    <a:lnTo>
                      <a:pt x="7" y="1"/>
                    </a:lnTo>
                    <a:lnTo>
                      <a:pt x="4" y="2"/>
                    </a:lnTo>
                    <a:lnTo>
                      <a:pt x="2" y="2"/>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6" name="Freeform 967"/>
              <p:cNvSpPr>
                <a:spLocks/>
              </p:cNvSpPr>
              <p:nvPr/>
            </p:nvSpPr>
            <p:spPr bwMode="auto">
              <a:xfrm>
                <a:off x="3785878" y="2224695"/>
                <a:ext cx="4774" cy="4775"/>
              </a:xfrm>
              <a:custGeom>
                <a:avLst/>
                <a:gdLst>
                  <a:gd name="T0" fmla="*/ 2147483647 w 5"/>
                  <a:gd name="T1" fmla="*/ 0 h 5"/>
                  <a:gd name="T2" fmla="*/ 2147483647 w 5"/>
                  <a:gd name="T3" fmla="*/ 2147483647 h 5"/>
                  <a:gd name="T4" fmla="*/ 0 w 5"/>
                  <a:gd name="T5" fmla="*/ 2147483647 h 5"/>
                  <a:gd name="T6" fmla="*/ 2147483647 w 5"/>
                  <a:gd name="T7" fmla="*/ 2147483647 h 5"/>
                  <a:gd name="T8" fmla="*/ 2147483647 w 5"/>
                  <a:gd name="T9" fmla="*/ 2147483647 h 5"/>
                  <a:gd name="T10" fmla="*/ 2147483647 w 5"/>
                  <a:gd name="T11" fmla="*/ 214748364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3" y="0"/>
                    </a:moveTo>
                    <a:lnTo>
                      <a:pt x="1" y="2"/>
                    </a:lnTo>
                    <a:lnTo>
                      <a:pt x="0" y="3"/>
                    </a:lnTo>
                    <a:lnTo>
                      <a:pt x="1" y="5"/>
                    </a:lnTo>
                    <a:lnTo>
                      <a:pt x="5"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7" name="Freeform 968"/>
              <p:cNvSpPr>
                <a:spLocks/>
              </p:cNvSpPr>
              <p:nvPr/>
            </p:nvSpPr>
            <p:spPr bwMode="auto">
              <a:xfrm>
                <a:off x="3797336" y="2231379"/>
                <a:ext cx="2864" cy="8593"/>
              </a:xfrm>
              <a:custGeom>
                <a:avLst/>
                <a:gdLst>
                  <a:gd name="T0" fmla="*/ 0 w 3"/>
                  <a:gd name="T1" fmla="*/ 0 h 9"/>
                  <a:gd name="T2" fmla="*/ 2147483647 w 3"/>
                  <a:gd name="T3" fmla="*/ 2147483647 h 9"/>
                  <a:gd name="T4" fmla="*/ 2147483647 w 3"/>
                  <a:gd name="T5" fmla="*/ 2147483647 h 9"/>
                  <a:gd name="T6" fmla="*/ 2147483647 w 3"/>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0" y="0"/>
                    </a:moveTo>
                    <a:lnTo>
                      <a:pt x="2" y="1"/>
                    </a:lnTo>
                    <a:lnTo>
                      <a:pt x="3" y="4"/>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8" name="Freeform 969"/>
              <p:cNvSpPr>
                <a:spLocks/>
              </p:cNvSpPr>
              <p:nvPr/>
            </p:nvSpPr>
            <p:spPr bwMode="auto">
              <a:xfrm>
                <a:off x="3794471" y="2248566"/>
                <a:ext cx="4775" cy="8593"/>
              </a:xfrm>
              <a:custGeom>
                <a:avLst/>
                <a:gdLst>
                  <a:gd name="T0" fmla="*/ 2147483647 w 5"/>
                  <a:gd name="T1" fmla="*/ 0 h 9"/>
                  <a:gd name="T2" fmla="*/ 2147483647 w 5"/>
                  <a:gd name="T3" fmla="*/ 2147483647 h 9"/>
                  <a:gd name="T4" fmla="*/ 2147483647 w 5"/>
                  <a:gd name="T5" fmla="*/ 2147483647 h 9"/>
                  <a:gd name="T6" fmla="*/ 0 w 5"/>
                  <a:gd name="T7" fmla="*/ 2147483647 h 9"/>
                  <a:gd name="T8" fmla="*/ 0 w 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5" y="0"/>
                    </a:moveTo>
                    <a:lnTo>
                      <a:pt x="2" y="2"/>
                    </a:lnTo>
                    <a:lnTo>
                      <a:pt x="1" y="4"/>
                    </a:lnTo>
                    <a:lnTo>
                      <a:pt x="0" y="5"/>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09" name="Freeform 970"/>
              <p:cNvSpPr>
                <a:spLocks/>
              </p:cNvSpPr>
              <p:nvPr/>
            </p:nvSpPr>
            <p:spPr bwMode="auto">
              <a:xfrm>
                <a:off x="3799246" y="2265754"/>
                <a:ext cx="4774" cy="6684"/>
              </a:xfrm>
              <a:custGeom>
                <a:avLst/>
                <a:gdLst>
                  <a:gd name="T0" fmla="*/ 0 w 5"/>
                  <a:gd name="T1" fmla="*/ 0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0" y="0"/>
                    </a:moveTo>
                    <a:lnTo>
                      <a:pt x="2" y="2"/>
                    </a:lnTo>
                    <a:lnTo>
                      <a:pt x="2" y="5"/>
                    </a:lnTo>
                    <a:lnTo>
                      <a:pt x="3" y="6"/>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0" name="Line 971"/>
              <p:cNvSpPr>
                <a:spLocks noChangeShapeType="1"/>
              </p:cNvSpPr>
              <p:nvPr/>
            </p:nvSpPr>
            <p:spPr bwMode="auto">
              <a:xfrm>
                <a:off x="3812614" y="2273393"/>
                <a:ext cx="2864"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1" name="Freeform 972"/>
              <p:cNvSpPr>
                <a:spLocks/>
              </p:cNvSpPr>
              <p:nvPr/>
            </p:nvSpPr>
            <p:spPr bwMode="auto">
              <a:xfrm>
                <a:off x="3580584" y="2345962"/>
                <a:ext cx="955" cy="9549"/>
              </a:xfrm>
              <a:custGeom>
                <a:avLst/>
                <a:gdLst>
                  <a:gd name="T0" fmla="*/ 2147483647 w 1"/>
                  <a:gd name="T1" fmla="*/ 2147483647 h 10"/>
                  <a:gd name="T2" fmla="*/ 2147483647 w 1"/>
                  <a:gd name="T3" fmla="*/ 2147483647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1" y="10"/>
                    </a:moveTo>
                    <a:lnTo>
                      <a:pt x="1"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2" name="Freeform 973"/>
              <p:cNvSpPr>
                <a:spLocks/>
              </p:cNvSpPr>
              <p:nvPr/>
            </p:nvSpPr>
            <p:spPr bwMode="auto">
              <a:xfrm>
                <a:off x="3580584" y="2328774"/>
                <a:ext cx="1910" cy="7639"/>
              </a:xfrm>
              <a:custGeom>
                <a:avLst/>
                <a:gdLst>
                  <a:gd name="T0" fmla="*/ 0 w 2"/>
                  <a:gd name="T1" fmla="*/ 2147483647 h 8"/>
                  <a:gd name="T2" fmla="*/ 2147483647 w 2"/>
                  <a:gd name="T3" fmla="*/ 2147483647 h 8"/>
                  <a:gd name="T4" fmla="*/ 2147483647 w 2"/>
                  <a:gd name="T5" fmla="*/ 2147483647 h 8"/>
                  <a:gd name="T6" fmla="*/ 2147483647 w 2"/>
                  <a:gd name="T7" fmla="*/ 2147483647 h 8"/>
                  <a:gd name="T8" fmla="*/ 2147483647 w 2"/>
                  <a:gd name="T9" fmla="*/ 0 h 8"/>
                  <a:gd name="T10" fmla="*/ 2147483647 w 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8">
                    <a:moveTo>
                      <a:pt x="0" y="8"/>
                    </a:moveTo>
                    <a:lnTo>
                      <a:pt x="1" y="6"/>
                    </a:lnTo>
                    <a:lnTo>
                      <a:pt x="1" y="3"/>
                    </a:lnTo>
                    <a:lnTo>
                      <a:pt x="1"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3" name="Freeform 974"/>
              <p:cNvSpPr>
                <a:spLocks/>
              </p:cNvSpPr>
              <p:nvPr/>
            </p:nvSpPr>
            <p:spPr bwMode="auto">
              <a:xfrm>
                <a:off x="3591087" y="2320180"/>
                <a:ext cx="7639" cy="4775"/>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0 h 5"/>
                  <a:gd name="T12" fmla="*/ 2147483647 w 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5">
                    <a:moveTo>
                      <a:pt x="0" y="5"/>
                    </a:moveTo>
                    <a:lnTo>
                      <a:pt x="1" y="5"/>
                    </a:lnTo>
                    <a:lnTo>
                      <a:pt x="3" y="5"/>
                    </a:lnTo>
                    <a:lnTo>
                      <a:pt x="5" y="4"/>
                    </a:lnTo>
                    <a:lnTo>
                      <a:pt x="6" y="3"/>
                    </a:lnTo>
                    <a:lnTo>
                      <a:pt x="6"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4" name="Freeform 975"/>
              <p:cNvSpPr>
                <a:spLocks/>
              </p:cNvSpPr>
              <p:nvPr/>
            </p:nvSpPr>
            <p:spPr bwMode="auto">
              <a:xfrm>
                <a:off x="3603500" y="2307767"/>
                <a:ext cx="5729" cy="5729"/>
              </a:xfrm>
              <a:custGeom>
                <a:avLst/>
                <a:gdLst>
                  <a:gd name="T0" fmla="*/ 0 w 6"/>
                  <a:gd name="T1" fmla="*/ 2147483647 h 6"/>
                  <a:gd name="T2" fmla="*/ 2147483647 w 6"/>
                  <a:gd name="T3" fmla="*/ 2147483647 h 6"/>
                  <a:gd name="T4" fmla="*/ 2147483647 w 6"/>
                  <a:gd name="T5" fmla="*/ 0 h 6"/>
                  <a:gd name="T6" fmla="*/ 2147483647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3" y="2"/>
                    </a:lnTo>
                    <a:lnTo>
                      <a:pt x="4" y="0"/>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5" name="Freeform 976"/>
              <p:cNvSpPr>
                <a:spLocks/>
              </p:cNvSpPr>
              <p:nvPr/>
            </p:nvSpPr>
            <p:spPr bwMode="auto">
              <a:xfrm>
                <a:off x="3613049" y="2289625"/>
                <a:ext cx="3819" cy="8594"/>
              </a:xfrm>
              <a:custGeom>
                <a:avLst/>
                <a:gdLst>
                  <a:gd name="T0" fmla="*/ 0 w 4"/>
                  <a:gd name="T1" fmla="*/ 2147483647 h 9"/>
                  <a:gd name="T2" fmla="*/ 0 w 4"/>
                  <a:gd name="T3" fmla="*/ 2147483647 h 9"/>
                  <a:gd name="T4" fmla="*/ 0 w 4"/>
                  <a:gd name="T5" fmla="*/ 2147483647 h 9"/>
                  <a:gd name="T6" fmla="*/ 2147483647 w 4"/>
                  <a:gd name="T7" fmla="*/ 2147483647 h 9"/>
                  <a:gd name="T8" fmla="*/ 2147483647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9"/>
                    </a:moveTo>
                    <a:lnTo>
                      <a:pt x="0" y="9"/>
                    </a:lnTo>
                    <a:lnTo>
                      <a:pt x="0" y="5"/>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6" name="Freeform 977"/>
              <p:cNvSpPr>
                <a:spLocks/>
              </p:cNvSpPr>
              <p:nvPr/>
            </p:nvSpPr>
            <p:spPr bwMode="auto">
              <a:xfrm>
                <a:off x="3622597" y="2276257"/>
                <a:ext cx="2865" cy="7639"/>
              </a:xfrm>
              <a:custGeom>
                <a:avLst/>
                <a:gdLst>
                  <a:gd name="T0" fmla="*/ 0 w 3"/>
                  <a:gd name="T1" fmla="*/ 2147483647 h 8"/>
                  <a:gd name="T2" fmla="*/ 0 w 3"/>
                  <a:gd name="T3" fmla="*/ 2147483647 h 8"/>
                  <a:gd name="T4" fmla="*/ 2147483647 w 3"/>
                  <a:gd name="T5" fmla="*/ 2147483647 h 8"/>
                  <a:gd name="T6" fmla="*/ 2147483647 w 3"/>
                  <a:gd name="T7" fmla="*/ 2147483647 h 8"/>
                  <a:gd name="T8" fmla="*/ 2147483647 w 3"/>
                  <a:gd name="T9" fmla="*/ 2147483647 h 8"/>
                  <a:gd name="T10" fmla="*/ 2147483647 w 3"/>
                  <a:gd name="T11" fmla="*/ 2147483647 h 8"/>
                  <a:gd name="T12" fmla="*/ 2147483647 w 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0" y="8"/>
                    </a:moveTo>
                    <a:lnTo>
                      <a:pt x="0" y="7"/>
                    </a:lnTo>
                    <a:lnTo>
                      <a:pt x="1" y="6"/>
                    </a:lnTo>
                    <a:lnTo>
                      <a:pt x="2" y="6"/>
                    </a:lnTo>
                    <a:lnTo>
                      <a:pt x="3" y="5"/>
                    </a:lnTo>
                    <a:lnTo>
                      <a:pt x="3"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7" name="Freeform 978"/>
              <p:cNvSpPr>
                <a:spLocks/>
              </p:cNvSpPr>
              <p:nvPr/>
            </p:nvSpPr>
            <p:spPr bwMode="auto">
              <a:xfrm>
                <a:off x="3625462" y="2265754"/>
                <a:ext cx="4774"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2147483647 h 6"/>
                  <a:gd name="T16" fmla="*/ 0 w 5"/>
                  <a:gd name="T17" fmla="*/ 0 h 6"/>
                  <a:gd name="T18" fmla="*/ 0 w 5"/>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4" y="6"/>
                    </a:moveTo>
                    <a:lnTo>
                      <a:pt x="4" y="6"/>
                    </a:lnTo>
                    <a:lnTo>
                      <a:pt x="5" y="6"/>
                    </a:lnTo>
                    <a:lnTo>
                      <a:pt x="4" y="6"/>
                    </a:lnTo>
                    <a:lnTo>
                      <a:pt x="4" y="5"/>
                    </a:lnTo>
                    <a:lnTo>
                      <a:pt x="4" y="3"/>
                    </a:lnTo>
                    <a:lnTo>
                      <a:pt x="4" y="2"/>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8" name="Freeform 979"/>
              <p:cNvSpPr>
                <a:spLocks/>
              </p:cNvSpPr>
              <p:nvPr/>
            </p:nvSpPr>
            <p:spPr bwMode="auto">
              <a:xfrm>
                <a:off x="3613049" y="2258115"/>
                <a:ext cx="8594" cy="955"/>
              </a:xfrm>
              <a:custGeom>
                <a:avLst/>
                <a:gdLst>
                  <a:gd name="T0" fmla="*/ 2147483647 w 9"/>
                  <a:gd name="T1" fmla="*/ 2147483647 h 1"/>
                  <a:gd name="T2" fmla="*/ 2147483647 w 9"/>
                  <a:gd name="T3" fmla="*/ 2147483647 h 1"/>
                  <a:gd name="T4" fmla="*/ 2147483647 w 9"/>
                  <a:gd name="T5" fmla="*/ 2147483647 h 1"/>
                  <a:gd name="T6" fmla="*/ 2147483647 w 9"/>
                  <a:gd name="T7" fmla="*/ 2147483647 h 1"/>
                  <a:gd name="T8" fmla="*/ 2147483647 w 9"/>
                  <a:gd name="T9" fmla="*/ 2147483647 h 1"/>
                  <a:gd name="T10" fmla="*/ 2147483647 w 9"/>
                  <a:gd name="T11" fmla="*/ 0 h 1"/>
                  <a:gd name="T12" fmla="*/ 2147483647 w 9"/>
                  <a:gd name="T13" fmla="*/ 0 h 1"/>
                  <a:gd name="T14" fmla="*/ 0 w 9"/>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
                    <a:moveTo>
                      <a:pt x="9" y="1"/>
                    </a:moveTo>
                    <a:lnTo>
                      <a:pt x="7" y="1"/>
                    </a:lnTo>
                    <a:lnTo>
                      <a:pt x="5" y="1"/>
                    </a:lnTo>
                    <a:lnTo>
                      <a:pt x="4" y="1"/>
                    </a:lnTo>
                    <a:lnTo>
                      <a:pt x="2" y="1"/>
                    </a:lnTo>
                    <a:lnTo>
                      <a:pt x="2"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19" name="Freeform 980"/>
              <p:cNvSpPr>
                <a:spLocks/>
              </p:cNvSpPr>
              <p:nvPr/>
            </p:nvSpPr>
            <p:spPr bwMode="auto">
              <a:xfrm>
                <a:off x="3595861" y="2260979"/>
                <a:ext cx="8594" cy="1910"/>
              </a:xfrm>
              <a:custGeom>
                <a:avLst/>
                <a:gdLst>
                  <a:gd name="T0" fmla="*/ 2147483647 w 9"/>
                  <a:gd name="T1" fmla="*/ 0 h 2"/>
                  <a:gd name="T2" fmla="*/ 2147483647 w 9"/>
                  <a:gd name="T3" fmla="*/ 2147483647 h 2"/>
                  <a:gd name="T4" fmla="*/ 2147483647 w 9"/>
                  <a:gd name="T5" fmla="*/ 2147483647 h 2"/>
                  <a:gd name="T6" fmla="*/ 0 w 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
                    <a:moveTo>
                      <a:pt x="9" y="0"/>
                    </a:moveTo>
                    <a:lnTo>
                      <a:pt x="8" y="1"/>
                    </a:lnTo>
                    <a:lnTo>
                      <a:pt x="4" y="2"/>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0" name="Freeform 981"/>
              <p:cNvSpPr>
                <a:spLocks/>
              </p:cNvSpPr>
              <p:nvPr/>
            </p:nvSpPr>
            <p:spPr bwMode="auto">
              <a:xfrm>
                <a:off x="3589178" y="2247611"/>
                <a:ext cx="2864" cy="8594"/>
              </a:xfrm>
              <a:custGeom>
                <a:avLst/>
                <a:gdLst>
                  <a:gd name="T0" fmla="*/ 2147483647 w 3"/>
                  <a:gd name="T1" fmla="*/ 2147483647 h 9"/>
                  <a:gd name="T2" fmla="*/ 0 w 3"/>
                  <a:gd name="T3" fmla="*/ 2147483647 h 9"/>
                  <a:gd name="T4" fmla="*/ 0 w 3"/>
                  <a:gd name="T5" fmla="*/ 2147483647 h 9"/>
                  <a:gd name="T6" fmla="*/ 2147483647 w 3"/>
                  <a:gd name="T7" fmla="*/ 2147483647 h 9"/>
                  <a:gd name="T8" fmla="*/ 2147483647 w 3"/>
                  <a:gd name="T9" fmla="*/ 2147483647 h 9"/>
                  <a:gd name="T10" fmla="*/ 2147483647 w 3"/>
                  <a:gd name="T11" fmla="*/ 2147483647 h 9"/>
                  <a:gd name="T12" fmla="*/ 2147483647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2" y="9"/>
                    </a:moveTo>
                    <a:lnTo>
                      <a:pt x="0" y="9"/>
                    </a:lnTo>
                    <a:lnTo>
                      <a:pt x="0" y="8"/>
                    </a:lnTo>
                    <a:lnTo>
                      <a:pt x="3" y="5"/>
                    </a:lnTo>
                    <a:lnTo>
                      <a:pt x="3" y="3"/>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1" name="Freeform 982"/>
              <p:cNvSpPr>
                <a:spLocks/>
              </p:cNvSpPr>
              <p:nvPr/>
            </p:nvSpPr>
            <p:spPr bwMode="auto">
              <a:xfrm>
                <a:off x="3595861" y="2231379"/>
                <a:ext cx="955" cy="9549"/>
              </a:xfrm>
              <a:custGeom>
                <a:avLst/>
                <a:gdLst>
                  <a:gd name="T0" fmla="*/ 2147483647 w 1"/>
                  <a:gd name="T1" fmla="*/ 2147483647 h 10"/>
                  <a:gd name="T2" fmla="*/ 2147483647 w 1"/>
                  <a:gd name="T3" fmla="*/ 2147483647 h 10"/>
                  <a:gd name="T4" fmla="*/ 2147483647 w 1"/>
                  <a:gd name="T5" fmla="*/ 2147483647 h 10"/>
                  <a:gd name="T6" fmla="*/ 2147483647 w 1"/>
                  <a:gd name="T7" fmla="*/ 2147483647 h 10"/>
                  <a:gd name="T8" fmla="*/ 0 w 1"/>
                  <a:gd name="T9" fmla="*/ 0 h 10"/>
                  <a:gd name="T10" fmla="*/ 0 w 1"/>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0">
                    <a:moveTo>
                      <a:pt x="1" y="10"/>
                    </a:moveTo>
                    <a:lnTo>
                      <a:pt x="1" y="9"/>
                    </a:lnTo>
                    <a:lnTo>
                      <a:pt x="1" y="4"/>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2" name="Freeform 983"/>
              <p:cNvSpPr>
                <a:spLocks/>
              </p:cNvSpPr>
              <p:nvPr/>
            </p:nvSpPr>
            <p:spPr bwMode="auto">
              <a:xfrm>
                <a:off x="3598726" y="2221830"/>
                <a:ext cx="3819" cy="8593"/>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0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1" y="9"/>
                    </a:moveTo>
                    <a:lnTo>
                      <a:pt x="3" y="8"/>
                    </a:lnTo>
                    <a:lnTo>
                      <a:pt x="4" y="8"/>
                    </a:lnTo>
                    <a:lnTo>
                      <a:pt x="4" y="6"/>
                    </a:lnTo>
                    <a:lnTo>
                      <a:pt x="1"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3" name="Freeform 984"/>
              <p:cNvSpPr>
                <a:spLocks/>
              </p:cNvSpPr>
              <p:nvPr/>
            </p:nvSpPr>
            <p:spPr bwMode="auto">
              <a:xfrm>
                <a:off x="3599681" y="2206553"/>
                <a:ext cx="1910" cy="8593"/>
              </a:xfrm>
              <a:custGeom>
                <a:avLst/>
                <a:gdLst>
                  <a:gd name="T0" fmla="*/ 2147483647 w 2"/>
                  <a:gd name="T1" fmla="*/ 2147483647 h 9"/>
                  <a:gd name="T2" fmla="*/ 2147483647 w 2"/>
                  <a:gd name="T3" fmla="*/ 2147483647 h 9"/>
                  <a:gd name="T4" fmla="*/ 2147483647 w 2"/>
                  <a:gd name="T5" fmla="*/ 2147483647 h 9"/>
                  <a:gd name="T6" fmla="*/ 2147483647 w 2"/>
                  <a:gd name="T7" fmla="*/ 2147483647 h 9"/>
                  <a:gd name="T8" fmla="*/ 2147483647 w 2"/>
                  <a:gd name="T9" fmla="*/ 2147483647 h 9"/>
                  <a:gd name="T10" fmla="*/ 2147483647 w 2"/>
                  <a:gd name="T11" fmla="*/ 2147483647 h 9"/>
                  <a:gd name="T12" fmla="*/ 0 w 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2" y="9"/>
                    </a:moveTo>
                    <a:lnTo>
                      <a:pt x="2" y="9"/>
                    </a:lnTo>
                    <a:lnTo>
                      <a:pt x="2" y="7"/>
                    </a:lnTo>
                    <a:lnTo>
                      <a:pt x="2" y="5"/>
                    </a:lnTo>
                    <a:lnTo>
                      <a:pt x="2" y="3"/>
                    </a:lnTo>
                    <a:lnTo>
                      <a:pt x="2"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4" name="Freeform 985"/>
              <p:cNvSpPr>
                <a:spLocks/>
              </p:cNvSpPr>
              <p:nvPr/>
            </p:nvSpPr>
            <p:spPr bwMode="auto">
              <a:xfrm>
                <a:off x="3588223" y="2196049"/>
                <a:ext cx="4775" cy="4775"/>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0 h 5"/>
                  <a:gd name="T10" fmla="*/ 2147483647 w 5"/>
                  <a:gd name="T11" fmla="*/ 0 h 5"/>
                  <a:gd name="T12" fmla="*/ 0 w 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5" y="5"/>
                    </a:moveTo>
                    <a:lnTo>
                      <a:pt x="4" y="4"/>
                    </a:lnTo>
                    <a:lnTo>
                      <a:pt x="5" y="2"/>
                    </a:lnTo>
                    <a:lnTo>
                      <a:pt x="5"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5" name="Freeform 986"/>
              <p:cNvSpPr>
                <a:spLocks/>
              </p:cNvSpPr>
              <p:nvPr/>
            </p:nvSpPr>
            <p:spPr bwMode="auto">
              <a:xfrm>
                <a:off x="3586313" y="2180771"/>
                <a:ext cx="1910" cy="7639"/>
              </a:xfrm>
              <a:custGeom>
                <a:avLst/>
                <a:gdLst>
                  <a:gd name="T0" fmla="*/ 0 w 2"/>
                  <a:gd name="T1" fmla="*/ 2147483647 h 8"/>
                  <a:gd name="T2" fmla="*/ 2147483647 w 2"/>
                  <a:gd name="T3" fmla="*/ 2147483647 h 8"/>
                  <a:gd name="T4" fmla="*/ 2147483647 w 2"/>
                  <a:gd name="T5" fmla="*/ 2147483647 h 8"/>
                  <a:gd name="T6" fmla="*/ 2147483647 w 2"/>
                  <a:gd name="T7" fmla="*/ 2147483647 h 8"/>
                  <a:gd name="T8" fmla="*/ 2147483647 w 2"/>
                  <a:gd name="T9" fmla="*/ 2147483647 h 8"/>
                  <a:gd name="T10" fmla="*/ 0 w 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8">
                    <a:moveTo>
                      <a:pt x="0" y="8"/>
                    </a:moveTo>
                    <a:lnTo>
                      <a:pt x="1" y="5"/>
                    </a:lnTo>
                    <a:lnTo>
                      <a:pt x="2" y="4"/>
                    </a:lnTo>
                    <a:lnTo>
                      <a:pt x="2"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6" name="Freeform 987"/>
              <p:cNvSpPr>
                <a:spLocks/>
              </p:cNvSpPr>
              <p:nvPr/>
            </p:nvSpPr>
            <p:spPr bwMode="auto">
              <a:xfrm>
                <a:off x="3576764" y="2164539"/>
                <a:ext cx="4775" cy="8593"/>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0 w 5"/>
                  <a:gd name="T9" fmla="*/ 0 h 9"/>
                  <a:gd name="T10" fmla="*/ 0 w 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5" y="9"/>
                    </a:moveTo>
                    <a:lnTo>
                      <a:pt x="5" y="8"/>
                    </a:lnTo>
                    <a:lnTo>
                      <a:pt x="1" y="4"/>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7" name="Freeform 988"/>
              <p:cNvSpPr>
                <a:spLocks/>
              </p:cNvSpPr>
              <p:nvPr/>
            </p:nvSpPr>
            <p:spPr bwMode="auto">
              <a:xfrm>
                <a:off x="3561487" y="2157855"/>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0 h 4"/>
                  <a:gd name="T12" fmla="*/ 0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7" y="4"/>
                    </a:moveTo>
                    <a:lnTo>
                      <a:pt x="7" y="4"/>
                    </a:lnTo>
                    <a:lnTo>
                      <a:pt x="7" y="1"/>
                    </a:lnTo>
                    <a:lnTo>
                      <a:pt x="5" y="1"/>
                    </a:lnTo>
                    <a:lnTo>
                      <a:pt x="3"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8" name="Freeform 989"/>
              <p:cNvSpPr>
                <a:spLocks/>
              </p:cNvSpPr>
              <p:nvPr/>
            </p:nvSpPr>
            <p:spPr bwMode="auto">
              <a:xfrm>
                <a:off x="3559577" y="2144487"/>
                <a:ext cx="4775" cy="6684"/>
              </a:xfrm>
              <a:custGeom>
                <a:avLst/>
                <a:gdLst>
                  <a:gd name="T0" fmla="*/ 0 w 5"/>
                  <a:gd name="T1" fmla="*/ 2147483647 h 7"/>
                  <a:gd name="T2" fmla="*/ 0 w 5"/>
                  <a:gd name="T3" fmla="*/ 2147483647 h 7"/>
                  <a:gd name="T4" fmla="*/ 2147483647 w 5"/>
                  <a:gd name="T5" fmla="*/ 2147483647 h 7"/>
                  <a:gd name="T6" fmla="*/ 2147483647 w 5"/>
                  <a:gd name="T7" fmla="*/ 2147483647 h 7"/>
                  <a:gd name="T8" fmla="*/ 2147483647 w 5"/>
                  <a:gd name="T9" fmla="*/ 2147483647 h 7"/>
                  <a:gd name="T10" fmla="*/ 2147483647 w 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0" y="7"/>
                    </a:moveTo>
                    <a:lnTo>
                      <a:pt x="0" y="7"/>
                    </a:lnTo>
                    <a:lnTo>
                      <a:pt x="2" y="7"/>
                    </a:lnTo>
                    <a:lnTo>
                      <a:pt x="3" y="5"/>
                    </a:lnTo>
                    <a:lnTo>
                      <a:pt x="5"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29" name="Freeform 990"/>
              <p:cNvSpPr>
                <a:spLocks/>
              </p:cNvSpPr>
              <p:nvPr/>
            </p:nvSpPr>
            <p:spPr bwMode="auto">
              <a:xfrm>
                <a:off x="3571035" y="2138758"/>
                <a:ext cx="7639" cy="3819"/>
              </a:xfrm>
              <a:custGeom>
                <a:avLst/>
                <a:gdLst>
                  <a:gd name="T0" fmla="*/ 0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0" y="0"/>
                    </a:moveTo>
                    <a:lnTo>
                      <a:pt x="1" y="0"/>
                    </a:lnTo>
                    <a:lnTo>
                      <a:pt x="6" y="3"/>
                    </a:lnTo>
                    <a:lnTo>
                      <a:pt x="7" y="4"/>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0" name="Freeform 991"/>
              <p:cNvSpPr>
                <a:spLocks/>
              </p:cNvSpPr>
              <p:nvPr/>
            </p:nvSpPr>
            <p:spPr bwMode="auto">
              <a:xfrm>
                <a:off x="3583449" y="2126345"/>
                <a:ext cx="5729" cy="6684"/>
              </a:xfrm>
              <a:custGeom>
                <a:avLst/>
                <a:gdLst>
                  <a:gd name="T0" fmla="*/ 0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0 h 7"/>
                  <a:gd name="T12" fmla="*/ 2147483647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2" y="7"/>
                    </a:lnTo>
                    <a:lnTo>
                      <a:pt x="3" y="7"/>
                    </a:lnTo>
                    <a:lnTo>
                      <a:pt x="3" y="6"/>
                    </a:lnTo>
                    <a:lnTo>
                      <a:pt x="5" y="4"/>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1" name="Freeform 992"/>
              <p:cNvSpPr>
                <a:spLocks/>
              </p:cNvSpPr>
              <p:nvPr/>
            </p:nvSpPr>
            <p:spPr bwMode="auto">
              <a:xfrm>
                <a:off x="3596817" y="2111067"/>
                <a:ext cx="1910" cy="9549"/>
              </a:xfrm>
              <a:custGeom>
                <a:avLst/>
                <a:gdLst>
                  <a:gd name="T0" fmla="*/ 0 w 2"/>
                  <a:gd name="T1" fmla="*/ 2147483647 h 10"/>
                  <a:gd name="T2" fmla="*/ 0 w 2"/>
                  <a:gd name="T3" fmla="*/ 2147483647 h 10"/>
                  <a:gd name="T4" fmla="*/ 2147483647 w 2"/>
                  <a:gd name="T5" fmla="*/ 2147483647 h 10"/>
                  <a:gd name="T6" fmla="*/ 2147483647 w 2"/>
                  <a:gd name="T7" fmla="*/ 2147483647 h 10"/>
                  <a:gd name="T8" fmla="*/ 2147483647 w 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0">
                    <a:moveTo>
                      <a:pt x="0" y="10"/>
                    </a:moveTo>
                    <a:lnTo>
                      <a:pt x="0" y="10"/>
                    </a:lnTo>
                    <a:lnTo>
                      <a:pt x="1" y="7"/>
                    </a:lnTo>
                    <a:lnTo>
                      <a:pt x="2"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2" name="Freeform 993"/>
              <p:cNvSpPr>
                <a:spLocks/>
              </p:cNvSpPr>
              <p:nvPr/>
            </p:nvSpPr>
            <p:spPr bwMode="auto">
              <a:xfrm>
                <a:off x="3591087" y="2097699"/>
                <a:ext cx="1910" cy="7639"/>
              </a:xfrm>
              <a:custGeom>
                <a:avLst/>
                <a:gdLst>
                  <a:gd name="T0" fmla="*/ 2147483647 w 2"/>
                  <a:gd name="T1" fmla="*/ 2147483647 h 8"/>
                  <a:gd name="T2" fmla="*/ 2147483647 w 2"/>
                  <a:gd name="T3" fmla="*/ 2147483647 h 8"/>
                  <a:gd name="T4" fmla="*/ 0 w 2"/>
                  <a:gd name="T5" fmla="*/ 2147483647 h 8"/>
                  <a:gd name="T6" fmla="*/ 0 w 2"/>
                  <a:gd name="T7" fmla="*/ 2147483647 h 8"/>
                  <a:gd name="T8" fmla="*/ 2147483647 w 2"/>
                  <a:gd name="T9" fmla="*/ 2147483647 h 8"/>
                  <a:gd name="T10" fmla="*/ 2147483647 w 2"/>
                  <a:gd name="T11" fmla="*/ 2147483647 h 8"/>
                  <a:gd name="T12" fmla="*/ 2147483647 w 2"/>
                  <a:gd name="T13" fmla="*/ 2147483647 h 8"/>
                  <a:gd name="T14" fmla="*/ 0 w 2"/>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8">
                    <a:moveTo>
                      <a:pt x="2" y="8"/>
                    </a:moveTo>
                    <a:lnTo>
                      <a:pt x="1" y="8"/>
                    </a:lnTo>
                    <a:lnTo>
                      <a:pt x="0" y="7"/>
                    </a:lnTo>
                    <a:lnTo>
                      <a:pt x="0" y="5"/>
                    </a:lnTo>
                    <a:lnTo>
                      <a:pt x="1" y="3"/>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3" name="Freeform 994"/>
              <p:cNvSpPr>
                <a:spLocks/>
              </p:cNvSpPr>
              <p:nvPr/>
            </p:nvSpPr>
            <p:spPr bwMode="auto">
              <a:xfrm>
                <a:off x="3592997" y="2083376"/>
                <a:ext cx="3819" cy="6684"/>
              </a:xfrm>
              <a:custGeom>
                <a:avLst/>
                <a:gdLst>
                  <a:gd name="T0" fmla="*/ 2147483647 w 4"/>
                  <a:gd name="T1" fmla="*/ 2147483647 h 7"/>
                  <a:gd name="T2" fmla="*/ 2147483647 w 4"/>
                  <a:gd name="T3" fmla="*/ 2147483647 h 7"/>
                  <a:gd name="T4" fmla="*/ 2147483647 w 4"/>
                  <a:gd name="T5" fmla="*/ 2147483647 h 7"/>
                  <a:gd name="T6" fmla="*/ 0 w 4"/>
                  <a:gd name="T7" fmla="*/ 2147483647 h 7"/>
                  <a:gd name="T8" fmla="*/ 0 w 4"/>
                  <a:gd name="T9" fmla="*/ 2147483647 h 7"/>
                  <a:gd name="T10" fmla="*/ 2147483647 w 4"/>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
                    <a:moveTo>
                      <a:pt x="4" y="7"/>
                    </a:moveTo>
                    <a:lnTo>
                      <a:pt x="4" y="6"/>
                    </a:lnTo>
                    <a:lnTo>
                      <a:pt x="1" y="3"/>
                    </a:lnTo>
                    <a:lnTo>
                      <a:pt x="0" y="3"/>
                    </a:lnTo>
                    <a:lnTo>
                      <a:pt x="0"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4" name="Freeform 995"/>
              <p:cNvSpPr>
                <a:spLocks/>
              </p:cNvSpPr>
              <p:nvPr/>
            </p:nvSpPr>
            <p:spPr bwMode="auto">
              <a:xfrm>
                <a:off x="3599681" y="2066188"/>
                <a:ext cx="4775" cy="8594"/>
              </a:xfrm>
              <a:custGeom>
                <a:avLst/>
                <a:gdLst>
                  <a:gd name="T0" fmla="*/ 0 w 5"/>
                  <a:gd name="T1" fmla="*/ 2147483647 h 9"/>
                  <a:gd name="T2" fmla="*/ 0 w 5"/>
                  <a:gd name="T3" fmla="*/ 2147483647 h 9"/>
                  <a:gd name="T4" fmla="*/ 2147483647 w 5"/>
                  <a:gd name="T5" fmla="*/ 2147483647 h 9"/>
                  <a:gd name="T6" fmla="*/ 2147483647 w 5"/>
                  <a:gd name="T7" fmla="*/ 2147483647 h 9"/>
                  <a:gd name="T8" fmla="*/ 2147483647 w 5"/>
                  <a:gd name="T9" fmla="*/ 2147483647 h 9"/>
                  <a:gd name="T10" fmla="*/ 2147483647 w 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0" y="9"/>
                    </a:moveTo>
                    <a:lnTo>
                      <a:pt x="0" y="9"/>
                    </a:lnTo>
                    <a:lnTo>
                      <a:pt x="3" y="7"/>
                    </a:lnTo>
                    <a:lnTo>
                      <a:pt x="4" y="4"/>
                    </a:lnTo>
                    <a:lnTo>
                      <a:pt x="5"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5" name="Freeform 996"/>
              <p:cNvSpPr>
                <a:spLocks/>
              </p:cNvSpPr>
              <p:nvPr/>
            </p:nvSpPr>
            <p:spPr bwMode="auto">
              <a:xfrm>
                <a:off x="3596817" y="2051866"/>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0 w 6"/>
                  <a:gd name="T9" fmla="*/ 2147483647 h 7"/>
                  <a:gd name="T10" fmla="*/ 0 w 6"/>
                  <a:gd name="T11" fmla="*/ 2147483647 h 7"/>
                  <a:gd name="T12" fmla="*/ 0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7"/>
                    </a:moveTo>
                    <a:lnTo>
                      <a:pt x="5" y="6"/>
                    </a:lnTo>
                    <a:lnTo>
                      <a:pt x="1" y="4"/>
                    </a:lnTo>
                    <a:lnTo>
                      <a:pt x="1" y="3"/>
                    </a:lnTo>
                    <a:lnTo>
                      <a:pt x="0"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6" name="Freeform 997"/>
              <p:cNvSpPr>
                <a:spLocks/>
              </p:cNvSpPr>
              <p:nvPr/>
            </p:nvSpPr>
            <p:spPr bwMode="auto">
              <a:xfrm>
                <a:off x="3603500" y="2036588"/>
                <a:ext cx="2865" cy="7639"/>
              </a:xfrm>
              <a:custGeom>
                <a:avLst/>
                <a:gdLst>
                  <a:gd name="T0" fmla="*/ 0 w 3"/>
                  <a:gd name="T1" fmla="*/ 2147483647 h 8"/>
                  <a:gd name="T2" fmla="*/ 0 w 3"/>
                  <a:gd name="T3" fmla="*/ 2147483647 h 8"/>
                  <a:gd name="T4" fmla="*/ 2147483647 w 3"/>
                  <a:gd name="T5" fmla="*/ 2147483647 h 8"/>
                  <a:gd name="T6" fmla="*/ 2147483647 w 3"/>
                  <a:gd name="T7" fmla="*/ 2147483647 h 8"/>
                  <a:gd name="T8" fmla="*/ 2147483647 w 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
                    <a:moveTo>
                      <a:pt x="0" y="8"/>
                    </a:moveTo>
                    <a:lnTo>
                      <a:pt x="0" y="8"/>
                    </a:lnTo>
                    <a:lnTo>
                      <a:pt x="3" y="3"/>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7" name="Freeform 998"/>
              <p:cNvSpPr>
                <a:spLocks/>
              </p:cNvSpPr>
              <p:nvPr/>
            </p:nvSpPr>
            <p:spPr bwMode="auto">
              <a:xfrm>
                <a:off x="3612094" y="2024175"/>
                <a:ext cx="2864" cy="5729"/>
              </a:xfrm>
              <a:custGeom>
                <a:avLst/>
                <a:gdLst>
                  <a:gd name="T0" fmla="*/ 0 w 3"/>
                  <a:gd name="T1" fmla="*/ 2147483647 h 6"/>
                  <a:gd name="T2" fmla="*/ 0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0 w 3"/>
                  <a:gd name="T13" fmla="*/ 0 h 6"/>
                  <a:gd name="T14" fmla="*/ 0 w 3"/>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6">
                    <a:moveTo>
                      <a:pt x="0" y="6"/>
                    </a:moveTo>
                    <a:lnTo>
                      <a:pt x="0" y="6"/>
                    </a:lnTo>
                    <a:lnTo>
                      <a:pt x="1" y="5"/>
                    </a:lnTo>
                    <a:lnTo>
                      <a:pt x="2" y="4"/>
                    </a:lnTo>
                    <a:lnTo>
                      <a:pt x="3" y="3"/>
                    </a:lnTo>
                    <a:lnTo>
                      <a:pt x="2"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8" name="Freeform 999"/>
              <p:cNvSpPr>
                <a:spLocks/>
              </p:cNvSpPr>
              <p:nvPr/>
            </p:nvSpPr>
            <p:spPr bwMode="auto">
              <a:xfrm>
                <a:off x="3616868" y="2010807"/>
                <a:ext cx="2865" cy="5729"/>
              </a:xfrm>
              <a:custGeom>
                <a:avLst/>
                <a:gdLst>
                  <a:gd name="T0" fmla="*/ 0 w 3"/>
                  <a:gd name="T1" fmla="*/ 2147483647 h 6"/>
                  <a:gd name="T2" fmla="*/ 0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2147483647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6"/>
                    </a:moveTo>
                    <a:lnTo>
                      <a:pt x="0" y="6"/>
                    </a:lnTo>
                    <a:lnTo>
                      <a:pt x="2" y="6"/>
                    </a:lnTo>
                    <a:lnTo>
                      <a:pt x="3" y="6"/>
                    </a:lnTo>
                    <a:lnTo>
                      <a:pt x="3" y="5"/>
                    </a:lnTo>
                    <a:lnTo>
                      <a:pt x="3"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39" name="Freeform 1000"/>
              <p:cNvSpPr>
                <a:spLocks/>
              </p:cNvSpPr>
              <p:nvPr/>
            </p:nvSpPr>
            <p:spPr bwMode="auto">
              <a:xfrm>
                <a:off x="3619733" y="1992665"/>
                <a:ext cx="1910" cy="9549"/>
              </a:xfrm>
              <a:custGeom>
                <a:avLst/>
                <a:gdLst>
                  <a:gd name="T0" fmla="*/ 2147483647 w 2"/>
                  <a:gd name="T1" fmla="*/ 2147483647 h 10"/>
                  <a:gd name="T2" fmla="*/ 2147483647 w 2"/>
                  <a:gd name="T3" fmla="*/ 2147483647 h 10"/>
                  <a:gd name="T4" fmla="*/ 0 w 2"/>
                  <a:gd name="T5" fmla="*/ 0 h 10"/>
                  <a:gd name="T6" fmla="*/ 0 60000 65536"/>
                  <a:gd name="T7" fmla="*/ 0 60000 65536"/>
                  <a:gd name="T8" fmla="*/ 0 60000 65536"/>
                </a:gdLst>
                <a:ahLst/>
                <a:cxnLst>
                  <a:cxn ang="T6">
                    <a:pos x="T0" y="T1"/>
                  </a:cxn>
                  <a:cxn ang="T7">
                    <a:pos x="T2" y="T3"/>
                  </a:cxn>
                  <a:cxn ang="T8">
                    <a:pos x="T4" y="T5"/>
                  </a:cxn>
                </a:cxnLst>
                <a:rect l="0" t="0" r="r" b="b"/>
                <a:pathLst>
                  <a:path w="2" h="10">
                    <a:moveTo>
                      <a:pt x="2" y="10"/>
                    </a:moveTo>
                    <a:lnTo>
                      <a:pt x="2" y="1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0" name="Freeform 1001"/>
              <p:cNvSpPr>
                <a:spLocks/>
              </p:cNvSpPr>
              <p:nvPr/>
            </p:nvSpPr>
            <p:spPr bwMode="auto">
              <a:xfrm>
                <a:off x="3617823" y="1975477"/>
                <a:ext cx="3819" cy="7639"/>
              </a:xfrm>
              <a:custGeom>
                <a:avLst/>
                <a:gdLst>
                  <a:gd name="T0" fmla="*/ 2147483647 w 4"/>
                  <a:gd name="T1" fmla="*/ 2147483647 h 8"/>
                  <a:gd name="T2" fmla="*/ 2147483647 w 4"/>
                  <a:gd name="T3" fmla="*/ 2147483647 h 8"/>
                  <a:gd name="T4" fmla="*/ 2147483647 w 4"/>
                  <a:gd name="T5" fmla="*/ 2147483647 h 8"/>
                  <a:gd name="T6" fmla="*/ 2147483647 w 4"/>
                  <a:gd name="T7" fmla="*/ 2147483647 h 8"/>
                  <a:gd name="T8" fmla="*/ 0 w 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8">
                    <a:moveTo>
                      <a:pt x="4" y="8"/>
                    </a:moveTo>
                    <a:lnTo>
                      <a:pt x="2" y="7"/>
                    </a:lnTo>
                    <a:lnTo>
                      <a:pt x="2" y="5"/>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1" name="Freeform 1002"/>
              <p:cNvSpPr>
                <a:spLocks/>
              </p:cNvSpPr>
              <p:nvPr/>
            </p:nvSpPr>
            <p:spPr bwMode="auto">
              <a:xfrm>
                <a:off x="3614004" y="1956380"/>
                <a:ext cx="2864" cy="9549"/>
              </a:xfrm>
              <a:custGeom>
                <a:avLst/>
                <a:gdLst>
                  <a:gd name="T0" fmla="*/ 2147483647 w 3"/>
                  <a:gd name="T1" fmla="*/ 2147483647 h 10"/>
                  <a:gd name="T2" fmla="*/ 2147483647 w 3"/>
                  <a:gd name="T3" fmla="*/ 2147483647 h 10"/>
                  <a:gd name="T4" fmla="*/ 0 w 3"/>
                  <a:gd name="T5" fmla="*/ 2147483647 h 10"/>
                  <a:gd name="T6" fmla="*/ 0 w 3"/>
                  <a:gd name="T7" fmla="*/ 2147483647 h 10"/>
                  <a:gd name="T8" fmla="*/ 2147483647 w 3"/>
                  <a:gd name="T9" fmla="*/ 0 h 10"/>
                  <a:gd name="T10" fmla="*/ 2147483647 w 3"/>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3" y="10"/>
                    </a:moveTo>
                    <a:lnTo>
                      <a:pt x="1" y="8"/>
                    </a:lnTo>
                    <a:lnTo>
                      <a:pt x="0" y="5"/>
                    </a:lnTo>
                    <a:lnTo>
                      <a:pt x="0" y="3"/>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2" name="Freeform 1003"/>
              <p:cNvSpPr>
                <a:spLocks/>
              </p:cNvSpPr>
              <p:nvPr/>
            </p:nvSpPr>
            <p:spPr bwMode="auto">
              <a:xfrm>
                <a:off x="3602546" y="1945877"/>
                <a:ext cx="5729" cy="5729"/>
              </a:xfrm>
              <a:custGeom>
                <a:avLst/>
                <a:gdLst>
                  <a:gd name="T0" fmla="*/ 2147483647 w 6"/>
                  <a:gd name="T1" fmla="*/ 2147483647 h 6"/>
                  <a:gd name="T2" fmla="*/ 2147483647 w 6"/>
                  <a:gd name="T3" fmla="*/ 2147483647 h 6"/>
                  <a:gd name="T4" fmla="*/ 0 w 6"/>
                  <a:gd name="T5" fmla="*/ 0 h 6"/>
                  <a:gd name="T6" fmla="*/ 0 60000 65536"/>
                  <a:gd name="T7" fmla="*/ 0 60000 65536"/>
                  <a:gd name="T8" fmla="*/ 0 60000 65536"/>
                </a:gdLst>
                <a:ahLst/>
                <a:cxnLst>
                  <a:cxn ang="T6">
                    <a:pos x="T0" y="T1"/>
                  </a:cxn>
                  <a:cxn ang="T7">
                    <a:pos x="T2" y="T3"/>
                  </a:cxn>
                  <a:cxn ang="T8">
                    <a:pos x="T4" y="T5"/>
                  </a:cxn>
                </a:cxnLst>
                <a:rect l="0" t="0" r="r" b="b"/>
                <a:pathLst>
                  <a:path w="6" h="6">
                    <a:moveTo>
                      <a:pt x="6" y="6"/>
                    </a:moveTo>
                    <a:lnTo>
                      <a:pt x="4"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3" name="Freeform 1004"/>
              <p:cNvSpPr>
                <a:spLocks/>
              </p:cNvSpPr>
              <p:nvPr/>
            </p:nvSpPr>
            <p:spPr bwMode="auto">
              <a:xfrm>
                <a:off x="3509924" y="1949696"/>
                <a:ext cx="9549" cy="955"/>
              </a:xfrm>
              <a:custGeom>
                <a:avLst/>
                <a:gdLst>
                  <a:gd name="T0" fmla="*/ 2147483647 w 10"/>
                  <a:gd name="T1" fmla="*/ 0 h 1588"/>
                  <a:gd name="T2" fmla="*/ 2147483647 w 10"/>
                  <a:gd name="T3" fmla="*/ 0 h 1588"/>
                  <a:gd name="T4" fmla="*/ 2147483647 w 10"/>
                  <a:gd name="T5" fmla="*/ 0 h 1588"/>
                  <a:gd name="T6" fmla="*/ 2147483647 w 10"/>
                  <a:gd name="T7" fmla="*/ 0 h 1588"/>
                  <a:gd name="T8" fmla="*/ 2147483647 w 10"/>
                  <a:gd name="T9" fmla="*/ 0 h 1588"/>
                  <a:gd name="T10" fmla="*/ 0 w 10"/>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88">
                    <a:moveTo>
                      <a:pt x="10" y="0"/>
                    </a:moveTo>
                    <a:lnTo>
                      <a:pt x="8" y="0"/>
                    </a:lnTo>
                    <a:lnTo>
                      <a:pt x="5" y="0"/>
                    </a:lnTo>
                    <a:lnTo>
                      <a:pt x="4"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4" name="Freeform 1005"/>
              <p:cNvSpPr>
                <a:spLocks/>
              </p:cNvSpPr>
              <p:nvPr/>
            </p:nvSpPr>
            <p:spPr bwMode="auto">
              <a:xfrm>
                <a:off x="3497511" y="1950651"/>
                <a:ext cx="5729" cy="5729"/>
              </a:xfrm>
              <a:custGeom>
                <a:avLst/>
                <a:gdLst>
                  <a:gd name="T0" fmla="*/ 2147483647 w 6"/>
                  <a:gd name="T1" fmla="*/ 0 h 6"/>
                  <a:gd name="T2" fmla="*/ 2147483647 w 6"/>
                  <a:gd name="T3" fmla="*/ 0 h 6"/>
                  <a:gd name="T4" fmla="*/ 2147483647 w 6"/>
                  <a:gd name="T5" fmla="*/ 2147483647 h 6"/>
                  <a:gd name="T6" fmla="*/ 2147483647 w 6"/>
                  <a:gd name="T7" fmla="*/ 2147483647 h 6"/>
                  <a:gd name="T8" fmla="*/ 0 w 6"/>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6" y="0"/>
                    </a:lnTo>
                    <a:lnTo>
                      <a:pt x="3" y="4"/>
                    </a:lnTo>
                    <a:lnTo>
                      <a:pt x="2" y="5"/>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5" name="Freeform 1006"/>
              <p:cNvSpPr>
                <a:spLocks/>
              </p:cNvSpPr>
              <p:nvPr/>
            </p:nvSpPr>
            <p:spPr bwMode="auto">
              <a:xfrm>
                <a:off x="3491782" y="1964974"/>
                <a:ext cx="2864" cy="7639"/>
              </a:xfrm>
              <a:custGeom>
                <a:avLst/>
                <a:gdLst>
                  <a:gd name="T0" fmla="*/ 2147483647 w 3"/>
                  <a:gd name="T1" fmla="*/ 0 h 8"/>
                  <a:gd name="T2" fmla="*/ 2147483647 w 3"/>
                  <a:gd name="T3" fmla="*/ 0 h 8"/>
                  <a:gd name="T4" fmla="*/ 0 w 3"/>
                  <a:gd name="T5" fmla="*/ 2147483647 h 8"/>
                  <a:gd name="T6" fmla="*/ 0 w 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8">
                    <a:moveTo>
                      <a:pt x="3" y="0"/>
                    </a:moveTo>
                    <a:lnTo>
                      <a:pt x="3" y="0"/>
                    </a:lnTo>
                    <a:lnTo>
                      <a:pt x="0" y="5"/>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6" name="Freeform 1007"/>
              <p:cNvSpPr>
                <a:spLocks/>
              </p:cNvSpPr>
              <p:nvPr/>
            </p:nvSpPr>
            <p:spPr bwMode="auto">
              <a:xfrm>
                <a:off x="3485098" y="1982161"/>
                <a:ext cx="4775" cy="8594"/>
              </a:xfrm>
              <a:custGeom>
                <a:avLst/>
                <a:gdLst>
                  <a:gd name="T0" fmla="*/ 2147483647 w 5"/>
                  <a:gd name="T1" fmla="*/ 0 h 9"/>
                  <a:gd name="T2" fmla="*/ 2147483647 w 5"/>
                  <a:gd name="T3" fmla="*/ 2147483647 h 9"/>
                  <a:gd name="T4" fmla="*/ 2147483647 w 5"/>
                  <a:gd name="T5" fmla="*/ 2147483647 h 9"/>
                  <a:gd name="T6" fmla="*/ 0 w 5"/>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5" y="0"/>
                    </a:moveTo>
                    <a:lnTo>
                      <a:pt x="4" y="4"/>
                    </a:lnTo>
                    <a:lnTo>
                      <a:pt x="2" y="8"/>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7" name="Freeform 1008"/>
              <p:cNvSpPr>
                <a:spLocks/>
              </p:cNvSpPr>
              <p:nvPr/>
            </p:nvSpPr>
            <p:spPr bwMode="auto">
              <a:xfrm>
                <a:off x="3484143" y="1996484"/>
                <a:ext cx="2864" cy="8593"/>
              </a:xfrm>
              <a:custGeom>
                <a:avLst/>
                <a:gdLst>
                  <a:gd name="T0" fmla="*/ 2147483647 w 3"/>
                  <a:gd name="T1" fmla="*/ 0 h 9"/>
                  <a:gd name="T2" fmla="*/ 2147483647 w 3"/>
                  <a:gd name="T3" fmla="*/ 0 h 9"/>
                  <a:gd name="T4" fmla="*/ 2147483647 w 3"/>
                  <a:gd name="T5" fmla="*/ 2147483647 h 9"/>
                  <a:gd name="T6" fmla="*/ 0 w 3"/>
                  <a:gd name="T7" fmla="*/ 2147483647 h 9"/>
                  <a:gd name="T8" fmla="*/ 2147483647 w 3"/>
                  <a:gd name="T9" fmla="*/ 2147483647 h 9"/>
                  <a:gd name="T10" fmla="*/ 2147483647 w 3"/>
                  <a:gd name="T11" fmla="*/ 2147483647 h 9"/>
                  <a:gd name="T12" fmla="*/ 2147483647 w 3"/>
                  <a:gd name="T13" fmla="*/ 2147483647 h 9"/>
                  <a:gd name="T14" fmla="*/ 2147483647 w 3"/>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9">
                    <a:moveTo>
                      <a:pt x="1" y="0"/>
                    </a:moveTo>
                    <a:lnTo>
                      <a:pt x="1" y="0"/>
                    </a:lnTo>
                    <a:lnTo>
                      <a:pt x="1" y="1"/>
                    </a:lnTo>
                    <a:lnTo>
                      <a:pt x="0" y="2"/>
                    </a:lnTo>
                    <a:lnTo>
                      <a:pt x="1" y="4"/>
                    </a:lnTo>
                    <a:lnTo>
                      <a:pt x="3" y="5"/>
                    </a:lnTo>
                    <a:lnTo>
                      <a:pt x="1" y="7"/>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8" name="Freeform 1009"/>
              <p:cNvSpPr>
                <a:spLocks/>
              </p:cNvSpPr>
              <p:nvPr/>
            </p:nvSpPr>
            <p:spPr bwMode="auto">
              <a:xfrm>
                <a:off x="3481279" y="2012717"/>
                <a:ext cx="2865" cy="8594"/>
              </a:xfrm>
              <a:custGeom>
                <a:avLst/>
                <a:gdLst>
                  <a:gd name="T0" fmla="*/ 0 w 3"/>
                  <a:gd name="T1" fmla="*/ 0 h 9"/>
                  <a:gd name="T2" fmla="*/ 2147483647 w 3"/>
                  <a:gd name="T3" fmla="*/ 2147483647 h 9"/>
                  <a:gd name="T4" fmla="*/ 2147483647 w 3"/>
                  <a:gd name="T5" fmla="*/ 2147483647 h 9"/>
                  <a:gd name="T6" fmla="*/ 2147483647 w 3"/>
                  <a:gd name="T7" fmla="*/ 2147483647 h 9"/>
                  <a:gd name="T8" fmla="*/ 2147483647 w 3"/>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0"/>
                    </a:moveTo>
                    <a:lnTo>
                      <a:pt x="1" y="4"/>
                    </a:lnTo>
                    <a:lnTo>
                      <a:pt x="2" y="7"/>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49" name="Freeform 1010"/>
              <p:cNvSpPr>
                <a:spLocks/>
              </p:cNvSpPr>
              <p:nvPr/>
            </p:nvSpPr>
            <p:spPr bwMode="auto">
              <a:xfrm>
                <a:off x="3482234" y="2028949"/>
                <a:ext cx="955" cy="9549"/>
              </a:xfrm>
              <a:custGeom>
                <a:avLst/>
                <a:gdLst>
                  <a:gd name="T0" fmla="*/ 2147483647 w 1"/>
                  <a:gd name="T1" fmla="*/ 0 h 10"/>
                  <a:gd name="T2" fmla="*/ 0 w 1"/>
                  <a:gd name="T3" fmla="*/ 2147483647 h 10"/>
                  <a:gd name="T4" fmla="*/ 0 w 1"/>
                  <a:gd name="T5" fmla="*/ 2147483647 h 10"/>
                  <a:gd name="T6" fmla="*/ 2147483647 w 1"/>
                  <a:gd name="T7" fmla="*/ 2147483647 h 10"/>
                  <a:gd name="T8" fmla="*/ 2147483647 w 1"/>
                  <a:gd name="T9" fmla="*/ 2147483647 h 10"/>
                  <a:gd name="T10" fmla="*/ 2147483647 w 1"/>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0">
                    <a:moveTo>
                      <a:pt x="1" y="0"/>
                    </a:moveTo>
                    <a:lnTo>
                      <a:pt x="0" y="1"/>
                    </a:lnTo>
                    <a:lnTo>
                      <a:pt x="0" y="4"/>
                    </a:lnTo>
                    <a:lnTo>
                      <a:pt x="1" y="6"/>
                    </a:lnTo>
                    <a:lnTo>
                      <a:pt x="1" y="9"/>
                    </a:lnTo>
                    <a:lnTo>
                      <a:pt x="1"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0" name="Freeform 1011"/>
              <p:cNvSpPr>
                <a:spLocks/>
              </p:cNvSpPr>
              <p:nvPr/>
            </p:nvSpPr>
            <p:spPr bwMode="auto">
              <a:xfrm>
                <a:off x="3478414" y="2047091"/>
                <a:ext cx="4774" cy="6684"/>
              </a:xfrm>
              <a:custGeom>
                <a:avLst/>
                <a:gdLst>
                  <a:gd name="T0" fmla="*/ 0 w 5"/>
                  <a:gd name="T1" fmla="*/ 0 h 7"/>
                  <a:gd name="T2" fmla="*/ 0 w 5"/>
                  <a:gd name="T3" fmla="*/ 0 h 7"/>
                  <a:gd name="T4" fmla="*/ 2147483647 w 5"/>
                  <a:gd name="T5" fmla="*/ 2147483647 h 7"/>
                  <a:gd name="T6" fmla="*/ 2147483647 w 5"/>
                  <a:gd name="T7" fmla="*/ 2147483647 h 7"/>
                  <a:gd name="T8" fmla="*/ 2147483647 w 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0"/>
                    </a:moveTo>
                    <a:lnTo>
                      <a:pt x="0" y="0"/>
                    </a:lnTo>
                    <a:lnTo>
                      <a:pt x="3" y="2"/>
                    </a:lnTo>
                    <a:lnTo>
                      <a:pt x="4" y="3"/>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1" name="Freeform 1012"/>
              <p:cNvSpPr>
                <a:spLocks/>
              </p:cNvSpPr>
              <p:nvPr/>
            </p:nvSpPr>
            <p:spPr bwMode="auto">
              <a:xfrm>
                <a:off x="3479369" y="2062369"/>
                <a:ext cx="2865" cy="8594"/>
              </a:xfrm>
              <a:custGeom>
                <a:avLst/>
                <a:gdLst>
                  <a:gd name="T0" fmla="*/ 2147483647 w 3"/>
                  <a:gd name="T1" fmla="*/ 0 h 9"/>
                  <a:gd name="T2" fmla="*/ 0 w 3"/>
                  <a:gd name="T3" fmla="*/ 2147483647 h 9"/>
                  <a:gd name="T4" fmla="*/ 2147483647 w 3"/>
                  <a:gd name="T5" fmla="*/ 2147483647 h 9"/>
                  <a:gd name="T6" fmla="*/ 2147483647 w 3"/>
                  <a:gd name="T7" fmla="*/ 2147483647 h 9"/>
                  <a:gd name="T8" fmla="*/ 2147483647 w 3"/>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2" y="0"/>
                    </a:moveTo>
                    <a:lnTo>
                      <a:pt x="0" y="1"/>
                    </a:lnTo>
                    <a:lnTo>
                      <a:pt x="2" y="4"/>
                    </a:lnTo>
                    <a:lnTo>
                      <a:pt x="3" y="8"/>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2" name="Freeform 1013"/>
              <p:cNvSpPr>
                <a:spLocks/>
              </p:cNvSpPr>
              <p:nvPr/>
            </p:nvSpPr>
            <p:spPr bwMode="auto">
              <a:xfrm>
                <a:off x="3485098" y="2076692"/>
                <a:ext cx="3819" cy="8593"/>
              </a:xfrm>
              <a:custGeom>
                <a:avLst/>
                <a:gdLst>
                  <a:gd name="T0" fmla="*/ 2147483647 w 4"/>
                  <a:gd name="T1" fmla="*/ 0 h 9"/>
                  <a:gd name="T2" fmla="*/ 2147483647 w 4"/>
                  <a:gd name="T3" fmla="*/ 0 h 9"/>
                  <a:gd name="T4" fmla="*/ 2147483647 w 4"/>
                  <a:gd name="T5" fmla="*/ 2147483647 h 9"/>
                  <a:gd name="T6" fmla="*/ 2147483647 w 4"/>
                  <a:gd name="T7" fmla="*/ 2147483647 h 9"/>
                  <a:gd name="T8" fmla="*/ 2147483647 w 4"/>
                  <a:gd name="T9" fmla="*/ 2147483647 h 9"/>
                  <a:gd name="T10" fmla="*/ 0 w 4"/>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0"/>
                    </a:moveTo>
                    <a:lnTo>
                      <a:pt x="4" y="0"/>
                    </a:lnTo>
                    <a:lnTo>
                      <a:pt x="4" y="2"/>
                    </a:lnTo>
                    <a:lnTo>
                      <a:pt x="4" y="4"/>
                    </a:lnTo>
                    <a:lnTo>
                      <a:pt x="2" y="7"/>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3" name="Freeform 1014"/>
              <p:cNvSpPr>
                <a:spLocks/>
              </p:cNvSpPr>
              <p:nvPr/>
            </p:nvSpPr>
            <p:spPr bwMode="auto">
              <a:xfrm>
                <a:off x="3478414" y="2091970"/>
                <a:ext cx="2864" cy="7639"/>
              </a:xfrm>
              <a:custGeom>
                <a:avLst/>
                <a:gdLst>
                  <a:gd name="T0" fmla="*/ 2147483647 w 3"/>
                  <a:gd name="T1" fmla="*/ 0 h 8"/>
                  <a:gd name="T2" fmla="*/ 2147483647 w 3"/>
                  <a:gd name="T3" fmla="*/ 0 h 8"/>
                  <a:gd name="T4" fmla="*/ 0 w 3"/>
                  <a:gd name="T5" fmla="*/ 2147483647 h 8"/>
                  <a:gd name="T6" fmla="*/ 0 w 3"/>
                  <a:gd name="T7" fmla="*/ 2147483647 h 8"/>
                  <a:gd name="T8" fmla="*/ 2147483647 w 3"/>
                  <a:gd name="T9" fmla="*/ 2147483647 h 8"/>
                  <a:gd name="T10" fmla="*/ 0 w 3"/>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8">
                    <a:moveTo>
                      <a:pt x="3" y="0"/>
                    </a:moveTo>
                    <a:lnTo>
                      <a:pt x="1" y="0"/>
                    </a:lnTo>
                    <a:lnTo>
                      <a:pt x="0" y="2"/>
                    </a:lnTo>
                    <a:lnTo>
                      <a:pt x="0" y="5"/>
                    </a:lnTo>
                    <a:lnTo>
                      <a:pt x="1" y="6"/>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4" name="Freeform 1015"/>
              <p:cNvSpPr>
                <a:spLocks/>
              </p:cNvSpPr>
              <p:nvPr/>
            </p:nvSpPr>
            <p:spPr bwMode="auto">
              <a:xfrm>
                <a:off x="3473640" y="2109157"/>
                <a:ext cx="4775" cy="6684"/>
              </a:xfrm>
              <a:custGeom>
                <a:avLst/>
                <a:gdLst>
                  <a:gd name="T0" fmla="*/ 2147483647 w 5"/>
                  <a:gd name="T1" fmla="*/ 0 h 7"/>
                  <a:gd name="T2" fmla="*/ 2147483647 w 5"/>
                  <a:gd name="T3" fmla="*/ 2147483647 h 7"/>
                  <a:gd name="T4" fmla="*/ 2147483647 w 5"/>
                  <a:gd name="T5" fmla="*/ 2147483647 h 7"/>
                  <a:gd name="T6" fmla="*/ 2147483647 w 5"/>
                  <a:gd name="T7" fmla="*/ 2147483647 h 7"/>
                  <a:gd name="T8" fmla="*/ 2147483647 w 5"/>
                  <a:gd name="T9" fmla="*/ 2147483647 h 7"/>
                  <a:gd name="T10" fmla="*/ 0 w 5"/>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3" y="0"/>
                    </a:moveTo>
                    <a:lnTo>
                      <a:pt x="4" y="1"/>
                    </a:lnTo>
                    <a:lnTo>
                      <a:pt x="5" y="2"/>
                    </a:lnTo>
                    <a:lnTo>
                      <a:pt x="4" y="2"/>
                    </a:lnTo>
                    <a:lnTo>
                      <a:pt x="1" y="3"/>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5" name="Freeform 1016"/>
              <p:cNvSpPr>
                <a:spLocks/>
              </p:cNvSpPr>
              <p:nvPr/>
            </p:nvSpPr>
            <p:spPr bwMode="auto">
              <a:xfrm>
                <a:off x="3473640" y="2123480"/>
                <a:ext cx="4775" cy="7639"/>
              </a:xfrm>
              <a:custGeom>
                <a:avLst/>
                <a:gdLst>
                  <a:gd name="T0" fmla="*/ 0 w 5"/>
                  <a:gd name="T1" fmla="*/ 0 h 8"/>
                  <a:gd name="T2" fmla="*/ 2147483647 w 5"/>
                  <a:gd name="T3" fmla="*/ 2147483647 h 8"/>
                  <a:gd name="T4" fmla="*/ 2147483647 w 5"/>
                  <a:gd name="T5" fmla="*/ 2147483647 h 8"/>
                  <a:gd name="T6" fmla="*/ 2147483647 w 5"/>
                  <a:gd name="T7" fmla="*/ 2147483647 h 8"/>
                  <a:gd name="T8" fmla="*/ 2147483647 w 5"/>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0" y="0"/>
                    </a:moveTo>
                    <a:lnTo>
                      <a:pt x="1" y="2"/>
                    </a:lnTo>
                    <a:lnTo>
                      <a:pt x="3" y="3"/>
                    </a:lnTo>
                    <a:lnTo>
                      <a:pt x="3" y="7"/>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6" name="Freeform 1017"/>
              <p:cNvSpPr>
                <a:spLocks/>
              </p:cNvSpPr>
              <p:nvPr/>
            </p:nvSpPr>
            <p:spPr bwMode="auto">
              <a:xfrm>
                <a:off x="3482234" y="2136848"/>
                <a:ext cx="4774" cy="7639"/>
              </a:xfrm>
              <a:custGeom>
                <a:avLst/>
                <a:gdLst>
                  <a:gd name="T0" fmla="*/ 0 w 5"/>
                  <a:gd name="T1" fmla="*/ 0 h 8"/>
                  <a:gd name="T2" fmla="*/ 0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0" y="0"/>
                    </a:moveTo>
                    <a:lnTo>
                      <a:pt x="0" y="1"/>
                    </a:lnTo>
                    <a:lnTo>
                      <a:pt x="2" y="2"/>
                    </a:lnTo>
                    <a:lnTo>
                      <a:pt x="3" y="5"/>
                    </a:lnTo>
                    <a:lnTo>
                      <a:pt x="3" y="7"/>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7" name="Freeform 1018"/>
              <p:cNvSpPr>
                <a:spLocks/>
              </p:cNvSpPr>
              <p:nvPr/>
            </p:nvSpPr>
            <p:spPr bwMode="auto">
              <a:xfrm>
                <a:off x="3479369" y="2151171"/>
                <a:ext cx="3819" cy="7639"/>
              </a:xfrm>
              <a:custGeom>
                <a:avLst/>
                <a:gdLst>
                  <a:gd name="T0" fmla="*/ 2147483647 w 4"/>
                  <a:gd name="T1" fmla="*/ 0 h 8"/>
                  <a:gd name="T2" fmla="*/ 2147483647 w 4"/>
                  <a:gd name="T3" fmla="*/ 2147483647 h 8"/>
                  <a:gd name="T4" fmla="*/ 2147483647 w 4"/>
                  <a:gd name="T5" fmla="*/ 2147483647 h 8"/>
                  <a:gd name="T6" fmla="*/ 2147483647 w 4"/>
                  <a:gd name="T7" fmla="*/ 2147483647 h 8"/>
                  <a:gd name="T8" fmla="*/ 0 w 4"/>
                  <a:gd name="T9" fmla="*/ 2147483647 h 8"/>
                  <a:gd name="T10" fmla="*/ 0 w 4"/>
                  <a:gd name="T11" fmla="*/ 2147483647 h 8"/>
                  <a:gd name="T12" fmla="*/ 0 w 4"/>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8">
                    <a:moveTo>
                      <a:pt x="4" y="0"/>
                    </a:moveTo>
                    <a:lnTo>
                      <a:pt x="4" y="1"/>
                    </a:lnTo>
                    <a:lnTo>
                      <a:pt x="3" y="5"/>
                    </a:lnTo>
                    <a:lnTo>
                      <a:pt x="2" y="7"/>
                    </a:lnTo>
                    <a:lnTo>
                      <a:pt x="0" y="8"/>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8" name="Freeform 1019"/>
              <p:cNvSpPr>
                <a:spLocks/>
              </p:cNvSpPr>
              <p:nvPr/>
            </p:nvSpPr>
            <p:spPr bwMode="auto">
              <a:xfrm>
                <a:off x="3463137" y="2157855"/>
                <a:ext cx="8593" cy="1910"/>
              </a:xfrm>
              <a:custGeom>
                <a:avLst/>
                <a:gdLst>
                  <a:gd name="T0" fmla="*/ 2147483647 w 9"/>
                  <a:gd name="T1" fmla="*/ 0 h 2"/>
                  <a:gd name="T2" fmla="*/ 2147483647 w 9"/>
                  <a:gd name="T3" fmla="*/ 0 h 2"/>
                  <a:gd name="T4" fmla="*/ 2147483647 w 9"/>
                  <a:gd name="T5" fmla="*/ 0 h 2"/>
                  <a:gd name="T6" fmla="*/ 2147483647 w 9"/>
                  <a:gd name="T7" fmla="*/ 2147483647 h 2"/>
                  <a:gd name="T8" fmla="*/ 2147483647 w 9"/>
                  <a:gd name="T9" fmla="*/ 2147483647 h 2"/>
                  <a:gd name="T10" fmla="*/ 0 w 9"/>
                  <a:gd name="T11" fmla="*/ 2147483647 h 2"/>
                  <a:gd name="T12" fmla="*/ 0 w 9"/>
                  <a:gd name="T13" fmla="*/ 2147483647 h 2"/>
                  <a:gd name="T14" fmla="*/ 0 w 9"/>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
                    <a:moveTo>
                      <a:pt x="9" y="0"/>
                    </a:moveTo>
                    <a:lnTo>
                      <a:pt x="8" y="0"/>
                    </a:lnTo>
                    <a:lnTo>
                      <a:pt x="6" y="0"/>
                    </a:lnTo>
                    <a:lnTo>
                      <a:pt x="3" y="1"/>
                    </a:lnTo>
                    <a:lnTo>
                      <a:pt x="1" y="2"/>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59" name="Freeform 1020"/>
              <p:cNvSpPr>
                <a:spLocks/>
              </p:cNvSpPr>
              <p:nvPr/>
            </p:nvSpPr>
            <p:spPr bwMode="auto">
              <a:xfrm>
                <a:off x="3447859" y="2157855"/>
                <a:ext cx="8593" cy="1910"/>
              </a:xfrm>
              <a:custGeom>
                <a:avLst/>
                <a:gdLst>
                  <a:gd name="T0" fmla="*/ 2147483647 w 9"/>
                  <a:gd name="T1" fmla="*/ 2147483647 h 2"/>
                  <a:gd name="T2" fmla="*/ 2147483647 w 9"/>
                  <a:gd name="T3" fmla="*/ 0 h 2"/>
                  <a:gd name="T4" fmla="*/ 2147483647 w 9"/>
                  <a:gd name="T5" fmla="*/ 0 h 2"/>
                  <a:gd name="T6" fmla="*/ 2147483647 w 9"/>
                  <a:gd name="T7" fmla="*/ 2147483647 h 2"/>
                  <a:gd name="T8" fmla="*/ 2147483647 w 9"/>
                  <a:gd name="T9" fmla="*/ 2147483647 h 2"/>
                  <a:gd name="T10" fmla="*/ 0 w 9"/>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9" y="1"/>
                    </a:moveTo>
                    <a:lnTo>
                      <a:pt x="8" y="0"/>
                    </a:lnTo>
                    <a:lnTo>
                      <a:pt x="6" y="0"/>
                    </a:lnTo>
                    <a:lnTo>
                      <a:pt x="4" y="2"/>
                    </a:lnTo>
                    <a:lnTo>
                      <a:pt x="1" y="2"/>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0" name="Freeform 1021"/>
              <p:cNvSpPr>
                <a:spLocks/>
              </p:cNvSpPr>
              <p:nvPr/>
            </p:nvSpPr>
            <p:spPr bwMode="auto">
              <a:xfrm>
                <a:off x="3435446" y="2161674"/>
                <a:ext cx="6684" cy="4775"/>
              </a:xfrm>
              <a:custGeom>
                <a:avLst/>
                <a:gdLst>
                  <a:gd name="T0" fmla="*/ 2147483647 w 7"/>
                  <a:gd name="T1" fmla="*/ 2147483647 h 5"/>
                  <a:gd name="T2" fmla="*/ 2147483647 w 7"/>
                  <a:gd name="T3" fmla="*/ 2147483647 h 5"/>
                  <a:gd name="T4" fmla="*/ 2147483647 w 7"/>
                  <a:gd name="T5" fmla="*/ 2147483647 h 5"/>
                  <a:gd name="T6" fmla="*/ 2147483647 w 7"/>
                  <a:gd name="T7" fmla="*/ 0 h 5"/>
                  <a:gd name="T8" fmla="*/ 0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7" y="3"/>
                    </a:moveTo>
                    <a:lnTo>
                      <a:pt x="7" y="3"/>
                    </a:lnTo>
                    <a:lnTo>
                      <a:pt x="6" y="5"/>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1" name="Freeform 1022"/>
              <p:cNvSpPr>
                <a:spLocks/>
              </p:cNvSpPr>
              <p:nvPr/>
            </p:nvSpPr>
            <p:spPr bwMode="auto">
              <a:xfrm>
                <a:off x="3417304" y="2157855"/>
                <a:ext cx="8593" cy="3819"/>
              </a:xfrm>
              <a:custGeom>
                <a:avLst/>
                <a:gdLst>
                  <a:gd name="T0" fmla="*/ 2147483647 w 9"/>
                  <a:gd name="T1" fmla="*/ 2147483647 h 4"/>
                  <a:gd name="T2" fmla="*/ 2147483647 w 9"/>
                  <a:gd name="T3" fmla="*/ 0 h 4"/>
                  <a:gd name="T4" fmla="*/ 0 w 9"/>
                  <a:gd name="T5" fmla="*/ 2147483647 h 4"/>
                  <a:gd name="T6" fmla="*/ 0 w 9"/>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1"/>
                    </a:moveTo>
                    <a:lnTo>
                      <a:pt x="5" y="0"/>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2" name="Freeform 1023"/>
              <p:cNvSpPr>
                <a:spLocks/>
              </p:cNvSpPr>
              <p:nvPr/>
            </p:nvSpPr>
            <p:spPr bwMode="auto">
              <a:xfrm>
                <a:off x="3410619" y="2169313"/>
                <a:ext cx="4775" cy="8594"/>
              </a:xfrm>
              <a:custGeom>
                <a:avLst/>
                <a:gdLst>
                  <a:gd name="T0" fmla="*/ 2147483647 w 5"/>
                  <a:gd name="T1" fmla="*/ 0 h 9"/>
                  <a:gd name="T2" fmla="*/ 2147483647 w 5"/>
                  <a:gd name="T3" fmla="*/ 2147483647 h 9"/>
                  <a:gd name="T4" fmla="*/ 2147483647 w 5"/>
                  <a:gd name="T5" fmla="*/ 2147483647 h 9"/>
                  <a:gd name="T6" fmla="*/ 0 w 5"/>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5" y="0"/>
                    </a:moveTo>
                    <a:lnTo>
                      <a:pt x="5" y="1"/>
                    </a:lnTo>
                    <a:lnTo>
                      <a:pt x="1" y="8"/>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3" name="Freeform 1024"/>
              <p:cNvSpPr>
                <a:spLocks/>
              </p:cNvSpPr>
              <p:nvPr/>
            </p:nvSpPr>
            <p:spPr bwMode="auto">
              <a:xfrm>
                <a:off x="3409665" y="2187456"/>
                <a:ext cx="5729" cy="1910"/>
              </a:xfrm>
              <a:custGeom>
                <a:avLst/>
                <a:gdLst>
                  <a:gd name="T0" fmla="*/ 0 w 6"/>
                  <a:gd name="T1" fmla="*/ 0 h 2"/>
                  <a:gd name="T2" fmla="*/ 0 w 6"/>
                  <a:gd name="T3" fmla="*/ 0 h 2"/>
                  <a:gd name="T4" fmla="*/ 0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
                    <a:moveTo>
                      <a:pt x="0" y="0"/>
                    </a:moveTo>
                    <a:lnTo>
                      <a:pt x="0" y="0"/>
                    </a:lnTo>
                    <a:lnTo>
                      <a:pt x="0" y="2"/>
                    </a:lnTo>
                    <a:lnTo>
                      <a:pt x="1" y="2"/>
                    </a:lnTo>
                    <a:lnTo>
                      <a:pt x="2" y="2"/>
                    </a:lnTo>
                    <a:lnTo>
                      <a:pt x="5" y="1"/>
                    </a:lnTo>
                    <a:lnTo>
                      <a:pt x="6" y="1"/>
                    </a:lnTo>
                    <a:lnTo>
                      <a:pt x="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4" name="Freeform 1025"/>
              <p:cNvSpPr>
                <a:spLocks/>
              </p:cNvSpPr>
              <p:nvPr/>
            </p:nvSpPr>
            <p:spPr bwMode="auto">
              <a:xfrm>
                <a:off x="3415394" y="2198914"/>
                <a:ext cx="4774" cy="4774"/>
              </a:xfrm>
              <a:custGeom>
                <a:avLst/>
                <a:gdLst>
                  <a:gd name="T0" fmla="*/ 0 w 5"/>
                  <a:gd name="T1" fmla="*/ 0 h 5"/>
                  <a:gd name="T2" fmla="*/ 0 w 5"/>
                  <a:gd name="T3" fmla="*/ 2147483647 h 5"/>
                  <a:gd name="T4" fmla="*/ 0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0" y="0"/>
                    </a:moveTo>
                    <a:lnTo>
                      <a:pt x="0" y="1"/>
                    </a:lnTo>
                    <a:lnTo>
                      <a:pt x="0" y="3"/>
                    </a:lnTo>
                    <a:lnTo>
                      <a:pt x="1" y="5"/>
                    </a:lnTo>
                    <a:lnTo>
                      <a:pt x="2" y="5"/>
                    </a:lnTo>
                    <a:lnTo>
                      <a:pt x="4" y="5"/>
                    </a:lnTo>
                    <a:lnTo>
                      <a:pt x="5"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5" name="Freeform 1026"/>
              <p:cNvSpPr>
                <a:spLocks/>
              </p:cNvSpPr>
              <p:nvPr/>
            </p:nvSpPr>
            <p:spPr bwMode="auto">
              <a:xfrm>
                <a:off x="3424942" y="2205597"/>
                <a:ext cx="1910" cy="8594"/>
              </a:xfrm>
              <a:custGeom>
                <a:avLst/>
                <a:gdLst>
                  <a:gd name="T0" fmla="*/ 2147483647 w 2"/>
                  <a:gd name="T1" fmla="*/ 0 h 9"/>
                  <a:gd name="T2" fmla="*/ 2147483647 w 2"/>
                  <a:gd name="T3" fmla="*/ 2147483647 h 9"/>
                  <a:gd name="T4" fmla="*/ 2147483647 w 2"/>
                  <a:gd name="T5" fmla="*/ 2147483647 h 9"/>
                  <a:gd name="T6" fmla="*/ 0 w 2"/>
                  <a:gd name="T7" fmla="*/ 2147483647 h 9"/>
                  <a:gd name="T8" fmla="*/ 0 w 2"/>
                  <a:gd name="T9" fmla="*/ 2147483647 h 9"/>
                  <a:gd name="T10" fmla="*/ 2147483647 w 2"/>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1" y="0"/>
                    </a:moveTo>
                    <a:lnTo>
                      <a:pt x="1" y="1"/>
                    </a:lnTo>
                    <a:lnTo>
                      <a:pt x="1" y="3"/>
                    </a:lnTo>
                    <a:lnTo>
                      <a:pt x="0" y="5"/>
                    </a:lnTo>
                    <a:lnTo>
                      <a:pt x="0" y="8"/>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6" name="Freeform 1027"/>
              <p:cNvSpPr>
                <a:spLocks/>
              </p:cNvSpPr>
              <p:nvPr/>
            </p:nvSpPr>
            <p:spPr bwMode="auto">
              <a:xfrm>
                <a:off x="3427807" y="2221830"/>
                <a:ext cx="4775" cy="8593"/>
              </a:xfrm>
              <a:custGeom>
                <a:avLst/>
                <a:gdLst>
                  <a:gd name="T0" fmla="*/ 2147483647 w 5"/>
                  <a:gd name="T1" fmla="*/ 0 h 9"/>
                  <a:gd name="T2" fmla="*/ 0 w 5"/>
                  <a:gd name="T3" fmla="*/ 2147483647 h 9"/>
                  <a:gd name="T4" fmla="*/ 2147483647 w 5"/>
                  <a:gd name="T5" fmla="*/ 2147483647 h 9"/>
                  <a:gd name="T6" fmla="*/ 2147483647 w 5"/>
                  <a:gd name="T7" fmla="*/ 2147483647 h 9"/>
                  <a:gd name="T8" fmla="*/ 2147483647 w 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2" y="0"/>
                    </a:moveTo>
                    <a:lnTo>
                      <a:pt x="0" y="3"/>
                    </a:lnTo>
                    <a:lnTo>
                      <a:pt x="3" y="5"/>
                    </a:lnTo>
                    <a:lnTo>
                      <a:pt x="5" y="8"/>
                    </a:lnTo>
                    <a:lnTo>
                      <a:pt x="4"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7" name="Freeform 1028"/>
              <p:cNvSpPr>
                <a:spLocks/>
              </p:cNvSpPr>
              <p:nvPr/>
            </p:nvSpPr>
            <p:spPr bwMode="auto">
              <a:xfrm>
                <a:off x="3425897" y="2237108"/>
                <a:ext cx="1910" cy="9549"/>
              </a:xfrm>
              <a:custGeom>
                <a:avLst/>
                <a:gdLst>
                  <a:gd name="T0" fmla="*/ 2147483647 w 2"/>
                  <a:gd name="T1" fmla="*/ 0 h 10"/>
                  <a:gd name="T2" fmla="*/ 2147483647 w 2"/>
                  <a:gd name="T3" fmla="*/ 2147483647 h 10"/>
                  <a:gd name="T4" fmla="*/ 2147483647 w 2"/>
                  <a:gd name="T5" fmla="*/ 2147483647 h 10"/>
                  <a:gd name="T6" fmla="*/ 0 w 2"/>
                  <a:gd name="T7" fmla="*/ 214748364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0"/>
                    </a:moveTo>
                    <a:lnTo>
                      <a:pt x="2" y="3"/>
                    </a:lnTo>
                    <a:lnTo>
                      <a:pt x="1" y="9"/>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8" name="Freeform 1029"/>
              <p:cNvSpPr>
                <a:spLocks/>
              </p:cNvSpPr>
              <p:nvPr/>
            </p:nvSpPr>
            <p:spPr bwMode="auto">
              <a:xfrm>
                <a:off x="3423987" y="2256205"/>
                <a:ext cx="6684" cy="2864"/>
              </a:xfrm>
              <a:custGeom>
                <a:avLst/>
                <a:gdLst>
                  <a:gd name="T0" fmla="*/ 0 w 7"/>
                  <a:gd name="T1" fmla="*/ 0 h 3"/>
                  <a:gd name="T2" fmla="*/ 0 w 7"/>
                  <a:gd name="T3" fmla="*/ 0 h 3"/>
                  <a:gd name="T4" fmla="*/ 0 w 7"/>
                  <a:gd name="T5" fmla="*/ 0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
                    <a:moveTo>
                      <a:pt x="0" y="0"/>
                    </a:moveTo>
                    <a:lnTo>
                      <a:pt x="0" y="0"/>
                    </a:lnTo>
                    <a:lnTo>
                      <a:pt x="1" y="1"/>
                    </a:lnTo>
                    <a:lnTo>
                      <a:pt x="3" y="2"/>
                    </a:lnTo>
                    <a:lnTo>
                      <a:pt x="4" y="3"/>
                    </a:lnTo>
                    <a:lnTo>
                      <a:pt x="7"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69" name="Freeform 1030"/>
              <p:cNvSpPr>
                <a:spLocks/>
              </p:cNvSpPr>
              <p:nvPr/>
            </p:nvSpPr>
            <p:spPr bwMode="auto">
              <a:xfrm>
                <a:off x="3437355" y="2253340"/>
                <a:ext cx="7639" cy="3819"/>
              </a:xfrm>
              <a:custGeom>
                <a:avLst/>
                <a:gdLst>
                  <a:gd name="T0" fmla="*/ 0 w 8"/>
                  <a:gd name="T1" fmla="*/ 2147483647 h 4"/>
                  <a:gd name="T2" fmla="*/ 2147483647 w 8"/>
                  <a:gd name="T3" fmla="*/ 2147483647 h 4"/>
                  <a:gd name="T4" fmla="*/ 2147483647 w 8"/>
                  <a:gd name="T5" fmla="*/ 2147483647 h 4"/>
                  <a:gd name="T6" fmla="*/ 2147483647 w 8"/>
                  <a:gd name="T7" fmla="*/ 2147483647 h 4"/>
                  <a:gd name="T8" fmla="*/ 2147483647 w 8"/>
                  <a:gd name="T9" fmla="*/ 0 h 4"/>
                  <a:gd name="T10" fmla="*/ 2147483647 w 8"/>
                  <a:gd name="T11" fmla="*/ 0 h 4"/>
                  <a:gd name="T12" fmla="*/ 2147483647 w 8"/>
                  <a:gd name="T13" fmla="*/ 0 h 4"/>
                  <a:gd name="T14" fmla="*/ 2147483647 w 8"/>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0" y="3"/>
                    </a:moveTo>
                    <a:lnTo>
                      <a:pt x="3" y="4"/>
                    </a:lnTo>
                    <a:lnTo>
                      <a:pt x="4" y="4"/>
                    </a:lnTo>
                    <a:lnTo>
                      <a:pt x="5" y="3"/>
                    </a:lnTo>
                    <a:lnTo>
                      <a:pt x="6"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0" name="Freeform 1031"/>
              <p:cNvSpPr>
                <a:spLocks/>
              </p:cNvSpPr>
              <p:nvPr/>
            </p:nvSpPr>
            <p:spPr bwMode="auto">
              <a:xfrm>
                <a:off x="3448814" y="2259069"/>
                <a:ext cx="6684" cy="7639"/>
              </a:xfrm>
              <a:custGeom>
                <a:avLst/>
                <a:gdLst>
                  <a:gd name="T0" fmla="*/ 0 w 7"/>
                  <a:gd name="T1" fmla="*/ 0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0"/>
                    </a:moveTo>
                    <a:lnTo>
                      <a:pt x="2" y="3"/>
                    </a:lnTo>
                    <a:lnTo>
                      <a:pt x="3" y="4"/>
                    </a:lnTo>
                    <a:lnTo>
                      <a:pt x="4" y="7"/>
                    </a:lnTo>
                    <a:lnTo>
                      <a:pt x="5" y="8"/>
                    </a:lnTo>
                    <a:lnTo>
                      <a:pt x="7"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1" name="Freeform 1032"/>
              <p:cNvSpPr>
                <a:spLocks/>
              </p:cNvSpPr>
              <p:nvPr/>
            </p:nvSpPr>
            <p:spPr bwMode="auto">
              <a:xfrm>
                <a:off x="3461227" y="2268618"/>
                <a:ext cx="4774" cy="4775"/>
              </a:xfrm>
              <a:custGeom>
                <a:avLst/>
                <a:gdLst>
                  <a:gd name="T0" fmla="*/ 0 w 5"/>
                  <a:gd name="T1" fmla="*/ 2147483647 h 5"/>
                  <a:gd name="T2" fmla="*/ 2147483647 w 5"/>
                  <a:gd name="T3" fmla="*/ 2147483647 h 5"/>
                  <a:gd name="T4" fmla="*/ 2147483647 w 5"/>
                  <a:gd name="T5" fmla="*/ 0 h 5"/>
                  <a:gd name="T6" fmla="*/ 2147483647 w 5"/>
                  <a:gd name="T7" fmla="*/ 0 h 5"/>
                  <a:gd name="T8" fmla="*/ 2147483647 w 5"/>
                  <a:gd name="T9" fmla="*/ 0 h 5"/>
                  <a:gd name="T10" fmla="*/ 2147483647 w 5"/>
                  <a:gd name="T11" fmla="*/ 2147483647 h 5"/>
                  <a:gd name="T12" fmla="*/ 2147483647 w 5"/>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0" y="4"/>
                    </a:moveTo>
                    <a:lnTo>
                      <a:pt x="1" y="3"/>
                    </a:lnTo>
                    <a:lnTo>
                      <a:pt x="1" y="0"/>
                    </a:lnTo>
                    <a:lnTo>
                      <a:pt x="3" y="4"/>
                    </a:lnTo>
                    <a:lnTo>
                      <a:pt x="5"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2" name="Freeform 1033"/>
              <p:cNvSpPr>
                <a:spLocks/>
              </p:cNvSpPr>
              <p:nvPr/>
            </p:nvSpPr>
            <p:spPr bwMode="auto">
              <a:xfrm>
                <a:off x="3472685" y="2279122"/>
                <a:ext cx="4774" cy="7639"/>
              </a:xfrm>
              <a:custGeom>
                <a:avLst/>
                <a:gdLst>
                  <a:gd name="T0" fmla="*/ 0 w 5"/>
                  <a:gd name="T1" fmla="*/ 0 h 8"/>
                  <a:gd name="T2" fmla="*/ 2147483647 w 5"/>
                  <a:gd name="T3" fmla="*/ 2147483647 h 8"/>
                  <a:gd name="T4" fmla="*/ 2147483647 w 5"/>
                  <a:gd name="T5" fmla="*/ 2147483647 h 8"/>
                  <a:gd name="T6" fmla="*/ 2147483647 w 5"/>
                  <a:gd name="T7" fmla="*/ 2147483647 h 8"/>
                  <a:gd name="T8" fmla="*/ 2147483647 w 5"/>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0" y="0"/>
                    </a:moveTo>
                    <a:lnTo>
                      <a:pt x="1" y="2"/>
                    </a:lnTo>
                    <a:lnTo>
                      <a:pt x="4" y="4"/>
                    </a:lnTo>
                    <a:lnTo>
                      <a:pt x="5" y="6"/>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3" name="Freeform 1034"/>
              <p:cNvSpPr>
                <a:spLocks/>
              </p:cNvSpPr>
              <p:nvPr/>
            </p:nvSpPr>
            <p:spPr bwMode="auto">
              <a:xfrm>
                <a:off x="3360012" y="2517836"/>
                <a:ext cx="8593" cy="3819"/>
              </a:xfrm>
              <a:custGeom>
                <a:avLst/>
                <a:gdLst>
                  <a:gd name="T0" fmla="*/ 2147483647 w 9"/>
                  <a:gd name="T1" fmla="*/ 2147483647 h 4"/>
                  <a:gd name="T2" fmla="*/ 2147483647 w 9"/>
                  <a:gd name="T3" fmla="*/ 2147483647 h 4"/>
                  <a:gd name="T4" fmla="*/ 0 w 9"/>
                  <a:gd name="T5" fmla="*/ 0 h 4"/>
                  <a:gd name="T6" fmla="*/ 0 60000 65536"/>
                  <a:gd name="T7" fmla="*/ 0 60000 65536"/>
                  <a:gd name="T8" fmla="*/ 0 60000 65536"/>
                </a:gdLst>
                <a:ahLst/>
                <a:cxnLst>
                  <a:cxn ang="T6">
                    <a:pos x="T0" y="T1"/>
                  </a:cxn>
                  <a:cxn ang="T7">
                    <a:pos x="T2" y="T3"/>
                  </a:cxn>
                  <a:cxn ang="T8">
                    <a:pos x="T4" y="T5"/>
                  </a:cxn>
                </a:cxnLst>
                <a:rect l="0" t="0" r="r" b="b"/>
                <a:pathLst>
                  <a:path w="9" h="4">
                    <a:moveTo>
                      <a:pt x="9" y="4"/>
                    </a:moveTo>
                    <a:lnTo>
                      <a:pt x="4"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4" name="Freeform 1035"/>
              <p:cNvSpPr>
                <a:spLocks/>
              </p:cNvSpPr>
              <p:nvPr/>
            </p:nvSpPr>
            <p:spPr bwMode="auto">
              <a:xfrm>
                <a:off x="3349508" y="2505422"/>
                <a:ext cx="4775"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7"/>
                    </a:moveTo>
                    <a:lnTo>
                      <a:pt x="4" y="5"/>
                    </a:lnTo>
                    <a:lnTo>
                      <a:pt x="4" y="2"/>
                    </a:lnTo>
                    <a:lnTo>
                      <a:pt x="3"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5" name="Freeform 1036"/>
              <p:cNvSpPr>
                <a:spLocks/>
              </p:cNvSpPr>
              <p:nvPr/>
            </p:nvSpPr>
            <p:spPr bwMode="auto">
              <a:xfrm>
                <a:off x="3343779" y="2490145"/>
                <a:ext cx="4775"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0 h 7"/>
                  <a:gd name="T12" fmla="*/ 2147483647 w 5"/>
                  <a:gd name="T13" fmla="*/ 0 h 7"/>
                  <a:gd name="T14" fmla="*/ 2147483647 w 5"/>
                  <a:gd name="T15" fmla="*/ 0 h 7"/>
                  <a:gd name="T16" fmla="*/ 0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4" y="7"/>
                    </a:moveTo>
                    <a:lnTo>
                      <a:pt x="4" y="7"/>
                    </a:lnTo>
                    <a:lnTo>
                      <a:pt x="4" y="6"/>
                    </a:lnTo>
                    <a:lnTo>
                      <a:pt x="5" y="5"/>
                    </a:lnTo>
                    <a:lnTo>
                      <a:pt x="4" y="2"/>
                    </a:lnTo>
                    <a:lnTo>
                      <a:pt x="4" y="0"/>
                    </a:lnTo>
                    <a:lnTo>
                      <a:pt x="3"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6" name="Freeform 1037"/>
              <p:cNvSpPr>
                <a:spLocks/>
              </p:cNvSpPr>
              <p:nvPr/>
            </p:nvSpPr>
            <p:spPr bwMode="auto">
              <a:xfrm>
                <a:off x="3327547" y="2489190"/>
                <a:ext cx="8593" cy="1910"/>
              </a:xfrm>
              <a:custGeom>
                <a:avLst/>
                <a:gdLst>
                  <a:gd name="T0" fmla="*/ 2147483647 w 9"/>
                  <a:gd name="T1" fmla="*/ 2147483647 h 2"/>
                  <a:gd name="T2" fmla="*/ 2147483647 w 9"/>
                  <a:gd name="T3" fmla="*/ 2147483647 h 2"/>
                  <a:gd name="T4" fmla="*/ 2147483647 w 9"/>
                  <a:gd name="T5" fmla="*/ 2147483647 h 2"/>
                  <a:gd name="T6" fmla="*/ 2147483647 w 9"/>
                  <a:gd name="T7" fmla="*/ 2147483647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9" y="2"/>
                    </a:moveTo>
                    <a:lnTo>
                      <a:pt x="9" y="2"/>
                    </a:lnTo>
                    <a:lnTo>
                      <a:pt x="7" y="2"/>
                    </a:lnTo>
                    <a:lnTo>
                      <a:pt x="5"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7" name="Freeform 1038"/>
              <p:cNvSpPr>
                <a:spLocks/>
              </p:cNvSpPr>
              <p:nvPr/>
            </p:nvSpPr>
            <p:spPr bwMode="auto">
              <a:xfrm>
                <a:off x="3313224" y="2490145"/>
                <a:ext cx="6684" cy="2865"/>
              </a:xfrm>
              <a:custGeom>
                <a:avLst/>
                <a:gdLst>
                  <a:gd name="T0" fmla="*/ 2147483647 w 7"/>
                  <a:gd name="T1" fmla="*/ 2147483647 h 3"/>
                  <a:gd name="T2" fmla="*/ 2147483647 w 7"/>
                  <a:gd name="T3" fmla="*/ 2147483647 h 3"/>
                  <a:gd name="T4" fmla="*/ 2147483647 w 7"/>
                  <a:gd name="T5" fmla="*/ 2147483647 h 3"/>
                  <a:gd name="T6" fmla="*/ 0 w 7"/>
                  <a:gd name="T7" fmla="*/ 2147483647 h 3"/>
                  <a:gd name="T8" fmla="*/ 0 w 7"/>
                  <a:gd name="T9" fmla="*/ 2147483647 h 3"/>
                  <a:gd name="T10" fmla="*/ 0 w 7"/>
                  <a:gd name="T11" fmla="*/ 0 h 3"/>
                  <a:gd name="T12" fmla="*/ 0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7" y="1"/>
                    </a:moveTo>
                    <a:lnTo>
                      <a:pt x="4" y="2"/>
                    </a:lnTo>
                    <a:lnTo>
                      <a:pt x="2" y="3"/>
                    </a:lnTo>
                    <a:lnTo>
                      <a:pt x="0"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8" name="Freeform 1039"/>
              <p:cNvSpPr>
                <a:spLocks/>
              </p:cNvSpPr>
              <p:nvPr/>
            </p:nvSpPr>
            <p:spPr bwMode="auto">
              <a:xfrm>
                <a:off x="3312269" y="2473912"/>
                <a:ext cx="3819" cy="8593"/>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9"/>
                    </a:moveTo>
                    <a:lnTo>
                      <a:pt x="3" y="6"/>
                    </a:lnTo>
                    <a:lnTo>
                      <a:pt x="4" y="3"/>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79" name="Freeform 1040"/>
              <p:cNvSpPr>
                <a:spLocks/>
              </p:cNvSpPr>
              <p:nvPr/>
            </p:nvSpPr>
            <p:spPr bwMode="auto">
              <a:xfrm>
                <a:off x="3304631" y="2461499"/>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6" y="6"/>
                    </a:moveTo>
                    <a:lnTo>
                      <a:pt x="6" y="5"/>
                    </a:lnTo>
                    <a:lnTo>
                      <a:pt x="5" y="3"/>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0" name="Freeform 1041"/>
              <p:cNvSpPr>
                <a:spLocks/>
              </p:cNvSpPr>
              <p:nvPr/>
            </p:nvSpPr>
            <p:spPr bwMode="auto">
              <a:xfrm>
                <a:off x="3304631" y="2446221"/>
                <a:ext cx="5729" cy="7639"/>
              </a:xfrm>
              <a:custGeom>
                <a:avLst/>
                <a:gdLst>
                  <a:gd name="T0" fmla="*/ 0 w 6"/>
                  <a:gd name="T1" fmla="*/ 2147483647 h 8"/>
                  <a:gd name="T2" fmla="*/ 2147483647 w 6"/>
                  <a:gd name="T3" fmla="*/ 2147483647 h 8"/>
                  <a:gd name="T4" fmla="*/ 2147483647 w 6"/>
                  <a:gd name="T5" fmla="*/ 2147483647 h 8"/>
                  <a:gd name="T6" fmla="*/ 2147483647 w 6"/>
                  <a:gd name="T7" fmla="*/ 0 h 8"/>
                  <a:gd name="T8" fmla="*/ 2147483647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0" y="8"/>
                    </a:moveTo>
                    <a:lnTo>
                      <a:pt x="1" y="7"/>
                    </a:lnTo>
                    <a:lnTo>
                      <a:pt x="3" y="3"/>
                    </a:lnTo>
                    <a:lnTo>
                      <a:pt x="5" y="0"/>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1" name="Freeform 1042"/>
              <p:cNvSpPr>
                <a:spLocks/>
              </p:cNvSpPr>
              <p:nvPr/>
            </p:nvSpPr>
            <p:spPr bwMode="auto">
              <a:xfrm>
                <a:off x="3316089" y="2433808"/>
                <a:ext cx="3819" cy="5729"/>
              </a:xfrm>
              <a:custGeom>
                <a:avLst/>
                <a:gdLst>
                  <a:gd name="T0" fmla="*/ 0 w 4"/>
                  <a:gd name="T1" fmla="*/ 2147483647 h 6"/>
                  <a:gd name="T2" fmla="*/ 2147483647 w 4"/>
                  <a:gd name="T3" fmla="*/ 2147483647 h 6"/>
                  <a:gd name="T4" fmla="*/ 0 w 4"/>
                  <a:gd name="T5" fmla="*/ 2147483647 h 6"/>
                  <a:gd name="T6" fmla="*/ 0 w 4"/>
                  <a:gd name="T7" fmla="*/ 2147483647 h 6"/>
                  <a:gd name="T8" fmla="*/ 2147483647 w 4"/>
                  <a:gd name="T9" fmla="*/ 0 h 6"/>
                  <a:gd name="T10" fmla="*/ 2147483647 w 4"/>
                  <a:gd name="T11" fmla="*/ 0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0" y="6"/>
                    </a:moveTo>
                    <a:lnTo>
                      <a:pt x="1" y="5"/>
                    </a:lnTo>
                    <a:lnTo>
                      <a:pt x="0" y="4"/>
                    </a:lnTo>
                    <a:lnTo>
                      <a:pt x="0" y="2"/>
                    </a:lnTo>
                    <a:lnTo>
                      <a:pt x="2" y="0"/>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2" name="Freeform 1043"/>
              <p:cNvSpPr>
                <a:spLocks/>
              </p:cNvSpPr>
              <p:nvPr/>
            </p:nvSpPr>
            <p:spPr bwMode="auto">
              <a:xfrm>
                <a:off x="3326592" y="2425214"/>
                <a:ext cx="1910" cy="8594"/>
              </a:xfrm>
              <a:custGeom>
                <a:avLst/>
                <a:gdLst>
                  <a:gd name="T0" fmla="*/ 2147483647 w 2"/>
                  <a:gd name="T1" fmla="*/ 2147483647 h 9"/>
                  <a:gd name="T2" fmla="*/ 2147483647 w 2"/>
                  <a:gd name="T3" fmla="*/ 2147483647 h 9"/>
                  <a:gd name="T4" fmla="*/ 2147483647 w 2"/>
                  <a:gd name="T5" fmla="*/ 2147483647 h 9"/>
                  <a:gd name="T6" fmla="*/ 2147483647 w 2"/>
                  <a:gd name="T7" fmla="*/ 2147483647 h 9"/>
                  <a:gd name="T8" fmla="*/ 2147483647 w 2"/>
                  <a:gd name="T9" fmla="*/ 0 h 9"/>
                  <a:gd name="T10" fmla="*/ 0 w 2"/>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1" y="9"/>
                    </a:moveTo>
                    <a:lnTo>
                      <a:pt x="1" y="9"/>
                    </a:lnTo>
                    <a:lnTo>
                      <a:pt x="2" y="8"/>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3" name="Freeform 1044"/>
              <p:cNvSpPr>
                <a:spLocks/>
              </p:cNvSpPr>
              <p:nvPr/>
            </p:nvSpPr>
            <p:spPr bwMode="auto">
              <a:xfrm>
                <a:off x="3319908" y="2411846"/>
                <a:ext cx="955" cy="9549"/>
              </a:xfrm>
              <a:custGeom>
                <a:avLst/>
                <a:gdLst>
                  <a:gd name="T0" fmla="*/ 2147483647 w 1"/>
                  <a:gd name="T1" fmla="*/ 2147483647 h 10"/>
                  <a:gd name="T2" fmla="*/ 0 w 1"/>
                  <a:gd name="T3" fmla="*/ 2147483647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1" y="10"/>
                    </a:move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4" name="Freeform 1045"/>
              <p:cNvSpPr>
                <a:spLocks/>
              </p:cNvSpPr>
              <p:nvPr/>
            </p:nvSpPr>
            <p:spPr bwMode="auto">
              <a:xfrm>
                <a:off x="3319908" y="2396569"/>
                <a:ext cx="1910" cy="6684"/>
              </a:xfrm>
              <a:custGeom>
                <a:avLst/>
                <a:gdLst>
                  <a:gd name="T0" fmla="*/ 0 w 2"/>
                  <a:gd name="T1" fmla="*/ 2147483647 h 7"/>
                  <a:gd name="T2" fmla="*/ 2147483647 w 2"/>
                  <a:gd name="T3" fmla="*/ 2147483647 h 7"/>
                  <a:gd name="T4" fmla="*/ 2147483647 w 2"/>
                  <a:gd name="T5" fmla="*/ 2147483647 h 7"/>
                  <a:gd name="T6" fmla="*/ 2147483647 w 2"/>
                  <a:gd name="T7" fmla="*/ 2147483647 h 7"/>
                  <a:gd name="T8" fmla="*/ 2147483647 w 2"/>
                  <a:gd name="T9" fmla="*/ 2147483647 h 7"/>
                  <a:gd name="T10" fmla="*/ 0 w 2"/>
                  <a:gd name="T11" fmla="*/ 2147483647 h 7"/>
                  <a:gd name="T12" fmla="*/ 0 w 2"/>
                  <a:gd name="T13" fmla="*/ 2147483647 h 7"/>
                  <a:gd name="T14" fmla="*/ 2147483647 w 2"/>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7">
                    <a:moveTo>
                      <a:pt x="0" y="7"/>
                    </a:moveTo>
                    <a:lnTo>
                      <a:pt x="1" y="7"/>
                    </a:lnTo>
                    <a:lnTo>
                      <a:pt x="2" y="6"/>
                    </a:lnTo>
                    <a:lnTo>
                      <a:pt x="2" y="5"/>
                    </a:lnTo>
                    <a:lnTo>
                      <a:pt x="1" y="3"/>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5" name="Freeform 1046"/>
              <p:cNvSpPr>
                <a:spLocks/>
              </p:cNvSpPr>
              <p:nvPr/>
            </p:nvSpPr>
            <p:spPr bwMode="auto">
              <a:xfrm>
                <a:off x="3319908" y="2377472"/>
                <a:ext cx="955" cy="9549"/>
              </a:xfrm>
              <a:custGeom>
                <a:avLst/>
                <a:gdLst>
                  <a:gd name="T0" fmla="*/ 2147483647 w 1"/>
                  <a:gd name="T1" fmla="*/ 2147483647 h 10"/>
                  <a:gd name="T2" fmla="*/ 2147483647 w 1"/>
                  <a:gd name="T3" fmla="*/ 2147483647 h 10"/>
                  <a:gd name="T4" fmla="*/ 0 w 1"/>
                  <a:gd name="T5" fmla="*/ 0 h 10"/>
                  <a:gd name="T6" fmla="*/ 0 w 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0">
                    <a:moveTo>
                      <a:pt x="1" y="10"/>
                    </a:moveTo>
                    <a:lnTo>
                      <a:pt x="1"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6" name="Freeform 1047"/>
              <p:cNvSpPr>
                <a:spLocks/>
              </p:cNvSpPr>
              <p:nvPr/>
            </p:nvSpPr>
            <p:spPr bwMode="auto">
              <a:xfrm>
                <a:off x="3317999" y="2361239"/>
                <a:ext cx="2864" cy="8593"/>
              </a:xfrm>
              <a:custGeom>
                <a:avLst/>
                <a:gdLst>
                  <a:gd name="T0" fmla="*/ 2147483647 w 3"/>
                  <a:gd name="T1" fmla="*/ 2147483647 h 9"/>
                  <a:gd name="T2" fmla="*/ 2147483647 w 3"/>
                  <a:gd name="T3" fmla="*/ 2147483647 h 9"/>
                  <a:gd name="T4" fmla="*/ 2147483647 w 3"/>
                  <a:gd name="T5" fmla="*/ 2147483647 h 9"/>
                  <a:gd name="T6" fmla="*/ 0 w 3"/>
                  <a:gd name="T7" fmla="*/ 2147483647 h 9"/>
                  <a:gd name="T8" fmla="*/ 0 w 3"/>
                  <a:gd name="T9" fmla="*/ 2147483647 h 9"/>
                  <a:gd name="T10" fmla="*/ 2147483647 w 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3" y="9"/>
                    </a:moveTo>
                    <a:lnTo>
                      <a:pt x="3" y="7"/>
                    </a:lnTo>
                    <a:lnTo>
                      <a:pt x="2" y="6"/>
                    </a:lnTo>
                    <a:lnTo>
                      <a:pt x="0" y="5"/>
                    </a:lnTo>
                    <a:lnTo>
                      <a:pt x="0"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7" name="Freeform 1048"/>
              <p:cNvSpPr>
                <a:spLocks/>
              </p:cNvSpPr>
              <p:nvPr/>
            </p:nvSpPr>
            <p:spPr bwMode="auto">
              <a:xfrm>
                <a:off x="3320863" y="2345006"/>
                <a:ext cx="2865" cy="7639"/>
              </a:xfrm>
              <a:custGeom>
                <a:avLst/>
                <a:gdLst>
                  <a:gd name="T0" fmla="*/ 2147483647 w 3"/>
                  <a:gd name="T1" fmla="*/ 2147483647 h 8"/>
                  <a:gd name="T2" fmla="*/ 0 w 3"/>
                  <a:gd name="T3" fmla="*/ 2147483647 h 8"/>
                  <a:gd name="T4" fmla="*/ 0 w 3"/>
                  <a:gd name="T5" fmla="*/ 2147483647 h 8"/>
                  <a:gd name="T6" fmla="*/ 2147483647 w 3"/>
                  <a:gd name="T7" fmla="*/ 2147483647 h 8"/>
                  <a:gd name="T8" fmla="*/ 2147483647 w 3"/>
                  <a:gd name="T9" fmla="*/ 2147483647 h 8"/>
                  <a:gd name="T10" fmla="*/ 2147483647 w 3"/>
                  <a:gd name="T11" fmla="*/ 2147483647 h 8"/>
                  <a:gd name="T12" fmla="*/ 2147483647 w 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1" y="8"/>
                    </a:moveTo>
                    <a:lnTo>
                      <a:pt x="0" y="7"/>
                    </a:lnTo>
                    <a:lnTo>
                      <a:pt x="0" y="6"/>
                    </a:lnTo>
                    <a:lnTo>
                      <a:pt x="2" y="4"/>
                    </a:lnTo>
                    <a:lnTo>
                      <a:pt x="3" y="2"/>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8" name="Freeform 1049"/>
              <p:cNvSpPr>
                <a:spLocks/>
              </p:cNvSpPr>
              <p:nvPr/>
            </p:nvSpPr>
            <p:spPr bwMode="auto">
              <a:xfrm>
                <a:off x="3326592" y="2331638"/>
                <a:ext cx="4775" cy="4775"/>
              </a:xfrm>
              <a:custGeom>
                <a:avLst/>
                <a:gdLst>
                  <a:gd name="T0" fmla="*/ 0 w 5"/>
                  <a:gd name="T1" fmla="*/ 2147483647 h 5"/>
                  <a:gd name="T2" fmla="*/ 0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0 h 5"/>
                  <a:gd name="T14" fmla="*/ 2147483647 w 5"/>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5">
                    <a:moveTo>
                      <a:pt x="0" y="5"/>
                    </a:moveTo>
                    <a:lnTo>
                      <a:pt x="0" y="4"/>
                    </a:lnTo>
                    <a:lnTo>
                      <a:pt x="1" y="5"/>
                    </a:lnTo>
                    <a:lnTo>
                      <a:pt x="2" y="5"/>
                    </a:lnTo>
                    <a:lnTo>
                      <a:pt x="4" y="4"/>
                    </a:lnTo>
                    <a:lnTo>
                      <a:pt x="5"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89" name="Freeform 1050"/>
              <p:cNvSpPr>
                <a:spLocks/>
              </p:cNvSpPr>
              <p:nvPr/>
            </p:nvSpPr>
            <p:spPr bwMode="auto">
              <a:xfrm>
                <a:off x="3321818" y="2317316"/>
                <a:ext cx="3819" cy="7639"/>
              </a:xfrm>
              <a:custGeom>
                <a:avLst/>
                <a:gdLst>
                  <a:gd name="T0" fmla="*/ 2147483647 w 4"/>
                  <a:gd name="T1" fmla="*/ 2147483647 h 8"/>
                  <a:gd name="T2" fmla="*/ 2147483647 w 4"/>
                  <a:gd name="T3" fmla="*/ 2147483647 h 8"/>
                  <a:gd name="T4" fmla="*/ 0 w 4"/>
                  <a:gd name="T5" fmla="*/ 2147483647 h 8"/>
                  <a:gd name="T6" fmla="*/ 0 w 4"/>
                  <a:gd name="T7" fmla="*/ 2147483647 h 8"/>
                  <a:gd name="T8" fmla="*/ 0 w 4"/>
                  <a:gd name="T9" fmla="*/ 0 h 8"/>
                  <a:gd name="T10" fmla="*/ 2147483647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8"/>
                    </a:moveTo>
                    <a:lnTo>
                      <a:pt x="1" y="7"/>
                    </a:lnTo>
                    <a:lnTo>
                      <a:pt x="0" y="4"/>
                    </a:lnTo>
                    <a:lnTo>
                      <a:pt x="0" y="2"/>
                    </a:ln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0" name="Freeform 1051"/>
              <p:cNvSpPr>
                <a:spLocks/>
              </p:cNvSpPr>
              <p:nvPr/>
            </p:nvSpPr>
            <p:spPr bwMode="auto">
              <a:xfrm>
                <a:off x="3311314" y="2305858"/>
                <a:ext cx="5729" cy="4774"/>
              </a:xfrm>
              <a:custGeom>
                <a:avLst/>
                <a:gdLst>
                  <a:gd name="T0" fmla="*/ 2147483647 w 6"/>
                  <a:gd name="T1" fmla="*/ 2147483647 h 5"/>
                  <a:gd name="T2" fmla="*/ 2147483647 w 6"/>
                  <a:gd name="T3" fmla="*/ 2147483647 h 5"/>
                  <a:gd name="T4" fmla="*/ 0 w 6"/>
                  <a:gd name="T5" fmla="*/ 2147483647 h 5"/>
                  <a:gd name="T6" fmla="*/ 2147483647 w 6"/>
                  <a:gd name="T7" fmla="*/ 2147483647 h 5"/>
                  <a:gd name="T8" fmla="*/ 2147483647 w 6"/>
                  <a:gd name="T9" fmla="*/ 2147483647 h 5"/>
                  <a:gd name="T10" fmla="*/ 2147483647 w 6"/>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lnTo>
                      <a:pt x="2" y="4"/>
                    </a:lnTo>
                    <a:lnTo>
                      <a:pt x="0" y="4"/>
                    </a:lnTo>
                    <a:lnTo>
                      <a:pt x="1" y="3"/>
                    </a:lnTo>
                    <a:lnTo>
                      <a:pt x="2"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1" name="Freeform 1052"/>
              <p:cNvSpPr>
                <a:spLocks/>
              </p:cNvSpPr>
              <p:nvPr/>
            </p:nvSpPr>
            <p:spPr bwMode="auto">
              <a:xfrm>
                <a:off x="3305585" y="2302993"/>
                <a:ext cx="1910" cy="5729"/>
              </a:xfrm>
              <a:custGeom>
                <a:avLst/>
                <a:gdLst>
                  <a:gd name="T0" fmla="*/ 2147483647 w 2"/>
                  <a:gd name="T1" fmla="*/ 0 h 6"/>
                  <a:gd name="T2" fmla="*/ 2147483647 w 2"/>
                  <a:gd name="T3" fmla="*/ 0 h 6"/>
                  <a:gd name="T4" fmla="*/ 2147483647 w 2"/>
                  <a:gd name="T5" fmla="*/ 0 h 6"/>
                  <a:gd name="T6" fmla="*/ 2147483647 w 2"/>
                  <a:gd name="T7" fmla="*/ 0 h 6"/>
                  <a:gd name="T8" fmla="*/ 2147483647 w 2"/>
                  <a:gd name="T9" fmla="*/ 2147483647 h 6"/>
                  <a:gd name="T10" fmla="*/ 2147483647 w 2"/>
                  <a:gd name="T11" fmla="*/ 2147483647 h 6"/>
                  <a:gd name="T12" fmla="*/ 0 w 2"/>
                  <a:gd name="T13" fmla="*/ 2147483647 h 6"/>
                  <a:gd name="T14" fmla="*/ 0 w 2"/>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2" y="0"/>
                    </a:moveTo>
                    <a:lnTo>
                      <a:pt x="1" y="0"/>
                    </a:lnTo>
                    <a:lnTo>
                      <a:pt x="2" y="2"/>
                    </a:lnTo>
                    <a:lnTo>
                      <a:pt x="1" y="3"/>
                    </a:lnTo>
                    <a:lnTo>
                      <a:pt x="0" y="5"/>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2" name="Freeform 1053"/>
              <p:cNvSpPr>
                <a:spLocks/>
              </p:cNvSpPr>
              <p:nvPr/>
            </p:nvSpPr>
            <p:spPr bwMode="auto">
              <a:xfrm>
                <a:off x="3297946" y="2307767"/>
                <a:ext cx="7639" cy="5729"/>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8" y="6"/>
                    </a:moveTo>
                    <a:lnTo>
                      <a:pt x="7" y="5"/>
                    </a:lnTo>
                    <a:lnTo>
                      <a:pt x="5" y="5"/>
                    </a:lnTo>
                    <a:lnTo>
                      <a:pt x="3" y="3"/>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3" name="Freeform 1054"/>
              <p:cNvSpPr>
                <a:spLocks/>
              </p:cNvSpPr>
              <p:nvPr/>
            </p:nvSpPr>
            <p:spPr bwMode="auto">
              <a:xfrm>
                <a:off x="3289353" y="2297264"/>
                <a:ext cx="6684" cy="4775"/>
              </a:xfrm>
              <a:custGeom>
                <a:avLst/>
                <a:gdLst>
                  <a:gd name="T0" fmla="*/ 2147483647 w 7"/>
                  <a:gd name="T1" fmla="*/ 2147483647 h 5"/>
                  <a:gd name="T2" fmla="*/ 2147483647 w 7"/>
                  <a:gd name="T3" fmla="*/ 2147483647 h 5"/>
                  <a:gd name="T4" fmla="*/ 2147483647 w 7"/>
                  <a:gd name="T5" fmla="*/ 2147483647 h 5"/>
                  <a:gd name="T6" fmla="*/ 2147483647 w 7"/>
                  <a:gd name="T7" fmla="*/ 0 h 5"/>
                  <a:gd name="T8" fmla="*/ 0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6" y="5"/>
                    </a:moveTo>
                    <a:lnTo>
                      <a:pt x="7" y="3"/>
                    </a:lnTo>
                    <a:lnTo>
                      <a:pt x="7" y="2"/>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4" name="Freeform 1055"/>
              <p:cNvSpPr>
                <a:spLocks/>
              </p:cNvSpPr>
              <p:nvPr/>
            </p:nvSpPr>
            <p:spPr bwMode="auto">
              <a:xfrm>
                <a:off x="3276939" y="2287715"/>
                <a:ext cx="3819" cy="7639"/>
              </a:xfrm>
              <a:custGeom>
                <a:avLst/>
                <a:gdLst>
                  <a:gd name="T0" fmla="*/ 2147483647 w 4"/>
                  <a:gd name="T1" fmla="*/ 2147483647 h 8"/>
                  <a:gd name="T2" fmla="*/ 2147483647 w 4"/>
                  <a:gd name="T3" fmla="*/ 2147483647 h 8"/>
                  <a:gd name="T4" fmla="*/ 2147483647 w 4"/>
                  <a:gd name="T5" fmla="*/ 2147483647 h 8"/>
                  <a:gd name="T6" fmla="*/ 2147483647 w 4"/>
                  <a:gd name="T7" fmla="*/ 2147483647 h 8"/>
                  <a:gd name="T8" fmla="*/ 0 w 4"/>
                  <a:gd name="T9" fmla="*/ 2147483647 h 8"/>
                  <a:gd name="T10" fmla="*/ 2147483647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8"/>
                    </a:moveTo>
                    <a:lnTo>
                      <a:pt x="4" y="7"/>
                    </a:lnTo>
                    <a:lnTo>
                      <a:pt x="3" y="5"/>
                    </a:lnTo>
                    <a:lnTo>
                      <a:pt x="2" y="2"/>
                    </a:lnTo>
                    <a:lnTo>
                      <a:pt x="0"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5" name="Freeform 1056"/>
              <p:cNvSpPr>
                <a:spLocks/>
              </p:cNvSpPr>
              <p:nvPr/>
            </p:nvSpPr>
            <p:spPr bwMode="auto">
              <a:xfrm>
                <a:off x="3275985" y="2273393"/>
                <a:ext cx="5729" cy="7639"/>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0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6" y="8"/>
                    </a:moveTo>
                    <a:lnTo>
                      <a:pt x="6" y="6"/>
                    </a:lnTo>
                    <a:lnTo>
                      <a:pt x="5" y="5"/>
                    </a:lnTo>
                    <a:lnTo>
                      <a:pt x="5"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6" name="Freeform 1057"/>
              <p:cNvSpPr>
                <a:spLocks/>
              </p:cNvSpPr>
              <p:nvPr/>
            </p:nvSpPr>
            <p:spPr bwMode="auto">
              <a:xfrm>
                <a:off x="3263571" y="2267663"/>
                <a:ext cx="4775" cy="4774"/>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0 h 5"/>
                  <a:gd name="T10" fmla="*/ 2147483647 w 5"/>
                  <a:gd name="T11" fmla="*/ 0 h 5"/>
                  <a:gd name="T12" fmla="*/ 0 w 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5" y="5"/>
                    </a:moveTo>
                    <a:lnTo>
                      <a:pt x="3" y="5"/>
                    </a:lnTo>
                    <a:lnTo>
                      <a:pt x="3" y="4"/>
                    </a:lnTo>
                    <a:lnTo>
                      <a:pt x="3" y="1"/>
                    </a:lnTo>
                    <a:lnTo>
                      <a:pt x="3" y="0"/>
                    </a:lnTo>
                    <a:lnTo>
                      <a:pt x="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7" name="Freeform 1058"/>
              <p:cNvSpPr>
                <a:spLocks/>
              </p:cNvSpPr>
              <p:nvPr/>
            </p:nvSpPr>
            <p:spPr bwMode="auto">
              <a:xfrm>
                <a:off x="3253068" y="2261934"/>
                <a:ext cx="1910" cy="6684"/>
              </a:xfrm>
              <a:custGeom>
                <a:avLst/>
                <a:gdLst>
                  <a:gd name="T0" fmla="*/ 2147483647 w 2"/>
                  <a:gd name="T1" fmla="*/ 2147483647 h 7"/>
                  <a:gd name="T2" fmla="*/ 2147483647 w 2"/>
                  <a:gd name="T3" fmla="*/ 2147483647 h 7"/>
                  <a:gd name="T4" fmla="*/ 0 w 2"/>
                  <a:gd name="T5" fmla="*/ 2147483647 h 7"/>
                  <a:gd name="T6" fmla="*/ 2147483647 w 2"/>
                  <a:gd name="T7" fmla="*/ 2147483647 h 7"/>
                  <a:gd name="T8" fmla="*/ 2147483647 w 2"/>
                  <a:gd name="T9" fmla="*/ 2147483647 h 7"/>
                  <a:gd name="T10" fmla="*/ 2147483647 w 2"/>
                  <a:gd name="T11" fmla="*/ 2147483647 h 7"/>
                  <a:gd name="T12" fmla="*/ 0 w 2"/>
                  <a:gd name="T13" fmla="*/ 0 h 7"/>
                  <a:gd name="T14" fmla="*/ 0 w 2"/>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7">
                    <a:moveTo>
                      <a:pt x="2" y="7"/>
                    </a:moveTo>
                    <a:lnTo>
                      <a:pt x="1" y="6"/>
                    </a:lnTo>
                    <a:lnTo>
                      <a:pt x="0" y="4"/>
                    </a:lnTo>
                    <a:lnTo>
                      <a:pt x="1" y="2"/>
                    </a:lnTo>
                    <a:lnTo>
                      <a:pt x="2" y="1"/>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8" name="Freeform 1059"/>
              <p:cNvSpPr>
                <a:spLocks/>
              </p:cNvSpPr>
              <p:nvPr/>
            </p:nvSpPr>
            <p:spPr bwMode="auto">
              <a:xfrm>
                <a:off x="3242565" y="2251431"/>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0 h 4"/>
                  <a:gd name="T8" fmla="*/ 2147483647 w 7"/>
                  <a:gd name="T9" fmla="*/ 0 h 4"/>
                  <a:gd name="T10" fmla="*/ 0 w 7"/>
                  <a:gd name="T11" fmla="*/ 2147483647 h 4"/>
                  <a:gd name="T12" fmla="*/ 0 w 7"/>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7" y="4"/>
                    </a:moveTo>
                    <a:lnTo>
                      <a:pt x="7" y="4"/>
                    </a:lnTo>
                    <a:lnTo>
                      <a:pt x="6" y="1"/>
                    </a:lnTo>
                    <a:lnTo>
                      <a:pt x="5" y="0"/>
                    </a:lnTo>
                    <a:lnTo>
                      <a:pt x="3" y="0"/>
                    </a:lnTo>
                    <a:lnTo>
                      <a:pt x="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799" name="Freeform 1060"/>
              <p:cNvSpPr>
                <a:spLocks/>
              </p:cNvSpPr>
              <p:nvPr/>
            </p:nvSpPr>
            <p:spPr bwMode="auto">
              <a:xfrm>
                <a:off x="3228242" y="2251431"/>
                <a:ext cx="5729" cy="4775"/>
              </a:xfrm>
              <a:custGeom>
                <a:avLst/>
                <a:gdLst>
                  <a:gd name="T0" fmla="*/ 2147483647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2147483647 w 6"/>
                  <a:gd name="T11" fmla="*/ 0 h 5"/>
                  <a:gd name="T12" fmla="*/ 0 w 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6" y="5"/>
                    </a:moveTo>
                    <a:lnTo>
                      <a:pt x="6" y="5"/>
                    </a:lnTo>
                    <a:lnTo>
                      <a:pt x="6" y="2"/>
                    </a:lnTo>
                    <a:lnTo>
                      <a:pt x="5" y="0"/>
                    </a:lnTo>
                    <a:lnTo>
                      <a:pt x="4"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0" name="Freeform 1061"/>
              <p:cNvSpPr>
                <a:spLocks/>
              </p:cNvSpPr>
              <p:nvPr/>
            </p:nvSpPr>
            <p:spPr bwMode="auto">
              <a:xfrm>
                <a:off x="3213919" y="2240927"/>
                <a:ext cx="7639" cy="4774"/>
              </a:xfrm>
              <a:custGeom>
                <a:avLst/>
                <a:gdLst>
                  <a:gd name="T0" fmla="*/ 2147483647 w 8"/>
                  <a:gd name="T1" fmla="*/ 2147483647 h 5"/>
                  <a:gd name="T2" fmla="*/ 2147483647 w 8"/>
                  <a:gd name="T3" fmla="*/ 2147483647 h 5"/>
                  <a:gd name="T4" fmla="*/ 2147483647 w 8"/>
                  <a:gd name="T5" fmla="*/ 2147483647 h 5"/>
                  <a:gd name="T6" fmla="*/ 0 w 8"/>
                  <a:gd name="T7" fmla="*/ 2147483647 h 5"/>
                  <a:gd name="T8" fmla="*/ 0 w 8"/>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8" y="5"/>
                    </a:moveTo>
                    <a:lnTo>
                      <a:pt x="4" y="4"/>
                    </a:lnTo>
                    <a:lnTo>
                      <a:pt x="2"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1" name="Freeform 1062"/>
              <p:cNvSpPr>
                <a:spLocks/>
              </p:cNvSpPr>
              <p:nvPr/>
            </p:nvSpPr>
            <p:spPr bwMode="auto">
              <a:xfrm>
                <a:off x="3213919" y="2225650"/>
                <a:ext cx="4775" cy="5729"/>
              </a:xfrm>
              <a:custGeom>
                <a:avLst/>
                <a:gdLst>
                  <a:gd name="T0" fmla="*/ 0 w 5"/>
                  <a:gd name="T1" fmla="*/ 2147483647 h 6"/>
                  <a:gd name="T2" fmla="*/ 0 w 5"/>
                  <a:gd name="T3" fmla="*/ 2147483647 h 6"/>
                  <a:gd name="T4" fmla="*/ 2147483647 w 5"/>
                  <a:gd name="T5" fmla="*/ 2147483647 h 6"/>
                  <a:gd name="T6" fmla="*/ 2147483647 w 5"/>
                  <a:gd name="T7" fmla="*/ 0 h 6"/>
                  <a:gd name="T8" fmla="*/ 2147483647 w 5"/>
                  <a:gd name="T9" fmla="*/ 0 h 6"/>
                  <a:gd name="T10" fmla="*/ 2147483647 w 5"/>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0" y="6"/>
                    </a:moveTo>
                    <a:lnTo>
                      <a:pt x="0" y="5"/>
                    </a:lnTo>
                    <a:lnTo>
                      <a:pt x="2" y="1"/>
                    </a:lnTo>
                    <a:lnTo>
                      <a:pt x="3" y="0"/>
                    </a:lnTo>
                    <a:lnTo>
                      <a:pt x="5"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2" name="Freeform 1063"/>
              <p:cNvSpPr>
                <a:spLocks/>
              </p:cNvSpPr>
              <p:nvPr/>
            </p:nvSpPr>
            <p:spPr bwMode="auto">
              <a:xfrm>
                <a:off x="3227287" y="2223740"/>
                <a:ext cx="5729" cy="5729"/>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6"/>
                    </a:moveTo>
                    <a:lnTo>
                      <a:pt x="0" y="6"/>
                    </a:lnTo>
                    <a:lnTo>
                      <a:pt x="2" y="4"/>
                    </a:lnTo>
                    <a:lnTo>
                      <a:pt x="3" y="3"/>
                    </a:lnTo>
                    <a:lnTo>
                      <a:pt x="5" y="2"/>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3" name="Freeform 1064"/>
              <p:cNvSpPr>
                <a:spLocks/>
              </p:cNvSpPr>
              <p:nvPr/>
            </p:nvSpPr>
            <p:spPr bwMode="auto">
              <a:xfrm>
                <a:off x="3230152" y="2204643"/>
                <a:ext cx="1910" cy="9549"/>
              </a:xfrm>
              <a:custGeom>
                <a:avLst/>
                <a:gdLst>
                  <a:gd name="T0" fmla="*/ 0 w 2"/>
                  <a:gd name="T1" fmla="*/ 2147483647 h 10"/>
                  <a:gd name="T2" fmla="*/ 0 w 2"/>
                  <a:gd name="T3" fmla="*/ 2147483647 h 10"/>
                  <a:gd name="T4" fmla="*/ 0 w 2"/>
                  <a:gd name="T5" fmla="*/ 2147483647 h 10"/>
                  <a:gd name="T6" fmla="*/ 2147483647 w 2"/>
                  <a:gd name="T7" fmla="*/ 2147483647 h 10"/>
                  <a:gd name="T8" fmla="*/ 2147483647 w 2"/>
                  <a:gd name="T9" fmla="*/ 2147483647 h 10"/>
                  <a:gd name="T10" fmla="*/ 2147483647 w 2"/>
                  <a:gd name="T11" fmla="*/ 0 h 10"/>
                  <a:gd name="T12" fmla="*/ 2147483647 w 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0" y="10"/>
                    </a:moveTo>
                    <a:lnTo>
                      <a:pt x="0" y="9"/>
                    </a:lnTo>
                    <a:lnTo>
                      <a:pt x="0" y="6"/>
                    </a:lnTo>
                    <a:lnTo>
                      <a:pt x="2" y="5"/>
                    </a:lnTo>
                    <a:lnTo>
                      <a:pt x="2" y="4"/>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4" name="Freeform 1065"/>
              <p:cNvSpPr>
                <a:spLocks/>
              </p:cNvSpPr>
              <p:nvPr/>
            </p:nvSpPr>
            <p:spPr bwMode="auto">
              <a:xfrm>
                <a:off x="3215829" y="2204643"/>
                <a:ext cx="7639" cy="3819"/>
              </a:xfrm>
              <a:custGeom>
                <a:avLst/>
                <a:gdLst>
                  <a:gd name="T0" fmla="*/ 2147483647 w 8"/>
                  <a:gd name="T1" fmla="*/ 0 h 4"/>
                  <a:gd name="T2" fmla="*/ 2147483647 w 8"/>
                  <a:gd name="T3" fmla="*/ 2147483647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8" y="0"/>
                    </a:moveTo>
                    <a:lnTo>
                      <a:pt x="7" y="1"/>
                    </a:lnTo>
                    <a:lnTo>
                      <a:pt x="6" y="2"/>
                    </a:lnTo>
                    <a:lnTo>
                      <a:pt x="4" y="4"/>
                    </a:lnTo>
                    <a:lnTo>
                      <a:pt x="1" y="4"/>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5" name="Freeform 1066"/>
              <p:cNvSpPr>
                <a:spLocks/>
              </p:cNvSpPr>
              <p:nvPr/>
            </p:nvSpPr>
            <p:spPr bwMode="auto">
              <a:xfrm>
                <a:off x="3205325" y="2194139"/>
                <a:ext cx="5729" cy="5729"/>
              </a:xfrm>
              <a:custGeom>
                <a:avLst/>
                <a:gdLst>
                  <a:gd name="T0" fmla="*/ 2147483647 w 6"/>
                  <a:gd name="T1" fmla="*/ 2147483647 h 6"/>
                  <a:gd name="T2" fmla="*/ 2147483647 w 6"/>
                  <a:gd name="T3" fmla="*/ 2147483647 h 6"/>
                  <a:gd name="T4" fmla="*/ 2147483647 w 6"/>
                  <a:gd name="T5" fmla="*/ 2147483647 h 6"/>
                  <a:gd name="T6" fmla="*/ 0 w 6"/>
                  <a:gd name="T7" fmla="*/ 2147483647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6" y="6"/>
                    </a:moveTo>
                    <a:lnTo>
                      <a:pt x="4" y="5"/>
                    </a:lnTo>
                    <a:lnTo>
                      <a:pt x="1" y="4"/>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6" name="Line 1067"/>
              <p:cNvSpPr>
                <a:spLocks noChangeShapeType="1"/>
              </p:cNvSpPr>
              <p:nvPr/>
            </p:nvSpPr>
            <p:spPr bwMode="auto">
              <a:xfrm flipV="1">
                <a:off x="3206280" y="2180771"/>
                <a:ext cx="955" cy="47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7" name="Freeform 1068"/>
              <p:cNvSpPr>
                <a:spLocks/>
              </p:cNvSpPr>
              <p:nvPr/>
            </p:nvSpPr>
            <p:spPr bwMode="auto">
              <a:xfrm>
                <a:off x="3024857" y="2464364"/>
                <a:ext cx="7639" cy="2864"/>
              </a:xfrm>
              <a:custGeom>
                <a:avLst/>
                <a:gdLst>
                  <a:gd name="T0" fmla="*/ 0 w 8"/>
                  <a:gd name="T1" fmla="*/ 0 h 3"/>
                  <a:gd name="T2" fmla="*/ 2147483647 w 8"/>
                  <a:gd name="T3" fmla="*/ 2147483647 h 3"/>
                  <a:gd name="T4" fmla="*/ 2147483647 w 8"/>
                  <a:gd name="T5" fmla="*/ 2147483647 h 3"/>
                  <a:gd name="T6" fmla="*/ 2147483647 w 8"/>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0" y="0"/>
                    </a:moveTo>
                    <a:lnTo>
                      <a:pt x="4" y="2"/>
                    </a:lnTo>
                    <a:lnTo>
                      <a:pt x="6" y="3"/>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8" name="Freeform 1069"/>
              <p:cNvSpPr>
                <a:spLocks/>
              </p:cNvSpPr>
              <p:nvPr/>
            </p:nvSpPr>
            <p:spPr bwMode="auto">
              <a:xfrm>
                <a:off x="3041090" y="2460544"/>
                <a:ext cx="5729" cy="6684"/>
              </a:xfrm>
              <a:custGeom>
                <a:avLst/>
                <a:gdLst>
                  <a:gd name="T0" fmla="*/ 0 w 6"/>
                  <a:gd name="T1" fmla="*/ 2147483647 h 7"/>
                  <a:gd name="T2" fmla="*/ 0 w 6"/>
                  <a:gd name="T3" fmla="*/ 2147483647 h 7"/>
                  <a:gd name="T4" fmla="*/ 0 w 6"/>
                  <a:gd name="T5" fmla="*/ 2147483647 h 7"/>
                  <a:gd name="T6" fmla="*/ 2147483647 w 6"/>
                  <a:gd name="T7" fmla="*/ 2147483647 h 7"/>
                  <a:gd name="T8" fmla="*/ 2147483647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7"/>
                    </a:moveTo>
                    <a:lnTo>
                      <a:pt x="0" y="7"/>
                    </a:lnTo>
                    <a:lnTo>
                      <a:pt x="0" y="5"/>
                    </a:lnTo>
                    <a:lnTo>
                      <a:pt x="2" y="4"/>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09" name="Freeform 1070"/>
              <p:cNvSpPr>
                <a:spLocks/>
              </p:cNvSpPr>
              <p:nvPr/>
            </p:nvSpPr>
            <p:spPr bwMode="auto">
              <a:xfrm>
                <a:off x="3054458" y="2453860"/>
                <a:ext cx="7639" cy="4775"/>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0" y="5"/>
                    </a:moveTo>
                    <a:lnTo>
                      <a:pt x="1" y="5"/>
                    </a:lnTo>
                    <a:lnTo>
                      <a:pt x="2" y="2"/>
                    </a:lnTo>
                    <a:lnTo>
                      <a:pt x="4"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0" name="Freeform 1071"/>
              <p:cNvSpPr>
                <a:spLocks/>
              </p:cNvSpPr>
              <p:nvPr/>
            </p:nvSpPr>
            <p:spPr bwMode="auto">
              <a:xfrm>
                <a:off x="3070690" y="2450996"/>
                <a:ext cx="4775" cy="7639"/>
              </a:xfrm>
              <a:custGeom>
                <a:avLst/>
                <a:gdLst>
                  <a:gd name="T0" fmla="*/ 0 w 5"/>
                  <a:gd name="T1" fmla="*/ 2147483647 h 8"/>
                  <a:gd name="T2" fmla="*/ 2147483647 w 5"/>
                  <a:gd name="T3" fmla="*/ 0 h 8"/>
                  <a:gd name="T4" fmla="*/ 2147483647 w 5"/>
                  <a:gd name="T5" fmla="*/ 2147483647 h 8"/>
                  <a:gd name="T6" fmla="*/ 2147483647 w 5"/>
                  <a:gd name="T7" fmla="*/ 2147483647 h 8"/>
                  <a:gd name="T8" fmla="*/ 2147483647 w 5"/>
                  <a:gd name="T9" fmla="*/ 2147483647 h 8"/>
                  <a:gd name="T10" fmla="*/ 2147483647 w 5"/>
                  <a:gd name="T11" fmla="*/ 2147483647 h 8"/>
                  <a:gd name="T12" fmla="*/ 2147483647 w 5"/>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8">
                    <a:moveTo>
                      <a:pt x="0" y="2"/>
                    </a:moveTo>
                    <a:lnTo>
                      <a:pt x="1" y="0"/>
                    </a:lnTo>
                    <a:lnTo>
                      <a:pt x="2" y="2"/>
                    </a:lnTo>
                    <a:lnTo>
                      <a:pt x="2" y="4"/>
                    </a:lnTo>
                    <a:lnTo>
                      <a:pt x="3" y="6"/>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1" name="Freeform 1072"/>
              <p:cNvSpPr>
                <a:spLocks/>
              </p:cNvSpPr>
              <p:nvPr/>
            </p:nvSpPr>
            <p:spPr bwMode="auto">
              <a:xfrm>
                <a:off x="3083104" y="2452906"/>
                <a:ext cx="8593" cy="3819"/>
              </a:xfrm>
              <a:custGeom>
                <a:avLst/>
                <a:gdLst>
                  <a:gd name="T0" fmla="*/ 0 w 9"/>
                  <a:gd name="T1" fmla="*/ 2147483647 h 4"/>
                  <a:gd name="T2" fmla="*/ 2147483647 w 9"/>
                  <a:gd name="T3" fmla="*/ 2147483647 h 4"/>
                  <a:gd name="T4" fmla="*/ 2147483647 w 9"/>
                  <a:gd name="T5" fmla="*/ 2147483647 h 4"/>
                  <a:gd name="T6" fmla="*/ 2147483647 w 9"/>
                  <a:gd name="T7" fmla="*/ 0 h 4"/>
                  <a:gd name="T8" fmla="*/ 2147483647 w 9"/>
                  <a:gd name="T9" fmla="*/ 0 h 4"/>
                  <a:gd name="T10" fmla="*/ 2147483647 w 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3" y="3"/>
                    </a:lnTo>
                    <a:lnTo>
                      <a:pt x="5" y="1"/>
                    </a:lnTo>
                    <a:lnTo>
                      <a:pt x="5" y="0"/>
                    </a:lnTo>
                    <a:lnTo>
                      <a:pt x="7"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2" name="Freeform 1073"/>
              <p:cNvSpPr>
                <a:spLocks/>
              </p:cNvSpPr>
              <p:nvPr/>
            </p:nvSpPr>
            <p:spPr bwMode="auto">
              <a:xfrm>
                <a:off x="3099336" y="2443357"/>
                <a:ext cx="4775" cy="6684"/>
              </a:xfrm>
              <a:custGeom>
                <a:avLst/>
                <a:gdLst>
                  <a:gd name="T0" fmla="*/ 0 w 5"/>
                  <a:gd name="T1" fmla="*/ 2147483647 h 7"/>
                  <a:gd name="T2" fmla="*/ 0 w 5"/>
                  <a:gd name="T3" fmla="*/ 2147483647 h 7"/>
                  <a:gd name="T4" fmla="*/ 2147483647 w 5"/>
                  <a:gd name="T5" fmla="*/ 2147483647 h 7"/>
                  <a:gd name="T6" fmla="*/ 2147483647 w 5"/>
                  <a:gd name="T7" fmla="*/ 2147483647 h 7"/>
                  <a:gd name="T8" fmla="*/ 2147483647 w 5"/>
                  <a:gd name="T9" fmla="*/ 2147483647 h 7"/>
                  <a:gd name="T10" fmla="*/ 2147483647 w 5"/>
                  <a:gd name="T11" fmla="*/ 0 h 7"/>
                  <a:gd name="T12" fmla="*/ 2147483647 w 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0" y="7"/>
                    </a:moveTo>
                    <a:lnTo>
                      <a:pt x="0" y="7"/>
                    </a:lnTo>
                    <a:lnTo>
                      <a:pt x="1" y="6"/>
                    </a:lnTo>
                    <a:lnTo>
                      <a:pt x="1" y="3"/>
                    </a:lnTo>
                    <a:lnTo>
                      <a:pt x="3" y="2"/>
                    </a:lnTo>
                    <a:lnTo>
                      <a:pt x="4"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3" name="Freeform 1074"/>
              <p:cNvSpPr>
                <a:spLocks/>
              </p:cNvSpPr>
              <p:nvPr/>
            </p:nvSpPr>
            <p:spPr bwMode="auto">
              <a:xfrm>
                <a:off x="3113659" y="2440492"/>
                <a:ext cx="9549" cy="955"/>
              </a:xfrm>
              <a:custGeom>
                <a:avLst/>
                <a:gdLst>
                  <a:gd name="T0" fmla="*/ 0 w 10"/>
                  <a:gd name="T1" fmla="*/ 0 h 1588"/>
                  <a:gd name="T2" fmla="*/ 2147483647 w 10"/>
                  <a:gd name="T3" fmla="*/ 0 h 1588"/>
                  <a:gd name="T4" fmla="*/ 2147483647 w 10"/>
                  <a:gd name="T5" fmla="*/ 0 h 1588"/>
                  <a:gd name="T6" fmla="*/ 2147483647 w 10"/>
                  <a:gd name="T7" fmla="*/ 0 h 1588"/>
                  <a:gd name="T8" fmla="*/ 2147483647 w 10"/>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88">
                    <a:moveTo>
                      <a:pt x="0" y="0"/>
                    </a:moveTo>
                    <a:lnTo>
                      <a:pt x="1" y="0"/>
                    </a:lnTo>
                    <a:lnTo>
                      <a:pt x="6" y="0"/>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4" name="Freeform 1075"/>
              <p:cNvSpPr>
                <a:spLocks/>
              </p:cNvSpPr>
              <p:nvPr/>
            </p:nvSpPr>
            <p:spPr bwMode="auto">
              <a:xfrm>
                <a:off x="3130847" y="2440492"/>
                <a:ext cx="8593" cy="2865"/>
              </a:xfrm>
              <a:custGeom>
                <a:avLst/>
                <a:gdLst>
                  <a:gd name="T0" fmla="*/ 0 w 9"/>
                  <a:gd name="T1" fmla="*/ 0 h 3"/>
                  <a:gd name="T2" fmla="*/ 2147483647 w 9"/>
                  <a:gd name="T3" fmla="*/ 0 h 3"/>
                  <a:gd name="T4" fmla="*/ 2147483647 w 9"/>
                  <a:gd name="T5" fmla="*/ 2147483647 h 3"/>
                  <a:gd name="T6" fmla="*/ 2147483647 w 9"/>
                  <a:gd name="T7" fmla="*/ 2147483647 h 3"/>
                  <a:gd name="T8" fmla="*/ 2147483647 w 9"/>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0" y="0"/>
                    </a:moveTo>
                    <a:lnTo>
                      <a:pt x="2" y="0"/>
                    </a:lnTo>
                    <a:lnTo>
                      <a:pt x="4" y="2"/>
                    </a:lnTo>
                    <a:lnTo>
                      <a:pt x="6" y="3"/>
                    </a:lnTo>
                    <a:lnTo>
                      <a:pt x="9"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5" name="Line 1076"/>
              <p:cNvSpPr>
                <a:spLocks noChangeShapeType="1"/>
              </p:cNvSpPr>
              <p:nvPr/>
            </p:nvSpPr>
            <p:spPr bwMode="auto">
              <a:xfrm flipV="1">
                <a:off x="3144215" y="2434763"/>
                <a:ext cx="955" cy="286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6" name="Freeform 1077"/>
              <p:cNvSpPr>
                <a:spLocks/>
              </p:cNvSpPr>
              <p:nvPr/>
            </p:nvSpPr>
            <p:spPr bwMode="auto">
              <a:xfrm>
                <a:off x="2888313" y="2651516"/>
                <a:ext cx="2864" cy="5729"/>
              </a:xfrm>
              <a:custGeom>
                <a:avLst/>
                <a:gdLst>
                  <a:gd name="T0" fmla="*/ 0 w 3"/>
                  <a:gd name="T1" fmla="*/ 2147483647 h 6"/>
                  <a:gd name="T2" fmla="*/ 0 w 3"/>
                  <a:gd name="T3" fmla="*/ 2147483647 h 6"/>
                  <a:gd name="T4" fmla="*/ 2147483647 w 3"/>
                  <a:gd name="T5" fmla="*/ 2147483647 h 6"/>
                  <a:gd name="T6" fmla="*/ 2147483647 w 3"/>
                  <a:gd name="T7" fmla="*/ 2147483647 h 6"/>
                  <a:gd name="T8" fmla="*/ 2147483647 w 3"/>
                  <a:gd name="T9" fmla="*/ 2147483647 h 6"/>
                  <a:gd name="T10" fmla="*/ 2147483647 w 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0" y="6"/>
                    </a:moveTo>
                    <a:lnTo>
                      <a:pt x="0" y="3"/>
                    </a:lnTo>
                    <a:lnTo>
                      <a:pt x="1" y="3"/>
                    </a:lnTo>
                    <a:lnTo>
                      <a:pt x="3" y="2"/>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7" name="Freeform 1078"/>
              <p:cNvSpPr>
                <a:spLocks/>
              </p:cNvSpPr>
              <p:nvPr/>
            </p:nvSpPr>
            <p:spPr bwMode="auto">
              <a:xfrm>
                <a:off x="2889268" y="2632418"/>
                <a:ext cx="2865" cy="9549"/>
              </a:xfrm>
              <a:custGeom>
                <a:avLst/>
                <a:gdLst>
                  <a:gd name="T0" fmla="*/ 2147483647 w 3"/>
                  <a:gd name="T1" fmla="*/ 2147483647 h 10"/>
                  <a:gd name="T2" fmla="*/ 2147483647 w 3"/>
                  <a:gd name="T3" fmla="*/ 2147483647 h 10"/>
                  <a:gd name="T4" fmla="*/ 2147483647 w 3"/>
                  <a:gd name="T5" fmla="*/ 2147483647 h 10"/>
                  <a:gd name="T6" fmla="*/ 0 w 3"/>
                  <a:gd name="T7" fmla="*/ 2147483647 h 10"/>
                  <a:gd name="T8" fmla="*/ 0 w 3"/>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0">
                    <a:moveTo>
                      <a:pt x="3" y="10"/>
                    </a:moveTo>
                    <a:lnTo>
                      <a:pt x="2" y="8"/>
                    </a:lnTo>
                    <a:lnTo>
                      <a:pt x="1" y="4"/>
                    </a:lnTo>
                    <a:lnTo>
                      <a:pt x="0"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8" name="Freeform 1079"/>
              <p:cNvSpPr>
                <a:spLocks/>
              </p:cNvSpPr>
              <p:nvPr/>
            </p:nvSpPr>
            <p:spPr bwMode="auto">
              <a:xfrm>
                <a:off x="2884494" y="2616186"/>
                <a:ext cx="3819" cy="8594"/>
              </a:xfrm>
              <a:custGeom>
                <a:avLst/>
                <a:gdLst>
                  <a:gd name="T0" fmla="*/ 2147483647 w 4"/>
                  <a:gd name="T1" fmla="*/ 2147483647 h 9"/>
                  <a:gd name="T2" fmla="*/ 2147483647 w 4"/>
                  <a:gd name="T3" fmla="*/ 2147483647 h 9"/>
                  <a:gd name="T4" fmla="*/ 0 w 4"/>
                  <a:gd name="T5" fmla="*/ 2147483647 h 9"/>
                  <a:gd name="T6" fmla="*/ 0 w 4"/>
                  <a:gd name="T7" fmla="*/ 2147483647 h 9"/>
                  <a:gd name="T8" fmla="*/ 0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9"/>
                    </a:moveTo>
                    <a:lnTo>
                      <a:pt x="1" y="5"/>
                    </a:lnTo>
                    <a:lnTo>
                      <a:pt x="0" y="4"/>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19" name="Freeform 1080"/>
              <p:cNvSpPr>
                <a:spLocks/>
              </p:cNvSpPr>
              <p:nvPr/>
            </p:nvSpPr>
            <p:spPr bwMode="auto">
              <a:xfrm>
                <a:off x="2886404" y="2615231"/>
                <a:ext cx="5729" cy="5729"/>
              </a:xfrm>
              <a:custGeom>
                <a:avLst/>
                <a:gdLst>
                  <a:gd name="T0" fmla="*/ 0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0"/>
                    </a:moveTo>
                    <a:lnTo>
                      <a:pt x="2" y="1"/>
                    </a:lnTo>
                    <a:lnTo>
                      <a:pt x="3" y="3"/>
                    </a:lnTo>
                    <a:lnTo>
                      <a:pt x="4" y="3"/>
                    </a:lnTo>
                    <a:lnTo>
                      <a:pt x="6" y="5"/>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0" name="Freeform 1081"/>
              <p:cNvSpPr>
                <a:spLocks/>
              </p:cNvSpPr>
              <p:nvPr/>
            </p:nvSpPr>
            <p:spPr bwMode="auto">
              <a:xfrm>
                <a:off x="2899772" y="2606637"/>
                <a:ext cx="5729" cy="7639"/>
              </a:xfrm>
              <a:custGeom>
                <a:avLst/>
                <a:gdLst>
                  <a:gd name="T0" fmla="*/ 0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0" y="8"/>
                    </a:moveTo>
                    <a:lnTo>
                      <a:pt x="1" y="5"/>
                    </a:lnTo>
                    <a:lnTo>
                      <a:pt x="1" y="4"/>
                    </a:lnTo>
                    <a:lnTo>
                      <a:pt x="2" y="3"/>
                    </a:lnTo>
                    <a:lnTo>
                      <a:pt x="5" y="3"/>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1" name="Freeform 1082"/>
              <p:cNvSpPr>
                <a:spLocks/>
              </p:cNvSpPr>
              <p:nvPr/>
            </p:nvSpPr>
            <p:spPr bwMode="auto">
              <a:xfrm>
                <a:off x="2907410" y="2594224"/>
                <a:ext cx="8593" cy="4774"/>
              </a:xfrm>
              <a:custGeom>
                <a:avLst/>
                <a:gdLst>
                  <a:gd name="T0" fmla="*/ 0 w 9"/>
                  <a:gd name="T1" fmla="*/ 2147483647 h 5"/>
                  <a:gd name="T2" fmla="*/ 2147483647 w 9"/>
                  <a:gd name="T3" fmla="*/ 2147483647 h 5"/>
                  <a:gd name="T4" fmla="*/ 2147483647 w 9"/>
                  <a:gd name="T5" fmla="*/ 2147483647 h 5"/>
                  <a:gd name="T6" fmla="*/ 2147483647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5"/>
                    </a:moveTo>
                    <a:lnTo>
                      <a:pt x="2" y="5"/>
                    </a:lnTo>
                    <a:lnTo>
                      <a:pt x="3" y="2"/>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2" name="Freeform 1083"/>
              <p:cNvSpPr>
                <a:spLocks/>
              </p:cNvSpPr>
              <p:nvPr/>
            </p:nvSpPr>
            <p:spPr bwMode="auto">
              <a:xfrm>
                <a:off x="2919823" y="2582766"/>
                <a:ext cx="4775" cy="6684"/>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0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3" y="7"/>
                    </a:moveTo>
                    <a:lnTo>
                      <a:pt x="5" y="4"/>
                    </a:lnTo>
                    <a:lnTo>
                      <a:pt x="3"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3" name="Freeform 1084"/>
              <p:cNvSpPr>
                <a:spLocks/>
              </p:cNvSpPr>
              <p:nvPr/>
            </p:nvSpPr>
            <p:spPr bwMode="auto">
              <a:xfrm>
                <a:off x="2912184" y="2567488"/>
                <a:ext cx="3819" cy="6684"/>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0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7"/>
                    </a:moveTo>
                    <a:lnTo>
                      <a:pt x="3" y="6"/>
                    </a:lnTo>
                    <a:lnTo>
                      <a:pt x="2" y="4"/>
                    </a:lnTo>
                    <a:lnTo>
                      <a:pt x="2" y="3"/>
                    </a:lnTo>
                    <a:lnTo>
                      <a:pt x="3" y="2"/>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4" name="Freeform 1085"/>
              <p:cNvSpPr>
                <a:spLocks/>
              </p:cNvSpPr>
              <p:nvPr/>
            </p:nvSpPr>
            <p:spPr bwMode="auto">
              <a:xfrm>
                <a:off x="2917913" y="2563669"/>
                <a:ext cx="9549" cy="955"/>
              </a:xfrm>
              <a:custGeom>
                <a:avLst/>
                <a:gdLst>
                  <a:gd name="T0" fmla="*/ 0 w 10"/>
                  <a:gd name="T1" fmla="*/ 0 h 1"/>
                  <a:gd name="T2" fmla="*/ 2147483647 w 10"/>
                  <a:gd name="T3" fmla="*/ 2147483647 h 1"/>
                  <a:gd name="T4" fmla="*/ 2147483647 w 10"/>
                  <a:gd name="T5" fmla="*/ 0 h 1"/>
                  <a:gd name="T6" fmla="*/ 0 60000 65536"/>
                  <a:gd name="T7" fmla="*/ 0 60000 65536"/>
                  <a:gd name="T8" fmla="*/ 0 60000 65536"/>
                </a:gdLst>
                <a:ahLst/>
                <a:cxnLst>
                  <a:cxn ang="T6">
                    <a:pos x="T0" y="T1"/>
                  </a:cxn>
                  <a:cxn ang="T7">
                    <a:pos x="T2" y="T3"/>
                  </a:cxn>
                  <a:cxn ang="T8">
                    <a:pos x="T4" y="T5"/>
                  </a:cxn>
                </a:cxnLst>
                <a:rect l="0" t="0" r="r" b="b"/>
                <a:pathLst>
                  <a:path w="10" h="1">
                    <a:moveTo>
                      <a:pt x="0" y="0"/>
                    </a:moveTo>
                    <a:lnTo>
                      <a:pt x="9"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5" name="Freeform 1086"/>
              <p:cNvSpPr>
                <a:spLocks/>
              </p:cNvSpPr>
              <p:nvPr/>
            </p:nvSpPr>
            <p:spPr bwMode="auto">
              <a:xfrm>
                <a:off x="2937011" y="2555075"/>
                <a:ext cx="5729" cy="7639"/>
              </a:xfrm>
              <a:custGeom>
                <a:avLst/>
                <a:gdLst>
                  <a:gd name="T0" fmla="*/ 0 w 6"/>
                  <a:gd name="T1" fmla="*/ 2147483647 h 8"/>
                  <a:gd name="T2" fmla="*/ 2147483647 w 6"/>
                  <a:gd name="T3" fmla="*/ 2147483647 h 8"/>
                  <a:gd name="T4" fmla="*/ 2147483647 w 6"/>
                  <a:gd name="T5" fmla="*/ 2147483647 h 8"/>
                  <a:gd name="T6" fmla="*/ 2147483647 w 6"/>
                  <a:gd name="T7" fmla="*/ 0 h 8"/>
                  <a:gd name="T8" fmla="*/ 2147483647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0" y="8"/>
                    </a:moveTo>
                    <a:lnTo>
                      <a:pt x="1" y="8"/>
                    </a:lnTo>
                    <a:lnTo>
                      <a:pt x="4" y="4"/>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6" name="Freeform 1087"/>
              <p:cNvSpPr>
                <a:spLocks/>
              </p:cNvSpPr>
              <p:nvPr/>
            </p:nvSpPr>
            <p:spPr bwMode="auto">
              <a:xfrm>
                <a:off x="2945605" y="2541707"/>
                <a:ext cx="2864" cy="6684"/>
              </a:xfrm>
              <a:custGeom>
                <a:avLst/>
                <a:gdLst>
                  <a:gd name="T0" fmla="*/ 2147483647 w 3"/>
                  <a:gd name="T1" fmla="*/ 2147483647 h 7"/>
                  <a:gd name="T2" fmla="*/ 2147483647 w 3"/>
                  <a:gd name="T3" fmla="*/ 2147483647 h 7"/>
                  <a:gd name="T4" fmla="*/ 0 w 3"/>
                  <a:gd name="T5" fmla="*/ 2147483647 h 7"/>
                  <a:gd name="T6" fmla="*/ 0 w 3"/>
                  <a:gd name="T7" fmla="*/ 2147483647 h 7"/>
                  <a:gd name="T8" fmla="*/ 2147483647 w 3"/>
                  <a:gd name="T9" fmla="*/ 2147483647 h 7"/>
                  <a:gd name="T10" fmla="*/ 2147483647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2" y="7"/>
                    </a:moveTo>
                    <a:lnTo>
                      <a:pt x="1" y="7"/>
                    </a:lnTo>
                    <a:lnTo>
                      <a:pt x="0" y="5"/>
                    </a:lnTo>
                    <a:lnTo>
                      <a:pt x="0" y="2"/>
                    </a:lnTo>
                    <a:lnTo>
                      <a:pt x="2"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7" name="Freeform 1088"/>
              <p:cNvSpPr>
                <a:spLocks/>
              </p:cNvSpPr>
              <p:nvPr/>
            </p:nvSpPr>
            <p:spPr bwMode="auto">
              <a:xfrm>
                <a:off x="2948469" y="2528339"/>
                <a:ext cx="7639" cy="4775"/>
              </a:xfrm>
              <a:custGeom>
                <a:avLst/>
                <a:gdLst>
                  <a:gd name="T0" fmla="*/ 0 w 8"/>
                  <a:gd name="T1" fmla="*/ 2147483647 h 5"/>
                  <a:gd name="T2" fmla="*/ 0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2147483647 w 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5">
                    <a:moveTo>
                      <a:pt x="0" y="5"/>
                    </a:moveTo>
                    <a:lnTo>
                      <a:pt x="0" y="4"/>
                    </a:lnTo>
                    <a:lnTo>
                      <a:pt x="2" y="3"/>
                    </a:lnTo>
                    <a:lnTo>
                      <a:pt x="5" y="3"/>
                    </a:lnTo>
                    <a:lnTo>
                      <a:pt x="6" y="3"/>
                    </a:lnTo>
                    <a:lnTo>
                      <a:pt x="8"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8" name="Freeform 1089"/>
              <p:cNvSpPr>
                <a:spLocks/>
              </p:cNvSpPr>
              <p:nvPr/>
            </p:nvSpPr>
            <p:spPr bwMode="auto">
              <a:xfrm>
                <a:off x="2958973" y="2513061"/>
                <a:ext cx="3819" cy="8594"/>
              </a:xfrm>
              <a:custGeom>
                <a:avLst/>
                <a:gdLst>
                  <a:gd name="T0" fmla="*/ 0 w 4"/>
                  <a:gd name="T1" fmla="*/ 2147483647 h 9"/>
                  <a:gd name="T2" fmla="*/ 0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2147483647 w 4"/>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9"/>
                    </a:moveTo>
                    <a:lnTo>
                      <a:pt x="0" y="8"/>
                    </a:lnTo>
                    <a:lnTo>
                      <a:pt x="2" y="6"/>
                    </a:lnTo>
                    <a:lnTo>
                      <a:pt x="2" y="5"/>
                    </a:lnTo>
                    <a:lnTo>
                      <a:pt x="2" y="3"/>
                    </a:lnTo>
                    <a:lnTo>
                      <a:pt x="3"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29" name="Freeform 1090"/>
              <p:cNvSpPr>
                <a:spLocks/>
              </p:cNvSpPr>
              <p:nvPr/>
            </p:nvSpPr>
            <p:spPr bwMode="auto">
              <a:xfrm>
                <a:off x="2968521" y="2505422"/>
                <a:ext cx="6684" cy="4775"/>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
                    <a:moveTo>
                      <a:pt x="0" y="3"/>
                    </a:moveTo>
                    <a:lnTo>
                      <a:pt x="0" y="5"/>
                    </a:lnTo>
                    <a:lnTo>
                      <a:pt x="3" y="5"/>
                    </a:lnTo>
                    <a:lnTo>
                      <a:pt x="5" y="3"/>
                    </a:lnTo>
                    <a:lnTo>
                      <a:pt x="6" y="1"/>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0" name="Freeform 1091"/>
              <p:cNvSpPr>
                <a:spLocks/>
              </p:cNvSpPr>
              <p:nvPr/>
            </p:nvSpPr>
            <p:spPr bwMode="auto">
              <a:xfrm>
                <a:off x="2982844" y="2500648"/>
                <a:ext cx="7639" cy="2864"/>
              </a:xfrm>
              <a:custGeom>
                <a:avLst/>
                <a:gdLst>
                  <a:gd name="T0" fmla="*/ 0 w 8"/>
                  <a:gd name="T1" fmla="*/ 2147483647 h 3"/>
                  <a:gd name="T2" fmla="*/ 2147483647 w 8"/>
                  <a:gd name="T3" fmla="*/ 2147483647 h 3"/>
                  <a:gd name="T4" fmla="*/ 2147483647 w 8"/>
                  <a:gd name="T5" fmla="*/ 2147483647 h 3"/>
                  <a:gd name="T6" fmla="*/ 2147483647 w 8"/>
                  <a:gd name="T7" fmla="*/ 0 h 3"/>
                  <a:gd name="T8" fmla="*/ 2147483647 w 8"/>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0" y="3"/>
                    </a:moveTo>
                    <a:lnTo>
                      <a:pt x="1" y="3"/>
                    </a:lnTo>
                    <a:lnTo>
                      <a:pt x="5" y="1"/>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1" name="Freeform 1092"/>
              <p:cNvSpPr>
                <a:spLocks/>
              </p:cNvSpPr>
              <p:nvPr/>
            </p:nvSpPr>
            <p:spPr bwMode="auto">
              <a:xfrm>
                <a:off x="3000031" y="2500648"/>
                <a:ext cx="9549" cy="955"/>
              </a:xfrm>
              <a:custGeom>
                <a:avLst/>
                <a:gdLst>
                  <a:gd name="T0" fmla="*/ 0 w 10"/>
                  <a:gd name="T1" fmla="*/ 0 h 1"/>
                  <a:gd name="T2" fmla="*/ 2147483647 w 10"/>
                  <a:gd name="T3" fmla="*/ 0 h 1"/>
                  <a:gd name="T4" fmla="*/ 2147483647 w 10"/>
                  <a:gd name="T5" fmla="*/ 2147483647 h 1"/>
                  <a:gd name="T6" fmla="*/ 2147483647 w 1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
                    <a:moveTo>
                      <a:pt x="0" y="0"/>
                    </a:moveTo>
                    <a:lnTo>
                      <a:pt x="5" y="0"/>
                    </a:lnTo>
                    <a:lnTo>
                      <a:pt x="9" y="1"/>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2" name="Freeform 1093"/>
              <p:cNvSpPr>
                <a:spLocks/>
              </p:cNvSpPr>
              <p:nvPr/>
            </p:nvSpPr>
            <p:spPr bwMode="auto">
              <a:xfrm>
                <a:off x="3014354" y="2492054"/>
                <a:ext cx="9549" cy="2865"/>
              </a:xfrm>
              <a:custGeom>
                <a:avLst/>
                <a:gdLst>
                  <a:gd name="T0" fmla="*/ 0 w 10"/>
                  <a:gd name="T1" fmla="*/ 2147483647 h 3"/>
                  <a:gd name="T2" fmla="*/ 2147483647 w 10"/>
                  <a:gd name="T3" fmla="*/ 2147483647 h 3"/>
                  <a:gd name="T4" fmla="*/ 2147483647 w 10"/>
                  <a:gd name="T5" fmla="*/ 0 h 3"/>
                  <a:gd name="T6" fmla="*/ 2147483647 w 10"/>
                  <a:gd name="T7" fmla="*/ 2147483647 h 3"/>
                  <a:gd name="T8" fmla="*/ 2147483647 w 10"/>
                  <a:gd name="T9" fmla="*/ 2147483647 h 3"/>
                  <a:gd name="T10" fmla="*/ 2147483647 w 10"/>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
                    <a:moveTo>
                      <a:pt x="0" y="3"/>
                    </a:moveTo>
                    <a:lnTo>
                      <a:pt x="1" y="1"/>
                    </a:lnTo>
                    <a:lnTo>
                      <a:pt x="4" y="0"/>
                    </a:lnTo>
                    <a:lnTo>
                      <a:pt x="5" y="1"/>
                    </a:lnTo>
                    <a:lnTo>
                      <a:pt x="7" y="3"/>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3" name="Freeform 1094"/>
              <p:cNvSpPr>
                <a:spLocks/>
              </p:cNvSpPr>
              <p:nvPr/>
            </p:nvSpPr>
            <p:spPr bwMode="auto">
              <a:xfrm>
                <a:off x="3031542" y="2492054"/>
                <a:ext cx="7639" cy="5729"/>
              </a:xfrm>
              <a:custGeom>
                <a:avLst/>
                <a:gdLst>
                  <a:gd name="T0" fmla="*/ 0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
                    <a:moveTo>
                      <a:pt x="0" y="0"/>
                    </a:moveTo>
                    <a:lnTo>
                      <a:pt x="1" y="0"/>
                    </a:lnTo>
                    <a:lnTo>
                      <a:pt x="1" y="1"/>
                    </a:lnTo>
                    <a:lnTo>
                      <a:pt x="3" y="3"/>
                    </a:lnTo>
                    <a:lnTo>
                      <a:pt x="4" y="5"/>
                    </a:lnTo>
                    <a:lnTo>
                      <a:pt x="6" y="5"/>
                    </a:lnTo>
                    <a:lnTo>
                      <a:pt x="8"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4" name="Freeform 1095"/>
              <p:cNvSpPr>
                <a:spLocks/>
              </p:cNvSpPr>
              <p:nvPr/>
            </p:nvSpPr>
            <p:spPr bwMode="auto">
              <a:xfrm>
                <a:off x="3047774" y="2499693"/>
                <a:ext cx="9549" cy="955"/>
              </a:xfrm>
              <a:custGeom>
                <a:avLst/>
                <a:gdLst>
                  <a:gd name="T0" fmla="*/ 0 w 10"/>
                  <a:gd name="T1" fmla="*/ 0 h 1"/>
                  <a:gd name="T2" fmla="*/ 2147483647 w 10"/>
                  <a:gd name="T3" fmla="*/ 0 h 1"/>
                  <a:gd name="T4" fmla="*/ 2147483647 w 10"/>
                  <a:gd name="T5" fmla="*/ 0 h 1"/>
                  <a:gd name="T6" fmla="*/ 2147483647 w 10"/>
                  <a:gd name="T7" fmla="*/ 2147483647 h 1"/>
                  <a:gd name="T8" fmla="*/ 2147483647 w 10"/>
                  <a:gd name="T9" fmla="*/ 2147483647 h 1"/>
                  <a:gd name="T10" fmla="*/ 2147483647 w 10"/>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
                    <a:moveTo>
                      <a:pt x="0" y="0"/>
                    </a:moveTo>
                    <a:lnTo>
                      <a:pt x="2" y="0"/>
                    </a:lnTo>
                    <a:lnTo>
                      <a:pt x="3" y="0"/>
                    </a:lnTo>
                    <a:lnTo>
                      <a:pt x="7" y="1"/>
                    </a:lnTo>
                    <a:lnTo>
                      <a:pt x="9"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5" name="Freeform 1096"/>
              <p:cNvSpPr>
                <a:spLocks/>
              </p:cNvSpPr>
              <p:nvPr/>
            </p:nvSpPr>
            <p:spPr bwMode="auto">
              <a:xfrm>
                <a:off x="3063052" y="2505422"/>
                <a:ext cx="9549" cy="1910"/>
              </a:xfrm>
              <a:custGeom>
                <a:avLst/>
                <a:gdLst>
                  <a:gd name="T0" fmla="*/ 0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2147483647 w 10"/>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
                    <a:moveTo>
                      <a:pt x="0" y="0"/>
                    </a:moveTo>
                    <a:lnTo>
                      <a:pt x="2" y="0"/>
                    </a:lnTo>
                    <a:lnTo>
                      <a:pt x="5" y="1"/>
                    </a:lnTo>
                    <a:lnTo>
                      <a:pt x="6" y="2"/>
                    </a:lnTo>
                    <a:lnTo>
                      <a:pt x="8" y="2"/>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6" name="Freeform 1097"/>
              <p:cNvSpPr>
                <a:spLocks/>
              </p:cNvSpPr>
              <p:nvPr/>
            </p:nvSpPr>
            <p:spPr bwMode="auto">
              <a:xfrm>
                <a:off x="3077375" y="2500648"/>
                <a:ext cx="8593" cy="1910"/>
              </a:xfrm>
              <a:custGeom>
                <a:avLst/>
                <a:gdLst>
                  <a:gd name="T0" fmla="*/ 0 w 9"/>
                  <a:gd name="T1" fmla="*/ 0 h 2"/>
                  <a:gd name="T2" fmla="*/ 2147483647 w 9"/>
                  <a:gd name="T3" fmla="*/ 0 h 2"/>
                  <a:gd name="T4" fmla="*/ 2147483647 w 9"/>
                  <a:gd name="T5" fmla="*/ 0 h 2"/>
                  <a:gd name="T6" fmla="*/ 2147483647 w 9"/>
                  <a:gd name="T7" fmla="*/ 2147483647 h 2"/>
                  <a:gd name="T8" fmla="*/ 2147483647 w 9"/>
                  <a:gd name="T9" fmla="*/ 2147483647 h 2"/>
                  <a:gd name="T10" fmla="*/ 2147483647 w 9"/>
                  <a:gd name="T11" fmla="*/ 2147483647 h 2"/>
                  <a:gd name="T12" fmla="*/ 2147483647 w 9"/>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0" y="0"/>
                    </a:moveTo>
                    <a:lnTo>
                      <a:pt x="1" y="0"/>
                    </a:lnTo>
                    <a:lnTo>
                      <a:pt x="2" y="0"/>
                    </a:lnTo>
                    <a:lnTo>
                      <a:pt x="4" y="1"/>
                    </a:lnTo>
                    <a:lnTo>
                      <a:pt x="6" y="2"/>
                    </a:lnTo>
                    <a:lnTo>
                      <a:pt x="7" y="1"/>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7" name="Freeform 1098"/>
              <p:cNvSpPr>
                <a:spLocks/>
              </p:cNvSpPr>
              <p:nvPr/>
            </p:nvSpPr>
            <p:spPr bwMode="auto">
              <a:xfrm>
                <a:off x="3088833" y="2510197"/>
                <a:ext cx="955" cy="8593"/>
              </a:xfrm>
              <a:custGeom>
                <a:avLst/>
                <a:gdLst>
                  <a:gd name="T0" fmla="*/ 0 w 1"/>
                  <a:gd name="T1" fmla="*/ 0 h 9"/>
                  <a:gd name="T2" fmla="*/ 0 w 1"/>
                  <a:gd name="T3" fmla="*/ 2147483647 h 9"/>
                  <a:gd name="T4" fmla="*/ 0 w 1"/>
                  <a:gd name="T5" fmla="*/ 2147483647 h 9"/>
                  <a:gd name="T6" fmla="*/ 2147483647 w 1"/>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
                    <a:moveTo>
                      <a:pt x="0" y="0"/>
                    </a:moveTo>
                    <a:lnTo>
                      <a:pt x="0" y="3"/>
                    </a:lnTo>
                    <a:lnTo>
                      <a:pt x="0" y="8"/>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8" name="Freeform 1099"/>
              <p:cNvSpPr>
                <a:spLocks/>
              </p:cNvSpPr>
              <p:nvPr/>
            </p:nvSpPr>
            <p:spPr bwMode="auto">
              <a:xfrm>
                <a:off x="3092652" y="2525475"/>
                <a:ext cx="9549" cy="955"/>
              </a:xfrm>
              <a:custGeom>
                <a:avLst/>
                <a:gdLst>
                  <a:gd name="T0" fmla="*/ 0 w 10"/>
                  <a:gd name="T1" fmla="*/ 0 h 1"/>
                  <a:gd name="T2" fmla="*/ 2147483647 w 10"/>
                  <a:gd name="T3" fmla="*/ 0 h 1"/>
                  <a:gd name="T4" fmla="*/ 2147483647 w 10"/>
                  <a:gd name="T5" fmla="*/ 0 h 1"/>
                  <a:gd name="T6" fmla="*/ 2147483647 w 1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
                    <a:moveTo>
                      <a:pt x="0" y="0"/>
                    </a:moveTo>
                    <a:lnTo>
                      <a:pt x="1" y="0"/>
                    </a:lnTo>
                    <a:lnTo>
                      <a:pt x="6" y="0"/>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39" name="Freeform 1100"/>
              <p:cNvSpPr>
                <a:spLocks/>
              </p:cNvSpPr>
              <p:nvPr/>
            </p:nvSpPr>
            <p:spPr bwMode="auto">
              <a:xfrm>
                <a:off x="3102201" y="2532158"/>
                <a:ext cx="4774" cy="6684"/>
              </a:xfrm>
              <a:custGeom>
                <a:avLst/>
                <a:gdLst>
                  <a:gd name="T0" fmla="*/ 2147483647 w 5"/>
                  <a:gd name="T1" fmla="*/ 0 h 7"/>
                  <a:gd name="T2" fmla="*/ 2147483647 w 5"/>
                  <a:gd name="T3" fmla="*/ 0 h 7"/>
                  <a:gd name="T4" fmla="*/ 2147483647 w 5"/>
                  <a:gd name="T5" fmla="*/ 2147483647 h 7"/>
                  <a:gd name="T6" fmla="*/ 2147483647 w 5"/>
                  <a:gd name="T7" fmla="*/ 2147483647 h 7"/>
                  <a:gd name="T8" fmla="*/ 2147483647 w 5"/>
                  <a:gd name="T9" fmla="*/ 2147483647 h 7"/>
                  <a:gd name="T10" fmla="*/ 0 w 5"/>
                  <a:gd name="T11" fmla="*/ 2147483647 h 7"/>
                  <a:gd name="T12" fmla="*/ 0 w 5"/>
                  <a:gd name="T13" fmla="*/ 2147483647 h 7"/>
                  <a:gd name="T14" fmla="*/ 2147483647 w 5"/>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5" y="0"/>
                    </a:moveTo>
                    <a:lnTo>
                      <a:pt x="5" y="0"/>
                    </a:lnTo>
                    <a:lnTo>
                      <a:pt x="5" y="1"/>
                    </a:lnTo>
                    <a:lnTo>
                      <a:pt x="3" y="2"/>
                    </a:lnTo>
                    <a:lnTo>
                      <a:pt x="1" y="2"/>
                    </a:lnTo>
                    <a:lnTo>
                      <a:pt x="0" y="5"/>
                    </a:lnTo>
                    <a:lnTo>
                      <a:pt x="0" y="6"/>
                    </a:lnTo>
                    <a:lnTo>
                      <a:pt x="1"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0" name="Freeform 1101"/>
              <p:cNvSpPr>
                <a:spLocks/>
              </p:cNvSpPr>
              <p:nvPr/>
            </p:nvSpPr>
            <p:spPr bwMode="auto">
              <a:xfrm>
                <a:off x="3108885" y="2544572"/>
                <a:ext cx="6684" cy="4774"/>
              </a:xfrm>
              <a:custGeom>
                <a:avLst/>
                <a:gdLst>
                  <a:gd name="T0" fmla="*/ 0 w 7"/>
                  <a:gd name="T1" fmla="*/ 0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5">
                    <a:moveTo>
                      <a:pt x="0" y="0"/>
                    </a:moveTo>
                    <a:lnTo>
                      <a:pt x="0" y="2"/>
                    </a:lnTo>
                    <a:lnTo>
                      <a:pt x="1" y="3"/>
                    </a:lnTo>
                    <a:lnTo>
                      <a:pt x="1" y="4"/>
                    </a:lnTo>
                    <a:lnTo>
                      <a:pt x="4" y="3"/>
                    </a:lnTo>
                    <a:lnTo>
                      <a:pt x="6" y="4"/>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1" name="Line 1102"/>
              <p:cNvSpPr>
                <a:spLocks noChangeShapeType="1"/>
              </p:cNvSpPr>
              <p:nvPr/>
            </p:nvSpPr>
            <p:spPr bwMode="auto">
              <a:xfrm>
                <a:off x="3125118" y="2549346"/>
                <a:ext cx="955"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2" name="Freeform 1103"/>
              <p:cNvSpPr>
                <a:spLocks/>
              </p:cNvSpPr>
              <p:nvPr/>
            </p:nvSpPr>
            <p:spPr bwMode="auto">
              <a:xfrm>
                <a:off x="3032496" y="2485371"/>
                <a:ext cx="3819" cy="6684"/>
              </a:xfrm>
              <a:custGeom>
                <a:avLst/>
                <a:gdLst>
                  <a:gd name="T0" fmla="*/ 0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2147483647 w 4"/>
                  <a:gd name="T13" fmla="*/ 0 h 7"/>
                  <a:gd name="T14" fmla="*/ 2147483647 w 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7">
                    <a:moveTo>
                      <a:pt x="0" y="7"/>
                    </a:moveTo>
                    <a:lnTo>
                      <a:pt x="2" y="6"/>
                    </a:lnTo>
                    <a:lnTo>
                      <a:pt x="2" y="5"/>
                    </a:lnTo>
                    <a:lnTo>
                      <a:pt x="3" y="4"/>
                    </a:lnTo>
                    <a:lnTo>
                      <a:pt x="3"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3" name="Freeform 1104"/>
              <p:cNvSpPr>
                <a:spLocks/>
              </p:cNvSpPr>
              <p:nvPr/>
            </p:nvSpPr>
            <p:spPr bwMode="auto">
              <a:xfrm>
                <a:off x="3034406" y="2470093"/>
                <a:ext cx="1910" cy="6684"/>
              </a:xfrm>
              <a:custGeom>
                <a:avLst/>
                <a:gdLst>
                  <a:gd name="T0" fmla="*/ 2147483647 w 2"/>
                  <a:gd name="T1" fmla="*/ 2147483647 h 7"/>
                  <a:gd name="T2" fmla="*/ 2147483647 w 2"/>
                  <a:gd name="T3" fmla="*/ 2147483647 h 7"/>
                  <a:gd name="T4" fmla="*/ 2147483647 w 2"/>
                  <a:gd name="T5" fmla="*/ 2147483647 h 7"/>
                  <a:gd name="T6" fmla="*/ 0 w 2"/>
                  <a:gd name="T7" fmla="*/ 2147483647 h 7"/>
                  <a:gd name="T8" fmla="*/ 0 w 2"/>
                  <a:gd name="T9" fmla="*/ 2147483647 h 7"/>
                  <a:gd name="T10" fmla="*/ 0 w 2"/>
                  <a:gd name="T11" fmla="*/ 2147483647 h 7"/>
                  <a:gd name="T12" fmla="*/ 2147483647 w 2"/>
                  <a:gd name="T13" fmla="*/ 2147483647 h 7"/>
                  <a:gd name="T14" fmla="*/ 2147483647 w 2"/>
                  <a:gd name="T15" fmla="*/ 2147483647 h 7"/>
                  <a:gd name="T16" fmla="*/ 2147483647 w 2"/>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7">
                    <a:moveTo>
                      <a:pt x="1" y="7"/>
                    </a:moveTo>
                    <a:lnTo>
                      <a:pt x="1" y="7"/>
                    </a:lnTo>
                    <a:lnTo>
                      <a:pt x="1" y="6"/>
                    </a:lnTo>
                    <a:lnTo>
                      <a:pt x="0" y="5"/>
                    </a:lnTo>
                    <a:lnTo>
                      <a:pt x="0" y="4"/>
                    </a:lnTo>
                    <a:lnTo>
                      <a:pt x="1" y="2"/>
                    </a:lnTo>
                    <a:lnTo>
                      <a:pt x="2"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4" name="Freeform 1105"/>
              <p:cNvSpPr>
                <a:spLocks/>
              </p:cNvSpPr>
              <p:nvPr/>
            </p:nvSpPr>
            <p:spPr bwMode="auto">
              <a:xfrm>
                <a:off x="2823383" y="2434763"/>
                <a:ext cx="5729" cy="2865"/>
              </a:xfrm>
              <a:custGeom>
                <a:avLst/>
                <a:gdLst>
                  <a:gd name="T0" fmla="*/ 2147483647 w 6"/>
                  <a:gd name="T1" fmla="*/ 2147483647 h 3"/>
                  <a:gd name="T2" fmla="*/ 2147483647 w 6"/>
                  <a:gd name="T3" fmla="*/ 2147483647 h 3"/>
                  <a:gd name="T4" fmla="*/ 2147483647 w 6"/>
                  <a:gd name="T5" fmla="*/ 2147483647 h 3"/>
                  <a:gd name="T6" fmla="*/ 2147483647 w 6"/>
                  <a:gd name="T7" fmla="*/ 2147483647 h 3"/>
                  <a:gd name="T8" fmla="*/ 0 w 6"/>
                  <a:gd name="T9" fmla="*/ 2147483647 h 3"/>
                  <a:gd name="T10" fmla="*/ 0 w 6"/>
                  <a:gd name="T11" fmla="*/ 2147483647 h 3"/>
                  <a:gd name="T12" fmla="*/ 2147483647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1"/>
                    </a:moveTo>
                    <a:lnTo>
                      <a:pt x="4" y="1"/>
                    </a:lnTo>
                    <a:lnTo>
                      <a:pt x="3" y="3"/>
                    </a:lnTo>
                    <a:lnTo>
                      <a:pt x="1" y="3"/>
                    </a:lnTo>
                    <a:lnTo>
                      <a:pt x="0"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5" name="Freeform 1106"/>
              <p:cNvSpPr>
                <a:spLocks/>
              </p:cNvSpPr>
              <p:nvPr/>
            </p:nvSpPr>
            <p:spPr bwMode="auto">
              <a:xfrm>
                <a:off x="2813834" y="2424260"/>
                <a:ext cx="2864" cy="7639"/>
              </a:xfrm>
              <a:custGeom>
                <a:avLst/>
                <a:gdLst>
                  <a:gd name="T0" fmla="*/ 2147483647 w 3"/>
                  <a:gd name="T1" fmla="*/ 2147483647 h 8"/>
                  <a:gd name="T2" fmla="*/ 2147483647 w 3"/>
                  <a:gd name="T3" fmla="*/ 2147483647 h 8"/>
                  <a:gd name="T4" fmla="*/ 2147483647 w 3"/>
                  <a:gd name="T5" fmla="*/ 2147483647 h 8"/>
                  <a:gd name="T6" fmla="*/ 2147483647 w 3"/>
                  <a:gd name="T7" fmla="*/ 2147483647 h 8"/>
                  <a:gd name="T8" fmla="*/ 2147483647 w 3"/>
                  <a:gd name="T9" fmla="*/ 2147483647 h 8"/>
                  <a:gd name="T10" fmla="*/ 0 w 3"/>
                  <a:gd name="T11" fmla="*/ 2147483647 h 8"/>
                  <a:gd name="T12" fmla="*/ 0 w 3"/>
                  <a:gd name="T13" fmla="*/ 0 h 8"/>
                  <a:gd name="T14" fmla="*/ 2147483647 w 3"/>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8">
                    <a:moveTo>
                      <a:pt x="3" y="8"/>
                    </a:moveTo>
                    <a:lnTo>
                      <a:pt x="3" y="8"/>
                    </a:lnTo>
                    <a:lnTo>
                      <a:pt x="3" y="6"/>
                    </a:lnTo>
                    <a:lnTo>
                      <a:pt x="3" y="5"/>
                    </a:lnTo>
                    <a:lnTo>
                      <a:pt x="2" y="3"/>
                    </a:lnTo>
                    <a:lnTo>
                      <a:pt x="0" y="1"/>
                    </a:lnTo>
                    <a:lnTo>
                      <a:pt x="0" y="0"/>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6" name="Freeform 1107"/>
              <p:cNvSpPr>
                <a:spLocks/>
              </p:cNvSpPr>
              <p:nvPr/>
            </p:nvSpPr>
            <p:spPr bwMode="auto">
              <a:xfrm>
                <a:off x="2807150" y="2409937"/>
                <a:ext cx="6684" cy="4775"/>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7" y="5"/>
                    </a:moveTo>
                    <a:lnTo>
                      <a:pt x="7" y="5"/>
                    </a:lnTo>
                    <a:lnTo>
                      <a:pt x="5" y="5"/>
                    </a:lnTo>
                    <a:lnTo>
                      <a:pt x="4" y="5"/>
                    </a:lnTo>
                    <a:lnTo>
                      <a:pt x="3" y="4"/>
                    </a:lnTo>
                    <a:lnTo>
                      <a:pt x="3" y="3"/>
                    </a:lnTo>
                    <a:lnTo>
                      <a:pt x="3"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7" name="Freeform 1108"/>
              <p:cNvSpPr>
                <a:spLocks/>
              </p:cNvSpPr>
              <p:nvPr/>
            </p:nvSpPr>
            <p:spPr bwMode="auto">
              <a:xfrm>
                <a:off x="2806196" y="2393704"/>
                <a:ext cx="955" cy="8593"/>
              </a:xfrm>
              <a:custGeom>
                <a:avLst/>
                <a:gdLst>
                  <a:gd name="T0" fmla="*/ 0 w 1"/>
                  <a:gd name="T1" fmla="*/ 2147483647 h 9"/>
                  <a:gd name="T2" fmla="*/ 0 w 1"/>
                  <a:gd name="T3" fmla="*/ 2147483647 h 9"/>
                  <a:gd name="T4" fmla="*/ 0 w 1"/>
                  <a:gd name="T5" fmla="*/ 2147483647 h 9"/>
                  <a:gd name="T6" fmla="*/ 2147483647 w 1"/>
                  <a:gd name="T7" fmla="*/ 2147483647 h 9"/>
                  <a:gd name="T8" fmla="*/ 0 w 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9"/>
                    </a:moveTo>
                    <a:lnTo>
                      <a:pt x="0" y="8"/>
                    </a:lnTo>
                    <a:lnTo>
                      <a:pt x="0" y="6"/>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8" name="Freeform 1109"/>
              <p:cNvSpPr>
                <a:spLocks/>
              </p:cNvSpPr>
              <p:nvPr/>
            </p:nvSpPr>
            <p:spPr bwMode="auto">
              <a:xfrm>
                <a:off x="2801421" y="2378427"/>
                <a:ext cx="4775" cy="7639"/>
              </a:xfrm>
              <a:custGeom>
                <a:avLst/>
                <a:gdLst>
                  <a:gd name="T0" fmla="*/ 2147483647 w 5"/>
                  <a:gd name="T1" fmla="*/ 2147483647 h 8"/>
                  <a:gd name="T2" fmla="*/ 0 w 5"/>
                  <a:gd name="T3" fmla="*/ 2147483647 h 8"/>
                  <a:gd name="T4" fmla="*/ 0 w 5"/>
                  <a:gd name="T5" fmla="*/ 2147483647 h 8"/>
                  <a:gd name="T6" fmla="*/ 2147483647 w 5"/>
                  <a:gd name="T7" fmla="*/ 2147483647 h 8"/>
                  <a:gd name="T8" fmla="*/ 2147483647 w 5"/>
                  <a:gd name="T9" fmla="*/ 2147483647 h 8"/>
                  <a:gd name="T10" fmla="*/ 2147483647 w 5"/>
                  <a:gd name="T11" fmla="*/ 2147483647 h 8"/>
                  <a:gd name="T12" fmla="*/ 2147483647 w 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8">
                    <a:moveTo>
                      <a:pt x="1" y="8"/>
                    </a:moveTo>
                    <a:lnTo>
                      <a:pt x="0" y="8"/>
                    </a:lnTo>
                    <a:lnTo>
                      <a:pt x="0" y="7"/>
                    </a:lnTo>
                    <a:lnTo>
                      <a:pt x="1" y="3"/>
                    </a:lnTo>
                    <a:lnTo>
                      <a:pt x="1" y="2"/>
                    </a:lnTo>
                    <a:lnTo>
                      <a:pt x="2"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49" name="Freeform 1110"/>
              <p:cNvSpPr>
                <a:spLocks/>
              </p:cNvSpPr>
              <p:nvPr/>
            </p:nvSpPr>
            <p:spPr bwMode="auto">
              <a:xfrm>
                <a:off x="2811925" y="2363149"/>
                <a:ext cx="955" cy="9549"/>
              </a:xfrm>
              <a:custGeom>
                <a:avLst/>
                <a:gdLst>
                  <a:gd name="T0" fmla="*/ 0 w 1"/>
                  <a:gd name="T1" fmla="*/ 2147483647 h 10"/>
                  <a:gd name="T2" fmla="*/ 2147483647 w 1"/>
                  <a:gd name="T3" fmla="*/ 2147483647 h 10"/>
                  <a:gd name="T4" fmla="*/ 0 w 1"/>
                  <a:gd name="T5" fmla="*/ 2147483647 h 10"/>
                  <a:gd name="T6" fmla="*/ 0 w 1"/>
                  <a:gd name="T7" fmla="*/ 2147483647 h 10"/>
                  <a:gd name="T8" fmla="*/ 0 w 1"/>
                  <a:gd name="T9" fmla="*/ 2147483647 h 10"/>
                  <a:gd name="T10" fmla="*/ 2147483647 w 1"/>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0">
                    <a:moveTo>
                      <a:pt x="0" y="10"/>
                    </a:moveTo>
                    <a:lnTo>
                      <a:pt x="1" y="7"/>
                    </a:lnTo>
                    <a:lnTo>
                      <a:pt x="0" y="4"/>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0" name="Freeform 1111"/>
              <p:cNvSpPr>
                <a:spLocks/>
              </p:cNvSpPr>
              <p:nvPr/>
            </p:nvSpPr>
            <p:spPr bwMode="auto">
              <a:xfrm>
                <a:off x="2813834" y="2350736"/>
                <a:ext cx="4774"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0 w 5"/>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3" y="6"/>
                    </a:moveTo>
                    <a:lnTo>
                      <a:pt x="3" y="5"/>
                    </a:lnTo>
                    <a:lnTo>
                      <a:pt x="5" y="4"/>
                    </a:lnTo>
                    <a:lnTo>
                      <a:pt x="5" y="2"/>
                    </a:lnTo>
                    <a:lnTo>
                      <a:pt x="5" y="1"/>
                    </a:lnTo>
                    <a:lnTo>
                      <a:pt x="3" y="1"/>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1" name="Freeform 1112"/>
              <p:cNvSpPr>
                <a:spLocks/>
              </p:cNvSpPr>
              <p:nvPr/>
            </p:nvSpPr>
            <p:spPr bwMode="auto">
              <a:xfrm>
                <a:off x="2820518" y="2339277"/>
                <a:ext cx="7639" cy="5729"/>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
                    <a:moveTo>
                      <a:pt x="0" y="6"/>
                    </a:moveTo>
                    <a:lnTo>
                      <a:pt x="2" y="5"/>
                    </a:lnTo>
                    <a:lnTo>
                      <a:pt x="3" y="3"/>
                    </a:lnTo>
                    <a:lnTo>
                      <a:pt x="6" y="2"/>
                    </a:lnTo>
                    <a:lnTo>
                      <a:pt x="8"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2" name="Freeform 1113"/>
              <p:cNvSpPr>
                <a:spLocks/>
              </p:cNvSpPr>
              <p:nvPr/>
            </p:nvSpPr>
            <p:spPr bwMode="auto">
              <a:xfrm>
                <a:off x="2831022" y="2331638"/>
                <a:ext cx="6684" cy="3819"/>
              </a:xfrm>
              <a:custGeom>
                <a:avLst/>
                <a:gdLst>
                  <a:gd name="T0" fmla="*/ 0 w 7"/>
                  <a:gd name="T1" fmla="*/ 0 h 4"/>
                  <a:gd name="T2" fmla="*/ 0 w 7"/>
                  <a:gd name="T3" fmla="*/ 0 h 4"/>
                  <a:gd name="T4" fmla="*/ 2147483647 w 7"/>
                  <a:gd name="T5" fmla="*/ 0 h 4"/>
                  <a:gd name="T6" fmla="*/ 2147483647 w 7"/>
                  <a:gd name="T7" fmla="*/ 0 h 4"/>
                  <a:gd name="T8" fmla="*/ 2147483647 w 7"/>
                  <a:gd name="T9" fmla="*/ 0 h 4"/>
                  <a:gd name="T10" fmla="*/ 2147483647 w 7"/>
                  <a:gd name="T11" fmla="*/ 2147483647 h 4"/>
                  <a:gd name="T12" fmla="*/ 2147483647 w 7"/>
                  <a:gd name="T13" fmla="*/ 2147483647 h 4"/>
                  <a:gd name="T14" fmla="*/ 2147483647 w 7"/>
                  <a:gd name="T15" fmla="*/ 2147483647 h 4"/>
                  <a:gd name="T16" fmla="*/ 2147483647 w 7"/>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0" y="0"/>
                    </a:moveTo>
                    <a:lnTo>
                      <a:pt x="0" y="0"/>
                    </a:lnTo>
                    <a:lnTo>
                      <a:pt x="2" y="0"/>
                    </a:lnTo>
                    <a:lnTo>
                      <a:pt x="3" y="0"/>
                    </a:lnTo>
                    <a:lnTo>
                      <a:pt x="4" y="0"/>
                    </a:lnTo>
                    <a:lnTo>
                      <a:pt x="4" y="2"/>
                    </a:lnTo>
                    <a:lnTo>
                      <a:pt x="4" y="3"/>
                    </a:lnTo>
                    <a:lnTo>
                      <a:pt x="6" y="4"/>
                    </a:lnTo>
                    <a:lnTo>
                      <a:pt x="7"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3" name="Freeform 1114"/>
              <p:cNvSpPr>
                <a:spLocks/>
              </p:cNvSpPr>
              <p:nvPr/>
            </p:nvSpPr>
            <p:spPr bwMode="auto">
              <a:xfrm>
                <a:off x="2844390" y="2331638"/>
                <a:ext cx="7639" cy="3819"/>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0 h 4"/>
                  <a:gd name="T10" fmla="*/ 2147483647 w 8"/>
                  <a:gd name="T11" fmla="*/ 0 h 4"/>
                  <a:gd name="T12" fmla="*/ 2147483647 w 8"/>
                  <a:gd name="T13" fmla="*/ 2147483647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
                    <a:moveTo>
                      <a:pt x="0" y="3"/>
                    </a:moveTo>
                    <a:lnTo>
                      <a:pt x="0" y="3"/>
                    </a:lnTo>
                    <a:lnTo>
                      <a:pt x="1" y="2"/>
                    </a:lnTo>
                    <a:lnTo>
                      <a:pt x="3" y="2"/>
                    </a:lnTo>
                    <a:lnTo>
                      <a:pt x="4" y="0"/>
                    </a:lnTo>
                    <a:lnTo>
                      <a:pt x="5" y="0"/>
                    </a:lnTo>
                    <a:lnTo>
                      <a:pt x="6" y="3"/>
                    </a:lnTo>
                    <a:lnTo>
                      <a:pt x="6" y="4"/>
                    </a:lnTo>
                    <a:lnTo>
                      <a:pt x="8"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4" name="Freeform 1115"/>
              <p:cNvSpPr>
                <a:spLocks/>
              </p:cNvSpPr>
              <p:nvPr/>
            </p:nvSpPr>
            <p:spPr bwMode="auto">
              <a:xfrm>
                <a:off x="2852983" y="2328774"/>
                <a:ext cx="7639" cy="1910"/>
              </a:xfrm>
              <a:custGeom>
                <a:avLst/>
                <a:gdLst>
                  <a:gd name="T0" fmla="*/ 0 w 8"/>
                  <a:gd name="T1" fmla="*/ 2147483647 h 2"/>
                  <a:gd name="T2" fmla="*/ 0 w 8"/>
                  <a:gd name="T3" fmla="*/ 0 h 2"/>
                  <a:gd name="T4" fmla="*/ 2147483647 w 8"/>
                  <a:gd name="T5" fmla="*/ 2147483647 h 2"/>
                  <a:gd name="T6" fmla="*/ 2147483647 w 8"/>
                  <a:gd name="T7" fmla="*/ 2147483647 h 2"/>
                  <a:gd name="T8" fmla="*/ 2147483647 w 8"/>
                  <a:gd name="T9" fmla="*/ 2147483647 h 2"/>
                  <a:gd name="T10" fmla="*/ 2147483647 w 8"/>
                  <a:gd name="T11" fmla="*/ 2147483647 h 2"/>
                  <a:gd name="T12" fmla="*/ 2147483647 w 8"/>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0" y="1"/>
                    </a:moveTo>
                    <a:lnTo>
                      <a:pt x="0" y="0"/>
                    </a:lnTo>
                    <a:lnTo>
                      <a:pt x="1" y="1"/>
                    </a:lnTo>
                    <a:lnTo>
                      <a:pt x="4" y="2"/>
                    </a:lnTo>
                    <a:lnTo>
                      <a:pt x="5" y="1"/>
                    </a:lnTo>
                    <a:lnTo>
                      <a:pt x="6" y="1"/>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5" name="Freeform 1116"/>
              <p:cNvSpPr>
                <a:spLocks/>
              </p:cNvSpPr>
              <p:nvPr/>
            </p:nvSpPr>
            <p:spPr bwMode="auto">
              <a:xfrm>
                <a:off x="2869216" y="2330684"/>
                <a:ext cx="8593" cy="2864"/>
              </a:xfrm>
              <a:custGeom>
                <a:avLst/>
                <a:gdLst>
                  <a:gd name="T0" fmla="*/ 0 w 9"/>
                  <a:gd name="T1" fmla="*/ 2147483647 h 3"/>
                  <a:gd name="T2" fmla="*/ 0 w 9"/>
                  <a:gd name="T3" fmla="*/ 2147483647 h 3"/>
                  <a:gd name="T4" fmla="*/ 2147483647 w 9"/>
                  <a:gd name="T5" fmla="*/ 2147483647 h 3"/>
                  <a:gd name="T6" fmla="*/ 2147483647 w 9"/>
                  <a:gd name="T7" fmla="*/ 2147483647 h 3"/>
                  <a:gd name="T8" fmla="*/ 2147483647 w 9"/>
                  <a:gd name="T9" fmla="*/ 2147483647 h 3"/>
                  <a:gd name="T10" fmla="*/ 2147483647 w 9"/>
                  <a:gd name="T11" fmla="*/ 0 h 3"/>
                  <a:gd name="T12" fmla="*/ 2147483647 w 9"/>
                  <a:gd name="T13" fmla="*/ 0 h 3"/>
                  <a:gd name="T14" fmla="*/ 2147483647 w 9"/>
                  <a:gd name="T15" fmla="*/ 0 h 3"/>
                  <a:gd name="T16" fmla="*/ 2147483647 w 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3">
                    <a:moveTo>
                      <a:pt x="0" y="1"/>
                    </a:moveTo>
                    <a:lnTo>
                      <a:pt x="0" y="1"/>
                    </a:lnTo>
                    <a:lnTo>
                      <a:pt x="1" y="1"/>
                    </a:lnTo>
                    <a:lnTo>
                      <a:pt x="2" y="3"/>
                    </a:lnTo>
                    <a:lnTo>
                      <a:pt x="4" y="3"/>
                    </a:lnTo>
                    <a:lnTo>
                      <a:pt x="6" y="0"/>
                    </a:lnTo>
                    <a:lnTo>
                      <a:pt x="7"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6" name="Freeform 1117"/>
              <p:cNvSpPr>
                <a:spLocks/>
              </p:cNvSpPr>
              <p:nvPr/>
            </p:nvSpPr>
            <p:spPr bwMode="auto">
              <a:xfrm>
                <a:off x="2883539" y="2324955"/>
                <a:ext cx="7639" cy="2864"/>
              </a:xfrm>
              <a:custGeom>
                <a:avLst/>
                <a:gdLst>
                  <a:gd name="T0" fmla="*/ 0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
                    <a:moveTo>
                      <a:pt x="0" y="0"/>
                    </a:moveTo>
                    <a:lnTo>
                      <a:pt x="1" y="0"/>
                    </a:lnTo>
                    <a:lnTo>
                      <a:pt x="3" y="0"/>
                    </a:lnTo>
                    <a:lnTo>
                      <a:pt x="6" y="0"/>
                    </a:lnTo>
                    <a:lnTo>
                      <a:pt x="7" y="1"/>
                    </a:lnTo>
                    <a:lnTo>
                      <a:pt x="8" y="3"/>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7" name="Freeform 1118"/>
              <p:cNvSpPr>
                <a:spLocks/>
              </p:cNvSpPr>
              <p:nvPr/>
            </p:nvSpPr>
            <p:spPr bwMode="auto">
              <a:xfrm>
                <a:off x="2892133" y="2315406"/>
                <a:ext cx="4774" cy="7639"/>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0 w 5"/>
                  <a:gd name="T9" fmla="*/ 2147483647 h 8"/>
                  <a:gd name="T10" fmla="*/ 0 w 5"/>
                  <a:gd name="T11" fmla="*/ 0 h 8"/>
                  <a:gd name="T12" fmla="*/ 0 w 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8">
                    <a:moveTo>
                      <a:pt x="5" y="8"/>
                    </a:moveTo>
                    <a:lnTo>
                      <a:pt x="5" y="5"/>
                    </a:lnTo>
                    <a:lnTo>
                      <a:pt x="4" y="3"/>
                    </a:lnTo>
                    <a:lnTo>
                      <a:pt x="3"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8" name="Freeform 1119"/>
              <p:cNvSpPr>
                <a:spLocks/>
              </p:cNvSpPr>
              <p:nvPr/>
            </p:nvSpPr>
            <p:spPr bwMode="auto">
              <a:xfrm>
                <a:off x="2888313" y="2305858"/>
                <a:ext cx="5729" cy="7639"/>
              </a:xfrm>
              <a:custGeom>
                <a:avLst/>
                <a:gdLst>
                  <a:gd name="T0" fmla="*/ 0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2147483647 w 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
                    <a:moveTo>
                      <a:pt x="0" y="8"/>
                    </a:moveTo>
                    <a:lnTo>
                      <a:pt x="1" y="7"/>
                    </a:lnTo>
                    <a:lnTo>
                      <a:pt x="1" y="5"/>
                    </a:lnTo>
                    <a:lnTo>
                      <a:pt x="3" y="4"/>
                    </a:lnTo>
                    <a:lnTo>
                      <a:pt x="4" y="3"/>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59" name="Freeform 1120"/>
              <p:cNvSpPr>
                <a:spLocks/>
              </p:cNvSpPr>
              <p:nvPr/>
            </p:nvSpPr>
            <p:spPr bwMode="auto">
              <a:xfrm>
                <a:off x="2901681" y="2298219"/>
                <a:ext cx="4774" cy="6684"/>
              </a:xfrm>
              <a:custGeom>
                <a:avLst/>
                <a:gdLst>
                  <a:gd name="T0" fmla="*/ 0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2147483647 w 5"/>
                  <a:gd name="T15" fmla="*/ 0 h 7"/>
                  <a:gd name="T16" fmla="*/ 2147483647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0" y="7"/>
                    </a:moveTo>
                    <a:lnTo>
                      <a:pt x="2" y="6"/>
                    </a:lnTo>
                    <a:lnTo>
                      <a:pt x="2" y="4"/>
                    </a:lnTo>
                    <a:lnTo>
                      <a:pt x="2" y="2"/>
                    </a:lnTo>
                    <a:lnTo>
                      <a:pt x="2" y="4"/>
                    </a:lnTo>
                    <a:lnTo>
                      <a:pt x="3" y="2"/>
                    </a:lnTo>
                    <a:lnTo>
                      <a:pt x="4"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0" name="Freeform 1121"/>
              <p:cNvSpPr>
                <a:spLocks/>
              </p:cNvSpPr>
              <p:nvPr/>
            </p:nvSpPr>
            <p:spPr bwMode="auto">
              <a:xfrm>
                <a:off x="2912184" y="2284851"/>
                <a:ext cx="3819" cy="7639"/>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2147483647 h 8"/>
                  <a:gd name="T12" fmla="*/ 2147483647 w 4"/>
                  <a:gd name="T13" fmla="*/ 2147483647 h 8"/>
                  <a:gd name="T14" fmla="*/ 2147483647 w 4"/>
                  <a:gd name="T15" fmla="*/ 2147483647 h 8"/>
                  <a:gd name="T16" fmla="*/ 2147483647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8">
                    <a:moveTo>
                      <a:pt x="0" y="8"/>
                    </a:moveTo>
                    <a:lnTo>
                      <a:pt x="0" y="7"/>
                    </a:lnTo>
                    <a:lnTo>
                      <a:pt x="0" y="5"/>
                    </a:lnTo>
                    <a:lnTo>
                      <a:pt x="3" y="4"/>
                    </a:lnTo>
                    <a:lnTo>
                      <a:pt x="4" y="4"/>
                    </a:lnTo>
                    <a:lnTo>
                      <a:pt x="3" y="3"/>
                    </a:lnTo>
                    <a:lnTo>
                      <a:pt x="3"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1" name="Freeform 1122"/>
              <p:cNvSpPr>
                <a:spLocks/>
              </p:cNvSpPr>
              <p:nvPr/>
            </p:nvSpPr>
            <p:spPr bwMode="auto">
              <a:xfrm>
                <a:off x="2921733" y="2279122"/>
                <a:ext cx="6684" cy="3819"/>
              </a:xfrm>
              <a:custGeom>
                <a:avLst/>
                <a:gdLst>
                  <a:gd name="T0" fmla="*/ 0 w 7"/>
                  <a:gd name="T1" fmla="*/ 0 h 4"/>
                  <a:gd name="T2" fmla="*/ 2147483647 w 7"/>
                  <a:gd name="T3" fmla="*/ 0 h 4"/>
                  <a:gd name="T4" fmla="*/ 2147483647 w 7"/>
                  <a:gd name="T5" fmla="*/ 0 h 4"/>
                  <a:gd name="T6" fmla="*/ 2147483647 w 7"/>
                  <a:gd name="T7" fmla="*/ 2147483647 h 4"/>
                  <a:gd name="T8" fmla="*/ 2147483647 w 7"/>
                  <a:gd name="T9" fmla="*/ 2147483647 h 4"/>
                  <a:gd name="T10" fmla="*/ 2147483647 w 7"/>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0" y="0"/>
                    </a:moveTo>
                    <a:lnTo>
                      <a:pt x="1" y="0"/>
                    </a:lnTo>
                    <a:lnTo>
                      <a:pt x="3" y="0"/>
                    </a:lnTo>
                    <a:lnTo>
                      <a:pt x="4" y="3"/>
                    </a:lnTo>
                    <a:lnTo>
                      <a:pt x="6" y="4"/>
                    </a:lnTo>
                    <a:lnTo>
                      <a:pt x="7"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2" name="Freeform 1123"/>
              <p:cNvSpPr>
                <a:spLocks/>
              </p:cNvSpPr>
              <p:nvPr/>
            </p:nvSpPr>
            <p:spPr bwMode="auto">
              <a:xfrm>
                <a:off x="2937011" y="2279122"/>
                <a:ext cx="6684" cy="4774"/>
              </a:xfrm>
              <a:custGeom>
                <a:avLst/>
                <a:gdLst>
                  <a:gd name="T0" fmla="*/ 0 w 7"/>
                  <a:gd name="T1" fmla="*/ 2147483647 h 5"/>
                  <a:gd name="T2" fmla="*/ 0 w 7"/>
                  <a:gd name="T3" fmla="*/ 0 h 5"/>
                  <a:gd name="T4" fmla="*/ 2147483647 w 7"/>
                  <a:gd name="T5" fmla="*/ 0 h 5"/>
                  <a:gd name="T6" fmla="*/ 2147483647 w 7"/>
                  <a:gd name="T7" fmla="*/ 2147483647 h 5"/>
                  <a:gd name="T8" fmla="*/ 2147483647 w 7"/>
                  <a:gd name="T9" fmla="*/ 2147483647 h 5"/>
                  <a:gd name="T10" fmla="*/ 2147483647 w 7"/>
                  <a:gd name="T11" fmla="*/ 214748364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
                    <a:moveTo>
                      <a:pt x="0" y="2"/>
                    </a:moveTo>
                    <a:lnTo>
                      <a:pt x="0" y="0"/>
                    </a:lnTo>
                    <a:lnTo>
                      <a:pt x="1" y="0"/>
                    </a:lnTo>
                    <a:lnTo>
                      <a:pt x="2" y="2"/>
                    </a:lnTo>
                    <a:lnTo>
                      <a:pt x="5" y="4"/>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3" name="Freeform 1124"/>
              <p:cNvSpPr>
                <a:spLocks/>
              </p:cNvSpPr>
              <p:nvPr/>
            </p:nvSpPr>
            <p:spPr bwMode="auto">
              <a:xfrm>
                <a:off x="2952288" y="2282941"/>
                <a:ext cx="8594" cy="1910"/>
              </a:xfrm>
              <a:custGeom>
                <a:avLst/>
                <a:gdLst>
                  <a:gd name="T0" fmla="*/ 0 w 9"/>
                  <a:gd name="T1" fmla="*/ 0 h 2"/>
                  <a:gd name="T2" fmla="*/ 2147483647 w 9"/>
                  <a:gd name="T3" fmla="*/ 0 h 2"/>
                  <a:gd name="T4" fmla="*/ 2147483647 w 9"/>
                  <a:gd name="T5" fmla="*/ 0 h 2"/>
                  <a:gd name="T6" fmla="*/ 2147483647 w 9"/>
                  <a:gd name="T7" fmla="*/ 2147483647 h 2"/>
                  <a:gd name="T8" fmla="*/ 2147483647 w 9"/>
                  <a:gd name="T9" fmla="*/ 2147483647 h 2"/>
                  <a:gd name="T10" fmla="*/ 2147483647 w 9"/>
                  <a:gd name="T11" fmla="*/ 2147483647 h 2"/>
                  <a:gd name="T12" fmla="*/ 2147483647 w 9"/>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0" y="0"/>
                    </a:moveTo>
                    <a:lnTo>
                      <a:pt x="4" y="0"/>
                    </a:lnTo>
                    <a:lnTo>
                      <a:pt x="6" y="0"/>
                    </a:lnTo>
                    <a:lnTo>
                      <a:pt x="6" y="1"/>
                    </a:lnTo>
                    <a:lnTo>
                      <a:pt x="7" y="1"/>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4" name="Freeform 1125"/>
              <p:cNvSpPr>
                <a:spLocks/>
              </p:cNvSpPr>
              <p:nvPr/>
            </p:nvSpPr>
            <p:spPr bwMode="auto">
              <a:xfrm>
                <a:off x="2969476" y="2283896"/>
                <a:ext cx="7639" cy="2865"/>
              </a:xfrm>
              <a:custGeom>
                <a:avLst/>
                <a:gdLst>
                  <a:gd name="T0" fmla="*/ 0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
                    <a:moveTo>
                      <a:pt x="0" y="0"/>
                    </a:moveTo>
                    <a:lnTo>
                      <a:pt x="2" y="0"/>
                    </a:lnTo>
                    <a:lnTo>
                      <a:pt x="4" y="0"/>
                    </a:lnTo>
                    <a:lnTo>
                      <a:pt x="5" y="0"/>
                    </a:lnTo>
                    <a:lnTo>
                      <a:pt x="5" y="1"/>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5" name="Freeform 1126"/>
              <p:cNvSpPr>
                <a:spLocks/>
              </p:cNvSpPr>
              <p:nvPr/>
            </p:nvSpPr>
            <p:spPr bwMode="auto">
              <a:xfrm>
                <a:off x="2979979" y="2278167"/>
                <a:ext cx="8593" cy="2865"/>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2147483647 h 3"/>
                  <a:gd name="T10" fmla="*/ 2147483647 w 9"/>
                  <a:gd name="T11" fmla="*/ 2147483647 h 3"/>
                  <a:gd name="T12" fmla="*/ 2147483647 w 9"/>
                  <a:gd name="T13" fmla="*/ 0 h 3"/>
                  <a:gd name="T14" fmla="*/ 2147483647 w 9"/>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3">
                    <a:moveTo>
                      <a:pt x="0" y="1"/>
                    </a:moveTo>
                    <a:lnTo>
                      <a:pt x="2" y="1"/>
                    </a:lnTo>
                    <a:lnTo>
                      <a:pt x="4" y="3"/>
                    </a:lnTo>
                    <a:lnTo>
                      <a:pt x="6" y="3"/>
                    </a:lnTo>
                    <a:lnTo>
                      <a:pt x="8" y="1"/>
                    </a:lnTo>
                    <a:lnTo>
                      <a:pt x="8" y="0"/>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6" name="Freeform 1127"/>
              <p:cNvSpPr>
                <a:spLocks/>
              </p:cNvSpPr>
              <p:nvPr/>
            </p:nvSpPr>
            <p:spPr bwMode="auto">
              <a:xfrm>
                <a:off x="2996212" y="2267663"/>
                <a:ext cx="1910" cy="9549"/>
              </a:xfrm>
              <a:custGeom>
                <a:avLst/>
                <a:gdLst>
                  <a:gd name="T0" fmla="*/ 2147483647 w 2"/>
                  <a:gd name="T1" fmla="*/ 2147483647 h 10"/>
                  <a:gd name="T2" fmla="*/ 2147483647 w 2"/>
                  <a:gd name="T3" fmla="*/ 2147483647 h 10"/>
                  <a:gd name="T4" fmla="*/ 2147483647 w 2"/>
                  <a:gd name="T5" fmla="*/ 2147483647 h 10"/>
                  <a:gd name="T6" fmla="*/ 2147483647 w 2"/>
                  <a:gd name="T7" fmla="*/ 2147483647 h 10"/>
                  <a:gd name="T8" fmla="*/ 0 w 2"/>
                  <a:gd name="T9" fmla="*/ 2147483647 h 10"/>
                  <a:gd name="T10" fmla="*/ 0 w 2"/>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2" y="10"/>
                    </a:moveTo>
                    <a:lnTo>
                      <a:pt x="2" y="10"/>
                    </a:lnTo>
                    <a:lnTo>
                      <a:pt x="2" y="7"/>
                    </a:lnTo>
                    <a:lnTo>
                      <a:pt x="2" y="6"/>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7" name="Freeform 1128"/>
              <p:cNvSpPr>
                <a:spLocks/>
              </p:cNvSpPr>
              <p:nvPr/>
            </p:nvSpPr>
            <p:spPr bwMode="auto">
              <a:xfrm>
                <a:off x="3003851" y="2263844"/>
                <a:ext cx="7639" cy="3819"/>
              </a:xfrm>
              <a:custGeom>
                <a:avLst/>
                <a:gdLst>
                  <a:gd name="T0" fmla="*/ 0 w 8"/>
                  <a:gd name="T1" fmla="*/ 2147483647 h 4"/>
                  <a:gd name="T2" fmla="*/ 2147483647 w 8"/>
                  <a:gd name="T3" fmla="*/ 2147483647 h 4"/>
                  <a:gd name="T4" fmla="*/ 2147483647 w 8"/>
                  <a:gd name="T5" fmla="*/ 2147483647 h 4"/>
                  <a:gd name="T6" fmla="*/ 2147483647 w 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4"/>
                    </a:moveTo>
                    <a:lnTo>
                      <a:pt x="2" y="3"/>
                    </a:lnTo>
                    <a:lnTo>
                      <a:pt x="7" y="2"/>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8" name="Freeform 1129"/>
              <p:cNvSpPr>
                <a:spLocks/>
              </p:cNvSpPr>
              <p:nvPr/>
            </p:nvSpPr>
            <p:spPr bwMode="auto">
              <a:xfrm>
                <a:off x="3011489" y="2255250"/>
                <a:ext cx="7639" cy="1910"/>
              </a:xfrm>
              <a:custGeom>
                <a:avLst/>
                <a:gdLst>
                  <a:gd name="T0" fmla="*/ 0 w 8"/>
                  <a:gd name="T1" fmla="*/ 2147483647 h 2"/>
                  <a:gd name="T2" fmla="*/ 0 w 8"/>
                  <a:gd name="T3" fmla="*/ 2147483647 h 2"/>
                  <a:gd name="T4" fmla="*/ 2147483647 w 8"/>
                  <a:gd name="T5" fmla="*/ 2147483647 h 2"/>
                  <a:gd name="T6" fmla="*/ 2147483647 w 8"/>
                  <a:gd name="T7" fmla="*/ 2147483647 h 2"/>
                  <a:gd name="T8" fmla="*/ 2147483647 w 8"/>
                  <a:gd name="T9" fmla="*/ 2147483647 h 2"/>
                  <a:gd name="T10" fmla="*/ 2147483647 w 8"/>
                  <a:gd name="T11" fmla="*/ 2147483647 h 2"/>
                  <a:gd name="T12" fmla="*/ 2147483647 w 8"/>
                  <a:gd name="T13" fmla="*/ 2147483647 h 2"/>
                  <a:gd name="T14" fmla="*/ 2147483647 w 8"/>
                  <a:gd name="T15" fmla="*/ 0 h 2"/>
                  <a:gd name="T16" fmla="*/ 2147483647 w 8"/>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
                    <a:moveTo>
                      <a:pt x="0" y="2"/>
                    </a:moveTo>
                    <a:lnTo>
                      <a:pt x="0" y="2"/>
                    </a:lnTo>
                    <a:lnTo>
                      <a:pt x="2" y="1"/>
                    </a:lnTo>
                    <a:lnTo>
                      <a:pt x="3" y="1"/>
                    </a:lnTo>
                    <a:lnTo>
                      <a:pt x="4" y="2"/>
                    </a:lnTo>
                    <a:lnTo>
                      <a:pt x="5" y="2"/>
                    </a:lnTo>
                    <a:lnTo>
                      <a:pt x="5" y="1"/>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69" name="Freeform 1130"/>
              <p:cNvSpPr>
                <a:spLocks/>
              </p:cNvSpPr>
              <p:nvPr/>
            </p:nvSpPr>
            <p:spPr bwMode="auto">
              <a:xfrm>
                <a:off x="3021038" y="2237108"/>
                <a:ext cx="3819" cy="8593"/>
              </a:xfrm>
              <a:custGeom>
                <a:avLst/>
                <a:gdLst>
                  <a:gd name="T0" fmla="*/ 0 w 4"/>
                  <a:gd name="T1" fmla="*/ 2147483647 h 9"/>
                  <a:gd name="T2" fmla="*/ 0 w 4"/>
                  <a:gd name="T3" fmla="*/ 2147483647 h 9"/>
                  <a:gd name="T4" fmla="*/ 2147483647 w 4"/>
                  <a:gd name="T5" fmla="*/ 2147483647 h 9"/>
                  <a:gd name="T6" fmla="*/ 2147483647 w 4"/>
                  <a:gd name="T7" fmla="*/ 2147483647 h 9"/>
                  <a:gd name="T8" fmla="*/ 2147483647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9"/>
                    </a:moveTo>
                    <a:lnTo>
                      <a:pt x="0" y="9"/>
                    </a:lnTo>
                    <a:lnTo>
                      <a:pt x="3" y="3"/>
                    </a:lnTo>
                    <a:lnTo>
                      <a:pt x="3"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0" name="Freeform 1131"/>
              <p:cNvSpPr>
                <a:spLocks/>
              </p:cNvSpPr>
              <p:nvPr/>
            </p:nvSpPr>
            <p:spPr bwMode="auto">
              <a:xfrm>
                <a:off x="3034406" y="2239972"/>
                <a:ext cx="7639" cy="1910"/>
              </a:xfrm>
              <a:custGeom>
                <a:avLst/>
                <a:gdLst>
                  <a:gd name="T0" fmla="*/ 0 w 8"/>
                  <a:gd name="T1" fmla="*/ 0 h 2"/>
                  <a:gd name="T2" fmla="*/ 0 w 8"/>
                  <a:gd name="T3" fmla="*/ 2147483647 h 2"/>
                  <a:gd name="T4" fmla="*/ 2147483647 w 8"/>
                  <a:gd name="T5" fmla="*/ 2147483647 h 2"/>
                  <a:gd name="T6" fmla="*/ 2147483647 w 8"/>
                  <a:gd name="T7" fmla="*/ 2147483647 h 2"/>
                  <a:gd name="T8" fmla="*/ 2147483647 w 8"/>
                  <a:gd name="T9" fmla="*/ 2147483647 h 2"/>
                  <a:gd name="T10" fmla="*/ 2147483647 w 8"/>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
                    <a:moveTo>
                      <a:pt x="0" y="0"/>
                    </a:moveTo>
                    <a:lnTo>
                      <a:pt x="0" y="1"/>
                    </a:lnTo>
                    <a:lnTo>
                      <a:pt x="2" y="2"/>
                    </a:lnTo>
                    <a:lnTo>
                      <a:pt x="5" y="1"/>
                    </a:lnTo>
                    <a:lnTo>
                      <a:pt x="7" y="1"/>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1" name="Freeform 1132"/>
              <p:cNvSpPr>
                <a:spLocks/>
              </p:cNvSpPr>
              <p:nvPr/>
            </p:nvSpPr>
            <p:spPr bwMode="auto">
              <a:xfrm>
                <a:off x="3050639" y="2245701"/>
                <a:ext cx="5729" cy="5729"/>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0"/>
                    </a:moveTo>
                    <a:lnTo>
                      <a:pt x="0" y="0"/>
                    </a:lnTo>
                    <a:lnTo>
                      <a:pt x="2" y="1"/>
                    </a:lnTo>
                    <a:lnTo>
                      <a:pt x="4" y="1"/>
                    </a:lnTo>
                    <a:lnTo>
                      <a:pt x="5" y="2"/>
                    </a:lnTo>
                    <a:lnTo>
                      <a:pt x="5" y="3"/>
                    </a:lnTo>
                    <a:lnTo>
                      <a:pt x="5" y="5"/>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2" name="Freeform 1133"/>
              <p:cNvSpPr>
                <a:spLocks/>
              </p:cNvSpPr>
              <p:nvPr/>
            </p:nvSpPr>
            <p:spPr bwMode="auto">
              <a:xfrm>
                <a:off x="3062097" y="2244747"/>
                <a:ext cx="5729" cy="6684"/>
              </a:xfrm>
              <a:custGeom>
                <a:avLst/>
                <a:gdLst>
                  <a:gd name="T0" fmla="*/ 0 w 6"/>
                  <a:gd name="T1" fmla="*/ 2147483647 h 7"/>
                  <a:gd name="T2" fmla="*/ 0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7">
                    <a:moveTo>
                      <a:pt x="0" y="7"/>
                    </a:moveTo>
                    <a:lnTo>
                      <a:pt x="0" y="6"/>
                    </a:lnTo>
                    <a:lnTo>
                      <a:pt x="1" y="4"/>
                    </a:lnTo>
                    <a:lnTo>
                      <a:pt x="1" y="3"/>
                    </a:lnTo>
                    <a:lnTo>
                      <a:pt x="1" y="2"/>
                    </a:lnTo>
                    <a:lnTo>
                      <a:pt x="4" y="2"/>
                    </a:lnTo>
                    <a:lnTo>
                      <a:pt x="5"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3" name="Freeform 1134"/>
              <p:cNvSpPr>
                <a:spLocks/>
              </p:cNvSpPr>
              <p:nvPr/>
            </p:nvSpPr>
            <p:spPr bwMode="auto">
              <a:xfrm>
                <a:off x="3073555" y="2236153"/>
                <a:ext cx="8593" cy="3819"/>
              </a:xfrm>
              <a:custGeom>
                <a:avLst/>
                <a:gdLst>
                  <a:gd name="T0" fmla="*/ 0 w 9"/>
                  <a:gd name="T1" fmla="*/ 2147483647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2" y="4"/>
                    </a:lnTo>
                    <a:lnTo>
                      <a:pt x="3" y="2"/>
                    </a:lnTo>
                    <a:lnTo>
                      <a:pt x="4" y="1"/>
                    </a:lnTo>
                    <a:lnTo>
                      <a:pt x="5"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4" name="Freeform 1135"/>
              <p:cNvSpPr>
                <a:spLocks/>
              </p:cNvSpPr>
              <p:nvPr/>
            </p:nvSpPr>
            <p:spPr bwMode="auto">
              <a:xfrm>
                <a:off x="3082149" y="2241882"/>
                <a:ext cx="7639" cy="3819"/>
              </a:xfrm>
              <a:custGeom>
                <a:avLst/>
                <a:gdLst>
                  <a:gd name="T0" fmla="*/ 0 w 8"/>
                  <a:gd name="T1" fmla="*/ 0 h 4"/>
                  <a:gd name="T2" fmla="*/ 0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0"/>
                    </a:lnTo>
                    <a:lnTo>
                      <a:pt x="1" y="1"/>
                    </a:lnTo>
                    <a:lnTo>
                      <a:pt x="5" y="3"/>
                    </a:lnTo>
                    <a:lnTo>
                      <a:pt x="8"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5" name="Freeform 1136"/>
              <p:cNvSpPr>
                <a:spLocks/>
              </p:cNvSpPr>
              <p:nvPr/>
            </p:nvSpPr>
            <p:spPr bwMode="auto">
              <a:xfrm>
                <a:off x="3098382" y="2246657"/>
                <a:ext cx="5729" cy="6684"/>
              </a:xfrm>
              <a:custGeom>
                <a:avLst/>
                <a:gdLst>
                  <a:gd name="T0" fmla="*/ 0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2" y="2"/>
                    </a:lnTo>
                    <a:lnTo>
                      <a:pt x="5" y="4"/>
                    </a:lnTo>
                    <a:lnTo>
                      <a:pt x="5" y="5"/>
                    </a:lnTo>
                    <a:lnTo>
                      <a:pt x="6" y="6"/>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6" name="Freeform 1137"/>
              <p:cNvSpPr>
                <a:spLocks/>
              </p:cNvSpPr>
              <p:nvPr/>
            </p:nvSpPr>
            <p:spPr bwMode="auto">
              <a:xfrm>
                <a:off x="3104111" y="2259069"/>
                <a:ext cx="4774" cy="8594"/>
              </a:xfrm>
              <a:custGeom>
                <a:avLst/>
                <a:gdLst>
                  <a:gd name="T0" fmla="*/ 2147483647 w 5"/>
                  <a:gd name="T1" fmla="*/ 0 h 9"/>
                  <a:gd name="T2" fmla="*/ 2147483647 w 5"/>
                  <a:gd name="T3" fmla="*/ 2147483647 h 9"/>
                  <a:gd name="T4" fmla="*/ 0 w 5"/>
                  <a:gd name="T5" fmla="*/ 2147483647 h 9"/>
                  <a:gd name="T6" fmla="*/ 2147483647 w 5"/>
                  <a:gd name="T7" fmla="*/ 2147483647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0"/>
                    </a:moveTo>
                    <a:lnTo>
                      <a:pt x="1" y="2"/>
                    </a:lnTo>
                    <a:lnTo>
                      <a:pt x="0" y="4"/>
                    </a:lnTo>
                    <a:lnTo>
                      <a:pt x="1" y="5"/>
                    </a:lnTo>
                    <a:lnTo>
                      <a:pt x="3" y="8"/>
                    </a:lnTo>
                    <a:lnTo>
                      <a:pt x="5"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7" name="Freeform 1138"/>
              <p:cNvSpPr>
                <a:spLocks/>
              </p:cNvSpPr>
              <p:nvPr/>
            </p:nvSpPr>
            <p:spPr bwMode="auto">
              <a:xfrm>
                <a:off x="3117479" y="2261934"/>
                <a:ext cx="7639" cy="955"/>
              </a:xfrm>
              <a:custGeom>
                <a:avLst/>
                <a:gdLst>
                  <a:gd name="T0" fmla="*/ 0 w 8"/>
                  <a:gd name="T1" fmla="*/ 2147483647 h 1"/>
                  <a:gd name="T2" fmla="*/ 0 w 8"/>
                  <a:gd name="T3" fmla="*/ 2147483647 h 1"/>
                  <a:gd name="T4" fmla="*/ 2147483647 w 8"/>
                  <a:gd name="T5" fmla="*/ 2147483647 h 1"/>
                  <a:gd name="T6" fmla="*/ 2147483647 w 8"/>
                  <a:gd name="T7" fmla="*/ 0 h 1"/>
                  <a:gd name="T8" fmla="*/ 2147483647 w 8"/>
                  <a:gd name="T9" fmla="*/ 0 h 1"/>
                  <a:gd name="T10" fmla="*/ 2147483647 w 8"/>
                  <a:gd name="T11" fmla="*/ 0 h 1"/>
                  <a:gd name="T12" fmla="*/ 2147483647 w 8"/>
                  <a:gd name="T13" fmla="*/ 2147483647 h 1"/>
                  <a:gd name="T14" fmla="*/ 2147483647 w 8"/>
                  <a:gd name="T15" fmla="*/ 2147483647 h 1"/>
                  <a:gd name="T16" fmla="*/ 2147483647 w 8"/>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
                    <a:moveTo>
                      <a:pt x="0" y="1"/>
                    </a:moveTo>
                    <a:lnTo>
                      <a:pt x="0" y="1"/>
                    </a:lnTo>
                    <a:lnTo>
                      <a:pt x="1" y="1"/>
                    </a:lnTo>
                    <a:lnTo>
                      <a:pt x="2" y="0"/>
                    </a:lnTo>
                    <a:lnTo>
                      <a:pt x="3" y="0"/>
                    </a:lnTo>
                    <a:lnTo>
                      <a:pt x="5" y="1"/>
                    </a:lnTo>
                    <a:lnTo>
                      <a:pt x="6" y="1"/>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8" name="Freeform 1139"/>
              <p:cNvSpPr>
                <a:spLocks/>
              </p:cNvSpPr>
              <p:nvPr/>
            </p:nvSpPr>
            <p:spPr bwMode="auto">
              <a:xfrm>
                <a:off x="3132756" y="2253340"/>
                <a:ext cx="7639" cy="4775"/>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0 h 5"/>
                  <a:gd name="T12" fmla="*/ 2147483647 w 8"/>
                  <a:gd name="T13" fmla="*/ 2147483647 h 5"/>
                  <a:gd name="T14" fmla="*/ 2147483647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
                    <a:moveTo>
                      <a:pt x="0" y="5"/>
                    </a:moveTo>
                    <a:lnTo>
                      <a:pt x="2" y="4"/>
                    </a:lnTo>
                    <a:lnTo>
                      <a:pt x="3" y="3"/>
                    </a:lnTo>
                    <a:lnTo>
                      <a:pt x="4" y="2"/>
                    </a:lnTo>
                    <a:lnTo>
                      <a:pt x="6" y="2"/>
                    </a:lnTo>
                    <a:lnTo>
                      <a:pt x="7" y="0"/>
                    </a:lnTo>
                    <a:lnTo>
                      <a:pt x="7" y="2"/>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79" name="Freeform 1140"/>
              <p:cNvSpPr>
                <a:spLocks/>
              </p:cNvSpPr>
              <p:nvPr/>
            </p:nvSpPr>
            <p:spPr bwMode="auto">
              <a:xfrm>
                <a:off x="3147079" y="2250476"/>
                <a:ext cx="7639" cy="5729"/>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6">
                    <a:moveTo>
                      <a:pt x="0" y="6"/>
                    </a:moveTo>
                    <a:lnTo>
                      <a:pt x="2" y="6"/>
                    </a:lnTo>
                    <a:lnTo>
                      <a:pt x="3" y="5"/>
                    </a:lnTo>
                    <a:lnTo>
                      <a:pt x="4" y="3"/>
                    </a:lnTo>
                    <a:lnTo>
                      <a:pt x="5" y="2"/>
                    </a:lnTo>
                    <a:lnTo>
                      <a:pt x="7"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0" name="Freeform 1141"/>
              <p:cNvSpPr>
                <a:spLocks/>
              </p:cNvSpPr>
              <p:nvPr/>
            </p:nvSpPr>
            <p:spPr bwMode="auto">
              <a:xfrm>
                <a:off x="3153763" y="2234243"/>
                <a:ext cx="955" cy="7639"/>
              </a:xfrm>
              <a:custGeom>
                <a:avLst/>
                <a:gdLst>
                  <a:gd name="T0" fmla="*/ 2147483647 w 1"/>
                  <a:gd name="T1" fmla="*/ 2147483647 h 8"/>
                  <a:gd name="T2" fmla="*/ 2147483647 w 1"/>
                  <a:gd name="T3" fmla="*/ 2147483647 h 8"/>
                  <a:gd name="T4" fmla="*/ 2147483647 w 1"/>
                  <a:gd name="T5" fmla="*/ 2147483647 h 8"/>
                  <a:gd name="T6" fmla="*/ 2147483647 w 1"/>
                  <a:gd name="T7" fmla="*/ 2147483647 h 8"/>
                  <a:gd name="T8" fmla="*/ 2147483647 w 1"/>
                  <a:gd name="T9" fmla="*/ 2147483647 h 8"/>
                  <a:gd name="T10" fmla="*/ 2147483647 w 1"/>
                  <a:gd name="T11" fmla="*/ 0 h 8"/>
                  <a:gd name="T12" fmla="*/ 0 w 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8">
                    <a:moveTo>
                      <a:pt x="1" y="8"/>
                    </a:moveTo>
                    <a:lnTo>
                      <a:pt x="1" y="8"/>
                    </a:lnTo>
                    <a:lnTo>
                      <a:pt x="1" y="4"/>
                    </a:lnTo>
                    <a:lnTo>
                      <a:pt x="1" y="2"/>
                    </a:lnTo>
                    <a:lnTo>
                      <a:pt x="1"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1" name="Freeform 1142"/>
              <p:cNvSpPr>
                <a:spLocks/>
              </p:cNvSpPr>
              <p:nvPr/>
            </p:nvSpPr>
            <p:spPr bwMode="auto">
              <a:xfrm>
                <a:off x="3146124" y="2218965"/>
                <a:ext cx="4774" cy="7639"/>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0 w 5"/>
                  <a:gd name="T9" fmla="*/ 2147483647 h 8"/>
                  <a:gd name="T10" fmla="*/ 0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5" y="8"/>
                    </a:moveTo>
                    <a:lnTo>
                      <a:pt x="5" y="5"/>
                    </a:lnTo>
                    <a:lnTo>
                      <a:pt x="4" y="3"/>
                    </a:lnTo>
                    <a:lnTo>
                      <a:pt x="1"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2" name="Freeform 1143"/>
              <p:cNvSpPr>
                <a:spLocks/>
              </p:cNvSpPr>
              <p:nvPr/>
            </p:nvSpPr>
            <p:spPr bwMode="auto">
              <a:xfrm>
                <a:off x="3141350" y="2201778"/>
                <a:ext cx="2865" cy="8594"/>
              </a:xfrm>
              <a:custGeom>
                <a:avLst/>
                <a:gdLst>
                  <a:gd name="T0" fmla="*/ 2147483647 w 3"/>
                  <a:gd name="T1" fmla="*/ 2147483647 h 9"/>
                  <a:gd name="T2" fmla="*/ 2147483647 w 3"/>
                  <a:gd name="T3" fmla="*/ 2147483647 h 9"/>
                  <a:gd name="T4" fmla="*/ 2147483647 w 3"/>
                  <a:gd name="T5" fmla="*/ 2147483647 h 9"/>
                  <a:gd name="T6" fmla="*/ 2147483647 w 3"/>
                  <a:gd name="T7" fmla="*/ 2147483647 h 9"/>
                  <a:gd name="T8" fmla="*/ 0 w 3"/>
                  <a:gd name="T9" fmla="*/ 2147483647 h 9"/>
                  <a:gd name="T10" fmla="*/ 2147483647 w 3"/>
                  <a:gd name="T11" fmla="*/ 2147483647 h 9"/>
                  <a:gd name="T12" fmla="*/ 2147483647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9"/>
                    </a:moveTo>
                    <a:lnTo>
                      <a:pt x="3" y="9"/>
                    </a:lnTo>
                    <a:lnTo>
                      <a:pt x="3" y="8"/>
                    </a:lnTo>
                    <a:lnTo>
                      <a:pt x="3" y="7"/>
                    </a:lnTo>
                    <a:lnTo>
                      <a:pt x="0" y="5"/>
                    </a:lnTo>
                    <a:lnTo>
                      <a:pt x="2" y="5"/>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3" name="Freeform 1144"/>
              <p:cNvSpPr>
                <a:spLocks/>
              </p:cNvSpPr>
              <p:nvPr/>
            </p:nvSpPr>
            <p:spPr bwMode="auto">
              <a:xfrm>
                <a:off x="3135621" y="2190320"/>
                <a:ext cx="4775" cy="3819"/>
              </a:xfrm>
              <a:custGeom>
                <a:avLst/>
                <a:gdLst>
                  <a:gd name="T0" fmla="*/ 2147483647 w 5"/>
                  <a:gd name="T1" fmla="*/ 2147483647 h 4"/>
                  <a:gd name="T2" fmla="*/ 2147483647 w 5"/>
                  <a:gd name="T3" fmla="*/ 2147483647 h 4"/>
                  <a:gd name="T4" fmla="*/ 0 w 5"/>
                  <a:gd name="T5" fmla="*/ 0 h 4"/>
                  <a:gd name="T6" fmla="*/ 0 60000 65536"/>
                  <a:gd name="T7" fmla="*/ 0 60000 65536"/>
                  <a:gd name="T8" fmla="*/ 0 60000 65536"/>
                </a:gdLst>
                <a:ahLst/>
                <a:cxnLst>
                  <a:cxn ang="T6">
                    <a:pos x="T0" y="T1"/>
                  </a:cxn>
                  <a:cxn ang="T7">
                    <a:pos x="T2" y="T3"/>
                  </a:cxn>
                  <a:cxn ang="T8">
                    <a:pos x="T4" y="T5"/>
                  </a:cxn>
                </a:cxnLst>
                <a:rect l="0" t="0" r="r" b="b"/>
                <a:pathLst>
                  <a:path w="5" h="4">
                    <a:moveTo>
                      <a:pt x="5" y="4"/>
                    </a:moveTo>
                    <a:lnTo>
                      <a:pt x="5"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4" name="Freeform 1145"/>
              <p:cNvSpPr>
                <a:spLocks/>
              </p:cNvSpPr>
              <p:nvPr/>
            </p:nvSpPr>
            <p:spPr bwMode="auto">
              <a:xfrm>
                <a:off x="2557933" y="2784240"/>
                <a:ext cx="5729" cy="8594"/>
              </a:xfrm>
              <a:custGeom>
                <a:avLst/>
                <a:gdLst>
                  <a:gd name="T0" fmla="*/ 0 w 6"/>
                  <a:gd name="T1" fmla="*/ 0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0"/>
                    </a:moveTo>
                    <a:lnTo>
                      <a:pt x="3" y="3"/>
                    </a:lnTo>
                    <a:lnTo>
                      <a:pt x="4" y="4"/>
                    </a:lnTo>
                    <a:lnTo>
                      <a:pt x="5" y="7"/>
                    </a:lnTo>
                    <a:lnTo>
                      <a:pt x="6"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5" name="Freeform 1146"/>
              <p:cNvSpPr>
                <a:spLocks/>
              </p:cNvSpPr>
              <p:nvPr/>
            </p:nvSpPr>
            <p:spPr bwMode="auto">
              <a:xfrm>
                <a:off x="2572256" y="2790925"/>
                <a:ext cx="5729" cy="2864"/>
              </a:xfrm>
              <a:custGeom>
                <a:avLst/>
                <a:gdLst>
                  <a:gd name="T0" fmla="*/ 0 w 6"/>
                  <a:gd name="T1" fmla="*/ 2147483647 h 3"/>
                  <a:gd name="T2" fmla="*/ 2147483647 w 6"/>
                  <a:gd name="T3" fmla="*/ 2147483647 h 3"/>
                  <a:gd name="T4" fmla="*/ 2147483647 w 6"/>
                  <a:gd name="T5" fmla="*/ 2147483647 h 3"/>
                  <a:gd name="T6" fmla="*/ 2147483647 w 6"/>
                  <a:gd name="T7" fmla="*/ 2147483647 h 3"/>
                  <a:gd name="T8" fmla="*/ 2147483647 w 6"/>
                  <a:gd name="T9" fmla="*/ 0 h 3"/>
                  <a:gd name="T10" fmla="*/ 2147483647 w 6"/>
                  <a:gd name="T11" fmla="*/ 0 h 3"/>
                  <a:gd name="T12" fmla="*/ 2147483647 w 6"/>
                  <a:gd name="T13" fmla="*/ 0 h 3"/>
                  <a:gd name="T14" fmla="*/ 2147483647 w 6"/>
                  <a:gd name="T15" fmla="*/ 2147483647 h 3"/>
                  <a:gd name="T16" fmla="*/ 2147483647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
                    <a:moveTo>
                      <a:pt x="0" y="3"/>
                    </a:moveTo>
                    <a:lnTo>
                      <a:pt x="2" y="2"/>
                    </a:lnTo>
                    <a:lnTo>
                      <a:pt x="4" y="2"/>
                    </a:lnTo>
                    <a:lnTo>
                      <a:pt x="4" y="1"/>
                    </a:lnTo>
                    <a:lnTo>
                      <a:pt x="2" y="0"/>
                    </a:lnTo>
                    <a:lnTo>
                      <a:pt x="4" y="0"/>
                    </a:lnTo>
                    <a:lnTo>
                      <a:pt x="5" y="0"/>
                    </a:lnTo>
                    <a:lnTo>
                      <a:pt x="5"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6" name="Freeform 1147"/>
              <p:cNvSpPr>
                <a:spLocks/>
              </p:cNvSpPr>
              <p:nvPr/>
            </p:nvSpPr>
            <p:spPr bwMode="auto">
              <a:xfrm>
                <a:off x="2586579" y="2783286"/>
                <a:ext cx="5729" cy="4774"/>
              </a:xfrm>
              <a:custGeom>
                <a:avLst/>
                <a:gdLst>
                  <a:gd name="T0" fmla="*/ 0 w 6"/>
                  <a:gd name="T1" fmla="*/ 2147483647 h 5"/>
                  <a:gd name="T2" fmla="*/ 2147483647 w 6"/>
                  <a:gd name="T3" fmla="*/ 2147483647 h 5"/>
                  <a:gd name="T4" fmla="*/ 2147483647 w 6"/>
                  <a:gd name="T5" fmla="*/ 2147483647 h 5"/>
                  <a:gd name="T6" fmla="*/ 2147483647 w 6"/>
                  <a:gd name="T7" fmla="*/ 2147483647 h 5"/>
                  <a:gd name="T8" fmla="*/ 2147483647 w 6"/>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0" y="5"/>
                    </a:moveTo>
                    <a:lnTo>
                      <a:pt x="2" y="5"/>
                    </a:lnTo>
                    <a:lnTo>
                      <a:pt x="5" y="4"/>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7" name="Freeform 1148"/>
              <p:cNvSpPr>
                <a:spLocks/>
              </p:cNvSpPr>
              <p:nvPr/>
            </p:nvSpPr>
            <p:spPr bwMode="auto">
              <a:xfrm>
                <a:off x="2597082" y="2787105"/>
                <a:ext cx="6684" cy="5729"/>
              </a:xfrm>
              <a:custGeom>
                <a:avLst/>
                <a:gdLst>
                  <a:gd name="T0" fmla="*/ 0 w 7"/>
                  <a:gd name="T1" fmla="*/ 0 h 6"/>
                  <a:gd name="T2" fmla="*/ 2147483647 w 7"/>
                  <a:gd name="T3" fmla="*/ 0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0" y="0"/>
                    </a:moveTo>
                    <a:lnTo>
                      <a:pt x="1" y="0"/>
                    </a:lnTo>
                    <a:lnTo>
                      <a:pt x="3" y="1"/>
                    </a:lnTo>
                    <a:lnTo>
                      <a:pt x="5" y="4"/>
                    </a:lnTo>
                    <a:lnTo>
                      <a:pt x="6" y="5"/>
                    </a:lnTo>
                    <a:lnTo>
                      <a:pt x="7"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8" name="Freeform 1149"/>
              <p:cNvSpPr>
                <a:spLocks/>
              </p:cNvSpPr>
              <p:nvPr/>
            </p:nvSpPr>
            <p:spPr bwMode="auto">
              <a:xfrm>
                <a:off x="2610450" y="2796654"/>
                <a:ext cx="9549" cy="955"/>
              </a:xfrm>
              <a:custGeom>
                <a:avLst/>
                <a:gdLst>
                  <a:gd name="T0" fmla="*/ 0 w 10"/>
                  <a:gd name="T1" fmla="*/ 0 h 1"/>
                  <a:gd name="T2" fmla="*/ 2147483647 w 10"/>
                  <a:gd name="T3" fmla="*/ 0 h 1"/>
                  <a:gd name="T4" fmla="*/ 2147483647 w 10"/>
                  <a:gd name="T5" fmla="*/ 0 h 1"/>
                  <a:gd name="T6" fmla="*/ 2147483647 w 10"/>
                  <a:gd name="T7" fmla="*/ 0 h 1"/>
                  <a:gd name="T8" fmla="*/ 2147483647 w 10"/>
                  <a:gd name="T9" fmla="*/ 2147483647 h 1"/>
                  <a:gd name="T10" fmla="*/ 2147483647 w 10"/>
                  <a:gd name="T11" fmla="*/ 2147483647 h 1"/>
                  <a:gd name="T12" fmla="*/ 2147483647 w 10"/>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
                    <a:moveTo>
                      <a:pt x="0" y="0"/>
                    </a:moveTo>
                    <a:lnTo>
                      <a:pt x="2" y="0"/>
                    </a:lnTo>
                    <a:lnTo>
                      <a:pt x="3" y="0"/>
                    </a:lnTo>
                    <a:lnTo>
                      <a:pt x="5" y="1"/>
                    </a:lnTo>
                    <a:lnTo>
                      <a:pt x="8" y="1"/>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89" name="Freeform 1150"/>
              <p:cNvSpPr>
                <a:spLocks/>
              </p:cNvSpPr>
              <p:nvPr/>
            </p:nvSpPr>
            <p:spPr bwMode="auto">
              <a:xfrm>
                <a:off x="2628592" y="2792834"/>
                <a:ext cx="6684" cy="4774"/>
              </a:xfrm>
              <a:custGeom>
                <a:avLst/>
                <a:gdLst>
                  <a:gd name="T0" fmla="*/ 0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0 h 5"/>
                  <a:gd name="T12" fmla="*/ 2147483647 w 7"/>
                  <a:gd name="T13" fmla="*/ 0 h 5"/>
                  <a:gd name="T14" fmla="*/ 2147483647 w 7"/>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5">
                    <a:moveTo>
                      <a:pt x="0" y="4"/>
                    </a:moveTo>
                    <a:lnTo>
                      <a:pt x="1" y="5"/>
                    </a:lnTo>
                    <a:lnTo>
                      <a:pt x="2" y="4"/>
                    </a:lnTo>
                    <a:lnTo>
                      <a:pt x="3" y="2"/>
                    </a:lnTo>
                    <a:lnTo>
                      <a:pt x="5" y="1"/>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0" name="Freeform 1151"/>
              <p:cNvSpPr>
                <a:spLocks/>
              </p:cNvSpPr>
              <p:nvPr/>
            </p:nvSpPr>
            <p:spPr bwMode="auto">
              <a:xfrm>
                <a:off x="2643870" y="2788060"/>
                <a:ext cx="6684" cy="5729"/>
              </a:xfrm>
              <a:custGeom>
                <a:avLst/>
                <a:gdLst>
                  <a:gd name="T0" fmla="*/ 0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0" y="6"/>
                    </a:moveTo>
                    <a:lnTo>
                      <a:pt x="1" y="6"/>
                    </a:lnTo>
                    <a:lnTo>
                      <a:pt x="2" y="6"/>
                    </a:lnTo>
                    <a:lnTo>
                      <a:pt x="3" y="5"/>
                    </a:lnTo>
                    <a:lnTo>
                      <a:pt x="5" y="3"/>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1" name="Freeform 1152"/>
              <p:cNvSpPr>
                <a:spLocks/>
              </p:cNvSpPr>
              <p:nvPr/>
            </p:nvSpPr>
            <p:spPr bwMode="auto">
              <a:xfrm>
                <a:off x="2657238" y="2786150"/>
                <a:ext cx="8593" cy="1910"/>
              </a:xfrm>
              <a:custGeom>
                <a:avLst/>
                <a:gdLst>
                  <a:gd name="T0" fmla="*/ 0 w 9"/>
                  <a:gd name="T1" fmla="*/ 0 h 2"/>
                  <a:gd name="T2" fmla="*/ 0 w 9"/>
                  <a:gd name="T3" fmla="*/ 2147483647 h 2"/>
                  <a:gd name="T4" fmla="*/ 2147483647 w 9"/>
                  <a:gd name="T5" fmla="*/ 2147483647 h 2"/>
                  <a:gd name="T6" fmla="*/ 2147483647 w 9"/>
                  <a:gd name="T7" fmla="*/ 2147483647 h 2"/>
                  <a:gd name="T8" fmla="*/ 2147483647 w 9"/>
                  <a:gd name="T9" fmla="*/ 2147483647 h 2"/>
                  <a:gd name="T10" fmla="*/ 2147483647 w 9"/>
                  <a:gd name="T11" fmla="*/ 2147483647 h 2"/>
                  <a:gd name="T12" fmla="*/ 2147483647 w 9"/>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0" y="0"/>
                    </a:moveTo>
                    <a:lnTo>
                      <a:pt x="0" y="1"/>
                    </a:lnTo>
                    <a:lnTo>
                      <a:pt x="3" y="1"/>
                    </a:lnTo>
                    <a:lnTo>
                      <a:pt x="6" y="2"/>
                    </a:lnTo>
                    <a:lnTo>
                      <a:pt x="8" y="2"/>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2" name="Freeform 1153"/>
              <p:cNvSpPr>
                <a:spLocks/>
              </p:cNvSpPr>
              <p:nvPr/>
            </p:nvSpPr>
            <p:spPr bwMode="auto">
              <a:xfrm>
                <a:off x="2657238" y="2772782"/>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6" y="6"/>
                    </a:moveTo>
                    <a:lnTo>
                      <a:pt x="5" y="6"/>
                    </a:lnTo>
                    <a:lnTo>
                      <a:pt x="3" y="3"/>
                    </a:lnTo>
                    <a:lnTo>
                      <a:pt x="4" y="1"/>
                    </a:lnTo>
                    <a:lnTo>
                      <a:pt x="3"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3" name="Freeform 1154"/>
              <p:cNvSpPr>
                <a:spLocks/>
              </p:cNvSpPr>
              <p:nvPr/>
            </p:nvSpPr>
            <p:spPr bwMode="auto">
              <a:xfrm>
                <a:off x="2660102" y="2760369"/>
                <a:ext cx="5729" cy="6684"/>
              </a:xfrm>
              <a:custGeom>
                <a:avLst/>
                <a:gdLst>
                  <a:gd name="T0" fmla="*/ 0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0" y="6"/>
                    </a:moveTo>
                    <a:lnTo>
                      <a:pt x="1" y="7"/>
                    </a:lnTo>
                    <a:lnTo>
                      <a:pt x="2" y="6"/>
                    </a:lnTo>
                    <a:lnTo>
                      <a:pt x="5"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4" name="Freeform 1155"/>
              <p:cNvSpPr>
                <a:spLocks/>
              </p:cNvSpPr>
              <p:nvPr/>
            </p:nvSpPr>
            <p:spPr bwMode="auto">
              <a:xfrm>
                <a:off x="2660102" y="2746046"/>
                <a:ext cx="955" cy="8594"/>
              </a:xfrm>
              <a:custGeom>
                <a:avLst/>
                <a:gdLst>
                  <a:gd name="T0" fmla="*/ 2147483647 w 1"/>
                  <a:gd name="T1" fmla="*/ 2147483647 h 9"/>
                  <a:gd name="T2" fmla="*/ 2147483647 w 1"/>
                  <a:gd name="T3" fmla="*/ 2147483647 h 9"/>
                  <a:gd name="T4" fmla="*/ 0 w 1"/>
                  <a:gd name="T5" fmla="*/ 2147483647 h 9"/>
                  <a:gd name="T6" fmla="*/ 2147483647 w 1"/>
                  <a:gd name="T7" fmla="*/ 2147483647 h 9"/>
                  <a:gd name="T8" fmla="*/ 2147483647 w 1"/>
                  <a:gd name="T9" fmla="*/ 2147483647 h 9"/>
                  <a:gd name="T10" fmla="*/ 0 w 1"/>
                  <a:gd name="T11" fmla="*/ 2147483647 h 9"/>
                  <a:gd name="T12" fmla="*/ 0 w 1"/>
                  <a:gd name="T13" fmla="*/ 2147483647 h 9"/>
                  <a:gd name="T14" fmla="*/ 0 w 1"/>
                  <a:gd name="T15" fmla="*/ 0 h 9"/>
                  <a:gd name="T16" fmla="*/ 0 w 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9">
                    <a:moveTo>
                      <a:pt x="1" y="9"/>
                    </a:moveTo>
                    <a:lnTo>
                      <a:pt x="1" y="9"/>
                    </a:lnTo>
                    <a:lnTo>
                      <a:pt x="0" y="7"/>
                    </a:lnTo>
                    <a:lnTo>
                      <a:pt x="1" y="6"/>
                    </a:lnTo>
                    <a:lnTo>
                      <a:pt x="1" y="5"/>
                    </a:lnTo>
                    <a:lnTo>
                      <a:pt x="0"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5" name="Freeform 1156"/>
              <p:cNvSpPr>
                <a:spLocks/>
              </p:cNvSpPr>
              <p:nvPr/>
            </p:nvSpPr>
            <p:spPr bwMode="auto">
              <a:xfrm>
                <a:off x="2651509" y="2730768"/>
                <a:ext cx="2864" cy="9549"/>
              </a:xfrm>
              <a:custGeom>
                <a:avLst/>
                <a:gdLst>
                  <a:gd name="T0" fmla="*/ 2147483647 w 3"/>
                  <a:gd name="T1" fmla="*/ 2147483647 h 10"/>
                  <a:gd name="T2" fmla="*/ 2147483647 w 3"/>
                  <a:gd name="T3" fmla="*/ 2147483647 h 10"/>
                  <a:gd name="T4" fmla="*/ 0 w 3"/>
                  <a:gd name="T5" fmla="*/ 2147483647 h 10"/>
                  <a:gd name="T6" fmla="*/ 0 w 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0">
                    <a:moveTo>
                      <a:pt x="3" y="10"/>
                    </a:moveTo>
                    <a:lnTo>
                      <a:pt x="1" y="6"/>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6" name="Freeform 1157"/>
              <p:cNvSpPr>
                <a:spLocks/>
              </p:cNvSpPr>
              <p:nvPr/>
            </p:nvSpPr>
            <p:spPr bwMode="auto">
              <a:xfrm>
                <a:off x="2652463" y="2715491"/>
                <a:ext cx="3819" cy="6684"/>
              </a:xfrm>
              <a:custGeom>
                <a:avLst/>
                <a:gdLst>
                  <a:gd name="T0" fmla="*/ 2147483647 w 4"/>
                  <a:gd name="T1" fmla="*/ 2147483647 h 7"/>
                  <a:gd name="T2" fmla="*/ 0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2147483647 w 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2" y="7"/>
                    </a:moveTo>
                    <a:lnTo>
                      <a:pt x="0" y="6"/>
                    </a:lnTo>
                    <a:lnTo>
                      <a:pt x="2" y="5"/>
                    </a:lnTo>
                    <a:lnTo>
                      <a:pt x="3" y="5"/>
                    </a:lnTo>
                    <a:lnTo>
                      <a:pt x="4" y="4"/>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7" name="Freeform 1158"/>
              <p:cNvSpPr>
                <a:spLocks/>
              </p:cNvSpPr>
              <p:nvPr/>
            </p:nvSpPr>
            <p:spPr bwMode="auto">
              <a:xfrm>
                <a:off x="2665831" y="2705942"/>
                <a:ext cx="1910" cy="8594"/>
              </a:xfrm>
              <a:custGeom>
                <a:avLst/>
                <a:gdLst>
                  <a:gd name="T0" fmla="*/ 0 w 2"/>
                  <a:gd name="T1" fmla="*/ 2147483647 h 9"/>
                  <a:gd name="T2" fmla="*/ 2147483647 w 2"/>
                  <a:gd name="T3" fmla="*/ 2147483647 h 9"/>
                  <a:gd name="T4" fmla="*/ 2147483647 w 2"/>
                  <a:gd name="T5" fmla="*/ 2147483647 h 9"/>
                  <a:gd name="T6" fmla="*/ 2147483647 w 2"/>
                  <a:gd name="T7" fmla="*/ 2147483647 h 9"/>
                  <a:gd name="T8" fmla="*/ 2147483647 w 2"/>
                  <a:gd name="T9" fmla="*/ 2147483647 h 9"/>
                  <a:gd name="T10" fmla="*/ 2147483647 w 2"/>
                  <a:gd name="T11" fmla="*/ 2147483647 h 9"/>
                  <a:gd name="T12" fmla="*/ 2147483647 w 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0" y="9"/>
                    </a:moveTo>
                    <a:lnTo>
                      <a:pt x="1" y="9"/>
                    </a:lnTo>
                    <a:lnTo>
                      <a:pt x="2" y="6"/>
                    </a:lnTo>
                    <a:lnTo>
                      <a:pt x="2" y="5"/>
                    </a:lnTo>
                    <a:lnTo>
                      <a:pt x="1" y="4"/>
                    </a:lnTo>
                    <a:lnTo>
                      <a:pt x="1" y="3"/>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8" name="Freeform 1159"/>
              <p:cNvSpPr>
                <a:spLocks/>
              </p:cNvSpPr>
              <p:nvPr/>
            </p:nvSpPr>
            <p:spPr bwMode="auto">
              <a:xfrm>
                <a:off x="2671561" y="2694484"/>
                <a:ext cx="4775" cy="5729"/>
              </a:xfrm>
              <a:custGeom>
                <a:avLst/>
                <a:gdLst>
                  <a:gd name="T0" fmla="*/ 0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0" y="4"/>
                    </a:moveTo>
                    <a:lnTo>
                      <a:pt x="1" y="4"/>
                    </a:lnTo>
                    <a:lnTo>
                      <a:pt x="2" y="6"/>
                    </a:lnTo>
                    <a:lnTo>
                      <a:pt x="4" y="6"/>
                    </a:lnTo>
                    <a:lnTo>
                      <a:pt x="4" y="5"/>
                    </a:lnTo>
                    <a:lnTo>
                      <a:pt x="4" y="4"/>
                    </a:lnTo>
                    <a:lnTo>
                      <a:pt x="5"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899" name="Freeform 1160"/>
              <p:cNvSpPr>
                <a:spLocks/>
              </p:cNvSpPr>
              <p:nvPr/>
            </p:nvSpPr>
            <p:spPr bwMode="auto">
              <a:xfrm>
                <a:off x="2682064" y="2680161"/>
                <a:ext cx="3819" cy="8593"/>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0 h 9"/>
                  <a:gd name="T12" fmla="*/ 2147483647 w 4"/>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9"/>
                    </a:moveTo>
                    <a:lnTo>
                      <a:pt x="1" y="8"/>
                    </a:lnTo>
                    <a:lnTo>
                      <a:pt x="2" y="5"/>
                    </a:lnTo>
                    <a:lnTo>
                      <a:pt x="4" y="3"/>
                    </a:lnTo>
                    <a:lnTo>
                      <a:pt x="2"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0" name="Freeform 1162"/>
              <p:cNvSpPr>
                <a:spLocks/>
              </p:cNvSpPr>
              <p:nvPr/>
            </p:nvSpPr>
            <p:spPr bwMode="auto">
              <a:xfrm>
                <a:off x="2688748" y="2672522"/>
                <a:ext cx="9549" cy="955"/>
              </a:xfrm>
              <a:custGeom>
                <a:avLst/>
                <a:gdLst>
                  <a:gd name="T0" fmla="*/ 0 w 10"/>
                  <a:gd name="T1" fmla="*/ 2147483647 h 1"/>
                  <a:gd name="T2" fmla="*/ 2147483647 w 10"/>
                  <a:gd name="T3" fmla="*/ 2147483647 h 1"/>
                  <a:gd name="T4" fmla="*/ 2147483647 w 10"/>
                  <a:gd name="T5" fmla="*/ 0 h 1"/>
                  <a:gd name="T6" fmla="*/ 2147483647 w 1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
                    <a:moveTo>
                      <a:pt x="0" y="1"/>
                    </a:moveTo>
                    <a:lnTo>
                      <a:pt x="2" y="1"/>
                    </a:lnTo>
                    <a:lnTo>
                      <a:pt x="9" y="0"/>
                    </a:lnTo>
                    <a:lnTo>
                      <a:pt x="1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1" name="Freeform 1163"/>
              <p:cNvSpPr>
                <a:spLocks/>
              </p:cNvSpPr>
              <p:nvPr/>
            </p:nvSpPr>
            <p:spPr bwMode="auto">
              <a:xfrm>
                <a:off x="2705935" y="2673477"/>
                <a:ext cx="7639" cy="1910"/>
              </a:xfrm>
              <a:custGeom>
                <a:avLst/>
                <a:gdLst>
                  <a:gd name="T0" fmla="*/ 0 w 8"/>
                  <a:gd name="T1" fmla="*/ 2147483647 h 2"/>
                  <a:gd name="T2" fmla="*/ 2147483647 w 8"/>
                  <a:gd name="T3" fmla="*/ 2147483647 h 2"/>
                  <a:gd name="T4" fmla="*/ 2147483647 w 8"/>
                  <a:gd name="T5" fmla="*/ 2147483647 h 2"/>
                  <a:gd name="T6" fmla="*/ 2147483647 w 8"/>
                  <a:gd name="T7" fmla="*/ 2147483647 h 2"/>
                  <a:gd name="T8" fmla="*/ 2147483647 w 8"/>
                  <a:gd name="T9" fmla="*/ 0 h 2"/>
                  <a:gd name="T10" fmla="*/ 2147483647 w 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
                    <a:moveTo>
                      <a:pt x="0" y="2"/>
                    </a:moveTo>
                    <a:lnTo>
                      <a:pt x="2" y="2"/>
                    </a:lnTo>
                    <a:lnTo>
                      <a:pt x="4" y="2"/>
                    </a:lnTo>
                    <a:lnTo>
                      <a:pt x="6" y="2"/>
                    </a:lnTo>
                    <a:lnTo>
                      <a:pt x="7"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2" name="Freeform 1164"/>
              <p:cNvSpPr>
                <a:spLocks/>
              </p:cNvSpPr>
              <p:nvPr/>
            </p:nvSpPr>
            <p:spPr bwMode="auto">
              <a:xfrm>
                <a:off x="2722168" y="2674432"/>
                <a:ext cx="1910" cy="8593"/>
              </a:xfrm>
              <a:custGeom>
                <a:avLst/>
                <a:gdLst>
                  <a:gd name="T0" fmla="*/ 0 w 2"/>
                  <a:gd name="T1" fmla="*/ 0 h 9"/>
                  <a:gd name="T2" fmla="*/ 2147483647 w 2"/>
                  <a:gd name="T3" fmla="*/ 2147483647 h 9"/>
                  <a:gd name="T4" fmla="*/ 2147483647 w 2"/>
                  <a:gd name="T5" fmla="*/ 2147483647 h 9"/>
                  <a:gd name="T6" fmla="*/ 2147483647 w 2"/>
                  <a:gd name="T7" fmla="*/ 2147483647 h 9"/>
                  <a:gd name="T8" fmla="*/ 2147483647 w 2"/>
                  <a:gd name="T9" fmla="*/ 2147483647 h 9"/>
                  <a:gd name="T10" fmla="*/ 2147483647 w 2"/>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9">
                    <a:moveTo>
                      <a:pt x="0" y="0"/>
                    </a:moveTo>
                    <a:lnTo>
                      <a:pt x="1" y="1"/>
                    </a:lnTo>
                    <a:lnTo>
                      <a:pt x="2" y="4"/>
                    </a:lnTo>
                    <a:lnTo>
                      <a:pt x="1" y="6"/>
                    </a:lnTo>
                    <a:lnTo>
                      <a:pt x="1" y="9"/>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3" name="Freeform 1165"/>
              <p:cNvSpPr>
                <a:spLocks/>
              </p:cNvSpPr>
              <p:nvPr/>
            </p:nvSpPr>
            <p:spPr bwMode="auto">
              <a:xfrm>
                <a:off x="2732671" y="2683026"/>
                <a:ext cx="7639" cy="1910"/>
              </a:xfrm>
              <a:custGeom>
                <a:avLst/>
                <a:gdLst>
                  <a:gd name="T0" fmla="*/ 0 w 8"/>
                  <a:gd name="T1" fmla="*/ 2147483647 h 2"/>
                  <a:gd name="T2" fmla="*/ 2147483647 w 8"/>
                  <a:gd name="T3" fmla="*/ 2147483647 h 2"/>
                  <a:gd name="T4" fmla="*/ 2147483647 w 8"/>
                  <a:gd name="T5" fmla="*/ 0 h 2"/>
                  <a:gd name="T6" fmla="*/ 2147483647 w 8"/>
                  <a:gd name="T7" fmla="*/ 0 h 2"/>
                  <a:gd name="T8" fmla="*/ 2147483647 w 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0" y="2"/>
                    </a:moveTo>
                    <a:lnTo>
                      <a:pt x="1" y="1"/>
                    </a:lnTo>
                    <a:lnTo>
                      <a:pt x="3" y="0"/>
                    </a:lnTo>
                    <a:lnTo>
                      <a:pt x="6" y="0"/>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4" name="Freeform 1166"/>
              <p:cNvSpPr>
                <a:spLocks/>
              </p:cNvSpPr>
              <p:nvPr/>
            </p:nvSpPr>
            <p:spPr bwMode="auto">
              <a:xfrm>
                <a:off x="2749859" y="2677296"/>
                <a:ext cx="5729" cy="5729"/>
              </a:xfrm>
              <a:custGeom>
                <a:avLst/>
                <a:gdLst>
                  <a:gd name="T0" fmla="*/ 0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6"/>
                    </a:moveTo>
                    <a:lnTo>
                      <a:pt x="1" y="5"/>
                    </a:lnTo>
                    <a:lnTo>
                      <a:pt x="3" y="6"/>
                    </a:lnTo>
                    <a:lnTo>
                      <a:pt x="4" y="6"/>
                    </a:lnTo>
                    <a:lnTo>
                      <a:pt x="5" y="2"/>
                    </a:lnTo>
                    <a:lnTo>
                      <a:pt x="5" y="1"/>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5" name="Freeform 1167"/>
              <p:cNvSpPr>
                <a:spLocks/>
              </p:cNvSpPr>
              <p:nvPr/>
            </p:nvSpPr>
            <p:spPr bwMode="auto">
              <a:xfrm>
                <a:off x="2760363" y="2671567"/>
                <a:ext cx="9549" cy="1910"/>
              </a:xfrm>
              <a:custGeom>
                <a:avLst/>
                <a:gdLst>
                  <a:gd name="T0" fmla="*/ 0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2147483647 w 10"/>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
                    <a:moveTo>
                      <a:pt x="0" y="0"/>
                    </a:moveTo>
                    <a:lnTo>
                      <a:pt x="1" y="0"/>
                    </a:lnTo>
                    <a:lnTo>
                      <a:pt x="3" y="2"/>
                    </a:lnTo>
                    <a:lnTo>
                      <a:pt x="5" y="2"/>
                    </a:lnTo>
                    <a:lnTo>
                      <a:pt x="1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6" name="Freeform 1168"/>
              <p:cNvSpPr>
                <a:spLocks/>
              </p:cNvSpPr>
              <p:nvPr/>
            </p:nvSpPr>
            <p:spPr bwMode="auto">
              <a:xfrm>
                <a:off x="2771821" y="2679206"/>
                <a:ext cx="955" cy="9549"/>
              </a:xfrm>
              <a:custGeom>
                <a:avLst/>
                <a:gdLst>
                  <a:gd name="T0" fmla="*/ 0 w 1587"/>
                  <a:gd name="T1" fmla="*/ 0 h 10"/>
                  <a:gd name="T2" fmla="*/ 0 w 1587"/>
                  <a:gd name="T3" fmla="*/ 2147483647 h 10"/>
                  <a:gd name="T4" fmla="*/ 0 w 1587"/>
                  <a:gd name="T5" fmla="*/ 2147483647 h 10"/>
                  <a:gd name="T6" fmla="*/ 0 w 1587"/>
                  <a:gd name="T7" fmla="*/ 2147483647 h 10"/>
                  <a:gd name="T8" fmla="*/ 0 w 1587"/>
                  <a:gd name="T9" fmla="*/ 2147483647 h 10"/>
                  <a:gd name="T10" fmla="*/ 0 w 1587"/>
                  <a:gd name="T11" fmla="*/ 2147483647 h 10"/>
                  <a:gd name="T12" fmla="*/ 0 w 1587"/>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10">
                    <a:moveTo>
                      <a:pt x="0" y="0"/>
                    </a:moveTo>
                    <a:lnTo>
                      <a:pt x="0" y="1"/>
                    </a:lnTo>
                    <a:lnTo>
                      <a:pt x="0" y="4"/>
                    </a:lnTo>
                    <a:lnTo>
                      <a:pt x="0" y="6"/>
                    </a:lnTo>
                    <a:lnTo>
                      <a:pt x="0" y="9"/>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7" name="Freeform 1169"/>
              <p:cNvSpPr>
                <a:spLocks/>
              </p:cNvSpPr>
              <p:nvPr/>
            </p:nvSpPr>
            <p:spPr bwMode="auto">
              <a:xfrm>
                <a:off x="2676335" y="2538843"/>
                <a:ext cx="1910" cy="8593"/>
              </a:xfrm>
              <a:custGeom>
                <a:avLst/>
                <a:gdLst>
                  <a:gd name="T0" fmla="*/ 2147483647 w 2"/>
                  <a:gd name="T1" fmla="*/ 0 h 9"/>
                  <a:gd name="T2" fmla="*/ 2147483647 w 2"/>
                  <a:gd name="T3" fmla="*/ 2147483647 h 9"/>
                  <a:gd name="T4" fmla="*/ 0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9">
                    <a:moveTo>
                      <a:pt x="2" y="0"/>
                    </a:moveTo>
                    <a:lnTo>
                      <a:pt x="1" y="3"/>
                    </a:lnTo>
                    <a:lnTo>
                      <a:pt x="0" y="5"/>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8" name="Freeform 1170"/>
              <p:cNvSpPr>
                <a:spLocks/>
              </p:cNvSpPr>
              <p:nvPr/>
            </p:nvSpPr>
            <p:spPr bwMode="auto">
              <a:xfrm>
                <a:off x="2670606" y="2555075"/>
                <a:ext cx="6684" cy="3819"/>
              </a:xfrm>
              <a:custGeom>
                <a:avLst/>
                <a:gdLst>
                  <a:gd name="T0" fmla="*/ 2147483647 w 7"/>
                  <a:gd name="T1" fmla="*/ 0 h 4"/>
                  <a:gd name="T2" fmla="*/ 2147483647 w 7"/>
                  <a:gd name="T3" fmla="*/ 0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0 w 7"/>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4">
                    <a:moveTo>
                      <a:pt x="6" y="0"/>
                    </a:moveTo>
                    <a:lnTo>
                      <a:pt x="6" y="0"/>
                    </a:lnTo>
                    <a:lnTo>
                      <a:pt x="6" y="2"/>
                    </a:lnTo>
                    <a:lnTo>
                      <a:pt x="7" y="3"/>
                    </a:lnTo>
                    <a:lnTo>
                      <a:pt x="6" y="3"/>
                    </a:lnTo>
                    <a:lnTo>
                      <a:pt x="2" y="3"/>
                    </a:lnTo>
                    <a:lnTo>
                      <a:pt x="1" y="4"/>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09" name="Freeform 1171"/>
              <p:cNvSpPr>
                <a:spLocks/>
              </p:cNvSpPr>
              <p:nvPr/>
            </p:nvSpPr>
            <p:spPr bwMode="auto">
              <a:xfrm>
                <a:off x="2652463" y="2555075"/>
                <a:ext cx="8594" cy="2865"/>
              </a:xfrm>
              <a:custGeom>
                <a:avLst/>
                <a:gdLst>
                  <a:gd name="T0" fmla="*/ 2147483647 w 9"/>
                  <a:gd name="T1" fmla="*/ 2147483647 h 3"/>
                  <a:gd name="T2" fmla="*/ 2147483647 w 9"/>
                  <a:gd name="T3" fmla="*/ 2147483647 h 3"/>
                  <a:gd name="T4" fmla="*/ 2147483647 w 9"/>
                  <a:gd name="T5" fmla="*/ 0 h 3"/>
                  <a:gd name="T6" fmla="*/ 2147483647 w 9"/>
                  <a:gd name="T7" fmla="*/ 0 h 3"/>
                  <a:gd name="T8" fmla="*/ 2147483647 w 9"/>
                  <a:gd name="T9" fmla="*/ 2147483647 h 3"/>
                  <a:gd name="T10" fmla="*/ 0 w 9"/>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9" y="3"/>
                    </a:moveTo>
                    <a:lnTo>
                      <a:pt x="7" y="2"/>
                    </a:lnTo>
                    <a:lnTo>
                      <a:pt x="5" y="0"/>
                    </a:lnTo>
                    <a:lnTo>
                      <a:pt x="2" y="2"/>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0" name="Freeform 1172"/>
              <p:cNvSpPr>
                <a:spLocks/>
              </p:cNvSpPr>
              <p:nvPr/>
            </p:nvSpPr>
            <p:spPr bwMode="auto">
              <a:xfrm>
                <a:off x="2639095" y="2560804"/>
                <a:ext cx="5729" cy="6684"/>
              </a:xfrm>
              <a:custGeom>
                <a:avLst/>
                <a:gdLst>
                  <a:gd name="T0" fmla="*/ 2147483647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0 w 6"/>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6" y="0"/>
                    </a:moveTo>
                    <a:lnTo>
                      <a:pt x="5" y="2"/>
                    </a:lnTo>
                    <a:lnTo>
                      <a:pt x="3" y="3"/>
                    </a:lnTo>
                    <a:lnTo>
                      <a:pt x="2" y="4"/>
                    </a:lnTo>
                    <a:lnTo>
                      <a:pt x="2"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1" name="Freeform 1173"/>
              <p:cNvSpPr>
                <a:spLocks/>
              </p:cNvSpPr>
              <p:nvPr/>
            </p:nvSpPr>
            <p:spPr bwMode="auto">
              <a:xfrm>
                <a:off x="2631457" y="2575127"/>
                <a:ext cx="3819" cy="7639"/>
              </a:xfrm>
              <a:custGeom>
                <a:avLst/>
                <a:gdLst>
                  <a:gd name="T0" fmla="*/ 2147483647 w 4"/>
                  <a:gd name="T1" fmla="*/ 0 h 8"/>
                  <a:gd name="T2" fmla="*/ 2147483647 w 4"/>
                  <a:gd name="T3" fmla="*/ 2147483647 h 8"/>
                  <a:gd name="T4" fmla="*/ 2147483647 w 4"/>
                  <a:gd name="T5" fmla="*/ 2147483647 h 8"/>
                  <a:gd name="T6" fmla="*/ 2147483647 w 4"/>
                  <a:gd name="T7" fmla="*/ 2147483647 h 8"/>
                  <a:gd name="T8" fmla="*/ 0 w 4"/>
                  <a:gd name="T9" fmla="*/ 2147483647 h 8"/>
                  <a:gd name="T10" fmla="*/ 0 w 4"/>
                  <a:gd name="T11" fmla="*/ 2147483647 h 8"/>
                  <a:gd name="T12" fmla="*/ 0 w 4"/>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8">
                    <a:moveTo>
                      <a:pt x="4" y="0"/>
                    </a:moveTo>
                    <a:lnTo>
                      <a:pt x="4" y="3"/>
                    </a:lnTo>
                    <a:lnTo>
                      <a:pt x="4" y="5"/>
                    </a:lnTo>
                    <a:lnTo>
                      <a:pt x="3" y="5"/>
                    </a:lnTo>
                    <a:lnTo>
                      <a:pt x="0" y="5"/>
                    </a:lnTo>
                    <a:lnTo>
                      <a:pt x="0" y="6"/>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2" name="Freeform 1174"/>
              <p:cNvSpPr>
                <a:spLocks/>
              </p:cNvSpPr>
              <p:nvPr/>
            </p:nvSpPr>
            <p:spPr bwMode="auto">
              <a:xfrm>
                <a:off x="2630502" y="2589450"/>
                <a:ext cx="2864" cy="7639"/>
              </a:xfrm>
              <a:custGeom>
                <a:avLst/>
                <a:gdLst>
                  <a:gd name="T0" fmla="*/ 0 w 3"/>
                  <a:gd name="T1" fmla="*/ 0 h 8"/>
                  <a:gd name="T2" fmla="*/ 2147483647 w 3"/>
                  <a:gd name="T3" fmla="*/ 2147483647 h 8"/>
                  <a:gd name="T4" fmla="*/ 2147483647 w 3"/>
                  <a:gd name="T5" fmla="*/ 2147483647 h 8"/>
                  <a:gd name="T6" fmla="*/ 2147483647 w 3"/>
                  <a:gd name="T7" fmla="*/ 2147483647 h 8"/>
                  <a:gd name="T8" fmla="*/ 2147483647 w 3"/>
                  <a:gd name="T9" fmla="*/ 2147483647 h 8"/>
                  <a:gd name="T10" fmla="*/ 0 w 3"/>
                  <a:gd name="T11" fmla="*/ 2147483647 h 8"/>
                  <a:gd name="T12" fmla="*/ 2147483647 w 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0" y="0"/>
                    </a:moveTo>
                    <a:lnTo>
                      <a:pt x="1" y="4"/>
                    </a:lnTo>
                    <a:lnTo>
                      <a:pt x="3" y="5"/>
                    </a:lnTo>
                    <a:lnTo>
                      <a:pt x="1" y="6"/>
                    </a:lnTo>
                    <a:lnTo>
                      <a:pt x="1" y="7"/>
                    </a:lnTo>
                    <a:lnTo>
                      <a:pt x="0" y="7"/>
                    </a:lnTo>
                    <a:lnTo>
                      <a:pt x="1"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3" name="Freeform 1175"/>
              <p:cNvSpPr>
                <a:spLocks/>
              </p:cNvSpPr>
              <p:nvPr/>
            </p:nvSpPr>
            <p:spPr bwMode="auto">
              <a:xfrm>
                <a:off x="2626683" y="2603773"/>
                <a:ext cx="3819" cy="6684"/>
              </a:xfrm>
              <a:custGeom>
                <a:avLst/>
                <a:gdLst>
                  <a:gd name="T0" fmla="*/ 0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2147483647 w 4"/>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2" y="1"/>
                    </a:lnTo>
                    <a:lnTo>
                      <a:pt x="3" y="2"/>
                    </a:lnTo>
                    <a:lnTo>
                      <a:pt x="3" y="3"/>
                    </a:lnTo>
                    <a:lnTo>
                      <a:pt x="2" y="4"/>
                    </a:lnTo>
                    <a:lnTo>
                      <a:pt x="4"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4" name="Freeform 1176"/>
              <p:cNvSpPr>
                <a:spLocks/>
              </p:cNvSpPr>
              <p:nvPr/>
            </p:nvSpPr>
            <p:spPr bwMode="auto">
              <a:xfrm>
                <a:off x="2631457" y="2616186"/>
                <a:ext cx="2865" cy="9549"/>
              </a:xfrm>
              <a:custGeom>
                <a:avLst/>
                <a:gdLst>
                  <a:gd name="T0" fmla="*/ 2147483647 w 3"/>
                  <a:gd name="T1" fmla="*/ 0 h 10"/>
                  <a:gd name="T2" fmla="*/ 2147483647 w 3"/>
                  <a:gd name="T3" fmla="*/ 2147483647 h 10"/>
                  <a:gd name="T4" fmla="*/ 2147483647 w 3"/>
                  <a:gd name="T5" fmla="*/ 2147483647 h 10"/>
                  <a:gd name="T6" fmla="*/ 2147483647 w 3"/>
                  <a:gd name="T7" fmla="*/ 2147483647 h 10"/>
                  <a:gd name="T8" fmla="*/ 2147483647 w 3"/>
                  <a:gd name="T9" fmla="*/ 2147483647 h 10"/>
                  <a:gd name="T10" fmla="*/ 0 w 3"/>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3" y="0"/>
                    </a:moveTo>
                    <a:lnTo>
                      <a:pt x="3" y="2"/>
                    </a:lnTo>
                    <a:lnTo>
                      <a:pt x="3" y="4"/>
                    </a:lnTo>
                    <a:lnTo>
                      <a:pt x="2" y="5"/>
                    </a:lnTo>
                    <a:lnTo>
                      <a:pt x="2" y="7"/>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5" name="Freeform 1177"/>
              <p:cNvSpPr>
                <a:spLocks/>
              </p:cNvSpPr>
              <p:nvPr/>
            </p:nvSpPr>
            <p:spPr bwMode="auto">
              <a:xfrm>
                <a:off x="2615224" y="2620005"/>
                <a:ext cx="8593" cy="4775"/>
              </a:xfrm>
              <a:custGeom>
                <a:avLst/>
                <a:gdLst>
                  <a:gd name="T0" fmla="*/ 2147483647 w 9"/>
                  <a:gd name="T1" fmla="*/ 2147483647 h 5"/>
                  <a:gd name="T2" fmla="*/ 2147483647 w 9"/>
                  <a:gd name="T3" fmla="*/ 2147483647 h 5"/>
                  <a:gd name="T4" fmla="*/ 2147483647 w 9"/>
                  <a:gd name="T5" fmla="*/ 2147483647 h 5"/>
                  <a:gd name="T6" fmla="*/ 0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9" y="5"/>
                    </a:moveTo>
                    <a:lnTo>
                      <a:pt x="5"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6" name="Freeform 1178"/>
              <p:cNvSpPr>
                <a:spLocks/>
              </p:cNvSpPr>
              <p:nvPr/>
            </p:nvSpPr>
            <p:spPr bwMode="auto">
              <a:xfrm>
                <a:off x="2603766" y="2616186"/>
                <a:ext cx="3819" cy="5729"/>
              </a:xfrm>
              <a:custGeom>
                <a:avLst/>
                <a:gdLst>
                  <a:gd name="T0" fmla="*/ 2147483647 w 4"/>
                  <a:gd name="T1" fmla="*/ 2147483647 h 6"/>
                  <a:gd name="T2" fmla="*/ 2147483647 w 4"/>
                  <a:gd name="T3" fmla="*/ 0 h 6"/>
                  <a:gd name="T4" fmla="*/ 2147483647 w 4"/>
                  <a:gd name="T5" fmla="*/ 0 h 6"/>
                  <a:gd name="T6" fmla="*/ 2147483647 w 4"/>
                  <a:gd name="T7" fmla="*/ 2147483647 h 6"/>
                  <a:gd name="T8" fmla="*/ 0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4" y="1"/>
                    </a:moveTo>
                    <a:lnTo>
                      <a:pt x="4" y="0"/>
                    </a:lnTo>
                    <a:lnTo>
                      <a:pt x="2" y="0"/>
                    </a:lnTo>
                    <a:lnTo>
                      <a:pt x="1" y="1"/>
                    </a:lnTo>
                    <a:lnTo>
                      <a:pt x="0" y="4"/>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7" name="Freeform 1179"/>
              <p:cNvSpPr>
                <a:spLocks/>
              </p:cNvSpPr>
              <p:nvPr/>
            </p:nvSpPr>
            <p:spPr bwMode="auto">
              <a:xfrm>
                <a:off x="2588488" y="2625734"/>
                <a:ext cx="6684" cy="3819"/>
              </a:xfrm>
              <a:custGeom>
                <a:avLst/>
                <a:gdLst>
                  <a:gd name="T0" fmla="*/ 2147483647 w 7"/>
                  <a:gd name="T1" fmla="*/ 0 h 4"/>
                  <a:gd name="T2" fmla="*/ 2147483647 w 7"/>
                  <a:gd name="T3" fmla="*/ 0 h 4"/>
                  <a:gd name="T4" fmla="*/ 2147483647 w 7"/>
                  <a:gd name="T5" fmla="*/ 0 h 4"/>
                  <a:gd name="T6" fmla="*/ 2147483647 w 7"/>
                  <a:gd name="T7" fmla="*/ 2147483647 h 4"/>
                  <a:gd name="T8" fmla="*/ 0 w 7"/>
                  <a:gd name="T9" fmla="*/ 2147483647 h 4"/>
                  <a:gd name="T10" fmla="*/ 2147483647 w 7"/>
                  <a:gd name="T11" fmla="*/ 2147483647 h 4"/>
                  <a:gd name="T12" fmla="*/ 2147483647 w 7"/>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7" y="0"/>
                    </a:moveTo>
                    <a:lnTo>
                      <a:pt x="6" y="0"/>
                    </a:lnTo>
                    <a:lnTo>
                      <a:pt x="3" y="0"/>
                    </a:lnTo>
                    <a:lnTo>
                      <a:pt x="1" y="1"/>
                    </a:lnTo>
                    <a:lnTo>
                      <a:pt x="0" y="2"/>
                    </a:lnTo>
                    <a:lnTo>
                      <a:pt x="1" y="2"/>
                    </a:lnTo>
                    <a:lnTo>
                      <a:pt x="1"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8" name="Freeform 1180"/>
              <p:cNvSpPr>
                <a:spLocks/>
              </p:cNvSpPr>
              <p:nvPr/>
            </p:nvSpPr>
            <p:spPr bwMode="auto">
              <a:xfrm>
                <a:off x="2579894" y="2633373"/>
                <a:ext cx="2865" cy="7639"/>
              </a:xfrm>
              <a:custGeom>
                <a:avLst/>
                <a:gdLst>
                  <a:gd name="T0" fmla="*/ 2147483647 w 3"/>
                  <a:gd name="T1" fmla="*/ 0 h 8"/>
                  <a:gd name="T2" fmla="*/ 2147483647 w 3"/>
                  <a:gd name="T3" fmla="*/ 0 h 8"/>
                  <a:gd name="T4" fmla="*/ 0 w 3"/>
                  <a:gd name="T5" fmla="*/ 2147483647 h 8"/>
                  <a:gd name="T6" fmla="*/ 0 w 3"/>
                  <a:gd name="T7" fmla="*/ 2147483647 h 8"/>
                  <a:gd name="T8" fmla="*/ 0 w 3"/>
                  <a:gd name="T9" fmla="*/ 2147483647 h 8"/>
                  <a:gd name="T10" fmla="*/ 2147483647 w 3"/>
                  <a:gd name="T11" fmla="*/ 2147483647 h 8"/>
                  <a:gd name="T12" fmla="*/ 2147483647 w 3"/>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8">
                    <a:moveTo>
                      <a:pt x="3" y="0"/>
                    </a:moveTo>
                    <a:lnTo>
                      <a:pt x="2" y="0"/>
                    </a:lnTo>
                    <a:lnTo>
                      <a:pt x="0" y="2"/>
                    </a:lnTo>
                    <a:lnTo>
                      <a:pt x="0" y="4"/>
                    </a:lnTo>
                    <a:lnTo>
                      <a:pt x="2" y="7"/>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19" name="Freeform 1181"/>
              <p:cNvSpPr>
                <a:spLocks/>
              </p:cNvSpPr>
              <p:nvPr/>
            </p:nvSpPr>
            <p:spPr bwMode="auto">
              <a:xfrm>
                <a:off x="2567482" y="2643877"/>
                <a:ext cx="8593" cy="955"/>
              </a:xfrm>
              <a:custGeom>
                <a:avLst/>
                <a:gdLst>
                  <a:gd name="T0" fmla="*/ 2147483647 w 9"/>
                  <a:gd name="T1" fmla="*/ 0 h 1587"/>
                  <a:gd name="T2" fmla="*/ 2147483647 w 9"/>
                  <a:gd name="T3" fmla="*/ 0 h 1587"/>
                  <a:gd name="T4" fmla="*/ 2147483647 w 9"/>
                  <a:gd name="T5" fmla="*/ 0 h 1587"/>
                  <a:gd name="T6" fmla="*/ 0 w 9"/>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87">
                    <a:moveTo>
                      <a:pt x="9" y="0"/>
                    </a:moveTo>
                    <a:lnTo>
                      <a:pt x="6" y="0"/>
                    </a:lnTo>
                    <a:lnTo>
                      <a:pt x="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0" name="Freeform 1182"/>
              <p:cNvSpPr>
                <a:spLocks/>
              </p:cNvSpPr>
              <p:nvPr/>
            </p:nvSpPr>
            <p:spPr bwMode="auto">
              <a:xfrm>
                <a:off x="2514010" y="2563669"/>
                <a:ext cx="7639" cy="955"/>
              </a:xfrm>
              <a:custGeom>
                <a:avLst/>
                <a:gdLst>
                  <a:gd name="T0" fmla="*/ 0 w 8"/>
                  <a:gd name="T1" fmla="*/ 2147483647 h 1"/>
                  <a:gd name="T2" fmla="*/ 2147483647 w 8"/>
                  <a:gd name="T3" fmla="*/ 2147483647 h 1"/>
                  <a:gd name="T4" fmla="*/ 2147483647 w 8"/>
                  <a:gd name="T5" fmla="*/ 2147483647 h 1"/>
                  <a:gd name="T6" fmla="*/ 2147483647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1"/>
                    </a:moveTo>
                    <a:lnTo>
                      <a:pt x="2" y="1"/>
                    </a:lnTo>
                    <a:lnTo>
                      <a:pt x="7" y="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1" name="Freeform 1183"/>
              <p:cNvSpPr>
                <a:spLocks/>
              </p:cNvSpPr>
              <p:nvPr/>
            </p:nvSpPr>
            <p:spPr bwMode="auto">
              <a:xfrm>
                <a:off x="2531197" y="2562714"/>
                <a:ext cx="8593" cy="1910"/>
              </a:xfrm>
              <a:custGeom>
                <a:avLst/>
                <a:gdLst>
                  <a:gd name="T0" fmla="*/ 0 w 9"/>
                  <a:gd name="T1" fmla="*/ 2147483647 h 2"/>
                  <a:gd name="T2" fmla="*/ 0 w 9"/>
                  <a:gd name="T3" fmla="*/ 2147483647 h 2"/>
                  <a:gd name="T4" fmla="*/ 2147483647 w 9"/>
                  <a:gd name="T5" fmla="*/ 2147483647 h 2"/>
                  <a:gd name="T6" fmla="*/ 2147483647 w 9"/>
                  <a:gd name="T7" fmla="*/ 2147483647 h 2"/>
                  <a:gd name="T8" fmla="*/ 2147483647 w 9"/>
                  <a:gd name="T9" fmla="*/ 2147483647 h 2"/>
                  <a:gd name="T10" fmla="*/ 2147483647 w 9"/>
                  <a:gd name="T11" fmla="*/ 0 h 2"/>
                  <a:gd name="T12" fmla="*/ 2147483647 w 9"/>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0" y="1"/>
                    </a:moveTo>
                    <a:lnTo>
                      <a:pt x="0" y="1"/>
                    </a:lnTo>
                    <a:lnTo>
                      <a:pt x="2" y="2"/>
                    </a:lnTo>
                    <a:lnTo>
                      <a:pt x="4" y="2"/>
                    </a:lnTo>
                    <a:lnTo>
                      <a:pt x="5" y="1"/>
                    </a:lnTo>
                    <a:lnTo>
                      <a:pt x="7"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2" name="Freeform 1184"/>
              <p:cNvSpPr>
                <a:spLocks/>
              </p:cNvSpPr>
              <p:nvPr/>
            </p:nvSpPr>
            <p:spPr bwMode="auto">
              <a:xfrm>
                <a:off x="2547429" y="2562714"/>
                <a:ext cx="8594" cy="5729"/>
              </a:xfrm>
              <a:custGeom>
                <a:avLst/>
                <a:gdLst>
                  <a:gd name="T0" fmla="*/ 0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6">
                    <a:moveTo>
                      <a:pt x="0" y="0"/>
                    </a:moveTo>
                    <a:lnTo>
                      <a:pt x="1" y="0"/>
                    </a:lnTo>
                    <a:lnTo>
                      <a:pt x="3" y="2"/>
                    </a:lnTo>
                    <a:lnTo>
                      <a:pt x="5" y="2"/>
                    </a:lnTo>
                    <a:lnTo>
                      <a:pt x="8" y="5"/>
                    </a:lnTo>
                    <a:lnTo>
                      <a:pt x="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3" name="Freeform 1185"/>
              <p:cNvSpPr>
                <a:spLocks/>
              </p:cNvSpPr>
              <p:nvPr/>
            </p:nvSpPr>
            <p:spPr bwMode="auto">
              <a:xfrm>
                <a:off x="2563662" y="2571308"/>
                <a:ext cx="5729" cy="4774"/>
              </a:xfrm>
              <a:custGeom>
                <a:avLst/>
                <a:gdLst>
                  <a:gd name="T0" fmla="*/ 0 w 6"/>
                  <a:gd name="T1" fmla="*/ 0 h 5"/>
                  <a:gd name="T2" fmla="*/ 2147483647 w 6"/>
                  <a:gd name="T3" fmla="*/ 0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2147483647 h 5"/>
                  <a:gd name="T16" fmla="*/ 2147483647 w 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5">
                    <a:moveTo>
                      <a:pt x="0" y="0"/>
                    </a:moveTo>
                    <a:lnTo>
                      <a:pt x="2" y="0"/>
                    </a:lnTo>
                    <a:lnTo>
                      <a:pt x="4" y="3"/>
                    </a:lnTo>
                    <a:lnTo>
                      <a:pt x="4" y="4"/>
                    </a:lnTo>
                    <a:lnTo>
                      <a:pt x="4" y="5"/>
                    </a:lnTo>
                    <a:lnTo>
                      <a:pt x="5" y="5"/>
                    </a:lnTo>
                    <a:lnTo>
                      <a:pt x="6"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4" name="Freeform 1186"/>
              <p:cNvSpPr>
                <a:spLocks/>
              </p:cNvSpPr>
              <p:nvPr/>
            </p:nvSpPr>
            <p:spPr bwMode="auto">
              <a:xfrm>
                <a:off x="2577030" y="2568443"/>
                <a:ext cx="7639" cy="1910"/>
              </a:xfrm>
              <a:custGeom>
                <a:avLst/>
                <a:gdLst>
                  <a:gd name="T0" fmla="*/ 0 w 8"/>
                  <a:gd name="T1" fmla="*/ 2147483647 h 2"/>
                  <a:gd name="T2" fmla="*/ 2147483647 w 8"/>
                  <a:gd name="T3" fmla="*/ 0 h 2"/>
                  <a:gd name="T4" fmla="*/ 2147483647 w 8"/>
                  <a:gd name="T5" fmla="*/ 0 h 2"/>
                  <a:gd name="T6" fmla="*/ 2147483647 w 8"/>
                  <a:gd name="T7" fmla="*/ 0 h 2"/>
                  <a:gd name="T8" fmla="*/ 2147483647 w 8"/>
                  <a:gd name="T9" fmla="*/ 2147483647 h 2"/>
                  <a:gd name="T10" fmla="*/ 2147483647 w 8"/>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
                    <a:moveTo>
                      <a:pt x="0" y="1"/>
                    </a:moveTo>
                    <a:lnTo>
                      <a:pt x="3" y="0"/>
                    </a:lnTo>
                    <a:lnTo>
                      <a:pt x="6" y="0"/>
                    </a:lnTo>
                    <a:lnTo>
                      <a:pt x="7" y="0"/>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5" name="Freeform 1187"/>
              <p:cNvSpPr>
                <a:spLocks/>
              </p:cNvSpPr>
              <p:nvPr/>
            </p:nvSpPr>
            <p:spPr bwMode="auto">
              <a:xfrm>
                <a:off x="2581804" y="2579901"/>
                <a:ext cx="4775" cy="5729"/>
              </a:xfrm>
              <a:custGeom>
                <a:avLst/>
                <a:gdLst>
                  <a:gd name="T0" fmla="*/ 2147483647 w 5"/>
                  <a:gd name="T1" fmla="*/ 0 h 6"/>
                  <a:gd name="T2" fmla="*/ 2147483647 w 5"/>
                  <a:gd name="T3" fmla="*/ 2147483647 h 6"/>
                  <a:gd name="T4" fmla="*/ 2147483647 w 5"/>
                  <a:gd name="T5" fmla="*/ 2147483647 h 6"/>
                  <a:gd name="T6" fmla="*/ 2147483647 w 5"/>
                  <a:gd name="T7" fmla="*/ 2147483647 h 6"/>
                  <a:gd name="T8" fmla="*/ 0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5" y="0"/>
                    </a:moveTo>
                    <a:lnTo>
                      <a:pt x="5" y="4"/>
                    </a:lnTo>
                    <a:lnTo>
                      <a:pt x="2" y="6"/>
                    </a:lnTo>
                    <a:lnTo>
                      <a:pt x="1"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6" name="Freeform 1188"/>
              <p:cNvSpPr>
                <a:spLocks/>
              </p:cNvSpPr>
              <p:nvPr/>
            </p:nvSpPr>
            <p:spPr bwMode="auto">
              <a:xfrm>
                <a:off x="2573211" y="2590405"/>
                <a:ext cx="4774" cy="4774"/>
              </a:xfrm>
              <a:custGeom>
                <a:avLst/>
                <a:gdLst>
                  <a:gd name="T0" fmla="*/ 2147483647 w 5"/>
                  <a:gd name="T1" fmla="*/ 0 h 5"/>
                  <a:gd name="T2" fmla="*/ 2147483647 w 5"/>
                  <a:gd name="T3" fmla="*/ 0 h 5"/>
                  <a:gd name="T4" fmla="*/ 2147483647 w 5"/>
                  <a:gd name="T5" fmla="*/ 2147483647 h 5"/>
                  <a:gd name="T6" fmla="*/ 2147483647 w 5"/>
                  <a:gd name="T7" fmla="*/ 2147483647 h 5"/>
                  <a:gd name="T8" fmla="*/ 2147483647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5">
                    <a:moveTo>
                      <a:pt x="5" y="0"/>
                    </a:moveTo>
                    <a:lnTo>
                      <a:pt x="5" y="0"/>
                    </a:lnTo>
                    <a:lnTo>
                      <a:pt x="5" y="1"/>
                    </a:lnTo>
                    <a:lnTo>
                      <a:pt x="4" y="3"/>
                    </a:lnTo>
                    <a:lnTo>
                      <a:pt x="1" y="3"/>
                    </a:lnTo>
                    <a:lnTo>
                      <a:pt x="0" y="4"/>
                    </a:lnTo>
                    <a:lnTo>
                      <a:pt x="1" y="5"/>
                    </a:lnTo>
                    <a:lnTo>
                      <a:pt x="3" y="5"/>
                    </a:lnTo>
                    <a:lnTo>
                      <a:pt x="1"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7" name="Freeform 1189"/>
              <p:cNvSpPr>
                <a:spLocks/>
              </p:cNvSpPr>
              <p:nvPr/>
            </p:nvSpPr>
            <p:spPr bwMode="auto">
              <a:xfrm>
                <a:off x="2567482" y="2594224"/>
                <a:ext cx="3819" cy="6684"/>
              </a:xfrm>
              <a:custGeom>
                <a:avLst/>
                <a:gdLst>
                  <a:gd name="T0" fmla="*/ 2147483647 w 4"/>
                  <a:gd name="T1" fmla="*/ 2147483647 h 7"/>
                  <a:gd name="T2" fmla="*/ 2147483647 w 4"/>
                  <a:gd name="T3" fmla="*/ 2147483647 h 7"/>
                  <a:gd name="T4" fmla="*/ 2147483647 w 4"/>
                  <a:gd name="T5" fmla="*/ 0 h 7"/>
                  <a:gd name="T6" fmla="*/ 2147483647 w 4"/>
                  <a:gd name="T7" fmla="*/ 2147483647 h 7"/>
                  <a:gd name="T8" fmla="*/ 2147483647 w 4"/>
                  <a:gd name="T9" fmla="*/ 2147483647 h 7"/>
                  <a:gd name="T10" fmla="*/ 2147483647 w 4"/>
                  <a:gd name="T11" fmla="*/ 2147483647 h 7"/>
                  <a:gd name="T12" fmla="*/ 0 w 4"/>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1"/>
                    </a:moveTo>
                    <a:lnTo>
                      <a:pt x="4" y="1"/>
                    </a:lnTo>
                    <a:lnTo>
                      <a:pt x="2" y="0"/>
                    </a:lnTo>
                    <a:lnTo>
                      <a:pt x="2" y="5"/>
                    </a:lnTo>
                    <a:lnTo>
                      <a:pt x="1" y="5"/>
                    </a:lnTo>
                    <a:lnTo>
                      <a:pt x="1" y="6"/>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8" name="Freeform 1190"/>
              <p:cNvSpPr>
                <a:spLocks/>
              </p:cNvSpPr>
              <p:nvPr/>
            </p:nvSpPr>
            <p:spPr bwMode="auto">
              <a:xfrm>
                <a:off x="2558888" y="2603773"/>
                <a:ext cx="3819" cy="3819"/>
              </a:xfrm>
              <a:custGeom>
                <a:avLst/>
                <a:gdLst>
                  <a:gd name="T0" fmla="*/ 2147483647 w 4"/>
                  <a:gd name="T1" fmla="*/ 0 h 4"/>
                  <a:gd name="T2" fmla="*/ 2147483647 w 4"/>
                  <a:gd name="T3" fmla="*/ 0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0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4">
                    <a:moveTo>
                      <a:pt x="4" y="0"/>
                    </a:moveTo>
                    <a:lnTo>
                      <a:pt x="3" y="0"/>
                    </a:lnTo>
                    <a:lnTo>
                      <a:pt x="3" y="1"/>
                    </a:lnTo>
                    <a:lnTo>
                      <a:pt x="4" y="2"/>
                    </a:lnTo>
                    <a:lnTo>
                      <a:pt x="4" y="3"/>
                    </a:lnTo>
                    <a:lnTo>
                      <a:pt x="2" y="4"/>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29" name="Freeform 1191"/>
              <p:cNvSpPr>
                <a:spLocks/>
              </p:cNvSpPr>
              <p:nvPr/>
            </p:nvSpPr>
            <p:spPr bwMode="auto">
              <a:xfrm>
                <a:off x="2473906" y="2562714"/>
                <a:ext cx="4774" cy="7639"/>
              </a:xfrm>
              <a:custGeom>
                <a:avLst/>
                <a:gdLst>
                  <a:gd name="T0" fmla="*/ 0 w 5"/>
                  <a:gd name="T1" fmla="*/ 0 h 8"/>
                  <a:gd name="T2" fmla="*/ 2147483647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0" y="0"/>
                    </a:moveTo>
                    <a:lnTo>
                      <a:pt x="2" y="2"/>
                    </a:lnTo>
                    <a:lnTo>
                      <a:pt x="2" y="5"/>
                    </a:lnTo>
                    <a:lnTo>
                      <a:pt x="4" y="6"/>
                    </a:lnTo>
                    <a:lnTo>
                      <a:pt x="5" y="7"/>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0" name="Freeform 1192"/>
              <p:cNvSpPr>
                <a:spLocks/>
              </p:cNvSpPr>
              <p:nvPr/>
            </p:nvSpPr>
            <p:spPr bwMode="auto">
              <a:xfrm>
                <a:off x="2484409" y="2575127"/>
                <a:ext cx="3819" cy="8593"/>
              </a:xfrm>
              <a:custGeom>
                <a:avLst/>
                <a:gdLst>
                  <a:gd name="T0" fmla="*/ 2147483647 w 4"/>
                  <a:gd name="T1" fmla="*/ 0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2147483647 w 4"/>
                  <a:gd name="T13" fmla="*/ 2147483647 h 9"/>
                  <a:gd name="T14" fmla="*/ 0 w 4"/>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9">
                    <a:moveTo>
                      <a:pt x="2" y="0"/>
                    </a:moveTo>
                    <a:lnTo>
                      <a:pt x="4" y="1"/>
                    </a:lnTo>
                    <a:lnTo>
                      <a:pt x="4" y="3"/>
                    </a:lnTo>
                    <a:lnTo>
                      <a:pt x="4" y="4"/>
                    </a:lnTo>
                    <a:lnTo>
                      <a:pt x="4" y="5"/>
                    </a:lnTo>
                    <a:lnTo>
                      <a:pt x="2" y="6"/>
                    </a:lnTo>
                    <a:lnTo>
                      <a:pt x="1" y="8"/>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1" name="Freeform 1193"/>
              <p:cNvSpPr>
                <a:spLocks/>
              </p:cNvSpPr>
              <p:nvPr/>
            </p:nvSpPr>
            <p:spPr bwMode="auto">
              <a:xfrm>
                <a:off x="2473906" y="2586585"/>
                <a:ext cx="3819" cy="8593"/>
              </a:xfrm>
              <a:custGeom>
                <a:avLst/>
                <a:gdLst>
                  <a:gd name="T0" fmla="*/ 2147483647 w 4"/>
                  <a:gd name="T1" fmla="*/ 0 h 9"/>
                  <a:gd name="T2" fmla="*/ 0 w 4"/>
                  <a:gd name="T3" fmla="*/ 2147483647 h 9"/>
                  <a:gd name="T4" fmla="*/ 0 w 4"/>
                  <a:gd name="T5" fmla="*/ 2147483647 h 9"/>
                  <a:gd name="T6" fmla="*/ 0 w 4"/>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4" y="0"/>
                    </a:moveTo>
                    <a:lnTo>
                      <a:pt x="0" y="8"/>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2" name="Freeform 1194"/>
              <p:cNvSpPr>
                <a:spLocks/>
              </p:cNvSpPr>
              <p:nvPr/>
            </p:nvSpPr>
            <p:spPr bwMode="auto">
              <a:xfrm>
                <a:off x="2479635" y="2601863"/>
                <a:ext cx="2864" cy="9549"/>
              </a:xfrm>
              <a:custGeom>
                <a:avLst/>
                <a:gdLst>
                  <a:gd name="T0" fmla="*/ 0 w 3"/>
                  <a:gd name="T1" fmla="*/ 0 h 10"/>
                  <a:gd name="T2" fmla="*/ 2147483647 w 3"/>
                  <a:gd name="T3" fmla="*/ 2147483647 h 10"/>
                  <a:gd name="T4" fmla="*/ 2147483647 w 3"/>
                  <a:gd name="T5" fmla="*/ 2147483647 h 10"/>
                  <a:gd name="T6" fmla="*/ 2147483647 w 3"/>
                  <a:gd name="T7" fmla="*/ 2147483647 h 10"/>
                  <a:gd name="T8" fmla="*/ 2147483647 w 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0">
                    <a:moveTo>
                      <a:pt x="0" y="0"/>
                    </a:moveTo>
                    <a:lnTo>
                      <a:pt x="1" y="3"/>
                    </a:lnTo>
                    <a:lnTo>
                      <a:pt x="1" y="6"/>
                    </a:lnTo>
                    <a:lnTo>
                      <a:pt x="1" y="8"/>
                    </a:lnTo>
                    <a:lnTo>
                      <a:pt x="3"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3" name="Freeform 1195"/>
              <p:cNvSpPr>
                <a:spLocks/>
              </p:cNvSpPr>
              <p:nvPr/>
            </p:nvSpPr>
            <p:spPr bwMode="auto">
              <a:xfrm>
                <a:off x="2489183" y="2615231"/>
                <a:ext cx="8593" cy="1910"/>
              </a:xfrm>
              <a:custGeom>
                <a:avLst/>
                <a:gdLst>
                  <a:gd name="T0" fmla="*/ 0 w 9"/>
                  <a:gd name="T1" fmla="*/ 0 h 2"/>
                  <a:gd name="T2" fmla="*/ 2147483647 w 9"/>
                  <a:gd name="T3" fmla="*/ 2147483647 h 2"/>
                  <a:gd name="T4" fmla="*/ 2147483647 w 9"/>
                  <a:gd name="T5" fmla="*/ 2147483647 h 2"/>
                  <a:gd name="T6" fmla="*/ 2147483647 w 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
                    <a:moveTo>
                      <a:pt x="0" y="0"/>
                    </a:moveTo>
                    <a:lnTo>
                      <a:pt x="1" y="1"/>
                    </a:lnTo>
                    <a:lnTo>
                      <a:pt x="4" y="2"/>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4" name="Freeform 1196"/>
              <p:cNvSpPr>
                <a:spLocks/>
              </p:cNvSpPr>
              <p:nvPr/>
            </p:nvSpPr>
            <p:spPr bwMode="auto">
              <a:xfrm>
                <a:off x="2497777" y="2622870"/>
                <a:ext cx="3819" cy="6684"/>
              </a:xfrm>
              <a:custGeom>
                <a:avLst/>
                <a:gdLst>
                  <a:gd name="T0" fmla="*/ 2147483647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0 w 4"/>
                  <a:gd name="T11" fmla="*/ 2147483647 h 7"/>
                  <a:gd name="T12" fmla="*/ 0 w 4"/>
                  <a:gd name="T13" fmla="*/ 2147483647 h 7"/>
                  <a:gd name="T14" fmla="*/ 2147483647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7">
                    <a:moveTo>
                      <a:pt x="4" y="0"/>
                    </a:moveTo>
                    <a:lnTo>
                      <a:pt x="4" y="2"/>
                    </a:lnTo>
                    <a:lnTo>
                      <a:pt x="4" y="3"/>
                    </a:lnTo>
                    <a:lnTo>
                      <a:pt x="2" y="3"/>
                    </a:lnTo>
                    <a:lnTo>
                      <a:pt x="0" y="4"/>
                    </a:lnTo>
                    <a:lnTo>
                      <a:pt x="0" y="5"/>
                    </a:lnTo>
                    <a:lnTo>
                      <a:pt x="1"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5" name="Freeform 1197"/>
              <p:cNvSpPr>
                <a:spLocks/>
              </p:cNvSpPr>
              <p:nvPr/>
            </p:nvSpPr>
            <p:spPr bwMode="auto">
              <a:xfrm>
                <a:off x="2505416" y="2635283"/>
                <a:ext cx="4775" cy="6684"/>
              </a:xfrm>
              <a:custGeom>
                <a:avLst/>
                <a:gdLst>
                  <a:gd name="T0" fmla="*/ 0 w 5"/>
                  <a:gd name="T1" fmla="*/ 0 h 7"/>
                  <a:gd name="T2" fmla="*/ 0 w 5"/>
                  <a:gd name="T3" fmla="*/ 0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0" y="0"/>
                    </a:moveTo>
                    <a:lnTo>
                      <a:pt x="0" y="0"/>
                    </a:lnTo>
                    <a:lnTo>
                      <a:pt x="1" y="1"/>
                    </a:lnTo>
                    <a:lnTo>
                      <a:pt x="3" y="2"/>
                    </a:lnTo>
                    <a:lnTo>
                      <a:pt x="3" y="5"/>
                    </a:lnTo>
                    <a:lnTo>
                      <a:pt x="5" y="7"/>
                    </a:lnTo>
                    <a:lnTo>
                      <a:pt x="5"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6" name="Freeform 1198"/>
              <p:cNvSpPr>
                <a:spLocks/>
              </p:cNvSpPr>
              <p:nvPr/>
            </p:nvSpPr>
            <p:spPr bwMode="auto">
              <a:xfrm>
                <a:off x="2516874" y="2646741"/>
                <a:ext cx="9549" cy="3819"/>
              </a:xfrm>
              <a:custGeom>
                <a:avLst/>
                <a:gdLst>
                  <a:gd name="T0" fmla="*/ 0 w 10"/>
                  <a:gd name="T1" fmla="*/ 0 h 4"/>
                  <a:gd name="T2" fmla="*/ 2147483647 w 10"/>
                  <a:gd name="T3" fmla="*/ 2147483647 h 4"/>
                  <a:gd name="T4" fmla="*/ 2147483647 w 10"/>
                  <a:gd name="T5" fmla="*/ 2147483647 h 4"/>
                  <a:gd name="T6" fmla="*/ 2147483647 w 10"/>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4">
                    <a:moveTo>
                      <a:pt x="0" y="0"/>
                    </a:moveTo>
                    <a:lnTo>
                      <a:pt x="2" y="1"/>
                    </a:lnTo>
                    <a:lnTo>
                      <a:pt x="5" y="2"/>
                    </a:lnTo>
                    <a:lnTo>
                      <a:pt x="1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7" name="Line 1199"/>
              <p:cNvSpPr>
                <a:spLocks noChangeShapeType="1"/>
              </p:cNvSpPr>
              <p:nvPr/>
            </p:nvSpPr>
            <p:spPr bwMode="auto">
              <a:xfrm>
                <a:off x="2535016" y="2651516"/>
                <a:ext cx="2864"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8" name="Freeform 1200"/>
              <p:cNvSpPr>
                <a:spLocks/>
              </p:cNvSpPr>
              <p:nvPr/>
            </p:nvSpPr>
            <p:spPr bwMode="auto">
              <a:xfrm>
                <a:off x="2671561" y="2896913"/>
                <a:ext cx="4775" cy="8594"/>
              </a:xfrm>
              <a:custGeom>
                <a:avLst/>
                <a:gdLst>
                  <a:gd name="T0" fmla="*/ 0 w 5"/>
                  <a:gd name="T1" fmla="*/ 2147483647 h 9"/>
                  <a:gd name="T2" fmla="*/ 2147483647 w 5"/>
                  <a:gd name="T3" fmla="*/ 2147483647 h 9"/>
                  <a:gd name="T4" fmla="*/ 2147483647 w 5"/>
                  <a:gd name="T5" fmla="*/ 0 h 9"/>
                  <a:gd name="T6" fmla="*/ 0 60000 65536"/>
                  <a:gd name="T7" fmla="*/ 0 60000 65536"/>
                  <a:gd name="T8" fmla="*/ 0 60000 65536"/>
                </a:gdLst>
                <a:ahLst/>
                <a:cxnLst>
                  <a:cxn ang="T6">
                    <a:pos x="T0" y="T1"/>
                  </a:cxn>
                  <a:cxn ang="T7">
                    <a:pos x="T2" y="T3"/>
                  </a:cxn>
                  <a:cxn ang="T8">
                    <a:pos x="T4" y="T5"/>
                  </a:cxn>
                </a:cxnLst>
                <a:rect l="0" t="0" r="r" b="b"/>
                <a:pathLst>
                  <a:path w="5" h="9">
                    <a:moveTo>
                      <a:pt x="0" y="9"/>
                    </a:moveTo>
                    <a:lnTo>
                      <a:pt x="2"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39" name="Freeform 1201"/>
              <p:cNvSpPr>
                <a:spLocks/>
              </p:cNvSpPr>
              <p:nvPr/>
            </p:nvSpPr>
            <p:spPr bwMode="auto">
              <a:xfrm>
                <a:off x="2677290" y="2880681"/>
                <a:ext cx="955" cy="9549"/>
              </a:xfrm>
              <a:custGeom>
                <a:avLst/>
                <a:gdLst>
                  <a:gd name="T0" fmla="*/ 0 w 1"/>
                  <a:gd name="T1" fmla="*/ 2147483647 h 10"/>
                  <a:gd name="T2" fmla="*/ 0 w 1"/>
                  <a:gd name="T3" fmla="*/ 2147483647 h 10"/>
                  <a:gd name="T4" fmla="*/ 0 w 1"/>
                  <a:gd name="T5" fmla="*/ 2147483647 h 10"/>
                  <a:gd name="T6" fmla="*/ 2147483647 w 1"/>
                  <a:gd name="T7" fmla="*/ 2147483647 h 10"/>
                  <a:gd name="T8" fmla="*/ 2147483647 w 1"/>
                  <a:gd name="T9" fmla="*/ 2147483647 h 10"/>
                  <a:gd name="T10" fmla="*/ 0 w 1"/>
                  <a:gd name="T11" fmla="*/ 2147483647 h 10"/>
                  <a:gd name="T12" fmla="*/ 0 w 1"/>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0">
                    <a:moveTo>
                      <a:pt x="0" y="10"/>
                    </a:moveTo>
                    <a:lnTo>
                      <a:pt x="0" y="7"/>
                    </a:lnTo>
                    <a:lnTo>
                      <a:pt x="0" y="6"/>
                    </a:lnTo>
                    <a:lnTo>
                      <a:pt x="1" y="5"/>
                    </a:lnTo>
                    <a:lnTo>
                      <a:pt x="1"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0" name="Freeform 1202"/>
              <p:cNvSpPr>
                <a:spLocks/>
              </p:cNvSpPr>
              <p:nvPr/>
            </p:nvSpPr>
            <p:spPr bwMode="auto">
              <a:xfrm>
                <a:off x="2664877" y="2873042"/>
                <a:ext cx="6684" cy="3819"/>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0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7" y="3"/>
                    </a:moveTo>
                    <a:lnTo>
                      <a:pt x="7" y="3"/>
                    </a:lnTo>
                    <a:lnTo>
                      <a:pt x="5" y="4"/>
                    </a:lnTo>
                    <a:lnTo>
                      <a:pt x="2"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1" name="Freeform 1203"/>
              <p:cNvSpPr>
                <a:spLocks/>
              </p:cNvSpPr>
              <p:nvPr/>
            </p:nvSpPr>
            <p:spPr bwMode="auto">
              <a:xfrm>
                <a:off x="2654373" y="2866358"/>
                <a:ext cx="2865" cy="8594"/>
              </a:xfrm>
              <a:custGeom>
                <a:avLst/>
                <a:gdLst>
                  <a:gd name="T0" fmla="*/ 2147483647 w 3"/>
                  <a:gd name="T1" fmla="*/ 2147483647 h 9"/>
                  <a:gd name="T2" fmla="*/ 2147483647 w 3"/>
                  <a:gd name="T3" fmla="*/ 2147483647 h 9"/>
                  <a:gd name="T4" fmla="*/ 2147483647 w 3"/>
                  <a:gd name="T5" fmla="*/ 2147483647 h 9"/>
                  <a:gd name="T6" fmla="*/ 2147483647 w 3"/>
                  <a:gd name="T7" fmla="*/ 2147483647 h 9"/>
                  <a:gd name="T8" fmla="*/ 0 w 3"/>
                  <a:gd name="T9" fmla="*/ 2147483647 h 9"/>
                  <a:gd name="T10" fmla="*/ 0 w 3"/>
                  <a:gd name="T11" fmla="*/ 2147483647 h 9"/>
                  <a:gd name="T12" fmla="*/ 2147483647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9"/>
                    </a:moveTo>
                    <a:lnTo>
                      <a:pt x="3" y="9"/>
                    </a:lnTo>
                    <a:lnTo>
                      <a:pt x="2" y="6"/>
                    </a:lnTo>
                    <a:lnTo>
                      <a:pt x="1" y="5"/>
                    </a:lnTo>
                    <a:lnTo>
                      <a:pt x="0" y="4"/>
                    </a:lnTo>
                    <a:lnTo>
                      <a:pt x="0"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2" name="Freeform 1204"/>
              <p:cNvSpPr>
                <a:spLocks/>
              </p:cNvSpPr>
              <p:nvPr/>
            </p:nvSpPr>
            <p:spPr bwMode="auto">
              <a:xfrm>
                <a:off x="2646734" y="2853945"/>
                <a:ext cx="5729" cy="4774"/>
              </a:xfrm>
              <a:custGeom>
                <a:avLst/>
                <a:gdLst>
                  <a:gd name="T0" fmla="*/ 2147483647 w 6"/>
                  <a:gd name="T1" fmla="*/ 2147483647 h 5"/>
                  <a:gd name="T2" fmla="*/ 2147483647 w 6"/>
                  <a:gd name="T3" fmla="*/ 2147483647 h 5"/>
                  <a:gd name="T4" fmla="*/ 2147483647 w 6"/>
                  <a:gd name="T5" fmla="*/ 2147483647 h 5"/>
                  <a:gd name="T6" fmla="*/ 0 w 6"/>
                  <a:gd name="T7" fmla="*/ 2147483647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lnTo>
                      <a:pt x="6" y="3"/>
                    </a:lnTo>
                    <a:lnTo>
                      <a:pt x="2"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3" name="Freeform 1205"/>
              <p:cNvSpPr>
                <a:spLocks/>
              </p:cNvSpPr>
              <p:nvPr/>
            </p:nvSpPr>
            <p:spPr bwMode="auto">
              <a:xfrm>
                <a:off x="2633366" y="2846306"/>
                <a:ext cx="7639" cy="3819"/>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8" y="4"/>
                    </a:moveTo>
                    <a:lnTo>
                      <a:pt x="7" y="4"/>
                    </a:lnTo>
                    <a:lnTo>
                      <a:pt x="6" y="3"/>
                    </a:lnTo>
                    <a:lnTo>
                      <a:pt x="4" y="2"/>
                    </a:lnTo>
                    <a:lnTo>
                      <a:pt x="3"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4" name="Freeform 1206"/>
              <p:cNvSpPr>
                <a:spLocks/>
              </p:cNvSpPr>
              <p:nvPr/>
            </p:nvSpPr>
            <p:spPr bwMode="auto">
              <a:xfrm>
                <a:off x="2633366" y="2829119"/>
                <a:ext cx="955" cy="8593"/>
              </a:xfrm>
              <a:custGeom>
                <a:avLst/>
                <a:gdLst>
                  <a:gd name="T0" fmla="*/ 2147483647 w 1"/>
                  <a:gd name="T1" fmla="*/ 2147483647 h 9"/>
                  <a:gd name="T2" fmla="*/ 2147483647 w 1"/>
                  <a:gd name="T3" fmla="*/ 2147483647 h 9"/>
                  <a:gd name="T4" fmla="*/ 2147483647 w 1"/>
                  <a:gd name="T5" fmla="*/ 2147483647 h 9"/>
                  <a:gd name="T6" fmla="*/ 0 w 1"/>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
                    <a:moveTo>
                      <a:pt x="1" y="9"/>
                    </a:moveTo>
                    <a:lnTo>
                      <a:pt x="1" y="5"/>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5" name="Freeform 1207"/>
              <p:cNvSpPr>
                <a:spLocks/>
              </p:cNvSpPr>
              <p:nvPr/>
            </p:nvSpPr>
            <p:spPr bwMode="auto">
              <a:xfrm>
                <a:off x="2619044" y="2817661"/>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0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7"/>
                    </a:moveTo>
                    <a:lnTo>
                      <a:pt x="6" y="7"/>
                    </a:lnTo>
                    <a:lnTo>
                      <a:pt x="4" y="6"/>
                    </a:lnTo>
                    <a:lnTo>
                      <a:pt x="4" y="5"/>
                    </a:lnTo>
                    <a:lnTo>
                      <a:pt x="2" y="3"/>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6" name="Freeform 1208"/>
              <p:cNvSpPr>
                <a:spLocks/>
              </p:cNvSpPr>
              <p:nvPr/>
            </p:nvSpPr>
            <p:spPr bwMode="auto">
              <a:xfrm>
                <a:off x="2608540" y="2804293"/>
                <a:ext cx="7639" cy="4774"/>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0 w 8"/>
                  <a:gd name="T9" fmla="*/ 0 h 5"/>
                  <a:gd name="T10" fmla="*/ 0 w 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8" y="5"/>
                    </a:moveTo>
                    <a:lnTo>
                      <a:pt x="7" y="5"/>
                    </a:lnTo>
                    <a:lnTo>
                      <a:pt x="6" y="3"/>
                    </a:lnTo>
                    <a:lnTo>
                      <a:pt x="4"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7" name="Freeform 1209"/>
              <p:cNvSpPr>
                <a:spLocks/>
              </p:cNvSpPr>
              <p:nvPr/>
            </p:nvSpPr>
            <p:spPr bwMode="auto">
              <a:xfrm>
                <a:off x="2691613" y="2666793"/>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6" y="6"/>
                    </a:moveTo>
                    <a:lnTo>
                      <a:pt x="6" y="5"/>
                    </a:lnTo>
                    <a:lnTo>
                      <a:pt x="5" y="3"/>
                    </a:lnTo>
                    <a:lnTo>
                      <a:pt x="4" y="3"/>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8" name="Freeform 1210"/>
              <p:cNvSpPr>
                <a:spLocks/>
              </p:cNvSpPr>
              <p:nvPr/>
            </p:nvSpPr>
            <p:spPr bwMode="auto">
              <a:xfrm>
                <a:off x="2687793" y="2650560"/>
                <a:ext cx="955" cy="8594"/>
              </a:xfrm>
              <a:custGeom>
                <a:avLst/>
                <a:gdLst>
                  <a:gd name="T0" fmla="*/ 0 w 1"/>
                  <a:gd name="T1" fmla="*/ 2147483647 h 9"/>
                  <a:gd name="T2" fmla="*/ 0 w 1"/>
                  <a:gd name="T3" fmla="*/ 2147483647 h 9"/>
                  <a:gd name="T4" fmla="*/ 0 w 1"/>
                  <a:gd name="T5" fmla="*/ 2147483647 h 9"/>
                  <a:gd name="T6" fmla="*/ 0 w 1"/>
                  <a:gd name="T7" fmla="*/ 2147483647 h 9"/>
                  <a:gd name="T8" fmla="*/ 2147483647 w 1"/>
                  <a:gd name="T9" fmla="*/ 0 h 9"/>
                  <a:gd name="T10" fmla="*/ 2147483647 w 1"/>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9">
                    <a:moveTo>
                      <a:pt x="0" y="9"/>
                    </a:moveTo>
                    <a:lnTo>
                      <a:pt x="0" y="7"/>
                    </a:lnTo>
                    <a:lnTo>
                      <a:pt x="0" y="3"/>
                    </a:lnTo>
                    <a:lnTo>
                      <a:pt x="0"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49" name="Freeform 1211"/>
              <p:cNvSpPr>
                <a:spLocks/>
              </p:cNvSpPr>
              <p:nvPr/>
            </p:nvSpPr>
            <p:spPr bwMode="auto">
              <a:xfrm>
                <a:off x="2681109" y="2635283"/>
                <a:ext cx="4775" cy="7639"/>
              </a:xfrm>
              <a:custGeom>
                <a:avLst/>
                <a:gdLst>
                  <a:gd name="T0" fmla="*/ 2147483647 w 5"/>
                  <a:gd name="T1" fmla="*/ 2147483647 h 8"/>
                  <a:gd name="T2" fmla="*/ 2147483647 w 5"/>
                  <a:gd name="T3" fmla="*/ 2147483647 h 8"/>
                  <a:gd name="T4" fmla="*/ 2147483647 w 5"/>
                  <a:gd name="T5" fmla="*/ 2147483647 h 8"/>
                  <a:gd name="T6" fmla="*/ 0 w 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5" y="8"/>
                    </a:moveTo>
                    <a:lnTo>
                      <a:pt x="3" y="7"/>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0" name="Freeform 1212"/>
              <p:cNvSpPr>
                <a:spLocks/>
              </p:cNvSpPr>
              <p:nvPr/>
            </p:nvSpPr>
            <p:spPr bwMode="auto">
              <a:xfrm>
                <a:off x="2673470" y="2618095"/>
                <a:ext cx="2865" cy="9549"/>
              </a:xfrm>
              <a:custGeom>
                <a:avLst/>
                <a:gdLst>
                  <a:gd name="T0" fmla="*/ 2147483647 w 3"/>
                  <a:gd name="T1" fmla="*/ 2147483647 h 10"/>
                  <a:gd name="T2" fmla="*/ 2147483647 w 3"/>
                  <a:gd name="T3" fmla="*/ 2147483647 h 10"/>
                  <a:gd name="T4" fmla="*/ 2147483647 w 3"/>
                  <a:gd name="T5" fmla="*/ 2147483647 h 10"/>
                  <a:gd name="T6" fmla="*/ 0 w 3"/>
                  <a:gd name="T7" fmla="*/ 2147483647 h 10"/>
                  <a:gd name="T8" fmla="*/ 0 w 3"/>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0">
                    <a:moveTo>
                      <a:pt x="3" y="10"/>
                    </a:moveTo>
                    <a:lnTo>
                      <a:pt x="3" y="8"/>
                    </a:lnTo>
                    <a:lnTo>
                      <a:pt x="2" y="3"/>
                    </a:lnTo>
                    <a:lnTo>
                      <a:pt x="0"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1" name="Freeform 1213"/>
              <p:cNvSpPr>
                <a:spLocks/>
              </p:cNvSpPr>
              <p:nvPr/>
            </p:nvSpPr>
            <p:spPr bwMode="auto">
              <a:xfrm>
                <a:off x="2657238" y="2611412"/>
                <a:ext cx="9549" cy="955"/>
              </a:xfrm>
              <a:custGeom>
                <a:avLst/>
                <a:gdLst>
                  <a:gd name="T0" fmla="*/ 2147483647 w 10"/>
                  <a:gd name="T1" fmla="*/ 2147483647 h 1"/>
                  <a:gd name="T2" fmla="*/ 2147483647 w 10"/>
                  <a:gd name="T3" fmla="*/ 2147483647 h 1"/>
                  <a:gd name="T4" fmla="*/ 2147483647 w 10"/>
                  <a:gd name="T5" fmla="*/ 0 h 1"/>
                  <a:gd name="T6" fmla="*/ 2147483647 w 10"/>
                  <a:gd name="T7" fmla="*/ 0 h 1"/>
                  <a:gd name="T8" fmla="*/ 0 w 10"/>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
                    <a:moveTo>
                      <a:pt x="10" y="1"/>
                    </a:moveTo>
                    <a:lnTo>
                      <a:pt x="8" y="1"/>
                    </a:lnTo>
                    <a:lnTo>
                      <a:pt x="4" y="0"/>
                    </a:lnTo>
                    <a:lnTo>
                      <a:pt x="3"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2" name="Freeform 1214"/>
              <p:cNvSpPr>
                <a:spLocks/>
              </p:cNvSpPr>
              <p:nvPr/>
            </p:nvSpPr>
            <p:spPr bwMode="auto">
              <a:xfrm>
                <a:off x="2649599" y="2616186"/>
                <a:ext cx="1910" cy="8594"/>
              </a:xfrm>
              <a:custGeom>
                <a:avLst/>
                <a:gdLst>
                  <a:gd name="T0" fmla="*/ 2147483647 w 2"/>
                  <a:gd name="T1" fmla="*/ 0 h 9"/>
                  <a:gd name="T2" fmla="*/ 2147483647 w 2"/>
                  <a:gd name="T3" fmla="*/ 2147483647 h 9"/>
                  <a:gd name="T4" fmla="*/ 0 w 2"/>
                  <a:gd name="T5" fmla="*/ 2147483647 h 9"/>
                  <a:gd name="T6" fmla="*/ 0 w 2"/>
                  <a:gd name="T7" fmla="*/ 2147483647 h 9"/>
                  <a:gd name="T8" fmla="*/ 2147483647 w 2"/>
                  <a:gd name="T9" fmla="*/ 2147483647 h 9"/>
                  <a:gd name="T10" fmla="*/ 2147483647 w 2"/>
                  <a:gd name="T11" fmla="*/ 2147483647 h 9"/>
                  <a:gd name="T12" fmla="*/ 2147483647 w 2"/>
                  <a:gd name="T13" fmla="*/ 2147483647 h 9"/>
                  <a:gd name="T14" fmla="*/ 2147483647 w 2"/>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9">
                    <a:moveTo>
                      <a:pt x="1" y="0"/>
                    </a:moveTo>
                    <a:lnTo>
                      <a:pt x="1" y="1"/>
                    </a:lnTo>
                    <a:lnTo>
                      <a:pt x="0" y="5"/>
                    </a:lnTo>
                    <a:lnTo>
                      <a:pt x="1" y="6"/>
                    </a:lnTo>
                    <a:lnTo>
                      <a:pt x="2" y="7"/>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3" name="Freeform 1215"/>
              <p:cNvSpPr>
                <a:spLocks/>
              </p:cNvSpPr>
              <p:nvPr/>
            </p:nvSpPr>
            <p:spPr bwMode="auto">
              <a:xfrm>
                <a:off x="2651509" y="2631463"/>
                <a:ext cx="2864" cy="8594"/>
              </a:xfrm>
              <a:custGeom>
                <a:avLst/>
                <a:gdLst>
                  <a:gd name="T0" fmla="*/ 2147483647 w 3"/>
                  <a:gd name="T1" fmla="*/ 0 h 9"/>
                  <a:gd name="T2" fmla="*/ 2147483647 w 3"/>
                  <a:gd name="T3" fmla="*/ 0 h 9"/>
                  <a:gd name="T4" fmla="*/ 2147483647 w 3"/>
                  <a:gd name="T5" fmla="*/ 2147483647 h 9"/>
                  <a:gd name="T6" fmla="*/ 2147483647 w 3"/>
                  <a:gd name="T7" fmla="*/ 2147483647 h 9"/>
                  <a:gd name="T8" fmla="*/ 2147483647 w 3"/>
                  <a:gd name="T9" fmla="*/ 2147483647 h 9"/>
                  <a:gd name="T10" fmla="*/ 2147483647 w 3"/>
                  <a:gd name="T11" fmla="*/ 2147483647 h 9"/>
                  <a:gd name="T12" fmla="*/ 0 w 3"/>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3" y="0"/>
                    </a:lnTo>
                    <a:lnTo>
                      <a:pt x="3" y="1"/>
                    </a:lnTo>
                    <a:lnTo>
                      <a:pt x="3" y="2"/>
                    </a:lnTo>
                    <a:lnTo>
                      <a:pt x="3" y="5"/>
                    </a:lnTo>
                    <a:lnTo>
                      <a:pt x="1" y="7"/>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4" name="Freeform 1216"/>
              <p:cNvSpPr>
                <a:spLocks/>
              </p:cNvSpPr>
              <p:nvPr/>
            </p:nvSpPr>
            <p:spPr bwMode="auto">
              <a:xfrm>
                <a:off x="2637186" y="2632418"/>
                <a:ext cx="8594" cy="3819"/>
              </a:xfrm>
              <a:custGeom>
                <a:avLst/>
                <a:gdLst>
                  <a:gd name="T0" fmla="*/ 2147483647 w 9"/>
                  <a:gd name="T1" fmla="*/ 2147483647 h 4"/>
                  <a:gd name="T2" fmla="*/ 2147483647 w 9"/>
                  <a:gd name="T3" fmla="*/ 2147483647 h 4"/>
                  <a:gd name="T4" fmla="*/ 2147483647 w 9"/>
                  <a:gd name="T5" fmla="*/ 2147483647 h 4"/>
                  <a:gd name="T6" fmla="*/ 0 w 9"/>
                  <a:gd name="T7" fmla="*/ 0 h 4"/>
                  <a:gd name="T8" fmla="*/ 0 w 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9" y="4"/>
                    </a:moveTo>
                    <a:lnTo>
                      <a:pt x="5" y="3"/>
                    </a:lnTo>
                    <a:lnTo>
                      <a:pt x="3"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5" name="Freeform 1217"/>
              <p:cNvSpPr>
                <a:spLocks/>
              </p:cNvSpPr>
              <p:nvPr/>
            </p:nvSpPr>
            <p:spPr bwMode="auto">
              <a:xfrm>
                <a:off x="2628592" y="2626689"/>
                <a:ext cx="955" cy="955"/>
              </a:xfrm>
              <a:custGeom>
                <a:avLst/>
                <a:gdLst>
                  <a:gd name="T0" fmla="*/ 2147483647 w 1"/>
                  <a:gd name="T1" fmla="*/ 2147483647 h 1"/>
                  <a:gd name="T2" fmla="*/ 2147483647 w 1"/>
                  <a:gd name="T3" fmla="*/ 2147483647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6" name="Freeform 1218"/>
              <p:cNvSpPr>
                <a:spLocks/>
              </p:cNvSpPr>
              <p:nvPr/>
            </p:nvSpPr>
            <p:spPr bwMode="auto">
              <a:xfrm>
                <a:off x="2983799" y="2223740"/>
                <a:ext cx="955" cy="8593"/>
              </a:xfrm>
              <a:custGeom>
                <a:avLst/>
                <a:gdLst>
                  <a:gd name="T0" fmla="*/ 0 w 1"/>
                  <a:gd name="T1" fmla="*/ 0 h 9"/>
                  <a:gd name="T2" fmla="*/ 2147483647 w 1"/>
                  <a:gd name="T3" fmla="*/ 2147483647 h 9"/>
                  <a:gd name="T4" fmla="*/ 0 w 1"/>
                  <a:gd name="T5" fmla="*/ 2147483647 h 9"/>
                  <a:gd name="T6" fmla="*/ 2147483647 w 1"/>
                  <a:gd name="T7" fmla="*/ 2147483647 h 9"/>
                  <a:gd name="T8" fmla="*/ 2147483647 w 1"/>
                  <a:gd name="T9" fmla="*/ 2147483647 h 9"/>
                  <a:gd name="T10" fmla="*/ 2147483647 w 1"/>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9">
                    <a:moveTo>
                      <a:pt x="0" y="0"/>
                    </a:moveTo>
                    <a:lnTo>
                      <a:pt x="1" y="2"/>
                    </a:lnTo>
                    <a:lnTo>
                      <a:pt x="0" y="6"/>
                    </a:lnTo>
                    <a:lnTo>
                      <a:pt x="1" y="8"/>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7" name="Freeform 1219"/>
              <p:cNvSpPr>
                <a:spLocks/>
              </p:cNvSpPr>
              <p:nvPr/>
            </p:nvSpPr>
            <p:spPr bwMode="auto">
              <a:xfrm>
                <a:off x="2981889" y="2240927"/>
                <a:ext cx="955" cy="7639"/>
              </a:xfrm>
              <a:custGeom>
                <a:avLst/>
                <a:gdLst>
                  <a:gd name="T0" fmla="*/ 0 w 1"/>
                  <a:gd name="T1" fmla="*/ 0 h 8"/>
                  <a:gd name="T2" fmla="*/ 0 w 1"/>
                  <a:gd name="T3" fmla="*/ 0 h 8"/>
                  <a:gd name="T4" fmla="*/ 0 w 1"/>
                  <a:gd name="T5" fmla="*/ 2147483647 h 8"/>
                  <a:gd name="T6" fmla="*/ 2147483647 w 1"/>
                  <a:gd name="T7" fmla="*/ 2147483647 h 8"/>
                  <a:gd name="T8" fmla="*/ 2147483647 w 1"/>
                  <a:gd name="T9" fmla="*/ 2147483647 h 8"/>
                  <a:gd name="T10" fmla="*/ 2147483647 w 1"/>
                  <a:gd name="T11" fmla="*/ 2147483647 h 8"/>
                  <a:gd name="T12" fmla="*/ 2147483647 w 1"/>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8">
                    <a:moveTo>
                      <a:pt x="0" y="0"/>
                    </a:moveTo>
                    <a:lnTo>
                      <a:pt x="0" y="0"/>
                    </a:lnTo>
                    <a:lnTo>
                      <a:pt x="0" y="2"/>
                    </a:lnTo>
                    <a:lnTo>
                      <a:pt x="1" y="5"/>
                    </a:lnTo>
                    <a:lnTo>
                      <a:pt x="1" y="6"/>
                    </a:lnTo>
                    <a:lnTo>
                      <a:pt x="1"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8" name="Freeform 1220"/>
              <p:cNvSpPr>
                <a:spLocks/>
              </p:cNvSpPr>
              <p:nvPr/>
            </p:nvSpPr>
            <p:spPr bwMode="auto">
              <a:xfrm>
                <a:off x="2967566" y="2252386"/>
                <a:ext cx="7639" cy="3819"/>
              </a:xfrm>
              <a:custGeom>
                <a:avLst/>
                <a:gdLst>
                  <a:gd name="T0" fmla="*/ 2147483647 w 8"/>
                  <a:gd name="T1" fmla="*/ 0 h 4"/>
                  <a:gd name="T2" fmla="*/ 2147483647 w 8"/>
                  <a:gd name="T3" fmla="*/ 2147483647 h 4"/>
                  <a:gd name="T4" fmla="*/ 0 w 8"/>
                  <a:gd name="T5" fmla="*/ 2147483647 h 4"/>
                  <a:gd name="T6" fmla="*/ 0 60000 65536"/>
                  <a:gd name="T7" fmla="*/ 0 60000 65536"/>
                  <a:gd name="T8" fmla="*/ 0 60000 65536"/>
                </a:gdLst>
                <a:ahLst/>
                <a:cxnLst>
                  <a:cxn ang="T6">
                    <a:pos x="T0" y="T1"/>
                  </a:cxn>
                  <a:cxn ang="T7">
                    <a:pos x="T2" y="T3"/>
                  </a:cxn>
                  <a:cxn ang="T8">
                    <a:pos x="T4" y="T5"/>
                  </a:cxn>
                </a:cxnLst>
                <a:rect l="0" t="0" r="r" b="b"/>
                <a:pathLst>
                  <a:path w="8" h="4">
                    <a:moveTo>
                      <a:pt x="8" y="0"/>
                    </a:moveTo>
                    <a:lnTo>
                      <a:pt x="2" y="3"/>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59" name="Freeform 1221"/>
              <p:cNvSpPr>
                <a:spLocks/>
              </p:cNvSpPr>
              <p:nvPr/>
            </p:nvSpPr>
            <p:spPr bwMode="auto">
              <a:xfrm>
                <a:off x="2961837" y="2260979"/>
                <a:ext cx="4775" cy="5729"/>
              </a:xfrm>
              <a:custGeom>
                <a:avLst/>
                <a:gdLst>
                  <a:gd name="T0" fmla="*/ 0 w 5"/>
                  <a:gd name="T1" fmla="*/ 2147483647 h 6"/>
                  <a:gd name="T2" fmla="*/ 2147483647 w 5"/>
                  <a:gd name="T3" fmla="*/ 2147483647 h 6"/>
                  <a:gd name="T4" fmla="*/ 2147483647 w 5"/>
                  <a:gd name="T5" fmla="*/ 0 h 6"/>
                  <a:gd name="T6" fmla="*/ 2147483647 w 5"/>
                  <a:gd name="T7" fmla="*/ 0 h 6"/>
                  <a:gd name="T8" fmla="*/ 2147483647 w 5"/>
                  <a:gd name="T9" fmla="*/ 2147483647 h 6"/>
                  <a:gd name="T10" fmla="*/ 2147483647 w 5"/>
                  <a:gd name="T11" fmla="*/ 2147483647 h 6"/>
                  <a:gd name="T12" fmla="*/ 2147483647 w 5"/>
                  <a:gd name="T13" fmla="*/ 2147483647 h 6"/>
                  <a:gd name="T14" fmla="*/ 2147483647 w 5"/>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0" y="1"/>
                    </a:moveTo>
                    <a:lnTo>
                      <a:pt x="1" y="1"/>
                    </a:lnTo>
                    <a:lnTo>
                      <a:pt x="2" y="0"/>
                    </a:lnTo>
                    <a:lnTo>
                      <a:pt x="3" y="3"/>
                    </a:lnTo>
                    <a:lnTo>
                      <a:pt x="5" y="5"/>
                    </a:lnTo>
                    <a:lnTo>
                      <a:pt x="5"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0" name="Freeform 1222"/>
              <p:cNvSpPr>
                <a:spLocks/>
              </p:cNvSpPr>
              <p:nvPr/>
            </p:nvSpPr>
            <p:spPr bwMode="auto">
              <a:xfrm>
                <a:off x="2958973" y="2272437"/>
                <a:ext cx="1910" cy="9549"/>
              </a:xfrm>
              <a:custGeom>
                <a:avLst/>
                <a:gdLst>
                  <a:gd name="T0" fmla="*/ 2147483647 w 2"/>
                  <a:gd name="T1" fmla="*/ 0 h 10"/>
                  <a:gd name="T2" fmla="*/ 0 w 2"/>
                  <a:gd name="T3" fmla="*/ 2147483647 h 10"/>
                  <a:gd name="T4" fmla="*/ 0 w 2"/>
                  <a:gd name="T5" fmla="*/ 2147483647 h 10"/>
                  <a:gd name="T6" fmla="*/ 0 w 2"/>
                  <a:gd name="T7" fmla="*/ 2147483647 h 10"/>
                  <a:gd name="T8" fmla="*/ 0 w 2"/>
                  <a:gd name="T9" fmla="*/ 2147483647 h 10"/>
                  <a:gd name="T10" fmla="*/ 0 w 2"/>
                  <a:gd name="T11" fmla="*/ 2147483647 h 10"/>
                  <a:gd name="T12" fmla="*/ 0 w 2"/>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2" y="0"/>
                    </a:moveTo>
                    <a:lnTo>
                      <a:pt x="0" y="1"/>
                    </a:lnTo>
                    <a:lnTo>
                      <a:pt x="0" y="4"/>
                    </a:lnTo>
                    <a:lnTo>
                      <a:pt x="0" y="5"/>
                    </a:lnTo>
                    <a:lnTo>
                      <a:pt x="0" y="6"/>
                    </a:lnTo>
                    <a:lnTo>
                      <a:pt x="0" y="7"/>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1" name="Freeform 1223"/>
              <p:cNvSpPr>
                <a:spLocks/>
              </p:cNvSpPr>
              <p:nvPr/>
            </p:nvSpPr>
            <p:spPr bwMode="auto">
              <a:xfrm>
                <a:off x="3000986" y="2380336"/>
                <a:ext cx="1910" cy="8593"/>
              </a:xfrm>
              <a:custGeom>
                <a:avLst/>
                <a:gdLst>
                  <a:gd name="T0" fmla="*/ 0 w 2"/>
                  <a:gd name="T1" fmla="*/ 2147483647 h 9"/>
                  <a:gd name="T2" fmla="*/ 2147483647 w 2"/>
                  <a:gd name="T3" fmla="*/ 2147483647 h 9"/>
                  <a:gd name="T4" fmla="*/ 2147483647 w 2"/>
                  <a:gd name="T5" fmla="*/ 2147483647 h 9"/>
                  <a:gd name="T6" fmla="*/ 2147483647 w 2"/>
                  <a:gd name="T7" fmla="*/ 2147483647 h 9"/>
                  <a:gd name="T8" fmla="*/ 2147483647 w 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9">
                    <a:moveTo>
                      <a:pt x="0" y="9"/>
                    </a:moveTo>
                    <a:lnTo>
                      <a:pt x="2" y="5"/>
                    </a:lnTo>
                    <a:lnTo>
                      <a:pt x="2" y="3"/>
                    </a:lnTo>
                    <a:lnTo>
                      <a:pt x="2"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2" name="Freeform 1224"/>
              <p:cNvSpPr>
                <a:spLocks/>
              </p:cNvSpPr>
              <p:nvPr/>
            </p:nvSpPr>
            <p:spPr bwMode="auto">
              <a:xfrm>
                <a:off x="2993347" y="2365059"/>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7">
                    <a:moveTo>
                      <a:pt x="6" y="7"/>
                    </a:moveTo>
                    <a:lnTo>
                      <a:pt x="5" y="5"/>
                    </a:lnTo>
                    <a:lnTo>
                      <a:pt x="3" y="5"/>
                    </a:lnTo>
                    <a:lnTo>
                      <a:pt x="1"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3" name="Freeform 1225"/>
              <p:cNvSpPr>
                <a:spLocks/>
              </p:cNvSpPr>
              <p:nvPr/>
            </p:nvSpPr>
            <p:spPr bwMode="auto">
              <a:xfrm>
                <a:off x="2992392" y="2349781"/>
                <a:ext cx="2865"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0 w 3"/>
                  <a:gd name="T9" fmla="*/ 2147483647 h 7"/>
                  <a:gd name="T10" fmla="*/ 0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2" y="7"/>
                    </a:moveTo>
                    <a:lnTo>
                      <a:pt x="3" y="6"/>
                    </a:lnTo>
                    <a:lnTo>
                      <a:pt x="2" y="5"/>
                    </a:lnTo>
                    <a:lnTo>
                      <a:pt x="1" y="5"/>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4" name="Freeform 1226"/>
              <p:cNvSpPr>
                <a:spLocks/>
              </p:cNvSpPr>
              <p:nvPr/>
            </p:nvSpPr>
            <p:spPr bwMode="auto">
              <a:xfrm>
                <a:off x="2990483" y="2330684"/>
                <a:ext cx="1910" cy="9549"/>
              </a:xfrm>
              <a:custGeom>
                <a:avLst/>
                <a:gdLst>
                  <a:gd name="T0" fmla="*/ 0 w 2"/>
                  <a:gd name="T1" fmla="*/ 2147483647 h 10"/>
                  <a:gd name="T2" fmla="*/ 0 w 2"/>
                  <a:gd name="T3" fmla="*/ 2147483647 h 10"/>
                  <a:gd name="T4" fmla="*/ 0 w 2"/>
                  <a:gd name="T5" fmla="*/ 2147483647 h 10"/>
                  <a:gd name="T6" fmla="*/ 2147483647 w 2"/>
                  <a:gd name="T7" fmla="*/ 2147483647 h 10"/>
                  <a:gd name="T8" fmla="*/ 2147483647 w 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0">
                    <a:moveTo>
                      <a:pt x="0" y="10"/>
                    </a:moveTo>
                    <a:lnTo>
                      <a:pt x="0" y="10"/>
                    </a:lnTo>
                    <a:lnTo>
                      <a:pt x="0" y="9"/>
                    </a:lnTo>
                    <a:lnTo>
                      <a:pt x="2" y="5"/>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5" name="Freeform 1227"/>
              <p:cNvSpPr>
                <a:spLocks/>
              </p:cNvSpPr>
              <p:nvPr/>
            </p:nvSpPr>
            <p:spPr bwMode="auto">
              <a:xfrm>
                <a:off x="2981889" y="2318271"/>
                <a:ext cx="5729" cy="6684"/>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0 h 7"/>
                  <a:gd name="T12" fmla="*/ 0 w 6"/>
                  <a:gd name="T13" fmla="*/ 0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7">
                    <a:moveTo>
                      <a:pt x="6" y="7"/>
                    </a:moveTo>
                    <a:lnTo>
                      <a:pt x="4" y="7"/>
                    </a:lnTo>
                    <a:lnTo>
                      <a:pt x="4" y="5"/>
                    </a:lnTo>
                    <a:lnTo>
                      <a:pt x="2" y="2"/>
                    </a:lnTo>
                    <a:lnTo>
                      <a:pt x="1"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6" name="Freeform 1228"/>
              <p:cNvSpPr>
                <a:spLocks/>
              </p:cNvSpPr>
              <p:nvPr/>
            </p:nvSpPr>
            <p:spPr bwMode="auto">
              <a:xfrm>
                <a:off x="2981889" y="2300129"/>
                <a:ext cx="1910" cy="8593"/>
              </a:xfrm>
              <a:custGeom>
                <a:avLst/>
                <a:gdLst>
                  <a:gd name="T0" fmla="*/ 2147483647 w 2"/>
                  <a:gd name="T1" fmla="*/ 2147483647 h 9"/>
                  <a:gd name="T2" fmla="*/ 2147483647 w 2"/>
                  <a:gd name="T3" fmla="*/ 2147483647 h 9"/>
                  <a:gd name="T4" fmla="*/ 2147483647 w 2"/>
                  <a:gd name="T5" fmla="*/ 2147483647 h 9"/>
                  <a:gd name="T6" fmla="*/ 0 w 2"/>
                  <a:gd name="T7" fmla="*/ 2147483647 h 9"/>
                  <a:gd name="T8" fmla="*/ 0 w 2"/>
                  <a:gd name="T9" fmla="*/ 2147483647 h 9"/>
                  <a:gd name="T10" fmla="*/ 2147483647 w 2"/>
                  <a:gd name="T11" fmla="*/ 2147483647 h 9"/>
                  <a:gd name="T12" fmla="*/ 2147483647 w 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1" y="9"/>
                    </a:moveTo>
                    <a:lnTo>
                      <a:pt x="2" y="9"/>
                    </a:lnTo>
                    <a:lnTo>
                      <a:pt x="1" y="8"/>
                    </a:lnTo>
                    <a:lnTo>
                      <a:pt x="0" y="5"/>
                    </a:lnTo>
                    <a:lnTo>
                      <a:pt x="0" y="4"/>
                    </a:lnTo>
                    <a:lnTo>
                      <a:pt x="1" y="3"/>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7" name="Freeform 1229"/>
              <p:cNvSpPr>
                <a:spLocks/>
              </p:cNvSpPr>
              <p:nvPr/>
            </p:nvSpPr>
            <p:spPr bwMode="auto">
              <a:xfrm>
                <a:off x="2977115" y="2286761"/>
                <a:ext cx="4775"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w 5"/>
                  <a:gd name="T9" fmla="*/ 2147483647 h 7"/>
                  <a:gd name="T10" fmla="*/ 0 w 5"/>
                  <a:gd name="T11" fmla="*/ 2147483647 h 7"/>
                  <a:gd name="T12" fmla="*/ 2147483647 w 5"/>
                  <a:gd name="T13" fmla="*/ 2147483647 h 7"/>
                  <a:gd name="T14" fmla="*/ 2147483647 w 5"/>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5" y="7"/>
                    </a:moveTo>
                    <a:lnTo>
                      <a:pt x="3" y="5"/>
                    </a:lnTo>
                    <a:lnTo>
                      <a:pt x="2" y="3"/>
                    </a:lnTo>
                    <a:lnTo>
                      <a:pt x="0" y="2"/>
                    </a:lnTo>
                    <a:lnTo>
                      <a:pt x="0" y="1"/>
                    </a:lnTo>
                    <a:lnTo>
                      <a:pt x="1"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8" name="Freeform 1230"/>
              <p:cNvSpPr>
                <a:spLocks/>
              </p:cNvSpPr>
              <p:nvPr/>
            </p:nvSpPr>
            <p:spPr bwMode="auto">
              <a:xfrm>
                <a:off x="2750814" y="2352645"/>
                <a:ext cx="1910" cy="9549"/>
              </a:xfrm>
              <a:custGeom>
                <a:avLst/>
                <a:gdLst>
                  <a:gd name="T0" fmla="*/ 0 w 2"/>
                  <a:gd name="T1" fmla="*/ 0 h 10"/>
                  <a:gd name="T2" fmla="*/ 0 w 2"/>
                  <a:gd name="T3" fmla="*/ 2147483647 h 10"/>
                  <a:gd name="T4" fmla="*/ 2147483647 w 2"/>
                  <a:gd name="T5" fmla="*/ 2147483647 h 10"/>
                  <a:gd name="T6" fmla="*/ 2147483647 w 2"/>
                  <a:gd name="T7" fmla="*/ 2147483647 h 10"/>
                  <a:gd name="T8" fmla="*/ 2147483647 w 2"/>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0">
                    <a:moveTo>
                      <a:pt x="0" y="0"/>
                    </a:moveTo>
                    <a:lnTo>
                      <a:pt x="0" y="4"/>
                    </a:lnTo>
                    <a:lnTo>
                      <a:pt x="2" y="7"/>
                    </a:lnTo>
                    <a:lnTo>
                      <a:pt x="2" y="9"/>
                    </a:lnTo>
                    <a:lnTo>
                      <a:pt x="2"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69" name="Freeform 1231"/>
              <p:cNvSpPr>
                <a:spLocks/>
              </p:cNvSpPr>
              <p:nvPr/>
            </p:nvSpPr>
            <p:spPr bwMode="auto">
              <a:xfrm>
                <a:off x="2753678" y="2369833"/>
                <a:ext cx="1910" cy="7639"/>
              </a:xfrm>
              <a:custGeom>
                <a:avLst/>
                <a:gdLst>
                  <a:gd name="T0" fmla="*/ 2147483647 w 2"/>
                  <a:gd name="T1" fmla="*/ 0 h 8"/>
                  <a:gd name="T2" fmla="*/ 2147483647 w 2"/>
                  <a:gd name="T3" fmla="*/ 2147483647 h 8"/>
                  <a:gd name="T4" fmla="*/ 2147483647 w 2"/>
                  <a:gd name="T5" fmla="*/ 2147483647 h 8"/>
                  <a:gd name="T6" fmla="*/ 2147483647 w 2"/>
                  <a:gd name="T7" fmla="*/ 2147483647 h 8"/>
                  <a:gd name="T8" fmla="*/ 0 w 2"/>
                  <a:gd name="T9" fmla="*/ 2147483647 h 8"/>
                  <a:gd name="T10" fmla="*/ 0 w 2"/>
                  <a:gd name="T11" fmla="*/ 2147483647 h 8"/>
                  <a:gd name="T12" fmla="*/ 0 w 2"/>
                  <a:gd name="T13" fmla="*/ 214748364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8">
                    <a:moveTo>
                      <a:pt x="2" y="0"/>
                    </a:moveTo>
                    <a:lnTo>
                      <a:pt x="2" y="1"/>
                    </a:lnTo>
                    <a:lnTo>
                      <a:pt x="2" y="3"/>
                    </a:lnTo>
                    <a:lnTo>
                      <a:pt x="1" y="5"/>
                    </a:lnTo>
                    <a:lnTo>
                      <a:pt x="0" y="5"/>
                    </a:lnTo>
                    <a:lnTo>
                      <a:pt x="0" y="6"/>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0" name="Freeform 1232"/>
              <p:cNvSpPr>
                <a:spLocks/>
              </p:cNvSpPr>
              <p:nvPr/>
            </p:nvSpPr>
            <p:spPr bwMode="auto">
              <a:xfrm>
                <a:off x="2747949" y="2385110"/>
                <a:ext cx="4775" cy="7639"/>
              </a:xfrm>
              <a:custGeom>
                <a:avLst/>
                <a:gdLst>
                  <a:gd name="T0" fmla="*/ 0 w 5"/>
                  <a:gd name="T1" fmla="*/ 0 h 8"/>
                  <a:gd name="T2" fmla="*/ 2147483647 w 5"/>
                  <a:gd name="T3" fmla="*/ 0 h 8"/>
                  <a:gd name="T4" fmla="*/ 2147483647 w 5"/>
                  <a:gd name="T5" fmla="*/ 2147483647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0" y="0"/>
                    </a:moveTo>
                    <a:lnTo>
                      <a:pt x="1" y="0"/>
                    </a:lnTo>
                    <a:lnTo>
                      <a:pt x="2" y="3"/>
                    </a:lnTo>
                    <a:lnTo>
                      <a:pt x="3" y="6"/>
                    </a:lnTo>
                    <a:lnTo>
                      <a:pt x="5" y="7"/>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1" name="Freeform 1233"/>
              <p:cNvSpPr>
                <a:spLocks/>
              </p:cNvSpPr>
              <p:nvPr/>
            </p:nvSpPr>
            <p:spPr bwMode="auto">
              <a:xfrm>
                <a:off x="2758453" y="2396569"/>
                <a:ext cx="7639" cy="955"/>
              </a:xfrm>
              <a:custGeom>
                <a:avLst/>
                <a:gdLst>
                  <a:gd name="T0" fmla="*/ 0 w 8"/>
                  <a:gd name="T1" fmla="*/ 2147483647 h 1"/>
                  <a:gd name="T2" fmla="*/ 0 w 8"/>
                  <a:gd name="T3" fmla="*/ 2147483647 h 1"/>
                  <a:gd name="T4" fmla="*/ 2147483647 w 8"/>
                  <a:gd name="T5" fmla="*/ 0 h 1"/>
                  <a:gd name="T6" fmla="*/ 2147483647 w 8"/>
                  <a:gd name="T7" fmla="*/ 0 h 1"/>
                  <a:gd name="T8" fmla="*/ 2147483647 w 8"/>
                  <a:gd name="T9" fmla="*/ 0 h 1"/>
                  <a:gd name="T10" fmla="*/ 2147483647 w 8"/>
                  <a:gd name="T11" fmla="*/ 0 h 1"/>
                  <a:gd name="T12" fmla="*/ 2147483647 w 8"/>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
                    <a:moveTo>
                      <a:pt x="0" y="1"/>
                    </a:moveTo>
                    <a:lnTo>
                      <a:pt x="0" y="1"/>
                    </a:lnTo>
                    <a:lnTo>
                      <a:pt x="1" y="0"/>
                    </a:lnTo>
                    <a:lnTo>
                      <a:pt x="2" y="0"/>
                    </a:lnTo>
                    <a:lnTo>
                      <a:pt x="5" y="0"/>
                    </a:lnTo>
                    <a:lnTo>
                      <a:pt x="8" y="0"/>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2" name="Freeform 1234"/>
              <p:cNvSpPr>
                <a:spLocks/>
              </p:cNvSpPr>
              <p:nvPr/>
            </p:nvSpPr>
            <p:spPr bwMode="auto">
              <a:xfrm>
                <a:off x="2761317" y="2406117"/>
                <a:ext cx="2865" cy="7639"/>
              </a:xfrm>
              <a:custGeom>
                <a:avLst/>
                <a:gdLst>
                  <a:gd name="T0" fmla="*/ 0 w 3"/>
                  <a:gd name="T1" fmla="*/ 0 h 8"/>
                  <a:gd name="T2" fmla="*/ 0 w 3"/>
                  <a:gd name="T3" fmla="*/ 2147483647 h 8"/>
                  <a:gd name="T4" fmla="*/ 0 w 3"/>
                  <a:gd name="T5" fmla="*/ 2147483647 h 8"/>
                  <a:gd name="T6" fmla="*/ 2147483647 w 3"/>
                  <a:gd name="T7" fmla="*/ 2147483647 h 8"/>
                  <a:gd name="T8" fmla="*/ 2147483647 w 3"/>
                  <a:gd name="T9" fmla="*/ 2147483647 h 8"/>
                  <a:gd name="T10" fmla="*/ 2147483647 w 3"/>
                  <a:gd name="T11" fmla="*/ 2147483647 h 8"/>
                  <a:gd name="T12" fmla="*/ 2147483647 w 3"/>
                  <a:gd name="T13" fmla="*/ 2147483647 h 8"/>
                  <a:gd name="T14" fmla="*/ 2147483647 w 3"/>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8">
                    <a:moveTo>
                      <a:pt x="0" y="0"/>
                    </a:moveTo>
                    <a:lnTo>
                      <a:pt x="0" y="1"/>
                    </a:lnTo>
                    <a:lnTo>
                      <a:pt x="2" y="4"/>
                    </a:lnTo>
                    <a:lnTo>
                      <a:pt x="3" y="6"/>
                    </a:lnTo>
                    <a:lnTo>
                      <a:pt x="3" y="7"/>
                    </a:lnTo>
                    <a:lnTo>
                      <a:pt x="3"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3" name="Freeform 1235"/>
              <p:cNvSpPr>
                <a:spLocks/>
              </p:cNvSpPr>
              <p:nvPr/>
            </p:nvSpPr>
            <p:spPr bwMode="auto">
              <a:xfrm>
                <a:off x="2770866" y="2416621"/>
                <a:ext cx="8594" cy="2864"/>
              </a:xfrm>
              <a:custGeom>
                <a:avLst/>
                <a:gdLst>
                  <a:gd name="T0" fmla="*/ 0 w 9"/>
                  <a:gd name="T1" fmla="*/ 2147483647 h 3"/>
                  <a:gd name="T2" fmla="*/ 2147483647 w 9"/>
                  <a:gd name="T3" fmla="*/ 2147483647 h 3"/>
                  <a:gd name="T4" fmla="*/ 2147483647 w 9"/>
                  <a:gd name="T5" fmla="*/ 2147483647 h 3"/>
                  <a:gd name="T6" fmla="*/ 2147483647 w 9"/>
                  <a:gd name="T7" fmla="*/ 2147483647 h 3"/>
                  <a:gd name="T8" fmla="*/ 2147483647 w 9"/>
                  <a:gd name="T9" fmla="*/ 2147483647 h 3"/>
                  <a:gd name="T10" fmla="*/ 2147483647 w 9"/>
                  <a:gd name="T11" fmla="*/ 2147483647 h 3"/>
                  <a:gd name="T12" fmla="*/ 2147483647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0" y="2"/>
                    </a:moveTo>
                    <a:lnTo>
                      <a:pt x="1" y="2"/>
                    </a:lnTo>
                    <a:lnTo>
                      <a:pt x="4" y="3"/>
                    </a:lnTo>
                    <a:lnTo>
                      <a:pt x="6" y="3"/>
                    </a:lnTo>
                    <a:lnTo>
                      <a:pt x="7" y="2"/>
                    </a:lnTo>
                    <a:lnTo>
                      <a:pt x="9"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4" name="Freeform 1236"/>
              <p:cNvSpPr>
                <a:spLocks/>
              </p:cNvSpPr>
              <p:nvPr/>
            </p:nvSpPr>
            <p:spPr bwMode="auto">
              <a:xfrm>
                <a:off x="2786143" y="2414711"/>
                <a:ext cx="5729" cy="3819"/>
              </a:xfrm>
              <a:custGeom>
                <a:avLst/>
                <a:gdLst>
                  <a:gd name="T0" fmla="*/ 0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2"/>
                    </a:moveTo>
                    <a:lnTo>
                      <a:pt x="1" y="2"/>
                    </a:lnTo>
                    <a:lnTo>
                      <a:pt x="4" y="4"/>
                    </a:lnTo>
                    <a:lnTo>
                      <a:pt x="4" y="3"/>
                    </a:lnTo>
                    <a:lnTo>
                      <a:pt x="4" y="2"/>
                    </a:lnTo>
                    <a:lnTo>
                      <a:pt x="5"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5" name="Freeform 1237"/>
              <p:cNvSpPr>
                <a:spLocks/>
              </p:cNvSpPr>
              <p:nvPr/>
            </p:nvSpPr>
            <p:spPr bwMode="auto">
              <a:xfrm>
                <a:off x="2794737" y="2399434"/>
                <a:ext cx="2864" cy="8593"/>
              </a:xfrm>
              <a:custGeom>
                <a:avLst/>
                <a:gdLst>
                  <a:gd name="T0" fmla="*/ 2147483647 w 3"/>
                  <a:gd name="T1" fmla="*/ 2147483647 h 9"/>
                  <a:gd name="T2" fmla="*/ 2147483647 w 3"/>
                  <a:gd name="T3" fmla="*/ 2147483647 h 9"/>
                  <a:gd name="T4" fmla="*/ 2147483647 w 3"/>
                  <a:gd name="T5" fmla="*/ 2147483647 h 9"/>
                  <a:gd name="T6" fmla="*/ 2147483647 w 3"/>
                  <a:gd name="T7" fmla="*/ 2147483647 h 9"/>
                  <a:gd name="T8" fmla="*/ 0 w 3"/>
                  <a:gd name="T9" fmla="*/ 2147483647 h 9"/>
                  <a:gd name="T10" fmla="*/ 0 w 3"/>
                  <a:gd name="T11" fmla="*/ 0 h 9"/>
                  <a:gd name="T12" fmla="*/ 0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9"/>
                    </a:moveTo>
                    <a:lnTo>
                      <a:pt x="3" y="8"/>
                    </a:lnTo>
                    <a:lnTo>
                      <a:pt x="2" y="7"/>
                    </a:lnTo>
                    <a:lnTo>
                      <a:pt x="2" y="4"/>
                    </a:lnTo>
                    <a:lnTo>
                      <a:pt x="0"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6" name="Freeform 1238"/>
              <p:cNvSpPr>
                <a:spLocks/>
              </p:cNvSpPr>
              <p:nvPr/>
            </p:nvSpPr>
            <p:spPr bwMode="auto">
              <a:xfrm>
                <a:off x="2800466" y="2388930"/>
                <a:ext cx="4774" cy="2865"/>
              </a:xfrm>
              <a:custGeom>
                <a:avLst/>
                <a:gdLst>
                  <a:gd name="T0" fmla="*/ 0 w 5"/>
                  <a:gd name="T1" fmla="*/ 2147483647 h 3"/>
                  <a:gd name="T2" fmla="*/ 2147483647 w 5"/>
                  <a:gd name="T3" fmla="*/ 2147483647 h 3"/>
                  <a:gd name="T4" fmla="*/ 214748364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0" y="3"/>
                    </a:moveTo>
                    <a:lnTo>
                      <a:pt x="1" y="3"/>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7" name="Freeform 1239"/>
              <p:cNvSpPr>
                <a:spLocks/>
              </p:cNvSpPr>
              <p:nvPr/>
            </p:nvSpPr>
            <p:spPr bwMode="auto">
              <a:xfrm>
                <a:off x="3126072" y="2338323"/>
                <a:ext cx="2865" cy="7639"/>
              </a:xfrm>
              <a:custGeom>
                <a:avLst/>
                <a:gdLst>
                  <a:gd name="T0" fmla="*/ 2147483647 w 3"/>
                  <a:gd name="T1" fmla="*/ 2147483647 h 8"/>
                  <a:gd name="T2" fmla="*/ 2147483647 w 3"/>
                  <a:gd name="T3" fmla="*/ 2147483647 h 8"/>
                  <a:gd name="T4" fmla="*/ 0 w 3"/>
                  <a:gd name="T5" fmla="*/ 2147483647 h 8"/>
                  <a:gd name="T6" fmla="*/ 0 w 3"/>
                  <a:gd name="T7" fmla="*/ 2147483647 h 8"/>
                  <a:gd name="T8" fmla="*/ 0 w 3"/>
                  <a:gd name="T9" fmla="*/ 2147483647 h 8"/>
                  <a:gd name="T10" fmla="*/ 2147483647 w 3"/>
                  <a:gd name="T11" fmla="*/ 2147483647 h 8"/>
                  <a:gd name="T12" fmla="*/ 2147483647 w 3"/>
                  <a:gd name="T13" fmla="*/ 2147483647 h 8"/>
                  <a:gd name="T14" fmla="*/ 2147483647 w 3"/>
                  <a:gd name="T15" fmla="*/ 2147483647 h 8"/>
                  <a:gd name="T16" fmla="*/ 2147483647 w 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8">
                    <a:moveTo>
                      <a:pt x="2" y="8"/>
                    </a:moveTo>
                    <a:lnTo>
                      <a:pt x="2" y="7"/>
                    </a:lnTo>
                    <a:lnTo>
                      <a:pt x="0" y="6"/>
                    </a:lnTo>
                    <a:lnTo>
                      <a:pt x="0" y="3"/>
                    </a:lnTo>
                    <a:lnTo>
                      <a:pt x="2" y="2"/>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8" name="Freeform 1240"/>
              <p:cNvSpPr>
                <a:spLocks/>
              </p:cNvSpPr>
              <p:nvPr/>
            </p:nvSpPr>
            <p:spPr bwMode="auto">
              <a:xfrm>
                <a:off x="3118433" y="2324955"/>
                <a:ext cx="5729" cy="5729"/>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6" y="6"/>
                    </a:moveTo>
                    <a:lnTo>
                      <a:pt x="6" y="5"/>
                    </a:lnTo>
                    <a:lnTo>
                      <a:pt x="5" y="4"/>
                    </a:lnTo>
                    <a:lnTo>
                      <a:pt x="1" y="4"/>
                    </a:lnTo>
                    <a:lnTo>
                      <a:pt x="1" y="3"/>
                    </a:lnTo>
                    <a:lnTo>
                      <a:pt x="1" y="1"/>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79" name="Freeform 1241"/>
              <p:cNvSpPr>
                <a:spLocks/>
              </p:cNvSpPr>
              <p:nvPr/>
            </p:nvSpPr>
            <p:spPr bwMode="auto">
              <a:xfrm>
                <a:off x="3119388" y="2308722"/>
                <a:ext cx="955" cy="8594"/>
              </a:xfrm>
              <a:custGeom>
                <a:avLst/>
                <a:gdLst>
                  <a:gd name="T0" fmla="*/ 0 w 1"/>
                  <a:gd name="T1" fmla="*/ 2147483647 h 9"/>
                  <a:gd name="T2" fmla="*/ 0 w 1"/>
                  <a:gd name="T3" fmla="*/ 2147483647 h 9"/>
                  <a:gd name="T4" fmla="*/ 0 w 1"/>
                  <a:gd name="T5" fmla="*/ 2147483647 h 9"/>
                  <a:gd name="T6" fmla="*/ 2147483647 w 1"/>
                  <a:gd name="T7" fmla="*/ 2147483647 h 9"/>
                  <a:gd name="T8" fmla="*/ 2147483647 w 1"/>
                  <a:gd name="T9" fmla="*/ 0 h 9"/>
                  <a:gd name="T10" fmla="*/ 0 w 1"/>
                  <a:gd name="T11" fmla="*/ 0 h 9"/>
                  <a:gd name="T12" fmla="*/ 0 w 1"/>
                  <a:gd name="T13" fmla="*/ 0 h 9"/>
                  <a:gd name="T14" fmla="*/ 0 w 1"/>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9">
                    <a:moveTo>
                      <a:pt x="0" y="9"/>
                    </a:moveTo>
                    <a:lnTo>
                      <a:pt x="0" y="7"/>
                    </a:lnTo>
                    <a:lnTo>
                      <a:pt x="0" y="5"/>
                    </a:lnTo>
                    <a:lnTo>
                      <a:pt x="1" y="2"/>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0" name="Freeform 1242"/>
              <p:cNvSpPr>
                <a:spLocks/>
              </p:cNvSpPr>
              <p:nvPr/>
            </p:nvSpPr>
            <p:spPr bwMode="auto">
              <a:xfrm>
                <a:off x="3120343" y="2293444"/>
                <a:ext cx="2865"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2147483647 w 3"/>
                  <a:gd name="T9" fmla="*/ 2147483647 h 7"/>
                  <a:gd name="T10" fmla="*/ 0 w 3"/>
                  <a:gd name="T11" fmla="*/ 2147483647 h 7"/>
                  <a:gd name="T12" fmla="*/ 2147483647 w 3"/>
                  <a:gd name="T13" fmla="*/ 0 h 7"/>
                  <a:gd name="T14" fmla="*/ 2147483647 w 3"/>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7">
                    <a:moveTo>
                      <a:pt x="2" y="7"/>
                    </a:moveTo>
                    <a:lnTo>
                      <a:pt x="2" y="7"/>
                    </a:lnTo>
                    <a:lnTo>
                      <a:pt x="2" y="6"/>
                    </a:lnTo>
                    <a:lnTo>
                      <a:pt x="3" y="6"/>
                    </a:lnTo>
                    <a:lnTo>
                      <a:pt x="3" y="5"/>
                    </a:lnTo>
                    <a:lnTo>
                      <a:pt x="0" y="2"/>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1" name="Freeform 1243"/>
              <p:cNvSpPr>
                <a:spLocks/>
              </p:cNvSpPr>
              <p:nvPr/>
            </p:nvSpPr>
            <p:spPr bwMode="auto">
              <a:xfrm>
                <a:off x="3127982" y="2281986"/>
                <a:ext cx="4775" cy="6684"/>
              </a:xfrm>
              <a:custGeom>
                <a:avLst/>
                <a:gdLst>
                  <a:gd name="T0" fmla="*/ 0 w 5"/>
                  <a:gd name="T1" fmla="*/ 2147483647 h 7"/>
                  <a:gd name="T2" fmla="*/ 2147483647 w 5"/>
                  <a:gd name="T3" fmla="*/ 2147483647 h 7"/>
                  <a:gd name="T4" fmla="*/ 2147483647 w 5"/>
                  <a:gd name="T5" fmla="*/ 2147483647 h 7"/>
                  <a:gd name="T6" fmla="*/ 2147483647 w 5"/>
                  <a:gd name="T7" fmla="*/ 0 h 7"/>
                  <a:gd name="T8" fmla="*/ 2147483647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7"/>
                    </a:moveTo>
                    <a:lnTo>
                      <a:pt x="1" y="3"/>
                    </a:lnTo>
                    <a:lnTo>
                      <a:pt x="1"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2" name="Freeform 1244"/>
              <p:cNvSpPr>
                <a:spLocks/>
              </p:cNvSpPr>
              <p:nvPr/>
            </p:nvSpPr>
            <p:spPr bwMode="auto">
              <a:xfrm>
                <a:off x="3134666" y="2268618"/>
                <a:ext cx="6684" cy="3819"/>
              </a:xfrm>
              <a:custGeom>
                <a:avLst/>
                <a:gdLst>
                  <a:gd name="T0" fmla="*/ 0 w 7"/>
                  <a:gd name="T1" fmla="*/ 2147483647 h 4"/>
                  <a:gd name="T2" fmla="*/ 0 w 7"/>
                  <a:gd name="T3" fmla="*/ 2147483647 h 4"/>
                  <a:gd name="T4" fmla="*/ 2147483647 w 7"/>
                  <a:gd name="T5" fmla="*/ 2147483647 h 4"/>
                  <a:gd name="T6" fmla="*/ 2147483647 w 7"/>
                  <a:gd name="T7" fmla="*/ 2147483647 h 4"/>
                  <a:gd name="T8" fmla="*/ 2147483647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0" y="4"/>
                    </a:moveTo>
                    <a:lnTo>
                      <a:pt x="0" y="4"/>
                    </a:lnTo>
                    <a:lnTo>
                      <a:pt x="5" y="3"/>
                    </a:lnTo>
                    <a:lnTo>
                      <a:pt x="7" y="3"/>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3" name="Freeform 1245"/>
              <p:cNvSpPr>
                <a:spLocks/>
              </p:cNvSpPr>
              <p:nvPr/>
            </p:nvSpPr>
            <p:spPr bwMode="auto">
              <a:xfrm>
                <a:off x="3136576" y="2256205"/>
                <a:ext cx="3819" cy="5729"/>
              </a:xfrm>
              <a:custGeom>
                <a:avLst/>
                <a:gdLst>
                  <a:gd name="T0" fmla="*/ 0 w 4"/>
                  <a:gd name="T1" fmla="*/ 2147483647 h 6"/>
                  <a:gd name="T2" fmla="*/ 0 w 4"/>
                  <a:gd name="T3" fmla="*/ 2147483647 h 6"/>
                  <a:gd name="T4" fmla="*/ 0 w 4"/>
                  <a:gd name="T5" fmla="*/ 2147483647 h 6"/>
                  <a:gd name="T6" fmla="*/ 2147483647 w 4"/>
                  <a:gd name="T7" fmla="*/ 2147483647 h 6"/>
                  <a:gd name="T8" fmla="*/ 2147483647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6"/>
                    </a:moveTo>
                    <a:lnTo>
                      <a:pt x="0" y="6"/>
                    </a:lnTo>
                    <a:lnTo>
                      <a:pt x="0" y="5"/>
                    </a:lnTo>
                    <a:lnTo>
                      <a:pt x="3"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4" name="Freeform 1246"/>
              <p:cNvSpPr>
                <a:spLocks/>
              </p:cNvSpPr>
              <p:nvPr/>
            </p:nvSpPr>
            <p:spPr bwMode="auto">
              <a:xfrm>
                <a:off x="3281714" y="2345962"/>
                <a:ext cx="5729" cy="5729"/>
              </a:xfrm>
              <a:custGeom>
                <a:avLst/>
                <a:gdLst>
                  <a:gd name="T0" fmla="*/ 0 w 6"/>
                  <a:gd name="T1" fmla="*/ 2147483647 h 6"/>
                  <a:gd name="T2" fmla="*/ 2147483647 w 6"/>
                  <a:gd name="T3" fmla="*/ 2147483647 h 6"/>
                  <a:gd name="T4" fmla="*/ 2147483647 w 6"/>
                  <a:gd name="T5" fmla="*/ 2147483647 h 6"/>
                  <a:gd name="T6" fmla="*/ 2147483647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3" y="4"/>
                    </a:lnTo>
                    <a:lnTo>
                      <a:pt x="5"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5" name="Freeform 1247"/>
              <p:cNvSpPr>
                <a:spLocks/>
              </p:cNvSpPr>
              <p:nvPr/>
            </p:nvSpPr>
            <p:spPr bwMode="auto">
              <a:xfrm>
                <a:off x="3283624" y="2329729"/>
                <a:ext cx="3819" cy="8594"/>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0 w 4"/>
                  <a:gd name="T9" fmla="*/ 2147483647 h 9"/>
                  <a:gd name="T10" fmla="*/ 0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9"/>
                    </a:moveTo>
                    <a:lnTo>
                      <a:pt x="4" y="7"/>
                    </a:lnTo>
                    <a:lnTo>
                      <a:pt x="3" y="5"/>
                    </a:lnTo>
                    <a:lnTo>
                      <a:pt x="1"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6" name="Freeform 1248"/>
              <p:cNvSpPr>
                <a:spLocks/>
              </p:cNvSpPr>
              <p:nvPr/>
            </p:nvSpPr>
            <p:spPr bwMode="auto">
              <a:xfrm>
                <a:off x="3285533" y="2314451"/>
                <a:ext cx="3819" cy="6684"/>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0 w 4"/>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
                    <a:moveTo>
                      <a:pt x="1" y="7"/>
                    </a:moveTo>
                    <a:lnTo>
                      <a:pt x="2" y="5"/>
                    </a:lnTo>
                    <a:lnTo>
                      <a:pt x="4" y="1"/>
                    </a:lnTo>
                    <a:lnTo>
                      <a:pt x="2" y="1"/>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7" name="Freeform 1249"/>
              <p:cNvSpPr>
                <a:spLocks/>
              </p:cNvSpPr>
              <p:nvPr/>
            </p:nvSpPr>
            <p:spPr bwMode="auto">
              <a:xfrm>
                <a:off x="3283624" y="2307767"/>
                <a:ext cx="7639" cy="2864"/>
              </a:xfrm>
              <a:custGeom>
                <a:avLst/>
                <a:gdLst>
                  <a:gd name="T0" fmla="*/ 2147483647 w 8"/>
                  <a:gd name="T1" fmla="*/ 2147483647 h 3"/>
                  <a:gd name="T2" fmla="*/ 2147483647 w 8"/>
                  <a:gd name="T3" fmla="*/ 2147483647 h 3"/>
                  <a:gd name="T4" fmla="*/ 2147483647 w 8"/>
                  <a:gd name="T5" fmla="*/ 2147483647 h 3"/>
                  <a:gd name="T6" fmla="*/ 2147483647 w 8"/>
                  <a:gd name="T7" fmla="*/ 2147483647 h 3"/>
                  <a:gd name="T8" fmla="*/ 2147483647 w 8"/>
                  <a:gd name="T9" fmla="*/ 2147483647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
                    <a:moveTo>
                      <a:pt x="8" y="3"/>
                    </a:moveTo>
                    <a:lnTo>
                      <a:pt x="8" y="3"/>
                    </a:lnTo>
                    <a:lnTo>
                      <a:pt x="4" y="1"/>
                    </a:lnTo>
                    <a:lnTo>
                      <a:pt x="2" y="2"/>
                    </a:lnTo>
                    <a:lnTo>
                      <a:pt x="2"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8" name="Freeform 1250"/>
              <p:cNvSpPr>
                <a:spLocks/>
              </p:cNvSpPr>
              <p:nvPr/>
            </p:nvSpPr>
            <p:spPr bwMode="auto">
              <a:xfrm>
                <a:off x="3275985" y="2295354"/>
                <a:ext cx="955" cy="9549"/>
              </a:xfrm>
              <a:custGeom>
                <a:avLst/>
                <a:gdLst>
                  <a:gd name="T0" fmla="*/ 0 w 1587"/>
                  <a:gd name="T1" fmla="*/ 2147483647 h 10"/>
                  <a:gd name="T2" fmla="*/ 0 w 1587"/>
                  <a:gd name="T3" fmla="*/ 2147483647 h 10"/>
                  <a:gd name="T4" fmla="*/ 0 w 1587"/>
                  <a:gd name="T5" fmla="*/ 2147483647 h 10"/>
                  <a:gd name="T6" fmla="*/ 0 w 1587"/>
                  <a:gd name="T7" fmla="*/ 2147483647 h 10"/>
                  <a:gd name="T8" fmla="*/ 0 w 158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10">
                    <a:moveTo>
                      <a:pt x="0" y="10"/>
                    </a:moveTo>
                    <a:lnTo>
                      <a:pt x="0" y="10"/>
                    </a:lnTo>
                    <a:lnTo>
                      <a:pt x="0" y="7"/>
                    </a:lnTo>
                    <a:lnTo>
                      <a:pt x="0"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89" name="Freeform 1251"/>
              <p:cNvSpPr>
                <a:spLocks/>
              </p:cNvSpPr>
              <p:nvPr/>
            </p:nvSpPr>
            <p:spPr bwMode="auto">
              <a:xfrm>
                <a:off x="3275030" y="2288670"/>
                <a:ext cx="1910" cy="955"/>
              </a:xfrm>
              <a:custGeom>
                <a:avLst/>
                <a:gdLst>
                  <a:gd name="T0" fmla="*/ 0 w 2"/>
                  <a:gd name="T1" fmla="*/ 2147483647 h 1"/>
                  <a:gd name="T2" fmla="*/ 2147483647 w 2"/>
                  <a:gd name="T3" fmla="*/ 0 h 1"/>
                  <a:gd name="T4" fmla="*/ 2147483647 w 2"/>
                  <a:gd name="T5" fmla="*/ 2147483647 h 1"/>
                  <a:gd name="T6" fmla="*/ 2147483647 w 2"/>
                  <a:gd name="T7" fmla="*/ 2147483647 h 1"/>
                  <a:gd name="T8" fmla="*/ 214748364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lnTo>
                      <a:pt x="1" y="0"/>
                    </a:lnTo>
                    <a:lnTo>
                      <a:pt x="2"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0" name="Line 1252"/>
              <p:cNvSpPr>
                <a:spLocks noChangeShapeType="1"/>
              </p:cNvSpPr>
              <p:nvPr/>
            </p:nvSpPr>
            <p:spPr bwMode="auto">
              <a:xfrm flipV="1">
                <a:off x="3280759" y="2351691"/>
                <a:ext cx="955"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1" name="Freeform 1253"/>
              <p:cNvSpPr>
                <a:spLocks/>
              </p:cNvSpPr>
              <p:nvPr/>
            </p:nvSpPr>
            <p:spPr bwMode="auto">
              <a:xfrm>
                <a:off x="3309405" y="2406117"/>
                <a:ext cx="8594" cy="955"/>
              </a:xfrm>
              <a:custGeom>
                <a:avLst/>
                <a:gdLst>
                  <a:gd name="T0" fmla="*/ 2147483647 w 9"/>
                  <a:gd name="T1" fmla="*/ 0 h 1"/>
                  <a:gd name="T2" fmla="*/ 2147483647 w 9"/>
                  <a:gd name="T3" fmla="*/ 0 h 1"/>
                  <a:gd name="T4" fmla="*/ 2147483647 w 9"/>
                  <a:gd name="T5" fmla="*/ 0 h 1"/>
                  <a:gd name="T6" fmla="*/ 2147483647 w 9"/>
                  <a:gd name="T7" fmla="*/ 2147483647 h 1"/>
                  <a:gd name="T8" fmla="*/ 0 w 9"/>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
                    <a:moveTo>
                      <a:pt x="9" y="0"/>
                    </a:moveTo>
                    <a:lnTo>
                      <a:pt x="6" y="0"/>
                    </a:lnTo>
                    <a:lnTo>
                      <a:pt x="3" y="0"/>
                    </a:lnTo>
                    <a:lnTo>
                      <a:pt x="1" y="1"/>
                    </a:lnTo>
                    <a:lnTo>
                      <a:pt x="0"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2" name="Freeform 1254"/>
              <p:cNvSpPr>
                <a:spLocks/>
              </p:cNvSpPr>
              <p:nvPr/>
            </p:nvSpPr>
            <p:spPr bwMode="auto">
              <a:xfrm>
                <a:off x="3295082" y="2409937"/>
                <a:ext cx="5729" cy="3819"/>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0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6" y="2"/>
                    </a:moveTo>
                    <a:lnTo>
                      <a:pt x="3" y="4"/>
                    </a:lnTo>
                    <a:lnTo>
                      <a:pt x="2" y="4"/>
                    </a:lnTo>
                    <a:lnTo>
                      <a:pt x="1" y="3"/>
                    </a:lnTo>
                    <a:lnTo>
                      <a:pt x="1"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3" name="Freeform 1255"/>
              <p:cNvSpPr>
                <a:spLocks/>
              </p:cNvSpPr>
              <p:nvPr/>
            </p:nvSpPr>
            <p:spPr bwMode="auto">
              <a:xfrm>
                <a:off x="3278849" y="2411846"/>
                <a:ext cx="7639" cy="2865"/>
              </a:xfrm>
              <a:custGeom>
                <a:avLst/>
                <a:gdLst>
                  <a:gd name="T0" fmla="*/ 2147483647 w 8"/>
                  <a:gd name="T1" fmla="*/ 0 h 3"/>
                  <a:gd name="T2" fmla="*/ 2147483647 w 8"/>
                  <a:gd name="T3" fmla="*/ 2147483647 h 3"/>
                  <a:gd name="T4" fmla="*/ 2147483647 w 8"/>
                  <a:gd name="T5" fmla="*/ 2147483647 h 3"/>
                  <a:gd name="T6" fmla="*/ 2147483647 w 8"/>
                  <a:gd name="T7" fmla="*/ 2147483647 h 3"/>
                  <a:gd name="T8" fmla="*/ 2147483647 w 8"/>
                  <a:gd name="T9" fmla="*/ 2147483647 h 3"/>
                  <a:gd name="T10" fmla="*/ 2147483647 w 8"/>
                  <a:gd name="T11" fmla="*/ 2147483647 h 3"/>
                  <a:gd name="T12" fmla="*/ 0 w 8"/>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
                    <a:moveTo>
                      <a:pt x="8" y="0"/>
                    </a:moveTo>
                    <a:lnTo>
                      <a:pt x="7" y="1"/>
                    </a:lnTo>
                    <a:lnTo>
                      <a:pt x="5" y="1"/>
                    </a:lnTo>
                    <a:lnTo>
                      <a:pt x="3" y="1"/>
                    </a:lnTo>
                    <a:lnTo>
                      <a:pt x="3" y="2"/>
                    </a:lnTo>
                    <a:lnTo>
                      <a:pt x="1" y="3"/>
                    </a:lnTo>
                    <a:lnTo>
                      <a:pt x="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4" name="Freeform 1256"/>
              <p:cNvSpPr>
                <a:spLocks/>
              </p:cNvSpPr>
              <p:nvPr/>
            </p:nvSpPr>
            <p:spPr bwMode="auto">
              <a:xfrm>
                <a:off x="3264527" y="2416621"/>
                <a:ext cx="5729" cy="2864"/>
              </a:xfrm>
              <a:custGeom>
                <a:avLst/>
                <a:gdLst>
                  <a:gd name="T0" fmla="*/ 2147483647 w 6"/>
                  <a:gd name="T1" fmla="*/ 2147483647 h 3"/>
                  <a:gd name="T2" fmla="*/ 2147483647 w 6"/>
                  <a:gd name="T3" fmla="*/ 2147483647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2147483647 h 3"/>
                  <a:gd name="T14" fmla="*/ 0 w 6"/>
                  <a:gd name="T15" fmla="*/ 0 h 3"/>
                  <a:gd name="T16" fmla="*/ 0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
                    <a:moveTo>
                      <a:pt x="6" y="1"/>
                    </a:moveTo>
                    <a:lnTo>
                      <a:pt x="4" y="1"/>
                    </a:lnTo>
                    <a:lnTo>
                      <a:pt x="4" y="2"/>
                    </a:lnTo>
                    <a:lnTo>
                      <a:pt x="2" y="3"/>
                    </a:lnTo>
                    <a:lnTo>
                      <a:pt x="1"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5" name="Freeform 1257"/>
              <p:cNvSpPr>
                <a:spLocks/>
              </p:cNvSpPr>
              <p:nvPr/>
            </p:nvSpPr>
            <p:spPr bwMode="auto">
              <a:xfrm>
                <a:off x="3250203" y="2418531"/>
                <a:ext cx="5729" cy="4774"/>
              </a:xfrm>
              <a:custGeom>
                <a:avLst/>
                <a:gdLst>
                  <a:gd name="T0" fmla="*/ 2147483647 w 6"/>
                  <a:gd name="T1" fmla="*/ 2147483647 h 5"/>
                  <a:gd name="T2" fmla="*/ 2147483647 w 6"/>
                  <a:gd name="T3" fmla="*/ 0 h 5"/>
                  <a:gd name="T4" fmla="*/ 2147483647 w 6"/>
                  <a:gd name="T5" fmla="*/ 2147483647 h 5"/>
                  <a:gd name="T6" fmla="*/ 2147483647 w 6"/>
                  <a:gd name="T7" fmla="*/ 2147483647 h 5"/>
                  <a:gd name="T8" fmla="*/ 2147483647 w 6"/>
                  <a:gd name="T9" fmla="*/ 2147483647 h 5"/>
                  <a:gd name="T10" fmla="*/ 2147483647 w 6"/>
                  <a:gd name="T11" fmla="*/ 2147483647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6" y="1"/>
                    </a:moveTo>
                    <a:lnTo>
                      <a:pt x="5" y="0"/>
                    </a:lnTo>
                    <a:lnTo>
                      <a:pt x="4" y="1"/>
                    </a:lnTo>
                    <a:lnTo>
                      <a:pt x="4" y="3"/>
                    </a:lnTo>
                    <a:lnTo>
                      <a:pt x="3" y="4"/>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6" name="Freeform 1258"/>
              <p:cNvSpPr>
                <a:spLocks/>
              </p:cNvSpPr>
              <p:nvPr/>
            </p:nvSpPr>
            <p:spPr bwMode="auto">
              <a:xfrm>
                <a:off x="3237791" y="2417576"/>
                <a:ext cx="2864" cy="6684"/>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2147483647 w 3"/>
                  <a:gd name="T9" fmla="*/ 2147483647 h 7"/>
                  <a:gd name="T10" fmla="*/ 2147483647 w 3"/>
                  <a:gd name="T11" fmla="*/ 2147483647 h 7"/>
                  <a:gd name="T12" fmla="*/ 0 w 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7"/>
                    </a:moveTo>
                    <a:lnTo>
                      <a:pt x="3" y="7"/>
                    </a:lnTo>
                    <a:lnTo>
                      <a:pt x="2" y="6"/>
                    </a:lnTo>
                    <a:lnTo>
                      <a:pt x="1" y="4"/>
                    </a:lnTo>
                    <a:lnTo>
                      <a:pt x="1" y="2"/>
                    </a:lnTo>
                    <a:lnTo>
                      <a:pt x="1"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7" name="Freeform 1259"/>
              <p:cNvSpPr>
                <a:spLocks/>
              </p:cNvSpPr>
              <p:nvPr/>
            </p:nvSpPr>
            <p:spPr bwMode="auto">
              <a:xfrm>
                <a:off x="3290307" y="2199868"/>
                <a:ext cx="3819" cy="6684"/>
              </a:xfrm>
              <a:custGeom>
                <a:avLst/>
                <a:gdLst>
                  <a:gd name="T0" fmla="*/ 2147483647 w 4"/>
                  <a:gd name="T1" fmla="*/ 0 h 7"/>
                  <a:gd name="T2" fmla="*/ 2147483647 w 4"/>
                  <a:gd name="T3" fmla="*/ 2147483647 h 7"/>
                  <a:gd name="T4" fmla="*/ 0 w 4"/>
                  <a:gd name="T5" fmla="*/ 2147483647 h 7"/>
                  <a:gd name="T6" fmla="*/ 0 w 4"/>
                  <a:gd name="T7" fmla="*/ 2147483647 h 7"/>
                  <a:gd name="T8" fmla="*/ 2147483647 w 4"/>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4" y="0"/>
                    </a:moveTo>
                    <a:lnTo>
                      <a:pt x="1" y="1"/>
                    </a:lnTo>
                    <a:lnTo>
                      <a:pt x="0" y="4"/>
                    </a:lnTo>
                    <a:lnTo>
                      <a:pt x="0" y="6"/>
                    </a:lnTo>
                    <a:lnTo>
                      <a:pt x="1"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8" name="Freeform 1260"/>
              <p:cNvSpPr>
                <a:spLocks/>
              </p:cNvSpPr>
              <p:nvPr/>
            </p:nvSpPr>
            <p:spPr bwMode="auto">
              <a:xfrm>
                <a:off x="3291263" y="2215146"/>
                <a:ext cx="4774" cy="6684"/>
              </a:xfrm>
              <a:custGeom>
                <a:avLst/>
                <a:gdLst>
                  <a:gd name="T0" fmla="*/ 0 w 5"/>
                  <a:gd name="T1" fmla="*/ 0 h 7"/>
                  <a:gd name="T2" fmla="*/ 0 w 5"/>
                  <a:gd name="T3" fmla="*/ 2147483647 h 7"/>
                  <a:gd name="T4" fmla="*/ 2147483647 w 5"/>
                  <a:gd name="T5" fmla="*/ 2147483647 h 7"/>
                  <a:gd name="T6" fmla="*/ 2147483647 w 5"/>
                  <a:gd name="T7" fmla="*/ 2147483647 h 7"/>
                  <a:gd name="T8" fmla="*/ 2147483647 w 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0"/>
                    </a:moveTo>
                    <a:lnTo>
                      <a:pt x="0" y="1"/>
                    </a:lnTo>
                    <a:lnTo>
                      <a:pt x="1" y="2"/>
                    </a:lnTo>
                    <a:lnTo>
                      <a:pt x="4" y="5"/>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999" name="Freeform 1261"/>
              <p:cNvSpPr>
                <a:spLocks/>
              </p:cNvSpPr>
              <p:nvPr/>
            </p:nvSpPr>
            <p:spPr bwMode="auto">
              <a:xfrm>
                <a:off x="3300811" y="2229469"/>
                <a:ext cx="6684" cy="2864"/>
              </a:xfrm>
              <a:custGeom>
                <a:avLst/>
                <a:gdLst>
                  <a:gd name="T0" fmla="*/ 0 w 7"/>
                  <a:gd name="T1" fmla="*/ 0 h 3"/>
                  <a:gd name="T2" fmla="*/ 0 w 7"/>
                  <a:gd name="T3" fmla="*/ 2147483647 h 3"/>
                  <a:gd name="T4" fmla="*/ 0 w 7"/>
                  <a:gd name="T5" fmla="*/ 2147483647 h 3"/>
                  <a:gd name="T6" fmla="*/ 2147483647 w 7"/>
                  <a:gd name="T7" fmla="*/ 2147483647 h 3"/>
                  <a:gd name="T8" fmla="*/ 2147483647 w 7"/>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0" y="0"/>
                    </a:moveTo>
                    <a:lnTo>
                      <a:pt x="0" y="1"/>
                    </a:lnTo>
                    <a:lnTo>
                      <a:pt x="0" y="2"/>
                    </a:lnTo>
                    <a:lnTo>
                      <a:pt x="1" y="2"/>
                    </a:lnTo>
                    <a:lnTo>
                      <a:pt x="7"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0" name="Freeform 1262"/>
              <p:cNvSpPr>
                <a:spLocks/>
              </p:cNvSpPr>
              <p:nvPr/>
            </p:nvSpPr>
            <p:spPr bwMode="auto">
              <a:xfrm>
                <a:off x="3317043" y="2234243"/>
                <a:ext cx="8594" cy="2865"/>
              </a:xfrm>
              <a:custGeom>
                <a:avLst/>
                <a:gdLst>
                  <a:gd name="T0" fmla="*/ 0 w 9"/>
                  <a:gd name="T1" fmla="*/ 0 h 3"/>
                  <a:gd name="T2" fmla="*/ 2147483647 w 9"/>
                  <a:gd name="T3" fmla="*/ 2147483647 h 3"/>
                  <a:gd name="T4" fmla="*/ 2147483647 w 9"/>
                  <a:gd name="T5" fmla="*/ 2147483647 h 3"/>
                  <a:gd name="T6" fmla="*/ 2147483647 w 9"/>
                  <a:gd name="T7" fmla="*/ 2147483647 h 3"/>
                  <a:gd name="T8" fmla="*/ 2147483647 w 9"/>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0" y="0"/>
                    </a:moveTo>
                    <a:lnTo>
                      <a:pt x="1" y="1"/>
                    </a:lnTo>
                    <a:lnTo>
                      <a:pt x="5" y="2"/>
                    </a:lnTo>
                    <a:lnTo>
                      <a:pt x="7" y="3"/>
                    </a:lnTo>
                    <a:lnTo>
                      <a:pt x="9"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1" name="Freeform 1263"/>
              <p:cNvSpPr>
                <a:spLocks/>
              </p:cNvSpPr>
              <p:nvPr/>
            </p:nvSpPr>
            <p:spPr bwMode="auto">
              <a:xfrm>
                <a:off x="3332321" y="2235198"/>
                <a:ext cx="5729" cy="5729"/>
              </a:xfrm>
              <a:custGeom>
                <a:avLst/>
                <a:gdLst>
                  <a:gd name="T0" fmla="*/ 0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1" y="0"/>
                    </a:lnTo>
                    <a:lnTo>
                      <a:pt x="4" y="1"/>
                    </a:lnTo>
                    <a:lnTo>
                      <a:pt x="2" y="2"/>
                    </a:lnTo>
                    <a:lnTo>
                      <a:pt x="4" y="2"/>
                    </a:lnTo>
                    <a:lnTo>
                      <a:pt x="6" y="3"/>
                    </a:lnTo>
                    <a:lnTo>
                      <a:pt x="6" y="5"/>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2" name="Freeform 1264"/>
              <p:cNvSpPr>
                <a:spLocks/>
              </p:cNvSpPr>
              <p:nvPr/>
            </p:nvSpPr>
            <p:spPr bwMode="auto">
              <a:xfrm>
                <a:off x="3343779" y="2247611"/>
                <a:ext cx="4775" cy="2865"/>
              </a:xfrm>
              <a:custGeom>
                <a:avLst/>
                <a:gdLst>
                  <a:gd name="T0" fmla="*/ 0 w 5"/>
                  <a:gd name="T1" fmla="*/ 0 h 3"/>
                  <a:gd name="T2" fmla="*/ 2147483647 w 5"/>
                  <a:gd name="T3" fmla="*/ 2147483647 h 3"/>
                  <a:gd name="T4" fmla="*/ 2147483647 w 5"/>
                  <a:gd name="T5" fmla="*/ 2147483647 h 3"/>
                  <a:gd name="T6" fmla="*/ 2147483647 w 5"/>
                  <a:gd name="T7" fmla="*/ 2147483647 h 3"/>
                  <a:gd name="T8" fmla="*/ 2147483647 w 5"/>
                  <a:gd name="T9" fmla="*/ 0 h 3"/>
                  <a:gd name="T10" fmla="*/ 2147483647 w 5"/>
                  <a:gd name="T11" fmla="*/ 0 h 3"/>
                  <a:gd name="T12" fmla="*/ 2147483647 w 5"/>
                  <a:gd name="T13" fmla="*/ 0 h 3"/>
                  <a:gd name="T14" fmla="*/ 2147483647 w 5"/>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0" y="0"/>
                    </a:moveTo>
                    <a:lnTo>
                      <a:pt x="1" y="3"/>
                    </a:lnTo>
                    <a:lnTo>
                      <a:pt x="3" y="3"/>
                    </a:lnTo>
                    <a:lnTo>
                      <a:pt x="4" y="1"/>
                    </a:lnTo>
                    <a:lnTo>
                      <a:pt x="5" y="0"/>
                    </a:lnTo>
                    <a:lnTo>
                      <a:pt x="5"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3" name="Freeform 1265"/>
              <p:cNvSpPr>
                <a:spLocks/>
              </p:cNvSpPr>
              <p:nvPr/>
            </p:nvSpPr>
            <p:spPr bwMode="auto">
              <a:xfrm>
                <a:off x="3344734" y="2258115"/>
                <a:ext cx="1910" cy="9549"/>
              </a:xfrm>
              <a:custGeom>
                <a:avLst/>
                <a:gdLst>
                  <a:gd name="T0" fmla="*/ 0 w 2"/>
                  <a:gd name="T1" fmla="*/ 0 h 10"/>
                  <a:gd name="T2" fmla="*/ 0 w 2"/>
                  <a:gd name="T3" fmla="*/ 2147483647 h 10"/>
                  <a:gd name="T4" fmla="*/ 0 w 2"/>
                  <a:gd name="T5" fmla="*/ 2147483647 h 10"/>
                  <a:gd name="T6" fmla="*/ 0 w 2"/>
                  <a:gd name="T7" fmla="*/ 2147483647 h 10"/>
                  <a:gd name="T8" fmla="*/ 2147483647 w 2"/>
                  <a:gd name="T9" fmla="*/ 2147483647 h 10"/>
                  <a:gd name="T10" fmla="*/ 2147483647 w 2"/>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0" y="0"/>
                    </a:moveTo>
                    <a:lnTo>
                      <a:pt x="0" y="1"/>
                    </a:lnTo>
                    <a:lnTo>
                      <a:pt x="0" y="3"/>
                    </a:lnTo>
                    <a:lnTo>
                      <a:pt x="0" y="4"/>
                    </a:lnTo>
                    <a:lnTo>
                      <a:pt x="2" y="6"/>
                    </a:lnTo>
                    <a:lnTo>
                      <a:pt x="2"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4" name="Freeform 1266"/>
              <p:cNvSpPr>
                <a:spLocks/>
              </p:cNvSpPr>
              <p:nvPr/>
            </p:nvSpPr>
            <p:spPr bwMode="auto">
              <a:xfrm>
                <a:off x="3344734" y="2276257"/>
                <a:ext cx="2864" cy="8594"/>
              </a:xfrm>
              <a:custGeom>
                <a:avLst/>
                <a:gdLst>
                  <a:gd name="T0" fmla="*/ 2147483647 w 3"/>
                  <a:gd name="T1" fmla="*/ 0 h 9"/>
                  <a:gd name="T2" fmla="*/ 2147483647 w 3"/>
                  <a:gd name="T3" fmla="*/ 2147483647 h 9"/>
                  <a:gd name="T4" fmla="*/ 2147483647 w 3"/>
                  <a:gd name="T5" fmla="*/ 2147483647 h 9"/>
                  <a:gd name="T6" fmla="*/ 2147483647 w 3"/>
                  <a:gd name="T7" fmla="*/ 2147483647 h 9"/>
                  <a:gd name="T8" fmla="*/ 0 w 3"/>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3" y="0"/>
                    </a:moveTo>
                    <a:lnTo>
                      <a:pt x="2" y="5"/>
                    </a:lnTo>
                    <a:lnTo>
                      <a:pt x="2" y="7"/>
                    </a:lnTo>
                    <a:lnTo>
                      <a:pt x="2" y="8"/>
                    </a:lnTo>
                    <a:lnTo>
                      <a:pt x="0"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5" name="Freeform 1267"/>
              <p:cNvSpPr>
                <a:spLocks/>
              </p:cNvSpPr>
              <p:nvPr/>
            </p:nvSpPr>
            <p:spPr bwMode="auto">
              <a:xfrm>
                <a:off x="3343779" y="2293444"/>
                <a:ext cx="2865" cy="5729"/>
              </a:xfrm>
              <a:custGeom>
                <a:avLst/>
                <a:gdLst>
                  <a:gd name="T0" fmla="*/ 0 w 3"/>
                  <a:gd name="T1" fmla="*/ 0 h 6"/>
                  <a:gd name="T2" fmla="*/ 2147483647 w 3"/>
                  <a:gd name="T3" fmla="*/ 0 h 6"/>
                  <a:gd name="T4" fmla="*/ 2147483647 w 3"/>
                  <a:gd name="T5" fmla="*/ 2147483647 h 6"/>
                  <a:gd name="T6" fmla="*/ 2147483647 w 3"/>
                  <a:gd name="T7" fmla="*/ 2147483647 h 6"/>
                  <a:gd name="T8" fmla="*/ 0 w 3"/>
                  <a:gd name="T9" fmla="*/ 2147483647 h 6"/>
                  <a:gd name="T10" fmla="*/ 0 w 3"/>
                  <a:gd name="T11" fmla="*/ 2147483647 h 6"/>
                  <a:gd name="T12" fmla="*/ 0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6">
                    <a:moveTo>
                      <a:pt x="0" y="0"/>
                    </a:moveTo>
                    <a:lnTo>
                      <a:pt x="1" y="0"/>
                    </a:lnTo>
                    <a:lnTo>
                      <a:pt x="1" y="1"/>
                    </a:lnTo>
                    <a:lnTo>
                      <a:pt x="1" y="2"/>
                    </a:lnTo>
                    <a:lnTo>
                      <a:pt x="0" y="2"/>
                    </a:lnTo>
                    <a:lnTo>
                      <a:pt x="0" y="4"/>
                    </a:lnTo>
                    <a:lnTo>
                      <a:pt x="1" y="5"/>
                    </a:lnTo>
                    <a:lnTo>
                      <a:pt x="1" y="6"/>
                    </a:lnTo>
                    <a:lnTo>
                      <a:pt x="3"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6" name="Freeform 1268"/>
              <p:cNvSpPr>
                <a:spLocks/>
              </p:cNvSpPr>
              <p:nvPr/>
            </p:nvSpPr>
            <p:spPr bwMode="auto">
              <a:xfrm>
                <a:off x="3348554" y="2305858"/>
                <a:ext cx="2864" cy="8593"/>
              </a:xfrm>
              <a:custGeom>
                <a:avLst/>
                <a:gdLst>
                  <a:gd name="T0" fmla="*/ 2147483647 w 3"/>
                  <a:gd name="T1" fmla="*/ 0 h 9"/>
                  <a:gd name="T2" fmla="*/ 2147483647 w 3"/>
                  <a:gd name="T3" fmla="*/ 2147483647 h 9"/>
                  <a:gd name="T4" fmla="*/ 2147483647 w 3"/>
                  <a:gd name="T5" fmla="*/ 2147483647 h 9"/>
                  <a:gd name="T6" fmla="*/ 2147483647 w 3"/>
                  <a:gd name="T7" fmla="*/ 2147483647 h 9"/>
                  <a:gd name="T8" fmla="*/ 2147483647 w 3"/>
                  <a:gd name="T9" fmla="*/ 2147483647 h 9"/>
                  <a:gd name="T10" fmla="*/ 0 w 3"/>
                  <a:gd name="T11" fmla="*/ 2147483647 h 9"/>
                  <a:gd name="T12" fmla="*/ 2147483647 w 3"/>
                  <a:gd name="T13" fmla="*/ 2147483647 h 9"/>
                  <a:gd name="T14" fmla="*/ 2147483647 w 3"/>
                  <a:gd name="T15" fmla="*/ 2147483647 h 9"/>
                  <a:gd name="T16" fmla="*/ 2147483647 w 3"/>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9">
                    <a:moveTo>
                      <a:pt x="3" y="0"/>
                    </a:moveTo>
                    <a:lnTo>
                      <a:pt x="3" y="2"/>
                    </a:lnTo>
                    <a:lnTo>
                      <a:pt x="3" y="7"/>
                    </a:lnTo>
                    <a:lnTo>
                      <a:pt x="1" y="7"/>
                    </a:lnTo>
                    <a:lnTo>
                      <a:pt x="0" y="7"/>
                    </a:lnTo>
                    <a:lnTo>
                      <a:pt x="1" y="7"/>
                    </a:lnTo>
                    <a:lnTo>
                      <a:pt x="1" y="8"/>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7" name="Freeform 1269"/>
              <p:cNvSpPr>
                <a:spLocks/>
              </p:cNvSpPr>
              <p:nvPr/>
            </p:nvSpPr>
            <p:spPr bwMode="auto">
              <a:xfrm>
                <a:off x="3355238" y="2317316"/>
                <a:ext cx="4775" cy="2864"/>
              </a:xfrm>
              <a:custGeom>
                <a:avLst/>
                <a:gdLst>
                  <a:gd name="T0" fmla="*/ 0 w 5"/>
                  <a:gd name="T1" fmla="*/ 2147483647 h 3"/>
                  <a:gd name="T2" fmla="*/ 0 w 5"/>
                  <a:gd name="T3" fmla="*/ 2147483647 h 3"/>
                  <a:gd name="T4" fmla="*/ 2147483647 w 5"/>
                  <a:gd name="T5" fmla="*/ 2147483647 h 3"/>
                  <a:gd name="T6" fmla="*/ 2147483647 w 5"/>
                  <a:gd name="T7" fmla="*/ 2147483647 h 3"/>
                  <a:gd name="T8" fmla="*/ 2147483647 w 5"/>
                  <a:gd name="T9" fmla="*/ 0 h 3"/>
                  <a:gd name="T10" fmla="*/ 2147483647 w 5"/>
                  <a:gd name="T11" fmla="*/ 0 h 3"/>
                  <a:gd name="T12" fmla="*/ 2147483647 w 5"/>
                  <a:gd name="T13" fmla="*/ 2147483647 h 3"/>
                  <a:gd name="T14" fmla="*/ 2147483647 w 5"/>
                  <a:gd name="T15" fmla="*/ 2147483647 h 3"/>
                  <a:gd name="T16" fmla="*/ 2147483647 w 5"/>
                  <a:gd name="T17" fmla="*/ 2147483647 h 3"/>
                  <a:gd name="T18" fmla="*/ 2147483647 w 5"/>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0" y="2"/>
                    </a:moveTo>
                    <a:lnTo>
                      <a:pt x="0" y="2"/>
                    </a:lnTo>
                    <a:lnTo>
                      <a:pt x="2" y="2"/>
                    </a:lnTo>
                    <a:lnTo>
                      <a:pt x="4" y="1"/>
                    </a:lnTo>
                    <a:lnTo>
                      <a:pt x="5" y="0"/>
                    </a:lnTo>
                    <a:lnTo>
                      <a:pt x="5" y="1"/>
                    </a:lnTo>
                    <a:lnTo>
                      <a:pt x="5" y="2"/>
                    </a:lnTo>
                    <a:lnTo>
                      <a:pt x="5"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8" name="Freeform 1270"/>
              <p:cNvSpPr>
                <a:spLocks/>
              </p:cNvSpPr>
              <p:nvPr/>
            </p:nvSpPr>
            <p:spPr bwMode="auto">
              <a:xfrm>
                <a:off x="3363832" y="2324955"/>
                <a:ext cx="6684" cy="3819"/>
              </a:xfrm>
              <a:custGeom>
                <a:avLst/>
                <a:gdLst>
                  <a:gd name="T0" fmla="*/ 0 w 7"/>
                  <a:gd name="T1" fmla="*/ 2147483647 h 4"/>
                  <a:gd name="T2" fmla="*/ 2147483647 w 7"/>
                  <a:gd name="T3" fmla="*/ 2147483647 h 4"/>
                  <a:gd name="T4" fmla="*/ 2147483647 w 7"/>
                  <a:gd name="T5" fmla="*/ 0 h 4"/>
                  <a:gd name="T6" fmla="*/ 2147483647 w 7"/>
                  <a:gd name="T7" fmla="*/ 0 h 4"/>
                  <a:gd name="T8" fmla="*/ 2147483647 w 7"/>
                  <a:gd name="T9" fmla="*/ 2147483647 h 4"/>
                  <a:gd name="T10" fmla="*/ 2147483647 w 7"/>
                  <a:gd name="T11" fmla="*/ 2147483647 h 4"/>
                  <a:gd name="T12" fmla="*/ 2147483647 w 7"/>
                  <a:gd name="T13" fmla="*/ 2147483647 h 4"/>
                  <a:gd name="T14" fmla="*/ 2147483647 w 7"/>
                  <a:gd name="T15" fmla="*/ 2147483647 h 4"/>
                  <a:gd name="T16" fmla="*/ 2147483647 w 7"/>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0" y="1"/>
                    </a:moveTo>
                    <a:lnTo>
                      <a:pt x="1" y="1"/>
                    </a:lnTo>
                    <a:lnTo>
                      <a:pt x="3" y="0"/>
                    </a:lnTo>
                    <a:lnTo>
                      <a:pt x="5" y="0"/>
                    </a:lnTo>
                    <a:lnTo>
                      <a:pt x="5" y="1"/>
                    </a:lnTo>
                    <a:lnTo>
                      <a:pt x="5" y="3"/>
                    </a:lnTo>
                    <a:lnTo>
                      <a:pt x="5" y="4"/>
                    </a:lnTo>
                    <a:lnTo>
                      <a:pt x="6" y="4"/>
                    </a:lnTo>
                    <a:lnTo>
                      <a:pt x="7"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09" name="Freeform 1271"/>
              <p:cNvSpPr>
                <a:spLocks/>
              </p:cNvSpPr>
              <p:nvPr/>
            </p:nvSpPr>
            <p:spPr bwMode="auto">
              <a:xfrm>
                <a:off x="3370515" y="2335458"/>
                <a:ext cx="3819" cy="6684"/>
              </a:xfrm>
              <a:custGeom>
                <a:avLst/>
                <a:gdLst>
                  <a:gd name="T0" fmla="*/ 0 w 4"/>
                  <a:gd name="T1" fmla="*/ 0 h 7"/>
                  <a:gd name="T2" fmla="*/ 0 w 4"/>
                  <a:gd name="T3" fmla="*/ 0 h 7"/>
                  <a:gd name="T4" fmla="*/ 2147483647 w 4"/>
                  <a:gd name="T5" fmla="*/ 0 h 7"/>
                  <a:gd name="T6" fmla="*/ 2147483647 w 4"/>
                  <a:gd name="T7" fmla="*/ 2147483647 h 7"/>
                  <a:gd name="T8" fmla="*/ 2147483647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7">
                    <a:moveTo>
                      <a:pt x="0" y="0"/>
                    </a:moveTo>
                    <a:lnTo>
                      <a:pt x="0" y="0"/>
                    </a:lnTo>
                    <a:lnTo>
                      <a:pt x="2" y="0"/>
                    </a:lnTo>
                    <a:lnTo>
                      <a:pt x="3" y="1"/>
                    </a:lnTo>
                    <a:lnTo>
                      <a:pt x="3" y="3"/>
                    </a:lnTo>
                    <a:lnTo>
                      <a:pt x="2" y="4"/>
                    </a:lnTo>
                    <a:lnTo>
                      <a:pt x="2" y="5"/>
                    </a:lnTo>
                    <a:lnTo>
                      <a:pt x="3" y="5"/>
                    </a:lnTo>
                    <a:lnTo>
                      <a:pt x="4"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0" name="Freeform 1272"/>
              <p:cNvSpPr>
                <a:spLocks/>
              </p:cNvSpPr>
              <p:nvPr/>
            </p:nvSpPr>
            <p:spPr bwMode="auto">
              <a:xfrm>
                <a:off x="3377200" y="2350736"/>
                <a:ext cx="1910" cy="6684"/>
              </a:xfrm>
              <a:custGeom>
                <a:avLst/>
                <a:gdLst>
                  <a:gd name="T0" fmla="*/ 0 w 2"/>
                  <a:gd name="T1" fmla="*/ 0 h 7"/>
                  <a:gd name="T2" fmla="*/ 2147483647 w 2"/>
                  <a:gd name="T3" fmla="*/ 0 h 7"/>
                  <a:gd name="T4" fmla="*/ 2147483647 w 2"/>
                  <a:gd name="T5" fmla="*/ 2147483647 h 7"/>
                  <a:gd name="T6" fmla="*/ 2147483647 w 2"/>
                  <a:gd name="T7" fmla="*/ 2147483647 h 7"/>
                  <a:gd name="T8" fmla="*/ 2147483647 w 2"/>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0"/>
                    </a:moveTo>
                    <a:lnTo>
                      <a:pt x="1" y="0"/>
                    </a:lnTo>
                    <a:lnTo>
                      <a:pt x="2" y="4"/>
                    </a:lnTo>
                    <a:lnTo>
                      <a:pt x="2" y="7"/>
                    </a:lnTo>
                    <a:lnTo>
                      <a:pt x="1"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1" name="Freeform 1273"/>
              <p:cNvSpPr>
                <a:spLocks/>
              </p:cNvSpPr>
              <p:nvPr/>
            </p:nvSpPr>
            <p:spPr bwMode="auto">
              <a:xfrm>
                <a:off x="3375290" y="2366013"/>
                <a:ext cx="2864" cy="8594"/>
              </a:xfrm>
              <a:custGeom>
                <a:avLst/>
                <a:gdLst>
                  <a:gd name="T0" fmla="*/ 0 w 3"/>
                  <a:gd name="T1" fmla="*/ 0 h 9"/>
                  <a:gd name="T2" fmla="*/ 0 w 3"/>
                  <a:gd name="T3" fmla="*/ 0 h 9"/>
                  <a:gd name="T4" fmla="*/ 0 w 3"/>
                  <a:gd name="T5" fmla="*/ 2147483647 h 9"/>
                  <a:gd name="T6" fmla="*/ 2147483647 w 3"/>
                  <a:gd name="T7" fmla="*/ 2147483647 h 9"/>
                  <a:gd name="T8" fmla="*/ 2147483647 w 3"/>
                  <a:gd name="T9" fmla="*/ 2147483647 h 9"/>
                  <a:gd name="T10" fmla="*/ 2147483647 w 3"/>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0" y="0"/>
                    </a:moveTo>
                    <a:lnTo>
                      <a:pt x="0" y="0"/>
                    </a:lnTo>
                    <a:lnTo>
                      <a:pt x="0" y="4"/>
                    </a:lnTo>
                    <a:lnTo>
                      <a:pt x="2" y="6"/>
                    </a:lnTo>
                    <a:lnTo>
                      <a:pt x="3" y="7"/>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2" name="Freeform 1274"/>
              <p:cNvSpPr>
                <a:spLocks/>
              </p:cNvSpPr>
              <p:nvPr/>
            </p:nvSpPr>
            <p:spPr bwMode="auto">
              <a:xfrm>
                <a:off x="3385793" y="2374607"/>
                <a:ext cx="5729" cy="5729"/>
              </a:xfrm>
              <a:custGeom>
                <a:avLst/>
                <a:gdLst>
                  <a:gd name="T0" fmla="*/ 0 w 6"/>
                  <a:gd name="T1" fmla="*/ 2147483647 h 6"/>
                  <a:gd name="T2" fmla="*/ 0 w 6"/>
                  <a:gd name="T3" fmla="*/ 2147483647 h 6"/>
                  <a:gd name="T4" fmla="*/ 2147483647 w 6"/>
                  <a:gd name="T5" fmla="*/ 2147483647 h 6"/>
                  <a:gd name="T6" fmla="*/ 2147483647 w 6"/>
                  <a:gd name="T7" fmla="*/ 0 h 6"/>
                  <a:gd name="T8" fmla="*/ 2147483647 w 6"/>
                  <a:gd name="T9" fmla="*/ 2147483647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1"/>
                    </a:moveTo>
                    <a:lnTo>
                      <a:pt x="0" y="1"/>
                    </a:lnTo>
                    <a:lnTo>
                      <a:pt x="4" y="1"/>
                    </a:lnTo>
                    <a:lnTo>
                      <a:pt x="4" y="0"/>
                    </a:lnTo>
                    <a:lnTo>
                      <a:pt x="5" y="1"/>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3" name="Freeform 1275"/>
              <p:cNvSpPr>
                <a:spLocks/>
              </p:cNvSpPr>
              <p:nvPr/>
            </p:nvSpPr>
            <p:spPr bwMode="auto">
              <a:xfrm>
                <a:off x="3399161" y="2381291"/>
                <a:ext cx="955" cy="6684"/>
              </a:xfrm>
              <a:custGeom>
                <a:avLst/>
                <a:gdLst>
                  <a:gd name="T0" fmla="*/ 0 w 1"/>
                  <a:gd name="T1" fmla="*/ 0 h 7"/>
                  <a:gd name="T2" fmla="*/ 0 w 1"/>
                  <a:gd name="T3" fmla="*/ 0 h 7"/>
                  <a:gd name="T4" fmla="*/ 0 w 1"/>
                  <a:gd name="T5" fmla="*/ 2147483647 h 7"/>
                  <a:gd name="T6" fmla="*/ 0 w 1"/>
                  <a:gd name="T7" fmla="*/ 2147483647 h 7"/>
                  <a:gd name="T8" fmla="*/ 2147483647 w 1"/>
                  <a:gd name="T9" fmla="*/ 2147483647 h 7"/>
                  <a:gd name="T10" fmla="*/ 0 w 1"/>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7">
                    <a:moveTo>
                      <a:pt x="0" y="0"/>
                    </a:moveTo>
                    <a:lnTo>
                      <a:pt x="0" y="0"/>
                    </a:lnTo>
                    <a:lnTo>
                      <a:pt x="0" y="1"/>
                    </a:lnTo>
                    <a:lnTo>
                      <a:pt x="0" y="4"/>
                    </a:lnTo>
                    <a:lnTo>
                      <a:pt x="1" y="6"/>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4" name="Freeform 1276"/>
              <p:cNvSpPr>
                <a:spLocks/>
              </p:cNvSpPr>
              <p:nvPr/>
            </p:nvSpPr>
            <p:spPr bwMode="auto">
              <a:xfrm>
                <a:off x="3384838" y="2393704"/>
                <a:ext cx="9549" cy="1910"/>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0 h 2"/>
                  <a:gd name="T10" fmla="*/ 2147483647 w 10"/>
                  <a:gd name="T11" fmla="*/ 0 h 2"/>
                  <a:gd name="T12" fmla="*/ 2147483647 w 10"/>
                  <a:gd name="T13" fmla="*/ 2147483647 h 2"/>
                  <a:gd name="T14" fmla="*/ 0 w 10"/>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2">
                    <a:moveTo>
                      <a:pt x="10" y="0"/>
                    </a:moveTo>
                    <a:lnTo>
                      <a:pt x="10" y="0"/>
                    </a:lnTo>
                    <a:lnTo>
                      <a:pt x="9" y="2"/>
                    </a:lnTo>
                    <a:lnTo>
                      <a:pt x="7" y="2"/>
                    </a:lnTo>
                    <a:lnTo>
                      <a:pt x="6" y="0"/>
                    </a:lnTo>
                    <a:lnTo>
                      <a:pt x="5" y="0"/>
                    </a:lnTo>
                    <a:lnTo>
                      <a:pt x="3" y="2"/>
                    </a:lnTo>
                    <a:lnTo>
                      <a:pt x="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5" name="Freeform 1277"/>
              <p:cNvSpPr>
                <a:spLocks/>
              </p:cNvSpPr>
              <p:nvPr/>
            </p:nvSpPr>
            <p:spPr bwMode="auto">
              <a:xfrm>
                <a:off x="3378154" y="2401343"/>
                <a:ext cx="2865" cy="7639"/>
              </a:xfrm>
              <a:custGeom>
                <a:avLst/>
                <a:gdLst>
                  <a:gd name="T0" fmla="*/ 2147483647 w 3"/>
                  <a:gd name="T1" fmla="*/ 0 h 8"/>
                  <a:gd name="T2" fmla="*/ 0 w 3"/>
                  <a:gd name="T3" fmla="*/ 2147483647 h 8"/>
                  <a:gd name="T4" fmla="*/ 0 w 3"/>
                  <a:gd name="T5" fmla="*/ 2147483647 h 8"/>
                  <a:gd name="T6" fmla="*/ 2147483647 w 3"/>
                  <a:gd name="T7" fmla="*/ 2147483647 h 8"/>
                  <a:gd name="T8" fmla="*/ 2147483647 w 3"/>
                  <a:gd name="T9" fmla="*/ 2147483647 h 8"/>
                  <a:gd name="T10" fmla="*/ 2147483647 w 3"/>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8">
                    <a:moveTo>
                      <a:pt x="1" y="0"/>
                    </a:moveTo>
                    <a:lnTo>
                      <a:pt x="0" y="2"/>
                    </a:lnTo>
                    <a:lnTo>
                      <a:pt x="0" y="3"/>
                    </a:lnTo>
                    <a:lnTo>
                      <a:pt x="1" y="5"/>
                    </a:lnTo>
                    <a:lnTo>
                      <a:pt x="2" y="7"/>
                    </a:lnTo>
                    <a:lnTo>
                      <a:pt x="3"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6" name="Freeform 1278"/>
              <p:cNvSpPr>
                <a:spLocks/>
              </p:cNvSpPr>
              <p:nvPr/>
            </p:nvSpPr>
            <p:spPr bwMode="auto">
              <a:xfrm>
                <a:off x="3381019" y="2416621"/>
                <a:ext cx="3819" cy="6684"/>
              </a:xfrm>
              <a:custGeom>
                <a:avLst/>
                <a:gdLst>
                  <a:gd name="T0" fmla="*/ 2147483647 w 4"/>
                  <a:gd name="T1" fmla="*/ 0 h 7"/>
                  <a:gd name="T2" fmla="*/ 2147483647 w 4"/>
                  <a:gd name="T3" fmla="*/ 2147483647 h 7"/>
                  <a:gd name="T4" fmla="*/ 2147483647 w 4"/>
                  <a:gd name="T5" fmla="*/ 2147483647 h 7"/>
                  <a:gd name="T6" fmla="*/ 0 w 4"/>
                  <a:gd name="T7" fmla="*/ 2147483647 h 7"/>
                  <a:gd name="T8" fmla="*/ 0 w 4"/>
                  <a:gd name="T9" fmla="*/ 2147483647 h 7"/>
                  <a:gd name="T10" fmla="*/ 0 w 4"/>
                  <a:gd name="T11" fmla="*/ 2147483647 h 7"/>
                  <a:gd name="T12" fmla="*/ 2147483647 w 4"/>
                  <a:gd name="T13" fmla="*/ 2147483647 h 7"/>
                  <a:gd name="T14" fmla="*/ 2147483647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7">
                    <a:moveTo>
                      <a:pt x="4" y="0"/>
                    </a:moveTo>
                    <a:lnTo>
                      <a:pt x="4" y="1"/>
                    </a:lnTo>
                    <a:lnTo>
                      <a:pt x="3" y="2"/>
                    </a:lnTo>
                    <a:lnTo>
                      <a:pt x="0" y="2"/>
                    </a:lnTo>
                    <a:lnTo>
                      <a:pt x="0" y="3"/>
                    </a:lnTo>
                    <a:lnTo>
                      <a:pt x="0" y="6"/>
                    </a:lnTo>
                    <a:lnTo>
                      <a:pt x="2"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7" name="Freeform 1279"/>
              <p:cNvSpPr>
                <a:spLocks/>
              </p:cNvSpPr>
              <p:nvPr/>
            </p:nvSpPr>
            <p:spPr bwMode="auto">
              <a:xfrm>
                <a:off x="3381019" y="2431899"/>
                <a:ext cx="3819" cy="6684"/>
              </a:xfrm>
              <a:custGeom>
                <a:avLst/>
                <a:gdLst>
                  <a:gd name="T0" fmla="*/ 2147483647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0 w 4"/>
                  <a:gd name="T13" fmla="*/ 2147483647 h 7"/>
                  <a:gd name="T14" fmla="*/ 0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7">
                    <a:moveTo>
                      <a:pt x="4" y="0"/>
                    </a:moveTo>
                    <a:lnTo>
                      <a:pt x="3" y="1"/>
                    </a:lnTo>
                    <a:lnTo>
                      <a:pt x="3" y="2"/>
                    </a:lnTo>
                    <a:lnTo>
                      <a:pt x="3" y="3"/>
                    </a:lnTo>
                    <a:lnTo>
                      <a:pt x="2" y="4"/>
                    </a:lnTo>
                    <a:lnTo>
                      <a:pt x="0" y="6"/>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8" name="Freeform 1280"/>
              <p:cNvSpPr>
                <a:spLocks/>
              </p:cNvSpPr>
              <p:nvPr/>
            </p:nvSpPr>
            <p:spPr bwMode="auto">
              <a:xfrm>
                <a:off x="3381019" y="2446221"/>
                <a:ext cx="1910" cy="9549"/>
              </a:xfrm>
              <a:custGeom>
                <a:avLst/>
                <a:gdLst>
                  <a:gd name="T0" fmla="*/ 2147483647 w 2"/>
                  <a:gd name="T1" fmla="*/ 0 h 10"/>
                  <a:gd name="T2" fmla="*/ 2147483647 w 2"/>
                  <a:gd name="T3" fmla="*/ 2147483647 h 10"/>
                  <a:gd name="T4" fmla="*/ 0 w 2"/>
                  <a:gd name="T5" fmla="*/ 2147483647 h 10"/>
                  <a:gd name="T6" fmla="*/ 0 w 2"/>
                  <a:gd name="T7" fmla="*/ 2147483647 h 10"/>
                  <a:gd name="T8" fmla="*/ 2147483647 w 2"/>
                  <a:gd name="T9" fmla="*/ 2147483647 h 10"/>
                  <a:gd name="T10" fmla="*/ 2147483647 w 2"/>
                  <a:gd name="T11" fmla="*/ 2147483647 h 10"/>
                  <a:gd name="T12" fmla="*/ 2147483647 w 2"/>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0">
                    <a:moveTo>
                      <a:pt x="2" y="0"/>
                    </a:moveTo>
                    <a:lnTo>
                      <a:pt x="2" y="4"/>
                    </a:lnTo>
                    <a:lnTo>
                      <a:pt x="0" y="4"/>
                    </a:lnTo>
                    <a:lnTo>
                      <a:pt x="0" y="5"/>
                    </a:lnTo>
                    <a:lnTo>
                      <a:pt x="2" y="8"/>
                    </a:lnTo>
                    <a:lnTo>
                      <a:pt x="2" y="9"/>
                    </a:lnTo>
                    <a:lnTo>
                      <a:pt x="2"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19" name="Freeform 1281"/>
              <p:cNvSpPr>
                <a:spLocks/>
              </p:cNvSpPr>
              <p:nvPr/>
            </p:nvSpPr>
            <p:spPr bwMode="auto">
              <a:xfrm>
                <a:off x="3381019" y="2459589"/>
                <a:ext cx="955" cy="7639"/>
              </a:xfrm>
              <a:custGeom>
                <a:avLst/>
                <a:gdLst>
                  <a:gd name="T0" fmla="*/ 0 w 1587"/>
                  <a:gd name="T1" fmla="*/ 0 h 8"/>
                  <a:gd name="T2" fmla="*/ 0 w 1587"/>
                  <a:gd name="T3" fmla="*/ 2147483647 h 8"/>
                  <a:gd name="T4" fmla="*/ 0 w 1587"/>
                  <a:gd name="T5" fmla="*/ 2147483647 h 8"/>
                  <a:gd name="T6" fmla="*/ 0 w 1587"/>
                  <a:gd name="T7" fmla="*/ 2147483647 h 8"/>
                  <a:gd name="T8" fmla="*/ 0 w 1587"/>
                  <a:gd name="T9" fmla="*/ 2147483647 h 8"/>
                  <a:gd name="T10" fmla="*/ 0 w 1587"/>
                  <a:gd name="T11" fmla="*/ 2147483647 h 8"/>
                  <a:gd name="T12" fmla="*/ 0 w 1587"/>
                  <a:gd name="T13" fmla="*/ 2147483647 h 8"/>
                  <a:gd name="T14" fmla="*/ 0 w 1587"/>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8">
                    <a:moveTo>
                      <a:pt x="0" y="0"/>
                    </a:moveTo>
                    <a:lnTo>
                      <a:pt x="0" y="1"/>
                    </a:lnTo>
                    <a:lnTo>
                      <a:pt x="0" y="4"/>
                    </a:lnTo>
                    <a:lnTo>
                      <a:pt x="0" y="5"/>
                    </a:lnTo>
                    <a:lnTo>
                      <a:pt x="0" y="6"/>
                    </a:lnTo>
                    <a:lnTo>
                      <a:pt x="0" y="7"/>
                    </a:lnTo>
                    <a:lnTo>
                      <a:pt x="0"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0" name="Freeform 1282"/>
              <p:cNvSpPr>
                <a:spLocks/>
              </p:cNvSpPr>
              <p:nvPr/>
            </p:nvSpPr>
            <p:spPr bwMode="auto">
              <a:xfrm>
                <a:off x="3366696" y="2466274"/>
                <a:ext cx="6684" cy="4774"/>
              </a:xfrm>
              <a:custGeom>
                <a:avLst/>
                <a:gdLst>
                  <a:gd name="T0" fmla="*/ 2147483647 w 7"/>
                  <a:gd name="T1" fmla="*/ 0 h 5"/>
                  <a:gd name="T2" fmla="*/ 2147483647 w 7"/>
                  <a:gd name="T3" fmla="*/ 0 h 5"/>
                  <a:gd name="T4" fmla="*/ 2147483647 w 7"/>
                  <a:gd name="T5" fmla="*/ 0 h 5"/>
                  <a:gd name="T6" fmla="*/ 2147483647 w 7"/>
                  <a:gd name="T7" fmla="*/ 0 h 5"/>
                  <a:gd name="T8" fmla="*/ 2147483647 w 7"/>
                  <a:gd name="T9" fmla="*/ 0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7" y="0"/>
                    </a:moveTo>
                    <a:lnTo>
                      <a:pt x="7" y="0"/>
                    </a:lnTo>
                    <a:lnTo>
                      <a:pt x="6" y="0"/>
                    </a:lnTo>
                    <a:lnTo>
                      <a:pt x="4" y="0"/>
                    </a:lnTo>
                    <a:lnTo>
                      <a:pt x="3" y="0"/>
                    </a:lnTo>
                    <a:lnTo>
                      <a:pt x="3" y="3"/>
                    </a:lnTo>
                    <a:lnTo>
                      <a:pt x="2" y="4"/>
                    </a:lnTo>
                    <a:lnTo>
                      <a:pt x="1"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1" name="Freeform 1283"/>
              <p:cNvSpPr>
                <a:spLocks/>
              </p:cNvSpPr>
              <p:nvPr/>
            </p:nvSpPr>
            <p:spPr bwMode="auto">
              <a:xfrm>
                <a:off x="3352373" y="2474867"/>
                <a:ext cx="6684" cy="5729"/>
              </a:xfrm>
              <a:custGeom>
                <a:avLst/>
                <a:gdLst>
                  <a:gd name="T0" fmla="*/ 2147483647 w 7"/>
                  <a:gd name="T1" fmla="*/ 2147483647 h 6"/>
                  <a:gd name="T2" fmla="*/ 2147483647 w 7"/>
                  <a:gd name="T3" fmla="*/ 0 h 6"/>
                  <a:gd name="T4" fmla="*/ 2147483647 w 7"/>
                  <a:gd name="T5" fmla="*/ 0 h 6"/>
                  <a:gd name="T6" fmla="*/ 2147483647 w 7"/>
                  <a:gd name="T7" fmla="*/ 2147483647 h 6"/>
                  <a:gd name="T8" fmla="*/ 2147483647 w 7"/>
                  <a:gd name="T9" fmla="*/ 2147483647 h 6"/>
                  <a:gd name="T10" fmla="*/ 2147483647 w 7"/>
                  <a:gd name="T11" fmla="*/ 2147483647 h 6"/>
                  <a:gd name="T12" fmla="*/ 2147483647 w 7"/>
                  <a:gd name="T13" fmla="*/ 2147483647 h 6"/>
                  <a:gd name="T14" fmla="*/ 0 w 7"/>
                  <a:gd name="T15" fmla="*/ 2147483647 h 6"/>
                  <a:gd name="T16" fmla="*/ 0 w 7"/>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7" y="1"/>
                    </a:moveTo>
                    <a:lnTo>
                      <a:pt x="6" y="0"/>
                    </a:lnTo>
                    <a:lnTo>
                      <a:pt x="5" y="0"/>
                    </a:lnTo>
                    <a:lnTo>
                      <a:pt x="3" y="2"/>
                    </a:lnTo>
                    <a:lnTo>
                      <a:pt x="2" y="4"/>
                    </a:lnTo>
                    <a:lnTo>
                      <a:pt x="1" y="5"/>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2" name="Freeform 1284"/>
              <p:cNvSpPr>
                <a:spLocks/>
              </p:cNvSpPr>
              <p:nvPr/>
            </p:nvSpPr>
            <p:spPr bwMode="auto">
              <a:xfrm>
                <a:off x="3347599" y="2485371"/>
                <a:ext cx="3819" cy="5729"/>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2147483647 h 6"/>
                  <a:gd name="T10" fmla="*/ 2147483647 w 4"/>
                  <a:gd name="T11" fmla="*/ 2147483647 h 6"/>
                  <a:gd name="T12" fmla="*/ 0 w 4"/>
                  <a:gd name="T13" fmla="*/ 2147483647 h 6"/>
                  <a:gd name="T14" fmla="*/ 0 w 4"/>
                  <a:gd name="T15" fmla="*/ 2147483647 h 6"/>
                  <a:gd name="T16" fmla="*/ 0 w 4"/>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4" y="2"/>
                    </a:moveTo>
                    <a:lnTo>
                      <a:pt x="4" y="2"/>
                    </a:lnTo>
                    <a:lnTo>
                      <a:pt x="4" y="1"/>
                    </a:lnTo>
                    <a:lnTo>
                      <a:pt x="2" y="0"/>
                    </a:lnTo>
                    <a:lnTo>
                      <a:pt x="1" y="2"/>
                    </a:lnTo>
                    <a:lnTo>
                      <a:pt x="1" y="4"/>
                    </a:lnTo>
                    <a:lnTo>
                      <a:pt x="0" y="5"/>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3" name="Line 1285"/>
              <p:cNvSpPr>
                <a:spLocks noChangeShapeType="1"/>
              </p:cNvSpPr>
              <p:nvPr/>
            </p:nvSpPr>
            <p:spPr bwMode="auto">
              <a:xfrm flipH="1">
                <a:off x="3347599" y="2495874"/>
                <a:ext cx="955"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4" name="Freeform 1286"/>
              <p:cNvSpPr>
                <a:spLocks/>
              </p:cNvSpPr>
              <p:nvPr/>
            </p:nvSpPr>
            <p:spPr bwMode="auto">
              <a:xfrm>
                <a:off x="3349508" y="2491100"/>
                <a:ext cx="3819" cy="5729"/>
              </a:xfrm>
              <a:custGeom>
                <a:avLst/>
                <a:gdLst>
                  <a:gd name="T0" fmla="*/ 0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2147483647 w 4"/>
                  <a:gd name="T15" fmla="*/ 0 h 6"/>
                  <a:gd name="T16" fmla="*/ 2147483647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0" y="6"/>
                    </a:moveTo>
                    <a:lnTo>
                      <a:pt x="2" y="4"/>
                    </a:lnTo>
                    <a:lnTo>
                      <a:pt x="2" y="2"/>
                    </a:lnTo>
                    <a:lnTo>
                      <a:pt x="3" y="2"/>
                    </a:lnTo>
                    <a:lnTo>
                      <a:pt x="4" y="4"/>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5" name="Freeform 1287"/>
              <p:cNvSpPr>
                <a:spLocks/>
              </p:cNvSpPr>
              <p:nvPr/>
            </p:nvSpPr>
            <p:spPr bwMode="auto">
              <a:xfrm>
                <a:off x="3353328" y="2482506"/>
                <a:ext cx="4775" cy="3819"/>
              </a:xfrm>
              <a:custGeom>
                <a:avLst/>
                <a:gdLst>
                  <a:gd name="T0" fmla="*/ 0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2147483647 w 5"/>
                  <a:gd name="T17" fmla="*/ 0 h 4"/>
                  <a:gd name="T18" fmla="*/ 2147483647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4">
                    <a:moveTo>
                      <a:pt x="0" y="3"/>
                    </a:moveTo>
                    <a:lnTo>
                      <a:pt x="1" y="3"/>
                    </a:lnTo>
                    <a:lnTo>
                      <a:pt x="4" y="4"/>
                    </a:lnTo>
                    <a:lnTo>
                      <a:pt x="5" y="4"/>
                    </a:lnTo>
                    <a:lnTo>
                      <a:pt x="5" y="3"/>
                    </a:lnTo>
                    <a:lnTo>
                      <a:pt x="4" y="3"/>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6" name="Freeform 1288"/>
              <p:cNvSpPr>
                <a:spLocks/>
              </p:cNvSpPr>
              <p:nvPr/>
            </p:nvSpPr>
            <p:spPr bwMode="auto">
              <a:xfrm>
                <a:off x="3364786" y="2476777"/>
                <a:ext cx="3819" cy="5729"/>
              </a:xfrm>
              <a:custGeom>
                <a:avLst/>
                <a:gdLst>
                  <a:gd name="T0" fmla="*/ 0 w 4"/>
                  <a:gd name="T1" fmla="*/ 2147483647 h 6"/>
                  <a:gd name="T2" fmla="*/ 0 w 4"/>
                  <a:gd name="T3" fmla="*/ 2147483647 h 6"/>
                  <a:gd name="T4" fmla="*/ 0 w 4"/>
                  <a:gd name="T5" fmla="*/ 2147483647 h 6"/>
                  <a:gd name="T6" fmla="*/ 0 w 4"/>
                  <a:gd name="T7" fmla="*/ 0 h 6"/>
                  <a:gd name="T8" fmla="*/ 2147483647 w 4"/>
                  <a:gd name="T9" fmla="*/ 0 h 6"/>
                  <a:gd name="T10" fmla="*/ 2147483647 w 4"/>
                  <a:gd name="T11" fmla="*/ 2147483647 h 6"/>
                  <a:gd name="T12" fmla="*/ 2147483647 w 4"/>
                  <a:gd name="T13" fmla="*/ 2147483647 h 6"/>
                  <a:gd name="T14" fmla="*/ 2147483647 w 4"/>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0" y="6"/>
                    </a:moveTo>
                    <a:lnTo>
                      <a:pt x="0" y="4"/>
                    </a:lnTo>
                    <a:lnTo>
                      <a:pt x="0" y="2"/>
                    </a:lnTo>
                    <a:lnTo>
                      <a:pt x="0" y="0"/>
                    </a:lnTo>
                    <a:lnTo>
                      <a:pt x="2" y="0"/>
                    </a:lnTo>
                    <a:lnTo>
                      <a:pt x="3" y="2"/>
                    </a:lnTo>
                    <a:lnTo>
                      <a:pt x="3" y="3"/>
                    </a:lnTo>
                    <a:lnTo>
                      <a:pt x="4"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7" name="Line 1289"/>
              <p:cNvSpPr>
                <a:spLocks noChangeShapeType="1"/>
              </p:cNvSpPr>
              <p:nvPr/>
            </p:nvSpPr>
            <p:spPr bwMode="auto">
              <a:xfrm>
                <a:off x="3367651" y="2471047"/>
                <a:ext cx="955"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8" name="Freeform 1290"/>
              <p:cNvSpPr>
                <a:spLocks/>
              </p:cNvSpPr>
              <p:nvPr/>
            </p:nvSpPr>
            <p:spPr bwMode="auto">
              <a:xfrm>
                <a:off x="3328502" y="2336413"/>
                <a:ext cx="3819" cy="8593"/>
              </a:xfrm>
              <a:custGeom>
                <a:avLst/>
                <a:gdLst>
                  <a:gd name="T0" fmla="*/ 0 w 4"/>
                  <a:gd name="T1" fmla="*/ 0 h 9"/>
                  <a:gd name="T2" fmla="*/ 2147483647 w 4"/>
                  <a:gd name="T3" fmla="*/ 2147483647 h 9"/>
                  <a:gd name="T4" fmla="*/ 2147483647 w 4"/>
                  <a:gd name="T5" fmla="*/ 2147483647 h 9"/>
                  <a:gd name="T6" fmla="*/ 2147483647 w 4"/>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0" y="0"/>
                    </a:moveTo>
                    <a:lnTo>
                      <a:pt x="2" y="5"/>
                    </a:lnTo>
                    <a:lnTo>
                      <a:pt x="4" y="8"/>
                    </a:lnTo>
                    <a:lnTo>
                      <a:pt x="4"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29" name="Freeform 1291"/>
              <p:cNvSpPr>
                <a:spLocks/>
              </p:cNvSpPr>
              <p:nvPr/>
            </p:nvSpPr>
            <p:spPr bwMode="auto">
              <a:xfrm>
                <a:off x="3340915" y="2346916"/>
                <a:ext cx="8593" cy="2865"/>
              </a:xfrm>
              <a:custGeom>
                <a:avLst/>
                <a:gdLst>
                  <a:gd name="T0" fmla="*/ 0 w 9"/>
                  <a:gd name="T1" fmla="*/ 0 h 3"/>
                  <a:gd name="T2" fmla="*/ 0 w 9"/>
                  <a:gd name="T3" fmla="*/ 2147483647 h 3"/>
                  <a:gd name="T4" fmla="*/ 2147483647 w 9"/>
                  <a:gd name="T5" fmla="*/ 2147483647 h 3"/>
                  <a:gd name="T6" fmla="*/ 2147483647 w 9"/>
                  <a:gd name="T7" fmla="*/ 2147483647 h 3"/>
                  <a:gd name="T8" fmla="*/ 2147483647 w 9"/>
                  <a:gd name="T9" fmla="*/ 2147483647 h 3"/>
                  <a:gd name="T10" fmla="*/ 2147483647 w 9"/>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0"/>
                    </a:moveTo>
                    <a:lnTo>
                      <a:pt x="0" y="2"/>
                    </a:lnTo>
                    <a:lnTo>
                      <a:pt x="2" y="2"/>
                    </a:lnTo>
                    <a:lnTo>
                      <a:pt x="6" y="2"/>
                    </a:lnTo>
                    <a:lnTo>
                      <a:pt x="8" y="3"/>
                    </a:lnTo>
                    <a:lnTo>
                      <a:pt x="9"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0" name="Freeform 1292"/>
              <p:cNvSpPr>
                <a:spLocks/>
              </p:cNvSpPr>
              <p:nvPr/>
            </p:nvSpPr>
            <p:spPr bwMode="auto">
              <a:xfrm>
                <a:off x="3355238" y="2340232"/>
                <a:ext cx="4775" cy="3819"/>
              </a:xfrm>
              <a:custGeom>
                <a:avLst/>
                <a:gdLst>
                  <a:gd name="T0" fmla="*/ 0 w 5"/>
                  <a:gd name="T1" fmla="*/ 2147483647 h 4"/>
                  <a:gd name="T2" fmla="*/ 0 w 5"/>
                  <a:gd name="T3" fmla="*/ 2147483647 h 4"/>
                  <a:gd name="T4" fmla="*/ 2147483647 w 5"/>
                  <a:gd name="T5" fmla="*/ 0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4">
                    <a:moveTo>
                      <a:pt x="0" y="2"/>
                    </a:moveTo>
                    <a:lnTo>
                      <a:pt x="0" y="2"/>
                    </a:lnTo>
                    <a:lnTo>
                      <a:pt x="2" y="0"/>
                    </a:lnTo>
                    <a:lnTo>
                      <a:pt x="2" y="2"/>
                    </a:lnTo>
                    <a:lnTo>
                      <a:pt x="2" y="4"/>
                    </a:lnTo>
                    <a:lnTo>
                      <a:pt x="4" y="4"/>
                    </a:lnTo>
                    <a:lnTo>
                      <a:pt x="5"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1" name="Freeform 1293"/>
              <p:cNvSpPr>
                <a:spLocks/>
              </p:cNvSpPr>
              <p:nvPr/>
            </p:nvSpPr>
            <p:spPr bwMode="auto">
              <a:xfrm>
                <a:off x="3366696" y="2345962"/>
                <a:ext cx="6684" cy="3819"/>
              </a:xfrm>
              <a:custGeom>
                <a:avLst/>
                <a:gdLst>
                  <a:gd name="T0" fmla="*/ 0 w 7"/>
                  <a:gd name="T1" fmla="*/ 2147483647 h 4"/>
                  <a:gd name="T2" fmla="*/ 0 w 7"/>
                  <a:gd name="T3" fmla="*/ 2147483647 h 4"/>
                  <a:gd name="T4" fmla="*/ 0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4">
                    <a:moveTo>
                      <a:pt x="0" y="1"/>
                    </a:moveTo>
                    <a:lnTo>
                      <a:pt x="0" y="1"/>
                    </a:lnTo>
                    <a:lnTo>
                      <a:pt x="0" y="3"/>
                    </a:lnTo>
                    <a:lnTo>
                      <a:pt x="1" y="3"/>
                    </a:lnTo>
                    <a:lnTo>
                      <a:pt x="4" y="3"/>
                    </a:lnTo>
                    <a:lnTo>
                      <a:pt x="4" y="4"/>
                    </a:lnTo>
                    <a:lnTo>
                      <a:pt x="6" y="3"/>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2" name="Freeform 1294"/>
              <p:cNvSpPr>
                <a:spLocks/>
              </p:cNvSpPr>
              <p:nvPr/>
            </p:nvSpPr>
            <p:spPr bwMode="auto">
              <a:xfrm>
                <a:off x="3370515" y="2330684"/>
                <a:ext cx="8594" cy="3819"/>
              </a:xfrm>
              <a:custGeom>
                <a:avLst/>
                <a:gdLst>
                  <a:gd name="T0" fmla="*/ 0 w 9"/>
                  <a:gd name="T1" fmla="*/ 2147483647 h 4"/>
                  <a:gd name="T2" fmla="*/ 2147483647 w 9"/>
                  <a:gd name="T3" fmla="*/ 2147483647 h 4"/>
                  <a:gd name="T4" fmla="*/ 2147483647 w 9"/>
                  <a:gd name="T5" fmla="*/ 2147483647 h 4"/>
                  <a:gd name="T6" fmla="*/ 2147483647 w 9"/>
                  <a:gd name="T7" fmla="*/ 2147483647 h 4"/>
                  <a:gd name="T8" fmla="*/ 2147483647 w 9"/>
                  <a:gd name="T9" fmla="*/ 0 h 4"/>
                  <a:gd name="T10" fmla="*/ 2147483647 w 9"/>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3" y="4"/>
                    </a:lnTo>
                    <a:lnTo>
                      <a:pt x="4" y="3"/>
                    </a:lnTo>
                    <a:lnTo>
                      <a:pt x="7"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3" name="Freeform 1295"/>
              <p:cNvSpPr>
                <a:spLocks/>
              </p:cNvSpPr>
              <p:nvPr/>
            </p:nvSpPr>
            <p:spPr bwMode="auto">
              <a:xfrm>
                <a:off x="3380064" y="2318271"/>
                <a:ext cx="4775" cy="5729"/>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0 w 5"/>
                  <a:gd name="T13" fmla="*/ 0 h 6"/>
                  <a:gd name="T14" fmla="*/ 0 w 5"/>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4" y="6"/>
                    </a:moveTo>
                    <a:lnTo>
                      <a:pt x="4" y="5"/>
                    </a:lnTo>
                    <a:lnTo>
                      <a:pt x="5" y="3"/>
                    </a:lnTo>
                    <a:lnTo>
                      <a:pt x="5" y="2"/>
                    </a:lnTo>
                    <a:lnTo>
                      <a:pt x="4" y="2"/>
                    </a:lnTo>
                    <a:lnTo>
                      <a:pt x="3"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4" name="Freeform 1296"/>
              <p:cNvSpPr>
                <a:spLocks/>
              </p:cNvSpPr>
              <p:nvPr/>
            </p:nvSpPr>
            <p:spPr bwMode="auto">
              <a:xfrm>
                <a:off x="3387703" y="2318271"/>
                <a:ext cx="7639" cy="1910"/>
              </a:xfrm>
              <a:custGeom>
                <a:avLst/>
                <a:gdLst>
                  <a:gd name="T0" fmla="*/ 0 w 8"/>
                  <a:gd name="T1" fmla="*/ 0 h 2"/>
                  <a:gd name="T2" fmla="*/ 2147483647 w 8"/>
                  <a:gd name="T3" fmla="*/ 0 h 2"/>
                  <a:gd name="T4" fmla="*/ 2147483647 w 8"/>
                  <a:gd name="T5" fmla="*/ 0 h 2"/>
                  <a:gd name="T6" fmla="*/ 2147483647 w 8"/>
                  <a:gd name="T7" fmla="*/ 0 h 2"/>
                  <a:gd name="T8" fmla="*/ 2147483647 w 8"/>
                  <a:gd name="T9" fmla="*/ 0 h 2"/>
                  <a:gd name="T10" fmla="*/ 2147483647 w 8"/>
                  <a:gd name="T11" fmla="*/ 0 h 2"/>
                  <a:gd name="T12" fmla="*/ 2147483647 w 8"/>
                  <a:gd name="T13" fmla="*/ 0 h 2"/>
                  <a:gd name="T14" fmla="*/ 2147483647 w 8"/>
                  <a:gd name="T15" fmla="*/ 2147483647 h 2"/>
                  <a:gd name="T16" fmla="*/ 2147483647 w 8"/>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
                    <a:moveTo>
                      <a:pt x="0" y="0"/>
                    </a:moveTo>
                    <a:lnTo>
                      <a:pt x="1" y="0"/>
                    </a:lnTo>
                    <a:lnTo>
                      <a:pt x="2" y="0"/>
                    </a:lnTo>
                    <a:lnTo>
                      <a:pt x="4" y="0"/>
                    </a:lnTo>
                    <a:lnTo>
                      <a:pt x="6" y="0"/>
                    </a:lnTo>
                    <a:lnTo>
                      <a:pt x="7" y="0"/>
                    </a:lnTo>
                    <a:lnTo>
                      <a:pt x="8" y="1"/>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5" name="Freeform 1297"/>
              <p:cNvSpPr>
                <a:spLocks/>
              </p:cNvSpPr>
              <p:nvPr/>
            </p:nvSpPr>
            <p:spPr bwMode="auto">
              <a:xfrm>
                <a:off x="3404890" y="2319226"/>
                <a:ext cx="8594" cy="3819"/>
              </a:xfrm>
              <a:custGeom>
                <a:avLst/>
                <a:gdLst>
                  <a:gd name="T0" fmla="*/ 0 w 9"/>
                  <a:gd name="T1" fmla="*/ 2147483647 h 4"/>
                  <a:gd name="T2" fmla="*/ 2147483647 w 9"/>
                  <a:gd name="T3" fmla="*/ 2147483647 h 4"/>
                  <a:gd name="T4" fmla="*/ 2147483647 w 9"/>
                  <a:gd name="T5" fmla="*/ 2147483647 h 4"/>
                  <a:gd name="T6" fmla="*/ 2147483647 w 9"/>
                  <a:gd name="T7" fmla="*/ 2147483647 h 4"/>
                  <a:gd name="T8" fmla="*/ 2147483647 w 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0" y="4"/>
                    </a:moveTo>
                    <a:lnTo>
                      <a:pt x="1" y="2"/>
                    </a:lnTo>
                    <a:lnTo>
                      <a:pt x="4" y="1"/>
                    </a:lnTo>
                    <a:lnTo>
                      <a:pt x="6"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6" name="Freeform 1298"/>
              <p:cNvSpPr>
                <a:spLocks/>
              </p:cNvSpPr>
              <p:nvPr/>
            </p:nvSpPr>
            <p:spPr bwMode="auto">
              <a:xfrm>
                <a:off x="3421123" y="2305858"/>
                <a:ext cx="3819" cy="8593"/>
              </a:xfrm>
              <a:custGeom>
                <a:avLst/>
                <a:gdLst>
                  <a:gd name="T0" fmla="*/ 0 w 4"/>
                  <a:gd name="T1" fmla="*/ 2147483647 h 9"/>
                  <a:gd name="T2" fmla="*/ 0 w 4"/>
                  <a:gd name="T3" fmla="*/ 2147483647 h 9"/>
                  <a:gd name="T4" fmla="*/ 2147483647 w 4"/>
                  <a:gd name="T5" fmla="*/ 2147483647 h 9"/>
                  <a:gd name="T6" fmla="*/ 2147483647 w 4"/>
                  <a:gd name="T7" fmla="*/ 2147483647 h 9"/>
                  <a:gd name="T8" fmla="*/ 2147483647 w 4"/>
                  <a:gd name="T9" fmla="*/ 0 h 9"/>
                  <a:gd name="T10" fmla="*/ 2147483647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0" y="9"/>
                    </a:moveTo>
                    <a:lnTo>
                      <a:pt x="0" y="9"/>
                    </a:lnTo>
                    <a:lnTo>
                      <a:pt x="1" y="7"/>
                    </a:lnTo>
                    <a:lnTo>
                      <a:pt x="3"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7" name="Freeform 1299"/>
              <p:cNvSpPr>
                <a:spLocks/>
              </p:cNvSpPr>
              <p:nvPr/>
            </p:nvSpPr>
            <p:spPr bwMode="auto">
              <a:xfrm>
                <a:off x="3427807" y="2289625"/>
                <a:ext cx="1910" cy="9549"/>
              </a:xfrm>
              <a:custGeom>
                <a:avLst/>
                <a:gdLst>
                  <a:gd name="T0" fmla="*/ 0 w 2"/>
                  <a:gd name="T1" fmla="*/ 2147483647 h 10"/>
                  <a:gd name="T2" fmla="*/ 2147483647 w 2"/>
                  <a:gd name="T3" fmla="*/ 2147483647 h 10"/>
                  <a:gd name="T4" fmla="*/ 2147483647 w 2"/>
                  <a:gd name="T5" fmla="*/ 2147483647 h 10"/>
                  <a:gd name="T6" fmla="*/ 2147483647 w 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0" y="10"/>
                    </a:moveTo>
                    <a:lnTo>
                      <a:pt x="2" y="6"/>
                    </a:lnTo>
                    <a:lnTo>
                      <a:pt x="2" y="3"/>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8" name="Freeform 1300"/>
              <p:cNvSpPr>
                <a:spLocks/>
              </p:cNvSpPr>
              <p:nvPr/>
            </p:nvSpPr>
            <p:spPr bwMode="auto">
              <a:xfrm>
                <a:off x="3431626" y="2272437"/>
                <a:ext cx="955" cy="9549"/>
              </a:xfrm>
              <a:custGeom>
                <a:avLst/>
                <a:gdLst>
                  <a:gd name="T0" fmla="*/ 0 w 1"/>
                  <a:gd name="T1" fmla="*/ 2147483647 h 10"/>
                  <a:gd name="T2" fmla="*/ 0 w 1"/>
                  <a:gd name="T3" fmla="*/ 2147483647 h 10"/>
                  <a:gd name="T4" fmla="*/ 2147483647 w 1"/>
                  <a:gd name="T5" fmla="*/ 2147483647 h 10"/>
                  <a:gd name="T6" fmla="*/ 2147483647 w 1"/>
                  <a:gd name="T7" fmla="*/ 2147483647 h 10"/>
                  <a:gd name="T8" fmla="*/ 0 w 1"/>
                  <a:gd name="T9" fmla="*/ 2147483647 h 10"/>
                  <a:gd name="T10" fmla="*/ 0 w 1"/>
                  <a:gd name="T11" fmla="*/ 2147483647 h 10"/>
                  <a:gd name="T12" fmla="*/ 2147483647 w 1"/>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0">
                    <a:moveTo>
                      <a:pt x="0" y="10"/>
                    </a:moveTo>
                    <a:lnTo>
                      <a:pt x="0" y="10"/>
                    </a:lnTo>
                    <a:lnTo>
                      <a:pt x="1" y="5"/>
                    </a:lnTo>
                    <a:lnTo>
                      <a:pt x="1" y="4"/>
                    </a:lnTo>
                    <a:lnTo>
                      <a:pt x="0" y="2"/>
                    </a:lnTo>
                    <a:lnTo>
                      <a:pt x="0" y="1"/>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39" name="Freeform 1301"/>
              <p:cNvSpPr>
                <a:spLocks/>
              </p:cNvSpPr>
              <p:nvPr/>
            </p:nvSpPr>
            <p:spPr bwMode="auto">
              <a:xfrm>
                <a:off x="3427807" y="2259069"/>
                <a:ext cx="2865" cy="7639"/>
              </a:xfrm>
              <a:custGeom>
                <a:avLst/>
                <a:gdLst>
                  <a:gd name="T0" fmla="*/ 2147483647 w 3"/>
                  <a:gd name="T1" fmla="*/ 2147483647 h 8"/>
                  <a:gd name="T2" fmla="*/ 2147483647 w 3"/>
                  <a:gd name="T3" fmla="*/ 2147483647 h 8"/>
                  <a:gd name="T4" fmla="*/ 0 w 3"/>
                  <a:gd name="T5" fmla="*/ 2147483647 h 8"/>
                  <a:gd name="T6" fmla="*/ 0 w 3"/>
                  <a:gd name="T7" fmla="*/ 2147483647 h 8"/>
                  <a:gd name="T8" fmla="*/ 0 w 3"/>
                  <a:gd name="T9" fmla="*/ 2147483647 h 8"/>
                  <a:gd name="T10" fmla="*/ 0 w 3"/>
                  <a:gd name="T11" fmla="*/ 2147483647 h 8"/>
                  <a:gd name="T12" fmla="*/ 2147483647 w 3"/>
                  <a:gd name="T13" fmla="*/ 2147483647 h 8"/>
                  <a:gd name="T14" fmla="*/ 0 w 3"/>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8">
                    <a:moveTo>
                      <a:pt x="3" y="8"/>
                    </a:moveTo>
                    <a:lnTo>
                      <a:pt x="2" y="7"/>
                    </a:lnTo>
                    <a:lnTo>
                      <a:pt x="0" y="7"/>
                    </a:lnTo>
                    <a:lnTo>
                      <a:pt x="0" y="5"/>
                    </a:lnTo>
                    <a:lnTo>
                      <a:pt x="0" y="4"/>
                    </a:lnTo>
                    <a:lnTo>
                      <a:pt x="0" y="3"/>
                    </a:lnTo>
                    <a:lnTo>
                      <a:pt x="2"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0" name="Freeform 1302"/>
              <p:cNvSpPr>
                <a:spLocks/>
              </p:cNvSpPr>
              <p:nvPr/>
            </p:nvSpPr>
            <p:spPr bwMode="auto">
              <a:xfrm>
                <a:off x="3336140" y="2230424"/>
                <a:ext cx="5729" cy="5729"/>
              </a:xfrm>
              <a:custGeom>
                <a:avLst/>
                <a:gdLst>
                  <a:gd name="T0" fmla="*/ 0 w 6"/>
                  <a:gd name="T1" fmla="*/ 2147483647 h 6"/>
                  <a:gd name="T2" fmla="*/ 2147483647 w 6"/>
                  <a:gd name="T3" fmla="*/ 2147483647 h 6"/>
                  <a:gd name="T4" fmla="*/ 2147483647 w 6"/>
                  <a:gd name="T5" fmla="*/ 2147483647 h 6"/>
                  <a:gd name="T6" fmla="*/ 2147483647 w 6"/>
                  <a:gd name="T7" fmla="*/ 0 h 6"/>
                  <a:gd name="T8" fmla="*/ 2147483647 w 6"/>
                  <a:gd name="T9" fmla="*/ 0 h 6"/>
                  <a:gd name="T10" fmla="*/ 2147483647 w 6"/>
                  <a:gd name="T11" fmla="*/ 0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0" y="6"/>
                    </a:moveTo>
                    <a:lnTo>
                      <a:pt x="1" y="5"/>
                    </a:lnTo>
                    <a:lnTo>
                      <a:pt x="2" y="1"/>
                    </a:lnTo>
                    <a:lnTo>
                      <a:pt x="3" y="0"/>
                    </a:lnTo>
                    <a:lnTo>
                      <a:pt x="5" y="0"/>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1" name="Freeform 1303"/>
              <p:cNvSpPr>
                <a:spLocks/>
              </p:cNvSpPr>
              <p:nvPr/>
            </p:nvSpPr>
            <p:spPr bwMode="auto">
              <a:xfrm>
                <a:off x="3347599" y="2225650"/>
                <a:ext cx="5729" cy="1910"/>
              </a:xfrm>
              <a:custGeom>
                <a:avLst/>
                <a:gdLst>
                  <a:gd name="T0" fmla="*/ 0 w 6"/>
                  <a:gd name="T1" fmla="*/ 0 h 2"/>
                  <a:gd name="T2" fmla="*/ 0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
                    <a:moveTo>
                      <a:pt x="0" y="0"/>
                    </a:moveTo>
                    <a:lnTo>
                      <a:pt x="0" y="0"/>
                    </a:lnTo>
                    <a:lnTo>
                      <a:pt x="1" y="1"/>
                    </a:lnTo>
                    <a:lnTo>
                      <a:pt x="1" y="2"/>
                    </a:lnTo>
                    <a:lnTo>
                      <a:pt x="4" y="2"/>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2" name="Freeform 1304"/>
              <p:cNvSpPr>
                <a:spLocks/>
              </p:cNvSpPr>
              <p:nvPr/>
            </p:nvSpPr>
            <p:spPr bwMode="auto">
              <a:xfrm>
                <a:off x="3357147" y="2209417"/>
                <a:ext cx="2865" cy="7639"/>
              </a:xfrm>
              <a:custGeom>
                <a:avLst/>
                <a:gdLst>
                  <a:gd name="T0" fmla="*/ 0 w 3"/>
                  <a:gd name="T1" fmla="*/ 2147483647 h 8"/>
                  <a:gd name="T2" fmla="*/ 2147483647 w 3"/>
                  <a:gd name="T3" fmla="*/ 2147483647 h 8"/>
                  <a:gd name="T4" fmla="*/ 2147483647 w 3"/>
                  <a:gd name="T5" fmla="*/ 2147483647 h 8"/>
                  <a:gd name="T6" fmla="*/ 2147483647 w 3"/>
                  <a:gd name="T7" fmla="*/ 2147483647 h 8"/>
                  <a:gd name="T8" fmla="*/ 2147483647 w 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
                    <a:moveTo>
                      <a:pt x="0" y="8"/>
                    </a:moveTo>
                    <a:lnTo>
                      <a:pt x="1" y="4"/>
                    </a:lnTo>
                    <a:lnTo>
                      <a:pt x="1" y="2"/>
                    </a:lnTo>
                    <a:lnTo>
                      <a:pt x="2"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3" name="Freeform 1305"/>
              <p:cNvSpPr>
                <a:spLocks/>
              </p:cNvSpPr>
              <p:nvPr/>
            </p:nvSpPr>
            <p:spPr bwMode="auto">
              <a:xfrm>
                <a:off x="3364786" y="2208462"/>
                <a:ext cx="5729" cy="2864"/>
              </a:xfrm>
              <a:custGeom>
                <a:avLst/>
                <a:gdLst>
                  <a:gd name="T0" fmla="*/ 0 w 6"/>
                  <a:gd name="T1" fmla="*/ 2147483647 h 3"/>
                  <a:gd name="T2" fmla="*/ 0 w 6"/>
                  <a:gd name="T3" fmla="*/ 2147483647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2"/>
                    </a:moveTo>
                    <a:lnTo>
                      <a:pt x="0" y="2"/>
                    </a:lnTo>
                    <a:lnTo>
                      <a:pt x="2" y="3"/>
                    </a:lnTo>
                    <a:lnTo>
                      <a:pt x="3" y="3"/>
                    </a:lnTo>
                    <a:lnTo>
                      <a:pt x="5" y="3"/>
                    </a:lnTo>
                    <a:lnTo>
                      <a:pt x="6"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4" name="Freeform 1306"/>
              <p:cNvSpPr>
                <a:spLocks/>
              </p:cNvSpPr>
              <p:nvPr/>
            </p:nvSpPr>
            <p:spPr bwMode="auto">
              <a:xfrm>
                <a:off x="3378154" y="2201778"/>
                <a:ext cx="5729" cy="2865"/>
              </a:xfrm>
              <a:custGeom>
                <a:avLst/>
                <a:gdLst>
                  <a:gd name="T0" fmla="*/ 0 w 6"/>
                  <a:gd name="T1" fmla="*/ 2147483647 h 3"/>
                  <a:gd name="T2" fmla="*/ 0 w 6"/>
                  <a:gd name="T3" fmla="*/ 2147483647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2147483647 h 3"/>
                  <a:gd name="T14" fmla="*/ 2147483647 w 6"/>
                  <a:gd name="T15" fmla="*/ 2147483647 h 3"/>
                  <a:gd name="T16" fmla="*/ 2147483647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
                    <a:moveTo>
                      <a:pt x="0" y="3"/>
                    </a:moveTo>
                    <a:lnTo>
                      <a:pt x="0" y="3"/>
                    </a:lnTo>
                    <a:lnTo>
                      <a:pt x="1" y="3"/>
                    </a:lnTo>
                    <a:lnTo>
                      <a:pt x="2" y="2"/>
                    </a:lnTo>
                    <a:lnTo>
                      <a:pt x="6" y="3"/>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5" name="Freeform 1307"/>
              <p:cNvSpPr>
                <a:spLocks/>
              </p:cNvSpPr>
              <p:nvPr/>
            </p:nvSpPr>
            <p:spPr bwMode="auto">
              <a:xfrm>
                <a:off x="3385793" y="2195094"/>
                <a:ext cx="7639" cy="3819"/>
              </a:xfrm>
              <a:custGeom>
                <a:avLst/>
                <a:gdLst>
                  <a:gd name="T0" fmla="*/ 0 w 8"/>
                  <a:gd name="T1" fmla="*/ 0 h 4"/>
                  <a:gd name="T2" fmla="*/ 0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2147483647 h 4"/>
                  <a:gd name="T22" fmla="*/ 2147483647 w 8"/>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4">
                    <a:moveTo>
                      <a:pt x="0" y="0"/>
                    </a:moveTo>
                    <a:lnTo>
                      <a:pt x="0" y="1"/>
                    </a:lnTo>
                    <a:lnTo>
                      <a:pt x="2" y="1"/>
                    </a:lnTo>
                    <a:lnTo>
                      <a:pt x="3" y="1"/>
                    </a:lnTo>
                    <a:lnTo>
                      <a:pt x="4" y="3"/>
                    </a:lnTo>
                    <a:lnTo>
                      <a:pt x="5" y="3"/>
                    </a:lnTo>
                    <a:lnTo>
                      <a:pt x="6" y="3"/>
                    </a:lnTo>
                    <a:lnTo>
                      <a:pt x="8" y="4"/>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6" name="Freeform 1308"/>
              <p:cNvSpPr>
                <a:spLocks/>
              </p:cNvSpPr>
              <p:nvPr/>
            </p:nvSpPr>
            <p:spPr bwMode="auto">
              <a:xfrm>
                <a:off x="3388658" y="2180771"/>
                <a:ext cx="4774" cy="8594"/>
              </a:xfrm>
              <a:custGeom>
                <a:avLst/>
                <a:gdLst>
                  <a:gd name="T0" fmla="*/ 2147483647 w 5"/>
                  <a:gd name="T1" fmla="*/ 2147483647 h 9"/>
                  <a:gd name="T2" fmla="*/ 2147483647 w 5"/>
                  <a:gd name="T3" fmla="*/ 2147483647 h 9"/>
                  <a:gd name="T4" fmla="*/ 2147483647 w 5"/>
                  <a:gd name="T5" fmla="*/ 2147483647 h 9"/>
                  <a:gd name="T6" fmla="*/ 0 w 5"/>
                  <a:gd name="T7" fmla="*/ 0 h 9"/>
                  <a:gd name="T8" fmla="*/ 0 w 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5" y="9"/>
                    </a:moveTo>
                    <a:lnTo>
                      <a:pt x="2" y="5"/>
                    </a:lnTo>
                    <a:lnTo>
                      <a:pt x="2"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7" name="Freeform 1309"/>
              <p:cNvSpPr>
                <a:spLocks/>
              </p:cNvSpPr>
              <p:nvPr/>
            </p:nvSpPr>
            <p:spPr bwMode="auto">
              <a:xfrm>
                <a:off x="3393432" y="2174088"/>
                <a:ext cx="6684" cy="3819"/>
              </a:xfrm>
              <a:custGeom>
                <a:avLst/>
                <a:gdLst>
                  <a:gd name="T0" fmla="*/ 0 w 7"/>
                  <a:gd name="T1" fmla="*/ 0 h 4"/>
                  <a:gd name="T2" fmla="*/ 0 w 7"/>
                  <a:gd name="T3" fmla="*/ 0 h 4"/>
                  <a:gd name="T4" fmla="*/ 0 w 7"/>
                  <a:gd name="T5" fmla="*/ 0 h 4"/>
                  <a:gd name="T6" fmla="*/ 2147483647 w 7"/>
                  <a:gd name="T7" fmla="*/ 0 h 4"/>
                  <a:gd name="T8" fmla="*/ 2147483647 w 7"/>
                  <a:gd name="T9" fmla="*/ 0 h 4"/>
                  <a:gd name="T10" fmla="*/ 2147483647 w 7"/>
                  <a:gd name="T11" fmla="*/ 0 h 4"/>
                  <a:gd name="T12" fmla="*/ 2147483647 w 7"/>
                  <a:gd name="T13" fmla="*/ 2147483647 h 4"/>
                  <a:gd name="T14" fmla="*/ 2147483647 w 7"/>
                  <a:gd name="T15" fmla="*/ 2147483647 h 4"/>
                  <a:gd name="T16" fmla="*/ 2147483647 w 7"/>
                  <a:gd name="T17" fmla="*/ 2147483647 h 4"/>
                  <a:gd name="T18" fmla="*/ 2147483647 w 7"/>
                  <a:gd name="T19" fmla="*/ 2147483647 h 4"/>
                  <a:gd name="T20" fmla="*/ 2147483647 w 7"/>
                  <a:gd name="T21" fmla="*/ 2147483647 h 4"/>
                  <a:gd name="T22" fmla="*/ 2147483647 w 7"/>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4">
                    <a:moveTo>
                      <a:pt x="0" y="0"/>
                    </a:moveTo>
                    <a:lnTo>
                      <a:pt x="0" y="0"/>
                    </a:lnTo>
                    <a:lnTo>
                      <a:pt x="1" y="0"/>
                    </a:lnTo>
                    <a:lnTo>
                      <a:pt x="2" y="0"/>
                    </a:lnTo>
                    <a:lnTo>
                      <a:pt x="5" y="3"/>
                    </a:lnTo>
                    <a:lnTo>
                      <a:pt x="6" y="3"/>
                    </a:lnTo>
                    <a:lnTo>
                      <a:pt x="6" y="4"/>
                    </a:lnTo>
                    <a:lnTo>
                      <a:pt x="7"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8" name="Line 1310"/>
              <p:cNvSpPr>
                <a:spLocks noChangeShapeType="1"/>
              </p:cNvSpPr>
              <p:nvPr/>
            </p:nvSpPr>
            <p:spPr bwMode="auto">
              <a:xfrm>
                <a:off x="3408710" y="2180771"/>
                <a:ext cx="955" cy="95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49" name="Freeform 1311"/>
              <p:cNvSpPr>
                <a:spLocks/>
              </p:cNvSpPr>
              <p:nvPr/>
            </p:nvSpPr>
            <p:spPr bwMode="auto">
              <a:xfrm>
                <a:off x="3403936" y="2069053"/>
                <a:ext cx="4774" cy="5729"/>
              </a:xfrm>
              <a:custGeom>
                <a:avLst/>
                <a:gdLst>
                  <a:gd name="T0" fmla="*/ 0 w 5"/>
                  <a:gd name="T1" fmla="*/ 0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0" y="0"/>
                    </a:moveTo>
                    <a:lnTo>
                      <a:pt x="2" y="1"/>
                    </a:lnTo>
                    <a:lnTo>
                      <a:pt x="2" y="2"/>
                    </a:lnTo>
                    <a:lnTo>
                      <a:pt x="2" y="4"/>
                    </a:lnTo>
                    <a:lnTo>
                      <a:pt x="2" y="5"/>
                    </a:lnTo>
                    <a:lnTo>
                      <a:pt x="3" y="6"/>
                    </a:lnTo>
                    <a:lnTo>
                      <a:pt x="5"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0" name="Freeform 1312"/>
              <p:cNvSpPr>
                <a:spLocks/>
              </p:cNvSpPr>
              <p:nvPr/>
            </p:nvSpPr>
            <p:spPr bwMode="auto">
              <a:xfrm>
                <a:off x="3415394" y="2080512"/>
                <a:ext cx="1910" cy="8593"/>
              </a:xfrm>
              <a:custGeom>
                <a:avLst/>
                <a:gdLst>
                  <a:gd name="T0" fmla="*/ 0 w 2"/>
                  <a:gd name="T1" fmla="*/ 0 h 9"/>
                  <a:gd name="T2" fmla="*/ 2147483647 w 2"/>
                  <a:gd name="T3" fmla="*/ 0 h 9"/>
                  <a:gd name="T4" fmla="*/ 2147483647 w 2"/>
                  <a:gd name="T5" fmla="*/ 2147483647 h 9"/>
                  <a:gd name="T6" fmla="*/ 2147483647 w 2"/>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9">
                    <a:moveTo>
                      <a:pt x="0" y="0"/>
                    </a:moveTo>
                    <a:lnTo>
                      <a:pt x="1" y="0"/>
                    </a:lnTo>
                    <a:lnTo>
                      <a:pt x="1" y="4"/>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1" name="Freeform 1313"/>
              <p:cNvSpPr>
                <a:spLocks/>
              </p:cNvSpPr>
              <p:nvPr/>
            </p:nvSpPr>
            <p:spPr bwMode="auto">
              <a:xfrm>
                <a:off x="3425897" y="2091015"/>
                <a:ext cx="4775" cy="4775"/>
              </a:xfrm>
              <a:custGeom>
                <a:avLst/>
                <a:gdLst>
                  <a:gd name="T0" fmla="*/ 0 w 5"/>
                  <a:gd name="T1" fmla="*/ 0 h 5"/>
                  <a:gd name="T2" fmla="*/ 2147483647 w 5"/>
                  <a:gd name="T3" fmla="*/ 0 h 5"/>
                  <a:gd name="T4" fmla="*/ 2147483647 w 5"/>
                  <a:gd name="T5" fmla="*/ 0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5">
                    <a:moveTo>
                      <a:pt x="0" y="0"/>
                    </a:moveTo>
                    <a:lnTo>
                      <a:pt x="1" y="0"/>
                    </a:lnTo>
                    <a:lnTo>
                      <a:pt x="2" y="0"/>
                    </a:lnTo>
                    <a:lnTo>
                      <a:pt x="2" y="3"/>
                    </a:lnTo>
                    <a:lnTo>
                      <a:pt x="4" y="4"/>
                    </a:lnTo>
                    <a:lnTo>
                      <a:pt x="4" y="3"/>
                    </a:lnTo>
                    <a:lnTo>
                      <a:pt x="5" y="4"/>
                    </a:lnTo>
                    <a:lnTo>
                      <a:pt x="5"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2" name="Freeform 1314"/>
              <p:cNvSpPr>
                <a:spLocks/>
              </p:cNvSpPr>
              <p:nvPr/>
            </p:nvSpPr>
            <p:spPr bwMode="auto">
              <a:xfrm>
                <a:off x="3438310" y="2093880"/>
                <a:ext cx="8593" cy="955"/>
              </a:xfrm>
              <a:custGeom>
                <a:avLst/>
                <a:gdLst>
                  <a:gd name="T0" fmla="*/ 0 w 9"/>
                  <a:gd name="T1" fmla="*/ 0 h 1"/>
                  <a:gd name="T2" fmla="*/ 0 w 9"/>
                  <a:gd name="T3" fmla="*/ 0 h 1"/>
                  <a:gd name="T4" fmla="*/ 2147483647 w 9"/>
                  <a:gd name="T5" fmla="*/ 0 h 1"/>
                  <a:gd name="T6" fmla="*/ 2147483647 w 9"/>
                  <a:gd name="T7" fmla="*/ 2147483647 h 1"/>
                  <a:gd name="T8" fmla="*/ 2147483647 w 9"/>
                  <a:gd name="T9" fmla="*/ 2147483647 h 1"/>
                  <a:gd name="T10" fmla="*/ 2147483647 w 9"/>
                  <a:gd name="T11" fmla="*/ 2147483647 h 1"/>
                  <a:gd name="T12" fmla="*/ 2147483647 w 9"/>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
                    <a:moveTo>
                      <a:pt x="0" y="0"/>
                    </a:moveTo>
                    <a:lnTo>
                      <a:pt x="0" y="0"/>
                    </a:lnTo>
                    <a:lnTo>
                      <a:pt x="2" y="0"/>
                    </a:lnTo>
                    <a:lnTo>
                      <a:pt x="2" y="1"/>
                    </a:lnTo>
                    <a:lnTo>
                      <a:pt x="4" y="1"/>
                    </a:lnTo>
                    <a:lnTo>
                      <a:pt x="7" y="1"/>
                    </a:lnTo>
                    <a:lnTo>
                      <a:pt x="9"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3" name="Freeform 1315"/>
              <p:cNvSpPr>
                <a:spLocks/>
              </p:cNvSpPr>
              <p:nvPr/>
            </p:nvSpPr>
            <p:spPr bwMode="auto">
              <a:xfrm>
                <a:off x="3455498" y="2097699"/>
                <a:ext cx="6684" cy="7639"/>
              </a:xfrm>
              <a:custGeom>
                <a:avLst/>
                <a:gdLst>
                  <a:gd name="T0" fmla="*/ 0 w 7"/>
                  <a:gd name="T1" fmla="*/ 0 h 8"/>
                  <a:gd name="T2" fmla="*/ 2147483647 w 7"/>
                  <a:gd name="T3" fmla="*/ 2147483647 h 8"/>
                  <a:gd name="T4" fmla="*/ 2147483647 w 7"/>
                  <a:gd name="T5" fmla="*/ 2147483647 h 8"/>
                  <a:gd name="T6" fmla="*/ 2147483647 w 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0" y="0"/>
                    </a:moveTo>
                    <a:lnTo>
                      <a:pt x="1" y="2"/>
                    </a:lnTo>
                    <a:lnTo>
                      <a:pt x="3" y="5"/>
                    </a:lnTo>
                    <a:lnTo>
                      <a:pt x="7"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4" name="Freeform 1316"/>
              <p:cNvSpPr>
                <a:spLocks/>
              </p:cNvSpPr>
              <p:nvPr/>
            </p:nvSpPr>
            <p:spPr bwMode="auto">
              <a:xfrm>
                <a:off x="3467911" y="2107248"/>
                <a:ext cx="8594" cy="1910"/>
              </a:xfrm>
              <a:custGeom>
                <a:avLst/>
                <a:gdLst>
                  <a:gd name="T0" fmla="*/ 0 w 9"/>
                  <a:gd name="T1" fmla="*/ 2147483647 h 2"/>
                  <a:gd name="T2" fmla="*/ 2147483647 w 9"/>
                  <a:gd name="T3" fmla="*/ 0 h 2"/>
                  <a:gd name="T4" fmla="*/ 2147483647 w 9"/>
                  <a:gd name="T5" fmla="*/ 0 h 2"/>
                  <a:gd name="T6" fmla="*/ 2147483647 w 9"/>
                  <a:gd name="T7" fmla="*/ 0 h 2"/>
                  <a:gd name="T8" fmla="*/ 2147483647 w 9"/>
                  <a:gd name="T9" fmla="*/ 0 h 2"/>
                  <a:gd name="T10" fmla="*/ 2147483647 w 9"/>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2"/>
                    </a:moveTo>
                    <a:lnTo>
                      <a:pt x="1" y="0"/>
                    </a:lnTo>
                    <a:lnTo>
                      <a:pt x="4" y="0"/>
                    </a:lnTo>
                    <a:lnTo>
                      <a:pt x="5"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5" name="Freeform 1317"/>
              <p:cNvSpPr>
                <a:spLocks/>
              </p:cNvSpPr>
              <p:nvPr/>
            </p:nvSpPr>
            <p:spPr bwMode="auto">
              <a:xfrm>
                <a:off x="3482234" y="2064279"/>
                <a:ext cx="5729" cy="4775"/>
              </a:xfrm>
              <a:custGeom>
                <a:avLst/>
                <a:gdLst>
                  <a:gd name="T0" fmla="*/ 0 w 6"/>
                  <a:gd name="T1" fmla="*/ 2147483647 h 5"/>
                  <a:gd name="T2" fmla="*/ 0 w 6"/>
                  <a:gd name="T3" fmla="*/ 2147483647 h 5"/>
                  <a:gd name="T4" fmla="*/ 0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5">
                    <a:moveTo>
                      <a:pt x="0" y="5"/>
                    </a:moveTo>
                    <a:lnTo>
                      <a:pt x="0" y="4"/>
                    </a:lnTo>
                    <a:lnTo>
                      <a:pt x="1" y="4"/>
                    </a:lnTo>
                    <a:lnTo>
                      <a:pt x="2" y="5"/>
                    </a:lnTo>
                    <a:lnTo>
                      <a:pt x="5" y="4"/>
                    </a:lnTo>
                    <a:lnTo>
                      <a:pt x="6" y="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6" name="Freeform 1318"/>
              <p:cNvSpPr>
                <a:spLocks/>
              </p:cNvSpPr>
              <p:nvPr/>
            </p:nvSpPr>
            <p:spPr bwMode="auto">
              <a:xfrm>
                <a:off x="3492737" y="2057595"/>
                <a:ext cx="5729" cy="2864"/>
              </a:xfrm>
              <a:custGeom>
                <a:avLst/>
                <a:gdLst>
                  <a:gd name="T0" fmla="*/ 0 w 6"/>
                  <a:gd name="T1" fmla="*/ 2147483647 h 3"/>
                  <a:gd name="T2" fmla="*/ 2147483647 w 6"/>
                  <a:gd name="T3" fmla="*/ 0 h 3"/>
                  <a:gd name="T4" fmla="*/ 2147483647 w 6"/>
                  <a:gd name="T5" fmla="*/ 0 h 3"/>
                  <a:gd name="T6" fmla="*/ 2147483647 w 6"/>
                  <a:gd name="T7" fmla="*/ 0 h 3"/>
                  <a:gd name="T8" fmla="*/ 2147483647 w 6"/>
                  <a:gd name="T9" fmla="*/ 2147483647 h 3"/>
                  <a:gd name="T10" fmla="*/ 2147483647 w 6"/>
                  <a:gd name="T11" fmla="*/ 2147483647 h 3"/>
                  <a:gd name="T12" fmla="*/ 2147483647 w 6"/>
                  <a:gd name="T13" fmla="*/ 2147483647 h 3"/>
                  <a:gd name="T14" fmla="*/ 2147483647 w 6"/>
                  <a:gd name="T15" fmla="*/ 2147483647 h 3"/>
                  <a:gd name="T16" fmla="*/ 2147483647 w 6"/>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
                    <a:moveTo>
                      <a:pt x="0" y="1"/>
                    </a:moveTo>
                    <a:lnTo>
                      <a:pt x="1" y="0"/>
                    </a:lnTo>
                    <a:lnTo>
                      <a:pt x="2" y="2"/>
                    </a:lnTo>
                    <a:lnTo>
                      <a:pt x="2" y="3"/>
                    </a:lnTo>
                    <a:lnTo>
                      <a:pt x="5" y="2"/>
                    </a:lnTo>
                    <a:lnTo>
                      <a:pt x="6"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7" name="Freeform 1319"/>
              <p:cNvSpPr>
                <a:spLocks/>
              </p:cNvSpPr>
              <p:nvPr/>
            </p:nvSpPr>
            <p:spPr bwMode="auto">
              <a:xfrm>
                <a:off x="3504195" y="2062369"/>
                <a:ext cx="1910" cy="8594"/>
              </a:xfrm>
              <a:custGeom>
                <a:avLst/>
                <a:gdLst>
                  <a:gd name="T0" fmla="*/ 0 w 2"/>
                  <a:gd name="T1" fmla="*/ 0 h 9"/>
                  <a:gd name="T2" fmla="*/ 2147483647 w 2"/>
                  <a:gd name="T3" fmla="*/ 2147483647 h 9"/>
                  <a:gd name="T4" fmla="*/ 2147483647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9">
                    <a:moveTo>
                      <a:pt x="0" y="0"/>
                    </a:moveTo>
                    <a:lnTo>
                      <a:pt x="2" y="3"/>
                    </a:lnTo>
                    <a:lnTo>
                      <a:pt x="2" y="6"/>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8" name="Freeform 1320"/>
              <p:cNvSpPr>
                <a:spLocks/>
              </p:cNvSpPr>
              <p:nvPr/>
            </p:nvSpPr>
            <p:spPr bwMode="auto">
              <a:xfrm>
                <a:off x="3512789" y="2063324"/>
                <a:ext cx="5729" cy="6684"/>
              </a:xfrm>
              <a:custGeom>
                <a:avLst/>
                <a:gdLst>
                  <a:gd name="T0" fmla="*/ 0 w 6"/>
                  <a:gd name="T1" fmla="*/ 2147483647 h 7"/>
                  <a:gd name="T2" fmla="*/ 2147483647 w 6"/>
                  <a:gd name="T3" fmla="*/ 2147483647 h 7"/>
                  <a:gd name="T4" fmla="*/ 2147483647 w 6"/>
                  <a:gd name="T5" fmla="*/ 2147483647 h 7"/>
                  <a:gd name="T6" fmla="*/ 2147483647 w 6"/>
                  <a:gd name="T7" fmla="*/ 2147483647 h 7"/>
                  <a:gd name="T8" fmla="*/ 2147483647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7"/>
                    </a:moveTo>
                    <a:lnTo>
                      <a:pt x="1" y="5"/>
                    </a:lnTo>
                    <a:lnTo>
                      <a:pt x="3" y="3"/>
                    </a:lnTo>
                    <a:lnTo>
                      <a:pt x="5"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59" name="Freeform 1321"/>
              <p:cNvSpPr>
                <a:spLocks/>
              </p:cNvSpPr>
              <p:nvPr/>
            </p:nvSpPr>
            <p:spPr bwMode="auto">
              <a:xfrm>
                <a:off x="3520428" y="2049956"/>
                <a:ext cx="5729" cy="5729"/>
              </a:xfrm>
              <a:custGeom>
                <a:avLst/>
                <a:gdLst>
                  <a:gd name="T0" fmla="*/ 2147483647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1" y="6"/>
                    </a:moveTo>
                    <a:lnTo>
                      <a:pt x="0" y="6"/>
                    </a:lnTo>
                    <a:lnTo>
                      <a:pt x="1" y="5"/>
                    </a:lnTo>
                    <a:lnTo>
                      <a:pt x="3" y="4"/>
                    </a:lnTo>
                    <a:lnTo>
                      <a:pt x="4" y="4"/>
                    </a:lnTo>
                    <a:lnTo>
                      <a:pt x="5" y="4"/>
                    </a:lnTo>
                    <a:lnTo>
                      <a:pt x="6" y="3"/>
                    </a:lnTo>
                    <a:lnTo>
                      <a:pt x="6" y="2"/>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0" name="Freeform 1322"/>
              <p:cNvSpPr>
                <a:spLocks/>
              </p:cNvSpPr>
              <p:nvPr/>
            </p:nvSpPr>
            <p:spPr bwMode="auto">
              <a:xfrm>
                <a:off x="3531886" y="2040408"/>
                <a:ext cx="8593" cy="2864"/>
              </a:xfrm>
              <a:custGeom>
                <a:avLst/>
                <a:gdLst>
                  <a:gd name="T0" fmla="*/ 0 w 9"/>
                  <a:gd name="T1" fmla="*/ 2147483647 h 3"/>
                  <a:gd name="T2" fmla="*/ 2147483647 w 9"/>
                  <a:gd name="T3" fmla="*/ 2147483647 h 3"/>
                  <a:gd name="T4" fmla="*/ 2147483647 w 9"/>
                  <a:gd name="T5" fmla="*/ 0 h 3"/>
                  <a:gd name="T6" fmla="*/ 2147483647 w 9"/>
                  <a:gd name="T7" fmla="*/ 0 h 3"/>
                  <a:gd name="T8" fmla="*/ 2147483647 w 9"/>
                  <a:gd name="T9" fmla="*/ 0 h 3"/>
                  <a:gd name="T10" fmla="*/ 2147483647 w 9"/>
                  <a:gd name="T11" fmla="*/ 0 h 3"/>
                  <a:gd name="T12" fmla="*/ 2147483647 w 9"/>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0" y="3"/>
                    </a:moveTo>
                    <a:lnTo>
                      <a:pt x="2" y="2"/>
                    </a:lnTo>
                    <a:lnTo>
                      <a:pt x="4" y="0"/>
                    </a:lnTo>
                    <a:lnTo>
                      <a:pt x="7" y="0"/>
                    </a:lnTo>
                    <a:lnTo>
                      <a:pt x="8" y="0"/>
                    </a:lnTo>
                    <a:lnTo>
                      <a:pt x="9" y="0"/>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1" name="Freeform 1323"/>
              <p:cNvSpPr>
                <a:spLocks/>
              </p:cNvSpPr>
              <p:nvPr/>
            </p:nvSpPr>
            <p:spPr bwMode="auto">
              <a:xfrm>
                <a:off x="3546209" y="2038498"/>
                <a:ext cx="6684" cy="3819"/>
              </a:xfrm>
              <a:custGeom>
                <a:avLst/>
                <a:gdLst>
                  <a:gd name="T0" fmla="*/ 0 w 7"/>
                  <a:gd name="T1" fmla="*/ 2147483647 h 4"/>
                  <a:gd name="T2" fmla="*/ 0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2147483647 h 4"/>
                  <a:gd name="T16" fmla="*/ 2147483647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0" y="4"/>
                    </a:moveTo>
                    <a:lnTo>
                      <a:pt x="0" y="1"/>
                    </a:lnTo>
                    <a:lnTo>
                      <a:pt x="1" y="1"/>
                    </a:lnTo>
                    <a:lnTo>
                      <a:pt x="3" y="2"/>
                    </a:lnTo>
                    <a:lnTo>
                      <a:pt x="4" y="2"/>
                    </a:lnTo>
                    <a:lnTo>
                      <a:pt x="5" y="1"/>
                    </a:lnTo>
                    <a:lnTo>
                      <a:pt x="6" y="1"/>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2" name="Freeform 1324"/>
              <p:cNvSpPr>
                <a:spLocks/>
              </p:cNvSpPr>
              <p:nvPr/>
            </p:nvSpPr>
            <p:spPr bwMode="auto">
              <a:xfrm>
                <a:off x="3555757" y="2043272"/>
                <a:ext cx="6684" cy="1910"/>
              </a:xfrm>
              <a:custGeom>
                <a:avLst/>
                <a:gdLst>
                  <a:gd name="T0" fmla="*/ 2147483647 w 7"/>
                  <a:gd name="T1" fmla="*/ 0 h 2"/>
                  <a:gd name="T2" fmla="*/ 2147483647 w 7"/>
                  <a:gd name="T3" fmla="*/ 0 h 2"/>
                  <a:gd name="T4" fmla="*/ 0 w 7"/>
                  <a:gd name="T5" fmla="*/ 2147483647 h 2"/>
                  <a:gd name="T6" fmla="*/ 2147483647 w 7"/>
                  <a:gd name="T7" fmla="*/ 2147483647 h 2"/>
                  <a:gd name="T8" fmla="*/ 2147483647 w 7"/>
                  <a:gd name="T9" fmla="*/ 2147483647 h 2"/>
                  <a:gd name="T10" fmla="*/ 2147483647 w 7"/>
                  <a:gd name="T11" fmla="*/ 2147483647 h 2"/>
                  <a:gd name="T12" fmla="*/ 2147483647 w 7"/>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
                    <a:moveTo>
                      <a:pt x="1" y="0"/>
                    </a:moveTo>
                    <a:lnTo>
                      <a:pt x="1" y="0"/>
                    </a:lnTo>
                    <a:lnTo>
                      <a:pt x="0" y="1"/>
                    </a:lnTo>
                    <a:lnTo>
                      <a:pt x="1" y="2"/>
                    </a:lnTo>
                    <a:lnTo>
                      <a:pt x="2" y="2"/>
                    </a:lnTo>
                    <a:lnTo>
                      <a:pt x="6" y="1"/>
                    </a:lnTo>
                    <a:lnTo>
                      <a:pt x="7"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3" name="Freeform 1325"/>
              <p:cNvSpPr>
                <a:spLocks/>
              </p:cNvSpPr>
              <p:nvPr/>
            </p:nvSpPr>
            <p:spPr bwMode="auto">
              <a:xfrm>
                <a:off x="3568171" y="2042317"/>
                <a:ext cx="7639" cy="5729"/>
              </a:xfrm>
              <a:custGeom>
                <a:avLst/>
                <a:gdLst>
                  <a:gd name="T0" fmla="*/ 0 w 8"/>
                  <a:gd name="T1" fmla="*/ 0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2" y="1"/>
                    </a:lnTo>
                    <a:lnTo>
                      <a:pt x="3" y="2"/>
                    </a:lnTo>
                    <a:lnTo>
                      <a:pt x="4" y="5"/>
                    </a:lnTo>
                    <a:lnTo>
                      <a:pt x="5" y="5"/>
                    </a:lnTo>
                    <a:lnTo>
                      <a:pt x="8"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4" name="Freeform 1326"/>
              <p:cNvSpPr>
                <a:spLocks/>
              </p:cNvSpPr>
              <p:nvPr/>
            </p:nvSpPr>
            <p:spPr bwMode="auto">
              <a:xfrm>
                <a:off x="3585358" y="2047091"/>
                <a:ext cx="6684" cy="5729"/>
              </a:xfrm>
              <a:custGeom>
                <a:avLst/>
                <a:gdLst>
                  <a:gd name="T0" fmla="*/ 0 w 7"/>
                  <a:gd name="T1" fmla="*/ 0 h 6"/>
                  <a:gd name="T2" fmla="*/ 0 w 7"/>
                  <a:gd name="T3" fmla="*/ 0 h 6"/>
                  <a:gd name="T4" fmla="*/ 2147483647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0"/>
                    </a:moveTo>
                    <a:lnTo>
                      <a:pt x="0" y="0"/>
                    </a:lnTo>
                    <a:lnTo>
                      <a:pt x="2" y="2"/>
                    </a:lnTo>
                    <a:lnTo>
                      <a:pt x="4" y="5"/>
                    </a:lnTo>
                    <a:lnTo>
                      <a:pt x="7"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5" name="Freeform 1327"/>
              <p:cNvSpPr>
                <a:spLocks/>
              </p:cNvSpPr>
              <p:nvPr/>
            </p:nvSpPr>
            <p:spPr bwMode="auto">
              <a:xfrm>
                <a:off x="3466001" y="2263844"/>
                <a:ext cx="955" cy="9549"/>
              </a:xfrm>
              <a:custGeom>
                <a:avLst/>
                <a:gdLst>
                  <a:gd name="T0" fmla="*/ 0 w 1"/>
                  <a:gd name="T1" fmla="*/ 2147483647 h 10"/>
                  <a:gd name="T2" fmla="*/ 0 w 1"/>
                  <a:gd name="T3" fmla="*/ 2147483647 h 10"/>
                  <a:gd name="T4" fmla="*/ 0 w 1"/>
                  <a:gd name="T5" fmla="*/ 2147483647 h 10"/>
                  <a:gd name="T6" fmla="*/ 0 w 1"/>
                  <a:gd name="T7" fmla="*/ 2147483647 h 10"/>
                  <a:gd name="T8" fmla="*/ 2147483647 w 1"/>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0">
                    <a:moveTo>
                      <a:pt x="0" y="10"/>
                    </a:moveTo>
                    <a:lnTo>
                      <a:pt x="0" y="7"/>
                    </a:lnTo>
                    <a:lnTo>
                      <a:pt x="0" y="4"/>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6" name="Freeform 1328"/>
              <p:cNvSpPr>
                <a:spLocks/>
              </p:cNvSpPr>
              <p:nvPr/>
            </p:nvSpPr>
            <p:spPr bwMode="auto">
              <a:xfrm>
                <a:off x="3466956" y="2247611"/>
                <a:ext cx="4774" cy="7639"/>
              </a:xfrm>
              <a:custGeom>
                <a:avLst/>
                <a:gdLst>
                  <a:gd name="T0" fmla="*/ 0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0" y="8"/>
                    </a:moveTo>
                    <a:lnTo>
                      <a:pt x="1" y="8"/>
                    </a:lnTo>
                    <a:lnTo>
                      <a:pt x="2" y="5"/>
                    </a:lnTo>
                    <a:lnTo>
                      <a:pt x="4" y="1"/>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7" name="Freeform 1329"/>
              <p:cNvSpPr>
                <a:spLocks/>
              </p:cNvSpPr>
              <p:nvPr/>
            </p:nvSpPr>
            <p:spPr bwMode="auto">
              <a:xfrm>
                <a:off x="3476505" y="2234243"/>
                <a:ext cx="5729" cy="3819"/>
              </a:xfrm>
              <a:custGeom>
                <a:avLst/>
                <a:gdLst>
                  <a:gd name="T0" fmla="*/ 0 w 6"/>
                  <a:gd name="T1" fmla="*/ 2147483647 h 4"/>
                  <a:gd name="T2" fmla="*/ 2147483647 w 6"/>
                  <a:gd name="T3" fmla="*/ 2147483647 h 4"/>
                  <a:gd name="T4" fmla="*/ 2147483647 w 6"/>
                  <a:gd name="T5" fmla="*/ 2147483647 h 4"/>
                  <a:gd name="T6" fmla="*/ 2147483647 w 6"/>
                  <a:gd name="T7" fmla="*/ 0 h 4"/>
                  <a:gd name="T8" fmla="*/ 2147483647 w 6"/>
                  <a:gd name="T9" fmla="*/ 2147483647 h 4"/>
                  <a:gd name="T10" fmla="*/ 2147483647 w 6"/>
                  <a:gd name="T11" fmla="*/ 214748364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1" y="2"/>
                    </a:lnTo>
                    <a:lnTo>
                      <a:pt x="1" y="1"/>
                    </a:lnTo>
                    <a:lnTo>
                      <a:pt x="2" y="0"/>
                    </a:lnTo>
                    <a:lnTo>
                      <a:pt x="6"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8" name="Freeform 1330"/>
              <p:cNvSpPr>
                <a:spLocks/>
              </p:cNvSpPr>
              <p:nvPr/>
            </p:nvSpPr>
            <p:spPr bwMode="auto">
              <a:xfrm>
                <a:off x="3489873" y="2231379"/>
                <a:ext cx="9549" cy="3819"/>
              </a:xfrm>
              <a:custGeom>
                <a:avLst/>
                <a:gdLst>
                  <a:gd name="T0" fmla="*/ 0 w 10"/>
                  <a:gd name="T1" fmla="*/ 2147483647 h 4"/>
                  <a:gd name="T2" fmla="*/ 2147483647 w 10"/>
                  <a:gd name="T3" fmla="*/ 2147483647 h 4"/>
                  <a:gd name="T4" fmla="*/ 2147483647 w 10"/>
                  <a:gd name="T5" fmla="*/ 2147483647 h 4"/>
                  <a:gd name="T6" fmla="*/ 2147483647 w 10"/>
                  <a:gd name="T7" fmla="*/ 0 h 4"/>
                  <a:gd name="T8" fmla="*/ 2147483647 w 1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
                    <a:moveTo>
                      <a:pt x="0" y="4"/>
                    </a:moveTo>
                    <a:lnTo>
                      <a:pt x="4" y="1"/>
                    </a:lnTo>
                    <a:lnTo>
                      <a:pt x="8"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69" name="Freeform 1331"/>
              <p:cNvSpPr>
                <a:spLocks/>
              </p:cNvSpPr>
              <p:nvPr/>
            </p:nvSpPr>
            <p:spPr bwMode="auto">
              <a:xfrm>
                <a:off x="3506105" y="2224695"/>
                <a:ext cx="3819" cy="4775"/>
              </a:xfrm>
              <a:custGeom>
                <a:avLst/>
                <a:gdLst>
                  <a:gd name="T0" fmla="*/ 0 w 4"/>
                  <a:gd name="T1" fmla="*/ 2147483647 h 5"/>
                  <a:gd name="T2" fmla="*/ 0 w 4"/>
                  <a:gd name="T3" fmla="*/ 2147483647 h 5"/>
                  <a:gd name="T4" fmla="*/ 2147483647 w 4"/>
                  <a:gd name="T5" fmla="*/ 0 h 5"/>
                  <a:gd name="T6" fmla="*/ 2147483647 w 4"/>
                  <a:gd name="T7" fmla="*/ 0 h 5"/>
                  <a:gd name="T8" fmla="*/ 2147483647 w 4"/>
                  <a:gd name="T9" fmla="*/ 2147483647 h 5"/>
                  <a:gd name="T10" fmla="*/ 2147483647 w 4"/>
                  <a:gd name="T11" fmla="*/ 2147483647 h 5"/>
                  <a:gd name="T12" fmla="*/ 2147483647 w 4"/>
                  <a:gd name="T13" fmla="*/ 2147483647 h 5"/>
                  <a:gd name="T14" fmla="*/ 2147483647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0" y="2"/>
                    </a:moveTo>
                    <a:lnTo>
                      <a:pt x="0" y="1"/>
                    </a:lnTo>
                    <a:lnTo>
                      <a:pt x="3" y="0"/>
                    </a:lnTo>
                    <a:lnTo>
                      <a:pt x="3" y="1"/>
                    </a:lnTo>
                    <a:lnTo>
                      <a:pt x="3" y="2"/>
                    </a:lnTo>
                    <a:lnTo>
                      <a:pt x="3" y="3"/>
                    </a:lnTo>
                    <a:lnTo>
                      <a:pt x="4"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0" name="Freeform 1332"/>
              <p:cNvSpPr>
                <a:spLocks/>
              </p:cNvSpPr>
              <p:nvPr/>
            </p:nvSpPr>
            <p:spPr bwMode="auto">
              <a:xfrm>
                <a:off x="3517563" y="2234243"/>
                <a:ext cx="2865" cy="5729"/>
              </a:xfrm>
              <a:custGeom>
                <a:avLst/>
                <a:gdLst>
                  <a:gd name="T0" fmla="*/ 0 w 3"/>
                  <a:gd name="T1" fmla="*/ 0 h 6"/>
                  <a:gd name="T2" fmla="*/ 2147483647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2147483647 w 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1" y="1"/>
                    </a:lnTo>
                    <a:lnTo>
                      <a:pt x="1" y="2"/>
                    </a:lnTo>
                    <a:lnTo>
                      <a:pt x="1" y="4"/>
                    </a:lnTo>
                    <a:lnTo>
                      <a:pt x="1" y="6"/>
                    </a:lnTo>
                    <a:lnTo>
                      <a:pt x="3"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1" name="Freeform 1333"/>
              <p:cNvSpPr>
                <a:spLocks/>
              </p:cNvSpPr>
              <p:nvPr/>
            </p:nvSpPr>
            <p:spPr bwMode="auto">
              <a:xfrm>
                <a:off x="3523292" y="2246657"/>
                <a:ext cx="7639" cy="955"/>
              </a:xfrm>
              <a:custGeom>
                <a:avLst/>
                <a:gdLst>
                  <a:gd name="T0" fmla="*/ 0 w 8"/>
                  <a:gd name="T1" fmla="*/ 0 h 1"/>
                  <a:gd name="T2" fmla="*/ 0 w 8"/>
                  <a:gd name="T3" fmla="*/ 0 h 1"/>
                  <a:gd name="T4" fmla="*/ 2147483647 w 8"/>
                  <a:gd name="T5" fmla="*/ 2147483647 h 1"/>
                  <a:gd name="T6" fmla="*/ 2147483647 w 8"/>
                  <a:gd name="T7" fmla="*/ 2147483647 h 1"/>
                  <a:gd name="T8" fmla="*/ 2147483647 w 8"/>
                  <a:gd name="T9" fmla="*/ 2147483647 h 1"/>
                  <a:gd name="T10" fmla="*/ 2147483647 w 8"/>
                  <a:gd name="T11" fmla="*/ 0 h 1"/>
                  <a:gd name="T12" fmla="*/ 2147483647 w 8"/>
                  <a:gd name="T13" fmla="*/ 0 h 1"/>
                  <a:gd name="T14" fmla="*/ 2147483647 w 8"/>
                  <a:gd name="T15" fmla="*/ 0 h 1"/>
                  <a:gd name="T16" fmla="*/ 2147483647 w 8"/>
                  <a:gd name="T17" fmla="*/ 2147483647 h 1"/>
                  <a:gd name="T18" fmla="*/ 2147483647 w 8"/>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
                    <a:moveTo>
                      <a:pt x="0" y="0"/>
                    </a:moveTo>
                    <a:lnTo>
                      <a:pt x="0" y="0"/>
                    </a:lnTo>
                    <a:lnTo>
                      <a:pt x="1" y="1"/>
                    </a:lnTo>
                    <a:lnTo>
                      <a:pt x="2" y="1"/>
                    </a:lnTo>
                    <a:lnTo>
                      <a:pt x="2" y="0"/>
                    </a:lnTo>
                    <a:lnTo>
                      <a:pt x="3" y="0"/>
                    </a:lnTo>
                    <a:lnTo>
                      <a:pt x="6" y="0"/>
                    </a:lnTo>
                    <a:lnTo>
                      <a:pt x="7" y="1"/>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2" name="Freeform 1334"/>
              <p:cNvSpPr>
                <a:spLocks/>
              </p:cNvSpPr>
              <p:nvPr/>
            </p:nvSpPr>
            <p:spPr bwMode="auto">
              <a:xfrm>
                <a:off x="3538570" y="2251431"/>
                <a:ext cx="8594" cy="1910"/>
              </a:xfrm>
              <a:custGeom>
                <a:avLst/>
                <a:gdLst>
                  <a:gd name="T0" fmla="*/ 0 w 9"/>
                  <a:gd name="T1" fmla="*/ 2147483647 h 2"/>
                  <a:gd name="T2" fmla="*/ 2147483647 w 9"/>
                  <a:gd name="T3" fmla="*/ 2147483647 h 2"/>
                  <a:gd name="T4" fmla="*/ 2147483647 w 9"/>
                  <a:gd name="T5" fmla="*/ 2147483647 h 2"/>
                  <a:gd name="T6" fmla="*/ 2147483647 w 9"/>
                  <a:gd name="T7" fmla="*/ 0 h 2"/>
                  <a:gd name="T8" fmla="*/ 2147483647 w 9"/>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0" y="1"/>
                    </a:moveTo>
                    <a:lnTo>
                      <a:pt x="2" y="2"/>
                    </a:lnTo>
                    <a:lnTo>
                      <a:pt x="6"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3" name="Freeform 1335"/>
              <p:cNvSpPr>
                <a:spLocks/>
              </p:cNvSpPr>
              <p:nvPr/>
            </p:nvSpPr>
            <p:spPr bwMode="auto">
              <a:xfrm>
                <a:off x="3554803" y="2247611"/>
                <a:ext cx="6684" cy="4775"/>
              </a:xfrm>
              <a:custGeom>
                <a:avLst/>
                <a:gdLst>
                  <a:gd name="T0" fmla="*/ 0 w 7"/>
                  <a:gd name="T1" fmla="*/ 0 h 5"/>
                  <a:gd name="T2" fmla="*/ 2147483647 w 7"/>
                  <a:gd name="T3" fmla="*/ 0 h 5"/>
                  <a:gd name="T4" fmla="*/ 2147483647 w 7"/>
                  <a:gd name="T5" fmla="*/ 0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0" y="0"/>
                    </a:moveTo>
                    <a:lnTo>
                      <a:pt x="1" y="0"/>
                    </a:lnTo>
                    <a:lnTo>
                      <a:pt x="2" y="0"/>
                    </a:lnTo>
                    <a:lnTo>
                      <a:pt x="3" y="3"/>
                    </a:lnTo>
                    <a:lnTo>
                      <a:pt x="6" y="4"/>
                    </a:lnTo>
                    <a:lnTo>
                      <a:pt x="7"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4" name="Freeform 1336"/>
              <p:cNvSpPr>
                <a:spLocks/>
              </p:cNvSpPr>
              <p:nvPr/>
            </p:nvSpPr>
            <p:spPr bwMode="auto">
              <a:xfrm>
                <a:off x="3568171" y="2256205"/>
                <a:ext cx="7639" cy="2864"/>
              </a:xfrm>
              <a:custGeom>
                <a:avLst/>
                <a:gdLst>
                  <a:gd name="T0" fmla="*/ 0 w 8"/>
                  <a:gd name="T1" fmla="*/ 0 h 3"/>
                  <a:gd name="T2" fmla="*/ 0 w 8"/>
                  <a:gd name="T3" fmla="*/ 0 h 3"/>
                  <a:gd name="T4" fmla="*/ 2147483647 w 8"/>
                  <a:gd name="T5" fmla="*/ 2147483647 h 3"/>
                  <a:gd name="T6" fmla="*/ 2147483647 w 8"/>
                  <a:gd name="T7" fmla="*/ 2147483647 h 3"/>
                  <a:gd name="T8" fmla="*/ 2147483647 w 8"/>
                  <a:gd name="T9" fmla="*/ 2147483647 h 3"/>
                  <a:gd name="T10" fmla="*/ 2147483647 w 8"/>
                  <a:gd name="T11" fmla="*/ 2147483647 h 3"/>
                  <a:gd name="T12" fmla="*/ 2147483647 w 8"/>
                  <a:gd name="T13" fmla="*/ 2147483647 h 3"/>
                  <a:gd name="T14" fmla="*/ 2147483647 w 8"/>
                  <a:gd name="T15" fmla="*/ 2147483647 h 3"/>
                  <a:gd name="T16" fmla="*/ 2147483647 w 8"/>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3">
                    <a:moveTo>
                      <a:pt x="0" y="0"/>
                    </a:moveTo>
                    <a:lnTo>
                      <a:pt x="0" y="0"/>
                    </a:lnTo>
                    <a:lnTo>
                      <a:pt x="3" y="1"/>
                    </a:lnTo>
                    <a:lnTo>
                      <a:pt x="4" y="1"/>
                    </a:lnTo>
                    <a:lnTo>
                      <a:pt x="4" y="2"/>
                    </a:lnTo>
                    <a:lnTo>
                      <a:pt x="5" y="3"/>
                    </a:lnTo>
                    <a:lnTo>
                      <a:pt x="8" y="2"/>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5" name="Freeform 1337"/>
              <p:cNvSpPr>
                <a:spLocks/>
              </p:cNvSpPr>
              <p:nvPr/>
            </p:nvSpPr>
            <p:spPr bwMode="auto">
              <a:xfrm>
                <a:off x="3583449" y="2248566"/>
                <a:ext cx="8593" cy="3819"/>
              </a:xfrm>
              <a:custGeom>
                <a:avLst/>
                <a:gdLst>
                  <a:gd name="T0" fmla="*/ 0 w 9"/>
                  <a:gd name="T1" fmla="*/ 2147483647 h 4"/>
                  <a:gd name="T2" fmla="*/ 0 w 9"/>
                  <a:gd name="T3" fmla="*/ 2147483647 h 4"/>
                  <a:gd name="T4" fmla="*/ 2147483647 w 9"/>
                  <a:gd name="T5" fmla="*/ 2147483647 h 4"/>
                  <a:gd name="T6" fmla="*/ 2147483647 w 9"/>
                  <a:gd name="T7" fmla="*/ 2147483647 h 4"/>
                  <a:gd name="T8" fmla="*/ 2147483647 w 9"/>
                  <a:gd name="T9" fmla="*/ 0 h 4"/>
                  <a:gd name="T10" fmla="*/ 2147483647 w 9"/>
                  <a:gd name="T11" fmla="*/ 0 h 4"/>
                  <a:gd name="T12" fmla="*/ 2147483647 w 9"/>
                  <a:gd name="T13" fmla="*/ 0 h 4"/>
                  <a:gd name="T14" fmla="*/ 2147483647 w 9"/>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4">
                    <a:moveTo>
                      <a:pt x="0" y="4"/>
                    </a:moveTo>
                    <a:lnTo>
                      <a:pt x="0" y="4"/>
                    </a:lnTo>
                    <a:lnTo>
                      <a:pt x="2" y="3"/>
                    </a:lnTo>
                    <a:lnTo>
                      <a:pt x="3" y="2"/>
                    </a:lnTo>
                    <a:lnTo>
                      <a:pt x="3" y="0"/>
                    </a:lnTo>
                    <a:lnTo>
                      <a:pt x="6" y="0"/>
                    </a:lnTo>
                    <a:lnTo>
                      <a:pt x="8"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6" name="Freeform 1338"/>
              <p:cNvSpPr>
                <a:spLocks/>
              </p:cNvSpPr>
              <p:nvPr/>
            </p:nvSpPr>
            <p:spPr bwMode="auto">
              <a:xfrm>
                <a:off x="3621643" y="1979297"/>
                <a:ext cx="6684" cy="5729"/>
              </a:xfrm>
              <a:custGeom>
                <a:avLst/>
                <a:gdLst>
                  <a:gd name="T0" fmla="*/ 0 w 7"/>
                  <a:gd name="T1" fmla="*/ 2147483647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6"/>
                    </a:moveTo>
                    <a:lnTo>
                      <a:pt x="2" y="4"/>
                    </a:lnTo>
                    <a:lnTo>
                      <a:pt x="4" y="3"/>
                    </a:lnTo>
                    <a:lnTo>
                      <a:pt x="6" y="1"/>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7" name="Freeform 1339"/>
              <p:cNvSpPr>
                <a:spLocks/>
              </p:cNvSpPr>
              <p:nvPr/>
            </p:nvSpPr>
            <p:spPr bwMode="auto">
              <a:xfrm>
                <a:off x="3634056" y="1964974"/>
                <a:ext cx="3819" cy="6684"/>
              </a:xfrm>
              <a:custGeom>
                <a:avLst/>
                <a:gdLst>
                  <a:gd name="T0" fmla="*/ 0 w 4"/>
                  <a:gd name="T1" fmla="*/ 2147483647 h 7"/>
                  <a:gd name="T2" fmla="*/ 2147483647 w 4"/>
                  <a:gd name="T3" fmla="*/ 2147483647 h 7"/>
                  <a:gd name="T4" fmla="*/ 2147483647 w 4"/>
                  <a:gd name="T5" fmla="*/ 2147483647 h 7"/>
                  <a:gd name="T6" fmla="*/ 0 w 4"/>
                  <a:gd name="T7" fmla="*/ 2147483647 h 7"/>
                  <a:gd name="T8" fmla="*/ 2147483647 w 4"/>
                  <a:gd name="T9" fmla="*/ 2147483647 h 7"/>
                  <a:gd name="T10" fmla="*/ 2147483647 w 4"/>
                  <a:gd name="T11" fmla="*/ 2147483647 h 7"/>
                  <a:gd name="T12" fmla="*/ 2147483647 w 4"/>
                  <a:gd name="T13" fmla="*/ 2147483647 h 7"/>
                  <a:gd name="T14" fmla="*/ 2147483647 w 4"/>
                  <a:gd name="T15" fmla="*/ 2147483647 h 7"/>
                  <a:gd name="T16" fmla="*/ 2147483647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7">
                    <a:moveTo>
                      <a:pt x="0" y="7"/>
                    </a:moveTo>
                    <a:lnTo>
                      <a:pt x="1" y="7"/>
                    </a:lnTo>
                    <a:lnTo>
                      <a:pt x="0" y="6"/>
                    </a:lnTo>
                    <a:lnTo>
                      <a:pt x="1" y="6"/>
                    </a:lnTo>
                    <a:lnTo>
                      <a:pt x="2" y="4"/>
                    </a:lnTo>
                    <a:lnTo>
                      <a:pt x="4" y="2"/>
                    </a:lnTo>
                    <a:lnTo>
                      <a:pt x="4"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8" name="Freeform 1340"/>
              <p:cNvSpPr>
                <a:spLocks/>
              </p:cNvSpPr>
              <p:nvPr/>
            </p:nvSpPr>
            <p:spPr bwMode="auto">
              <a:xfrm>
                <a:off x="3638830" y="1958290"/>
                <a:ext cx="7639" cy="1910"/>
              </a:xfrm>
              <a:custGeom>
                <a:avLst/>
                <a:gdLst>
                  <a:gd name="T0" fmla="*/ 0 w 8"/>
                  <a:gd name="T1" fmla="*/ 2147483647 h 2"/>
                  <a:gd name="T2" fmla="*/ 2147483647 w 8"/>
                  <a:gd name="T3" fmla="*/ 2147483647 h 2"/>
                  <a:gd name="T4" fmla="*/ 2147483647 w 8"/>
                  <a:gd name="T5" fmla="*/ 2147483647 h 2"/>
                  <a:gd name="T6" fmla="*/ 2147483647 w 8"/>
                  <a:gd name="T7" fmla="*/ 0 h 2"/>
                  <a:gd name="T8" fmla="*/ 2147483647 w 8"/>
                  <a:gd name="T9" fmla="*/ 0 h 2"/>
                  <a:gd name="T10" fmla="*/ 2147483647 w 8"/>
                  <a:gd name="T11" fmla="*/ 2147483647 h 2"/>
                  <a:gd name="T12" fmla="*/ 2147483647 w 8"/>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0" y="2"/>
                    </a:moveTo>
                    <a:lnTo>
                      <a:pt x="1" y="2"/>
                    </a:lnTo>
                    <a:lnTo>
                      <a:pt x="2" y="2"/>
                    </a:lnTo>
                    <a:lnTo>
                      <a:pt x="5" y="0"/>
                    </a:lnTo>
                    <a:lnTo>
                      <a:pt x="6" y="0"/>
                    </a:lnTo>
                    <a:lnTo>
                      <a:pt x="8" y="1"/>
                    </a:lnTo>
                    <a:lnTo>
                      <a:pt x="8"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79" name="Freeform 1341"/>
              <p:cNvSpPr>
                <a:spLocks/>
              </p:cNvSpPr>
              <p:nvPr/>
            </p:nvSpPr>
            <p:spPr bwMode="auto">
              <a:xfrm>
                <a:off x="3656018" y="1961154"/>
                <a:ext cx="3819" cy="5729"/>
              </a:xfrm>
              <a:custGeom>
                <a:avLst/>
                <a:gdLst>
                  <a:gd name="T0" fmla="*/ 0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2147483647 w 4"/>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0" y="0"/>
                    </a:moveTo>
                    <a:lnTo>
                      <a:pt x="1" y="0"/>
                    </a:lnTo>
                    <a:lnTo>
                      <a:pt x="1" y="1"/>
                    </a:lnTo>
                    <a:lnTo>
                      <a:pt x="3" y="3"/>
                    </a:lnTo>
                    <a:lnTo>
                      <a:pt x="4" y="3"/>
                    </a:lnTo>
                    <a:lnTo>
                      <a:pt x="4" y="4"/>
                    </a:lnTo>
                    <a:lnTo>
                      <a:pt x="3"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0" name="Freeform 1342"/>
              <p:cNvSpPr>
                <a:spLocks/>
              </p:cNvSpPr>
              <p:nvPr/>
            </p:nvSpPr>
            <p:spPr bwMode="auto">
              <a:xfrm>
                <a:off x="3656972" y="1975477"/>
                <a:ext cx="8594" cy="3819"/>
              </a:xfrm>
              <a:custGeom>
                <a:avLst/>
                <a:gdLst>
                  <a:gd name="T0" fmla="*/ 0 w 9"/>
                  <a:gd name="T1" fmla="*/ 0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2147483647 h 4"/>
                  <a:gd name="T12" fmla="*/ 2147483647 w 9"/>
                  <a:gd name="T13" fmla="*/ 2147483647 h 4"/>
                  <a:gd name="T14" fmla="*/ 2147483647 w 9"/>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4">
                    <a:moveTo>
                      <a:pt x="0" y="0"/>
                    </a:moveTo>
                    <a:lnTo>
                      <a:pt x="3" y="1"/>
                    </a:lnTo>
                    <a:lnTo>
                      <a:pt x="4" y="2"/>
                    </a:lnTo>
                    <a:lnTo>
                      <a:pt x="5" y="2"/>
                    </a:lnTo>
                    <a:lnTo>
                      <a:pt x="7" y="2"/>
                    </a:lnTo>
                    <a:lnTo>
                      <a:pt x="7" y="4"/>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1" name="Freeform 1343"/>
              <p:cNvSpPr>
                <a:spLocks/>
              </p:cNvSpPr>
              <p:nvPr/>
            </p:nvSpPr>
            <p:spPr bwMode="auto">
              <a:xfrm>
                <a:off x="3671295" y="1970703"/>
                <a:ext cx="8593" cy="955"/>
              </a:xfrm>
              <a:custGeom>
                <a:avLst/>
                <a:gdLst>
                  <a:gd name="T0" fmla="*/ 0 w 9"/>
                  <a:gd name="T1" fmla="*/ 0 h 1"/>
                  <a:gd name="T2" fmla="*/ 0 w 9"/>
                  <a:gd name="T3" fmla="*/ 0 h 1"/>
                  <a:gd name="T4" fmla="*/ 2147483647 w 9"/>
                  <a:gd name="T5" fmla="*/ 0 h 1"/>
                  <a:gd name="T6" fmla="*/ 2147483647 w 9"/>
                  <a:gd name="T7" fmla="*/ 0 h 1"/>
                  <a:gd name="T8" fmla="*/ 2147483647 w 9"/>
                  <a:gd name="T9" fmla="*/ 0 h 1"/>
                  <a:gd name="T10" fmla="*/ 2147483647 w 9"/>
                  <a:gd name="T11" fmla="*/ 0 h 1"/>
                  <a:gd name="T12" fmla="*/ 2147483647 w 9"/>
                  <a:gd name="T13" fmla="*/ 2147483647 h 1"/>
                  <a:gd name="T14" fmla="*/ 2147483647 w 9"/>
                  <a:gd name="T15" fmla="*/ 2147483647 h 1"/>
                  <a:gd name="T16" fmla="*/ 2147483647 w 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
                    <a:moveTo>
                      <a:pt x="0" y="0"/>
                    </a:moveTo>
                    <a:lnTo>
                      <a:pt x="0" y="0"/>
                    </a:lnTo>
                    <a:lnTo>
                      <a:pt x="1" y="0"/>
                    </a:lnTo>
                    <a:lnTo>
                      <a:pt x="4" y="0"/>
                    </a:lnTo>
                    <a:lnTo>
                      <a:pt x="6" y="0"/>
                    </a:lnTo>
                    <a:lnTo>
                      <a:pt x="8" y="1"/>
                    </a:lnTo>
                    <a:lnTo>
                      <a:pt x="9"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2" name="Freeform 1344"/>
              <p:cNvSpPr>
                <a:spLocks/>
              </p:cNvSpPr>
              <p:nvPr/>
            </p:nvSpPr>
            <p:spPr bwMode="auto">
              <a:xfrm>
                <a:off x="3687528" y="1965929"/>
                <a:ext cx="5729" cy="4774"/>
              </a:xfrm>
              <a:custGeom>
                <a:avLst/>
                <a:gdLst>
                  <a:gd name="T0" fmla="*/ 0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2147483647 w 6"/>
                  <a:gd name="T11" fmla="*/ 2147483647 h 5"/>
                  <a:gd name="T12" fmla="*/ 2147483647 w 6"/>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0" y="1"/>
                    </a:moveTo>
                    <a:lnTo>
                      <a:pt x="2" y="1"/>
                    </a:lnTo>
                    <a:lnTo>
                      <a:pt x="3" y="1"/>
                    </a:lnTo>
                    <a:lnTo>
                      <a:pt x="5" y="0"/>
                    </a:lnTo>
                    <a:lnTo>
                      <a:pt x="6" y="3"/>
                    </a:lnTo>
                    <a:lnTo>
                      <a:pt x="6"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3" name="Freeform 1345"/>
              <p:cNvSpPr>
                <a:spLocks/>
              </p:cNvSpPr>
              <p:nvPr/>
            </p:nvSpPr>
            <p:spPr bwMode="auto">
              <a:xfrm>
                <a:off x="3697076" y="1958290"/>
                <a:ext cx="2865" cy="7639"/>
              </a:xfrm>
              <a:custGeom>
                <a:avLst/>
                <a:gdLst>
                  <a:gd name="T0" fmla="*/ 0 w 3"/>
                  <a:gd name="T1" fmla="*/ 2147483647 h 8"/>
                  <a:gd name="T2" fmla="*/ 2147483647 w 3"/>
                  <a:gd name="T3" fmla="*/ 2147483647 h 8"/>
                  <a:gd name="T4" fmla="*/ 0 w 3"/>
                  <a:gd name="T5" fmla="*/ 2147483647 h 8"/>
                  <a:gd name="T6" fmla="*/ 0 w 3"/>
                  <a:gd name="T7" fmla="*/ 2147483647 h 8"/>
                  <a:gd name="T8" fmla="*/ 2147483647 w 3"/>
                  <a:gd name="T9" fmla="*/ 0 h 8"/>
                  <a:gd name="T10" fmla="*/ 2147483647 w 3"/>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8">
                    <a:moveTo>
                      <a:pt x="0" y="8"/>
                    </a:moveTo>
                    <a:lnTo>
                      <a:pt x="1" y="8"/>
                    </a:lnTo>
                    <a:lnTo>
                      <a:pt x="0" y="6"/>
                    </a:lnTo>
                    <a:lnTo>
                      <a:pt x="0"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4" name="Freeform 1346"/>
              <p:cNvSpPr>
                <a:spLocks/>
              </p:cNvSpPr>
              <p:nvPr/>
            </p:nvSpPr>
            <p:spPr bwMode="auto">
              <a:xfrm>
                <a:off x="3706625" y="1945877"/>
                <a:ext cx="3819" cy="8594"/>
              </a:xfrm>
              <a:custGeom>
                <a:avLst/>
                <a:gdLst>
                  <a:gd name="T0" fmla="*/ 0 w 4"/>
                  <a:gd name="T1" fmla="*/ 2147483647 h 9"/>
                  <a:gd name="T2" fmla="*/ 2147483647 w 4"/>
                  <a:gd name="T3" fmla="*/ 2147483647 h 9"/>
                  <a:gd name="T4" fmla="*/ 2147483647 w 4"/>
                  <a:gd name="T5" fmla="*/ 2147483647 h 9"/>
                  <a:gd name="T6" fmla="*/ 2147483647 w 4"/>
                  <a:gd name="T7" fmla="*/ 2147483647 h 9"/>
                  <a:gd name="T8" fmla="*/ 2147483647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9"/>
                    </a:moveTo>
                    <a:lnTo>
                      <a:pt x="1" y="8"/>
                    </a:lnTo>
                    <a:lnTo>
                      <a:pt x="2" y="4"/>
                    </a:lnTo>
                    <a:lnTo>
                      <a:pt x="4"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5" name="Freeform 1347"/>
              <p:cNvSpPr>
                <a:spLocks/>
              </p:cNvSpPr>
              <p:nvPr/>
            </p:nvSpPr>
            <p:spPr bwMode="auto">
              <a:xfrm>
                <a:off x="3718083" y="1939193"/>
                <a:ext cx="9549" cy="1910"/>
              </a:xfrm>
              <a:custGeom>
                <a:avLst/>
                <a:gdLst>
                  <a:gd name="T0" fmla="*/ 0 w 10"/>
                  <a:gd name="T1" fmla="*/ 2147483647 h 2"/>
                  <a:gd name="T2" fmla="*/ 2147483647 w 10"/>
                  <a:gd name="T3" fmla="*/ 2147483647 h 2"/>
                  <a:gd name="T4" fmla="*/ 2147483647 w 10"/>
                  <a:gd name="T5" fmla="*/ 0 h 2"/>
                  <a:gd name="T6" fmla="*/ 2147483647 w 1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0" y="2"/>
                    </a:moveTo>
                    <a:lnTo>
                      <a:pt x="4" y="1"/>
                    </a:lnTo>
                    <a:lnTo>
                      <a:pt x="9" y="0"/>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6" name="Freeform 1348"/>
              <p:cNvSpPr>
                <a:spLocks/>
              </p:cNvSpPr>
              <p:nvPr/>
            </p:nvSpPr>
            <p:spPr bwMode="auto">
              <a:xfrm>
                <a:off x="3736226" y="1940147"/>
                <a:ext cx="2864" cy="8594"/>
              </a:xfrm>
              <a:custGeom>
                <a:avLst/>
                <a:gdLst>
                  <a:gd name="T0" fmla="*/ 0 w 3"/>
                  <a:gd name="T1" fmla="*/ 0 h 9"/>
                  <a:gd name="T2" fmla="*/ 2147483647 w 3"/>
                  <a:gd name="T3" fmla="*/ 2147483647 h 9"/>
                  <a:gd name="T4" fmla="*/ 2147483647 w 3"/>
                  <a:gd name="T5" fmla="*/ 2147483647 h 9"/>
                  <a:gd name="T6" fmla="*/ 2147483647 w 3"/>
                  <a:gd name="T7" fmla="*/ 214748364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0" y="0"/>
                    </a:moveTo>
                    <a:lnTo>
                      <a:pt x="1" y="3"/>
                    </a:lnTo>
                    <a:lnTo>
                      <a:pt x="3" y="8"/>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7" name="Freeform 1349"/>
              <p:cNvSpPr>
                <a:spLocks/>
              </p:cNvSpPr>
              <p:nvPr/>
            </p:nvSpPr>
            <p:spPr bwMode="auto">
              <a:xfrm>
                <a:off x="3739090" y="1958290"/>
                <a:ext cx="4775" cy="5729"/>
              </a:xfrm>
              <a:custGeom>
                <a:avLst/>
                <a:gdLst>
                  <a:gd name="T0" fmla="*/ 0 w 5"/>
                  <a:gd name="T1" fmla="*/ 0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6">
                    <a:moveTo>
                      <a:pt x="0" y="0"/>
                    </a:moveTo>
                    <a:lnTo>
                      <a:pt x="1" y="1"/>
                    </a:lnTo>
                    <a:lnTo>
                      <a:pt x="3" y="2"/>
                    </a:lnTo>
                    <a:lnTo>
                      <a:pt x="5" y="2"/>
                    </a:lnTo>
                    <a:lnTo>
                      <a:pt x="5" y="3"/>
                    </a:lnTo>
                    <a:lnTo>
                      <a:pt x="4" y="3"/>
                    </a:lnTo>
                    <a:lnTo>
                      <a:pt x="5"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8" name="Freeform 1350"/>
              <p:cNvSpPr>
                <a:spLocks/>
              </p:cNvSpPr>
              <p:nvPr/>
            </p:nvSpPr>
            <p:spPr bwMode="auto">
              <a:xfrm>
                <a:off x="3752458" y="1966883"/>
                <a:ext cx="1910" cy="8594"/>
              </a:xfrm>
              <a:custGeom>
                <a:avLst/>
                <a:gdLst>
                  <a:gd name="T0" fmla="*/ 0 w 2"/>
                  <a:gd name="T1" fmla="*/ 0 h 9"/>
                  <a:gd name="T2" fmla="*/ 2147483647 w 2"/>
                  <a:gd name="T3" fmla="*/ 0 h 9"/>
                  <a:gd name="T4" fmla="*/ 2147483647 w 2"/>
                  <a:gd name="T5" fmla="*/ 2147483647 h 9"/>
                  <a:gd name="T6" fmla="*/ 2147483647 w 2"/>
                  <a:gd name="T7" fmla="*/ 2147483647 h 9"/>
                  <a:gd name="T8" fmla="*/ 2147483647 w 2"/>
                  <a:gd name="T9" fmla="*/ 2147483647 h 9"/>
                  <a:gd name="T10" fmla="*/ 0 w 2"/>
                  <a:gd name="T11" fmla="*/ 2147483647 h 9"/>
                  <a:gd name="T12" fmla="*/ 2147483647 w 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0" y="0"/>
                    </a:moveTo>
                    <a:lnTo>
                      <a:pt x="1" y="0"/>
                    </a:lnTo>
                    <a:lnTo>
                      <a:pt x="2" y="3"/>
                    </a:lnTo>
                    <a:lnTo>
                      <a:pt x="2" y="4"/>
                    </a:lnTo>
                    <a:lnTo>
                      <a:pt x="1" y="5"/>
                    </a:lnTo>
                    <a:lnTo>
                      <a:pt x="0" y="8"/>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89" name="Freeform 1351"/>
              <p:cNvSpPr>
                <a:spLocks/>
              </p:cNvSpPr>
              <p:nvPr/>
            </p:nvSpPr>
            <p:spPr bwMode="auto">
              <a:xfrm>
                <a:off x="3750548" y="1983116"/>
                <a:ext cx="4775" cy="7639"/>
              </a:xfrm>
              <a:custGeom>
                <a:avLst/>
                <a:gdLst>
                  <a:gd name="T0" fmla="*/ 0 w 5"/>
                  <a:gd name="T1" fmla="*/ 0 h 8"/>
                  <a:gd name="T2" fmla="*/ 2147483647 w 5"/>
                  <a:gd name="T3" fmla="*/ 0 h 8"/>
                  <a:gd name="T4" fmla="*/ 2147483647 w 5"/>
                  <a:gd name="T5" fmla="*/ 2147483647 h 8"/>
                  <a:gd name="T6" fmla="*/ 2147483647 w 5"/>
                  <a:gd name="T7" fmla="*/ 2147483647 h 8"/>
                  <a:gd name="T8" fmla="*/ 2147483647 w 5"/>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0" y="0"/>
                    </a:moveTo>
                    <a:lnTo>
                      <a:pt x="2" y="0"/>
                    </a:lnTo>
                    <a:lnTo>
                      <a:pt x="3" y="2"/>
                    </a:lnTo>
                    <a:lnTo>
                      <a:pt x="4" y="5"/>
                    </a:lnTo>
                    <a:lnTo>
                      <a:pt x="5"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0" name="Freeform 1352"/>
              <p:cNvSpPr>
                <a:spLocks/>
              </p:cNvSpPr>
              <p:nvPr/>
            </p:nvSpPr>
            <p:spPr bwMode="auto">
              <a:xfrm>
                <a:off x="3759142" y="2130164"/>
                <a:ext cx="955" cy="8593"/>
              </a:xfrm>
              <a:custGeom>
                <a:avLst/>
                <a:gdLst>
                  <a:gd name="T0" fmla="*/ 2147483647 w 1"/>
                  <a:gd name="T1" fmla="*/ 2147483647 h 9"/>
                  <a:gd name="T2" fmla="*/ 2147483647 w 1"/>
                  <a:gd name="T3" fmla="*/ 2147483647 h 9"/>
                  <a:gd name="T4" fmla="*/ 2147483647 w 1"/>
                  <a:gd name="T5" fmla="*/ 2147483647 h 9"/>
                  <a:gd name="T6" fmla="*/ 2147483647 w 1"/>
                  <a:gd name="T7" fmla="*/ 2147483647 h 9"/>
                  <a:gd name="T8" fmla="*/ 0 w 1"/>
                  <a:gd name="T9" fmla="*/ 2147483647 h 9"/>
                  <a:gd name="T10" fmla="*/ 0 w 1"/>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9">
                    <a:moveTo>
                      <a:pt x="1" y="9"/>
                    </a:moveTo>
                    <a:lnTo>
                      <a:pt x="1" y="7"/>
                    </a:lnTo>
                    <a:lnTo>
                      <a:pt x="1" y="4"/>
                    </a:lnTo>
                    <a:lnTo>
                      <a:pt x="1" y="2"/>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1" name="Freeform 1353"/>
              <p:cNvSpPr>
                <a:spLocks/>
              </p:cNvSpPr>
              <p:nvPr/>
            </p:nvSpPr>
            <p:spPr bwMode="auto">
              <a:xfrm>
                <a:off x="3760097" y="2115841"/>
                <a:ext cx="5729" cy="6684"/>
              </a:xfrm>
              <a:custGeom>
                <a:avLst/>
                <a:gdLst>
                  <a:gd name="T0" fmla="*/ 0 w 6"/>
                  <a:gd name="T1" fmla="*/ 2147483647 h 7"/>
                  <a:gd name="T2" fmla="*/ 2147483647 w 6"/>
                  <a:gd name="T3" fmla="*/ 2147483647 h 7"/>
                  <a:gd name="T4" fmla="*/ 2147483647 w 6"/>
                  <a:gd name="T5" fmla="*/ 2147483647 h 7"/>
                  <a:gd name="T6" fmla="*/ 2147483647 w 6"/>
                  <a:gd name="T7" fmla="*/ 0 h 7"/>
                  <a:gd name="T8" fmla="*/ 2147483647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7"/>
                    </a:moveTo>
                    <a:lnTo>
                      <a:pt x="1" y="6"/>
                    </a:lnTo>
                    <a:lnTo>
                      <a:pt x="4" y="2"/>
                    </a:lnTo>
                    <a:lnTo>
                      <a:pt x="5" y="0"/>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2" name="Freeform 1354"/>
              <p:cNvSpPr>
                <a:spLocks/>
              </p:cNvSpPr>
              <p:nvPr/>
            </p:nvSpPr>
            <p:spPr bwMode="auto">
              <a:xfrm>
                <a:off x="3774420" y="2107248"/>
                <a:ext cx="6684" cy="7639"/>
              </a:xfrm>
              <a:custGeom>
                <a:avLst/>
                <a:gdLst>
                  <a:gd name="T0" fmla="*/ 0 w 7"/>
                  <a:gd name="T1" fmla="*/ 2147483647 h 8"/>
                  <a:gd name="T2" fmla="*/ 0 w 7"/>
                  <a:gd name="T3" fmla="*/ 2147483647 h 8"/>
                  <a:gd name="T4" fmla="*/ 2147483647 w 7"/>
                  <a:gd name="T5" fmla="*/ 2147483647 h 8"/>
                  <a:gd name="T6" fmla="*/ 2147483647 w 7"/>
                  <a:gd name="T7" fmla="*/ 2147483647 h 8"/>
                  <a:gd name="T8" fmla="*/ 2147483647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8"/>
                    </a:moveTo>
                    <a:lnTo>
                      <a:pt x="0" y="8"/>
                    </a:lnTo>
                    <a:lnTo>
                      <a:pt x="2" y="4"/>
                    </a:lnTo>
                    <a:lnTo>
                      <a:pt x="4" y="3"/>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3" name="Freeform 1355"/>
              <p:cNvSpPr>
                <a:spLocks/>
              </p:cNvSpPr>
              <p:nvPr/>
            </p:nvSpPr>
            <p:spPr bwMode="auto">
              <a:xfrm>
                <a:off x="3789697" y="2100563"/>
                <a:ext cx="5729" cy="4775"/>
              </a:xfrm>
              <a:custGeom>
                <a:avLst/>
                <a:gdLst>
                  <a:gd name="T0" fmla="*/ 0 w 6"/>
                  <a:gd name="T1" fmla="*/ 2147483647 h 5"/>
                  <a:gd name="T2" fmla="*/ 0 w 6"/>
                  <a:gd name="T3" fmla="*/ 2147483647 h 5"/>
                  <a:gd name="T4" fmla="*/ 2147483647 w 6"/>
                  <a:gd name="T5" fmla="*/ 2147483647 h 5"/>
                  <a:gd name="T6" fmla="*/ 2147483647 w 6"/>
                  <a:gd name="T7" fmla="*/ 0 h 5"/>
                  <a:gd name="T8" fmla="*/ 2147483647 w 6"/>
                  <a:gd name="T9" fmla="*/ 0 h 5"/>
                  <a:gd name="T10" fmla="*/ 2147483647 w 6"/>
                  <a:gd name="T11" fmla="*/ 0 h 5"/>
                  <a:gd name="T12" fmla="*/ 2147483647 w 6"/>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0" y="5"/>
                    </a:moveTo>
                    <a:lnTo>
                      <a:pt x="0" y="5"/>
                    </a:lnTo>
                    <a:lnTo>
                      <a:pt x="1" y="4"/>
                    </a:lnTo>
                    <a:lnTo>
                      <a:pt x="2" y="0"/>
                    </a:lnTo>
                    <a:lnTo>
                      <a:pt x="4" y="0"/>
                    </a:lnTo>
                    <a:lnTo>
                      <a:pt x="5" y="0"/>
                    </a:lnTo>
                    <a:lnTo>
                      <a:pt x="6"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4" name="Freeform 1356"/>
              <p:cNvSpPr>
                <a:spLocks/>
              </p:cNvSpPr>
              <p:nvPr/>
            </p:nvSpPr>
            <p:spPr bwMode="auto">
              <a:xfrm>
                <a:off x="3804020" y="2093880"/>
                <a:ext cx="2865" cy="6684"/>
              </a:xfrm>
              <a:custGeom>
                <a:avLst/>
                <a:gdLst>
                  <a:gd name="T0" fmla="*/ 0 w 3"/>
                  <a:gd name="T1" fmla="*/ 2147483647 h 7"/>
                  <a:gd name="T2" fmla="*/ 0 w 3"/>
                  <a:gd name="T3" fmla="*/ 2147483647 h 7"/>
                  <a:gd name="T4" fmla="*/ 2147483647 w 3"/>
                  <a:gd name="T5" fmla="*/ 2147483647 h 7"/>
                  <a:gd name="T6" fmla="*/ 2147483647 w 3"/>
                  <a:gd name="T7" fmla="*/ 2147483647 h 7"/>
                  <a:gd name="T8" fmla="*/ 2147483647 w 3"/>
                  <a:gd name="T9" fmla="*/ 2147483647 h 7"/>
                  <a:gd name="T10" fmla="*/ 2147483647 w 3"/>
                  <a:gd name="T11" fmla="*/ 2147483647 h 7"/>
                  <a:gd name="T12" fmla="*/ 2147483647 w 3"/>
                  <a:gd name="T13" fmla="*/ 0 h 7"/>
                  <a:gd name="T14" fmla="*/ 2147483647 w 3"/>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7">
                    <a:moveTo>
                      <a:pt x="0" y="7"/>
                    </a:moveTo>
                    <a:lnTo>
                      <a:pt x="0" y="7"/>
                    </a:lnTo>
                    <a:lnTo>
                      <a:pt x="1" y="4"/>
                    </a:lnTo>
                    <a:lnTo>
                      <a:pt x="1" y="2"/>
                    </a:lnTo>
                    <a:lnTo>
                      <a:pt x="2" y="2"/>
                    </a:lnTo>
                    <a:lnTo>
                      <a:pt x="3" y="1"/>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5" name="Freeform 1357"/>
              <p:cNvSpPr>
                <a:spLocks/>
              </p:cNvSpPr>
              <p:nvPr/>
            </p:nvSpPr>
            <p:spPr bwMode="auto">
              <a:xfrm>
                <a:off x="3809749" y="2075737"/>
                <a:ext cx="4775" cy="8594"/>
              </a:xfrm>
              <a:custGeom>
                <a:avLst/>
                <a:gdLst>
                  <a:gd name="T0" fmla="*/ 0 w 5"/>
                  <a:gd name="T1" fmla="*/ 2147483647 h 9"/>
                  <a:gd name="T2" fmla="*/ 2147483647 w 5"/>
                  <a:gd name="T3" fmla="*/ 2147483647 h 9"/>
                  <a:gd name="T4" fmla="*/ 2147483647 w 5"/>
                  <a:gd name="T5" fmla="*/ 0 h 9"/>
                  <a:gd name="T6" fmla="*/ 2147483647 w 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0" y="9"/>
                    </a:moveTo>
                    <a:lnTo>
                      <a:pt x="3" y="3"/>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6" name="Freeform 1358"/>
              <p:cNvSpPr>
                <a:spLocks/>
              </p:cNvSpPr>
              <p:nvPr/>
            </p:nvSpPr>
            <p:spPr bwMode="auto">
              <a:xfrm>
                <a:off x="3821207" y="2072873"/>
                <a:ext cx="9549" cy="2864"/>
              </a:xfrm>
              <a:custGeom>
                <a:avLst/>
                <a:gdLst>
                  <a:gd name="T0" fmla="*/ 0 w 10"/>
                  <a:gd name="T1" fmla="*/ 2147483647 h 3"/>
                  <a:gd name="T2" fmla="*/ 0 w 10"/>
                  <a:gd name="T3" fmla="*/ 2147483647 h 3"/>
                  <a:gd name="T4" fmla="*/ 2147483647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3">
                    <a:moveTo>
                      <a:pt x="0" y="1"/>
                    </a:moveTo>
                    <a:lnTo>
                      <a:pt x="0" y="1"/>
                    </a:lnTo>
                    <a:lnTo>
                      <a:pt x="1" y="0"/>
                    </a:lnTo>
                    <a:lnTo>
                      <a:pt x="5" y="2"/>
                    </a:lnTo>
                    <a:lnTo>
                      <a:pt x="7" y="3"/>
                    </a:lnTo>
                    <a:lnTo>
                      <a:pt x="9" y="3"/>
                    </a:lnTo>
                    <a:lnTo>
                      <a:pt x="10"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7" name="Freeform 1359"/>
              <p:cNvSpPr>
                <a:spLocks/>
              </p:cNvSpPr>
              <p:nvPr/>
            </p:nvSpPr>
            <p:spPr bwMode="auto">
              <a:xfrm>
                <a:off x="3837440" y="2078602"/>
                <a:ext cx="6684" cy="1910"/>
              </a:xfrm>
              <a:custGeom>
                <a:avLst/>
                <a:gdLst>
                  <a:gd name="T0" fmla="*/ 0 w 7"/>
                  <a:gd name="T1" fmla="*/ 0 h 2"/>
                  <a:gd name="T2" fmla="*/ 2147483647 w 7"/>
                  <a:gd name="T3" fmla="*/ 0 h 2"/>
                  <a:gd name="T4" fmla="*/ 2147483647 w 7"/>
                  <a:gd name="T5" fmla="*/ 0 h 2"/>
                  <a:gd name="T6" fmla="*/ 2147483647 w 7"/>
                  <a:gd name="T7" fmla="*/ 0 h 2"/>
                  <a:gd name="T8" fmla="*/ 2147483647 w 7"/>
                  <a:gd name="T9" fmla="*/ 2147483647 h 2"/>
                  <a:gd name="T10" fmla="*/ 2147483647 w 7"/>
                  <a:gd name="T11" fmla="*/ 2147483647 h 2"/>
                  <a:gd name="T12" fmla="*/ 2147483647 w 7"/>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
                    <a:moveTo>
                      <a:pt x="0" y="0"/>
                    </a:moveTo>
                    <a:lnTo>
                      <a:pt x="1" y="0"/>
                    </a:lnTo>
                    <a:lnTo>
                      <a:pt x="4" y="0"/>
                    </a:lnTo>
                    <a:lnTo>
                      <a:pt x="5" y="0"/>
                    </a:lnTo>
                    <a:lnTo>
                      <a:pt x="5" y="2"/>
                    </a:lnTo>
                    <a:lnTo>
                      <a:pt x="7"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8" name="Freeform 1360"/>
              <p:cNvSpPr>
                <a:spLocks/>
              </p:cNvSpPr>
              <p:nvPr/>
            </p:nvSpPr>
            <p:spPr bwMode="auto">
              <a:xfrm>
                <a:off x="3851763" y="2078602"/>
                <a:ext cx="6684" cy="5729"/>
              </a:xfrm>
              <a:custGeom>
                <a:avLst/>
                <a:gdLst>
                  <a:gd name="T0" fmla="*/ 0 w 7"/>
                  <a:gd name="T1" fmla="*/ 0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
                    <a:moveTo>
                      <a:pt x="0" y="0"/>
                    </a:moveTo>
                    <a:lnTo>
                      <a:pt x="1" y="1"/>
                    </a:lnTo>
                    <a:lnTo>
                      <a:pt x="2" y="2"/>
                    </a:lnTo>
                    <a:lnTo>
                      <a:pt x="5" y="3"/>
                    </a:lnTo>
                    <a:lnTo>
                      <a:pt x="6" y="5"/>
                    </a:lnTo>
                    <a:lnTo>
                      <a:pt x="7"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099" name="Freeform 1361"/>
              <p:cNvSpPr>
                <a:spLocks/>
              </p:cNvSpPr>
              <p:nvPr/>
            </p:nvSpPr>
            <p:spPr bwMode="auto">
              <a:xfrm>
                <a:off x="3867041" y="2086241"/>
                <a:ext cx="9549" cy="955"/>
              </a:xfrm>
              <a:custGeom>
                <a:avLst/>
                <a:gdLst>
                  <a:gd name="T0" fmla="*/ 0 w 10"/>
                  <a:gd name="T1" fmla="*/ 2147483647 h 1"/>
                  <a:gd name="T2" fmla="*/ 2147483647 w 10"/>
                  <a:gd name="T3" fmla="*/ 2147483647 h 1"/>
                  <a:gd name="T4" fmla="*/ 2147483647 w 10"/>
                  <a:gd name="T5" fmla="*/ 0 h 1"/>
                  <a:gd name="T6" fmla="*/ 0 60000 65536"/>
                  <a:gd name="T7" fmla="*/ 0 60000 65536"/>
                  <a:gd name="T8" fmla="*/ 0 60000 65536"/>
                </a:gdLst>
                <a:ahLst/>
                <a:cxnLst>
                  <a:cxn ang="T6">
                    <a:pos x="T0" y="T1"/>
                  </a:cxn>
                  <a:cxn ang="T7">
                    <a:pos x="T2" y="T3"/>
                  </a:cxn>
                  <a:cxn ang="T8">
                    <a:pos x="T4" y="T5"/>
                  </a:cxn>
                </a:cxnLst>
                <a:rect l="0" t="0" r="r" b="b"/>
                <a:pathLst>
                  <a:path w="10" h="1">
                    <a:moveTo>
                      <a:pt x="0" y="1"/>
                    </a:moveTo>
                    <a:lnTo>
                      <a:pt x="6"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0" name="Freeform 1363"/>
              <p:cNvSpPr>
                <a:spLocks/>
              </p:cNvSpPr>
              <p:nvPr/>
            </p:nvSpPr>
            <p:spPr bwMode="auto">
              <a:xfrm>
                <a:off x="3884228" y="2085286"/>
                <a:ext cx="6684" cy="3819"/>
              </a:xfrm>
              <a:custGeom>
                <a:avLst/>
                <a:gdLst>
                  <a:gd name="T0" fmla="*/ 0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4">
                    <a:moveTo>
                      <a:pt x="0" y="1"/>
                    </a:moveTo>
                    <a:lnTo>
                      <a:pt x="1" y="2"/>
                    </a:lnTo>
                    <a:lnTo>
                      <a:pt x="4" y="4"/>
                    </a:lnTo>
                    <a:lnTo>
                      <a:pt x="4" y="2"/>
                    </a:lnTo>
                    <a:lnTo>
                      <a:pt x="6" y="1"/>
                    </a:lnTo>
                    <a:lnTo>
                      <a:pt x="7" y="1"/>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1" name="Freeform 1364"/>
              <p:cNvSpPr>
                <a:spLocks/>
              </p:cNvSpPr>
              <p:nvPr/>
            </p:nvSpPr>
            <p:spPr bwMode="auto">
              <a:xfrm>
                <a:off x="3809749" y="2176952"/>
                <a:ext cx="7639" cy="2865"/>
              </a:xfrm>
              <a:custGeom>
                <a:avLst/>
                <a:gdLst>
                  <a:gd name="T0" fmla="*/ 2147483647 w 8"/>
                  <a:gd name="T1" fmla="*/ 2147483647 h 3"/>
                  <a:gd name="T2" fmla="*/ 2147483647 w 8"/>
                  <a:gd name="T3" fmla="*/ 2147483647 h 3"/>
                  <a:gd name="T4" fmla="*/ 2147483647 w 8"/>
                  <a:gd name="T5" fmla="*/ 2147483647 h 3"/>
                  <a:gd name="T6" fmla="*/ 2147483647 w 8"/>
                  <a:gd name="T7" fmla="*/ 0 h 3"/>
                  <a:gd name="T8" fmla="*/ 2147483647 w 8"/>
                  <a:gd name="T9" fmla="*/ 0 h 3"/>
                  <a:gd name="T10" fmla="*/ 2147483647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
                    <a:moveTo>
                      <a:pt x="8" y="3"/>
                    </a:moveTo>
                    <a:lnTo>
                      <a:pt x="6" y="2"/>
                    </a:lnTo>
                    <a:lnTo>
                      <a:pt x="5" y="1"/>
                    </a:lnTo>
                    <a:lnTo>
                      <a:pt x="2" y="0"/>
                    </a:ln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2" name="Freeform 1365"/>
              <p:cNvSpPr>
                <a:spLocks/>
              </p:cNvSpPr>
              <p:nvPr/>
            </p:nvSpPr>
            <p:spPr bwMode="auto">
              <a:xfrm>
                <a:off x="3796381" y="2163584"/>
                <a:ext cx="4775" cy="6684"/>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w 5"/>
                  <a:gd name="T9" fmla="*/ 2147483647 h 7"/>
                  <a:gd name="T10" fmla="*/ 0 w 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5" y="7"/>
                    </a:moveTo>
                    <a:lnTo>
                      <a:pt x="5" y="7"/>
                    </a:lnTo>
                    <a:lnTo>
                      <a:pt x="4" y="5"/>
                    </a:lnTo>
                    <a:lnTo>
                      <a:pt x="1" y="3"/>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3" name="Freeform 1366"/>
              <p:cNvSpPr>
                <a:spLocks/>
              </p:cNvSpPr>
              <p:nvPr/>
            </p:nvSpPr>
            <p:spPr bwMode="auto">
              <a:xfrm>
                <a:off x="3790652" y="2147352"/>
                <a:ext cx="3819" cy="8593"/>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0 w 4"/>
                  <a:gd name="T13" fmla="*/ 2147483647 h 9"/>
                  <a:gd name="T14" fmla="*/ 0 w 4"/>
                  <a:gd name="T15" fmla="*/ 2147483647 h 9"/>
                  <a:gd name="T16" fmla="*/ 0 w 4"/>
                  <a:gd name="T17" fmla="*/ 0 h 9"/>
                  <a:gd name="T18" fmla="*/ 0 w 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9">
                    <a:moveTo>
                      <a:pt x="4" y="9"/>
                    </a:moveTo>
                    <a:lnTo>
                      <a:pt x="4" y="7"/>
                    </a:lnTo>
                    <a:lnTo>
                      <a:pt x="4" y="6"/>
                    </a:lnTo>
                    <a:lnTo>
                      <a:pt x="3" y="6"/>
                    </a:lnTo>
                    <a:lnTo>
                      <a:pt x="1" y="5"/>
                    </a:lnTo>
                    <a:lnTo>
                      <a:pt x="0" y="4"/>
                    </a:ln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4" name="Freeform 1367"/>
              <p:cNvSpPr>
                <a:spLocks/>
              </p:cNvSpPr>
              <p:nvPr/>
            </p:nvSpPr>
            <p:spPr bwMode="auto">
              <a:xfrm>
                <a:off x="3797336" y="2141622"/>
                <a:ext cx="7639" cy="1910"/>
              </a:xfrm>
              <a:custGeom>
                <a:avLst/>
                <a:gdLst>
                  <a:gd name="T0" fmla="*/ 0 w 8"/>
                  <a:gd name="T1" fmla="*/ 2147483647 h 2"/>
                  <a:gd name="T2" fmla="*/ 2147483647 w 8"/>
                  <a:gd name="T3" fmla="*/ 2147483647 h 2"/>
                  <a:gd name="T4" fmla="*/ 2147483647 w 8"/>
                  <a:gd name="T5" fmla="*/ 0 h 2"/>
                  <a:gd name="T6" fmla="*/ 2147483647 w 8"/>
                  <a:gd name="T7" fmla="*/ 0 h 2"/>
                  <a:gd name="T8" fmla="*/ 2147483647 w 8"/>
                  <a:gd name="T9" fmla="*/ 0 h 2"/>
                  <a:gd name="T10" fmla="*/ 2147483647 w 8"/>
                  <a:gd name="T11" fmla="*/ 0 h 2"/>
                  <a:gd name="T12" fmla="*/ 2147483647 w 8"/>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
                    <a:moveTo>
                      <a:pt x="0" y="2"/>
                    </a:moveTo>
                    <a:lnTo>
                      <a:pt x="2" y="1"/>
                    </a:lnTo>
                    <a:lnTo>
                      <a:pt x="2" y="0"/>
                    </a:lnTo>
                    <a:lnTo>
                      <a:pt x="3" y="0"/>
                    </a:lnTo>
                    <a:lnTo>
                      <a:pt x="5" y="0"/>
                    </a:lnTo>
                    <a:lnTo>
                      <a:pt x="7" y="0"/>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5" name="Freeform 1368"/>
              <p:cNvSpPr>
                <a:spLocks/>
              </p:cNvSpPr>
              <p:nvPr/>
            </p:nvSpPr>
            <p:spPr bwMode="auto">
              <a:xfrm>
                <a:off x="3812614" y="2146396"/>
                <a:ext cx="9549" cy="1910"/>
              </a:xfrm>
              <a:custGeom>
                <a:avLst/>
                <a:gdLst>
                  <a:gd name="T0" fmla="*/ 0 w 10"/>
                  <a:gd name="T1" fmla="*/ 0 h 2"/>
                  <a:gd name="T2" fmla="*/ 2147483647 w 10"/>
                  <a:gd name="T3" fmla="*/ 0 h 2"/>
                  <a:gd name="T4" fmla="*/ 2147483647 w 10"/>
                  <a:gd name="T5" fmla="*/ 0 h 2"/>
                  <a:gd name="T6" fmla="*/ 2147483647 w 10"/>
                  <a:gd name="T7" fmla="*/ 2147483647 h 2"/>
                  <a:gd name="T8" fmla="*/ 2147483647 w 1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
                    <a:moveTo>
                      <a:pt x="0" y="0"/>
                    </a:moveTo>
                    <a:lnTo>
                      <a:pt x="2" y="0"/>
                    </a:lnTo>
                    <a:lnTo>
                      <a:pt x="7" y="0"/>
                    </a:lnTo>
                    <a:lnTo>
                      <a:pt x="1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6" name="Freeform 1369"/>
              <p:cNvSpPr>
                <a:spLocks/>
              </p:cNvSpPr>
              <p:nvPr/>
            </p:nvSpPr>
            <p:spPr bwMode="auto">
              <a:xfrm>
                <a:off x="3830756" y="2149261"/>
                <a:ext cx="9549" cy="1910"/>
              </a:xfrm>
              <a:custGeom>
                <a:avLst/>
                <a:gdLst>
                  <a:gd name="T0" fmla="*/ 0 w 10"/>
                  <a:gd name="T1" fmla="*/ 0 h 2"/>
                  <a:gd name="T2" fmla="*/ 0 w 10"/>
                  <a:gd name="T3" fmla="*/ 2147483647 h 2"/>
                  <a:gd name="T4" fmla="*/ 2147483647 w 10"/>
                  <a:gd name="T5" fmla="*/ 2147483647 h 2"/>
                  <a:gd name="T6" fmla="*/ 2147483647 w 10"/>
                  <a:gd name="T7" fmla="*/ 2147483647 h 2"/>
                  <a:gd name="T8" fmla="*/ 2147483647 w 10"/>
                  <a:gd name="T9" fmla="*/ 2147483647 h 2"/>
                  <a:gd name="T10" fmla="*/ 2147483647 w 10"/>
                  <a:gd name="T11" fmla="*/ 2147483647 h 2"/>
                  <a:gd name="T12" fmla="*/ 2147483647 w 10"/>
                  <a:gd name="T13" fmla="*/ 2147483647 h 2"/>
                  <a:gd name="T14" fmla="*/ 2147483647 w 10"/>
                  <a:gd name="T15" fmla="*/ 2147483647 h 2"/>
                  <a:gd name="T16" fmla="*/ 2147483647 w 10"/>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
                    <a:moveTo>
                      <a:pt x="0" y="0"/>
                    </a:moveTo>
                    <a:lnTo>
                      <a:pt x="0" y="2"/>
                    </a:lnTo>
                    <a:lnTo>
                      <a:pt x="1" y="2"/>
                    </a:lnTo>
                    <a:lnTo>
                      <a:pt x="2" y="2"/>
                    </a:lnTo>
                    <a:lnTo>
                      <a:pt x="3" y="2"/>
                    </a:lnTo>
                    <a:lnTo>
                      <a:pt x="6" y="2"/>
                    </a:lnTo>
                    <a:lnTo>
                      <a:pt x="8" y="2"/>
                    </a:lnTo>
                    <a:lnTo>
                      <a:pt x="10"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7" name="Freeform 1370"/>
              <p:cNvSpPr>
                <a:spLocks/>
              </p:cNvSpPr>
              <p:nvPr/>
            </p:nvSpPr>
            <p:spPr bwMode="auto">
              <a:xfrm>
                <a:off x="3844124" y="2156900"/>
                <a:ext cx="7639" cy="2864"/>
              </a:xfrm>
              <a:custGeom>
                <a:avLst/>
                <a:gdLst>
                  <a:gd name="T0" fmla="*/ 0 w 8"/>
                  <a:gd name="T1" fmla="*/ 0 h 3"/>
                  <a:gd name="T2" fmla="*/ 0 w 8"/>
                  <a:gd name="T3" fmla="*/ 2147483647 h 3"/>
                  <a:gd name="T4" fmla="*/ 2147483647 w 8"/>
                  <a:gd name="T5" fmla="*/ 2147483647 h 3"/>
                  <a:gd name="T6" fmla="*/ 2147483647 w 8"/>
                  <a:gd name="T7" fmla="*/ 2147483647 h 3"/>
                  <a:gd name="T8" fmla="*/ 2147483647 w 8"/>
                  <a:gd name="T9" fmla="*/ 2147483647 h 3"/>
                  <a:gd name="T10" fmla="*/ 2147483647 w 8"/>
                  <a:gd name="T11" fmla="*/ 2147483647 h 3"/>
                  <a:gd name="T12" fmla="*/ 2147483647 w 8"/>
                  <a:gd name="T13" fmla="*/ 2147483647 h 3"/>
                  <a:gd name="T14" fmla="*/ 2147483647 w 8"/>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
                    <a:moveTo>
                      <a:pt x="0" y="0"/>
                    </a:moveTo>
                    <a:lnTo>
                      <a:pt x="0" y="1"/>
                    </a:lnTo>
                    <a:lnTo>
                      <a:pt x="2" y="2"/>
                    </a:lnTo>
                    <a:lnTo>
                      <a:pt x="3" y="2"/>
                    </a:lnTo>
                    <a:lnTo>
                      <a:pt x="5" y="2"/>
                    </a:lnTo>
                    <a:lnTo>
                      <a:pt x="8" y="2"/>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8" name="Freeform 1371"/>
              <p:cNvSpPr>
                <a:spLocks/>
              </p:cNvSpPr>
              <p:nvPr/>
            </p:nvSpPr>
            <p:spPr bwMode="auto">
              <a:xfrm>
                <a:off x="3857492" y="2161674"/>
                <a:ext cx="9549" cy="1910"/>
              </a:xfrm>
              <a:custGeom>
                <a:avLst/>
                <a:gdLst>
                  <a:gd name="T0" fmla="*/ 0 w 10"/>
                  <a:gd name="T1" fmla="*/ 2147483647 h 2"/>
                  <a:gd name="T2" fmla="*/ 2147483647 w 10"/>
                  <a:gd name="T3" fmla="*/ 2147483647 h 2"/>
                  <a:gd name="T4" fmla="*/ 2147483647 w 10"/>
                  <a:gd name="T5" fmla="*/ 2147483647 h 2"/>
                  <a:gd name="T6" fmla="*/ 2147483647 w 10"/>
                  <a:gd name="T7" fmla="*/ 2147483647 h 2"/>
                  <a:gd name="T8" fmla="*/ 2147483647 w 10"/>
                  <a:gd name="T9" fmla="*/ 2147483647 h 2"/>
                  <a:gd name="T10" fmla="*/ 2147483647 w 10"/>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
                    <a:moveTo>
                      <a:pt x="0" y="2"/>
                    </a:moveTo>
                    <a:lnTo>
                      <a:pt x="1" y="2"/>
                    </a:lnTo>
                    <a:lnTo>
                      <a:pt x="5" y="1"/>
                    </a:lnTo>
                    <a:lnTo>
                      <a:pt x="6" y="1"/>
                    </a:lnTo>
                    <a:lnTo>
                      <a:pt x="8" y="1"/>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09" name="Freeform 1372"/>
              <p:cNvSpPr>
                <a:spLocks/>
              </p:cNvSpPr>
              <p:nvPr/>
            </p:nvSpPr>
            <p:spPr bwMode="auto">
              <a:xfrm>
                <a:off x="3874679" y="2156900"/>
                <a:ext cx="2865" cy="5729"/>
              </a:xfrm>
              <a:custGeom>
                <a:avLst/>
                <a:gdLst>
                  <a:gd name="T0" fmla="*/ 0 w 3"/>
                  <a:gd name="T1" fmla="*/ 2147483647 h 6"/>
                  <a:gd name="T2" fmla="*/ 2147483647 w 3"/>
                  <a:gd name="T3" fmla="*/ 0 h 6"/>
                  <a:gd name="T4" fmla="*/ 2147483647 w 3"/>
                  <a:gd name="T5" fmla="*/ 0 h 6"/>
                  <a:gd name="T6" fmla="*/ 2147483647 w 3"/>
                  <a:gd name="T7" fmla="*/ 2147483647 h 6"/>
                  <a:gd name="T8" fmla="*/ 2147483647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0 w 3"/>
                  <a:gd name="T21" fmla="*/ 2147483647 h 6"/>
                  <a:gd name="T22" fmla="*/ 0 w 3"/>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6">
                    <a:moveTo>
                      <a:pt x="0" y="1"/>
                    </a:moveTo>
                    <a:lnTo>
                      <a:pt x="2" y="0"/>
                    </a:lnTo>
                    <a:lnTo>
                      <a:pt x="3" y="1"/>
                    </a:lnTo>
                    <a:lnTo>
                      <a:pt x="2" y="1"/>
                    </a:lnTo>
                    <a:lnTo>
                      <a:pt x="2" y="2"/>
                    </a:lnTo>
                    <a:lnTo>
                      <a:pt x="2" y="3"/>
                    </a:lnTo>
                    <a:lnTo>
                      <a:pt x="2" y="5"/>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0" name="Freeform 1373"/>
              <p:cNvSpPr>
                <a:spLocks/>
              </p:cNvSpPr>
              <p:nvPr/>
            </p:nvSpPr>
            <p:spPr bwMode="auto">
              <a:xfrm>
                <a:off x="3877544" y="2161674"/>
                <a:ext cx="6684" cy="4775"/>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0 h 5"/>
                  <a:gd name="T10" fmla="*/ 2147483647 w 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
                    <a:moveTo>
                      <a:pt x="0" y="3"/>
                    </a:moveTo>
                    <a:lnTo>
                      <a:pt x="0" y="5"/>
                    </a:lnTo>
                    <a:lnTo>
                      <a:pt x="2" y="3"/>
                    </a:lnTo>
                    <a:lnTo>
                      <a:pt x="3" y="1"/>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1" name="Freeform 1374"/>
              <p:cNvSpPr>
                <a:spLocks/>
              </p:cNvSpPr>
              <p:nvPr/>
            </p:nvSpPr>
            <p:spPr bwMode="auto">
              <a:xfrm>
                <a:off x="3889003" y="2157855"/>
                <a:ext cx="9549" cy="955"/>
              </a:xfrm>
              <a:custGeom>
                <a:avLst/>
                <a:gdLst>
                  <a:gd name="T0" fmla="*/ 0 w 10"/>
                  <a:gd name="T1" fmla="*/ 2147483647 h 1"/>
                  <a:gd name="T2" fmla="*/ 2147483647 w 10"/>
                  <a:gd name="T3" fmla="*/ 2147483647 h 1"/>
                  <a:gd name="T4" fmla="*/ 2147483647 w 10"/>
                  <a:gd name="T5" fmla="*/ 0 h 1"/>
                  <a:gd name="T6" fmla="*/ 2147483647 w 10"/>
                  <a:gd name="T7" fmla="*/ 0 h 1"/>
                  <a:gd name="T8" fmla="*/ 2147483647 w 10"/>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
                    <a:moveTo>
                      <a:pt x="0" y="1"/>
                    </a:moveTo>
                    <a:lnTo>
                      <a:pt x="1" y="1"/>
                    </a:lnTo>
                    <a:lnTo>
                      <a:pt x="2" y="0"/>
                    </a:lnTo>
                    <a:lnTo>
                      <a:pt x="7" y="0"/>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2" name="Freeform 1375"/>
              <p:cNvSpPr>
                <a:spLocks/>
              </p:cNvSpPr>
              <p:nvPr/>
            </p:nvSpPr>
            <p:spPr bwMode="auto">
              <a:xfrm>
                <a:off x="3905235" y="2155945"/>
                <a:ext cx="3819" cy="3819"/>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w 4"/>
                  <a:gd name="T11" fmla="*/ 2147483647 h 4"/>
                  <a:gd name="T12" fmla="*/ 2147483647 w 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1" y="4"/>
                    </a:moveTo>
                    <a:lnTo>
                      <a:pt x="3" y="3"/>
                    </a:lnTo>
                    <a:lnTo>
                      <a:pt x="3" y="2"/>
                    </a:lnTo>
                    <a:lnTo>
                      <a:pt x="1" y="1"/>
                    </a:lnTo>
                    <a:lnTo>
                      <a:pt x="0" y="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3" name="Freeform 1376"/>
              <p:cNvSpPr>
                <a:spLocks/>
              </p:cNvSpPr>
              <p:nvPr/>
            </p:nvSpPr>
            <p:spPr bwMode="auto">
              <a:xfrm>
                <a:off x="3915738" y="2156900"/>
                <a:ext cx="5729" cy="1910"/>
              </a:xfrm>
              <a:custGeom>
                <a:avLst/>
                <a:gdLst>
                  <a:gd name="T0" fmla="*/ 0 w 6"/>
                  <a:gd name="T1" fmla="*/ 0 h 2"/>
                  <a:gd name="T2" fmla="*/ 0 w 6"/>
                  <a:gd name="T3" fmla="*/ 2147483647 h 2"/>
                  <a:gd name="T4" fmla="*/ 0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
                    <a:moveTo>
                      <a:pt x="0" y="0"/>
                    </a:moveTo>
                    <a:lnTo>
                      <a:pt x="0" y="1"/>
                    </a:lnTo>
                    <a:lnTo>
                      <a:pt x="1" y="2"/>
                    </a:lnTo>
                    <a:lnTo>
                      <a:pt x="3" y="1"/>
                    </a:lnTo>
                    <a:lnTo>
                      <a:pt x="5" y="2"/>
                    </a:lnTo>
                    <a:lnTo>
                      <a:pt x="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4" name="Freeform 1377"/>
              <p:cNvSpPr>
                <a:spLocks/>
              </p:cNvSpPr>
              <p:nvPr/>
            </p:nvSpPr>
            <p:spPr bwMode="auto">
              <a:xfrm>
                <a:off x="3622597" y="2260979"/>
                <a:ext cx="9549" cy="1910"/>
              </a:xfrm>
              <a:custGeom>
                <a:avLst/>
                <a:gdLst>
                  <a:gd name="T0" fmla="*/ 0 w 10"/>
                  <a:gd name="T1" fmla="*/ 2147483647 h 2"/>
                  <a:gd name="T2" fmla="*/ 2147483647 w 10"/>
                  <a:gd name="T3" fmla="*/ 2147483647 h 2"/>
                  <a:gd name="T4" fmla="*/ 2147483647 w 10"/>
                  <a:gd name="T5" fmla="*/ 0 h 2"/>
                  <a:gd name="T6" fmla="*/ 2147483647 w 1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0" y="2"/>
                    </a:moveTo>
                    <a:lnTo>
                      <a:pt x="3" y="1"/>
                    </a:lnTo>
                    <a:lnTo>
                      <a:pt x="8" y="0"/>
                    </a:lnTo>
                    <a:lnTo>
                      <a:pt x="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5" name="Freeform 1378"/>
              <p:cNvSpPr>
                <a:spLocks/>
              </p:cNvSpPr>
              <p:nvPr/>
            </p:nvSpPr>
            <p:spPr bwMode="auto">
              <a:xfrm>
                <a:off x="3637875" y="2252386"/>
                <a:ext cx="6684" cy="4774"/>
              </a:xfrm>
              <a:custGeom>
                <a:avLst/>
                <a:gdLst>
                  <a:gd name="T0" fmla="*/ 2147483647 w 7"/>
                  <a:gd name="T1" fmla="*/ 2147483647 h 5"/>
                  <a:gd name="T2" fmla="*/ 2147483647 w 7"/>
                  <a:gd name="T3" fmla="*/ 2147483647 h 5"/>
                  <a:gd name="T4" fmla="*/ 0 w 7"/>
                  <a:gd name="T5" fmla="*/ 2147483647 h 5"/>
                  <a:gd name="T6" fmla="*/ 2147483647 w 7"/>
                  <a:gd name="T7" fmla="*/ 2147483647 h 5"/>
                  <a:gd name="T8" fmla="*/ 2147483647 w 7"/>
                  <a:gd name="T9" fmla="*/ 2147483647 h 5"/>
                  <a:gd name="T10" fmla="*/ 2147483647 w 7"/>
                  <a:gd name="T11" fmla="*/ 2147483647 h 5"/>
                  <a:gd name="T12" fmla="*/ 2147483647 w 7"/>
                  <a:gd name="T13" fmla="*/ 0 h 5"/>
                  <a:gd name="T14" fmla="*/ 2147483647 w 7"/>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5">
                    <a:moveTo>
                      <a:pt x="1" y="5"/>
                    </a:moveTo>
                    <a:lnTo>
                      <a:pt x="1" y="5"/>
                    </a:lnTo>
                    <a:lnTo>
                      <a:pt x="0" y="3"/>
                    </a:lnTo>
                    <a:lnTo>
                      <a:pt x="1" y="1"/>
                    </a:lnTo>
                    <a:lnTo>
                      <a:pt x="2" y="1"/>
                    </a:lnTo>
                    <a:lnTo>
                      <a:pt x="6" y="1"/>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6" name="Freeform 1379"/>
              <p:cNvSpPr>
                <a:spLocks/>
              </p:cNvSpPr>
              <p:nvPr/>
            </p:nvSpPr>
            <p:spPr bwMode="auto">
              <a:xfrm>
                <a:off x="3651243" y="2242837"/>
                <a:ext cx="7639" cy="477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2147483647 w 8"/>
                  <a:gd name="T13" fmla="*/ 2147483647 h 5"/>
                  <a:gd name="T14" fmla="*/ 2147483647 w 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
                    <a:moveTo>
                      <a:pt x="0" y="5"/>
                    </a:moveTo>
                    <a:lnTo>
                      <a:pt x="2" y="5"/>
                    </a:lnTo>
                    <a:lnTo>
                      <a:pt x="3" y="4"/>
                    </a:lnTo>
                    <a:lnTo>
                      <a:pt x="3" y="3"/>
                    </a:lnTo>
                    <a:lnTo>
                      <a:pt x="6" y="3"/>
                    </a:lnTo>
                    <a:lnTo>
                      <a:pt x="8" y="3"/>
                    </a:lnTo>
                    <a:lnTo>
                      <a:pt x="8" y="2"/>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7" name="Freeform 1380"/>
              <p:cNvSpPr>
                <a:spLocks/>
              </p:cNvSpPr>
              <p:nvPr/>
            </p:nvSpPr>
            <p:spPr bwMode="auto">
              <a:xfrm>
                <a:off x="3665566" y="2235198"/>
                <a:ext cx="5729" cy="4774"/>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0 h 5"/>
                  <a:gd name="T16" fmla="*/ 2147483647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5">
                    <a:moveTo>
                      <a:pt x="0" y="3"/>
                    </a:moveTo>
                    <a:lnTo>
                      <a:pt x="0" y="3"/>
                    </a:lnTo>
                    <a:lnTo>
                      <a:pt x="1" y="5"/>
                    </a:lnTo>
                    <a:lnTo>
                      <a:pt x="3" y="5"/>
                    </a:lnTo>
                    <a:lnTo>
                      <a:pt x="4" y="3"/>
                    </a:lnTo>
                    <a:lnTo>
                      <a:pt x="4" y="2"/>
                    </a:lnTo>
                    <a:lnTo>
                      <a:pt x="5" y="0"/>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8" name="Freeform 1381"/>
              <p:cNvSpPr>
                <a:spLocks/>
              </p:cNvSpPr>
              <p:nvPr/>
            </p:nvSpPr>
            <p:spPr bwMode="auto">
              <a:xfrm>
                <a:off x="3672250" y="2220875"/>
                <a:ext cx="3819" cy="8594"/>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2147483647 w 4"/>
                  <a:gd name="T13" fmla="*/ 2147483647 h 9"/>
                  <a:gd name="T14" fmla="*/ 0 w 4"/>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9">
                    <a:moveTo>
                      <a:pt x="4" y="9"/>
                    </a:moveTo>
                    <a:lnTo>
                      <a:pt x="4" y="7"/>
                    </a:lnTo>
                    <a:lnTo>
                      <a:pt x="3" y="7"/>
                    </a:lnTo>
                    <a:lnTo>
                      <a:pt x="3" y="6"/>
                    </a:lnTo>
                    <a:lnTo>
                      <a:pt x="3" y="5"/>
                    </a:lnTo>
                    <a:lnTo>
                      <a:pt x="3" y="4"/>
                    </a:lnTo>
                    <a:lnTo>
                      <a:pt x="2"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19" name="Freeform 1382"/>
              <p:cNvSpPr>
                <a:spLocks/>
              </p:cNvSpPr>
              <p:nvPr/>
            </p:nvSpPr>
            <p:spPr bwMode="auto">
              <a:xfrm>
                <a:off x="3675115" y="2208462"/>
                <a:ext cx="3819" cy="7639"/>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8">
                    <a:moveTo>
                      <a:pt x="2" y="8"/>
                    </a:moveTo>
                    <a:lnTo>
                      <a:pt x="2" y="7"/>
                    </a:lnTo>
                    <a:lnTo>
                      <a:pt x="4" y="5"/>
                    </a:lnTo>
                    <a:lnTo>
                      <a:pt x="0" y="2"/>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0" name="Freeform 1383"/>
              <p:cNvSpPr>
                <a:spLocks/>
              </p:cNvSpPr>
              <p:nvPr/>
            </p:nvSpPr>
            <p:spPr bwMode="auto">
              <a:xfrm>
                <a:off x="3676069" y="2196049"/>
                <a:ext cx="5729" cy="4775"/>
              </a:xfrm>
              <a:custGeom>
                <a:avLst/>
                <a:gdLst>
                  <a:gd name="T0" fmla="*/ 0 w 6"/>
                  <a:gd name="T1" fmla="*/ 2147483647 h 5"/>
                  <a:gd name="T2" fmla="*/ 0 w 6"/>
                  <a:gd name="T3" fmla="*/ 2147483647 h 5"/>
                  <a:gd name="T4" fmla="*/ 0 w 6"/>
                  <a:gd name="T5" fmla="*/ 2147483647 h 5"/>
                  <a:gd name="T6" fmla="*/ 0 w 6"/>
                  <a:gd name="T7" fmla="*/ 2147483647 h 5"/>
                  <a:gd name="T8" fmla="*/ 2147483647 w 6"/>
                  <a:gd name="T9" fmla="*/ 0 h 5"/>
                  <a:gd name="T10" fmla="*/ 2147483647 w 6"/>
                  <a:gd name="T11" fmla="*/ 0 h 5"/>
                  <a:gd name="T12" fmla="*/ 2147483647 w 6"/>
                  <a:gd name="T13" fmla="*/ 2147483647 h 5"/>
                  <a:gd name="T14" fmla="*/ 2147483647 w 6"/>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5">
                    <a:moveTo>
                      <a:pt x="0" y="5"/>
                    </a:moveTo>
                    <a:lnTo>
                      <a:pt x="0" y="5"/>
                    </a:lnTo>
                    <a:lnTo>
                      <a:pt x="0" y="4"/>
                    </a:lnTo>
                    <a:lnTo>
                      <a:pt x="3" y="0"/>
                    </a:lnTo>
                    <a:lnTo>
                      <a:pt x="4" y="0"/>
                    </a:lnTo>
                    <a:lnTo>
                      <a:pt x="5" y="2"/>
                    </a:lnTo>
                    <a:lnTo>
                      <a:pt x="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1" name="Freeform 1384"/>
              <p:cNvSpPr>
                <a:spLocks/>
              </p:cNvSpPr>
              <p:nvPr/>
            </p:nvSpPr>
            <p:spPr bwMode="auto">
              <a:xfrm>
                <a:off x="3682754" y="2180771"/>
                <a:ext cx="3819" cy="8594"/>
              </a:xfrm>
              <a:custGeom>
                <a:avLst/>
                <a:gdLst>
                  <a:gd name="T0" fmla="*/ 2147483647 w 4"/>
                  <a:gd name="T1" fmla="*/ 2147483647 h 9"/>
                  <a:gd name="T2" fmla="*/ 2147483647 w 4"/>
                  <a:gd name="T3" fmla="*/ 2147483647 h 9"/>
                  <a:gd name="T4" fmla="*/ 2147483647 w 4"/>
                  <a:gd name="T5" fmla="*/ 2147483647 h 9"/>
                  <a:gd name="T6" fmla="*/ 2147483647 w 4"/>
                  <a:gd name="T7" fmla="*/ 2147483647 h 9"/>
                  <a:gd name="T8" fmla="*/ 2147483647 w 4"/>
                  <a:gd name="T9" fmla="*/ 2147483647 h 9"/>
                  <a:gd name="T10" fmla="*/ 0 w 4"/>
                  <a:gd name="T11" fmla="*/ 0 h 9"/>
                  <a:gd name="T12" fmla="*/ 0 w 4"/>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2" y="9"/>
                    </a:moveTo>
                    <a:lnTo>
                      <a:pt x="2" y="8"/>
                    </a:lnTo>
                    <a:lnTo>
                      <a:pt x="3" y="7"/>
                    </a:lnTo>
                    <a:lnTo>
                      <a:pt x="4" y="5"/>
                    </a:lnTo>
                    <a:lnTo>
                      <a:pt x="2"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2" name="Freeform 1385"/>
              <p:cNvSpPr>
                <a:spLocks/>
              </p:cNvSpPr>
              <p:nvPr/>
            </p:nvSpPr>
            <p:spPr bwMode="auto">
              <a:xfrm>
                <a:off x="3680844" y="2166449"/>
                <a:ext cx="6684" cy="5729"/>
              </a:xfrm>
              <a:custGeom>
                <a:avLst/>
                <a:gdLst>
                  <a:gd name="T0" fmla="*/ 0 w 7"/>
                  <a:gd name="T1" fmla="*/ 2147483647 h 6"/>
                  <a:gd name="T2" fmla="*/ 0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0" y="6"/>
                    </a:moveTo>
                    <a:lnTo>
                      <a:pt x="0" y="6"/>
                    </a:lnTo>
                    <a:lnTo>
                      <a:pt x="1" y="4"/>
                    </a:lnTo>
                    <a:lnTo>
                      <a:pt x="2" y="4"/>
                    </a:lnTo>
                    <a:lnTo>
                      <a:pt x="5" y="2"/>
                    </a:lnTo>
                    <a:lnTo>
                      <a:pt x="6"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3" name="Freeform 1386"/>
              <p:cNvSpPr>
                <a:spLocks/>
              </p:cNvSpPr>
              <p:nvPr/>
            </p:nvSpPr>
            <p:spPr bwMode="auto">
              <a:xfrm>
                <a:off x="3681798" y="2152126"/>
                <a:ext cx="3819" cy="7639"/>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0" y="8"/>
                    </a:moveTo>
                    <a:lnTo>
                      <a:pt x="0" y="8"/>
                    </a:lnTo>
                    <a:lnTo>
                      <a:pt x="0" y="6"/>
                    </a:lnTo>
                    <a:lnTo>
                      <a:pt x="1" y="4"/>
                    </a:lnTo>
                    <a:lnTo>
                      <a:pt x="3" y="2"/>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4" name="Freeform 1387"/>
              <p:cNvSpPr>
                <a:spLocks/>
              </p:cNvSpPr>
              <p:nvPr/>
            </p:nvSpPr>
            <p:spPr bwMode="auto">
              <a:xfrm>
                <a:off x="3689437" y="2142577"/>
                <a:ext cx="7639" cy="4775"/>
              </a:xfrm>
              <a:custGeom>
                <a:avLst/>
                <a:gdLst>
                  <a:gd name="T0" fmla="*/ 0 w 8"/>
                  <a:gd name="T1" fmla="*/ 2147483647 h 5"/>
                  <a:gd name="T2" fmla="*/ 2147483647 w 8"/>
                  <a:gd name="T3" fmla="*/ 0 h 5"/>
                  <a:gd name="T4" fmla="*/ 2147483647 w 8"/>
                  <a:gd name="T5" fmla="*/ 2147483647 h 5"/>
                  <a:gd name="T6" fmla="*/ 2147483647 w 8"/>
                  <a:gd name="T7" fmla="*/ 2147483647 h 5"/>
                  <a:gd name="T8" fmla="*/ 2147483647 w 8"/>
                  <a:gd name="T9" fmla="*/ 2147483647 h 5"/>
                  <a:gd name="T10" fmla="*/ 2147483647 w 8"/>
                  <a:gd name="T11" fmla="*/ 2147483647 h 5"/>
                  <a:gd name="T12" fmla="*/ 2147483647 w 8"/>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5">
                    <a:moveTo>
                      <a:pt x="0" y="1"/>
                    </a:moveTo>
                    <a:lnTo>
                      <a:pt x="1" y="0"/>
                    </a:lnTo>
                    <a:lnTo>
                      <a:pt x="2" y="1"/>
                    </a:lnTo>
                    <a:lnTo>
                      <a:pt x="3" y="2"/>
                    </a:lnTo>
                    <a:lnTo>
                      <a:pt x="6" y="5"/>
                    </a:lnTo>
                    <a:lnTo>
                      <a:pt x="7" y="5"/>
                    </a:lnTo>
                    <a:lnTo>
                      <a:pt x="8"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5" name="Freeform 1388"/>
              <p:cNvSpPr>
                <a:spLocks/>
              </p:cNvSpPr>
              <p:nvPr/>
            </p:nvSpPr>
            <p:spPr bwMode="auto">
              <a:xfrm>
                <a:off x="3701851" y="2131119"/>
                <a:ext cx="4774" cy="7639"/>
              </a:xfrm>
              <a:custGeom>
                <a:avLst/>
                <a:gdLst>
                  <a:gd name="T0" fmla="*/ 0 w 5"/>
                  <a:gd name="T1" fmla="*/ 2147483647 h 8"/>
                  <a:gd name="T2" fmla="*/ 0 w 5"/>
                  <a:gd name="T3" fmla="*/ 2147483647 h 8"/>
                  <a:gd name="T4" fmla="*/ 2147483647 w 5"/>
                  <a:gd name="T5" fmla="*/ 2147483647 h 8"/>
                  <a:gd name="T6" fmla="*/ 2147483647 w 5"/>
                  <a:gd name="T7" fmla="*/ 2147483647 h 8"/>
                  <a:gd name="T8" fmla="*/ 2147483647 w 5"/>
                  <a:gd name="T9" fmla="*/ 2147483647 h 8"/>
                  <a:gd name="T10" fmla="*/ 2147483647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0" y="8"/>
                    </a:moveTo>
                    <a:lnTo>
                      <a:pt x="0" y="7"/>
                    </a:lnTo>
                    <a:lnTo>
                      <a:pt x="2" y="3"/>
                    </a:lnTo>
                    <a:lnTo>
                      <a:pt x="2" y="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6" name="Freeform 1389"/>
              <p:cNvSpPr>
                <a:spLocks/>
              </p:cNvSpPr>
              <p:nvPr/>
            </p:nvSpPr>
            <p:spPr bwMode="auto">
              <a:xfrm>
                <a:off x="3713309" y="2128254"/>
                <a:ext cx="5729" cy="5729"/>
              </a:xfrm>
              <a:custGeom>
                <a:avLst/>
                <a:gdLst>
                  <a:gd name="T0" fmla="*/ 0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3" y="2"/>
                    </a:lnTo>
                    <a:lnTo>
                      <a:pt x="5" y="3"/>
                    </a:lnTo>
                    <a:lnTo>
                      <a:pt x="6" y="5"/>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7" name="Freeform 1390"/>
              <p:cNvSpPr>
                <a:spLocks/>
              </p:cNvSpPr>
              <p:nvPr/>
            </p:nvSpPr>
            <p:spPr bwMode="auto">
              <a:xfrm>
                <a:off x="3723812" y="2136848"/>
                <a:ext cx="7639" cy="3819"/>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0 h 4"/>
                  <a:gd name="T10" fmla="*/ 2147483647 w 8"/>
                  <a:gd name="T11" fmla="*/ 0 h 4"/>
                  <a:gd name="T12" fmla="*/ 2147483647 w 8"/>
                  <a:gd name="T13" fmla="*/ 2147483647 h 4"/>
                  <a:gd name="T14" fmla="*/ 2147483647 w 8"/>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4">
                    <a:moveTo>
                      <a:pt x="0" y="4"/>
                    </a:moveTo>
                    <a:lnTo>
                      <a:pt x="0" y="4"/>
                    </a:lnTo>
                    <a:lnTo>
                      <a:pt x="2" y="4"/>
                    </a:lnTo>
                    <a:lnTo>
                      <a:pt x="3" y="2"/>
                    </a:lnTo>
                    <a:lnTo>
                      <a:pt x="4" y="0"/>
                    </a:lnTo>
                    <a:lnTo>
                      <a:pt x="5" y="0"/>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8" name="Freeform 1391"/>
              <p:cNvSpPr>
                <a:spLocks/>
              </p:cNvSpPr>
              <p:nvPr/>
            </p:nvSpPr>
            <p:spPr bwMode="auto">
              <a:xfrm>
                <a:off x="3740045" y="2137803"/>
                <a:ext cx="3819" cy="6684"/>
              </a:xfrm>
              <a:custGeom>
                <a:avLst/>
                <a:gdLst>
                  <a:gd name="T0" fmla="*/ 0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
                    <a:moveTo>
                      <a:pt x="0" y="0"/>
                    </a:moveTo>
                    <a:lnTo>
                      <a:pt x="3" y="1"/>
                    </a:lnTo>
                    <a:lnTo>
                      <a:pt x="3" y="3"/>
                    </a:lnTo>
                    <a:lnTo>
                      <a:pt x="2" y="4"/>
                    </a:lnTo>
                    <a:lnTo>
                      <a:pt x="3" y="6"/>
                    </a:lnTo>
                    <a:lnTo>
                      <a:pt x="4"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29" name="Freeform 1392"/>
              <p:cNvSpPr>
                <a:spLocks/>
              </p:cNvSpPr>
              <p:nvPr/>
            </p:nvSpPr>
            <p:spPr bwMode="auto">
              <a:xfrm>
                <a:off x="3752458" y="2138758"/>
                <a:ext cx="6684" cy="5729"/>
              </a:xfrm>
              <a:custGeom>
                <a:avLst/>
                <a:gdLst>
                  <a:gd name="T0" fmla="*/ 0 w 7"/>
                  <a:gd name="T1" fmla="*/ 2147483647 h 6"/>
                  <a:gd name="T2" fmla="*/ 2147483647 w 7"/>
                  <a:gd name="T3" fmla="*/ 2147483647 h 6"/>
                  <a:gd name="T4" fmla="*/ 2147483647 w 7"/>
                  <a:gd name="T5" fmla="*/ 2147483647 h 6"/>
                  <a:gd name="T6" fmla="*/ 2147483647 w 7"/>
                  <a:gd name="T7" fmla="*/ 0 h 6"/>
                  <a:gd name="T8" fmla="*/ 2147483647 w 7"/>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6"/>
                    </a:moveTo>
                    <a:lnTo>
                      <a:pt x="1" y="5"/>
                    </a:lnTo>
                    <a:lnTo>
                      <a:pt x="1" y="3"/>
                    </a:lnTo>
                    <a:lnTo>
                      <a:pt x="5" y="0"/>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0" name="Freeform 1393"/>
              <p:cNvSpPr>
                <a:spLocks/>
              </p:cNvSpPr>
              <p:nvPr/>
            </p:nvSpPr>
            <p:spPr bwMode="auto">
              <a:xfrm>
                <a:off x="3767735" y="2141622"/>
                <a:ext cx="5729" cy="5729"/>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0" y="0"/>
                    </a:moveTo>
                    <a:lnTo>
                      <a:pt x="0" y="0"/>
                    </a:lnTo>
                    <a:lnTo>
                      <a:pt x="1" y="1"/>
                    </a:lnTo>
                    <a:lnTo>
                      <a:pt x="1" y="2"/>
                    </a:lnTo>
                    <a:lnTo>
                      <a:pt x="1" y="3"/>
                    </a:lnTo>
                    <a:lnTo>
                      <a:pt x="2" y="3"/>
                    </a:lnTo>
                    <a:lnTo>
                      <a:pt x="3" y="5"/>
                    </a:lnTo>
                    <a:lnTo>
                      <a:pt x="6" y="6"/>
                    </a:lnTo>
                    <a:lnTo>
                      <a:pt x="6"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1" name="Freeform 1394"/>
              <p:cNvSpPr>
                <a:spLocks/>
              </p:cNvSpPr>
              <p:nvPr/>
            </p:nvSpPr>
            <p:spPr bwMode="auto">
              <a:xfrm>
                <a:off x="3781103" y="2148306"/>
                <a:ext cx="7639" cy="2865"/>
              </a:xfrm>
              <a:custGeom>
                <a:avLst/>
                <a:gdLst>
                  <a:gd name="T0" fmla="*/ 0 w 8"/>
                  <a:gd name="T1" fmla="*/ 2147483647 h 3"/>
                  <a:gd name="T2" fmla="*/ 2147483647 w 8"/>
                  <a:gd name="T3" fmla="*/ 2147483647 h 3"/>
                  <a:gd name="T4" fmla="*/ 2147483647 w 8"/>
                  <a:gd name="T5" fmla="*/ 2147483647 h 3"/>
                  <a:gd name="T6" fmla="*/ 2147483647 w 8"/>
                  <a:gd name="T7" fmla="*/ 2147483647 h 3"/>
                  <a:gd name="T8" fmla="*/ 2147483647 w 8"/>
                  <a:gd name="T9" fmla="*/ 2147483647 h 3"/>
                  <a:gd name="T10" fmla="*/ 2147483647 w 8"/>
                  <a:gd name="T11" fmla="*/ 0 h 3"/>
                  <a:gd name="T12" fmla="*/ 2147483647 w 8"/>
                  <a:gd name="T13" fmla="*/ 2147483647 h 3"/>
                  <a:gd name="T14" fmla="*/ 2147483647 w 8"/>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
                    <a:moveTo>
                      <a:pt x="0" y="1"/>
                    </a:moveTo>
                    <a:lnTo>
                      <a:pt x="2" y="1"/>
                    </a:lnTo>
                    <a:lnTo>
                      <a:pt x="2" y="3"/>
                    </a:lnTo>
                    <a:lnTo>
                      <a:pt x="3" y="3"/>
                    </a:lnTo>
                    <a:lnTo>
                      <a:pt x="4" y="1"/>
                    </a:lnTo>
                    <a:lnTo>
                      <a:pt x="5" y="0"/>
                    </a:lnTo>
                    <a:lnTo>
                      <a:pt x="6" y="1"/>
                    </a:lnTo>
                    <a:lnTo>
                      <a:pt x="8"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2" name="Freeform 1395"/>
              <p:cNvSpPr>
                <a:spLocks/>
              </p:cNvSpPr>
              <p:nvPr/>
            </p:nvSpPr>
            <p:spPr bwMode="auto">
              <a:xfrm>
                <a:off x="3686573" y="2184591"/>
                <a:ext cx="2864" cy="6684"/>
              </a:xfrm>
              <a:custGeom>
                <a:avLst/>
                <a:gdLst>
                  <a:gd name="T0" fmla="*/ 0 w 3"/>
                  <a:gd name="T1" fmla="*/ 2147483647 h 7"/>
                  <a:gd name="T2" fmla="*/ 2147483647 w 3"/>
                  <a:gd name="T3" fmla="*/ 0 h 7"/>
                  <a:gd name="T4" fmla="*/ 2147483647 w 3"/>
                  <a:gd name="T5" fmla="*/ 2147483647 h 7"/>
                  <a:gd name="T6" fmla="*/ 2147483647 w 3"/>
                  <a:gd name="T7" fmla="*/ 2147483647 h 7"/>
                  <a:gd name="T8" fmla="*/ 2147483647 w 3"/>
                  <a:gd name="T9" fmla="*/ 2147483647 h 7"/>
                  <a:gd name="T10" fmla="*/ 2147483647 w 3"/>
                  <a:gd name="T11" fmla="*/ 2147483647 h 7"/>
                  <a:gd name="T12" fmla="*/ 2147483647 w 3"/>
                  <a:gd name="T13" fmla="*/ 2147483647 h 7"/>
                  <a:gd name="T14" fmla="*/ 2147483647 w 3"/>
                  <a:gd name="T15" fmla="*/ 2147483647 h 7"/>
                  <a:gd name="T16" fmla="*/ 2147483647 w 3"/>
                  <a:gd name="T17" fmla="*/ 2147483647 h 7"/>
                  <a:gd name="T18" fmla="*/ 2147483647 w 3"/>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7">
                    <a:moveTo>
                      <a:pt x="0" y="1"/>
                    </a:moveTo>
                    <a:lnTo>
                      <a:pt x="1" y="0"/>
                    </a:lnTo>
                    <a:lnTo>
                      <a:pt x="1" y="1"/>
                    </a:lnTo>
                    <a:lnTo>
                      <a:pt x="1" y="3"/>
                    </a:lnTo>
                    <a:lnTo>
                      <a:pt x="1" y="4"/>
                    </a:lnTo>
                    <a:lnTo>
                      <a:pt x="1" y="5"/>
                    </a:lnTo>
                    <a:lnTo>
                      <a:pt x="3" y="5"/>
                    </a:lnTo>
                    <a:lnTo>
                      <a:pt x="1" y="6"/>
                    </a:lnTo>
                    <a:lnTo>
                      <a:pt x="1" y="7"/>
                    </a:lnTo>
                    <a:lnTo>
                      <a:pt x="3"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3" name="Freeform 1396"/>
              <p:cNvSpPr>
                <a:spLocks/>
              </p:cNvSpPr>
              <p:nvPr/>
            </p:nvSpPr>
            <p:spPr bwMode="auto">
              <a:xfrm>
                <a:off x="3691347" y="2200824"/>
                <a:ext cx="1910" cy="8593"/>
              </a:xfrm>
              <a:custGeom>
                <a:avLst/>
                <a:gdLst>
                  <a:gd name="T0" fmla="*/ 0 w 2"/>
                  <a:gd name="T1" fmla="*/ 0 h 9"/>
                  <a:gd name="T2" fmla="*/ 0 w 2"/>
                  <a:gd name="T3" fmla="*/ 0 h 9"/>
                  <a:gd name="T4" fmla="*/ 0 w 2"/>
                  <a:gd name="T5" fmla="*/ 2147483647 h 9"/>
                  <a:gd name="T6" fmla="*/ 2147483647 w 2"/>
                  <a:gd name="T7" fmla="*/ 2147483647 h 9"/>
                  <a:gd name="T8" fmla="*/ 2147483647 w 2"/>
                  <a:gd name="T9" fmla="*/ 2147483647 h 9"/>
                  <a:gd name="T10" fmla="*/ 2147483647 w 2"/>
                  <a:gd name="T11" fmla="*/ 2147483647 h 9"/>
                  <a:gd name="T12" fmla="*/ 2147483647 w 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9">
                    <a:moveTo>
                      <a:pt x="0" y="0"/>
                    </a:moveTo>
                    <a:lnTo>
                      <a:pt x="0" y="0"/>
                    </a:lnTo>
                    <a:lnTo>
                      <a:pt x="0" y="4"/>
                    </a:lnTo>
                    <a:lnTo>
                      <a:pt x="1" y="6"/>
                    </a:lnTo>
                    <a:lnTo>
                      <a:pt x="2" y="8"/>
                    </a:lnTo>
                    <a:lnTo>
                      <a:pt x="2" y="9"/>
                    </a:lnTo>
                    <a:lnTo>
                      <a:pt x="1"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4" name="Freeform 1397"/>
              <p:cNvSpPr>
                <a:spLocks/>
              </p:cNvSpPr>
              <p:nvPr/>
            </p:nvSpPr>
            <p:spPr bwMode="auto">
              <a:xfrm>
                <a:off x="3689437" y="2218965"/>
                <a:ext cx="1910" cy="7639"/>
              </a:xfrm>
              <a:custGeom>
                <a:avLst/>
                <a:gdLst>
                  <a:gd name="T0" fmla="*/ 2147483647 w 2"/>
                  <a:gd name="T1" fmla="*/ 0 h 8"/>
                  <a:gd name="T2" fmla="*/ 0 w 2"/>
                  <a:gd name="T3" fmla="*/ 0 h 8"/>
                  <a:gd name="T4" fmla="*/ 2147483647 w 2"/>
                  <a:gd name="T5" fmla="*/ 2147483647 h 8"/>
                  <a:gd name="T6" fmla="*/ 2147483647 w 2"/>
                  <a:gd name="T7" fmla="*/ 2147483647 h 8"/>
                  <a:gd name="T8" fmla="*/ 2147483647 w 2"/>
                  <a:gd name="T9" fmla="*/ 2147483647 h 8"/>
                  <a:gd name="T10" fmla="*/ 2147483647 w 2"/>
                  <a:gd name="T11" fmla="*/ 214748364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8">
                    <a:moveTo>
                      <a:pt x="1" y="0"/>
                    </a:moveTo>
                    <a:lnTo>
                      <a:pt x="0" y="0"/>
                    </a:lnTo>
                    <a:lnTo>
                      <a:pt x="1" y="1"/>
                    </a:lnTo>
                    <a:lnTo>
                      <a:pt x="2" y="2"/>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5" name="Freeform 1398"/>
              <p:cNvSpPr>
                <a:spLocks/>
              </p:cNvSpPr>
              <p:nvPr/>
            </p:nvSpPr>
            <p:spPr bwMode="auto">
              <a:xfrm>
                <a:off x="3689437" y="2234243"/>
                <a:ext cx="1910" cy="8594"/>
              </a:xfrm>
              <a:custGeom>
                <a:avLst/>
                <a:gdLst>
                  <a:gd name="T0" fmla="*/ 0 w 2"/>
                  <a:gd name="T1" fmla="*/ 0 h 9"/>
                  <a:gd name="T2" fmla="*/ 2147483647 w 2"/>
                  <a:gd name="T3" fmla="*/ 2147483647 h 9"/>
                  <a:gd name="T4" fmla="*/ 2147483647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9">
                    <a:moveTo>
                      <a:pt x="0" y="0"/>
                    </a:moveTo>
                    <a:lnTo>
                      <a:pt x="1" y="1"/>
                    </a:lnTo>
                    <a:lnTo>
                      <a:pt x="2" y="2"/>
                    </a:lnTo>
                    <a:lnTo>
                      <a:pt x="2" y="8"/>
                    </a:lnTo>
                    <a:lnTo>
                      <a:pt x="2"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6" name="Freeform 1399"/>
              <p:cNvSpPr>
                <a:spLocks/>
              </p:cNvSpPr>
              <p:nvPr/>
            </p:nvSpPr>
            <p:spPr bwMode="auto">
              <a:xfrm>
                <a:off x="3699941" y="2241882"/>
                <a:ext cx="7639" cy="2865"/>
              </a:xfrm>
              <a:custGeom>
                <a:avLst/>
                <a:gdLst>
                  <a:gd name="T0" fmla="*/ 0 w 8"/>
                  <a:gd name="T1" fmla="*/ 2147483647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2147483647 h 3"/>
                  <a:gd name="T14" fmla="*/ 2147483647 w 8"/>
                  <a:gd name="T15" fmla="*/ 2147483647 h 3"/>
                  <a:gd name="T16" fmla="*/ 2147483647 w 8"/>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3">
                    <a:moveTo>
                      <a:pt x="0" y="1"/>
                    </a:moveTo>
                    <a:lnTo>
                      <a:pt x="1" y="0"/>
                    </a:lnTo>
                    <a:lnTo>
                      <a:pt x="2" y="0"/>
                    </a:lnTo>
                    <a:lnTo>
                      <a:pt x="3" y="0"/>
                    </a:lnTo>
                    <a:lnTo>
                      <a:pt x="4" y="1"/>
                    </a:lnTo>
                    <a:lnTo>
                      <a:pt x="6" y="1"/>
                    </a:lnTo>
                    <a:lnTo>
                      <a:pt x="7" y="1"/>
                    </a:lnTo>
                    <a:lnTo>
                      <a:pt x="8" y="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7" name="Freeform 1400"/>
              <p:cNvSpPr>
                <a:spLocks/>
              </p:cNvSpPr>
              <p:nvPr/>
            </p:nvSpPr>
            <p:spPr bwMode="auto">
              <a:xfrm>
                <a:off x="3708534" y="2253340"/>
                <a:ext cx="2865" cy="8594"/>
              </a:xfrm>
              <a:custGeom>
                <a:avLst/>
                <a:gdLst>
                  <a:gd name="T0" fmla="*/ 0 w 3"/>
                  <a:gd name="T1" fmla="*/ 0 h 9"/>
                  <a:gd name="T2" fmla="*/ 2147483647 w 3"/>
                  <a:gd name="T3" fmla="*/ 2147483647 h 9"/>
                  <a:gd name="T4" fmla="*/ 2147483647 w 3"/>
                  <a:gd name="T5" fmla="*/ 2147483647 h 9"/>
                  <a:gd name="T6" fmla="*/ 2147483647 w 3"/>
                  <a:gd name="T7" fmla="*/ 2147483647 h 9"/>
                  <a:gd name="T8" fmla="*/ 2147483647 w 3"/>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0"/>
                    </a:moveTo>
                    <a:lnTo>
                      <a:pt x="2" y="4"/>
                    </a:lnTo>
                    <a:lnTo>
                      <a:pt x="3" y="6"/>
                    </a:lnTo>
                    <a:lnTo>
                      <a:pt x="3"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8" name="Freeform 1401"/>
              <p:cNvSpPr>
                <a:spLocks/>
              </p:cNvSpPr>
              <p:nvPr/>
            </p:nvSpPr>
            <p:spPr bwMode="auto">
              <a:xfrm>
                <a:off x="3718083" y="2267663"/>
                <a:ext cx="8594" cy="955"/>
              </a:xfrm>
              <a:custGeom>
                <a:avLst/>
                <a:gdLst>
                  <a:gd name="T0" fmla="*/ 0 w 9"/>
                  <a:gd name="T1" fmla="*/ 0 h 1"/>
                  <a:gd name="T2" fmla="*/ 2147483647 w 9"/>
                  <a:gd name="T3" fmla="*/ 0 h 1"/>
                  <a:gd name="T4" fmla="*/ 2147483647 w 9"/>
                  <a:gd name="T5" fmla="*/ 2147483647 h 1"/>
                  <a:gd name="T6" fmla="*/ 2147483647 w 9"/>
                  <a:gd name="T7" fmla="*/ 2147483647 h 1"/>
                  <a:gd name="T8" fmla="*/ 2147483647 w 9"/>
                  <a:gd name="T9" fmla="*/ 0 h 1"/>
                  <a:gd name="T10" fmla="*/ 2147483647 w 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
                    <a:moveTo>
                      <a:pt x="0" y="0"/>
                    </a:moveTo>
                    <a:lnTo>
                      <a:pt x="4" y="0"/>
                    </a:lnTo>
                    <a:lnTo>
                      <a:pt x="6" y="1"/>
                    </a:lnTo>
                    <a:lnTo>
                      <a:pt x="8"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39" name="Freeform 1402"/>
              <p:cNvSpPr>
                <a:spLocks/>
              </p:cNvSpPr>
              <p:nvPr/>
            </p:nvSpPr>
            <p:spPr bwMode="auto">
              <a:xfrm>
                <a:off x="3728587" y="2252386"/>
                <a:ext cx="2864" cy="8593"/>
              </a:xfrm>
              <a:custGeom>
                <a:avLst/>
                <a:gdLst>
                  <a:gd name="T0" fmla="*/ 2147483647 w 3"/>
                  <a:gd name="T1" fmla="*/ 2147483647 h 9"/>
                  <a:gd name="T2" fmla="*/ 2147483647 w 3"/>
                  <a:gd name="T3" fmla="*/ 2147483647 h 9"/>
                  <a:gd name="T4" fmla="*/ 2147483647 w 3"/>
                  <a:gd name="T5" fmla="*/ 2147483647 h 9"/>
                  <a:gd name="T6" fmla="*/ 2147483647 w 3"/>
                  <a:gd name="T7" fmla="*/ 2147483647 h 9"/>
                  <a:gd name="T8" fmla="*/ 0 w 3"/>
                  <a:gd name="T9" fmla="*/ 0 h 9"/>
                  <a:gd name="T10" fmla="*/ 0 w 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3" y="9"/>
                    </a:moveTo>
                    <a:lnTo>
                      <a:pt x="3" y="9"/>
                    </a:lnTo>
                    <a:lnTo>
                      <a:pt x="3" y="7"/>
                    </a:lnTo>
                    <a:lnTo>
                      <a:pt x="1" y="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0" name="Freeform 1403"/>
              <p:cNvSpPr>
                <a:spLocks/>
              </p:cNvSpPr>
              <p:nvPr/>
            </p:nvSpPr>
            <p:spPr bwMode="auto">
              <a:xfrm>
                <a:off x="3729541" y="2235198"/>
                <a:ext cx="1910" cy="7639"/>
              </a:xfrm>
              <a:custGeom>
                <a:avLst/>
                <a:gdLst>
                  <a:gd name="T0" fmla="*/ 0 w 2"/>
                  <a:gd name="T1" fmla="*/ 2147483647 h 8"/>
                  <a:gd name="T2" fmla="*/ 0 w 2"/>
                  <a:gd name="T3" fmla="*/ 2147483647 h 8"/>
                  <a:gd name="T4" fmla="*/ 0 w 2"/>
                  <a:gd name="T5" fmla="*/ 2147483647 h 8"/>
                  <a:gd name="T6" fmla="*/ 2147483647 w 2"/>
                  <a:gd name="T7" fmla="*/ 2147483647 h 8"/>
                  <a:gd name="T8" fmla="*/ 2147483647 w 2"/>
                  <a:gd name="T9" fmla="*/ 2147483647 h 8"/>
                  <a:gd name="T10" fmla="*/ 2147483647 w 2"/>
                  <a:gd name="T11" fmla="*/ 2147483647 h 8"/>
                  <a:gd name="T12" fmla="*/ 2147483647 w 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8">
                    <a:moveTo>
                      <a:pt x="0" y="8"/>
                    </a:moveTo>
                    <a:lnTo>
                      <a:pt x="0" y="8"/>
                    </a:lnTo>
                    <a:lnTo>
                      <a:pt x="0" y="7"/>
                    </a:lnTo>
                    <a:lnTo>
                      <a:pt x="2" y="6"/>
                    </a:lnTo>
                    <a:lnTo>
                      <a:pt x="2" y="5"/>
                    </a:lnTo>
                    <a:lnTo>
                      <a:pt x="2" y="1"/>
                    </a:lnTo>
                    <a:lnTo>
                      <a:pt x="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1" name="Freeform 1404"/>
              <p:cNvSpPr>
                <a:spLocks/>
              </p:cNvSpPr>
              <p:nvPr/>
            </p:nvSpPr>
            <p:spPr bwMode="auto">
              <a:xfrm>
                <a:off x="3733361" y="2220875"/>
                <a:ext cx="6684" cy="4775"/>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0 h 5"/>
                  <a:gd name="T10" fmla="*/ 2147483647 w 7"/>
                  <a:gd name="T11" fmla="*/ 0 h 5"/>
                  <a:gd name="T12" fmla="*/ 2147483647 w 7"/>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0" y="5"/>
                    </a:moveTo>
                    <a:lnTo>
                      <a:pt x="0" y="5"/>
                    </a:lnTo>
                    <a:lnTo>
                      <a:pt x="1" y="3"/>
                    </a:lnTo>
                    <a:lnTo>
                      <a:pt x="3" y="1"/>
                    </a:lnTo>
                    <a:lnTo>
                      <a:pt x="4" y="0"/>
                    </a:lnTo>
                    <a:lnTo>
                      <a:pt x="6" y="0"/>
                    </a:lnTo>
                    <a:lnTo>
                      <a:pt x="7" y="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2" name="Freeform 1405"/>
              <p:cNvSpPr>
                <a:spLocks/>
              </p:cNvSpPr>
              <p:nvPr/>
            </p:nvSpPr>
            <p:spPr bwMode="auto">
              <a:xfrm>
                <a:off x="3743864" y="2229469"/>
                <a:ext cx="8593" cy="1910"/>
              </a:xfrm>
              <a:custGeom>
                <a:avLst/>
                <a:gdLst>
                  <a:gd name="T0" fmla="*/ 0 w 9"/>
                  <a:gd name="T1" fmla="*/ 2147483647 h 2"/>
                  <a:gd name="T2" fmla="*/ 2147483647 w 9"/>
                  <a:gd name="T3" fmla="*/ 0 h 2"/>
                  <a:gd name="T4" fmla="*/ 2147483647 w 9"/>
                  <a:gd name="T5" fmla="*/ 0 h 2"/>
                  <a:gd name="T6" fmla="*/ 2147483647 w 9"/>
                  <a:gd name="T7" fmla="*/ 0 h 2"/>
                  <a:gd name="T8" fmla="*/ 2147483647 w 9"/>
                  <a:gd name="T9" fmla="*/ 2147483647 h 2"/>
                  <a:gd name="T10" fmla="*/ 2147483647 w 9"/>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1"/>
                    </a:moveTo>
                    <a:lnTo>
                      <a:pt x="1" y="0"/>
                    </a:lnTo>
                    <a:lnTo>
                      <a:pt x="5" y="0"/>
                    </a:lnTo>
                    <a:lnTo>
                      <a:pt x="7" y="0"/>
                    </a:lnTo>
                    <a:lnTo>
                      <a:pt x="7" y="1"/>
                    </a:lnTo>
                    <a:lnTo>
                      <a:pt x="9"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3" name="Freeform 1406"/>
              <p:cNvSpPr>
                <a:spLocks/>
              </p:cNvSpPr>
              <p:nvPr/>
            </p:nvSpPr>
            <p:spPr bwMode="auto">
              <a:xfrm>
                <a:off x="3757232" y="2234243"/>
                <a:ext cx="8593" cy="955"/>
              </a:xfrm>
              <a:custGeom>
                <a:avLst/>
                <a:gdLst>
                  <a:gd name="T0" fmla="*/ 0 w 9"/>
                  <a:gd name="T1" fmla="*/ 2147483647 h 1"/>
                  <a:gd name="T2" fmla="*/ 2147483647 w 9"/>
                  <a:gd name="T3" fmla="*/ 2147483647 h 1"/>
                  <a:gd name="T4" fmla="*/ 2147483647 w 9"/>
                  <a:gd name="T5" fmla="*/ 0 h 1"/>
                  <a:gd name="T6" fmla="*/ 2147483647 w 9"/>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
                    <a:moveTo>
                      <a:pt x="0" y="1"/>
                    </a:moveTo>
                    <a:lnTo>
                      <a:pt x="2" y="1"/>
                    </a:lnTo>
                    <a:lnTo>
                      <a:pt x="7" y="0"/>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4" name="Freeform 1407"/>
              <p:cNvSpPr>
                <a:spLocks/>
              </p:cNvSpPr>
              <p:nvPr/>
            </p:nvSpPr>
            <p:spPr bwMode="auto">
              <a:xfrm>
                <a:off x="3774420" y="2230424"/>
                <a:ext cx="8593" cy="955"/>
              </a:xfrm>
              <a:custGeom>
                <a:avLst/>
                <a:gdLst>
                  <a:gd name="T0" fmla="*/ 0 w 9"/>
                  <a:gd name="T1" fmla="*/ 2147483647 h 1"/>
                  <a:gd name="T2" fmla="*/ 2147483647 w 9"/>
                  <a:gd name="T3" fmla="*/ 2147483647 h 1"/>
                  <a:gd name="T4" fmla="*/ 2147483647 w 9"/>
                  <a:gd name="T5" fmla="*/ 0 h 1"/>
                  <a:gd name="T6" fmla="*/ 2147483647 w 9"/>
                  <a:gd name="T7" fmla="*/ 0 h 1"/>
                  <a:gd name="T8" fmla="*/ 2147483647 w 9"/>
                  <a:gd name="T9" fmla="*/ 2147483647 h 1"/>
                  <a:gd name="T10" fmla="*/ 2147483647 w 9"/>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
                    <a:moveTo>
                      <a:pt x="0" y="1"/>
                    </a:moveTo>
                    <a:lnTo>
                      <a:pt x="1" y="1"/>
                    </a:lnTo>
                    <a:lnTo>
                      <a:pt x="4" y="0"/>
                    </a:lnTo>
                    <a:lnTo>
                      <a:pt x="5" y="0"/>
                    </a:lnTo>
                    <a:lnTo>
                      <a:pt x="6" y="1"/>
                    </a:lnTo>
                    <a:lnTo>
                      <a:pt x="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145" name="円/楕円 1144"/>
              <p:cNvSpPr/>
              <p:nvPr/>
            </p:nvSpPr>
            <p:spPr bwMode="auto">
              <a:xfrm>
                <a:off x="4098522" y="1307011"/>
                <a:ext cx="26335"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46" name="円/楕円 1145"/>
              <p:cNvSpPr/>
              <p:nvPr/>
            </p:nvSpPr>
            <p:spPr bwMode="auto">
              <a:xfrm>
                <a:off x="4095424" y="134573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47" name="円/楕円 1146"/>
              <p:cNvSpPr/>
              <p:nvPr/>
            </p:nvSpPr>
            <p:spPr bwMode="auto">
              <a:xfrm>
                <a:off x="3925023" y="1562587"/>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48" name="円/楕円 1147"/>
              <p:cNvSpPr/>
              <p:nvPr/>
            </p:nvSpPr>
            <p:spPr bwMode="auto">
              <a:xfrm>
                <a:off x="3909532" y="1386007"/>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49" name="円/楕円 1148"/>
              <p:cNvSpPr/>
              <p:nvPr/>
            </p:nvSpPr>
            <p:spPr bwMode="auto">
              <a:xfrm>
                <a:off x="3996282" y="1601311"/>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0" name="円/楕円 1149"/>
              <p:cNvSpPr/>
              <p:nvPr/>
            </p:nvSpPr>
            <p:spPr bwMode="auto">
              <a:xfrm>
                <a:off x="4083031" y="147894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1" name="円/楕円 1150"/>
              <p:cNvSpPr/>
              <p:nvPr/>
            </p:nvSpPr>
            <p:spPr bwMode="auto">
              <a:xfrm>
                <a:off x="4019519" y="1859985"/>
                <a:ext cx="27884"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2" name="円/楕円 1151"/>
              <p:cNvSpPr/>
              <p:nvPr/>
            </p:nvSpPr>
            <p:spPr bwMode="auto">
              <a:xfrm>
                <a:off x="3889394" y="1816615"/>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3" name="円/楕円 1152"/>
              <p:cNvSpPr/>
              <p:nvPr/>
            </p:nvSpPr>
            <p:spPr bwMode="auto">
              <a:xfrm>
                <a:off x="3880100" y="1852241"/>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4" name="円/楕円 1153"/>
              <p:cNvSpPr/>
              <p:nvPr/>
            </p:nvSpPr>
            <p:spPr bwMode="auto">
              <a:xfrm>
                <a:off x="3966849" y="1667916"/>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5" name="円/楕円 1154"/>
              <p:cNvSpPr/>
              <p:nvPr/>
            </p:nvSpPr>
            <p:spPr bwMode="auto">
              <a:xfrm>
                <a:off x="3940514" y="1760853"/>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6" name="円/楕円 1155"/>
              <p:cNvSpPr/>
              <p:nvPr/>
            </p:nvSpPr>
            <p:spPr bwMode="auto">
              <a:xfrm>
                <a:off x="3982340" y="1688052"/>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7" name="円/楕円 1156"/>
              <p:cNvSpPr/>
              <p:nvPr/>
            </p:nvSpPr>
            <p:spPr bwMode="auto">
              <a:xfrm>
                <a:off x="4064442" y="1835202"/>
                <a:ext cx="26335"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8" name="円/楕円 1157"/>
              <p:cNvSpPr/>
              <p:nvPr/>
            </p:nvSpPr>
            <p:spPr bwMode="auto">
              <a:xfrm>
                <a:off x="3986987" y="1886318"/>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59" name="円/楕円 1158"/>
              <p:cNvSpPr/>
              <p:nvPr/>
            </p:nvSpPr>
            <p:spPr bwMode="auto">
              <a:xfrm>
                <a:off x="4021067" y="1750010"/>
                <a:ext cx="26335"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0" name="円/楕円 1159"/>
              <p:cNvSpPr/>
              <p:nvPr/>
            </p:nvSpPr>
            <p:spPr bwMode="auto">
              <a:xfrm>
                <a:off x="4047403" y="1705090"/>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1" name="円/楕円 1160"/>
              <p:cNvSpPr/>
              <p:nvPr/>
            </p:nvSpPr>
            <p:spPr bwMode="auto">
              <a:xfrm>
                <a:off x="3909532" y="2027272"/>
                <a:ext cx="26335"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2" name="円/楕円 1161"/>
              <p:cNvSpPr/>
              <p:nvPr/>
            </p:nvSpPr>
            <p:spPr bwMode="auto">
              <a:xfrm>
                <a:off x="3931219" y="2214695"/>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3" name="円/楕円 1162"/>
              <p:cNvSpPr/>
              <p:nvPr/>
            </p:nvSpPr>
            <p:spPr bwMode="auto">
              <a:xfrm>
                <a:off x="3957555" y="224567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4" name="円/楕円 1163"/>
              <p:cNvSpPr/>
              <p:nvPr/>
            </p:nvSpPr>
            <p:spPr bwMode="auto">
              <a:xfrm>
                <a:off x="3935867" y="2236381"/>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5" name="円/楕円 1164"/>
              <p:cNvSpPr/>
              <p:nvPr/>
            </p:nvSpPr>
            <p:spPr bwMode="auto">
              <a:xfrm>
                <a:off x="3852216" y="2061349"/>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6" name="円/楕円 1165"/>
              <p:cNvSpPr/>
              <p:nvPr/>
            </p:nvSpPr>
            <p:spPr bwMode="auto">
              <a:xfrm>
                <a:off x="3830528" y="2110915"/>
                <a:ext cx="2633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7" name="円/楕円 1166"/>
              <p:cNvSpPr/>
              <p:nvPr/>
            </p:nvSpPr>
            <p:spPr bwMode="auto">
              <a:xfrm>
                <a:off x="3963751" y="2214695"/>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8" name="円/楕円 1167"/>
              <p:cNvSpPr/>
              <p:nvPr/>
            </p:nvSpPr>
            <p:spPr bwMode="auto">
              <a:xfrm>
                <a:off x="3951358" y="2211598"/>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69" name="円/楕円 1168"/>
              <p:cNvSpPr/>
              <p:nvPr/>
            </p:nvSpPr>
            <p:spPr bwMode="auto">
              <a:xfrm>
                <a:off x="3457194" y="1977706"/>
                <a:ext cx="27884"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0" name="円/楕円 1169"/>
              <p:cNvSpPr/>
              <p:nvPr/>
            </p:nvSpPr>
            <p:spPr bwMode="auto">
              <a:xfrm>
                <a:off x="3450998" y="2010234"/>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1" name="円/楕円 1170"/>
              <p:cNvSpPr/>
              <p:nvPr/>
            </p:nvSpPr>
            <p:spPr bwMode="auto">
              <a:xfrm>
                <a:off x="3433958" y="2045859"/>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2" name="円/楕円 1171"/>
              <p:cNvSpPr/>
              <p:nvPr/>
            </p:nvSpPr>
            <p:spPr bwMode="auto">
              <a:xfrm>
                <a:off x="3520708" y="1856887"/>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3" name="円/楕円 1172"/>
              <p:cNvSpPr/>
              <p:nvPr/>
            </p:nvSpPr>
            <p:spPr bwMode="auto">
              <a:xfrm>
                <a:off x="3565631" y="1952922"/>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4" name="円/楕円 1173"/>
              <p:cNvSpPr/>
              <p:nvPr/>
            </p:nvSpPr>
            <p:spPr bwMode="auto">
              <a:xfrm>
                <a:off x="3494373" y="1971510"/>
                <a:ext cx="26335"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5" name="円/楕円 1174"/>
              <p:cNvSpPr/>
              <p:nvPr/>
            </p:nvSpPr>
            <p:spPr bwMode="auto">
              <a:xfrm>
                <a:off x="3399878" y="209852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6" name="円/楕円 1175"/>
              <p:cNvSpPr/>
              <p:nvPr/>
            </p:nvSpPr>
            <p:spPr bwMode="auto">
              <a:xfrm>
                <a:off x="3262008" y="2453234"/>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7" name="円/楕円 1176"/>
              <p:cNvSpPr/>
              <p:nvPr/>
            </p:nvSpPr>
            <p:spPr bwMode="auto">
              <a:xfrm>
                <a:off x="3257361" y="232002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8" name="円/楕円 1177"/>
              <p:cNvSpPr/>
              <p:nvPr/>
            </p:nvSpPr>
            <p:spPr bwMode="auto">
              <a:xfrm>
                <a:off x="3274400" y="2385080"/>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79" name="円/楕円 1178"/>
              <p:cNvSpPr/>
              <p:nvPr/>
            </p:nvSpPr>
            <p:spPr bwMode="auto">
              <a:xfrm>
                <a:off x="3266655" y="2433097"/>
                <a:ext cx="26334"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0" name="円/楕円 1179"/>
              <p:cNvSpPr/>
              <p:nvPr/>
            </p:nvSpPr>
            <p:spPr bwMode="auto">
              <a:xfrm>
                <a:off x="3292990" y="2354101"/>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1" name="円/楕円 1180"/>
              <p:cNvSpPr/>
              <p:nvPr/>
            </p:nvSpPr>
            <p:spPr bwMode="auto">
              <a:xfrm>
                <a:off x="3229477" y="2168227"/>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2" name="円/楕円 1181"/>
              <p:cNvSpPr/>
              <p:nvPr/>
            </p:nvSpPr>
            <p:spPr bwMode="auto">
              <a:xfrm>
                <a:off x="3235673" y="2292143"/>
                <a:ext cx="2633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3" name="円/楕円 1182"/>
              <p:cNvSpPr/>
              <p:nvPr/>
            </p:nvSpPr>
            <p:spPr bwMode="auto">
              <a:xfrm>
                <a:off x="3200044" y="2287496"/>
                <a:ext cx="27884"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4" name="円/楕円 1183"/>
              <p:cNvSpPr/>
              <p:nvPr/>
            </p:nvSpPr>
            <p:spPr bwMode="auto">
              <a:xfrm>
                <a:off x="2749255" y="2425353"/>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5" name="円/楕円 1184"/>
              <p:cNvSpPr/>
              <p:nvPr/>
            </p:nvSpPr>
            <p:spPr bwMode="auto">
              <a:xfrm>
                <a:off x="2758550" y="2368041"/>
                <a:ext cx="2633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6" name="円/楕円 1185"/>
              <p:cNvSpPr/>
              <p:nvPr/>
            </p:nvSpPr>
            <p:spPr bwMode="auto">
              <a:xfrm>
                <a:off x="2894871" y="2634460"/>
                <a:ext cx="2633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7" name="円/楕円 1186"/>
              <p:cNvSpPr/>
              <p:nvPr/>
            </p:nvSpPr>
            <p:spPr bwMode="auto">
              <a:xfrm>
                <a:off x="2667153" y="2447038"/>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8" name="円/楕円 1187"/>
              <p:cNvSpPr/>
              <p:nvPr/>
            </p:nvSpPr>
            <p:spPr bwMode="auto">
              <a:xfrm>
                <a:off x="2866987" y="2273556"/>
                <a:ext cx="2633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89" name="円/楕円 1188"/>
              <p:cNvSpPr/>
              <p:nvPr/>
            </p:nvSpPr>
            <p:spPr bwMode="auto">
              <a:xfrm>
                <a:off x="2772491" y="2383530"/>
                <a:ext cx="26335"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0" name="円/楕円 1189"/>
              <p:cNvSpPr/>
              <p:nvPr/>
            </p:nvSpPr>
            <p:spPr bwMode="auto">
              <a:xfrm>
                <a:off x="2846848" y="2383530"/>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1" name="円/楕円 1190"/>
              <p:cNvSpPr/>
              <p:nvPr/>
            </p:nvSpPr>
            <p:spPr bwMode="auto">
              <a:xfrm>
                <a:off x="2857693" y="2332416"/>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2" name="円/楕円 1191"/>
              <p:cNvSpPr/>
              <p:nvPr/>
            </p:nvSpPr>
            <p:spPr bwMode="auto">
              <a:xfrm>
                <a:off x="2865438" y="2394374"/>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3" name="円/楕円 1192"/>
              <p:cNvSpPr/>
              <p:nvPr/>
            </p:nvSpPr>
            <p:spPr bwMode="auto">
              <a:xfrm>
                <a:off x="2887125" y="2381982"/>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4" name="円/楕円 1193"/>
              <p:cNvSpPr/>
              <p:nvPr/>
            </p:nvSpPr>
            <p:spPr bwMode="auto">
              <a:xfrm>
                <a:off x="2893321" y="2402118"/>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5" name="円/楕円 1194"/>
              <p:cNvSpPr/>
              <p:nvPr/>
            </p:nvSpPr>
            <p:spPr bwMode="auto">
              <a:xfrm>
                <a:off x="2657858" y="2792453"/>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6" name="円/楕円 1195"/>
              <p:cNvSpPr/>
              <p:nvPr/>
            </p:nvSpPr>
            <p:spPr bwMode="auto">
              <a:xfrm>
                <a:off x="2595894" y="2713457"/>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7" name="円/楕円 1196"/>
              <p:cNvSpPr/>
              <p:nvPr/>
            </p:nvSpPr>
            <p:spPr bwMode="auto">
              <a:xfrm>
                <a:off x="2622229" y="2761474"/>
                <a:ext cx="27884" cy="26333"/>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8" name="円/楕円 1197"/>
              <p:cNvSpPr/>
              <p:nvPr/>
            </p:nvSpPr>
            <p:spPr bwMode="auto">
              <a:xfrm>
                <a:off x="2585051" y="2694870"/>
                <a:ext cx="27884" cy="26332"/>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199" name="円/楕円 1198"/>
              <p:cNvSpPr/>
              <p:nvPr/>
            </p:nvSpPr>
            <p:spPr bwMode="auto">
              <a:xfrm>
                <a:off x="2414649" y="2574052"/>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0" name="円/楕円 1199"/>
              <p:cNvSpPr/>
              <p:nvPr/>
            </p:nvSpPr>
            <p:spPr bwMode="auto">
              <a:xfrm>
                <a:off x="2657858" y="2835824"/>
                <a:ext cx="26335"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1" name="円/楕円 1200"/>
              <p:cNvSpPr/>
              <p:nvPr/>
            </p:nvSpPr>
            <p:spPr bwMode="auto">
              <a:xfrm>
                <a:off x="2629974" y="2811041"/>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2" name="円/楕円 1201"/>
              <p:cNvSpPr/>
              <p:nvPr/>
            </p:nvSpPr>
            <p:spPr bwMode="auto">
              <a:xfrm>
                <a:off x="2557167" y="2879194"/>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3" name="円/楕円 1202"/>
              <p:cNvSpPr/>
              <p:nvPr/>
            </p:nvSpPr>
            <p:spPr bwMode="auto">
              <a:xfrm>
                <a:off x="2544774" y="2848215"/>
                <a:ext cx="27884" cy="27881"/>
              </a:xfrm>
              <a:prstGeom prst="ellipse">
                <a:avLst/>
              </a:prstGeom>
              <a:solidFill>
                <a:sysClr val="windowText" lastClr="000000"/>
              </a:solidFill>
              <a:ln w="317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4" name="ひし形 1203"/>
              <p:cNvSpPr/>
              <p:nvPr/>
            </p:nvSpPr>
            <p:spPr bwMode="auto">
              <a:xfrm>
                <a:off x="4071857" y="146753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5" name="ひし形 1204"/>
              <p:cNvSpPr/>
              <p:nvPr/>
            </p:nvSpPr>
            <p:spPr bwMode="auto">
              <a:xfrm>
                <a:off x="4084338" y="1336201"/>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6" name="ひし形 1205"/>
              <p:cNvSpPr/>
              <p:nvPr/>
            </p:nvSpPr>
            <p:spPr bwMode="auto">
              <a:xfrm>
                <a:off x="4088294" y="129529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7" name="ひし形 1206"/>
              <p:cNvSpPr/>
              <p:nvPr/>
            </p:nvSpPr>
            <p:spPr bwMode="auto">
              <a:xfrm>
                <a:off x="3900187" y="1376348"/>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8" name="ひし形 1207"/>
              <p:cNvSpPr/>
              <p:nvPr/>
            </p:nvSpPr>
            <p:spPr bwMode="auto">
              <a:xfrm>
                <a:off x="3423519" y="203422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09" name="ひし形 1208"/>
              <p:cNvSpPr/>
              <p:nvPr/>
            </p:nvSpPr>
            <p:spPr bwMode="auto">
              <a:xfrm>
                <a:off x="3447162" y="1966428"/>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0" name="ひし形 1209"/>
              <p:cNvSpPr/>
              <p:nvPr/>
            </p:nvSpPr>
            <p:spPr bwMode="auto">
              <a:xfrm>
                <a:off x="3914510" y="155206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1" name="ひし形 1210"/>
              <p:cNvSpPr/>
              <p:nvPr/>
            </p:nvSpPr>
            <p:spPr bwMode="auto">
              <a:xfrm>
                <a:off x="3481525" y="1956857"/>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2" name="ひし形 1211"/>
              <p:cNvSpPr/>
              <p:nvPr/>
            </p:nvSpPr>
            <p:spPr bwMode="auto">
              <a:xfrm>
                <a:off x="3440561" y="199652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3" name="ひし形 1212"/>
              <p:cNvSpPr/>
              <p:nvPr/>
            </p:nvSpPr>
            <p:spPr bwMode="auto">
              <a:xfrm>
                <a:off x="3877885" y="1801738"/>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4" name="ひし形 1213"/>
              <p:cNvSpPr/>
              <p:nvPr/>
            </p:nvSpPr>
            <p:spPr bwMode="auto">
              <a:xfrm>
                <a:off x="3869632" y="184181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5" name="ひし形 1214"/>
              <p:cNvSpPr/>
              <p:nvPr/>
            </p:nvSpPr>
            <p:spPr bwMode="auto">
              <a:xfrm>
                <a:off x="4055147" y="182461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6" name="ひし形 1215"/>
              <p:cNvSpPr/>
              <p:nvPr/>
            </p:nvSpPr>
            <p:spPr bwMode="auto">
              <a:xfrm>
                <a:off x="3511304" y="1843752"/>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7" name="ひし形 1216"/>
              <p:cNvSpPr/>
              <p:nvPr/>
            </p:nvSpPr>
            <p:spPr bwMode="auto">
              <a:xfrm>
                <a:off x="3974961" y="1876086"/>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8" name="ひし形 1217"/>
              <p:cNvSpPr/>
              <p:nvPr/>
            </p:nvSpPr>
            <p:spPr bwMode="auto">
              <a:xfrm>
                <a:off x="4009996" y="1847527"/>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19" name="ひし形 1218"/>
              <p:cNvSpPr/>
              <p:nvPr/>
            </p:nvSpPr>
            <p:spPr bwMode="auto">
              <a:xfrm>
                <a:off x="4012314" y="173726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0" name="ひし形 1219"/>
              <p:cNvSpPr/>
              <p:nvPr/>
            </p:nvSpPr>
            <p:spPr bwMode="auto">
              <a:xfrm>
                <a:off x="4037686" y="1694304"/>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1" name="ひし形 1220"/>
              <p:cNvSpPr/>
              <p:nvPr/>
            </p:nvSpPr>
            <p:spPr bwMode="auto">
              <a:xfrm>
                <a:off x="3974363" y="167707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2" name="ひし形 1221"/>
              <p:cNvSpPr/>
              <p:nvPr/>
            </p:nvSpPr>
            <p:spPr bwMode="auto">
              <a:xfrm>
                <a:off x="3957001" y="165610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3" name="ひし形 1222"/>
              <p:cNvSpPr/>
              <p:nvPr/>
            </p:nvSpPr>
            <p:spPr bwMode="auto">
              <a:xfrm>
                <a:off x="3985306" y="158721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4" name="ひし形 1223"/>
              <p:cNvSpPr/>
              <p:nvPr/>
            </p:nvSpPr>
            <p:spPr bwMode="auto">
              <a:xfrm>
                <a:off x="2644347" y="2821025"/>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5" name="ひし形 1224"/>
              <p:cNvSpPr/>
              <p:nvPr/>
            </p:nvSpPr>
            <p:spPr bwMode="auto">
              <a:xfrm>
                <a:off x="3389341" y="208769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6" name="ひし形 1225"/>
              <p:cNvSpPr/>
              <p:nvPr/>
            </p:nvSpPr>
            <p:spPr bwMode="auto">
              <a:xfrm>
                <a:off x="3920854" y="2228036"/>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7" name="ひし形 1226"/>
              <p:cNvSpPr/>
              <p:nvPr/>
            </p:nvSpPr>
            <p:spPr bwMode="auto">
              <a:xfrm>
                <a:off x="3949118" y="2230446"/>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8" name="ひし形 1227"/>
              <p:cNvSpPr/>
              <p:nvPr/>
            </p:nvSpPr>
            <p:spPr bwMode="auto">
              <a:xfrm>
                <a:off x="3956524" y="219795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29" name="ひし形 1228"/>
              <p:cNvSpPr/>
              <p:nvPr/>
            </p:nvSpPr>
            <p:spPr bwMode="auto">
              <a:xfrm>
                <a:off x="3216339" y="215634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0" name="ひし形 1229"/>
              <p:cNvSpPr/>
              <p:nvPr/>
            </p:nvSpPr>
            <p:spPr bwMode="auto">
              <a:xfrm>
                <a:off x="3922148" y="220373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1" name="ひし形 1230"/>
              <p:cNvSpPr/>
              <p:nvPr/>
            </p:nvSpPr>
            <p:spPr bwMode="auto">
              <a:xfrm>
                <a:off x="3939365" y="219941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2" name="ひし形 1231"/>
              <p:cNvSpPr/>
              <p:nvPr/>
            </p:nvSpPr>
            <p:spPr bwMode="auto">
              <a:xfrm>
                <a:off x="3551665" y="194031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3" name="ひし形 1232"/>
              <p:cNvSpPr/>
              <p:nvPr/>
            </p:nvSpPr>
            <p:spPr bwMode="auto">
              <a:xfrm>
                <a:off x="3815391" y="210056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4" name="ひし形 1233"/>
              <p:cNvSpPr/>
              <p:nvPr/>
            </p:nvSpPr>
            <p:spPr bwMode="auto">
              <a:xfrm>
                <a:off x="3841257" y="2049001"/>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5" name="ひし形 1234"/>
              <p:cNvSpPr/>
              <p:nvPr/>
            </p:nvSpPr>
            <p:spPr bwMode="auto">
              <a:xfrm>
                <a:off x="3899506" y="2016467"/>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6" name="ひし形 1235"/>
              <p:cNvSpPr/>
              <p:nvPr/>
            </p:nvSpPr>
            <p:spPr bwMode="auto">
              <a:xfrm>
                <a:off x="3931357" y="1749562"/>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7" name="ひし形 1236"/>
              <p:cNvSpPr/>
              <p:nvPr/>
            </p:nvSpPr>
            <p:spPr bwMode="auto">
              <a:xfrm>
                <a:off x="2884834" y="2619954"/>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8" name="ひし形 1237"/>
              <p:cNvSpPr/>
              <p:nvPr/>
            </p:nvSpPr>
            <p:spPr bwMode="auto">
              <a:xfrm>
                <a:off x="3248938" y="2443856"/>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39" name="ひし形 1238"/>
              <p:cNvSpPr/>
              <p:nvPr/>
            </p:nvSpPr>
            <p:spPr bwMode="auto">
              <a:xfrm>
                <a:off x="2403310" y="256115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0" name="ひし形 1239"/>
              <p:cNvSpPr/>
              <p:nvPr/>
            </p:nvSpPr>
            <p:spPr bwMode="auto">
              <a:xfrm>
                <a:off x="2586630" y="270360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1" name="ひし形 1240"/>
              <p:cNvSpPr/>
              <p:nvPr/>
            </p:nvSpPr>
            <p:spPr bwMode="auto">
              <a:xfrm>
                <a:off x="2534891" y="283389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2" name="ひし形 1241"/>
              <p:cNvSpPr/>
              <p:nvPr/>
            </p:nvSpPr>
            <p:spPr bwMode="auto">
              <a:xfrm>
                <a:off x="2621430" y="2798991"/>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3" name="ひし形 1242"/>
              <p:cNvSpPr/>
              <p:nvPr/>
            </p:nvSpPr>
            <p:spPr bwMode="auto">
              <a:xfrm>
                <a:off x="2574743" y="2683214"/>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4" name="ひし形 1243"/>
              <p:cNvSpPr/>
              <p:nvPr/>
            </p:nvSpPr>
            <p:spPr bwMode="auto">
              <a:xfrm>
                <a:off x="2546201" y="2866835"/>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5" name="ひし形 1244"/>
              <p:cNvSpPr/>
              <p:nvPr/>
            </p:nvSpPr>
            <p:spPr bwMode="auto">
              <a:xfrm>
                <a:off x="2644347" y="2778511"/>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6" name="ひし形 1245"/>
              <p:cNvSpPr/>
              <p:nvPr/>
            </p:nvSpPr>
            <p:spPr bwMode="auto">
              <a:xfrm>
                <a:off x="2612755" y="2750365"/>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7" name="ひし形 1246"/>
              <p:cNvSpPr/>
              <p:nvPr/>
            </p:nvSpPr>
            <p:spPr bwMode="auto">
              <a:xfrm>
                <a:off x="2834227" y="2368503"/>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8" name="ひし形 1247"/>
              <p:cNvSpPr/>
              <p:nvPr/>
            </p:nvSpPr>
            <p:spPr bwMode="auto">
              <a:xfrm>
                <a:off x="3262617" y="2371287"/>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49" name="ひし形 1248"/>
              <p:cNvSpPr/>
              <p:nvPr/>
            </p:nvSpPr>
            <p:spPr bwMode="auto">
              <a:xfrm>
                <a:off x="2856189" y="226147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0" name="ひし形 1249"/>
              <p:cNvSpPr/>
              <p:nvPr/>
            </p:nvSpPr>
            <p:spPr bwMode="auto">
              <a:xfrm>
                <a:off x="3280400" y="2343714"/>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1" name="ひし形 1250"/>
              <p:cNvSpPr/>
              <p:nvPr/>
            </p:nvSpPr>
            <p:spPr bwMode="auto">
              <a:xfrm>
                <a:off x="3254023" y="2419985"/>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2" name="ひし形 1251"/>
              <p:cNvSpPr/>
              <p:nvPr/>
            </p:nvSpPr>
            <p:spPr bwMode="auto">
              <a:xfrm>
                <a:off x="3241336" y="230907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3" name="ひし形 1252"/>
              <p:cNvSpPr/>
              <p:nvPr/>
            </p:nvSpPr>
            <p:spPr bwMode="auto">
              <a:xfrm>
                <a:off x="3225104" y="228009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4" name="ひし形 1253"/>
              <p:cNvSpPr/>
              <p:nvPr/>
            </p:nvSpPr>
            <p:spPr bwMode="auto">
              <a:xfrm>
                <a:off x="3188138" y="2280099"/>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5" name="ひし形 1254"/>
              <p:cNvSpPr/>
              <p:nvPr/>
            </p:nvSpPr>
            <p:spPr bwMode="auto">
              <a:xfrm>
                <a:off x="2875900" y="2370398"/>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6" name="ひし形 1255"/>
              <p:cNvSpPr/>
              <p:nvPr/>
            </p:nvSpPr>
            <p:spPr bwMode="auto">
              <a:xfrm>
                <a:off x="2737172" y="2412802"/>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7" name="ひし形 1256"/>
              <p:cNvSpPr/>
              <p:nvPr/>
            </p:nvSpPr>
            <p:spPr bwMode="auto">
              <a:xfrm>
                <a:off x="2882925" y="2388497"/>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8" name="ひし形 1257"/>
              <p:cNvSpPr/>
              <p:nvPr/>
            </p:nvSpPr>
            <p:spPr bwMode="auto">
              <a:xfrm>
                <a:off x="2763376" y="2373582"/>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59" name="ひし形 1258"/>
              <p:cNvSpPr/>
              <p:nvPr/>
            </p:nvSpPr>
            <p:spPr bwMode="auto">
              <a:xfrm>
                <a:off x="2850459" y="2383701"/>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60" name="ひし形 1259"/>
              <p:cNvSpPr/>
              <p:nvPr/>
            </p:nvSpPr>
            <p:spPr bwMode="auto">
              <a:xfrm>
                <a:off x="2654025" y="2434330"/>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61" name="ひし形 1260"/>
              <p:cNvSpPr/>
              <p:nvPr/>
            </p:nvSpPr>
            <p:spPr bwMode="auto">
              <a:xfrm>
                <a:off x="2845685" y="2322568"/>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sp>
            <p:nvSpPr>
              <p:cNvPr id="1262" name="ひし形 1261"/>
              <p:cNvSpPr/>
              <p:nvPr/>
            </p:nvSpPr>
            <p:spPr bwMode="auto">
              <a:xfrm>
                <a:off x="2745989" y="2357176"/>
                <a:ext cx="50881" cy="50563"/>
              </a:xfrm>
              <a:prstGeom prst="diamond">
                <a:avLst/>
              </a:prstGeom>
              <a:solidFill>
                <a:srgbClr val="F14124"/>
              </a:solidFill>
              <a:ln w="3175" cap="flat" cmpd="sng" algn="ctr">
                <a:solidFill>
                  <a:sysClr val="windowText" lastClr="000000"/>
                </a:solid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Times New Roman"/>
                  <a:ea typeface="ＭＳ Ｐゴシック"/>
                </a:endParaRPr>
              </a:p>
            </p:txBody>
          </p:sp>
        </p:grpSp>
        <p:grpSp>
          <p:nvGrpSpPr>
            <p:cNvPr id="7" name="グループ化 1390"/>
            <p:cNvGrpSpPr>
              <a:grpSpLocks/>
            </p:cNvGrpSpPr>
            <p:nvPr/>
          </p:nvGrpSpPr>
          <p:grpSpPr bwMode="auto">
            <a:xfrm>
              <a:off x="3779912" y="1916832"/>
              <a:ext cx="1368152" cy="1224136"/>
              <a:chOff x="3779912" y="1916832"/>
              <a:chExt cx="1368152" cy="1224136"/>
            </a:xfrm>
          </p:grpSpPr>
          <p:cxnSp>
            <p:nvCxnSpPr>
              <p:cNvPr id="8" name="直線コネクタ 7"/>
              <p:cNvCxnSpPr/>
              <p:nvPr/>
            </p:nvCxnSpPr>
            <p:spPr>
              <a:xfrm flipV="1">
                <a:off x="3779408" y="2925663"/>
                <a:ext cx="0" cy="215305"/>
              </a:xfrm>
              <a:prstGeom prst="line">
                <a:avLst/>
              </a:prstGeom>
              <a:noFill/>
              <a:ln w="9525" cap="flat" cmpd="sng" algn="ctr">
                <a:solidFill>
                  <a:sysClr val="windowText" lastClr="000000">
                    <a:lumMod val="50000"/>
                    <a:lumOff val="50000"/>
                  </a:sysClr>
                </a:solidFill>
                <a:prstDash val="solid"/>
              </a:ln>
              <a:effectLst/>
            </p:spPr>
          </p:cxnSp>
          <p:cxnSp>
            <p:nvCxnSpPr>
              <p:cNvPr id="9" name="直線コネクタ 8"/>
              <p:cNvCxnSpPr/>
              <p:nvPr/>
            </p:nvCxnSpPr>
            <p:spPr>
              <a:xfrm flipV="1">
                <a:off x="3779408" y="1917297"/>
                <a:ext cx="1008466" cy="1008366"/>
              </a:xfrm>
              <a:prstGeom prst="line">
                <a:avLst/>
              </a:prstGeom>
              <a:noFill/>
              <a:ln w="9525" cap="flat" cmpd="sng" algn="ctr">
                <a:solidFill>
                  <a:sysClr val="windowText" lastClr="000000">
                    <a:lumMod val="50000"/>
                    <a:lumOff val="50000"/>
                  </a:sysClr>
                </a:solidFill>
                <a:prstDash val="solid"/>
              </a:ln>
              <a:effectLst/>
            </p:spPr>
          </p:cxnSp>
          <p:cxnSp>
            <p:nvCxnSpPr>
              <p:cNvPr id="10" name="直線コネクタ 9"/>
              <p:cNvCxnSpPr/>
              <p:nvPr/>
            </p:nvCxnSpPr>
            <p:spPr>
              <a:xfrm>
                <a:off x="4787873" y="1917297"/>
                <a:ext cx="360940" cy="0"/>
              </a:xfrm>
              <a:prstGeom prst="line">
                <a:avLst/>
              </a:prstGeom>
              <a:noFill/>
              <a:ln w="9525" cap="flat" cmpd="sng" algn="ctr">
                <a:solidFill>
                  <a:sysClr val="windowText" lastClr="000000">
                    <a:lumMod val="50000"/>
                    <a:lumOff val="50000"/>
                  </a:sysClr>
                </a:solidFill>
                <a:prstDash val="solid"/>
              </a:ln>
              <a:effectLst/>
            </p:spPr>
          </p:cxnSp>
        </p:grpSp>
      </p:grpSp>
      <p:graphicFrame>
        <p:nvGraphicFramePr>
          <p:cNvPr id="1375" name="表 1374"/>
          <p:cNvGraphicFramePr>
            <a:graphicFrameLocks noGrp="1"/>
          </p:cNvGraphicFramePr>
          <p:nvPr>
            <p:extLst>
              <p:ext uri="{D42A27DB-BD31-4B8C-83A1-F6EECF244321}">
                <p14:modId xmlns:p14="http://schemas.microsoft.com/office/powerpoint/2010/main" val="3661970783"/>
              </p:ext>
            </p:extLst>
          </p:nvPr>
        </p:nvGraphicFramePr>
        <p:xfrm>
          <a:off x="6102747" y="620688"/>
          <a:ext cx="3528392" cy="6156525"/>
        </p:xfrm>
        <a:graphic>
          <a:graphicData uri="http://schemas.openxmlformats.org/drawingml/2006/table">
            <a:tbl>
              <a:tblPr firstRow="1" firstCol="1" bandRow="1">
                <a:tableStyleId>{5940675A-B579-460E-94D1-54222C63F5DA}</a:tableStyleId>
              </a:tblPr>
              <a:tblGrid>
                <a:gridCol w="864096"/>
                <a:gridCol w="2664296"/>
              </a:tblGrid>
              <a:tr h="288032">
                <a:tc>
                  <a:txBody>
                    <a:bodyPr/>
                    <a:lstStyle/>
                    <a:p>
                      <a:pPr algn="ctr">
                        <a:lnSpc>
                          <a:spcPct val="100000"/>
                        </a:lnSpc>
                        <a:spcAft>
                          <a:spcPts val="0"/>
                        </a:spcAft>
                      </a:pPr>
                      <a:r>
                        <a:rPr lang="ja-JP" sz="1400" kern="0" dirty="0">
                          <a:effectLst/>
                          <a:latin typeface="ＭＳ Ｐゴシック" panose="020B0600070205080204" pitchFamily="50" charset="-128"/>
                          <a:ea typeface="ＭＳ Ｐゴシック" panose="020B0600070205080204" pitchFamily="50" charset="-128"/>
                        </a:rPr>
                        <a:t>都道府県</a:t>
                      </a:r>
                      <a:endParaRPr lang="ja-JP" sz="24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solidFill>
                      <a:schemeClr val="accent6">
                        <a:lumMod val="40000"/>
                        <a:lumOff val="60000"/>
                      </a:schemeClr>
                    </a:solidFill>
                  </a:tcPr>
                </a:tc>
                <a:tc>
                  <a:txBody>
                    <a:bodyPr/>
                    <a:lstStyle/>
                    <a:p>
                      <a:pPr algn="ctr">
                        <a:lnSpc>
                          <a:spcPct val="100000"/>
                        </a:lnSpc>
                        <a:spcAft>
                          <a:spcPts val="0"/>
                        </a:spcAft>
                      </a:pPr>
                      <a:r>
                        <a:rPr lang="ja-JP" sz="1400" kern="0" dirty="0">
                          <a:effectLst/>
                          <a:latin typeface="ＭＳ Ｐゴシック" panose="020B0600070205080204" pitchFamily="50" charset="-128"/>
                          <a:ea typeface="ＭＳ Ｐゴシック" panose="020B0600070205080204" pitchFamily="50" charset="-128"/>
                        </a:rPr>
                        <a:t>市町村名</a:t>
                      </a:r>
                      <a:endParaRPr lang="ja-JP" sz="24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solidFill>
                      <a:schemeClr val="accent6">
                        <a:lumMod val="40000"/>
                        <a:lumOff val="60000"/>
                      </a:schemeClr>
                    </a:solidFill>
                  </a:tcP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青森県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三戸町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岩手県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花巻市、二戸市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宮城県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白石市、名取市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秋田県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男鹿市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800">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山形県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山形市、米沢市、中山町、最上町、遊佐町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81569">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福島県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田村市、鏡石町、西会津町、三島町</a:t>
                      </a:r>
                      <a:r>
                        <a:rPr lang="ja-JP" sz="1100" kern="0" dirty="0" smtClean="0">
                          <a:effectLst/>
                          <a:latin typeface="ＭＳ Ｐゴシック" panose="020B0600070205080204" pitchFamily="50" charset="-128"/>
                          <a:ea typeface="ＭＳ Ｐゴシック" panose="020B0600070205080204" pitchFamily="50" charset="-128"/>
                        </a:rPr>
                        <a:t>、</a:t>
                      </a:r>
                      <a:endParaRPr lang="en-US" altLang="ja-JP" sz="1100" kern="0" dirty="0" smtClean="0">
                        <a:effectLst/>
                        <a:latin typeface="ＭＳ Ｐゴシック" panose="020B0600070205080204" pitchFamily="50" charset="-128"/>
                        <a:ea typeface="ＭＳ Ｐゴシック" panose="020B0600070205080204" pitchFamily="50" charset="-128"/>
                      </a:endParaRPr>
                    </a:p>
                    <a:p>
                      <a:pPr algn="l">
                        <a:lnSpc>
                          <a:spcPct val="100000"/>
                        </a:lnSpc>
                        <a:spcAft>
                          <a:spcPts val="0"/>
                        </a:spcAft>
                      </a:pPr>
                      <a:r>
                        <a:rPr lang="ja-JP" sz="1100" kern="0" dirty="0" smtClean="0">
                          <a:effectLst/>
                          <a:latin typeface="ＭＳ Ｐゴシック" panose="020B0600070205080204" pitchFamily="50" charset="-128"/>
                          <a:ea typeface="ＭＳ Ｐゴシック" panose="020B0600070205080204" pitchFamily="50" charset="-128"/>
                        </a:rPr>
                        <a:t>南相馬市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栃木県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小山市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群馬県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邑楽町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埼玉県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毛呂山町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81569">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千葉県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市原市、大多喜町、長柄町、木更津市</a:t>
                      </a:r>
                      <a:r>
                        <a:rPr lang="ja-JP" sz="1100" kern="0" dirty="0" smtClean="0">
                          <a:effectLst/>
                          <a:latin typeface="ＭＳ Ｐゴシック" panose="020B0600070205080204" pitchFamily="50" charset="-128"/>
                          <a:ea typeface="ＭＳ Ｐゴシック" panose="020B0600070205080204" pitchFamily="50" charset="-128"/>
                        </a:rPr>
                        <a:t>、</a:t>
                      </a:r>
                      <a:endParaRPr lang="en-US" altLang="ja-JP" sz="1100" kern="0" dirty="0" smtClean="0">
                        <a:effectLst/>
                        <a:latin typeface="ＭＳ Ｐゴシック" panose="020B0600070205080204" pitchFamily="50" charset="-128"/>
                        <a:ea typeface="ＭＳ Ｐゴシック" panose="020B0600070205080204" pitchFamily="50" charset="-128"/>
                      </a:endParaRPr>
                    </a:p>
                    <a:p>
                      <a:pPr algn="l">
                        <a:lnSpc>
                          <a:spcPct val="100000"/>
                        </a:lnSpc>
                        <a:spcAft>
                          <a:spcPts val="0"/>
                        </a:spcAft>
                      </a:pPr>
                      <a:r>
                        <a:rPr lang="ja-JP" sz="1100" kern="0" dirty="0" smtClean="0">
                          <a:effectLst/>
                          <a:latin typeface="ＭＳ Ｐゴシック" panose="020B0600070205080204" pitchFamily="50" charset="-128"/>
                          <a:ea typeface="ＭＳ Ｐゴシック" panose="020B0600070205080204" pitchFamily="50" charset="-128"/>
                        </a:rPr>
                        <a:t>袖ケ浦市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富山県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高岡市、入善町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81569">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石川県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金沢市、かほく市、川北町、珠洲市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福井県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永平寺町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京都府</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宮津市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大阪府</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岸和田市、羽曳野市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兵庫県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尼崎市、宝塚市、小野市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和歌山県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紀美野町、有田川町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島根県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美郷町、津和野町、吉賀町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81569">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広島県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広島市、府中市、東広島市、熊野町</a:t>
                      </a:r>
                      <a:r>
                        <a:rPr lang="ja-JP" sz="1100" kern="0" dirty="0" smtClean="0">
                          <a:effectLst/>
                          <a:latin typeface="ＭＳ Ｐゴシック" panose="020B0600070205080204" pitchFamily="50" charset="-128"/>
                          <a:ea typeface="ＭＳ Ｐゴシック" panose="020B0600070205080204" pitchFamily="50" charset="-128"/>
                        </a:rPr>
                        <a:t>、</a:t>
                      </a:r>
                      <a:endParaRPr lang="en-US" altLang="ja-JP" sz="1100" kern="0" dirty="0" smtClean="0">
                        <a:effectLst/>
                        <a:latin typeface="ＭＳ Ｐゴシック" panose="020B0600070205080204" pitchFamily="50" charset="-128"/>
                        <a:ea typeface="ＭＳ Ｐゴシック" panose="020B0600070205080204" pitchFamily="50" charset="-128"/>
                      </a:endParaRPr>
                    </a:p>
                    <a:p>
                      <a:pPr algn="l">
                        <a:lnSpc>
                          <a:spcPct val="100000"/>
                        </a:lnSpc>
                        <a:spcAft>
                          <a:spcPts val="0"/>
                        </a:spcAft>
                      </a:pPr>
                      <a:r>
                        <a:rPr lang="ja-JP" sz="1100" kern="0" dirty="0" smtClean="0">
                          <a:effectLst/>
                          <a:latin typeface="ＭＳ Ｐゴシック" panose="020B0600070205080204" pitchFamily="50" charset="-128"/>
                          <a:ea typeface="ＭＳ Ｐゴシック" panose="020B0600070205080204" pitchFamily="50" charset="-128"/>
                        </a:rPr>
                        <a:t>北</a:t>
                      </a:r>
                      <a:r>
                        <a:rPr lang="ja-JP" sz="1100" kern="0" dirty="0">
                          <a:effectLst/>
                          <a:latin typeface="ＭＳ Ｐゴシック" panose="020B0600070205080204" pitchFamily="50" charset="-128"/>
                          <a:ea typeface="ＭＳ Ｐゴシック" panose="020B0600070205080204" pitchFamily="50" charset="-128"/>
                        </a:rPr>
                        <a:t>広島町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山口県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周南市、山陽小野田市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高知県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宿毛市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長崎県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平戸市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熊本県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宇土市、宇城市、錦町</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宮崎県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都城市、小林市、えびの市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tc>
              </a:tr>
              <a:tr h="208204">
                <a:tc>
                  <a:txBody>
                    <a:bodyPr/>
                    <a:lstStyle/>
                    <a:p>
                      <a:pPr algn="ctr">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鹿児島県</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lnB w="28575"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ja-JP" sz="1100" kern="0" dirty="0">
                          <a:effectLst/>
                          <a:latin typeface="ＭＳ Ｐゴシック" panose="020B0600070205080204" pitchFamily="50" charset="-128"/>
                          <a:ea typeface="ＭＳ Ｐゴシック" panose="020B0600070205080204" pitchFamily="50" charset="-128"/>
                        </a:rPr>
                        <a:t>日置市、</a:t>
                      </a:r>
                      <a:r>
                        <a:rPr lang="ja-JP" sz="1100" kern="0" dirty="0" err="1">
                          <a:effectLst/>
                          <a:latin typeface="ＭＳ Ｐゴシック" panose="020B0600070205080204" pitchFamily="50" charset="-128"/>
                          <a:ea typeface="ＭＳ Ｐゴシック" panose="020B0600070205080204" pitchFamily="50" charset="-128"/>
                        </a:rPr>
                        <a:t>いちき</a:t>
                      </a:r>
                      <a:r>
                        <a:rPr lang="ja-JP" sz="1100" kern="0" dirty="0">
                          <a:effectLst/>
                          <a:latin typeface="ＭＳ Ｐゴシック" panose="020B0600070205080204" pitchFamily="50" charset="-128"/>
                          <a:ea typeface="ＭＳ Ｐゴシック" panose="020B0600070205080204" pitchFamily="50" charset="-128"/>
                        </a:rPr>
                        <a:t>串木野市</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lnB w="28575" cap="flat" cmpd="sng" algn="ctr">
                      <a:solidFill>
                        <a:schemeClr val="tx1"/>
                      </a:solidFill>
                      <a:prstDash val="solid"/>
                      <a:round/>
                      <a:headEnd type="none" w="med" len="med"/>
                      <a:tailEnd type="none" w="med" len="med"/>
                    </a:lnB>
                  </a:tcPr>
                </a:tc>
              </a:tr>
              <a:tr h="208204">
                <a:tc>
                  <a:txBody>
                    <a:bodyPr/>
                    <a:lstStyle/>
                    <a:p>
                      <a:pPr algn="ctr">
                        <a:lnSpc>
                          <a:spcPct val="100000"/>
                        </a:lnSpc>
                        <a:spcAft>
                          <a:spcPts val="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a:rPr>
                        <a:t>25</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a:rPr>
                        <a:t>府県</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lnT w="28575"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a:rPr>
                        <a:t>59</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a:rPr>
                        <a:t>市町村</a:t>
                      </a:r>
                      <a:endParaRPr lang="ja-JP" sz="11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nchor="ctr">
                    <a:lnT w="28575" cap="flat" cmpd="sng" algn="ctr">
                      <a:solidFill>
                        <a:schemeClr val="tx1"/>
                      </a:solidFill>
                      <a:prstDash val="solid"/>
                      <a:round/>
                      <a:headEnd type="none" w="med" len="med"/>
                      <a:tailEnd type="none" w="med" len="med"/>
                    </a:lnT>
                  </a:tcPr>
                </a:tc>
              </a:tr>
            </a:tbl>
          </a:graphicData>
        </a:graphic>
      </p:graphicFrame>
      <p:sp>
        <p:nvSpPr>
          <p:cNvPr id="1376" name="正方形/長方形 1375"/>
          <p:cNvSpPr/>
          <p:nvPr/>
        </p:nvSpPr>
        <p:spPr>
          <a:xfrm>
            <a:off x="-15290" y="3672"/>
            <a:ext cx="9916533"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モデル事業参加都道府県及び市町村</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一覧（平成</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26</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年度～）</a:t>
            </a:r>
          </a:p>
        </p:txBody>
      </p:sp>
      <p:sp>
        <p:nvSpPr>
          <p:cNvPr id="1377" name="正方形/長方形 1376"/>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796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67277" y="836712"/>
            <a:ext cx="9122626" cy="5661248"/>
          </a:xfrm>
        </p:spPr>
        <p:txBody>
          <a:bodyPr/>
          <a:lstStyle/>
          <a:p>
            <a:pPr algn="ctr">
              <a:buFont typeface="Wingdings" pitchFamily="2" charset="2"/>
              <a:buNone/>
            </a:pPr>
            <a:r>
              <a:rPr lang="ja-JP" altLang="en-US" dirty="0" smtClean="0">
                <a:latin typeface="HG丸ｺﾞｼｯｸM-PRO" panose="020F0600000000000000" pitchFamily="50" charset="-128"/>
                <a:ea typeface="HG丸ｺﾞｼｯｸM-PRO" panose="020F0600000000000000" pitchFamily="50" charset="-128"/>
              </a:rPr>
              <a:t>住民運営の通いの場の充実プログラム</a:t>
            </a:r>
            <a:endParaRPr lang="en-US" altLang="ja-JP" dirty="0" smtClean="0">
              <a:latin typeface="HG丸ｺﾞｼｯｸM-PRO" panose="020F0600000000000000" pitchFamily="50" charset="-128"/>
              <a:ea typeface="HG丸ｺﾞｼｯｸM-PRO" panose="020F0600000000000000" pitchFamily="50" charset="-128"/>
            </a:endParaRPr>
          </a:p>
          <a:p>
            <a:pPr algn="ctr">
              <a:buFont typeface="Wingdings" pitchFamily="2" charset="2"/>
              <a:buNone/>
            </a:pPr>
            <a:endParaRPr lang="ja-JP" altLang="en-US" dirty="0">
              <a:latin typeface="HG丸ｺﾞｼｯｸM-PRO" panose="020F0600000000000000" pitchFamily="50" charset="-128"/>
              <a:ea typeface="HG丸ｺﾞｼｯｸM-PRO" panose="020F0600000000000000" pitchFamily="50" charset="-128"/>
            </a:endParaRPr>
          </a:p>
          <a:p>
            <a:pPr>
              <a:buFont typeface="Wingdings" pitchFamily="2" charset="2"/>
              <a:buChar char="u"/>
            </a:pPr>
            <a:r>
              <a:rPr lang="ja-JP" altLang="en-US" sz="2800" dirty="0" smtClean="0">
                <a:latin typeface="HG丸ｺﾞｼｯｸM-PRO" panose="020F0600000000000000" pitchFamily="50" charset="-128"/>
                <a:ea typeface="HG丸ｺﾞｼｯｸM-PRO" panose="020F0600000000000000" pitchFamily="50" charset="-128"/>
              </a:rPr>
              <a:t>市町村の全域で、</a:t>
            </a:r>
            <a:r>
              <a:rPr lang="ja-JP" altLang="ja-JP" sz="2800" dirty="0">
                <a:solidFill>
                  <a:srgbClr val="0033CC"/>
                </a:solidFill>
                <a:latin typeface="HG丸ｺﾞｼｯｸM-PRO" panose="020F0600000000000000" pitchFamily="50" charset="-128"/>
                <a:ea typeface="HG丸ｺﾞｼｯｸM-PRO" panose="020F0600000000000000" pitchFamily="50" charset="-128"/>
              </a:rPr>
              <a:t>高齢者</a:t>
            </a:r>
            <a:r>
              <a:rPr lang="ja-JP" altLang="ja-JP" sz="2800" dirty="0" smtClean="0">
                <a:solidFill>
                  <a:srgbClr val="0033CC"/>
                </a:solidFill>
                <a:latin typeface="HG丸ｺﾞｼｯｸM-PRO" panose="020F0600000000000000" pitchFamily="50" charset="-128"/>
                <a:ea typeface="HG丸ｺﾞｼｯｸM-PRO" panose="020F0600000000000000" pitchFamily="50" charset="-128"/>
              </a:rPr>
              <a:t>が</a:t>
            </a:r>
            <a:r>
              <a:rPr lang="ja-JP" altLang="en-US" sz="2800" dirty="0">
                <a:solidFill>
                  <a:srgbClr val="0033CC"/>
                </a:solidFill>
                <a:latin typeface="HG丸ｺﾞｼｯｸM-PRO" panose="020F0600000000000000" pitchFamily="50" charset="-128"/>
                <a:ea typeface="HG丸ｺﾞｼｯｸM-PRO" panose="020F0600000000000000" pitchFamily="50" charset="-128"/>
              </a:rPr>
              <a:t>容易に通える</a:t>
            </a:r>
            <a:r>
              <a:rPr lang="ja-JP" altLang="ja-JP" sz="2800" dirty="0" smtClean="0">
                <a:solidFill>
                  <a:srgbClr val="0033CC"/>
                </a:solidFill>
                <a:latin typeface="HG丸ｺﾞｼｯｸM-PRO" panose="020F0600000000000000" pitchFamily="50" charset="-128"/>
                <a:ea typeface="HG丸ｺﾞｼｯｸM-PRO" panose="020F0600000000000000" pitchFamily="50" charset="-128"/>
              </a:rPr>
              <a:t>範囲に</a:t>
            </a:r>
            <a:r>
              <a:rPr lang="ja-JP" altLang="en-US" sz="2800" dirty="0" smtClean="0">
                <a:latin typeface="HG丸ｺﾞｼｯｸM-PRO" panose="020F0600000000000000" pitchFamily="50" charset="-128"/>
                <a:ea typeface="HG丸ｺﾞｼｯｸM-PRO" panose="020F0600000000000000" pitchFamily="50" charset="-128"/>
              </a:rPr>
              <a:t>通い</a:t>
            </a:r>
            <a:r>
              <a:rPr lang="ja-JP" altLang="en-US" sz="2800" dirty="0">
                <a:latin typeface="HG丸ｺﾞｼｯｸM-PRO" panose="020F0600000000000000" pitchFamily="50" charset="-128"/>
                <a:ea typeface="HG丸ｺﾞｼｯｸM-PRO" panose="020F0600000000000000" pitchFamily="50" charset="-128"/>
              </a:rPr>
              <a:t>の場</a:t>
            </a:r>
            <a:r>
              <a:rPr lang="ja-JP" altLang="ja-JP" sz="2800" dirty="0" smtClean="0">
                <a:latin typeface="HG丸ｺﾞｼｯｸM-PRO" panose="020F0600000000000000" pitchFamily="50" charset="-128"/>
                <a:ea typeface="HG丸ｺﾞｼｯｸM-PRO" panose="020F0600000000000000" pitchFamily="50" charset="-128"/>
              </a:rPr>
              <a:t>を</a:t>
            </a:r>
            <a:r>
              <a:rPr lang="ja-JP" altLang="ja-JP" sz="2800" dirty="0" smtClean="0">
                <a:solidFill>
                  <a:srgbClr val="FF0000"/>
                </a:solidFill>
                <a:latin typeface="HG丸ｺﾞｼｯｸM-PRO" panose="020F0600000000000000" pitchFamily="50" charset="-128"/>
                <a:ea typeface="HG丸ｺﾞｼｯｸM-PRO" panose="020F0600000000000000" pitchFamily="50" charset="-128"/>
              </a:rPr>
              <a:t>住民主体</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で</a:t>
            </a:r>
            <a:r>
              <a:rPr lang="ja-JP" altLang="en-US" sz="2800" dirty="0" smtClean="0">
                <a:latin typeface="HG丸ｺﾞｼｯｸM-PRO" panose="020F0600000000000000" pitchFamily="50" charset="-128"/>
                <a:ea typeface="HG丸ｺﾞｼｯｸM-PRO" panose="020F0600000000000000" pitchFamily="50" charset="-128"/>
              </a:rPr>
              <a:t>展開</a:t>
            </a:r>
            <a:endParaRPr lang="en-US" altLang="ja-JP" sz="2800" dirty="0" smtClean="0">
              <a:latin typeface="HG丸ｺﾞｼｯｸM-PRO" panose="020F0600000000000000" pitchFamily="50" charset="-128"/>
              <a:ea typeface="HG丸ｺﾞｼｯｸM-PRO" panose="020F0600000000000000" pitchFamily="50" charset="-128"/>
            </a:endParaRPr>
          </a:p>
          <a:p>
            <a:pPr>
              <a:buFont typeface="Wingdings" pitchFamily="2" charset="2"/>
              <a:buChar char="u"/>
            </a:pPr>
            <a:r>
              <a:rPr lang="ja-JP" altLang="en-US" sz="2800" dirty="0" smtClean="0">
                <a:latin typeface="HG丸ｺﾞｼｯｸM-PRO" panose="020F0600000000000000" pitchFamily="50" charset="-128"/>
                <a:ea typeface="HG丸ｺﾞｼｯｸM-PRO" panose="020F0600000000000000" pitchFamily="50" charset="-128"/>
              </a:rPr>
              <a:t>前期高齢者のみならず、</a:t>
            </a:r>
            <a:r>
              <a:rPr lang="ja-JP" altLang="en-US" sz="2800" dirty="0" smtClean="0">
                <a:solidFill>
                  <a:srgbClr val="0033CC"/>
                </a:solidFill>
                <a:latin typeface="HG丸ｺﾞｼｯｸM-PRO" panose="020F0600000000000000" pitchFamily="50" charset="-128"/>
                <a:ea typeface="HG丸ｺﾞｼｯｸM-PRO" panose="020F0600000000000000" pitchFamily="50" charset="-128"/>
              </a:rPr>
              <a:t>後期高齢者や閉じこもり等何らかの支援を要する者の参加を促す</a:t>
            </a:r>
            <a:endParaRPr lang="en-US" altLang="ja-JP" sz="2800" dirty="0" smtClean="0">
              <a:solidFill>
                <a:srgbClr val="0033CC"/>
              </a:solidFill>
              <a:latin typeface="HG丸ｺﾞｼｯｸM-PRO" panose="020F0600000000000000" pitchFamily="50" charset="-128"/>
              <a:ea typeface="HG丸ｺﾞｼｯｸM-PRO" panose="020F0600000000000000" pitchFamily="50" charset="-128"/>
            </a:endParaRPr>
          </a:p>
          <a:p>
            <a:pPr>
              <a:buFont typeface="Wingdings" pitchFamily="2" charset="2"/>
              <a:buChar char="u"/>
            </a:pPr>
            <a:r>
              <a:rPr lang="ja-JP" altLang="en-US" sz="2800" dirty="0" smtClean="0">
                <a:latin typeface="HG丸ｺﾞｼｯｸM-PRO" panose="020F0600000000000000" pitchFamily="50" charset="-128"/>
                <a:ea typeface="HG丸ｺﾞｼｯｸM-PRO" panose="020F0600000000000000" pitchFamily="50" charset="-128"/>
              </a:rPr>
              <a:t>住民自身の積極的な参加と運営による</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自律的な拡大</a:t>
            </a:r>
            <a:r>
              <a:rPr lang="ja-JP" altLang="en-US" sz="2800" dirty="0" smtClean="0">
                <a:latin typeface="HG丸ｺﾞｼｯｸM-PRO" panose="020F0600000000000000" pitchFamily="50" charset="-128"/>
                <a:ea typeface="HG丸ｺﾞｼｯｸM-PRO" panose="020F0600000000000000" pitchFamily="50" charset="-128"/>
              </a:rPr>
              <a:t>を目指す</a:t>
            </a:r>
            <a:endParaRPr lang="en-US" altLang="ja-JP" sz="2800" dirty="0" smtClean="0">
              <a:latin typeface="HG丸ｺﾞｼｯｸM-PRO" panose="020F0600000000000000" pitchFamily="50" charset="-128"/>
              <a:ea typeface="HG丸ｺﾞｼｯｸM-PRO" panose="020F0600000000000000" pitchFamily="50" charset="-128"/>
            </a:endParaRPr>
          </a:p>
          <a:p>
            <a:pPr>
              <a:buFont typeface="Wingdings" pitchFamily="2" charset="2"/>
              <a:buChar char="u"/>
            </a:pPr>
            <a:r>
              <a:rPr lang="ja-JP" altLang="en-US" sz="2800" dirty="0">
                <a:latin typeface="HG丸ｺﾞｼｯｸM-PRO" panose="020F0600000000000000" pitchFamily="50" charset="-128"/>
                <a:ea typeface="HG丸ｺﾞｼｯｸM-PRO" panose="020F0600000000000000" pitchFamily="50" charset="-128"/>
              </a:rPr>
              <a:t>後期</a:t>
            </a:r>
            <a:r>
              <a:rPr lang="ja-JP" altLang="en-US" sz="2800" dirty="0" smtClean="0">
                <a:latin typeface="HG丸ｺﾞｼｯｸM-PRO" panose="020F0600000000000000" pitchFamily="50" charset="-128"/>
                <a:ea typeface="HG丸ｺﾞｼｯｸM-PRO" panose="020F0600000000000000" pitchFamily="50" charset="-128"/>
              </a:rPr>
              <a:t>高齢者・要支援者でも行えるレベルの体操などを実施</a:t>
            </a:r>
            <a:endParaRPr lang="en-US" altLang="ja-JP" sz="2800" dirty="0" smtClean="0">
              <a:latin typeface="HG丸ｺﾞｼｯｸM-PRO" panose="020F0600000000000000" pitchFamily="50" charset="-128"/>
              <a:ea typeface="HG丸ｺﾞｼｯｸM-PRO" panose="020F0600000000000000" pitchFamily="50" charset="-128"/>
            </a:endParaRPr>
          </a:p>
          <a:p>
            <a:pPr>
              <a:buFont typeface="Wingdings" pitchFamily="2" charset="2"/>
              <a:buChar char="u"/>
            </a:pPr>
            <a:r>
              <a:rPr lang="ja-JP" altLang="en-US" sz="2800" dirty="0" smtClean="0">
                <a:latin typeface="HG丸ｺﾞｼｯｸM-PRO" panose="020F0600000000000000" pitchFamily="50" charset="-128"/>
                <a:ea typeface="HG丸ｺﾞｼｯｸM-PRO" panose="020F0600000000000000" pitchFamily="50" charset="-128"/>
              </a:rPr>
              <a:t>体操など</a:t>
            </a:r>
            <a:r>
              <a:rPr lang="ja-JP" altLang="ja-JP" sz="2800" dirty="0" smtClean="0">
                <a:latin typeface="HG丸ｺﾞｼｯｸM-PRO" panose="020F0600000000000000" pitchFamily="50" charset="-128"/>
                <a:ea typeface="HG丸ｺﾞｼｯｸM-PRO" panose="020F0600000000000000" pitchFamily="50" charset="-128"/>
              </a:rPr>
              <a:t>は</a:t>
            </a:r>
            <a:r>
              <a:rPr lang="ja-JP" altLang="ja-JP" sz="2800" dirty="0">
                <a:solidFill>
                  <a:srgbClr val="0033CC"/>
                </a:solidFill>
                <a:latin typeface="HG丸ｺﾞｼｯｸM-PRO" panose="020F0600000000000000" pitchFamily="50" charset="-128"/>
                <a:ea typeface="HG丸ｺﾞｼｯｸM-PRO" panose="020F0600000000000000" pitchFamily="50" charset="-128"/>
              </a:rPr>
              <a:t>週</a:t>
            </a:r>
            <a:r>
              <a:rPr lang="en-US" altLang="ja-JP" sz="2800" dirty="0">
                <a:solidFill>
                  <a:srgbClr val="0033CC"/>
                </a:solidFill>
                <a:latin typeface="HG丸ｺﾞｼｯｸM-PRO" panose="020F0600000000000000" pitchFamily="50" charset="-128"/>
                <a:ea typeface="HG丸ｺﾞｼｯｸM-PRO" panose="020F0600000000000000" pitchFamily="50" charset="-128"/>
              </a:rPr>
              <a:t>1</a:t>
            </a:r>
            <a:r>
              <a:rPr lang="ja-JP" altLang="ja-JP" sz="2800" dirty="0">
                <a:solidFill>
                  <a:srgbClr val="0033CC"/>
                </a:solidFill>
                <a:latin typeface="HG丸ｺﾞｼｯｸM-PRO" panose="020F0600000000000000" pitchFamily="50" charset="-128"/>
                <a:ea typeface="HG丸ｺﾞｼｯｸM-PRO" panose="020F0600000000000000" pitchFamily="50" charset="-128"/>
              </a:rPr>
              <a:t>回</a:t>
            </a:r>
            <a:r>
              <a:rPr lang="ja-JP" altLang="ja-JP" sz="2800" dirty="0" smtClean="0">
                <a:solidFill>
                  <a:srgbClr val="0033CC"/>
                </a:solidFill>
                <a:latin typeface="HG丸ｺﾞｼｯｸM-PRO" panose="020F0600000000000000" pitchFamily="50" charset="-128"/>
                <a:ea typeface="HG丸ｺﾞｼｯｸM-PRO" panose="020F0600000000000000" pitchFamily="50" charset="-128"/>
              </a:rPr>
              <a:t>以上</a:t>
            </a:r>
            <a:r>
              <a:rPr lang="ja-JP" altLang="en-US" sz="2800" dirty="0" smtClean="0">
                <a:latin typeface="HG丸ｺﾞｼｯｸM-PRO" panose="020F0600000000000000" pitchFamily="50" charset="-128"/>
                <a:ea typeface="HG丸ｺﾞｼｯｸM-PRO" panose="020F0600000000000000" pitchFamily="50" charset="-128"/>
              </a:rPr>
              <a:t>の実施を原則</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69722" y="1561508"/>
            <a:ext cx="2698175" cy="523220"/>
          </a:xfrm>
          <a:prstGeom prst="rect">
            <a:avLst/>
          </a:prstGeom>
          <a:noFill/>
        </p:spPr>
        <p:txBody>
          <a:bodyPr wrap="none" rtlCol="0">
            <a:spAutoFit/>
          </a:bodyPr>
          <a:lstStyle/>
          <a:p>
            <a:pPr fontAlgn="auto">
              <a:spcBef>
                <a:spcPts val="0"/>
              </a:spcBef>
              <a:spcAft>
                <a:spcPts val="0"/>
              </a:spcAft>
            </a:pPr>
            <a:r>
              <a:rPr lang="ja-JP" altLang="en-US" sz="2800" dirty="0" smtClean="0">
                <a:solidFill>
                  <a:srgbClr val="000000"/>
                </a:solidFill>
                <a:latin typeface="HG丸ｺﾞｼｯｸM-PRO" panose="020F0600000000000000" pitchFamily="50" charset="-128"/>
                <a:ea typeface="HG丸ｺﾞｼｯｸM-PRO" panose="020F0600000000000000" pitchFamily="50" charset="-128"/>
              </a:rPr>
              <a:t>＜コンセプト＞</a:t>
            </a:r>
            <a:endParaRPr lang="ja-JP" altLang="en-US" sz="2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50323" y="1556792"/>
            <a:ext cx="9356540" cy="47525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rgbClr val="FFFFFF"/>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5283" y="3672"/>
            <a:ext cx="9916533"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HG丸ｺﾞｼｯｸM-PRO" pitchFamily="50" charset="-128"/>
                <a:ea typeface="HG丸ｺﾞｼｯｸM-PRO" pitchFamily="50" charset="-128"/>
              </a:rPr>
              <a:t>地域</a:t>
            </a:r>
            <a:r>
              <a:rPr lang="ja-JP" altLang="en-US" sz="2400" b="1" dirty="0">
                <a:solidFill>
                  <a:prstClr val="black"/>
                </a:solidFill>
                <a:latin typeface="HG丸ｺﾞｼｯｸM-PRO" pitchFamily="50" charset="-128"/>
                <a:ea typeface="HG丸ｺﾞｼｯｸM-PRO" pitchFamily="50" charset="-128"/>
              </a:rPr>
              <a:t>づくりに</a:t>
            </a:r>
            <a:r>
              <a:rPr lang="ja-JP" altLang="en-US" sz="2400" b="1" dirty="0" smtClean="0">
                <a:solidFill>
                  <a:prstClr val="black"/>
                </a:solidFill>
                <a:latin typeface="HG丸ｺﾞｼｯｸM-PRO" pitchFamily="50" charset="-128"/>
                <a:ea typeface="HG丸ｺﾞｼｯｸM-PRO" pitchFamily="50" charset="-128"/>
              </a:rPr>
              <a:t>よる介護予防とは</a:t>
            </a:r>
            <a:endParaRPr lang="en-US" altLang="ja-JP" sz="2400" b="1" dirty="0">
              <a:solidFill>
                <a:prstClr val="black"/>
              </a:solidFill>
              <a:latin typeface="HG丸ｺﾞｼｯｸM-PRO" pitchFamily="50" charset="-128"/>
              <a:ea typeface="HG丸ｺﾞｼｯｸM-PRO" pitchFamily="50" charset="-128"/>
            </a:endParaRPr>
          </a:p>
        </p:txBody>
      </p:sp>
      <p:pic>
        <p:nvPicPr>
          <p:cNvPr id="8" name="Picture 2" descr="新しいイメージ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83" b="5409"/>
          <a:stretch/>
        </p:blipFill>
        <p:spPr bwMode="auto">
          <a:xfrm>
            <a:off x="8190985" y="5418000"/>
            <a:ext cx="113034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新しいイメージ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9"/>
          <a:stretch/>
        </p:blipFill>
        <p:spPr bwMode="auto">
          <a:xfrm>
            <a:off x="7063383" y="5418000"/>
            <a:ext cx="1069503" cy="144000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rot="5400000">
            <a:off x="-87662" y="17763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57638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4693500" y="3553690"/>
            <a:ext cx="5184000" cy="720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sysClr val="windowText" lastClr="000000"/>
                </a:solidFill>
                <a:latin typeface="HG丸ｺﾞｼｯｸM-PRO" panose="020F0600000000000000" pitchFamily="50" charset="-128"/>
                <a:ea typeface="HG丸ｺﾞｼｯｸM-PRO" panose="020F0600000000000000" pitchFamily="50" charset="-128"/>
              </a:rPr>
              <a:t>モデルとなる住民運営の通いの場を立ち上げ</a:t>
            </a:r>
            <a:endParaRPr lang="en-US" altLang="ja-JP"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sysClr val="windowText" lastClr="000000"/>
                </a:solidFill>
                <a:latin typeface="HG丸ｺﾞｼｯｸM-PRO" panose="020F0600000000000000" pitchFamily="50" charset="-128"/>
                <a:ea typeface="HG丸ｺﾞｼｯｸM-PRO" panose="020F0600000000000000" pitchFamily="50" charset="-128"/>
              </a:rPr>
              <a:t>・立ち上げの経験を積む</a:t>
            </a:r>
            <a:endParaRPr lang="en-US" altLang="ja-JP" sz="14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sysClr val="windowText" lastClr="000000"/>
                </a:solidFill>
                <a:latin typeface="HG丸ｺﾞｼｯｸM-PRO" panose="020F0600000000000000" pitchFamily="50" charset="-128"/>
                <a:ea typeface="HG丸ｺﾞｼｯｸM-PRO" panose="020F0600000000000000" pitchFamily="50" charset="-128"/>
              </a:rPr>
              <a:t>・通いの場の効果として、高齢者が元気になる</a:t>
            </a:r>
            <a:r>
              <a:rPr lang="ja-JP" altLang="en-US" sz="1400" dirty="0">
                <a:solidFill>
                  <a:sysClr val="windowText" lastClr="000000"/>
                </a:solidFill>
                <a:latin typeface="HG丸ｺﾞｼｯｸM-PRO" panose="020F0600000000000000" pitchFamily="50" charset="-128"/>
                <a:ea typeface="HG丸ｺﾞｼｯｸM-PRO" panose="020F0600000000000000" pitchFamily="50" charset="-128"/>
              </a:rPr>
              <a:t>過程</a:t>
            </a:r>
            <a:r>
              <a:rPr lang="ja-JP" altLang="en-US" sz="1400" dirty="0" smtClean="0">
                <a:solidFill>
                  <a:sysClr val="windowText" lastClr="000000"/>
                </a:solidFill>
                <a:latin typeface="HG丸ｺﾞｼｯｸM-PRO" panose="020F0600000000000000" pitchFamily="50" charset="-128"/>
                <a:ea typeface="HG丸ｺﾞｼｯｸM-PRO" panose="020F0600000000000000" pitchFamily="50" charset="-128"/>
              </a:rPr>
              <a:t>を記録する</a:t>
            </a:r>
            <a:endParaRPr lang="ja-JP" altLang="en-US" sz="14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99" name="右矢印 98"/>
          <p:cNvSpPr/>
          <p:nvPr/>
        </p:nvSpPr>
        <p:spPr>
          <a:xfrm>
            <a:off x="3778561" y="2522169"/>
            <a:ext cx="756000" cy="65366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ja-JP" altLang="en-US" sz="12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2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01" name="正方形/長方形 100"/>
          <p:cNvSpPr/>
          <p:nvPr/>
        </p:nvSpPr>
        <p:spPr>
          <a:xfrm>
            <a:off x="218090" y="2350121"/>
            <a:ext cx="3452442" cy="885035"/>
          </a:xfrm>
          <a:prstGeom prst="rect">
            <a:avLst/>
          </a:prstGeom>
          <a:solidFill>
            <a:srgbClr val="EEEA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アドバイザー＋都道府県担当者</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（厚労省）</a:t>
            </a:r>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・戦略策定の支援</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97" name="正方形/長方形 96"/>
          <p:cNvSpPr/>
          <p:nvPr/>
        </p:nvSpPr>
        <p:spPr>
          <a:xfrm>
            <a:off x="4693501" y="4471798"/>
            <a:ext cx="5184000" cy="720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sysClr val="windowText" lastClr="000000"/>
                </a:solidFill>
                <a:latin typeface="HG丸ｺﾞｼｯｸM-PRO" panose="020F0600000000000000" pitchFamily="50" charset="-128"/>
                <a:ea typeface="HG丸ｺﾞｼｯｸM-PRO" panose="020F0600000000000000" pitchFamily="50" charset="-128"/>
              </a:rPr>
              <a:t>住民運営の通いの場の本格育成</a:t>
            </a:r>
            <a:endParaRPr lang="en-US" altLang="ja-JP" b="1"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sysClr val="windowText" lastClr="000000"/>
                </a:solidFill>
                <a:latin typeface="HG丸ｺﾞｼｯｸM-PRO" panose="020F0600000000000000" pitchFamily="50" charset="-128"/>
                <a:ea typeface="HG丸ｺﾞｼｯｸM-PRO" panose="020F0600000000000000" pitchFamily="50" charset="-128"/>
              </a:rPr>
              <a:t>・戦略に基づき、通いの場を展開する</a:t>
            </a:r>
            <a:endParaRPr lang="en-US" altLang="ja-JP" sz="14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sysClr val="windowText" lastClr="000000"/>
                </a:solidFill>
                <a:latin typeface="HG丸ｺﾞｼｯｸM-PRO" panose="020F0600000000000000" pitchFamily="50" charset="-128"/>
                <a:ea typeface="HG丸ｺﾞｼｯｸM-PRO" panose="020F0600000000000000" pitchFamily="50" charset="-128"/>
              </a:rPr>
              <a:t>・モデルとなった通いの場での効果等を用い住民を動機付ける</a:t>
            </a:r>
            <a:endParaRPr lang="en-US" altLang="ja-JP" sz="14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31" name="正方形/長方形 130"/>
          <p:cNvSpPr/>
          <p:nvPr/>
        </p:nvSpPr>
        <p:spPr>
          <a:xfrm>
            <a:off x="4693501" y="6434122"/>
            <a:ext cx="5184000" cy="324000"/>
          </a:xfrm>
          <a:prstGeom prst="rect">
            <a:avLst/>
          </a:prstGeom>
          <a:solidFill>
            <a:srgbClr val="DFF1CB"/>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高齢者人口の</a:t>
            </a: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割以上が通いの場に参加</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4" name="正方形/長方形 83"/>
          <p:cNvSpPr/>
          <p:nvPr/>
        </p:nvSpPr>
        <p:spPr>
          <a:xfrm>
            <a:off x="4693501" y="1429474"/>
            <a:ext cx="5184000" cy="72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地域診断</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・住民の自主活動が既にどれくらい展開されているのか等の情報を整理する</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40007" y="955030"/>
            <a:ext cx="2160000" cy="3600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smtClean="0">
                <a:solidFill>
                  <a:prstClr val="white"/>
                </a:solidFill>
                <a:latin typeface="HG丸ｺﾞｼｯｸM-PRO" panose="020F0600000000000000" pitchFamily="50" charset="-128"/>
                <a:ea typeface="HG丸ｺﾞｼｯｸM-PRO" panose="020F0600000000000000" pitchFamily="50" charset="-128"/>
              </a:rPr>
              <a:t>国</a:t>
            </a:r>
            <a:r>
              <a:rPr lang="ja-JP" altLang="en-US" sz="1200" b="1" dirty="0" smtClean="0">
                <a:solidFill>
                  <a:prstClr val="white"/>
                </a:solidFill>
                <a:latin typeface="HG丸ｺﾞｼｯｸM-PRO" panose="020F0600000000000000" pitchFamily="50" charset="-128"/>
                <a:ea typeface="HG丸ｺﾞｼｯｸM-PRO" panose="020F0600000000000000" pitchFamily="50" charset="-128"/>
              </a:rPr>
              <a:t>（アドバイザー組織）</a:t>
            </a:r>
            <a:endParaRPr lang="ja-JP" altLang="en-US" sz="12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2495187" y="955030"/>
            <a:ext cx="2160000" cy="360040"/>
          </a:xfrm>
          <a:prstGeom prst="roundRect">
            <a:avLst/>
          </a:prstGeom>
          <a:solidFill>
            <a:srgbClr val="0070C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b="1" dirty="0" smtClean="0">
                <a:solidFill>
                  <a:prstClr val="white"/>
                </a:solidFill>
                <a:latin typeface="HG丸ｺﾞｼｯｸM-PRO" panose="020F0600000000000000" pitchFamily="50" charset="-128"/>
                <a:ea typeface="HG丸ｺﾞｼｯｸM-PRO" panose="020F0600000000000000" pitchFamily="50" charset="-128"/>
              </a:rPr>
              <a:t>モデル都道府県</a:t>
            </a:r>
            <a:endParaRPr lang="ja-JP" altLang="en-US"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6268599" y="955030"/>
            <a:ext cx="2160000" cy="360040"/>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prstClr val="white"/>
                </a:solidFill>
                <a:latin typeface="HG丸ｺﾞｼｯｸM-PRO" panose="020F0600000000000000" pitchFamily="50" charset="-128"/>
                <a:ea typeface="HG丸ｺﾞｼｯｸM-PRO" panose="020F0600000000000000" pitchFamily="50" charset="-128"/>
              </a:rPr>
              <a:t>モデル市町村</a:t>
            </a:r>
            <a:endParaRPr lang="ja-JP" altLang="en-US"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98150" y="1472853"/>
            <a:ext cx="2520279" cy="540056"/>
          </a:xfrm>
          <a:prstGeom prst="rect">
            <a:avLst/>
          </a:prstGeom>
          <a:solidFill>
            <a:srgbClr val="FFE7E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アドバイザー</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・情報収集すべき項目の提示</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4693501" y="2347582"/>
            <a:ext cx="5184000" cy="1008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戦略策定</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・地区内でどのように通いの場を充実するのか等の計画立案</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する（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いつ、どこに、何箇所程度等）</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・住民の動機付け方法の戦略を立てる</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198091" y="4342325"/>
            <a:ext cx="3452442" cy="867380"/>
          </a:xfrm>
          <a:prstGeom prst="rect">
            <a:avLst/>
          </a:prstGeom>
          <a:solidFill>
            <a:srgbClr val="EEEA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アドバイザー＋都道府県担当者</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・現地支援</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・電話・メール相談</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cxnSp>
        <p:nvCxnSpPr>
          <p:cNvPr id="36" name="直線矢印コネクタ 35"/>
          <p:cNvCxnSpPr/>
          <p:nvPr/>
        </p:nvCxnSpPr>
        <p:spPr>
          <a:xfrm>
            <a:off x="7348540" y="4213816"/>
            <a:ext cx="0" cy="32407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右矢印 28"/>
          <p:cNvSpPr/>
          <p:nvPr/>
        </p:nvSpPr>
        <p:spPr>
          <a:xfrm>
            <a:off x="3730735" y="1416050"/>
            <a:ext cx="756000" cy="65366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ja-JP" altLang="en-US" sz="12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2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左大かっこ 4"/>
          <p:cNvSpPr/>
          <p:nvPr/>
        </p:nvSpPr>
        <p:spPr>
          <a:xfrm>
            <a:off x="4531065" y="3566761"/>
            <a:ext cx="163329" cy="2670467"/>
          </a:xfrm>
          <a:prstGeom prst="leftBracket">
            <a:avLst>
              <a:gd name="adj" fmla="val 742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HG丸ｺﾞｼｯｸM-PRO" panose="020F0600000000000000" pitchFamily="50" charset="-128"/>
              <a:ea typeface="HG丸ｺﾞｼｯｸM-PRO" panose="020F0600000000000000" pitchFamily="50" charset="-128"/>
            </a:endParaRPr>
          </a:p>
        </p:txBody>
      </p:sp>
      <p:sp>
        <p:nvSpPr>
          <p:cNvPr id="30" name="右矢印 29"/>
          <p:cNvSpPr/>
          <p:nvPr/>
        </p:nvSpPr>
        <p:spPr>
          <a:xfrm>
            <a:off x="3774402" y="4901988"/>
            <a:ext cx="756000" cy="65366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ja-JP" altLang="en-US" sz="1200" b="1" dirty="0" smtClean="0">
                <a:solidFill>
                  <a:prstClr val="white"/>
                </a:solidFill>
                <a:latin typeface="HG丸ｺﾞｼｯｸM-PRO" panose="020F0600000000000000" pitchFamily="50" charset="-128"/>
                <a:ea typeface="HG丸ｺﾞｼｯｸM-PRO" panose="020F0600000000000000" pitchFamily="50" charset="-128"/>
              </a:rPr>
              <a:t>支援</a:t>
            </a:r>
            <a:endParaRPr lang="ja-JP" altLang="en-US" sz="12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31" name="右矢印 30"/>
          <p:cNvSpPr/>
          <p:nvPr/>
        </p:nvSpPr>
        <p:spPr>
          <a:xfrm flipH="1">
            <a:off x="3730735" y="4023516"/>
            <a:ext cx="756000" cy="65366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ja-JP" altLang="en-US" sz="1200" b="1" dirty="0">
                <a:solidFill>
                  <a:prstClr val="white"/>
                </a:solidFill>
                <a:latin typeface="HG丸ｺﾞｼｯｸM-PRO" panose="020F0600000000000000" pitchFamily="50" charset="-128"/>
                <a:ea typeface="HG丸ｺﾞｼｯｸM-PRO" panose="020F0600000000000000" pitchFamily="50" charset="-128"/>
              </a:rPr>
              <a:t>相談</a:t>
            </a:r>
          </a:p>
        </p:txBody>
      </p:sp>
      <p:cxnSp>
        <p:nvCxnSpPr>
          <p:cNvPr id="32" name="直線矢印コネクタ 31"/>
          <p:cNvCxnSpPr/>
          <p:nvPr/>
        </p:nvCxnSpPr>
        <p:spPr>
          <a:xfrm>
            <a:off x="7348540" y="3355582"/>
            <a:ext cx="0" cy="32407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7348540" y="2098495"/>
            <a:ext cx="0" cy="324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4682975" y="5389906"/>
            <a:ext cx="5184000" cy="324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住民運営の通いの場の拡大</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4682975" y="5912014"/>
            <a:ext cx="5184000" cy="324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リハビリ専門職等の活用</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p:txBody>
      </p:sp>
      <p:cxnSp>
        <p:nvCxnSpPr>
          <p:cNvPr id="28" name="直線矢印コネクタ 27"/>
          <p:cNvCxnSpPr/>
          <p:nvPr/>
        </p:nvCxnSpPr>
        <p:spPr>
          <a:xfrm>
            <a:off x="7348540" y="5191798"/>
            <a:ext cx="0" cy="32407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7348540" y="6160385"/>
            <a:ext cx="0" cy="32407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加算記号 3"/>
          <p:cNvSpPr/>
          <p:nvPr/>
        </p:nvSpPr>
        <p:spPr>
          <a:xfrm>
            <a:off x="7144730" y="5623042"/>
            <a:ext cx="360001" cy="360000"/>
          </a:xfrm>
          <a:prstGeom prst="mathPlu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pic>
        <p:nvPicPr>
          <p:cNvPr id="39" name="図 38" descr="人型アイコン4"/>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3212748" y="3026134"/>
            <a:ext cx="586179" cy="829295"/>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descr="人型アイコン4"/>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3237212" y="5068552"/>
            <a:ext cx="586179" cy="829295"/>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49493" y="434454"/>
            <a:ext cx="991653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HG丸ｺﾞｼｯｸM-PRO" pitchFamily="50" charset="-128"/>
                <a:ea typeface="HG丸ｺﾞｼｯｸM-PRO" pitchFamily="50" charset="-128"/>
              </a:rPr>
              <a:t>アドバイザー</a:t>
            </a:r>
            <a:r>
              <a:rPr lang="ja-JP" altLang="en-US" sz="2000" b="1" dirty="0">
                <a:solidFill>
                  <a:prstClr val="black"/>
                </a:solidFill>
                <a:latin typeface="HG丸ｺﾞｼｯｸM-PRO" pitchFamily="50" charset="-128"/>
                <a:ea typeface="HG丸ｺﾞｼｯｸM-PRO" pitchFamily="50" charset="-128"/>
              </a:rPr>
              <a:t>に</a:t>
            </a:r>
            <a:r>
              <a:rPr lang="ja-JP" altLang="en-US" sz="2000" b="1" dirty="0" smtClean="0">
                <a:solidFill>
                  <a:prstClr val="black"/>
                </a:solidFill>
                <a:latin typeface="HG丸ｺﾞｼｯｸM-PRO" pitchFamily="50" charset="-128"/>
                <a:ea typeface="HG丸ｺﾞｼｯｸM-PRO" pitchFamily="50" charset="-128"/>
              </a:rPr>
              <a:t>よる支援のイメージ</a:t>
            </a:r>
            <a:endParaRPr lang="en-US" altLang="ja-JP" sz="2000" b="1" dirty="0">
              <a:solidFill>
                <a:prstClr val="black"/>
              </a:solidFill>
              <a:latin typeface="HG丸ｺﾞｼｯｸM-PRO" pitchFamily="50" charset="-128"/>
              <a:ea typeface="HG丸ｺﾞｼｯｸM-PRO" pitchFamily="50" charset="-128"/>
            </a:endParaRPr>
          </a:p>
        </p:txBody>
      </p:sp>
      <p:sp>
        <p:nvSpPr>
          <p:cNvPr id="43" name="正方形/長方形 42"/>
          <p:cNvSpPr/>
          <p:nvPr/>
        </p:nvSpPr>
        <p:spPr>
          <a:xfrm>
            <a:off x="-15283" y="3672"/>
            <a:ext cx="9916533"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HG丸ｺﾞｼｯｸM-PRO" pitchFamily="50" charset="-128"/>
                <a:ea typeface="HG丸ｺﾞｼｯｸM-PRO" pitchFamily="50" charset="-128"/>
              </a:rPr>
              <a:t>地域づくりによる介護予防推進支援モデル事業（平成</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26</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年度～）</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図 44" descr="電話アイコンクリップアート"/>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2501943" y="5233422"/>
            <a:ext cx="648001" cy="64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irc_mi" descr="http://japanism.info/images/mail-icon-free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7887" y="5311802"/>
            <a:ext cx="670263" cy="49124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9199091" y="35332"/>
            <a:ext cx="646331" cy="369332"/>
          </a:xfrm>
          <a:prstGeom prst="rect">
            <a:avLst/>
          </a:prstGeom>
          <a:noFill/>
          <a:ln w="38100">
            <a:solidFill>
              <a:schemeClr val="tx1"/>
            </a:solidFill>
          </a:ln>
        </p:spPr>
        <p:txBody>
          <a:bodyPr wrap="none" rtlCol="0">
            <a:spAutoFit/>
          </a:bodyPr>
          <a:lstStyle/>
          <a:p>
            <a:r>
              <a:rPr kumimoji="1" lang="ja-JP" altLang="en-US" b="1" dirty="0" smtClean="0"/>
              <a:t>再掲</a:t>
            </a:r>
            <a:endParaRPr kumimoji="1" lang="ja-JP" altLang="en-US" b="1" dirty="0"/>
          </a:p>
        </p:txBody>
      </p:sp>
      <p:sp>
        <p:nvSpPr>
          <p:cNvPr id="41" name="正方形/長方形 40"/>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176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0"/>
          <p:cNvSpPr txBox="1">
            <a:spLocks/>
          </p:cNvSpPr>
          <p:nvPr/>
        </p:nvSpPr>
        <p:spPr>
          <a:xfrm>
            <a:off x="139705" y="0"/>
            <a:ext cx="9561158" cy="432000"/>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介護予防の推進</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344352" y="468680"/>
            <a:ext cx="9340195" cy="156199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smtClean="0">
              <a:solidFill>
                <a:prstClr val="black"/>
              </a:solidFill>
            </a:endParaRPr>
          </a:p>
          <a:p>
            <a:pPr marL="174625" indent="-174625" algn="just"/>
            <a:r>
              <a:rPr lang="ja-JP" altLang="en-US" sz="1500" dirty="0" smtClean="0">
                <a:solidFill>
                  <a:prstClr val="black"/>
                </a:solidFill>
              </a:rPr>
              <a:t>○ 介護予防は、高齢者が要介護状態等となることの予防又は要介護状態等の軽減若しくは悪化の防止を目的と        </a:t>
            </a:r>
            <a:r>
              <a:rPr lang="ja-JP" altLang="en-US" sz="1500" dirty="0">
                <a:solidFill>
                  <a:prstClr val="black"/>
                </a:solidFill>
              </a:rPr>
              <a:t>　</a:t>
            </a:r>
            <a:r>
              <a:rPr lang="ja-JP" altLang="en-US" sz="1500" dirty="0" smtClean="0">
                <a:solidFill>
                  <a:prstClr val="black"/>
                </a:solidFill>
              </a:rPr>
              <a:t>　して行うものである。</a:t>
            </a:r>
            <a:endParaRPr lang="en-US" altLang="ja-JP" sz="1500" dirty="0" smtClean="0">
              <a:solidFill>
                <a:prstClr val="black"/>
              </a:solidFill>
            </a:endParaRPr>
          </a:p>
          <a:p>
            <a:pPr marL="174625" indent="-174625" algn="just"/>
            <a:r>
              <a:rPr lang="ja-JP" altLang="en-US" sz="1500" dirty="0" smtClean="0">
                <a:solidFill>
                  <a:prstClr val="black"/>
                </a:solidFill>
              </a:rPr>
              <a:t>○　生活機能（</a:t>
            </a:r>
            <a:r>
              <a:rPr lang="en-US" altLang="ja-JP" sz="1500" dirty="0" smtClean="0">
                <a:solidFill>
                  <a:prstClr val="black"/>
                </a:solidFill>
              </a:rPr>
              <a:t>※</a:t>
            </a:r>
            <a:r>
              <a:rPr lang="ja-JP" altLang="en-US" sz="1500" dirty="0" smtClean="0">
                <a:solidFill>
                  <a:prstClr val="black"/>
                </a:solidFill>
              </a:rPr>
              <a:t>）の低下した高齢者に対しては、</a:t>
            </a:r>
            <a:r>
              <a:rPr lang="ja-JP" altLang="en-US" sz="1500" dirty="0">
                <a:solidFill>
                  <a:prstClr val="black"/>
                </a:solidFill>
              </a:rPr>
              <a:t>リハビリテーションの理念を踏まえて、「心身機能」「活動」「参加」のそれぞれの要素にバランスよく働きかけることが重要で</a:t>
            </a:r>
            <a:r>
              <a:rPr lang="ja-JP" altLang="en-US" sz="1500" dirty="0" smtClean="0">
                <a:solidFill>
                  <a:prstClr val="black"/>
                </a:solidFill>
              </a:rPr>
              <a:t>あり、単に高齢者の運動機能や栄養状態といった心身機能の改善だけを目指すものではなく、</a:t>
            </a:r>
            <a:r>
              <a:rPr lang="ja-JP" altLang="en-US" sz="1500" u="sng" dirty="0" smtClean="0">
                <a:solidFill>
                  <a:prstClr val="black"/>
                </a:solidFill>
              </a:rPr>
              <a:t>日常生活の活動を高め</a:t>
            </a:r>
            <a:r>
              <a:rPr lang="ja-JP" altLang="en-US" sz="1500" dirty="0" smtClean="0">
                <a:solidFill>
                  <a:prstClr val="black"/>
                </a:solidFill>
              </a:rPr>
              <a:t>、</a:t>
            </a:r>
            <a:r>
              <a:rPr lang="ja-JP" altLang="en-US" sz="1500" u="sng" dirty="0" smtClean="0">
                <a:solidFill>
                  <a:prstClr val="black"/>
                </a:solidFill>
              </a:rPr>
              <a:t>家庭や社会への参加を促し</a:t>
            </a:r>
            <a:r>
              <a:rPr lang="ja-JP" altLang="en-US" sz="1500" dirty="0" smtClean="0">
                <a:solidFill>
                  <a:prstClr val="black"/>
                </a:solidFill>
              </a:rPr>
              <a:t>、それによって一人ひとりの生きがいや自己実現のための取組を支援して</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QOL</a:t>
            </a:r>
            <a:r>
              <a:rPr lang="ja-JP" altLang="en-US" sz="1500" dirty="0" smtClean="0">
                <a:solidFill>
                  <a:prstClr val="black"/>
                </a:solidFill>
              </a:rPr>
              <a:t>の向上を目指すものである。</a:t>
            </a:r>
            <a:endParaRPr lang="en-US" altLang="ja-JP" sz="1500" dirty="0" smtClean="0">
              <a:solidFill>
                <a:prstClr val="black"/>
              </a:solidFill>
            </a:endParaRPr>
          </a:p>
        </p:txBody>
      </p:sp>
      <p:sp>
        <p:nvSpPr>
          <p:cNvPr id="5" name="角丸四角形 4"/>
          <p:cNvSpPr/>
          <p:nvPr/>
        </p:nvSpPr>
        <p:spPr>
          <a:xfrm>
            <a:off x="344352" y="3925032"/>
            <a:ext cx="9340195" cy="27109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a:solidFill>
                <a:prstClr val="black"/>
              </a:solidFill>
            </a:endParaRPr>
          </a:p>
          <a:p>
            <a:pPr marL="174625" indent="-174625" algn="just"/>
            <a:r>
              <a:rPr lang="ja-JP" altLang="en-US" sz="1500" dirty="0" smtClean="0">
                <a:solidFill>
                  <a:prstClr val="black"/>
                </a:solidFill>
              </a:rPr>
              <a:t>○　機能回復訓練などの</a:t>
            </a:r>
            <a:r>
              <a:rPr lang="ja-JP" altLang="en-US" sz="1500" u="sng" dirty="0" smtClean="0">
                <a:solidFill>
                  <a:prstClr val="black"/>
                </a:solidFill>
              </a:rPr>
              <a:t>高齢者本人へのアプローチだけではなく</a:t>
            </a:r>
            <a:r>
              <a:rPr lang="ja-JP" altLang="en-US" sz="1500" dirty="0" smtClean="0">
                <a:solidFill>
                  <a:prstClr val="black"/>
                </a:solidFill>
              </a:rPr>
              <a:t>、生活環境の調整や、地域の中に生きがい・役割をもって生活できるような居場所と出番づくり等、</a:t>
            </a:r>
            <a:r>
              <a:rPr lang="ja-JP" altLang="en-US" sz="1500" u="sng" dirty="0" smtClean="0">
                <a:solidFill>
                  <a:prstClr val="black"/>
                </a:solidFill>
              </a:rPr>
              <a:t>高齢者本人を取り巻く環境へのアプローチも含めたバランスのとれたアプローチが重要であり、</a:t>
            </a:r>
            <a:r>
              <a:rPr lang="ja-JP" altLang="en-US" sz="1500" dirty="0">
                <a:solidFill>
                  <a:prstClr val="black"/>
                </a:solidFill>
              </a:rPr>
              <a:t>地域においてリハビリテーション専門職等を</a:t>
            </a:r>
            <a:r>
              <a:rPr lang="ja-JP" altLang="en-US" sz="1500" dirty="0" smtClean="0">
                <a:solidFill>
                  <a:prstClr val="black"/>
                </a:solidFill>
              </a:rPr>
              <a:t>活かした自立</a:t>
            </a:r>
            <a:r>
              <a:rPr lang="ja-JP" altLang="en-US" sz="1500" dirty="0">
                <a:solidFill>
                  <a:prstClr val="black"/>
                </a:solidFill>
              </a:rPr>
              <a:t>支援に資する取組を推進し、要介護状態になっても、生きがい・役割を持って生活できる地域の実現を目指す</a:t>
            </a:r>
            <a:r>
              <a:rPr lang="ja-JP" altLang="en-US" sz="1500" dirty="0" smtClean="0">
                <a:solidFill>
                  <a:prstClr val="black"/>
                </a:solidFill>
              </a:rPr>
              <a:t>。</a:t>
            </a:r>
            <a:endParaRPr lang="en-US" altLang="ja-JP" sz="1500" dirty="0" smtClean="0">
              <a:solidFill>
                <a:prstClr val="black"/>
              </a:solidFill>
            </a:endParaRPr>
          </a:p>
          <a:p>
            <a:pPr marL="174625" indent="-174625" algn="just"/>
            <a:r>
              <a:rPr lang="ja-JP" altLang="en-US" sz="1500" dirty="0" smtClean="0">
                <a:solidFill>
                  <a:prstClr val="black"/>
                </a:solidFill>
              </a:rPr>
              <a:t>○　高齢者を生活支援サービスの担い手であると捉えることにより、支援を必要とする高齢者の多様な生活支援ニーズに応えるとともに、担い手にとっても地域の中で新たな社会的役割を有することにより、</a:t>
            </a:r>
            <a:r>
              <a:rPr lang="ja-JP" altLang="en-US" sz="1500" u="sng" dirty="0" smtClean="0">
                <a:solidFill>
                  <a:prstClr val="black"/>
                </a:solidFill>
              </a:rPr>
              <a:t>結果として介護予防にもつながるという相乗効果</a:t>
            </a:r>
            <a:r>
              <a:rPr lang="ja-JP" altLang="en-US" sz="1500" dirty="0" smtClean="0">
                <a:solidFill>
                  <a:prstClr val="black"/>
                </a:solidFill>
              </a:rPr>
              <a:t>をもたらす。</a:t>
            </a:r>
            <a:endParaRPr lang="en-US" altLang="ja-JP" sz="1500" dirty="0" smtClean="0">
              <a:solidFill>
                <a:prstClr val="black"/>
              </a:solidFill>
            </a:endParaRPr>
          </a:p>
          <a:p>
            <a:pPr marL="174625" indent="-174625" algn="just"/>
            <a:r>
              <a:rPr lang="ja-JP" altLang="en-US" sz="1500" dirty="0" smtClean="0">
                <a:solidFill>
                  <a:prstClr val="black"/>
                </a:solidFill>
              </a:rPr>
              <a:t>○　住民自身が運営する体操</a:t>
            </a:r>
            <a:r>
              <a:rPr lang="ja-JP" altLang="en-US" sz="1500" dirty="0">
                <a:solidFill>
                  <a:prstClr val="black"/>
                </a:solidFill>
              </a:rPr>
              <a:t>の集いなどの活動を地域に展開し、人と人とのつながりを通じて参加者や通いの</a:t>
            </a:r>
            <a:r>
              <a:rPr lang="ja-JP" altLang="en-US" sz="1500" dirty="0" smtClean="0">
                <a:solidFill>
                  <a:prstClr val="black"/>
                </a:solidFill>
              </a:rPr>
              <a:t>場が</a:t>
            </a:r>
            <a:r>
              <a:rPr lang="ja-JP" altLang="en-US" sz="1500" dirty="0">
                <a:solidFill>
                  <a:prstClr val="black"/>
                </a:solidFill>
              </a:rPr>
              <a:t>継続</a:t>
            </a:r>
            <a:r>
              <a:rPr lang="ja-JP" altLang="en-US" sz="1500" dirty="0" smtClean="0">
                <a:solidFill>
                  <a:prstClr val="black"/>
                </a:solidFill>
              </a:rPr>
              <a:t>的に拡大していくような</a:t>
            </a:r>
            <a:r>
              <a:rPr lang="ja-JP" altLang="en-US" sz="1500" dirty="0">
                <a:solidFill>
                  <a:prstClr val="black"/>
                </a:solidFill>
              </a:rPr>
              <a:t>地域づくりを推進</a:t>
            </a:r>
            <a:r>
              <a:rPr lang="ja-JP" altLang="en-US" sz="1500" dirty="0" smtClean="0">
                <a:solidFill>
                  <a:prstClr val="black"/>
                </a:solidFill>
              </a:rPr>
              <a:t>する。</a:t>
            </a:r>
            <a:endParaRPr lang="en-US" altLang="ja-JP" sz="1500" dirty="0" smtClean="0">
              <a:solidFill>
                <a:prstClr val="black"/>
              </a:solidFill>
            </a:endParaRPr>
          </a:p>
          <a:p>
            <a:pPr marL="174625" indent="-174625" algn="just"/>
            <a:r>
              <a:rPr lang="ja-JP" altLang="en-US" sz="1500" dirty="0" smtClean="0">
                <a:solidFill>
                  <a:prstClr val="black"/>
                </a:solidFill>
              </a:rPr>
              <a:t>○　この</a:t>
            </a:r>
            <a:r>
              <a:rPr lang="ja-JP" altLang="en-US" sz="1500" dirty="0">
                <a:solidFill>
                  <a:prstClr val="black"/>
                </a:solidFill>
              </a:rPr>
              <a:t>ような介護予防を推進するためには</a:t>
            </a:r>
            <a:r>
              <a:rPr lang="ja-JP" altLang="en-US" sz="1500" dirty="0" smtClean="0">
                <a:solidFill>
                  <a:prstClr val="black"/>
                </a:solidFill>
              </a:rPr>
              <a:t>、地域</a:t>
            </a:r>
            <a:r>
              <a:rPr lang="ja-JP" altLang="en-US" sz="1500" dirty="0">
                <a:solidFill>
                  <a:prstClr val="black"/>
                </a:solidFill>
              </a:rPr>
              <a:t>の実情</a:t>
            </a:r>
            <a:r>
              <a:rPr lang="ja-JP" altLang="en-US" sz="1500" dirty="0" smtClean="0">
                <a:solidFill>
                  <a:prstClr val="black"/>
                </a:solidFill>
              </a:rPr>
              <a:t>をよく把握し、かつ、地域づくりの中心である市町村</a:t>
            </a:r>
            <a:r>
              <a:rPr lang="ja-JP" altLang="en-US" sz="1500" dirty="0">
                <a:solidFill>
                  <a:prstClr val="black"/>
                </a:solidFill>
              </a:rPr>
              <a:t>が主体的に取り組むことが不可欠で</a:t>
            </a:r>
            <a:r>
              <a:rPr lang="ja-JP" altLang="en-US" sz="1500" dirty="0" smtClean="0">
                <a:solidFill>
                  <a:prstClr val="black"/>
                </a:solidFill>
              </a:rPr>
              <a:t>ある。</a:t>
            </a:r>
            <a:endParaRPr lang="en-US" altLang="ja-JP" sz="1500" dirty="0" smtClean="0">
              <a:solidFill>
                <a:prstClr val="black"/>
              </a:solidFill>
            </a:endParaRPr>
          </a:p>
        </p:txBody>
      </p:sp>
      <p:sp>
        <p:nvSpPr>
          <p:cNvPr id="6" name="角丸四角形 5"/>
          <p:cNvSpPr/>
          <p:nvPr/>
        </p:nvSpPr>
        <p:spPr>
          <a:xfrm>
            <a:off x="344352" y="2538516"/>
            <a:ext cx="9340195" cy="1149802"/>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r>
              <a:rPr lang="ja-JP" altLang="en-US" sz="1500" dirty="0" smtClean="0">
                <a:solidFill>
                  <a:prstClr val="black"/>
                </a:solidFill>
              </a:rPr>
              <a:t>　</a:t>
            </a:r>
            <a:endParaRPr lang="en-US" altLang="ja-JP" sz="1500" dirty="0" smtClean="0">
              <a:solidFill>
                <a:prstClr val="black"/>
              </a:solidFill>
            </a:endParaRPr>
          </a:p>
          <a:p>
            <a:pPr marL="174625" indent="-174625" algn="just"/>
            <a:r>
              <a:rPr lang="ja-JP" altLang="en-US" sz="1500" dirty="0" smtClean="0">
                <a:solidFill>
                  <a:prstClr val="black"/>
                </a:solidFill>
              </a:rPr>
              <a:t>○　介護予防の手法が、心身機能を改善することを目的とした機能回復訓練に偏りがちであった。</a:t>
            </a:r>
            <a:endParaRPr lang="en-US" altLang="ja-JP" sz="1500" dirty="0" smtClean="0">
              <a:solidFill>
                <a:prstClr val="black"/>
              </a:solidFill>
            </a:endParaRPr>
          </a:p>
          <a:p>
            <a:pPr marL="174625" indent="-174625" algn="just"/>
            <a:r>
              <a:rPr lang="ja-JP" altLang="en-US" sz="1500" dirty="0" smtClean="0">
                <a:solidFill>
                  <a:prstClr val="black"/>
                </a:solidFill>
              </a:rPr>
              <a:t>○　介護予防終了後</a:t>
            </a:r>
            <a:r>
              <a:rPr lang="ja-JP" altLang="en-US" sz="1500" dirty="0">
                <a:solidFill>
                  <a:prstClr val="black"/>
                </a:solidFill>
              </a:rPr>
              <a:t>の</a:t>
            </a:r>
            <a:r>
              <a:rPr lang="ja-JP" altLang="en-US" sz="1500" dirty="0" smtClean="0">
                <a:solidFill>
                  <a:prstClr val="black"/>
                </a:solidFill>
              </a:rPr>
              <a:t>活動的な状態を維持するための多様な通いの場を創出することが必ずしも十分でなかった。</a:t>
            </a:r>
            <a:endParaRPr lang="en-US" altLang="ja-JP" sz="1500" dirty="0" smtClean="0">
              <a:solidFill>
                <a:prstClr val="black"/>
              </a:solidFill>
            </a:endParaRPr>
          </a:p>
          <a:p>
            <a:pPr marL="174625" indent="-174625" algn="just"/>
            <a:r>
              <a:rPr lang="ja-JP" altLang="en-US" sz="1500" dirty="0" smtClean="0">
                <a:solidFill>
                  <a:prstClr val="black"/>
                </a:solidFill>
              </a:rPr>
              <a:t>○　介護予防の利用者の多くは、機能回復を中心とした訓練の継続こそが有効だと理解し、また、介護予防の提供者も、「活動」や「参加」に焦点をあててこなかったのではないか。</a:t>
            </a:r>
            <a:endParaRPr lang="en-US" altLang="ja-JP" sz="1500" dirty="0" smtClean="0">
              <a:solidFill>
                <a:prstClr val="black"/>
              </a:solidFill>
            </a:endParaRPr>
          </a:p>
        </p:txBody>
      </p:sp>
      <p:sp>
        <p:nvSpPr>
          <p:cNvPr id="7" name="角丸四角形 6"/>
          <p:cNvSpPr/>
          <p:nvPr/>
        </p:nvSpPr>
        <p:spPr>
          <a:xfrm>
            <a:off x="172069" y="299280"/>
            <a:ext cx="1539784"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の理念</a:t>
            </a:r>
            <a:endParaRPr lang="ja-JP" altLang="en-US" sz="1400" dirty="0">
              <a:solidFill>
                <a:prstClr val="black"/>
              </a:solidFill>
              <a:latin typeface="ＭＳ Ｐゴシック"/>
            </a:endParaRPr>
          </a:p>
        </p:txBody>
      </p:sp>
      <p:sp>
        <p:nvSpPr>
          <p:cNvPr id="8" name="角丸四角形 7"/>
          <p:cNvSpPr/>
          <p:nvPr/>
        </p:nvSpPr>
        <p:spPr>
          <a:xfrm>
            <a:off x="194493" y="2394516"/>
            <a:ext cx="2453017"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ＭＳ Ｐゴシック"/>
              </a:rPr>
              <a:t>これまで</a:t>
            </a:r>
            <a:r>
              <a:rPr lang="ja-JP" altLang="en-US" sz="1400" dirty="0" smtClean="0">
                <a:solidFill>
                  <a:prstClr val="black"/>
                </a:solidFill>
                <a:latin typeface="ＭＳ Ｐゴシック"/>
              </a:rPr>
              <a:t>の介護予防の問題点</a:t>
            </a:r>
            <a:endParaRPr lang="ja-JP" altLang="en-US" sz="1400" dirty="0">
              <a:solidFill>
                <a:prstClr val="black"/>
              </a:solidFill>
              <a:latin typeface="ＭＳ Ｐゴシック"/>
            </a:endParaRPr>
          </a:p>
        </p:txBody>
      </p:sp>
      <p:sp>
        <p:nvSpPr>
          <p:cNvPr id="9" name="角丸四角形 8"/>
          <p:cNvSpPr/>
          <p:nvPr/>
        </p:nvSpPr>
        <p:spPr>
          <a:xfrm>
            <a:off x="172067" y="3768332"/>
            <a:ext cx="2763332"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これからの介護予防の考え方</a:t>
            </a:r>
            <a:endParaRPr lang="ja-JP" altLang="en-US" sz="1400" dirty="0">
              <a:solidFill>
                <a:prstClr val="black"/>
              </a:solidFill>
              <a:latin typeface="ＭＳ Ｐゴシック"/>
            </a:endParaRPr>
          </a:p>
        </p:txBody>
      </p:sp>
      <p:sp>
        <p:nvSpPr>
          <p:cNvPr id="10" name="角丸四角形 9"/>
          <p:cNvSpPr/>
          <p:nvPr/>
        </p:nvSpPr>
        <p:spPr>
          <a:xfrm>
            <a:off x="172054" y="1993532"/>
            <a:ext cx="9512482" cy="42785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defRPr/>
            </a:pPr>
            <a:r>
              <a:rPr lang="en-US" altLang="ja-JP" sz="1050" dirty="0" smtClean="0">
                <a:solidFill>
                  <a:prstClr val="black"/>
                </a:solidFill>
                <a:latin typeface="ＭＳ Ｐゴシック"/>
              </a:rPr>
              <a:t>※</a:t>
            </a:r>
            <a:r>
              <a:rPr lang="ja-JP" altLang="en-US" sz="1050" dirty="0" smtClean="0">
                <a:solidFill>
                  <a:prstClr val="black"/>
                </a:solidFill>
                <a:latin typeface="ＭＳ Ｐゴシック"/>
              </a:rPr>
              <a:t>「生活機能」・・・</a:t>
            </a:r>
            <a:r>
              <a:rPr lang="en-US" altLang="ja-JP" sz="1050" dirty="0" smtClean="0">
                <a:solidFill>
                  <a:prstClr val="black"/>
                </a:solidFill>
                <a:latin typeface="ＭＳ Ｐゴシック"/>
              </a:rPr>
              <a:t>ICF</a:t>
            </a:r>
            <a:r>
              <a:rPr lang="ja-JP" altLang="en-US" sz="1050" dirty="0" smtClean="0">
                <a:solidFill>
                  <a:prstClr val="black"/>
                </a:solidFill>
                <a:latin typeface="ＭＳ Ｐゴシック"/>
              </a:rPr>
              <a:t>では、人が生きていくための機能全体を「生活機能」としてとらえ、①</a:t>
            </a:r>
            <a:r>
              <a:rPr lang="ja-JP" altLang="en-US" sz="1050" dirty="0">
                <a:solidFill>
                  <a:prstClr val="black"/>
                </a:solidFill>
                <a:latin typeface="ＭＳ Ｐゴシック"/>
              </a:rPr>
              <a:t>体の働きや精神の働きである「心身機能</a:t>
            </a:r>
            <a:r>
              <a:rPr lang="ja-JP" altLang="en-US" sz="1050" dirty="0" smtClean="0">
                <a:solidFill>
                  <a:prstClr val="black"/>
                </a:solidFill>
                <a:latin typeface="ＭＳ Ｐゴシック"/>
              </a:rPr>
              <a:t>」、②</a:t>
            </a:r>
            <a:r>
              <a:rPr lang="en-US" altLang="ja-JP" sz="1050" dirty="0" smtClean="0">
                <a:solidFill>
                  <a:prstClr val="black"/>
                </a:solidFill>
                <a:latin typeface="ＭＳ Ｐゴシック"/>
              </a:rPr>
              <a:t>ADL</a:t>
            </a:r>
            <a:r>
              <a:rPr lang="ja-JP" altLang="en-US" sz="1050" dirty="0" smtClean="0">
                <a:solidFill>
                  <a:prstClr val="black"/>
                </a:solidFill>
                <a:latin typeface="ＭＳ Ｐゴシック"/>
              </a:rPr>
              <a:t>・</a:t>
            </a:r>
            <a:r>
              <a:rPr lang="ja-JP" altLang="en-US" sz="1050" dirty="0">
                <a:solidFill>
                  <a:prstClr val="black"/>
                </a:solidFill>
                <a:latin typeface="ＭＳ Ｐゴシック"/>
              </a:rPr>
              <a:t>家事・職業能力</a:t>
            </a:r>
            <a:r>
              <a:rPr lang="ja-JP" altLang="en-US" sz="1050" dirty="0" smtClean="0">
                <a:solidFill>
                  <a:prstClr val="black"/>
                </a:solidFill>
                <a:latin typeface="ＭＳ Ｐゴシック"/>
              </a:rPr>
              <a:t>や</a:t>
            </a:r>
            <a:endParaRPr lang="en-US" altLang="ja-JP" sz="1050" dirty="0" smtClean="0">
              <a:solidFill>
                <a:prstClr val="black"/>
              </a:solidFill>
              <a:latin typeface="ＭＳ Ｐゴシック"/>
            </a:endParaRPr>
          </a:p>
          <a:p>
            <a:pPr defTabSz="914326">
              <a:defRPr/>
            </a:pPr>
            <a:r>
              <a:rPr lang="en-US" altLang="ja-JP" sz="1050" dirty="0">
                <a:solidFill>
                  <a:prstClr val="black"/>
                </a:solidFill>
                <a:latin typeface="ＭＳ Ｐゴシック"/>
              </a:rPr>
              <a:t> </a:t>
            </a:r>
            <a:r>
              <a:rPr lang="en-US" altLang="ja-JP" sz="1050" dirty="0" smtClean="0">
                <a:solidFill>
                  <a:prstClr val="black"/>
                </a:solidFill>
                <a:latin typeface="ＭＳ Ｐゴシック"/>
              </a:rPr>
              <a:t>              </a:t>
            </a:r>
            <a:r>
              <a:rPr lang="ja-JP" altLang="en-US" sz="1050" dirty="0" smtClean="0">
                <a:solidFill>
                  <a:prstClr val="black"/>
                </a:solidFill>
                <a:latin typeface="ＭＳ Ｐゴシック"/>
              </a:rPr>
              <a:t>屋外</a:t>
            </a:r>
            <a:r>
              <a:rPr lang="ja-JP" altLang="en-US" sz="1050" dirty="0">
                <a:solidFill>
                  <a:prstClr val="black"/>
                </a:solidFill>
                <a:latin typeface="ＭＳ Ｐゴシック"/>
              </a:rPr>
              <a:t>歩行といった生活行為全般</a:t>
            </a:r>
            <a:r>
              <a:rPr lang="ja-JP" altLang="en-US" sz="1050" dirty="0" smtClean="0">
                <a:solidFill>
                  <a:prstClr val="black"/>
                </a:solidFill>
                <a:latin typeface="ＭＳ Ｐゴシック"/>
              </a:rPr>
              <a:t>である「</a:t>
            </a:r>
            <a:r>
              <a:rPr lang="ja-JP" altLang="en-US" sz="1050" dirty="0">
                <a:solidFill>
                  <a:prstClr val="black"/>
                </a:solidFill>
                <a:latin typeface="ＭＳ Ｐゴシック"/>
              </a:rPr>
              <a:t>活動</a:t>
            </a:r>
            <a:r>
              <a:rPr lang="ja-JP" altLang="en-US" sz="1050" dirty="0" smtClean="0">
                <a:solidFill>
                  <a:prstClr val="black"/>
                </a:solidFill>
                <a:latin typeface="ＭＳ Ｐゴシック"/>
              </a:rPr>
              <a:t>」、③</a:t>
            </a:r>
            <a:r>
              <a:rPr lang="ja-JP" altLang="en-US" sz="1050" dirty="0">
                <a:solidFill>
                  <a:prstClr val="black"/>
                </a:solidFill>
                <a:latin typeface="ＭＳ Ｐゴシック"/>
              </a:rPr>
              <a:t>家庭や社会生活で役割を果たすことである「参加</a:t>
            </a:r>
            <a:r>
              <a:rPr lang="ja-JP" altLang="en-US" sz="1050" dirty="0" smtClean="0">
                <a:solidFill>
                  <a:prstClr val="black"/>
                </a:solidFill>
                <a:latin typeface="ＭＳ Ｐゴシック"/>
              </a:rPr>
              <a:t>」の</a:t>
            </a:r>
            <a:r>
              <a:rPr lang="ja-JP" altLang="en-US" sz="1050" dirty="0">
                <a:solidFill>
                  <a:prstClr val="black"/>
                </a:solidFill>
                <a:latin typeface="ＭＳ Ｐゴシック"/>
              </a:rPr>
              <a:t>３つ</a:t>
            </a:r>
            <a:r>
              <a:rPr lang="ja-JP" altLang="en-US" sz="1050" dirty="0" smtClean="0">
                <a:solidFill>
                  <a:prstClr val="black"/>
                </a:solidFill>
                <a:latin typeface="ＭＳ Ｐゴシック"/>
              </a:rPr>
              <a:t>の要素から構成される</a:t>
            </a:r>
            <a:endParaRPr lang="en-US" altLang="ja-JP" sz="1050" dirty="0">
              <a:solidFill>
                <a:prstClr val="black"/>
              </a:solidFill>
              <a:latin typeface="ＭＳ Ｐゴシック"/>
            </a:endParaRPr>
          </a:p>
        </p:txBody>
      </p:sp>
      <p:sp>
        <p:nvSpPr>
          <p:cNvPr id="12" name="正方形/長方形 11"/>
          <p:cNvSpPr/>
          <p:nvPr/>
        </p:nvSpPr>
        <p:spPr>
          <a:xfrm rot="5400000">
            <a:off x="-89941" y="44625"/>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4460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966" y="2780928"/>
            <a:ext cx="7571303" cy="1077218"/>
          </a:xfrm>
        </p:spPr>
        <p:txBody>
          <a:bodyPr wrap="none">
            <a:spAutoFit/>
          </a:bodyPr>
          <a:lstStyle/>
          <a:p>
            <a:r>
              <a:rPr lang="ja-JP" altLang="en-US" sz="3200" dirty="0" smtClean="0">
                <a:latin typeface="HG丸ｺﾞｼｯｸM-PRO" pitchFamily="50" charset="-128"/>
                <a:ea typeface="HG丸ｺﾞｼｯｸM-PRO" pitchFamily="50" charset="-128"/>
              </a:rPr>
              <a:t>リハビリテーション</a:t>
            </a:r>
            <a:r>
              <a:rPr lang="ja-JP" altLang="en-US" sz="3200" dirty="0">
                <a:latin typeface="HG丸ｺﾞｼｯｸM-PRO" pitchFamily="50" charset="-128"/>
                <a:ea typeface="HG丸ｺﾞｼｯｸM-PRO" pitchFamily="50" charset="-128"/>
              </a:rPr>
              <a:t>専門職等を活かした</a:t>
            </a:r>
            <a:r>
              <a:rPr lang="en-US" altLang="ja-JP" sz="3200" dirty="0">
                <a:latin typeface="HG丸ｺﾞｼｯｸM-PRO" pitchFamily="50" charset="-128"/>
                <a:ea typeface="HG丸ｺﾞｼｯｸM-PRO" pitchFamily="50" charset="-128"/>
              </a:rPr>
              <a:t/>
            </a:r>
            <a:br>
              <a:rPr lang="en-US" altLang="ja-JP" sz="3200" dirty="0">
                <a:latin typeface="HG丸ｺﾞｼｯｸM-PRO" pitchFamily="50" charset="-128"/>
                <a:ea typeface="HG丸ｺﾞｼｯｸM-PRO" pitchFamily="50" charset="-128"/>
              </a:rPr>
            </a:br>
            <a:r>
              <a:rPr lang="ja-JP" altLang="en-US" sz="3200" dirty="0" smtClean="0">
                <a:latin typeface="HG丸ｺﾞｼｯｸM-PRO" pitchFamily="50" charset="-128"/>
                <a:ea typeface="HG丸ｺﾞｼｯｸM-PRO" pitchFamily="50" charset="-128"/>
              </a:rPr>
              <a:t>介護予防の機能強化</a:t>
            </a:r>
            <a:endParaRPr lang="ja-JP" altLang="en-US" sz="3200" dirty="0">
              <a:latin typeface="HG丸ｺﾞｼｯｸM-PRO" pitchFamily="50" charset="-128"/>
              <a:ea typeface="HG丸ｺﾞｼｯｸM-PRO" pitchFamily="50" charset="-128"/>
            </a:endParaRPr>
          </a:p>
        </p:txBody>
      </p:sp>
      <p:sp>
        <p:nvSpPr>
          <p:cNvPr id="3" name="正方形/長方形 2"/>
          <p:cNvSpPr/>
          <p:nvPr/>
        </p:nvSpPr>
        <p:spPr>
          <a:xfrm rot="5400000">
            <a:off x="-89940" y="11663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28869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94543" y="1523860"/>
            <a:ext cx="9712152" cy="2983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0" y="-8538"/>
            <a:ext cx="9901238" cy="432000"/>
          </a:xfrm>
          <a:prstGeom prst="rect">
            <a:avLst/>
          </a:prstGeom>
          <a:noFill/>
        </p:spPr>
        <p:txBody>
          <a:bodyPr wrap="square" rtlCol="0">
            <a:spAutoFit/>
          </a:bodyPr>
          <a:lstStyle/>
          <a:p>
            <a:pPr algn="ctr" fontAlgn="auto">
              <a:spcBef>
                <a:spcPts val="0"/>
              </a:spcBef>
              <a:spcAft>
                <a:spcPts val="0"/>
              </a:spcAft>
            </a:pP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地域リハビリテーション活動支援事業の概要</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 name="Picture 40" descr="会議のイラスト（男女混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6" y="4158889"/>
            <a:ext cx="1495116" cy="160484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park3.wakwak.com/%7Efumira/img/taisou_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700" y="3844924"/>
            <a:ext cx="1204913" cy="1325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関節痛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9655" y="4027772"/>
            <a:ext cx="914876" cy="1352074"/>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老人ホーム"/>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8165" y="1762014"/>
            <a:ext cx="1402080" cy="89154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車椅子のおばあちゃん（ソフト）"/>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58" b="96212" l="10000" r="90000"/>
                    </a14:imgEffect>
                  </a14:imgLayer>
                </a14:imgProps>
              </a:ext>
              <a:ext uri="{28A0092B-C50C-407E-A947-70E740481C1C}">
                <a14:useLocalDpi xmlns:a14="http://schemas.microsoft.com/office/drawing/2010/main" val="0"/>
              </a:ext>
            </a:extLst>
          </a:blip>
          <a:srcRect/>
          <a:stretch>
            <a:fillRect/>
          </a:stretch>
        </p:blipFill>
        <p:spPr bwMode="auto">
          <a:xfrm flipH="1">
            <a:off x="7754565" y="1923089"/>
            <a:ext cx="1143000" cy="125730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337119" y="1531829"/>
            <a:ext cx="1152128"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通所</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3572" name="Picture 20" descr="緑の家"/>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4081" y="1709882"/>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3570" name="Picture 18" descr="http://park3.wakwak.com/%7Efumira/img/helper2_fumira_soft_s.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852" b="96296" l="4167" r="92500"/>
                    </a14:imgEffect>
                  </a14:imgLayer>
                </a14:imgProps>
              </a:ext>
              <a:ext uri="{28A0092B-C50C-407E-A947-70E740481C1C}">
                <a14:useLocalDpi xmlns:a14="http://schemas.microsoft.com/office/drawing/2010/main" val="0"/>
              </a:ext>
            </a:extLst>
          </a:blip>
          <a:srcRect/>
          <a:stretch>
            <a:fillRect/>
          </a:stretch>
        </p:blipFill>
        <p:spPr bwMode="auto">
          <a:xfrm>
            <a:off x="2022265" y="2207784"/>
            <a:ext cx="12192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歩行・杖（カラー）"/>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1281829" y="2075890"/>
            <a:ext cx="1047750" cy="1152526"/>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直線矢印コネクタ 37"/>
          <p:cNvCxnSpPr>
            <a:stCxn id="1026" idx="1"/>
          </p:cNvCxnSpPr>
          <p:nvPr/>
        </p:nvCxnSpPr>
        <p:spPr>
          <a:xfrm flipH="1" flipV="1">
            <a:off x="2502347" y="3621589"/>
            <a:ext cx="1621254" cy="1515899"/>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77451" y="1553757"/>
            <a:ext cx="1152128"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訪問</a:t>
            </a:r>
          </a:p>
        </p:txBody>
      </p:sp>
      <p:cxnSp>
        <p:nvCxnSpPr>
          <p:cNvPr id="47" name="直線矢印コネクタ 46"/>
          <p:cNvCxnSpPr/>
          <p:nvPr/>
        </p:nvCxnSpPr>
        <p:spPr>
          <a:xfrm flipH="1" flipV="1">
            <a:off x="3241465" y="2884601"/>
            <a:ext cx="989074" cy="197307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548357" y="1696168"/>
            <a:ext cx="2804524" cy="954107"/>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定期的に関与することにより、介護職員等</a:t>
            </a:r>
            <a:r>
              <a:rPr lang="ja-JP" altLang="en-US" sz="1400" dirty="0">
                <a:solidFill>
                  <a:prstClr val="black"/>
                </a:solidFill>
              </a:rPr>
              <a:t>への</a:t>
            </a:r>
            <a:r>
              <a:rPr lang="ja-JP" altLang="en-US" sz="1400" dirty="0" smtClean="0">
                <a:solidFill>
                  <a:prstClr val="black"/>
                </a:solidFill>
              </a:rPr>
              <a:t>助言などを実施することで、通所や訪問における自立支援に資する取組を促す。</a:t>
            </a:r>
            <a:endParaRPr lang="en-US" altLang="ja-JP" sz="1400" dirty="0" smtClean="0">
              <a:solidFill>
                <a:prstClr val="black"/>
              </a:solidFill>
            </a:endParaRPr>
          </a:p>
        </p:txBody>
      </p:sp>
      <p:sp>
        <p:nvSpPr>
          <p:cNvPr id="9" name="テキスト ボックス 8"/>
          <p:cNvSpPr txBox="1"/>
          <p:nvPr/>
        </p:nvSpPr>
        <p:spPr>
          <a:xfrm>
            <a:off x="7538695" y="3399835"/>
            <a:ext cx="2268000"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住民</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運営の通いの場</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3554" name="Picture 2" descr="草むしりをするシニアのイラスト（カラー）"/>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167"/>
                    </a14:imgEffect>
                  </a14:imgLayer>
                </a14:imgProps>
              </a:ext>
              <a:ext uri="{28A0092B-C50C-407E-A947-70E740481C1C}">
                <a14:useLocalDpi xmlns:a14="http://schemas.microsoft.com/office/drawing/2010/main" val="0"/>
              </a:ext>
            </a:extLst>
          </a:blip>
          <a:srcRect/>
          <a:stretch>
            <a:fillRect/>
          </a:stretch>
        </p:blipFill>
        <p:spPr bwMode="auto">
          <a:xfrm flipH="1">
            <a:off x="413016" y="1741599"/>
            <a:ext cx="114300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a:stCxn id="1026" idx="3"/>
          </p:cNvCxnSpPr>
          <p:nvPr/>
        </p:nvCxnSpPr>
        <p:spPr>
          <a:xfrm flipV="1">
            <a:off x="5851601" y="3621589"/>
            <a:ext cx="1656280" cy="1515899"/>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994654" y="4155675"/>
            <a:ext cx="1872000" cy="1404000"/>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定期的に関与することにより、自立支援のプロセスを参加者全員で共有し、個々人の介護予防ケアマネジメント力の向上につなげる。</a:t>
            </a:r>
            <a:endParaRPr lang="en-US" altLang="ja-JP" sz="1400" dirty="0" smtClean="0">
              <a:solidFill>
                <a:prstClr val="black"/>
              </a:solidFill>
            </a:endParaRPr>
          </a:p>
        </p:txBody>
      </p:sp>
      <p:cxnSp>
        <p:nvCxnSpPr>
          <p:cNvPr id="36" name="直線矢印コネクタ 35"/>
          <p:cNvCxnSpPr/>
          <p:nvPr/>
        </p:nvCxnSpPr>
        <p:spPr>
          <a:xfrm flipV="1">
            <a:off x="5629200" y="2884601"/>
            <a:ext cx="908965" cy="197307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5980" y="6093498"/>
            <a:ext cx="9691787" cy="584775"/>
          </a:xfrm>
          <a:prstGeom prst="rect">
            <a:avLst/>
          </a:prstGeom>
          <a:noFill/>
        </p:spPr>
        <p:txBody>
          <a:bodyPr wrap="square" rtlCol="0">
            <a:spAutoFit/>
          </a:bodyP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リハビリテーション</a:t>
            </a:r>
            <a:r>
              <a:rPr lang="ja-JP" altLang="en-US" sz="1600" dirty="0">
                <a:solidFill>
                  <a:prstClr val="black"/>
                </a:solidFill>
                <a:latin typeface="HG丸ｺﾞｼｯｸM-PRO" panose="020F0600000000000000" pitchFamily="50" charset="-128"/>
                <a:ea typeface="HG丸ｺﾞｼｯｸM-PRO" panose="020F0600000000000000" pitchFamily="50" charset="-128"/>
              </a:rPr>
              <a:t>専門職</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等は、</a:t>
            </a:r>
            <a:r>
              <a:rPr lang="ja-JP" altLang="en-US" sz="1600" dirty="0">
                <a:solidFill>
                  <a:prstClr val="black"/>
                </a:solidFill>
                <a:latin typeface="HG丸ｺﾞｼｯｸM-PRO" panose="020F0600000000000000" pitchFamily="50" charset="-128"/>
                <a:ea typeface="HG丸ｺﾞｼｯｸM-PRO" panose="020F0600000000000000" pitchFamily="50" charset="-128"/>
              </a:rPr>
              <a:t>通所、訪問</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、地域</a:t>
            </a:r>
            <a:r>
              <a:rPr lang="ja-JP" altLang="en-US" sz="1600" dirty="0">
                <a:solidFill>
                  <a:prstClr val="black"/>
                </a:solidFill>
                <a:latin typeface="HG丸ｺﾞｼｯｸM-PRO" panose="020F0600000000000000" pitchFamily="50" charset="-128"/>
                <a:ea typeface="HG丸ｺﾞｼｯｸM-PRO" panose="020F0600000000000000" pitchFamily="50" charset="-128"/>
              </a:rPr>
              <a:t>ケア会議、サービス担当者</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会議、</a:t>
            </a:r>
            <a:r>
              <a:rPr lang="ja-JP" altLang="en-US" sz="1600" dirty="0">
                <a:solidFill>
                  <a:prstClr val="black"/>
                </a:solidFill>
                <a:latin typeface="HG丸ｺﾞｼｯｸM-PRO" panose="020F0600000000000000" pitchFamily="50" charset="-128"/>
                <a:ea typeface="HG丸ｺﾞｼｯｸM-PRO" panose="020F0600000000000000" pitchFamily="50" charset="-128"/>
              </a:rPr>
              <a:t>住民運営の通いの場等の介護予防の取組</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を地域包括支援センターと連携しながら総合的</a:t>
            </a:r>
            <a:r>
              <a:rPr lang="ja-JP" altLang="en-US" sz="1600" dirty="0">
                <a:solidFill>
                  <a:prstClr val="black"/>
                </a:solidFill>
                <a:latin typeface="HG丸ｺﾞｼｯｸM-PRO" panose="020F0600000000000000" pitchFamily="50" charset="-128"/>
                <a:ea typeface="HG丸ｺﾞｼｯｸM-PRO" panose="020F0600000000000000" pitchFamily="50" charset="-128"/>
              </a:rPr>
              <a:t>に支援する。</a:t>
            </a:r>
          </a:p>
        </p:txBody>
      </p:sp>
      <p:sp>
        <p:nvSpPr>
          <p:cNvPr id="31" name="テキスト ボックス 136"/>
          <p:cNvSpPr txBox="1">
            <a:spLocks noChangeArrowheads="1"/>
          </p:cNvSpPr>
          <p:nvPr/>
        </p:nvSpPr>
        <p:spPr bwMode="auto">
          <a:xfrm>
            <a:off x="60209" y="539889"/>
            <a:ext cx="9712152"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72000" indent="-360000"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　地域</a:t>
            </a:r>
            <a:r>
              <a:rPr lang="ja-JP" altLang="en-US" dirty="0">
                <a:solidFill>
                  <a:prstClr val="black"/>
                </a:solidFill>
                <a:latin typeface="ＭＳ Ｐゴシック" panose="020B0600070205080204" pitchFamily="50" charset="-128"/>
                <a:ea typeface="ＭＳ Ｐゴシック" panose="020B0600070205080204" pitchFamily="50" charset="-128"/>
              </a:rPr>
              <a:t>に</a:t>
            </a:r>
            <a:r>
              <a:rPr lang="ja-JP" altLang="en-US" dirty="0" smtClean="0">
                <a:solidFill>
                  <a:prstClr val="black"/>
                </a:solidFill>
                <a:latin typeface="ＭＳ Ｐゴシック" panose="020B0600070205080204" pitchFamily="50" charset="-128"/>
                <a:ea typeface="ＭＳ Ｐゴシック" panose="020B0600070205080204" pitchFamily="50" charset="-128"/>
              </a:rPr>
              <a:t>おける介護予防の取組を機能強化するために、通所、訪問、地域ケア会議、サービス担当者会議、住民運営の通いの場等へのリハビリテーション専門職等の関与を促進する。</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p:txBody>
      </p:sp>
      <p:grpSp>
        <p:nvGrpSpPr>
          <p:cNvPr id="6" name="グループ化 5"/>
          <p:cNvGrpSpPr>
            <a:grpSpLocks noChangeAspect="1"/>
          </p:cNvGrpSpPr>
          <p:nvPr/>
        </p:nvGrpSpPr>
        <p:grpSpPr>
          <a:xfrm>
            <a:off x="6944565" y="5315981"/>
            <a:ext cx="648000" cy="628069"/>
            <a:chOff x="6614836" y="5475092"/>
            <a:chExt cx="791700" cy="767351"/>
          </a:xfrm>
        </p:grpSpPr>
        <p:pic>
          <p:nvPicPr>
            <p:cNvPr id="30" name="図 29" descr="building03_cl2.wmf"/>
            <p:cNvPicPr>
              <a:picLocks noChangeAspect="1"/>
            </p:cNvPicPr>
            <p:nvPr/>
          </p:nvPicPr>
          <p:blipFill>
            <a:blip r:embed="rId16" cstate="print"/>
            <a:stretch>
              <a:fillRect/>
            </a:stretch>
          </p:blipFill>
          <p:spPr>
            <a:xfrm flipH="1">
              <a:off x="6758774" y="5691426"/>
              <a:ext cx="647762" cy="551017"/>
            </a:xfrm>
            <a:prstGeom prst="rect">
              <a:avLst/>
            </a:prstGeom>
          </p:spPr>
        </p:pic>
        <p:pic>
          <p:nvPicPr>
            <p:cNvPr id="32" name="図 31" descr="person_0290.wmf"/>
            <p:cNvPicPr>
              <a:picLocks noChangeAspect="1"/>
            </p:cNvPicPr>
            <p:nvPr/>
          </p:nvPicPr>
          <p:blipFill>
            <a:blip r:embed="rId17" cstate="print"/>
            <a:stretch>
              <a:fillRect/>
            </a:stretch>
          </p:blipFill>
          <p:spPr>
            <a:xfrm flipH="1">
              <a:off x="6614836" y="5475092"/>
              <a:ext cx="401853" cy="750252"/>
            </a:xfrm>
            <a:prstGeom prst="rect">
              <a:avLst/>
            </a:prstGeom>
          </p:spPr>
        </p:pic>
      </p:grpSp>
      <p:sp>
        <p:nvSpPr>
          <p:cNvPr id="35" name="テキスト ボックス 34"/>
          <p:cNvSpPr txBox="1"/>
          <p:nvPr/>
        </p:nvSpPr>
        <p:spPr>
          <a:xfrm>
            <a:off x="6440747" y="5812188"/>
            <a:ext cx="1584000" cy="261610"/>
          </a:xfrm>
          <a:prstGeom prst="rect">
            <a:avLst/>
          </a:prstGeom>
          <a:solidFill>
            <a:schemeClr val="lt1">
              <a:alpha val="7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地域包括支援センター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1" name="Picture 2" descr="http://otoba.ame-zaiku.com/ot/015c.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4339" b="94835" l="7917" r="92917"/>
                    </a14:imgEffect>
                  </a14:imgLayer>
                </a14:imgProps>
              </a:ext>
              <a:ext uri="{28A0092B-C50C-407E-A947-70E740481C1C}">
                <a14:useLocalDpi xmlns:a14="http://schemas.microsoft.com/office/drawing/2010/main" val="0"/>
              </a:ext>
            </a:extLst>
          </a:blip>
          <a:srcRect/>
          <a:stretch>
            <a:fillRect/>
          </a:stretch>
        </p:blipFill>
        <p:spPr bwMode="auto">
          <a:xfrm>
            <a:off x="6782565" y="2367753"/>
            <a:ext cx="972000" cy="980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toba.ame-zaiku.com/th/030c.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4000" b="94364" l="7565" r="95203"/>
                    </a14:imgEffect>
                  </a14:imgLayer>
                </a14:imgProps>
              </a:ext>
              <a:ext uri="{28A0092B-C50C-407E-A947-70E740481C1C}">
                <a14:useLocalDpi xmlns:a14="http://schemas.microsoft.com/office/drawing/2010/main" val="0"/>
              </a:ext>
            </a:extLst>
          </a:blip>
          <a:srcRect/>
          <a:stretch>
            <a:fillRect/>
          </a:stretch>
        </p:blipFill>
        <p:spPr bwMode="auto">
          <a:xfrm>
            <a:off x="4123601" y="4260735"/>
            <a:ext cx="1728000" cy="175350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762619" y="5812188"/>
            <a:ext cx="2376000" cy="252000"/>
          </a:xfrm>
          <a:prstGeom prst="rect">
            <a:avLst/>
          </a:prstGeom>
          <a:solidFill>
            <a:schemeClr val="bg1">
              <a:alpha val="70000"/>
            </a:schemeClr>
          </a:solidFill>
          <a:ln>
            <a:noFill/>
          </a:ln>
        </p:spPr>
        <p:txBody>
          <a:bodyPr wrap="square" rtlCol="0">
            <a:sp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リハビリテーション</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専門職等</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5977655" y="4157582"/>
            <a:ext cx="1872000" cy="1152000"/>
          </a:xfrm>
          <a:prstGeom prst="rect">
            <a:avLst/>
          </a:prstGeom>
          <a:solidFill>
            <a:srgbClr val="D1FFFF"/>
          </a:solidFill>
          <a:ln>
            <a:noFill/>
          </a:ln>
        </p:spPr>
        <p:txBody>
          <a:bodyPr wrap="square" rtlCol="0">
            <a:spAutoFit/>
          </a:bodyPr>
          <a:lstStyle/>
          <a:p>
            <a:r>
              <a:rPr lang="ja-JP" altLang="en-US" sz="1400" dirty="0" smtClean="0">
                <a:solidFill>
                  <a:prstClr val="black"/>
                </a:solidFill>
              </a:rPr>
              <a:t>定期的に関与することにより、要介護状態になっても参加し続けることのできる通いの場を地域に展開する</a:t>
            </a:r>
            <a:endParaRPr lang="en-US" altLang="ja-JP" sz="1400" dirty="0" smtClean="0">
              <a:solidFill>
                <a:prstClr val="black"/>
              </a:solidFill>
            </a:endParaRPr>
          </a:p>
        </p:txBody>
      </p:sp>
      <p:sp>
        <p:nvSpPr>
          <p:cNvPr id="20" name="左右矢印 19"/>
          <p:cNvSpPr/>
          <p:nvPr/>
        </p:nvSpPr>
        <p:spPr>
          <a:xfrm>
            <a:off x="5707741" y="5397877"/>
            <a:ext cx="972000" cy="432342"/>
          </a:xfrm>
          <a:prstGeom prst="leftRightArrow">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dirty="0" smtClean="0">
                <a:solidFill>
                  <a:prstClr val="black"/>
                </a:solidFill>
              </a:rPr>
              <a:t>連携</a:t>
            </a:r>
            <a:endParaRPr lang="ja-JP" altLang="en-US" sz="1400" dirty="0">
              <a:solidFill>
                <a:prstClr val="black"/>
              </a:solidFill>
            </a:endParaRPr>
          </a:p>
        </p:txBody>
      </p:sp>
      <p:sp>
        <p:nvSpPr>
          <p:cNvPr id="37" name="テキスト ボックス 36"/>
          <p:cNvSpPr txBox="1"/>
          <p:nvPr/>
        </p:nvSpPr>
        <p:spPr>
          <a:xfrm>
            <a:off x="147829" y="3436923"/>
            <a:ext cx="2268000"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地域ケア会議　</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等</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9199091" y="35332"/>
            <a:ext cx="646331" cy="369332"/>
          </a:xfrm>
          <a:prstGeom prst="rect">
            <a:avLst/>
          </a:prstGeom>
          <a:noFill/>
          <a:ln w="38100">
            <a:solidFill>
              <a:schemeClr val="tx1"/>
            </a:solidFill>
          </a:ln>
        </p:spPr>
        <p:txBody>
          <a:bodyPr wrap="none" rtlCol="0">
            <a:spAutoFit/>
          </a:bodyPr>
          <a:lstStyle/>
          <a:p>
            <a:r>
              <a:rPr kumimoji="1" lang="ja-JP" altLang="en-US" b="1" dirty="0" smtClean="0"/>
              <a:t>再掲</a:t>
            </a:r>
            <a:endParaRPr kumimoji="1" lang="ja-JP" altLang="en-US" b="1" dirty="0"/>
          </a:p>
        </p:txBody>
      </p:sp>
      <p:sp>
        <p:nvSpPr>
          <p:cNvPr id="40" name="正方形/長方形 39"/>
          <p:cNvSpPr/>
          <p:nvPr/>
        </p:nvSpPr>
        <p:spPr>
          <a:xfrm rot="5400000">
            <a:off x="-161948"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0204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791"/>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b="1" dirty="0" smtClean="0">
                <a:solidFill>
                  <a:schemeClr val="tx1"/>
                </a:solidFill>
                <a:latin typeface="HG丸ｺﾞｼｯｸM-PRO" pitchFamily="50" charset="-128"/>
                <a:ea typeface="HG丸ｺﾞｼｯｸM-PRO" pitchFamily="50" charset="-128"/>
              </a:rPr>
              <a:t>市町村介護予防強化推進事業（予防モデル事業）</a:t>
            </a:r>
            <a:r>
              <a:rPr lang="ja-JP" altLang="en-US" sz="2400" b="1" dirty="0">
                <a:solidFill>
                  <a:schemeClr val="tx1"/>
                </a:solidFill>
                <a:latin typeface="HG丸ｺﾞｼｯｸM-PRO" pitchFamily="50" charset="-128"/>
                <a:ea typeface="HG丸ｺﾞｼｯｸM-PRO" pitchFamily="50" charset="-128"/>
              </a:rPr>
              <a:t>の概要</a:t>
            </a:r>
          </a:p>
        </p:txBody>
      </p:sp>
      <p:sp>
        <p:nvSpPr>
          <p:cNvPr id="24" name="テキスト ボックス 23"/>
          <p:cNvSpPr txBox="1"/>
          <p:nvPr/>
        </p:nvSpPr>
        <p:spPr>
          <a:xfrm>
            <a:off x="194384" y="534612"/>
            <a:ext cx="9550918" cy="1022180"/>
          </a:xfrm>
          <a:prstGeom prst="rect">
            <a:avLst/>
          </a:prstGeom>
          <a:solidFill>
            <a:srgbClr val="FFFFCC"/>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nchor="b">
            <a:noAutofit/>
          </a:bodyPr>
          <a:lstStyle/>
          <a:p>
            <a:pPr fontAlgn="auto">
              <a:spcBef>
                <a:spcPts val="0"/>
              </a:spcBef>
              <a:spcAft>
                <a:spcPts val="0"/>
              </a:spcAft>
            </a:pPr>
            <a:endParaRPr lang="en-US" altLang="ja-JP" sz="800" dirty="0" smtClean="0">
              <a:solidFill>
                <a:prstClr val="black"/>
              </a:solidFill>
            </a:endParaRPr>
          </a:p>
          <a:p>
            <a:pPr algn="just" fontAlgn="auto">
              <a:spcBef>
                <a:spcPts val="0"/>
              </a:spcBef>
              <a:spcAft>
                <a:spcPts val="0"/>
              </a:spcAft>
            </a:pPr>
            <a:r>
              <a:rPr lang="ja-JP" altLang="en-US" sz="1400" dirty="0" smtClean="0">
                <a:solidFill>
                  <a:prstClr val="black"/>
                </a:solidFill>
              </a:rPr>
              <a:t>　</a:t>
            </a:r>
            <a:r>
              <a:rPr lang="ja-JP" altLang="ja-JP" sz="1400" dirty="0" smtClean="0">
                <a:solidFill>
                  <a:prstClr val="black"/>
                </a:solidFill>
              </a:rPr>
              <a:t>要支援者等に必要な予防サービス及び生活支援サービスを明らかにするために、一次予防事業対象者から要介護２までの者であって、</a:t>
            </a:r>
            <a:r>
              <a:rPr lang="en-US" altLang="ja-JP" sz="1400" dirty="0" smtClean="0">
                <a:solidFill>
                  <a:prstClr val="black"/>
                </a:solidFill>
              </a:rPr>
              <a:t>ADL</a:t>
            </a:r>
            <a:r>
              <a:rPr lang="ja-JP" altLang="ja-JP" sz="1400" dirty="0" smtClean="0">
                <a:solidFill>
                  <a:prstClr val="black"/>
                </a:solidFill>
              </a:rPr>
              <a:t>が自立又は見守りレベルかつ日常生活行為の支援の必要可能性のある者</a:t>
            </a:r>
            <a:r>
              <a:rPr lang="ja-JP" altLang="en-US" sz="1400" dirty="0" smtClean="0">
                <a:solidFill>
                  <a:prstClr val="black"/>
                </a:solidFill>
              </a:rPr>
              <a:t>に対するサービスニーズの把握、必要なサービス（予防サービス及び生活支援サービス）の実施、効果の計測及び課題の整理。</a:t>
            </a:r>
            <a:endParaRPr lang="en-US" altLang="ja-JP" sz="1400" dirty="0" smtClean="0">
              <a:solidFill>
                <a:prstClr val="black"/>
              </a:solidFill>
            </a:endParaRPr>
          </a:p>
        </p:txBody>
      </p:sp>
      <p:sp>
        <p:nvSpPr>
          <p:cNvPr id="31" name="角丸四角形 30"/>
          <p:cNvSpPr/>
          <p:nvPr/>
        </p:nvSpPr>
        <p:spPr>
          <a:xfrm>
            <a:off x="185517" y="544488"/>
            <a:ext cx="1334378" cy="288032"/>
          </a:xfrm>
          <a:prstGeom prst="roundRect">
            <a:avLst/>
          </a:prstGeom>
          <a:solidFill>
            <a:schemeClr val="accent6">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dirty="0" smtClean="0">
                <a:solidFill>
                  <a:prstClr val="black"/>
                </a:solidFill>
              </a:rPr>
              <a:t>事業の目的</a:t>
            </a:r>
            <a:endParaRPr lang="ja-JP" altLang="en-US" sz="1600" dirty="0">
              <a:solidFill>
                <a:prstClr val="black"/>
              </a:solidFill>
            </a:endParaRPr>
          </a:p>
        </p:txBody>
      </p:sp>
      <p:sp>
        <p:nvSpPr>
          <p:cNvPr id="33" name="テキスト ボックス 32"/>
          <p:cNvSpPr txBox="1"/>
          <p:nvPr/>
        </p:nvSpPr>
        <p:spPr>
          <a:xfrm>
            <a:off x="6219486" y="541046"/>
            <a:ext cx="3196709" cy="307777"/>
          </a:xfrm>
          <a:prstGeom prst="rect">
            <a:avLst/>
          </a:prstGeom>
          <a:noFill/>
        </p:spPr>
        <p:txBody>
          <a:bodyPr wrap="none" rtlCol="0" anchor="ctr" anchorCtr="0">
            <a:spAutoFit/>
          </a:bodyPr>
          <a:lstStyle/>
          <a:p>
            <a:pP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24-25</a:t>
            </a:r>
            <a:r>
              <a:rPr lang="ja-JP" altLang="en-US" sz="1400" dirty="0" smtClean="0">
                <a:solidFill>
                  <a:prstClr val="black"/>
                </a:solidFill>
                <a:latin typeface="Calibri"/>
                <a:ea typeface="ＭＳ Ｐゴシック"/>
              </a:rPr>
              <a:t>年度の予算事業として実施</a:t>
            </a:r>
            <a:endParaRPr lang="ja-JP" altLang="en-US" sz="1400" dirty="0">
              <a:solidFill>
                <a:prstClr val="black"/>
              </a:solidFill>
              <a:latin typeface="Calibri"/>
              <a:ea typeface="ＭＳ Ｐゴシック"/>
            </a:endParaRPr>
          </a:p>
        </p:txBody>
      </p:sp>
      <p:sp>
        <p:nvSpPr>
          <p:cNvPr id="42" name="テキスト ボックス 41"/>
          <p:cNvSpPr txBox="1"/>
          <p:nvPr/>
        </p:nvSpPr>
        <p:spPr>
          <a:xfrm>
            <a:off x="194384" y="5892455"/>
            <a:ext cx="9550918" cy="938719"/>
          </a:xfrm>
          <a:prstGeom prst="rect">
            <a:avLst/>
          </a:prstGeom>
          <a:noFill/>
          <a:ln w="19050">
            <a:solidFill>
              <a:schemeClr val="accent1">
                <a:shade val="50000"/>
              </a:schemeClr>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ＤＦ特太ゴシック体" pitchFamily="1" charset="-128"/>
              </a:rPr>
              <a:t>２年目（平成</a:t>
            </a:r>
            <a:r>
              <a:rPr lang="en-US" altLang="ja-JP" sz="1600" dirty="0" smtClean="0">
                <a:solidFill>
                  <a:prstClr val="black"/>
                </a:solidFill>
                <a:latin typeface="Calibri"/>
                <a:ea typeface="ＤＦ特太ゴシック体" pitchFamily="1" charset="-128"/>
              </a:rPr>
              <a:t>25</a:t>
            </a:r>
            <a:r>
              <a:rPr lang="ja-JP" altLang="en-US" sz="1600" dirty="0" smtClean="0">
                <a:solidFill>
                  <a:prstClr val="black"/>
                </a:solidFill>
                <a:latin typeface="Calibri"/>
                <a:ea typeface="ＤＦ特太ゴシック体" pitchFamily="1" charset="-128"/>
              </a:rPr>
              <a:t>年度）　　　　　　　　</a:t>
            </a:r>
            <a:r>
              <a:rPr lang="ja-JP" altLang="en-US" sz="1300" spc="-150" dirty="0" smtClean="0">
                <a:solidFill>
                  <a:prstClr val="black"/>
                </a:solidFill>
                <a:latin typeface="Calibri"/>
                <a:ea typeface="ＭＳ Ｐゴシック"/>
              </a:rPr>
              <a:t>引き続き予防モデル事業を実施。</a:t>
            </a:r>
            <a:endParaRPr lang="en-US" altLang="ja-JP" sz="1300" spc="-150" dirty="0" smtClean="0">
              <a:solidFill>
                <a:prstClr val="black"/>
              </a:solidFill>
              <a:latin typeface="Calibri"/>
              <a:ea typeface="ＭＳ Ｐゴシック"/>
            </a:endParaRPr>
          </a:p>
          <a:p>
            <a:pPr fontAlgn="auto">
              <a:spcBef>
                <a:spcPts val="0"/>
              </a:spcBef>
              <a:spcAft>
                <a:spcPts val="0"/>
              </a:spcAft>
            </a:pPr>
            <a:r>
              <a:rPr lang="ja-JP" altLang="en-US" sz="1300" spc="-150" dirty="0" smtClean="0">
                <a:solidFill>
                  <a:prstClr val="black"/>
                </a:solidFill>
                <a:latin typeface="Calibri"/>
                <a:ea typeface="ＭＳ Ｐゴシック"/>
              </a:rPr>
              <a:t>　　</a:t>
            </a:r>
            <a:endParaRPr lang="en-US" altLang="ja-JP" sz="1300" spc="-150" dirty="0" smtClean="0">
              <a:solidFill>
                <a:prstClr val="black"/>
              </a:solidFill>
              <a:latin typeface="Calibri"/>
              <a:ea typeface="ＭＳ Ｐゴシック"/>
            </a:endParaRPr>
          </a:p>
          <a:p>
            <a:pPr fontAlgn="auto">
              <a:spcBef>
                <a:spcPts val="0"/>
              </a:spcBef>
              <a:spcAft>
                <a:spcPts val="0"/>
              </a:spcAft>
            </a:pPr>
            <a:r>
              <a:rPr lang="ja-JP" altLang="en-US" sz="1300" dirty="0" smtClean="0">
                <a:solidFill>
                  <a:prstClr val="black"/>
                </a:solidFill>
                <a:latin typeface="Calibri"/>
                <a:ea typeface="ＭＳ Ｐゴシック"/>
              </a:rPr>
              <a:t>　　　　　　　　　　　　・モデル市町村において実施された事業の内容・結果を厚生労働省に報告。</a:t>
            </a:r>
            <a:endParaRPr lang="en-US" altLang="ja-JP" sz="1300" dirty="0" smtClean="0">
              <a:solidFill>
                <a:prstClr val="black"/>
              </a:solidFill>
              <a:latin typeface="Calibri"/>
              <a:ea typeface="ＭＳ Ｐゴシック"/>
            </a:endParaRPr>
          </a:p>
          <a:p>
            <a:pPr fontAlgn="auto">
              <a:spcBef>
                <a:spcPts val="0"/>
              </a:spcBef>
              <a:spcAft>
                <a:spcPts val="0"/>
              </a:spcAft>
            </a:pPr>
            <a:r>
              <a:rPr lang="ja-JP" altLang="en-US" sz="1300" dirty="0" smtClean="0">
                <a:solidFill>
                  <a:prstClr val="black"/>
                </a:solidFill>
                <a:latin typeface="Calibri"/>
                <a:ea typeface="ＭＳ Ｐゴシック"/>
              </a:rPr>
              <a:t>　　　　　　　　　　　　・厚生労働省において、予防サービス及び生活支援サービスの類型化及び好事例の紹介。</a:t>
            </a:r>
            <a:endParaRPr lang="ja-JP" altLang="en-US" sz="1300" dirty="0">
              <a:solidFill>
                <a:prstClr val="black"/>
              </a:solidFill>
              <a:latin typeface="Calibri"/>
              <a:ea typeface="ＭＳ Ｐゴシック"/>
            </a:endParaRPr>
          </a:p>
        </p:txBody>
      </p:sp>
      <p:sp>
        <p:nvSpPr>
          <p:cNvPr id="43" name="下矢印 42"/>
          <p:cNvSpPr/>
          <p:nvPr/>
        </p:nvSpPr>
        <p:spPr>
          <a:xfrm>
            <a:off x="5184604" y="6186528"/>
            <a:ext cx="233913" cy="14400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4" name="正方形/長方形 43"/>
          <p:cNvSpPr/>
          <p:nvPr/>
        </p:nvSpPr>
        <p:spPr>
          <a:xfrm>
            <a:off x="1519960" y="6361670"/>
            <a:ext cx="7017405" cy="4320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1" name="下矢印 40"/>
          <p:cNvSpPr/>
          <p:nvPr/>
        </p:nvSpPr>
        <p:spPr>
          <a:xfrm>
            <a:off x="659661" y="2852940"/>
            <a:ext cx="309319" cy="252028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0" name="下矢印 39"/>
          <p:cNvSpPr/>
          <p:nvPr/>
        </p:nvSpPr>
        <p:spPr>
          <a:xfrm>
            <a:off x="659661" y="2276876"/>
            <a:ext cx="309319" cy="28803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正方形/長方形 3"/>
          <p:cNvSpPr/>
          <p:nvPr/>
        </p:nvSpPr>
        <p:spPr>
          <a:xfrm>
            <a:off x="1200901" y="2996956"/>
            <a:ext cx="5335762" cy="1224136"/>
          </a:xfrm>
          <a:prstGeom prst="rect">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r>
              <a:rPr lang="ja-JP" altLang="en-US" sz="1600" u="sng" dirty="0" smtClean="0">
                <a:solidFill>
                  <a:prstClr val="black"/>
                </a:solidFill>
              </a:rPr>
              <a:t>予防サービス</a:t>
            </a:r>
            <a:r>
              <a:rPr lang="ja-JP" altLang="en-US" sz="1400" u="sng" dirty="0" smtClean="0">
                <a:solidFill>
                  <a:prstClr val="black"/>
                </a:solidFill>
              </a:rPr>
              <a:t>（通所と訪問を組み合わせて実施）</a:t>
            </a:r>
            <a:endParaRPr lang="ja-JP" altLang="en-US" sz="1400" u="sng" dirty="0">
              <a:solidFill>
                <a:prstClr val="black"/>
              </a:solidFill>
            </a:endParaRPr>
          </a:p>
        </p:txBody>
      </p:sp>
      <p:sp>
        <p:nvSpPr>
          <p:cNvPr id="19" name="テキスト ボックス 18"/>
          <p:cNvSpPr txBox="1"/>
          <p:nvPr/>
        </p:nvSpPr>
        <p:spPr>
          <a:xfrm>
            <a:off x="194387" y="1628805"/>
            <a:ext cx="9552084" cy="4262705"/>
          </a:xfrm>
          <a:prstGeom prst="rect">
            <a:avLst/>
          </a:prstGeom>
          <a:noFill/>
          <a:ln w="19050">
            <a:solidFill>
              <a:schemeClr val="accent1">
                <a:shade val="50000"/>
              </a:schemeClr>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ＤＦ特太ゴシック体" pitchFamily="1" charset="-128"/>
              </a:rPr>
              <a:t>１年目（平成</a:t>
            </a:r>
            <a:r>
              <a:rPr lang="en-US" altLang="ja-JP" sz="1600" dirty="0" smtClean="0">
                <a:solidFill>
                  <a:prstClr val="black"/>
                </a:solidFill>
                <a:latin typeface="Calibri"/>
                <a:ea typeface="ＤＦ特太ゴシック体" pitchFamily="1" charset="-128"/>
              </a:rPr>
              <a:t>24</a:t>
            </a:r>
            <a:r>
              <a:rPr lang="ja-JP" altLang="en-US" sz="1600" dirty="0" smtClean="0">
                <a:solidFill>
                  <a:prstClr val="black"/>
                </a:solidFill>
                <a:latin typeface="Calibri"/>
                <a:ea typeface="ＤＦ特太ゴシック体" pitchFamily="1" charset="-128"/>
              </a:rPr>
              <a:t>年度）</a:t>
            </a:r>
            <a:r>
              <a:rPr lang="ja-JP" altLang="en-US" sz="1400" dirty="0" smtClean="0">
                <a:solidFill>
                  <a:prstClr val="black"/>
                </a:solidFill>
                <a:latin typeface="Calibri"/>
                <a:ea typeface="ＭＳ Ｐゴシック"/>
              </a:rPr>
              <a:t>モデル市区町村（１３市区町村）において、以下の流れにより事業を実施。</a:t>
            </a: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endParaRPr lang="ja-JP" altLang="en-US" sz="1500" dirty="0">
              <a:solidFill>
                <a:prstClr val="black"/>
              </a:solidFill>
              <a:latin typeface="Calibri"/>
              <a:ea typeface="ＭＳ Ｐゴシック"/>
            </a:endParaRPr>
          </a:p>
        </p:txBody>
      </p:sp>
      <p:sp>
        <p:nvSpPr>
          <p:cNvPr id="2" name="円/楕円 1"/>
          <p:cNvSpPr/>
          <p:nvPr/>
        </p:nvSpPr>
        <p:spPr>
          <a:xfrm>
            <a:off x="1510224" y="3284991"/>
            <a:ext cx="1364828" cy="333325"/>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通所</a:t>
            </a:r>
            <a:endParaRPr lang="ja-JP" altLang="en-US" sz="1600" dirty="0">
              <a:solidFill>
                <a:prstClr val="black"/>
              </a:solidFill>
            </a:endParaRPr>
          </a:p>
        </p:txBody>
      </p:sp>
      <p:sp>
        <p:nvSpPr>
          <p:cNvPr id="3" name="円/楕円 2"/>
          <p:cNvSpPr/>
          <p:nvPr/>
        </p:nvSpPr>
        <p:spPr>
          <a:xfrm>
            <a:off x="4139438" y="3284991"/>
            <a:ext cx="1364828" cy="333325"/>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訪問</a:t>
            </a:r>
            <a:endParaRPr lang="ja-JP" altLang="en-US" sz="1600" dirty="0">
              <a:solidFill>
                <a:prstClr val="black"/>
              </a:solidFill>
            </a:endParaRPr>
          </a:p>
        </p:txBody>
      </p:sp>
      <p:sp>
        <p:nvSpPr>
          <p:cNvPr id="5" name="加算記号 4"/>
          <p:cNvSpPr/>
          <p:nvPr/>
        </p:nvSpPr>
        <p:spPr>
          <a:xfrm>
            <a:off x="6691394" y="3212986"/>
            <a:ext cx="530767" cy="533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 name="正方形/長方形 5"/>
          <p:cNvSpPr/>
          <p:nvPr/>
        </p:nvSpPr>
        <p:spPr>
          <a:xfrm>
            <a:off x="7309970" y="2996956"/>
            <a:ext cx="2123067" cy="1224136"/>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r>
              <a:rPr lang="ja-JP" altLang="en-US" sz="1600" u="sng" dirty="0" smtClean="0">
                <a:solidFill>
                  <a:prstClr val="black"/>
                </a:solidFill>
              </a:rPr>
              <a:t>生活支援サービス</a:t>
            </a:r>
            <a:endParaRPr lang="en-US" altLang="ja-JP" sz="1600" u="sng" dirty="0" smtClean="0">
              <a:solidFill>
                <a:prstClr val="black"/>
              </a:solidFill>
            </a:endParaRPr>
          </a:p>
          <a:p>
            <a:pPr fontAlgn="auto">
              <a:spcBef>
                <a:spcPts val="0"/>
              </a:spcBef>
              <a:spcAft>
                <a:spcPts val="0"/>
              </a:spcAft>
            </a:pPr>
            <a:r>
              <a:rPr lang="ja-JP" altLang="en-US" dirty="0" smtClean="0">
                <a:solidFill>
                  <a:prstClr val="black"/>
                </a:solidFill>
              </a:rPr>
              <a:t>　</a:t>
            </a:r>
            <a:r>
              <a:rPr lang="ja-JP" altLang="en-US" sz="1400" dirty="0" smtClean="0">
                <a:solidFill>
                  <a:prstClr val="black"/>
                </a:solidFill>
              </a:rPr>
              <a:t>・配食</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・見守り</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・ごみ出し</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・外出支援　　等</a:t>
            </a:r>
            <a:endParaRPr lang="ja-JP" altLang="en-US" sz="1400" dirty="0">
              <a:solidFill>
                <a:prstClr val="black"/>
              </a:solidFill>
            </a:endParaRPr>
          </a:p>
        </p:txBody>
      </p:sp>
      <p:sp>
        <p:nvSpPr>
          <p:cNvPr id="8" name="角丸四角形 7"/>
          <p:cNvSpPr/>
          <p:nvPr/>
        </p:nvSpPr>
        <p:spPr>
          <a:xfrm>
            <a:off x="582263" y="1988846"/>
            <a:ext cx="8952486" cy="3405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fontAlgn="auto">
              <a:spcBef>
                <a:spcPts val="0"/>
              </a:spcBef>
              <a:spcAft>
                <a:spcPts val="0"/>
              </a:spcAft>
            </a:pPr>
            <a:r>
              <a:rPr lang="en-US" altLang="ja-JP" sz="1400" dirty="0" smtClean="0">
                <a:solidFill>
                  <a:prstClr val="black"/>
                </a:solidFill>
              </a:rPr>
              <a:t>Step1</a:t>
            </a:r>
            <a:r>
              <a:rPr lang="ja-JP" altLang="en-US" sz="1400" dirty="0" smtClean="0">
                <a:solidFill>
                  <a:prstClr val="black"/>
                </a:solidFill>
              </a:rPr>
              <a:t>　　事前評価（ＩＡＤＬの自己評価及び保健師等による評価）</a:t>
            </a:r>
            <a:endParaRPr lang="ja-JP" altLang="en-US" sz="1400" dirty="0">
              <a:solidFill>
                <a:prstClr val="black"/>
              </a:solidFill>
            </a:endParaRPr>
          </a:p>
        </p:txBody>
      </p:sp>
      <p:sp>
        <p:nvSpPr>
          <p:cNvPr id="12" name="角丸四角形 11"/>
          <p:cNvSpPr/>
          <p:nvPr/>
        </p:nvSpPr>
        <p:spPr>
          <a:xfrm>
            <a:off x="582263" y="5445372"/>
            <a:ext cx="8952486" cy="3405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fontAlgn="auto">
              <a:spcBef>
                <a:spcPts val="0"/>
              </a:spcBef>
              <a:spcAft>
                <a:spcPts val="0"/>
              </a:spcAft>
            </a:pPr>
            <a:r>
              <a:rPr lang="en-US" altLang="ja-JP" sz="1400" dirty="0" smtClean="0">
                <a:solidFill>
                  <a:prstClr val="black"/>
                </a:solidFill>
              </a:rPr>
              <a:t>Step3</a:t>
            </a:r>
            <a:r>
              <a:rPr lang="ja-JP" altLang="en-US" sz="1400" dirty="0" smtClean="0">
                <a:solidFill>
                  <a:prstClr val="black"/>
                </a:solidFill>
              </a:rPr>
              <a:t>　　事後評価（</a:t>
            </a:r>
            <a:r>
              <a:rPr lang="en-US" altLang="ja-JP" sz="1400" dirty="0" smtClean="0">
                <a:solidFill>
                  <a:prstClr val="black"/>
                </a:solidFill>
                <a:latin typeface="ＭＳ Ｐゴシック"/>
              </a:rPr>
              <a:t>IADL</a:t>
            </a:r>
            <a:r>
              <a:rPr lang="ja-JP" altLang="en-US" sz="1400" dirty="0" smtClean="0">
                <a:solidFill>
                  <a:prstClr val="black"/>
                </a:solidFill>
              </a:rPr>
              <a:t>の自己評価及び保健師等による評価）</a:t>
            </a:r>
            <a:r>
              <a:rPr lang="en-US" altLang="ja-JP" sz="1400" dirty="0" smtClean="0">
                <a:solidFill>
                  <a:prstClr val="black"/>
                </a:solidFill>
              </a:rPr>
              <a:t> </a:t>
            </a:r>
            <a:endParaRPr lang="ja-JP" altLang="en-US" sz="1400" dirty="0">
              <a:solidFill>
                <a:prstClr val="black"/>
              </a:solidFill>
            </a:endParaRPr>
          </a:p>
        </p:txBody>
      </p:sp>
      <p:sp>
        <p:nvSpPr>
          <p:cNvPr id="13" name="テキスト ボックス 12"/>
          <p:cNvSpPr txBox="1"/>
          <p:nvPr/>
        </p:nvSpPr>
        <p:spPr>
          <a:xfrm>
            <a:off x="1200901" y="3645028"/>
            <a:ext cx="2706546" cy="523220"/>
          </a:xfrm>
          <a:prstGeom prst="rect">
            <a:avLst/>
          </a:prstGeom>
          <a:noFill/>
        </p:spPr>
        <p:txBody>
          <a:bodyPr wrap="squar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専門職等が対応（委託可）</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・二次予防事業　　等</a:t>
            </a:r>
            <a:endParaRPr lang="ja-JP" altLang="en-US" sz="1400" dirty="0">
              <a:solidFill>
                <a:prstClr val="black"/>
              </a:solidFill>
              <a:latin typeface="Calibri"/>
              <a:ea typeface="ＭＳ Ｐゴシック"/>
            </a:endParaRPr>
          </a:p>
        </p:txBody>
      </p:sp>
      <p:sp>
        <p:nvSpPr>
          <p:cNvPr id="14" name="テキスト ボックス 13"/>
          <p:cNvSpPr txBox="1"/>
          <p:nvPr/>
        </p:nvSpPr>
        <p:spPr>
          <a:xfrm>
            <a:off x="3830182" y="3645028"/>
            <a:ext cx="2629216" cy="523220"/>
          </a:xfrm>
          <a:prstGeom prst="rect">
            <a:avLst/>
          </a:prstGeom>
          <a:noFill/>
        </p:spPr>
        <p:txBody>
          <a:bodyPr wrap="squar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専門職等が対応（委託可）</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・家事遂行プログラム　等</a:t>
            </a:r>
            <a:endParaRPr lang="ja-JP" altLang="en-US" sz="1400" dirty="0">
              <a:solidFill>
                <a:prstClr val="black"/>
              </a:solidFill>
              <a:latin typeface="Calibri"/>
              <a:ea typeface="ＭＳ Ｐゴシック"/>
            </a:endParaRPr>
          </a:p>
        </p:txBody>
      </p:sp>
      <p:sp>
        <p:nvSpPr>
          <p:cNvPr id="17" name="上矢印 16"/>
          <p:cNvSpPr/>
          <p:nvPr/>
        </p:nvSpPr>
        <p:spPr>
          <a:xfrm>
            <a:off x="7464695" y="4581276"/>
            <a:ext cx="606591" cy="26131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8" name="テキスト ボックス 17"/>
          <p:cNvSpPr txBox="1"/>
          <p:nvPr/>
        </p:nvSpPr>
        <p:spPr>
          <a:xfrm>
            <a:off x="3562413" y="4869308"/>
            <a:ext cx="5716630" cy="461665"/>
          </a:xfrm>
          <a:prstGeom prst="rect">
            <a:avLst/>
          </a:prstGeom>
          <a:noFill/>
          <a:ln>
            <a:solidFill>
              <a:schemeClr val="accent1">
                <a:shade val="95000"/>
                <a:satMod val="105000"/>
              </a:schemeClr>
            </a:solidFill>
          </a:ln>
        </p:spPr>
        <p:txBody>
          <a:bodyPr wrap="none" rtlCol="0" anchor="ctr" anchorCtr="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地域の社会資源や地域住民</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を活用して実施</a:t>
            </a:r>
            <a:endParaRPr lang="en-US" altLang="ja-JP" sz="1200" dirty="0" smtClean="0">
              <a:solidFill>
                <a:prstClr val="black"/>
              </a:solidFill>
              <a:latin typeface="Calibri"/>
              <a:ea typeface="ＭＳ Ｐゴシック"/>
            </a:endParaRPr>
          </a:p>
          <a:p>
            <a:pPr algn="ctr"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老人クラブ、シルバー人材センター、フィットネスクラブ、地域の活動的な高齢者等）</a:t>
            </a:r>
            <a:endParaRPr lang="ja-JP" altLang="en-US" sz="1200" dirty="0">
              <a:solidFill>
                <a:prstClr val="black"/>
              </a:solidFill>
              <a:latin typeface="Calibri"/>
              <a:ea typeface="ＭＳ Ｐゴシック"/>
            </a:endParaRPr>
          </a:p>
        </p:txBody>
      </p:sp>
      <p:sp>
        <p:nvSpPr>
          <p:cNvPr id="25" name="角丸四角形 24"/>
          <p:cNvSpPr/>
          <p:nvPr/>
        </p:nvSpPr>
        <p:spPr>
          <a:xfrm>
            <a:off x="582334" y="2564908"/>
            <a:ext cx="8952487"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400" dirty="0" smtClean="0">
                <a:solidFill>
                  <a:prstClr val="black"/>
                </a:solidFill>
              </a:rPr>
              <a:t>Step2</a:t>
            </a:r>
            <a:r>
              <a:rPr lang="ja-JP" altLang="en-US" sz="1400" dirty="0" smtClean="0">
                <a:solidFill>
                  <a:prstClr val="black"/>
                </a:solidFill>
              </a:rPr>
              <a:t>　　予防サービス及び生活支援サービスの実施</a:t>
            </a:r>
            <a:endParaRPr lang="ja-JP" altLang="en-US" sz="1400" dirty="0">
              <a:solidFill>
                <a:prstClr val="black"/>
              </a:solidFill>
            </a:endParaRPr>
          </a:p>
        </p:txBody>
      </p:sp>
      <p:sp>
        <p:nvSpPr>
          <p:cNvPr id="38" name="上矢印 37"/>
          <p:cNvSpPr/>
          <p:nvPr/>
        </p:nvSpPr>
        <p:spPr>
          <a:xfrm>
            <a:off x="4990139" y="4581276"/>
            <a:ext cx="606591" cy="26131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7" name="加算記号 26"/>
          <p:cNvSpPr/>
          <p:nvPr/>
        </p:nvSpPr>
        <p:spPr>
          <a:xfrm>
            <a:off x="3366203" y="3284988"/>
            <a:ext cx="463979"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9" name="テキスト ボックス 28"/>
          <p:cNvSpPr txBox="1"/>
          <p:nvPr/>
        </p:nvSpPr>
        <p:spPr>
          <a:xfrm>
            <a:off x="1355610" y="4240907"/>
            <a:ext cx="2667718"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“卒業”後は、住民運営の“居場所”に移行</a:t>
            </a:r>
            <a:endParaRPr lang="ja-JP" altLang="en-US" sz="1100" dirty="0">
              <a:solidFill>
                <a:prstClr val="black"/>
              </a:solidFill>
              <a:latin typeface="Calibri"/>
              <a:ea typeface="ＭＳ Ｐゴシック"/>
            </a:endParaRPr>
          </a:p>
        </p:txBody>
      </p:sp>
      <p:sp>
        <p:nvSpPr>
          <p:cNvPr id="32" name="角丸四角形 31"/>
          <p:cNvSpPr/>
          <p:nvPr/>
        </p:nvSpPr>
        <p:spPr>
          <a:xfrm>
            <a:off x="4448821" y="4293244"/>
            <a:ext cx="2087907" cy="306467"/>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ja-JP" altLang="en-US" sz="1200" dirty="0" smtClean="0">
                <a:solidFill>
                  <a:prstClr val="black"/>
                </a:solidFill>
              </a:rPr>
              <a:t>体操教室・食事会　等</a:t>
            </a:r>
            <a:endParaRPr lang="ja-JP" altLang="en-US" sz="1200" dirty="0">
              <a:solidFill>
                <a:prstClr val="black"/>
              </a:solidFill>
            </a:endParaRPr>
          </a:p>
        </p:txBody>
      </p:sp>
      <p:sp>
        <p:nvSpPr>
          <p:cNvPr id="36" name="フリーフォーム 35"/>
          <p:cNvSpPr/>
          <p:nvPr/>
        </p:nvSpPr>
        <p:spPr>
          <a:xfrm>
            <a:off x="1200908" y="4005068"/>
            <a:ext cx="2958695" cy="504056"/>
          </a:xfrm>
          <a:custGeom>
            <a:avLst/>
            <a:gdLst>
              <a:gd name="connsiteX0" fmla="*/ 0 w 2755076"/>
              <a:gd name="connsiteY0" fmla="*/ 0 h 261257"/>
              <a:gd name="connsiteX1" fmla="*/ 0 w 2755076"/>
              <a:gd name="connsiteY1" fmla="*/ 261257 h 261257"/>
              <a:gd name="connsiteX2" fmla="*/ 2755076 w 2755076"/>
              <a:gd name="connsiteY2" fmla="*/ 261257 h 261257"/>
            </a:gdLst>
            <a:ahLst/>
            <a:cxnLst>
              <a:cxn ang="0">
                <a:pos x="connsiteX0" y="connsiteY0"/>
              </a:cxn>
              <a:cxn ang="0">
                <a:pos x="connsiteX1" y="connsiteY1"/>
              </a:cxn>
              <a:cxn ang="0">
                <a:pos x="connsiteX2" y="connsiteY2"/>
              </a:cxn>
            </a:cxnLst>
            <a:rect l="l" t="t" r="r" b="b"/>
            <a:pathLst>
              <a:path w="2755076" h="261257">
                <a:moveTo>
                  <a:pt x="0" y="0"/>
                </a:moveTo>
                <a:lnTo>
                  <a:pt x="0" y="261257"/>
                </a:lnTo>
                <a:lnTo>
                  <a:pt x="2755076" y="261257"/>
                </a:ln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4" name="角丸四角形 33"/>
          <p:cNvSpPr/>
          <p:nvPr/>
        </p:nvSpPr>
        <p:spPr>
          <a:xfrm>
            <a:off x="968978" y="4725148"/>
            <a:ext cx="2087907" cy="648072"/>
          </a:xfrm>
          <a:prstGeom prst="round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rPr>
              <a:t>認知症</a:t>
            </a:r>
            <a:endParaRPr lang="en-US" altLang="ja-JP" sz="1400" dirty="0" smtClean="0">
              <a:solidFill>
                <a:prstClr val="black"/>
              </a:solidFill>
            </a:endParaRPr>
          </a:p>
          <a:p>
            <a:pPr fontAlgn="auto">
              <a:spcBef>
                <a:spcPts val="0"/>
              </a:spcBef>
              <a:spcAft>
                <a:spcPts val="0"/>
              </a:spcAft>
            </a:pPr>
            <a:r>
              <a:rPr lang="ja-JP" altLang="en-US" sz="1100" dirty="0" smtClean="0">
                <a:solidFill>
                  <a:prstClr val="black"/>
                </a:solidFill>
              </a:rPr>
              <a:t>この事業で　受けとめきれない課題を明らかにする。</a:t>
            </a:r>
            <a:endParaRPr lang="ja-JP" altLang="en-US" sz="1100" dirty="0">
              <a:solidFill>
                <a:prstClr val="black"/>
              </a:solidFill>
            </a:endParaRPr>
          </a:p>
        </p:txBody>
      </p:sp>
      <p:sp>
        <p:nvSpPr>
          <p:cNvPr id="30" name="正方形/長方形 29"/>
          <p:cNvSpPr/>
          <p:nvPr/>
        </p:nvSpPr>
        <p:spPr>
          <a:xfrm rot="5400000">
            <a:off x="-89941" y="11663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03317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69" y="1081586"/>
            <a:ext cx="740092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http://hakuchizu.net/dl/map/11saitama/png/11229.png"/>
          <p:cNvPicPr>
            <a:picLocks noChangeAspect="1" noChangeArrowheads="1"/>
          </p:cNvPicPr>
          <p:nvPr/>
        </p:nvPicPr>
        <p:blipFill>
          <a:blip r:embed="rId4"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5814547" y="4268162"/>
            <a:ext cx="138486" cy="169851"/>
          </a:xfrm>
          <a:prstGeom prst="rect">
            <a:avLst/>
          </a:prstGeom>
          <a:noFill/>
        </p:spPr>
      </p:pic>
      <p:pic>
        <p:nvPicPr>
          <p:cNvPr id="1041" name="Picture 17" descr="http://hakuchizu.net/dl/map/13tokyo/png/13112.png"/>
          <p:cNvPicPr>
            <a:picLocks noChangeAspect="1" noChangeArrowheads="1"/>
          </p:cNvPicPr>
          <p:nvPr/>
        </p:nvPicPr>
        <p:blipFill>
          <a:blip r:embed="rId5"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5800862" y="4448495"/>
            <a:ext cx="106249" cy="122921"/>
          </a:xfrm>
          <a:prstGeom prst="rect">
            <a:avLst/>
          </a:prstGeom>
          <a:noFill/>
        </p:spPr>
      </p:pic>
      <p:pic>
        <p:nvPicPr>
          <p:cNvPr id="1045" name="Picture 21" descr="http://hakuchizu.net/dl/map/33okayama/png/33100.png"/>
          <p:cNvPicPr>
            <a:picLocks noChangeAspect="1" noChangeArrowheads="1"/>
          </p:cNvPicPr>
          <p:nvPr/>
        </p:nvPicPr>
        <p:blipFill>
          <a:blip r:embed="rId6"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3102054" y="4261342"/>
            <a:ext cx="220470" cy="310075"/>
          </a:xfrm>
          <a:prstGeom prst="rect">
            <a:avLst/>
          </a:prstGeom>
          <a:noFill/>
        </p:spPr>
      </p:pic>
      <p:pic>
        <p:nvPicPr>
          <p:cNvPr id="1026" name="Picture 2" descr="http://hakuchizu.net/dl/map/13tokyo/png/13118.png"/>
          <p:cNvPicPr>
            <a:picLocks noChangeAspect="1" noChangeArrowheads="1"/>
          </p:cNvPicPr>
          <p:nvPr/>
        </p:nvPicPr>
        <p:blipFill>
          <a:blip r:embed="rId7"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5859738" y="4411566"/>
            <a:ext cx="164464" cy="99199"/>
          </a:xfrm>
          <a:prstGeom prst="rect">
            <a:avLst/>
          </a:prstGeom>
          <a:noFill/>
        </p:spPr>
      </p:pic>
      <p:pic>
        <p:nvPicPr>
          <p:cNvPr id="3" name="Picture 2"/>
          <p:cNvPicPr>
            <a:picLocks noChangeAspect="1" noChangeArrowheads="1"/>
          </p:cNvPicPr>
          <p:nvPr/>
        </p:nvPicPr>
        <p:blipFill>
          <a:blip r:embed="rId8"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1752543" y="1902641"/>
            <a:ext cx="157088" cy="217730"/>
          </a:xfrm>
          <a:prstGeom prst="rect">
            <a:avLst/>
          </a:prstGeom>
          <a:noFill/>
          <a:ln w="9525">
            <a:noFill/>
            <a:miter lim="800000"/>
            <a:headEnd/>
            <a:tailEnd/>
          </a:ln>
          <a:effectLst/>
        </p:spPr>
      </p:pic>
      <p:pic>
        <p:nvPicPr>
          <p:cNvPr id="1028" name="Picture 4" descr="http://hakuchizu.net/dl/map/37kagawa/png/37203.png"/>
          <p:cNvPicPr>
            <a:picLocks noChangeAspect="1" noChangeArrowheads="1"/>
          </p:cNvPicPr>
          <p:nvPr/>
        </p:nvPicPr>
        <p:blipFill>
          <a:blip r:embed="rId9"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3102050" y="4580498"/>
            <a:ext cx="100586" cy="129544"/>
          </a:xfrm>
          <a:prstGeom prst="rect">
            <a:avLst/>
          </a:prstGeom>
          <a:noFill/>
        </p:spPr>
      </p:pic>
      <p:pic>
        <p:nvPicPr>
          <p:cNvPr id="1030" name="Picture 6" descr="http://hakuchizu.net/dl/map/24mie/png/24324.png"/>
          <p:cNvPicPr>
            <a:picLocks noChangeAspect="1" noChangeArrowheads="1"/>
          </p:cNvPicPr>
          <p:nvPr/>
        </p:nvPicPr>
        <p:blipFill>
          <a:blip r:embed="rId10"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4363500" y="4510622"/>
            <a:ext cx="96140" cy="139274"/>
          </a:xfrm>
          <a:prstGeom prst="rect">
            <a:avLst/>
          </a:prstGeom>
          <a:noFill/>
        </p:spPr>
      </p:pic>
      <p:pic>
        <p:nvPicPr>
          <p:cNvPr id="1032" name="Picture 8" descr="http://hakuchizu.net/dl/map/47okinawa/png/47327.png"/>
          <p:cNvPicPr>
            <a:picLocks noChangeAspect="1" noChangeArrowheads="1"/>
          </p:cNvPicPr>
          <p:nvPr/>
        </p:nvPicPr>
        <p:blipFill>
          <a:blip r:embed="rId11"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6270465" y="5845081"/>
            <a:ext cx="101331" cy="90111"/>
          </a:xfrm>
          <a:prstGeom prst="rect">
            <a:avLst/>
          </a:prstGeom>
          <a:noFill/>
        </p:spPr>
      </p:pic>
      <p:sp>
        <p:nvSpPr>
          <p:cNvPr id="39" name="角丸四角形 38"/>
          <p:cNvSpPr/>
          <p:nvPr/>
        </p:nvSpPr>
        <p:spPr>
          <a:xfrm>
            <a:off x="1341889" y="1720688"/>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①</a:t>
            </a:r>
            <a:endParaRPr lang="ja-JP" altLang="en-US" sz="2000" b="1" dirty="0">
              <a:solidFill>
                <a:prstClr val="black"/>
              </a:solidFill>
            </a:endParaRPr>
          </a:p>
        </p:txBody>
      </p:sp>
      <p:pic>
        <p:nvPicPr>
          <p:cNvPr id="1034" name="Picture 10" descr="http://hakuchizu.net/dl/map/42nagasaki/png/42391.png"/>
          <p:cNvPicPr>
            <a:picLocks noChangeAspect="1" noChangeArrowheads="1"/>
          </p:cNvPicPr>
          <p:nvPr/>
        </p:nvPicPr>
        <p:blipFill>
          <a:blip r:embed="rId12"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1048846" y="4685023"/>
            <a:ext cx="71627" cy="92191"/>
          </a:xfrm>
          <a:prstGeom prst="rect">
            <a:avLst/>
          </a:prstGeom>
          <a:noFill/>
        </p:spPr>
      </p:pic>
      <p:pic>
        <p:nvPicPr>
          <p:cNvPr id="1036" name="Picture 12" descr="http://hakuchizu.net/dl/map/40fukuoka/png/40202.png"/>
          <p:cNvPicPr>
            <a:picLocks noChangeAspect="1" noChangeArrowheads="1"/>
          </p:cNvPicPr>
          <p:nvPr/>
        </p:nvPicPr>
        <p:blipFill>
          <a:blip r:embed="rId13"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1371516" y="4806167"/>
            <a:ext cx="105181" cy="85746"/>
          </a:xfrm>
          <a:prstGeom prst="rect">
            <a:avLst/>
          </a:prstGeom>
          <a:noFill/>
        </p:spPr>
      </p:pic>
      <p:pic>
        <p:nvPicPr>
          <p:cNvPr id="2050" name="Picture 2" descr="http://hakuchizu.net/dl/map/08ibaraki/png/08232.png"/>
          <p:cNvPicPr>
            <a:picLocks noChangeAspect="1" noChangeArrowheads="1"/>
          </p:cNvPicPr>
          <p:nvPr/>
        </p:nvPicPr>
        <p:blipFill>
          <a:blip r:embed="rId14"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6324997" y="4404133"/>
            <a:ext cx="180161" cy="167283"/>
          </a:xfrm>
          <a:prstGeom prst="rect">
            <a:avLst/>
          </a:prstGeom>
          <a:noFill/>
        </p:spPr>
      </p:pic>
      <p:pic>
        <p:nvPicPr>
          <p:cNvPr id="2052" name="Picture 4" descr="http://hakuchizu.net/dl/map/29nara/png/29209.png"/>
          <p:cNvPicPr>
            <a:picLocks noChangeAspect="1" noChangeArrowheads="1"/>
          </p:cNvPicPr>
          <p:nvPr/>
        </p:nvPicPr>
        <p:blipFill>
          <a:blip r:embed="rId15"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3967493" y="4624235"/>
            <a:ext cx="87622" cy="173342"/>
          </a:xfrm>
          <a:prstGeom prst="rect">
            <a:avLst/>
          </a:prstGeom>
          <a:noFill/>
        </p:spPr>
      </p:pic>
      <p:pic>
        <p:nvPicPr>
          <p:cNvPr id="2054" name="Picture 6" descr="http://hakuchizu.net/dl/map/44oita/png/44208.png"/>
          <p:cNvPicPr>
            <a:picLocks noChangeAspect="1" noChangeArrowheads="1"/>
          </p:cNvPicPr>
          <p:nvPr/>
        </p:nvPicPr>
        <p:blipFill>
          <a:blip r:embed="rId16" cstate="email">
            <a:duotone>
              <a:prstClr val="black"/>
              <a:schemeClr val="accent2">
                <a:tint val="45000"/>
                <a:satMod val="400000"/>
              </a:schemeClr>
            </a:duotone>
            <a:lum bright="-60000" contrast="100000"/>
            <a:extLst>
              <a:ext uri="{28A0092B-C50C-407E-A947-70E740481C1C}">
                <a14:useLocalDpi xmlns:a14="http://schemas.microsoft.com/office/drawing/2010/main"/>
              </a:ext>
            </a:extLst>
          </a:blip>
          <a:srcRect/>
          <a:stretch>
            <a:fillRect/>
          </a:stretch>
        </p:blipFill>
        <p:spPr bwMode="auto">
          <a:xfrm>
            <a:off x="1694117" y="4957921"/>
            <a:ext cx="149414" cy="226125"/>
          </a:xfrm>
          <a:prstGeom prst="rect">
            <a:avLst/>
          </a:prstGeom>
          <a:noFill/>
        </p:spPr>
      </p:pic>
      <p:sp>
        <p:nvSpPr>
          <p:cNvPr id="63" name="角丸四角形 62"/>
          <p:cNvSpPr/>
          <p:nvPr/>
        </p:nvSpPr>
        <p:spPr>
          <a:xfrm>
            <a:off x="6270519" y="4207368"/>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②</a:t>
            </a:r>
            <a:endParaRPr lang="ja-JP" altLang="en-US" sz="2000" b="1" dirty="0">
              <a:solidFill>
                <a:prstClr val="black"/>
              </a:solidFill>
            </a:endParaRPr>
          </a:p>
        </p:txBody>
      </p:sp>
      <p:sp>
        <p:nvSpPr>
          <p:cNvPr id="65" name="角丸四角形 64"/>
          <p:cNvSpPr/>
          <p:nvPr/>
        </p:nvSpPr>
        <p:spPr>
          <a:xfrm>
            <a:off x="5566429" y="3964765"/>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③</a:t>
            </a:r>
            <a:endParaRPr lang="ja-JP" altLang="en-US" sz="2000" b="1" dirty="0">
              <a:solidFill>
                <a:prstClr val="black"/>
              </a:solidFill>
            </a:endParaRPr>
          </a:p>
        </p:txBody>
      </p:sp>
      <p:sp>
        <p:nvSpPr>
          <p:cNvPr id="69" name="角丸四角形 68"/>
          <p:cNvSpPr/>
          <p:nvPr/>
        </p:nvSpPr>
        <p:spPr>
          <a:xfrm>
            <a:off x="5683780" y="4571272"/>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④</a:t>
            </a:r>
            <a:endParaRPr lang="ja-JP" altLang="en-US" sz="2000" b="1" dirty="0">
              <a:solidFill>
                <a:prstClr val="black"/>
              </a:solidFill>
            </a:endParaRPr>
          </a:p>
        </p:txBody>
      </p:sp>
      <p:sp>
        <p:nvSpPr>
          <p:cNvPr id="72" name="角丸四角形 71"/>
          <p:cNvSpPr/>
          <p:nvPr/>
        </p:nvSpPr>
        <p:spPr>
          <a:xfrm>
            <a:off x="5859802" y="4207368"/>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⑤</a:t>
            </a:r>
            <a:endParaRPr lang="ja-JP" altLang="en-US" sz="2000" b="1" dirty="0">
              <a:solidFill>
                <a:prstClr val="black"/>
              </a:solidFill>
            </a:endParaRPr>
          </a:p>
        </p:txBody>
      </p:sp>
      <p:sp>
        <p:nvSpPr>
          <p:cNvPr id="74" name="角丸四角形 73"/>
          <p:cNvSpPr/>
          <p:nvPr/>
        </p:nvSpPr>
        <p:spPr>
          <a:xfrm>
            <a:off x="4156723" y="4664792"/>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⑥</a:t>
            </a:r>
            <a:endParaRPr lang="ja-JP" altLang="en-US" sz="2000" b="1" dirty="0">
              <a:solidFill>
                <a:prstClr val="black"/>
              </a:solidFill>
            </a:endParaRPr>
          </a:p>
        </p:txBody>
      </p:sp>
      <p:sp>
        <p:nvSpPr>
          <p:cNvPr id="76" name="角丸四角形 75"/>
          <p:cNvSpPr/>
          <p:nvPr/>
        </p:nvSpPr>
        <p:spPr>
          <a:xfrm>
            <a:off x="3641118" y="4843626"/>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⑦</a:t>
            </a:r>
            <a:endParaRPr lang="ja-JP" altLang="en-US" sz="2000" b="1" dirty="0">
              <a:solidFill>
                <a:prstClr val="black"/>
              </a:solidFill>
            </a:endParaRPr>
          </a:p>
        </p:txBody>
      </p:sp>
      <p:sp>
        <p:nvSpPr>
          <p:cNvPr id="78" name="角丸四角形 77"/>
          <p:cNvSpPr/>
          <p:nvPr/>
        </p:nvSpPr>
        <p:spPr>
          <a:xfrm>
            <a:off x="2757221" y="4068680"/>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⑧</a:t>
            </a:r>
            <a:endParaRPr lang="ja-JP" altLang="en-US" sz="2000" b="1" dirty="0">
              <a:solidFill>
                <a:prstClr val="black"/>
              </a:solidFill>
            </a:endParaRPr>
          </a:p>
        </p:txBody>
      </p:sp>
      <p:sp>
        <p:nvSpPr>
          <p:cNvPr id="80" name="角丸四角形 79"/>
          <p:cNvSpPr/>
          <p:nvPr/>
        </p:nvSpPr>
        <p:spPr>
          <a:xfrm>
            <a:off x="2978194" y="4724404"/>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⑨</a:t>
            </a:r>
            <a:endParaRPr lang="ja-JP" altLang="en-US" sz="2000" b="1" dirty="0">
              <a:solidFill>
                <a:prstClr val="black"/>
              </a:solidFill>
            </a:endParaRPr>
          </a:p>
        </p:txBody>
      </p:sp>
      <p:sp>
        <p:nvSpPr>
          <p:cNvPr id="81" name="角丸四角形 80"/>
          <p:cNvSpPr/>
          <p:nvPr/>
        </p:nvSpPr>
        <p:spPr>
          <a:xfrm>
            <a:off x="1284062" y="4545570"/>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⑩</a:t>
            </a:r>
            <a:endParaRPr lang="ja-JP" altLang="en-US" sz="2000" b="1" dirty="0">
              <a:solidFill>
                <a:prstClr val="black"/>
              </a:solidFill>
            </a:endParaRPr>
          </a:p>
        </p:txBody>
      </p:sp>
      <p:sp>
        <p:nvSpPr>
          <p:cNvPr id="82" name="角丸四角形 81"/>
          <p:cNvSpPr/>
          <p:nvPr/>
        </p:nvSpPr>
        <p:spPr>
          <a:xfrm>
            <a:off x="1578699" y="5260904"/>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⑪</a:t>
            </a:r>
            <a:endParaRPr lang="ja-JP" altLang="en-US" sz="2000" b="1" dirty="0">
              <a:solidFill>
                <a:prstClr val="black"/>
              </a:solidFill>
            </a:endParaRPr>
          </a:p>
        </p:txBody>
      </p:sp>
      <p:sp>
        <p:nvSpPr>
          <p:cNvPr id="83" name="角丸四角形 82"/>
          <p:cNvSpPr/>
          <p:nvPr/>
        </p:nvSpPr>
        <p:spPr>
          <a:xfrm>
            <a:off x="6292802" y="5976239"/>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⑬</a:t>
            </a:r>
            <a:endParaRPr lang="ja-JP" altLang="en-US" sz="2000" b="1" dirty="0">
              <a:solidFill>
                <a:prstClr val="black"/>
              </a:solidFill>
            </a:endParaRPr>
          </a:p>
        </p:txBody>
      </p:sp>
      <p:sp>
        <p:nvSpPr>
          <p:cNvPr id="84" name="角丸四角形 83"/>
          <p:cNvSpPr/>
          <p:nvPr/>
        </p:nvSpPr>
        <p:spPr>
          <a:xfrm>
            <a:off x="547482" y="4545570"/>
            <a:ext cx="586741" cy="30325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b="1" dirty="0" smtClean="0">
                <a:solidFill>
                  <a:prstClr val="black"/>
                </a:solidFill>
              </a:rPr>
              <a:t>⑫</a:t>
            </a:r>
            <a:endParaRPr lang="ja-JP" altLang="en-US" sz="2000" b="1" dirty="0">
              <a:solidFill>
                <a:prstClr val="black"/>
              </a:solidFill>
            </a:endParaRPr>
          </a:p>
        </p:txBody>
      </p:sp>
      <p:graphicFrame>
        <p:nvGraphicFramePr>
          <p:cNvPr id="49" name="表 48"/>
          <p:cNvGraphicFramePr>
            <a:graphicFrameLocks noGrp="1"/>
          </p:cNvGraphicFramePr>
          <p:nvPr>
            <p:extLst>
              <p:ext uri="{D42A27DB-BD31-4B8C-83A1-F6EECF244321}">
                <p14:modId xmlns:p14="http://schemas.microsoft.com/office/powerpoint/2010/main" val="1891908285"/>
              </p:ext>
            </p:extLst>
          </p:nvPr>
        </p:nvGraphicFramePr>
        <p:xfrm>
          <a:off x="7797127" y="949168"/>
          <a:ext cx="1802163" cy="5445336"/>
        </p:xfrm>
        <a:graphic>
          <a:graphicData uri="http://schemas.openxmlformats.org/drawingml/2006/table">
            <a:tbl>
              <a:tblPr/>
              <a:tblGrid>
                <a:gridCol w="326163"/>
                <a:gridCol w="1476000"/>
              </a:tblGrid>
              <a:tr h="418872">
                <a:tc>
                  <a:txBody>
                    <a:bodyPr/>
                    <a:lstStyle/>
                    <a:p>
                      <a:pPr algn="ctr" fontAlgn="ctr"/>
                      <a:r>
                        <a:rPr lang="ja-JP" altLang="en-US" sz="1400" b="0" i="0" u="none" strike="noStrike" dirty="0">
                          <a:solidFill>
                            <a:srgbClr val="000000"/>
                          </a:solidFill>
                          <a:latin typeface="ＭＳ Ｐゴシック"/>
                        </a:rPr>
                        <a:t>①</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北海道下川町</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（しもかわちょう）</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a:solidFill>
                            <a:srgbClr val="000000"/>
                          </a:solidFill>
                          <a:latin typeface="ＭＳ Ｐゴシック"/>
                        </a:rPr>
                        <a:t>②</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茨城県神栖市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（かみすし）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a:solidFill>
                            <a:srgbClr val="000000"/>
                          </a:solidFill>
                          <a:latin typeface="ＭＳ Ｐゴシック"/>
                        </a:rPr>
                        <a:t>③</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埼玉県和光市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（わこうし）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a:solidFill>
                            <a:srgbClr val="000000"/>
                          </a:solidFill>
                          <a:latin typeface="ＭＳ Ｐゴシック"/>
                        </a:rPr>
                        <a:t>④</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東京都世田谷区</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（せたがやく）</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a:solidFill>
                            <a:srgbClr val="000000"/>
                          </a:solidFill>
                          <a:latin typeface="ＭＳ Ｐゴシック"/>
                        </a:rPr>
                        <a:t>⑤</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東京都荒川区</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（あらかわく）</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smtClean="0">
                          <a:solidFill>
                            <a:srgbClr val="000000"/>
                          </a:solidFill>
                          <a:latin typeface="ＭＳ Ｐゴシック"/>
                        </a:rPr>
                        <a:t>⑥</a:t>
                      </a:r>
                      <a:endParaRPr lang="ja-JP" altLang="en-US" sz="1400" b="0" i="0" u="none" strike="noStrike" dirty="0">
                        <a:solidFill>
                          <a:srgbClr val="000000"/>
                        </a:solidFill>
                        <a:latin typeface="ＭＳ Ｐゴシック"/>
                      </a:endParaRP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三重県いなべ市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（いなべし）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smtClean="0">
                          <a:solidFill>
                            <a:srgbClr val="000000"/>
                          </a:solidFill>
                          <a:latin typeface="ＭＳ Ｐゴシック"/>
                        </a:rPr>
                        <a:t>⑦</a:t>
                      </a:r>
                      <a:endParaRPr lang="ja-JP" altLang="en-US" sz="1400" b="0" i="0" u="none" strike="noStrike" dirty="0">
                        <a:solidFill>
                          <a:srgbClr val="000000"/>
                        </a:solidFill>
                        <a:latin typeface="ＭＳ Ｐゴシック"/>
                      </a:endParaRP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奈良県生駒市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（いこまし）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⑧</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岡山県岡山市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（おかやまし）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⑨</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香川県坂出市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（さかいでし）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⑩</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福岡県大牟田市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（おおむたし）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⑪</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大分県竹田市</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（たけたし）</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⑫</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長崎県佐々町</a:t>
                      </a:r>
                      <a:br>
                        <a:rPr lang="ja-JP" altLang="en-US" sz="14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（さざちょう）</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72">
                <a:tc>
                  <a:txBody>
                    <a:bodyPr/>
                    <a:lstStyle/>
                    <a:p>
                      <a:pPr algn="ctr" fontAlgn="ctr"/>
                      <a:r>
                        <a:rPr lang="ja-JP" altLang="en-US" sz="1400" b="0" i="0" u="none" strike="noStrike" dirty="0">
                          <a:solidFill>
                            <a:srgbClr val="000000"/>
                          </a:solidFill>
                          <a:latin typeface="ＭＳ Ｐゴシック"/>
                        </a:rPr>
                        <a:t>⑬</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ＭＳ Ｐゴシック"/>
                        </a:rPr>
                        <a:t>沖縄県北中城村</a:t>
                      </a:r>
                      <a:r>
                        <a:rPr lang="ja-JP" altLang="en-US" sz="1000" b="0" i="0" u="none" strike="noStrike" dirty="0">
                          <a:solidFill>
                            <a:srgbClr val="000000"/>
                          </a:solidFill>
                          <a:latin typeface="ＭＳ Ｐゴシック"/>
                        </a:rPr>
                        <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（きたなかぐすくそん）</a:t>
                      </a:r>
                    </a:p>
                  </a:txBody>
                  <a:tcPr marL="8272" marR="8272"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4" name="正方形/長方形 33"/>
          <p:cNvSpPr/>
          <p:nvPr/>
        </p:nvSpPr>
        <p:spPr>
          <a:xfrm>
            <a:off x="3790" y="791"/>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b="1" dirty="0" smtClean="0">
                <a:solidFill>
                  <a:prstClr val="black"/>
                </a:solidFill>
                <a:latin typeface="HG丸ｺﾞｼｯｸM-PRO" pitchFamily="50" charset="-128"/>
                <a:ea typeface="HG丸ｺﾞｼｯｸM-PRO" pitchFamily="50" charset="-128"/>
              </a:rPr>
              <a:t>予防</a:t>
            </a:r>
            <a:r>
              <a:rPr lang="ja-JP" altLang="en-US" sz="2400" b="1" dirty="0">
                <a:solidFill>
                  <a:prstClr val="black"/>
                </a:solidFill>
                <a:latin typeface="HG丸ｺﾞｼｯｸM-PRO" pitchFamily="50" charset="-128"/>
                <a:ea typeface="HG丸ｺﾞｼｯｸM-PRO" pitchFamily="50" charset="-128"/>
              </a:rPr>
              <a:t>モデル事業実施市区</a:t>
            </a:r>
            <a:r>
              <a:rPr lang="ja-JP" altLang="en-US" sz="2400" b="1" dirty="0" smtClean="0">
                <a:solidFill>
                  <a:prstClr val="black"/>
                </a:solidFill>
                <a:latin typeface="HG丸ｺﾞｼｯｸM-PRO" pitchFamily="50" charset="-128"/>
                <a:ea typeface="HG丸ｺﾞｼｯｸM-PRO" pitchFamily="50" charset="-128"/>
              </a:rPr>
              <a:t>町村</a:t>
            </a:r>
            <a:endParaRPr lang="ja-JP" altLang="en-US" sz="2400" b="1" dirty="0">
              <a:solidFill>
                <a:prstClr val="black"/>
              </a:solidFill>
              <a:latin typeface="HG丸ｺﾞｼｯｸM-PRO" pitchFamily="50" charset="-128"/>
              <a:ea typeface="HG丸ｺﾞｼｯｸM-PRO" pitchFamily="50" charset="-128"/>
            </a:endParaRPr>
          </a:p>
        </p:txBody>
      </p:sp>
      <p:sp>
        <p:nvSpPr>
          <p:cNvPr id="31" name="正方形/長方形 30"/>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82041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0019"/>
            <a:ext cx="9901238" cy="43200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予防モデル事業における要支援者等の自立支援の考え方</a:t>
            </a:r>
            <a:endParaRPr kumimoji="1" lang="ja-JP" altLang="en-US" sz="2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テキスト ボックス 4"/>
          <p:cNvSpPr txBox="1"/>
          <p:nvPr/>
        </p:nvSpPr>
        <p:spPr>
          <a:xfrm>
            <a:off x="184122" y="908722"/>
            <a:ext cx="9532995" cy="1354217"/>
          </a:xfrm>
          <a:prstGeom prst="rect">
            <a:avLst/>
          </a:prstGeom>
          <a:noFill/>
          <a:ln>
            <a:solidFill>
              <a:schemeClr val="accent1">
                <a:shade val="95000"/>
                <a:satMod val="105000"/>
              </a:schemeClr>
            </a:solidFill>
          </a:ln>
        </p:spPr>
        <p:txBody>
          <a:bodyPr wrap="square" rtlCol="0">
            <a:spAutoFit/>
          </a:bodyPr>
          <a:lstStyle/>
          <a:p>
            <a:pPr marL="173038" indent="-173038">
              <a:buFont typeface="Arial" pitchFamily="34" charset="0"/>
              <a:buChar char="•"/>
            </a:pPr>
            <a:r>
              <a:rPr kumimoji="1" lang="ja-JP" altLang="en-US" sz="1600" dirty="0" smtClean="0"/>
              <a:t>要支援者等に対し、一定期間の予防サービスの介入（通所と訪問を組み合わせて実施）により、元の生活に戻す（又は可能な限り元の生活に近づける）ことを行い、その後は、徒歩圏内に、運動や食事を楽しむことのできる通いの場を用意して、状態を維持する。</a:t>
            </a:r>
            <a:endParaRPr kumimoji="1" lang="en-US" altLang="ja-JP" sz="1600" dirty="0" smtClean="0"/>
          </a:p>
          <a:p>
            <a:pPr marL="268288" indent="-268288">
              <a:buFont typeface="Arial" pitchFamily="34" charset="0"/>
              <a:buChar char="•"/>
            </a:pPr>
            <a:r>
              <a:rPr lang="ja-JP" altLang="en-US" sz="1600" dirty="0" smtClean="0"/>
              <a:t>活動的な高齢者にサービスの担い手となってもらうなど、地域社会での活躍の機会を増やすことが、長期的な介護予防につながる。</a:t>
            </a:r>
            <a:endParaRPr kumimoji="1" lang="ja-JP" altLang="en-US" sz="1600" dirty="0"/>
          </a:p>
        </p:txBody>
      </p:sp>
      <p:sp>
        <p:nvSpPr>
          <p:cNvPr id="16" name="テキスト ボックス 15"/>
          <p:cNvSpPr txBox="1"/>
          <p:nvPr/>
        </p:nvSpPr>
        <p:spPr>
          <a:xfrm>
            <a:off x="407778" y="5687494"/>
            <a:ext cx="9200598" cy="584775"/>
          </a:xfrm>
          <a:prstGeom prst="rect">
            <a:avLst/>
          </a:prstGeom>
          <a:noFill/>
        </p:spPr>
        <p:txBody>
          <a:bodyPr wrap="square" rtlCol="0">
            <a:spAutoFit/>
          </a:bodyPr>
          <a:lstStyle/>
          <a:p>
            <a:r>
              <a:rPr kumimoji="1" lang="ja-JP" altLang="en-US" sz="1600" dirty="0" smtClean="0"/>
              <a:t>・通所に消極的な閉じこもりがちの対象者は、当初は訪問で対応しながら、徐々に活動範囲を拡大。（用事を作り外出機会を増やす、興味・関心を高め外出の動機付けを行うなど）</a:t>
            </a:r>
            <a:endParaRPr kumimoji="1" lang="ja-JP" altLang="en-US" sz="1600" dirty="0"/>
          </a:p>
        </p:txBody>
      </p:sp>
      <p:grpSp>
        <p:nvGrpSpPr>
          <p:cNvPr id="18" name="グループ化 17"/>
          <p:cNvGrpSpPr/>
          <p:nvPr/>
        </p:nvGrpSpPr>
        <p:grpSpPr>
          <a:xfrm>
            <a:off x="1870811" y="2996953"/>
            <a:ext cx="6588512" cy="2410724"/>
            <a:chOff x="1871747" y="2780929"/>
            <a:chExt cx="6084629" cy="2089943"/>
          </a:xfrm>
        </p:grpSpPr>
        <p:sp>
          <p:nvSpPr>
            <p:cNvPr id="8" name="ホームベース 7"/>
            <p:cNvSpPr/>
            <p:nvPr/>
          </p:nvSpPr>
          <p:spPr>
            <a:xfrm>
              <a:off x="3995936" y="2968208"/>
              <a:ext cx="936104" cy="360040"/>
            </a:xfrm>
            <a:prstGeom prst="homePlate">
              <a:avLst>
                <a:gd name="adj" fmla="val 846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0" name="円/楕円 9"/>
            <p:cNvSpPr/>
            <p:nvPr/>
          </p:nvSpPr>
          <p:spPr>
            <a:xfrm>
              <a:off x="5004048" y="2780929"/>
              <a:ext cx="2088232" cy="686690"/>
            </a:xfrm>
            <a:prstGeom prst="ellipse">
              <a:avLst/>
            </a:prstGeom>
            <a:solidFill>
              <a:srgbClr val="FFFFCC"/>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通いの場で活動的な状態を維持</a:t>
              </a:r>
              <a:endParaRPr kumimoji="1" lang="ja-JP" altLang="en-US" sz="1400" dirty="0"/>
            </a:p>
          </p:txBody>
        </p:sp>
        <p:sp>
          <p:nvSpPr>
            <p:cNvPr id="14" name="直角三角形 13"/>
            <p:cNvSpPr/>
            <p:nvPr/>
          </p:nvSpPr>
          <p:spPr>
            <a:xfrm>
              <a:off x="1907704" y="3467619"/>
              <a:ext cx="6048672" cy="991101"/>
            </a:xfrm>
            <a:prstGeom prst="rtTriangl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生活支援ｻｰﾋﾞｽ</a:t>
              </a:r>
              <a:endParaRPr kumimoji="1" lang="en-US" altLang="ja-JP" sz="1400" dirty="0" smtClean="0"/>
            </a:p>
            <a:p>
              <a:pPr algn="ctr"/>
              <a:r>
                <a:rPr lang="ja-JP" altLang="en-US" sz="1400" spc="-150" dirty="0" smtClean="0"/>
                <a:t>（家事援助・配食・ごみ捨て・買物支援など）</a:t>
              </a:r>
              <a:endParaRPr kumimoji="1" lang="ja-JP" altLang="en-US" sz="1400" spc="-150" dirty="0"/>
            </a:p>
          </p:txBody>
        </p:sp>
        <p:sp>
          <p:nvSpPr>
            <p:cNvPr id="15" name="テキスト ボックス 14"/>
            <p:cNvSpPr txBox="1"/>
            <p:nvPr/>
          </p:nvSpPr>
          <p:spPr>
            <a:xfrm>
              <a:off x="1871747" y="4604049"/>
              <a:ext cx="5652489" cy="266823"/>
            </a:xfrm>
            <a:prstGeom prst="rect">
              <a:avLst/>
            </a:prstGeom>
            <a:noFill/>
          </p:spPr>
          <p:txBody>
            <a:bodyPr wrap="none" rtlCol="0" anchor="ctr" anchorCtr="0">
              <a:spAutoFit/>
            </a:bodyPr>
            <a:lstStyle/>
            <a:p>
              <a:r>
                <a:rPr kumimoji="1" lang="ja-JP" altLang="en-US" sz="1400" dirty="0" smtClean="0"/>
                <a:t>自分で行うことが増えるにつれて、生活支援サービスの量が必要最小限に変化</a:t>
              </a:r>
              <a:endParaRPr kumimoji="1" lang="ja-JP" altLang="en-US" sz="1400" dirty="0"/>
            </a:p>
          </p:txBody>
        </p:sp>
        <p:sp>
          <p:nvSpPr>
            <p:cNvPr id="9" name="円/楕円 8"/>
            <p:cNvSpPr/>
            <p:nvPr/>
          </p:nvSpPr>
          <p:spPr>
            <a:xfrm>
              <a:off x="1907704" y="2780929"/>
              <a:ext cx="1872208" cy="686690"/>
            </a:xfrm>
            <a:prstGeom prst="ellipse">
              <a:avLst/>
            </a:prstGeom>
            <a:solidFill>
              <a:schemeClr val="accent5">
                <a:lumMod val="20000"/>
                <a:lumOff val="80000"/>
              </a:schemeClr>
            </a:solid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予防サービス</a:t>
              </a:r>
              <a:endParaRPr kumimoji="1" lang="en-US" altLang="ja-JP" sz="1400" dirty="0" smtClean="0"/>
            </a:p>
            <a:p>
              <a:pPr algn="ctr"/>
              <a:r>
                <a:rPr lang="ja-JP" altLang="en-US" sz="1400" dirty="0" smtClean="0"/>
                <a:t>（通所＋訪問）</a:t>
              </a:r>
              <a:endParaRPr kumimoji="1" lang="ja-JP" altLang="en-US" sz="1400" dirty="0"/>
            </a:p>
          </p:txBody>
        </p:sp>
      </p:grpSp>
      <p:sp>
        <p:nvSpPr>
          <p:cNvPr id="19" name="上矢印 18"/>
          <p:cNvSpPr/>
          <p:nvPr/>
        </p:nvSpPr>
        <p:spPr>
          <a:xfrm>
            <a:off x="5652359" y="3717032"/>
            <a:ext cx="389856" cy="288032"/>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上矢印 19"/>
          <p:cNvSpPr/>
          <p:nvPr/>
        </p:nvSpPr>
        <p:spPr>
          <a:xfrm>
            <a:off x="6821927" y="3717032"/>
            <a:ext cx="389856" cy="288032"/>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角丸四角形 20"/>
          <p:cNvSpPr/>
          <p:nvPr/>
        </p:nvSpPr>
        <p:spPr>
          <a:xfrm>
            <a:off x="5712455" y="4005064"/>
            <a:ext cx="1451327" cy="340519"/>
          </a:xfrm>
          <a:prstGeom prst="roundRect">
            <a:avLst/>
          </a:prstGeom>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kumimoji="1" lang="ja-JP" altLang="en-US" sz="1400" dirty="0" smtClean="0"/>
              <a:t>活動的な高齢者</a:t>
            </a:r>
            <a:endParaRPr kumimoji="1" lang="ja-JP" altLang="en-US" sz="1400" dirty="0"/>
          </a:p>
        </p:txBody>
      </p:sp>
      <p:sp>
        <p:nvSpPr>
          <p:cNvPr id="17" name="正方形/長方形 16"/>
          <p:cNvSpPr/>
          <p:nvPr/>
        </p:nvSpPr>
        <p:spPr>
          <a:xfrm rot="5400000">
            <a:off x="-103910" y="27328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29058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5793775" y="540985"/>
            <a:ext cx="2757486" cy="3089879"/>
            <a:chOff x="1704613" y="836712"/>
            <a:chExt cx="2546598" cy="3224719"/>
          </a:xfrm>
        </p:grpSpPr>
        <p:sp>
          <p:nvSpPr>
            <p:cNvPr id="5" name="テキスト ボックス 4"/>
            <p:cNvSpPr txBox="1"/>
            <p:nvPr/>
          </p:nvSpPr>
          <p:spPr>
            <a:xfrm>
              <a:off x="2267744" y="1916832"/>
              <a:ext cx="1256694" cy="288032"/>
            </a:xfrm>
            <a:prstGeom prst="rect">
              <a:avLst/>
            </a:prstGeom>
            <a:noFill/>
            <a:ln>
              <a:solidFill>
                <a:schemeClr val="accent1"/>
              </a:solidFill>
            </a:ln>
          </p:spPr>
          <p:txBody>
            <a:bodyPr wrap="none" rtlCol="0" anchor="ctr" anchorCtr="0">
              <a:noAutofit/>
            </a:bodyPr>
            <a:lstStyle/>
            <a:p>
              <a:pPr algn="ctr"/>
              <a:r>
                <a:rPr kumimoji="1" lang="ja-JP" altLang="en-US" sz="1400" dirty="0" smtClean="0"/>
                <a:t>説明と同意</a:t>
              </a:r>
              <a:endParaRPr kumimoji="1" lang="ja-JP" altLang="en-US" sz="1400" dirty="0"/>
            </a:p>
          </p:txBody>
        </p:sp>
        <p:sp>
          <p:nvSpPr>
            <p:cNvPr id="6" name="テキスト ボックス 5"/>
            <p:cNvSpPr txBox="1"/>
            <p:nvPr/>
          </p:nvSpPr>
          <p:spPr>
            <a:xfrm>
              <a:off x="2315998" y="2198148"/>
              <a:ext cx="1165376" cy="321208"/>
            </a:xfrm>
            <a:prstGeom prst="rect">
              <a:avLst/>
            </a:prstGeom>
            <a:noFill/>
            <a:ln w="25400">
              <a:solidFill>
                <a:schemeClr val="accent1"/>
              </a:solidFill>
            </a:ln>
          </p:spPr>
          <p:txBody>
            <a:bodyPr wrap="none" rtlCol="0" anchor="ctr" anchorCtr="0">
              <a:spAutoFit/>
            </a:bodyPr>
            <a:lstStyle/>
            <a:p>
              <a:pPr algn="ctr"/>
              <a:r>
                <a:rPr kumimoji="1" lang="ja-JP" altLang="en-US" sz="1400" dirty="0" smtClean="0"/>
                <a:t>日常生活調査</a:t>
              </a:r>
              <a:endParaRPr kumimoji="1" lang="ja-JP" altLang="en-US" sz="1400" dirty="0"/>
            </a:p>
          </p:txBody>
        </p:sp>
        <p:sp>
          <p:nvSpPr>
            <p:cNvPr id="9" name="テキスト ボックス 8"/>
            <p:cNvSpPr txBox="1"/>
            <p:nvPr/>
          </p:nvSpPr>
          <p:spPr>
            <a:xfrm>
              <a:off x="1704613" y="3740223"/>
              <a:ext cx="2546598" cy="321208"/>
            </a:xfrm>
            <a:prstGeom prst="rect">
              <a:avLst/>
            </a:prstGeom>
            <a:noFill/>
            <a:ln w="25400">
              <a:solidFill>
                <a:schemeClr val="accent1"/>
              </a:solidFill>
            </a:ln>
          </p:spPr>
          <p:txBody>
            <a:bodyPr wrap="none" rtlCol="0" anchor="ctr" anchorCtr="0">
              <a:spAutoFit/>
            </a:bodyPr>
            <a:lstStyle/>
            <a:p>
              <a:pPr algn="ctr"/>
              <a:r>
                <a:rPr kumimoji="1" lang="ja-JP" altLang="en-US" sz="1400" dirty="0" smtClean="0"/>
                <a:t>多職種によるケースカンファレンス</a:t>
              </a:r>
              <a:endParaRPr kumimoji="1" lang="ja-JP" altLang="en-US" sz="1400" dirty="0"/>
            </a:p>
          </p:txBody>
        </p:sp>
        <p:sp>
          <p:nvSpPr>
            <p:cNvPr id="17" name="円/楕円 16"/>
            <p:cNvSpPr/>
            <p:nvPr/>
          </p:nvSpPr>
          <p:spPr>
            <a:xfrm>
              <a:off x="2181497" y="2555461"/>
              <a:ext cx="1395177" cy="451679"/>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kumimoji="1" lang="ja-JP" altLang="en-US" sz="1400" dirty="0" smtClean="0"/>
                <a:t>アセスメント</a:t>
              </a:r>
              <a:endParaRPr kumimoji="1" lang="ja-JP" altLang="en-US" sz="1400" dirty="0"/>
            </a:p>
          </p:txBody>
        </p:sp>
        <p:cxnSp>
          <p:nvCxnSpPr>
            <p:cNvPr id="21" name="直線矢印コネクタ 20"/>
            <p:cNvCxnSpPr/>
            <p:nvPr/>
          </p:nvCxnSpPr>
          <p:spPr>
            <a:xfrm>
              <a:off x="2915816" y="98072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67744" y="836712"/>
              <a:ext cx="1224136" cy="288031"/>
            </a:xfrm>
            <a:prstGeom prst="rect">
              <a:avLst/>
            </a:prstGeom>
            <a:solidFill>
              <a:schemeClr val="lt1"/>
            </a:solidFill>
            <a:ln>
              <a:solidFill>
                <a:schemeClr val="accent1"/>
              </a:solidFill>
              <a:prstDash val="dash"/>
            </a:ln>
          </p:spPr>
          <p:txBody>
            <a:bodyPr wrap="none" rtlCol="0" anchor="ctr" anchorCtr="0">
              <a:noAutofit/>
            </a:bodyPr>
            <a:lstStyle/>
            <a:p>
              <a:pPr algn="ctr"/>
              <a:r>
                <a:rPr kumimoji="1" lang="ja-JP" altLang="en-US" sz="1400" dirty="0" smtClean="0"/>
                <a:t>認定申請</a:t>
              </a:r>
              <a:endParaRPr kumimoji="1" lang="ja-JP" altLang="en-US" sz="1400" dirty="0"/>
            </a:p>
          </p:txBody>
        </p:sp>
        <p:cxnSp>
          <p:nvCxnSpPr>
            <p:cNvPr id="24" name="直線矢印コネクタ 23"/>
            <p:cNvCxnSpPr/>
            <p:nvPr/>
          </p:nvCxnSpPr>
          <p:spPr>
            <a:xfrm>
              <a:off x="2915816" y="15567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15998" y="1334052"/>
              <a:ext cx="1165377" cy="321208"/>
            </a:xfrm>
            <a:prstGeom prst="rect">
              <a:avLst/>
            </a:prstGeom>
            <a:solidFill>
              <a:schemeClr val="lt1"/>
            </a:solidFill>
            <a:ln>
              <a:solidFill>
                <a:schemeClr val="accent1"/>
              </a:solidFill>
              <a:prstDash val="dash"/>
            </a:ln>
          </p:spPr>
          <p:txBody>
            <a:bodyPr wrap="none" rtlCol="0" anchor="ctr" anchorCtr="0">
              <a:spAutoFit/>
            </a:bodyPr>
            <a:lstStyle/>
            <a:p>
              <a:pPr algn="ctr"/>
              <a:r>
                <a:rPr kumimoji="1" lang="ja-JP" altLang="en-US" sz="1400" dirty="0" smtClean="0"/>
                <a:t>要介護度決定</a:t>
              </a:r>
              <a:endParaRPr kumimoji="1" lang="ja-JP" altLang="en-US" sz="1400" dirty="0"/>
            </a:p>
          </p:txBody>
        </p:sp>
        <p:cxnSp>
          <p:nvCxnSpPr>
            <p:cNvPr id="25" name="直線矢印コネクタ 24"/>
            <p:cNvCxnSpPr/>
            <p:nvPr/>
          </p:nvCxnSpPr>
          <p:spPr>
            <a:xfrm>
              <a:off x="2411760" y="2996952"/>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5545863" y="2564904"/>
            <a:ext cx="1073571" cy="738664"/>
          </a:xfrm>
          <a:prstGeom prst="rect">
            <a:avLst/>
          </a:prstGeom>
          <a:noFill/>
          <a:ln>
            <a:noFill/>
            <a:prstDash val="dash"/>
          </a:ln>
        </p:spPr>
        <p:txBody>
          <a:bodyPr wrap="square" rtlCol="0" anchor="ctr" anchorCtr="0">
            <a:spAutoFit/>
          </a:bodyPr>
          <a:lstStyle/>
          <a:p>
            <a:r>
              <a:rPr kumimoji="1" lang="ja-JP" altLang="en-US" sz="1400" dirty="0" smtClean="0"/>
              <a:t>初回</a:t>
            </a:r>
            <a:endParaRPr kumimoji="1" lang="en-US" altLang="ja-JP" sz="1400" dirty="0" smtClean="0"/>
          </a:p>
          <a:p>
            <a:pPr algn="ctr"/>
            <a:r>
              <a:rPr kumimoji="1" lang="ja-JP" altLang="en-US" sz="1400" dirty="0" smtClean="0"/>
              <a:t>・情報収集</a:t>
            </a:r>
            <a:endParaRPr kumimoji="1" lang="en-US" altLang="ja-JP" sz="1400" dirty="0" smtClean="0"/>
          </a:p>
          <a:p>
            <a:r>
              <a:rPr lang="ja-JP" altLang="en-US" sz="1400" dirty="0" smtClean="0"/>
              <a:t>・課題整理</a:t>
            </a:r>
            <a:endParaRPr kumimoji="1" lang="ja-JP" altLang="en-US" sz="1400" dirty="0"/>
          </a:p>
        </p:txBody>
      </p:sp>
      <p:grpSp>
        <p:nvGrpSpPr>
          <p:cNvPr id="45" name="グループ化 44"/>
          <p:cNvGrpSpPr/>
          <p:nvPr/>
        </p:nvGrpSpPr>
        <p:grpSpPr>
          <a:xfrm>
            <a:off x="644475" y="2489206"/>
            <a:ext cx="8410600" cy="4303480"/>
            <a:chOff x="-1179138" y="2780928"/>
            <a:chExt cx="7767362" cy="4303480"/>
          </a:xfrm>
        </p:grpSpPr>
        <p:grpSp>
          <p:nvGrpSpPr>
            <p:cNvPr id="33" name="グループ化 32"/>
            <p:cNvGrpSpPr/>
            <p:nvPr/>
          </p:nvGrpSpPr>
          <p:grpSpPr>
            <a:xfrm>
              <a:off x="-1179138" y="4807786"/>
              <a:ext cx="5670857" cy="2276622"/>
              <a:chOff x="369542" y="4303730"/>
              <a:chExt cx="5670857" cy="2276622"/>
            </a:xfrm>
          </p:grpSpPr>
          <p:sp>
            <p:nvSpPr>
              <p:cNvPr id="13" name="テキスト ボックス 12"/>
              <p:cNvSpPr txBox="1"/>
              <p:nvPr/>
            </p:nvSpPr>
            <p:spPr>
              <a:xfrm>
                <a:off x="4435198" y="6149249"/>
                <a:ext cx="1452575" cy="307777"/>
              </a:xfrm>
              <a:prstGeom prst="rect">
                <a:avLst/>
              </a:prstGeom>
              <a:noFill/>
              <a:ln>
                <a:solidFill>
                  <a:schemeClr val="accent1"/>
                </a:solidFill>
              </a:ln>
            </p:spPr>
            <p:txBody>
              <a:bodyPr wrap="none" rtlCol="0" anchor="ctr" anchorCtr="0">
                <a:spAutoFit/>
              </a:bodyPr>
              <a:lstStyle/>
              <a:p>
                <a:pPr algn="ctr"/>
                <a:r>
                  <a:rPr lang="ja-JP" altLang="en-US" sz="1400" dirty="0" smtClean="0"/>
                  <a:t>生活支援サービス</a:t>
                </a:r>
                <a:endParaRPr kumimoji="1" lang="ja-JP" altLang="en-US" sz="1400" dirty="0"/>
              </a:p>
            </p:txBody>
          </p:sp>
          <p:sp>
            <p:nvSpPr>
              <p:cNvPr id="15" name="フリーフォーム 14"/>
              <p:cNvSpPr/>
              <p:nvPr/>
            </p:nvSpPr>
            <p:spPr>
              <a:xfrm>
                <a:off x="4413327" y="5501177"/>
                <a:ext cx="360040" cy="45719"/>
              </a:xfrm>
              <a:custGeom>
                <a:avLst/>
                <a:gdLst>
                  <a:gd name="connsiteX0" fmla="*/ 0 w 579550"/>
                  <a:gd name="connsiteY0" fmla="*/ 0 h 0"/>
                  <a:gd name="connsiteX1" fmla="*/ 579550 w 579550"/>
                  <a:gd name="connsiteY1" fmla="*/ 0 h 0"/>
                </a:gdLst>
                <a:ahLst/>
                <a:cxnLst>
                  <a:cxn ang="0">
                    <a:pos x="connsiteX0" y="connsiteY0"/>
                  </a:cxn>
                  <a:cxn ang="0">
                    <a:pos x="connsiteX1" y="connsiteY1"/>
                  </a:cxn>
                </a:cxnLst>
                <a:rect l="l" t="t" r="r" b="b"/>
                <a:pathLst>
                  <a:path w="579550">
                    <a:moveTo>
                      <a:pt x="0" y="0"/>
                    </a:moveTo>
                    <a:lnTo>
                      <a:pt x="57955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flipH="1">
                <a:off x="4269311" y="5013175"/>
                <a:ext cx="144017" cy="1011803"/>
              </a:xfrm>
              <a:custGeom>
                <a:avLst/>
                <a:gdLst>
                  <a:gd name="connsiteX0" fmla="*/ 167426 w 167426"/>
                  <a:gd name="connsiteY0" fmla="*/ 0 h 759854"/>
                  <a:gd name="connsiteX1" fmla="*/ 0 w 167426"/>
                  <a:gd name="connsiteY1" fmla="*/ 0 h 759854"/>
                  <a:gd name="connsiteX2" fmla="*/ 0 w 167426"/>
                  <a:gd name="connsiteY2" fmla="*/ 759854 h 759854"/>
                  <a:gd name="connsiteX3" fmla="*/ 167426 w 167426"/>
                  <a:gd name="connsiteY3" fmla="*/ 759854 h 759854"/>
                </a:gdLst>
                <a:ahLst/>
                <a:cxnLst>
                  <a:cxn ang="0">
                    <a:pos x="connsiteX0" y="connsiteY0"/>
                  </a:cxn>
                  <a:cxn ang="0">
                    <a:pos x="connsiteX1" y="connsiteY1"/>
                  </a:cxn>
                  <a:cxn ang="0">
                    <a:pos x="connsiteX2" y="connsiteY2"/>
                  </a:cxn>
                  <a:cxn ang="0">
                    <a:pos x="connsiteX3" y="connsiteY3"/>
                  </a:cxn>
                </a:cxnLst>
                <a:rect l="l" t="t" r="r" b="b"/>
                <a:pathLst>
                  <a:path w="167426" h="759854">
                    <a:moveTo>
                      <a:pt x="167426" y="0"/>
                    </a:moveTo>
                    <a:lnTo>
                      <a:pt x="0" y="0"/>
                    </a:lnTo>
                    <a:lnTo>
                      <a:pt x="0" y="759854"/>
                    </a:lnTo>
                    <a:lnTo>
                      <a:pt x="167426" y="75985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369542" y="4929191"/>
                <a:ext cx="1395177" cy="735747"/>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kumimoji="1" lang="ja-JP" altLang="en-US" sz="1400" dirty="0" smtClean="0"/>
                  <a:t>二次</a:t>
                </a:r>
                <a:endParaRPr kumimoji="1" lang="en-US" altLang="ja-JP" sz="1400" dirty="0" smtClean="0"/>
              </a:p>
              <a:p>
                <a:pPr algn="ctr"/>
                <a:r>
                  <a:rPr kumimoji="1" lang="ja-JP" altLang="en-US" sz="1400" dirty="0" smtClean="0"/>
                  <a:t>アセスメント</a:t>
                </a:r>
                <a:endParaRPr kumimoji="1" lang="ja-JP" altLang="en-US" sz="1400" dirty="0"/>
              </a:p>
            </p:txBody>
          </p:sp>
          <p:sp>
            <p:nvSpPr>
              <p:cNvPr id="14" name="テキスト ボックス 13"/>
              <p:cNvSpPr txBox="1"/>
              <p:nvPr/>
            </p:nvSpPr>
            <p:spPr>
              <a:xfrm>
                <a:off x="1911125" y="5666679"/>
                <a:ext cx="2358186" cy="646331"/>
              </a:xfrm>
              <a:prstGeom prst="rect">
                <a:avLst/>
              </a:prstGeom>
              <a:solidFill>
                <a:schemeClr val="lt1"/>
              </a:solidFill>
              <a:ln>
                <a:solidFill>
                  <a:schemeClr val="accent1"/>
                </a:solidFill>
              </a:ln>
            </p:spPr>
            <p:txBody>
              <a:bodyPr wrap="square" rtlCol="0" anchor="ctr" anchorCtr="0">
                <a:spAutoFit/>
              </a:bodyPr>
              <a:lstStyle/>
              <a:p>
                <a:r>
                  <a:rPr kumimoji="1" lang="ja-JP" altLang="en-US" sz="1400" dirty="0" smtClean="0"/>
                  <a:t>訪問</a:t>
                </a:r>
                <a:endParaRPr kumimoji="1" lang="en-US" altLang="ja-JP" sz="1400" dirty="0" smtClean="0"/>
              </a:p>
              <a:p>
                <a:r>
                  <a:rPr lang="ja-JP" altLang="en-US" sz="1100" dirty="0" smtClean="0"/>
                  <a:t>リハ職等によるアセスメント訪問、生活環境の調整、介護者への助言等を実施</a:t>
                </a:r>
                <a:endParaRPr kumimoji="1" lang="ja-JP" altLang="en-US" sz="1100" dirty="0"/>
              </a:p>
            </p:txBody>
          </p:sp>
          <p:sp>
            <p:nvSpPr>
              <p:cNvPr id="11" name="テキスト ボックス 10"/>
              <p:cNvSpPr txBox="1"/>
              <p:nvPr/>
            </p:nvSpPr>
            <p:spPr>
              <a:xfrm>
                <a:off x="1897721" y="4701624"/>
                <a:ext cx="2372103" cy="815608"/>
              </a:xfrm>
              <a:prstGeom prst="rect">
                <a:avLst/>
              </a:prstGeom>
              <a:solidFill>
                <a:schemeClr val="lt1"/>
              </a:solidFill>
              <a:ln>
                <a:solidFill>
                  <a:schemeClr val="accent1"/>
                </a:solidFill>
              </a:ln>
            </p:spPr>
            <p:txBody>
              <a:bodyPr wrap="square" rtlCol="0" anchor="ctr" anchorCtr="0">
                <a:spAutoFit/>
              </a:bodyPr>
              <a:lstStyle/>
              <a:p>
                <a:r>
                  <a:rPr kumimoji="1" lang="ja-JP" altLang="en-US" sz="1400" dirty="0" smtClean="0"/>
                  <a:t>通所</a:t>
                </a:r>
                <a:endParaRPr kumimoji="1" lang="en-US" altLang="ja-JP" sz="1400" dirty="0" smtClean="0"/>
              </a:p>
              <a:p>
                <a:r>
                  <a:rPr lang="ja-JP" altLang="en-US" sz="1100" dirty="0" smtClean="0"/>
                  <a:t>リハ職等によるアセスメント訪問で明ら</a:t>
                </a:r>
                <a:endParaRPr lang="en-US" altLang="ja-JP" sz="1100" dirty="0" smtClean="0"/>
              </a:p>
              <a:p>
                <a:r>
                  <a:rPr lang="ja-JP" altLang="en-US" sz="1100" dirty="0" smtClean="0"/>
                  <a:t>かになった支障のある生活行為を改善</a:t>
                </a:r>
                <a:endParaRPr lang="en-US" altLang="ja-JP" sz="1100" dirty="0" smtClean="0"/>
              </a:p>
              <a:p>
                <a:r>
                  <a:rPr lang="ja-JP" altLang="en-US" sz="1100" dirty="0" smtClean="0"/>
                  <a:t>するための運動プログラム等を実施</a:t>
                </a:r>
                <a:endParaRPr kumimoji="1" lang="ja-JP" altLang="en-US" sz="1100" dirty="0"/>
              </a:p>
            </p:txBody>
          </p:sp>
          <p:sp>
            <p:nvSpPr>
              <p:cNvPr id="26" name="角丸四角形 25"/>
              <p:cNvSpPr/>
              <p:nvPr/>
            </p:nvSpPr>
            <p:spPr>
              <a:xfrm>
                <a:off x="1672714" y="4303730"/>
                <a:ext cx="4367685" cy="2276622"/>
              </a:xfrm>
              <a:prstGeom prst="roundRect">
                <a:avLst/>
              </a:prstGeom>
              <a:noFill/>
              <a:ln w="12700">
                <a:solidFill>
                  <a:schemeClr val="tx2">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wrap="none" rtlCol="0" anchor="t" anchorCtr="0"/>
              <a:lstStyle/>
              <a:p>
                <a:pPr algn="ctr"/>
                <a:r>
                  <a:rPr kumimoji="1" lang="ja-JP" altLang="en-US" sz="1400" dirty="0" smtClean="0"/>
                  <a:t>支援メニュー</a:t>
                </a:r>
                <a:endParaRPr kumimoji="1" lang="ja-JP" altLang="en-US" sz="1400" dirty="0"/>
              </a:p>
            </p:txBody>
          </p:sp>
          <p:sp>
            <p:nvSpPr>
              <p:cNvPr id="12" name="テキスト ボックス 11"/>
              <p:cNvSpPr txBox="1"/>
              <p:nvPr/>
            </p:nvSpPr>
            <p:spPr>
              <a:xfrm>
                <a:off x="4517678" y="5357161"/>
                <a:ext cx="1120964" cy="307777"/>
              </a:xfrm>
              <a:prstGeom prst="rect">
                <a:avLst/>
              </a:prstGeom>
              <a:solidFill>
                <a:schemeClr val="lt1"/>
              </a:solidFill>
              <a:ln>
                <a:solidFill>
                  <a:schemeClr val="accent1"/>
                </a:solidFill>
              </a:ln>
            </p:spPr>
            <p:txBody>
              <a:bodyPr wrap="none" rtlCol="0" anchor="ctr" anchorCtr="0">
                <a:spAutoFit/>
              </a:bodyPr>
              <a:lstStyle/>
              <a:p>
                <a:pPr algn="ctr"/>
                <a:r>
                  <a:rPr lang="ja-JP" altLang="en-US" sz="1400" dirty="0" smtClean="0"/>
                  <a:t>予防サービス</a:t>
                </a:r>
                <a:endParaRPr kumimoji="1" lang="ja-JP" altLang="en-US" sz="1400" dirty="0"/>
              </a:p>
            </p:txBody>
          </p:sp>
        </p:grpSp>
        <p:sp>
          <p:nvSpPr>
            <p:cNvPr id="29" name="フリーフォーム 28"/>
            <p:cNvSpPr/>
            <p:nvPr/>
          </p:nvSpPr>
          <p:spPr>
            <a:xfrm flipH="1">
              <a:off x="3779912" y="3936746"/>
              <a:ext cx="504056" cy="1080120"/>
            </a:xfrm>
            <a:custGeom>
              <a:avLst/>
              <a:gdLst>
                <a:gd name="connsiteX0" fmla="*/ 0 w 296215"/>
                <a:gd name="connsiteY0" fmla="*/ 0 h 875763"/>
                <a:gd name="connsiteX1" fmla="*/ 0 w 296215"/>
                <a:gd name="connsiteY1" fmla="*/ 875763 h 875763"/>
                <a:gd name="connsiteX2" fmla="*/ 296215 w 296215"/>
                <a:gd name="connsiteY2" fmla="*/ 875763 h 875763"/>
              </a:gdLst>
              <a:ahLst/>
              <a:cxnLst>
                <a:cxn ang="0">
                  <a:pos x="connsiteX0" y="connsiteY0"/>
                </a:cxn>
                <a:cxn ang="0">
                  <a:pos x="connsiteX1" y="connsiteY1"/>
                </a:cxn>
                <a:cxn ang="0">
                  <a:pos x="connsiteX2" y="connsiteY2"/>
                </a:cxn>
              </a:cxnLst>
              <a:rect l="l" t="t" r="r" b="b"/>
              <a:pathLst>
                <a:path w="296215" h="875763">
                  <a:moveTo>
                    <a:pt x="0" y="0"/>
                  </a:moveTo>
                  <a:lnTo>
                    <a:pt x="0" y="875763"/>
                  </a:lnTo>
                  <a:lnTo>
                    <a:pt x="296215" y="875763"/>
                  </a:ln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3059832" y="4005064"/>
              <a:ext cx="1189108" cy="738664"/>
            </a:xfrm>
            <a:prstGeom prst="rect">
              <a:avLst/>
            </a:prstGeom>
            <a:noFill/>
            <a:ln>
              <a:noFill/>
              <a:prstDash val="dash"/>
            </a:ln>
          </p:spPr>
          <p:txBody>
            <a:bodyPr wrap="square" rtlCol="0" anchor="ctr" anchorCtr="0">
              <a:spAutoFit/>
            </a:bodyPr>
            <a:lstStyle/>
            <a:p>
              <a:pPr algn="ctr"/>
              <a:r>
                <a:rPr kumimoji="1" lang="ja-JP" altLang="en-US" sz="1400" dirty="0" smtClean="0"/>
                <a:t>・ニーズ特定</a:t>
              </a:r>
              <a:endParaRPr kumimoji="1" lang="en-US" altLang="ja-JP" sz="1400" dirty="0" smtClean="0"/>
            </a:p>
            <a:p>
              <a:r>
                <a:rPr lang="ja-JP" altLang="en-US" sz="1400" dirty="0" smtClean="0"/>
                <a:t>・目標設定</a:t>
              </a:r>
              <a:endParaRPr lang="en-US" altLang="ja-JP" sz="1400" dirty="0" smtClean="0"/>
            </a:p>
            <a:p>
              <a:r>
                <a:rPr kumimoji="1" lang="ja-JP" altLang="en-US" sz="1400" dirty="0" smtClean="0"/>
                <a:t>・ケア方針</a:t>
              </a:r>
              <a:endParaRPr kumimoji="1" lang="ja-JP" altLang="en-US" sz="1400" dirty="0"/>
            </a:p>
          </p:txBody>
        </p:sp>
        <p:sp>
          <p:nvSpPr>
            <p:cNvPr id="35" name="テキスト ボックス 34"/>
            <p:cNvSpPr txBox="1"/>
            <p:nvPr/>
          </p:nvSpPr>
          <p:spPr>
            <a:xfrm>
              <a:off x="5148064" y="2780928"/>
              <a:ext cx="1440160" cy="523220"/>
            </a:xfrm>
            <a:prstGeom prst="rect">
              <a:avLst/>
            </a:prstGeom>
            <a:noFill/>
            <a:ln>
              <a:noFill/>
              <a:prstDash val="dash"/>
            </a:ln>
          </p:spPr>
          <p:txBody>
            <a:bodyPr wrap="square" rtlCol="0" anchor="ctr" anchorCtr="0">
              <a:spAutoFit/>
            </a:bodyPr>
            <a:lstStyle/>
            <a:p>
              <a:r>
                <a:rPr kumimoji="1" lang="ja-JP" altLang="en-US" sz="1400" dirty="0" smtClean="0"/>
                <a:t>モニタリング</a:t>
              </a:r>
              <a:endParaRPr kumimoji="1" lang="en-US" altLang="ja-JP" sz="1400" dirty="0" smtClean="0"/>
            </a:p>
            <a:p>
              <a:r>
                <a:rPr kumimoji="1" lang="ja-JP" altLang="en-US" sz="1400" dirty="0" smtClean="0"/>
                <a:t>・目標到達確認</a:t>
              </a:r>
              <a:endParaRPr kumimoji="1" lang="ja-JP" altLang="en-US" sz="1400" dirty="0"/>
            </a:p>
          </p:txBody>
        </p:sp>
      </p:grpSp>
      <p:grpSp>
        <p:nvGrpSpPr>
          <p:cNvPr id="44" name="グループ化 43"/>
          <p:cNvGrpSpPr/>
          <p:nvPr/>
        </p:nvGrpSpPr>
        <p:grpSpPr>
          <a:xfrm>
            <a:off x="7495141" y="3717032"/>
            <a:ext cx="2292388" cy="1243881"/>
            <a:chOff x="5148064" y="3933056"/>
            <a:chExt cx="2117068" cy="1243881"/>
          </a:xfrm>
        </p:grpSpPr>
        <p:sp>
          <p:nvSpPr>
            <p:cNvPr id="40" name="テキスト ボックス 39"/>
            <p:cNvSpPr txBox="1"/>
            <p:nvPr/>
          </p:nvSpPr>
          <p:spPr>
            <a:xfrm>
              <a:off x="5614267" y="4869160"/>
              <a:ext cx="824882" cy="307777"/>
            </a:xfrm>
            <a:prstGeom prst="rect">
              <a:avLst/>
            </a:prstGeom>
            <a:noFill/>
            <a:ln w="25400">
              <a:solidFill>
                <a:schemeClr val="accent1"/>
              </a:solidFill>
            </a:ln>
          </p:spPr>
          <p:txBody>
            <a:bodyPr wrap="none" rtlCol="0" anchor="ctr" anchorCtr="0">
              <a:spAutoFit/>
            </a:bodyPr>
            <a:lstStyle/>
            <a:p>
              <a:pPr algn="ctr"/>
              <a:r>
                <a:rPr kumimoji="1" lang="ja-JP" altLang="en-US" sz="1400" dirty="0" smtClean="0"/>
                <a:t>通いの場</a:t>
              </a:r>
              <a:endParaRPr kumimoji="1" lang="ja-JP" altLang="en-US" sz="1400" dirty="0"/>
            </a:p>
          </p:txBody>
        </p:sp>
        <p:sp>
          <p:nvSpPr>
            <p:cNvPr id="42" name="フリーフォーム 41"/>
            <p:cNvSpPr/>
            <p:nvPr/>
          </p:nvSpPr>
          <p:spPr>
            <a:xfrm>
              <a:off x="5148064" y="3933056"/>
              <a:ext cx="360040" cy="1080120"/>
            </a:xfrm>
            <a:custGeom>
              <a:avLst/>
              <a:gdLst>
                <a:gd name="connsiteX0" fmla="*/ 0 w 296215"/>
                <a:gd name="connsiteY0" fmla="*/ 0 h 875763"/>
                <a:gd name="connsiteX1" fmla="*/ 0 w 296215"/>
                <a:gd name="connsiteY1" fmla="*/ 875763 h 875763"/>
                <a:gd name="connsiteX2" fmla="*/ 296215 w 296215"/>
                <a:gd name="connsiteY2" fmla="*/ 875763 h 875763"/>
              </a:gdLst>
              <a:ahLst/>
              <a:cxnLst>
                <a:cxn ang="0">
                  <a:pos x="connsiteX0" y="connsiteY0"/>
                </a:cxn>
                <a:cxn ang="0">
                  <a:pos x="connsiteX1" y="connsiteY1"/>
                </a:cxn>
                <a:cxn ang="0">
                  <a:pos x="connsiteX2" y="connsiteY2"/>
                </a:cxn>
              </a:cxnLst>
              <a:rect l="l" t="t" r="r" b="b"/>
              <a:pathLst>
                <a:path w="296215" h="875763">
                  <a:moveTo>
                    <a:pt x="0" y="0"/>
                  </a:moveTo>
                  <a:lnTo>
                    <a:pt x="0" y="875763"/>
                  </a:lnTo>
                  <a:lnTo>
                    <a:pt x="296215" y="875763"/>
                  </a:lnTo>
                </a:path>
              </a:pathLst>
            </a:custGeom>
            <a:ln w="12700">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5232238" y="4149080"/>
              <a:ext cx="2032894" cy="307777"/>
            </a:xfrm>
            <a:prstGeom prst="rect">
              <a:avLst/>
            </a:prstGeom>
            <a:noFill/>
            <a:ln>
              <a:noFill/>
              <a:prstDash val="dash"/>
            </a:ln>
          </p:spPr>
          <p:txBody>
            <a:bodyPr wrap="none" rtlCol="0" anchor="ctr" anchorCtr="0">
              <a:spAutoFit/>
            </a:bodyPr>
            <a:lstStyle/>
            <a:p>
              <a:pPr algn="ctr"/>
              <a:r>
                <a:rPr kumimoji="1" lang="ja-JP" altLang="en-US" sz="1400" dirty="0" smtClean="0"/>
                <a:t>・予防サービス終結の判断</a:t>
              </a:r>
              <a:endParaRPr kumimoji="1" lang="ja-JP" altLang="en-US" sz="1400" dirty="0"/>
            </a:p>
          </p:txBody>
        </p:sp>
      </p:grpSp>
      <p:sp>
        <p:nvSpPr>
          <p:cNvPr id="46" name="テキスト ボックス 45"/>
          <p:cNvSpPr txBox="1"/>
          <p:nvPr/>
        </p:nvSpPr>
        <p:spPr>
          <a:xfrm>
            <a:off x="126083" y="5903893"/>
            <a:ext cx="2495077" cy="954107"/>
          </a:xfrm>
          <a:prstGeom prst="rect">
            <a:avLst/>
          </a:prstGeom>
          <a:noFill/>
          <a:ln>
            <a:noFill/>
            <a:prstDash val="dash"/>
          </a:ln>
        </p:spPr>
        <p:txBody>
          <a:bodyPr wrap="square" rtlCol="0" anchor="ctr" anchorCtr="0">
            <a:spAutoFit/>
          </a:bodyPr>
          <a:lstStyle/>
          <a:p>
            <a:r>
              <a:rPr kumimoji="1" lang="ja-JP" altLang="en-US" sz="1400" dirty="0" smtClean="0"/>
              <a:t>固有領域の評価</a:t>
            </a:r>
            <a:endParaRPr kumimoji="1" lang="en-US" altLang="ja-JP" sz="1400" dirty="0" smtClean="0"/>
          </a:p>
          <a:p>
            <a:r>
              <a:rPr kumimoji="1" lang="ja-JP" altLang="en-US" sz="1400" dirty="0" smtClean="0"/>
              <a:t>・残存能力、環境（リハ職）</a:t>
            </a:r>
            <a:endParaRPr kumimoji="1" lang="en-US" altLang="ja-JP" sz="1400" dirty="0" smtClean="0"/>
          </a:p>
          <a:p>
            <a:r>
              <a:rPr lang="ja-JP" altLang="en-US" sz="1400" dirty="0" smtClean="0"/>
              <a:t>・口腔（歯科衛生士）</a:t>
            </a:r>
            <a:endParaRPr lang="en-US" altLang="ja-JP" sz="1400" dirty="0" smtClean="0"/>
          </a:p>
          <a:p>
            <a:r>
              <a:rPr kumimoji="1" lang="ja-JP" altLang="en-US" sz="1400" dirty="0" smtClean="0"/>
              <a:t>・栄養（管理栄養士）</a:t>
            </a:r>
            <a:endParaRPr kumimoji="1" lang="ja-JP" altLang="en-US" sz="1400" dirty="0"/>
          </a:p>
        </p:txBody>
      </p:sp>
      <p:cxnSp>
        <p:nvCxnSpPr>
          <p:cNvPr id="47" name="直線矢印コネクタ 46"/>
          <p:cNvCxnSpPr/>
          <p:nvPr/>
        </p:nvCxnSpPr>
        <p:spPr>
          <a:xfrm>
            <a:off x="7495141" y="2564904"/>
            <a:ext cx="0" cy="72008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7932" y="-8144"/>
            <a:ext cx="9901238" cy="432000"/>
          </a:xfrm>
          <a:prstGeom prst="rect">
            <a:avLst/>
          </a:prstGeom>
          <a:noFill/>
        </p:spPr>
        <p:txBody>
          <a:bodyPr wrap="square" rtlCol="0" anchor="ctr" anchorCtr="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予防モデル事業における自立支援の流れ</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6" name="フリーフォーム 35"/>
          <p:cNvSpPr/>
          <p:nvPr/>
        </p:nvSpPr>
        <p:spPr>
          <a:xfrm>
            <a:off x="4064492" y="2279564"/>
            <a:ext cx="2091811" cy="2318197"/>
          </a:xfrm>
          <a:custGeom>
            <a:avLst/>
            <a:gdLst>
              <a:gd name="connsiteX0" fmla="*/ 0 w 1931831"/>
              <a:gd name="connsiteY0" fmla="*/ 2318197 h 2318197"/>
              <a:gd name="connsiteX1" fmla="*/ 0 w 1931831"/>
              <a:gd name="connsiteY1" fmla="*/ 0 h 2318197"/>
              <a:gd name="connsiteX2" fmla="*/ 1931831 w 1931831"/>
              <a:gd name="connsiteY2" fmla="*/ 0 h 2318197"/>
            </a:gdLst>
            <a:ahLst/>
            <a:cxnLst>
              <a:cxn ang="0">
                <a:pos x="connsiteX0" y="connsiteY0"/>
              </a:cxn>
              <a:cxn ang="0">
                <a:pos x="connsiteX1" y="connsiteY1"/>
              </a:cxn>
              <a:cxn ang="0">
                <a:pos x="connsiteX2" y="connsiteY2"/>
              </a:cxn>
            </a:cxnLst>
            <a:rect l="l" t="t" r="r" b="b"/>
            <a:pathLst>
              <a:path w="1931831" h="2318197">
                <a:moveTo>
                  <a:pt x="0" y="2318197"/>
                </a:moveTo>
                <a:lnTo>
                  <a:pt x="0" y="0"/>
                </a:lnTo>
                <a:lnTo>
                  <a:pt x="1931831" y="0"/>
                </a:lnTo>
              </a:path>
            </a:pathLst>
          </a:custGeom>
          <a:ln w="12700">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6576691" y="2636912"/>
            <a:ext cx="415498" cy="369332"/>
          </a:xfrm>
          <a:prstGeom prst="rect">
            <a:avLst/>
          </a:prstGeom>
          <a:noFill/>
        </p:spPr>
        <p:txBody>
          <a:bodyPr wrap="none" rtlCol="0" anchor="ctr" anchorCtr="0">
            <a:spAutoFit/>
          </a:bodyPr>
          <a:lstStyle/>
          <a:p>
            <a:pPr algn="ctr"/>
            <a:r>
              <a:rPr kumimoji="1" lang="ja-JP" altLang="en-US" dirty="0" smtClean="0"/>
              <a:t>①</a:t>
            </a:r>
            <a:endParaRPr kumimoji="1" lang="ja-JP" altLang="en-US" dirty="0"/>
          </a:p>
        </p:txBody>
      </p:sp>
      <p:sp>
        <p:nvSpPr>
          <p:cNvPr id="39" name="テキスト ボックス 38"/>
          <p:cNvSpPr txBox="1"/>
          <p:nvPr/>
        </p:nvSpPr>
        <p:spPr>
          <a:xfrm>
            <a:off x="6576692" y="3933056"/>
            <a:ext cx="415498" cy="369332"/>
          </a:xfrm>
          <a:prstGeom prst="rect">
            <a:avLst/>
          </a:prstGeom>
          <a:noFill/>
        </p:spPr>
        <p:txBody>
          <a:bodyPr wrap="none" rtlCol="0" anchor="ctr" anchorCtr="0">
            <a:spAutoFit/>
          </a:bodyPr>
          <a:lstStyle/>
          <a:p>
            <a:pPr algn="ctr"/>
            <a:r>
              <a:rPr kumimoji="1" lang="ja-JP" altLang="en-US" dirty="0" smtClean="0"/>
              <a:t>②</a:t>
            </a:r>
            <a:endParaRPr kumimoji="1" lang="ja-JP" altLang="en-US" dirty="0"/>
          </a:p>
        </p:txBody>
      </p:sp>
      <p:sp>
        <p:nvSpPr>
          <p:cNvPr id="41" name="テキスト ボックス 40"/>
          <p:cNvSpPr txBox="1"/>
          <p:nvPr/>
        </p:nvSpPr>
        <p:spPr>
          <a:xfrm>
            <a:off x="1639556" y="4468470"/>
            <a:ext cx="415498" cy="369332"/>
          </a:xfrm>
          <a:prstGeom prst="rect">
            <a:avLst/>
          </a:prstGeom>
          <a:noFill/>
        </p:spPr>
        <p:txBody>
          <a:bodyPr wrap="none" rtlCol="0" anchor="ctr" anchorCtr="0">
            <a:spAutoFit/>
          </a:bodyPr>
          <a:lstStyle/>
          <a:p>
            <a:pPr algn="ctr"/>
            <a:r>
              <a:rPr kumimoji="1" lang="ja-JP" altLang="en-US" dirty="0" smtClean="0"/>
              <a:t>③</a:t>
            </a:r>
            <a:endParaRPr kumimoji="1" lang="ja-JP" altLang="en-US" dirty="0"/>
          </a:p>
        </p:txBody>
      </p:sp>
      <p:sp>
        <p:nvSpPr>
          <p:cNvPr id="49" name="テキスト ボックス 48"/>
          <p:cNvSpPr txBox="1"/>
          <p:nvPr/>
        </p:nvSpPr>
        <p:spPr>
          <a:xfrm>
            <a:off x="3613788" y="3140968"/>
            <a:ext cx="415498" cy="369332"/>
          </a:xfrm>
          <a:prstGeom prst="rect">
            <a:avLst/>
          </a:prstGeom>
          <a:noFill/>
        </p:spPr>
        <p:txBody>
          <a:bodyPr wrap="none" rtlCol="0" anchor="ctr" anchorCtr="0">
            <a:spAutoFit/>
          </a:bodyPr>
          <a:lstStyle/>
          <a:p>
            <a:pPr algn="ctr"/>
            <a:r>
              <a:rPr kumimoji="1" lang="ja-JP" altLang="en-US" dirty="0" smtClean="0"/>
              <a:t>④</a:t>
            </a:r>
            <a:endParaRPr kumimoji="1" lang="ja-JP" altLang="en-US" dirty="0"/>
          </a:p>
        </p:txBody>
      </p:sp>
      <p:sp>
        <p:nvSpPr>
          <p:cNvPr id="50" name="テキスト ボックス 49"/>
          <p:cNvSpPr txBox="1"/>
          <p:nvPr/>
        </p:nvSpPr>
        <p:spPr>
          <a:xfrm>
            <a:off x="7122490" y="2636912"/>
            <a:ext cx="415498" cy="369332"/>
          </a:xfrm>
          <a:prstGeom prst="rect">
            <a:avLst/>
          </a:prstGeom>
          <a:noFill/>
        </p:spPr>
        <p:txBody>
          <a:bodyPr wrap="none" rtlCol="0" anchor="ctr" anchorCtr="0">
            <a:spAutoFit/>
          </a:bodyPr>
          <a:lstStyle/>
          <a:p>
            <a:pPr algn="ctr"/>
            <a:r>
              <a:rPr kumimoji="1" lang="ja-JP" altLang="en-US" dirty="0" smtClean="0"/>
              <a:t>⑤</a:t>
            </a:r>
            <a:endParaRPr kumimoji="1" lang="ja-JP" altLang="en-US" dirty="0"/>
          </a:p>
        </p:txBody>
      </p:sp>
      <p:sp>
        <p:nvSpPr>
          <p:cNvPr id="51" name="テキスト ボックス 50"/>
          <p:cNvSpPr txBox="1"/>
          <p:nvPr/>
        </p:nvSpPr>
        <p:spPr>
          <a:xfrm>
            <a:off x="7122490" y="3933056"/>
            <a:ext cx="415498" cy="369332"/>
          </a:xfrm>
          <a:prstGeom prst="rect">
            <a:avLst/>
          </a:prstGeom>
          <a:noFill/>
        </p:spPr>
        <p:txBody>
          <a:bodyPr wrap="none" rtlCol="0" anchor="ctr" anchorCtr="0">
            <a:spAutoFit/>
          </a:bodyPr>
          <a:lstStyle/>
          <a:p>
            <a:pPr algn="ctr"/>
            <a:r>
              <a:rPr kumimoji="1" lang="ja-JP" altLang="en-US" dirty="0" smtClean="0"/>
              <a:t>⑥</a:t>
            </a:r>
            <a:endParaRPr kumimoji="1" lang="ja-JP" altLang="en-US" dirty="0"/>
          </a:p>
        </p:txBody>
      </p:sp>
      <p:sp>
        <p:nvSpPr>
          <p:cNvPr id="53" name="テキスト ボックス 52"/>
          <p:cNvSpPr txBox="1"/>
          <p:nvPr/>
        </p:nvSpPr>
        <p:spPr>
          <a:xfrm>
            <a:off x="8028094" y="5301211"/>
            <a:ext cx="1572866" cy="307777"/>
          </a:xfrm>
          <a:prstGeom prst="rect">
            <a:avLst/>
          </a:prstGeom>
          <a:noFill/>
          <a:ln>
            <a:solidFill>
              <a:schemeClr val="accent1"/>
            </a:solidFill>
          </a:ln>
        </p:spPr>
        <p:txBody>
          <a:bodyPr wrap="none" rtlCol="0" anchor="ctr" anchorCtr="0">
            <a:spAutoFit/>
          </a:bodyPr>
          <a:lstStyle/>
          <a:p>
            <a:pPr algn="ctr"/>
            <a:r>
              <a:rPr lang="ja-JP" altLang="en-US" sz="1400" dirty="0" smtClean="0"/>
              <a:t>生活支援サービス</a:t>
            </a:r>
            <a:endParaRPr kumimoji="1" lang="ja-JP" altLang="en-US" sz="1400" dirty="0"/>
          </a:p>
        </p:txBody>
      </p:sp>
      <p:sp>
        <p:nvSpPr>
          <p:cNvPr id="54" name="テキスト ボックス 53"/>
          <p:cNvSpPr txBox="1"/>
          <p:nvPr/>
        </p:nvSpPr>
        <p:spPr>
          <a:xfrm>
            <a:off x="8292058" y="4941168"/>
            <a:ext cx="415498" cy="369332"/>
          </a:xfrm>
          <a:prstGeom prst="rect">
            <a:avLst/>
          </a:prstGeom>
          <a:noFill/>
        </p:spPr>
        <p:txBody>
          <a:bodyPr wrap="none" rtlCol="0" anchor="ctr" anchorCtr="0">
            <a:spAutoFit/>
          </a:bodyPr>
          <a:lstStyle/>
          <a:p>
            <a:pPr algn="ctr"/>
            <a:r>
              <a:rPr kumimoji="1" lang="ja-JP" altLang="en-US" dirty="0" smtClean="0"/>
              <a:t>＋</a:t>
            </a:r>
            <a:endParaRPr kumimoji="1" lang="ja-JP" altLang="en-US" dirty="0"/>
          </a:p>
        </p:txBody>
      </p:sp>
      <p:sp>
        <p:nvSpPr>
          <p:cNvPr id="52" name="正方形/長方形 51"/>
          <p:cNvSpPr/>
          <p:nvPr/>
        </p:nvSpPr>
        <p:spPr>
          <a:xfrm rot="5400000">
            <a:off x="-161950"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56662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1"/>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予防モデル事業における利用者の変化</a:t>
            </a:r>
          </a:p>
        </p:txBody>
      </p:sp>
      <p:sp>
        <p:nvSpPr>
          <p:cNvPr id="9" name="テキスト ボックス 136"/>
          <p:cNvSpPr txBox="1">
            <a:spLocks noChangeArrowheads="1"/>
          </p:cNvSpPr>
          <p:nvPr/>
        </p:nvSpPr>
        <p:spPr bwMode="auto">
          <a:xfrm>
            <a:off x="81861" y="528762"/>
            <a:ext cx="9677005" cy="646331"/>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pPr>
            <a:r>
              <a:rPr lang="ja-JP" altLang="en-US" spc="-150" dirty="0" smtClean="0">
                <a:solidFill>
                  <a:prstClr val="black"/>
                </a:solidFill>
              </a:rPr>
              <a:t>モデル事業の利用者（要支援１～要介護２）は、地域の集いなどに参加する人の</a:t>
            </a:r>
            <a:r>
              <a:rPr lang="ja-JP" altLang="en-US" dirty="0" smtClean="0">
                <a:solidFill>
                  <a:prstClr val="black"/>
                </a:solidFill>
              </a:rPr>
              <a:t>割合が高くなっており、生</a:t>
            </a:r>
            <a:endParaRPr lang="en-US" altLang="ja-JP" dirty="0" smtClean="0">
              <a:solidFill>
                <a:prstClr val="black"/>
              </a:solidFill>
            </a:endParaRPr>
          </a:p>
          <a:p>
            <a:pPr fontAlgn="auto">
              <a:spcBef>
                <a:spcPts val="0"/>
              </a:spcBef>
              <a:spcAft>
                <a:spcPts val="0"/>
              </a:spcAft>
            </a:pPr>
            <a:r>
              <a:rPr lang="ja-JP" altLang="en-US" dirty="0" smtClean="0">
                <a:solidFill>
                  <a:prstClr val="black"/>
                </a:solidFill>
              </a:rPr>
              <a:t>活や行動に広がりが見られるようになっている。</a:t>
            </a:r>
            <a:endParaRPr lang="ja-JP" altLang="en-US" dirty="0">
              <a:solidFill>
                <a:prstClr val="black"/>
              </a:solidFill>
            </a:endParaRPr>
          </a:p>
        </p:txBody>
      </p:sp>
      <p:sp>
        <p:nvSpPr>
          <p:cNvPr id="18" name="角丸四角形 17"/>
          <p:cNvSpPr/>
          <p:nvPr/>
        </p:nvSpPr>
        <p:spPr bwMode="auto">
          <a:xfrm>
            <a:off x="89207" y="4005064"/>
            <a:ext cx="4837842" cy="2762908"/>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sp>
        <p:nvSpPr>
          <p:cNvPr id="26" name="メモ 25"/>
          <p:cNvSpPr/>
          <p:nvPr/>
        </p:nvSpPr>
        <p:spPr>
          <a:xfrm>
            <a:off x="5418531" y="4005064"/>
            <a:ext cx="4132471"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参加　：　介入群では、地域の集いや趣味活動に参加</a:t>
            </a:r>
            <a:endParaRPr lang="en-US" altLang="ja-JP" sz="1200" dirty="0" smtClean="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　　　　　する人の割合が高くなっていた。　</a:t>
            </a:r>
            <a:endParaRPr lang="en-US" altLang="ja-JP" sz="1200" dirty="0" smtClean="0">
              <a:solidFill>
                <a:prstClr val="black"/>
              </a:solidFill>
            </a:endParaRPr>
          </a:p>
        </p:txBody>
      </p:sp>
      <p:sp>
        <p:nvSpPr>
          <p:cNvPr id="15" name="角丸四角形 14"/>
          <p:cNvSpPr/>
          <p:nvPr/>
        </p:nvSpPr>
        <p:spPr bwMode="auto">
          <a:xfrm>
            <a:off x="4960248" y="1220724"/>
            <a:ext cx="4895585" cy="2784340"/>
          </a:xfrm>
          <a:prstGeom prst="roundRect">
            <a:avLst>
              <a:gd name="adj" fmla="val 5943"/>
            </a:avLst>
          </a:prstGeom>
          <a:noFill/>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27" name="メモ 26"/>
          <p:cNvSpPr/>
          <p:nvPr/>
        </p:nvSpPr>
        <p:spPr>
          <a:xfrm>
            <a:off x="5398171" y="1220725"/>
            <a:ext cx="4132471"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627063" indent="-627063" fontAlgn="auto">
              <a:spcBef>
                <a:spcPts val="0"/>
              </a:spcBef>
              <a:spcAft>
                <a:spcPts val="0"/>
              </a:spcAft>
            </a:pPr>
            <a:r>
              <a:rPr lang="ja-JP" altLang="en-US" sz="1200" dirty="0" smtClean="0">
                <a:solidFill>
                  <a:prstClr val="black"/>
                </a:solidFill>
              </a:rPr>
              <a:t>家事　：　自分で料理やごみ出しをする人の割合は、介入群と比較群であまり差はなかった。</a:t>
            </a:r>
            <a:endParaRPr lang="en-US" altLang="ja-JP" sz="1200" dirty="0" smtClean="0">
              <a:solidFill>
                <a:prstClr val="black"/>
              </a:solidFill>
            </a:endParaRPr>
          </a:p>
        </p:txBody>
      </p:sp>
      <p:grpSp>
        <p:nvGrpSpPr>
          <p:cNvPr id="3" name="グループ化 2"/>
          <p:cNvGrpSpPr/>
          <p:nvPr/>
        </p:nvGrpSpPr>
        <p:grpSpPr>
          <a:xfrm>
            <a:off x="60704" y="1220725"/>
            <a:ext cx="4909036" cy="2735019"/>
            <a:chOff x="60702" y="1337568"/>
            <a:chExt cx="4909036" cy="2735019"/>
          </a:xfrm>
        </p:grpSpPr>
        <p:sp>
          <p:nvSpPr>
            <p:cNvPr id="10" name="テキスト ボックス 9"/>
            <p:cNvSpPr txBox="1"/>
            <p:nvPr/>
          </p:nvSpPr>
          <p:spPr>
            <a:xfrm>
              <a:off x="60702" y="1337568"/>
              <a:ext cx="4826915" cy="271687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fontAlgn="auto">
                <a:spcBef>
                  <a:spcPts val="0"/>
                </a:spcBef>
                <a:spcAft>
                  <a:spcPts val="0"/>
                </a:spcAft>
              </a:pPr>
              <a:r>
                <a:rPr lang="ja-JP" altLang="en-US" sz="1400" b="1" dirty="0" smtClean="0">
                  <a:solidFill>
                    <a:prstClr val="black"/>
                  </a:solidFill>
                  <a:latin typeface="HGｺﾞｼｯｸM"/>
                  <a:ea typeface="HGｺﾞｼｯｸM"/>
                </a:rPr>
                <a:t>調査方法</a:t>
              </a:r>
              <a:endParaRPr lang="en-US" altLang="ja-JP" sz="1400" b="1" dirty="0" smtClean="0">
                <a:solidFill>
                  <a:prstClr val="black"/>
                </a:solidFill>
                <a:latin typeface="HGｺﾞｼｯｸM"/>
                <a:ea typeface="HGｺﾞｼｯｸM"/>
              </a:endParaRPr>
            </a:p>
            <a:p>
              <a:pPr fontAlgn="auto">
                <a:spcBef>
                  <a:spcPts val="0"/>
                </a:spcBef>
                <a:spcAft>
                  <a:spcPts val="0"/>
                </a:spcAft>
              </a:pPr>
              <a:r>
                <a:rPr lang="ja-JP" altLang="en-US" sz="1400" b="1" dirty="0" smtClean="0">
                  <a:solidFill>
                    <a:prstClr val="black"/>
                  </a:solidFill>
                  <a:latin typeface="HGｺﾞｼｯｸM"/>
                  <a:ea typeface="HGｺﾞｼｯｸM"/>
                </a:rPr>
                <a:t>　</a:t>
              </a: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9" name="テキスト ボックス 18"/>
            <p:cNvSpPr txBox="1"/>
            <p:nvPr/>
          </p:nvSpPr>
          <p:spPr>
            <a:xfrm>
              <a:off x="123489" y="1563020"/>
              <a:ext cx="4846249" cy="769441"/>
            </a:xfrm>
            <a:prstGeom prst="rect">
              <a:avLst/>
            </a:prstGeom>
            <a:noFill/>
          </p:spPr>
          <p:txBody>
            <a:bodyPr wrap="square" rtlCol="0">
              <a:spAutoFit/>
            </a:bodyPr>
            <a:lstStyle/>
            <a:p>
              <a:pPr fontAlgn="auto">
                <a:spcBef>
                  <a:spcPts val="0"/>
                </a:spcBef>
                <a:spcAft>
                  <a:spcPts val="0"/>
                </a:spcAft>
              </a:pPr>
              <a:r>
                <a:rPr lang="ja-JP" altLang="en-US" sz="1100" dirty="0" smtClean="0">
                  <a:solidFill>
                    <a:prstClr val="black"/>
                  </a:solidFill>
                  <a:latin typeface="Calibri"/>
                  <a:ea typeface="ＭＳ Ｐゴシック"/>
                </a:rPr>
                <a:t>モデル事業を実施する１１市区町村において、新規要介護認定を受けた</a:t>
              </a:r>
              <a:endParaRPr lang="en-US" altLang="ja-JP" sz="1100" dirty="0" smtClean="0">
                <a:solidFill>
                  <a:prstClr val="black"/>
                </a:solidFill>
                <a:latin typeface="Calibri"/>
                <a:ea typeface="ＭＳ Ｐゴシック"/>
              </a:endParaRPr>
            </a:p>
            <a:p>
              <a:pPr fontAlgn="auto">
                <a:spcBef>
                  <a:spcPts val="0"/>
                </a:spcBef>
                <a:spcAft>
                  <a:spcPts val="0"/>
                </a:spcAft>
              </a:pPr>
              <a:r>
                <a:rPr lang="ja-JP" altLang="en-US" sz="1100" dirty="0" smtClean="0">
                  <a:solidFill>
                    <a:prstClr val="black"/>
                  </a:solidFill>
                  <a:latin typeface="Calibri"/>
                  <a:ea typeface="ＭＳ Ｐゴシック"/>
                </a:rPr>
                <a:t>要支援１から要介護２までの高齢者のうち、保険給付の利用者</a:t>
              </a:r>
              <a:r>
                <a:rPr lang="en-US" altLang="ja-JP" sz="1100" dirty="0" smtClean="0">
                  <a:solidFill>
                    <a:prstClr val="black"/>
                  </a:solidFill>
                  <a:latin typeface="Calibri"/>
                  <a:ea typeface="ＭＳ Ｐゴシック"/>
                </a:rPr>
                <a:t>245</a:t>
              </a:r>
              <a:r>
                <a:rPr lang="ja-JP" altLang="en-US" sz="1100" dirty="0" smtClean="0">
                  <a:solidFill>
                    <a:prstClr val="black"/>
                  </a:solidFill>
                  <a:latin typeface="Calibri"/>
                  <a:ea typeface="ＭＳ Ｐゴシック"/>
                </a:rPr>
                <a:t>人（比較群）とモデル事業の利用者</a:t>
              </a:r>
              <a:r>
                <a:rPr lang="en-US" altLang="ja-JP" sz="1100" dirty="0" smtClean="0">
                  <a:solidFill>
                    <a:prstClr val="black"/>
                  </a:solidFill>
                  <a:latin typeface="Calibri"/>
                  <a:ea typeface="ＭＳ Ｐゴシック"/>
                </a:rPr>
                <a:t>229</a:t>
              </a:r>
              <a:r>
                <a:rPr lang="ja-JP" altLang="en-US" sz="1100" dirty="0" smtClean="0">
                  <a:solidFill>
                    <a:prstClr val="black"/>
                  </a:solidFill>
                  <a:latin typeface="Calibri"/>
                  <a:ea typeface="ＭＳ Ｐゴシック"/>
                </a:rPr>
                <a:t>人（介入群）に対し，サービス開始時、</a:t>
              </a:r>
              <a:r>
                <a:rPr lang="en-US" altLang="ja-JP" sz="1100" dirty="0" smtClean="0">
                  <a:solidFill>
                    <a:prstClr val="black"/>
                  </a:solidFill>
                  <a:latin typeface="Calibri"/>
                  <a:ea typeface="ＭＳ Ｐゴシック"/>
                </a:rPr>
                <a:t>3</a:t>
              </a:r>
              <a:r>
                <a:rPr lang="ja-JP" altLang="en-US" sz="1100" dirty="0" smtClean="0">
                  <a:solidFill>
                    <a:prstClr val="black"/>
                  </a:solidFill>
                  <a:latin typeface="Calibri"/>
                  <a:ea typeface="ＭＳ Ｐゴシック"/>
                </a:rPr>
                <a:t>ｶ月、</a:t>
              </a:r>
              <a:r>
                <a:rPr lang="en-US" altLang="ja-JP" sz="1100" dirty="0" smtClean="0">
                  <a:solidFill>
                    <a:prstClr val="black"/>
                  </a:solidFill>
                  <a:latin typeface="Calibri"/>
                  <a:ea typeface="ＭＳ Ｐゴシック"/>
                </a:rPr>
                <a:t>6</a:t>
              </a:r>
              <a:r>
                <a:rPr lang="ja-JP" altLang="en-US" sz="1100" dirty="0" smtClean="0">
                  <a:solidFill>
                    <a:prstClr val="black"/>
                  </a:solidFill>
                  <a:latin typeface="Calibri"/>
                  <a:ea typeface="ＭＳ Ｐゴシック"/>
                </a:rPr>
                <a:t>ｶ月、</a:t>
              </a:r>
              <a:r>
                <a:rPr lang="en-US" altLang="ja-JP" sz="1100" dirty="0" smtClean="0">
                  <a:solidFill>
                    <a:prstClr val="black"/>
                  </a:solidFill>
                  <a:latin typeface="Calibri"/>
                  <a:ea typeface="ＭＳ Ｐゴシック"/>
                </a:rPr>
                <a:t>12</a:t>
              </a:r>
              <a:r>
                <a:rPr lang="ja-JP" altLang="en-US" sz="1100" dirty="0" smtClean="0">
                  <a:solidFill>
                    <a:prstClr val="black"/>
                  </a:solidFill>
                  <a:latin typeface="Calibri"/>
                  <a:ea typeface="ＭＳ Ｐゴシック"/>
                </a:rPr>
                <a:t>ｶ月の</a:t>
              </a:r>
              <a:r>
                <a:rPr lang="en-US" altLang="ja-JP" sz="1100" dirty="0" smtClean="0">
                  <a:solidFill>
                    <a:prstClr val="black"/>
                  </a:solidFill>
                  <a:latin typeface="Calibri"/>
                  <a:ea typeface="ＭＳ Ｐゴシック"/>
                </a:rPr>
                <a:t>4</a:t>
              </a:r>
              <a:r>
                <a:rPr lang="ja-JP" altLang="en-US" sz="1100" dirty="0" smtClean="0">
                  <a:solidFill>
                    <a:prstClr val="black"/>
                  </a:solidFill>
                  <a:latin typeface="Calibri"/>
                  <a:ea typeface="ＭＳ Ｐゴシック"/>
                </a:rPr>
                <a:t>時点におけるＩＡＤＬ、社会参加等の評価を実施。</a:t>
              </a:r>
              <a:endParaRPr lang="en-US" altLang="ja-JP" sz="1100" dirty="0" smtClean="0">
                <a:solidFill>
                  <a:prstClr val="black"/>
                </a:solidFill>
                <a:latin typeface="ＭＳ Ｐゴシック"/>
                <a:ea typeface="ＭＳ Ｐゴシック"/>
              </a:endParaRPr>
            </a:p>
          </p:txBody>
        </p:sp>
        <p:sp>
          <p:nvSpPr>
            <p:cNvPr id="2" name="テキスト ボックス 1"/>
            <p:cNvSpPr txBox="1"/>
            <p:nvPr/>
          </p:nvSpPr>
          <p:spPr>
            <a:xfrm>
              <a:off x="191340" y="2448263"/>
              <a:ext cx="614271" cy="261610"/>
            </a:xfrm>
            <a:prstGeom prst="rect">
              <a:avLst/>
            </a:prstGeom>
            <a:noFill/>
          </p:spPr>
          <p:txBody>
            <a:bodyPr wrap="none" rtlCol="0" anchor="ctr" anchorCtr="0">
              <a:spAutoFit/>
            </a:bodyPr>
            <a:lstStyle/>
            <a:p>
              <a:pPr fontAlgn="auto">
                <a:spcBef>
                  <a:spcPts val="0"/>
                </a:spcBef>
                <a:spcAft>
                  <a:spcPts val="0"/>
                </a:spcAft>
              </a:pPr>
              <a:r>
                <a:rPr lang="en-US" altLang="ja-JP" sz="1100" dirty="0" smtClean="0">
                  <a:solidFill>
                    <a:prstClr val="black"/>
                  </a:solidFill>
                  <a:latin typeface="Calibri"/>
                  <a:ea typeface="ＭＳ Ｐゴシック"/>
                </a:rPr>
                <a:t>2012</a:t>
              </a:r>
              <a:r>
                <a:rPr lang="ja-JP" altLang="en-US" sz="1100" dirty="0" smtClean="0">
                  <a:solidFill>
                    <a:prstClr val="black"/>
                  </a:solidFill>
                  <a:latin typeface="Calibri"/>
                  <a:ea typeface="ＭＳ Ｐゴシック"/>
                </a:rPr>
                <a:t>年</a:t>
              </a:r>
              <a:endParaRPr lang="ja-JP" altLang="en-US" sz="1100" dirty="0">
                <a:solidFill>
                  <a:prstClr val="black"/>
                </a:solidFill>
                <a:latin typeface="Calibri"/>
                <a:ea typeface="ＭＳ Ｐゴシック"/>
              </a:endParaRPr>
            </a:p>
          </p:txBody>
        </p:sp>
        <p:sp>
          <p:nvSpPr>
            <p:cNvPr id="29" name="テキスト ボックス 28"/>
            <p:cNvSpPr txBox="1"/>
            <p:nvPr/>
          </p:nvSpPr>
          <p:spPr>
            <a:xfrm>
              <a:off x="221209" y="3103091"/>
              <a:ext cx="1106393" cy="261610"/>
            </a:xfrm>
            <a:prstGeom prst="rect">
              <a:avLst/>
            </a:prstGeom>
            <a:solidFill>
              <a:schemeClr val="accent5">
                <a:lumMod val="40000"/>
                <a:lumOff val="60000"/>
              </a:schemeClr>
            </a:solidFill>
            <a:ln w="12700">
              <a:solidFill>
                <a:schemeClr val="accent1"/>
              </a:solidFill>
            </a:ln>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比較群（</a:t>
              </a:r>
              <a:r>
                <a:rPr lang="en-US" altLang="ja-JP" sz="1100" dirty="0" smtClean="0">
                  <a:solidFill>
                    <a:prstClr val="black"/>
                  </a:solidFill>
                  <a:latin typeface="Calibri"/>
                  <a:ea typeface="ＭＳ Ｐゴシック"/>
                </a:rPr>
                <a:t>245</a:t>
              </a:r>
              <a:r>
                <a:rPr lang="ja-JP" altLang="en-US" sz="1100" dirty="0" smtClean="0">
                  <a:solidFill>
                    <a:prstClr val="black"/>
                  </a:solidFill>
                  <a:latin typeface="Calibri"/>
                  <a:ea typeface="ＭＳ Ｐゴシック"/>
                </a:rPr>
                <a:t>人）</a:t>
              </a:r>
              <a:endParaRPr lang="ja-JP" altLang="en-US" sz="1100" dirty="0">
                <a:solidFill>
                  <a:prstClr val="black"/>
                </a:solidFill>
                <a:latin typeface="Calibri"/>
                <a:ea typeface="ＭＳ Ｐゴシック"/>
              </a:endParaRPr>
            </a:p>
          </p:txBody>
        </p:sp>
        <p:sp>
          <p:nvSpPr>
            <p:cNvPr id="30" name="テキスト ボックス 29"/>
            <p:cNvSpPr txBox="1"/>
            <p:nvPr/>
          </p:nvSpPr>
          <p:spPr>
            <a:xfrm>
              <a:off x="386277" y="2608034"/>
              <a:ext cx="3067343" cy="261610"/>
            </a:xfrm>
            <a:prstGeom prst="rect">
              <a:avLst/>
            </a:prstGeom>
            <a:noFill/>
          </p:spPr>
          <p:txBody>
            <a:bodyPr wrap="square" rtlCol="0" anchor="ctr" anchorCtr="0">
              <a:spAutoFit/>
            </a:bodyPr>
            <a:lstStyle/>
            <a:p>
              <a:pPr fontAlgn="auto">
                <a:spcBef>
                  <a:spcPts val="0"/>
                </a:spcBef>
                <a:spcAft>
                  <a:spcPts val="0"/>
                </a:spcAft>
              </a:pPr>
              <a:r>
                <a:rPr lang="en-US" altLang="ja-JP" sz="1100" dirty="0" smtClean="0">
                  <a:solidFill>
                    <a:prstClr val="black"/>
                  </a:solidFill>
                  <a:latin typeface="Calibri"/>
                  <a:ea typeface="ＭＳ Ｐゴシック"/>
                </a:rPr>
                <a:t>8</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9</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10</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11</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12</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1</a:t>
              </a:r>
              <a:r>
                <a:rPr lang="ja-JP" altLang="en-US" sz="1100" dirty="0" smtClean="0">
                  <a:solidFill>
                    <a:prstClr val="black"/>
                  </a:solidFill>
                  <a:latin typeface="Calibri"/>
                  <a:ea typeface="ＭＳ Ｐゴシック"/>
                </a:rPr>
                <a:t>月　</a:t>
              </a:r>
              <a:r>
                <a:rPr lang="en-US" altLang="ja-JP" sz="1100" dirty="0" smtClean="0">
                  <a:solidFill>
                    <a:prstClr val="black"/>
                  </a:solidFill>
                  <a:latin typeface="Calibri"/>
                  <a:ea typeface="ＭＳ Ｐゴシック"/>
                </a:rPr>
                <a:t>2</a:t>
              </a:r>
              <a:r>
                <a:rPr lang="ja-JP" altLang="en-US" sz="1100" dirty="0" smtClean="0">
                  <a:solidFill>
                    <a:prstClr val="black"/>
                  </a:solidFill>
                  <a:latin typeface="Calibri"/>
                  <a:ea typeface="ＭＳ Ｐゴシック"/>
                </a:rPr>
                <a:t>月</a:t>
              </a:r>
              <a:endParaRPr lang="ja-JP" altLang="en-US" sz="1100" dirty="0">
                <a:solidFill>
                  <a:prstClr val="black"/>
                </a:solidFill>
                <a:latin typeface="Calibri"/>
                <a:ea typeface="ＭＳ Ｐゴシック"/>
              </a:endParaRPr>
            </a:p>
          </p:txBody>
        </p:sp>
        <p:sp>
          <p:nvSpPr>
            <p:cNvPr id="31" name="テキスト ボックス 30"/>
            <p:cNvSpPr txBox="1"/>
            <p:nvPr/>
          </p:nvSpPr>
          <p:spPr>
            <a:xfrm>
              <a:off x="2468338" y="2424487"/>
              <a:ext cx="614271" cy="261610"/>
            </a:xfrm>
            <a:prstGeom prst="rect">
              <a:avLst/>
            </a:prstGeom>
            <a:noFill/>
          </p:spPr>
          <p:txBody>
            <a:bodyPr wrap="none" rtlCol="0" anchor="ctr" anchorCtr="0">
              <a:spAutoFit/>
            </a:bodyPr>
            <a:lstStyle/>
            <a:p>
              <a:pPr fontAlgn="auto">
                <a:spcBef>
                  <a:spcPts val="0"/>
                </a:spcBef>
                <a:spcAft>
                  <a:spcPts val="0"/>
                </a:spcAft>
              </a:pPr>
              <a:r>
                <a:rPr lang="en-US" altLang="ja-JP" sz="1100" dirty="0" smtClean="0">
                  <a:solidFill>
                    <a:prstClr val="black"/>
                  </a:solidFill>
                  <a:latin typeface="Calibri"/>
                  <a:ea typeface="ＭＳ Ｐゴシック"/>
                </a:rPr>
                <a:t>2013</a:t>
              </a:r>
              <a:r>
                <a:rPr lang="ja-JP" altLang="en-US" sz="1100" dirty="0" smtClean="0">
                  <a:solidFill>
                    <a:prstClr val="black"/>
                  </a:solidFill>
                  <a:latin typeface="Calibri"/>
                  <a:ea typeface="ＭＳ Ｐゴシック"/>
                </a:rPr>
                <a:t>年</a:t>
              </a:r>
              <a:endParaRPr lang="ja-JP" altLang="en-US" sz="1100" dirty="0">
                <a:solidFill>
                  <a:prstClr val="black"/>
                </a:solidFill>
                <a:latin typeface="Calibri"/>
                <a:ea typeface="ＭＳ Ｐゴシック"/>
              </a:endParaRPr>
            </a:p>
          </p:txBody>
        </p:sp>
        <p:sp>
          <p:nvSpPr>
            <p:cNvPr id="32" name="テキスト ボックス 31"/>
            <p:cNvSpPr txBox="1"/>
            <p:nvPr/>
          </p:nvSpPr>
          <p:spPr>
            <a:xfrm>
              <a:off x="1411225" y="2862800"/>
              <a:ext cx="1964574" cy="275236"/>
            </a:xfrm>
            <a:prstGeom prst="rect">
              <a:avLst/>
            </a:prstGeom>
            <a:solidFill>
              <a:srgbClr val="FFFF99"/>
            </a:solidFill>
            <a:ln>
              <a:solidFill>
                <a:schemeClr val="accent1"/>
              </a:solidFill>
            </a:ln>
          </p:spPr>
          <p:txBody>
            <a:bodyPr wrap="none" rtlCol="0" anchor="ctr" anchorCtr="0">
              <a:noAutofit/>
            </a:bodyPr>
            <a:lstStyle/>
            <a:p>
              <a:pPr fontAlgn="auto">
                <a:spcBef>
                  <a:spcPts val="0"/>
                </a:spcBef>
                <a:spcAft>
                  <a:spcPts val="0"/>
                </a:spcAft>
              </a:pPr>
              <a:r>
                <a:rPr lang="ja-JP" altLang="en-US" sz="1100" dirty="0" smtClean="0">
                  <a:solidFill>
                    <a:prstClr val="black"/>
                  </a:solidFill>
                  <a:latin typeface="Calibri"/>
                  <a:ea typeface="ＭＳ Ｐゴシック"/>
                </a:rPr>
                <a:t>介入群（</a:t>
              </a:r>
              <a:r>
                <a:rPr lang="en-US" altLang="ja-JP" sz="1100" dirty="0" smtClean="0">
                  <a:solidFill>
                    <a:prstClr val="black"/>
                  </a:solidFill>
                  <a:latin typeface="Calibri"/>
                  <a:ea typeface="ＭＳ Ｐゴシック"/>
                </a:rPr>
                <a:t>229</a:t>
              </a:r>
              <a:r>
                <a:rPr lang="ja-JP" altLang="en-US" sz="1100" dirty="0" smtClean="0">
                  <a:solidFill>
                    <a:prstClr val="black"/>
                  </a:solidFill>
                  <a:latin typeface="Calibri"/>
                  <a:ea typeface="ＭＳ Ｐゴシック"/>
                </a:rPr>
                <a:t>人）</a:t>
              </a:r>
              <a:endParaRPr lang="ja-JP" altLang="en-US" sz="1100" dirty="0">
                <a:solidFill>
                  <a:prstClr val="black"/>
                </a:solidFill>
                <a:latin typeface="Calibri"/>
                <a:ea typeface="ＭＳ Ｐゴシック"/>
              </a:endParaRPr>
            </a:p>
          </p:txBody>
        </p:sp>
        <p:sp>
          <p:nvSpPr>
            <p:cNvPr id="33" name="フリーフォーム 32"/>
            <p:cNvSpPr/>
            <p:nvPr/>
          </p:nvSpPr>
          <p:spPr>
            <a:xfrm>
              <a:off x="1411226" y="2568675"/>
              <a:ext cx="49505" cy="294125"/>
            </a:xfrm>
            <a:custGeom>
              <a:avLst/>
              <a:gdLst>
                <a:gd name="connsiteX0" fmla="*/ 0 w 0"/>
                <a:gd name="connsiteY0" fmla="*/ 0 h 425003"/>
                <a:gd name="connsiteX1" fmla="*/ 0 w 0"/>
                <a:gd name="connsiteY1" fmla="*/ 425003 h 425003"/>
              </a:gdLst>
              <a:ahLst/>
              <a:cxnLst>
                <a:cxn ang="0">
                  <a:pos x="connsiteX0" y="connsiteY0"/>
                </a:cxn>
                <a:cxn ang="0">
                  <a:pos x="connsiteX1" y="connsiteY1"/>
                </a:cxn>
              </a:cxnLst>
              <a:rect l="l" t="t" r="r" b="b"/>
              <a:pathLst>
                <a:path h="425003">
                  <a:moveTo>
                    <a:pt x="0" y="0"/>
                  </a:moveTo>
                  <a:lnTo>
                    <a:pt x="0" y="425003"/>
                  </a:lnTo>
                </a:path>
              </a:pathLst>
            </a:custGeom>
            <a:ln w="25400">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4" name="テキスト ボックス 33"/>
            <p:cNvSpPr txBox="1"/>
            <p:nvPr/>
          </p:nvSpPr>
          <p:spPr>
            <a:xfrm>
              <a:off x="866118" y="2322175"/>
              <a:ext cx="1152880"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モデル事業開始</a:t>
              </a:r>
              <a:endParaRPr lang="ja-JP" altLang="en-US" sz="1100" dirty="0">
                <a:solidFill>
                  <a:prstClr val="black"/>
                </a:solidFill>
                <a:latin typeface="Calibri"/>
                <a:ea typeface="ＭＳ Ｐゴシック"/>
              </a:endParaRPr>
            </a:p>
          </p:txBody>
        </p:sp>
        <p:sp>
          <p:nvSpPr>
            <p:cNvPr id="5" name="フリーフォーム 4"/>
            <p:cNvSpPr/>
            <p:nvPr/>
          </p:nvSpPr>
          <p:spPr>
            <a:xfrm>
              <a:off x="3375799" y="2974813"/>
              <a:ext cx="1276567" cy="45719"/>
            </a:xfrm>
            <a:custGeom>
              <a:avLst/>
              <a:gdLst>
                <a:gd name="connsiteX0" fmla="*/ 0 w 1658679"/>
                <a:gd name="connsiteY0" fmla="*/ 0 h 0"/>
                <a:gd name="connsiteX1" fmla="*/ 1658679 w 1658679"/>
                <a:gd name="connsiteY1" fmla="*/ 0 h 0"/>
              </a:gdLst>
              <a:ahLst/>
              <a:cxnLst>
                <a:cxn ang="0">
                  <a:pos x="connsiteX0" y="connsiteY0"/>
                </a:cxn>
                <a:cxn ang="0">
                  <a:pos x="connsiteX1" y="connsiteY1"/>
                </a:cxn>
              </a:cxnLst>
              <a:rect l="l" t="t" r="r" b="b"/>
              <a:pathLst>
                <a:path w="1658679">
                  <a:moveTo>
                    <a:pt x="0" y="0"/>
                  </a:moveTo>
                  <a:lnTo>
                    <a:pt x="1658679" y="0"/>
                  </a:lnTo>
                </a:path>
              </a:pathLst>
            </a:custGeom>
            <a:noFill/>
            <a:ln w="9525">
              <a:prstDash val="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 name="フリーフォーム 5"/>
            <p:cNvSpPr/>
            <p:nvPr/>
          </p:nvSpPr>
          <p:spPr>
            <a:xfrm>
              <a:off x="1397397" y="3261147"/>
              <a:ext cx="3254968" cy="70973"/>
            </a:xfrm>
            <a:custGeom>
              <a:avLst/>
              <a:gdLst>
                <a:gd name="connsiteX0" fmla="*/ 0 w 2509283"/>
                <a:gd name="connsiteY0" fmla="*/ 0 h 0"/>
                <a:gd name="connsiteX1" fmla="*/ 2509283 w 2509283"/>
                <a:gd name="connsiteY1" fmla="*/ 0 h 0"/>
              </a:gdLst>
              <a:ahLst/>
              <a:cxnLst>
                <a:cxn ang="0">
                  <a:pos x="connsiteX0" y="connsiteY0"/>
                </a:cxn>
                <a:cxn ang="0">
                  <a:pos x="connsiteX1" y="connsiteY1"/>
                </a:cxn>
              </a:cxnLst>
              <a:rect l="l" t="t" r="r" b="b"/>
              <a:pathLst>
                <a:path w="2509283">
                  <a:moveTo>
                    <a:pt x="0" y="0"/>
                  </a:moveTo>
                  <a:lnTo>
                    <a:pt x="2509283" y="0"/>
                  </a:lnTo>
                </a:path>
              </a:pathLst>
            </a:custGeom>
            <a:noFill/>
            <a:ln w="9525">
              <a:prstDash val="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5" name="テキスト ボックス 34"/>
            <p:cNvSpPr txBox="1"/>
            <p:nvPr/>
          </p:nvSpPr>
          <p:spPr>
            <a:xfrm>
              <a:off x="123489" y="3364701"/>
              <a:ext cx="4392549" cy="707886"/>
            </a:xfrm>
            <a:prstGeom prst="rect">
              <a:avLst/>
            </a:prstGeom>
            <a:noFill/>
          </p:spPr>
          <p:txBody>
            <a:bodyPr wrap="none" rtlCol="0" anchor="ctr" anchorCtr="0">
              <a:spAutoFit/>
            </a:bodyPr>
            <a:lstStyle/>
            <a:p>
              <a:pPr fontAlgn="auto">
                <a:spcBef>
                  <a:spcPts val="0"/>
                </a:spcBef>
                <a:spcAft>
                  <a:spcPts val="0"/>
                </a:spcAft>
              </a:pPr>
              <a:r>
                <a:rPr lang="ja-JP" altLang="en-US" sz="1000" dirty="0" smtClean="0">
                  <a:solidFill>
                    <a:prstClr val="black"/>
                  </a:solidFill>
                  <a:latin typeface="Calibri"/>
                  <a:ea typeface="ＭＳ Ｐゴシック"/>
                </a:rPr>
                <a:t>新規認定者の全数に事業の説明を行い、同意の得られた者全てに調査を実施</a:t>
              </a:r>
              <a:endParaRPr lang="en-US" altLang="ja-JP" sz="1000" dirty="0" smtClean="0">
                <a:solidFill>
                  <a:prstClr val="black"/>
                </a:solidFill>
                <a:latin typeface="Calibri"/>
                <a:ea typeface="ＭＳ Ｐゴシック"/>
              </a:endParaRPr>
            </a:p>
            <a:p>
              <a:pPr fontAlgn="auto">
                <a:spcBef>
                  <a:spcPts val="0"/>
                </a:spcBef>
                <a:spcAft>
                  <a:spcPts val="0"/>
                </a:spcAft>
              </a:pPr>
              <a:r>
                <a:rPr lang="en-US" altLang="ja-JP" sz="1000" dirty="0">
                  <a:solidFill>
                    <a:prstClr val="black"/>
                  </a:solidFill>
                  <a:latin typeface="Calibri"/>
                  <a:ea typeface="ＭＳ Ｐゴシック"/>
                </a:rPr>
                <a:t>3</a:t>
              </a:r>
              <a:r>
                <a:rPr lang="ja-JP" altLang="en-US" sz="1000" dirty="0">
                  <a:solidFill>
                    <a:prstClr val="black"/>
                  </a:solidFill>
                  <a:latin typeface="Calibri"/>
                  <a:ea typeface="ＭＳ Ｐゴシック"/>
                </a:rPr>
                <a:t>ヶ</a:t>
              </a:r>
              <a:r>
                <a:rPr lang="ja-JP" altLang="en-US" sz="1000" dirty="0" smtClean="0">
                  <a:solidFill>
                    <a:prstClr val="black"/>
                  </a:solidFill>
                  <a:latin typeface="Calibri"/>
                  <a:ea typeface="ＭＳ Ｐゴシック"/>
                </a:rPr>
                <a:t>月後評価を実施できたのは、比較群</a:t>
              </a:r>
              <a:r>
                <a:rPr lang="en-US" altLang="ja-JP" sz="1000" dirty="0" smtClean="0">
                  <a:solidFill>
                    <a:prstClr val="black"/>
                  </a:solidFill>
                  <a:latin typeface="Calibri"/>
                  <a:ea typeface="ＭＳ Ｐゴシック"/>
                </a:rPr>
                <a:t>212</a:t>
              </a:r>
              <a:r>
                <a:rPr lang="ja-JP" altLang="en-US" sz="1000" dirty="0" smtClean="0">
                  <a:solidFill>
                    <a:prstClr val="black"/>
                  </a:solidFill>
                  <a:latin typeface="Calibri"/>
                  <a:ea typeface="ＭＳ Ｐゴシック"/>
                </a:rPr>
                <a:t>人、介入群</a:t>
              </a:r>
              <a:r>
                <a:rPr lang="en-US" altLang="ja-JP" sz="1000" dirty="0" smtClean="0">
                  <a:solidFill>
                    <a:prstClr val="black"/>
                  </a:solidFill>
                  <a:latin typeface="Calibri"/>
                  <a:ea typeface="ＭＳ Ｐゴシック"/>
                </a:rPr>
                <a:t>196</a:t>
              </a:r>
              <a:r>
                <a:rPr lang="ja-JP" altLang="en-US" sz="1000" dirty="0" smtClean="0">
                  <a:solidFill>
                    <a:prstClr val="black"/>
                  </a:solidFill>
                  <a:latin typeface="Calibri"/>
                  <a:ea typeface="ＭＳ Ｐゴシック"/>
                </a:rPr>
                <a:t>人であった。</a:t>
              </a:r>
              <a:endParaRPr lang="en-US" altLang="ja-JP" sz="1000" dirty="0" smtClean="0">
                <a:solidFill>
                  <a:prstClr val="black"/>
                </a:solidFill>
                <a:latin typeface="Calibri"/>
                <a:ea typeface="ＭＳ Ｐゴシック"/>
              </a:endParaRPr>
            </a:p>
            <a:p>
              <a:pPr fontAlgn="auto">
                <a:spcBef>
                  <a:spcPts val="0"/>
                </a:spcBef>
                <a:spcAft>
                  <a:spcPts val="0"/>
                </a:spcAft>
              </a:pPr>
              <a:r>
                <a:rPr lang="en-US" altLang="ja-JP" sz="1000" dirty="0" smtClean="0">
                  <a:solidFill>
                    <a:prstClr val="black"/>
                  </a:solidFill>
                  <a:latin typeface="Calibri"/>
                  <a:ea typeface="ＭＳ Ｐゴシック"/>
                </a:rPr>
                <a:t>6</a:t>
              </a:r>
              <a:r>
                <a:rPr lang="ja-JP" altLang="en-US" sz="1000" dirty="0" smtClean="0">
                  <a:solidFill>
                    <a:prstClr val="black"/>
                  </a:solidFill>
                  <a:latin typeface="Calibri"/>
                  <a:ea typeface="ＭＳ Ｐゴシック"/>
                </a:rPr>
                <a:t>ヶ月後評価を実施できたのは、比較群</a:t>
              </a:r>
              <a:r>
                <a:rPr lang="en-US" altLang="ja-JP" sz="1000" dirty="0" smtClean="0">
                  <a:solidFill>
                    <a:prstClr val="black"/>
                  </a:solidFill>
                  <a:latin typeface="Calibri"/>
                  <a:ea typeface="ＭＳ Ｐゴシック"/>
                </a:rPr>
                <a:t>192</a:t>
              </a:r>
              <a:r>
                <a:rPr lang="ja-JP" altLang="en-US" sz="1000" dirty="0" smtClean="0">
                  <a:solidFill>
                    <a:prstClr val="black"/>
                  </a:solidFill>
                  <a:latin typeface="Calibri"/>
                  <a:ea typeface="ＭＳ Ｐゴシック"/>
                </a:rPr>
                <a:t>人、介入群</a:t>
              </a:r>
              <a:r>
                <a:rPr lang="en-US" altLang="ja-JP" sz="1000" dirty="0" smtClean="0">
                  <a:solidFill>
                    <a:prstClr val="black"/>
                  </a:solidFill>
                  <a:latin typeface="Calibri"/>
                  <a:ea typeface="ＭＳ Ｐゴシック"/>
                </a:rPr>
                <a:t>162</a:t>
              </a:r>
              <a:r>
                <a:rPr lang="ja-JP" altLang="en-US" sz="1000" dirty="0" smtClean="0">
                  <a:solidFill>
                    <a:prstClr val="black"/>
                  </a:solidFill>
                  <a:latin typeface="Calibri"/>
                  <a:ea typeface="ＭＳ Ｐゴシック"/>
                </a:rPr>
                <a:t>人であった。</a:t>
              </a:r>
              <a:endParaRPr lang="en-US" altLang="ja-JP" sz="1000" dirty="0" smtClean="0">
                <a:solidFill>
                  <a:prstClr val="black"/>
                </a:solidFill>
                <a:latin typeface="Calibri"/>
                <a:ea typeface="ＭＳ Ｐゴシック"/>
              </a:endParaRPr>
            </a:p>
            <a:p>
              <a:pPr fontAlgn="auto">
                <a:spcBef>
                  <a:spcPts val="0"/>
                </a:spcBef>
                <a:spcAft>
                  <a:spcPts val="0"/>
                </a:spcAft>
              </a:pPr>
              <a:r>
                <a:rPr lang="en-US" altLang="ja-JP" sz="1000" dirty="0" smtClean="0">
                  <a:solidFill>
                    <a:prstClr val="black"/>
                  </a:solidFill>
                  <a:latin typeface="Calibri"/>
                  <a:ea typeface="ＭＳ Ｐゴシック"/>
                </a:rPr>
                <a:t>12</a:t>
              </a:r>
              <a:r>
                <a:rPr lang="ja-JP" altLang="en-US" sz="1000" dirty="0" smtClean="0">
                  <a:solidFill>
                    <a:prstClr val="black"/>
                  </a:solidFill>
                  <a:latin typeface="Calibri"/>
                  <a:ea typeface="ＭＳ Ｐゴシック"/>
                </a:rPr>
                <a:t>ヶ月後評価を実施できたのは、比較群</a:t>
              </a:r>
              <a:r>
                <a:rPr lang="en-US" altLang="ja-JP" sz="1000" dirty="0" smtClean="0">
                  <a:solidFill>
                    <a:prstClr val="black"/>
                  </a:solidFill>
                  <a:latin typeface="Calibri"/>
                  <a:ea typeface="ＭＳ Ｐゴシック"/>
                </a:rPr>
                <a:t>164</a:t>
              </a:r>
              <a:r>
                <a:rPr lang="ja-JP" altLang="en-US" sz="1000" dirty="0" smtClean="0">
                  <a:solidFill>
                    <a:prstClr val="black"/>
                  </a:solidFill>
                  <a:latin typeface="Calibri"/>
                  <a:ea typeface="ＭＳ Ｐゴシック"/>
                </a:rPr>
                <a:t>人、介入群</a:t>
              </a:r>
              <a:r>
                <a:rPr lang="en-US" altLang="ja-JP" sz="1000" dirty="0" smtClean="0">
                  <a:solidFill>
                    <a:prstClr val="black"/>
                  </a:solidFill>
                  <a:latin typeface="Calibri"/>
                  <a:ea typeface="ＭＳ Ｐゴシック"/>
                </a:rPr>
                <a:t>150</a:t>
              </a:r>
              <a:r>
                <a:rPr lang="ja-JP" altLang="en-US" sz="1000" dirty="0" smtClean="0">
                  <a:solidFill>
                    <a:prstClr val="black"/>
                  </a:solidFill>
                  <a:latin typeface="Calibri"/>
                  <a:ea typeface="ＭＳ Ｐゴシック"/>
                </a:rPr>
                <a:t>人であった。</a:t>
              </a:r>
              <a:endParaRPr lang="ja-JP" altLang="en-US" sz="1000" dirty="0">
                <a:solidFill>
                  <a:prstClr val="black"/>
                </a:solidFill>
                <a:latin typeface="Calibri"/>
                <a:ea typeface="ＭＳ Ｐゴシック"/>
              </a:endParaRPr>
            </a:p>
          </p:txBody>
        </p:sp>
        <p:sp>
          <p:nvSpPr>
            <p:cNvPr id="37" name="テキスト ボックス 36"/>
            <p:cNvSpPr txBox="1"/>
            <p:nvPr/>
          </p:nvSpPr>
          <p:spPr>
            <a:xfrm>
              <a:off x="3440868" y="3014926"/>
              <a:ext cx="1082348" cy="246221"/>
            </a:xfrm>
            <a:prstGeom prst="rect">
              <a:avLst/>
            </a:prstGeom>
            <a:noFill/>
          </p:spPr>
          <p:txBody>
            <a:bodyPr wrap="none" rtlCol="0" anchor="ctr" anchorCtr="0">
              <a:spAutoFit/>
            </a:bodyPr>
            <a:lstStyle/>
            <a:p>
              <a:pPr fontAlgn="auto">
                <a:spcBef>
                  <a:spcPts val="0"/>
                </a:spcBef>
                <a:spcAft>
                  <a:spcPts val="0"/>
                </a:spcAft>
              </a:pPr>
              <a:r>
                <a:rPr lang="ja-JP" altLang="en-US" sz="1000" dirty="0" smtClean="0">
                  <a:solidFill>
                    <a:prstClr val="black"/>
                  </a:solidFill>
                  <a:latin typeface="Calibri"/>
                  <a:ea typeface="ＭＳ Ｐゴシック"/>
                </a:rPr>
                <a:t>追跡調査の実施</a:t>
              </a:r>
              <a:endParaRPr lang="ja-JP" altLang="en-US" sz="1000" dirty="0">
                <a:solidFill>
                  <a:prstClr val="black"/>
                </a:solidFill>
                <a:latin typeface="Calibri"/>
                <a:ea typeface="ＭＳ Ｐゴシック"/>
              </a:endParaRPr>
            </a:p>
          </p:txBody>
        </p:sp>
      </p:grpSp>
      <p:sp>
        <p:nvSpPr>
          <p:cNvPr id="12" name="テキスト ボックス 11"/>
          <p:cNvSpPr txBox="1"/>
          <p:nvPr/>
        </p:nvSpPr>
        <p:spPr>
          <a:xfrm>
            <a:off x="249314" y="4539664"/>
            <a:ext cx="2029993" cy="276999"/>
          </a:xfrm>
          <a:prstGeom prst="rect">
            <a:avLst/>
          </a:prstGeom>
          <a:noFill/>
        </p:spPr>
        <p:txBody>
          <a:bodyPr wrap="square" rtlCol="0" anchor="ctr" anchorCtr="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体操</a:t>
            </a:r>
            <a:endParaRPr lang="ja-JP" altLang="en-US" sz="1200" dirty="0">
              <a:solidFill>
                <a:prstClr val="black"/>
              </a:solidFill>
              <a:latin typeface="Calibri"/>
              <a:ea typeface="ＭＳ Ｐゴシック"/>
            </a:endParaRPr>
          </a:p>
        </p:txBody>
      </p:sp>
      <p:sp>
        <p:nvSpPr>
          <p:cNvPr id="40" name="テキスト ボックス 39"/>
          <p:cNvSpPr txBox="1"/>
          <p:nvPr/>
        </p:nvSpPr>
        <p:spPr>
          <a:xfrm>
            <a:off x="2775471" y="4539663"/>
            <a:ext cx="1931557" cy="276999"/>
          </a:xfrm>
          <a:prstGeom prst="rect">
            <a:avLst/>
          </a:prstGeom>
          <a:noFill/>
        </p:spPr>
        <p:txBody>
          <a:bodyPr wrap="square" rtlCol="0" anchor="ctr" anchorCtr="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散歩・ウォーキング</a:t>
            </a:r>
            <a:endParaRPr lang="ja-JP" altLang="en-US" sz="1200" dirty="0">
              <a:solidFill>
                <a:prstClr val="black"/>
              </a:solidFill>
              <a:latin typeface="Calibri"/>
              <a:ea typeface="ＭＳ Ｐゴシック"/>
            </a:endParaRPr>
          </a:p>
        </p:txBody>
      </p:sp>
      <p:sp>
        <p:nvSpPr>
          <p:cNvPr id="45" name="角丸四角形 44"/>
          <p:cNvSpPr/>
          <p:nvPr/>
        </p:nvSpPr>
        <p:spPr bwMode="auto">
          <a:xfrm>
            <a:off x="4969761" y="4005064"/>
            <a:ext cx="4876559" cy="2762908"/>
          </a:xfrm>
          <a:prstGeom prst="roundRect">
            <a:avLst>
              <a:gd name="adj" fmla="val 5943"/>
            </a:avLst>
          </a:prstGeom>
          <a:noFill/>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sp>
        <p:nvSpPr>
          <p:cNvPr id="48" name="テキスト ボックス 47"/>
          <p:cNvSpPr txBox="1"/>
          <p:nvPr/>
        </p:nvSpPr>
        <p:spPr>
          <a:xfrm>
            <a:off x="5652360" y="1938619"/>
            <a:ext cx="545798" cy="276999"/>
          </a:xfrm>
          <a:prstGeom prst="rect">
            <a:avLst/>
          </a:prstGeom>
          <a:noFill/>
        </p:spPr>
        <p:txBody>
          <a:bodyPr wrap="square" rtlCol="0" anchor="ctr" anchorCtr="0">
            <a:spAutoFit/>
          </a:bodyPr>
          <a:lstStyle/>
          <a:p>
            <a:pPr fontAlgn="auto">
              <a:spcBef>
                <a:spcPts val="0"/>
              </a:spcBef>
              <a:spcAft>
                <a:spcPts val="0"/>
              </a:spcAft>
            </a:pPr>
            <a:r>
              <a:rPr lang="ja-JP" altLang="en-US" sz="1200" dirty="0" smtClean="0">
                <a:solidFill>
                  <a:prstClr val="black"/>
                </a:solidFill>
                <a:latin typeface="Calibri"/>
                <a:ea typeface="ＭＳ Ｐゴシック"/>
              </a:rPr>
              <a:t>料理</a:t>
            </a:r>
            <a:endParaRPr lang="ja-JP" altLang="en-US" sz="1200" dirty="0">
              <a:solidFill>
                <a:prstClr val="black"/>
              </a:solidFill>
              <a:latin typeface="Calibri"/>
              <a:ea typeface="ＭＳ Ｐゴシック"/>
            </a:endParaRPr>
          </a:p>
        </p:txBody>
      </p:sp>
      <p:sp>
        <p:nvSpPr>
          <p:cNvPr id="49" name="テキスト ボックス 48"/>
          <p:cNvSpPr txBox="1"/>
          <p:nvPr/>
        </p:nvSpPr>
        <p:spPr>
          <a:xfrm>
            <a:off x="8079080" y="1928337"/>
            <a:ext cx="978325" cy="276999"/>
          </a:xfrm>
          <a:prstGeom prst="rect">
            <a:avLst/>
          </a:prstGeom>
          <a:noFill/>
        </p:spPr>
        <p:txBody>
          <a:bodyPr wrap="square" rtlCol="0" anchor="ctr" anchorCtr="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ごみ出し</a:t>
            </a:r>
            <a:endParaRPr lang="ja-JP" altLang="en-US" sz="1200" dirty="0">
              <a:solidFill>
                <a:prstClr val="black"/>
              </a:solidFill>
              <a:latin typeface="Calibri"/>
              <a:ea typeface="ＭＳ Ｐゴシック"/>
            </a:endParaRPr>
          </a:p>
        </p:txBody>
      </p:sp>
      <p:grpSp>
        <p:nvGrpSpPr>
          <p:cNvPr id="50" name="グループ化 49"/>
          <p:cNvGrpSpPr/>
          <p:nvPr/>
        </p:nvGrpSpPr>
        <p:grpSpPr>
          <a:xfrm>
            <a:off x="6540883" y="3675985"/>
            <a:ext cx="1816239" cy="262956"/>
            <a:chOff x="569448" y="6322530"/>
            <a:chExt cx="1677335" cy="262956"/>
          </a:xfrm>
        </p:grpSpPr>
        <p:sp>
          <p:nvSpPr>
            <p:cNvPr id="51" name="角丸四角形 50"/>
            <p:cNvSpPr/>
            <p:nvPr/>
          </p:nvSpPr>
          <p:spPr>
            <a:xfrm>
              <a:off x="569448" y="6381328"/>
              <a:ext cx="104943" cy="144017"/>
            </a:xfrm>
            <a:prstGeom prst="roundRect">
              <a:avLst/>
            </a:prstGeom>
            <a:solidFill>
              <a:schemeClr val="accent6">
                <a:lumMod val="75000"/>
              </a:schemeClr>
            </a:solidFill>
            <a:ln w="9525"/>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2" name="角丸四角形 51"/>
            <p:cNvSpPr/>
            <p:nvPr/>
          </p:nvSpPr>
          <p:spPr>
            <a:xfrm>
              <a:off x="1549889" y="6382673"/>
              <a:ext cx="104943" cy="144017"/>
            </a:xfrm>
            <a:prstGeom prst="roundRect">
              <a:avLst/>
            </a:prstGeom>
            <a:solidFill>
              <a:schemeClr val="accent5">
                <a:lumMod val="20000"/>
                <a:lumOff val="80000"/>
              </a:schemeClr>
            </a:solidFill>
            <a:ln w="12700"/>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3" name="テキスト ボックス 52"/>
            <p:cNvSpPr txBox="1"/>
            <p:nvPr/>
          </p:nvSpPr>
          <p:spPr>
            <a:xfrm>
              <a:off x="692398" y="6322530"/>
              <a:ext cx="729943" cy="261610"/>
            </a:xfrm>
            <a:prstGeom prst="rect">
              <a:avLst/>
            </a:prstGeom>
            <a:noFill/>
          </p:spPr>
          <p:txBody>
            <a:bodyPr wrap="squar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介入群　</a:t>
              </a:r>
              <a:endParaRPr lang="ja-JP" altLang="en-US" sz="1100" dirty="0">
                <a:solidFill>
                  <a:prstClr val="black"/>
                </a:solidFill>
                <a:latin typeface="Calibri"/>
                <a:ea typeface="ＭＳ Ｐゴシック"/>
              </a:endParaRPr>
            </a:p>
          </p:txBody>
        </p:sp>
        <p:sp>
          <p:nvSpPr>
            <p:cNvPr id="54" name="テキスト ボックス 53"/>
            <p:cNvSpPr txBox="1"/>
            <p:nvPr/>
          </p:nvSpPr>
          <p:spPr>
            <a:xfrm>
              <a:off x="1685412" y="6323876"/>
              <a:ext cx="561371"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比較群</a:t>
              </a:r>
              <a:endParaRPr lang="ja-JP" altLang="en-US" sz="1100" dirty="0">
                <a:solidFill>
                  <a:prstClr val="black"/>
                </a:solidFill>
                <a:latin typeface="Calibri"/>
                <a:ea typeface="ＭＳ Ｐゴシック"/>
              </a:endParaRPr>
            </a:p>
          </p:txBody>
        </p:sp>
      </p:grpSp>
      <p:sp>
        <p:nvSpPr>
          <p:cNvPr id="61" name="テキスト ボックス 60"/>
          <p:cNvSpPr txBox="1"/>
          <p:nvPr/>
        </p:nvSpPr>
        <p:spPr>
          <a:xfrm>
            <a:off x="6103205" y="4539662"/>
            <a:ext cx="2884932" cy="276999"/>
          </a:xfrm>
          <a:prstGeom prst="rect">
            <a:avLst/>
          </a:prstGeom>
          <a:noFill/>
        </p:spPr>
        <p:txBody>
          <a:bodyPr wrap="square" rtlCol="0" anchor="ctr" anchorCtr="0">
            <a:spAutoFit/>
          </a:bodyPr>
          <a:lstStyle/>
          <a:p>
            <a:pPr fontAlgn="auto">
              <a:spcBef>
                <a:spcPts val="0"/>
              </a:spcBef>
              <a:spcAft>
                <a:spcPts val="0"/>
              </a:spcAft>
            </a:pPr>
            <a:r>
              <a:rPr lang="ja-JP" altLang="en-US" sz="1200" dirty="0" smtClean="0">
                <a:solidFill>
                  <a:prstClr val="black"/>
                </a:solidFill>
                <a:latin typeface="Calibri"/>
                <a:ea typeface="ＭＳ Ｐゴシック"/>
              </a:rPr>
              <a:t>地域の集いや趣味活動への参加</a:t>
            </a:r>
            <a:endParaRPr lang="ja-JP" altLang="en-US" sz="1200" dirty="0">
              <a:solidFill>
                <a:prstClr val="black"/>
              </a:solidFill>
              <a:latin typeface="Calibri"/>
              <a:ea typeface="ＭＳ Ｐゴシック"/>
            </a:endParaRPr>
          </a:p>
        </p:txBody>
      </p:sp>
      <p:sp>
        <p:nvSpPr>
          <p:cNvPr id="69" name="メモ 68"/>
          <p:cNvSpPr/>
          <p:nvPr/>
        </p:nvSpPr>
        <p:spPr>
          <a:xfrm>
            <a:off x="480407" y="4005064"/>
            <a:ext cx="4132471" cy="46506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活動　：　体操をする人の割合が、介入群の方でより高くなって</a:t>
            </a:r>
            <a:endParaRPr lang="en-US" altLang="ja-JP" sz="1200" dirty="0" smtClean="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　　　　　いた。</a:t>
            </a:r>
            <a:endParaRPr lang="en-US" altLang="ja-JP" sz="1200" dirty="0" smtClean="0">
              <a:solidFill>
                <a:prstClr val="black"/>
              </a:solidFill>
            </a:endParaRPr>
          </a:p>
        </p:txBody>
      </p:sp>
      <p:graphicFrame>
        <p:nvGraphicFramePr>
          <p:cNvPr id="67" name="グラフ 66"/>
          <p:cNvGraphicFramePr>
            <a:graphicFrameLocks/>
          </p:cNvGraphicFramePr>
          <p:nvPr>
            <p:extLst>
              <p:ext uri="{D42A27DB-BD31-4B8C-83A1-F6EECF244321}">
                <p14:modId xmlns:p14="http://schemas.microsoft.com/office/powerpoint/2010/main" val="345063187"/>
              </p:ext>
            </p:extLst>
          </p:nvPr>
        </p:nvGraphicFramePr>
        <p:xfrm>
          <a:off x="4893571" y="2224128"/>
          <a:ext cx="2520000" cy="15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グラフ 67"/>
          <p:cNvGraphicFramePr>
            <a:graphicFrameLocks/>
          </p:cNvGraphicFramePr>
          <p:nvPr>
            <p:extLst>
              <p:ext uri="{D42A27DB-BD31-4B8C-83A1-F6EECF244321}">
                <p14:modId xmlns:p14="http://schemas.microsoft.com/office/powerpoint/2010/main" val="4226524182"/>
              </p:ext>
            </p:extLst>
          </p:nvPr>
        </p:nvGraphicFramePr>
        <p:xfrm>
          <a:off x="7441015" y="2152128"/>
          <a:ext cx="2520000"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3" name="グラフ 72"/>
          <p:cNvGraphicFramePr>
            <a:graphicFrameLocks/>
          </p:cNvGraphicFramePr>
          <p:nvPr>
            <p:extLst>
              <p:ext uri="{D42A27DB-BD31-4B8C-83A1-F6EECF244321}">
                <p14:modId xmlns:p14="http://schemas.microsoft.com/office/powerpoint/2010/main" val="2607902306"/>
              </p:ext>
            </p:extLst>
          </p:nvPr>
        </p:nvGraphicFramePr>
        <p:xfrm>
          <a:off x="-11872" y="4816661"/>
          <a:ext cx="2520000" cy="15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グラフ 73"/>
          <p:cNvGraphicFramePr>
            <a:graphicFrameLocks/>
          </p:cNvGraphicFramePr>
          <p:nvPr>
            <p:extLst>
              <p:ext uri="{D42A27DB-BD31-4B8C-83A1-F6EECF244321}">
                <p14:modId xmlns:p14="http://schemas.microsoft.com/office/powerpoint/2010/main" val="1029452943"/>
              </p:ext>
            </p:extLst>
          </p:nvPr>
        </p:nvGraphicFramePr>
        <p:xfrm>
          <a:off x="2465581" y="4816663"/>
          <a:ext cx="2520000" cy="158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6" name="グラフ 75"/>
          <p:cNvGraphicFramePr>
            <a:graphicFrameLocks/>
          </p:cNvGraphicFramePr>
          <p:nvPr>
            <p:extLst>
              <p:ext uri="{D42A27DB-BD31-4B8C-83A1-F6EECF244321}">
                <p14:modId xmlns:p14="http://schemas.microsoft.com/office/powerpoint/2010/main" val="1082024319"/>
              </p:ext>
            </p:extLst>
          </p:nvPr>
        </p:nvGraphicFramePr>
        <p:xfrm>
          <a:off x="5940242" y="4808087"/>
          <a:ext cx="2628000" cy="1584000"/>
        </p:xfrm>
        <a:graphic>
          <a:graphicData uri="http://schemas.openxmlformats.org/drawingml/2006/chart">
            <c:chart xmlns:c="http://schemas.openxmlformats.org/drawingml/2006/chart" xmlns:r="http://schemas.openxmlformats.org/officeDocument/2006/relationships" r:id="rId7"/>
          </a:graphicData>
        </a:graphic>
      </p:graphicFrame>
      <p:grpSp>
        <p:nvGrpSpPr>
          <p:cNvPr id="77" name="グループ化 76"/>
          <p:cNvGrpSpPr/>
          <p:nvPr/>
        </p:nvGrpSpPr>
        <p:grpSpPr>
          <a:xfrm>
            <a:off x="1485394" y="6414429"/>
            <a:ext cx="1816239" cy="262956"/>
            <a:chOff x="569448" y="6322530"/>
            <a:chExt cx="1677335" cy="262956"/>
          </a:xfrm>
        </p:grpSpPr>
        <p:sp>
          <p:nvSpPr>
            <p:cNvPr id="78" name="角丸四角形 77"/>
            <p:cNvSpPr/>
            <p:nvPr/>
          </p:nvSpPr>
          <p:spPr>
            <a:xfrm>
              <a:off x="569448" y="6381328"/>
              <a:ext cx="104943" cy="144017"/>
            </a:xfrm>
            <a:prstGeom prst="roundRect">
              <a:avLst/>
            </a:prstGeom>
            <a:solidFill>
              <a:schemeClr val="accent6">
                <a:lumMod val="75000"/>
              </a:schemeClr>
            </a:solidFill>
            <a:ln w="9525"/>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9" name="角丸四角形 78"/>
            <p:cNvSpPr/>
            <p:nvPr/>
          </p:nvSpPr>
          <p:spPr>
            <a:xfrm>
              <a:off x="1549889" y="6382673"/>
              <a:ext cx="104943" cy="144017"/>
            </a:xfrm>
            <a:prstGeom prst="roundRect">
              <a:avLst/>
            </a:prstGeom>
            <a:solidFill>
              <a:schemeClr val="accent5">
                <a:lumMod val="20000"/>
                <a:lumOff val="80000"/>
              </a:schemeClr>
            </a:solidFill>
            <a:ln w="12700"/>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0" name="テキスト ボックス 79"/>
            <p:cNvSpPr txBox="1"/>
            <p:nvPr/>
          </p:nvSpPr>
          <p:spPr>
            <a:xfrm>
              <a:off x="692398" y="6322530"/>
              <a:ext cx="729943" cy="261610"/>
            </a:xfrm>
            <a:prstGeom prst="rect">
              <a:avLst/>
            </a:prstGeom>
            <a:noFill/>
          </p:spPr>
          <p:txBody>
            <a:bodyPr wrap="squar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介入群　</a:t>
              </a:r>
              <a:endParaRPr lang="ja-JP" altLang="en-US" sz="1100" dirty="0">
                <a:solidFill>
                  <a:prstClr val="black"/>
                </a:solidFill>
                <a:latin typeface="Calibri"/>
                <a:ea typeface="ＭＳ Ｐゴシック"/>
              </a:endParaRPr>
            </a:p>
          </p:txBody>
        </p:sp>
        <p:sp>
          <p:nvSpPr>
            <p:cNvPr id="81" name="テキスト ボックス 80"/>
            <p:cNvSpPr txBox="1"/>
            <p:nvPr/>
          </p:nvSpPr>
          <p:spPr>
            <a:xfrm>
              <a:off x="1685412" y="6323876"/>
              <a:ext cx="561371"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比較群</a:t>
              </a:r>
              <a:endParaRPr lang="ja-JP" altLang="en-US" sz="1100" dirty="0">
                <a:solidFill>
                  <a:prstClr val="black"/>
                </a:solidFill>
                <a:latin typeface="Calibri"/>
                <a:ea typeface="ＭＳ Ｐゴシック"/>
              </a:endParaRPr>
            </a:p>
          </p:txBody>
        </p:sp>
      </p:grpSp>
      <p:grpSp>
        <p:nvGrpSpPr>
          <p:cNvPr id="82" name="グループ化 81"/>
          <p:cNvGrpSpPr/>
          <p:nvPr/>
        </p:nvGrpSpPr>
        <p:grpSpPr>
          <a:xfrm>
            <a:off x="6499920" y="6392099"/>
            <a:ext cx="1816239" cy="262956"/>
            <a:chOff x="569448" y="6322530"/>
            <a:chExt cx="1677335" cy="262956"/>
          </a:xfrm>
        </p:grpSpPr>
        <p:sp>
          <p:nvSpPr>
            <p:cNvPr id="83" name="角丸四角形 82"/>
            <p:cNvSpPr/>
            <p:nvPr/>
          </p:nvSpPr>
          <p:spPr>
            <a:xfrm>
              <a:off x="569448" y="6381328"/>
              <a:ext cx="104943" cy="144017"/>
            </a:xfrm>
            <a:prstGeom prst="roundRect">
              <a:avLst/>
            </a:prstGeom>
            <a:solidFill>
              <a:schemeClr val="accent6">
                <a:lumMod val="75000"/>
              </a:schemeClr>
            </a:solidFill>
            <a:ln w="9525"/>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4" name="角丸四角形 83"/>
            <p:cNvSpPr/>
            <p:nvPr/>
          </p:nvSpPr>
          <p:spPr>
            <a:xfrm>
              <a:off x="1549889" y="6382673"/>
              <a:ext cx="104943" cy="144017"/>
            </a:xfrm>
            <a:prstGeom prst="roundRect">
              <a:avLst/>
            </a:prstGeom>
            <a:solidFill>
              <a:schemeClr val="accent5">
                <a:lumMod val="20000"/>
                <a:lumOff val="80000"/>
              </a:schemeClr>
            </a:solidFill>
            <a:ln w="12700"/>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5" name="テキスト ボックス 84"/>
            <p:cNvSpPr txBox="1"/>
            <p:nvPr/>
          </p:nvSpPr>
          <p:spPr>
            <a:xfrm>
              <a:off x="692398" y="6322530"/>
              <a:ext cx="729943" cy="261610"/>
            </a:xfrm>
            <a:prstGeom prst="rect">
              <a:avLst/>
            </a:prstGeom>
            <a:noFill/>
          </p:spPr>
          <p:txBody>
            <a:bodyPr wrap="squar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介入群　</a:t>
              </a:r>
              <a:endParaRPr lang="ja-JP" altLang="en-US" sz="1100" dirty="0">
                <a:solidFill>
                  <a:prstClr val="black"/>
                </a:solidFill>
                <a:latin typeface="Calibri"/>
                <a:ea typeface="ＭＳ Ｐゴシック"/>
              </a:endParaRPr>
            </a:p>
          </p:txBody>
        </p:sp>
        <p:sp>
          <p:nvSpPr>
            <p:cNvPr id="86" name="テキスト ボックス 85"/>
            <p:cNvSpPr txBox="1"/>
            <p:nvPr/>
          </p:nvSpPr>
          <p:spPr>
            <a:xfrm>
              <a:off x="1685412" y="6323876"/>
              <a:ext cx="561371"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Calibri"/>
                  <a:ea typeface="ＭＳ Ｐゴシック"/>
                </a:rPr>
                <a:t>比較群</a:t>
              </a:r>
              <a:endParaRPr lang="ja-JP" altLang="en-US" sz="1100" dirty="0">
                <a:solidFill>
                  <a:prstClr val="black"/>
                </a:solidFill>
                <a:latin typeface="Calibri"/>
                <a:ea typeface="ＭＳ Ｐゴシック"/>
              </a:endParaRPr>
            </a:p>
          </p:txBody>
        </p:sp>
      </p:grpSp>
      <p:sp>
        <p:nvSpPr>
          <p:cNvPr id="55" name="正方形/長方形 54"/>
          <p:cNvSpPr/>
          <p:nvPr/>
        </p:nvSpPr>
        <p:spPr>
          <a:xfrm rot="5400000">
            <a:off x="-89941" y="11663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2261867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1"/>
            <a:ext cx="9906000"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予防モデル事業における</a:t>
            </a:r>
            <a:r>
              <a:rPr lang="en-US" altLang="ja-JP" sz="2400" dirty="0" smtClean="0">
                <a:solidFill>
                  <a:prstClr val="black"/>
                </a:solidFill>
                <a:latin typeface="HG丸ｺﾞｼｯｸM-PRO" pitchFamily="50" charset="-128"/>
                <a:ea typeface="HG丸ｺﾞｼｯｸM-PRO" pitchFamily="50" charset="-128"/>
              </a:rPr>
              <a:t>1</a:t>
            </a:r>
            <a:r>
              <a:rPr lang="ja-JP" altLang="en-US" sz="2400" dirty="0" smtClean="0">
                <a:solidFill>
                  <a:prstClr val="black"/>
                </a:solidFill>
                <a:latin typeface="HG丸ｺﾞｼｯｸM-PRO" pitchFamily="50" charset="-128"/>
                <a:ea typeface="HG丸ｺﾞｼｯｸM-PRO" pitchFamily="50" charset="-128"/>
              </a:rPr>
              <a:t>年後の利用者の要介護度</a:t>
            </a:r>
          </a:p>
        </p:txBody>
      </p:sp>
      <p:sp>
        <p:nvSpPr>
          <p:cNvPr id="9" name="テキスト ボックス 136"/>
          <p:cNvSpPr txBox="1">
            <a:spLocks noChangeArrowheads="1"/>
          </p:cNvSpPr>
          <p:nvPr/>
        </p:nvSpPr>
        <p:spPr bwMode="auto">
          <a:xfrm>
            <a:off x="81861" y="528762"/>
            <a:ext cx="9677005" cy="646331"/>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pPr>
            <a:r>
              <a:rPr lang="en-US" altLang="ja-JP" dirty="0"/>
              <a:t>1</a:t>
            </a:r>
            <a:r>
              <a:rPr lang="ja-JP" altLang="ja-JP" dirty="0"/>
              <a:t>年後の要介護度については、介入群は比較群と比較して、更新申請を行わなかった者や非該当に</a:t>
            </a:r>
            <a:endParaRPr lang="en-US" altLang="ja-JP" dirty="0"/>
          </a:p>
          <a:p>
            <a:pPr fontAlgn="auto">
              <a:spcBef>
                <a:spcPts val="0"/>
              </a:spcBef>
              <a:spcAft>
                <a:spcPts val="0"/>
              </a:spcAft>
            </a:pPr>
            <a:r>
              <a:rPr lang="ja-JP" altLang="ja-JP" dirty="0"/>
              <a:t>なった者の</a:t>
            </a:r>
            <a:r>
              <a:rPr lang="ja-JP" altLang="ja-JP" dirty="0" smtClean="0"/>
              <a:t>割合が</a:t>
            </a:r>
            <a:r>
              <a:rPr lang="ja-JP" altLang="en-US" dirty="0"/>
              <a:t>高かった</a:t>
            </a:r>
            <a:r>
              <a:rPr lang="ja-JP" altLang="ja-JP" dirty="0" smtClean="0"/>
              <a:t>。</a:t>
            </a:r>
            <a:endParaRPr lang="ja-JP" altLang="en-US" dirty="0">
              <a:solidFill>
                <a:prstClr val="black"/>
              </a:solidFill>
            </a:endParaRPr>
          </a:p>
        </p:txBody>
      </p:sp>
      <p:sp>
        <p:nvSpPr>
          <p:cNvPr id="18" name="角丸四角形 17"/>
          <p:cNvSpPr/>
          <p:nvPr/>
        </p:nvSpPr>
        <p:spPr bwMode="auto">
          <a:xfrm>
            <a:off x="74019" y="1314164"/>
            <a:ext cx="4837842" cy="4923148"/>
          </a:xfrm>
          <a:prstGeom prst="roundRect">
            <a:avLst>
              <a:gd name="adj" fmla="val 5943"/>
            </a:avLst>
          </a:prstGeom>
          <a:noFill/>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graphicFrame>
        <p:nvGraphicFramePr>
          <p:cNvPr id="43" name="グラフ 42"/>
          <p:cNvGraphicFramePr>
            <a:graphicFrameLocks/>
          </p:cNvGraphicFramePr>
          <p:nvPr>
            <p:extLst>
              <p:ext uri="{D42A27DB-BD31-4B8C-83A1-F6EECF244321}">
                <p14:modId xmlns:p14="http://schemas.microsoft.com/office/powerpoint/2010/main" val="3186588803"/>
              </p:ext>
            </p:extLst>
          </p:nvPr>
        </p:nvGraphicFramePr>
        <p:xfrm>
          <a:off x="-610558" y="1944216"/>
          <a:ext cx="5566915" cy="46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p:cNvGraphicFramePr>
            <a:graphicFrameLocks/>
          </p:cNvGraphicFramePr>
          <p:nvPr>
            <p:extLst>
              <p:ext uri="{D42A27DB-BD31-4B8C-83A1-F6EECF244321}">
                <p14:modId xmlns:p14="http://schemas.microsoft.com/office/powerpoint/2010/main" val="72667094"/>
              </p:ext>
            </p:extLst>
          </p:nvPr>
        </p:nvGraphicFramePr>
        <p:xfrm>
          <a:off x="4086523" y="1756289"/>
          <a:ext cx="6240592" cy="4653136"/>
        </p:xfrm>
        <a:graphic>
          <a:graphicData uri="http://schemas.openxmlformats.org/drawingml/2006/chart">
            <c:chart xmlns:c="http://schemas.openxmlformats.org/drawingml/2006/chart" xmlns:r="http://schemas.openxmlformats.org/officeDocument/2006/relationships" r:id="rId4"/>
          </a:graphicData>
        </a:graphic>
      </p:graphicFrame>
      <p:sp>
        <p:nvSpPr>
          <p:cNvPr id="46" name="角丸四角形 45"/>
          <p:cNvSpPr/>
          <p:nvPr/>
        </p:nvSpPr>
        <p:spPr bwMode="auto">
          <a:xfrm>
            <a:off x="5006002" y="1307518"/>
            <a:ext cx="4837842" cy="4929794"/>
          </a:xfrm>
          <a:prstGeom prst="roundRect">
            <a:avLst>
              <a:gd name="adj" fmla="val 5943"/>
            </a:avLst>
          </a:prstGeom>
          <a:noFill/>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sp>
        <p:nvSpPr>
          <p:cNvPr id="47" name="角丸四角形 46"/>
          <p:cNvSpPr/>
          <p:nvPr/>
        </p:nvSpPr>
        <p:spPr>
          <a:xfrm>
            <a:off x="486123" y="1352264"/>
            <a:ext cx="3851303" cy="602668"/>
          </a:xfrm>
          <a:prstGeom prst="round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b="1" dirty="0" smtClean="0">
                <a:solidFill>
                  <a:schemeClr val="tx1"/>
                </a:solidFill>
              </a:rPr>
              <a:t>介入群（モデル事業の利用者）</a:t>
            </a:r>
            <a:endParaRPr lang="en-US" altLang="ja-JP" b="1" dirty="0" smtClean="0">
              <a:solidFill>
                <a:schemeClr val="tx1"/>
              </a:solidFill>
            </a:endParaRPr>
          </a:p>
          <a:p>
            <a:pPr algn="ctr"/>
            <a:r>
              <a:rPr lang="ja-JP" altLang="en-US" b="1" dirty="0" smtClean="0">
                <a:solidFill>
                  <a:schemeClr val="tx1"/>
                </a:solidFill>
              </a:rPr>
              <a:t>１５０人</a:t>
            </a:r>
            <a:endParaRPr kumimoji="1" lang="ja-JP" altLang="en-US" b="1" dirty="0">
              <a:solidFill>
                <a:schemeClr val="tx1"/>
              </a:solidFill>
            </a:endParaRPr>
          </a:p>
        </p:txBody>
      </p:sp>
      <p:sp>
        <p:nvSpPr>
          <p:cNvPr id="48" name="角丸四角形 47"/>
          <p:cNvSpPr/>
          <p:nvPr/>
        </p:nvSpPr>
        <p:spPr>
          <a:xfrm>
            <a:off x="5347788" y="1352264"/>
            <a:ext cx="4283351" cy="602668"/>
          </a:xfrm>
          <a:prstGeom prst="round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b="1" dirty="0" smtClean="0">
                <a:solidFill>
                  <a:schemeClr val="tx1"/>
                </a:solidFill>
              </a:rPr>
              <a:t>比較群（保険給付の利用者）</a:t>
            </a:r>
            <a:endParaRPr lang="en-US" altLang="ja-JP" b="1" dirty="0" smtClean="0">
              <a:solidFill>
                <a:schemeClr val="tx1"/>
              </a:solidFill>
            </a:endParaRPr>
          </a:p>
          <a:p>
            <a:pPr algn="ctr"/>
            <a:r>
              <a:rPr lang="ja-JP" altLang="en-US" b="1" dirty="0">
                <a:solidFill>
                  <a:schemeClr val="tx1"/>
                </a:solidFill>
              </a:rPr>
              <a:t>１６４</a:t>
            </a:r>
            <a:r>
              <a:rPr kumimoji="1" lang="ja-JP" altLang="en-US" b="1" dirty="0" smtClean="0">
                <a:solidFill>
                  <a:schemeClr val="tx1"/>
                </a:solidFill>
              </a:rPr>
              <a:t>人</a:t>
            </a:r>
            <a:endParaRPr kumimoji="1" lang="ja-JP" altLang="en-US" b="1" dirty="0">
              <a:solidFill>
                <a:schemeClr val="tx1"/>
              </a:solidFill>
            </a:endParaRPr>
          </a:p>
        </p:txBody>
      </p:sp>
      <p:sp>
        <p:nvSpPr>
          <p:cNvPr id="49" name="テキスト ボックス 48"/>
          <p:cNvSpPr txBox="1"/>
          <p:nvPr/>
        </p:nvSpPr>
        <p:spPr>
          <a:xfrm>
            <a:off x="178332" y="6339011"/>
            <a:ext cx="9452807"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モデル事業を実施する１１市区町村において、新規要介護認定を受けた要支援１から要介護２までの高齢者のうち、サービス開始後</a:t>
            </a:r>
            <a:r>
              <a:rPr lang="en-US" altLang="ja-JP" sz="1200" dirty="0" smtClean="0">
                <a:solidFill>
                  <a:prstClr val="black"/>
                </a:solidFill>
                <a:latin typeface="Calibri"/>
                <a:ea typeface="ＭＳ Ｐゴシック"/>
              </a:rPr>
              <a:t>1</a:t>
            </a:r>
            <a:r>
              <a:rPr lang="ja-JP" altLang="en-US" sz="1200" dirty="0" smtClean="0">
                <a:solidFill>
                  <a:prstClr val="black"/>
                </a:solidFill>
                <a:latin typeface="Calibri"/>
                <a:ea typeface="ＭＳ Ｐゴシック"/>
              </a:rPr>
              <a:t>年間追跡のできた介入群（</a:t>
            </a:r>
            <a:r>
              <a:rPr lang="en-US" altLang="ja-JP" sz="1200" dirty="0" smtClean="0">
                <a:solidFill>
                  <a:prstClr val="black"/>
                </a:solidFill>
                <a:latin typeface="Calibri"/>
                <a:ea typeface="ＭＳ Ｐゴシック"/>
              </a:rPr>
              <a:t>150</a:t>
            </a:r>
            <a:r>
              <a:rPr lang="ja-JP" altLang="en-US" sz="1200" dirty="0" smtClean="0">
                <a:solidFill>
                  <a:prstClr val="black"/>
                </a:solidFill>
                <a:latin typeface="Calibri"/>
                <a:ea typeface="ＭＳ Ｐゴシック"/>
              </a:rPr>
              <a:t>人）と比較群（</a:t>
            </a:r>
            <a:r>
              <a:rPr lang="en-US" altLang="ja-JP" sz="1200" dirty="0" smtClean="0">
                <a:solidFill>
                  <a:prstClr val="black"/>
                </a:solidFill>
                <a:latin typeface="Calibri"/>
                <a:ea typeface="ＭＳ Ｐゴシック"/>
              </a:rPr>
              <a:t>164</a:t>
            </a:r>
            <a:r>
              <a:rPr lang="ja-JP" altLang="en-US" sz="1200" dirty="0" smtClean="0">
                <a:solidFill>
                  <a:prstClr val="black"/>
                </a:solidFill>
                <a:latin typeface="Calibri"/>
                <a:ea typeface="ＭＳ Ｐゴシック"/>
              </a:rPr>
              <a:t>人）について、</a:t>
            </a:r>
            <a:r>
              <a:rPr lang="en-US" altLang="ja-JP" sz="1200" dirty="0" smtClean="0">
                <a:solidFill>
                  <a:prstClr val="black"/>
                </a:solidFill>
                <a:latin typeface="Calibri"/>
                <a:ea typeface="ＭＳ Ｐゴシック"/>
              </a:rPr>
              <a:t>1</a:t>
            </a:r>
            <a:r>
              <a:rPr lang="ja-JP" altLang="en-US" sz="1200" dirty="0" smtClean="0">
                <a:solidFill>
                  <a:prstClr val="black"/>
                </a:solidFill>
                <a:latin typeface="Calibri"/>
                <a:ea typeface="ＭＳ Ｐゴシック"/>
              </a:rPr>
              <a:t>年後の要介護度を集計。</a:t>
            </a:r>
            <a:endParaRPr lang="ja-JP" altLang="en-US" sz="1200" dirty="0">
              <a:solidFill>
                <a:prstClr val="black"/>
              </a:solidFill>
              <a:latin typeface="Calibri"/>
              <a:ea typeface="ＭＳ Ｐゴシック"/>
            </a:endParaRPr>
          </a:p>
        </p:txBody>
      </p:sp>
      <p:sp>
        <p:nvSpPr>
          <p:cNvPr id="4" name="テキスト ボックス 3"/>
          <p:cNvSpPr txBox="1"/>
          <p:nvPr/>
        </p:nvSpPr>
        <p:spPr>
          <a:xfrm>
            <a:off x="1031614" y="4746630"/>
            <a:ext cx="822661" cy="338554"/>
          </a:xfrm>
          <a:prstGeom prst="rect">
            <a:avLst/>
          </a:prstGeom>
          <a:noFill/>
        </p:spPr>
        <p:txBody>
          <a:bodyPr wrap="none" rtlCol="0">
            <a:spAutoFit/>
          </a:bodyPr>
          <a:lstStyle/>
          <a:p>
            <a:r>
              <a:rPr kumimoji="1" lang="ja-JP" altLang="en-US" sz="1600" dirty="0" smtClean="0"/>
              <a:t>（</a:t>
            </a:r>
            <a:r>
              <a:rPr kumimoji="1" lang="en-US" altLang="ja-JP" sz="1600" dirty="0" smtClean="0"/>
              <a:t>95</a:t>
            </a:r>
            <a:r>
              <a:rPr kumimoji="1" lang="ja-JP" altLang="en-US" sz="1600" dirty="0" smtClean="0"/>
              <a:t>人）</a:t>
            </a:r>
            <a:endParaRPr kumimoji="1" lang="ja-JP" altLang="en-US" sz="1600" dirty="0"/>
          </a:p>
        </p:txBody>
      </p:sp>
      <p:sp>
        <p:nvSpPr>
          <p:cNvPr id="50" name="テキスト ボックス 49"/>
          <p:cNvSpPr txBox="1"/>
          <p:nvPr/>
        </p:nvSpPr>
        <p:spPr>
          <a:xfrm>
            <a:off x="2515316" y="3904590"/>
            <a:ext cx="822661" cy="338554"/>
          </a:xfrm>
          <a:prstGeom prst="rect">
            <a:avLst/>
          </a:prstGeom>
          <a:noFill/>
        </p:spPr>
        <p:txBody>
          <a:bodyPr wrap="none" rtlCol="0">
            <a:spAutoFit/>
          </a:bodyPr>
          <a:lstStyle/>
          <a:p>
            <a:r>
              <a:rPr kumimoji="1" lang="ja-JP" altLang="en-US" sz="1600" dirty="0" smtClean="0"/>
              <a:t>（</a:t>
            </a:r>
            <a:r>
              <a:rPr kumimoji="1" lang="en-US" altLang="ja-JP" sz="1600" dirty="0" smtClean="0"/>
              <a:t>51</a:t>
            </a:r>
            <a:r>
              <a:rPr kumimoji="1" lang="ja-JP" altLang="en-US" sz="1600" dirty="0" smtClean="0"/>
              <a:t>人）</a:t>
            </a:r>
            <a:endParaRPr kumimoji="1" lang="ja-JP" altLang="en-US" sz="1600" dirty="0"/>
          </a:p>
        </p:txBody>
      </p:sp>
      <p:sp>
        <p:nvSpPr>
          <p:cNvPr id="51" name="テキスト ボックス 50"/>
          <p:cNvSpPr txBox="1"/>
          <p:nvPr/>
        </p:nvSpPr>
        <p:spPr>
          <a:xfrm>
            <a:off x="3638416" y="5870292"/>
            <a:ext cx="708848" cy="338554"/>
          </a:xfrm>
          <a:prstGeom prst="rect">
            <a:avLst/>
          </a:prstGeom>
          <a:noFill/>
        </p:spPr>
        <p:txBody>
          <a:bodyPr wrap="none" rtlCol="0">
            <a:spAutoFit/>
          </a:bodyPr>
          <a:lstStyle/>
          <a:p>
            <a:r>
              <a:rPr kumimoji="1" lang="ja-JP" altLang="en-US" sz="1600" dirty="0" smtClean="0"/>
              <a:t>（</a:t>
            </a:r>
            <a:r>
              <a:rPr lang="en-US" altLang="ja-JP" sz="1600" dirty="0" smtClean="0"/>
              <a:t>4</a:t>
            </a:r>
            <a:r>
              <a:rPr kumimoji="1" lang="ja-JP" altLang="en-US" sz="1600" dirty="0" smtClean="0"/>
              <a:t>人）</a:t>
            </a:r>
            <a:endParaRPr kumimoji="1" lang="ja-JP" altLang="en-US" sz="1600" dirty="0"/>
          </a:p>
        </p:txBody>
      </p:sp>
      <p:sp>
        <p:nvSpPr>
          <p:cNvPr id="52" name="テキスト ボックス 51"/>
          <p:cNvSpPr txBox="1"/>
          <p:nvPr/>
        </p:nvSpPr>
        <p:spPr>
          <a:xfrm>
            <a:off x="6419807" y="5301208"/>
            <a:ext cx="936475" cy="338554"/>
          </a:xfrm>
          <a:prstGeom prst="rect">
            <a:avLst/>
          </a:prstGeom>
          <a:noFill/>
        </p:spPr>
        <p:txBody>
          <a:bodyPr wrap="none" rtlCol="0">
            <a:spAutoFit/>
          </a:bodyPr>
          <a:lstStyle/>
          <a:p>
            <a:r>
              <a:rPr kumimoji="1" lang="ja-JP" altLang="en-US" sz="1600" dirty="0" smtClean="0"/>
              <a:t>（</a:t>
            </a:r>
            <a:r>
              <a:rPr lang="en-US" altLang="ja-JP" sz="1600" dirty="0" smtClean="0"/>
              <a:t>152</a:t>
            </a:r>
            <a:r>
              <a:rPr kumimoji="1" lang="ja-JP" altLang="en-US" sz="1600" dirty="0" smtClean="0"/>
              <a:t>人）</a:t>
            </a:r>
            <a:endParaRPr kumimoji="1" lang="ja-JP" altLang="en-US" sz="1600" dirty="0"/>
          </a:p>
        </p:txBody>
      </p:sp>
      <p:sp>
        <p:nvSpPr>
          <p:cNvPr id="53" name="テキスト ボックス 52"/>
          <p:cNvSpPr txBox="1"/>
          <p:nvPr/>
        </p:nvSpPr>
        <p:spPr>
          <a:xfrm>
            <a:off x="8450174" y="2435402"/>
            <a:ext cx="708848" cy="338554"/>
          </a:xfrm>
          <a:prstGeom prst="rect">
            <a:avLst/>
          </a:prstGeom>
          <a:noFill/>
        </p:spPr>
        <p:txBody>
          <a:bodyPr wrap="none" rtlCol="0">
            <a:spAutoFit/>
          </a:bodyPr>
          <a:lstStyle/>
          <a:p>
            <a:r>
              <a:rPr kumimoji="1" lang="ja-JP" altLang="en-US" sz="1600" dirty="0" smtClean="0"/>
              <a:t>（</a:t>
            </a:r>
            <a:r>
              <a:rPr lang="en-US" altLang="ja-JP" sz="1600" dirty="0" smtClean="0"/>
              <a:t>3</a:t>
            </a:r>
            <a:r>
              <a:rPr kumimoji="1" lang="ja-JP" altLang="en-US" sz="1600" dirty="0" smtClean="0"/>
              <a:t>人）</a:t>
            </a:r>
            <a:endParaRPr kumimoji="1" lang="ja-JP" altLang="en-US" sz="1600" dirty="0"/>
          </a:p>
        </p:txBody>
      </p:sp>
      <p:sp>
        <p:nvSpPr>
          <p:cNvPr id="54" name="テキスト ボックス 53"/>
          <p:cNvSpPr txBox="1"/>
          <p:nvPr/>
        </p:nvSpPr>
        <p:spPr>
          <a:xfrm>
            <a:off x="7082022" y="2600904"/>
            <a:ext cx="708848" cy="338554"/>
          </a:xfrm>
          <a:prstGeom prst="rect">
            <a:avLst/>
          </a:prstGeom>
          <a:noFill/>
        </p:spPr>
        <p:txBody>
          <a:bodyPr wrap="none" rtlCol="0">
            <a:spAutoFit/>
          </a:bodyPr>
          <a:lstStyle/>
          <a:p>
            <a:r>
              <a:rPr kumimoji="1" lang="ja-JP" altLang="en-US" sz="1600" dirty="0" smtClean="0"/>
              <a:t>（</a:t>
            </a:r>
            <a:r>
              <a:rPr lang="en-US" altLang="ja-JP" sz="1600" dirty="0"/>
              <a:t>9</a:t>
            </a:r>
            <a:r>
              <a:rPr kumimoji="1" lang="ja-JP" altLang="en-US" sz="1600" dirty="0" smtClean="0"/>
              <a:t>人）</a:t>
            </a:r>
            <a:endParaRPr kumimoji="1" lang="ja-JP" altLang="en-US" sz="1600" dirty="0"/>
          </a:p>
        </p:txBody>
      </p:sp>
      <p:sp>
        <p:nvSpPr>
          <p:cNvPr id="8" name="テキスト ボックス 7"/>
          <p:cNvSpPr txBox="1"/>
          <p:nvPr/>
        </p:nvSpPr>
        <p:spPr>
          <a:xfrm>
            <a:off x="2995645" y="4386343"/>
            <a:ext cx="790601"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kumimoji="1" lang="en-US" altLang="ja-JP" dirty="0" smtClean="0"/>
              <a:t>36.7%</a:t>
            </a:r>
          </a:p>
          <a:p>
            <a:pPr algn="ctr"/>
            <a:r>
              <a:rPr kumimoji="1" lang="en-US" altLang="ja-JP" dirty="0" smtClean="0"/>
              <a:t>(55</a:t>
            </a:r>
            <a:r>
              <a:rPr kumimoji="1" lang="ja-JP" altLang="en-US" dirty="0" smtClean="0"/>
              <a:t>人</a:t>
            </a:r>
            <a:r>
              <a:rPr kumimoji="1" lang="en-US" altLang="ja-JP" dirty="0" smtClean="0"/>
              <a:t>)</a:t>
            </a:r>
            <a:endParaRPr kumimoji="1" lang="ja-JP" altLang="en-US" dirty="0"/>
          </a:p>
        </p:txBody>
      </p:sp>
      <p:sp>
        <p:nvSpPr>
          <p:cNvPr id="56" name="テキスト ボックス 55"/>
          <p:cNvSpPr txBox="1"/>
          <p:nvPr/>
        </p:nvSpPr>
        <p:spPr>
          <a:xfrm>
            <a:off x="7041145" y="2937395"/>
            <a:ext cx="790601"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altLang="ja-JP" dirty="0" smtClean="0"/>
              <a:t>7.3</a:t>
            </a:r>
            <a:r>
              <a:rPr kumimoji="1" lang="en-US" altLang="ja-JP" dirty="0" smtClean="0"/>
              <a:t>%</a:t>
            </a:r>
          </a:p>
          <a:p>
            <a:pPr algn="ctr"/>
            <a:r>
              <a:rPr kumimoji="1" lang="en-US" altLang="ja-JP" dirty="0" smtClean="0"/>
              <a:t>(12</a:t>
            </a:r>
            <a:r>
              <a:rPr kumimoji="1" lang="ja-JP" altLang="en-US" dirty="0" smtClean="0"/>
              <a:t>人</a:t>
            </a:r>
            <a:r>
              <a:rPr kumimoji="1" lang="en-US" altLang="ja-JP" dirty="0" smtClean="0"/>
              <a:t>)</a:t>
            </a:r>
            <a:endParaRPr kumimoji="1" lang="ja-JP" altLang="en-US" dirty="0"/>
          </a:p>
        </p:txBody>
      </p:sp>
      <p:sp>
        <p:nvSpPr>
          <p:cNvPr id="19" name="正方形/長方形 18"/>
          <p:cNvSpPr/>
          <p:nvPr/>
        </p:nvSpPr>
        <p:spPr>
          <a:xfrm rot="5400000">
            <a:off x="-161948" y="6453336"/>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399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2815357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リーフォーム 2"/>
          <p:cNvSpPr/>
          <p:nvPr/>
        </p:nvSpPr>
        <p:spPr>
          <a:xfrm>
            <a:off x="4726379" y="5272644"/>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29195" y="793"/>
            <a:ext cx="9906000" cy="33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1900" spc="-150" dirty="0" smtClean="0">
                <a:solidFill>
                  <a:prstClr val="black"/>
                </a:solidFill>
                <a:latin typeface="HG丸ｺﾞｼｯｸM-PRO" pitchFamily="50" charset="-128"/>
                <a:ea typeface="HG丸ｺﾞｼｯｸM-PRO" pitchFamily="50" charset="-128"/>
              </a:rPr>
              <a:t>地域ケア会議でケアマネジメントのレベルアップを図っている取組例</a:t>
            </a:r>
            <a:r>
              <a:rPr lang="ja-JP" altLang="en-US" sz="2400" spc="-150" dirty="0">
                <a:solidFill>
                  <a:prstClr val="black"/>
                </a:solidFill>
                <a:latin typeface="HG丸ｺﾞｼｯｸM-PRO" pitchFamily="50" charset="-128"/>
                <a:ea typeface="HG丸ｺﾞｼｯｸM-PRO" pitchFamily="50" charset="-128"/>
              </a:rPr>
              <a:t>　</a:t>
            </a:r>
            <a:r>
              <a:rPr lang="ja-JP" altLang="en-US" sz="2400" spc="-150" dirty="0" smtClean="0">
                <a:solidFill>
                  <a:prstClr val="black"/>
                </a:solidFill>
                <a:latin typeface="HG丸ｺﾞｼｯｸM-PRO" pitchFamily="50" charset="-128"/>
                <a:ea typeface="HG丸ｺﾞｼｯｸM-PRO" pitchFamily="50" charset="-128"/>
              </a:rPr>
              <a:t>～奈良県生駒市～</a:t>
            </a:r>
            <a:endParaRPr lang="ja-JP" altLang="en-US" sz="2400" spc="-150" dirty="0">
              <a:solidFill>
                <a:prstClr val="black"/>
              </a:solidFill>
              <a:latin typeface="HG丸ｺﾞｼｯｸM-PRO" pitchFamily="50" charset="-128"/>
              <a:ea typeface="HG丸ｺﾞｼｯｸM-PRO" pitchFamily="50" charset="-128"/>
            </a:endParaRPr>
          </a:p>
        </p:txBody>
      </p:sp>
      <p:sp>
        <p:nvSpPr>
          <p:cNvPr id="17" name="テキスト ボックス 16"/>
          <p:cNvSpPr txBox="1"/>
          <p:nvPr/>
        </p:nvSpPr>
        <p:spPr>
          <a:xfrm>
            <a:off x="66392" y="1238076"/>
            <a:ext cx="1816523" cy="338554"/>
          </a:xfrm>
          <a:prstGeom prst="rect">
            <a:avLst/>
          </a:prstGeom>
          <a:noFill/>
        </p:spPr>
        <p:txBody>
          <a:bodyPr wrap="none" rtlCol="0" anchor="ctr" anchorCtr="0">
            <a:spAutoFit/>
          </a:bodyPr>
          <a:lstStyle/>
          <a:p>
            <a:r>
              <a:rPr lang="en-US" altLang="ja-JP" sz="1600" b="1" dirty="0" smtClean="0">
                <a:solidFill>
                  <a:prstClr val="black"/>
                </a:solidFill>
              </a:rPr>
              <a:t>【</a:t>
            </a:r>
            <a:r>
              <a:rPr lang="ja-JP" altLang="en-US" sz="1600" b="1" dirty="0" smtClean="0">
                <a:solidFill>
                  <a:prstClr val="black"/>
                </a:solidFill>
              </a:rPr>
              <a:t>ここがポイント！</a:t>
            </a:r>
            <a:r>
              <a:rPr lang="en-US" altLang="ja-JP" sz="1600" b="1" dirty="0" smtClean="0">
                <a:solidFill>
                  <a:prstClr val="black"/>
                </a:solidFill>
              </a:rPr>
              <a:t>】</a:t>
            </a:r>
            <a:endParaRPr lang="ja-JP" altLang="en-US" sz="1600" b="1" dirty="0">
              <a:solidFill>
                <a:prstClr val="black"/>
              </a:solidFill>
            </a:endParaRPr>
          </a:p>
        </p:txBody>
      </p:sp>
      <p:sp>
        <p:nvSpPr>
          <p:cNvPr id="13" name="テキスト ボックス 12"/>
          <p:cNvSpPr txBox="1"/>
          <p:nvPr/>
        </p:nvSpPr>
        <p:spPr>
          <a:xfrm>
            <a:off x="8587415" y="2632186"/>
            <a:ext cx="1248460" cy="230832"/>
          </a:xfrm>
          <a:prstGeom prst="rect">
            <a:avLst/>
          </a:prstGeom>
          <a:noFill/>
        </p:spPr>
        <p:txBody>
          <a:bodyPr wrap="none" rtlCol="0" anchor="ctr" anchorCtr="0">
            <a:spAutoFit/>
          </a:bodyPr>
          <a:lstStyle/>
          <a:p>
            <a:r>
              <a:rPr lang="ja-JP" altLang="en-US" sz="900" dirty="0" smtClean="0">
                <a:solidFill>
                  <a:prstClr val="black"/>
                </a:solidFill>
              </a:rPr>
              <a:t>平成</a:t>
            </a:r>
            <a:r>
              <a:rPr lang="en-US" altLang="ja-JP" sz="900" dirty="0" smtClean="0">
                <a:solidFill>
                  <a:prstClr val="black"/>
                </a:solidFill>
              </a:rPr>
              <a:t>25</a:t>
            </a:r>
            <a:r>
              <a:rPr lang="ja-JP" altLang="en-US" sz="900" dirty="0" smtClean="0">
                <a:solidFill>
                  <a:prstClr val="black"/>
                </a:solidFill>
              </a:rPr>
              <a:t>年</a:t>
            </a:r>
            <a:r>
              <a:rPr lang="en-US" altLang="ja-JP" sz="900" dirty="0" smtClean="0">
                <a:solidFill>
                  <a:prstClr val="black"/>
                </a:solidFill>
              </a:rPr>
              <a:t>4</a:t>
            </a:r>
            <a:r>
              <a:rPr lang="ja-JP" altLang="en-US" sz="900" dirty="0" smtClean="0">
                <a:solidFill>
                  <a:prstClr val="black"/>
                </a:solidFill>
              </a:rPr>
              <a:t>月</a:t>
            </a:r>
            <a:r>
              <a:rPr lang="en-US" altLang="ja-JP" sz="900" dirty="0" smtClean="0">
                <a:solidFill>
                  <a:prstClr val="black"/>
                </a:solidFill>
              </a:rPr>
              <a:t>1</a:t>
            </a:r>
            <a:r>
              <a:rPr lang="ja-JP" altLang="en-US" sz="900" dirty="0" smtClean="0">
                <a:solidFill>
                  <a:prstClr val="black"/>
                </a:solidFill>
              </a:rPr>
              <a:t>日現在</a:t>
            </a:r>
            <a:endParaRPr lang="ja-JP" altLang="en-US" sz="900" dirty="0">
              <a:solidFill>
                <a:prstClr val="black"/>
              </a:solidFill>
            </a:endParaRPr>
          </a:p>
        </p:txBody>
      </p:sp>
      <p:sp>
        <p:nvSpPr>
          <p:cNvPr id="9" name="テキスト ボックス 136"/>
          <p:cNvSpPr txBox="1">
            <a:spLocks noChangeArrowheads="1"/>
          </p:cNvSpPr>
          <p:nvPr/>
        </p:nvSpPr>
        <p:spPr bwMode="auto">
          <a:xfrm>
            <a:off x="98822" y="407081"/>
            <a:ext cx="9681784"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a:t>
            </a:r>
            <a:r>
              <a:rPr lang="ja-JP" altLang="en-US" sz="1600" spc="-150" dirty="0" smtClean="0">
                <a:solidFill>
                  <a:prstClr val="black"/>
                </a:solidFill>
              </a:rPr>
              <a:t>生駒市は、複数の地域包括支援センターが事例を持ち寄り、多職種協働でケース検討を実施。会議で方向付けられた支援内容を実際に行い、その結果を次の会議で報告し、支援の妥当性を検討。これを繰り返すことで地域包括支援センター全体で自立支援のプロセスが共有され、成功体験の蓄積がケアマネジメントのレベルアップにつながっている。</a:t>
            </a:r>
            <a:r>
              <a:rPr lang="ja-JP" altLang="en-US" sz="1600" dirty="0" smtClean="0">
                <a:solidFill>
                  <a:prstClr val="black"/>
                </a:solidFill>
              </a:rPr>
              <a:t>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1729843024"/>
              </p:ext>
            </p:extLst>
          </p:nvPr>
        </p:nvGraphicFramePr>
        <p:xfrm>
          <a:off x="6981309" y="1462623"/>
          <a:ext cx="2808313" cy="1151683"/>
        </p:xfrm>
        <a:graphic>
          <a:graphicData uri="http://schemas.openxmlformats.org/drawingml/2006/table">
            <a:tbl>
              <a:tblPr>
                <a:tableStyleId>{5C22544A-7EE6-4342-B048-85BDC9FD1C3A}</a:tableStyleId>
              </a:tblPr>
              <a:tblGrid>
                <a:gridCol w="1512169"/>
                <a:gridCol w="1296144"/>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6</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121,031</a:t>
                      </a:r>
                      <a:r>
                        <a:rPr lang="ja-JP" altLang="en-US" sz="1200" u="none" strike="noStrike" dirty="0" smtClean="0">
                          <a:solidFill>
                            <a:schemeClr val="tx1"/>
                          </a:solidFill>
                          <a:effectLst/>
                          <a:latin typeface="ＭＳ Ｐゴシック" pitchFamily="50" charset="-128"/>
                          <a:ea typeface="ＭＳ Ｐゴシック" pitchFamily="50" charset="-128"/>
                        </a:rPr>
                        <a:t>人</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27,491</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22.7</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11,496</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9.5</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15.6%</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4,570</a:t>
                      </a:r>
                      <a:r>
                        <a:rPr lang="ja-JP" altLang="en-US" sz="1200" u="none" strike="noStrike" dirty="0" smtClean="0">
                          <a:solidFill>
                            <a:schemeClr val="tx1"/>
                          </a:solidFill>
                          <a:effectLst/>
                          <a:latin typeface="ＭＳ Ｐゴシック" pitchFamily="50" charset="-128"/>
                          <a:ea typeface="ＭＳ Ｐゴシック" pitchFamily="50" charset="-128"/>
                        </a:rPr>
                        <a:t>円</a:t>
                      </a:r>
                      <a:endParaRPr lang="en-US" altLang="ja-JP" sz="1200" u="none" strike="noStrike" dirty="0" smtClean="0">
                        <a:solidFill>
                          <a:schemeClr val="tx1"/>
                        </a:solidFill>
                        <a:effectLst/>
                        <a:latin typeface="ＭＳ Ｐゴシック" pitchFamily="50" charset="-128"/>
                        <a:ea typeface="ＭＳ Ｐゴシック" pitchFamily="50" charset="-128"/>
                      </a:endParaRPr>
                    </a:p>
                  </a:txBody>
                  <a:tcPr marL="0" marR="0" marT="0" marB="0" anchor="ctr"/>
                </a:tc>
              </a:tr>
            </a:tbl>
          </a:graphicData>
        </a:graphic>
      </p:graphicFrame>
      <p:grpSp>
        <p:nvGrpSpPr>
          <p:cNvPr id="39" name="グループ化 38"/>
          <p:cNvGrpSpPr/>
          <p:nvPr/>
        </p:nvGrpSpPr>
        <p:grpSpPr>
          <a:xfrm>
            <a:off x="5448549" y="1434146"/>
            <a:ext cx="1817844" cy="1456757"/>
            <a:chOff x="2730274" y="1770287"/>
            <a:chExt cx="2379291" cy="1755345"/>
          </a:xfrm>
        </p:grpSpPr>
        <p:pic>
          <p:nvPicPr>
            <p:cNvPr id="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0076" y="1811997"/>
              <a:ext cx="1096599" cy="171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グループ化 47"/>
            <p:cNvGrpSpPr/>
            <p:nvPr/>
          </p:nvGrpSpPr>
          <p:grpSpPr>
            <a:xfrm>
              <a:off x="2730274" y="1770287"/>
              <a:ext cx="2379291" cy="1243977"/>
              <a:chOff x="2768859" y="1753680"/>
              <a:chExt cx="2379291" cy="1243977"/>
            </a:xfrm>
          </p:grpSpPr>
          <p:sp>
            <p:nvSpPr>
              <p:cNvPr id="57" name="テキスト ボックス 56"/>
              <p:cNvSpPr txBox="1"/>
              <p:nvPr/>
            </p:nvSpPr>
            <p:spPr>
              <a:xfrm>
                <a:off x="3504819" y="2104961"/>
                <a:ext cx="422976" cy="892696"/>
              </a:xfrm>
              <a:prstGeom prst="rect">
                <a:avLst/>
              </a:prstGeom>
              <a:noFill/>
            </p:spPr>
            <p:txBody>
              <a:bodyPr vert="eaVert" wrap="square" rtlCol="0">
                <a:spAutoFit/>
              </a:bodyPr>
              <a:lstStyle/>
              <a:p>
                <a:r>
                  <a:rPr lang="ja-JP" altLang="en-US" sz="900" dirty="0">
                    <a:solidFill>
                      <a:prstClr val="black"/>
                    </a:solidFill>
                  </a:rPr>
                  <a:t>大阪</a:t>
                </a:r>
                <a:r>
                  <a:rPr lang="ja-JP" altLang="en-US" sz="900" dirty="0" smtClean="0">
                    <a:solidFill>
                      <a:prstClr val="black"/>
                    </a:solidFill>
                  </a:rPr>
                  <a:t>府</a:t>
                </a:r>
                <a:endParaRPr lang="ja-JP" altLang="en-US" sz="800" dirty="0">
                  <a:solidFill>
                    <a:prstClr val="black"/>
                  </a:solidFill>
                </a:endParaRPr>
              </a:p>
            </p:txBody>
          </p:sp>
          <p:sp>
            <p:nvSpPr>
              <p:cNvPr id="58" name="テキスト ボックス 57"/>
              <p:cNvSpPr txBox="1"/>
              <p:nvPr/>
            </p:nvSpPr>
            <p:spPr>
              <a:xfrm>
                <a:off x="3945035" y="1753680"/>
                <a:ext cx="1203115" cy="278145"/>
              </a:xfrm>
              <a:prstGeom prst="rect">
                <a:avLst/>
              </a:prstGeom>
              <a:noFill/>
            </p:spPr>
            <p:txBody>
              <a:bodyPr wrap="square" rtlCol="0">
                <a:spAutoFit/>
              </a:bodyPr>
              <a:lstStyle/>
              <a:p>
                <a:r>
                  <a:rPr lang="ja-JP" altLang="en-US" sz="900" dirty="0">
                    <a:solidFill>
                      <a:prstClr val="black"/>
                    </a:solidFill>
                  </a:rPr>
                  <a:t>京都</a:t>
                </a:r>
                <a:r>
                  <a:rPr lang="ja-JP" altLang="en-US" sz="900" dirty="0" smtClean="0">
                    <a:solidFill>
                      <a:prstClr val="black"/>
                    </a:solidFill>
                  </a:rPr>
                  <a:t>府</a:t>
                </a:r>
                <a:endParaRPr lang="ja-JP" altLang="en-US" sz="800" dirty="0">
                  <a:solidFill>
                    <a:prstClr val="black"/>
                  </a:solidFill>
                </a:endParaRPr>
              </a:p>
            </p:txBody>
          </p:sp>
          <p:sp>
            <p:nvSpPr>
              <p:cNvPr id="59" name="テキスト ボックス 58"/>
              <p:cNvSpPr txBox="1"/>
              <p:nvPr/>
            </p:nvSpPr>
            <p:spPr>
              <a:xfrm>
                <a:off x="3875602" y="2568405"/>
                <a:ext cx="1203115" cy="278145"/>
              </a:xfrm>
              <a:prstGeom prst="rect">
                <a:avLst/>
              </a:prstGeom>
              <a:noFill/>
            </p:spPr>
            <p:txBody>
              <a:bodyPr wrap="square" rtlCol="0">
                <a:spAutoFit/>
              </a:bodyPr>
              <a:lstStyle/>
              <a:p>
                <a:r>
                  <a:rPr lang="ja-JP" altLang="en-US" sz="900" b="1" dirty="0">
                    <a:solidFill>
                      <a:prstClr val="black"/>
                    </a:solidFill>
                  </a:rPr>
                  <a:t>奈良</a:t>
                </a:r>
                <a:r>
                  <a:rPr lang="ja-JP" altLang="en-US" sz="900" b="1" dirty="0" smtClean="0">
                    <a:solidFill>
                      <a:prstClr val="black"/>
                    </a:solidFill>
                  </a:rPr>
                  <a:t>県</a:t>
                </a:r>
                <a:endParaRPr lang="ja-JP" altLang="en-US" sz="800" b="1" dirty="0">
                  <a:solidFill>
                    <a:prstClr val="black"/>
                  </a:solidFill>
                </a:endParaRPr>
              </a:p>
            </p:txBody>
          </p:sp>
          <p:sp>
            <p:nvSpPr>
              <p:cNvPr id="60" name="角丸四角形吹き出し 59"/>
              <p:cNvSpPr/>
              <p:nvPr/>
            </p:nvSpPr>
            <p:spPr>
              <a:xfrm>
                <a:off x="2768859" y="1813638"/>
                <a:ext cx="878255" cy="369283"/>
              </a:xfrm>
              <a:prstGeom prst="wedgeRoundRectCallout">
                <a:avLst>
                  <a:gd name="adj1" fmla="val 101345"/>
                  <a:gd name="adj2" fmla="val -12935"/>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生駒市</a:t>
                </a:r>
              </a:p>
            </p:txBody>
          </p:sp>
        </p:grpSp>
      </p:grpSp>
      <p:sp>
        <p:nvSpPr>
          <p:cNvPr id="71" name="テキスト ボックス 70"/>
          <p:cNvSpPr txBox="1"/>
          <p:nvPr/>
        </p:nvSpPr>
        <p:spPr>
          <a:xfrm>
            <a:off x="66368" y="1472848"/>
            <a:ext cx="5974146" cy="1969770"/>
          </a:xfrm>
          <a:prstGeom prst="rect">
            <a:avLst/>
          </a:prstGeom>
          <a:noFill/>
        </p:spPr>
        <p:txBody>
          <a:bodyPr wrap="square" rtlCol="0" anchor="ctr" anchorCtr="0">
            <a:spAutoFit/>
          </a:bodyPr>
          <a:lstStyle/>
          <a:p>
            <a:r>
              <a:rPr lang="ja-JP" altLang="en-US" sz="1300" dirty="0" smtClean="0">
                <a:solidFill>
                  <a:prstClr val="black"/>
                </a:solidFill>
              </a:rPr>
              <a:t>①ケース検討は、要点を押さえる。漫然と行わない。（１事例１５分以内）</a:t>
            </a:r>
            <a:endParaRPr lang="en-US" altLang="ja-JP" sz="1300" dirty="0" smtClean="0">
              <a:solidFill>
                <a:prstClr val="black"/>
              </a:solidFill>
            </a:endParaRPr>
          </a:p>
          <a:p>
            <a:r>
              <a:rPr lang="ja-JP" altLang="en-US" sz="1300" dirty="0" smtClean="0">
                <a:solidFill>
                  <a:prstClr val="black"/>
                </a:solidFill>
              </a:rPr>
              <a:t>②１事例につき、初回、中間、最終の最低３回検討。（モニタリングが重要）</a:t>
            </a:r>
            <a:endParaRPr lang="en-US" altLang="ja-JP" sz="1300" dirty="0" smtClean="0">
              <a:solidFill>
                <a:prstClr val="black"/>
              </a:solidFill>
            </a:endParaRPr>
          </a:p>
          <a:p>
            <a:r>
              <a:rPr lang="ja-JP" altLang="en-US" sz="1300" dirty="0" smtClean="0">
                <a:solidFill>
                  <a:prstClr val="black"/>
                </a:solidFill>
              </a:rPr>
              <a:t>③疾患別等に体系化して集中議論で効率化</a:t>
            </a:r>
            <a:endParaRPr lang="en-US" altLang="ja-JP" sz="1300" dirty="0" smtClean="0">
              <a:solidFill>
                <a:prstClr val="black"/>
              </a:solidFill>
            </a:endParaRPr>
          </a:p>
          <a:p>
            <a:r>
              <a:rPr lang="ja-JP" altLang="en-US" sz="1300" dirty="0" smtClean="0">
                <a:solidFill>
                  <a:prstClr val="black"/>
                </a:solidFill>
              </a:rPr>
              <a:t>④継続</a:t>
            </a:r>
            <a:r>
              <a:rPr lang="ja-JP" altLang="en-US" sz="1300" dirty="0">
                <a:solidFill>
                  <a:prstClr val="black"/>
                </a:solidFill>
              </a:rPr>
              <a:t>（毎月１回</a:t>
            </a:r>
            <a:r>
              <a:rPr lang="ja-JP" altLang="en-US" sz="1300" dirty="0" smtClean="0">
                <a:solidFill>
                  <a:prstClr val="black"/>
                </a:solidFill>
              </a:rPr>
              <a:t>）</a:t>
            </a:r>
            <a:endParaRPr lang="en-US" altLang="ja-JP" sz="1300" dirty="0" smtClean="0">
              <a:solidFill>
                <a:prstClr val="black"/>
              </a:solidFill>
            </a:endParaRPr>
          </a:p>
          <a:p>
            <a:endParaRPr lang="en-US" altLang="ja-JP" sz="8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保険者主催で毎回、</a:t>
            </a:r>
            <a:r>
              <a:rPr lang="en-US" altLang="ja-JP" sz="1200" dirty="0" smtClean="0">
                <a:solidFill>
                  <a:prstClr val="black"/>
                </a:solidFill>
                <a:latin typeface="ＭＳ Ｐゴシック"/>
                <a:ea typeface="ＭＳ Ｐゴシック"/>
              </a:rPr>
              <a:t>25</a:t>
            </a:r>
            <a:r>
              <a:rPr lang="ja-JP" altLang="en-US" sz="1200" dirty="0" smtClean="0">
                <a:solidFill>
                  <a:prstClr val="black"/>
                </a:solidFill>
                <a:latin typeface="ＭＳ Ｐゴシック"/>
                <a:ea typeface="ＭＳ Ｐゴシック"/>
              </a:rPr>
              <a:t>～</a:t>
            </a:r>
            <a:r>
              <a:rPr lang="en-US" altLang="ja-JP" sz="1200" dirty="0" smtClean="0">
                <a:solidFill>
                  <a:prstClr val="black"/>
                </a:solidFill>
                <a:latin typeface="ＭＳ Ｐゴシック"/>
                <a:ea typeface="ＭＳ Ｐゴシック"/>
              </a:rPr>
              <a:t>30</a:t>
            </a:r>
            <a:r>
              <a:rPr lang="ja-JP" altLang="en-US" sz="1200" dirty="0" smtClean="0">
                <a:solidFill>
                  <a:prstClr val="black"/>
                </a:solidFill>
              </a:rPr>
              <a:t>事例を検討。</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検討会は１８０分以内に</a:t>
            </a:r>
            <a:r>
              <a:rPr lang="ja-JP" altLang="en-US" sz="1200" dirty="0">
                <a:solidFill>
                  <a:prstClr val="black"/>
                </a:solidFill>
              </a:rPr>
              <a:t>収める。（初回事例は</a:t>
            </a:r>
            <a:r>
              <a:rPr lang="en-US" altLang="ja-JP" sz="1200" dirty="0">
                <a:solidFill>
                  <a:prstClr val="black"/>
                </a:solidFill>
              </a:rPr>
              <a:t>1</a:t>
            </a:r>
            <a:r>
              <a:rPr lang="ja-JP" altLang="en-US" sz="1200" dirty="0">
                <a:solidFill>
                  <a:prstClr val="black"/>
                </a:solidFill>
              </a:rPr>
              <a:t>件</a:t>
            </a:r>
            <a:r>
              <a:rPr lang="en-US" altLang="ja-JP" sz="1200" dirty="0">
                <a:solidFill>
                  <a:prstClr val="black"/>
                </a:solidFill>
              </a:rPr>
              <a:t>15</a:t>
            </a:r>
            <a:r>
              <a:rPr lang="ja-JP" altLang="en-US" sz="1200" dirty="0">
                <a:solidFill>
                  <a:prstClr val="black"/>
                </a:solidFill>
              </a:rPr>
              <a:t>分、モニタリングは</a:t>
            </a:r>
            <a:r>
              <a:rPr lang="en-US" altLang="ja-JP" sz="1200" dirty="0">
                <a:solidFill>
                  <a:prstClr val="black"/>
                </a:solidFill>
              </a:rPr>
              <a:t>5</a:t>
            </a:r>
            <a:r>
              <a:rPr lang="ja-JP" altLang="en-US" sz="1200" dirty="0">
                <a:solidFill>
                  <a:prstClr val="black"/>
                </a:solidFill>
              </a:rPr>
              <a:t>分</a:t>
            </a:r>
            <a:r>
              <a:rPr lang="ja-JP" altLang="en-US" sz="1200" dirty="0" smtClean="0">
                <a:solidFill>
                  <a:prstClr val="black"/>
                </a:solidFill>
              </a:rPr>
              <a:t>程度）</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効率化を工夫（アセスメント様式の統一、初回・中間・終了の経過が一覧できる記録様式、疾患別属性別に事例の類型化等）</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多職種で検討（通所スタッフ、リハ、栄養、歯科）</a:t>
            </a:r>
            <a:endParaRPr lang="ja-JP" altLang="en-US" sz="1200" dirty="0">
              <a:solidFill>
                <a:prstClr val="black"/>
              </a:solidFill>
            </a:endParaRPr>
          </a:p>
        </p:txBody>
      </p:sp>
      <p:sp>
        <p:nvSpPr>
          <p:cNvPr id="69" name="テキスト ボックス 68"/>
          <p:cNvSpPr txBox="1"/>
          <p:nvPr/>
        </p:nvSpPr>
        <p:spPr>
          <a:xfrm>
            <a:off x="1293927" y="5348061"/>
            <a:ext cx="723275" cy="415498"/>
          </a:xfrm>
          <a:prstGeom prst="rect">
            <a:avLst/>
          </a:prstGeom>
          <a:noFill/>
        </p:spPr>
        <p:txBody>
          <a:bodyPr wrap="none" rtlCol="0" anchor="ctr" anchorCtr="0">
            <a:spAutoFit/>
          </a:bodyPr>
          <a:lstStyle/>
          <a:p>
            <a:r>
              <a:rPr lang="ja-JP" altLang="en-US" sz="1050" dirty="0" smtClean="0">
                <a:solidFill>
                  <a:prstClr val="black"/>
                </a:solidFill>
              </a:rPr>
              <a:t>同行訪問</a:t>
            </a:r>
            <a:endParaRPr lang="en-US" altLang="ja-JP" sz="1050" dirty="0" smtClean="0">
              <a:solidFill>
                <a:prstClr val="black"/>
              </a:solidFill>
            </a:endParaRPr>
          </a:p>
          <a:p>
            <a:pPr algn="ctr"/>
            <a:r>
              <a:rPr lang="ja-JP" altLang="en-US" sz="1050" dirty="0" smtClean="0">
                <a:solidFill>
                  <a:prstClr val="black"/>
                </a:solidFill>
              </a:rPr>
              <a:t>（栄養）</a:t>
            </a:r>
            <a:endParaRPr lang="ja-JP" altLang="en-US" sz="1050" dirty="0">
              <a:solidFill>
                <a:prstClr val="black"/>
              </a:solidFill>
            </a:endParaRPr>
          </a:p>
        </p:txBody>
      </p:sp>
      <p:sp>
        <p:nvSpPr>
          <p:cNvPr id="23" name="右矢印 22"/>
          <p:cNvSpPr/>
          <p:nvPr/>
        </p:nvSpPr>
        <p:spPr>
          <a:xfrm>
            <a:off x="5684099" y="4115255"/>
            <a:ext cx="994712" cy="6663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6678835" y="2982148"/>
            <a:ext cx="3037409" cy="3677930"/>
          </a:xfrm>
          <a:prstGeom prst="rect">
            <a:avLst/>
          </a:prstGeom>
          <a:noFill/>
        </p:spPr>
        <p:txBody>
          <a:bodyPr wrap="square" rtlCol="0" anchor="ctr" anchorCtr="0">
            <a:spAutoFit/>
          </a:bodyPr>
          <a:lstStyle/>
          <a:p>
            <a:r>
              <a:rPr lang="ja-JP" altLang="en-US" sz="1400" dirty="0" smtClean="0">
                <a:solidFill>
                  <a:prstClr val="black"/>
                </a:solidFill>
              </a:rPr>
              <a:t>○地域包括支援センター</a:t>
            </a:r>
            <a:endParaRPr lang="en-US" altLang="ja-JP" sz="14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自立支援の視点が定着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アセスメント力が</a:t>
            </a:r>
            <a:r>
              <a:rPr lang="ja-JP" altLang="en-US" sz="1200" dirty="0" smtClean="0">
                <a:solidFill>
                  <a:prstClr val="black"/>
                </a:solidFill>
              </a:rPr>
              <a:t>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個を視る目と地域を視る目の両方がバランスよく備わった</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高齢者自身の自立の意識を</a:t>
            </a:r>
            <a:r>
              <a:rPr lang="ja-JP" altLang="en-US" sz="1200" dirty="0" smtClean="0">
                <a:solidFill>
                  <a:prstClr val="black"/>
                </a:solidFill>
              </a:rPr>
              <a:t>高める関わり方が向上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家族</a:t>
            </a:r>
            <a:r>
              <a:rPr lang="ja-JP" altLang="en-US" sz="1200" dirty="0" smtClean="0">
                <a:solidFill>
                  <a:prstClr val="black"/>
                </a:solidFill>
              </a:rPr>
              <a:t>の負担軽減策を具体的に立てられる</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地域の資源や人材を活かすアイディアが豊富に</a:t>
            </a:r>
            <a:endParaRPr lang="en-US" altLang="ja-JP" sz="1200" dirty="0" smtClean="0">
              <a:solidFill>
                <a:prstClr val="black"/>
              </a:solidFill>
            </a:endParaRPr>
          </a:p>
          <a:p>
            <a:endParaRPr lang="en-US" altLang="ja-JP" sz="1200" dirty="0" smtClean="0">
              <a:solidFill>
                <a:prstClr val="black"/>
              </a:solidFill>
            </a:endParaRPr>
          </a:p>
          <a:p>
            <a:r>
              <a:rPr lang="ja-JP" altLang="en-US" sz="1300" dirty="0" smtClean="0">
                <a:solidFill>
                  <a:prstClr val="black"/>
                </a:solidFill>
              </a:rPr>
              <a:t>○通所事業所</a:t>
            </a:r>
            <a:endParaRPr lang="en-US" altLang="ja-JP" sz="13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自立支援の視点が定着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アセスメント力が</a:t>
            </a:r>
            <a:r>
              <a:rPr lang="ja-JP" altLang="en-US" sz="1200" dirty="0" smtClean="0">
                <a:solidFill>
                  <a:prstClr val="black"/>
                </a:solidFill>
              </a:rPr>
              <a:t>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的確な個別プログラムが立てられる</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通所の“卒業”の意識が定着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通所卒業を念頭に置いて居場所と役割づくりを並行して行うようになり、“卒業”を達成できる</a:t>
            </a:r>
            <a:r>
              <a:rPr lang="ja-JP" altLang="en-US" sz="1400" dirty="0">
                <a:solidFill>
                  <a:prstClr val="black"/>
                </a:solidFill>
              </a:rPr>
              <a:t>　</a:t>
            </a:r>
          </a:p>
        </p:txBody>
      </p:sp>
      <p:sp>
        <p:nvSpPr>
          <p:cNvPr id="86" name="テキスト ボックス 85"/>
          <p:cNvSpPr txBox="1"/>
          <p:nvPr/>
        </p:nvSpPr>
        <p:spPr>
          <a:xfrm>
            <a:off x="5641229" y="4680405"/>
            <a:ext cx="798617" cy="292388"/>
          </a:xfrm>
          <a:prstGeom prst="rect">
            <a:avLst/>
          </a:prstGeom>
          <a:noFill/>
        </p:spPr>
        <p:txBody>
          <a:bodyPr wrap="none" rtlCol="0" anchor="ctr" anchorCtr="0">
            <a:spAutoFit/>
          </a:bodyPr>
          <a:lstStyle/>
          <a:p>
            <a:r>
              <a:rPr lang="ja-JP" altLang="en-US" sz="1300" dirty="0" smtClean="0">
                <a:solidFill>
                  <a:prstClr val="black"/>
                </a:solidFill>
              </a:rPr>
              <a:t>約１年後</a:t>
            </a:r>
            <a:endParaRPr lang="ja-JP" altLang="en-US" sz="1300" dirty="0">
              <a:solidFill>
                <a:prstClr val="black"/>
              </a:solidFill>
            </a:endParaRPr>
          </a:p>
        </p:txBody>
      </p:sp>
      <p:sp>
        <p:nvSpPr>
          <p:cNvPr id="87" name="フリーフォーム 86"/>
          <p:cNvSpPr/>
          <p:nvPr/>
        </p:nvSpPr>
        <p:spPr>
          <a:xfrm>
            <a:off x="2858463" y="5549828"/>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フリーフォーム 87"/>
          <p:cNvSpPr/>
          <p:nvPr/>
        </p:nvSpPr>
        <p:spPr>
          <a:xfrm>
            <a:off x="1119718" y="5332373"/>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50779" y="3407520"/>
            <a:ext cx="5799222" cy="3433671"/>
            <a:chOff x="50779" y="3523962"/>
            <a:chExt cx="5799222" cy="3433671"/>
          </a:xfrm>
        </p:grpSpPr>
        <p:pic>
          <p:nvPicPr>
            <p:cNvPr id="103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2065" y="6037434"/>
              <a:ext cx="664755" cy="53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946591" y="5441629"/>
              <a:ext cx="722927" cy="415498"/>
            </a:xfrm>
            <a:prstGeom prst="rect">
              <a:avLst/>
            </a:prstGeom>
            <a:noFill/>
          </p:spPr>
          <p:txBody>
            <a:bodyPr wrap="none" rtlCol="0" anchor="ctr" anchorCtr="0">
              <a:spAutoFit/>
            </a:bodyPr>
            <a:lstStyle/>
            <a:p>
              <a:r>
                <a:rPr lang="ja-JP" altLang="en-US" sz="1050" dirty="0" smtClean="0">
                  <a:solidFill>
                    <a:prstClr val="black"/>
                  </a:solidFill>
                </a:rPr>
                <a:t>同行訪問</a:t>
              </a:r>
              <a:endParaRPr lang="en-US" altLang="ja-JP" sz="1050" dirty="0" smtClean="0">
                <a:solidFill>
                  <a:prstClr val="black"/>
                </a:solidFill>
              </a:endParaRPr>
            </a:p>
            <a:p>
              <a:pPr algn="ctr"/>
              <a:r>
                <a:rPr lang="ja-JP" altLang="en-US" sz="1050" dirty="0" smtClean="0">
                  <a:solidFill>
                    <a:prstClr val="black"/>
                  </a:solidFill>
                </a:rPr>
                <a:t>（リハ職）</a:t>
              </a:r>
              <a:endParaRPr lang="ja-JP" altLang="en-US" sz="1050" dirty="0">
                <a:solidFill>
                  <a:prstClr val="black"/>
                </a:solidFill>
              </a:endParaRPr>
            </a:p>
          </p:txBody>
        </p:sp>
        <p:sp>
          <p:nvSpPr>
            <p:cNvPr id="14" name="円/楕円 13"/>
            <p:cNvSpPr/>
            <p:nvPr/>
          </p:nvSpPr>
          <p:spPr>
            <a:xfrm>
              <a:off x="3939170" y="5735414"/>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5215" y="5953072"/>
              <a:ext cx="738795" cy="5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3903" y="6070241"/>
              <a:ext cx="588473" cy="3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0883" y="6279691"/>
              <a:ext cx="797797" cy="46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622" y="6042878"/>
              <a:ext cx="738795" cy="46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59918" y="6186872"/>
              <a:ext cx="638559" cy="56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フリーフォーム 46"/>
            <p:cNvSpPr/>
            <p:nvPr/>
          </p:nvSpPr>
          <p:spPr>
            <a:xfrm rot="11299426">
              <a:off x="1185888" y="4527443"/>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フリーフォーム 48"/>
            <p:cNvSpPr/>
            <p:nvPr/>
          </p:nvSpPr>
          <p:spPr>
            <a:xfrm rot="21437515">
              <a:off x="1516814" y="4163352"/>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フリーフォーム 49"/>
            <p:cNvSpPr/>
            <p:nvPr/>
          </p:nvSpPr>
          <p:spPr>
            <a:xfrm rot="8877786">
              <a:off x="2733753" y="4691699"/>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フリーフォーム 50"/>
            <p:cNvSpPr/>
            <p:nvPr/>
          </p:nvSpPr>
          <p:spPr>
            <a:xfrm rot="17747200">
              <a:off x="3985034" y="4079564"/>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フリーフォーム 51"/>
            <p:cNvSpPr/>
            <p:nvPr/>
          </p:nvSpPr>
          <p:spPr>
            <a:xfrm rot="6924577">
              <a:off x="4216545" y="4397020"/>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フリーフォーム 52"/>
            <p:cNvSpPr/>
            <p:nvPr/>
          </p:nvSpPr>
          <p:spPr>
            <a:xfrm rot="19130834">
              <a:off x="2667284" y="4338610"/>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a:off x="1293903" y="3523962"/>
              <a:ext cx="3220649" cy="1098136"/>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endParaRPr lang="en-US" altLang="ja-JP" sz="1100" dirty="0" smtClean="0">
                <a:solidFill>
                  <a:prstClr val="black"/>
                </a:solidFill>
                <a:latin typeface="ＭＳ Ｐゴシック" pitchFamily="50" charset="-128"/>
              </a:endParaRPr>
            </a:p>
          </p:txBody>
        </p:sp>
        <p:sp>
          <p:nvSpPr>
            <p:cNvPr id="45" name="円/楕円 44"/>
            <p:cNvSpPr/>
            <p:nvPr/>
          </p:nvSpPr>
          <p:spPr>
            <a:xfrm>
              <a:off x="687204" y="3723985"/>
              <a:ext cx="908427" cy="389513"/>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ja-JP" altLang="en-US" sz="1200" dirty="0" smtClean="0">
                  <a:solidFill>
                    <a:prstClr val="black"/>
                  </a:solidFill>
                  <a:latin typeface="ＭＳ Ｐゴシック" pitchFamily="50" charset="-128"/>
                </a:rPr>
                <a:t>生駒市</a:t>
              </a:r>
              <a:endParaRPr lang="en-US" altLang="ja-JP" sz="1200" dirty="0" smtClean="0">
                <a:solidFill>
                  <a:prstClr val="black"/>
                </a:solidFill>
                <a:latin typeface="ＭＳ Ｐゴシック" pitchFamily="50" charset="-128"/>
              </a:endParaRPr>
            </a:p>
          </p:txBody>
        </p:sp>
        <p:sp>
          <p:nvSpPr>
            <p:cNvPr id="56" name="円/楕円 55"/>
            <p:cNvSpPr/>
            <p:nvPr/>
          </p:nvSpPr>
          <p:spPr>
            <a:xfrm>
              <a:off x="4189246" y="4744956"/>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C</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61" name="円/楕円 60"/>
            <p:cNvSpPr/>
            <p:nvPr/>
          </p:nvSpPr>
          <p:spPr>
            <a:xfrm>
              <a:off x="2327534" y="4989534"/>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B</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44" name="円/楕円 43"/>
            <p:cNvSpPr/>
            <p:nvPr/>
          </p:nvSpPr>
          <p:spPr>
            <a:xfrm>
              <a:off x="574263" y="4763947"/>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A</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72" name="テキスト ボックス 71"/>
            <p:cNvSpPr txBox="1"/>
            <p:nvPr/>
          </p:nvSpPr>
          <p:spPr>
            <a:xfrm>
              <a:off x="4359896" y="6507794"/>
              <a:ext cx="1054590" cy="246221"/>
            </a:xfrm>
            <a:prstGeom prst="rect">
              <a:avLst/>
            </a:prstGeom>
            <a:noFill/>
          </p:spPr>
          <p:txBody>
            <a:bodyPr wrap="none" rtlCol="0" anchor="ctr" anchorCtr="0">
              <a:spAutoFit/>
            </a:bodyPr>
            <a:lstStyle/>
            <a:p>
              <a:r>
                <a:rPr lang="ja-JP" altLang="en-US" sz="1000" dirty="0" smtClean="0">
                  <a:solidFill>
                    <a:prstClr val="black"/>
                  </a:solidFill>
                </a:rPr>
                <a:t>ケアマネジメント</a:t>
              </a:r>
              <a:endParaRPr lang="ja-JP" altLang="en-US" sz="1000" dirty="0">
                <a:solidFill>
                  <a:prstClr val="black"/>
                </a:solidFill>
              </a:endParaRPr>
            </a:p>
          </p:txBody>
        </p:sp>
        <p:sp>
          <p:nvSpPr>
            <p:cNvPr id="64" name="円/楕円 63"/>
            <p:cNvSpPr/>
            <p:nvPr/>
          </p:nvSpPr>
          <p:spPr>
            <a:xfrm>
              <a:off x="2063233" y="5968012"/>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sp>
          <p:nvSpPr>
            <p:cNvPr id="62" name="円/楕円 61"/>
            <p:cNvSpPr/>
            <p:nvPr/>
          </p:nvSpPr>
          <p:spPr>
            <a:xfrm>
              <a:off x="2551401" y="5974688"/>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B</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66" name="円/楕円 65"/>
            <p:cNvSpPr/>
            <p:nvPr/>
          </p:nvSpPr>
          <p:spPr>
            <a:xfrm>
              <a:off x="195557" y="5776960"/>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sp>
          <p:nvSpPr>
            <p:cNvPr id="41" name="円/楕円 40"/>
            <p:cNvSpPr/>
            <p:nvPr/>
          </p:nvSpPr>
          <p:spPr>
            <a:xfrm>
              <a:off x="791209" y="5789486"/>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A</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67" name="テキスト ボックス 66"/>
            <p:cNvSpPr txBox="1"/>
            <p:nvPr/>
          </p:nvSpPr>
          <p:spPr>
            <a:xfrm>
              <a:off x="2366865" y="6711412"/>
              <a:ext cx="1054590" cy="246221"/>
            </a:xfrm>
            <a:prstGeom prst="rect">
              <a:avLst/>
            </a:prstGeom>
            <a:noFill/>
          </p:spPr>
          <p:txBody>
            <a:bodyPr wrap="none" rtlCol="0" anchor="ctr" anchorCtr="0">
              <a:spAutoFit/>
            </a:bodyPr>
            <a:lstStyle/>
            <a:p>
              <a:r>
                <a:rPr lang="ja-JP" altLang="en-US" sz="1000" dirty="0" smtClean="0">
                  <a:solidFill>
                    <a:prstClr val="black"/>
                  </a:solidFill>
                </a:rPr>
                <a:t>ケアマネジメント</a:t>
              </a:r>
              <a:endParaRPr lang="ja-JP" altLang="en-US" sz="1000" dirty="0">
                <a:solidFill>
                  <a:prstClr val="black"/>
                </a:solidFill>
              </a:endParaRPr>
            </a:p>
          </p:txBody>
        </p:sp>
        <p:sp>
          <p:nvSpPr>
            <p:cNvPr id="68" name="テキスト ボックス 67"/>
            <p:cNvSpPr txBox="1"/>
            <p:nvPr/>
          </p:nvSpPr>
          <p:spPr>
            <a:xfrm>
              <a:off x="540753" y="6507794"/>
              <a:ext cx="1054590" cy="246221"/>
            </a:xfrm>
            <a:prstGeom prst="rect">
              <a:avLst/>
            </a:prstGeom>
            <a:noFill/>
          </p:spPr>
          <p:txBody>
            <a:bodyPr wrap="none" rtlCol="0" anchor="ctr" anchorCtr="0">
              <a:spAutoFit/>
            </a:bodyPr>
            <a:lstStyle/>
            <a:p>
              <a:r>
                <a:rPr lang="ja-JP" altLang="en-US" sz="1000" dirty="0" smtClean="0">
                  <a:solidFill>
                    <a:prstClr val="black"/>
                  </a:solidFill>
                </a:rPr>
                <a:t>ケアマネジメント</a:t>
              </a:r>
              <a:endParaRPr lang="ja-JP" altLang="en-US" sz="1000" dirty="0">
                <a:solidFill>
                  <a:prstClr val="black"/>
                </a:solidFill>
              </a:endParaRPr>
            </a:p>
          </p:txBody>
        </p:sp>
        <p:sp>
          <p:nvSpPr>
            <p:cNvPr id="65" name="円/楕円 64"/>
            <p:cNvSpPr/>
            <p:nvPr/>
          </p:nvSpPr>
          <p:spPr>
            <a:xfrm>
              <a:off x="4420873" y="5720064"/>
              <a:ext cx="712412"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C</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70" name="テキスト ボックス 69"/>
            <p:cNvSpPr txBox="1"/>
            <p:nvPr/>
          </p:nvSpPr>
          <p:spPr>
            <a:xfrm>
              <a:off x="4493301" y="4476028"/>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sp>
          <p:nvSpPr>
            <p:cNvPr id="76" name="テキスト ボックス 75"/>
            <p:cNvSpPr txBox="1"/>
            <p:nvPr/>
          </p:nvSpPr>
          <p:spPr>
            <a:xfrm>
              <a:off x="3671856" y="4642380"/>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2" name="テキスト ボックス 81"/>
            <p:cNvSpPr txBox="1"/>
            <p:nvPr/>
          </p:nvSpPr>
          <p:spPr>
            <a:xfrm>
              <a:off x="2341015" y="4679821"/>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3" name="テキスト ボックス 82"/>
            <p:cNvSpPr txBox="1"/>
            <p:nvPr/>
          </p:nvSpPr>
          <p:spPr>
            <a:xfrm>
              <a:off x="1023897" y="4369596"/>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4" name="テキスト ボックス 83"/>
            <p:cNvSpPr txBox="1"/>
            <p:nvPr/>
          </p:nvSpPr>
          <p:spPr>
            <a:xfrm>
              <a:off x="3143273" y="4922514"/>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sp>
          <p:nvSpPr>
            <p:cNvPr id="85" name="テキスト ボックス 84"/>
            <p:cNvSpPr txBox="1"/>
            <p:nvPr/>
          </p:nvSpPr>
          <p:spPr>
            <a:xfrm>
              <a:off x="1574192" y="4886421"/>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pic>
          <p:nvPicPr>
            <p:cNvPr id="2"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09673" y="3609426"/>
              <a:ext cx="1649007" cy="945163"/>
            </a:xfrm>
            <a:prstGeom prst="rect">
              <a:avLst/>
            </a:prstGeom>
            <a:noFill/>
            <a:ln>
              <a:noFill/>
            </a:ln>
            <a:effectLst>
              <a:glow>
                <a:schemeClr val="accent6">
                  <a:lumMod val="60000"/>
                  <a:lumOff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テキスト ボックス 72"/>
            <p:cNvSpPr txBox="1"/>
            <p:nvPr/>
          </p:nvSpPr>
          <p:spPr>
            <a:xfrm>
              <a:off x="1909086" y="3523962"/>
              <a:ext cx="2180405" cy="276999"/>
            </a:xfrm>
            <a:prstGeom prst="rect">
              <a:avLst/>
            </a:prstGeom>
            <a:solidFill>
              <a:schemeClr val="accent6">
                <a:lumMod val="60000"/>
                <a:lumOff val="40000"/>
              </a:schemeClr>
            </a:solidFill>
            <a:ln>
              <a:solidFill>
                <a:schemeClr val="accent6">
                  <a:lumMod val="40000"/>
                  <a:lumOff val="60000"/>
                </a:schemeClr>
              </a:solidFill>
            </a:ln>
          </p:spPr>
          <p:txBody>
            <a:bodyPr wrap="none" rtlCol="0" anchor="ctr" anchorCtr="0">
              <a:spAutoFit/>
            </a:bodyPr>
            <a:lstStyle/>
            <a:p>
              <a:r>
                <a:rPr lang="ja-JP" altLang="en-US" sz="1200" dirty="0" smtClean="0">
                  <a:solidFill>
                    <a:prstClr val="black"/>
                  </a:solidFill>
                </a:rPr>
                <a:t>地域ケア会議</a:t>
              </a:r>
              <a:r>
                <a:rPr lang="ja-JP" altLang="en-US" sz="1100" dirty="0" smtClean="0">
                  <a:solidFill>
                    <a:prstClr val="black"/>
                  </a:solidFill>
                </a:rPr>
                <a:t>（個別ケース検討）</a:t>
              </a:r>
              <a:endParaRPr lang="ja-JP" altLang="en-US" sz="1100" dirty="0">
                <a:solidFill>
                  <a:prstClr val="black"/>
                </a:solidFill>
              </a:endParaRPr>
            </a:p>
          </p:txBody>
        </p:sp>
        <p:sp>
          <p:nvSpPr>
            <p:cNvPr id="74" name="円/楕円 73"/>
            <p:cNvSpPr/>
            <p:nvPr/>
          </p:nvSpPr>
          <p:spPr>
            <a:xfrm>
              <a:off x="4980265" y="5297195"/>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7" name="円/楕円 76"/>
            <p:cNvSpPr/>
            <p:nvPr/>
          </p:nvSpPr>
          <p:spPr>
            <a:xfrm>
              <a:off x="3121574" y="5492690"/>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8" name="円/楕円 77"/>
            <p:cNvSpPr/>
            <p:nvPr/>
          </p:nvSpPr>
          <p:spPr>
            <a:xfrm>
              <a:off x="50779" y="5261674"/>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9" name="フリーフォーム 78"/>
            <p:cNvSpPr/>
            <p:nvPr/>
          </p:nvSpPr>
          <p:spPr>
            <a:xfrm rot="4083370" flipH="1">
              <a:off x="4912514" y="5437852"/>
              <a:ext cx="135502" cy="301492"/>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0" name="フリーフォーム 79"/>
            <p:cNvSpPr/>
            <p:nvPr/>
          </p:nvSpPr>
          <p:spPr>
            <a:xfrm rot="3137243" flipH="1">
              <a:off x="2998887" y="5669948"/>
              <a:ext cx="176986" cy="237681"/>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フリーフォーム 80"/>
            <p:cNvSpPr/>
            <p:nvPr/>
          </p:nvSpPr>
          <p:spPr>
            <a:xfrm rot="19202224">
              <a:off x="825454" y="5562808"/>
              <a:ext cx="103374" cy="173140"/>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フリーフォーム 88"/>
            <p:cNvSpPr/>
            <p:nvPr/>
          </p:nvSpPr>
          <p:spPr>
            <a:xfrm rot="18817110">
              <a:off x="3174564" y="5283734"/>
              <a:ext cx="217256"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フリーフォーム 89"/>
            <p:cNvSpPr/>
            <p:nvPr/>
          </p:nvSpPr>
          <p:spPr>
            <a:xfrm rot="2614461">
              <a:off x="810868" y="5206633"/>
              <a:ext cx="82973"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フリーフォーム 90"/>
            <p:cNvSpPr/>
            <p:nvPr/>
          </p:nvSpPr>
          <p:spPr>
            <a:xfrm rot="18817110">
              <a:off x="5050579" y="5153877"/>
              <a:ext cx="131684"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5" name="正方形/長方形 74"/>
          <p:cNvSpPr/>
          <p:nvPr/>
        </p:nvSpPr>
        <p:spPr>
          <a:xfrm rot="5400000">
            <a:off x="-161948" y="44625"/>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964103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656552048"/>
              </p:ext>
            </p:extLst>
          </p:nvPr>
        </p:nvGraphicFramePr>
        <p:xfrm>
          <a:off x="158186" y="3356992"/>
          <a:ext cx="9616970" cy="3322320"/>
        </p:xfrm>
        <a:graphic>
          <a:graphicData uri="http://schemas.openxmlformats.org/drawingml/2006/table">
            <a:tbl>
              <a:tblPr firstRow="1" bandRow="1">
                <a:tableStyleId>{5940675A-B579-460E-94D1-54222C63F5DA}</a:tableStyleId>
              </a:tblPr>
              <a:tblGrid>
                <a:gridCol w="615970"/>
                <a:gridCol w="2808312"/>
                <a:gridCol w="2808312"/>
                <a:gridCol w="3384376"/>
              </a:tblGrid>
              <a:tr h="271751">
                <a:tc>
                  <a:txBody>
                    <a:bodyPr/>
                    <a:lstStyle/>
                    <a:p>
                      <a:pPr algn="l"/>
                      <a:endParaRPr kumimoji="1" lang="ja-JP" altLang="en-US" sz="14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開始時点</a:t>
                      </a:r>
                      <a:r>
                        <a:rPr kumimoji="1" lang="en-US" altLang="ja-JP" sz="1400" spc="0" dirty="0" smtClean="0"/>
                        <a:t>】</a:t>
                      </a:r>
                      <a:r>
                        <a:rPr kumimoji="1" lang="ja-JP" altLang="en-US" sz="1200" spc="0" dirty="0" smtClean="0"/>
                        <a:t>（</a:t>
                      </a:r>
                      <a:r>
                        <a:rPr kumimoji="1" lang="en-US" altLang="ja-JP" sz="1200" spc="0" dirty="0" smtClean="0"/>
                        <a:t>2012.10</a:t>
                      </a:r>
                      <a:r>
                        <a:rPr kumimoji="1" lang="ja-JP" altLang="en-US" sz="1200" spc="0" dirty="0" smtClean="0"/>
                        <a:t>　）</a:t>
                      </a:r>
                      <a:endParaRPr kumimoji="1" lang="en-US" altLang="ja-JP"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３か月後</a:t>
                      </a:r>
                      <a:r>
                        <a:rPr kumimoji="1" lang="en-US" altLang="ja-JP" sz="1400" spc="0" dirty="0" smtClean="0"/>
                        <a:t>】</a:t>
                      </a:r>
                      <a:r>
                        <a:rPr kumimoji="1" lang="ja-JP" altLang="en-US" sz="1200" spc="0" dirty="0" smtClean="0"/>
                        <a:t>（</a:t>
                      </a:r>
                      <a:r>
                        <a:rPr kumimoji="1" lang="en-US" altLang="ja-JP" sz="1200" spc="0" dirty="0" smtClean="0"/>
                        <a:t>2013.1</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2013.7</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33729">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（夫）腰痛で姿勢の向きを換えたり荷物を運ぶことが難しい　畑仕事を中断</a:t>
                      </a:r>
                      <a:endParaRPr kumimoji="1" lang="en-US" altLang="ja-JP" sz="1200" spc="0" dirty="0" smtClean="0">
                        <a:latin typeface="+mj-ea"/>
                        <a:ea typeface="+mj-ea"/>
                      </a:endParaRPr>
                    </a:p>
                    <a:p>
                      <a:pPr marL="95250" indent="-95250" algn="l"/>
                      <a:r>
                        <a:rPr kumimoji="1" lang="ja-JP" altLang="en-US" sz="1200" spc="0" dirty="0" smtClean="0">
                          <a:latin typeface="+mj-ea"/>
                          <a:ea typeface="+mj-ea"/>
                        </a:rPr>
                        <a:t>（妻）金銭・服薬・物品管理が難しい</a:t>
                      </a:r>
                      <a:endParaRPr kumimoji="1" lang="en-US" altLang="ja-JP" sz="1200" spc="0" dirty="0" smtClean="0">
                        <a:latin typeface="+mj-ea"/>
                        <a:ea typeface="+mj-ea"/>
                      </a:endParaRPr>
                    </a:p>
                    <a:p>
                      <a:pPr marL="95250" indent="-95250" algn="l"/>
                      <a:r>
                        <a:rPr kumimoji="1" lang="ja-JP" altLang="en-US" sz="1200" spc="0" dirty="0" smtClean="0">
                          <a:latin typeface="+mj-ea"/>
                          <a:ea typeface="+mj-ea"/>
                        </a:rPr>
                        <a:t>　家事全般に夫の助けを借りている</a:t>
                      </a:r>
                      <a:endParaRPr kumimoji="1" lang="en-US" altLang="ja-JP" sz="1200" spc="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200" spc="-150" dirty="0" smtClean="0">
                          <a:latin typeface="+mj-ea"/>
                          <a:ea typeface="+mj-ea"/>
                        </a:rPr>
                        <a:t>（夫）姿勢の向きを楽に換えられるようになった</a:t>
                      </a:r>
                      <a:endParaRPr kumimoji="1" lang="en-US" altLang="ja-JP" sz="1200" spc="-150" dirty="0" smtClean="0">
                        <a:latin typeface="+mj-ea"/>
                        <a:ea typeface="+mj-ea"/>
                      </a:endParaRPr>
                    </a:p>
                    <a:p>
                      <a:pPr algn="l"/>
                      <a:r>
                        <a:rPr kumimoji="1" lang="ja-JP" altLang="en-US" sz="1200" spc="-150" dirty="0" smtClean="0">
                          <a:latin typeface="+mj-ea"/>
                          <a:ea typeface="+mj-ea"/>
                        </a:rPr>
                        <a:t>　買物の荷物を持って歩くことができる</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（妻）手順を踏む行為（料理等）が難しくなっている</a:t>
                      </a:r>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200" spc="-150" dirty="0" smtClean="0">
                          <a:latin typeface="+mj-ea"/>
                          <a:ea typeface="+mj-ea"/>
                        </a:rPr>
                        <a:t>（夫）畑仕事を再開（クワの使用が可能になる）</a:t>
                      </a:r>
                      <a:endParaRPr kumimoji="1" lang="en-US" altLang="ja-JP" sz="1200" spc="-150" dirty="0" smtClean="0">
                        <a:latin typeface="+mj-ea"/>
                        <a:ea typeface="+mj-ea"/>
                      </a:endParaRPr>
                    </a:p>
                    <a:p>
                      <a:pPr algn="l"/>
                      <a:r>
                        <a:rPr kumimoji="1" lang="ja-JP" altLang="en-US" sz="1200" spc="-150" dirty="0" smtClean="0">
                          <a:latin typeface="+mj-ea"/>
                          <a:ea typeface="+mj-ea"/>
                        </a:rPr>
                        <a:t>（妻）夫の助けを借りながら、家事を行っている。</a:t>
                      </a:r>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44576">
                <a:tc rowSpan="2">
                  <a:txBody>
                    <a:bodyPr/>
                    <a:lstStyle/>
                    <a:p>
                      <a:pPr algn="ctr"/>
                      <a:r>
                        <a:rPr kumimoji="1" lang="ja-JP" altLang="en-US" sz="1200" b="1" spc="0" dirty="0" smtClean="0"/>
                        <a:t>地域ケア</a:t>
                      </a:r>
                      <a:endParaRPr kumimoji="1" lang="en-US" altLang="ja-JP" sz="1200" b="1" spc="0" dirty="0" smtClean="0"/>
                    </a:p>
                    <a:p>
                      <a:pPr algn="ctr"/>
                      <a:r>
                        <a:rPr kumimoji="1" lang="ja-JP" altLang="en-US" sz="1200" b="1" spc="0" dirty="0" smtClean="0"/>
                        <a:t>会議による検討</a:t>
                      </a:r>
                    </a:p>
                  </a:txBody>
                  <a:tcPr>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（夫）妻を一人にして出かけるのが心配</a:t>
                      </a:r>
                      <a:endParaRPr kumimoji="1" lang="en-US" altLang="ja-JP" sz="1200" dirty="0" smtClean="0">
                        <a:latin typeface="+mj-ea"/>
                        <a:ea typeface="+mj-ea"/>
                      </a:endParaRPr>
                    </a:p>
                    <a:p>
                      <a:pPr marL="95250" indent="-95250"/>
                      <a:r>
                        <a:rPr kumimoji="1" lang="ja-JP" altLang="en-US" sz="1200" dirty="0" smtClean="0">
                          <a:latin typeface="+mj-ea"/>
                          <a:ea typeface="+mj-ea"/>
                        </a:rPr>
                        <a:t>　ストレスと夜間不眠あり</a:t>
                      </a:r>
                      <a:endParaRPr kumimoji="1" lang="en-US" altLang="ja-JP" sz="1200" dirty="0" smtClean="0">
                        <a:latin typeface="+mj-ea"/>
                        <a:ea typeface="+mj-ea"/>
                      </a:endParaRPr>
                    </a:p>
                    <a:p>
                      <a:pPr marL="95250" indent="-95250"/>
                      <a:r>
                        <a:rPr kumimoji="1" lang="ja-JP" altLang="en-US" sz="1200" dirty="0" smtClean="0">
                          <a:latin typeface="+mj-ea"/>
                          <a:ea typeface="+mj-ea"/>
                        </a:rPr>
                        <a:t>（妻）困惑感、イライラ感が募る</a:t>
                      </a:r>
                      <a:endParaRPr kumimoji="1" lang="en-US" altLang="ja-JP" sz="1200" dirty="0" smtClean="0">
                        <a:latin typeface="+mj-ea"/>
                        <a:ea typeface="+mj-ea"/>
                      </a:endParaRPr>
                    </a:p>
                    <a:p>
                      <a:pPr marL="95250" indent="-95250" algn="ctr"/>
                      <a:r>
                        <a:rPr kumimoji="1" lang="ja-JP" altLang="en-US" sz="1200" dirty="0" smtClean="0">
                          <a:latin typeface="+mj-ea"/>
                          <a:ea typeface="+mj-ea"/>
                        </a:rPr>
                        <a:t>↓</a:t>
                      </a:r>
                      <a:endParaRPr kumimoji="1" lang="en-US" altLang="ja-JP" sz="1200" dirty="0" smtClean="0">
                        <a:latin typeface="+mj-ea"/>
                        <a:ea typeface="+mj-ea"/>
                      </a:endParaRPr>
                    </a:p>
                    <a:p>
                      <a:pPr marL="95250" indent="-95250"/>
                      <a:r>
                        <a:rPr kumimoji="1" lang="ja-JP" altLang="en-US" sz="1200" dirty="0" smtClean="0">
                          <a:latin typeface="+mj-ea"/>
                          <a:ea typeface="+mj-ea"/>
                        </a:rPr>
                        <a:t>①二人で通所事業へ　（週２回）</a:t>
                      </a:r>
                      <a:endParaRPr kumimoji="1" lang="en-US" altLang="ja-JP" sz="1200" dirty="0" smtClean="0">
                        <a:latin typeface="+mj-ea"/>
                        <a:ea typeface="+mj-ea"/>
                      </a:endParaRPr>
                    </a:p>
                    <a:p>
                      <a:pPr marL="95250" indent="-95250"/>
                      <a:r>
                        <a:rPr kumimoji="1" lang="ja-JP" altLang="en-US" sz="1200" dirty="0" smtClean="0">
                          <a:latin typeface="+mj-ea"/>
                          <a:ea typeface="+mj-ea"/>
                        </a:rPr>
                        <a:t>　互いに交流の幅を広げる</a:t>
                      </a:r>
                      <a:endParaRPr kumimoji="1" lang="en-US" altLang="ja-JP" sz="1200" dirty="0" smtClean="0">
                        <a:latin typeface="+mj-ea"/>
                        <a:ea typeface="+mj-ea"/>
                      </a:endParaRPr>
                    </a:p>
                    <a:p>
                      <a:pPr marL="95250" indent="-95250"/>
                      <a:r>
                        <a:rPr kumimoji="1" lang="ja-JP" altLang="en-US" sz="1200" dirty="0" smtClean="0">
                          <a:latin typeface="+mj-ea"/>
                          <a:ea typeface="+mj-ea"/>
                        </a:rPr>
                        <a:t>②地域包括支援センターの訪問</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（夫）通所終了</a:t>
                      </a:r>
                      <a:endParaRPr kumimoji="1" lang="en-US" altLang="ja-JP" sz="1200" dirty="0" smtClean="0">
                        <a:latin typeface="+mj-ea"/>
                        <a:ea typeface="+mj-ea"/>
                      </a:endParaRPr>
                    </a:p>
                    <a:p>
                      <a:pPr marL="95250" indent="-95250"/>
                      <a:r>
                        <a:rPr kumimoji="1" lang="ja-JP" altLang="en-US" sz="1200" dirty="0" smtClean="0">
                          <a:latin typeface="+mj-ea"/>
                          <a:ea typeface="+mj-ea"/>
                        </a:rPr>
                        <a:t>　畑仕事の再開準備（通所の仲間の応援で土を耕し、ウネを作る）</a:t>
                      </a:r>
                      <a:endParaRPr kumimoji="1" lang="en-US" altLang="ja-JP" sz="1200" dirty="0" smtClean="0">
                        <a:latin typeface="+mj-ea"/>
                        <a:ea typeface="+mj-ea"/>
                      </a:endParaRPr>
                    </a:p>
                    <a:p>
                      <a:pPr marL="177800" indent="-177800"/>
                      <a:r>
                        <a:rPr kumimoji="1" lang="ja-JP" altLang="en-US" sz="1200" dirty="0" smtClean="0">
                          <a:latin typeface="+mj-ea"/>
                          <a:ea typeface="+mj-ea"/>
                        </a:rPr>
                        <a:t>（妻）通所継続</a:t>
                      </a:r>
                      <a:endParaRPr kumimoji="1" lang="en-US" altLang="ja-JP" sz="1200" dirty="0" smtClean="0">
                        <a:latin typeface="+mj-ea"/>
                        <a:ea typeface="+mj-ea"/>
                      </a:endParaRPr>
                    </a:p>
                    <a:p>
                      <a:pPr marL="95250" indent="-95250"/>
                      <a:r>
                        <a:rPr kumimoji="1" lang="ja-JP" altLang="en-US" sz="1200" dirty="0" smtClean="0">
                          <a:latin typeface="+mj-ea"/>
                          <a:ea typeface="+mj-ea"/>
                        </a:rPr>
                        <a:t>　お茶を配る、記録をつける等の役割を増やす</a:t>
                      </a:r>
                      <a:endParaRPr kumimoji="1" lang="en-US" altLang="ja-JP" sz="1200" dirty="0" smtClean="0">
                        <a:latin typeface="+mj-ea"/>
                        <a:ea typeface="+mj-ea"/>
                      </a:endParaRPr>
                    </a:p>
                    <a:p>
                      <a:pPr marL="95250" indent="-95250"/>
                      <a:r>
                        <a:rPr kumimoji="1" lang="ja-JP" altLang="en-US" sz="1200" dirty="0" smtClean="0">
                          <a:latin typeface="+mj-ea"/>
                          <a:ea typeface="+mj-ea"/>
                        </a:rPr>
                        <a:t>①リハ職訪問（生活場面でのアドバイス）</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妻のケアマネジメント、リハ職の対応を継続</a:t>
                      </a:r>
                      <a:endParaRPr kumimoji="1" lang="en-US" altLang="ja-JP" sz="1200" dirty="0" smtClean="0">
                        <a:latin typeface="+mj-ea"/>
                        <a:ea typeface="+mj-ea"/>
                      </a:endParaRPr>
                    </a:p>
                  </a:txBody>
                  <a:tcPr anchor="ctr">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652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61683">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ＭＳ Ｐゴシック" panose="020B0600070205080204" pitchFamily="50" charset="-128"/>
                          <a:ea typeface="ＭＳ Ｐゴシック" panose="020B0600070205080204" pitchFamily="50" charset="-128"/>
                        </a:rPr>
                        <a:t>（夫）腰痛を回避する動作、筋力アップの方法をアドバイス</a:t>
                      </a:r>
                      <a:endParaRPr kumimoji="1" lang="en-US" altLang="ja-JP" sz="1200" dirty="0" smtClean="0">
                        <a:latin typeface="ＭＳ Ｐゴシック" panose="020B0600070205080204" pitchFamily="50" charset="-128"/>
                        <a:ea typeface="ＭＳ Ｐゴシック" panose="020B0600070205080204" pitchFamily="50" charset="-128"/>
                      </a:endParaRPr>
                    </a:p>
                    <a:p>
                      <a:pPr marL="95250" indent="-95250"/>
                      <a:r>
                        <a:rPr kumimoji="1" lang="ja-JP" altLang="en-US" sz="1200" dirty="0" smtClean="0">
                          <a:latin typeface="ＭＳ Ｐゴシック" panose="020B0600070205080204" pitchFamily="50" charset="-128"/>
                          <a:ea typeface="ＭＳ Ｐゴシック" panose="020B0600070205080204" pitchFamily="50" charset="-128"/>
                        </a:rPr>
                        <a:t>（妻）通所でお茶を配るなどの役割をつくり自信回復。夫へ関わり方をアドバイス</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ja-JP" altLang="en-US" sz="1200" dirty="0" smtClean="0">
                          <a:latin typeface="+mj-ea"/>
                          <a:ea typeface="+mj-ea"/>
                        </a:rPr>
                        <a:t>（夫）畑仕事に必要な動作、筋力アップの方法をアドバイス</a:t>
                      </a:r>
                      <a:endParaRPr kumimoji="1" lang="en-US" altLang="ja-JP" sz="1200" dirty="0" smtClean="0">
                        <a:latin typeface="+mj-ea"/>
                        <a:ea typeface="+mj-ea"/>
                      </a:endParaRPr>
                    </a:p>
                    <a:p>
                      <a:pPr marL="177800" indent="-177800"/>
                      <a:r>
                        <a:rPr kumimoji="1" lang="ja-JP" altLang="en-US" sz="1200" dirty="0" smtClean="0">
                          <a:latin typeface="+mj-ea"/>
                          <a:ea typeface="+mj-ea"/>
                        </a:rPr>
                        <a:t>（妻）自宅台所で、実際に料理をしながら夫に上手な指示の仕方をアドバイス</a:t>
                      </a:r>
                    </a:p>
                  </a:txBody>
                  <a:tcPr>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518628038"/>
              </p:ext>
            </p:extLst>
          </p:nvPr>
        </p:nvGraphicFramePr>
        <p:xfrm>
          <a:off x="198091" y="116632"/>
          <a:ext cx="9549196" cy="1188720"/>
        </p:xfrm>
        <a:graphic>
          <a:graphicData uri="http://schemas.openxmlformats.org/drawingml/2006/table">
            <a:tbl>
              <a:tblPr firstRow="1" bandRow="1">
                <a:tableStyleId>{E8B1032C-EA38-4F05-BA0D-38AFFFC7BED3}</a:tableStyleId>
              </a:tblPr>
              <a:tblGrid>
                <a:gridCol w="952333"/>
                <a:gridCol w="8596863"/>
              </a:tblGrid>
              <a:tr h="231918">
                <a:tc rowSpan="3">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（生駒市）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８４歳　　男性　　高齢世帯（夫）　　要支援１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r>
              <a:tr h="231918">
                <a:tc vMerge="1">
                  <a:txBody>
                    <a:bodyPr/>
                    <a:lstStyle/>
                    <a:p>
                      <a:endParaRPr kumimoji="1" lang="ja-JP" altLang="en-US"/>
                    </a:p>
                  </a:txBody>
                  <a:tcPr/>
                </a:tc>
                <a:tc>
                  <a:txBody>
                    <a:bodyPr/>
                    <a:lstStyle/>
                    <a:p>
                      <a:r>
                        <a:rPr kumimoji="1" lang="ja-JP" altLang="en-US" sz="1600" b="0" dirty="0" smtClean="0"/>
                        <a:t>８３歳　　女性　　　　　　　　（妻）　　要介護１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要介護１</a:t>
                      </a:r>
                      <a:endParaRPr kumimoji="1" lang="ja-JP" altLang="en-US" sz="1600" b="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67781">
                <a:tc vMerge="1">
                  <a:txBody>
                    <a:bodyPr/>
                    <a:lstStyle/>
                    <a:p>
                      <a:endParaRPr kumimoji="1" lang="ja-JP" altLang="en-US" dirty="0"/>
                    </a:p>
                  </a:txBody>
                  <a:tcPr/>
                </a:tc>
                <a:tc>
                  <a:txBody>
                    <a:bodyPr/>
                    <a:lstStyle/>
                    <a:p>
                      <a:pPr marL="2244725" marR="0" indent="-2244725"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夫は、脊柱管狭窄症で歩行や風呂の出入りがしづらくなった。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2244725" indent="-2244725"/>
                      <a:r>
                        <a:rPr kumimoji="1" lang="ja-JP" altLang="en-US" sz="1400" b="0" dirty="0" smtClean="0">
                          <a:latin typeface="HG丸ｺﾞｼｯｸM-PRO" panose="020F0600000000000000" pitchFamily="50" charset="-128"/>
                          <a:ea typeface="HG丸ｺﾞｼｯｸM-PRO" panose="020F0600000000000000" pitchFamily="50" charset="-128"/>
                        </a:rPr>
                        <a:t>　　　　　　　　　　　　　 妻は、物忘れが目立ち、生活管理全般が一人では難しくなった。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563724" y="5377595"/>
            <a:ext cx="3274423" cy="11911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95250" indent="-95250"/>
            <a:r>
              <a:rPr lang="ja-JP" altLang="en-US" sz="1200" dirty="0" smtClean="0">
                <a:solidFill>
                  <a:prstClr val="black"/>
                </a:solidFill>
              </a:rPr>
              <a:t>（夫）妻の様子を客観的に見られるようになり、不安が緩和。</a:t>
            </a:r>
            <a:endParaRPr lang="en-US" altLang="ja-JP" sz="1200" dirty="0" smtClean="0">
              <a:solidFill>
                <a:prstClr val="black"/>
              </a:solidFill>
            </a:endParaRPr>
          </a:p>
          <a:p>
            <a:pPr marL="95250" indent="-95250"/>
            <a:r>
              <a:rPr lang="ja-JP" altLang="en-US" sz="1200" dirty="0" smtClean="0">
                <a:solidFill>
                  <a:prstClr val="black"/>
                </a:solidFill>
              </a:rPr>
              <a:t>（妻）パワーアップ教室でボランティアとして参加。笑顔が増える。</a:t>
            </a:r>
            <a:endParaRPr lang="en-US" altLang="ja-JP" sz="1200" dirty="0" smtClean="0">
              <a:solidFill>
                <a:prstClr val="black"/>
              </a:solidFill>
            </a:endParaRPr>
          </a:p>
          <a:p>
            <a:r>
              <a:rPr lang="ja-JP" altLang="en-US" sz="1200" dirty="0" smtClean="0">
                <a:solidFill>
                  <a:prstClr val="black"/>
                </a:solidFill>
              </a:rPr>
              <a:t>夫婦</a:t>
            </a:r>
            <a:r>
              <a:rPr lang="ja-JP" altLang="en-US" sz="1200" dirty="0">
                <a:solidFill>
                  <a:prstClr val="black"/>
                </a:solidFill>
              </a:rPr>
              <a:t>ともに</a:t>
            </a:r>
            <a:r>
              <a:rPr lang="ja-JP" altLang="en-US" sz="1200" dirty="0" smtClean="0">
                <a:solidFill>
                  <a:prstClr val="black"/>
                </a:solidFill>
              </a:rPr>
              <a:t>、通所での仲間づくりを通じて、気持ちが明るくなり、活動的になっている。</a:t>
            </a:r>
            <a:endParaRPr lang="ja-JP" altLang="en-US" sz="1200" dirty="0">
              <a:solidFill>
                <a:prstClr val="black"/>
              </a:solidFill>
            </a:endParaRPr>
          </a:p>
        </p:txBody>
      </p:sp>
      <p:sp>
        <p:nvSpPr>
          <p:cNvPr id="4" name="テキスト ボックス 3"/>
          <p:cNvSpPr txBox="1"/>
          <p:nvPr/>
        </p:nvSpPr>
        <p:spPr>
          <a:xfrm>
            <a:off x="7470924" y="4741782"/>
            <a:ext cx="2367248" cy="461665"/>
          </a:xfrm>
          <a:prstGeom prst="rect">
            <a:avLst/>
          </a:prstGeom>
          <a:noFill/>
        </p:spPr>
        <p:txBody>
          <a:bodyPr wrap="square" rtlCol="0">
            <a:spAutoFit/>
          </a:bodyPr>
          <a:lstStyle/>
          <a:p>
            <a:r>
              <a:rPr lang="ja-JP" altLang="en-US" sz="1200" dirty="0" smtClean="0">
                <a:solidFill>
                  <a:prstClr val="black"/>
                </a:solidFill>
              </a:rPr>
              <a:t>夫は、日常</a:t>
            </a:r>
            <a:r>
              <a:rPr lang="ja-JP" altLang="en-US" sz="1200" dirty="0">
                <a:solidFill>
                  <a:prstClr val="black"/>
                </a:solidFill>
              </a:rPr>
              <a:t>生活が困らなく</a:t>
            </a:r>
            <a:r>
              <a:rPr lang="ja-JP" altLang="en-US" sz="1200" dirty="0" smtClean="0">
                <a:solidFill>
                  <a:prstClr val="black"/>
                </a:solidFill>
              </a:rPr>
              <a:t>なり、</a:t>
            </a:r>
            <a:r>
              <a:rPr lang="ja-JP" altLang="en-US" sz="1200" dirty="0">
                <a:solidFill>
                  <a:prstClr val="black"/>
                </a:solidFill>
              </a:rPr>
              <a:t>自ら要介護認定を更新しなかった。</a:t>
            </a:r>
          </a:p>
        </p:txBody>
      </p:sp>
      <p:sp>
        <p:nvSpPr>
          <p:cNvPr id="13" name="右矢印 12"/>
          <p:cNvSpPr/>
          <p:nvPr/>
        </p:nvSpPr>
        <p:spPr>
          <a:xfrm rot="5400000">
            <a:off x="7052303" y="4783076"/>
            <a:ext cx="425737" cy="451816"/>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6563749" y="6568733"/>
            <a:ext cx="3118161" cy="261610"/>
          </a:xfrm>
          <a:prstGeom prst="rect">
            <a:avLst/>
          </a:prstGeom>
          <a:noFill/>
        </p:spPr>
        <p:txBody>
          <a:bodyPr wrap="none" rtlCol="0" anchor="ctr" anchorCtr="0">
            <a:spAutoFit/>
          </a:bodyPr>
          <a:lstStyle/>
          <a:p>
            <a:r>
              <a:rPr lang="ja-JP" altLang="en-US" sz="1100" dirty="0" smtClean="0">
                <a:solidFill>
                  <a:prstClr val="black"/>
                </a:solidFill>
              </a:rPr>
              <a:t>事例は、本人の了解を得た上で、生駒市から提供</a:t>
            </a:r>
            <a:endParaRPr lang="ja-JP" altLang="en-US" sz="1100" dirty="0">
              <a:solidFill>
                <a:prstClr val="black"/>
              </a:solidFill>
            </a:endParaRPr>
          </a:p>
        </p:txBody>
      </p:sp>
      <p:sp>
        <p:nvSpPr>
          <p:cNvPr id="18" name="テキスト ボックス 17"/>
          <p:cNvSpPr txBox="1"/>
          <p:nvPr/>
        </p:nvSpPr>
        <p:spPr>
          <a:xfrm>
            <a:off x="6407463" y="5069819"/>
            <a:ext cx="1309344" cy="307777"/>
          </a:xfrm>
          <a:prstGeom prst="rect">
            <a:avLst/>
          </a:prstGeom>
          <a:noFill/>
        </p:spPr>
        <p:txBody>
          <a:bodyPr wrap="none" rtlCol="0">
            <a:spAutoFit/>
          </a:bodyPr>
          <a:lstStyle/>
          <a:p>
            <a:r>
              <a:rPr lang="en-US" altLang="ja-JP" sz="1400" dirty="0" smtClean="0">
                <a:solidFill>
                  <a:prstClr val="black"/>
                </a:solidFill>
              </a:rPr>
              <a:t>【</a:t>
            </a:r>
            <a:r>
              <a:rPr lang="ja-JP" altLang="en-US" sz="1400" dirty="0" smtClean="0">
                <a:solidFill>
                  <a:prstClr val="black"/>
                </a:solidFill>
              </a:rPr>
              <a:t>現在</a:t>
            </a:r>
            <a:r>
              <a:rPr lang="en-US" altLang="ja-JP" sz="1400" dirty="0" smtClean="0">
                <a:solidFill>
                  <a:prstClr val="black"/>
                </a:solidFill>
              </a:rPr>
              <a:t>】</a:t>
            </a:r>
            <a:r>
              <a:rPr lang="ja-JP" altLang="en-US" sz="1000" dirty="0" smtClean="0">
                <a:solidFill>
                  <a:prstClr val="black"/>
                </a:solidFill>
              </a:rPr>
              <a:t>（</a:t>
            </a:r>
            <a:r>
              <a:rPr lang="en-US" altLang="ja-JP" sz="1000" dirty="0" smtClean="0">
                <a:solidFill>
                  <a:prstClr val="black"/>
                </a:solidFill>
              </a:rPr>
              <a:t>2013.10</a:t>
            </a:r>
            <a:r>
              <a:rPr lang="ja-JP" altLang="en-US" sz="1000" dirty="0" smtClean="0">
                <a:solidFill>
                  <a:prstClr val="black"/>
                </a:solidFill>
              </a:rPr>
              <a:t>）</a:t>
            </a:r>
            <a:endParaRPr lang="ja-JP" altLang="en-US" sz="1000" dirty="0">
              <a:solidFill>
                <a:prstClr val="black"/>
              </a:solidFill>
            </a:endParaRPr>
          </a:p>
        </p:txBody>
      </p:sp>
      <p:pic>
        <p:nvPicPr>
          <p:cNvPr id="24" name="Picture 4" descr="C:\Users\徳久 謙太郎\Desktop\厚労省報告関連\093 (2) (1280x853).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77376" y="1498993"/>
            <a:ext cx="2438297" cy="1621902"/>
          </a:xfrm>
          <a:prstGeom prst="rect">
            <a:avLst/>
          </a:prstGeom>
          <a:noFill/>
          <a:ln>
            <a:noFill/>
          </a:ln>
          <a:effectLst>
            <a:glow rad="127000">
              <a:schemeClr val="accent1">
                <a:alpha val="70000"/>
              </a:schemeClr>
            </a:glow>
          </a:effectLst>
          <a:extLst/>
        </p:spPr>
      </p:pic>
      <p:sp>
        <p:nvSpPr>
          <p:cNvPr id="5" name="テキスト ボックス 4"/>
          <p:cNvSpPr txBox="1"/>
          <p:nvPr/>
        </p:nvSpPr>
        <p:spPr>
          <a:xfrm>
            <a:off x="677375" y="2991587"/>
            <a:ext cx="2438297"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夫婦で通所（パワーアップ教室）へ</a:t>
            </a:r>
            <a:endParaRPr lang="ja-JP" altLang="en-US" sz="1100" dirty="0">
              <a:solidFill>
                <a:prstClr val="black"/>
              </a:solidFill>
            </a:endParaRPr>
          </a:p>
        </p:txBody>
      </p:sp>
      <p:grpSp>
        <p:nvGrpSpPr>
          <p:cNvPr id="7" name="グループ化 6"/>
          <p:cNvGrpSpPr/>
          <p:nvPr/>
        </p:nvGrpSpPr>
        <p:grpSpPr>
          <a:xfrm>
            <a:off x="3471578" y="1447755"/>
            <a:ext cx="2608159" cy="1805445"/>
            <a:chOff x="3694194" y="1435268"/>
            <a:chExt cx="2608159" cy="1805445"/>
          </a:xfrm>
        </p:grpSpPr>
        <p:pic>
          <p:nvPicPr>
            <p:cNvPr id="23" name="図 22" descr="画像 002.jpg"/>
            <p:cNvPicPr>
              <a:picLocks noChangeAspect="1"/>
            </p:cNvPicPr>
            <p:nvPr/>
          </p:nvPicPr>
          <p:blipFill rotWithShape="1">
            <a:blip r:embed="rId3" cstate="email">
              <a:extLst>
                <a:ext uri="{28A0092B-C50C-407E-A947-70E740481C1C}">
                  <a14:useLocalDpi xmlns:a14="http://schemas.microsoft.com/office/drawing/2010/main"/>
                </a:ext>
              </a:extLst>
            </a:blip>
            <a:srcRect l="-4885" t="-2596" r="-4885" b="-2596"/>
            <a:stretch/>
          </p:blipFill>
          <p:spPr>
            <a:xfrm>
              <a:off x="3694194" y="1435268"/>
              <a:ext cx="2608159" cy="1666237"/>
            </a:xfrm>
            <a:prstGeom prst="rect">
              <a:avLst/>
            </a:prstGeom>
            <a:effectLst>
              <a:glow rad="127000">
                <a:schemeClr val="accent1">
                  <a:alpha val="70000"/>
                </a:schemeClr>
              </a:glow>
            </a:effectLst>
          </p:spPr>
        </p:pic>
        <p:sp>
          <p:nvSpPr>
            <p:cNvPr id="17" name="テキスト ボックス 16"/>
            <p:cNvSpPr txBox="1"/>
            <p:nvPr/>
          </p:nvSpPr>
          <p:spPr>
            <a:xfrm>
              <a:off x="3798491" y="2979103"/>
              <a:ext cx="2382880"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夫が上手に見守りながら妻が料理</a:t>
              </a:r>
              <a:endParaRPr lang="ja-JP" altLang="en-US" sz="1100" dirty="0">
                <a:solidFill>
                  <a:prstClr val="black"/>
                </a:solidFill>
              </a:endParaRPr>
            </a:p>
          </p:txBody>
        </p:sp>
      </p:grpSp>
      <p:sp>
        <p:nvSpPr>
          <p:cNvPr id="10" name="右矢印 9"/>
          <p:cNvSpPr/>
          <p:nvPr/>
        </p:nvSpPr>
        <p:spPr>
          <a:xfrm>
            <a:off x="3115697" y="2255100"/>
            <a:ext cx="655502"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6455735" y="1447755"/>
            <a:ext cx="3228416" cy="1805445"/>
            <a:chOff x="6469408" y="1643962"/>
            <a:chExt cx="3228416" cy="1805445"/>
          </a:xfrm>
        </p:grpSpPr>
        <p:pic>
          <p:nvPicPr>
            <p:cNvPr id="2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6692" y="1643962"/>
              <a:ext cx="2424765" cy="1523662"/>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469408" y="3187797"/>
              <a:ext cx="3228416"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夫は畑仕事を再開、妻は通所で記録係のボランティア</a:t>
              </a:r>
              <a:endParaRPr lang="ja-JP" altLang="en-US" sz="1100" dirty="0">
                <a:solidFill>
                  <a:prstClr val="black"/>
                </a:solidFill>
              </a:endParaRPr>
            </a:p>
          </p:txBody>
        </p:sp>
      </p:grpSp>
      <p:sp>
        <p:nvSpPr>
          <p:cNvPr id="22" name="右矢印 21"/>
          <p:cNvSpPr/>
          <p:nvPr/>
        </p:nvSpPr>
        <p:spPr>
          <a:xfrm>
            <a:off x="5849688" y="2236647"/>
            <a:ext cx="655502"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392809" y="1589129"/>
            <a:ext cx="1282939" cy="1331941"/>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rot="5400000">
            <a:off x="-161948" y="659735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9275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右矢印 59"/>
          <p:cNvSpPr/>
          <p:nvPr/>
        </p:nvSpPr>
        <p:spPr>
          <a:xfrm>
            <a:off x="6739068" y="2103166"/>
            <a:ext cx="2032154" cy="588489"/>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正方形/長方形 75"/>
          <p:cNvSpPr/>
          <p:nvPr/>
        </p:nvSpPr>
        <p:spPr>
          <a:xfrm>
            <a:off x="2043003" y="1926352"/>
            <a:ext cx="2736304" cy="642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5" name="正方形/長方形 74"/>
          <p:cNvSpPr/>
          <p:nvPr/>
        </p:nvSpPr>
        <p:spPr>
          <a:xfrm>
            <a:off x="1136030" y="2557083"/>
            <a:ext cx="2478630" cy="642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6" name="正方形/長方形 85"/>
          <p:cNvSpPr/>
          <p:nvPr/>
        </p:nvSpPr>
        <p:spPr>
          <a:xfrm>
            <a:off x="3330072" y="1920812"/>
            <a:ext cx="3424874" cy="1255508"/>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ホームベース 21"/>
          <p:cNvSpPr/>
          <p:nvPr/>
        </p:nvSpPr>
        <p:spPr>
          <a:xfrm>
            <a:off x="506278" y="4285186"/>
            <a:ext cx="8278411" cy="288213"/>
          </a:xfrm>
          <a:prstGeom prst="homePlate">
            <a:avLst/>
          </a:prstGeom>
          <a:solidFill>
            <a:schemeClr val="accent2">
              <a:lumMod val="40000"/>
              <a:lumOff val="60000"/>
              <a:alpha val="5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pc="800" dirty="0" smtClean="0">
                <a:solidFill>
                  <a:prstClr val="black"/>
                </a:solidFill>
              </a:rPr>
              <a:t>時間軸</a:t>
            </a:r>
            <a:endParaRPr lang="ja-JP" altLang="en-US" spc="800" dirty="0">
              <a:solidFill>
                <a:prstClr val="black"/>
              </a:solidFill>
            </a:endParaRPr>
          </a:p>
        </p:txBody>
      </p:sp>
      <p:sp>
        <p:nvSpPr>
          <p:cNvPr id="43" name="正方形/長方形 42"/>
          <p:cNvSpPr/>
          <p:nvPr/>
        </p:nvSpPr>
        <p:spPr>
          <a:xfrm>
            <a:off x="1145876" y="2564528"/>
            <a:ext cx="2197653" cy="61622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26" name="テキスト ボックス 25"/>
          <p:cNvSpPr txBox="1"/>
          <p:nvPr/>
        </p:nvSpPr>
        <p:spPr>
          <a:xfrm>
            <a:off x="1547033" y="5859594"/>
            <a:ext cx="1491998" cy="523220"/>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脳卒中・骨折など</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（脳卒中モデル）</a:t>
            </a:r>
            <a:endParaRPr lang="ja-JP" altLang="en-US" sz="1400" dirty="0">
              <a:solidFill>
                <a:prstClr val="black"/>
              </a:solidFill>
              <a:latin typeface="Calibri"/>
              <a:ea typeface="ＭＳ Ｐゴシック"/>
            </a:endParaRPr>
          </a:p>
        </p:txBody>
      </p:sp>
      <p:sp>
        <p:nvSpPr>
          <p:cNvPr id="27" name="テキスト ボックス 26"/>
          <p:cNvSpPr txBox="1"/>
          <p:nvPr/>
        </p:nvSpPr>
        <p:spPr>
          <a:xfrm>
            <a:off x="4697692" y="5710450"/>
            <a:ext cx="2672844" cy="307777"/>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虚弱高齢者（廃用症候群モデル）</a:t>
            </a:r>
            <a:endParaRPr lang="ja-JP" altLang="en-US" sz="1400" dirty="0">
              <a:solidFill>
                <a:prstClr val="black"/>
              </a:solidFill>
              <a:latin typeface="Calibri"/>
              <a:ea typeface="ＭＳ Ｐゴシック"/>
            </a:endParaRPr>
          </a:p>
        </p:txBody>
      </p:sp>
      <p:sp>
        <p:nvSpPr>
          <p:cNvPr id="28" name="テキスト ボックス 27"/>
          <p:cNvSpPr txBox="1"/>
          <p:nvPr/>
        </p:nvSpPr>
        <p:spPr>
          <a:xfrm>
            <a:off x="5450862" y="5084935"/>
            <a:ext cx="923207" cy="307777"/>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閉じこもり</a:t>
            </a:r>
            <a:endParaRPr lang="ja-JP" altLang="en-US" sz="1400" dirty="0">
              <a:solidFill>
                <a:prstClr val="black"/>
              </a:solidFill>
              <a:latin typeface="Calibri"/>
              <a:ea typeface="ＭＳ Ｐゴシック"/>
            </a:endParaRPr>
          </a:p>
        </p:txBody>
      </p:sp>
      <p:sp>
        <p:nvSpPr>
          <p:cNvPr id="29" name="フリーフォーム 28"/>
          <p:cNvSpPr/>
          <p:nvPr/>
        </p:nvSpPr>
        <p:spPr>
          <a:xfrm>
            <a:off x="872535" y="4149087"/>
            <a:ext cx="49505" cy="2281575"/>
          </a:xfrm>
          <a:custGeom>
            <a:avLst/>
            <a:gdLst>
              <a:gd name="connsiteX0" fmla="*/ 23751 w 23751"/>
              <a:gd name="connsiteY0" fmla="*/ 0 h 2137559"/>
              <a:gd name="connsiteX1" fmla="*/ 0 w 23751"/>
              <a:gd name="connsiteY1" fmla="*/ 2137559 h 2137559"/>
            </a:gdLst>
            <a:ahLst/>
            <a:cxnLst>
              <a:cxn ang="0">
                <a:pos x="connsiteX0" y="connsiteY0"/>
              </a:cxn>
              <a:cxn ang="0">
                <a:pos x="connsiteX1" y="connsiteY1"/>
              </a:cxn>
            </a:cxnLst>
            <a:rect l="l" t="t" r="r" b="b"/>
            <a:pathLst>
              <a:path w="23751" h="2137559">
                <a:moveTo>
                  <a:pt x="23751" y="0"/>
                </a:moveTo>
                <a:lnTo>
                  <a:pt x="0" y="2137559"/>
                </a:lnTo>
              </a:path>
            </a:pathLst>
          </a:custGeom>
          <a:ln w="158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28" name="Picture 4"/>
          <p:cNvPicPr>
            <a:picLocks noChangeAspect="1" noChangeArrowheads="1"/>
          </p:cNvPicPr>
          <p:nvPr/>
        </p:nvPicPr>
        <p:blipFill>
          <a:blip r:embed="rId2" cstate="print"/>
          <a:srcRect/>
          <a:stretch>
            <a:fillRect/>
          </a:stretch>
        </p:blipFill>
        <p:spPr bwMode="auto">
          <a:xfrm>
            <a:off x="972910" y="5750585"/>
            <a:ext cx="545798" cy="55446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7601639" y="5829612"/>
            <a:ext cx="701740" cy="6034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7991501" y="5158948"/>
            <a:ext cx="467827" cy="602964"/>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6432096" y="5135226"/>
            <a:ext cx="311885" cy="51436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4833123" y="5121025"/>
            <a:ext cx="389856" cy="511483"/>
          </a:xfrm>
          <a:prstGeom prst="rect">
            <a:avLst/>
          </a:prstGeom>
          <a:noFill/>
          <a:ln w="9525">
            <a:noFill/>
            <a:miter lim="800000"/>
            <a:headEnd/>
            <a:tailEnd/>
          </a:ln>
          <a:effectLst/>
        </p:spPr>
      </p:pic>
      <p:sp>
        <p:nvSpPr>
          <p:cNvPr id="15" name="フリーフォーム 14"/>
          <p:cNvSpPr/>
          <p:nvPr/>
        </p:nvSpPr>
        <p:spPr>
          <a:xfrm>
            <a:off x="4134330" y="5733661"/>
            <a:ext cx="4636911" cy="45719"/>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35" name="Picture 11"/>
          <p:cNvPicPr>
            <a:picLocks noChangeAspect="1" noChangeArrowheads="1"/>
          </p:cNvPicPr>
          <p:nvPr/>
        </p:nvPicPr>
        <p:blipFill>
          <a:blip r:embed="rId7" cstate="print"/>
          <a:srcRect/>
          <a:stretch>
            <a:fillRect/>
          </a:stretch>
        </p:blipFill>
        <p:spPr bwMode="auto">
          <a:xfrm>
            <a:off x="4134175" y="5813653"/>
            <a:ext cx="389856" cy="503802"/>
          </a:xfrm>
          <a:prstGeom prst="rect">
            <a:avLst/>
          </a:prstGeom>
          <a:noFill/>
          <a:ln w="9525">
            <a:noFill/>
            <a:miter lim="800000"/>
            <a:headEnd/>
            <a:tailEnd/>
          </a:ln>
          <a:effectLst/>
        </p:spPr>
      </p:pic>
      <p:sp>
        <p:nvSpPr>
          <p:cNvPr id="14" name="フリーフォーム 13"/>
          <p:cNvSpPr/>
          <p:nvPr/>
        </p:nvSpPr>
        <p:spPr>
          <a:xfrm>
            <a:off x="896286" y="6418113"/>
            <a:ext cx="2267239" cy="131881"/>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FF0000"/>
            </a:solidFill>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dirty="0">
              <a:solidFill>
                <a:prstClr val="black"/>
              </a:solidFill>
            </a:endParaRPr>
          </a:p>
        </p:txBody>
      </p:sp>
      <p:pic>
        <p:nvPicPr>
          <p:cNvPr id="1037" name="Picture 13"/>
          <p:cNvPicPr>
            <a:picLocks noChangeAspect="1" noChangeArrowheads="1"/>
          </p:cNvPicPr>
          <p:nvPr/>
        </p:nvPicPr>
        <p:blipFill>
          <a:blip r:embed="rId8" cstate="print"/>
          <a:srcRect/>
          <a:stretch>
            <a:fillRect/>
          </a:stretch>
        </p:blipFill>
        <p:spPr bwMode="auto">
          <a:xfrm>
            <a:off x="5559291" y="4581507"/>
            <a:ext cx="562541" cy="47622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9" cstate="print"/>
          <a:srcRect/>
          <a:stretch>
            <a:fillRect/>
          </a:stretch>
        </p:blipFill>
        <p:spPr bwMode="auto">
          <a:xfrm>
            <a:off x="6666015" y="4581507"/>
            <a:ext cx="623769" cy="442959"/>
          </a:xfrm>
          <a:prstGeom prst="rect">
            <a:avLst/>
          </a:prstGeom>
          <a:noFill/>
          <a:ln w="9525">
            <a:noFill/>
            <a:miter lim="800000"/>
            <a:headEnd/>
            <a:tailEnd/>
          </a:ln>
          <a:effectLst/>
        </p:spPr>
      </p:pic>
      <p:sp>
        <p:nvSpPr>
          <p:cNvPr id="44" name="テキスト ボックス 43"/>
          <p:cNvSpPr txBox="1"/>
          <p:nvPr/>
        </p:nvSpPr>
        <p:spPr>
          <a:xfrm>
            <a:off x="429512" y="5013252"/>
            <a:ext cx="430887" cy="913070"/>
          </a:xfrm>
          <a:prstGeom prst="rect">
            <a:avLst/>
          </a:prstGeom>
          <a:noFill/>
        </p:spPr>
        <p:txBody>
          <a:bodyPr vert="eaVert" wrap="none" rtlCol="0" anchor="ctr" anchorCtr="1">
            <a:spAutoFit/>
          </a:bodyPr>
          <a:lstStyle/>
          <a:p>
            <a:pPr fontAlgn="auto">
              <a:spcBef>
                <a:spcPts val="0"/>
              </a:spcBef>
              <a:spcAft>
                <a:spcPts val="0"/>
              </a:spcAft>
            </a:pPr>
            <a:r>
              <a:rPr lang="ja-JP" altLang="en-US" sz="1600" dirty="0" smtClean="0">
                <a:solidFill>
                  <a:prstClr val="black"/>
                </a:solidFill>
                <a:latin typeface="Calibri"/>
                <a:ea typeface="ＭＳ Ｐゴシック"/>
              </a:rPr>
              <a:t>対象者例</a:t>
            </a:r>
            <a:endParaRPr lang="ja-JP" altLang="en-US" sz="1600" dirty="0">
              <a:solidFill>
                <a:prstClr val="black"/>
              </a:solidFill>
              <a:latin typeface="Calibri"/>
              <a:ea typeface="ＭＳ Ｐゴシック"/>
            </a:endParaRPr>
          </a:p>
        </p:txBody>
      </p:sp>
      <p:sp>
        <p:nvSpPr>
          <p:cNvPr id="30" name="フリーフォーム 29"/>
          <p:cNvSpPr/>
          <p:nvPr/>
        </p:nvSpPr>
        <p:spPr>
          <a:xfrm flipV="1">
            <a:off x="3298348" y="6305046"/>
            <a:ext cx="5413208" cy="100703"/>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39" name="Picture 15"/>
          <p:cNvPicPr>
            <a:picLocks noChangeAspect="1" noChangeArrowheads="1"/>
          </p:cNvPicPr>
          <p:nvPr/>
        </p:nvPicPr>
        <p:blipFill>
          <a:blip r:embed="rId10" cstate="print"/>
          <a:srcRect/>
          <a:stretch>
            <a:fillRect/>
          </a:stretch>
        </p:blipFill>
        <p:spPr bwMode="auto">
          <a:xfrm>
            <a:off x="8009788" y="4620818"/>
            <a:ext cx="701740" cy="372314"/>
          </a:xfrm>
          <a:prstGeom prst="rect">
            <a:avLst/>
          </a:prstGeom>
          <a:noFill/>
          <a:ln w="9525">
            <a:noFill/>
            <a:miter lim="800000"/>
            <a:headEnd/>
            <a:tailEnd/>
          </a:ln>
          <a:effectLst/>
        </p:spPr>
      </p:pic>
      <p:sp>
        <p:nvSpPr>
          <p:cNvPr id="34" name="正方形/長方形 33"/>
          <p:cNvSpPr/>
          <p:nvPr/>
        </p:nvSpPr>
        <p:spPr>
          <a:xfrm>
            <a:off x="0" y="0"/>
            <a:ext cx="990123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fontAlgn="auto">
              <a:spcBef>
                <a:spcPts val="0"/>
              </a:spcBef>
              <a:spcAft>
                <a:spcPts val="0"/>
              </a:spcAft>
              <a:defRPr/>
            </a:pPr>
            <a:r>
              <a:rPr lang="ja-JP" altLang="en-US" sz="2400" b="1" dirty="0" smtClean="0">
                <a:solidFill>
                  <a:prstClr val="black"/>
                </a:solidFill>
                <a:latin typeface="HG丸ｺﾞｼｯｸM-PRO" pitchFamily="50" charset="-128"/>
                <a:ea typeface="HG丸ｺﾞｼｯｸM-PRO" pitchFamily="50" charset="-128"/>
              </a:rPr>
              <a:t>高齢者リハビリテーションのイメージ</a:t>
            </a:r>
          </a:p>
        </p:txBody>
      </p:sp>
      <p:sp>
        <p:nvSpPr>
          <p:cNvPr id="5" name="正方形/長方形 4"/>
          <p:cNvSpPr/>
          <p:nvPr/>
        </p:nvSpPr>
        <p:spPr>
          <a:xfrm>
            <a:off x="914484" y="3191991"/>
            <a:ext cx="4308523" cy="1064206"/>
          </a:xfrm>
          <a:prstGeom prst="rect">
            <a:avLst/>
          </a:prstGeom>
          <a:solidFill>
            <a:srgbClr val="FF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正方形/長方形 7"/>
          <p:cNvSpPr/>
          <p:nvPr/>
        </p:nvSpPr>
        <p:spPr>
          <a:xfrm>
            <a:off x="1064076" y="2761124"/>
            <a:ext cx="3944380" cy="461665"/>
          </a:xfrm>
          <a:prstGeom prst="rect">
            <a:avLst/>
          </a:prstGeom>
        </p:spPr>
        <p:txBody>
          <a:bodyPr wrap="square">
            <a:spAutoFit/>
          </a:bodyPr>
          <a:lstStyle/>
          <a:p>
            <a:pPr fontAlgn="auto">
              <a:spcBef>
                <a:spcPts val="0"/>
              </a:spcBef>
              <a:spcAft>
                <a:spcPts val="0"/>
              </a:spcAft>
            </a:pPr>
            <a:r>
              <a:rPr lang="ja-JP" altLang="en-US" sz="1200" dirty="0" smtClean="0">
                <a:solidFill>
                  <a:prstClr val="black"/>
                </a:solidFill>
                <a:latin typeface="Calibri"/>
                <a:ea typeface="ＭＳ Ｐゴシック"/>
              </a:rPr>
              <a:t>食事・排泄・着替え・入浴等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が</a:t>
            </a:r>
            <a:r>
              <a:rPr lang="ja-JP" altLang="en-US" sz="1200" dirty="0">
                <a:solidFill>
                  <a:prstClr val="black"/>
                </a:solidFill>
                <a:latin typeface="Calibri"/>
                <a:ea typeface="ＭＳ Ｐゴシック"/>
              </a:rPr>
              <a:t>できるよう</a:t>
            </a:r>
            <a:r>
              <a:rPr lang="ja-JP" altLang="en-US" sz="1200" dirty="0" smtClean="0">
                <a:solidFill>
                  <a:prstClr val="black"/>
                </a:solidFill>
                <a:latin typeface="Calibri"/>
                <a:ea typeface="ＭＳ Ｐゴシック"/>
              </a:rPr>
              <a:t>に、意欲への働きかけと環境調整をする</a:t>
            </a:r>
            <a:endParaRPr lang="ja-JP" altLang="en-US" sz="1200" dirty="0">
              <a:solidFill>
                <a:prstClr val="black"/>
              </a:solidFill>
              <a:latin typeface="Calibri"/>
              <a:ea typeface="ＭＳ Ｐゴシック"/>
            </a:endParaRPr>
          </a:p>
        </p:txBody>
      </p:sp>
      <p:sp>
        <p:nvSpPr>
          <p:cNvPr id="35" name="テキスト ボックス 34"/>
          <p:cNvSpPr txBox="1"/>
          <p:nvPr/>
        </p:nvSpPr>
        <p:spPr>
          <a:xfrm>
            <a:off x="822674" y="6488668"/>
            <a:ext cx="2254662" cy="369332"/>
          </a:xfrm>
          <a:prstGeom prst="rect">
            <a:avLst/>
          </a:prstGeom>
          <a:no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　</a:t>
            </a:r>
            <a:r>
              <a:rPr lang="ja-JP" altLang="en-US" b="1" dirty="0" smtClean="0">
                <a:solidFill>
                  <a:srgbClr val="FF0000"/>
                </a:solidFill>
                <a:latin typeface="Calibri"/>
                <a:ea typeface="ＭＳ Ｐゴシック"/>
              </a:rPr>
              <a:t>急性期・回復期リハ</a:t>
            </a:r>
            <a:endParaRPr lang="ja-JP" altLang="en-US" b="1" dirty="0">
              <a:solidFill>
                <a:prstClr val="black"/>
              </a:solidFill>
              <a:latin typeface="Calibri"/>
              <a:ea typeface="ＭＳ Ｐゴシック"/>
            </a:endParaRPr>
          </a:p>
        </p:txBody>
      </p:sp>
      <p:sp>
        <p:nvSpPr>
          <p:cNvPr id="36" name="正方形/長方形 35"/>
          <p:cNvSpPr/>
          <p:nvPr/>
        </p:nvSpPr>
        <p:spPr>
          <a:xfrm>
            <a:off x="5022638" y="6488668"/>
            <a:ext cx="1286913" cy="369332"/>
          </a:xfrm>
          <a:prstGeom prst="rect">
            <a:avLst/>
          </a:prstGeom>
        </p:spPr>
        <p:txBody>
          <a:bodyPr wrap="none">
            <a:spAutoFit/>
          </a:bodyPr>
          <a:lstStyle/>
          <a:p>
            <a:pPr fontAlgn="auto">
              <a:spcBef>
                <a:spcPts val="0"/>
              </a:spcBef>
              <a:spcAft>
                <a:spcPts val="0"/>
              </a:spcAft>
            </a:pPr>
            <a:r>
              <a:rPr lang="ja-JP" altLang="en-US" b="1" dirty="0" smtClean="0">
                <a:solidFill>
                  <a:srgbClr val="339966"/>
                </a:solidFill>
                <a:latin typeface="Calibri"/>
                <a:ea typeface="ＭＳ Ｐゴシック"/>
              </a:rPr>
              <a:t>生活期リハ</a:t>
            </a:r>
            <a:endParaRPr lang="ja-JP" altLang="en-US" b="1" dirty="0">
              <a:solidFill>
                <a:prstClr val="black"/>
              </a:solidFill>
              <a:latin typeface="Calibri"/>
              <a:ea typeface="ＭＳ Ｐゴシック"/>
            </a:endParaRPr>
          </a:p>
        </p:txBody>
      </p:sp>
      <p:sp>
        <p:nvSpPr>
          <p:cNvPr id="59" name="正方形/長方形 58"/>
          <p:cNvSpPr/>
          <p:nvPr/>
        </p:nvSpPr>
        <p:spPr>
          <a:xfrm>
            <a:off x="3330061" y="3199439"/>
            <a:ext cx="1872532" cy="974394"/>
          </a:xfrm>
          <a:prstGeom prst="rect">
            <a:avLst/>
          </a:prstGeom>
          <a:solidFill>
            <a:srgbClr val="99FF99"/>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テキスト ボックス 3"/>
          <p:cNvSpPr txBox="1"/>
          <p:nvPr/>
        </p:nvSpPr>
        <p:spPr>
          <a:xfrm>
            <a:off x="1064073" y="2574868"/>
            <a:ext cx="2240242"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a:t>
            </a:r>
            <a:r>
              <a:rPr lang="en-US" altLang="ja-JP" sz="1400" b="1" dirty="0" smtClean="0">
                <a:solidFill>
                  <a:prstClr val="black"/>
                </a:solidFill>
                <a:latin typeface="Calibri"/>
                <a:ea typeface="ＭＳ Ｐゴシック"/>
              </a:rPr>
              <a:t>ADL</a:t>
            </a:r>
            <a:r>
              <a:rPr lang="ja-JP" altLang="en-US" sz="1400" b="1" dirty="0" smtClean="0">
                <a:solidFill>
                  <a:prstClr val="black"/>
                </a:solidFill>
                <a:latin typeface="Calibri"/>
                <a:ea typeface="ＭＳ Ｐゴシック"/>
              </a:rPr>
              <a:t>向上への働きかけ＞</a:t>
            </a:r>
            <a:endParaRPr lang="ja-JP" altLang="en-US" sz="1400" b="1" dirty="0">
              <a:solidFill>
                <a:prstClr val="black"/>
              </a:solidFill>
              <a:latin typeface="Calibri"/>
              <a:ea typeface="ＭＳ Ｐゴシック"/>
            </a:endParaRPr>
          </a:p>
        </p:txBody>
      </p:sp>
      <p:sp>
        <p:nvSpPr>
          <p:cNvPr id="52" name="角丸四角形 51"/>
          <p:cNvSpPr/>
          <p:nvPr/>
        </p:nvSpPr>
        <p:spPr>
          <a:xfrm>
            <a:off x="4524050" y="2783404"/>
            <a:ext cx="2242005"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ja-JP" altLang="en-US" b="1" dirty="0" smtClean="0">
                <a:solidFill>
                  <a:prstClr val="black"/>
                </a:solidFill>
              </a:rPr>
              <a:t>活動へのアプローチ</a:t>
            </a:r>
            <a:endParaRPr lang="ja-JP" altLang="en-US" b="1" dirty="0">
              <a:solidFill>
                <a:prstClr val="black"/>
              </a:solidFill>
            </a:endParaRPr>
          </a:p>
        </p:txBody>
      </p:sp>
      <p:sp>
        <p:nvSpPr>
          <p:cNvPr id="73" name="正方形/長方形 72"/>
          <p:cNvSpPr/>
          <p:nvPr/>
        </p:nvSpPr>
        <p:spPr>
          <a:xfrm>
            <a:off x="2054200" y="1939324"/>
            <a:ext cx="1289351" cy="63546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55" name="テキスト ボックス 54"/>
          <p:cNvSpPr txBox="1"/>
          <p:nvPr/>
        </p:nvSpPr>
        <p:spPr>
          <a:xfrm>
            <a:off x="1999726" y="1900560"/>
            <a:ext cx="2288308"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a:t>
            </a:r>
            <a:r>
              <a:rPr lang="en-US" altLang="ja-JP" sz="1400" b="1" dirty="0" smtClean="0">
                <a:solidFill>
                  <a:prstClr val="black"/>
                </a:solidFill>
                <a:latin typeface="Calibri"/>
                <a:ea typeface="ＭＳ Ｐゴシック"/>
              </a:rPr>
              <a:t>IADL</a:t>
            </a:r>
            <a:r>
              <a:rPr lang="ja-JP" altLang="en-US" sz="1400" b="1" dirty="0" smtClean="0">
                <a:solidFill>
                  <a:prstClr val="black"/>
                </a:solidFill>
                <a:latin typeface="Calibri"/>
                <a:ea typeface="ＭＳ Ｐゴシック"/>
              </a:rPr>
              <a:t>向上への働きかけ＞</a:t>
            </a:r>
            <a:endParaRPr lang="ja-JP" altLang="en-US" sz="1400" b="1" dirty="0">
              <a:solidFill>
                <a:prstClr val="black"/>
              </a:solidFill>
              <a:latin typeface="Calibri"/>
              <a:ea typeface="ＭＳ Ｐゴシック"/>
            </a:endParaRPr>
          </a:p>
        </p:txBody>
      </p:sp>
      <p:sp>
        <p:nvSpPr>
          <p:cNvPr id="46" name="正方形/長方形 45"/>
          <p:cNvSpPr/>
          <p:nvPr/>
        </p:nvSpPr>
        <p:spPr>
          <a:xfrm>
            <a:off x="1927741" y="2103166"/>
            <a:ext cx="5291368" cy="461665"/>
          </a:xfrm>
          <a:prstGeom prst="rect">
            <a:avLst/>
          </a:prstGeom>
        </p:spPr>
        <p:txBody>
          <a:bodyPr wrap="square">
            <a:spAutoFit/>
          </a:bodyPr>
          <a:lstStyle/>
          <a:p>
            <a:pPr fontAlgn="auto">
              <a:spcBef>
                <a:spcPts val="0"/>
              </a:spcBef>
              <a:spcAft>
                <a:spcPts val="0"/>
              </a:spcAft>
            </a:pP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掃除・洗濯・料理・外出等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　ができるよう</a:t>
            </a:r>
            <a:r>
              <a:rPr lang="ja-JP" altLang="en-US" sz="1200" dirty="0">
                <a:solidFill>
                  <a:prstClr val="black"/>
                </a:solidFill>
                <a:latin typeface="Calibri"/>
                <a:ea typeface="ＭＳ Ｐゴシック"/>
              </a:rPr>
              <a:t>に、意欲への働きかけと環境調整をする</a:t>
            </a:r>
          </a:p>
        </p:txBody>
      </p:sp>
      <p:cxnSp>
        <p:nvCxnSpPr>
          <p:cNvPr id="19" name="直線コネクタ 18"/>
          <p:cNvCxnSpPr/>
          <p:nvPr/>
        </p:nvCxnSpPr>
        <p:spPr>
          <a:xfrm>
            <a:off x="6754804" y="1900559"/>
            <a:ext cx="15820" cy="1229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878364" y="3407130"/>
            <a:ext cx="4605681" cy="461665"/>
          </a:xfrm>
          <a:prstGeom prst="rect">
            <a:avLst/>
          </a:prstGeom>
        </p:spPr>
        <p:txBody>
          <a:bodyPr wrap="square">
            <a:spAutoFit/>
          </a:bodyPr>
          <a:lstStyle/>
          <a:p>
            <a:pPr fontAlgn="auto">
              <a:spcBef>
                <a:spcPts val="0"/>
              </a:spcBef>
              <a:spcAft>
                <a:spcPts val="0"/>
              </a:spcAft>
            </a:pPr>
            <a:r>
              <a:rPr lang="ja-JP" altLang="en-US" sz="1200" dirty="0" smtClean="0">
                <a:solidFill>
                  <a:prstClr val="black"/>
                </a:solidFill>
                <a:latin typeface="Calibri"/>
                <a:ea typeface="ＭＳ Ｐゴシック"/>
              </a:rPr>
              <a:t>座る</a:t>
            </a:r>
            <a:r>
              <a:rPr lang="ja-JP" altLang="en-US" sz="1200" dirty="0">
                <a:solidFill>
                  <a:prstClr val="black"/>
                </a:solidFill>
                <a:latin typeface="Calibri"/>
                <a:ea typeface="ＭＳ Ｐゴシック"/>
              </a:rPr>
              <a:t>・</a:t>
            </a:r>
            <a:r>
              <a:rPr lang="ja-JP" altLang="en-US" sz="1200" dirty="0" smtClean="0">
                <a:solidFill>
                  <a:prstClr val="black"/>
                </a:solidFill>
                <a:latin typeface="Calibri"/>
                <a:ea typeface="ＭＳ Ｐゴシック"/>
              </a:rPr>
              <a:t>立つ・歩く等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ができるように、訓練をする</a:t>
            </a:r>
            <a:endParaRPr lang="ja-JP" altLang="en-US" sz="1200" dirty="0">
              <a:solidFill>
                <a:prstClr val="black"/>
              </a:solidFill>
              <a:latin typeface="Calibri"/>
              <a:ea typeface="ＭＳ Ｐゴシック"/>
            </a:endParaRPr>
          </a:p>
        </p:txBody>
      </p:sp>
      <p:sp>
        <p:nvSpPr>
          <p:cNvPr id="88" name="テキスト ボックス 87"/>
          <p:cNvSpPr txBox="1"/>
          <p:nvPr/>
        </p:nvSpPr>
        <p:spPr>
          <a:xfrm>
            <a:off x="923517" y="3216392"/>
            <a:ext cx="1620178"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＜機能回復訓練＞</a:t>
            </a:r>
            <a:endParaRPr lang="ja-JP" altLang="en-US" sz="1400" b="1" dirty="0">
              <a:solidFill>
                <a:prstClr val="black"/>
              </a:solidFill>
              <a:latin typeface="Calibri"/>
              <a:ea typeface="ＭＳ Ｐゴシック"/>
            </a:endParaRPr>
          </a:p>
        </p:txBody>
      </p:sp>
      <p:grpSp>
        <p:nvGrpSpPr>
          <p:cNvPr id="7" name="グループ化 6"/>
          <p:cNvGrpSpPr/>
          <p:nvPr/>
        </p:nvGrpSpPr>
        <p:grpSpPr>
          <a:xfrm>
            <a:off x="2896000" y="729560"/>
            <a:ext cx="5663719" cy="1193649"/>
            <a:chOff x="2662721" y="696896"/>
            <a:chExt cx="5636413" cy="1193649"/>
          </a:xfrm>
        </p:grpSpPr>
        <p:sp>
          <p:nvSpPr>
            <p:cNvPr id="47" name="正方形/長方形 46"/>
            <p:cNvSpPr/>
            <p:nvPr/>
          </p:nvSpPr>
          <p:spPr>
            <a:xfrm>
              <a:off x="2686252" y="696896"/>
              <a:ext cx="5414145" cy="1193649"/>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8" name="正方形/長方形 47"/>
            <p:cNvSpPr/>
            <p:nvPr/>
          </p:nvSpPr>
          <p:spPr>
            <a:xfrm>
              <a:off x="3087804" y="705244"/>
              <a:ext cx="5000833" cy="1162655"/>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6" name="正方形/長方形 65"/>
            <p:cNvSpPr/>
            <p:nvPr/>
          </p:nvSpPr>
          <p:spPr>
            <a:xfrm>
              <a:off x="2709241" y="705244"/>
              <a:ext cx="366967" cy="117660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8" name="正方形/長方形 17"/>
            <p:cNvSpPr/>
            <p:nvPr/>
          </p:nvSpPr>
          <p:spPr>
            <a:xfrm>
              <a:off x="2662721" y="712596"/>
              <a:ext cx="5636413" cy="677108"/>
            </a:xfrm>
            <a:prstGeom prst="rect">
              <a:avLst/>
            </a:prstGeom>
          </p:spPr>
          <p:txBody>
            <a:bodyPr wrap="square">
              <a:spAutoFit/>
            </a:bodyPr>
            <a:lstStyle/>
            <a:p>
              <a:pPr fontAlgn="auto">
                <a:spcBef>
                  <a:spcPts val="0"/>
                </a:spcBef>
                <a:spcAft>
                  <a:spcPts val="0"/>
                </a:spcAft>
              </a:pPr>
              <a:r>
                <a:rPr lang="ja-JP" altLang="en-US" sz="1400" b="1" dirty="0" smtClean="0">
                  <a:solidFill>
                    <a:prstClr val="black"/>
                  </a:solidFill>
                  <a:latin typeface="Calibri"/>
                  <a:ea typeface="ＭＳ Ｐゴシック"/>
                </a:rPr>
                <a:t>＜役割</a:t>
              </a:r>
              <a:r>
                <a:rPr lang="ja-JP" altLang="en-US" sz="1400" b="1" smtClean="0">
                  <a:solidFill>
                    <a:prstClr val="black"/>
                  </a:solidFill>
                  <a:latin typeface="Calibri"/>
                  <a:ea typeface="ＭＳ Ｐゴシック"/>
                </a:rPr>
                <a:t>の創出、</a:t>
              </a:r>
              <a:r>
                <a:rPr lang="ja-JP" altLang="en-US" sz="1400" b="1" dirty="0" smtClean="0">
                  <a:solidFill>
                    <a:prstClr val="black"/>
                  </a:solidFill>
                  <a:latin typeface="Calibri"/>
                  <a:ea typeface="ＭＳ Ｐゴシック"/>
                </a:rPr>
                <a:t>社会参加の実現＞</a:t>
              </a:r>
              <a:endParaRPr lang="en-US" altLang="ja-JP" sz="1400" b="1" dirty="0" smtClean="0">
                <a:solidFill>
                  <a:prstClr val="black"/>
                </a:solidFill>
                <a:latin typeface="ＭＳ Ｐゴシック"/>
                <a:ea typeface="ＭＳ Ｐゴシック"/>
              </a:endParaRPr>
            </a:p>
            <a:p>
              <a:pPr fontAlgn="auto">
                <a:spcBef>
                  <a:spcPts val="0"/>
                </a:spcBef>
                <a:spcAft>
                  <a:spcPts val="0"/>
                </a:spcAft>
              </a:pPr>
              <a:r>
                <a:rPr lang="ja-JP" altLang="en-US" sz="1200" dirty="0" smtClean="0">
                  <a:solidFill>
                    <a:prstClr val="black"/>
                  </a:solidFill>
                  <a:latin typeface="ＭＳ Ｐゴシック"/>
                  <a:ea typeface="ＭＳ Ｐゴシック"/>
                </a:rPr>
                <a:t>地域の中に生きがい・役割をもって生活できるような居場所と出番づくりを支援する</a:t>
              </a:r>
              <a:endParaRPr lang="en-US" altLang="ja-JP" sz="1200" dirty="0" smtClean="0">
                <a:solidFill>
                  <a:prstClr val="black"/>
                </a:solidFill>
                <a:latin typeface="ＭＳ Ｐゴシック"/>
                <a:ea typeface="ＭＳ Ｐゴシック"/>
              </a:endParaRPr>
            </a:p>
            <a:p>
              <a:pPr fontAlgn="auto">
                <a:spcBef>
                  <a:spcPts val="0"/>
                </a:spcBef>
                <a:spcAft>
                  <a:spcPts val="0"/>
                </a:spcAft>
              </a:pPr>
              <a:r>
                <a:rPr lang="ja-JP" altLang="en-US" sz="1200" dirty="0">
                  <a:solidFill>
                    <a:prstClr val="black"/>
                  </a:solidFill>
                  <a:latin typeface="ＭＳ Ｐゴシック"/>
                  <a:ea typeface="ＭＳ Ｐゴシック"/>
                </a:rPr>
                <a:t>家庭内</a:t>
              </a:r>
              <a:r>
                <a:rPr lang="ja-JP" altLang="en-US" sz="1200" dirty="0" smtClean="0">
                  <a:solidFill>
                    <a:prstClr val="black"/>
                  </a:solidFill>
                  <a:latin typeface="ＭＳ Ｐゴシック"/>
                  <a:ea typeface="ＭＳ Ｐゴシック"/>
                </a:rPr>
                <a:t>の役割づくりを支援する</a:t>
              </a:r>
              <a:endParaRPr lang="en-US" altLang="ja-JP" sz="1200" dirty="0" smtClean="0">
                <a:solidFill>
                  <a:prstClr val="black"/>
                </a:solidFill>
                <a:latin typeface="ＭＳ Ｐゴシック"/>
                <a:ea typeface="ＭＳ Ｐゴシック"/>
              </a:endParaRPr>
            </a:p>
          </p:txBody>
        </p:sp>
        <p:sp>
          <p:nvSpPr>
            <p:cNvPr id="2" name="角丸四角形 1"/>
            <p:cNvSpPr/>
            <p:nvPr/>
          </p:nvSpPr>
          <p:spPr>
            <a:xfrm>
              <a:off x="5871935" y="1459277"/>
              <a:ext cx="2172115"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b="1" dirty="0" smtClean="0">
                  <a:solidFill>
                    <a:prstClr val="black"/>
                  </a:solidFill>
                </a:rPr>
                <a:t>参加へのアプローチ</a:t>
              </a:r>
              <a:endParaRPr lang="ja-JP" altLang="en-US" b="1" dirty="0">
                <a:solidFill>
                  <a:prstClr val="black"/>
                </a:solidFill>
              </a:endParaRPr>
            </a:p>
          </p:txBody>
        </p:sp>
      </p:grpSp>
      <p:sp>
        <p:nvSpPr>
          <p:cNvPr id="64" name="フリーフォーム 63"/>
          <p:cNvSpPr/>
          <p:nvPr/>
        </p:nvSpPr>
        <p:spPr>
          <a:xfrm>
            <a:off x="5426305" y="5039541"/>
            <a:ext cx="3344934" cy="45719"/>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71" name="直線コネクタ 70"/>
          <p:cNvCxnSpPr/>
          <p:nvPr/>
        </p:nvCxnSpPr>
        <p:spPr>
          <a:xfrm>
            <a:off x="2028526" y="2553622"/>
            <a:ext cx="472230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15970" y="721448"/>
            <a:ext cx="407561" cy="385191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生活機能</a:t>
            </a:r>
            <a:endParaRPr lang="ja-JP" altLang="en-US" dirty="0">
              <a:solidFill>
                <a:sysClr val="windowText" lastClr="000000"/>
              </a:solidFill>
            </a:endParaRPr>
          </a:p>
        </p:txBody>
      </p:sp>
      <p:sp>
        <p:nvSpPr>
          <p:cNvPr id="9" name="右矢印 8"/>
          <p:cNvSpPr/>
          <p:nvPr/>
        </p:nvSpPr>
        <p:spPr>
          <a:xfrm>
            <a:off x="5220746" y="3370244"/>
            <a:ext cx="3563928" cy="595846"/>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右矢印 56"/>
          <p:cNvSpPr/>
          <p:nvPr/>
        </p:nvSpPr>
        <p:spPr>
          <a:xfrm>
            <a:off x="8348198" y="881904"/>
            <a:ext cx="423037" cy="588489"/>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フリーフォーム 9"/>
          <p:cNvSpPr/>
          <p:nvPr/>
        </p:nvSpPr>
        <p:spPr>
          <a:xfrm>
            <a:off x="8348415" y="723332"/>
            <a:ext cx="13641" cy="1201003"/>
          </a:xfrm>
          <a:custGeom>
            <a:avLst/>
            <a:gdLst>
              <a:gd name="connsiteX0" fmla="*/ 0 w 13648"/>
              <a:gd name="connsiteY0" fmla="*/ 0 h 1201003"/>
              <a:gd name="connsiteX1" fmla="*/ 13648 w 13648"/>
              <a:gd name="connsiteY1" fmla="*/ 1201003 h 1201003"/>
            </a:gdLst>
            <a:ahLst/>
            <a:cxnLst>
              <a:cxn ang="0">
                <a:pos x="connsiteX0" y="connsiteY0"/>
              </a:cxn>
              <a:cxn ang="0">
                <a:pos x="connsiteX1" y="connsiteY1"/>
              </a:cxn>
            </a:cxnLst>
            <a:rect l="l" t="t" r="r" b="b"/>
            <a:pathLst>
              <a:path w="13648" h="1201003">
                <a:moveTo>
                  <a:pt x="0" y="0"/>
                </a:moveTo>
                <a:lnTo>
                  <a:pt x="13648" y="120100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フリーフォーム 61"/>
          <p:cNvSpPr/>
          <p:nvPr/>
        </p:nvSpPr>
        <p:spPr>
          <a:xfrm>
            <a:off x="6754804" y="1997438"/>
            <a:ext cx="13641" cy="1201003"/>
          </a:xfrm>
          <a:custGeom>
            <a:avLst/>
            <a:gdLst>
              <a:gd name="connsiteX0" fmla="*/ 0 w 13648"/>
              <a:gd name="connsiteY0" fmla="*/ 0 h 1201003"/>
              <a:gd name="connsiteX1" fmla="*/ 13648 w 13648"/>
              <a:gd name="connsiteY1" fmla="*/ 1201003 h 1201003"/>
            </a:gdLst>
            <a:ahLst/>
            <a:cxnLst>
              <a:cxn ang="0">
                <a:pos x="connsiteX0" y="connsiteY0"/>
              </a:cxn>
              <a:cxn ang="0">
                <a:pos x="connsiteX1" y="connsiteY1"/>
              </a:cxn>
            </a:cxnLst>
            <a:rect l="l" t="t" r="r" b="b"/>
            <a:pathLst>
              <a:path w="13648" h="1201003">
                <a:moveTo>
                  <a:pt x="0" y="0"/>
                </a:moveTo>
                <a:lnTo>
                  <a:pt x="13648" y="120100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フリーフォーム 57"/>
          <p:cNvSpPr/>
          <p:nvPr/>
        </p:nvSpPr>
        <p:spPr>
          <a:xfrm>
            <a:off x="3300654" y="729557"/>
            <a:ext cx="45719" cy="5625458"/>
          </a:xfrm>
          <a:custGeom>
            <a:avLst/>
            <a:gdLst>
              <a:gd name="connsiteX0" fmla="*/ 11875 w 11875"/>
              <a:gd name="connsiteY0" fmla="*/ 0 h 3028208"/>
              <a:gd name="connsiteX1" fmla="*/ 0 w 11875"/>
              <a:gd name="connsiteY1" fmla="*/ 3028208 h 3028208"/>
            </a:gdLst>
            <a:ahLst/>
            <a:cxnLst>
              <a:cxn ang="0">
                <a:pos x="connsiteX0" y="connsiteY0"/>
              </a:cxn>
              <a:cxn ang="0">
                <a:pos x="connsiteX1" y="connsiteY1"/>
              </a:cxn>
            </a:cxnLst>
            <a:rect l="l" t="t" r="r" b="b"/>
            <a:pathLst>
              <a:path w="11875" h="3028208">
                <a:moveTo>
                  <a:pt x="11875" y="0"/>
                </a:moveTo>
                <a:cubicBezTo>
                  <a:pt x="7917" y="1009403"/>
                  <a:pt x="3958" y="2018805"/>
                  <a:pt x="0" y="302820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53" name="角丸四角形 52"/>
          <p:cNvSpPr/>
          <p:nvPr/>
        </p:nvSpPr>
        <p:spPr>
          <a:xfrm>
            <a:off x="2544487" y="3868800"/>
            <a:ext cx="2651780"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b="1" dirty="0" smtClean="0">
                <a:solidFill>
                  <a:prstClr val="black"/>
                </a:solidFill>
              </a:rPr>
              <a:t>心身機能へのアプローチ</a:t>
            </a:r>
            <a:endParaRPr lang="ja-JP" altLang="en-US" b="1" dirty="0">
              <a:solidFill>
                <a:prstClr val="black"/>
              </a:solidFill>
            </a:endParaRPr>
          </a:p>
        </p:txBody>
      </p:sp>
      <p:sp>
        <p:nvSpPr>
          <p:cNvPr id="17" name="フリーフォーム 16"/>
          <p:cNvSpPr/>
          <p:nvPr/>
        </p:nvSpPr>
        <p:spPr>
          <a:xfrm>
            <a:off x="5210939" y="3207228"/>
            <a:ext cx="13641" cy="1078173"/>
          </a:xfrm>
          <a:custGeom>
            <a:avLst/>
            <a:gdLst>
              <a:gd name="connsiteX0" fmla="*/ 0 w 13648"/>
              <a:gd name="connsiteY0" fmla="*/ 0 h 1078173"/>
              <a:gd name="connsiteX1" fmla="*/ 13648 w 13648"/>
              <a:gd name="connsiteY1" fmla="*/ 1078173 h 1078173"/>
            </a:gdLst>
            <a:ahLst/>
            <a:cxnLst>
              <a:cxn ang="0">
                <a:pos x="connsiteX0" y="connsiteY0"/>
              </a:cxn>
              <a:cxn ang="0">
                <a:pos x="connsiteX1" y="connsiteY1"/>
              </a:cxn>
            </a:cxnLst>
            <a:rect l="l" t="t" r="r" b="b"/>
            <a:pathLst>
              <a:path w="13648" h="1078173">
                <a:moveTo>
                  <a:pt x="0" y="0"/>
                </a:moveTo>
                <a:lnTo>
                  <a:pt x="13648" y="107817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テキスト ボックス 55"/>
          <p:cNvSpPr txBox="1"/>
          <p:nvPr/>
        </p:nvSpPr>
        <p:spPr>
          <a:xfrm>
            <a:off x="9212739" y="21684"/>
            <a:ext cx="646331" cy="369332"/>
          </a:xfrm>
          <a:prstGeom prst="rect">
            <a:avLst/>
          </a:prstGeom>
          <a:noFill/>
          <a:ln w="38100">
            <a:solidFill>
              <a:schemeClr val="tx1"/>
            </a:solidFill>
          </a:ln>
        </p:spPr>
        <p:txBody>
          <a:bodyPr wrap="none" rtlCol="0">
            <a:spAutoFit/>
          </a:bodyPr>
          <a:lstStyle/>
          <a:p>
            <a:r>
              <a:rPr kumimoji="1" lang="ja-JP" altLang="en-US" b="1" dirty="0" smtClean="0"/>
              <a:t>再掲</a:t>
            </a:r>
            <a:endParaRPr kumimoji="1" lang="ja-JP" altLang="en-US" b="1" dirty="0"/>
          </a:p>
        </p:txBody>
      </p:sp>
      <p:sp>
        <p:nvSpPr>
          <p:cNvPr id="61" name="正方形/長方形 60"/>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421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グループ化 7"/>
          <p:cNvGrpSpPr>
            <a:grpSpLocks/>
          </p:cNvGrpSpPr>
          <p:nvPr/>
        </p:nvGrpSpPr>
        <p:grpSpPr bwMode="auto">
          <a:xfrm>
            <a:off x="386358" y="5081284"/>
            <a:ext cx="9364091" cy="1633539"/>
            <a:chOff x="130494" y="5013174"/>
            <a:chExt cx="9650112" cy="1633308"/>
          </a:xfrm>
        </p:grpSpPr>
        <p:sp>
          <p:nvSpPr>
            <p:cNvPr id="47" name="正方形/長方形 46"/>
            <p:cNvSpPr/>
            <p:nvPr/>
          </p:nvSpPr>
          <p:spPr>
            <a:xfrm>
              <a:off x="2533894" y="5013175"/>
              <a:ext cx="2406575" cy="1633307"/>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marL="85725" indent="-85725" fontAlgn="auto">
                <a:spcBef>
                  <a:spcPts val="0"/>
                </a:spcBef>
                <a:spcAft>
                  <a:spcPts val="0"/>
                </a:spcAft>
                <a:defRPr/>
              </a:pPr>
              <a:r>
                <a:rPr lang="ja-JP" altLang="en-US" sz="1050" dirty="0">
                  <a:solidFill>
                    <a:prstClr val="black"/>
                  </a:solidFill>
                  <a:latin typeface="ＭＳ Ｐゴシック" pitchFamily="50" charset="-128"/>
                </a:rPr>
                <a:t>・大学を会場として、デイサービスを利用していない要支援者等が行きたくなる通所プログラムを立ち上げた。（大学の使用交渉は区が担当）</a:t>
              </a:r>
              <a:endParaRPr lang="en-US" altLang="ja-JP" sz="1050" dirty="0">
                <a:solidFill>
                  <a:prstClr val="black"/>
                </a:solidFill>
                <a:latin typeface="ＭＳ Ｐゴシック" pitchFamily="50" charset="-128"/>
              </a:endParaRPr>
            </a:p>
            <a:p>
              <a:pPr marL="85725" indent="-85725" fontAlgn="auto">
                <a:spcBef>
                  <a:spcPts val="0"/>
                </a:spcBef>
                <a:spcAft>
                  <a:spcPts val="0"/>
                </a:spcAft>
                <a:defRPr/>
              </a:pPr>
              <a:r>
                <a:rPr lang="ja-JP" altLang="en-US" sz="1050" dirty="0">
                  <a:solidFill>
                    <a:prstClr val="black"/>
                  </a:solidFill>
                  <a:latin typeface="ＭＳ Ｐゴシック" pitchFamily="50" charset="-128"/>
                </a:rPr>
                <a:t>・アート体験、ヨガ、ミニ講義、民謡、子どもと遊ぶなどの多彩なプログラム</a:t>
              </a:r>
              <a:endParaRPr lang="ja-JP" altLang="en-US" sz="1100" dirty="0">
                <a:solidFill>
                  <a:prstClr val="black"/>
                </a:solidFill>
                <a:latin typeface="ＭＳ Ｐゴシック" pitchFamily="50" charset="-128"/>
              </a:endParaRPr>
            </a:p>
            <a:p>
              <a:pPr marL="85725" indent="-85725" fontAlgn="auto">
                <a:spcBef>
                  <a:spcPts val="0"/>
                </a:spcBef>
                <a:spcAft>
                  <a:spcPts val="0"/>
                </a:spcAft>
                <a:defRPr/>
              </a:pPr>
              <a:endParaRPr lang="en-US" altLang="ja-JP" sz="1050" dirty="0">
                <a:solidFill>
                  <a:prstClr val="black"/>
                </a:solidFill>
                <a:latin typeface="ＭＳ Ｐゴシック" pitchFamily="50" charset="-128"/>
              </a:endParaRPr>
            </a:p>
            <a:p>
              <a:pPr fontAlgn="auto">
                <a:spcBef>
                  <a:spcPts val="0"/>
                </a:spcBef>
                <a:spcAft>
                  <a:spcPts val="0"/>
                </a:spcAft>
                <a:defRPr/>
              </a:pPr>
              <a:r>
                <a:rPr lang="ja-JP" altLang="en-US" sz="1000" dirty="0">
                  <a:solidFill>
                    <a:prstClr val="black"/>
                  </a:solidFill>
                  <a:latin typeface="ＭＳ Ｐゴシック" pitchFamily="50" charset="-128"/>
                </a:rPr>
                <a:t>　</a:t>
              </a:r>
              <a:r>
                <a:rPr lang="en-US" altLang="ja-JP" sz="1000" dirty="0">
                  <a:solidFill>
                    <a:prstClr val="black"/>
                  </a:solidFill>
                  <a:latin typeface="ＭＳ Ｐゴシック" pitchFamily="50" charset="-128"/>
                </a:rPr>
                <a:t>120</a:t>
              </a:r>
              <a:r>
                <a:rPr lang="ja-JP" altLang="en-US" sz="1000" dirty="0">
                  <a:solidFill>
                    <a:prstClr val="black"/>
                  </a:solidFill>
                  <a:latin typeface="ＭＳ Ｐゴシック" pitchFamily="50" charset="-128"/>
                </a:rPr>
                <a:t>分</a:t>
              </a:r>
              <a:r>
                <a:rPr lang="en-US" altLang="ja-JP" sz="1000" dirty="0">
                  <a:solidFill>
                    <a:prstClr val="black"/>
                  </a:solidFill>
                  <a:latin typeface="ＭＳ Ｐゴシック" pitchFamily="50" charset="-128"/>
                </a:rPr>
                <a:t>×</a:t>
              </a:r>
              <a:r>
                <a:rPr lang="ja-JP" altLang="en-US" sz="1000" dirty="0">
                  <a:solidFill>
                    <a:prstClr val="black"/>
                  </a:solidFill>
                  <a:latin typeface="ＭＳ Ｐゴシック" pitchFamily="50" charset="-128"/>
                </a:rPr>
                <a:t>週１回　　　参加費　</a:t>
              </a:r>
              <a:r>
                <a:rPr lang="en-US" altLang="ja-JP" sz="1000" dirty="0">
                  <a:solidFill>
                    <a:prstClr val="black"/>
                  </a:solidFill>
                  <a:latin typeface="ＭＳ Ｐゴシック" pitchFamily="50" charset="-128"/>
                </a:rPr>
                <a:t>100</a:t>
              </a:r>
              <a:r>
                <a:rPr lang="ja-JP" altLang="en-US" sz="1000" dirty="0">
                  <a:solidFill>
                    <a:prstClr val="black"/>
                  </a:solidFill>
                  <a:latin typeface="ＭＳ Ｐゴシック" pitchFamily="50" charset="-128"/>
                </a:rPr>
                <a:t>円</a:t>
              </a:r>
              <a:r>
                <a:rPr lang="en-US" altLang="ja-JP" sz="1000" dirty="0">
                  <a:solidFill>
                    <a:prstClr val="black"/>
                  </a:solidFill>
                  <a:latin typeface="ＭＳ Ｐゴシック" pitchFamily="50" charset="-128"/>
                </a:rPr>
                <a:t>/</a:t>
              </a:r>
              <a:r>
                <a:rPr lang="ja-JP" altLang="en-US" sz="1000" dirty="0">
                  <a:solidFill>
                    <a:prstClr val="black"/>
                  </a:solidFill>
                  <a:latin typeface="ＭＳ Ｐゴシック" pitchFamily="50" charset="-128"/>
                </a:rPr>
                <a:t>回</a:t>
              </a:r>
              <a:endParaRPr lang="en-US" altLang="ja-JP" sz="1000" dirty="0">
                <a:solidFill>
                  <a:prstClr val="black"/>
                </a:solidFill>
                <a:latin typeface="ＭＳ Ｐゴシック" pitchFamily="50" charset="-128"/>
              </a:endParaRPr>
            </a:p>
            <a:p>
              <a:pPr fontAlgn="auto">
                <a:spcBef>
                  <a:spcPts val="0"/>
                </a:spcBef>
                <a:spcAft>
                  <a:spcPts val="0"/>
                </a:spcAft>
                <a:defRPr/>
              </a:pPr>
              <a:r>
                <a:rPr lang="ja-JP" altLang="en-US" sz="1000" dirty="0">
                  <a:solidFill>
                    <a:prstClr val="black"/>
                  </a:solidFill>
                  <a:latin typeface="ＭＳ Ｐゴシック" pitchFamily="50" charset="-128"/>
                </a:rPr>
                <a:t>　学生・住民ボランティアの協力あり</a:t>
              </a:r>
              <a:endParaRPr lang="en-US" altLang="ja-JP" sz="1000" dirty="0">
                <a:solidFill>
                  <a:prstClr val="black"/>
                </a:solidFill>
                <a:latin typeface="ＭＳ Ｐゴシック" pitchFamily="50" charset="-128"/>
              </a:endParaRPr>
            </a:p>
            <a:p>
              <a:pPr fontAlgn="auto">
                <a:spcBef>
                  <a:spcPts val="0"/>
                </a:spcBef>
                <a:spcAft>
                  <a:spcPts val="0"/>
                </a:spcAft>
                <a:defRPr/>
              </a:pPr>
              <a:endParaRPr lang="en-US" altLang="ja-JP" sz="1000" dirty="0">
                <a:solidFill>
                  <a:prstClr val="black"/>
                </a:solidFill>
                <a:latin typeface="ＭＳ Ｐゴシック" pitchFamily="50" charset="-128"/>
              </a:endParaRPr>
            </a:p>
            <a:p>
              <a:pPr fontAlgn="auto">
                <a:spcBef>
                  <a:spcPts val="0"/>
                </a:spcBef>
                <a:spcAft>
                  <a:spcPts val="0"/>
                </a:spcAft>
                <a:defRPr/>
              </a:pPr>
              <a:r>
                <a:rPr lang="ja-JP" altLang="en-US" sz="1000" dirty="0">
                  <a:solidFill>
                    <a:prstClr val="black"/>
                  </a:solidFill>
                  <a:latin typeface="ＭＳ Ｐゴシック" pitchFamily="50" charset="-128"/>
                </a:rPr>
                <a:t>　</a:t>
              </a:r>
              <a:endParaRPr lang="en-US" altLang="ja-JP" sz="1000" dirty="0">
                <a:solidFill>
                  <a:prstClr val="black"/>
                </a:solidFill>
                <a:latin typeface="ＭＳ Ｐゴシック" pitchFamily="50" charset="-128"/>
              </a:endParaRPr>
            </a:p>
            <a:p>
              <a:pPr fontAlgn="auto">
                <a:spcBef>
                  <a:spcPts val="0"/>
                </a:spcBef>
                <a:spcAft>
                  <a:spcPts val="0"/>
                </a:spcAft>
                <a:defRPr/>
              </a:pPr>
              <a:r>
                <a:rPr lang="ja-JP" altLang="en-US" sz="1000" dirty="0">
                  <a:solidFill>
                    <a:prstClr val="black"/>
                  </a:solidFill>
                  <a:latin typeface="ＭＳ Ｐゴシック" pitchFamily="50" charset="-128"/>
                </a:rPr>
                <a:t>　</a:t>
              </a:r>
              <a:endParaRPr lang="en-US" altLang="ja-JP" sz="1000" dirty="0">
                <a:solidFill>
                  <a:prstClr val="black"/>
                </a:solidFill>
                <a:latin typeface="ＭＳ Ｐゴシック" pitchFamily="50" charset="-128"/>
              </a:endParaRPr>
            </a:p>
            <a:p>
              <a:pPr marL="95250" indent="-95250" fontAlgn="auto">
                <a:spcBef>
                  <a:spcPts val="0"/>
                </a:spcBef>
                <a:spcAft>
                  <a:spcPts val="0"/>
                </a:spcAft>
                <a:defRPr/>
              </a:pPr>
              <a:r>
                <a:rPr lang="ja-JP" altLang="en-US" sz="1000" dirty="0">
                  <a:solidFill>
                    <a:prstClr val="black"/>
                  </a:solidFill>
                  <a:latin typeface="ＭＳ Ｐゴシック" pitchFamily="50" charset="-128"/>
                </a:rPr>
                <a:t>　</a:t>
              </a:r>
              <a:endParaRPr lang="en-US" altLang="ja-JP" sz="1050" dirty="0">
                <a:solidFill>
                  <a:prstClr val="black"/>
                </a:solidFill>
                <a:latin typeface="ＭＳ Ｐゴシック" pitchFamily="50" charset="-128"/>
              </a:endParaRPr>
            </a:p>
          </p:txBody>
        </p:sp>
        <p:sp>
          <p:nvSpPr>
            <p:cNvPr id="50" name="正方形/長方形 49"/>
            <p:cNvSpPr/>
            <p:nvPr/>
          </p:nvSpPr>
          <p:spPr>
            <a:xfrm>
              <a:off x="4953169" y="5013174"/>
              <a:ext cx="2435149" cy="1633307"/>
            </a:xfrm>
            <a:prstGeom prst="rect">
              <a:avLst/>
            </a:prstGeom>
            <a:gradFill>
              <a:gsLst>
                <a:gs pos="0">
                  <a:schemeClr val="accent6">
                    <a:lumMod val="60000"/>
                    <a:lumOff val="40000"/>
                  </a:schemeClr>
                </a:gs>
                <a:gs pos="35000">
                  <a:schemeClr val="accent3">
                    <a:tint val="37000"/>
                    <a:satMod val="300000"/>
                  </a:schemeClr>
                </a:gs>
                <a:gs pos="100000">
                  <a:schemeClr val="accent3">
                    <a:tint val="15000"/>
                    <a:satMod val="350000"/>
                  </a:schemeClr>
                </a:gs>
              </a:gsLst>
              <a:lin ang="16200000" scaled="1"/>
            </a:gradFill>
            <a:effectLst>
              <a:outerShdw blurRad="40000" dist="20000" dir="5400000" rotWithShape="0">
                <a:srgbClr val="000000">
                  <a:alpha val="58000"/>
                </a:srgbClr>
              </a:outerShdw>
            </a:effectLst>
          </p:spPr>
          <p:style>
            <a:lnRef idx="1">
              <a:schemeClr val="accent3"/>
            </a:lnRef>
            <a:fillRef idx="2">
              <a:schemeClr val="accent3"/>
            </a:fillRef>
            <a:effectRef idx="1">
              <a:schemeClr val="accent3"/>
            </a:effectRef>
            <a:fontRef idx="minor">
              <a:schemeClr val="dk1"/>
            </a:fontRef>
          </p:style>
          <p:txBody>
            <a:bodyPr/>
            <a:lstStyle/>
            <a:p>
              <a:pPr marL="88900" indent="-88900" fontAlgn="auto">
                <a:spcBef>
                  <a:spcPts val="0"/>
                </a:spcBef>
                <a:spcAft>
                  <a:spcPts val="0"/>
                </a:spcAft>
                <a:defRPr/>
              </a:pPr>
              <a:r>
                <a:rPr lang="ja-JP" altLang="en-US" sz="1050" dirty="0">
                  <a:solidFill>
                    <a:prstClr val="black"/>
                  </a:solidFill>
                  <a:latin typeface="ＭＳ Ｐゴシック"/>
                </a:rPr>
                <a:t>・デイサービスを利用していない要支援者等の外出のきっかけづくりとして喫茶店を集いの場にした。</a:t>
              </a:r>
              <a:endParaRPr lang="en-US" altLang="ja-JP" sz="1050" dirty="0">
                <a:solidFill>
                  <a:prstClr val="black"/>
                </a:solidFill>
                <a:latin typeface="ＭＳ Ｐゴシック"/>
              </a:endParaRPr>
            </a:p>
            <a:p>
              <a:pPr marL="88900" indent="-88900" fontAlgn="auto">
                <a:spcBef>
                  <a:spcPts val="0"/>
                </a:spcBef>
                <a:spcAft>
                  <a:spcPts val="0"/>
                </a:spcAft>
                <a:defRPr/>
              </a:pPr>
              <a:r>
                <a:rPr lang="ja-JP" altLang="en-US" sz="1050" dirty="0">
                  <a:solidFill>
                    <a:prstClr val="black"/>
                  </a:solidFill>
                  <a:latin typeface="ＭＳ Ｐゴシック"/>
                </a:rPr>
                <a:t>・店の和式トイレは簡易洋式便座をかぶせて使用しやすくした（福祉用具事業者に協力要請）</a:t>
              </a:r>
              <a:endParaRPr lang="en-US" altLang="ja-JP" sz="1050" dirty="0">
                <a:solidFill>
                  <a:prstClr val="black"/>
                </a:solidFill>
                <a:latin typeface="ＭＳ Ｐゴシック"/>
              </a:endParaRPr>
            </a:p>
            <a:p>
              <a:pPr marL="88900" indent="-88900" fontAlgn="auto">
                <a:spcBef>
                  <a:spcPts val="0"/>
                </a:spcBef>
                <a:spcAft>
                  <a:spcPts val="0"/>
                </a:spcAft>
                <a:defRPr/>
              </a:pPr>
              <a:endParaRPr lang="en-US" altLang="ja-JP" sz="1000" dirty="0">
                <a:solidFill>
                  <a:prstClr val="black"/>
                </a:solidFill>
                <a:latin typeface="ＭＳ Ｐゴシック"/>
              </a:endParaRPr>
            </a:p>
            <a:p>
              <a:pPr marL="88900" indent="-88900" fontAlgn="auto">
                <a:spcBef>
                  <a:spcPts val="0"/>
                </a:spcBef>
                <a:spcAft>
                  <a:spcPts val="0"/>
                </a:spcAft>
                <a:defRPr/>
              </a:pPr>
              <a:r>
                <a:rPr lang="ja-JP" altLang="en-US" sz="1000" dirty="0">
                  <a:solidFill>
                    <a:prstClr val="black"/>
                  </a:solidFill>
                  <a:latin typeface="ＭＳ Ｐゴシック"/>
                </a:rPr>
                <a:t>　　</a:t>
              </a:r>
              <a:r>
                <a:rPr lang="en-US" altLang="ja-JP" sz="1000" dirty="0">
                  <a:solidFill>
                    <a:prstClr val="black"/>
                  </a:solidFill>
                  <a:latin typeface="ＭＳ Ｐゴシック"/>
                </a:rPr>
                <a:t>90</a:t>
              </a:r>
              <a:r>
                <a:rPr lang="ja-JP" altLang="en-US" sz="1000" dirty="0">
                  <a:solidFill>
                    <a:prstClr val="black"/>
                  </a:solidFill>
                  <a:latin typeface="ＭＳ Ｐゴシック"/>
                </a:rPr>
                <a:t>分</a:t>
              </a:r>
              <a:r>
                <a:rPr lang="en-US" altLang="ja-JP" sz="1000" dirty="0">
                  <a:solidFill>
                    <a:prstClr val="black"/>
                  </a:solidFill>
                  <a:latin typeface="ＭＳ Ｐゴシック"/>
                </a:rPr>
                <a:t>×</a:t>
              </a:r>
              <a:r>
                <a:rPr lang="ja-JP" altLang="en-US" sz="1000" dirty="0">
                  <a:solidFill>
                    <a:prstClr val="black"/>
                  </a:solidFill>
                  <a:latin typeface="ＭＳ Ｐゴシック"/>
                </a:rPr>
                <a:t>月２回　　参加費　</a:t>
              </a:r>
              <a:r>
                <a:rPr lang="en-US" altLang="ja-JP" sz="1000" dirty="0">
                  <a:solidFill>
                    <a:prstClr val="black"/>
                  </a:solidFill>
                  <a:latin typeface="ＭＳ Ｐゴシック"/>
                </a:rPr>
                <a:t>300</a:t>
              </a:r>
              <a:r>
                <a:rPr lang="ja-JP" altLang="en-US" sz="1000" dirty="0">
                  <a:solidFill>
                    <a:prstClr val="black"/>
                  </a:solidFill>
                  <a:latin typeface="ＭＳ Ｐゴシック"/>
                </a:rPr>
                <a:t>円</a:t>
              </a:r>
              <a:r>
                <a:rPr lang="en-US" altLang="ja-JP" sz="1000" dirty="0">
                  <a:solidFill>
                    <a:prstClr val="black"/>
                  </a:solidFill>
                  <a:latin typeface="ＭＳ Ｐゴシック"/>
                </a:rPr>
                <a:t>/</a:t>
              </a:r>
              <a:r>
                <a:rPr lang="ja-JP" altLang="en-US" sz="1000" dirty="0">
                  <a:solidFill>
                    <a:prstClr val="black"/>
                  </a:solidFill>
                  <a:latin typeface="ＭＳ Ｐゴシック"/>
                </a:rPr>
                <a:t>回</a:t>
              </a:r>
              <a:endParaRPr lang="en-US" altLang="ja-JP" sz="1000" dirty="0">
                <a:solidFill>
                  <a:prstClr val="black"/>
                </a:solidFill>
                <a:latin typeface="ＭＳ Ｐゴシック"/>
              </a:endParaRPr>
            </a:p>
            <a:p>
              <a:pPr marL="88900" indent="-88900" fontAlgn="auto">
                <a:spcBef>
                  <a:spcPts val="0"/>
                </a:spcBef>
                <a:spcAft>
                  <a:spcPts val="0"/>
                </a:spcAft>
                <a:defRPr/>
              </a:pPr>
              <a:r>
                <a:rPr lang="ja-JP" altLang="en-US" sz="1000" dirty="0">
                  <a:solidFill>
                    <a:prstClr val="black"/>
                  </a:solidFill>
                  <a:latin typeface="ＭＳ Ｐゴシック"/>
                </a:rPr>
                <a:t>　　住民ボランティアの協力あり</a:t>
              </a:r>
              <a:endParaRPr lang="ja-JP" altLang="en-US" sz="1000" spc="-150" dirty="0">
                <a:solidFill>
                  <a:prstClr val="black"/>
                </a:solidFill>
                <a:latin typeface="ＭＳ Ｐゴシック"/>
              </a:endParaRPr>
            </a:p>
            <a:p>
              <a:pPr marL="88900" indent="-88900" fontAlgn="auto">
                <a:spcBef>
                  <a:spcPts val="0"/>
                </a:spcBef>
                <a:spcAft>
                  <a:spcPts val="0"/>
                </a:spcAft>
                <a:defRPr/>
              </a:pPr>
              <a:r>
                <a:rPr lang="ja-JP" altLang="en-US" sz="1000" dirty="0">
                  <a:solidFill>
                    <a:prstClr val="black"/>
                  </a:solidFill>
                  <a:latin typeface="ＭＳ Ｐゴシック"/>
                </a:rPr>
                <a:t>　　</a:t>
              </a:r>
              <a:endParaRPr lang="en-US" altLang="ja-JP" sz="1000" dirty="0">
                <a:solidFill>
                  <a:prstClr val="black"/>
                </a:solidFill>
                <a:latin typeface="ＭＳ Ｐゴシック"/>
              </a:endParaRPr>
            </a:p>
          </p:txBody>
        </p:sp>
        <p:sp>
          <p:nvSpPr>
            <p:cNvPr id="52" name="正方形/長方形 51"/>
            <p:cNvSpPr/>
            <p:nvPr/>
          </p:nvSpPr>
          <p:spPr>
            <a:xfrm>
              <a:off x="130494" y="5013175"/>
              <a:ext cx="2371651" cy="1631719"/>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marL="85725" indent="-85725" fontAlgn="auto">
                <a:spcBef>
                  <a:spcPts val="0"/>
                </a:spcBef>
                <a:spcAft>
                  <a:spcPts val="0"/>
                </a:spcAft>
                <a:defRPr/>
              </a:pPr>
              <a:r>
                <a:rPr lang="ja-JP" altLang="en-US" sz="1050" dirty="0">
                  <a:solidFill>
                    <a:prstClr val="black"/>
                  </a:solidFill>
                  <a:latin typeface="ＭＳ Ｐゴシック"/>
                </a:rPr>
                <a:t>・地区内のサロンや住民の自主活動を全て調べ、通いの場が乏しい地区を特定。徒歩</a:t>
              </a:r>
              <a:r>
                <a:rPr lang="en-US" altLang="ja-JP" sz="1050" dirty="0">
                  <a:solidFill>
                    <a:prstClr val="black"/>
                  </a:solidFill>
                  <a:latin typeface="ＭＳ Ｐゴシック"/>
                </a:rPr>
                <a:t>10</a:t>
              </a:r>
              <a:r>
                <a:rPr lang="ja-JP" altLang="en-US" sz="1050" dirty="0">
                  <a:solidFill>
                    <a:prstClr val="black"/>
                  </a:solidFill>
                  <a:latin typeface="ＭＳ Ｐゴシック"/>
                </a:rPr>
                <a:t>分以内で行ける範囲で会場を確保し、新たな筋力アップ教室を立ち上げた。</a:t>
              </a:r>
              <a:endParaRPr lang="en-US" altLang="ja-JP" sz="1050" dirty="0">
                <a:solidFill>
                  <a:prstClr val="black"/>
                </a:solidFill>
                <a:latin typeface="ＭＳ Ｐゴシック"/>
              </a:endParaRPr>
            </a:p>
            <a:p>
              <a:pPr marL="85725" indent="-85725" fontAlgn="auto">
                <a:spcBef>
                  <a:spcPts val="0"/>
                </a:spcBef>
                <a:spcAft>
                  <a:spcPts val="0"/>
                </a:spcAft>
                <a:defRPr/>
              </a:pPr>
              <a:endParaRPr lang="en-US" altLang="ja-JP" sz="1050" dirty="0">
                <a:solidFill>
                  <a:prstClr val="black"/>
                </a:solidFill>
                <a:latin typeface="ＭＳ Ｐゴシック"/>
              </a:endParaRPr>
            </a:p>
            <a:p>
              <a:pPr fontAlgn="auto">
                <a:spcBef>
                  <a:spcPts val="0"/>
                </a:spcBef>
                <a:spcAft>
                  <a:spcPts val="0"/>
                </a:spcAft>
                <a:defRPr/>
              </a:pPr>
              <a:r>
                <a:rPr lang="ja-JP" altLang="en-US" sz="1050" dirty="0">
                  <a:solidFill>
                    <a:prstClr val="black"/>
                  </a:solidFill>
                  <a:latin typeface="ＭＳ Ｐゴシック"/>
                </a:rPr>
                <a:t>　　</a:t>
              </a:r>
              <a:r>
                <a:rPr lang="en-US" altLang="ja-JP" sz="1000" dirty="0">
                  <a:solidFill>
                    <a:prstClr val="black"/>
                  </a:solidFill>
                  <a:latin typeface="ＭＳ Ｐゴシック"/>
                </a:rPr>
                <a:t>90</a:t>
              </a:r>
              <a:r>
                <a:rPr lang="ja-JP" altLang="en-US" sz="1000" dirty="0">
                  <a:solidFill>
                    <a:prstClr val="black"/>
                  </a:solidFill>
                  <a:latin typeface="ＭＳ Ｐゴシック"/>
                </a:rPr>
                <a:t>分</a:t>
              </a:r>
              <a:r>
                <a:rPr lang="en-US" altLang="ja-JP" sz="1000" dirty="0">
                  <a:solidFill>
                    <a:prstClr val="black"/>
                  </a:solidFill>
                  <a:latin typeface="ＭＳ Ｐゴシック"/>
                </a:rPr>
                <a:t>×</a:t>
              </a:r>
              <a:r>
                <a:rPr lang="ja-JP" altLang="en-US" sz="1000" dirty="0">
                  <a:solidFill>
                    <a:prstClr val="black"/>
                  </a:solidFill>
                  <a:latin typeface="ＭＳ Ｐゴシック"/>
                </a:rPr>
                <a:t>週１回、　参加費　無料</a:t>
              </a:r>
              <a:endParaRPr lang="en-US" altLang="ja-JP" sz="1000" dirty="0">
                <a:solidFill>
                  <a:prstClr val="black"/>
                </a:solidFill>
                <a:latin typeface="ＭＳ Ｐゴシック"/>
              </a:endParaRPr>
            </a:p>
            <a:p>
              <a:pPr fontAlgn="auto">
                <a:spcBef>
                  <a:spcPts val="0"/>
                </a:spcBef>
                <a:spcAft>
                  <a:spcPts val="0"/>
                </a:spcAft>
                <a:defRPr/>
              </a:pPr>
              <a:r>
                <a:rPr lang="ja-JP" altLang="en-US" sz="1000" dirty="0">
                  <a:solidFill>
                    <a:prstClr val="black"/>
                  </a:solidFill>
                  <a:latin typeface="ＭＳ Ｐゴシック"/>
                </a:rPr>
                <a:t>　　住民ポランティアの協力あり</a:t>
              </a:r>
              <a:endParaRPr lang="en-US" altLang="ja-JP" sz="1000" dirty="0">
                <a:solidFill>
                  <a:prstClr val="black"/>
                </a:solidFill>
                <a:latin typeface="ＭＳ Ｐゴシック"/>
              </a:endParaRPr>
            </a:p>
            <a:p>
              <a:pPr fontAlgn="auto">
                <a:spcBef>
                  <a:spcPts val="0"/>
                </a:spcBef>
                <a:spcAft>
                  <a:spcPts val="0"/>
                </a:spcAft>
                <a:defRPr/>
              </a:pPr>
              <a:r>
                <a:rPr lang="ja-JP" altLang="en-US" sz="1000" dirty="0">
                  <a:solidFill>
                    <a:prstClr val="black"/>
                  </a:solidFill>
                  <a:latin typeface="ＭＳ Ｐゴシック"/>
                </a:rPr>
                <a:t>　　理学療法士が定期的に指導助言</a:t>
              </a:r>
              <a:r>
                <a:rPr lang="ja-JP" altLang="en-US" sz="1050" dirty="0">
                  <a:solidFill>
                    <a:prstClr val="black"/>
                  </a:solidFill>
                  <a:latin typeface="ＭＳ Ｐゴシック"/>
                </a:rPr>
                <a:t>　　</a:t>
              </a:r>
              <a:endParaRPr lang="en-US" altLang="ja-JP" sz="1000" dirty="0">
                <a:solidFill>
                  <a:prstClr val="black"/>
                </a:solidFill>
                <a:latin typeface="ＭＳ Ｐゴシック"/>
              </a:endParaRPr>
            </a:p>
            <a:p>
              <a:pPr fontAlgn="auto">
                <a:spcBef>
                  <a:spcPts val="0"/>
                </a:spcBef>
                <a:spcAft>
                  <a:spcPts val="0"/>
                </a:spcAft>
                <a:defRPr/>
              </a:pPr>
              <a:endParaRPr lang="en-US" altLang="ja-JP" sz="1050" dirty="0">
                <a:solidFill>
                  <a:prstClr val="black"/>
                </a:solidFill>
                <a:latin typeface="ＭＳ Ｐゴシック"/>
              </a:endParaRPr>
            </a:p>
            <a:p>
              <a:pPr algn="ctr" fontAlgn="auto">
                <a:spcBef>
                  <a:spcPts val="0"/>
                </a:spcBef>
                <a:spcAft>
                  <a:spcPts val="0"/>
                </a:spcAft>
                <a:defRPr/>
              </a:pPr>
              <a:endParaRPr lang="en-US" altLang="ja-JP" sz="1050" dirty="0">
                <a:solidFill>
                  <a:prstClr val="black"/>
                </a:solidFill>
                <a:latin typeface="ＭＳ Ｐゴシック"/>
              </a:endParaRPr>
            </a:p>
          </p:txBody>
        </p:sp>
        <p:sp>
          <p:nvSpPr>
            <p:cNvPr id="53" name="正方形/長方形 52"/>
            <p:cNvSpPr/>
            <p:nvPr/>
          </p:nvSpPr>
          <p:spPr>
            <a:xfrm>
              <a:off x="7427417" y="5013176"/>
              <a:ext cx="2353189" cy="1633306"/>
            </a:xfrm>
            <a:prstGeom prst="rect">
              <a:avLst/>
            </a:prstGeom>
            <a:gradFill>
              <a:gsLst>
                <a:gs pos="0">
                  <a:schemeClr val="accent5">
                    <a:lumMod val="40000"/>
                    <a:lumOff val="60000"/>
                  </a:schemeClr>
                </a:gs>
                <a:gs pos="35000">
                  <a:schemeClr val="accent3">
                    <a:tint val="37000"/>
                    <a:satMod val="300000"/>
                  </a:schemeClr>
                </a:gs>
                <a:gs pos="100000">
                  <a:schemeClr val="accent3">
                    <a:tint val="15000"/>
                    <a:satMod val="350000"/>
                  </a:schemeClr>
                </a:gs>
              </a:gsLst>
              <a:lin ang="16200000" scaled="1"/>
            </a:gradFill>
            <a:effectLst>
              <a:glow rad="63500">
                <a:schemeClr val="accent1">
                  <a:alpha val="40000"/>
                </a:schemeClr>
              </a:glow>
              <a:outerShdw blurRad="40000" dist="20000" dir="5400000" rotWithShape="0">
                <a:srgbClr val="000000">
                  <a:alpha val="38000"/>
                </a:srgbClr>
              </a:outerShdw>
              <a:reflection endPos="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a:lstStyle/>
            <a:p>
              <a:pPr marL="88900" indent="-88900" fontAlgn="auto">
                <a:spcBef>
                  <a:spcPts val="0"/>
                </a:spcBef>
                <a:spcAft>
                  <a:spcPts val="0"/>
                </a:spcAft>
                <a:defRPr/>
              </a:pPr>
              <a:r>
                <a:rPr lang="ja-JP" altLang="en-US" sz="1050" dirty="0">
                  <a:solidFill>
                    <a:prstClr val="black"/>
                  </a:solidFill>
                  <a:latin typeface="ＭＳ Ｐゴシック"/>
                </a:rPr>
                <a:t>・交通量の多い国道を横断しなければ</a:t>
              </a:r>
              <a:r>
                <a:rPr lang="ja-JP" altLang="en-US" sz="1050" dirty="0" smtClean="0">
                  <a:solidFill>
                    <a:prstClr val="black"/>
                  </a:solidFill>
                  <a:latin typeface="ＭＳ Ｐゴシック"/>
                </a:rPr>
                <a:t>買物等に</a:t>
              </a:r>
              <a:r>
                <a:rPr lang="ja-JP" altLang="en-US" sz="1050" dirty="0">
                  <a:solidFill>
                    <a:prstClr val="black"/>
                  </a:solidFill>
                  <a:latin typeface="ＭＳ Ｐゴシック"/>
                </a:rPr>
                <a:t>行けない都営住宅の要支援者等のため</a:t>
              </a:r>
              <a:r>
                <a:rPr lang="ja-JP" altLang="en-US" sz="1050" dirty="0" smtClean="0">
                  <a:solidFill>
                    <a:prstClr val="black"/>
                  </a:solidFill>
                  <a:latin typeface="ＭＳ Ｐゴシック"/>
                </a:rPr>
                <a:t>の外出支援</a:t>
              </a:r>
              <a:r>
                <a:rPr lang="ja-JP" altLang="en-US" sz="1050" dirty="0">
                  <a:solidFill>
                    <a:prstClr val="black"/>
                  </a:solidFill>
                  <a:latin typeface="ＭＳ Ｐゴシック"/>
                </a:rPr>
                <a:t>を立ち上げた</a:t>
              </a:r>
              <a:endParaRPr lang="en-US" altLang="ja-JP" sz="1050" dirty="0">
                <a:solidFill>
                  <a:prstClr val="black"/>
                </a:solidFill>
                <a:latin typeface="ＭＳ Ｐゴシック"/>
              </a:endParaRPr>
            </a:p>
            <a:p>
              <a:pPr marL="85725" indent="-85725" fontAlgn="auto">
                <a:spcBef>
                  <a:spcPts val="0"/>
                </a:spcBef>
                <a:spcAft>
                  <a:spcPts val="0"/>
                </a:spcAft>
                <a:defRPr/>
              </a:pPr>
              <a:r>
                <a:rPr lang="ja-JP" altLang="en-US" sz="1050" dirty="0">
                  <a:solidFill>
                    <a:prstClr val="black"/>
                  </a:solidFill>
                  <a:latin typeface="ＭＳ Ｐゴシック"/>
                </a:rPr>
                <a:t>・福祉施設の送迎車両の遊休時間帯を利用して</a:t>
              </a:r>
              <a:r>
                <a:rPr lang="ja-JP" altLang="en-US" sz="1050" dirty="0" smtClean="0">
                  <a:solidFill>
                    <a:prstClr val="black"/>
                  </a:solidFill>
                  <a:latin typeface="ＭＳ Ｐゴシック"/>
                </a:rPr>
                <a:t>スーパーや郵便局へ</a:t>
              </a:r>
              <a:r>
                <a:rPr lang="ja-JP" altLang="en-US" sz="1050" dirty="0">
                  <a:solidFill>
                    <a:prstClr val="black"/>
                  </a:solidFill>
                  <a:latin typeface="ＭＳ Ｐゴシック"/>
                </a:rPr>
                <a:t>送迎</a:t>
              </a:r>
              <a:endParaRPr lang="en-US" altLang="ja-JP" sz="1050" dirty="0">
                <a:solidFill>
                  <a:prstClr val="black"/>
                </a:solidFill>
                <a:latin typeface="ＭＳ Ｐゴシック"/>
              </a:endParaRPr>
            </a:p>
            <a:p>
              <a:pPr marL="85725" indent="-85725" fontAlgn="auto">
                <a:spcBef>
                  <a:spcPts val="0"/>
                </a:spcBef>
                <a:spcAft>
                  <a:spcPts val="0"/>
                </a:spcAft>
                <a:defRPr/>
              </a:pPr>
              <a:endParaRPr lang="en-US" altLang="ja-JP" sz="1050" dirty="0">
                <a:solidFill>
                  <a:prstClr val="black"/>
                </a:solidFill>
                <a:latin typeface="ＭＳ Ｐゴシック"/>
              </a:endParaRPr>
            </a:p>
            <a:p>
              <a:pPr marL="85725" indent="-85725" fontAlgn="auto">
                <a:spcBef>
                  <a:spcPts val="0"/>
                </a:spcBef>
                <a:spcAft>
                  <a:spcPts val="0"/>
                </a:spcAft>
                <a:defRPr/>
              </a:pPr>
              <a:r>
                <a:rPr lang="ja-JP" altLang="en-US" sz="1000" dirty="0">
                  <a:solidFill>
                    <a:prstClr val="black"/>
                  </a:solidFill>
                  <a:latin typeface="ＭＳ Ｐゴシック"/>
                </a:rPr>
                <a:t>　月１回　　参加費　</a:t>
              </a:r>
              <a:r>
                <a:rPr lang="en-US" altLang="ja-JP" sz="1000" dirty="0">
                  <a:solidFill>
                    <a:prstClr val="black"/>
                  </a:solidFill>
                  <a:latin typeface="ＭＳ Ｐゴシック"/>
                </a:rPr>
                <a:t>300</a:t>
              </a:r>
              <a:r>
                <a:rPr lang="ja-JP" altLang="en-US" sz="1000" dirty="0">
                  <a:solidFill>
                    <a:prstClr val="black"/>
                  </a:solidFill>
                  <a:latin typeface="ＭＳ Ｐゴシック"/>
                </a:rPr>
                <a:t>円</a:t>
              </a:r>
              <a:r>
                <a:rPr lang="en-US" altLang="ja-JP" sz="1000" dirty="0">
                  <a:solidFill>
                    <a:prstClr val="black"/>
                  </a:solidFill>
                  <a:latin typeface="ＭＳ Ｐゴシック"/>
                </a:rPr>
                <a:t>/</a:t>
              </a:r>
              <a:r>
                <a:rPr lang="ja-JP" altLang="en-US" sz="1000" dirty="0">
                  <a:solidFill>
                    <a:prstClr val="black"/>
                  </a:solidFill>
                  <a:latin typeface="ＭＳ Ｐゴシック"/>
                </a:rPr>
                <a:t>回</a:t>
              </a:r>
            </a:p>
            <a:p>
              <a:pPr marL="85725" indent="-85725" fontAlgn="auto">
                <a:spcBef>
                  <a:spcPts val="0"/>
                </a:spcBef>
                <a:spcAft>
                  <a:spcPts val="0"/>
                </a:spcAft>
                <a:defRPr/>
              </a:pPr>
              <a:r>
                <a:rPr lang="ja-JP" altLang="en-US" sz="1000" dirty="0">
                  <a:solidFill>
                    <a:prstClr val="black"/>
                  </a:solidFill>
                  <a:latin typeface="ＭＳ Ｐゴシック"/>
                </a:rPr>
                <a:t>　住民ボランティアの協力あり</a:t>
              </a:r>
              <a:endParaRPr lang="en-US" altLang="ja-JP" sz="1000" dirty="0">
                <a:solidFill>
                  <a:prstClr val="black"/>
                </a:solidFill>
                <a:latin typeface="ＭＳ Ｐゴシック"/>
              </a:endParaRPr>
            </a:p>
            <a:p>
              <a:pPr marL="88900" algn="just" fontAlgn="auto">
                <a:spcBef>
                  <a:spcPts val="0"/>
                </a:spcBef>
                <a:spcAft>
                  <a:spcPts val="0"/>
                </a:spcAft>
                <a:defRPr/>
              </a:pPr>
              <a:r>
                <a:rPr lang="ja-JP" altLang="en-US" sz="1050" dirty="0">
                  <a:solidFill>
                    <a:prstClr val="black"/>
                  </a:solidFill>
                  <a:latin typeface="ＭＳ Ｐゴシック"/>
                </a:rPr>
                <a:t>　</a:t>
              </a:r>
              <a:endParaRPr lang="en-US" altLang="ja-JP" sz="1050" dirty="0">
                <a:solidFill>
                  <a:prstClr val="black"/>
                </a:solidFill>
                <a:latin typeface="ＭＳ Ｐゴシック"/>
              </a:endParaRPr>
            </a:p>
            <a:p>
              <a:pPr marL="88900" algn="just" fontAlgn="auto">
                <a:spcBef>
                  <a:spcPts val="0"/>
                </a:spcBef>
                <a:spcAft>
                  <a:spcPts val="0"/>
                </a:spcAft>
                <a:defRPr/>
              </a:pPr>
              <a:r>
                <a:rPr lang="ja-JP" altLang="en-US" sz="1050" dirty="0">
                  <a:solidFill>
                    <a:prstClr val="black"/>
                  </a:solidFill>
                  <a:latin typeface="ＭＳ Ｐゴシック"/>
                </a:rPr>
                <a:t>　</a:t>
              </a:r>
              <a:endParaRPr lang="en-US" altLang="ja-JP" sz="1000" dirty="0">
                <a:solidFill>
                  <a:prstClr val="black"/>
                </a:solidFill>
                <a:latin typeface="ＭＳ Ｐゴシック"/>
              </a:endParaRPr>
            </a:p>
            <a:p>
              <a:pPr algn="just" fontAlgn="auto">
                <a:spcBef>
                  <a:spcPts val="0"/>
                </a:spcBef>
                <a:spcAft>
                  <a:spcPts val="0"/>
                </a:spcAft>
                <a:defRPr/>
              </a:pPr>
              <a:endParaRPr lang="en-US" altLang="ja-JP" sz="1050" dirty="0">
                <a:solidFill>
                  <a:prstClr val="black"/>
                </a:solidFill>
                <a:latin typeface="ＭＳ Ｐゴシック"/>
              </a:endParaRPr>
            </a:p>
            <a:p>
              <a:pPr algn="ctr" fontAlgn="auto">
                <a:spcBef>
                  <a:spcPts val="0"/>
                </a:spcBef>
                <a:spcAft>
                  <a:spcPts val="0"/>
                </a:spcAft>
                <a:defRPr/>
              </a:pPr>
              <a:endParaRPr lang="en-US" altLang="ja-JP" sz="1050" dirty="0">
                <a:solidFill>
                  <a:prstClr val="black"/>
                </a:solidFill>
                <a:latin typeface="ＭＳ Ｐゴシック"/>
              </a:endParaRPr>
            </a:p>
          </p:txBody>
        </p:sp>
      </p:grpSp>
      <p:sp>
        <p:nvSpPr>
          <p:cNvPr id="7" name="正方形/長方形 6"/>
          <p:cNvSpPr/>
          <p:nvPr/>
        </p:nvSpPr>
        <p:spPr>
          <a:xfrm>
            <a:off x="774155" y="0"/>
            <a:ext cx="8960249"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地域資源を活用した多様な通いの場の取組例</a:t>
            </a:r>
            <a:r>
              <a:rPr lang="ja-JP" altLang="en-US" sz="2400" dirty="0">
                <a:solidFill>
                  <a:prstClr val="black"/>
                </a:solidFill>
                <a:latin typeface="HG丸ｺﾞｼｯｸM-PRO" pitchFamily="50" charset="-128"/>
                <a:ea typeface="HG丸ｺﾞｼｯｸM-PRO" pitchFamily="50" charset="-128"/>
              </a:rPr>
              <a:t>　～東京都世田谷区～</a:t>
            </a:r>
          </a:p>
        </p:txBody>
      </p:sp>
      <p:sp>
        <p:nvSpPr>
          <p:cNvPr id="14340" name="テキスト ボックス 16"/>
          <p:cNvSpPr txBox="1">
            <a:spLocks noChangeArrowheads="1"/>
          </p:cNvSpPr>
          <p:nvPr/>
        </p:nvSpPr>
        <p:spPr bwMode="auto">
          <a:xfrm>
            <a:off x="144487" y="1345992"/>
            <a:ext cx="1816523" cy="338554"/>
          </a:xfrm>
          <a:prstGeom prst="rect">
            <a:avLst/>
          </a:prstGeom>
          <a:noFill/>
          <a:ln w="9525">
            <a:noFill/>
            <a:miter lim="800000"/>
            <a:headEnd/>
            <a:tailEnd/>
          </a:ln>
        </p:spPr>
        <p:txBody>
          <a:bodyPr wrap="none" anchor="ctr">
            <a:spAutoFit/>
          </a:bodyPr>
          <a:lstStyle/>
          <a:p>
            <a:r>
              <a:rPr lang="en-US" altLang="ja-JP" sz="1600" b="1" dirty="0" smtClean="0">
                <a:solidFill>
                  <a:prstClr val="black"/>
                </a:solidFill>
                <a:latin typeface="Calibri" pitchFamily="34" charset="0"/>
              </a:rPr>
              <a:t>【</a:t>
            </a:r>
            <a:r>
              <a:rPr lang="ja-JP" altLang="en-US" sz="1600" b="1" dirty="0" smtClean="0">
                <a:solidFill>
                  <a:prstClr val="black"/>
                </a:solidFill>
                <a:latin typeface="Calibri" pitchFamily="34" charset="0"/>
              </a:rPr>
              <a:t>ここがポイント！</a:t>
            </a:r>
            <a:r>
              <a:rPr lang="en-US" altLang="ja-JP" sz="1600" b="1" dirty="0" smtClean="0">
                <a:solidFill>
                  <a:prstClr val="black"/>
                </a:solidFill>
                <a:latin typeface="Calibri" pitchFamily="34" charset="0"/>
              </a:rPr>
              <a:t>】</a:t>
            </a:r>
            <a:endParaRPr lang="ja-JP" altLang="en-US" sz="1600" b="1" dirty="0">
              <a:solidFill>
                <a:prstClr val="black"/>
              </a:solidFill>
              <a:latin typeface="Calibri" pitchFamily="34" charset="0"/>
            </a:endParaRPr>
          </a:p>
        </p:txBody>
      </p:sp>
      <p:grpSp>
        <p:nvGrpSpPr>
          <p:cNvPr id="14341" name="グループ化 4"/>
          <p:cNvGrpSpPr>
            <a:grpSpLocks/>
          </p:cNvGrpSpPr>
          <p:nvPr/>
        </p:nvGrpSpPr>
        <p:grpSpPr bwMode="auto">
          <a:xfrm>
            <a:off x="365394" y="4403526"/>
            <a:ext cx="9406160" cy="595313"/>
            <a:chOff x="198091" y="4202227"/>
            <a:chExt cx="9582515" cy="595089"/>
          </a:xfrm>
        </p:grpSpPr>
        <p:sp>
          <p:nvSpPr>
            <p:cNvPr id="44" name="円/楕円 43"/>
            <p:cNvSpPr/>
            <p:nvPr/>
          </p:nvSpPr>
          <p:spPr>
            <a:xfrm>
              <a:off x="2517801" y="4202227"/>
              <a:ext cx="2421913" cy="594924"/>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100" dirty="0">
                  <a:solidFill>
                    <a:prstClr val="black"/>
                  </a:solidFill>
                  <a:latin typeface="ＭＳ Ｐゴシック" pitchFamily="50" charset="-128"/>
                </a:rPr>
                <a:t>大学を会場とした通所</a:t>
              </a:r>
              <a:endParaRPr lang="en-US" altLang="ja-JP" sz="1100" dirty="0">
                <a:solidFill>
                  <a:prstClr val="black"/>
                </a:solidFill>
                <a:latin typeface="ＭＳ Ｐゴシック" pitchFamily="50" charset="-128"/>
              </a:endParaRPr>
            </a:p>
            <a:p>
              <a:pPr algn="ctr" fontAlgn="auto">
                <a:spcBef>
                  <a:spcPts val="0"/>
                </a:spcBef>
                <a:spcAft>
                  <a:spcPts val="0"/>
                </a:spcAft>
                <a:defRPr/>
              </a:pPr>
              <a:r>
                <a:rPr lang="ja-JP" altLang="en-US" sz="1050" dirty="0">
                  <a:solidFill>
                    <a:prstClr val="black"/>
                  </a:solidFill>
                  <a:latin typeface="ＭＳ Ｐゴシック" pitchFamily="50" charset="-128"/>
                </a:rPr>
                <a:t>（Ｂ地区）</a:t>
              </a:r>
            </a:p>
          </p:txBody>
        </p:sp>
        <p:sp>
          <p:nvSpPr>
            <p:cNvPr id="43" name="円/楕円 42"/>
            <p:cNvSpPr/>
            <p:nvPr/>
          </p:nvSpPr>
          <p:spPr>
            <a:xfrm>
              <a:off x="5013830" y="4202227"/>
              <a:ext cx="2373735" cy="594924"/>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ja-JP" altLang="en-US" sz="1100" dirty="0">
                  <a:solidFill>
                    <a:prstClr val="black"/>
                  </a:solidFill>
                  <a:latin typeface="ＭＳ Ｐゴシック" pitchFamily="50" charset="-128"/>
                </a:rPr>
                <a:t>喫茶店の集いの場</a:t>
              </a:r>
              <a:endParaRPr lang="en-US" altLang="ja-JP" sz="1100" dirty="0">
                <a:solidFill>
                  <a:prstClr val="black"/>
                </a:solidFill>
                <a:latin typeface="ＭＳ Ｐゴシック" pitchFamily="50" charset="-128"/>
              </a:endParaRPr>
            </a:p>
            <a:p>
              <a:pPr algn="ctr" fontAlgn="auto">
                <a:spcBef>
                  <a:spcPts val="0"/>
                </a:spcBef>
                <a:spcAft>
                  <a:spcPts val="0"/>
                </a:spcAft>
                <a:defRPr/>
              </a:pPr>
              <a:r>
                <a:rPr lang="ja-JP" altLang="en-US" sz="1050" dirty="0">
                  <a:solidFill>
                    <a:prstClr val="black"/>
                  </a:solidFill>
                  <a:latin typeface="ＭＳ Ｐゴシック" pitchFamily="50" charset="-128"/>
                </a:rPr>
                <a:t>（Ｃ地区）</a:t>
              </a:r>
              <a:endParaRPr lang="en-US" altLang="ja-JP" sz="1050" dirty="0">
                <a:solidFill>
                  <a:prstClr val="black"/>
                </a:solidFill>
                <a:latin typeface="ＭＳ Ｐゴシック" pitchFamily="50" charset="-128"/>
              </a:endParaRPr>
            </a:p>
          </p:txBody>
        </p:sp>
        <p:sp>
          <p:nvSpPr>
            <p:cNvPr id="45" name="円/楕円 44"/>
            <p:cNvSpPr/>
            <p:nvPr/>
          </p:nvSpPr>
          <p:spPr>
            <a:xfrm>
              <a:off x="198091" y="4202227"/>
              <a:ext cx="2304256" cy="595089"/>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ja-JP" altLang="en-US" sz="1100" spc="-150" dirty="0">
                  <a:solidFill>
                    <a:prstClr val="black"/>
                  </a:solidFill>
                  <a:latin typeface="ＭＳ Ｐゴシック" pitchFamily="50" charset="-128"/>
                </a:rPr>
                <a:t>町会会館の筋力アップ教室</a:t>
              </a:r>
              <a:endParaRPr lang="en-US" altLang="ja-JP" sz="1100" spc="-150" dirty="0">
                <a:solidFill>
                  <a:prstClr val="black"/>
                </a:solidFill>
                <a:latin typeface="ＭＳ Ｐゴシック" pitchFamily="50" charset="-128"/>
              </a:endParaRPr>
            </a:p>
            <a:p>
              <a:pPr algn="ctr" fontAlgn="auto">
                <a:spcBef>
                  <a:spcPts val="0"/>
                </a:spcBef>
                <a:spcAft>
                  <a:spcPts val="0"/>
                </a:spcAft>
                <a:defRPr/>
              </a:pPr>
              <a:r>
                <a:rPr lang="ja-JP" altLang="en-US" sz="1050" dirty="0">
                  <a:solidFill>
                    <a:prstClr val="black"/>
                  </a:solidFill>
                  <a:latin typeface="ＭＳ Ｐゴシック" pitchFamily="50" charset="-128"/>
                </a:rPr>
                <a:t>（Ａ地区）</a:t>
              </a:r>
              <a:endParaRPr lang="en-US" altLang="ja-JP" sz="1050" dirty="0">
                <a:solidFill>
                  <a:prstClr val="black"/>
                </a:solidFill>
                <a:latin typeface="ＭＳ Ｐゴシック" pitchFamily="50" charset="-128"/>
              </a:endParaRPr>
            </a:p>
          </p:txBody>
        </p:sp>
        <p:sp>
          <p:nvSpPr>
            <p:cNvPr id="41" name="円/楕円 40"/>
            <p:cNvSpPr/>
            <p:nvPr/>
          </p:nvSpPr>
          <p:spPr>
            <a:xfrm>
              <a:off x="7461185" y="4202227"/>
              <a:ext cx="2319421" cy="59492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nchor="ctr"/>
            <a:lstStyle/>
            <a:p>
              <a:pPr algn="ctr"/>
              <a:r>
                <a:rPr lang="ja-JP" altLang="en-US" sz="1100" dirty="0">
                  <a:solidFill>
                    <a:srgbClr val="000000"/>
                  </a:solidFill>
                  <a:latin typeface="ＭＳ Ｐゴシック" charset="-128"/>
                </a:rPr>
                <a:t>都営住宅の</a:t>
              </a:r>
              <a:r>
                <a:rPr lang="ja-JP" altLang="en-US" sz="1100" dirty="0">
                  <a:solidFill>
                    <a:prstClr val="black"/>
                  </a:solidFill>
                  <a:latin typeface="ＭＳ Ｐゴシック" charset="-128"/>
                </a:rPr>
                <a:t>外出</a:t>
              </a:r>
              <a:r>
                <a:rPr lang="ja-JP" altLang="en-US" sz="1100" dirty="0">
                  <a:solidFill>
                    <a:srgbClr val="000000"/>
                  </a:solidFill>
                  <a:latin typeface="ＭＳ Ｐゴシック" charset="-128"/>
                </a:rPr>
                <a:t>支援</a:t>
              </a:r>
              <a:endParaRPr lang="en-US" altLang="ja-JP" sz="1100" dirty="0">
                <a:solidFill>
                  <a:srgbClr val="000000"/>
                </a:solidFill>
                <a:latin typeface="ＭＳ Ｐゴシック" charset="-128"/>
              </a:endParaRPr>
            </a:p>
            <a:p>
              <a:pPr algn="ctr"/>
              <a:r>
                <a:rPr lang="ja-JP" altLang="en-US" sz="1050" dirty="0">
                  <a:solidFill>
                    <a:srgbClr val="000000"/>
                  </a:solidFill>
                  <a:latin typeface="ＭＳ Ｐゴシック" charset="-128"/>
                </a:rPr>
                <a:t>（Ｄ地区）</a:t>
              </a:r>
              <a:endParaRPr lang="en-US" altLang="ja-JP" sz="1050" dirty="0">
                <a:solidFill>
                  <a:srgbClr val="000000"/>
                </a:solidFill>
                <a:latin typeface="ＭＳ Ｐゴシック" charset="-128"/>
              </a:endParaRPr>
            </a:p>
          </p:txBody>
        </p:sp>
      </p:grpSp>
      <p:sp>
        <p:nvSpPr>
          <p:cNvPr id="14343" name="テキスト ボックス 39"/>
          <p:cNvSpPr txBox="1">
            <a:spLocks noChangeArrowheads="1"/>
          </p:cNvSpPr>
          <p:nvPr/>
        </p:nvSpPr>
        <p:spPr bwMode="auto">
          <a:xfrm>
            <a:off x="238149" y="1580184"/>
            <a:ext cx="6913562" cy="461665"/>
          </a:xfrm>
          <a:prstGeom prst="rect">
            <a:avLst/>
          </a:prstGeom>
          <a:noFill/>
          <a:ln w="9525">
            <a:noFill/>
            <a:miter lim="800000"/>
            <a:headEnd/>
            <a:tailEnd/>
          </a:ln>
        </p:spPr>
        <p:txBody>
          <a:bodyPr anchor="ctr">
            <a:spAutoFit/>
          </a:bodyPr>
          <a:lstStyle/>
          <a:p>
            <a:r>
              <a:rPr lang="ja-JP" altLang="en-US" sz="1200" dirty="0" smtClean="0">
                <a:solidFill>
                  <a:prstClr val="black"/>
                </a:solidFill>
                <a:latin typeface="Calibri" pitchFamily="34" charset="0"/>
              </a:rPr>
              <a:t>①区の保健師が、地域包括支援センターと地域で行動を共にして地域づくりのノウハウを伝授</a:t>
            </a:r>
            <a:endParaRPr lang="en-US" altLang="ja-JP" sz="1200" dirty="0" smtClean="0">
              <a:solidFill>
                <a:prstClr val="black"/>
              </a:solidFill>
              <a:latin typeface="Calibri" pitchFamily="34" charset="0"/>
            </a:endParaRPr>
          </a:p>
          <a:p>
            <a:r>
              <a:rPr lang="ja-JP" altLang="en-US" sz="1200" dirty="0" smtClean="0">
                <a:solidFill>
                  <a:prstClr val="black"/>
                </a:solidFill>
                <a:latin typeface="Calibri" pitchFamily="34" charset="0"/>
              </a:rPr>
              <a:t>②その後、各地域包括支援センターが担当地域の自治組織や住民と会合等を通じて関係づくり</a:t>
            </a:r>
            <a:endParaRPr lang="ja-JP" altLang="en-US" sz="1200" dirty="0">
              <a:solidFill>
                <a:prstClr val="black"/>
              </a:solidFill>
              <a:latin typeface="Calibri" pitchFamily="34" charset="0"/>
            </a:endParaRPr>
          </a:p>
        </p:txBody>
      </p:sp>
      <p:sp>
        <p:nvSpPr>
          <p:cNvPr id="14344" name="テキスト ボックス 12"/>
          <p:cNvSpPr txBox="1">
            <a:spLocks noChangeArrowheads="1"/>
          </p:cNvSpPr>
          <p:nvPr/>
        </p:nvSpPr>
        <p:spPr bwMode="auto">
          <a:xfrm>
            <a:off x="8574112" y="3498850"/>
            <a:ext cx="1222375" cy="230188"/>
          </a:xfrm>
          <a:prstGeom prst="rect">
            <a:avLst/>
          </a:prstGeom>
          <a:noFill/>
          <a:ln w="9525">
            <a:noFill/>
            <a:miter lim="800000"/>
            <a:headEnd/>
            <a:tailEnd/>
          </a:ln>
        </p:spPr>
        <p:txBody>
          <a:bodyPr wrap="none" anchor="ctr">
            <a:spAutoFit/>
          </a:bodyPr>
          <a:lstStyle/>
          <a:p>
            <a:r>
              <a:rPr lang="ja-JP" altLang="en-US" sz="900">
                <a:solidFill>
                  <a:prstClr val="black"/>
                </a:solidFill>
                <a:latin typeface="Calibri" pitchFamily="34" charset="0"/>
              </a:rPr>
              <a:t>平成</a:t>
            </a:r>
            <a:r>
              <a:rPr lang="en-US" altLang="ja-JP" sz="900">
                <a:solidFill>
                  <a:prstClr val="black"/>
                </a:solidFill>
                <a:latin typeface="Calibri" pitchFamily="34" charset="0"/>
              </a:rPr>
              <a:t>24</a:t>
            </a:r>
            <a:r>
              <a:rPr lang="ja-JP" altLang="en-US" sz="900">
                <a:solidFill>
                  <a:prstClr val="black"/>
                </a:solidFill>
                <a:latin typeface="Calibri" pitchFamily="34" charset="0"/>
              </a:rPr>
              <a:t>年</a:t>
            </a:r>
            <a:r>
              <a:rPr lang="en-US" altLang="ja-JP" sz="900">
                <a:solidFill>
                  <a:prstClr val="black"/>
                </a:solidFill>
                <a:latin typeface="Calibri" pitchFamily="34" charset="0"/>
              </a:rPr>
              <a:t>8</a:t>
            </a:r>
            <a:r>
              <a:rPr lang="ja-JP" altLang="en-US" sz="900">
                <a:solidFill>
                  <a:prstClr val="black"/>
                </a:solidFill>
                <a:latin typeface="Calibri" pitchFamily="34" charset="0"/>
              </a:rPr>
              <a:t>月</a:t>
            </a:r>
            <a:r>
              <a:rPr lang="en-US" altLang="ja-JP" sz="900">
                <a:solidFill>
                  <a:prstClr val="black"/>
                </a:solidFill>
                <a:latin typeface="Calibri" pitchFamily="34" charset="0"/>
              </a:rPr>
              <a:t>1</a:t>
            </a:r>
            <a:r>
              <a:rPr lang="ja-JP" altLang="en-US" sz="900">
                <a:solidFill>
                  <a:prstClr val="black"/>
                </a:solidFill>
                <a:latin typeface="Calibri" pitchFamily="34" charset="0"/>
              </a:rPr>
              <a:t>日現在</a:t>
            </a:r>
          </a:p>
        </p:txBody>
      </p:sp>
      <p:sp>
        <p:nvSpPr>
          <p:cNvPr id="9" name="テキスト ボックス 136"/>
          <p:cNvSpPr txBox="1">
            <a:spLocks noChangeArrowheads="1"/>
          </p:cNvSpPr>
          <p:nvPr/>
        </p:nvSpPr>
        <p:spPr bwMode="auto">
          <a:xfrm>
            <a:off x="98449" y="476250"/>
            <a:ext cx="9682163" cy="83185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○世田谷区は、地域包括支援センターとの定期的な連絡会議で現場の問題を共有し、関係機関の調整など必要な行政対応を行いながら、地域包括支援センターの地域づくりをサポート。地域</a:t>
            </a:r>
            <a:r>
              <a:rPr lang="ja-JP" altLang="en-US" sz="1600" dirty="0">
                <a:solidFill>
                  <a:prstClr val="black"/>
                </a:solidFill>
              </a:rPr>
              <a:t>包括支援センター単位</a:t>
            </a:r>
            <a:r>
              <a:rPr lang="ja-JP" altLang="en-US" sz="1600" dirty="0" smtClean="0">
                <a:solidFill>
                  <a:prstClr val="black"/>
                </a:solidFill>
              </a:rPr>
              <a:t>で都市部の豊富な地域資源を活用して多様な通いの場の創設や外出支援を実現している。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nvGraphicFramePr>
        <p:xfrm>
          <a:off x="6988177" y="2352723"/>
          <a:ext cx="2808313" cy="1151683"/>
        </p:xfrm>
        <a:graphic>
          <a:graphicData uri="http://schemas.openxmlformats.org/drawingml/2006/table">
            <a:tbl>
              <a:tblPr>
                <a:tableStyleId>{5C22544A-7EE6-4342-B048-85BDC9FD1C3A}</a:tableStyleId>
              </a:tblPr>
              <a:tblGrid>
                <a:gridCol w="1512169"/>
                <a:gridCol w="1296144"/>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27</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860,071</a:t>
                      </a:r>
                      <a:r>
                        <a:rPr lang="ja-JP" altLang="en-US" sz="1200" u="none" strike="noStrike" dirty="0" smtClean="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161,843</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18.8</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82,556</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9.6</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ＭＳ Ｐゴシック" pitchFamily="50" charset="-128"/>
                          <a:ea typeface="ＭＳ Ｐゴシック" pitchFamily="50" charset="-128"/>
                        </a:rPr>
                        <a:t>20.4%</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5,100</a:t>
                      </a: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pSp>
        <p:nvGrpSpPr>
          <p:cNvPr id="14369" name="グループ化 17"/>
          <p:cNvGrpSpPr>
            <a:grpSpLocks/>
          </p:cNvGrpSpPr>
          <p:nvPr/>
        </p:nvGrpSpPr>
        <p:grpSpPr bwMode="auto">
          <a:xfrm>
            <a:off x="7387694" y="1427163"/>
            <a:ext cx="2362755" cy="911225"/>
            <a:chOff x="7349566" y="1056768"/>
            <a:chExt cx="2363796" cy="909923"/>
          </a:xfrm>
        </p:grpSpPr>
        <p:pic>
          <p:nvPicPr>
            <p:cNvPr id="14385" name="Picture 2"/>
            <p:cNvPicPr>
              <a:picLocks noChangeAspect="1" noChangeArrowheads="1"/>
            </p:cNvPicPr>
            <p:nvPr/>
          </p:nvPicPr>
          <p:blipFill>
            <a:blip r:embed="rId3"/>
            <a:srcRect/>
            <a:stretch>
              <a:fillRect/>
            </a:stretch>
          </p:blipFill>
          <p:spPr bwMode="auto">
            <a:xfrm>
              <a:off x="7949362" y="1056768"/>
              <a:ext cx="1764000" cy="884557"/>
            </a:xfrm>
            <a:prstGeom prst="rect">
              <a:avLst/>
            </a:prstGeom>
            <a:noFill/>
            <a:ln w="9525">
              <a:noFill/>
              <a:miter lim="800000"/>
              <a:headEnd/>
              <a:tailEnd/>
            </a:ln>
          </p:spPr>
        </p:pic>
        <p:sp>
          <p:nvSpPr>
            <p:cNvPr id="14386" name="テキスト ボックス 50"/>
            <p:cNvSpPr txBox="1">
              <a:spLocks noChangeArrowheads="1"/>
            </p:cNvSpPr>
            <p:nvPr/>
          </p:nvSpPr>
          <p:spPr bwMode="auto">
            <a:xfrm>
              <a:off x="7862545" y="1735859"/>
              <a:ext cx="646331" cy="230832"/>
            </a:xfrm>
            <a:prstGeom prst="rect">
              <a:avLst/>
            </a:prstGeom>
            <a:noFill/>
            <a:ln w="9525">
              <a:noFill/>
              <a:miter lim="800000"/>
              <a:headEnd/>
              <a:tailEnd/>
            </a:ln>
          </p:spPr>
          <p:txBody>
            <a:bodyPr wrap="none" anchor="ctr">
              <a:spAutoFit/>
            </a:bodyPr>
            <a:lstStyle/>
            <a:p>
              <a:r>
                <a:rPr lang="ja-JP" altLang="en-US" sz="900">
                  <a:solidFill>
                    <a:prstClr val="black"/>
                  </a:solidFill>
                  <a:latin typeface="Calibri" pitchFamily="34" charset="0"/>
                </a:rPr>
                <a:t>神奈川県</a:t>
              </a:r>
              <a:endParaRPr lang="ja-JP" altLang="en-US" sz="800">
                <a:solidFill>
                  <a:prstClr val="black"/>
                </a:solidFill>
                <a:latin typeface="Calibri" pitchFamily="34" charset="0"/>
              </a:endParaRPr>
            </a:p>
          </p:txBody>
        </p:sp>
        <p:sp>
          <p:nvSpPr>
            <p:cNvPr id="14387" name="テキスト ボックス 53"/>
            <p:cNvSpPr txBox="1">
              <a:spLocks noChangeArrowheads="1"/>
            </p:cNvSpPr>
            <p:nvPr/>
          </p:nvSpPr>
          <p:spPr bwMode="auto">
            <a:xfrm>
              <a:off x="8657357" y="1056769"/>
              <a:ext cx="530915" cy="230832"/>
            </a:xfrm>
            <a:prstGeom prst="rect">
              <a:avLst/>
            </a:prstGeom>
            <a:noFill/>
            <a:ln w="9525">
              <a:noFill/>
              <a:miter lim="800000"/>
              <a:headEnd/>
              <a:tailEnd/>
            </a:ln>
          </p:spPr>
          <p:txBody>
            <a:bodyPr wrap="none" anchor="ctr">
              <a:spAutoFit/>
            </a:bodyPr>
            <a:lstStyle/>
            <a:p>
              <a:r>
                <a:rPr lang="ja-JP" altLang="en-US" sz="900">
                  <a:solidFill>
                    <a:prstClr val="black"/>
                  </a:solidFill>
                  <a:latin typeface="Calibri" pitchFamily="34" charset="0"/>
                </a:rPr>
                <a:t>埼玉県</a:t>
              </a:r>
              <a:endParaRPr lang="ja-JP" altLang="en-US" sz="800">
                <a:solidFill>
                  <a:prstClr val="black"/>
                </a:solidFill>
                <a:latin typeface="Calibri" pitchFamily="34" charset="0"/>
              </a:endParaRPr>
            </a:p>
          </p:txBody>
        </p:sp>
        <p:sp>
          <p:nvSpPr>
            <p:cNvPr id="14388" name="テキスト ボックス 54"/>
            <p:cNvSpPr txBox="1">
              <a:spLocks noChangeArrowheads="1"/>
            </p:cNvSpPr>
            <p:nvPr/>
          </p:nvSpPr>
          <p:spPr bwMode="auto">
            <a:xfrm>
              <a:off x="8243418" y="1313378"/>
              <a:ext cx="530915" cy="230832"/>
            </a:xfrm>
            <a:prstGeom prst="rect">
              <a:avLst/>
            </a:prstGeom>
            <a:noFill/>
            <a:ln w="9525">
              <a:noFill/>
              <a:miter lim="800000"/>
              <a:headEnd/>
              <a:tailEnd/>
            </a:ln>
          </p:spPr>
          <p:txBody>
            <a:bodyPr wrap="none" anchor="ctr">
              <a:spAutoFit/>
            </a:bodyPr>
            <a:lstStyle/>
            <a:p>
              <a:r>
                <a:rPr lang="ja-JP" altLang="en-US" sz="900">
                  <a:solidFill>
                    <a:prstClr val="black"/>
                  </a:solidFill>
                  <a:latin typeface="Calibri" pitchFamily="34" charset="0"/>
                </a:rPr>
                <a:t>東京都</a:t>
              </a:r>
              <a:endParaRPr lang="ja-JP" altLang="en-US" sz="800">
                <a:solidFill>
                  <a:prstClr val="black"/>
                </a:solidFill>
                <a:latin typeface="Calibri" pitchFamily="34" charset="0"/>
              </a:endParaRPr>
            </a:p>
          </p:txBody>
        </p:sp>
        <p:sp>
          <p:nvSpPr>
            <p:cNvPr id="56" name="角丸四角形吹き出し 55"/>
            <p:cNvSpPr/>
            <p:nvPr/>
          </p:nvSpPr>
          <p:spPr>
            <a:xfrm>
              <a:off x="7349566" y="1391212"/>
              <a:ext cx="823799" cy="306029"/>
            </a:xfrm>
            <a:prstGeom prst="wedgeRoundRectCallout">
              <a:avLst>
                <a:gd name="adj1" fmla="val 166960"/>
                <a:gd name="adj2" fmla="val 22728"/>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fontAlgn="auto">
                <a:spcBef>
                  <a:spcPts val="0"/>
                </a:spcBef>
                <a:spcAft>
                  <a:spcPts val="0"/>
                </a:spcAft>
                <a:defRPr/>
              </a:pPr>
              <a:r>
                <a:rPr lang="ja-JP" altLang="en-US" sz="1200" dirty="0">
                  <a:solidFill>
                    <a:prstClr val="black"/>
                  </a:solidFill>
                </a:rPr>
                <a:t>世田谷区</a:t>
              </a:r>
            </a:p>
          </p:txBody>
        </p:sp>
      </p:grpSp>
      <p:grpSp>
        <p:nvGrpSpPr>
          <p:cNvPr id="14373" name="グループ化 1"/>
          <p:cNvGrpSpPr>
            <a:grpSpLocks/>
          </p:cNvGrpSpPr>
          <p:nvPr/>
        </p:nvGrpSpPr>
        <p:grpSpPr bwMode="auto">
          <a:xfrm>
            <a:off x="1464791" y="4127500"/>
            <a:ext cx="7324725" cy="393700"/>
            <a:chOff x="1334307" y="3833559"/>
            <a:chExt cx="7325832" cy="387567"/>
          </a:xfrm>
        </p:grpSpPr>
        <p:sp>
          <p:nvSpPr>
            <p:cNvPr id="21" name="フリーフォーム 20"/>
            <p:cNvSpPr/>
            <p:nvPr/>
          </p:nvSpPr>
          <p:spPr>
            <a:xfrm>
              <a:off x="1334307" y="3833559"/>
              <a:ext cx="7325832" cy="387567"/>
            </a:xfrm>
            <a:custGeom>
              <a:avLst/>
              <a:gdLst>
                <a:gd name="connsiteX0" fmla="*/ 0 w 7325832"/>
                <a:gd name="connsiteY0" fmla="*/ 255182 h 265814"/>
                <a:gd name="connsiteX1" fmla="*/ 0 w 7325832"/>
                <a:gd name="connsiteY1" fmla="*/ 10633 h 265814"/>
                <a:gd name="connsiteX2" fmla="*/ 7325832 w 7325832"/>
                <a:gd name="connsiteY2" fmla="*/ 0 h 265814"/>
                <a:gd name="connsiteX3" fmla="*/ 7325832 w 7325832"/>
                <a:gd name="connsiteY3" fmla="*/ 265814 h 265814"/>
              </a:gdLst>
              <a:ahLst/>
              <a:cxnLst>
                <a:cxn ang="0">
                  <a:pos x="connsiteX0" y="connsiteY0"/>
                </a:cxn>
                <a:cxn ang="0">
                  <a:pos x="connsiteX1" y="connsiteY1"/>
                </a:cxn>
                <a:cxn ang="0">
                  <a:pos x="connsiteX2" y="connsiteY2"/>
                </a:cxn>
                <a:cxn ang="0">
                  <a:pos x="connsiteX3" y="connsiteY3"/>
                </a:cxn>
              </a:cxnLst>
              <a:rect l="l" t="t" r="r" b="b"/>
              <a:pathLst>
                <a:path w="7325832" h="265814">
                  <a:moveTo>
                    <a:pt x="0" y="255182"/>
                  </a:moveTo>
                  <a:lnTo>
                    <a:pt x="0" y="10633"/>
                  </a:lnTo>
                  <a:lnTo>
                    <a:pt x="7325832" y="0"/>
                  </a:lnTo>
                  <a:lnTo>
                    <a:pt x="7325832" y="265814"/>
                  </a:lnTo>
                </a:path>
              </a:pathLst>
            </a:custGeom>
            <a:noFill/>
            <a:ln w="76200">
              <a:solidFill>
                <a:schemeClr val="tx2">
                  <a:lumMod val="20000"/>
                  <a:lumOff val="8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 name="フリーフォーム 21"/>
            <p:cNvSpPr/>
            <p:nvPr/>
          </p:nvSpPr>
          <p:spPr>
            <a:xfrm>
              <a:off x="3754023" y="3880442"/>
              <a:ext cx="9526" cy="340684"/>
            </a:xfrm>
            <a:custGeom>
              <a:avLst/>
              <a:gdLst>
                <a:gd name="connsiteX0" fmla="*/ 0 w 10633"/>
                <a:gd name="connsiteY0" fmla="*/ 0 h 340242"/>
                <a:gd name="connsiteX1" fmla="*/ 10633 w 10633"/>
                <a:gd name="connsiteY1" fmla="*/ 340242 h 340242"/>
              </a:gdLst>
              <a:ahLst/>
              <a:cxnLst>
                <a:cxn ang="0">
                  <a:pos x="connsiteX0" y="connsiteY0"/>
                </a:cxn>
                <a:cxn ang="0">
                  <a:pos x="connsiteX1" y="connsiteY1"/>
                </a:cxn>
              </a:cxnLst>
              <a:rect l="l" t="t" r="r" b="b"/>
              <a:pathLst>
                <a:path w="10633" h="340242">
                  <a:moveTo>
                    <a:pt x="0" y="0"/>
                  </a:moveTo>
                  <a:lnTo>
                    <a:pt x="10633" y="340242"/>
                  </a:lnTo>
                </a:path>
              </a:pathLst>
            </a:custGeom>
            <a:noFill/>
            <a:ln w="76200">
              <a:solidFill>
                <a:schemeClr val="tx2">
                  <a:lumMod val="20000"/>
                  <a:lumOff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4" name="フリーフォーム 63"/>
            <p:cNvSpPr/>
            <p:nvPr/>
          </p:nvSpPr>
          <p:spPr>
            <a:xfrm>
              <a:off x="6262652" y="3867940"/>
              <a:ext cx="11115" cy="340684"/>
            </a:xfrm>
            <a:custGeom>
              <a:avLst/>
              <a:gdLst>
                <a:gd name="connsiteX0" fmla="*/ 0 w 10633"/>
                <a:gd name="connsiteY0" fmla="*/ 0 h 340242"/>
                <a:gd name="connsiteX1" fmla="*/ 10633 w 10633"/>
                <a:gd name="connsiteY1" fmla="*/ 340242 h 340242"/>
              </a:gdLst>
              <a:ahLst/>
              <a:cxnLst>
                <a:cxn ang="0">
                  <a:pos x="connsiteX0" y="connsiteY0"/>
                </a:cxn>
                <a:cxn ang="0">
                  <a:pos x="connsiteX1" y="connsiteY1"/>
                </a:cxn>
              </a:cxnLst>
              <a:rect l="l" t="t" r="r" b="b"/>
              <a:pathLst>
                <a:path w="10633" h="340242">
                  <a:moveTo>
                    <a:pt x="0" y="0"/>
                  </a:moveTo>
                  <a:lnTo>
                    <a:pt x="10633" y="340242"/>
                  </a:lnTo>
                </a:path>
              </a:pathLst>
            </a:custGeom>
            <a:noFill/>
            <a:ln w="76200">
              <a:solidFill>
                <a:schemeClr val="tx2">
                  <a:lumMod val="20000"/>
                  <a:lumOff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grpSp>
      <p:grpSp>
        <p:nvGrpSpPr>
          <p:cNvPr id="2" name="グループ化 1"/>
          <p:cNvGrpSpPr/>
          <p:nvPr/>
        </p:nvGrpSpPr>
        <p:grpSpPr>
          <a:xfrm>
            <a:off x="438179" y="2139758"/>
            <a:ext cx="6491166" cy="1901969"/>
            <a:chOff x="109538" y="2017569"/>
            <a:chExt cx="6775451" cy="1901969"/>
          </a:xfrm>
        </p:grpSpPr>
        <p:sp>
          <p:nvSpPr>
            <p:cNvPr id="4" name="角丸四角形 3"/>
            <p:cNvSpPr/>
            <p:nvPr/>
          </p:nvSpPr>
          <p:spPr>
            <a:xfrm>
              <a:off x="109538" y="2309813"/>
              <a:ext cx="2392362" cy="1609725"/>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lIns="0" anchor="ctr">
              <a:spAutoFit/>
            </a:bodyPr>
            <a:lstStyle/>
            <a:p>
              <a:pPr marL="85725" fontAlgn="auto">
                <a:spcBef>
                  <a:spcPts val="0"/>
                </a:spcBef>
                <a:spcAft>
                  <a:spcPts val="0"/>
                </a:spcAft>
                <a:defRPr/>
              </a:pPr>
              <a:r>
                <a:rPr lang="ja-JP" altLang="en-US" sz="1200" dirty="0">
                  <a:solidFill>
                    <a:prstClr val="black"/>
                  </a:solidFill>
                </a:rPr>
                <a:t>○地域づくり研修会・勉強会</a:t>
              </a:r>
              <a:endParaRPr lang="en-US" altLang="ja-JP" sz="1200" dirty="0">
                <a:solidFill>
                  <a:prstClr val="black"/>
                </a:solidFill>
              </a:endParaRPr>
            </a:p>
            <a:p>
              <a:pPr indent="85725" fontAlgn="auto">
                <a:spcBef>
                  <a:spcPts val="0"/>
                </a:spcBef>
                <a:spcAft>
                  <a:spcPts val="0"/>
                </a:spcAft>
                <a:defRPr/>
              </a:pPr>
              <a:r>
                <a:rPr lang="ja-JP" altLang="en-US" sz="1200" dirty="0">
                  <a:solidFill>
                    <a:prstClr val="black"/>
                  </a:solidFill>
                </a:rPr>
                <a:t>○地域づくり手法の教材作成</a:t>
              </a:r>
              <a:endParaRPr lang="en-US" altLang="ja-JP" sz="1200" dirty="0">
                <a:solidFill>
                  <a:prstClr val="black"/>
                </a:solidFill>
              </a:endParaRPr>
            </a:p>
            <a:p>
              <a:pPr indent="85725" fontAlgn="auto">
                <a:spcBef>
                  <a:spcPts val="0"/>
                </a:spcBef>
                <a:spcAft>
                  <a:spcPts val="0"/>
                </a:spcAft>
                <a:defRPr/>
              </a:pPr>
              <a:r>
                <a:rPr lang="ja-JP" altLang="en-US" sz="1200" dirty="0">
                  <a:solidFill>
                    <a:prstClr val="black"/>
                  </a:solidFill>
                </a:rPr>
                <a:t>○地域資源マップの作成</a:t>
              </a:r>
              <a:endParaRPr lang="en-US" altLang="ja-JP" sz="1200" dirty="0">
                <a:solidFill>
                  <a:prstClr val="black"/>
                </a:solidFill>
              </a:endParaRPr>
            </a:p>
            <a:p>
              <a:pPr marL="180975" indent="84138" fontAlgn="auto">
                <a:spcBef>
                  <a:spcPts val="0"/>
                </a:spcBef>
                <a:spcAft>
                  <a:spcPts val="0"/>
                </a:spcAft>
                <a:tabLst>
                  <a:tab pos="180975" algn="l"/>
                </a:tabLst>
                <a:defRPr/>
              </a:pPr>
              <a:r>
                <a:rPr lang="ja-JP" altLang="en-US" sz="1050" dirty="0">
                  <a:solidFill>
                    <a:prstClr val="black"/>
                  </a:solidFill>
                </a:rPr>
                <a:t>各地域包括支援センターが、担当地区の情報を地図に書き込み、地域の特徴を可視化（宅配してくれるスーパー、ベンチのある歩道、散歩に適したルート等）</a:t>
              </a:r>
            </a:p>
          </p:txBody>
        </p:sp>
        <p:sp>
          <p:nvSpPr>
            <p:cNvPr id="62" name="角丸四角形 61"/>
            <p:cNvSpPr/>
            <p:nvPr/>
          </p:nvSpPr>
          <p:spPr>
            <a:xfrm>
              <a:off x="3911601" y="2327021"/>
              <a:ext cx="2973388" cy="1328738"/>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anchor="ctr">
              <a:spAutoFit/>
            </a:bodyPr>
            <a:lstStyle/>
            <a:p>
              <a:pPr marL="177800" indent="-177800" fontAlgn="auto">
                <a:spcBef>
                  <a:spcPts val="0"/>
                </a:spcBef>
                <a:spcAft>
                  <a:spcPts val="0"/>
                </a:spcAft>
                <a:tabLst>
                  <a:tab pos="265113" algn="l"/>
                </a:tabLst>
                <a:defRPr/>
              </a:pPr>
              <a:r>
                <a:rPr lang="ja-JP" altLang="en-US" sz="1200" dirty="0">
                  <a:solidFill>
                    <a:prstClr val="black"/>
                  </a:solidFill>
                </a:rPr>
                <a:t>○４地区の地域包括支援センターと区の連絡会議</a:t>
              </a:r>
              <a:endParaRPr lang="en-US" altLang="ja-JP" sz="1200" dirty="0">
                <a:solidFill>
                  <a:prstClr val="black"/>
                </a:solidFill>
              </a:endParaRPr>
            </a:p>
            <a:p>
              <a:pPr marL="361950" indent="-361950" fontAlgn="auto">
                <a:spcBef>
                  <a:spcPts val="0"/>
                </a:spcBef>
                <a:spcAft>
                  <a:spcPts val="0"/>
                </a:spcAft>
                <a:tabLst>
                  <a:tab pos="265113" algn="l"/>
                </a:tabLst>
                <a:defRPr/>
              </a:pPr>
              <a:r>
                <a:rPr lang="ja-JP" altLang="en-US" sz="1200" dirty="0">
                  <a:solidFill>
                    <a:prstClr val="black"/>
                  </a:solidFill>
                </a:rPr>
                <a:t>・アイディアの持ち寄り</a:t>
              </a:r>
              <a:endParaRPr lang="en-US" altLang="ja-JP" sz="1200" dirty="0">
                <a:solidFill>
                  <a:prstClr val="black"/>
                </a:solidFill>
              </a:endParaRPr>
            </a:p>
            <a:p>
              <a:pPr marL="361950" indent="-361950" fontAlgn="auto">
                <a:spcBef>
                  <a:spcPts val="0"/>
                </a:spcBef>
                <a:spcAft>
                  <a:spcPts val="0"/>
                </a:spcAft>
                <a:tabLst>
                  <a:tab pos="265113" algn="l"/>
                </a:tabLst>
                <a:defRPr/>
              </a:pPr>
              <a:r>
                <a:rPr lang="ja-JP" altLang="en-US" sz="1200" dirty="0">
                  <a:solidFill>
                    <a:prstClr val="black"/>
                  </a:solidFill>
                </a:rPr>
                <a:t>・資源活用上の課題整理</a:t>
              </a:r>
              <a:endParaRPr lang="en-US" altLang="ja-JP" sz="1200" dirty="0">
                <a:solidFill>
                  <a:prstClr val="black"/>
                </a:solidFill>
              </a:endParaRPr>
            </a:p>
            <a:p>
              <a:pPr marL="85725" indent="-85725" fontAlgn="auto">
                <a:spcBef>
                  <a:spcPts val="0"/>
                </a:spcBef>
                <a:spcAft>
                  <a:spcPts val="0"/>
                </a:spcAft>
                <a:tabLst>
                  <a:tab pos="85725" algn="l"/>
                </a:tabLst>
                <a:defRPr/>
              </a:pPr>
              <a:r>
                <a:rPr lang="ja-JP" altLang="en-US" sz="1200" dirty="0">
                  <a:solidFill>
                    <a:prstClr val="black"/>
                  </a:solidFill>
                </a:rPr>
                <a:t>・有益情報の共有</a:t>
              </a:r>
              <a:endParaRPr lang="en-US" altLang="ja-JP" sz="1200" dirty="0">
                <a:solidFill>
                  <a:prstClr val="black"/>
                </a:solidFill>
              </a:endParaRPr>
            </a:p>
            <a:p>
              <a:pPr marL="85725" indent="-85725" fontAlgn="auto">
                <a:spcBef>
                  <a:spcPts val="0"/>
                </a:spcBef>
                <a:spcAft>
                  <a:spcPts val="0"/>
                </a:spcAft>
                <a:tabLst>
                  <a:tab pos="85725" algn="l"/>
                </a:tabLst>
                <a:defRPr/>
              </a:pPr>
              <a:r>
                <a:rPr lang="ja-JP" altLang="en-US" sz="1200" dirty="0">
                  <a:solidFill>
                    <a:prstClr val="black"/>
                  </a:solidFill>
                </a:rPr>
                <a:t>・新メニューの立ち上げ手順の確認　等</a:t>
              </a:r>
              <a:endParaRPr lang="ja-JP" altLang="en-US" sz="1300" dirty="0">
                <a:solidFill>
                  <a:prstClr val="black"/>
                </a:solidFill>
              </a:endParaRPr>
            </a:p>
          </p:txBody>
        </p:sp>
        <p:sp>
          <p:nvSpPr>
            <p:cNvPr id="27" name="右矢印 26"/>
            <p:cNvSpPr/>
            <p:nvPr/>
          </p:nvSpPr>
          <p:spPr>
            <a:xfrm>
              <a:off x="2501900" y="2517775"/>
              <a:ext cx="360363" cy="32543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5" name="テキスト ボックス 24"/>
            <p:cNvSpPr txBox="1"/>
            <p:nvPr/>
          </p:nvSpPr>
          <p:spPr>
            <a:xfrm>
              <a:off x="522288" y="2017569"/>
              <a:ext cx="1635945"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solidFill>
                    <a:prstClr val="black"/>
                  </a:solidFill>
                  <a:latin typeface="Calibri"/>
                  <a:ea typeface="ＭＳ Ｐゴシック"/>
                </a:rPr>
                <a:t>地域づくりの下準備</a:t>
              </a:r>
            </a:p>
          </p:txBody>
        </p:sp>
        <p:sp>
          <p:nvSpPr>
            <p:cNvPr id="65" name="テキスト ボックス 64"/>
            <p:cNvSpPr txBox="1"/>
            <p:nvPr/>
          </p:nvSpPr>
          <p:spPr>
            <a:xfrm>
              <a:off x="4428332" y="2070053"/>
              <a:ext cx="2023943"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solidFill>
                    <a:prstClr val="black"/>
                  </a:solidFill>
                  <a:latin typeface="Calibri"/>
                  <a:ea typeface="ＭＳ Ｐゴシック"/>
                </a:rPr>
                <a:t>モデル事業による取組み</a:t>
              </a:r>
            </a:p>
          </p:txBody>
        </p:sp>
        <p:sp>
          <p:nvSpPr>
            <p:cNvPr id="37" name="角丸四角形 36"/>
            <p:cNvSpPr/>
            <p:nvPr/>
          </p:nvSpPr>
          <p:spPr>
            <a:xfrm>
              <a:off x="2779986" y="2338388"/>
              <a:ext cx="963705" cy="1111250"/>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lIns="36000" anchor="ctr"/>
            <a:lstStyle/>
            <a:p>
              <a:pPr marL="82550" fontAlgn="auto">
                <a:spcBef>
                  <a:spcPts val="0"/>
                </a:spcBef>
                <a:spcAft>
                  <a:spcPts val="0"/>
                </a:spcAft>
                <a:defRPr/>
              </a:pPr>
              <a:r>
                <a:rPr lang="ja-JP" altLang="en-US" sz="1200" dirty="0">
                  <a:solidFill>
                    <a:prstClr val="black"/>
                  </a:solidFill>
                </a:rPr>
                <a:t>定例的な研修会・連絡会議</a:t>
              </a:r>
              <a:endParaRPr lang="ja-JP" altLang="en-US" sz="1300" dirty="0">
                <a:solidFill>
                  <a:prstClr val="black"/>
                </a:solidFill>
              </a:endParaRPr>
            </a:p>
          </p:txBody>
        </p:sp>
        <p:sp>
          <p:nvSpPr>
            <p:cNvPr id="38" name="右矢印 37"/>
            <p:cNvSpPr/>
            <p:nvPr/>
          </p:nvSpPr>
          <p:spPr>
            <a:xfrm>
              <a:off x="3651035" y="2533007"/>
              <a:ext cx="349250" cy="32543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テキスト ボックス 35"/>
            <p:cNvSpPr txBox="1"/>
            <p:nvPr/>
          </p:nvSpPr>
          <p:spPr>
            <a:xfrm>
              <a:off x="2899821" y="2044651"/>
              <a:ext cx="888380"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solidFill>
                    <a:prstClr val="black"/>
                  </a:solidFill>
                  <a:latin typeface="Calibri"/>
                  <a:ea typeface="ＭＳ Ｐゴシック"/>
                </a:rPr>
                <a:t>後方支援</a:t>
              </a:r>
            </a:p>
          </p:txBody>
        </p:sp>
      </p:grpSp>
      <p:sp>
        <p:nvSpPr>
          <p:cNvPr id="20" name="正方形/長方形 19"/>
          <p:cNvSpPr/>
          <p:nvPr/>
        </p:nvSpPr>
        <p:spPr>
          <a:xfrm>
            <a:off x="20860" y="4297302"/>
            <a:ext cx="400110" cy="2415886"/>
          </a:xfrm>
          <a:prstGeom prst="rect">
            <a:avLst/>
          </a:prstGeom>
          <a:solidFill>
            <a:schemeClr val="accent6">
              <a:lumMod val="75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vert="eaVert" wrap="none" anchor="ctr">
            <a:noAutofit/>
          </a:bodyPr>
          <a:lstStyle/>
          <a:p>
            <a:pPr algn="ctr" fontAlgn="auto">
              <a:spcBef>
                <a:spcPts val="0"/>
              </a:spcBef>
              <a:spcAft>
                <a:spcPts val="0"/>
              </a:spcAft>
              <a:defRPr/>
            </a:pPr>
            <a:r>
              <a:rPr lang="ja-JP" altLang="en-US" sz="1400" dirty="0" smtClean="0">
                <a:solidFill>
                  <a:prstClr val="black"/>
                </a:solidFill>
              </a:rPr>
              <a:t>地域包括支援センターの取組</a:t>
            </a:r>
            <a:endParaRPr lang="ja-JP" altLang="en-US" sz="1400" dirty="0">
              <a:solidFill>
                <a:prstClr val="black"/>
              </a:solidFill>
            </a:endParaRPr>
          </a:p>
        </p:txBody>
      </p:sp>
      <p:sp>
        <p:nvSpPr>
          <p:cNvPr id="63" name="右矢印 62"/>
          <p:cNvSpPr/>
          <p:nvPr/>
        </p:nvSpPr>
        <p:spPr>
          <a:xfrm rot="5400000">
            <a:off x="5406273" y="3789988"/>
            <a:ext cx="349600" cy="32543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正方形/長方形 39"/>
          <p:cNvSpPr/>
          <p:nvPr/>
        </p:nvSpPr>
        <p:spPr>
          <a:xfrm>
            <a:off x="38094" y="2297248"/>
            <a:ext cx="365691" cy="1744479"/>
          </a:xfrm>
          <a:prstGeom prst="rect">
            <a:avLst/>
          </a:prstGeom>
          <a:solidFill>
            <a:schemeClr val="accent6">
              <a:lumMod val="75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vert="eaVert" wrap="none" anchor="ctr">
            <a:noAutofit/>
          </a:bodyPr>
          <a:lstStyle/>
          <a:p>
            <a:pPr algn="ctr" fontAlgn="auto">
              <a:spcBef>
                <a:spcPts val="0"/>
              </a:spcBef>
              <a:spcAft>
                <a:spcPts val="0"/>
              </a:spcAft>
              <a:defRPr/>
            </a:pPr>
            <a:r>
              <a:rPr lang="ja-JP" altLang="en-US" sz="1400" dirty="0" smtClean="0">
                <a:solidFill>
                  <a:prstClr val="black"/>
                </a:solidFill>
              </a:rPr>
              <a:t>区の取組</a:t>
            </a:r>
            <a:endParaRPr lang="ja-JP" altLang="en-US" sz="1400" dirty="0">
              <a:solidFill>
                <a:prstClr val="black"/>
              </a:solidFill>
            </a:endParaRPr>
          </a:p>
        </p:txBody>
      </p:sp>
      <p:sp>
        <p:nvSpPr>
          <p:cNvPr id="46" name="正方形/長方形 45"/>
          <p:cNvSpPr/>
          <p:nvPr/>
        </p:nvSpPr>
        <p:spPr>
          <a:xfrm rot="5400000">
            <a:off x="-161948" y="11663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26363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500925320"/>
              </p:ext>
            </p:extLst>
          </p:nvPr>
        </p:nvGraphicFramePr>
        <p:xfrm>
          <a:off x="269579" y="3446030"/>
          <a:ext cx="9477695" cy="2991976"/>
        </p:xfrm>
        <a:graphic>
          <a:graphicData uri="http://schemas.openxmlformats.org/drawingml/2006/table">
            <a:tbl>
              <a:tblPr firstRow="1" bandRow="1">
                <a:tableStyleId>{5940675A-B579-460E-94D1-54222C63F5DA}</a:tableStyleId>
              </a:tblPr>
              <a:tblGrid>
                <a:gridCol w="740445"/>
                <a:gridCol w="2716446"/>
                <a:gridCol w="2952328"/>
                <a:gridCol w="3068476"/>
              </a:tblGrid>
              <a:tr h="288032">
                <a:tc>
                  <a:txBody>
                    <a:bodyPr/>
                    <a:lstStyle/>
                    <a:p>
                      <a:pPr algn="l"/>
                      <a:endParaRPr kumimoji="1" lang="ja-JP" altLang="en-US" sz="14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2012.8</a:t>
                      </a:r>
                      <a:r>
                        <a:rPr kumimoji="1" lang="ja-JP" altLang="en-US" sz="1200" spc="0" dirty="0" smtClean="0"/>
                        <a:t>　）</a:t>
                      </a:r>
                      <a:endParaRPr kumimoji="1" lang="en-US" altLang="ja-JP"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３か月後</a:t>
                      </a:r>
                      <a:r>
                        <a:rPr kumimoji="1" lang="en-US" altLang="ja-JP" sz="1400" spc="0" dirty="0" smtClean="0"/>
                        <a:t>】</a:t>
                      </a:r>
                      <a:r>
                        <a:rPr kumimoji="1" lang="ja-JP" altLang="en-US" sz="1200" spc="0" dirty="0" smtClean="0"/>
                        <a:t>（</a:t>
                      </a:r>
                      <a:r>
                        <a:rPr kumimoji="1" lang="en-US" altLang="ja-JP" sz="1200" spc="0" dirty="0" smtClean="0"/>
                        <a:t>2012.11</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９か月後</a:t>
                      </a:r>
                      <a:r>
                        <a:rPr kumimoji="1" lang="en-US" altLang="ja-JP" sz="1400" spc="0" dirty="0" smtClean="0"/>
                        <a:t>】</a:t>
                      </a:r>
                      <a:r>
                        <a:rPr kumimoji="1" lang="ja-JP" altLang="en-US" sz="1200" spc="0" dirty="0" smtClean="0"/>
                        <a:t>（</a:t>
                      </a:r>
                      <a:r>
                        <a:rPr kumimoji="1" lang="en-US" altLang="ja-JP" sz="1200" spc="0" dirty="0" smtClean="0"/>
                        <a:t>2013.5</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407218">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・しゃがむ動作、長く歩くことが困難</a:t>
                      </a:r>
                    </a:p>
                    <a:p>
                      <a:pPr marL="95250" indent="-95250" algn="l"/>
                      <a:r>
                        <a:rPr kumimoji="1" lang="ja-JP" altLang="en-US" sz="1200" spc="0" dirty="0" smtClean="0">
                          <a:latin typeface="+mj-ea"/>
                          <a:ea typeface="+mj-ea"/>
                        </a:rPr>
                        <a:t>・買物の荷物を運ぶことが困難</a:t>
                      </a:r>
                      <a:endParaRPr kumimoji="1" lang="en-US" altLang="ja-JP" sz="1200" spc="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0" dirty="0" smtClean="0">
                          <a:latin typeface="+mj-ea"/>
                          <a:ea typeface="+mj-ea"/>
                        </a:rPr>
                        <a:t>・近所の外出ができる</a:t>
                      </a:r>
                    </a:p>
                    <a:p>
                      <a:pPr algn="l"/>
                      <a:r>
                        <a:rPr kumimoji="1" lang="ja-JP" altLang="en-US" sz="1200" spc="0" dirty="0" smtClean="0">
                          <a:latin typeface="+mj-ea"/>
                          <a:ea typeface="+mj-ea"/>
                        </a:rPr>
                        <a:t>・軽い荷物を持って歩くことができる</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0" dirty="0" smtClean="0">
                          <a:latin typeface="+mj-ea"/>
                          <a:ea typeface="+mj-ea"/>
                        </a:rPr>
                        <a:t>・床の正座ができる</a:t>
                      </a:r>
                    </a:p>
                    <a:p>
                      <a:pPr algn="l"/>
                      <a:r>
                        <a:rPr kumimoji="1" lang="ja-JP" altLang="en-US" sz="1200" spc="0" dirty="0" smtClean="0">
                          <a:latin typeface="+mj-ea"/>
                          <a:ea typeface="+mj-ea"/>
                        </a:rPr>
                        <a:t>・長く歩けるようになり、近県の旅行ができる</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303672">
                <a:tc rowSpan="2">
                  <a:txBody>
                    <a:bodyPr/>
                    <a:lstStyle/>
                    <a:p>
                      <a:pPr algn="ctr"/>
                      <a:r>
                        <a:rPr kumimoji="1" lang="ja-JP" altLang="en-US" sz="1200" spc="-150" dirty="0" smtClean="0"/>
                        <a:t>地域包括支援ｾﾝﾀｰによるケアマネジメント</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・住居は、元々バリアフリー化されており問題ない</a:t>
                      </a:r>
                      <a:endParaRPr kumimoji="1" lang="en-US" altLang="ja-JP" sz="1200" dirty="0" smtClean="0">
                        <a:latin typeface="+mj-ea"/>
                        <a:ea typeface="+mj-ea"/>
                      </a:endParaRPr>
                    </a:p>
                    <a:p>
                      <a:pPr marL="95250" indent="-95250"/>
                      <a:r>
                        <a:rPr kumimoji="1" lang="ja-JP" altLang="en-US" sz="1200" dirty="0" smtClean="0">
                          <a:latin typeface="+mj-ea"/>
                          <a:ea typeface="+mj-ea"/>
                        </a:rPr>
                        <a:t>・家事は自分で可能（買物は、スーパーの宅配を利用）</a:t>
                      </a:r>
                      <a:endParaRPr kumimoji="1" lang="en-US" altLang="ja-JP" sz="1200" dirty="0" smtClean="0">
                        <a:latin typeface="+mj-ea"/>
                        <a:ea typeface="+mj-ea"/>
                      </a:endParaRPr>
                    </a:p>
                    <a:p>
                      <a:pPr marL="95250" indent="-95250"/>
                      <a:r>
                        <a:rPr kumimoji="1" lang="ja-JP" altLang="en-US" sz="1200" dirty="0" smtClean="0">
                          <a:latin typeface="+mj-ea"/>
                          <a:ea typeface="+mj-ea"/>
                        </a:rPr>
                        <a:t>・友人の支援あり。支援関係を絶たないよう配慮しながら様子を見守ることに。</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①リハ職の訪問アセスメント</a:t>
                      </a:r>
                    </a:p>
                    <a:p>
                      <a:pPr marL="177800" indent="-177800"/>
                      <a:r>
                        <a:rPr kumimoji="1" lang="ja-JP" altLang="en-US" sz="1200" dirty="0" smtClean="0">
                          <a:latin typeface="+mj-ea"/>
                          <a:ea typeface="+mj-ea"/>
                        </a:rPr>
                        <a:t>②大学の通所（週１回）</a:t>
                      </a:r>
                      <a:endParaRPr kumimoji="1" lang="en-US" altLang="ja-JP" sz="1200" dirty="0" smtClean="0">
                        <a:latin typeface="+mj-ea"/>
                        <a:ea typeface="+mj-ea"/>
                      </a:endParaRPr>
                    </a:p>
                    <a:p>
                      <a:pPr marL="177800" indent="-177800"/>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9204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983822">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100" dirty="0" smtClean="0">
                          <a:latin typeface="ＭＳ Ｐ明朝" panose="02020600040205080304" pitchFamily="18" charset="-128"/>
                          <a:ea typeface="ＭＳ Ｐ明朝" panose="02020600040205080304" pitchFamily="18" charset="-128"/>
                        </a:rPr>
                        <a:t>（この時点では、リハ職等の訪問、多職種のケースカンファレンスは準備中）</a:t>
                      </a:r>
                      <a:endParaRPr kumimoji="1" lang="ja-JP" altLang="en-US" sz="1100" dirty="0">
                        <a:latin typeface="ＭＳ Ｐ明朝" panose="02020600040205080304" pitchFamily="18" charset="-128"/>
                        <a:ea typeface="ＭＳ Ｐ明朝" panose="02020600040205080304" pitchFamily="18" charset="-128"/>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自宅訪問</a:t>
                      </a:r>
                      <a:r>
                        <a:rPr kumimoji="1" lang="en-US" altLang="ja-JP" sz="1200" dirty="0" smtClean="0">
                          <a:latin typeface="+mj-ea"/>
                          <a:ea typeface="+mj-ea"/>
                        </a:rPr>
                        <a:t>〉</a:t>
                      </a:r>
                    </a:p>
                    <a:p>
                      <a:pPr marL="177800" indent="-177800"/>
                      <a:r>
                        <a:rPr kumimoji="1" lang="ja-JP" altLang="en-US" sz="1200" dirty="0" smtClean="0">
                          <a:latin typeface="+mj-ea"/>
                          <a:ea typeface="+mj-ea"/>
                        </a:rPr>
                        <a:t>・家の内外の動線を評価</a:t>
                      </a:r>
                    </a:p>
                    <a:p>
                      <a:pPr marL="177800" indent="-177800"/>
                      <a:r>
                        <a:rPr kumimoji="1" lang="ja-JP" altLang="en-US" sz="1200" dirty="0" smtClean="0">
                          <a:latin typeface="+mj-ea"/>
                          <a:ea typeface="+mj-ea"/>
                        </a:rPr>
                        <a:t>・安全な動作、体操をアドバイス</a:t>
                      </a:r>
                    </a:p>
                    <a:p>
                      <a:pPr marL="177800" indent="-177800"/>
                      <a:r>
                        <a:rPr kumimoji="1" lang="en-US" altLang="ja-JP" sz="1200" dirty="0" smtClean="0">
                          <a:latin typeface="+mj-ea"/>
                          <a:ea typeface="+mj-ea"/>
                        </a:rPr>
                        <a:t>〈</a:t>
                      </a:r>
                      <a:r>
                        <a:rPr kumimoji="1" lang="ja-JP" altLang="en-US" sz="1200" dirty="0" smtClean="0">
                          <a:latin typeface="+mj-ea"/>
                          <a:ea typeface="+mj-ea"/>
                        </a:rPr>
                        <a:t>ケースカンファレンス</a:t>
                      </a:r>
                      <a:r>
                        <a:rPr kumimoji="1" lang="en-US" altLang="ja-JP" sz="1200" dirty="0" smtClean="0">
                          <a:latin typeface="+mj-ea"/>
                          <a:ea typeface="+mj-ea"/>
                        </a:rPr>
                        <a:t>〉</a:t>
                      </a:r>
                    </a:p>
                    <a:p>
                      <a:pPr marL="177800" indent="-177800"/>
                      <a:r>
                        <a:rPr kumimoji="1" lang="ja-JP" altLang="en-US" sz="1200" dirty="0" smtClean="0">
                          <a:latin typeface="+mj-ea"/>
                          <a:ea typeface="+mj-ea"/>
                        </a:rPr>
                        <a:t>・</a:t>
                      </a:r>
                      <a:r>
                        <a:rPr kumimoji="1" lang="en-US" altLang="ja-JP" sz="1200" dirty="0" smtClean="0">
                          <a:latin typeface="+mj-ea"/>
                          <a:ea typeface="+mj-ea"/>
                        </a:rPr>
                        <a:t>ADL</a:t>
                      </a:r>
                      <a:r>
                        <a:rPr kumimoji="1" lang="ja-JP" altLang="en-US" sz="1200" dirty="0" err="1" smtClean="0">
                          <a:latin typeface="+mj-ea"/>
                          <a:ea typeface="+mj-ea"/>
                        </a:rPr>
                        <a:t>、</a:t>
                      </a:r>
                      <a:r>
                        <a:rPr kumimoji="1" lang="en-US" altLang="ja-JP" sz="1200" dirty="0" smtClean="0">
                          <a:latin typeface="+mj-ea"/>
                          <a:ea typeface="+mj-ea"/>
                        </a:rPr>
                        <a:t>IADL</a:t>
                      </a:r>
                      <a:r>
                        <a:rPr kumimoji="1" lang="ja-JP" altLang="en-US" sz="1200" dirty="0" smtClean="0">
                          <a:latin typeface="+mj-ea"/>
                          <a:ea typeface="+mj-ea"/>
                        </a:rPr>
                        <a:t>の改善可能性の見通しを提示</a:t>
                      </a:r>
                    </a:p>
                  </a:txBody>
                  <a:tcPr>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表 2"/>
          <p:cNvGraphicFramePr>
            <a:graphicFrameLocks noGrp="1"/>
          </p:cNvGraphicFramePr>
          <p:nvPr/>
        </p:nvGraphicFramePr>
        <p:xfrm>
          <a:off x="298450" y="115889"/>
          <a:ext cx="9286030" cy="703061"/>
        </p:xfrm>
        <a:graphic>
          <a:graphicData uri="http://schemas.openxmlformats.org/drawingml/2006/table">
            <a:tbl>
              <a:tblPr firstRow="1" bandRow="1">
                <a:tableStyleId>{E8B1032C-EA38-4F05-BA0D-38AFFFC7BED3}</a:tableStyleId>
              </a:tblPr>
              <a:tblGrid>
                <a:gridCol w="1123705"/>
                <a:gridCol w="8162325"/>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（世田谷区）</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７７歳　　女性　　一人暮らし　　要支援２</a:t>
                      </a:r>
                      <a:r>
                        <a:rPr kumimoji="1" lang="ja-JP" altLang="en-US" sz="1400" b="0" dirty="0" smtClean="0"/>
                        <a:t>（</a:t>
                      </a:r>
                      <a:r>
                        <a:rPr kumimoji="1" lang="en-US" altLang="ja-JP" sz="1400" b="0" dirty="0" smtClean="0"/>
                        <a:t>2012/7/26</a:t>
                      </a:r>
                      <a:r>
                        <a:rPr kumimoji="1" lang="ja-JP" altLang="en-US" sz="1400" b="0" dirty="0" smtClean="0"/>
                        <a:t>～</a:t>
                      </a:r>
                      <a:r>
                        <a:rPr kumimoji="1" lang="en-US" altLang="ja-JP" sz="1400" b="0" dirty="0" smtClean="0"/>
                        <a:t>2013/7/31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脊柱管狭窄症で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年７月に手術を受け、一月後に自宅に戻る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678835" y="5412490"/>
            <a:ext cx="3109585" cy="7648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82550" indent="-82550" fontAlgn="auto">
              <a:spcBef>
                <a:spcPts val="0"/>
              </a:spcBef>
              <a:spcAft>
                <a:spcPts val="0"/>
              </a:spcAft>
              <a:defRPr/>
            </a:pPr>
            <a:r>
              <a:rPr lang="ja-JP" altLang="en-US" sz="1200" dirty="0">
                <a:solidFill>
                  <a:prstClr val="black"/>
                </a:solidFill>
              </a:rPr>
              <a:t>・喫茶店の集いで</a:t>
            </a:r>
            <a:r>
              <a:rPr lang="ja-JP" altLang="en-US" sz="1200" dirty="0" smtClean="0">
                <a:solidFill>
                  <a:prstClr val="black"/>
                </a:solidFill>
              </a:rPr>
              <a:t>、お世話役</a:t>
            </a:r>
            <a:r>
              <a:rPr lang="ja-JP" altLang="en-US" sz="1200" dirty="0">
                <a:solidFill>
                  <a:prstClr val="black"/>
                </a:solidFill>
              </a:rPr>
              <a:t>のボランティア</a:t>
            </a:r>
            <a:endParaRPr lang="en-US" altLang="ja-JP" sz="1200" dirty="0">
              <a:solidFill>
                <a:prstClr val="black"/>
              </a:solidFill>
            </a:endParaRPr>
          </a:p>
          <a:p>
            <a:pPr fontAlgn="auto">
              <a:spcBef>
                <a:spcPts val="0"/>
              </a:spcBef>
              <a:spcAft>
                <a:spcPts val="0"/>
              </a:spcAft>
              <a:defRPr/>
            </a:pPr>
            <a:r>
              <a:rPr lang="ja-JP" altLang="en-US" sz="1200" dirty="0">
                <a:solidFill>
                  <a:prstClr val="black"/>
                </a:solidFill>
              </a:rPr>
              <a:t>・趣味の茶道が復活</a:t>
            </a:r>
            <a:endParaRPr lang="en-US" altLang="ja-JP" sz="1200" dirty="0">
              <a:solidFill>
                <a:prstClr val="black"/>
              </a:solidFill>
            </a:endParaRPr>
          </a:p>
          <a:p>
            <a:pPr fontAlgn="auto">
              <a:spcBef>
                <a:spcPts val="0"/>
              </a:spcBef>
              <a:spcAft>
                <a:spcPts val="0"/>
              </a:spcAft>
              <a:defRPr/>
            </a:pPr>
            <a:r>
              <a:rPr lang="ja-JP" altLang="en-US" sz="1200" dirty="0">
                <a:solidFill>
                  <a:prstClr val="black"/>
                </a:solidFill>
              </a:rPr>
              <a:t>・</a:t>
            </a:r>
            <a:r>
              <a:rPr lang="ja-JP" altLang="en-US" sz="1200" dirty="0" smtClean="0">
                <a:solidFill>
                  <a:prstClr val="black"/>
                </a:solidFill>
              </a:rPr>
              <a:t>ボウリングサークルに入会</a:t>
            </a:r>
            <a:endParaRPr lang="ja-JP" altLang="en-US" sz="1200" dirty="0">
              <a:solidFill>
                <a:prstClr val="black"/>
              </a:solidFill>
            </a:endParaRPr>
          </a:p>
        </p:txBody>
      </p:sp>
      <p:sp>
        <p:nvSpPr>
          <p:cNvPr id="16427" name="テキスト ボックス 3"/>
          <p:cNvSpPr txBox="1">
            <a:spLocks noChangeArrowheads="1"/>
          </p:cNvSpPr>
          <p:nvPr/>
        </p:nvSpPr>
        <p:spPr bwMode="auto">
          <a:xfrm>
            <a:off x="7656408" y="4637484"/>
            <a:ext cx="2132012" cy="461962"/>
          </a:xfrm>
          <a:prstGeom prst="rect">
            <a:avLst/>
          </a:prstGeom>
          <a:noFill/>
          <a:ln w="9525">
            <a:noFill/>
            <a:miter lim="800000"/>
            <a:headEnd/>
            <a:tailEnd/>
          </a:ln>
        </p:spPr>
        <p:txBody>
          <a:bodyPr>
            <a:spAutoFit/>
          </a:bodyPr>
          <a:lstStyle/>
          <a:p>
            <a:r>
              <a:rPr lang="ja-JP" altLang="en-US" sz="1200" dirty="0">
                <a:solidFill>
                  <a:prstClr val="black"/>
                </a:solidFill>
                <a:latin typeface="Calibri" pitchFamily="34" charset="0"/>
              </a:rPr>
              <a:t>日常生活が困らなくなり、自ら要介護認定を更新しなかった。</a:t>
            </a:r>
          </a:p>
        </p:txBody>
      </p:sp>
      <p:sp>
        <p:nvSpPr>
          <p:cNvPr id="13" name="右矢印 12"/>
          <p:cNvSpPr/>
          <p:nvPr/>
        </p:nvSpPr>
        <p:spPr>
          <a:xfrm rot="5400000">
            <a:off x="7142757" y="4577803"/>
            <a:ext cx="590946" cy="452437"/>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6430" name="テキスト ボックス 11"/>
          <p:cNvSpPr txBox="1">
            <a:spLocks noChangeArrowheads="1"/>
          </p:cNvSpPr>
          <p:nvPr/>
        </p:nvSpPr>
        <p:spPr bwMode="auto">
          <a:xfrm>
            <a:off x="6437337" y="6589761"/>
            <a:ext cx="3259137" cy="261937"/>
          </a:xfrm>
          <a:prstGeom prst="rect">
            <a:avLst/>
          </a:prstGeom>
          <a:noFill/>
          <a:ln w="9525">
            <a:noFill/>
            <a:miter lim="800000"/>
            <a:headEnd/>
            <a:tailEnd/>
          </a:ln>
        </p:spPr>
        <p:txBody>
          <a:bodyPr wrap="none" anchor="ctr">
            <a:spAutoFit/>
          </a:bodyPr>
          <a:lstStyle/>
          <a:p>
            <a:r>
              <a:rPr lang="ja-JP" altLang="en-US" sz="1100">
                <a:solidFill>
                  <a:prstClr val="black"/>
                </a:solidFill>
                <a:latin typeface="Calibri" pitchFamily="34" charset="0"/>
              </a:rPr>
              <a:t>事例は、本人の了解を得た上で、世田谷区から提供</a:t>
            </a:r>
          </a:p>
        </p:txBody>
      </p:sp>
      <p:pic>
        <p:nvPicPr>
          <p:cNvPr id="16432" name="Picture 5" descr="K33400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0973" y="1097583"/>
            <a:ext cx="2671539" cy="1961983"/>
          </a:xfrm>
          <a:prstGeom prst="rect">
            <a:avLst/>
          </a:prstGeom>
          <a:noFill/>
          <a:ln w="9525">
            <a:noFill/>
            <a:miter lim="800000"/>
            <a:headEnd/>
            <a:tailEnd/>
          </a:ln>
          <a:effectLst>
            <a:glow rad="127000">
              <a:schemeClr val="accent1">
                <a:alpha val="70000"/>
              </a:schemeClr>
            </a:glow>
          </a:effectLst>
        </p:spPr>
      </p:pic>
      <p:sp>
        <p:nvSpPr>
          <p:cNvPr id="16434" name="テキスト ボックス 17"/>
          <p:cNvSpPr txBox="1">
            <a:spLocks noChangeArrowheads="1"/>
          </p:cNvSpPr>
          <p:nvPr/>
        </p:nvSpPr>
        <p:spPr bwMode="auto">
          <a:xfrm>
            <a:off x="6761163" y="5104515"/>
            <a:ext cx="1277937" cy="307975"/>
          </a:xfrm>
          <a:prstGeom prst="rect">
            <a:avLst/>
          </a:prstGeom>
          <a:noFill/>
          <a:ln w="9525">
            <a:noFill/>
            <a:miter lim="800000"/>
            <a:headEnd/>
            <a:tailEnd/>
          </a:ln>
        </p:spPr>
        <p:txBody>
          <a:bodyPr wrap="none">
            <a:spAutoFit/>
          </a:bodyPr>
          <a:lstStyle/>
          <a:p>
            <a:r>
              <a:rPr lang="en-US" altLang="ja-JP" sz="1400" dirty="0">
                <a:solidFill>
                  <a:prstClr val="black"/>
                </a:solidFill>
                <a:latin typeface="Calibri" pitchFamily="34" charset="0"/>
              </a:rPr>
              <a:t>【</a:t>
            </a:r>
            <a:r>
              <a:rPr lang="ja-JP" altLang="en-US" sz="1400" dirty="0">
                <a:solidFill>
                  <a:prstClr val="black"/>
                </a:solidFill>
                <a:latin typeface="Calibri" pitchFamily="34" charset="0"/>
              </a:rPr>
              <a:t>現在</a:t>
            </a:r>
            <a:r>
              <a:rPr lang="en-US" altLang="ja-JP" sz="1400" dirty="0">
                <a:solidFill>
                  <a:prstClr val="black"/>
                </a:solidFill>
                <a:latin typeface="Calibri" pitchFamily="34" charset="0"/>
              </a:rPr>
              <a:t>】</a:t>
            </a:r>
            <a:r>
              <a:rPr lang="ja-JP" altLang="en-US" sz="1000" dirty="0">
                <a:solidFill>
                  <a:prstClr val="black"/>
                </a:solidFill>
                <a:latin typeface="Calibri" pitchFamily="34" charset="0"/>
              </a:rPr>
              <a:t>（</a:t>
            </a:r>
            <a:r>
              <a:rPr lang="en-US" altLang="ja-JP" sz="1000" dirty="0">
                <a:solidFill>
                  <a:prstClr val="black"/>
                </a:solidFill>
                <a:latin typeface="Calibri" pitchFamily="34" charset="0"/>
              </a:rPr>
              <a:t>2013.10</a:t>
            </a:r>
            <a:r>
              <a:rPr lang="ja-JP" altLang="en-US" sz="1000" dirty="0">
                <a:solidFill>
                  <a:prstClr val="black"/>
                </a:solidFill>
                <a:latin typeface="Calibri" pitchFamily="34" charset="0"/>
              </a:rPr>
              <a:t>）</a:t>
            </a:r>
          </a:p>
        </p:txBody>
      </p:sp>
      <p:pic>
        <p:nvPicPr>
          <p:cNvPr id="17" name="Picture 1091" descr="C:\Documents and Settings\wakabayashi01\デスクトップ\チェックリスト・若林内帳票類\モデル事業\昭和女子大\体操２.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1937" y="1097583"/>
            <a:ext cx="2616050" cy="1959010"/>
          </a:xfrm>
          <a:prstGeom prst="rect">
            <a:avLst/>
          </a:prstGeom>
          <a:noFill/>
          <a:ln>
            <a:noFill/>
          </a:ln>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940972" y="3033713"/>
            <a:ext cx="2671539"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喫茶店の集いでお世話役のボランティア</a:t>
            </a:r>
            <a:endParaRPr lang="ja-JP" altLang="en-US" sz="1100" dirty="0">
              <a:solidFill>
                <a:prstClr val="black"/>
              </a:solidFill>
            </a:endParaRPr>
          </a:p>
        </p:txBody>
      </p:sp>
      <p:sp>
        <p:nvSpPr>
          <p:cNvPr id="15" name="右矢印 14"/>
          <p:cNvSpPr/>
          <p:nvPr/>
        </p:nvSpPr>
        <p:spPr>
          <a:xfrm>
            <a:off x="6416699" y="1837145"/>
            <a:ext cx="688975" cy="482858"/>
          </a:xfrm>
          <a:prstGeom prst="rightArrow">
            <a:avLst>
              <a:gd name="adj1" fmla="val 50000"/>
              <a:gd name="adj2" fmla="val 74267"/>
            </a:avLst>
          </a:prstGeom>
          <a:solidFill>
            <a:schemeClr val="accent1"/>
          </a:solidFill>
          <a:ln w="6350">
            <a:no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9" name="テキスト ボックス 18"/>
          <p:cNvSpPr txBox="1"/>
          <p:nvPr/>
        </p:nvSpPr>
        <p:spPr>
          <a:xfrm>
            <a:off x="3739365" y="3013841"/>
            <a:ext cx="2671539"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大学の通所（体操プログラム等）</a:t>
            </a:r>
            <a:endParaRPr lang="ja-JP" altLang="en-US" sz="1100" dirty="0">
              <a:solidFill>
                <a:prstClr val="black"/>
              </a:solidFill>
            </a:endParaRPr>
          </a:p>
        </p:txBody>
      </p:sp>
      <p:pic>
        <p:nvPicPr>
          <p:cNvPr id="20" name="Picture 61" descr="C:\Documents and Settings\wakabayashi01\デスクトップ\チェックリスト・若林内帳票類\モデル事業\相談.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813" y="1080482"/>
            <a:ext cx="2494211" cy="1976113"/>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80813" y="3009723"/>
            <a:ext cx="2494211" cy="265728"/>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地域包括支援センターの相談</a:t>
            </a:r>
            <a:endParaRPr lang="ja-JP" altLang="en-US" sz="1100" dirty="0">
              <a:solidFill>
                <a:prstClr val="black"/>
              </a:solidFill>
            </a:endParaRPr>
          </a:p>
        </p:txBody>
      </p:sp>
      <p:sp>
        <p:nvSpPr>
          <p:cNvPr id="22" name="右矢印 21"/>
          <p:cNvSpPr/>
          <p:nvPr/>
        </p:nvSpPr>
        <p:spPr>
          <a:xfrm>
            <a:off x="3175024" y="1837145"/>
            <a:ext cx="688975" cy="482858"/>
          </a:xfrm>
          <a:prstGeom prst="rightArrow">
            <a:avLst>
              <a:gd name="adj1" fmla="val 50000"/>
              <a:gd name="adj2" fmla="val 74267"/>
            </a:avLst>
          </a:prstGeom>
          <a:solidFill>
            <a:schemeClr val="accent1"/>
          </a:solidFill>
          <a:ln w="6350">
            <a:no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3" name="正方形/長方形 22"/>
          <p:cNvSpPr/>
          <p:nvPr/>
        </p:nvSpPr>
        <p:spPr>
          <a:xfrm rot="5400000">
            <a:off x="-89941"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94565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099" y="792"/>
            <a:ext cx="9427716" cy="47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2000" dirty="0" smtClean="0">
                <a:solidFill>
                  <a:prstClr val="black"/>
                </a:solidFill>
                <a:latin typeface="HG丸ｺﾞｼｯｸM-PRO" pitchFamily="50" charset="-128"/>
                <a:ea typeface="HG丸ｺﾞｼｯｸM-PRO" pitchFamily="50" charset="-128"/>
              </a:rPr>
              <a:t>住民主体の活動による生活支援・介護予防の取組み例</a:t>
            </a:r>
            <a:r>
              <a:rPr lang="ja-JP" altLang="en-US" sz="2400" dirty="0">
                <a:solidFill>
                  <a:prstClr val="black"/>
                </a:solidFill>
                <a:latin typeface="HG丸ｺﾞｼｯｸM-PRO" pitchFamily="50" charset="-128"/>
                <a:ea typeface="HG丸ｺﾞｼｯｸM-PRO" pitchFamily="50" charset="-128"/>
              </a:rPr>
              <a:t>　</a:t>
            </a:r>
            <a:r>
              <a:rPr lang="ja-JP" altLang="en-US" sz="2400" dirty="0" smtClean="0">
                <a:solidFill>
                  <a:prstClr val="black"/>
                </a:solidFill>
                <a:latin typeface="HG丸ｺﾞｼｯｸM-PRO" pitchFamily="50" charset="-128"/>
                <a:ea typeface="HG丸ｺﾞｼｯｸM-PRO" pitchFamily="50" charset="-128"/>
              </a:rPr>
              <a:t>～大分県竹田市～</a:t>
            </a:r>
            <a:endParaRPr lang="ja-JP" altLang="en-US" sz="2400" dirty="0">
              <a:solidFill>
                <a:prstClr val="black"/>
              </a:solidFill>
              <a:latin typeface="HG丸ｺﾞｼｯｸM-PRO" pitchFamily="50" charset="-128"/>
              <a:ea typeface="HG丸ｺﾞｼｯｸM-PRO" pitchFamily="50" charset="-128"/>
            </a:endParaRPr>
          </a:p>
        </p:txBody>
      </p:sp>
      <p:sp>
        <p:nvSpPr>
          <p:cNvPr id="37" name="四角形吹き出し 36"/>
          <p:cNvSpPr/>
          <p:nvPr/>
        </p:nvSpPr>
        <p:spPr>
          <a:xfrm rot="10800000">
            <a:off x="98846" y="4230890"/>
            <a:ext cx="9698327" cy="2510474"/>
          </a:xfrm>
          <a:prstGeom prst="wedgeRectCallout">
            <a:avLst>
              <a:gd name="adj1" fmla="val -8935"/>
              <a:gd name="adj2" fmla="val 56393"/>
            </a:avLst>
          </a:prstGeom>
          <a:gradFill>
            <a:gsLst>
              <a:gs pos="0">
                <a:srgbClr val="FF9999"/>
              </a:gs>
              <a:gs pos="35000">
                <a:schemeClr val="accent2">
                  <a:lumMod val="40000"/>
                  <a:lumOff val="60000"/>
                </a:schemeClr>
              </a:gs>
              <a:gs pos="100000">
                <a:schemeClr val="accent3">
                  <a:tint val="15000"/>
                  <a:satMod val="350000"/>
                </a:schemeClr>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6" name="グループ化 15"/>
          <p:cNvGrpSpPr/>
          <p:nvPr/>
        </p:nvGrpSpPr>
        <p:grpSpPr>
          <a:xfrm>
            <a:off x="-15453" y="1877447"/>
            <a:ext cx="6910288" cy="2236752"/>
            <a:chOff x="-50674" y="2238322"/>
            <a:chExt cx="6910288" cy="2236752"/>
          </a:xfrm>
        </p:grpSpPr>
        <p:sp>
          <p:nvSpPr>
            <p:cNvPr id="4" name="角丸四角形 3"/>
            <p:cNvSpPr/>
            <p:nvPr/>
          </p:nvSpPr>
          <p:spPr>
            <a:xfrm>
              <a:off x="95271" y="2238322"/>
              <a:ext cx="3808236" cy="851297"/>
            </a:xfrm>
            <a:prstGeom prst="roundRect">
              <a:avLst/>
            </a:prstGeom>
            <a:ln w="12700"/>
          </p:spPr>
          <p:style>
            <a:lnRef idx="2">
              <a:schemeClr val="accent6"/>
            </a:lnRef>
            <a:fillRef idx="1">
              <a:schemeClr val="lt1"/>
            </a:fillRef>
            <a:effectRef idx="0">
              <a:schemeClr val="accent6"/>
            </a:effectRef>
            <a:fontRef idx="minor">
              <a:schemeClr val="dk1"/>
            </a:fontRef>
          </p:style>
          <p:txBody>
            <a:bodyPr wrap="square" tIns="0" bIns="0" rtlCol="0" anchor="ctr">
              <a:spAutoFit/>
            </a:bodyPr>
            <a:lstStyle/>
            <a:p>
              <a:r>
                <a:rPr lang="zh-TW" altLang="en-US" sz="1100" spc="-150" dirty="0" smtClean="0">
                  <a:solidFill>
                    <a:prstClr val="black"/>
                  </a:solidFill>
                  <a:latin typeface="ＭＳ Ｐゴシック" panose="020B0600070205080204" pitchFamily="50" charset="-128"/>
                  <a:ea typeface="ＭＳ Ｐゴシック" panose="020B0600070205080204" pitchFamily="50" charset="-128"/>
                </a:rPr>
                <a:t>竹田市</a:t>
              </a:r>
              <a:r>
                <a:rPr lang="zh-TW" altLang="en-US" sz="1100" spc="-150" dirty="0">
                  <a:solidFill>
                    <a:prstClr val="black"/>
                  </a:solidFill>
                  <a:latin typeface="ＭＳ Ｐゴシック" panose="020B0600070205080204" pitchFamily="50" charset="-128"/>
                  <a:ea typeface="ＭＳ Ｐゴシック" panose="020B0600070205080204" pitchFamily="50" charset="-128"/>
                </a:rPr>
                <a:t>経済活性化促進協議会</a:t>
              </a:r>
            </a:p>
            <a:p>
              <a:pPr algn="ctr"/>
              <a:r>
                <a:rPr lang="ja-JP" altLang="en-US" sz="1400" spc="-150" dirty="0" smtClean="0">
                  <a:solidFill>
                    <a:prstClr val="black"/>
                  </a:solidFill>
                </a:rPr>
                <a:t>竹田市</a:t>
              </a:r>
              <a:r>
                <a:rPr lang="ja-JP" altLang="en-US" sz="1400" dirty="0" smtClean="0">
                  <a:solidFill>
                    <a:prstClr val="black"/>
                  </a:solidFill>
                </a:rPr>
                <a:t>雇用創造推進</a:t>
              </a:r>
              <a:r>
                <a:rPr lang="ja-JP" altLang="en-US" sz="1400" spc="-150" dirty="0" smtClean="0">
                  <a:solidFill>
                    <a:prstClr val="black"/>
                  </a:solidFill>
                </a:rPr>
                <a:t>プロジェクト会議</a:t>
              </a:r>
              <a:endParaRPr lang="en-US" altLang="ja-JP" sz="1400" spc="-150" dirty="0" smtClean="0">
                <a:solidFill>
                  <a:prstClr val="black"/>
                </a:solidFill>
              </a:endParaRPr>
            </a:p>
            <a:p>
              <a:pPr algn="ctr"/>
              <a:r>
                <a:rPr lang="ja-JP" altLang="en-US" sz="1300" dirty="0" smtClean="0">
                  <a:solidFill>
                    <a:prstClr val="black"/>
                  </a:solidFill>
                </a:rPr>
                <a:t>（会長：市長</a:t>
              </a:r>
              <a:r>
                <a:rPr lang="ja-JP" altLang="en-US" sz="1400" dirty="0" smtClean="0">
                  <a:solidFill>
                    <a:prstClr val="black"/>
                  </a:solidFill>
                </a:rPr>
                <a:t>）</a:t>
              </a:r>
              <a:endParaRPr lang="en-US" altLang="ja-JP" sz="1400" dirty="0" smtClean="0">
                <a:solidFill>
                  <a:prstClr val="black"/>
                </a:solidFill>
              </a:endParaRPr>
            </a:p>
            <a:p>
              <a:r>
                <a:rPr lang="ja-JP" altLang="en-US" sz="1100" spc="-150" dirty="0" smtClean="0">
                  <a:solidFill>
                    <a:prstClr val="black"/>
                  </a:solidFill>
                </a:rPr>
                <a:t>商工団体、社会福祉協議会、　医療機関、　地域包括支援センター等</a:t>
              </a:r>
              <a:endParaRPr lang="ja-JP" altLang="en-US" sz="1100" spc="-150" dirty="0">
                <a:solidFill>
                  <a:prstClr val="black"/>
                </a:solidFill>
              </a:endParaRPr>
            </a:p>
          </p:txBody>
        </p:sp>
        <p:sp>
          <p:nvSpPr>
            <p:cNvPr id="11" name="正方形/長方形 10"/>
            <p:cNvSpPr/>
            <p:nvPr/>
          </p:nvSpPr>
          <p:spPr>
            <a:xfrm>
              <a:off x="118121" y="3573502"/>
              <a:ext cx="2473848" cy="89648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nchorCtr="0"/>
            <a:lstStyle/>
            <a:p>
              <a:pPr>
                <a:lnSpc>
                  <a:spcPct val="75000"/>
                </a:lnSpc>
              </a:pPr>
              <a:r>
                <a:rPr lang="ja-JP" altLang="en-US" sz="1300" dirty="0" smtClean="0">
                  <a:solidFill>
                    <a:prstClr val="black"/>
                  </a:solidFill>
                </a:rPr>
                <a:t>立ち上げ準備（市）　</a:t>
              </a:r>
              <a:endParaRPr lang="en-US" altLang="ja-JP" sz="1200" dirty="0" smtClean="0">
                <a:solidFill>
                  <a:prstClr val="black"/>
                </a:solidFill>
              </a:endParaRPr>
            </a:p>
            <a:p>
              <a:pPr>
                <a:lnSpc>
                  <a:spcPct val="75000"/>
                </a:lnSpc>
              </a:pPr>
              <a:r>
                <a:rPr lang="ja-JP" altLang="en-US" sz="1400" dirty="0" smtClean="0">
                  <a:solidFill>
                    <a:prstClr val="black"/>
                  </a:solidFill>
                </a:rPr>
                <a:t>　</a:t>
              </a:r>
              <a:endParaRPr lang="en-US" altLang="ja-JP" sz="1400" dirty="0" smtClean="0">
                <a:solidFill>
                  <a:prstClr val="black"/>
                </a:solidFill>
              </a:endParaRPr>
            </a:p>
            <a:p>
              <a:pPr>
                <a:lnSpc>
                  <a:spcPct val="75000"/>
                </a:lnSpc>
              </a:pPr>
              <a:r>
                <a:rPr lang="en-US" altLang="ja-JP" sz="1400" dirty="0" smtClean="0">
                  <a:solidFill>
                    <a:prstClr val="black"/>
                  </a:solidFill>
                  <a:latin typeface="ＭＳ Ｐゴシック"/>
                </a:rPr>
                <a:t>1</a:t>
              </a:r>
              <a:r>
                <a:rPr lang="ja-JP" altLang="en-US" sz="1400" dirty="0" smtClean="0">
                  <a:solidFill>
                    <a:prstClr val="black"/>
                  </a:solidFill>
                </a:rPr>
                <a:t>　暮らしのサポーター養成</a:t>
              </a:r>
              <a:endParaRPr lang="en-US" altLang="ja-JP" sz="1400" dirty="0" smtClean="0">
                <a:solidFill>
                  <a:prstClr val="black"/>
                </a:solidFill>
              </a:endParaRPr>
            </a:p>
            <a:p>
              <a:r>
                <a:rPr lang="en-US" altLang="ja-JP" sz="1400" spc="-150" dirty="0" smtClean="0">
                  <a:solidFill>
                    <a:prstClr val="black"/>
                  </a:solidFill>
                  <a:latin typeface="ＭＳ Ｐゴシック"/>
                </a:rPr>
                <a:t>2</a:t>
              </a:r>
              <a:r>
                <a:rPr lang="ja-JP" altLang="en-US" sz="1400" spc="-150" dirty="0" smtClean="0">
                  <a:solidFill>
                    <a:prstClr val="black"/>
                  </a:solidFill>
                </a:rPr>
                <a:t>　 活動拠点の整備・事業委託</a:t>
              </a:r>
              <a:endParaRPr lang="ja-JP" altLang="en-US" sz="1400" b="1" spc="-150" dirty="0">
                <a:solidFill>
                  <a:srgbClr val="FF0000"/>
                </a:solidFill>
              </a:endParaRPr>
            </a:p>
          </p:txBody>
        </p:sp>
        <p:sp>
          <p:nvSpPr>
            <p:cNvPr id="12" name="右矢印 11"/>
            <p:cNvSpPr/>
            <p:nvPr/>
          </p:nvSpPr>
          <p:spPr>
            <a:xfrm rot="5400000">
              <a:off x="1815772" y="3214532"/>
              <a:ext cx="440798" cy="277142"/>
            </a:xfrm>
            <a:prstGeom prst="rightArrow">
              <a:avLst>
                <a:gd name="adj1" fmla="val 50000"/>
                <a:gd name="adj2" fmla="val 94512"/>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50674" y="3122270"/>
              <a:ext cx="1987527" cy="461665"/>
            </a:xfrm>
            <a:prstGeom prst="rect">
              <a:avLst/>
            </a:prstGeom>
            <a:noFill/>
          </p:spPr>
          <p:txBody>
            <a:bodyPr wrap="square" rtlCol="0" anchor="ctr" anchorCtr="0">
              <a:spAutoFit/>
            </a:bodyPr>
            <a:lstStyle/>
            <a:p>
              <a:pPr algn="ctr"/>
              <a:r>
                <a:rPr lang="ja-JP" altLang="en-US" sz="1200" dirty="0" smtClean="0">
                  <a:solidFill>
                    <a:prstClr val="black"/>
                  </a:solidFill>
                </a:rPr>
                <a:t>めざすべき姿を議論</a:t>
              </a:r>
              <a:endParaRPr lang="en-US" altLang="ja-JP" sz="1200" dirty="0" smtClean="0">
                <a:solidFill>
                  <a:prstClr val="black"/>
                </a:solidFill>
              </a:endParaRPr>
            </a:p>
            <a:p>
              <a:pPr algn="ctr"/>
              <a:r>
                <a:rPr lang="ja-JP" altLang="en-US" sz="1200" dirty="0" smtClean="0">
                  <a:solidFill>
                    <a:prstClr val="black"/>
                  </a:solidFill>
                </a:rPr>
                <a:t>（自助互助の機運醸成へ）</a:t>
              </a:r>
              <a:endParaRPr lang="ja-JP" altLang="en-US" sz="1200" dirty="0">
                <a:solidFill>
                  <a:prstClr val="black"/>
                </a:solidFill>
              </a:endParaRPr>
            </a:p>
          </p:txBody>
        </p:sp>
        <p:sp>
          <p:nvSpPr>
            <p:cNvPr id="29" name="角丸四角形 28"/>
            <p:cNvSpPr/>
            <p:nvPr/>
          </p:nvSpPr>
          <p:spPr>
            <a:xfrm>
              <a:off x="3936228" y="2874636"/>
              <a:ext cx="2923386" cy="1600438"/>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ja-JP" altLang="en-US" sz="1300" dirty="0" smtClean="0">
                  <a:solidFill>
                    <a:prstClr val="black"/>
                  </a:solidFill>
                </a:rPr>
                <a:t>住民互助の活動体　</a:t>
              </a:r>
              <a:r>
                <a:rPr lang="ja-JP" altLang="en-US" sz="1400" dirty="0" smtClean="0">
                  <a:solidFill>
                    <a:prstClr val="black"/>
                  </a:solidFill>
                </a:rPr>
                <a:t>「りんどう」</a:t>
              </a:r>
              <a:endParaRPr lang="en-US" altLang="ja-JP" sz="1400" dirty="0" smtClean="0">
                <a:solidFill>
                  <a:prstClr val="black"/>
                </a:solidFill>
              </a:endParaRPr>
            </a:p>
            <a:p>
              <a:pPr algn="ctr"/>
              <a:r>
                <a:rPr lang="ja-JP" altLang="en-US" sz="1300" dirty="0" smtClean="0">
                  <a:solidFill>
                    <a:prstClr val="black"/>
                  </a:solidFill>
                </a:rPr>
                <a:t>（会員</a:t>
              </a:r>
              <a:r>
                <a:rPr lang="en-US" altLang="ja-JP" sz="1400" dirty="0" smtClean="0">
                  <a:solidFill>
                    <a:prstClr val="black"/>
                  </a:solidFill>
                </a:rPr>
                <a:t>157</a:t>
              </a:r>
              <a:r>
                <a:rPr lang="ja-JP" altLang="en-US" sz="1300" dirty="0" smtClean="0">
                  <a:solidFill>
                    <a:prstClr val="black"/>
                  </a:solidFill>
                </a:rPr>
                <a:t>人、平均年齢</a:t>
              </a:r>
              <a:r>
                <a:rPr lang="en-US" altLang="ja-JP" sz="1300" dirty="0" smtClean="0">
                  <a:solidFill>
                    <a:prstClr val="black"/>
                  </a:solidFill>
                </a:rPr>
                <a:t>74.2</a:t>
              </a:r>
              <a:r>
                <a:rPr lang="ja-JP" altLang="en-US" sz="1300" dirty="0" smtClean="0">
                  <a:solidFill>
                    <a:prstClr val="black"/>
                  </a:solidFill>
                </a:rPr>
                <a:t>歳）</a:t>
              </a:r>
              <a:endParaRPr lang="en-US" altLang="ja-JP" sz="1300" dirty="0" smtClean="0">
                <a:solidFill>
                  <a:prstClr val="black"/>
                </a:solidFill>
              </a:endParaRPr>
            </a:p>
            <a:p>
              <a:pPr marL="723900" indent="-723900"/>
              <a:endParaRPr lang="en-US" altLang="ja-JP" sz="1200" dirty="0" smtClean="0">
                <a:solidFill>
                  <a:prstClr val="black"/>
                </a:solidFill>
              </a:endParaRPr>
            </a:p>
            <a:p>
              <a:pPr marL="723900" indent="-723900"/>
              <a:r>
                <a:rPr lang="ja-JP" altLang="en-US" sz="1200" dirty="0" smtClean="0">
                  <a:solidFill>
                    <a:prstClr val="black"/>
                  </a:solidFill>
                </a:rPr>
                <a:t>活動</a:t>
              </a:r>
              <a:r>
                <a:rPr lang="ja-JP" altLang="en-US" sz="1200" dirty="0">
                  <a:solidFill>
                    <a:prstClr val="black"/>
                  </a:solidFill>
                </a:rPr>
                <a:t>会員（</a:t>
              </a:r>
              <a:r>
                <a:rPr lang="en-US" altLang="ja-JP" sz="1200" dirty="0">
                  <a:solidFill>
                    <a:prstClr val="black"/>
                  </a:solidFill>
                </a:rPr>
                <a:t>27</a:t>
              </a:r>
              <a:r>
                <a:rPr lang="ja-JP" altLang="en-US" sz="1200" dirty="0">
                  <a:solidFill>
                    <a:prstClr val="black"/>
                  </a:solidFill>
                </a:rPr>
                <a:t>人</a:t>
              </a:r>
              <a:r>
                <a:rPr lang="ja-JP" altLang="en-US" sz="1200" dirty="0" smtClean="0">
                  <a:solidFill>
                    <a:prstClr val="black"/>
                  </a:solidFill>
                </a:rPr>
                <a:t>） ： 生活支援の提供者</a:t>
              </a:r>
              <a:endParaRPr lang="en-US" altLang="ja-JP" sz="1200" dirty="0" smtClean="0">
                <a:solidFill>
                  <a:prstClr val="black"/>
                </a:solidFill>
              </a:endParaRPr>
            </a:p>
            <a:p>
              <a:pPr marL="723900" indent="-723900"/>
              <a:r>
                <a:rPr lang="ja-JP" altLang="en-US" sz="1200" dirty="0">
                  <a:solidFill>
                    <a:prstClr val="black"/>
                  </a:solidFill>
                </a:rPr>
                <a:t>協力会員（</a:t>
              </a:r>
              <a:r>
                <a:rPr lang="en-US" altLang="ja-JP" sz="1200" dirty="0">
                  <a:solidFill>
                    <a:prstClr val="black"/>
                  </a:solidFill>
                </a:rPr>
                <a:t>19</a:t>
              </a:r>
              <a:r>
                <a:rPr lang="ja-JP" altLang="en-US" sz="1200" dirty="0">
                  <a:solidFill>
                    <a:prstClr val="black"/>
                  </a:solidFill>
                </a:rPr>
                <a:t>人</a:t>
              </a:r>
              <a:r>
                <a:rPr lang="ja-JP" altLang="en-US" sz="1200" dirty="0" smtClean="0">
                  <a:solidFill>
                    <a:prstClr val="black"/>
                  </a:solidFill>
                </a:rPr>
                <a:t>） ： 寄り合い場の運営</a:t>
              </a:r>
              <a:endParaRPr lang="en-US" altLang="ja-JP" sz="1200" dirty="0" smtClean="0">
                <a:solidFill>
                  <a:prstClr val="black"/>
                </a:solidFill>
              </a:endParaRPr>
            </a:p>
            <a:p>
              <a:pPr marL="723900" indent="-723900"/>
              <a:r>
                <a:rPr lang="ja-JP" altLang="en-US" sz="1200" dirty="0">
                  <a:solidFill>
                    <a:prstClr val="black"/>
                  </a:solidFill>
                </a:rPr>
                <a:t>賛助会員（</a:t>
              </a:r>
              <a:r>
                <a:rPr lang="en-US" altLang="ja-JP" sz="1200" dirty="0" smtClean="0">
                  <a:solidFill>
                    <a:prstClr val="black"/>
                  </a:solidFill>
                </a:rPr>
                <a:t>69</a:t>
              </a:r>
              <a:r>
                <a:rPr lang="ja-JP" altLang="en-US" sz="1200" dirty="0" smtClean="0">
                  <a:solidFill>
                    <a:prstClr val="black"/>
                  </a:solidFill>
                </a:rPr>
                <a:t>人） ： 賛同者</a:t>
              </a:r>
              <a:endParaRPr lang="en-US" altLang="ja-JP" sz="1200" dirty="0" smtClean="0">
                <a:solidFill>
                  <a:prstClr val="black"/>
                </a:solidFill>
              </a:endParaRPr>
            </a:p>
            <a:p>
              <a:pPr marL="723900" indent="-723900"/>
              <a:r>
                <a:rPr lang="ja-JP" altLang="en-US" sz="1200" dirty="0">
                  <a:solidFill>
                    <a:prstClr val="black"/>
                  </a:solidFill>
                </a:rPr>
                <a:t>利用会員（</a:t>
              </a:r>
              <a:r>
                <a:rPr lang="en-US" altLang="ja-JP" sz="1200" dirty="0">
                  <a:solidFill>
                    <a:prstClr val="black"/>
                  </a:solidFill>
                </a:rPr>
                <a:t>42</a:t>
              </a:r>
              <a:r>
                <a:rPr lang="ja-JP" altLang="en-US" sz="1200" dirty="0">
                  <a:solidFill>
                    <a:prstClr val="black"/>
                  </a:solidFill>
                </a:rPr>
                <a:t>人</a:t>
              </a:r>
              <a:r>
                <a:rPr lang="ja-JP" altLang="en-US" sz="1200" dirty="0" smtClean="0">
                  <a:solidFill>
                    <a:prstClr val="black"/>
                  </a:solidFill>
                </a:rPr>
                <a:t>） ： 生活支援の利用者</a:t>
              </a:r>
              <a:endParaRPr lang="ja-JP" altLang="en-US" sz="1200" dirty="0">
                <a:solidFill>
                  <a:prstClr val="black"/>
                </a:solidFill>
              </a:endParaRPr>
            </a:p>
          </p:txBody>
        </p:sp>
        <p:sp>
          <p:nvSpPr>
            <p:cNvPr id="27" name="右矢印 26"/>
            <p:cNvSpPr/>
            <p:nvPr/>
          </p:nvSpPr>
          <p:spPr>
            <a:xfrm>
              <a:off x="2573066" y="3765106"/>
              <a:ext cx="1351652" cy="3250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7" name="テキスト ボックス 16"/>
          <p:cNvSpPr txBox="1"/>
          <p:nvPr/>
        </p:nvSpPr>
        <p:spPr>
          <a:xfrm>
            <a:off x="88939" y="1359547"/>
            <a:ext cx="1816523" cy="338554"/>
          </a:xfrm>
          <a:prstGeom prst="rect">
            <a:avLst/>
          </a:prstGeom>
          <a:noFill/>
        </p:spPr>
        <p:txBody>
          <a:bodyPr wrap="none" rtlCol="0" anchor="ctr" anchorCtr="0">
            <a:spAutoFit/>
          </a:bodyPr>
          <a:lstStyle/>
          <a:p>
            <a:r>
              <a:rPr lang="en-US" altLang="ja-JP" sz="1600" b="1" dirty="0" smtClean="0">
                <a:solidFill>
                  <a:prstClr val="black"/>
                </a:solidFill>
              </a:rPr>
              <a:t>【</a:t>
            </a:r>
            <a:r>
              <a:rPr lang="ja-JP" altLang="en-US" sz="1600" b="1" dirty="0" smtClean="0">
                <a:solidFill>
                  <a:prstClr val="black"/>
                </a:solidFill>
              </a:rPr>
              <a:t>ここがポイント！</a:t>
            </a:r>
            <a:r>
              <a:rPr lang="en-US" altLang="ja-JP" sz="1600" b="1" dirty="0" smtClean="0">
                <a:solidFill>
                  <a:prstClr val="black"/>
                </a:solidFill>
              </a:rPr>
              <a:t>】</a:t>
            </a:r>
            <a:endParaRPr lang="ja-JP" altLang="en-US" sz="1600" b="1" dirty="0">
              <a:solidFill>
                <a:prstClr val="black"/>
              </a:solidFill>
            </a:endParaRPr>
          </a:p>
        </p:txBody>
      </p:sp>
      <p:grpSp>
        <p:nvGrpSpPr>
          <p:cNvPr id="5" name="グループ化 4"/>
          <p:cNvGrpSpPr/>
          <p:nvPr/>
        </p:nvGrpSpPr>
        <p:grpSpPr>
          <a:xfrm>
            <a:off x="198115" y="4321244"/>
            <a:ext cx="9582515" cy="357054"/>
            <a:chOff x="198091" y="4321244"/>
            <a:chExt cx="9582515" cy="357054"/>
          </a:xfrm>
        </p:grpSpPr>
        <p:sp>
          <p:nvSpPr>
            <p:cNvPr id="44" name="円/楕円 43"/>
            <p:cNvSpPr/>
            <p:nvPr/>
          </p:nvSpPr>
          <p:spPr>
            <a:xfrm>
              <a:off x="2517801" y="4321245"/>
              <a:ext cx="2421913" cy="346234"/>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通いの場（寄り合い処）</a:t>
              </a:r>
              <a:endParaRPr lang="ja-JP" altLang="en-US" sz="1050" dirty="0">
                <a:solidFill>
                  <a:prstClr val="black"/>
                </a:solidFill>
                <a:latin typeface="ＭＳ Ｐゴシック" pitchFamily="50" charset="-128"/>
              </a:endParaRPr>
            </a:p>
          </p:txBody>
        </p:sp>
        <p:sp>
          <p:nvSpPr>
            <p:cNvPr id="43" name="円/楕円 42"/>
            <p:cNvSpPr/>
            <p:nvPr/>
          </p:nvSpPr>
          <p:spPr>
            <a:xfrm>
              <a:off x="5013830" y="4321245"/>
              <a:ext cx="2447354" cy="346234"/>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050" b="1" dirty="0">
                  <a:solidFill>
                    <a:prstClr val="black"/>
                  </a:solidFill>
                  <a:latin typeface="ＭＳ Ｐゴシック" pitchFamily="50" charset="-128"/>
                </a:rPr>
                <a:t>生活</a:t>
              </a:r>
              <a:r>
                <a:rPr lang="ja-JP" altLang="en-US" sz="1050" b="1" dirty="0" smtClean="0">
                  <a:solidFill>
                    <a:prstClr val="black"/>
                  </a:solidFill>
                  <a:latin typeface="ＭＳ Ｐゴシック" pitchFamily="50" charset="-128"/>
                </a:rPr>
                <a:t>支援サービス</a:t>
              </a:r>
              <a:endParaRPr lang="en-US" altLang="ja-JP" sz="1050" b="1" dirty="0" smtClean="0">
                <a:solidFill>
                  <a:prstClr val="black"/>
                </a:solidFill>
                <a:latin typeface="ＭＳ Ｐゴシック" pitchFamily="50" charset="-128"/>
              </a:endParaRPr>
            </a:p>
          </p:txBody>
        </p:sp>
        <p:sp>
          <p:nvSpPr>
            <p:cNvPr id="45" name="円/楕円 44"/>
            <p:cNvSpPr/>
            <p:nvPr/>
          </p:nvSpPr>
          <p:spPr>
            <a:xfrm>
              <a:off x="198091" y="4321244"/>
              <a:ext cx="2160239" cy="357054"/>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a:solidFill>
                    <a:prstClr val="black"/>
                  </a:solidFill>
                  <a:latin typeface="ＭＳ Ｐゴシック" pitchFamily="50" charset="-128"/>
                </a:rPr>
                <a:t>介護</a:t>
              </a:r>
              <a:r>
                <a:rPr lang="ja-JP" altLang="en-US" sz="1050" dirty="0" smtClean="0">
                  <a:solidFill>
                    <a:prstClr val="black"/>
                  </a:solidFill>
                  <a:latin typeface="ＭＳ Ｐゴシック" pitchFamily="50" charset="-128"/>
                </a:rPr>
                <a:t>予防教室</a:t>
              </a:r>
              <a:endParaRPr lang="en-US" altLang="ja-JP" sz="1050" dirty="0" smtClean="0">
                <a:solidFill>
                  <a:prstClr val="black"/>
                </a:solidFill>
                <a:latin typeface="ＭＳ Ｐゴシック" pitchFamily="50" charset="-128"/>
              </a:endParaRPr>
            </a:p>
          </p:txBody>
        </p:sp>
        <p:sp>
          <p:nvSpPr>
            <p:cNvPr id="41" name="円/楕円 40"/>
            <p:cNvSpPr/>
            <p:nvPr/>
          </p:nvSpPr>
          <p:spPr>
            <a:xfrm>
              <a:off x="7534109" y="4321244"/>
              <a:ext cx="2246497" cy="34623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050" dirty="0" smtClean="0">
                  <a:solidFill>
                    <a:prstClr val="black"/>
                  </a:solidFill>
                  <a:latin typeface="ＭＳ Ｐゴシック" pitchFamily="50" charset="-128"/>
                </a:rPr>
                <a:t>季節行事・イベント開催</a:t>
              </a:r>
              <a:endParaRPr lang="en-US" altLang="ja-JP" sz="1050" dirty="0" smtClean="0">
                <a:solidFill>
                  <a:prstClr val="black"/>
                </a:solidFill>
                <a:latin typeface="ＭＳ Ｐゴシック" pitchFamily="50" charset="-128"/>
              </a:endParaRPr>
            </a:p>
          </p:txBody>
        </p:sp>
      </p:grpSp>
      <p:sp>
        <p:nvSpPr>
          <p:cNvPr id="31" name="上矢印 30"/>
          <p:cNvSpPr/>
          <p:nvPr/>
        </p:nvSpPr>
        <p:spPr>
          <a:xfrm>
            <a:off x="4103070" y="1750358"/>
            <a:ext cx="2774758" cy="799253"/>
          </a:xfrm>
          <a:prstGeom prst="upArrow">
            <a:avLst>
              <a:gd name="adj1" fmla="val 89180"/>
              <a:gd name="adj2" fmla="val 35821"/>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300" dirty="0" smtClean="0">
                <a:solidFill>
                  <a:prstClr val="black"/>
                </a:solidFill>
              </a:rPr>
              <a:t>活動拠点</a:t>
            </a:r>
            <a:endParaRPr lang="en-US" altLang="ja-JP" sz="1300" dirty="0" smtClean="0">
              <a:solidFill>
                <a:prstClr val="black"/>
              </a:solidFill>
            </a:endParaRPr>
          </a:p>
          <a:p>
            <a:pPr algn="ctr"/>
            <a:r>
              <a:rPr lang="ja-JP" altLang="en-US" sz="1400" dirty="0" smtClean="0">
                <a:solidFill>
                  <a:prstClr val="black"/>
                </a:solidFill>
              </a:rPr>
              <a:t>「暮らしのサポートセンター」</a:t>
            </a:r>
            <a:endParaRPr lang="en-US" altLang="ja-JP" sz="1400" dirty="0" smtClean="0">
              <a:solidFill>
                <a:prstClr val="black"/>
              </a:solidFill>
            </a:endParaRPr>
          </a:p>
          <a:p>
            <a:pPr algn="ctr"/>
            <a:r>
              <a:rPr lang="ja-JP" altLang="en-US" sz="1100" dirty="0" smtClean="0">
                <a:solidFill>
                  <a:prstClr val="black"/>
                </a:solidFill>
              </a:rPr>
              <a:t>（空き店舗利用）</a:t>
            </a:r>
            <a:endParaRPr lang="ja-JP" altLang="en-US" sz="1100" dirty="0">
              <a:solidFill>
                <a:prstClr val="black"/>
              </a:solidFill>
            </a:endParaRPr>
          </a:p>
        </p:txBody>
      </p:sp>
      <p:grpSp>
        <p:nvGrpSpPr>
          <p:cNvPr id="8" name="グループ化 7"/>
          <p:cNvGrpSpPr/>
          <p:nvPr/>
        </p:nvGrpSpPr>
        <p:grpSpPr>
          <a:xfrm>
            <a:off x="130518" y="4797151"/>
            <a:ext cx="9582868" cy="1849332"/>
            <a:chOff x="130494" y="4797151"/>
            <a:chExt cx="9582868" cy="1849332"/>
          </a:xfrm>
        </p:grpSpPr>
        <p:sp>
          <p:nvSpPr>
            <p:cNvPr id="47" name="正方形/長方形 46"/>
            <p:cNvSpPr/>
            <p:nvPr/>
          </p:nvSpPr>
          <p:spPr>
            <a:xfrm>
              <a:off x="2533130" y="4797153"/>
              <a:ext cx="2406584" cy="1849330"/>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nchorCtr="0">
              <a:noAutofit/>
            </a:bodyPr>
            <a:lstStyle/>
            <a:p>
              <a:pPr marL="85725" indent="-85725"/>
              <a:r>
                <a:rPr lang="ja-JP" altLang="en-US" sz="1050" dirty="0" smtClean="0">
                  <a:solidFill>
                    <a:prstClr val="black"/>
                  </a:solidFill>
                  <a:latin typeface="ＭＳ Ｐゴシック" pitchFamily="50" charset="-128"/>
                </a:rPr>
                <a:t>・暮らしのサポートセンターで「寄り合い処」を運営</a:t>
              </a:r>
              <a:endParaRPr lang="en-US" altLang="ja-JP" sz="1050" dirty="0" smtClean="0">
                <a:solidFill>
                  <a:prstClr val="black"/>
                </a:solidFill>
                <a:latin typeface="ＭＳ Ｐゴシック" pitchFamily="50" charset="-128"/>
              </a:endParaRPr>
            </a:p>
            <a:p>
              <a:pPr marL="85725" indent="-85725"/>
              <a:r>
                <a:rPr lang="ja-JP" altLang="en-US" sz="1050" dirty="0">
                  <a:solidFill>
                    <a:prstClr val="black"/>
                  </a:solidFill>
                  <a:latin typeface="ＭＳ Ｐゴシック" pitchFamily="50" charset="-128"/>
                </a:rPr>
                <a:t>・</a:t>
              </a:r>
              <a:r>
                <a:rPr lang="ja-JP" altLang="en-US" sz="1050" dirty="0" smtClean="0">
                  <a:solidFill>
                    <a:prstClr val="black"/>
                  </a:solidFill>
                  <a:latin typeface="ＭＳ Ｐゴシック" pitchFamily="50" charset="-128"/>
                </a:rPr>
                <a:t>年代を問わず気軽に立ち寄ることのできる場（手芸・囲碁等の趣味活動、世間話など、過ごし方はさまざま）</a:t>
              </a:r>
              <a:endParaRPr lang="en-US" altLang="ja-JP" sz="1050" dirty="0" smtClean="0">
                <a:solidFill>
                  <a:prstClr val="black"/>
                </a:solidFill>
                <a:latin typeface="ＭＳ Ｐゴシック" pitchFamily="50" charset="-128"/>
              </a:endParaRPr>
            </a:p>
            <a:p>
              <a:r>
                <a:rPr lang="ja-JP" altLang="en-US" sz="1050" dirty="0" smtClean="0">
                  <a:solidFill>
                    <a:prstClr val="black"/>
                  </a:solidFill>
                  <a:latin typeface="ＭＳ Ｐゴシック" pitchFamily="50" charset="-128"/>
                </a:rPr>
                <a:t>・木工・陶芸などの手作り品の展示販売</a:t>
              </a:r>
              <a:endParaRPr lang="en-US" altLang="ja-JP" sz="1050" dirty="0" smtClean="0">
                <a:solidFill>
                  <a:prstClr val="black"/>
                </a:solidFill>
                <a:latin typeface="ＭＳ Ｐゴシック" pitchFamily="50" charset="-128"/>
              </a:endParaRPr>
            </a:p>
            <a:p>
              <a:endParaRPr lang="en-US" altLang="ja-JP" sz="1000" dirty="0" smtClean="0">
                <a:solidFill>
                  <a:prstClr val="black"/>
                </a:solidFill>
                <a:latin typeface="ＭＳ Ｐゴシック" pitchFamily="50" charset="-128"/>
              </a:endParaRPr>
            </a:p>
            <a:p>
              <a:r>
                <a:rPr lang="ja-JP" altLang="en-US" sz="1000" dirty="0" smtClean="0">
                  <a:solidFill>
                    <a:prstClr val="black"/>
                  </a:solidFill>
                  <a:latin typeface="ＭＳ Ｐゴシック" pitchFamily="50" charset="-128"/>
                </a:rPr>
                <a:t>　オープン　　　月</a:t>
              </a:r>
              <a:r>
                <a:rPr lang="ja-JP" altLang="en-US" sz="1000" dirty="0">
                  <a:solidFill>
                    <a:prstClr val="black"/>
                  </a:solidFill>
                  <a:latin typeface="ＭＳ Ｐゴシック" pitchFamily="50" charset="-128"/>
                </a:rPr>
                <a:t>～金、</a:t>
              </a:r>
              <a:r>
                <a:rPr lang="en-US" altLang="ja-JP" sz="1000" dirty="0">
                  <a:solidFill>
                    <a:prstClr val="black"/>
                  </a:solidFill>
                  <a:latin typeface="ＭＳ Ｐゴシック" pitchFamily="50" charset="-128"/>
                </a:rPr>
                <a:t>9:00</a:t>
              </a:r>
              <a:r>
                <a:rPr lang="ja-JP" altLang="en-US" sz="1000" dirty="0">
                  <a:solidFill>
                    <a:prstClr val="black"/>
                  </a:solidFill>
                  <a:latin typeface="ＭＳ Ｐゴシック" pitchFamily="50" charset="-128"/>
                </a:rPr>
                <a:t>～</a:t>
              </a:r>
              <a:r>
                <a:rPr lang="en-US" altLang="ja-JP" sz="1000" dirty="0" smtClean="0">
                  <a:solidFill>
                    <a:prstClr val="black"/>
                  </a:solidFill>
                  <a:latin typeface="ＭＳ Ｐゴシック" pitchFamily="50" charset="-128"/>
                </a:rPr>
                <a:t>17:00</a:t>
              </a:r>
            </a:p>
            <a:p>
              <a:r>
                <a:rPr lang="ja-JP" altLang="en-US" sz="1000" dirty="0">
                  <a:solidFill>
                    <a:prstClr val="black"/>
                  </a:solidFill>
                  <a:latin typeface="ＭＳ Ｐゴシック" pitchFamily="50" charset="-128"/>
                </a:rPr>
                <a:t>　</a:t>
              </a:r>
              <a:r>
                <a:rPr lang="ja-JP" altLang="en-US" sz="1000" dirty="0" smtClean="0">
                  <a:solidFill>
                    <a:prstClr val="black"/>
                  </a:solidFill>
                  <a:latin typeface="ＭＳ Ｐゴシック" pitchFamily="50" charset="-128"/>
                </a:rPr>
                <a:t>（コーヒー</a:t>
              </a:r>
              <a:r>
                <a:rPr lang="en-US" altLang="ja-JP" sz="1000" dirty="0">
                  <a:solidFill>
                    <a:prstClr val="black"/>
                  </a:solidFill>
                  <a:latin typeface="ＭＳ Ｐゴシック" pitchFamily="50" charset="-128"/>
                </a:rPr>
                <a:t>100</a:t>
              </a:r>
              <a:r>
                <a:rPr lang="ja-JP" altLang="en-US" sz="1000" dirty="0">
                  <a:solidFill>
                    <a:prstClr val="black"/>
                  </a:solidFill>
                  <a:latin typeface="ＭＳ Ｐゴシック" pitchFamily="50" charset="-128"/>
                </a:rPr>
                <a:t>円、定食</a:t>
              </a:r>
              <a:r>
                <a:rPr lang="en-US" altLang="ja-JP" sz="1000" dirty="0">
                  <a:solidFill>
                    <a:prstClr val="black"/>
                  </a:solidFill>
                  <a:latin typeface="ＭＳ Ｐゴシック" pitchFamily="50" charset="-128"/>
                </a:rPr>
                <a:t>300</a:t>
              </a:r>
              <a:r>
                <a:rPr lang="ja-JP" altLang="en-US" sz="1000" dirty="0" smtClean="0">
                  <a:solidFill>
                    <a:prstClr val="black"/>
                  </a:solidFill>
                  <a:latin typeface="ＭＳ Ｐゴシック" pitchFamily="50" charset="-128"/>
                </a:rPr>
                <a:t>円）</a:t>
              </a:r>
              <a:endParaRPr lang="ja-JP" altLang="en-US" sz="1000" dirty="0">
                <a:solidFill>
                  <a:prstClr val="black"/>
                </a:solidFill>
                <a:latin typeface="ＭＳ Ｐゴシック" pitchFamily="50" charset="-128"/>
              </a:endParaRPr>
            </a:p>
            <a:p>
              <a:endParaRPr lang="ja-JP" altLang="en-US" sz="1050" dirty="0">
                <a:solidFill>
                  <a:prstClr val="black"/>
                </a:solidFill>
                <a:latin typeface="ＭＳ Ｐゴシック" pitchFamily="50" charset="-128"/>
              </a:endParaRPr>
            </a:p>
            <a:p>
              <a:endParaRPr lang="en-US" altLang="ja-JP" sz="1050" dirty="0" smtClean="0">
                <a:solidFill>
                  <a:prstClr val="black"/>
                </a:solidFill>
                <a:latin typeface="ＭＳ Ｐゴシック" pitchFamily="50" charset="-128"/>
              </a:endParaRPr>
            </a:p>
          </p:txBody>
        </p:sp>
        <p:sp>
          <p:nvSpPr>
            <p:cNvPr id="50" name="正方形/長方形 49"/>
            <p:cNvSpPr/>
            <p:nvPr/>
          </p:nvSpPr>
          <p:spPr>
            <a:xfrm>
              <a:off x="5013830" y="4797153"/>
              <a:ext cx="2520279" cy="1849330"/>
            </a:xfrm>
            <a:prstGeom prst="rect">
              <a:avLst/>
            </a:prstGeom>
            <a:gradFill>
              <a:gsLst>
                <a:gs pos="0">
                  <a:schemeClr val="accent6">
                    <a:lumMod val="60000"/>
                    <a:lumOff val="40000"/>
                  </a:schemeClr>
                </a:gs>
                <a:gs pos="35000">
                  <a:schemeClr val="accent3">
                    <a:tint val="37000"/>
                    <a:satMod val="300000"/>
                  </a:schemeClr>
                </a:gs>
                <a:gs pos="100000">
                  <a:schemeClr val="accent3">
                    <a:tint val="15000"/>
                    <a:satMod val="350000"/>
                  </a:schemeClr>
                </a:gs>
              </a:gsLst>
              <a:lin ang="16200000" scaled="1"/>
            </a:gradFill>
            <a:effectLst>
              <a:outerShdw blurRad="40000" dist="20000" dir="5400000" rotWithShape="0">
                <a:srgbClr val="000000">
                  <a:alpha val="58000"/>
                </a:srgb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marL="88900" indent="-88900"/>
              <a:r>
                <a:rPr lang="ja-JP" altLang="en-US" sz="1050" dirty="0">
                  <a:solidFill>
                    <a:prstClr val="black"/>
                  </a:solidFill>
                  <a:latin typeface="ＭＳ Ｐゴシック"/>
                </a:rPr>
                <a:t>・さまざまな生活支援（家事、草取り、植木の水やり、ペットの世話、外出支援、簡単な修理修繕など</a:t>
              </a:r>
              <a:r>
                <a:rPr lang="ja-JP" altLang="en-US" sz="1050" dirty="0" smtClean="0">
                  <a:solidFill>
                    <a:prstClr val="black"/>
                  </a:solidFill>
                  <a:latin typeface="ＭＳ Ｐゴシック"/>
                </a:rPr>
                <a:t>）</a:t>
              </a:r>
              <a:endParaRPr lang="en-US" altLang="ja-JP" sz="1050" dirty="0" smtClean="0">
                <a:solidFill>
                  <a:prstClr val="black"/>
                </a:solidFill>
                <a:latin typeface="ＭＳ Ｐゴシック"/>
              </a:endParaRPr>
            </a:p>
            <a:p>
              <a:pPr marL="88900" indent="-88900"/>
              <a:r>
                <a:rPr lang="ja-JP" altLang="en-US" sz="1050" dirty="0" smtClean="0">
                  <a:solidFill>
                    <a:prstClr val="black"/>
                  </a:solidFill>
                  <a:latin typeface="ＭＳ Ｐゴシック"/>
                </a:rPr>
                <a:t>・利用者とサービス提供者のいずれも会員登録を行い、会費を支払う（年会費</a:t>
              </a:r>
              <a:r>
                <a:rPr lang="en-US" altLang="ja-JP" sz="1050" dirty="0" smtClean="0">
                  <a:solidFill>
                    <a:prstClr val="black"/>
                  </a:solidFill>
                  <a:latin typeface="ＭＳ Ｐゴシック"/>
                </a:rPr>
                <a:t>1,000</a:t>
              </a:r>
              <a:r>
                <a:rPr lang="ja-JP" altLang="en-US" sz="1050" dirty="0" smtClean="0">
                  <a:solidFill>
                    <a:prstClr val="black"/>
                  </a:solidFill>
                  <a:latin typeface="ＭＳ Ｐゴシック"/>
                </a:rPr>
                <a:t>円）</a:t>
              </a:r>
              <a:endParaRPr lang="en-US" altLang="ja-JP" sz="1050" dirty="0" smtClean="0">
                <a:solidFill>
                  <a:prstClr val="black"/>
                </a:solidFill>
                <a:latin typeface="ＭＳ Ｐゴシック"/>
              </a:endParaRPr>
            </a:p>
            <a:p>
              <a:pPr marL="88900" indent="-88900"/>
              <a:endParaRPr lang="en-US" altLang="ja-JP" sz="1000" dirty="0" smtClean="0">
                <a:solidFill>
                  <a:prstClr val="black"/>
                </a:solidFill>
                <a:latin typeface="ＭＳ Ｐゴシック"/>
              </a:endParaRPr>
            </a:p>
            <a:p>
              <a:pPr marL="88900" indent="-88900"/>
              <a:r>
                <a:rPr lang="ja-JP" altLang="en-US" sz="1000" dirty="0">
                  <a:solidFill>
                    <a:prstClr val="black"/>
                  </a:solidFill>
                  <a:latin typeface="ＭＳ Ｐゴシック"/>
                </a:rPr>
                <a:t>　</a:t>
              </a:r>
              <a:r>
                <a:rPr lang="ja-JP" altLang="en-US" sz="1000" dirty="0" smtClean="0">
                  <a:solidFill>
                    <a:prstClr val="black"/>
                  </a:solidFill>
                  <a:latin typeface="ＭＳ Ｐゴシック"/>
                </a:rPr>
                <a:t>料金（利用券）　　</a:t>
              </a:r>
              <a:r>
                <a:rPr lang="en-US" altLang="ja-JP" sz="1000" dirty="0" smtClean="0">
                  <a:solidFill>
                    <a:prstClr val="black"/>
                  </a:solidFill>
                  <a:latin typeface="ＭＳ Ｐゴシック"/>
                </a:rPr>
                <a:t>30</a:t>
              </a:r>
              <a:r>
                <a:rPr lang="ja-JP" altLang="en-US" sz="1000" dirty="0">
                  <a:solidFill>
                    <a:prstClr val="black"/>
                  </a:solidFill>
                  <a:latin typeface="ＭＳ Ｐゴシック"/>
                </a:rPr>
                <a:t>分</a:t>
              </a:r>
              <a:r>
                <a:rPr lang="en-US" altLang="ja-JP" sz="1000" dirty="0">
                  <a:solidFill>
                    <a:prstClr val="black"/>
                  </a:solidFill>
                  <a:latin typeface="ＭＳ Ｐゴシック"/>
                </a:rPr>
                <a:t>400</a:t>
              </a:r>
              <a:r>
                <a:rPr lang="ja-JP" altLang="en-US" sz="1000" dirty="0" smtClean="0">
                  <a:solidFill>
                    <a:prstClr val="black"/>
                  </a:solidFill>
                  <a:latin typeface="ＭＳ Ｐゴシック"/>
                </a:rPr>
                <a:t>円、</a:t>
              </a:r>
              <a:r>
                <a:rPr lang="en-US" altLang="ja-JP" sz="1000" dirty="0" smtClean="0">
                  <a:solidFill>
                    <a:prstClr val="black"/>
                  </a:solidFill>
                  <a:latin typeface="ＭＳ Ｐゴシック"/>
                </a:rPr>
                <a:t>60</a:t>
              </a:r>
              <a:r>
                <a:rPr lang="ja-JP" altLang="en-US" sz="1000" dirty="0" smtClean="0">
                  <a:solidFill>
                    <a:prstClr val="black"/>
                  </a:solidFill>
                  <a:latin typeface="ＭＳ Ｐゴシック"/>
                </a:rPr>
                <a:t>分</a:t>
              </a:r>
              <a:r>
                <a:rPr lang="en-US" altLang="ja-JP" sz="1000" dirty="0" smtClean="0">
                  <a:solidFill>
                    <a:prstClr val="black"/>
                  </a:solidFill>
                  <a:latin typeface="ＭＳ Ｐゴシック"/>
                </a:rPr>
                <a:t>800</a:t>
              </a:r>
              <a:r>
                <a:rPr lang="ja-JP" altLang="en-US" sz="1000" dirty="0" smtClean="0">
                  <a:solidFill>
                    <a:prstClr val="black"/>
                  </a:solidFill>
                  <a:latin typeface="ＭＳ Ｐゴシック"/>
                </a:rPr>
                <a:t>円</a:t>
              </a:r>
              <a:endParaRPr lang="en-US" altLang="ja-JP" sz="1000" dirty="0" smtClean="0">
                <a:solidFill>
                  <a:prstClr val="black"/>
                </a:solidFill>
                <a:latin typeface="ＭＳ Ｐゴシック"/>
              </a:endParaRPr>
            </a:p>
            <a:p>
              <a:pPr marL="88900" indent="-88900"/>
              <a:r>
                <a:rPr lang="ja-JP" altLang="en-US" sz="1000" dirty="0">
                  <a:solidFill>
                    <a:prstClr val="black"/>
                  </a:solidFill>
                  <a:latin typeface="ＭＳ Ｐゴシック"/>
                </a:rPr>
                <a:t>　</a:t>
              </a:r>
              <a:r>
                <a:rPr lang="ja-JP" altLang="en-US" sz="1000" dirty="0" smtClean="0">
                  <a:solidFill>
                    <a:prstClr val="black"/>
                  </a:solidFill>
                  <a:latin typeface="ＭＳ Ｐゴシック"/>
                </a:rPr>
                <a:t>対価　　利用料金の</a:t>
              </a:r>
              <a:r>
                <a:rPr lang="en-US" altLang="ja-JP" sz="1000" dirty="0" smtClean="0">
                  <a:solidFill>
                    <a:prstClr val="black"/>
                  </a:solidFill>
                  <a:latin typeface="ＭＳ Ｐゴシック"/>
                </a:rPr>
                <a:t>75%</a:t>
              </a:r>
            </a:p>
            <a:p>
              <a:pPr marL="88900" indent="-88900"/>
              <a:r>
                <a:rPr lang="ja-JP" altLang="en-US" sz="1000" dirty="0">
                  <a:solidFill>
                    <a:prstClr val="black"/>
                  </a:solidFill>
                  <a:latin typeface="ＭＳ Ｐゴシック"/>
                </a:rPr>
                <a:t>　</a:t>
              </a:r>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25%</a:t>
              </a:r>
              <a:r>
                <a:rPr lang="ja-JP" altLang="en-US" sz="1000" dirty="0" smtClean="0">
                  <a:solidFill>
                    <a:prstClr val="black"/>
                  </a:solidFill>
                  <a:latin typeface="ＭＳ Ｐゴシック"/>
                </a:rPr>
                <a:t>は「りんどう」の</a:t>
              </a:r>
              <a:r>
                <a:rPr lang="ja-JP" altLang="en-US" sz="1000" spc="-150" dirty="0" smtClean="0">
                  <a:solidFill>
                    <a:prstClr val="black"/>
                  </a:solidFill>
                  <a:latin typeface="ＭＳ Ｐゴシック"/>
                </a:rPr>
                <a:t>活動資金に充当）</a:t>
              </a:r>
              <a:endParaRPr lang="ja-JP" altLang="en-US" sz="1000" spc="-150" dirty="0">
                <a:solidFill>
                  <a:prstClr val="black"/>
                </a:solidFill>
                <a:latin typeface="ＭＳ Ｐゴシック"/>
              </a:endParaRPr>
            </a:p>
            <a:p>
              <a:pPr marL="88900" indent="-88900"/>
              <a:r>
                <a:rPr lang="ja-JP" altLang="en-US" sz="1000" dirty="0" smtClean="0">
                  <a:solidFill>
                    <a:prstClr val="black"/>
                  </a:solidFill>
                  <a:latin typeface="ＭＳ Ｐゴシック"/>
                </a:rPr>
                <a:t>　</a:t>
              </a:r>
              <a:endParaRPr lang="en-US" altLang="ja-JP" sz="1000" dirty="0" smtClean="0">
                <a:solidFill>
                  <a:prstClr val="black"/>
                </a:solidFill>
                <a:latin typeface="ＭＳ Ｐゴシック"/>
              </a:endParaRPr>
            </a:p>
          </p:txBody>
        </p:sp>
        <p:sp>
          <p:nvSpPr>
            <p:cNvPr id="52" name="正方形/長方形 51"/>
            <p:cNvSpPr/>
            <p:nvPr/>
          </p:nvSpPr>
          <p:spPr>
            <a:xfrm>
              <a:off x="130494" y="4797151"/>
              <a:ext cx="2371853" cy="1847480"/>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pPr marL="85725" indent="-85725"/>
              <a:r>
                <a:rPr lang="ja-JP" altLang="en-US" sz="1050" dirty="0" smtClean="0">
                  <a:solidFill>
                    <a:prstClr val="black"/>
                  </a:solidFill>
                  <a:latin typeface="ＭＳ Ｐゴシック"/>
                </a:rPr>
                <a:t>・市の健康運動インストラクター養成研修を修了した住民が「竹田ヘルスフィットネス」を結成</a:t>
              </a:r>
              <a:endParaRPr lang="en-US" altLang="ja-JP" sz="1050" dirty="0" smtClean="0">
                <a:solidFill>
                  <a:prstClr val="black"/>
                </a:solidFill>
                <a:latin typeface="ＭＳ Ｐゴシック"/>
              </a:endParaRPr>
            </a:p>
            <a:p>
              <a:pPr marL="85725" indent="-85725"/>
              <a:r>
                <a:rPr lang="ja-JP" altLang="en-US" sz="1050" dirty="0" smtClean="0">
                  <a:solidFill>
                    <a:prstClr val="black"/>
                  </a:solidFill>
                  <a:latin typeface="ＭＳ Ｐゴシック"/>
                </a:rPr>
                <a:t>・市の委託を受けて介護予防教室を企画実施（暮らしのサポートセンターを会場に体力測定と運動指導）</a:t>
              </a:r>
              <a:endParaRPr lang="en-US" altLang="ja-JP" sz="1050" dirty="0" smtClean="0">
                <a:solidFill>
                  <a:prstClr val="black"/>
                </a:solidFill>
                <a:latin typeface="ＭＳ Ｐゴシック"/>
              </a:endParaRPr>
            </a:p>
            <a:p>
              <a:pPr marL="85725" indent="-85725"/>
              <a:r>
                <a:rPr lang="ja-JP" altLang="en-US" sz="1050" dirty="0" smtClean="0">
                  <a:solidFill>
                    <a:prstClr val="black"/>
                  </a:solidFill>
                  <a:latin typeface="ＭＳ Ｐゴシック"/>
                </a:rPr>
                <a:t>・地区の高齢者サロンで運動指導の出前も実施</a:t>
              </a:r>
              <a:endParaRPr lang="en-US" altLang="ja-JP" sz="1050" dirty="0" smtClean="0">
                <a:solidFill>
                  <a:prstClr val="black"/>
                </a:solidFill>
                <a:latin typeface="ＭＳ Ｐゴシック"/>
              </a:endParaRPr>
            </a:p>
            <a:p>
              <a:endParaRPr lang="en-US" altLang="ja-JP" sz="1050" dirty="0" smtClean="0">
                <a:solidFill>
                  <a:prstClr val="black"/>
                </a:solidFill>
                <a:latin typeface="ＭＳ Ｐゴシック"/>
              </a:endParaRPr>
            </a:p>
            <a:p>
              <a:r>
                <a:rPr lang="ja-JP" altLang="en-US" sz="1050" dirty="0">
                  <a:solidFill>
                    <a:prstClr val="black"/>
                  </a:solidFill>
                  <a:latin typeface="ＭＳ Ｐゴシック"/>
                </a:rPr>
                <a:t>　</a:t>
              </a:r>
              <a:r>
                <a:rPr lang="ja-JP" altLang="en-US" sz="1000" dirty="0" smtClean="0">
                  <a:solidFill>
                    <a:prstClr val="black"/>
                  </a:solidFill>
                  <a:latin typeface="ＭＳ Ｐゴシック"/>
                </a:rPr>
                <a:t>指導料　　</a:t>
              </a:r>
              <a:r>
                <a:rPr lang="en-US" altLang="ja-JP" sz="1000" dirty="0" smtClean="0">
                  <a:solidFill>
                    <a:prstClr val="black"/>
                  </a:solidFill>
                  <a:latin typeface="ＭＳ Ｐゴシック"/>
                </a:rPr>
                <a:t>4,000</a:t>
              </a:r>
              <a:r>
                <a:rPr lang="ja-JP" altLang="en-US" sz="1000" dirty="0" smtClean="0">
                  <a:solidFill>
                    <a:prstClr val="black"/>
                  </a:solidFill>
                  <a:latin typeface="ＭＳ Ｐゴシック"/>
                </a:rPr>
                <a:t>円／人回</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インストラクター　</a:t>
              </a:r>
              <a:r>
                <a:rPr lang="en-US" altLang="ja-JP" sz="1000" dirty="0" smtClean="0">
                  <a:solidFill>
                    <a:prstClr val="black"/>
                  </a:solidFill>
                  <a:latin typeface="ＭＳ Ｐゴシック"/>
                </a:rPr>
                <a:t>50</a:t>
              </a:r>
              <a:r>
                <a:rPr lang="ja-JP" altLang="en-US" sz="1000" dirty="0" smtClean="0">
                  <a:solidFill>
                    <a:prstClr val="black"/>
                  </a:solidFill>
                  <a:latin typeface="ＭＳ Ｐゴシック"/>
                </a:rPr>
                <a:t>～</a:t>
              </a:r>
              <a:r>
                <a:rPr lang="en-US" altLang="ja-JP" sz="1000" dirty="0" smtClean="0">
                  <a:solidFill>
                    <a:prstClr val="black"/>
                  </a:solidFill>
                  <a:latin typeface="ＭＳ Ｐゴシック"/>
                </a:rPr>
                <a:t>70</a:t>
              </a:r>
              <a:r>
                <a:rPr lang="ja-JP" altLang="en-US" sz="1000" dirty="0" smtClean="0">
                  <a:solidFill>
                    <a:prstClr val="black"/>
                  </a:solidFill>
                  <a:latin typeface="ＭＳ Ｐゴシック"/>
                </a:rPr>
                <a:t>歳代</a:t>
              </a:r>
              <a:endParaRPr lang="en-US" altLang="ja-JP" sz="1000" dirty="0" smtClean="0">
                <a:solidFill>
                  <a:prstClr val="black"/>
                </a:solidFill>
                <a:latin typeface="ＭＳ Ｐゴシック"/>
              </a:endParaRPr>
            </a:p>
            <a:p>
              <a:endParaRPr lang="en-US" altLang="ja-JP" sz="1050" dirty="0" smtClean="0">
                <a:solidFill>
                  <a:prstClr val="black"/>
                </a:solidFill>
                <a:latin typeface="ＭＳ Ｐゴシック"/>
              </a:endParaRPr>
            </a:p>
            <a:p>
              <a:pPr algn="ctr"/>
              <a:endParaRPr lang="en-US" altLang="ja-JP" sz="1050" dirty="0" smtClean="0">
                <a:solidFill>
                  <a:prstClr val="black"/>
                </a:solidFill>
                <a:latin typeface="ＭＳ Ｐゴシック"/>
              </a:endParaRPr>
            </a:p>
          </p:txBody>
        </p:sp>
        <p:sp>
          <p:nvSpPr>
            <p:cNvPr id="53" name="正方形/長方形 52"/>
            <p:cNvSpPr/>
            <p:nvPr/>
          </p:nvSpPr>
          <p:spPr>
            <a:xfrm>
              <a:off x="7633378" y="4797151"/>
              <a:ext cx="2079984" cy="1849331"/>
            </a:xfrm>
            <a:prstGeom prst="rect">
              <a:avLst/>
            </a:prstGeom>
            <a:gradFill>
              <a:gsLst>
                <a:gs pos="0">
                  <a:schemeClr val="accent5">
                    <a:lumMod val="40000"/>
                    <a:lumOff val="60000"/>
                  </a:schemeClr>
                </a:gs>
                <a:gs pos="35000">
                  <a:schemeClr val="accent3">
                    <a:tint val="37000"/>
                    <a:satMod val="300000"/>
                  </a:schemeClr>
                </a:gs>
                <a:gs pos="100000">
                  <a:schemeClr val="accent3">
                    <a:tint val="15000"/>
                    <a:satMod val="350000"/>
                  </a:schemeClr>
                </a:gs>
              </a:gsLst>
              <a:lin ang="16200000" scaled="1"/>
            </a:gradFill>
            <a:effectLst>
              <a:glow rad="63500">
                <a:schemeClr val="accent1">
                  <a:alpha val="40000"/>
                </a:schemeClr>
              </a:glow>
              <a:outerShdw blurRad="40000" dist="20000" dir="5400000" rotWithShape="0">
                <a:srgbClr val="000000">
                  <a:alpha val="38000"/>
                </a:srgbClr>
              </a:outerShdw>
              <a:reflection endPos="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t"/>
            <a:lstStyle/>
            <a:p>
              <a:pPr marL="88900" indent="-88900"/>
              <a:r>
                <a:rPr lang="ja-JP" altLang="en-US" sz="1050" dirty="0" smtClean="0">
                  <a:solidFill>
                    <a:prstClr val="black"/>
                  </a:solidFill>
                  <a:latin typeface="ＭＳ Ｐゴシック"/>
                </a:rPr>
                <a:t>・さまざまな年代が楽しめるイベントの企画と実施</a:t>
              </a:r>
              <a:endParaRPr lang="en-US" altLang="ja-JP" sz="1050" dirty="0" smtClean="0">
                <a:solidFill>
                  <a:prstClr val="black"/>
                </a:solidFill>
                <a:latin typeface="ＭＳ Ｐゴシック"/>
              </a:endParaRPr>
            </a:p>
            <a:p>
              <a:r>
                <a:rPr lang="ja-JP" altLang="en-US" sz="1050" dirty="0" smtClean="0">
                  <a:solidFill>
                    <a:prstClr val="black"/>
                  </a:solidFill>
                  <a:latin typeface="ＭＳ Ｐゴシック"/>
                </a:rPr>
                <a:t>・住民の交流促進、地域おこし</a:t>
              </a:r>
              <a:endParaRPr lang="en-US" altLang="ja-JP" sz="1050" dirty="0" smtClean="0">
                <a:solidFill>
                  <a:prstClr val="black"/>
                </a:solidFill>
                <a:latin typeface="ＭＳ Ｐゴシック"/>
              </a:endParaRPr>
            </a:p>
            <a:p>
              <a:r>
                <a:rPr lang="ja-JP" altLang="en-US" sz="1050" dirty="0" smtClean="0">
                  <a:solidFill>
                    <a:prstClr val="black"/>
                  </a:solidFill>
                  <a:latin typeface="ＭＳ Ｐゴシック"/>
                </a:rPr>
                <a:t>・地域への愛着を育む取組</a:t>
              </a:r>
              <a:endParaRPr lang="en-US" altLang="ja-JP" sz="1050" dirty="0" smtClean="0">
                <a:solidFill>
                  <a:prstClr val="black"/>
                </a:solidFill>
                <a:latin typeface="ＭＳ Ｐゴシック"/>
              </a:endParaRPr>
            </a:p>
            <a:p>
              <a:pPr marL="88900" algn="just"/>
              <a:r>
                <a:rPr lang="ja-JP" altLang="en-US" sz="1050" dirty="0" smtClean="0">
                  <a:solidFill>
                    <a:prstClr val="black"/>
                  </a:solidFill>
                  <a:latin typeface="ＭＳ Ｐゴシック"/>
                </a:rPr>
                <a:t>　</a:t>
              </a:r>
              <a:endParaRPr lang="en-US" altLang="ja-JP" sz="1050" dirty="0" smtClean="0">
                <a:solidFill>
                  <a:prstClr val="black"/>
                </a:solidFill>
                <a:latin typeface="ＭＳ Ｐゴシック"/>
              </a:endParaRPr>
            </a:p>
            <a:p>
              <a:pPr marL="88900" algn="just"/>
              <a:r>
                <a:rPr lang="ja-JP" altLang="en-US" sz="1050" dirty="0">
                  <a:solidFill>
                    <a:prstClr val="black"/>
                  </a:solidFill>
                  <a:latin typeface="ＭＳ Ｐゴシック"/>
                </a:rPr>
                <a:t>　</a:t>
              </a:r>
              <a:r>
                <a:rPr lang="ja-JP" altLang="en-US" sz="1000" dirty="0" smtClean="0">
                  <a:solidFill>
                    <a:prstClr val="black"/>
                  </a:solidFill>
                  <a:latin typeface="ＭＳ Ｐゴシック"/>
                </a:rPr>
                <a:t>雪っこカーニバル・歌声喫茶</a:t>
              </a:r>
              <a:endParaRPr lang="en-US" altLang="ja-JP" sz="1000" dirty="0" smtClean="0">
                <a:solidFill>
                  <a:prstClr val="black"/>
                </a:solidFill>
                <a:latin typeface="ＭＳ Ｐゴシック"/>
              </a:endParaRPr>
            </a:p>
            <a:p>
              <a:pPr marL="88900" algn="just"/>
              <a:r>
                <a:rPr lang="ja-JP" altLang="en-US" sz="1000" dirty="0" smtClean="0">
                  <a:solidFill>
                    <a:prstClr val="black"/>
                  </a:solidFill>
                  <a:latin typeface="ＭＳ Ｐゴシック"/>
                </a:rPr>
                <a:t>　ミニコンサート・カラオケ大会</a:t>
              </a:r>
              <a:endParaRPr lang="en-US" altLang="ja-JP" sz="1000" dirty="0" smtClean="0">
                <a:solidFill>
                  <a:prstClr val="black"/>
                </a:solidFill>
                <a:latin typeface="ＭＳ Ｐゴシック"/>
              </a:endParaRPr>
            </a:p>
            <a:p>
              <a:pPr marL="88900" algn="just"/>
              <a:r>
                <a:rPr lang="ja-JP" altLang="en-US" sz="1000" dirty="0" smtClean="0">
                  <a:solidFill>
                    <a:prstClr val="black"/>
                  </a:solidFill>
                  <a:latin typeface="ＭＳ Ｐゴシック"/>
                </a:rPr>
                <a:t>　チャリティーｺﾝｻｰﾄ・料理教室</a:t>
              </a:r>
              <a:endParaRPr lang="en-US" altLang="ja-JP" sz="1000" dirty="0" smtClean="0">
                <a:solidFill>
                  <a:prstClr val="black"/>
                </a:solidFill>
                <a:latin typeface="ＭＳ Ｐゴシック"/>
              </a:endParaRPr>
            </a:p>
            <a:p>
              <a:pPr marL="88900" algn="just"/>
              <a:r>
                <a:rPr lang="ja-JP" altLang="en-US" sz="1000" dirty="0">
                  <a:solidFill>
                    <a:prstClr val="black"/>
                  </a:solidFill>
                  <a:latin typeface="ＭＳ Ｐゴシック"/>
                </a:rPr>
                <a:t>　</a:t>
              </a:r>
              <a:r>
                <a:rPr lang="ja-JP" altLang="en-US" sz="1000" dirty="0" smtClean="0">
                  <a:solidFill>
                    <a:prstClr val="black"/>
                  </a:solidFill>
                  <a:latin typeface="ＭＳ Ｐゴシック"/>
                </a:rPr>
                <a:t>クリスマスイベント・しめ縄作り</a:t>
              </a:r>
              <a:endParaRPr lang="en-US" altLang="ja-JP" sz="1000" dirty="0" smtClean="0">
                <a:solidFill>
                  <a:prstClr val="black"/>
                </a:solidFill>
                <a:latin typeface="ＭＳ Ｐゴシック"/>
              </a:endParaRPr>
            </a:p>
            <a:p>
              <a:pPr marL="88900" algn="just"/>
              <a:r>
                <a:rPr lang="ja-JP" altLang="en-US" sz="1000" dirty="0">
                  <a:solidFill>
                    <a:prstClr val="black"/>
                  </a:solidFill>
                  <a:latin typeface="ＭＳ Ｐゴシック"/>
                </a:rPr>
                <a:t>　</a:t>
              </a:r>
              <a:r>
                <a:rPr lang="ja-JP" altLang="en-US" sz="1000" dirty="0" smtClean="0">
                  <a:solidFill>
                    <a:prstClr val="black"/>
                  </a:solidFill>
                  <a:latin typeface="ＭＳ Ｐゴシック"/>
                </a:rPr>
                <a:t>かるた大会・紅白歌合戦</a:t>
              </a:r>
              <a:endParaRPr lang="en-US" altLang="ja-JP" sz="1000" dirty="0" smtClean="0">
                <a:solidFill>
                  <a:prstClr val="black"/>
                </a:solidFill>
                <a:latin typeface="ＭＳ Ｐゴシック"/>
              </a:endParaRPr>
            </a:p>
            <a:p>
              <a:pPr marL="88900" algn="just"/>
              <a:r>
                <a:rPr lang="ja-JP" altLang="en-US" sz="1000" dirty="0">
                  <a:solidFill>
                    <a:prstClr val="black"/>
                  </a:solidFill>
                  <a:latin typeface="ＭＳ Ｐゴシック"/>
                </a:rPr>
                <a:t>　</a:t>
              </a:r>
              <a:r>
                <a:rPr lang="ja-JP" altLang="en-US" sz="1000" dirty="0" smtClean="0">
                  <a:solidFill>
                    <a:prstClr val="black"/>
                  </a:solidFill>
                  <a:latin typeface="ＭＳ Ｐゴシック"/>
                </a:rPr>
                <a:t>ヨガ・グランドゴルフ大会　など</a:t>
              </a:r>
              <a:endParaRPr lang="en-US" altLang="ja-JP" sz="1000" dirty="0" smtClean="0">
                <a:solidFill>
                  <a:prstClr val="black"/>
                </a:solidFill>
                <a:latin typeface="ＭＳ Ｐゴシック"/>
              </a:endParaRPr>
            </a:p>
            <a:p>
              <a:pPr algn="just"/>
              <a:endParaRPr lang="en-US" altLang="ja-JP" sz="1050" dirty="0" smtClean="0">
                <a:solidFill>
                  <a:prstClr val="black"/>
                </a:solidFill>
                <a:latin typeface="ＭＳ Ｐゴシック"/>
              </a:endParaRPr>
            </a:p>
            <a:p>
              <a:pPr algn="ctr"/>
              <a:endParaRPr lang="en-US" altLang="ja-JP" sz="1050" dirty="0" smtClean="0">
                <a:solidFill>
                  <a:prstClr val="black"/>
                </a:solidFill>
                <a:latin typeface="ＭＳ Ｐゴシック"/>
              </a:endParaRPr>
            </a:p>
          </p:txBody>
        </p:sp>
        <p:sp>
          <p:nvSpPr>
            <p:cNvPr id="33" name="左大かっこ 32"/>
            <p:cNvSpPr/>
            <p:nvPr/>
          </p:nvSpPr>
          <p:spPr>
            <a:xfrm>
              <a:off x="7761839" y="5656054"/>
              <a:ext cx="62669" cy="86929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1" name="左大かっこ 60"/>
            <p:cNvSpPr/>
            <p:nvPr/>
          </p:nvSpPr>
          <p:spPr>
            <a:xfrm flipH="1">
              <a:off x="9546777" y="5649609"/>
              <a:ext cx="82229" cy="87573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40" name="テキスト ボックス 39"/>
          <p:cNvSpPr txBox="1"/>
          <p:nvPr/>
        </p:nvSpPr>
        <p:spPr>
          <a:xfrm>
            <a:off x="2619797" y="3170918"/>
            <a:ext cx="1351652" cy="292388"/>
          </a:xfrm>
          <a:prstGeom prst="rect">
            <a:avLst/>
          </a:prstGeom>
          <a:noFill/>
        </p:spPr>
        <p:txBody>
          <a:bodyPr wrap="none" rtlCol="0" anchor="ctr" anchorCtr="0">
            <a:spAutoFit/>
          </a:bodyPr>
          <a:lstStyle/>
          <a:p>
            <a:r>
              <a:rPr lang="ja-JP" altLang="en-US" sz="1300" dirty="0" smtClean="0">
                <a:solidFill>
                  <a:prstClr val="black"/>
                </a:solidFill>
              </a:rPr>
              <a:t>活動開始（住民）</a:t>
            </a:r>
            <a:endParaRPr lang="ja-JP" altLang="en-US" sz="1300" dirty="0">
              <a:solidFill>
                <a:prstClr val="black"/>
              </a:solidFill>
            </a:endParaRPr>
          </a:p>
        </p:txBody>
      </p:sp>
      <p:sp>
        <p:nvSpPr>
          <p:cNvPr id="19" name="テキスト ボックス 18"/>
          <p:cNvSpPr txBox="1"/>
          <p:nvPr/>
        </p:nvSpPr>
        <p:spPr>
          <a:xfrm>
            <a:off x="1699375" y="3168312"/>
            <a:ext cx="920445" cy="246221"/>
          </a:xfrm>
          <a:prstGeom prst="rect">
            <a:avLst/>
          </a:prstGeom>
          <a:noFill/>
        </p:spPr>
        <p:txBody>
          <a:bodyPr wrap="none" rtlCol="0" anchor="ctr" anchorCtr="0">
            <a:spAutoFit/>
          </a:bodyPr>
          <a:lstStyle/>
          <a:p>
            <a:r>
              <a:rPr lang="ja-JP" altLang="en-US" sz="1000" i="1" dirty="0" smtClean="0">
                <a:solidFill>
                  <a:prstClr val="black"/>
                </a:solidFill>
                <a:latin typeface="HG丸ｺﾞｼｯｸM-PRO" panose="020F0600000000000000" pitchFamily="50" charset="-128"/>
                <a:ea typeface="HG丸ｺﾞｼｯｸM-PRO" panose="020F0600000000000000" pitchFamily="50" charset="-128"/>
              </a:rPr>
              <a:t>（約</a:t>
            </a:r>
            <a:r>
              <a:rPr lang="en-US" altLang="ja-JP" sz="1000" i="1"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00" i="1" dirty="0" smtClean="0">
                <a:solidFill>
                  <a:prstClr val="black"/>
                </a:solidFill>
                <a:latin typeface="HG丸ｺﾞｼｯｸM-PRO" panose="020F0600000000000000" pitchFamily="50" charset="-128"/>
                <a:ea typeface="HG丸ｺﾞｼｯｸM-PRO" panose="020F0600000000000000" pitchFamily="50" charset="-128"/>
              </a:rPr>
              <a:t>年間）</a:t>
            </a:r>
            <a:endParaRPr lang="ja-JP" altLang="en-US" sz="1000" i="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2803850" y="3627913"/>
            <a:ext cx="857927" cy="253916"/>
          </a:xfrm>
          <a:prstGeom prst="rect">
            <a:avLst/>
          </a:prstGeom>
          <a:noFill/>
        </p:spPr>
        <p:txBody>
          <a:bodyPr wrap="none" rtlCol="0" anchor="ctr" anchorCtr="0">
            <a:spAutoFit/>
          </a:bodyPr>
          <a:lstStyle/>
          <a:p>
            <a:r>
              <a:rPr lang="ja-JP" altLang="en-US" sz="1050" i="1" dirty="0" smtClean="0">
                <a:solidFill>
                  <a:prstClr val="black"/>
                </a:solidFill>
                <a:latin typeface="HG丸ｺﾞｼｯｸM-PRO" panose="020F0600000000000000" pitchFamily="50" charset="-128"/>
                <a:ea typeface="HG丸ｺﾞｼｯｸM-PRO" panose="020F0600000000000000" pitchFamily="50" charset="-128"/>
              </a:rPr>
              <a:t>（半年後）</a:t>
            </a:r>
            <a:endParaRPr lang="ja-JP" altLang="en-US" sz="1050" i="1" dirty="0">
              <a:solidFill>
                <a:prstClr val="black"/>
              </a:solidFill>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2199324" y="2878158"/>
            <a:ext cx="1495922" cy="253916"/>
          </a:xfrm>
          <a:prstGeom prst="rect">
            <a:avLst/>
          </a:prstGeom>
          <a:noFill/>
        </p:spPr>
        <p:txBody>
          <a:bodyPr wrap="none" rtlCol="0" anchor="ctr" anchorCtr="0">
            <a:spAutoFit/>
          </a:bodyPr>
          <a:lstStyle/>
          <a:p>
            <a:r>
              <a:rPr lang="ja-JP" altLang="en-US" sz="1050" i="1" dirty="0" smtClean="0">
                <a:solidFill>
                  <a:prstClr val="black"/>
                </a:solidFill>
                <a:latin typeface="HG丸ｺﾞｼｯｸM-PRO" panose="020F0600000000000000" pitchFamily="50" charset="-128"/>
                <a:ea typeface="HG丸ｺﾞｼｯｸM-PRO" panose="020F0600000000000000" pitchFamily="50" charset="-128"/>
              </a:rPr>
              <a:t>（毎月</a:t>
            </a:r>
            <a:r>
              <a:rPr lang="en-US" altLang="ja-JP" sz="1050" i="1"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050" i="1" dirty="0" smtClean="0">
                <a:solidFill>
                  <a:prstClr val="black"/>
                </a:solidFill>
                <a:latin typeface="HG丸ｺﾞｼｯｸM-PRO" panose="020F0600000000000000" pitchFamily="50" charset="-128"/>
                <a:ea typeface="HG丸ｺﾞｼｯｸM-PRO" panose="020F0600000000000000" pitchFamily="50" charset="-128"/>
              </a:rPr>
              <a:t>回、約半年）</a:t>
            </a:r>
            <a:endParaRPr lang="ja-JP" altLang="en-US" sz="1050" i="1"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8704672" y="3829348"/>
            <a:ext cx="1184370" cy="230832"/>
          </a:xfrm>
          <a:prstGeom prst="rect">
            <a:avLst/>
          </a:prstGeom>
          <a:noFill/>
        </p:spPr>
        <p:txBody>
          <a:bodyPr wrap="none" rtlCol="0" anchor="ctr" anchorCtr="0">
            <a:spAutoFit/>
          </a:bodyPr>
          <a:lstStyle/>
          <a:p>
            <a:r>
              <a:rPr lang="ja-JP" altLang="en-US" sz="900" dirty="0" smtClean="0">
                <a:solidFill>
                  <a:prstClr val="black"/>
                </a:solidFill>
              </a:rPr>
              <a:t>平成</a:t>
            </a:r>
            <a:r>
              <a:rPr lang="en-US" altLang="ja-JP" sz="900" dirty="0" smtClean="0">
                <a:solidFill>
                  <a:prstClr val="black"/>
                </a:solidFill>
              </a:rPr>
              <a:t>25</a:t>
            </a:r>
            <a:r>
              <a:rPr lang="ja-JP" altLang="en-US" sz="900" dirty="0" smtClean="0">
                <a:solidFill>
                  <a:prstClr val="black"/>
                </a:solidFill>
              </a:rPr>
              <a:t>年</a:t>
            </a:r>
            <a:r>
              <a:rPr lang="en-US" altLang="ja-JP" sz="900" dirty="0" smtClean="0">
                <a:solidFill>
                  <a:prstClr val="black"/>
                </a:solidFill>
              </a:rPr>
              <a:t>1</a:t>
            </a:r>
            <a:r>
              <a:rPr lang="ja-JP" altLang="en-US" sz="900" dirty="0" smtClean="0">
                <a:solidFill>
                  <a:prstClr val="black"/>
                </a:solidFill>
              </a:rPr>
              <a:t>月末現在</a:t>
            </a:r>
            <a:endParaRPr lang="ja-JP" altLang="en-US" sz="900" dirty="0">
              <a:solidFill>
                <a:prstClr val="black"/>
              </a:solidFill>
            </a:endParaRPr>
          </a:p>
        </p:txBody>
      </p:sp>
      <p:grpSp>
        <p:nvGrpSpPr>
          <p:cNvPr id="2" name="グループ化 1"/>
          <p:cNvGrpSpPr/>
          <p:nvPr/>
        </p:nvGrpSpPr>
        <p:grpSpPr>
          <a:xfrm>
            <a:off x="7633378" y="924574"/>
            <a:ext cx="1802870" cy="2051016"/>
            <a:chOff x="7633378" y="924574"/>
            <a:chExt cx="1802870" cy="2051016"/>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29296" y="924574"/>
              <a:ext cx="1398420" cy="205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テキスト ボックス 58"/>
            <p:cNvSpPr txBox="1"/>
            <p:nvPr/>
          </p:nvSpPr>
          <p:spPr>
            <a:xfrm>
              <a:off x="8905333" y="1528824"/>
              <a:ext cx="530915" cy="230832"/>
            </a:xfrm>
            <a:prstGeom prst="rect">
              <a:avLst/>
            </a:prstGeom>
            <a:noFill/>
          </p:spPr>
          <p:txBody>
            <a:bodyPr wrap="none" rtlCol="0" anchor="ctr" anchorCtr="0">
              <a:spAutoFit/>
            </a:bodyPr>
            <a:lstStyle/>
            <a:p>
              <a:r>
                <a:rPr lang="ja-JP" altLang="en-US" sz="900" dirty="0">
                  <a:solidFill>
                    <a:prstClr val="black"/>
                  </a:solidFill>
                </a:rPr>
                <a:t>大分</a:t>
              </a:r>
              <a:r>
                <a:rPr lang="ja-JP" altLang="en-US" sz="900" dirty="0" smtClean="0">
                  <a:solidFill>
                    <a:prstClr val="black"/>
                  </a:solidFill>
                </a:rPr>
                <a:t>県</a:t>
              </a:r>
              <a:endParaRPr lang="ja-JP" altLang="en-US" sz="800" dirty="0">
                <a:solidFill>
                  <a:prstClr val="black"/>
                </a:solidFill>
              </a:endParaRPr>
            </a:p>
          </p:txBody>
        </p:sp>
        <p:sp>
          <p:nvSpPr>
            <p:cNvPr id="60" name="角丸四角形吹き出し 59"/>
            <p:cNvSpPr/>
            <p:nvPr/>
          </p:nvSpPr>
          <p:spPr>
            <a:xfrm>
              <a:off x="7633378" y="1507905"/>
              <a:ext cx="671335" cy="306467"/>
            </a:xfrm>
            <a:prstGeom prst="wedgeRoundRectCallout">
              <a:avLst>
                <a:gd name="adj1" fmla="val 168852"/>
                <a:gd name="adj2" fmla="val 35160"/>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竹田</a:t>
              </a:r>
              <a:r>
                <a:rPr lang="ja-JP" altLang="en-US" sz="1200" dirty="0" smtClean="0">
                  <a:solidFill>
                    <a:prstClr val="black"/>
                  </a:solidFill>
                </a:rPr>
                <a:t>市</a:t>
              </a:r>
              <a:endParaRPr lang="ja-JP" altLang="en-US" sz="1200" dirty="0">
                <a:solidFill>
                  <a:prstClr val="black"/>
                </a:solidFill>
              </a:endParaRPr>
            </a:p>
          </p:txBody>
        </p:sp>
        <p:sp>
          <p:nvSpPr>
            <p:cNvPr id="58" name="テキスト ボックス 57"/>
            <p:cNvSpPr txBox="1"/>
            <p:nvPr/>
          </p:nvSpPr>
          <p:spPr>
            <a:xfrm rot="19464422">
              <a:off x="8691064" y="1386583"/>
              <a:ext cx="530915" cy="230832"/>
            </a:xfrm>
            <a:prstGeom prst="rect">
              <a:avLst/>
            </a:prstGeom>
            <a:noFill/>
          </p:spPr>
          <p:txBody>
            <a:bodyPr wrap="none" rtlCol="0" anchor="ctr" anchorCtr="0">
              <a:spAutoFit/>
            </a:bodyPr>
            <a:lstStyle/>
            <a:p>
              <a:r>
                <a:rPr lang="ja-JP" altLang="en-US" sz="900" dirty="0">
                  <a:solidFill>
                    <a:prstClr val="black"/>
                  </a:solidFill>
                  <a:latin typeface="ＭＳ Ｐゴシック"/>
                  <a:ea typeface="ＭＳ Ｐゴシック"/>
                </a:rPr>
                <a:t>福岡県</a:t>
              </a:r>
              <a:endParaRPr lang="ja-JP" altLang="en-US" sz="800" dirty="0">
                <a:solidFill>
                  <a:prstClr val="black"/>
                </a:solidFill>
                <a:latin typeface="ＭＳ Ｐゴシック"/>
                <a:ea typeface="ＭＳ Ｐゴシック"/>
              </a:endParaRPr>
            </a:p>
          </p:txBody>
        </p:sp>
        <p:sp>
          <p:nvSpPr>
            <p:cNvPr id="23" name="テキスト ボックス 22"/>
            <p:cNvSpPr txBox="1"/>
            <p:nvPr/>
          </p:nvSpPr>
          <p:spPr>
            <a:xfrm rot="1234861">
              <a:off x="8743751" y="1708806"/>
              <a:ext cx="323165" cy="438582"/>
            </a:xfrm>
            <a:prstGeom prst="rect">
              <a:avLst/>
            </a:prstGeom>
            <a:noFill/>
          </p:spPr>
          <p:txBody>
            <a:bodyPr vert="eaVert" wrap="none" rtlCol="0" anchor="ctr" anchorCtr="0">
              <a:spAutoFit/>
            </a:bodyPr>
            <a:lstStyle/>
            <a:p>
              <a:r>
                <a:rPr lang="ja-JP" altLang="en-US" sz="900" dirty="0">
                  <a:solidFill>
                    <a:prstClr val="black"/>
                  </a:solidFill>
                </a:rPr>
                <a:t>熊本</a:t>
              </a:r>
              <a:r>
                <a:rPr lang="ja-JP" altLang="en-US" sz="900" dirty="0" smtClean="0">
                  <a:solidFill>
                    <a:prstClr val="black"/>
                  </a:solidFill>
                </a:rPr>
                <a:t>県</a:t>
              </a:r>
              <a:endParaRPr lang="ja-JP" altLang="en-US" sz="800" dirty="0">
                <a:solidFill>
                  <a:prstClr val="black"/>
                </a:solidFill>
              </a:endParaRPr>
            </a:p>
          </p:txBody>
        </p:sp>
        <p:sp>
          <p:nvSpPr>
            <p:cNvPr id="24" name="テキスト ボックス 23"/>
            <p:cNvSpPr txBox="1"/>
            <p:nvPr/>
          </p:nvSpPr>
          <p:spPr>
            <a:xfrm rot="608992">
              <a:off x="8915241" y="1945474"/>
              <a:ext cx="323165" cy="438582"/>
            </a:xfrm>
            <a:prstGeom prst="rect">
              <a:avLst/>
            </a:prstGeom>
            <a:noFill/>
          </p:spPr>
          <p:txBody>
            <a:bodyPr vert="eaVert" wrap="none" rtlCol="0" anchor="ctr" anchorCtr="0">
              <a:spAutoFit/>
            </a:bodyPr>
            <a:lstStyle/>
            <a:p>
              <a:r>
                <a:rPr lang="ja-JP" altLang="en-US" sz="900" dirty="0">
                  <a:solidFill>
                    <a:prstClr val="black"/>
                  </a:solidFill>
                </a:rPr>
                <a:t>宮崎</a:t>
              </a:r>
              <a:r>
                <a:rPr lang="ja-JP" altLang="en-US" sz="900" dirty="0" smtClean="0">
                  <a:solidFill>
                    <a:prstClr val="black"/>
                  </a:solidFill>
                </a:rPr>
                <a:t>県</a:t>
              </a:r>
              <a:endParaRPr lang="ja-JP" altLang="en-US" sz="800" dirty="0">
                <a:solidFill>
                  <a:prstClr val="black"/>
                </a:solidFill>
              </a:endParaRPr>
            </a:p>
          </p:txBody>
        </p:sp>
        <p:sp>
          <p:nvSpPr>
            <p:cNvPr id="15" name="円/楕円 14"/>
            <p:cNvSpPr/>
            <p:nvPr/>
          </p:nvSpPr>
          <p:spPr>
            <a:xfrm>
              <a:off x="9076823" y="1739850"/>
              <a:ext cx="81368" cy="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aphicFrame>
        <p:nvGraphicFramePr>
          <p:cNvPr id="3" name="表 2"/>
          <p:cNvGraphicFramePr>
            <a:graphicFrameLocks noGrp="1"/>
          </p:cNvGraphicFramePr>
          <p:nvPr>
            <p:extLst>
              <p:ext uri="{D42A27DB-BD31-4B8C-83A1-F6EECF244321}">
                <p14:modId xmlns:p14="http://schemas.microsoft.com/office/powerpoint/2010/main" val="11192411"/>
              </p:ext>
            </p:extLst>
          </p:nvPr>
        </p:nvGraphicFramePr>
        <p:xfrm>
          <a:off x="7215859" y="2640703"/>
          <a:ext cx="2564771" cy="1214851"/>
        </p:xfrm>
        <a:graphic>
          <a:graphicData uri="http://schemas.openxmlformats.org/drawingml/2006/table">
            <a:tbl>
              <a:tblPr>
                <a:tableStyleId>{5C22544A-7EE6-4342-B048-85BDC9FD1C3A}</a:tableStyleId>
              </a:tblPr>
              <a:tblGrid>
                <a:gridCol w="1458845"/>
                <a:gridCol w="1105926"/>
              </a:tblGrid>
              <a:tr h="183620">
                <a:tc>
                  <a:txBody>
                    <a:bodyPr/>
                    <a:lstStyle/>
                    <a:p>
                      <a:pPr algn="l" fontAlgn="ctr"/>
                      <a:r>
                        <a:rPr lang="ja-JP" altLang="en-US" sz="1100" u="none" strike="noStrike" dirty="0">
                          <a:effectLst/>
                          <a:latin typeface="ＭＳ Ｐゴシック" pitchFamily="50" charset="-128"/>
                          <a:ea typeface="ＭＳ Ｐゴシック" pitchFamily="50" charset="-128"/>
                        </a:rPr>
                        <a:t>地域包括</a:t>
                      </a:r>
                      <a:r>
                        <a:rPr lang="ja-JP" altLang="en-US" sz="1100" u="none" strike="noStrike" dirty="0" smtClean="0">
                          <a:effectLst/>
                          <a:latin typeface="ＭＳ Ｐゴシック" pitchFamily="50" charset="-128"/>
                          <a:ea typeface="ＭＳ Ｐゴシック" pitchFamily="50" charset="-128"/>
                        </a:rPr>
                        <a:t>支援センター</a:t>
                      </a:r>
                      <a:endParaRPr lang="ja-JP"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100" b="0" i="0" u="none" strike="noStrike" dirty="0" smtClean="0">
                          <a:solidFill>
                            <a:srgbClr val="000000"/>
                          </a:solidFill>
                          <a:effectLst/>
                          <a:latin typeface="+mn-lt"/>
                          <a:ea typeface="ＭＳ Ｐゴシック" pitchFamily="50" charset="-128"/>
                        </a:rPr>
                        <a:t>委託１</a:t>
                      </a:r>
                      <a:r>
                        <a:rPr lang="ja-JP" altLang="en-US" sz="1100" u="none" strike="noStrike" dirty="0" smtClean="0">
                          <a:effectLst/>
                          <a:latin typeface="ＭＳ Ｐゴシック" pitchFamily="50" charset="-128"/>
                          <a:ea typeface="ＭＳ Ｐゴシック" pitchFamily="50" charset="-128"/>
                        </a:rPr>
                        <a:t>カ所</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9543">
                <a:tc>
                  <a:txBody>
                    <a:bodyPr/>
                    <a:lstStyle/>
                    <a:p>
                      <a:pPr algn="l" fontAlgn="ctr"/>
                      <a:r>
                        <a:rPr lang="ja-JP" altLang="en-US" sz="1100" u="none" strike="noStrike" dirty="0" smtClean="0">
                          <a:effectLst/>
                          <a:latin typeface="ＭＳ Ｐゴシック" pitchFamily="50" charset="-128"/>
                          <a:ea typeface="ＭＳ Ｐゴシック" pitchFamily="50" charset="-128"/>
                        </a:rPr>
                        <a:t>総人口</a:t>
                      </a:r>
                      <a:endParaRPr lang="ja-JP"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mj-ea"/>
                          <a:ea typeface="+mj-ea"/>
                        </a:rPr>
                        <a:t>24,547</a:t>
                      </a:r>
                      <a:r>
                        <a:rPr lang="ja-JP" altLang="en-US" sz="1100" u="none" strike="noStrike" dirty="0" smtClean="0">
                          <a:effectLst/>
                          <a:latin typeface="+mj-ea"/>
                          <a:ea typeface="+mj-ea"/>
                        </a:rPr>
                        <a:t>人</a:t>
                      </a:r>
                      <a:endParaRPr lang="ja-JP" altLang="en-US" sz="1100" b="0" i="0" u="none" strike="noStrike" dirty="0">
                        <a:solidFill>
                          <a:srgbClr val="000000"/>
                        </a:solidFill>
                        <a:effectLst/>
                        <a:latin typeface="+mj-ea"/>
                        <a:ea typeface="+mj-ea"/>
                      </a:endParaRPr>
                    </a:p>
                  </a:txBody>
                  <a:tcPr marL="0" marR="0" marT="0" marB="0" anchor="ctr"/>
                </a:tc>
              </a:tr>
              <a:tr h="220097">
                <a:tc>
                  <a:txBody>
                    <a:bodyPr/>
                    <a:lstStyle/>
                    <a:p>
                      <a:pPr algn="l" fontAlgn="ctr"/>
                      <a:r>
                        <a:rPr lang="en-US" altLang="ja-JP" sz="1100" u="none" strike="noStrike" dirty="0" smtClean="0">
                          <a:effectLst/>
                          <a:latin typeface="ＭＳ Ｐゴシック" pitchFamily="50" charset="-128"/>
                          <a:ea typeface="ＭＳ Ｐゴシック" pitchFamily="50" charset="-128"/>
                        </a:rPr>
                        <a:t>65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mj-ea"/>
                          <a:ea typeface="+mj-ea"/>
                        </a:rPr>
                        <a:t>9,890</a:t>
                      </a:r>
                      <a:r>
                        <a:rPr lang="ja-JP" altLang="en-US" sz="1100" u="none" strike="noStrike" dirty="0" smtClean="0">
                          <a:effectLst/>
                          <a:latin typeface="+mj-ea"/>
                          <a:ea typeface="+mj-ea"/>
                        </a:rPr>
                        <a:t>人</a:t>
                      </a:r>
                      <a:r>
                        <a:rPr lang="ja-JP" altLang="en-US" sz="1100" u="none" strike="noStrike" dirty="0" smtClean="0">
                          <a:effectLst/>
                          <a:latin typeface="ＭＳ Ｐゴシック" pitchFamily="50" charset="-128"/>
                          <a:ea typeface="ＭＳ Ｐゴシック" pitchFamily="50" charset="-128"/>
                        </a:rPr>
                        <a:t>（</a:t>
                      </a:r>
                      <a:r>
                        <a:rPr lang="en-US" altLang="ja-JP" sz="1100" u="none" strike="noStrike" dirty="0" smtClean="0">
                          <a:effectLst/>
                          <a:latin typeface="ＭＳ Ｐゴシック" pitchFamily="50" charset="-128"/>
                          <a:ea typeface="ＭＳ Ｐゴシック" pitchFamily="50" charset="-128"/>
                        </a:rPr>
                        <a:t>40.2%</a:t>
                      </a:r>
                      <a:r>
                        <a:rPr lang="ja-JP" altLang="en-US" sz="1100" u="none" strike="noStrike" dirty="0" smtClean="0">
                          <a:effectLst/>
                          <a:latin typeface="ＭＳ Ｐゴシック" pitchFamily="50" charset="-128"/>
                          <a:ea typeface="ＭＳ Ｐゴシック" pitchFamily="50" charset="-128"/>
                        </a:rPr>
                        <a:t>）</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16024">
                <a:tc>
                  <a:txBody>
                    <a:bodyPr/>
                    <a:lstStyle/>
                    <a:p>
                      <a:pPr algn="l" fontAlgn="ctr"/>
                      <a:r>
                        <a:rPr lang="en-US" altLang="ja-JP" sz="1100" u="none" strike="noStrike" dirty="0" smtClean="0">
                          <a:effectLst/>
                          <a:latin typeface="ＭＳ Ｐゴシック" pitchFamily="50" charset="-128"/>
                          <a:ea typeface="ＭＳ Ｐゴシック" pitchFamily="50" charset="-128"/>
                        </a:rPr>
                        <a:t>75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effectLst/>
                          <a:latin typeface="ＭＳ Ｐゴシック" pitchFamily="50" charset="-128"/>
                          <a:ea typeface="ＭＳ Ｐゴシック" pitchFamily="50" charset="-128"/>
                        </a:rPr>
                        <a:t>6,285</a:t>
                      </a:r>
                      <a:r>
                        <a:rPr lang="ja-JP" altLang="en-US" sz="1100" u="none" strike="noStrike" dirty="0" smtClean="0">
                          <a:effectLst/>
                          <a:latin typeface="ＭＳ Ｐゴシック" pitchFamily="50" charset="-128"/>
                          <a:ea typeface="ＭＳ Ｐゴシック" pitchFamily="50" charset="-128"/>
                        </a:rPr>
                        <a:t>人（</a:t>
                      </a:r>
                      <a:r>
                        <a:rPr lang="en-US" altLang="ja-JP" sz="1100" u="none" strike="noStrike" dirty="0" smtClean="0">
                          <a:effectLst/>
                          <a:latin typeface="ＭＳ Ｐゴシック" pitchFamily="50" charset="-128"/>
                          <a:ea typeface="ＭＳ Ｐゴシック" pitchFamily="50" charset="-128"/>
                        </a:rPr>
                        <a:t>25.6%</a:t>
                      </a:r>
                      <a:r>
                        <a:rPr lang="ja-JP" altLang="en-US" sz="1100" u="none" strike="noStrike" dirty="0" smtClean="0">
                          <a:effectLst/>
                          <a:latin typeface="ＭＳ Ｐゴシック" pitchFamily="50" charset="-128"/>
                          <a:ea typeface="ＭＳ Ｐゴシック" pitchFamily="50" charset="-128"/>
                        </a:rPr>
                        <a:t>）</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16024">
                <a:tc>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要介護認定率</a:t>
                      </a:r>
                      <a:endParaRPr lang="zh-TW"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ＭＳ Ｐゴシック" pitchFamily="50" charset="-128"/>
                          <a:ea typeface="ＭＳ Ｐゴシック" pitchFamily="50" charset="-128"/>
                        </a:rPr>
                        <a:t>22.6%</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9543">
                <a:tc>
                  <a:txBody>
                    <a:bodyPr/>
                    <a:lstStyle/>
                    <a:p>
                      <a:pPr algn="l" fontAlgn="ctr"/>
                      <a:r>
                        <a:rPr lang="zh-CN" altLang="en-US" sz="1100" u="none" strike="noStrike" dirty="0" smtClean="0">
                          <a:effectLst/>
                          <a:latin typeface="ＭＳ Ｐゴシック" pitchFamily="50" charset="-128"/>
                          <a:ea typeface="ＭＳ Ｐゴシック" pitchFamily="50" charset="-128"/>
                        </a:rPr>
                        <a:t>第</a:t>
                      </a:r>
                      <a:r>
                        <a:rPr lang="en-US" altLang="zh-CN" sz="1100" u="none" strike="noStrike" dirty="0" smtClean="0">
                          <a:effectLst/>
                          <a:latin typeface="ＭＳ Ｐゴシック" pitchFamily="50" charset="-128"/>
                          <a:ea typeface="ＭＳ Ｐゴシック" pitchFamily="50" charset="-128"/>
                        </a:rPr>
                        <a:t>5</a:t>
                      </a:r>
                      <a:r>
                        <a:rPr lang="zh-CN" altLang="en-US" sz="1100" u="none" strike="noStrike" dirty="0" smtClean="0">
                          <a:effectLst/>
                          <a:latin typeface="ＭＳ Ｐゴシック" pitchFamily="50" charset="-128"/>
                          <a:ea typeface="ＭＳ Ｐゴシック" pitchFamily="50" charset="-128"/>
                        </a:rPr>
                        <a:t>期保険料</a:t>
                      </a:r>
                      <a:endParaRPr lang="zh-CN"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effectLst/>
                          <a:latin typeface="ＭＳ Ｐゴシック" pitchFamily="50" charset="-128"/>
                          <a:ea typeface="ＭＳ Ｐゴシック" pitchFamily="50" charset="-128"/>
                        </a:rPr>
                        <a:t>5,500</a:t>
                      </a:r>
                      <a:r>
                        <a:rPr lang="ja-JP" altLang="en-US" sz="1100" u="none" strike="noStrike" dirty="0" smtClean="0">
                          <a:effectLst/>
                          <a:latin typeface="ＭＳ Ｐゴシック" pitchFamily="50" charset="-128"/>
                          <a:ea typeface="ＭＳ Ｐゴシック" pitchFamily="50" charset="-128"/>
                        </a:rPr>
                        <a:t>円</a:t>
                      </a:r>
                      <a:endParaRPr lang="en-US" altLang="ja-JP" sz="11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sp>
        <p:nvSpPr>
          <p:cNvPr id="9" name="テキスト ボックス 136"/>
          <p:cNvSpPr txBox="1">
            <a:spLocks noChangeArrowheads="1"/>
          </p:cNvSpPr>
          <p:nvPr/>
        </p:nvSpPr>
        <p:spPr bwMode="auto">
          <a:xfrm>
            <a:off x="98822" y="476672"/>
            <a:ext cx="9681784"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○竹田市は、中高年齢層を対象に暮らしのサポーターの養成を行い、実践の場として</a:t>
            </a:r>
            <a:r>
              <a:rPr lang="ja-JP" altLang="en-US" sz="1600" spc="-150" dirty="0" smtClean="0">
                <a:solidFill>
                  <a:prstClr val="black"/>
                </a:solidFill>
              </a:rPr>
              <a:t>「暮らしのサポートセンター」</a:t>
            </a:r>
            <a:r>
              <a:rPr lang="ja-JP" altLang="en-US" sz="1600" dirty="0" smtClean="0">
                <a:solidFill>
                  <a:prstClr val="black"/>
                </a:solidFill>
              </a:rPr>
              <a:t>を立ち上げ、生活支援サービスや通い</a:t>
            </a:r>
            <a:r>
              <a:rPr lang="ja-JP" altLang="en-US" sz="1600" dirty="0">
                <a:solidFill>
                  <a:prstClr val="black"/>
                </a:solidFill>
              </a:rPr>
              <a:t>の場の</a:t>
            </a:r>
            <a:r>
              <a:rPr lang="ja-JP" altLang="en-US" sz="1600" dirty="0" smtClean="0">
                <a:solidFill>
                  <a:prstClr val="black"/>
                </a:solidFill>
              </a:rPr>
              <a:t>運営を委託。人材養成と実践の場づくりを連動させることにより元気な高齢者が担い手として活躍できる地域づくりを実践している。　</a:t>
            </a:r>
            <a:endParaRPr lang="ja-JP" altLang="en-US" sz="1600" b="1" kern="0" dirty="0">
              <a:solidFill>
                <a:prstClr val="black"/>
              </a:solidFill>
              <a:latin typeface="ＭＳ Ｐゴシック"/>
            </a:endParaRPr>
          </a:p>
        </p:txBody>
      </p:sp>
      <p:sp>
        <p:nvSpPr>
          <p:cNvPr id="42" name="テキスト ボックス 39"/>
          <p:cNvSpPr txBox="1">
            <a:spLocks noChangeArrowheads="1"/>
          </p:cNvSpPr>
          <p:nvPr/>
        </p:nvSpPr>
        <p:spPr bwMode="auto">
          <a:xfrm>
            <a:off x="213327" y="1611857"/>
            <a:ext cx="4171335" cy="276999"/>
          </a:xfrm>
          <a:prstGeom prst="rect">
            <a:avLst/>
          </a:prstGeom>
          <a:noFill/>
          <a:ln w="9525">
            <a:noFill/>
            <a:miter lim="800000"/>
            <a:headEnd/>
            <a:tailEnd/>
          </a:ln>
        </p:spPr>
        <p:txBody>
          <a:bodyPr wrap="none" anchor="ctr">
            <a:spAutoFit/>
          </a:bodyPr>
          <a:lstStyle/>
          <a:p>
            <a:r>
              <a:rPr lang="ja-JP" altLang="en-US" sz="1200" dirty="0" smtClean="0">
                <a:solidFill>
                  <a:prstClr val="black"/>
                </a:solidFill>
                <a:latin typeface="Calibri" pitchFamily="34" charset="0"/>
              </a:rPr>
              <a:t>市長をトップに、関係機関と住民が自由に議論できる場を用意</a:t>
            </a:r>
            <a:endParaRPr lang="ja-JP" altLang="en-US" sz="1200" dirty="0">
              <a:solidFill>
                <a:prstClr val="black"/>
              </a:solidFill>
              <a:latin typeface="Calibri" pitchFamily="34" charset="0"/>
            </a:endParaRPr>
          </a:p>
        </p:txBody>
      </p:sp>
      <p:sp>
        <p:nvSpPr>
          <p:cNvPr id="49" name="正方形/長方形 48"/>
          <p:cNvSpPr/>
          <p:nvPr/>
        </p:nvSpPr>
        <p:spPr>
          <a:xfrm rot="5400000">
            <a:off x="-144016" y="147229"/>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465482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870471944"/>
              </p:ext>
            </p:extLst>
          </p:nvPr>
        </p:nvGraphicFramePr>
        <p:xfrm>
          <a:off x="269616" y="3189313"/>
          <a:ext cx="9477695" cy="3252742"/>
        </p:xfrm>
        <a:graphic>
          <a:graphicData uri="http://schemas.openxmlformats.org/drawingml/2006/table">
            <a:tbl>
              <a:tblPr firstRow="1" bandRow="1">
                <a:tableStyleId>{5940675A-B579-460E-94D1-54222C63F5DA}</a:tableStyleId>
              </a:tblPr>
              <a:tblGrid>
                <a:gridCol w="864603"/>
                <a:gridCol w="2520280"/>
                <a:gridCol w="2376264"/>
                <a:gridCol w="3716548"/>
              </a:tblGrid>
              <a:tr h="292918">
                <a:tc>
                  <a:txBody>
                    <a:bodyPr/>
                    <a:lstStyle/>
                    <a:p>
                      <a:pPr algn="l"/>
                      <a:endParaRPr kumimoji="1" lang="ja-JP" altLang="en-US" sz="14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2012.6</a:t>
                      </a:r>
                      <a:r>
                        <a:rPr kumimoji="1" lang="ja-JP" altLang="en-US" sz="1200" spc="0" dirty="0" smtClean="0"/>
                        <a:t>）</a:t>
                      </a:r>
                      <a:endParaRPr kumimoji="1" lang="en-US" altLang="ja-JP"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2012.12</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９か月後</a:t>
                      </a:r>
                      <a:r>
                        <a:rPr kumimoji="1" lang="en-US" altLang="ja-JP" sz="1400" spc="0" dirty="0" smtClean="0"/>
                        <a:t>】</a:t>
                      </a:r>
                      <a:r>
                        <a:rPr kumimoji="1" lang="ja-JP" altLang="en-US" sz="1200" spc="0" dirty="0" smtClean="0"/>
                        <a:t>（</a:t>
                      </a:r>
                      <a:r>
                        <a:rPr kumimoji="1" lang="en-US" altLang="ja-JP" sz="1200" spc="0" dirty="0" smtClean="0"/>
                        <a:t>2013.4</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90878">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・しゃがむ、床から立ち上がる動作が困難（畑仕事、ふとんの寝起き等）</a:t>
                      </a:r>
                    </a:p>
                    <a:p>
                      <a:pPr marL="95250" indent="-95250" algn="l"/>
                      <a:r>
                        <a:rPr kumimoji="1" lang="ja-JP" altLang="en-US" sz="1200" spc="0" dirty="0" smtClean="0">
                          <a:latin typeface="+mj-ea"/>
                          <a:ea typeface="+mj-ea"/>
                        </a:rPr>
                        <a:t>・重い物の運搬が困難（ゴミ出し、買物の荷物や畑の資材を運ぶ等）</a:t>
                      </a:r>
                      <a:endParaRPr kumimoji="1" lang="en-US" altLang="ja-JP" sz="1200" spc="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85725" indent="-85725" algn="l"/>
                      <a:r>
                        <a:rPr kumimoji="1" lang="ja-JP" altLang="en-US" sz="1200" spc="-150" dirty="0" smtClean="0">
                          <a:latin typeface="+mj-ea"/>
                          <a:ea typeface="+mj-ea"/>
                        </a:rPr>
                        <a:t>・畑に腰をおろして草取りができるようになる</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・ゴミや荷物等は小分けして台車で運ぶことができるようになる</a:t>
                      </a:r>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・日常生活全般が自分でできる</a:t>
                      </a:r>
                      <a:endParaRPr kumimoji="1" lang="en-US" altLang="ja-JP" sz="1200" spc="-150" dirty="0" smtClean="0">
                        <a:latin typeface="+mj-ea"/>
                        <a:ea typeface="+mj-ea"/>
                      </a:endParaRPr>
                    </a:p>
                    <a:p>
                      <a:pPr algn="l"/>
                      <a:r>
                        <a:rPr kumimoji="1" lang="ja-JP" altLang="en-US" sz="1200" spc="-150" dirty="0" smtClean="0">
                          <a:latin typeface="+mj-ea"/>
                          <a:ea typeface="+mj-ea"/>
                        </a:rPr>
                        <a:t>・野菜づくりが再開</a:t>
                      </a:r>
                      <a:endParaRPr kumimoji="1" lang="en-US" altLang="ja-JP" sz="1200" spc="-150" dirty="0" smtClean="0">
                        <a:latin typeface="+mj-ea"/>
                        <a:ea typeface="+mj-ea"/>
                      </a:endParaRPr>
                    </a:p>
                    <a:p>
                      <a:pPr algn="l"/>
                      <a:r>
                        <a:rPr kumimoji="1" lang="ja-JP" altLang="en-US" sz="1200" spc="-150" dirty="0" smtClean="0">
                          <a:latin typeface="+mj-ea"/>
                          <a:ea typeface="+mj-ea"/>
                        </a:rPr>
                        <a:t>（窓拭きや力の必要な農作業は、「りんどう」の生活支援を利用）</a:t>
                      </a:r>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63626">
                <a:tc>
                  <a:txBody>
                    <a:bodyPr/>
                    <a:lstStyle/>
                    <a:p>
                      <a:pPr algn="ctr"/>
                      <a:r>
                        <a:rPr kumimoji="1" lang="ja-JP" altLang="en-US" sz="1200" dirty="0" smtClean="0"/>
                        <a:t>医療</a:t>
                      </a:r>
                      <a:endParaRPr kumimoji="1" lang="ja-JP" altLang="en-US"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外来リハ（</a:t>
                      </a:r>
                      <a:r>
                        <a:rPr kumimoji="1" lang="en-US" altLang="ja-JP" sz="1200" dirty="0" smtClean="0">
                          <a:latin typeface="+mj-ea"/>
                          <a:ea typeface="+mj-ea"/>
                        </a:rPr>
                        <a:t>20</a:t>
                      </a:r>
                      <a:r>
                        <a:rPr kumimoji="1" lang="ja-JP" altLang="en-US" sz="1200" dirty="0" smtClean="0">
                          <a:latin typeface="+mj-ea"/>
                          <a:ea typeface="+mj-ea"/>
                        </a:rPr>
                        <a:t>分</a:t>
                      </a:r>
                      <a:r>
                        <a:rPr kumimoji="1" lang="en-US" altLang="ja-JP" sz="1200" dirty="0" smtClean="0">
                          <a:latin typeface="+mj-ea"/>
                          <a:ea typeface="+mj-ea"/>
                        </a:rPr>
                        <a:t>×</a:t>
                      </a:r>
                      <a:r>
                        <a:rPr kumimoji="1" lang="ja-JP" altLang="en-US" sz="1200" dirty="0" smtClean="0">
                          <a:latin typeface="+mj-ea"/>
                          <a:ea typeface="+mj-ea"/>
                        </a:rPr>
                        <a:t>週</a:t>
                      </a:r>
                      <a:r>
                        <a:rPr kumimoji="1" lang="en-US" altLang="ja-JP" sz="1200" dirty="0" smtClean="0">
                          <a:latin typeface="+mj-ea"/>
                          <a:ea typeface="+mj-ea"/>
                        </a:rPr>
                        <a:t>3</a:t>
                      </a:r>
                      <a:r>
                        <a:rPr kumimoji="1" lang="ja-JP" altLang="en-US" sz="1200" dirty="0" smtClean="0">
                          <a:latin typeface="+mj-ea"/>
                          <a:ea typeface="+mj-ea"/>
                        </a:rPr>
                        <a:t>回）</a:t>
                      </a:r>
                      <a:endParaRPr kumimoji="1" lang="ja-JP" altLang="en-US" sz="1200" dirty="0">
                        <a:latin typeface="+mj-ea"/>
                        <a:ea typeface="+mj-ea"/>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外来リハ（</a:t>
                      </a:r>
                      <a:r>
                        <a:rPr kumimoji="1" lang="en-US" altLang="ja-JP" sz="1200" dirty="0" smtClean="0">
                          <a:latin typeface="+mj-ea"/>
                          <a:ea typeface="+mj-ea"/>
                        </a:rPr>
                        <a:t>20</a:t>
                      </a:r>
                      <a:r>
                        <a:rPr kumimoji="1" lang="ja-JP" altLang="en-US" sz="1200" dirty="0" smtClean="0">
                          <a:latin typeface="+mj-ea"/>
                          <a:ea typeface="+mj-ea"/>
                        </a:rPr>
                        <a:t>分</a:t>
                      </a:r>
                      <a:r>
                        <a:rPr kumimoji="1" lang="en-US" altLang="ja-JP" sz="1200" dirty="0" smtClean="0">
                          <a:latin typeface="+mj-ea"/>
                          <a:ea typeface="+mj-ea"/>
                        </a:rPr>
                        <a:t>×</a:t>
                      </a:r>
                      <a:r>
                        <a:rPr kumimoji="1" lang="ja-JP" altLang="en-US" sz="1200" dirty="0" smtClean="0">
                          <a:latin typeface="+mj-ea"/>
                          <a:ea typeface="+mj-ea"/>
                        </a:rPr>
                        <a:t>週</a:t>
                      </a:r>
                      <a:r>
                        <a:rPr kumimoji="1" lang="en-US" altLang="ja-JP" sz="1200" dirty="0" smtClean="0">
                          <a:latin typeface="+mj-ea"/>
                          <a:ea typeface="+mj-ea"/>
                        </a:rPr>
                        <a:t>3</a:t>
                      </a:r>
                      <a:r>
                        <a:rPr kumimoji="1" lang="ja-JP" altLang="en-US" sz="1200" dirty="0" smtClean="0">
                          <a:latin typeface="+mj-ea"/>
                          <a:ea typeface="+mj-ea"/>
                        </a:rPr>
                        <a:t>回）</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年内で終了予定</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63626">
                <a:tc rowSpan="2">
                  <a:txBody>
                    <a:bodyPr/>
                    <a:lstStyle/>
                    <a:p>
                      <a:pPr algn="ctr"/>
                      <a:r>
                        <a:rPr kumimoji="1" lang="ja-JP" altLang="en-US" sz="1200" spc="-150" dirty="0" smtClean="0"/>
                        <a:t>地域包括支援ｾﾝﾀｰによるケアマネジメント</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①住宅改修（手すり）・福祉用具購入（シャワーチェア</a:t>
                      </a:r>
                      <a:r>
                        <a:rPr kumimoji="1" lang="en-US" altLang="ja-JP" sz="1200" dirty="0" smtClean="0">
                          <a:latin typeface="+mj-ea"/>
                          <a:ea typeface="+mj-ea"/>
                        </a:rPr>
                        <a:t>)</a:t>
                      </a:r>
                    </a:p>
                    <a:p>
                      <a:pPr marL="95250" indent="-95250"/>
                      <a:r>
                        <a:rPr kumimoji="1" lang="ja-JP" altLang="en-US" sz="1200" dirty="0" smtClean="0">
                          <a:latin typeface="+mj-ea"/>
                          <a:ea typeface="+mj-ea"/>
                        </a:rPr>
                        <a:t>②社協の貸し出しベッド（給付外）</a:t>
                      </a:r>
                      <a:endParaRPr kumimoji="1" lang="en-US" altLang="ja-JP" sz="1200" dirty="0" smtClean="0">
                        <a:latin typeface="+mj-ea"/>
                        <a:ea typeface="+mj-ea"/>
                      </a:endParaRPr>
                    </a:p>
                    <a:p>
                      <a:pPr marL="95250" indent="-95250"/>
                      <a:r>
                        <a:rPr kumimoji="1" lang="ja-JP" altLang="en-US" sz="1000" dirty="0" smtClean="0">
                          <a:latin typeface="ＭＳ Ｐ明朝" panose="02020600040205080304" pitchFamily="18" charset="-128"/>
                          <a:ea typeface="ＭＳ Ｐ明朝" panose="02020600040205080304" pitchFamily="18" charset="-128"/>
                        </a:rPr>
                        <a:t>（この時点では、暮らしのサポートセンターの生活</a:t>
                      </a:r>
                      <a:r>
                        <a:rPr kumimoji="1" lang="ja-JP" altLang="en-US" sz="1000" smtClean="0">
                          <a:latin typeface="ＭＳ Ｐ明朝" panose="02020600040205080304" pitchFamily="18" charset="-128"/>
                          <a:ea typeface="ＭＳ Ｐ明朝" panose="02020600040205080304" pitchFamily="18" charset="-128"/>
                        </a:rPr>
                        <a:t>支援は準備中</a:t>
                      </a:r>
                      <a:r>
                        <a:rPr kumimoji="1" lang="ja-JP" altLang="en-US" sz="1000" dirty="0" smtClean="0">
                          <a:latin typeface="ＭＳ Ｐ明朝" panose="02020600040205080304" pitchFamily="18" charset="-128"/>
                          <a:ea typeface="ＭＳ Ｐ明朝" panose="02020600040205080304" pitchFamily="18" charset="-128"/>
                        </a:rPr>
                        <a:t>）</a:t>
                      </a:r>
                      <a:endParaRPr kumimoji="1" lang="ja-JP" altLang="en-US" sz="1000" dirty="0">
                        <a:latin typeface="ＭＳ Ｐ明朝" panose="02020600040205080304" pitchFamily="18" charset="-128"/>
                        <a:ea typeface="ＭＳ Ｐ明朝" panose="02020600040205080304" pitchFamily="18" charset="-128"/>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①温泉水中運動（週</a:t>
                      </a:r>
                      <a:r>
                        <a:rPr kumimoji="1" lang="en-US" altLang="ja-JP" sz="1200" dirty="0" smtClean="0">
                          <a:latin typeface="+mj-ea"/>
                          <a:ea typeface="+mj-ea"/>
                        </a:rPr>
                        <a:t>1</a:t>
                      </a:r>
                      <a:r>
                        <a:rPr kumimoji="1" lang="ja-JP" altLang="en-US" sz="1200" dirty="0" smtClean="0">
                          <a:latin typeface="+mj-ea"/>
                          <a:ea typeface="+mj-ea"/>
                        </a:rPr>
                        <a:t>回）</a:t>
                      </a:r>
                    </a:p>
                    <a:p>
                      <a:pPr marL="177800" indent="-177800"/>
                      <a:r>
                        <a:rPr kumimoji="1" lang="ja-JP" altLang="en-US" sz="1200" dirty="0" smtClean="0">
                          <a:latin typeface="+mj-ea"/>
                          <a:ea typeface="+mj-ea"/>
                        </a:rPr>
                        <a:t>②ノルディックウォーク（自宅周辺を毎日</a:t>
                      </a:r>
                      <a:r>
                        <a:rPr kumimoji="1" lang="en-US" altLang="ja-JP" sz="1200" dirty="0" smtClean="0">
                          <a:latin typeface="+mj-ea"/>
                          <a:ea typeface="+mj-ea"/>
                        </a:rPr>
                        <a:t>30</a:t>
                      </a:r>
                      <a:r>
                        <a:rPr kumimoji="1" lang="ja-JP" altLang="en-US" sz="1200" dirty="0" smtClean="0">
                          <a:latin typeface="+mj-ea"/>
                          <a:ea typeface="+mj-ea"/>
                        </a:rPr>
                        <a:t>分）</a:t>
                      </a:r>
                    </a:p>
                    <a:p>
                      <a:pPr marL="177800" indent="-177800"/>
                      <a:r>
                        <a:rPr kumimoji="1" lang="ja-JP" altLang="en-US" sz="1200" dirty="0" smtClean="0">
                          <a:latin typeface="+mj-ea"/>
                          <a:ea typeface="+mj-ea"/>
                        </a:rPr>
                        <a:t>③暮らしのサポートセンターで役割づくり（食事づくりのメンバーとして）</a:t>
                      </a:r>
                      <a:endParaRPr kumimoji="1" lang="en-US" altLang="ja-JP" sz="120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7030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661942">
                <a:tc>
                  <a:txBody>
                    <a:bodyPr/>
                    <a:lstStyle/>
                    <a:p>
                      <a:pPr algn="ctr"/>
                      <a:r>
                        <a:rPr kumimoji="1" lang="ja-JP" altLang="en-US" sz="1200" spc="-150" dirty="0" smtClean="0"/>
                        <a:t>リハ職の</a:t>
                      </a:r>
                      <a:endParaRPr kumimoji="1" lang="en-US" altLang="ja-JP" sz="1200" spc="-150" dirty="0" smtClean="0"/>
                    </a:p>
                    <a:p>
                      <a:pPr algn="ctr"/>
                      <a:r>
                        <a:rPr kumimoji="1" lang="ja-JP" altLang="en-US" sz="1200" spc="-150" dirty="0" smtClean="0"/>
                        <a:t>対応</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000" dirty="0" smtClean="0">
                          <a:latin typeface="ＭＳ Ｐ明朝" panose="02020600040205080304" pitchFamily="18" charset="-128"/>
                          <a:ea typeface="ＭＳ Ｐ明朝" panose="02020600040205080304" pitchFamily="18" charset="-128"/>
                        </a:rPr>
                        <a:t>（この時点では、リハ職等の多職種によるケースカンファレンス等は準備中）</a:t>
                      </a:r>
                      <a:endParaRPr kumimoji="1" lang="ja-JP" altLang="en-US" sz="1000" dirty="0">
                        <a:latin typeface="ＭＳ Ｐ明朝" panose="02020600040205080304" pitchFamily="18" charset="-128"/>
                        <a:ea typeface="ＭＳ Ｐ明朝" panose="02020600040205080304" pitchFamily="18" charset="-128"/>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ケースカンファレンス</a:t>
                      </a:r>
                      <a:r>
                        <a:rPr kumimoji="1" lang="en-US" altLang="ja-JP" sz="1200" dirty="0" smtClean="0">
                          <a:latin typeface="+mj-ea"/>
                          <a:ea typeface="+mj-ea"/>
                        </a:rPr>
                        <a:t>〉</a:t>
                      </a:r>
                    </a:p>
                    <a:p>
                      <a:pPr marL="177800" indent="-177800"/>
                      <a:r>
                        <a:rPr kumimoji="1" lang="ja-JP" altLang="en-US" sz="1200" dirty="0" smtClean="0">
                          <a:latin typeface="+mj-ea"/>
                          <a:ea typeface="+mj-ea"/>
                        </a:rPr>
                        <a:t>・外来リハの病院リハ職が、達成可能な目標設定をアドバイス</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右矢印 14"/>
          <p:cNvSpPr/>
          <p:nvPr/>
        </p:nvSpPr>
        <p:spPr>
          <a:xfrm>
            <a:off x="6186578" y="1816659"/>
            <a:ext cx="689276"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884002297"/>
              </p:ext>
            </p:extLst>
          </p:nvPr>
        </p:nvGraphicFramePr>
        <p:xfrm>
          <a:off x="126107" y="143005"/>
          <a:ext cx="9621204" cy="703061"/>
        </p:xfrm>
        <a:graphic>
          <a:graphicData uri="http://schemas.openxmlformats.org/drawingml/2006/table">
            <a:tbl>
              <a:tblPr firstRow="1" bandRow="1">
                <a:tableStyleId>{E8B1032C-EA38-4F05-BA0D-38AFFFC7BED3}</a:tableStyleId>
              </a:tblPr>
              <a:tblGrid>
                <a:gridCol w="960908"/>
                <a:gridCol w="8660296"/>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（竹田市）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７６歳　　女性　　一人暮らし　　要支援２</a:t>
                      </a:r>
                      <a:r>
                        <a:rPr kumimoji="1" lang="ja-JP" altLang="en-US" sz="1400" b="0" dirty="0" smtClean="0"/>
                        <a:t>（</a:t>
                      </a:r>
                      <a:r>
                        <a:rPr kumimoji="1" lang="en-US" altLang="ja-JP" sz="1400" b="0" dirty="0" smtClean="0"/>
                        <a:t>2012/4/16</a:t>
                      </a:r>
                      <a:r>
                        <a:rPr kumimoji="1" lang="ja-JP" altLang="en-US" sz="1400" b="0" dirty="0" smtClean="0"/>
                        <a:t>～</a:t>
                      </a:r>
                      <a:r>
                        <a:rPr kumimoji="1" lang="en-US" altLang="ja-JP" sz="1400" b="0" dirty="0" smtClean="0"/>
                        <a:t>2013/4/30</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変形性股関節症で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a:t>
                      </a:r>
                      <a:r>
                        <a:rPr kumimoji="1" lang="en-US" altLang="ja-JP" sz="1400" b="0" dirty="0" smtClean="0">
                          <a:latin typeface="HG丸ｺﾞｼｯｸM-PRO" panose="020F0600000000000000" pitchFamily="50" charset="-128"/>
                          <a:ea typeface="HG丸ｺﾞｼｯｸM-PRO" panose="020F0600000000000000" pitchFamily="50" charset="-128"/>
                        </a:rPr>
                        <a:t>1</a:t>
                      </a:r>
                      <a:r>
                        <a:rPr kumimoji="1" lang="ja-JP" altLang="en-US" sz="1400" b="0" dirty="0" smtClean="0">
                          <a:latin typeface="HG丸ｺﾞｼｯｸM-PRO" panose="020F0600000000000000" pitchFamily="50" charset="-128"/>
                          <a:ea typeface="HG丸ｺﾞｼｯｸM-PRO" panose="020F0600000000000000" pitchFamily="50" charset="-128"/>
                        </a:rPr>
                        <a:t>月に人工関節置換術を受け、</a:t>
                      </a:r>
                      <a:r>
                        <a:rPr kumimoji="1" lang="en-US" altLang="ja-JP" sz="1400" b="0" dirty="0" smtClean="0">
                          <a:latin typeface="HG丸ｺﾞｼｯｸM-PRO" panose="020F0600000000000000" pitchFamily="50" charset="-128"/>
                          <a:ea typeface="HG丸ｺﾞｼｯｸM-PRO" panose="020F0600000000000000" pitchFamily="50" charset="-128"/>
                        </a:rPr>
                        <a:t>6</a:t>
                      </a:r>
                      <a:r>
                        <a:rPr kumimoji="1" lang="ja-JP" altLang="en-US" sz="1400" b="0" dirty="0" smtClean="0">
                          <a:latin typeface="HG丸ｺﾞｼｯｸM-PRO" panose="020F0600000000000000" pitchFamily="50" charset="-128"/>
                          <a:ea typeface="HG丸ｺﾞｼｯｸM-PRO" panose="020F0600000000000000" pitchFamily="50" charset="-128"/>
                        </a:rPr>
                        <a:t>月に自宅に戻る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114056" y="5460286"/>
            <a:ext cx="3644539" cy="1021556"/>
          </a:xfrm>
          <a:prstGeom prst="roundRect">
            <a:avLst/>
          </a:prstGeom>
        </p:spPr>
        <p:style>
          <a:lnRef idx="2">
            <a:schemeClr val="accent6"/>
          </a:lnRef>
          <a:fillRef idx="1">
            <a:schemeClr val="lt1"/>
          </a:fillRef>
          <a:effectRef idx="0">
            <a:schemeClr val="accent6"/>
          </a:effectRef>
          <a:fontRef idx="minor">
            <a:schemeClr val="dk1"/>
          </a:fontRef>
        </p:style>
        <p:txBody>
          <a:bodyPr lIns="36000" tIns="0" rIns="36000" bIns="0" rtlCol="0" anchor="ctr">
            <a:spAutoFit/>
          </a:bodyPr>
          <a:lstStyle/>
          <a:p>
            <a:r>
              <a:rPr lang="ja-JP" altLang="en-US" sz="1200" dirty="0" smtClean="0">
                <a:solidFill>
                  <a:prstClr val="black"/>
                </a:solidFill>
              </a:rPr>
              <a:t>・収穫した野菜を地域の直売所で販売</a:t>
            </a:r>
            <a:endParaRPr lang="en-US" altLang="ja-JP" sz="1200" dirty="0" smtClean="0">
              <a:solidFill>
                <a:prstClr val="black"/>
              </a:solidFill>
            </a:endParaRPr>
          </a:p>
          <a:p>
            <a:pPr marL="85725" indent="-85725"/>
            <a:r>
              <a:rPr lang="ja-JP" altLang="en-US" sz="1200" dirty="0" smtClean="0">
                <a:solidFill>
                  <a:prstClr val="black"/>
                </a:solidFill>
              </a:rPr>
              <a:t>・暮らし</a:t>
            </a:r>
            <a:r>
              <a:rPr lang="ja-JP" altLang="en-US" sz="1200" dirty="0">
                <a:solidFill>
                  <a:prstClr val="black"/>
                </a:solidFill>
              </a:rPr>
              <a:t>のサポートセンターで</a:t>
            </a:r>
            <a:r>
              <a:rPr lang="ja-JP" altLang="en-US" sz="1200" dirty="0" smtClean="0">
                <a:solidFill>
                  <a:prstClr val="black"/>
                </a:solidFill>
              </a:rPr>
              <a:t>食事づくりのボランティア活動</a:t>
            </a:r>
            <a:endParaRPr lang="en-US" altLang="ja-JP" sz="1200" dirty="0" smtClean="0">
              <a:solidFill>
                <a:prstClr val="black"/>
              </a:solidFill>
            </a:endParaRPr>
          </a:p>
          <a:p>
            <a:pPr marL="85725" indent="-85725"/>
            <a:r>
              <a:rPr lang="ja-JP" altLang="en-US" sz="1200" dirty="0" smtClean="0">
                <a:solidFill>
                  <a:prstClr val="black"/>
                </a:solidFill>
              </a:rPr>
              <a:t>・地域の高齢者</a:t>
            </a:r>
            <a:r>
              <a:rPr lang="ja-JP" altLang="en-US" sz="1200" dirty="0">
                <a:solidFill>
                  <a:prstClr val="black"/>
                </a:solidFill>
              </a:rPr>
              <a:t>サロンで元気に</a:t>
            </a:r>
            <a:r>
              <a:rPr lang="ja-JP" altLang="en-US" sz="1200" dirty="0" smtClean="0">
                <a:solidFill>
                  <a:prstClr val="black"/>
                </a:solidFill>
              </a:rPr>
              <a:t>なった自分の体験を話したり、体操指導等の世話役を担っている</a:t>
            </a:r>
            <a:endParaRPr lang="ja-JP" altLang="en-US" sz="1200" dirty="0">
              <a:solidFill>
                <a:prstClr val="black"/>
              </a:solidFill>
            </a:endParaRPr>
          </a:p>
        </p:txBody>
      </p:sp>
      <p:sp>
        <p:nvSpPr>
          <p:cNvPr id="4" name="テキスト ボックス 3"/>
          <p:cNvSpPr txBox="1"/>
          <p:nvPr/>
        </p:nvSpPr>
        <p:spPr>
          <a:xfrm>
            <a:off x="7616563" y="4864306"/>
            <a:ext cx="2130747" cy="461665"/>
          </a:xfrm>
          <a:prstGeom prst="rect">
            <a:avLst/>
          </a:prstGeom>
          <a:noFill/>
        </p:spPr>
        <p:txBody>
          <a:bodyPr wrap="square" rtlCol="0">
            <a:spAutoFit/>
          </a:bodyPr>
          <a:lstStyle/>
          <a:p>
            <a:r>
              <a:rPr lang="ja-JP" altLang="en-US" sz="1200" dirty="0" smtClean="0">
                <a:solidFill>
                  <a:prstClr val="black"/>
                </a:solidFill>
              </a:rPr>
              <a:t>日常</a:t>
            </a:r>
            <a:r>
              <a:rPr lang="ja-JP" altLang="en-US" sz="1200" dirty="0">
                <a:solidFill>
                  <a:prstClr val="black"/>
                </a:solidFill>
              </a:rPr>
              <a:t>生活が困らなく</a:t>
            </a:r>
            <a:r>
              <a:rPr lang="ja-JP" altLang="en-US" sz="1200" dirty="0" smtClean="0">
                <a:solidFill>
                  <a:prstClr val="black"/>
                </a:solidFill>
              </a:rPr>
              <a:t>なり、</a:t>
            </a:r>
            <a:r>
              <a:rPr lang="ja-JP" altLang="en-US" sz="1200" dirty="0">
                <a:solidFill>
                  <a:prstClr val="black"/>
                </a:solidFill>
              </a:rPr>
              <a:t>自ら要介護認定を更新しなかった。</a:t>
            </a:r>
          </a:p>
        </p:txBody>
      </p:sp>
      <p:sp>
        <p:nvSpPr>
          <p:cNvPr id="10" name="右矢印 9"/>
          <p:cNvSpPr/>
          <p:nvPr/>
        </p:nvSpPr>
        <p:spPr>
          <a:xfrm>
            <a:off x="3281494" y="1829493"/>
            <a:ext cx="655502"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右矢印 12"/>
          <p:cNvSpPr/>
          <p:nvPr/>
        </p:nvSpPr>
        <p:spPr>
          <a:xfrm rot="5400000">
            <a:off x="7184513" y="4869207"/>
            <a:ext cx="412236" cy="451816"/>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6531240" y="6604084"/>
            <a:ext cx="2988319" cy="253916"/>
          </a:xfrm>
          <a:prstGeom prst="rect">
            <a:avLst/>
          </a:prstGeom>
          <a:noFill/>
        </p:spPr>
        <p:txBody>
          <a:bodyPr wrap="none" rtlCol="0" anchor="ctr" anchorCtr="0">
            <a:spAutoFit/>
          </a:bodyPr>
          <a:lstStyle/>
          <a:p>
            <a:r>
              <a:rPr lang="ja-JP" altLang="en-US" sz="1050" dirty="0" smtClean="0">
                <a:solidFill>
                  <a:prstClr val="black"/>
                </a:solidFill>
              </a:rPr>
              <a:t>事例は、本人の了解を得た上で、竹田市から提供</a:t>
            </a:r>
            <a:endParaRPr lang="ja-JP" altLang="en-US" sz="1050" dirty="0">
              <a:solidFill>
                <a:prstClr val="black"/>
              </a:solidFill>
            </a:endParaRPr>
          </a:p>
        </p:txBody>
      </p:sp>
      <p:sp>
        <p:nvSpPr>
          <p:cNvPr id="6" name="テキスト ボックス 5"/>
          <p:cNvSpPr txBox="1"/>
          <p:nvPr/>
        </p:nvSpPr>
        <p:spPr>
          <a:xfrm>
            <a:off x="6114032" y="5172082"/>
            <a:ext cx="1309344" cy="307777"/>
          </a:xfrm>
          <a:prstGeom prst="rect">
            <a:avLst/>
          </a:prstGeom>
          <a:noFill/>
        </p:spPr>
        <p:txBody>
          <a:bodyPr wrap="none" rtlCol="0">
            <a:spAutoFit/>
          </a:bodyPr>
          <a:lstStyle/>
          <a:p>
            <a:r>
              <a:rPr lang="en-US" altLang="ja-JP" sz="1400" dirty="0" smtClean="0">
                <a:solidFill>
                  <a:prstClr val="black"/>
                </a:solidFill>
              </a:rPr>
              <a:t>【</a:t>
            </a:r>
            <a:r>
              <a:rPr lang="ja-JP" altLang="en-US" sz="1400" dirty="0" smtClean="0">
                <a:solidFill>
                  <a:prstClr val="black"/>
                </a:solidFill>
              </a:rPr>
              <a:t>現在</a:t>
            </a:r>
            <a:r>
              <a:rPr lang="en-US" altLang="ja-JP" sz="1400" dirty="0" smtClean="0">
                <a:solidFill>
                  <a:prstClr val="black"/>
                </a:solidFill>
              </a:rPr>
              <a:t>】</a:t>
            </a:r>
            <a:r>
              <a:rPr lang="ja-JP" altLang="en-US" sz="1000" dirty="0" smtClean="0">
                <a:solidFill>
                  <a:prstClr val="black"/>
                </a:solidFill>
              </a:rPr>
              <a:t>（</a:t>
            </a:r>
            <a:r>
              <a:rPr lang="en-US" altLang="ja-JP" sz="1000" dirty="0" smtClean="0">
                <a:solidFill>
                  <a:prstClr val="black"/>
                </a:solidFill>
              </a:rPr>
              <a:t>2013.10</a:t>
            </a:r>
            <a:r>
              <a:rPr lang="ja-JP" altLang="en-US" sz="1000" dirty="0" smtClean="0">
                <a:solidFill>
                  <a:prstClr val="black"/>
                </a:solidFill>
              </a:rPr>
              <a:t>）</a:t>
            </a:r>
            <a:endParaRPr lang="ja-JP" altLang="en-US" sz="1000" dirty="0">
              <a:solidFill>
                <a:prstClr val="black"/>
              </a:solidFill>
            </a:endParaRPr>
          </a:p>
        </p:txBody>
      </p:sp>
      <p:pic>
        <p:nvPicPr>
          <p:cNvPr id="1026" name="Picture 2" descr="http://www.oita-press.co.jp/mobile/data/local_news/2013/07/2013_13751470231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5878" y="1046971"/>
            <a:ext cx="2470493" cy="1842577"/>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902220" y="2711611"/>
            <a:ext cx="2475428"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収穫した野菜を地域の仲間と販売</a:t>
            </a:r>
            <a:endParaRPr lang="ja-JP" altLang="en-US" sz="1100" dirty="0">
              <a:solidFill>
                <a:prstClr val="black"/>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38" y="1104163"/>
            <a:ext cx="2304256" cy="1728192"/>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9354" y="1083182"/>
            <a:ext cx="2234081" cy="1675561"/>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3878458" y="2754966"/>
            <a:ext cx="2421628"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暮らしのサポートセンターで食事づくり</a:t>
            </a:r>
            <a:endParaRPr lang="ja-JP" altLang="en-US" sz="1100" dirty="0">
              <a:solidFill>
                <a:prstClr val="black"/>
              </a:solidFill>
            </a:endParaRPr>
          </a:p>
        </p:txBody>
      </p:sp>
      <p:sp>
        <p:nvSpPr>
          <p:cNvPr id="18" name="テキスト ボックス 17"/>
          <p:cNvSpPr txBox="1"/>
          <p:nvPr/>
        </p:nvSpPr>
        <p:spPr>
          <a:xfrm>
            <a:off x="918576" y="2702509"/>
            <a:ext cx="2421628"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自宅周辺のウォーキングで体力づくり</a:t>
            </a:r>
            <a:endParaRPr lang="ja-JP" altLang="en-US" sz="1100" dirty="0">
              <a:solidFill>
                <a:prstClr val="black"/>
              </a:solidFill>
            </a:endParaRPr>
          </a:p>
        </p:txBody>
      </p:sp>
      <p:sp>
        <p:nvSpPr>
          <p:cNvPr id="20" name="正方形/長方形 19"/>
          <p:cNvSpPr/>
          <p:nvPr/>
        </p:nvSpPr>
        <p:spPr>
          <a:xfrm rot="5400000">
            <a:off x="-89941" y="646006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2622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88381" y="0"/>
            <a:ext cx="8911059" cy="47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2000" dirty="0" smtClean="0">
                <a:solidFill>
                  <a:prstClr val="black"/>
                </a:solidFill>
                <a:latin typeface="HG丸ｺﾞｼｯｸM-PRO" pitchFamily="50" charset="-128"/>
                <a:ea typeface="HG丸ｺﾞｼｯｸM-PRO" pitchFamily="50" charset="-128"/>
              </a:rPr>
              <a:t>シルバー人材センターを活用した生活支援の取組例</a:t>
            </a:r>
            <a:r>
              <a:rPr lang="ja-JP" altLang="en-US" sz="2400" dirty="0">
                <a:solidFill>
                  <a:prstClr val="black"/>
                </a:solidFill>
                <a:latin typeface="HG丸ｺﾞｼｯｸM-PRO" pitchFamily="50" charset="-128"/>
                <a:ea typeface="HG丸ｺﾞｼｯｸM-PRO" pitchFamily="50" charset="-128"/>
              </a:rPr>
              <a:t>　</a:t>
            </a:r>
            <a:r>
              <a:rPr lang="ja-JP" altLang="en-US" sz="2400" dirty="0" smtClean="0">
                <a:solidFill>
                  <a:prstClr val="black"/>
                </a:solidFill>
                <a:latin typeface="HG丸ｺﾞｼｯｸM-PRO" pitchFamily="50" charset="-128"/>
                <a:ea typeface="HG丸ｺﾞｼｯｸM-PRO" pitchFamily="50" charset="-128"/>
              </a:rPr>
              <a:t>～岡山県岡山市～</a:t>
            </a:r>
            <a:endParaRPr lang="ja-JP" altLang="en-US" sz="2400" dirty="0">
              <a:solidFill>
                <a:prstClr val="black"/>
              </a:solidFill>
              <a:latin typeface="HG丸ｺﾞｼｯｸM-PRO" pitchFamily="50" charset="-128"/>
              <a:ea typeface="HG丸ｺﾞｼｯｸM-PRO" pitchFamily="50" charset="-128"/>
            </a:endParaRPr>
          </a:p>
        </p:txBody>
      </p:sp>
      <p:sp>
        <p:nvSpPr>
          <p:cNvPr id="17" name="テキスト ボックス 16"/>
          <p:cNvSpPr txBox="1"/>
          <p:nvPr/>
        </p:nvSpPr>
        <p:spPr>
          <a:xfrm>
            <a:off x="168441" y="1320199"/>
            <a:ext cx="1816523" cy="338554"/>
          </a:xfrm>
          <a:prstGeom prst="rect">
            <a:avLst/>
          </a:prstGeom>
          <a:noFill/>
        </p:spPr>
        <p:txBody>
          <a:bodyPr wrap="none" rtlCol="0" anchor="ctr" anchorCtr="0">
            <a:spAutoFit/>
          </a:bodyPr>
          <a:lstStyle/>
          <a:p>
            <a:r>
              <a:rPr lang="en-US" altLang="ja-JP" sz="1600" b="1" dirty="0" smtClean="0">
                <a:solidFill>
                  <a:prstClr val="black"/>
                </a:solidFill>
              </a:rPr>
              <a:t>【</a:t>
            </a:r>
            <a:r>
              <a:rPr lang="ja-JP" altLang="en-US" sz="1600" b="1" dirty="0" smtClean="0">
                <a:solidFill>
                  <a:prstClr val="black"/>
                </a:solidFill>
              </a:rPr>
              <a:t>ここがポイント！</a:t>
            </a:r>
            <a:r>
              <a:rPr lang="en-US" altLang="ja-JP" sz="1600" b="1" dirty="0" smtClean="0">
                <a:solidFill>
                  <a:prstClr val="black"/>
                </a:solidFill>
              </a:rPr>
              <a:t>】</a:t>
            </a:r>
            <a:endParaRPr lang="ja-JP" altLang="en-US" sz="1600" b="1" dirty="0">
              <a:solidFill>
                <a:prstClr val="black"/>
              </a:solidFill>
            </a:endParaRPr>
          </a:p>
        </p:txBody>
      </p:sp>
      <p:sp>
        <p:nvSpPr>
          <p:cNvPr id="40" name="テキスト ボックス 39"/>
          <p:cNvSpPr txBox="1"/>
          <p:nvPr/>
        </p:nvSpPr>
        <p:spPr>
          <a:xfrm>
            <a:off x="168441" y="1568834"/>
            <a:ext cx="7806538" cy="646331"/>
          </a:xfrm>
          <a:prstGeom prst="rect">
            <a:avLst/>
          </a:prstGeom>
          <a:noFill/>
        </p:spPr>
        <p:txBody>
          <a:bodyPr wrap="square" rtlCol="0" anchor="ctr" anchorCtr="0">
            <a:spAutoFit/>
          </a:bodyPr>
          <a:lstStyle/>
          <a:p>
            <a:r>
              <a:rPr lang="ja-JP" altLang="en-US" sz="1200" dirty="0" smtClean="0">
                <a:solidFill>
                  <a:prstClr val="black"/>
                </a:solidFill>
              </a:rPr>
              <a:t>・シルバー人材センターのコーディネーターが、地域包括支援センターのケース検討会に参加</a:t>
            </a:r>
            <a:endParaRPr lang="en-US" altLang="ja-JP" sz="1200" dirty="0" smtClean="0">
              <a:solidFill>
                <a:prstClr val="black"/>
              </a:solidFill>
            </a:endParaRPr>
          </a:p>
          <a:p>
            <a:r>
              <a:rPr lang="ja-JP" altLang="en-US" sz="1200" dirty="0" smtClean="0">
                <a:solidFill>
                  <a:prstClr val="black"/>
                </a:solidFill>
              </a:rPr>
              <a:t>・利用者の状態と到達目標を把握した上で人材をマッチングし、利用者と提供者の双方の安心感と満足度を高めている。</a:t>
            </a:r>
            <a:endParaRPr lang="ja-JP" altLang="en-US" sz="1200" dirty="0">
              <a:solidFill>
                <a:prstClr val="black"/>
              </a:solidFill>
            </a:endParaRPr>
          </a:p>
        </p:txBody>
      </p:sp>
      <p:sp>
        <p:nvSpPr>
          <p:cNvPr id="13" name="テキスト ボックス 12"/>
          <p:cNvSpPr txBox="1"/>
          <p:nvPr/>
        </p:nvSpPr>
        <p:spPr>
          <a:xfrm>
            <a:off x="8576361" y="3925827"/>
            <a:ext cx="1312549" cy="230832"/>
          </a:xfrm>
          <a:prstGeom prst="rect">
            <a:avLst/>
          </a:prstGeom>
          <a:noFill/>
        </p:spPr>
        <p:txBody>
          <a:bodyPr wrap="none" rtlCol="0" anchor="ctr" anchorCtr="0">
            <a:spAutoFit/>
          </a:bodyPr>
          <a:lstStyle/>
          <a:p>
            <a:r>
              <a:rPr lang="ja-JP" altLang="en-US" sz="900" dirty="0" smtClean="0">
                <a:solidFill>
                  <a:prstClr val="black"/>
                </a:solidFill>
              </a:rPr>
              <a:t>平成</a:t>
            </a:r>
            <a:r>
              <a:rPr lang="en-US" altLang="ja-JP" sz="900" dirty="0" smtClean="0">
                <a:solidFill>
                  <a:prstClr val="black"/>
                </a:solidFill>
              </a:rPr>
              <a:t>25</a:t>
            </a:r>
            <a:r>
              <a:rPr lang="ja-JP" altLang="en-US" sz="900" dirty="0" smtClean="0">
                <a:solidFill>
                  <a:prstClr val="black"/>
                </a:solidFill>
              </a:rPr>
              <a:t>年</a:t>
            </a:r>
            <a:r>
              <a:rPr lang="en-US" altLang="ja-JP" sz="900" dirty="0" smtClean="0">
                <a:solidFill>
                  <a:prstClr val="black"/>
                </a:solidFill>
              </a:rPr>
              <a:t>7</a:t>
            </a:r>
            <a:r>
              <a:rPr lang="ja-JP" altLang="en-US" sz="900" dirty="0" smtClean="0">
                <a:solidFill>
                  <a:prstClr val="black"/>
                </a:solidFill>
              </a:rPr>
              <a:t>月</a:t>
            </a:r>
            <a:r>
              <a:rPr lang="en-US" altLang="ja-JP" sz="900" dirty="0" smtClean="0">
                <a:solidFill>
                  <a:prstClr val="black"/>
                </a:solidFill>
              </a:rPr>
              <a:t>31</a:t>
            </a:r>
            <a:r>
              <a:rPr lang="ja-JP" altLang="en-US" sz="900" dirty="0" smtClean="0">
                <a:solidFill>
                  <a:prstClr val="black"/>
                </a:solidFill>
              </a:rPr>
              <a:t>日現在</a:t>
            </a:r>
            <a:endParaRPr lang="ja-JP" altLang="en-US" sz="900" dirty="0">
              <a:solidFill>
                <a:prstClr val="black"/>
              </a:solidFill>
            </a:endParaRPr>
          </a:p>
        </p:txBody>
      </p:sp>
      <p:sp>
        <p:nvSpPr>
          <p:cNvPr id="9" name="テキスト ボックス 136"/>
          <p:cNvSpPr txBox="1">
            <a:spLocks noChangeArrowheads="1"/>
          </p:cNvSpPr>
          <p:nvPr/>
        </p:nvSpPr>
        <p:spPr bwMode="auto">
          <a:xfrm>
            <a:off x="98822" y="476672"/>
            <a:ext cx="9681784"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岡山市は、シルバー人材センターにコーディネーターを配置して、利用者のニーズとサービス提供者のマッチングやサービス提供内容の調整を行い、生活支援を必要とする高齢者とその担い手となる高齢者の双方が安心してサービスの利用や提供ができるように配慮している。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2829291345"/>
              </p:ext>
            </p:extLst>
          </p:nvPr>
        </p:nvGraphicFramePr>
        <p:xfrm>
          <a:off x="7002690" y="2800703"/>
          <a:ext cx="2808313" cy="1151683"/>
        </p:xfrm>
        <a:graphic>
          <a:graphicData uri="http://schemas.openxmlformats.org/drawingml/2006/table">
            <a:tbl>
              <a:tblPr>
                <a:tableStyleId>{5C22544A-7EE6-4342-B048-85BDC9FD1C3A}</a:tableStyleId>
              </a:tblPr>
              <a:tblGrid>
                <a:gridCol w="1512169"/>
                <a:gridCol w="1296144"/>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6</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703,647</a:t>
                      </a:r>
                      <a:r>
                        <a:rPr lang="ja-JP" altLang="en-US" sz="1200" u="none" strike="noStrike" dirty="0" smtClean="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162,809</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23.1</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79,660</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11.3</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ＭＳ Ｐゴシック" pitchFamily="50" charset="-128"/>
                          <a:ea typeface="ＭＳ Ｐゴシック" pitchFamily="50" charset="-128"/>
                        </a:rPr>
                        <a:t>21.1%</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5,520</a:t>
                      </a: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pSp>
        <p:nvGrpSpPr>
          <p:cNvPr id="36" name="グループ化 35"/>
          <p:cNvGrpSpPr/>
          <p:nvPr/>
        </p:nvGrpSpPr>
        <p:grpSpPr>
          <a:xfrm>
            <a:off x="7471400" y="1499049"/>
            <a:ext cx="2226027" cy="1157850"/>
            <a:chOff x="2283097" y="1965786"/>
            <a:chExt cx="2927444" cy="1579855"/>
          </a:xfrm>
        </p:grpSpPr>
        <p:pic>
          <p:nvPicPr>
            <p:cNvPr id="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3329" y="1965786"/>
              <a:ext cx="1512770" cy="157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3859507" y="2276872"/>
              <a:ext cx="1203113" cy="314964"/>
            </a:xfrm>
            <a:prstGeom prst="rect">
              <a:avLst/>
            </a:prstGeom>
            <a:noFill/>
          </p:spPr>
          <p:txBody>
            <a:bodyPr wrap="square" rtlCol="0">
              <a:spAutoFit/>
            </a:bodyPr>
            <a:lstStyle/>
            <a:p>
              <a:r>
                <a:rPr lang="ja-JP" altLang="en-US" sz="900" dirty="0">
                  <a:solidFill>
                    <a:prstClr val="black"/>
                  </a:solidFill>
                </a:rPr>
                <a:t>岡山</a:t>
              </a:r>
              <a:r>
                <a:rPr lang="ja-JP" altLang="en-US" sz="900" dirty="0" smtClean="0">
                  <a:solidFill>
                    <a:prstClr val="black"/>
                  </a:solidFill>
                </a:rPr>
                <a:t>県</a:t>
              </a:r>
              <a:endParaRPr lang="ja-JP" altLang="en-US" sz="800" dirty="0">
                <a:solidFill>
                  <a:prstClr val="black"/>
                </a:solidFill>
              </a:endParaRPr>
            </a:p>
          </p:txBody>
        </p:sp>
        <p:sp>
          <p:nvSpPr>
            <p:cNvPr id="39" name="角丸四角形吹き出し 38"/>
            <p:cNvSpPr/>
            <p:nvPr/>
          </p:nvSpPr>
          <p:spPr>
            <a:xfrm>
              <a:off x="2283097" y="3033043"/>
              <a:ext cx="882445" cy="418166"/>
            </a:xfrm>
            <a:prstGeom prst="wedgeRoundRectCallout">
              <a:avLst>
                <a:gd name="adj1" fmla="val 233255"/>
                <a:gd name="adj2" fmla="val -1160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岡山</a:t>
              </a:r>
              <a:r>
                <a:rPr lang="ja-JP" altLang="en-US" sz="1200" dirty="0" smtClean="0">
                  <a:solidFill>
                    <a:prstClr val="black"/>
                  </a:solidFill>
                </a:rPr>
                <a:t>市</a:t>
              </a:r>
              <a:endParaRPr lang="ja-JP" altLang="en-US" sz="1200" dirty="0">
                <a:solidFill>
                  <a:prstClr val="black"/>
                </a:solidFill>
              </a:endParaRPr>
            </a:p>
          </p:txBody>
        </p:sp>
        <p:sp>
          <p:nvSpPr>
            <p:cNvPr id="46" name="テキスト ボックス 45"/>
            <p:cNvSpPr txBox="1"/>
            <p:nvPr/>
          </p:nvSpPr>
          <p:spPr>
            <a:xfrm>
              <a:off x="3311264" y="2501954"/>
              <a:ext cx="424994" cy="740172"/>
            </a:xfrm>
            <a:prstGeom prst="rect">
              <a:avLst/>
            </a:prstGeom>
            <a:noFill/>
          </p:spPr>
          <p:txBody>
            <a:bodyPr vert="eaVert" wrap="square" rtlCol="0">
              <a:spAutoFit/>
            </a:bodyPr>
            <a:lstStyle/>
            <a:p>
              <a:r>
                <a:rPr lang="ja-JP" altLang="en-US" sz="900" dirty="0">
                  <a:solidFill>
                    <a:prstClr val="black"/>
                  </a:solidFill>
                </a:rPr>
                <a:t>広島</a:t>
              </a:r>
              <a:r>
                <a:rPr lang="ja-JP" altLang="en-US" sz="900" dirty="0" smtClean="0">
                  <a:solidFill>
                    <a:prstClr val="black"/>
                  </a:solidFill>
                </a:rPr>
                <a:t>県</a:t>
              </a:r>
              <a:endParaRPr lang="ja-JP" altLang="en-US" sz="800" dirty="0">
                <a:solidFill>
                  <a:prstClr val="black"/>
                </a:solidFill>
              </a:endParaRPr>
            </a:p>
          </p:txBody>
        </p:sp>
        <p:sp>
          <p:nvSpPr>
            <p:cNvPr id="48" name="テキスト ボックス 47"/>
            <p:cNvSpPr txBox="1"/>
            <p:nvPr/>
          </p:nvSpPr>
          <p:spPr>
            <a:xfrm>
              <a:off x="4785547" y="2385628"/>
              <a:ext cx="424994" cy="740172"/>
            </a:xfrm>
            <a:prstGeom prst="rect">
              <a:avLst/>
            </a:prstGeom>
            <a:noFill/>
          </p:spPr>
          <p:txBody>
            <a:bodyPr vert="eaVert" wrap="square" rtlCol="0">
              <a:spAutoFit/>
            </a:bodyPr>
            <a:lstStyle/>
            <a:p>
              <a:r>
                <a:rPr lang="ja-JP" altLang="en-US" sz="900" dirty="0">
                  <a:solidFill>
                    <a:prstClr val="black"/>
                  </a:solidFill>
                </a:rPr>
                <a:t>兵庫</a:t>
              </a:r>
              <a:r>
                <a:rPr lang="ja-JP" altLang="en-US" sz="900" dirty="0" smtClean="0">
                  <a:solidFill>
                    <a:prstClr val="black"/>
                  </a:solidFill>
                </a:rPr>
                <a:t>県</a:t>
              </a:r>
              <a:endParaRPr lang="ja-JP" altLang="en-US" sz="800" dirty="0">
                <a:solidFill>
                  <a:prstClr val="black"/>
                </a:solidFill>
              </a:endParaRPr>
            </a:p>
          </p:txBody>
        </p:sp>
      </p:grpSp>
      <p:grpSp>
        <p:nvGrpSpPr>
          <p:cNvPr id="61" name="グループ化 60"/>
          <p:cNvGrpSpPr/>
          <p:nvPr/>
        </p:nvGrpSpPr>
        <p:grpSpPr>
          <a:xfrm>
            <a:off x="269409" y="2311023"/>
            <a:ext cx="9340657" cy="4477922"/>
            <a:chOff x="249887" y="2397391"/>
            <a:chExt cx="9340657" cy="4477922"/>
          </a:xfrm>
        </p:grpSpPr>
        <p:sp>
          <p:nvSpPr>
            <p:cNvPr id="44" name="円/楕円 43"/>
            <p:cNvSpPr/>
            <p:nvPr/>
          </p:nvSpPr>
          <p:spPr>
            <a:xfrm>
              <a:off x="4596473" y="5307760"/>
              <a:ext cx="4947581" cy="50405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050" spc="800" dirty="0" smtClean="0">
                  <a:solidFill>
                    <a:prstClr val="black"/>
                  </a:solidFill>
                  <a:latin typeface="ＭＳ Ｐゴシック" pitchFamily="50" charset="-128"/>
                </a:rPr>
                <a:t>住宅改修</a:t>
              </a:r>
              <a:endParaRPr lang="ja-JP" altLang="en-US" sz="1050" spc="800" dirty="0">
                <a:solidFill>
                  <a:prstClr val="black"/>
                </a:solidFill>
                <a:latin typeface="ＭＳ Ｐゴシック" pitchFamily="50" charset="-128"/>
              </a:endParaRPr>
            </a:p>
          </p:txBody>
        </p:sp>
        <p:sp>
          <p:nvSpPr>
            <p:cNvPr id="45" name="円/楕円 44"/>
            <p:cNvSpPr/>
            <p:nvPr/>
          </p:nvSpPr>
          <p:spPr>
            <a:xfrm>
              <a:off x="625271" y="5307760"/>
              <a:ext cx="3557596" cy="504055"/>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生活支援サービス</a:t>
              </a:r>
              <a:endParaRPr lang="en-US" altLang="ja-JP" sz="1050" dirty="0" smtClean="0">
                <a:solidFill>
                  <a:prstClr val="black"/>
                </a:solidFill>
                <a:latin typeface="ＭＳ Ｐゴシック" pitchFamily="50" charset="-128"/>
              </a:endParaRPr>
            </a:p>
          </p:txBody>
        </p:sp>
        <p:sp>
          <p:nvSpPr>
            <p:cNvPr id="47" name="正方形/長方形 46"/>
            <p:cNvSpPr/>
            <p:nvPr/>
          </p:nvSpPr>
          <p:spPr>
            <a:xfrm>
              <a:off x="4398299" y="5851066"/>
              <a:ext cx="5192245" cy="1015050"/>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nchorCtr="0">
              <a:noAutofit/>
            </a:bodyPr>
            <a:lstStyle/>
            <a:p>
              <a:pPr marL="85725" indent="-85725"/>
              <a:r>
                <a:rPr lang="ja-JP" altLang="en-US" sz="1050" dirty="0">
                  <a:solidFill>
                    <a:prstClr val="black"/>
                  </a:solidFill>
                  <a:latin typeface="ＭＳ Ｐゴシック" pitchFamily="50" charset="-128"/>
                </a:rPr>
                <a:t>・一線を</a:t>
              </a:r>
              <a:r>
                <a:rPr lang="ja-JP" altLang="en-US" sz="1050" dirty="0" smtClean="0">
                  <a:solidFill>
                    <a:prstClr val="black"/>
                  </a:solidFill>
                  <a:latin typeface="ＭＳ Ｐゴシック" pitchFamily="50" charset="-128"/>
                </a:rPr>
                <a:t>退いた大工・左官等の施工技術者が、シルバー人材センターに登録して、手すりの設置等の住宅改修を実施</a:t>
              </a:r>
              <a:endParaRPr lang="en-US" altLang="ja-JP" sz="1050" dirty="0" smtClean="0">
                <a:solidFill>
                  <a:prstClr val="black"/>
                </a:solidFill>
                <a:latin typeface="ＭＳ Ｐゴシック" pitchFamily="50" charset="-128"/>
              </a:endParaRPr>
            </a:p>
            <a:p>
              <a:pPr marL="85725" indent="-85725"/>
              <a:r>
                <a:rPr lang="ja-JP" altLang="en-US" sz="1050" dirty="0" smtClean="0">
                  <a:solidFill>
                    <a:prstClr val="black"/>
                  </a:solidFill>
                  <a:latin typeface="ＭＳ Ｐゴシック" pitchFamily="50" charset="-128"/>
                </a:rPr>
                <a:t>・材料代実費は利用者が負担、人件費は公費</a:t>
              </a:r>
              <a:endParaRPr lang="ja-JP" altLang="en-US" sz="1100" dirty="0">
                <a:solidFill>
                  <a:prstClr val="black"/>
                </a:solidFill>
                <a:latin typeface="ＭＳ Ｐゴシック" pitchFamily="50" charset="-128"/>
              </a:endParaRPr>
            </a:p>
            <a:p>
              <a:pPr marL="85725" indent="-85725"/>
              <a:endParaRPr lang="en-US" altLang="ja-JP" sz="1050" dirty="0" smtClean="0">
                <a:solidFill>
                  <a:prstClr val="black"/>
                </a:solidFill>
                <a:latin typeface="ＭＳ Ｐゴシック" pitchFamily="50" charset="-128"/>
              </a:endParaRPr>
            </a:p>
            <a:p>
              <a:r>
                <a:rPr lang="ja-JP" altLang="en-US" sz="1000" dirty="0" smtClean="0">
                  <a:solidFill>
                    <a:prstClr val="black"/>
                  </a:solidFill>
                  <a:latin typeface="ＭＳ Ｐゴシック" pitchFamily="50" charset="-128"/>
                </a:rPr>
                <a:t>　　対価　　</a:t>
              </a:r>
              <a:r>
                <a:rPr lang="en-US" altLang="ja-JP" sz="1000" dirty="0" smtClean="0">
                  <a:solidFill>
                    <a:prstClr val="black"/>
                  </a:solidFill>
                  <a:latin typeface="ＭＳ Ｐゴシック" pitchFamily="50" charset="-128"/>
                </a:rPr>
                <a:t>1.650</a:t>
              </a:r>
              <a:r>
                <a:rPr lang="ja-JP" altLang="en-US" sz="1000" dirty="0">
                  <a:solidFill>
                    <a:prstClr val="black"/>
                  </a:solidFill>
                  <a:latin typeface="ＭＳ Ｐゴシック" pitchFamily="50" charset="-128"/>
                </a:rPr>
                <a:t>円</a:t>
              </a:r>
              <a:r>
                <a:rPr lang="ja-JP" altLang="en-US" sz="1000" dirty="0" smtClean="0">
                  <a:solidFill>
                    <a:prstClr val="black"/>
                  </a:solidFill>
                  <a:latin typeface="ＭＳ Ｐゴシック" pitchFamily="50" charset="-128"/>
                </a:rPr>
                <a:t>／時間、　道具の保守費用　一律</a:t>
              </a:r>
              <a:r>
                <a:rPr lang="en-US" altLang="ja-JP" sz="1000" dirty="0" smtClean="0">
                  <a:solidFill>
                    <a:prstClr val="black"/>
                  </a:solidFill>
                  <a:latin typeface="ＭＳ Ｐゴシック" pitchFamily="50" charset="-128"/>
                </a:rPr>
                <a:t>1,000</a:t>
              </a:r>
              <a:r>
                <a:rPr lang="ja-JP" altLang="en-US" sz="1000" dirty="0" smtClean="0">
                  <a:solidFill>
                    <a:prstClr val="black"/>
                  </a:solidFill>
                  <a:latin typeface="ＭＳ Ｐゴシック" pitchFamily="50" charset="-128"/>
                </a:rPr>
                <a:t>円（作業</a:t>
              </a:r>
              <a:r>
                <a:rPr lang="ja-JP" altLang="en-US" sz="1000" dirty="0">
                  <a:solidFill>
                    <a:prstClr val="black"/>
                  </a:solidFill>
                  <a:latin typeface="ＭＳ Ｐゴシック" pitchFamily="50" charset="-128"/>
                </a:rPr>
                <a:t>時間が４時間を越えた</a:t>
              </a:r>
              <a:r>
                <a:rPr lang="ja-JP" altLang="en-US" sz="1000" dirty="0" smtClean="0">
                  <a:solidFill>
                    <a:prstClr val="black"/>
                  </a:solidFill>
                  <a:latin typeface="ＭＳ Ｐゴシック" pitchFamily="50" charset="-128"/>
                </a:rPr>
                <a:t>場合）</a:t>
              </a:r>
              <a:endParaRPr lang="en-US" altLang="ja-JP" sz="1000" dirty="0" smtClean="0">
                <a:solidFill>
                  <a:prstClr val="black"/>
                </a:solidFill>
                <a:latin typeface="ＭＳ Ｐゴシック" pitchFamily="50" charset="-128"/>
              </a:endParaRPr>
            </a:p>
            <a:p>
              <a:r>
                <a:rPr lang="ja-JP" altLang="en-US" sz="1000" dirty="0">
                  <a:solidFill>
                    <a:prstClr val="black"/>
                  </a:solidFill>
                  <a:latin typeface="ＭＳ Ｐゴシック" pitchFamily="50" charset="-128"/>
                </a:rPr>
                <a:t>　</a:t>
              </a:r>
              <a:r>
                <a:rPr lang="ja-JP" altLang="en-US" sz="1000" dirty="0" smtClean="0">
                  <a:solidFill>
                    <a:prstClr val="black"/>
                  </a:solidFill>
                  <a:latin typeface="ＭＳ Ｐゴシック" pitchFamily="50" charset="-128"/>
                </a:rPr>
                <a:t>　サービス提供登録者数　</a:t>
              </a:r>
              <a:r>
                <a:rPr lang="en-US" altLang="ja-JP" sz="1000" dirty="0">
                  <a:solidFill>
                    <a:prstClr val="black"/>
                  </a:solidFill>
                  <a:latin typeface="ＭＳ Ｐゴシック" pitchFamily="50" charset="-128"/>
                </a:rPr>
                <a:t>39</a:t>
              </a:r>
              <a:r>
                <a:rPr lang="ja-JP" altLang="en-US" sz="1000" dirty="0" smtClean="0">
                  <a:solidFill>
                    <a:prstClr val="black"/>
                  </a:solidFill>
                  <a:latin typeface="ＭＳ Ｐゴシック" pitchFamily="50" charset="-128"/>
                </a:rPr>
                <a:t>人（平均年齢　</a:t>
              </a:r>
              <a:r>
                <a:rPr lang="en-US" altLang="ja-JP" sz="1000" dirty="0">
                  <a:solidFill>
                    <a:prstClr val="black"/>
                  </a:solidFill>
                  <a:latin typeface="ＭＳ Ｐゴシック" pitchFamily="50" charset="-128"/>
                </a:rPr>
                <a:t>72.2</a:t>
              </a:r>
              <a:r>
                <a:rPr lang="ja-JP" altLang="en-US" sz="1000" dirty="0" smtClean="0">
                  <a:solidFill>
                    <a:prstClr val="black"/>
                  </a:solidFill>
                  <a:latin typeface="ＭＳ Ｐゴシック" pitchFamily="50" charset="-128"/>
                </a:rPr>
                <a:t>歳）</a:t>
              </a:r>
              <a:endParaRPr lang="en-US" altLang="ja-JP" sz="1000" dirty="0" smtClean="0">
                <a:solidFill>
                  <a:prstClr val="black"/>
                </a:solidFill>
                <a:latin typeface="ＭＳ Ｐゴシック" pitchFamily="50" charset="-128"/>
              </a:endParaRPr>
            </a:p>
            <a:p>
              <a:pPr marL="95250" indent="-95250"/>
              <a:r>
                <a:rPr lang="ja-JP" altLang="en-US" sz="1000" dirty="0">
                  <a:solidFill>
                    <a:prstClr val="black"/>
                  </a:solidFill>
                  <a:latin typeface="ＭＳ Ｐゴシック" pitchFamily="50" charset="-128"/>
                </a:rPr>
                <a:t>　</a:t>
              </a:r>
              <a:endParaRPr lang="en-US" altLang="ja-JP" sz="1050" dirty="0" smtClean="0">
                <a:solidFill>
                  <a:prstClr val="black"/>
                </a:solidFill>
                <a:latin typeface="ＭＳ Ｐゴシック" pitchFamily="50" charset="-128"/>
              </a:endParaRPr>
            </a:p>
          </p:txBody>
        </p:sp>
        <p:sp>
          <p:nvSpPr>
            <p:cNvPr id="52" name="正方形/長方形 51"/>
            <p:cNvSpPr/>
            <p:nvPr/>
          </p:nvSpPr>
          <p:spPr>
            <a:xfrm>
              <a:off x="572155" y="5851066"/>
              <a:ext cx="3557596" cy="1024247"/>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pPr marL="85725" indent="-85725"/>
              <a:r>
                <a:rPr lang="ja-JP" altLang="en-US" sz="1050" dirty="0" smtClean="0">
                  <a:solidFill>
                    <a:prstClr val="black"/>
                  </a:solidFill>
                  <a:latin typeface="ＭＳ Ｐゴシック"/>
                </a:rPr>
                <a:t>・さまざまな生活支援（家事、散歩の付き添いなど）</a:t>
              </a:r>
              <a:endParaRPr lang="en-US" altLang="ja-JP" sz="1050" dirty="0" smtClean="0">
                <a:solidFill>
                  <a:prstClr val="black"/>
                </a:solidFill>
                <a:latin typeface="ＭＳ Ｐゴシック"/>
              </a:endParaRPr>
            </a:p>
            <a:p>
              <a:pPr marL="85725" indent="-85725"/>
              <a:endParaRPr lang="en-US" altLang="ja-JP" sz="1050" dirty="0" smtClean="0">
                <a:solidFill>
                  <a:prstClr val="black"/>
                </a:solidFill>
                <a:latin typeface="ＭＳ Ｐゴシック"/>
              </a:endParaRPr>
            </a:p>
            <a:p>
              <a:r>
                <a:rPr lang="ja-JP" altLang="en-US" sz="1050" dirty="0">
                  <a:solidFill>
                    <a:prstClr val="black"/>
                  </a:solidFill>
                  <a:latin typeface="ＭＳ Ｐゴシック"/>
                </a:rPr>
                <a:t>　</a:t>
              </a:r>
              <a:r>
                <a:rPr lang="ja-JP" altLang="en-US" sz="1050" dirty="0" smtClean="0">
                  <a:solidFill>
                    <a:prstClr val="black"/>
                  </a:solidFill>
                  <a:latin typeface="ＭＳ Ｐゴシック"/>
                </a:rPr>
                <a:t>　</a:t>
              </a:r>
              <a:r>
                <a:rPr lang="ja-JP" altLang="en-US" sz="1000" dirty="0" smtClean="0">
                  <a:solidFill>
                    <a:prstClr val="black"/>
                  </a:solidFill>
                  <a:latin typeface="ＭＳ Ｐゴシック"/>
                </a:rPr>
                <a:t>料金　　</a:t>
              </a:r>
              <a:r>
                <a:rPr lang="en-US" altLang="ja-JP" sz="1000" dirty="0" smtClean="0">
                  <a:solidFill>
                    <a:prstClr val="black"/>
                  </a:solidFill>
                  <a:latin typeface="ＭＳ Ｐゴシック"/>
                </a:rPr>
                <a:t>100</a:t>
              </a:r>
              <a:r>
                <a:rPr lang="ja-JP" altLang="en-US" sz="1000" dirty="0" smtClean="0">
                  <a:solidFill>
                    <a:prstClr val="black"/>
                  </a:solidFill>
                  <a:latin typeface="ＭＳ Ｐゴシック"/>
                </a:rPr>
                <a:t>円／</a:t>
              </a:r>
              <a:r>
                <a:rPr lang="en-US" altLang="ja-JP" sz="1000" dirty="0" smtClean="0">
                  <a:solidFill>
                    <a:prstClr val="black"/>
                  </a:solidFill>
                  <a:latin typeface="ＭＳ Ｐゴシック"/>
                </a:rPr>
                <a:t>60</a:t>
              </a:r>
              <a:r>
                <a:rPr lang="ja-JP" altLang="en-US" sz="1000" dirty="0" smtClean="0">
                  <a:solidFill>
                    <a:prstClr val="black"/>
                  </a:solidFill>
                  <a:latin typeface="ＭＳ Ｐゴシック"/>
                </a:rPr>
                <a:t>分以内</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対価　</a:t>
              </a:r>
              <a:r>
                <a:rPr lang="en-US" altLang="ja-JP" sz="1000" dirty="0" smtClean="0">
                  <a:solidFill>
                    <a:prstClr val="black"/>
                  </a:solidFill>
                  <a:latin typeface="ＭＳ Ｐゴシック"/>
                </a:rPr>
                <a:t>1,000</a:t>
              </a:r>
              <a:r>
                <a:rPr lang="ja-JP" altLang="en-US" sz="1000" dirty="0" smtClean="0">
                  <a:solidFill>
                    <a:prstClr val="black"/>
                  </a:solidFill>
                  <a:latin typeface="ＭＳ Ｐゴシック"/>
                </a:rPr>
                <a:t>円</a:t>
              </a:r>
              <a:r>
                <a:rPr lang="ja-JP" altLang="en-US" sz="1000" dirty="0">
                  <a:solidFill>
                    <a:prstClr val="black"/>
                  </a:solidFill>
                  <a:latin typeface="ＭＳ Ｐゴシック"/>
                </a:rPr>
                <a:t>／</a:t>
              </a:r>
              <a:r>
                <a:rPr lang="en-US" altLang="ja-JP" sz="1000" dirty="0">
                  <a:solidFill>
                    <a:prstClr val="black"/>
                  </a:solidFill>
                  <a:latin typeface="ＭＳ Ｐゴシック"/>
                </a:rPr>
                <a:t>60</a:t>
              </a:r>
              <a:r>
                <a:rPr lang="ja-JP" altLang="en-US" sz="1000" dirty="0" smtClean="0">
                  <a:solidFill>
                    <a:prstClr val="black"/>
                  </a:solidFill>
                  <a:latin typeface="ＭＳ Ｐゴシック"/>
                </a:rPr>
                <a:t>分以内</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サービス提供登録者数</a:t>
              </a:r>
              <a:r>
                <a:rPr lang="ja-JP" altLang="en-US" sz="1000" dirty="0">
                  <a:solidFill>
                    <a:prstClr val="black"/>
                  </a:solidFill>
                  <a:latin typeface="ＭＳ Ｐゴシック"/>
                </a:rPr>
                <a:t>　</a:t>
              </a:r>
              <a:r>
                <a:rPr lang="en-US" altLang="ja-JP" sz="1000" dirty="0">
                  <a:solidFill>
                    <a:prstClr val="black"/>
                  </a:solidFill>
                  <a:latin typeface="ＭＳ Ｐゴシック"/>
                </a:rPr>
                <a:t>54</a:t>
              </a:r>
              <a:r>
                <a:rPr lang="ja-JP" altLang="en-US" sz="1000" dirty="0" smtClean="0">
                  <a:solidFill>
                    <a:prstClr val="black"/>
                  </a:solidFill>
                  <a:latin typeface="ＭＳ Ｐゴシック"/>
                </a:rPr>
                <a:t>人（平均</a:t>
              </a:r>
              <a:r>
                <a:rPr lang="ja-JP" altLang="en-US" sz="1000" dirty="0">
                  <a:solidFill>
                    <a:prstClr val="black"/>
                  </a:solidFill>
                  <a:latin typeface="ＭＳ Ｐゴシック"/>
                </a:rPr>
                <a:t>年齢　</a:t>
              </a:r>
              <a:r>
                <a:rPr lang="en-US" altLang="ja-JP" sz="1000" dirty="0">
                  <a:solidFill>
                    <a:prstClr val="black"/>
                  </a:solidFill>
                  <a:latin typeface="ＭＳ Ｐゴシック"/>
                </a:rPr>
                <a:t>70.3</a:t>
              </a:r>
              <a:r>
                <a:rPr lang="ja-JP" altLang="en-US" sz="1000" dirty="0" smtClean="0">
                  <a:solidFill>
                    <a:prstClr val="black"/>
                  </a:solidFill>
                  <a:latin typeface="ＭＳ Ｐゴシック"/>
                </a:rPr>
                <a:t>歳）</a:t>
              </a:r>
              <a:endParaRPr lang="ja-JP" altLang="en-US" sz="1000" dirty="0">
                <a:solidFill>
                  <a:prstClr val="black"/>
                </a:solidFill>
                <a:latin typeface="ＭＳ Ｐゴシック"/>
              </a:endParaRPr>
            </a:p>
            <a:p>
              <a:r>
                <a:rPr lang="ja-JP" altLang="en-US" sz="1000" dirty="0" smtClean="0">
                  <a:solidFill>
                    <a:prstClr val="black"/>
                  </a:solidFill>
                  <a:latin typeface="ＭＳ Ｐゴシック"/>
                </a:rPr>
                <a:t>　　</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a:t>
              </a:r>
              <a:endParaRPr lang="ja-JP" altLang="en-US" sz="1000" dirty="0">
                <a:solidFill>
                  <a:prstClr val="black"/>
                </a:solidFill>
                <a:latin typeface="ＭＳ Ｐゴシック"/>
              </a:endParaRPr>
            </a:p>
            <a:p>
              <a:r>
                <a:rPr lang="ja-JP" altLang="en-US" sz="1050" dirty="0">
                  <a:solidFill>
                    <a:prstClr val="black"/>
                  </a:solidFill>
                  <a:latin typeface="ＭＳ Ｐゴシック"/>
                </a:rPr>
                <a:t>　</a:t>
              </a:r>
              <a:r>
                <a:rPr lang="ja-JP" altLang="en-US" sz="1050" dirty="0" smtClean="0">
                  <a:solidFill>
                    <a:prstClr val="black"/>
                  </a:solidFill>
                  <a:latin typeface="ＭＳ Ｐゴシック"/>
                </a:rPr>
                <a:t>　</a:t>
              </a:r>
              <a:endParaRPr lang="en-US" altLang="ja-JP" sz="1000" dirty="0" smtClean="0">
                <a:solidFill>
                  <a:prstClr val="black"/>
                </a:solidFill>
                <a:latin typeface="ＭＳ Ｐゴシック"/>
              </a:endParaRPr>
            </a:p>
            <a:p>
              <a:endParaRPr lang="en-US" altLang="ja-JP" sz="1050" dirty="0" smtClean="0">
                <a:solidFill>
                  <a:prstClr val="black"/>
                </a:solidFill>
                <a:latin typeface="ＭＳ Ｐゴシック"/>
              </a:endParaRPr>
            </a:p>
            <a:p>
              <a:pPr algn="ctr"/>
              <a:endParaRPr lang="en-US" altLang="ja-JP" sz="1050" dirty="0" smtClean="0">
                <a:solidFill>
                  <a:prstClr val="black"/>
                </a:solidFill>
                <a:latin typeface="ＭＳ Ｐゴシック"/>
              </a:endParaRPr>
            </a:p>
          </p:txBody>
        </p:sp>
        <p:sp>
          <p:nvSpPr>
            <p:cNvPr id="25" name="テキスト ボックス 24"/>
            <p:cNvSpPr txBox="1"/>
            <p:nvPr/>
          </p:nvSpPr>
          <p:spPr>
            <a:xfrm>
              <a:off x="249887" y="2397391"/>
              <a:ext cx="2035832" cy="292388"/>
            </a:xfrm>
            <a:prstGeom prst="rect">
              <a:avLst/>
            </a:prstGeom>
            <a:solidFill>
              <a:schemeClr val="accent6">
                <a:lumMod val="40000"/>
                <a:lumOff val="60000"/>
              </a:schemeClr>
            </a:solidFill>
          </p:spPr>
          <p:txBody>
            <a:bodyPr wrap="square" rtlCol="0" anchor="ctr" anchorCtr="0">
              <a:spAutoFit/>
            </a:bodyPr>
            <a:lstStyle/>
            <a:p>
              <a:pPr algn="ctr"/>
              <a:r>
                <a:rPr lang="ja-JP" altLang="en-US" sz="1300" dirty="0" smtClean="0">
                  <a:solidFill>
                    <a:prstClr val="black"/>
                  </a:solidFill>
                </a:rPr>
                <a:t>地域包括支援センター</a:t>
              </a:r>
              <a:endParaRPr lang="ja-JP" altLang="en-US" sz="1300" dirty="0">
                <a:solidFill>
                  <a:prstClr val="black"/>
                </a:solidFill>
              </a:endParaRPr>
            </a:p>
          </p:txBody>
        </p:sp>
        <p:sp>
          <p:nvSpPr>
            <p:cNvPr id="57" name="角丸四角形 56"/>
            <p:cNvSpPr/>
            <p:nvPr/>
          </p:nvSpPr>
          <p:spPr>
            <a:xfrm>
              <a:off x="257939" y="2689778"/>
              <a:ext cx="2100391" cy="510778"/>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85725" indent="-85725">
                <a:tabLst>
                  <a:tab pos="265113" algn="l"/>
                </a:tabLst>
              </a:pPr>
              <a:r>
                <a:rPr lang="ja-JP" altLang="en-US" sz="1200" dirty="0" smtClean="0">
                  <a:solidFill>
                    <a:prstClr val="black"/>
                  </a:solidFill>
                </a:rPr>
                <a:t>・利用者の訪問、総合相談で生活支援の必要性を判断</a:t>
              </a:r>
              <a:endParaRPr lang="ja-JP" altLang="en-US" sz="1300" dirty="0">
                <a:solidFill>
                  <a:prstClr val="black"/>
                </a:solidFill>
              </a:endParaRPr>
            </a:p>
          </p:txBody>
        </p:sp>
        <p:sp>
          <p:nvSpPr>
            <p:cNvPr id="10" name="テキスト ボックス 9"/>
            <p:cNvSpPr txBox="1"/>
            <p:nvPr/>
          </p:nvSpPr>
          <p:spPr>
            <a:xfrm>
              <a:off x="2294280" y="2509020"/>
              <a:ext cx="2634497" cy="246221"/>
            </a:xfrm>
            <a:prstGeom prst="rect">
              <a:avLst/>
            </a:prstGeom>
            <a:noFill/>
          </p:spPr>
          <p:txBody>
            <a:bodyPr wrap="square" rtlCol="0" anchor="ctr" anchorCtr="0">
              <a:spAutoFit/>
            </a:bodyPr>
            <a:lstStyle/>
            <a:p>
              <a:r>
                <a:rPr lang="ja-JP" altLang="en-US" sz="1000" dirty="0" smtClean="0">
                  <a:solidFill>
                    <a:prstClr val="black"/>
                  </a:solidFill>
                </a:rPr>
                <a:t>ケースカンファレンスの参加の呼びかけ</a:t>
              </a:r>
              <a:endParaRPr lang="ja-JP" altLang="en-US" sz="1000" dirty="0">
                <a:solidFill>
                  <a:prstClr val="black"/>
                </a:solidFill>
              </a:endParaRPr>
            </a:p>
          </p:txBody>
        </p:sp>
        <p:sp>
          <p:nvSpPr>
            <p:cNvPr id="58" name="角丸四角形 57"/>
            <p:cNvSpPr/>
            <p:nvPr/>
          </p:nvSpPr>
          <p:spPr>
            <a:xfrm>
              <a:off x="3102395" y="3531056"/>
              <a:ext cx="3077979" cy="715089"/>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85725" indent="-85725">
                <a:tabLst>
                  <a:tab pos="85725" algn="l"/>
                </a:tabLst>
              </a:pPr>
              <a:r>
                <a:rPr lang="ja-JP" altLang="en-US" sz="1200" dirty="0" smtClean="0">
                  <a:solidFill>
                    <a:prstClr val="black"/>
                  </a:solidFill>
                </a:rPr>
                <a:t>コーディネーターの事前準備</a:t>
              </a:r>
              <a:endParaRPr lang="en-US" altLang="ja-JP" sz="1200" dirty="0" smtClean="0">
                <a:solidFill>
                  <a:prstClr val="black"/>
                </a:solidFill>
              </a:endParaRPr>
            </a:p>
            <a:p>
              <a:pPr marL="85725" indent="-85725">
                <a:tabLst>
                  <a:tab pos="85725" algn="l"/>
                </a:tabLst>
              </a:pPr>
              <a:r>
                <a:rPr lang="ja-JP" altLang="en-US" sz="1200" dirty="0" smtClean="0">
                  <a:solidFill>
                    <a:prstClr val="black"/>
                  </a:solidFill>
                </a:rPr>
                <a:t>・本人、家族にサービス内容・料金を説明</a:t>
              </a:r>
              <a:endParaRPr lang="en-US" altLang="ja-JP" sz="1200" dirty="0" smtClean="0">
                <a:solidFill>
                  <a:prstClr val="black"/>
                </a:solidFill>
              </a:endParaRPr>
            </a:p>
            <a:p>
              <a:pPr marL="85725" indent="-85725">
                <a:tabLst>
                  <a:tab pos="85725" algn="l"/>
                </a:tabLst>
              </a:pPr>
              <a:r>
                <a:rPr lang="ja-JP" altLang="en-US" sz="1200" dirty="0" smtClean="0">
                  <a:solidFill>
                    <a:prstClr val="black"/>
                  </a:solidFill>
                </a:rPr>
                <a:t>・現地の下見（家屋の状況、散歩コース等）</a:t>
              </a:r>
              <a:endParaRPr lang="ja-JP" altLang="en-US" sz="1200" dirty="0">
                <a:solidFill>
                  <a:prstClr val="black"/>
                </a:solidFill>
              </a:endParaRPr>
            </a:p>
          </p:txBody>
        </p:sp>
        <p:sp>
          <p:nvSpPr>
            <p:cNvPr id="59" name="右矢印 58"/>
            <p:cNvSpPr/>
            <p:nvPr/>
          </p:nvSpPr>
          <p:spPr>
            <a:xfrm rot="5400000">
              <a:off x="919048" y="3224265"/>
              <a:ext cx="372461" cy="325048"/>
            </a:xfrm>
            <a:prstGeom prst="rightArrow">
              <a:avLst>
                <a:gd name="adj1" fmla="val 50000"/>
                <a:gd name="adj2" fmla="val 74267"/>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角丸四角形 61"/>
            <p:cNvSpPr/>
            <p:nvPr/>
          </p:nvSpPr>
          <p:spPr>
            <a:xfrm>
              <a:off x="257939" y="3531056"/>
              <a:ext cx="2108443" cy="1328023"/>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361950" indent="-361950">
                <a:tabLst>
                  <a:tab pos="265113" algn="l"/>
                </a:tabLst>
              </a:pPr>
              <a:r>
                <a:rPr lang="ja-JP" altLang="en-US" sz="1200" dirty="0" smtClean="0">
                  <a:solidFill>
                    <a:prstClr val="black"/>
                  </a:solidFill>
                </a:rPr>
                <a:t>ケース検討会</a:t>
              </a:r>
              <a:endParaRPr lang="en-US" altLang="ja-JP" sz="1200" dirty="0" smtClean="0">
                <a:solidFill>
                  <a:prstClr val="black"/>
                </a:solidFill>
              </a:endParaRPr>
            </a:p>
            <a:p>
              <a:pPr marL="361950" indent="-361950">
                <a:tabLst>
                  <a:tab pos="265113" algn="l"/>
                </a:tabLst>
              </a:pPr>
              <a:r>
                <a:rPr lang="ja-JP" altLang="en-US" sz="1200" dirty="0" smtClean="0">
                  <a:solidFill>
                    <a:prstClr val="black"/>
                  </a:solidFill>
                </a:rPr>
                <a:t>・利用者の状態</a:t>
              </a:r>
              <a:endParaRPr lang="en-US" altLang="ja-JP" sz="1200" dirty="0" smtClean="0">
                <a:solidFill>
                  <a:prstClr val="black"/>
                </a:solidFill>
              </a:endParaRPr>
            </a:p>
            <a:p>
              <a:pPr marL="85725" indent="-85725">
                <a:tabLst>
                  <a:tab pos="85725" algn="l"/>
                </a:tabLst>
              </a:pPr>
              <a:r>
                <a:rPr lang="ja-JP" altLang="en-US" sz="1200" dirty="0" smtClean="0">
                  <a:solidFill>
                    <a:prstClr val="black"/>
                  </a:solidFill>
                </a:rPr>
                <a:t>・リハ職等による改善可能性の見通しと支援上の注意点</a:t>
              </a:r>
              <a:endParaRPr lang="en-US" altLang="ja-JP" sz="1200" dirty="0" smtClean="0">
                <a:solidFill>
                  <a:prstClr val="black"/>
                </a:solidFill>
              </a:endParaRPr>
            </a:p>
            <a:p>
              <a:pPr marL="85725" indent="-85725">
                <a:tabLst>
                  <a:tab pos="85725" algn="l"/>
                </a:tabLst>
              </a:pPr>
              <a:r>
                <a:rPr lang="ja-JP" altLang="en-US" sz="1200" dirty="0">
                  <a:solidFill>
                    <a:prstClr val="black"/>
                  </a:solidFill>
                </a:rPr>
                <a:t>・到達目標</a:t>
              </a:r>
              <a:r>
                <a:rPr lang="ja-JP" altLang="en-US" sz="1200" dirty="0" smtClean="0">
                  <a:solidFill>
                    <a:prstClr val="black"/>
                  </a:solidFill>
                </a:rPr>
                <a:t>の設定</a:t>
              </a:r>
              <a:endParaRPr lang="en-US" altLang="ja-JP" sz="1200" dirty="0" smtClean="0">
                <a:solidFill>
                  <a:prstClr val="black"/>
                </a:solidFill>
              </a:endParaRPr>
            </a:p>
            <a:p>
              <a:pPr marL="85725" indent="-85725">
                <a:tabLst>
                  <a:tab pos="85725" algn="l"/>
                </a:tabLst>
              </a:pPr>
              <a:r>
                <a:rPr lang="ja-JP" altLang="en-US" sz="1200" dirty="0" smtClean="0">
                  <a:solidFill>
                    <a:prstClr val="black"/>
                  </a:solidFill>
                </a:rPr>
                <a:t>・必要な生活支援の内容</a:t>
              </a:r>
              <a:endParaRPr lang="en-US" altLang="ja-JP" sz="1200" dirty="0" smtClean="0">
                <a:solidFill>
                  <a:prstClr val="black"/>
                </a:solidFill>
              </a:endParaRPr>
            </a:p>
          </p:txBody>
        </p:sp>
        <p:sp>
          <p:nvSpPr>
            <p:cNvPr id="31" name="フリーフォーム 30"/>
            <p:cNvSpPr/>
            <p:nvPr/>
          </p:nvSpPr>
          <p:spPr>
            <a:xfrm>
              <a:off x="1743741" y="2632131"/>
              <a:ext cx="3852524" cy="914879"/>
            </a:xfrm>
            <a:custGeom>
              <a:avLst/>
              <a:gdLst>
                <a:gd name="connsiteX0" fmla="*/ 0 w 2966483"/>
                <a:gd name="connsiteY0" fmla="*/ 925032 h 925032"/>
                <a:gd name="connsiteX1" fmla="*/ 0 w 2966483"/>
                <a:gd name="connsiteY1" fmla="*/ 691116 h 925032"/>
                <a:gd name="connsiteX2" fmla="*/ 2966483 w 2966483"/>
                <a:gd name="connsiteY2" fmla="*/ 691116 h 925032"/>
                <a:gd name="connsiteX3" fmla="*/ 2966483 w 2966483"/>
                <a:gd name="connsiteY3" fmla="*/ 0 h 925032"/>
              </a:gdLst>
              <a:ahLst/>
              <a:cxnLst>
                <a:cxn ang="0">
                  <a:pos x="connsiteX0" y="connsiteY0"/>
                </a:cxn>
                <a:cxn ang="0">
                  <a:pos x="connsiteX1" y="connsiteY1"/>
                </a:cxn>
                <a:cxn ang="0">
                  <a:pos x="connsiteX2" y="connsiteY2"/>
                </a:cxn>
                <a:cxn ang="0">
                  <a:pos x="connsiteX3" y="connsiteY3"/>
                </a:cxn>
              </a:cxnLst>
              <a:rect l="l" t="t" r="r" b="b"/>
              <a:pathLst>
                <a:path w="2966483" h="925032">
                  <a:moveTo>
                    <a:pt x="0" y="925032"/>
                  </a:moveTo>
                  <a:lnTo>
                    <a:pt x="0" y="691116"/>
                  </a:lnTo>
                  <a:lnTo>
                    <a:pt x="2966483" y="691116"/>
                  </a:lnTo>
                  <a:lnTo>
                    <a:pt x="2966483" y="0"/>
                  </a:lnTo>
                </a:path>
              </a:pathLst>
            </a:custGeom>
            <a:noFill/>
            <a:ln w="381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フリーフォーム 31"/>
            <p:cNvSpPr/>
            <p:nvPr/>
          </p:nvSpPr>
          <p:spPr>
            <a:xfrm flipV="1">
              <a:off x="2366497" y="3907703"/>
              <a:ext cx="735896" cy="45719"/>
            </a:xfrm>
            <a:custGeom>
              <a:avLst/>
              <a:gdLst>
                <a:gd name="connsiteX0" fmla="*/ 0 w 808074"/>
                <a:gd name="connsiteY0" fmla="*/ 0 h 0"/>
                <a:gd name="connsiteX1" fmla="*/ 808074 w 808074"/>
                <a:gd name="connsiteY1" fmla="*/ 0 h 0"/>
              </a:gdLst>
              <a:ahLst/>
              <a:cxnLst>
                <a:cxn ang="0">
                  <a:pos x="connsiteX0" y="connsiteY0"/>
                </a:cxn>
                <a:cxn ang="0">
                  <a:pos x="connsiteX1" y="connsiteY1"/>
                </a:cxn>
              </a:cxnLst>
              <a:rect l="l" t="t" r="r" b="b"/>
              <a:pathLst>
                <a:path w="808074">
                  <a:moveTo>
                    <a:pt x="0" y="0"/>
                  </a:moveTo>
                  <a:lnTo>
                    <a:pt x="808074" y="0"/>
                  </a:ln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フリーフォーム 32"/>
            <p:cNvSpPr/>
            <p:nvPr/>
          </p:nvSpPr>
          <p:spPr>
            <a:xfrm>
              <a:off x="4607482" y="4246145"/>
              <a:ext cx="0" cy="308344"/>
            </a:xfrm>
            <a:custGeom>
              <a:avLst/>
              <a:gdLst>
                <a:gd name="connsiteX0" fmla="*/ 0 w 0"/>
                <a:gd name="connsiteY0" fmla="*/ 0 h 308344"/>
                <a:gd name="connsiteX1" fmla="*/ 0 w 0"/>
                <a:gd name="connsiteY1" fmla="*/ 308344 h 308344"/>
              </a:gdLst>
              <a:ahLst/>
              <a:cxnLst>
                <a:cxn ang="0">
                  <a:pos x="connsiteX0" y="connsiteY0"/>
                </a:cxn>
                <a:cxn ang="0">
                  <a:pos x="connsiteX1" y="connsiteY1"/>
                </a:cxn>
              </a:cxnLst>
              <a:rect l="l" t="t" r="r" b="b"/>
              <a:pathLst>
                <a:path h="308344">
                  <a:moveTo>
                    <a:pt x="0" y="0"/>
                  </a:moveTo>
                  <a:lnTo>
                    <a:pt x="0" y="308344"/>
                  </a:ln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フリーフォーム 33"/>
            <p:cNvSpPr/>
            <p:nvPr/>
          </p:nvSpPr>
          <p:spPr>
            <a:xfrm>
              <a:off x="2355571" y="4965597"/>
              <a:ext cx="4588086" cy="232401"/>
            </a:xfrm>
            <a:custGeom>
              <a:avLst/>
              <a:gdLst>
                <a:gd name="connsiteX0" fmla="*/ 0 w 4242390"/>
                <a:gd name="connsiteY0" fmla="*/ 191386 h 202018"/>
                <a:gd name="connsiteX1" fmla="*/ 0 w 4242390"/>
                <a:gd name="connsiteY1" fmla="*/ 10632 h 202018"/>
                <a:gd name="connsiteX2" fmla="*/ 4242390 w 4242390"/>
                <a:gd name="connsiteY2" fmla="*/ 0 h 202018"/>
                <a:gd name="connsiteX3" fmla="*/ 4242390 w 4242390"/>
                <a:gd name="connsiteY3" fmla="*/ 202018 h 202018"/>
              </a:gdLst>
              <a:ahLst/>
              <a:cxnLst>
                <a:cxn ang="0">
                  <a:pos x="connsiteX0" y="connsiteY0"/>
                </a:cxn>
                <a:cxn ang="0">
                  <a:pos x="connsiteX1" y="connsiteY1"/>
                </a:cxn>
                <a:cxn ang="0">
                  <a:pos x="connsiteX2" y="connsiteY2"/>
                </a:cxn>
                <a:cxn ang="0">
                  <a:pos x="connsiteX3" y="connsiteY3"/>
                </a:cxn>
              </a:cxnLst>
              <a:rect l="l" t="t" r="r" b="b"/>
              <a:pathLst>
                <a:path w="4242390" h="202018">
                  <a:moveTo>
                    <a:pt x="0" y="191386"/>
                  </a:moveTo>
                  <a:lnTo>
                    <a:pt x="0" y="10632"/>
                  </a:lnTo>
                  <a:lnTo>
                    <a:pt x="4242390" y="0"/>
                  </a:lnTo>
                  <a:lnTo>
                    <a:pt x="4242390" y="202018"/>
                  </a:lnTo>
                </a:path>
              </a:pathLst>
            </a:custGeom>
            <a:noFill/>
            <a:ln w="381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フリーフォーム 34"/>
            <p:cNvSpPr/>
            <p:nvPr/>
          </p:nvSpPr>
          <p:spPr>
            <a:xfrm flipV="1">
              <a:off x="4603895" y="4785833"/>
              <a:ext cx="45719" cy="191501"/>
            </a:xfrm>
            <a:custGeom>
              <a:avLst/>
              <a:gdLst>
                <a:gd name="connsiteX0" fmla="*/ 0 w 0"/>
                <a:gd name="connsiteY0" fmla="*/ 0 h 233916"/>
                <a:gd name="connsiteX1" fmla="*/ 0 w 0"/>
                <a:gd name="connsiteY1" fmla="*/ 233916 h 233916"/>
              </a:gdLst>
              <a:ahLst/>
              <a:cxnLst>
                <a:cxn ang="0">
                  <a:pos x="connsiteX0" y="connsiteY0"/>
                </a:cxn>
                <a:cxn ang="0">
                  <a:pos x="connsiteX1" y="connsiteY1"/>
                </a:cxn>
              </a:cxnLst>
              <a:rect l="l" t="t" r="r" b="b"/>
              <a:pathLst>
                <a:path h="233916">
                  <a:moveTo>
                    <a:pt x="0" y="0"/>
                  </a:moveTo>
                  <a:lnTo>
                    <a:pt x="0" y="23391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テキスト ボックス 64"/>
            <p:cNvSpPr txBox="1"/>
            <p:nvPr/>
          </p:nvSpPr>
          <p:spPr>
            <a:xfrm>
              <a:off x="4723270" y="2408523"/>
              <a:ext cx="1745991" cy="292388"/>
            </a:xfrm>
            <a:prstGeom prst="rect">
              <a:avLst/>
            </a:prstGeom>
            <a:solidFill>
              <a:schemeClr val="accent5">
                <a:lumMod val="60000"/>
                <a:lumOff val="40000"/>
              </a:schemeClr>
            </a:solidFill>
            <a:ln w="25400">
              <a:solidFill>
                <a:schemeClr val="tx2"/>
              </a:solidFill>
            </a:ln>
            <a:scene3d>
              <a:camera prst="orthographicFront"/>
              <a:lightRig rig="threePt" dir="t"/>
            </a:scene3d>
            <a:sp3d>
              <a:bevelT/>
            </a:sp3d>
          </p:spPr>
          <p:txBody>
            <a:bodyPr wrap="none" rtlCol="0" anchor="ctr" anchorCtr="0">
              <a:spAutoFit/>
            </a:bodyPr>
            <a:lstStyle/>
            <a:p>
              <a:r>
                <a:rPr lang="ja-JP" altLang="en-US" sz="1300" b="1" dirty="0" smtClean="0">
                  <a:solidFill>
                    <a:prstClr val="black"/>
                  </a:solidFill>
                </a:rPr>
                <a:t>シルバー人材センター</a:t>
              </a:r>
              <a:endParaRPr lang="ja-JP" altLang="en-US" sz="1300" b="1" dirty="0">
                <a:solidFill>
                  <a:prstClr val="black"/>
                </a:solidFill>
              </a:endParaRPr>
            </a:p>
          </p:txBody>
        </p:sp>
        <p:sp>
          <p:nvSpPr>
            <p:cNvPr id="60" name="角丸四角形 59"/>
            <p:cNvSpPr/>
            <p:nvPr/>
          </p:nvSpPr>
          <p:spPr>
            <a:xfrm>
              <a:off x="3611529" y="4554489"/>
              <a:ext cx="1984737" cy="306467"/>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none" lIns="36000" rtlCol="0" anchor="ctr">
              <a:spAutoFit/>
            </a:bodyPr>
            <a:lstStyle/>
            <a:p>
              <a:pPr marL="85725" indent="-85725">
                <a:tabLst>
                  <a:tab pos="85725" algn="l"/>
                </a:tabLst>
              </a:pPr>
              <a:r>
                <a:rPr lang="ja-JP" altLang="en-US" sz="1200" dirty="0" smtClean="0">
                  <a:solidFill>
                    <a:prstClr val="black"/>
                  </a:solidFill>
                </a:rPr>
                <a:t>サービス提供者をマッチング</a:t>
              </a:r>
              <a:endParaRPr lang="ja-JP" altLang="en-US" sz="1200" dirty="0">
                <a:solidFill>
                  <a:prstClr val="black"/>
                </a:solidFill>
              </a:endParaRPr>
            </a:p>
          </p:txBody>
        </p:sp>
      </p:grpSp>
      <p:sp>
        <p:nvSpPr>
          <p:cNvPr id="41" name="円/楕円 40"/>
          <p:cNvSpPr/>
          <p:nvPr/>
        </p:nvSpPr>
        <p:spPr>
          <a:xfrm>
            <a:off x="4953024" y="2626492"/>
            <a:ext cx="1393271" cy="389513"/>
          </a:xfrm>
          <a:prstGeom prst="ellipse">
            <a:avLst/>
          </a:prstGeom>
          <a:solidFill>
            <a:srgbClr val="FFFF0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200" b="1" spc="-150" dirty="0" smtClean="0">
                <a:solidFill>
                  <a:prstClr val="black"/>
                </a:solidFill>
                <a:latin typeface="ＭＳ Ｐゴシック" pitchFamily="50" charset="-128"/>
              </a:rPr>
              <a:t>コーディネーター</a:t>
            </a:r>
            <a:endParaRPr lang="en-US" altLang="ja-JP" sz="1200" b="1" spc="-150" dirty="0" smtClean="0">
              <a:solidFill>
                <a:prstClr val="black"/>
              </a:solidFill>
              <a:latin typeface="ＭＳ Ｐゴシック" pitchFamily="50" charset="-128"/>
            </a:endParaRPr>
          </a:p>
        </p:txBody>
      </p:sp>
      <p:sp>
        <p:nvSpPr>
          <p:cNvPr id="3" name="円形吹き出し 2"/>
          <p:cNvSpPr/>
          <p:nvPr/>
        </p:nvSpPr>
        <p:spPr>
          <a:xfrm>
            <a:off x="2934395" y="2688801"/>
            <a:ext cx="1581960" cy="446192"/>
          </a:xfrm>
          <a:prstGeom prst="wedgeEllipseCallout">
            <a:avLst>
              <a:gd name="adj1" fmla="val -37846"/>
              <a:gd name="adj2" fmla="val 67371"/>
            </a:avLst>
          </a:prstGeom>
          <a:ln w="12700"/>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ja-JP" altLang="en-US" sz="1000" dirty="0" smtClean="0">
                <a:solidFill>
                  <a:prstClr val="black"/>
                </a:solidFill>
              </a:rPr>
              <a:t>４行政区の１区でモデル的に参加</a:t>
            </a:r>
            <a:endParaRPr lang="ja-JP" altLang="en-US" sz="1000" dirty="0">
              <a:solidFill>
                <a:prstClr val="black"/>
              </a:solidFill>
            </a:endParaRPr>
          </a:p>
        </p:txBody>
      </p:sp>
      <p:sp>
        <p:nvSpPr>
          <p:cNvPr id="4" name="フリーフォーム 3"/>
          <p:cNvSpPr/>
          <p:nvPr/>
        </p:nvSpPr>
        <p:spPr>
          <a:xfrm>
            <a:off x="2305050" y="2390775"/>
            <a:ext cx="2438400" cy="0"/>
          </a:xfrm>
          <a:custGeom>
            <a:avLst/>
            <a:gdLst>
              <a:gd name="connsiteX0" fmla="*/ 0 w 2438400"/>
              <a:gd name="connsiteY0" fmla="*/ 0 h 0"/>
              <a:gd name="connsiteX1" fmla="*/ 2438400 w 2438400"/>
              <a:gd name="connsiteY1" fmla="*/ 0 h 0"/>
            </a:gdLst>
            <a:ahLst/>
            <a:cxnLst>
              <a:cxn ang="0">
                <a:pos x="connsiteX0" y="connsiteY0"/>
              </a:cxn>
              <a:cxn ang="0">
                <a:pos x="connsiteX1" y="connsiteY1"/>
              </a:cxn>
            </a:cxnLst>
            <a:rect l="l" t="t" r="r" b="b"/>
            <a:pathLst>
              <a:path w="2438400">
                <a:moveTo>
                  <a:pt x="0" y="0"/>
                </a:moveTo>
                <a:lnTo>
                  <a:pt x="2438400" y="0"/>
                </a:lnTo>
              </a:path>
            </a:pathLst>
          </a:custGeom>
          <a:noFill/>
          <a:ln w="635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rot="5400000">
            <a:off x="-89941" y="11663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7905144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867929072"/>
              </p:ext>
            </p:extLst>
          </p:nvPr>
        </p:nvGraphicFramePr>
        <p:xfrm>
          <a:off x="269614" y="3203025"/>
          <a:ext cx="9477695" cy="3322320"/>
        </p:xfrm>
        <a:graphic>
          <a:graphicData uri="http://schemas.openxmlformats.org/drawingml/2006/table">
            <a:tbl>
              <a:tblPr firstRow="1" bandRow="1">
                <a:tableStyleId>{5940675A-B579-460E-94D1-54222C63F5DA}</a:tableStyleId>
              </a:tblPr>
              <a:tblGrid>
                <a:gridCol w="740445"/>
                <a:gridCol w="2428414"/>
                <a:gridCol w="2808312"/>
                <a:gridCol w="3500524"/>
              </a:tblGrid>
              <a:tr h="288032">
                <a:tc>
                  <a:txBody>
                    <a:bodyPr/>
                    <a:lstStyle/>
                    <a:p>
                      <a:pPr algn="l"/>
                      <a:endParaRPr kumimoji="1" lang="ja-JP" altLang="en-US" sz="14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2012.9</a:t>
                      </a:r>
                      <a:r>
                        <a:rPr kumimoji="1" lang="ja-JP" altLang="en-US" sz="1200" spc="0" dirty="0" smtClean="0"/>
                        <a:t>　）</a:t>
                      </a:r>
                      <a:endParaRPr kumimoji="1" lang="en-US" altLang="ja-JP"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２か月後</a:t>
                      </a:r>
                      <a:r>
                        <a:rPr kumimoji="1" lang="en-US" altLang="ja-JP" sz="1400" spc="0" dirty="0" smtClean="0"/>
                        <a:t>】</a:t>
                      </a:r>
                      <a:r>
                        <a:rPr kumimoji="1" lang="ja-JP" altLang="en-US" sz="1200" spc="0" dirty="0" smtClean="0"/>
                        <a:t>（</a:t>
                      </a:r>
                      <a:r>
                        <a:rPr kumimoji="1" lang="en-US" altLang="ja-JP" sz="1200" spc="0" dirty="0" smtClean="0"/>
                        <a:t>2012.10</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2013.2</a:t>
                      </a:r>
                      <a:r>
                        <a:rPr kumimoji="1" lang="ja-JP" altLang="en-US" sz="1200" spc="0" dirty="0" smtClean="0"/>
                        <a:t>）</a:t>
                      </a:r>
                      <a:endParaRPr kumimoji="1" lang="ja-JP" altLang="en-US" sz="1200" spc="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67886">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・杖歩行。屋外を歩く自信がない。</a:t>
                      </a:r>
                      <a:endParaRPr kumimoji="1" lang="en-US" altLang="ja-JP" sz="1200" spc="0" dirty="0" smtClean="0">
                        <a:latin typeface="+mj-ea"/>
                        <a:ea typeface="+mj-ea"/>
                      </a:endParaRPr>
                    </a:p>
                    <a:p>
                      <a:pPr marL="95250" indent="-95250" algn="l"/>
                      <a:r>
                        <a:rPr kumimoji="1" lang="ja-JP" altLang="en-US" sz="1200" spc="0" dirty="0" smtClean="0">
                          <a:latin typeface="+mj-ea"/>
                          <a:ea typeface="+mj-ea"/>
                        </a:rPr>
                        <a:t>・タクシーで通院（唯一の外出）</a:t>
                      </a:r>
                      <a:endParaRPr kumimoji="1" lang="en-US" altLang="ja-JP" sz="1200" spc="0" dirty="0" smtClean="0">
                        <a:latin typeface="+mj-ea"/>
                        <a:ea typeface="+mj-ea"/>
                      </a:endParaRPr>
                    </a:p>
                    <a:p>
                      <a:pPr marL="95250" indent="-95250" algn="l"/>
                      <a:r>
                        <a:rPr kumimoji="1" lang="ja-JP" altLang="en-US" sz="1200" spc="0" dirty="0" smtClean="0">
                          <a:latin typeface="+mj-ea"/>
                          <a:ea typeface="+mj-ea"/>
                        </a:rPr>
                        <a:t>・家の中の家事はできる</a:t>
                      </a:r>
                      <a:endParaRPr kumimoji="1" lang="en-US" altLang="ja-JP" sz="1200" spc="0" dirty="0" smtClean="0">
                        <a:latin typeface="+mj-ea"/>
                        <a:ea typeface="+mj-ea"/>
                      </a:endParaRPr>
                    </a:p>
                    <a:p>
                      <a:pPr marL="95250" indent="-95250" algn="l"/>
                      <a:r>
                        <a:rPr kumimoji="1" lang="ja-JP" altLang="en-US" sz="1200" spc="0" dirty="0" smtClean="0">
                          <a:latin typeface="+mj-ea"/>
                          <a:ea typeface="+mj-ea"/>
                        </a:rPr>
                        <a:t>・買物は別居の娘が同行</a:t>
                      </a:r>
                      <a:endParaRPr kumimoji="1" lang="en-US" altLang="ja-JP" sz="1200" spc="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・杖歩行</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・屋外歩行は依然として自信がなく、外出はタクシーを利用</a:t>
                      </a:r>
                      <a:endParaRPr kumimoji="1" lang="en-US" altLang="ja-JP" sz="1200" spc="0" dirty="0" smtClean="0">
                        <a:latin typeface="+mj-ea"/>
                        <a:ea typeface="+mj-ea"/>
                      </a:endParaRPr>
                    </a:p>
                    <a:p>
                      <a:pPr algn="l"/>
                      <a:r>
                        <a:rPr kumimoji="1" lang="ja-JP" altLang="en-US" sz="1200" spc="-150" dirty="0" smtClean="0">
                          <a:latin typeface="+mj-ea"/>
                          <a:ea typeface="+mj-ea"/>
                        </a:rPr>
                        <a:t>・階段昇降は手すりを使用して２足１段</a:t>
                      </a:r>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・通所の送迎不要（往復、一人で歩いて参加）</a:t>
                      </a:r>
                      <a:endParaRPr kumimoji="1" lang="en-US" altLang="ja-JP" sz="1200" spc="-150" dirty="0" smtClean="0">
                        <a:latin typeface="+mj-ea"/>
                        <a:ea typeface="+mj-ea"/>
                      </a:endParaRPr>
                    </a:p>
                    <a:p>
                      <a:pPr algn="l"/>
                      <a:r>
                        <a:rPr kumimoji="1" lang="ja-JP" altLang="en-US" sz="1200" spc="-150" dirty="0" smtClean="0">
                          <a:latin typeface="+mj-ea"/>
                          <a:ea typeface="+mj-ea"/>
                        </a:rPr>
                        <a:t>・バスで外出（デパートに行く）</a:t>
                      </a:r>
                      <a:endParaRPr kumimoji="1" lang="en-US" altLang="ja-JP" sz="1200" spc="-150" dirty="0" smtClean="0">
                        <a:latin typeface="+mj-ea"/>
                        <a:ea typeface="+mj-ea"/>
                      </a:endParaRPr>
                    </a:p>
                    <a:p>
                      <a:pPr algn="l"/>
                      <a:r>
                        <a:rPr kumimoji="1" lang="ja-JP" altLang="en-US" sz="1200" spc="-150" dirty="0" smtClean="0">
                          <a:latin typeface="+mj-ea"/>
                          <a:ea typeface="+mj-ea"/>
                        </a:rPr>
                        <a:t>・荷物を持って歩くことができる</a:t>
                      </a:r>
                      <a:endParaRPr kumimoji="1" lang="en-US" altLang="ja-JP" sz="1200" spc="-150" dirty="0" smtClean="0">
                        <a:latin typeface="+mj-ea"/>
                        <a:ea typeface="+mj-ea"/>
                      </a:endParaRPr>
                    </a:p>
                    <a:p>
                      <a:pPr algn="l"/>
                      <a:endParaRPr kumimoji="1" lang="en-US" altLang="ja-JP" sz="1200" spc="-15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303672">
                <a:tc rowSpan="2">
                  <a:txBody>
                    <a:bodyPr/>
                    <a:lstStyle/>
                    <a:p>
                      <a:pPr algn="ctr"/>
                      <a:r>
                        <a:rPr kumimoji="1" lang="ja-JP" altLang="en-US" sz="1200" spc="-150" dirty="0" smtClean="0"/>
                        <a:t>地域包括支援ｾﾝﾀｰによるケアマネジメント</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a:t>
                      </a:r>
                      <a:r>
                        <a:rPr kumimoji="1" lang="ja-JP" altLang="en-US" sz="1200" kern="1200" dirty="0" smtClean="0">
                          <a:solidFill>
                            <a:schemeClr val="tx1"/>
                          </a:solidFill>
                          <a:latin typeface="+mj-ea"/>
                          <a:ea typeface="+mn-ea"/>
                          <a:cs typeface="+mn-cs"/>
                        </a:rPr>
                        <a:t>住居は、元々バリアフリー化されており問題ない</a:t>
                      </a:r>
                      <a:endParaRPr kumimoji="1" lang="en-US" altLang="ja-JP" sz="1200" kern="1200" dirty="0" smtClean="0">
                        <a:solidFill>
                          <a:schemeClr val="tx1"/>
                        </a:solidFill>
                        <a:latin typeface="+mj-ea"/>
                        <a:ea typeface="+mn-ea"/>
                        <a:cs typeface="+mn-cs"/>
                      </a:endParaRPr>
                    </a:p>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・県外から転入して間もないので知り合いがなく、心細い</a:t>
                      </a:r>
                      <a:endParaRPr kumimoji="1" lang="en-US" altLang="ja-JP" sz="1200" kern="1200" dirty="0" smtClean="0">
                        <a:solidFill>
                          <a:schemeClr val="tx1"/>
                        </a:solidFill>
                        <a:latin typeface="+mj-ea"/>
                        <a:ea typeface="+mn-ea"/>
                        <a:cs typeface="+mn-cs"/>
                      </a:endParaRPr>
                    </a:p>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Ｐ明朝" panose="02020600040205080304" pitchFamily="18" charset="-128"/>
                          <a:ea typeface="ＭＳ Ｐ明朝" panose="02020600040205080304" pitchFamily="18" charset="-128"/>
                          <a:cs typeface="+mn-cs"/>
                        </a:rPr>
                        <a:t>（この時点では、通所事業は準備中。当面、地域包括支援センターが訪問で相談援助を行った）</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①リハ職の訪問アセスメント</a:t>
                      </a:r>
                    </a:p>
                    <a:p>
                      <a:pPr marL="177800" indent="-177800"/>
                      <a:r>
                        <a:rPr kumimoji="1" lang="ja-JP" altLang="en-US" sz="1200" dirty="0" smtClean="0">
                          <a:latin typeface="+mj-ea"/>
                          <a:ea typeface="+mj-ea"/>
                        </a:rPr>
                        <a:t>②介護予防教室（週１回</a:t>
                      </a:r>
                      <a:r>
                        <a:rPr kumimoji="1" lang="en-US" altLang="ja-JP" sz="1200" dirty="0" smtClean="0">
                          <a:latin typeface="+mj-ea"/>
                          <a:ea typeface="+mj-ea"/>
                        </a:rPr>
                        <a:t>×</a:t>
                      </a:r>
                      <a:r>
                        <a:rPr kumimoji="1" lang="ja-JP" altLang="en-US" sz="1200" dirty="0" smtClean="0">
                          <a:latin typeface="+mj-ea"/>
                          <a:ea typeface="+mj-ea"/>
                        </a:rPr>
                        <a:t>３か月）</a:t>
                      </a:r>
                      <a:endParaRPr kumimoji="1" lang="en-US" altLang="ja-JP" sz="1200" dirty="0" smtClean="0">
                        <a:latin typeface="+mj-ea"/>
                        <a:ea typeface="+mj-ea"/>
                      </a:endParaRPr>
                    </a:p>
                    <a:p>
                      <a:pPr marL="177800" indent="-177800"/>
                      <a:r>
                        <a:rPr kumimoji="1" lang="ja-JP" altLang="en-US" sz="1200" dirty="0" smtClean="0">
                          <a:latin typeface="+mj-ea"/>
                          <a:ea typeface="+mj-ea"/>
                        </a:rPr>
                        <a:t>　　・運動プログラム</a:t>
                      </a:r>
                      <a:endParaRPr kumimoji="1" lang="en-US" altLang="ja-JP" sz="1200" dirty="0" smtClean="0">
                        <a:latin typeface="+mj-ea"/>
                        <a:ea typeface="+mj-ea"/>
                      </a:endParaRPr>
                    </a:p>
                    <a:p>
                      <a:pPr marL="177800" indent="-177800"/>
                      <a:r>
                        <a:rPr kumimoji="1" lang="ja-JP" altLang="en-US" sz="1200" dirty="0" smtClean="0">
                          <a:latin typeface="+mj-ea"/>
                          <a:ea typeface="+mj-ea"/>
                        </a:rPr>
                        <a:t>　　・仲間づくり、役割づくり</a:t>
                      </a:r>
                      <a:endParaRPr kumimoji="1" lang="en-US" altLang="ja-JP" sz="1200" dirty="0" smtClean="0">
                        <a:latin typeface="+mj-ea"/>
                        <a:ea typeface="+mj-ea"/>
                      </a:endParaRPr>
                    </a:p>
                    <a:p>
                      <a:pPr marL="273050" indent="-177800"/>
                      <a:r>
                        <a:rPr kumimoji="1" lang="en-US" altLang="ja-JP" sz="1200" dirty="0" smtClean="0">
                          <a:latin typeface="+mj-ea"/>
                          <a:ea typeface="+mj-ea"/>
                        </a:rPr>
                        <a:t>※</a:t>
                      </a:r>
                      <a:r>
                        <a:rPr kumimoji="1" lang="ja-JP" altLang="en-US" sz="1200" dirty="0" smtClean="0">
                          <a:latin typeface="+mj-ea"/>
                          <a:ea typeface="+mj-ea"/>
                        </a:rPr>
                        <a:t>自宅と会場は</a:t>
                      </a:r>
                      <a:r>
                        <a:rPr kumimoji="1" lang="en-US" altLang="ja-JP" sz="1200" dirty="0" smtClean="0">
                          <a:latin typeface="+mj-ea"/>
                          <a:ea typeface="+mj-ea"/>
                        </a:rPr>
                        <a:t>300</a:t>
                      </a:r>
                      <a:r>
                        <a:rPr kumimoji="1" lang="ja-JP" altLang="en-US" sz="1200" dirty="0" err="1" smtClean="0">
                          <a:latin typeface="+mj-ea"/>
                          <a:ea typeface="+mj-ea"/>
                        </a:rPr>
                        <a:t>ｍ</a:t>
                      </a:r>
                      <a:r>
                        <a:rPr kumimoji="1" lang="ja-JP" altLang="en-US" sz="1200" dirty="0" smtClean="0">
                          <a:latin typeface="+mj-ea"/>
                          <a:ea typeface="+mj-ea"/>
                        </a:rPr>
                        <a:t>程度。最初は送迎で対応</a:t>
                      </a:r>
                      <a:endParaRPr kumimoji="1" lang="en-US" altLang="ja-JP" sz="1200" dirty="0" smtClean="0">
                        <a:latin typeface="+mj-ea"/>
                        <a:ea typeface="+mj-ea"/>
                      </a:endParaRPr>
                    </a:p>
                    <a:p>
                      <a:pPr marL="177800" indent="-177800"/>
                      <a:endParaRPr kumimoji="1" lang="en-US" altLang="ja-JP" sz="1200" dirty="0" smtClean="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4354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805574">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100" dirty="0" smtClean="0">
                          <a:latin typeface="ＭＳ Ｐ明朝" panose="02020600040205080304" pitchFamily="18" charset="-128"/>
                          <a:ea typeface="ＭＳ Ｐ明朝" panose="02020600040205080304" pitchFamily="18" charset="-128"/>
                        </a:rPr>
                        <a:t>（この時点では、リハ職等の訪問、多職種のケースカンファレンスは準備中）</a:t>
                      </a:r>
                      <a:endParaRPr kumimoji="1" lang="ja-JP" altLang="en-US" sz="1100" dirty="0">
                        <a:latin typeface="ＭＳ Ｐ明朝" panose="02020600040205080304" pitchFamily="18" charset="-128"/>
                        <a:ea typeface="ＭＳ Ｐ明朝" panose="02020600040205080304" pitchFamily="18" charset="-128"/>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訪問アセスメント</a:t>
                      </a:r>
                      <a:r>
                        <a:rPr kumimoji="1" lang="en-US" altLang="ja-JP" sz="1200" dirty="0" smtClean="0">
                          <a:latin typeface="+mj-ea"/>
                          <a:ea typeface="+mj-ea"/>
                        </a:rPr>
                        <a:t>〉</a:t>
                      </a:r>
                    </a:p>
                    <a:p>
                      <a:pPr marL="177800" indent="-177800"/>
                      <a:r>
                        <a:rPr kumimoji="1" lang="ja-JP" altLang="en-US" sz="1200" dirty="0" smtClean="0">
                          <a:latin typeface="+mj-ea"/>
                          <a:ea typeface="+mj-ea"/>
                        </a:rPr>
                        <a:t>・自宅周辺の歩行ルートを確認</a:t>
                      </a:r>
                      <a:endParaRPr kumimoji="1" lang="en-US" altLang="ja-JP" sz="1200" dirty="0" smtClean="0">
                        <a:latin typeface="+mj-ea"/>
                        <a:ea typeface="+mj-ea"/>
                      </a:endParaRPr>
                    </a:p>
                    <a:p>
                      <a:pPr marL="177800" indent="-177800"/>
                      <a:r>
                        <a:rPr kumimoji="1" lang="ja-JP" altLang="en-US" sz="1200" dirty="0" smtClean="0">
                          <a:latin typeface="+mj-ea"/>
                          <a:ea typeface="+mj-ea"/>
                        </a:rPr>
                        <a:t>・通所の帰りに、リハ職が自宅まで一緒に歩き、自信が持てるように後押し。</a:t>
                      </a:r>
                      <a:endParaRPr kumimoji="1" lang="ja-JP" altLang="en-US" sz="1200" dirty="0">
                        <a:latin typeface="+mj-ea"/>
                        <a:ea typeface="+mj-ea"/>
                      </a:endParaRPr>
                    </a:p>
                  </a:txBody>
                  <a:tcPr>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右矢印 14"/>
          <p:cNvSpPr/>
          <p:nvPr/>
        </p:nvSpPr>
        <p:spPr>
          <a:xfrm>
            <a:off x="6074321" y="1776216"/>
            <a:ext cx="689276"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691466386"/>
              </p:ext>
            </p:extLst>
          </p:nvPr>
        </p:nvGraphicFramePr>
        <p:xfrm>
          <a:off x="126106" y="116633"/>
          <a:ext cx="9604979" cy="703061"/>
        </p:xfrm>
        <a:graphic>
          <a:graphicData uri="http://schemas.openxmlformats.org/drawingml/2006/table">
            <a:tbl>
              <a:tblPr firstRow="1" bandRow="1">
                <a:tableStyleId>{E8B1032C-EA38-4F05-BA0D-38AFFFC7BED3}</a:tableStyleId>
              </a:tblPr>
              <a:tblGrid>
                <a:gridCol w="936104"/>
                <a:gridCol w="8668875"/>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（岡山市）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７１歳　　女性　　一人暮らし　　要支援２</a:t>
                      </a:r>
                      <a:r>
                        <a:rPr kumimoji="1" lang="ja-JP" altLang="en-US" sz="1400" b="0" dirty="0" smtClean="0"/>
                        <a:t>（</a:t>
                      </a:r>
                      <a:r>
                        <a:rPr kumimoji="1" lang="en-US" altLang="ja-JP" sz="1400" b="0" dirty="0" smtClean="0"/>
                        <a:t>2012/8/2</a:t>
                      </a:r>
                      <a:r>
                        <a:rPr kumimoji="1" lang="ja-JP" altLang="en-US" sz="1400" b="0" dirty="0" smtClean="0"/>
                        <a:t>～</a:t>
                      </a:r>
                      <a:r>
                        <a:rPr kumimoji="1" lang="en-US" altLang="ja-JP" sz="1400" b="0" dirty="0" smtClean="0"/>
                        <a:t>2013/8/31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変形性膝関節症で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a:t>
                      </a:r>
                      <a:r>
                        <a:rPr kumimoji="1" lang="en-US" altLang="ja-JP" sz="1400" b="0" dirty="0" smtClean="0">
                          <a:latin typeface="HG丸ｺﾞｼｯｸM-PRO" panose="020F0600000000000000" pitchFamily="50" charset="-128"/>
                          <a:ea typeface="HG丸ｺﾞｼｯｸM-PRO" panose="020F0600000000000000" pitchFamily="50" charset="-128"/>
                        </a:rPr>
                        <a:t>7</a:t>
                      </a:r>
                      <a:r>
                        <a:rPr kumimoji="1" lang="ja-JP" altLang="en-US" sz="1400" b="0" dirty="0" smtClean="0">
                          <a:latin typeface="HG丸ｺﾞｼｯｸM-PRO" panose="020F0600000000000000" pitchFamily="50" charset="-128"/>
                          <a:ea typeface="HG丸ｺﾞｼｯｸM-PRO" panose="020F0600000000000000" pitchFamily="50" charset="-128"/>
                        </a:rPr>
                        <a:t>月に人工関節置換術を受け、一月後に自宅に戻る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390779" y="5443971"/>
            <a:ext cx="3340284" cy="7213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ja-JP" altLang="en-US" sz="1200" dirty="0" smtClean="0">
                <a:solidFill>
                  <a:prstClr val="black"/>
                </a:solidFill>
              </a:rPr>
              <a:t>・介護予防教室のボランティアとして活動</a:t>
            </a:r>
            <a:endParaRPr lang="en-US" altLang="ja-JP" sz="1200" dirty="0" smtClean="0">
              <a:solidFill>
                <a:prstClr val="black"/>
              </a:solidFill>
            </a:endParaRPr>
          </a:p>
          <a:p>
            <a:r>
              <a:rPr lang="ja-JP" altLang="en-US" sz="1200" dirty="0" smtClean="0">
                <a:solidFill>
                  <a:prstClr val="black"/>
                </a:solidFill>
              </a:rPr>
              <a:t>・市のボランティア養成講座の受講をはじめる</a:t>
            </a:r>
            <a:endParaRPr lang="ja-JP" altLang="en-US" sz="1200" dirty="0">
              <a:solidFill>
                <a:prstClr val="black"/>
              </a:solidFill>
            </a:endParaRPr>
          </a:p>
        </p:txBody>
      </p:sp>
      <p:sp>
        <p:nvSpPr>
          <p:cNvPr id="4" name="テキスト ボックス 3"/>
          <p:cNvSpPr txBox="1"/>
          <p:nvPr/>
        </p:nvSpPr>
        <p:spPr>
          <a:xfrm>
            <a:off x="7598691" y="4674529"/>
            <a:ext cx="2132372" cy="461665"/>
          </a:xfrm>
          <a:prstGeom prst="rect">
            <a:avLst/>
          </a:prstGeom>
          <a:noFill/>
        </p:spPr>
        <p:txBody>
          <a:bodyPr wrap="square" rtlCol="0">
            <a:spAutoFit/>
          </a:bodyPr>
          <a:lstStyle/>
          <a:p>
            <a:r>
              <a:rPr lang="ja-JP" altLang="en-US" sz="1200" dirty="0" smtClean="0">
                <a:solidFill>
                  <a:prstClr val="black"/>
                </a:solidFill>
              </a:rPr>
              <a:t>日常</a:t>
            </a:r>
            <a:r>
              <a:rPr lang="ja-JP" altLang="en-US" sz="1200" dirty="0">
                <a:solidFill>
                  <a:prstClr val="black"/>
                </a:solidFill>
              </a:rPr>
              <a:t>生活が困らなく</a:t>
            </a:r>
            <a:r>
              <a:rPr lang="ja-JP" altLang="en-US" sz="1200" dirty="0" smtClean="0">
                <a:solidFill>
                  <a:prstClr val="black"/>
                </a:solidFill>
              </a:rPr>
              <a:t>なり、</a:t>
            </a:r>
            <a:r>
              <a:rPr lang="ja-JP" altLang="en-US" sz="1200" dirty="0">
                <a:solidFill>
                  <a:prstClr val="black"/>
                </a:solidFill>
              </a:rPr>
              <a:t>自ら要介護認定を更新しなかった。</a:t>
            </a:r>
          </a:p>
        </p:txBody>
      </p:sp>
      <p:sp>
        <p:nvSpPr>
          <p:cNvPr id="13" name="右矢印 12"/>
          <p:cNvSpPr/>
          <p:nvPr/>
        </p:nvSpPr>
        <p:spPr>
          <a:xfrm rot="5400000">
            <a:off x="7096892" y="4725957"/>
            <a:ext cx="554719" cy="451816"/>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6501864" y="6562615"/>
            <a:ext cx="3118161" cy="261610"/>
          </a:xfrm>
          <a:prstGeom prst="rect">
            <a:avLst/>
          </a:prstGeom>
          <a:noFill/>
        </p:spPr>
        <p:txBody>
          <a:bodyPr wrap="none" rtlCol="0" anchor="ctr" anchorCtr="0">
            <a:spAutoFit/>
          </a:bodyPr>
          <a:lstStyle/>
          <a:p>
            <a:r>
              <a:rPr lang="ja-JP" altLang="en-US" sz="1100" dirty="0" smtClean="0">
                <a:solidFill>
                  <a:prstClr val="black"/>
                </a:solidFill>
              </a:rPr>
              <a:t>事例は、本人の了解を得た上で、岡山市から提供</a:t>
            </a:r>
            <a:endParaRPr lang="ja-JP" altLang="en-US" sz="1100" dirty="0">
              <a:solidFill>
                <a:prstClr val="black"/>
              </a:solidFill>
            </a:endParaRPr>
          </a:p>
        </p:txBody>
      </p:sp>
      <p:sp>
        <p:nvSpPr>
          <p:cNvPr id="18" name="テキスト ボックス 17"/>
          <p:cNvSpPr txBox="1"/>
          <p:nvPr/>
        </p:nvSpPr>
        <p:spPr>
          <a:xfrm>
            <a:off x="6271505" y="5136194"/>
            <a:ext cx="1309344" cy="307777"/>
          </a:xfrm>
          <a:prstGeom prst="rect">
            <a:avLst/>
          </a:prstGeom>
          <a:noFill/>
        </p:spPr>
        <p:txBody>
          <a:bodyPr wrap="none" rtlCol="0">
            <a:spAutoFit/>
          </a:bodyPr>
          <a:lstStyle/>
          <a:p>
            <a:r>
              <a:rPr lang="en-US" altLang="ja-JP" sz="1400" dirty="0" smtClean="0">
                <a:solidFill>
                  <a:prstClr val="black"/>
                </a:solidFill>
              </a:rPr>
              <a:t>【</a:t>
            </a:r>
            <a:r>
              <a:rPr lang="ja-JP" altLang="en-US" sz="1400" dirty="0" smtClean="0">
                <a:solidFill>
                  <a:prstClr val="black"/>
                </a:solidFill>
              </a:rPr>
              <a:t>現在</a:t>
            </a:r>
            <a:r>
              <a:rPr lang="en-US" altLang="ja-JP" sz="1400" dirty="0" smtClean="0">
                <a:solidFill>
                  <a:prstClr val="black"/>
                </a:solidFill>
              </a:rPr>
              <a:t>】</a:t>
            </a:r>
            <a:r>
              <a:rPr lang="ja-JP" altLang="en-US" sz="1000" dirty="0" smtClean="0">
                <a:solidFill>
                  <a:prstClr val="black"/>
                </a:solidFill>
              </a:rPr>
              <a:t>（</a:t>
            </a:r>
            <a:r>
              <a:rPr lang="en-US" altLang="ja-JP" sz="1000" dirty="0" smtClean="0">
                <a:solidFill>
                  <a:prstClr val="black"/>
                </a:solidFill>
              </a:rPr>
              <a:t>2013.10</a:t>
            </a:r>
            <a:r>
              <a:rPr lang="ja-JP" altLang="en-US" sz="1000" dirty="0" smtClean="0">
                <a:solidFill>
                  <a:prstClr val="black"/>
                </a:solidFill>
              </a:rPr>
              <a:t>）</a:t>
            </a:r>
            <a:endParaRPr lang="ja-JP" altLang="en-US" sz="1000" dirty="0">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158531" y="988079"/>
            <a:ext cx="1915790" cy="1989198"/>
          </a:xfrm>
          <a:prstGeom prst="rect">
            <a:avLst/>
          </a:prstGeom>
          <a:noFill/>
          <a:ln>
            <a:noFill/>
          </a:ln>
          <a:effectLst>
            <a:glow rad="1270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4158531" y="2777230"/>
            <a:ext cx="1915790" cy="254921"/>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歩行ルートの確認</a:t>
            </a:r>
            <a:endParaRPr lang="ja-JP" altLang="en-US" sz="1100" dirty="0">
              <a:solidFill>
                <a:prstClr val="black"/>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6203" y="957043"/>
            <a:ext cx="2736304" cy="2051273"/>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206203" y="2738117"/>
            <a:ext cx="2736304" cy="270245"/>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lang="ja-JP" altLang="en-US" sz="1100" dirty="0" smtClean="0">
                <a:solidFill>
                  <a:prstClr val="black"/>
                </a:solidFill>
              </a:rPr>
              <a:t>介護予防教室（元気スマイル教室）</a:t>
            </a:r>
            <a:endParaRPr lang="ja-JP" altLang="en-US" sz="1100" dirty="0">
              <a:solidFill>
                <a:prstClr val="black"/>
              </a:solidFill>
            </a:endParaRPr>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3598" y="980204"/>
            <a:ext cx="2507502" cy="1879752"/>
          </a:xfrm>
          <a:prstGeom prst="rect">
            <a:avLst/>
          </a:prstGeom>
          <a:noFill/>
          <a:ln>
            <a:noFill/>
          </a:ln>
          <a:effectLst>
            <a:glow rad="127000">
              <a:schemeClr val="accent1">
                <a:alpha val="40000"/>
              </a:schemeClr>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6721228" y="2782989"/>
            <a:ext cx="2592289" cy="249114"/>
          </a:xfrm>
          <a:prstGeom prst="rect">
            <a:avLst/>
          </a:prstGeom>
          <a:solidFill>
            <a:schemeClr val="bg1"/>
          </a:solidFill>
          <a:ln>
            <a:solidFill>
              <a:schemeClr val="accent1"/>
            </a:solidFill>
          </a:ln>
          <a:effectLst>
            <a:glow rad="127000">
              <a:schemeClr val="accent1">
                <a:lumMod val="40000"/>
                <a:lumOff val="60000"/>
              </a:schemeClr>
            </a:glow>
          </a:effectLst>
        </p:spPr>
        <p:txBody>
          <a:bodyPr wrap="none" rtlCol="0" anchor="ctr" anchorCtr="0">
            <a:noAutofit/>
          </a:bodyPr>
          <a:lstStyle/>
          <a:p>
            <a:pPr algn="ctr"/>
            <a:r>
              <a:rPr lang="ja-JP" altLang="en-US" sz="1100" dirty="0" smtClean="0">
                <a:solidFill>
                  <a:prstClr val="black"/>
                </a:solidFill>
              </a:rPr>
              <a:t>介護予防教室でお世話役のボランティア</a:t>
            </a:r>
            <a:endParaRPr lang="ja-JP" altLang="en-US" sz="1100" dirty="0">
              <a:solidFill>
                <a:prstClr val="black"/>
              </a:solidFill>
            </a:endParaRPr>
          </a:p>
        </p:txBody>
      </p:sp>
      <p:sp>
        <p:nvSpPr>
          <p:cNvPr id="16" name="正方形/長方形 15"/>
          <p:cNvSpPr/>
          <p:nvPr/>
        </p:nvSpPr>
        <p:spPr>
          <a:xfrm rot="5400000">
            <a:off x="-144016" y="6400816"/>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37438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90001" y="0"/>
            <a:ext cx="9901178" cy="432000"/>
          </a:xfrm>
          <a:noFill/>
        </p:spPr>
        <p:txBody>
          <a:bodyPr wrap="none" anchor="ctr" anchorCtr="0">
            <a:noAutofit/>
          </a:bodyPr>
          <a:lstStyle/>
          <a:p>
            <a:pPr marL="0" indent="0" algn="ctr">
              <a:buNone/>
            </a:pPr>
            <a:r>
              <a:rPr kumimoji="1" lang="ja-JP" altLang="en-US" sz="2400" b="1" spc="-150" dirty="0" smtClean="0">
                <a:latin typeface="HG丸ｺﾞｼｯｸM-PRO" panose="020F0600000000000000" pitchFamily="50" charset="-128"/>
                <a:ea typeface="HG丸ｺﾞｼｯｸM-PRO" panose="020F0600000000000000" pitchFamily="50" charset="-128"/>
              </a:rPr>
              <a:t>予防モデル事業を通じてみえてきたリハ職の役割① </a:t>
            </a:r>
            <a:r>
              <a:rPr lang="ja-JP" altLang="en-US" sz="2000" b="1" spc="-150" dirty="0" smtClean="0">
                <a:latin typeface="HG丸ｺﾞｼｯｸM-PRO" panose="020F0600000000000000" pitchFamily="50" charset="-128"/>
                <a:ea typeface="HG丸ｺﾞｼｯｸM-PRO" panose="020F0600000000000000" pitchFamily="50" charset="-128"/>
              </a:rPr>
              <a:t>～ケースカンファレンス～</a:t>
            </a:r>
            <a:endParaRPr lang="ja-JP" altLang="en-US" sz="2400" b="1" spc="-15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0" y="1556792"/>
            <a:ext cx="9784831" cy="1646605"/>
          </a:xfrm>
          <a:prstGeom prst="rect">
            <a:avLst/>
          </a:prstGeom>
          <a:noFill/>
        </p:spPr>
        <p:txBody>
          <a:bodyPr wrap="square" rtlCol="0">
            <a:spAutoFit/>
          </a:bodyPr>
          <a:lstStyle/>
          <a:p>
            <a:pPr fontAlgn="auto">
              <a:spcBef>
                <a:spcPts val="0"/>
              </a:spcBef>
              <a:spcAft>
                <a:spcPts val="600"/>
              </a:spcAft>
            </a:pPr>
            <a:r>
              <a:rPr lang="ja-JP" altLang="en-US" sz="1600" b="1" dirty="0" smtClean="0">
                <a:solidFill>
                  <a:prstClr val="black"/>
                </a:solidFill>
                <a:latin typeface="Arial"/>
                <a:ea typeface="ＭＳ Ｐゴシック"/>
                <a:cs typeface="Arial" pitchFamily="34" charset="0"/>
              </a:rPr>
              <a:t>ケースカンファレンスの概要</a:t>
            </a:r>
            <a:endParaRPr lang="en-US" altLang="ja-JP" sz="1600" b="1" dirty="0" smtClean="0">
              <a:solidFill>
                <a:prstClr val="black"/>
              </a:solidFill>
              <a:latin typeface="Arial"/>
              <a:ea typeface="ＭＳ Ｐゴシック"/>
              <a:cs typeface="Arial" pitchFamily="34" charset="0"/>
            </a:endParaRPr>
          </a:p>
          <a:p>
            <a:pPr marL="285750" indent="-285750" fontAlgn="auto">
              <a:spcBef>
                <a:spcPts val="0"/>
              </a:spcBef>
              <a:spcAft>
                <a:spcPts val="600"/>
              </a:spcAft>
              <a:buFont typeface="Wingdings" pitchFamily="2" charset="2"/>
              <a:buChar char="n"/>
            </a:pPr>
            <a:r>
              <a:rPr lang="ja-JP" altLang="en-US" sz="1400" b="1" dirty="0" smtClean="0">
                <a:solidFill>
                  <a:prstClr val="black"/>
                </a:solidFill>
                <a:latin typeface="Arial"/>
                <a:ea typeface="ＭＳ Ｐゴシック"/>
                <a:cs typeface="Arial" pitchFamily="34" charset="0"/>
              </a:rPr>
              <a:t>リハ職の役割　：難しくなっている行為について要因の検討、疾患特有の症状と</a:t>
            </a:r>
            <a:r>
              <a:rPr lang="en-US" altLang="ja-JP" sz="1400" b="1" dirty="0" smtClean="0">
                <a:solidFill>
                  <a:prstClr val="black"/>
                </a:solidFill>
                <a:latin typeface="Arial"/>
                <a:ea typeface="ＭＳ Ｐゴシック"/>
                <a:cs typeface="Arial" pitchFamily="34" charset="0"/>
              </a:rPr>
              <a:t>ADL</a:t>
            </a:r>
            <a:r>
              <a:rPr lang="ja-JP" altLang="en-US" sz="1400" b="1" dirty="0" smtClean="0">
                <a:solidFill>
                  <a:prstClr val="black"/>
                </a:solidFill>
                <a:latin typeface="Arial"/>
                <a:ea typeface="ＭＳ Ｐゴシック"/>
                <a:cs typeface="Arial" pitchFamily="34" charset="0"/>
              </a:rPr>
              <a:t>・</a:t>
            </a:r>
            <a:r>
              <a:rPr lang="en-US" altLang="ja-JP" sz="1400" b="1" dirty="0" smtClean="0">
                <a:solidFill>
                  <a:prstClr val="black"/>
                </a:solidFill>
                <a:latin typeface="Arial"/>
                <a:ea typeface="ＭＳ Ｐゴシック"/>
                <a:cs typeface="Arial" pitchFamily="34" charset="0"/>
              </a:rPr>
              <a:t>IADL</a:t>
            </a:r>
            <a:r>
              <a:rPr lang="ja-JP" altLang="en-US" sz="1400" b="1" dirty="0" smtClean="0">
                <a:solidFill>
                  <a:prstClr val="black"/>
                </a:solidFill>
                <a:latin typeface="Arial"/>
                <a:ea typeface="ＭＳ Ｐゴシック"/>
                <a:cs typeface="Arial" pitchFamily="34" charset="0"/>
              </a:rPr>
              <a:t>の関連の整理、不足して</a:t>
            </a:r>
            <a:endParaRPr lang="en-US" altLang="ja-JP" sz="1400" b="1" dirty="0" smtClean="0">
              <a:solidFill>
                <a:prstClr val="black"/>
              </a:solidFill>
              <a:latin typeface="Arial"/>
              <a:ea typeface="ＭＳ Ｐゴシック"/>
              <a:cs typeface="Arial" pitchFamily="34" charset="0"/>
            </a:endParaRPr>
          </a:p>
          <a:p>
            <a:pPr fontAlgn="auto">
              <a:spcBef>
                <a:spcPts val="0"/>
              </a:spcBef>
              <a:spcAft>
                <a:spcPts val="600"/>
              </a:spcAft>
            </a:pP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いる情報・矛盾点の有無、リハ職による二次アセスメントの必要性の判断、改善可能性の見当づけ</a:t>
            </a:r>
            <a:endParaRPr lang="en-US" altLang="ja-JP" sz="1400" b="1" dirty="0" smtClean="0">
              <a:solidFill>
                <a:prstClr val="black"/>
              </a:solidFill>
              <a:latin typeface="Arial"/>
              <a:ea typeface="ＭＳ Ｐゴシック"/>
              <a:cs typeface="Arial" pitchFamily="34" charset="0"/>
            </a:endParaRPr>
          </a:p>
          <a:p>
            <a:pPr marL="285750" indent="-285750" fontAlgn="auto">
              <a:spcBef>
                <a:spcPts val="0"/>
              </a:spcBef>
              <a:spcAft>
                <a:spcPts val="0"/>
              </a:spcAft>
              <a:buFont typeface="Wingdings" pitchFamily="2" charset="2"/>
              <a:buChar char="n"/>
            </a:pPr>
            <a:r>
              <a:rPr lang="ja-JP" altLang="en-US" sz="1400" b="1" spc="700" dirty="0" smtClean="0">
                <a:solidFill>
                  <a:prstClr val="black"/>
                </a:solidFill>
                <a:latin typeface="Arial"/>
                <a:ea typeface="ＭＳ Ｐゴシック"/>
                <a:cs typeface="Arial" pitchFamily="34" charset="0"/>
              </a:rPr>
              <a:t>職種構成</a:t>
            </a:r>
            <a:r>
              <a:rPr lang="ja-JP" altLang="en-US" sz="1400" b="1" dirty="0" smtClean="0">
                <a:solidFill>
                  <a:prstClr val="black"/>
                </a:solidFill>
                <a:latin typeface="Arial"/>
                <a:ea typeface="ＭＳ Ｐゴシック"/>
                <a:cs typeface="Arial" pitchFamily="34" charset="0"/>
              </a:rPr>
              <a:t>：保健師・看護師・ケアマネ・介護福祉士・管理栄養士・歯科衛生士・理学療法士・作業療法士・薬剤師　</a:t>
            </a:r>
            <a:endParaRPr lang="en-US" altLang="ja-JP" sz="1400" b="1" dirty="0" smtClean="0">
              <a:solidFill>
                <a:prstClr val="black"/>
              </a:solidFill>
              <a:latin typeface="Arial"/>
              <a:ea typeface="ＭＳ Ｐゴシック"/>
              <a:cs typeface="Arial" pitchFamily="34" charset="0"/>
            </a:endParaRPr>
          </a:p>
          <a:p>
            <a:pPr fontAlgn="auto">
              <a:spcBef>
                <a:spcPts val="0"/>
              </a:spcBef>
              <a:spcAft>
                <a:spcPts val="0"/>
              </a:spcAft>
            </a:pPr>
            <a:r>
              <a:rPr lang="ja-JP" altLang="en-US" sz="1400" b="1" dirty="0">
                <a:solidFill>
                  <a:prstClr val="black"/>
                </a:solidFill>
                <a:latin typeface="Arial"/>
                <a:ea typeface="ＭＳ Ｐゴシック"/>
                <a:cs typeface="Arial" pitchFamily="34" charset="0"/>
              </a:rPr>
              <a:t>　</a:t>
            </a:r>
            <a:endParaRPr lang="en-US" altLang="ja-JP" sz="800" b="1" dirty="0" smtClean="0">
              <a:solidFill>
                <a:prstClr val="black"/>
              </a:solidFill>
              <a:latin typeface="Arial"/>
              <a:ea typeface="ＭＳ Ｐゴシック"/>
              <a:cs typeface="Arial" pitchFamily="34" charset="0"/>
            </a:endParaRPr>
          </a:p>
          <a:p>
            <a:pPr marL="285750" indent="-285750" fontAlgn="auto">
              <a:spcBef>
                <a:spcPts val="0"/>
              </a:spcBef>
              <a:spcAft>
                <a:spcPts val="600"/>
              </a:spcAft>
              <a:buFont typeface="Wingdings" pitchFamily="2" charset="2"/>
              <a:buChar char="n"/>
            </a:pPr>
            <a:r>
              <a:rPr lang="ja-JP" altLang="en-US" sz="1400" b="1" dirty="0" smtClean="0">
                <a:solidFill>
                  <a:prstClr val="black"/>
                </a:solidFill>
                <a:latin typeface="Arial"/>
                <a:ea typeface="ＭＳ Ｐゴシック"/>
                <a:cs typeface="Arial" pitchFamily="34" charset="0"/>
              </a:rPr>
              <a:t>所要時間・処理件数：　３時間程度（　１件</a:t>
            </a:r>
            <a:r>
              <a:rPr lang="en-US" altLang="ja-JP" sz="1400" b="1" dirty="0" smtClean="0">
                <a:solidFill>
                  <a:prstClr val="black"/>
                </a:solidFill>
                <a:latin typeface="Arial"/>
                <a:ea typeface="ＭＳ Ｐゴシック"/>
                <a:cs typeface="Arial" pitchFamily="34" charset="0"/>
              </a:rPr>
              <a:t>10</a:t>
            </a:r>
            <a:r>
              <a:rPr lang="ja-JP" altLang="en-US" sz="1400" b="1" dirty="0" smtClean="0">
                <a:solidFill>
                  <a:prstClr val="black"/>
                </a:solidFill>
                <a:latin typeface="Arial"/>
                <a:ea typeface="ＭＳ Ｐゴシック"/>
                <a:cs typeface="Arial" pitchFamily="34" charset="0"/>
              </a:rPr>
              <a:t>～</a:t>
            </a:r>
            <a:r>
              <a:rPr lang="en-US" altLang="ja-JP" sz="1400" b="1" dirty="0" smtClean="0">
                <a:solidFill>
                  <a:prstClr val="black"/>
                </a:solidFill>
                <a:latin typeface="ＭＳ Ｐゴシック"/>
                <a:ea typeface="ＭＳ Ｐゴシック"/>
                <a:cs typeface="Arial" pitchFamily="34" charset="0"/>
              </a:rPr>
              <a:t>15</a:t>
            </a:r>
            <a:r>
              <a:rPr lang="ja-JP" altLang="en-US" sz="1400" b="1" dirty="0" smtClean="0">
                <a:solidFill>
                  <a:prstClr val="black"/>
                </a:solidFill>
                <a:latin typeface="ＭＳ Ｐゴシック"/>
                <a:ea typeface="ＭＳ Ｐゴシック"/>
                <a:cs typeface="Arial" pitchFamily="34" charset="0"/>
              </a:rPr>
              <a:t>分程度　</a:t>
            </a:r>
            <a:r>
              <a:rPr lang="en-US" altLang="ja-JP" sz="1400" b="1" dirty="0" smtClean="0">
                <a:solidFill>
                  <a:prstClr val="black"/>
                </a:solidFill>
                <a:latin typeface="ＭＳ Ｐゴシック"/>
                <a:ea typeface="ＭＳ Ｐゴシック"/>
                <a:cs typeface="Arial" pitchFamily="34" charset="0"/>
              </a:rPr>
              <a:t>×</a:t>
            </a:r>
            <a:r>
              <a:rPr lang="ja-JP" altLang="en-US" sz="1400" b="1" dirty="0" smtClean="0">
                <a:solidFill>
                  <a:prstClr val="black"/>
                </a:solidFill>
                <a:latin typeface="ＭＳ Ｐゴシック"/>
                <a:ea typeface="ＭＳ Ｐゴシック"/>
                <a:cs typeface="Arial" pitchFamily="34" charset="0"/>
              </a:rPr>
              <a:t>　</a:t>
            </a:r>
            <a:r>
              <a:rPr lang="en-US" altLang="ja-JP" sz="1400" b="1" dirty="0" smtClean="0">
                <a:solidFill>
                  <a:prstClr val="black"/>
                </a:solidFill>
                <a:latin typeface="ＭＳ Ｐゴシック"/>
                <a:ea typeface="ＭＳ Ｐゴシック"/>
                <a:cs typeface="Arial" pitchFamily="34" charset="0"/>
              </a:rPr>
              <a:t>15</a:t>
            </a:r>
            <a:r>
              <a:rPr lang="ja-JP" altLang="en-US" sz="1400" b="1" dirty="0" smtClean="0">
                <a:solidFill>
                  <a:prstClr val="black"/>
                </a:solidFill>
                <a:latin typeface="ＭＳ Ｐゴシック"/>
                <a:ea typeface="ＭＳ Ｐゴシック"/>
                <a:cs typeface="Arial" pitchFamily="34" charset="0"/>
              </a:rPr>
              <a:t>～</a:t>
            </a:r>
            <a:r>
              <a:rPr lang="en-US" altLang="ja-JP" sz="1400" b="1" dirty="0" smtClean="0">
                <a:solidFill>
                  <a:prstClr val="black"/>
                </a:solidFill>
                <a:latin typeface="ＭＳ Ｐゴシック"/>
                <a:ea typeface="ＭＳ Ｐゴシック"/>
                <a:cs typeface="Arial" pitchFamily="34" charset="0"/>
              </a:rPr>
              <a:t>16</a:t>
            </a:r>
            <a:r>
              <a:rPr lang="ja-JP" altLang="en-US" sz="1400" b="1" dirty="0" smtClean="0">
                <a:solidFill>
                  <a:prstClr val="black"/>
                </a:solidFill>
                <a:latin typeface="ＭＳ Ｐゴシック"/>
                <a:ea typeface="ＭＳ Ｐゴシック"/>
                <a:cs typeface="Arial" pitchFamily="34" charset="0"/>
              </a:rPr>
              <a:t>件　）</a:t>
            </a: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a:t>
            </a:r>
            <a:endParaRPr lang="en-US" altLang="ja-JP" sz="1400" b="1" dirty="0" smtClean="0">
              <a:solidFill>
                <a:prstClr val="black"/>
              </a:solidFill>
              <a:latin typeface="Arial"/>
              <a:ea typeface="ＭＳ Ｐゴシック"/>
              <a:cs typeface="Arial" pitchFamily="34" charset="0"/>
            </a:endParaRPr>
          </a:p>
        </p:txBody>
      </p:sp>
      <p:grpSp>
        <p:nvGrpSpPr>
          <p:cNvPr id="43" name="グループ化 42"/>
          <p:cNvGrpSpPr/>
          <p:nvPr/>
        </p:nvGrpSpPr>
        <p:grpSpPr>
          <a:xfrm>
            <a:off x="313591" y="3870725"/>
            <a:ext cx="7883386" cy="2733746"/>
            <a:chOff x="272234" y="3489633"/>
            <a:chExt cx="7280472" cy="2733746"/>
          </a:xfrm>
        </p:grpSpPr>
        <p:sp>
          <p:nvSpPr>
            <p:cNvPr id="6" name="下矢印 5"/>
            <p:cNvSpPr/>
            <p:nvPr/>
          </p:nvSpPr>
          <p:spPr>
            <a:xfrm rot="16200000" flipH="1">
              <a:off x="5618177" y="3927876"/>
              <a:ext cx="306468" cy="294025"/>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7" name="角丸四角形 6"/>
            <p:cNvSpPr/>
            <p:nvPr/>
          </p:nvSpPr>
          <p:spPr>
            <a:xfrm>
              <a:off x="3454970" y="4893572"/>
              <a:ext cx="906703" cy="306467"/>
            </a:xfrm>
            <a:prstGeom prst="roundRect">
              <a:avLst/>
            </a:prstGeom>
            <a:noFill/>
            <a:ln w="15875" cmpd="sng">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訪問型事業</a:t>
              </a:r>
              <a:endParaRPr lang="ja-JP" altLang="en-US" sz="1200" dirty="0">
                <a:solidFill>
                  <a:prstClr val="black"/>
                </a:solidFill>
                <a:latin typeface="HG丸ｺﾞｼｯｸM-PRO" pitchFamily="50" charset="-128"/>
                <a:ea typeface="HG丸ｺﾞｼｯｸM-PRO" pitchFamily="50" charset="-128"/>
              </a:endParaRPr>
            </a:p>
          </p:txBody>
        </p:sp>
        <p:sp>
          <p:nvSpPr>
            <p:cNvPr id="8" name="角丸四角形 7"/>
            <p:cNvSpPr/>
            <p:nvPr/>
          </p:nvSpPr>
          <p:spPr>
            <a:xfrm>
              <a:off x="1821078" y="4605724"/>
              <a:ext cx="1062841" cy="510778"/>
            </a:xfrm>
            <a:prstGeom prst="roundRect">
              <a:avLst/>
            </a:prstGeom>
            <a:solidFill>
              <a:schemeClr val="accent6">
                <a:lumMod val="20000"/>
                <a:lumOff val="8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wrap="none" rtlCol="0" anchor="t" anchorCtr="0">
              <a:spAutoFit/>
            </a:bodyPr>
            <a:lstStyle/>
            <a:p>
              <a:pPr algn="ctr" fontAlgn="auto">
                <a:spcBef>
                  <a:spcPts val="0"/>
                </a:spcBef>
                <a:spcAft>
                  <a:spcPts val="0"/>
                </a:spcAft>
              </a:pPr>
              <a:r>
                <a:rPr lang="ja-JP" altLang="en-US" sz="1200" b="1" dirty="0" smtClean="0">
                  <a:solidFill>
                    <a:prstClr val="black"/>
                  </a:solidFill>
                </a:rPr>
                <a:t>ｹｰｽｶﾝﾌｧﾚﾝｽ</a:t>
              </a:r>
              <a:endParaRPr lang="en-US" altLang="ja-JP" sz="1200" b="1" dirty="0" smtClean="0">
                <a:solidFill>
                  <a:prstClr val="black"/>
                </a:solidFill>
              </a:endParaRPr>
            </a:p>
            <a:p>
              <a:pPr algn="ctr" fontAlgn="auto">
                <a:spcBef>
                  <a:spcPts val="0"/>
                </a:spcBef>
                <a:spcAft>
                  <a:spcPts val="0"/>
                </a:spcAft>
              </a:pPr>
              <a:r>
                <a:rPr lang="ja-JP" altLang="en-US" sz="1200" dirty="0" smtClean="0">
                  <a:solidFill>
                    <a:prstClr val="black"/>
                  </a:solidFill>
                </a:rPr>
                <a:t>（多職種共同）</a:t>
              </a:r>
              <a:endParaRPr lang="ja-JP" altLang="en-US" sz="1200" dirty="0">
                <a:solidFill>
                  <a:prstClr val="black"/>
                </a:solidFill>
              </a:endParaRPr>
            </a:p>
          </p:txBody>
        </p:sp>
        <p:sp>
          <p:nvSpPr>
            <p:cNvPr id="9" name="角丸四角形 8"/>
            <p:cNvSpPr/>
            <p:nvPr/>
          </p:nvSpPr>
          <p:spPr>
            <a:xfrm>
              <a:off x="3286523" y="4554646"/>
              <a:ext cx="906703" cy="306467"/>
            </a:xfrm>
            <a:prstGeom prst="roundRect">
              <a:avLst/>
            </a:prstGeom>
            <a:noFill/>
            <a:ln w="9525" cmpd="sng">
              <a:solidFill>
                <a:schemeClr val="accent1"/>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通所型事業</a:t>
              </a:r>
              <a:endParaRPr lang="ja-JP" altLang="en-US" sz="1200" dirty="0">
                <a:solidFill>
                  <a:prstClr val="black"/>
                </a:solidFill>
              </a:endParaRPr>
            </a:p>
          </p:txBody>
        </p:sp>
        <p:sp>
          <p:nvSpPr>
            <p:cNvPr id="11" name="テキスト ボックス 10"/>
            <p:cNvSpPr txBox="1"/>
            <p:nvPr/>
          </p:nvSpPr>
          <p:spPr>
            <a:xfrm>
              <a:off x="1740172" y="3489633"/>
              <a:ext cx="739019" cy="276999"/>
            </a:xfrm>
            <a:prstGeom prst="rect">
              <a:avLst/>
            </a:prstGeom>
            <a:noFill/>
          </p:spPr>
          <p:txBody>
            <a:bodyPr wrap="none" rtlCol="0" anchor="ctr" anchorCtr="0">
              <a:spAutoFit/>
            </a:bodyPr>
            <a:lstStyle/>
            <a:p>
              <a:pPr fontAlgn="auto">
                <a:spcBef>
                  <a:spcPts val="0"/>
                </a:spcBef>
                <a:spcAft>
                  <a:spcPts val="0"/>
                </a:spcAft>
              </a:pPr>
              <a:r>
                <a:rPr lang="ja-JP" altLang="en-US" sz="1200" b="1" dirty="0" smtClean="0">
                  <a:solidFill>
                    <a:prstClr val="black"/>
                  </a:solidFill>
                  <a:latin typeface="Arial"/>
                  <a:ea typeface="ＭＳ Ｐゴシック"/>
                </a:rPr>
                <a:t>初回検討</a:t>
              </a:r>
              <a:endParaRPr lang="ja-JP" altLang="en-US" sz="1200" b="1" dirty="0">
                <a:solidFill>
                  <a:prstClr val="black"/>
                </a:solidFill>
                <a:latin typeface="Arial"/>
                <a:ea typeface="ＭＳ Ｐゴシック"/>
              </a:endParaRPr>
            </a:p>
          </p:txBody>
        </p:sp>
        <p:sp>
          <p:nvSpPr>
            <p:cNvPr id="12" name="角丸四角形 11"/>
            <p:cNvSpPr/>
            <p:nvPr/>
          </p:nvSpPr>
          <p:spPr>
            <a:xfrm>
              <a:off x="272234" y="4027476"/>
              <a:ext cx="619991" cy="3064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対象者</a:t>
              </a:r>
              <a:endParaRPr lang="ja-JP" altLang="en-US" sz="1200" dirty="0">
                <a:solidFill>
                  <a:prstClr val="black"/>
                </a:solidFill>
              </a:endParaRPr>
            </a:p>
          </p:txBody>
        </p:sp>
        <p:sp>
          <p:nvSpPr>
            <p:cNvPr id="13" name="角丸四角形 12"/>
            <p:cNvSpPr/>
            <p:nvPr/>
          </p:nvSpPr>
          <p:spPr>
            <a:xfrm>
              <a:off x="299042" y="4690606"/>
              <a:ext cx="1207535" cy="3064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spc="-150" dirty="0" smtClean="0">
                  <a:solidFill>
                    <a:prstClr val="black"/>
                  </a:solidFill>
                </a:rPr>
                <a:t>地域包括支援ｾﾝﾀｰ</a:t>
              </a:r>
              <a:endParaRPr lang="ja-JP" altLang="en-US" sz="1200" spc="-150" dirty="0">
                <a:solidFill>
                  <a:prstClr val="black"/>
                </a:solidFill>
              </a:endParaRPr>
            </a:p>
          </p:txBody>
        </p:sp>
        <p:sp>
          <p:nvSpPr>
            <p:cNvPr id="14" name="テキスト ボックス 13"/>
            <p:cNvSpPr txBox="1"/>
            <p:nvPr/>
          </p:nvSpPr>
          <p:spPr>
            <a:xfrm>
              <a:off x="344376" y="4367970"/>
              <a:ext cx="1123925" cy="276999"/>
            </a:xfrm>
            <a:prstGeom prst="rect">
              <a:avLst/>
            </a:prstGeom>
            <a:noFill/>
          </p:spPr>
          <p:txBody>
            <a:bodyPr wrap="none" rtlCol="0" anchor="ctr" anchorCtr="0">
              <a:spAutoFit/>
            </a:bodyPr>
            <a:lstStyle/>
            <a:p>
              <a:pPr fontAlgn="auto">
                <a:spcBef>
                  <a:spcPts val="0"/>
                </a:spcBef>
                <a:spcAft>
                  <a:spcPts val="0"/>
                </a:spcAft>
              </a:pPr>
              <a:r>
                <a:rPr lang="ja-JP" altLang="en-US" sz="1200" spc="-150" dirty="0" smtClean="0">
                  <a:solidFill>
                    <a:prstClr val="black"/>
                  </a:solidFill>
                  <a:latin typeface="Arial"/>
                  <a:ea typeface="ＭＳ Ｐゴシック"/>
                </a:rPr>
                <a:t>訪問（ニーズ把握）</a:t>
              </a:r>
              <a:endParaRPr lang="ja-JP" altLang="en-US" sz="1200" spc="-150" dirty="0">
                <a:solidFill>
                  <a:prstClr val="black"/>
                </a:solidFill>
                <a:latin typeface="Arial"/>
                <a:ea typeface="ＭＳ Ｐゴシック"/>
              </a:endParaRPr>
            </a:p>
          </p:txBody>
        </p:sp>
        <p:sp>
          <p:nvSpPr>
            <p:cNvPr id="15" name="フリーフォーム 14"/>
            <p:cNvSpPr/>
            <p:nvPr/>
          </p:nvSpPr>
          <p:spPr>
            <a:xfrm>
              <a:off x="286888" y="4373664"/>
              <a:ext cx="0" cy="291735"/>
            </a:xfrm>
            <a:custGeom>
              <a:avLst/>
              <a:gdLst>
                <a:gd name="connsiteX0" fmla="*/ 0 w 0"/>
                <a:gd name="connsiteY0" fmla="*/ 0 h 285007"/>
                <a:gd name="connsiteX1" fmla="*/ 0 w 0"/>
                <a:gd name="connsiteY1" fmla="*/ 285007 h 285007"/>
              </a:gdLst>
              <a:ahLst/>
              <a:cxnLst>
                <a:cxn ang="0">
                  <a:pos x="connsiteX0" y="connsiteY0"/>
                </a:cxn>
                <a:cxn ang="0">
                  <a:pos x="connsiteX1" y="connsiteY1"/>
                </a:cxn>
              </a:cxnLst>
              <a:rect l="l" t="t" r="r" b="b"/>
              <a:pathLst>
                <a:path h="285007">
                  <a:moveTo>
                    <a:pt x="0" y="0"/>
                  </a:moveTo>
                  <a:lnTo>
                    <a:pt x="0" y="285007"/>
                  </a:lnTo>
                </a:path>
              </a:pathLst>
            </a:custGeom>
            <a:noFill/>
            <a:ln w="127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16" name="右矢印 15"/>
            <p:cNvSpPr/>
            <p:nvPr/>
          </p:nvSpPr>
          <p:spPr>
            <a:xfrm>
              <a:off x="1496744" y="4764623"/>
              <a:ext cx="292223" cy="1929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17" name="フリーフォーム 16"/>
            <p:cNvSpPr/>
            <p:nvPr/>
          </p:nvSpPr>
          <p:spPr>
            <a:xfrm>
              <a:off x="3296581" y="4871720"/>
              <a:ext cx="120846" cy="137919"/>
            </a:xfrm>
            <a:custGeom>
              <a:avLst/>
              <a:gdLst>
                <a:gd name="connsiteX0" fmla="*/ 0 w 201881"/>
                <a:gd name="connsiteY0" fmla="*/ 0 h 154379"/>
                <a:gd name="connsiteX1" fmla="*/ 0 w 201881"/>
                <a:gd name="connsiteY1" fmla="*/ 154379 h 154379"/>
                <a:gd name="connsiteX2" fmla="*/ 201881 w 201881"/>
                <a:gd name="connsiteY2" fmla="*/ 154379 h 154379"/>
              </a:gdLst>
              <a:ahLst/>
              <a:cxnLst>
                <a:cxn ang="0">
                  <a:pos x="connsiteX0" y="connsiteY0"/>
                </a:cxn>
                <a:cxn ang="0">
                  <a:pos x="connsiteX1" y="connsiteY1"/>
                </a:cxn>
                <a:cxn ang="0">
                  <a:pos x="connsiteX2" y="connsiteY2"/>
                </a:cxn>
              </a:cxnLst>
              <a:rect l="l" t="t" r="r" b="b"/>
              <a:pathLst>
                <a:path w="201881" h="154379">
                  <a:moveTo>
                    <a:pt x="0" y="0"/>
                  </a:moveTo>
                  <a:lnTo>
                    <a:pt x="0" y="154379"/>
                  </a:lnTo>
                  <a:lnTo>
                    <a:pt x="201881" y="154379"/>
                  </a:ln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18" name="右矢印 17"/>
            <p:cNvSpPr/>
            <p:nvPr/>
          </p:nvSpPr>
          <p:spPr>
            <a:xfrm flipH="1" flipV="1">
              <a:off x="2920830" y="4902777"/>
              <a:ext cx="328150" cy="21372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19" name="右矢印 18"/>
            <p:cNvSpPr/>
            <p:nvPr/>
          </p:nvSpPr>
          <p:spPr>
            <a:xfrm>
              <a:off x="2930359" y="4690606"/>
              <a:ext cx="318621" cy="1981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25" name="下矢印 24"/>
            <p:cNvSpPr/>
            <p:nvPr/>
          </p:nvSpPr>
          <p:spPr>
            <a:xfrm rot="16200000">
              <a:off x="3927121" y="3923559"/>
              <a:ext cx="288032" cy="284223"/>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27" name="メモ 26"/>
            <p:cNvSpPr/>
            <p:nvPr/>
          </p:nvSpPr>
          <p:spPr>
            <a:xfrm>
              <a:off x="2123191" y="5293545"/>
              <a:ext cx="1220367" cy="498673"/>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目標到達確認</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・卒業の判断</a:t>
              </a:r>
              <a:endParaRPr lang="en-US" altLang="ja-JP" sz="1200" dirty="0" smtClean="0">
                <a:solidFill>
                  <a:prstClr val="black"/>
                </a:solidFill>
              </a:endParaRPr>
            </a:p>
          </p:txBody>
        </p:sp>
        <p:sp>
          <p:nvSpPr>
            <p:cNvPr id="30" name="メモ 29"/>
            <p:cNvSpPr/>
            <p:nvPr/>
          </p:nvSpPr>
          <p:spPr>
            <a:xfrm>
              <a:off x="4237574" y="3722981"/>
              <a:ext cx="1386824" cy="644989"/>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目標設定</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・達成可能な目標</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・段階づけ</a:t>
              </a:r>
              <a:endParaRPr lang="en-US" altLang="ja-JP" sz="1200" dirty="0" smtClean="0">
                <a:solidFill>
                  <a:prstClr val="black"/>
                </a:solidFill>
              </a:endParaRPr>
            </a:p>
          </p:txBody>
        </p:sp>
        <p:sp>
          <p:nvSpPr>
            <p:cNvPr id="31" name="メモ 30"/>
            <p:cNvSpPr/>
            <p:nvPr/>
          </p:nvSpPr>
          <p:spPr>
            <a:xfrm>
              <a:off x="5954429" y="3737472"/>
              <a:ext cx="1209859" cy="63049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支援方針</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・二次ｱｾｽﾒﾝﾄ</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・期間の見通し</a:t>
              </a:r>
              <a:endParaRPr lang="en-US" altLang="ja-JP" sz="1200" dirty="0" smtClean="0">
                <a:solidFill>
                  <a:prstClr val="black"/>
                </a:solidFill>
              </a:endParaRPr>
            </a:p>
          </p:txBody>
        </p:sp>
        <p:sp>
          <p:nvSpPr>
            <p:cNvPr id="32" name="メモ 31"/>
            <p:cNvSpPr/>
            <p:nvPr/>
          </p:nvSpPr>
          <p:spPr>
            <a:xfrm>
              <a:off x="3664051" y="5293545"/>
              <a:ext cx="1484013" cy="498673"/>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今後の見直し</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・疾患特有の注意点</a:t>
              </a:r>
              <a:endParaRPr lang="en-US" altLang="ja-JP" sz="1200" dirty="0" smtClean="0">
                <a:solidFill>
                  <a:prstClr val="black"/>
                </a:solidFill>
              </a:endParaRPr>
            </a:p>
          </p:txBody>
        </p:sp>
        <p:sp>
          <p:nvSpPr>
            <p:cNvPr id="24" name="メモ 23"/>
            <p:cNvSpPr/>
            <p:nvPr/>
          </p:nvSpPr>
          <p:spPr>
            <a:xfrm>
              <a:off x="2123191" y="3748197"/>
              <a:ext cx="1785131" cy="634948"/>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ニーズの絞り込み</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・要因、因果関係</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・改善可能性の見極め</a:t>
              </a:r>
              <a:endParaRPr lang="en-US" altLang="ja-JP" sz="1200" dirty="0" smtClean="0">
                <a:solidFill>
                  <a:prstClr val="black"/>
                </a:solidFill>
              </a:endParaRPr>
            </a:p>
          </p:txBody>
        </p:sp>
        <p:sp>
          <p:nvSpPr>
            <p:cNvPr id="35" name="フリーフォーム 34"/>
            <p:cNvSpPr/>
            <p:nvPr/>
          </p:nvSpPr>
          <p:spPr>
            <a:xfrm>
              <a:off x="1911927" y="4037610"/>
              <a:ext cx="249382" cy="581891"/>
            </a:xfrm>
            <a:custGeom>
              <a:avLst/>
              <a:gdLst>
                <a:gd name="connsiteX0" fmla="*/ 0 w 249382"/>
                <a:gd name="connsiteY0" fmla="*/ 581891 h 581891"/>
                <a:gd name="connsiteX1" fmla="*/ 0 w 249382"/>
                <a:gd name="connsiteY1" fmla="*/ 0 h 581891"/>
                <a:gd name="connsiteX2" fmla="*/ 249382 w 249382"/>
                <a:gd name="connsiteY2" fmla="*/ 0 h 581891"/>
              </a:gdLst>
              <a:ahLst/>
              <a:cxnLst>
                <a:cxn ang="0">
                  <a:pos x="connsiteX0" y="connsiteY0"/>
                </a:cxn>
                <a:cxn ang="0">
                  <a:pos x="connsiteX1" y="connsiteY1"/>
                </a:cxn>
                <a:cxn ang="0">
                  <a:pos x="connsiteX2" y="connsiteY2"/>
                </a:cxn>
              </a:cxnLst>
              <a:rect l="l" t="t" r="r" b="b"/>
              <a:pathLst>
                <a:path w="249382" h="581891">
                  <a:moveTo>
                    <a:pt x="0" y="581891"/>
                  </a:moveTo>
                  <a:lnTo>
                    <a:pt x="0" y="0"/>
                  </a:lnTo>
                  <a:lnTo>
                    <a:pt x="249382"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6" name="フリーフォーム 35"/>
            <p:cNvSpPr/>
            <p:nvPr/>
          </p:nvSpPr>
          <p:spPr>
            <a:xfrm>
              <a:off x="4514423" y="4013861"/>
              <a:ext cx="3038283" cy="694018"/>
            </a:xfrm>
            <a:custGeom>
              <a:avLst/>
              <a:gdLst>
                <a:gd name="connsiteX0" fmla="*/ 2517569 w 2909454"/>
                <a:gd name="connsiteY0" fmla="*/ 0 h 1021278"/>
                <a:gd name="connsiteX1" fmla="*/ 2683823 w 2909454"/>
                <a:gd name="connsiteY1" fmla="*/ 0 h 1021278"/>
                <a:gd name="connsiteX2" fmla="*/ 2802577 w 2909454"/>
                <a:gd name="connsiteY2" fmla="*/ 47501 h 1021278"/>
                <a:gd name="connsiteX3" fmla="*/ 2873829 w 2909454"/>
                <a:gd name="connsiteY3" fmla="*/ 178130 h 1021278"/>
                <a:gd name="connsiteX4" fmla="*/ 2909454 w 2909454"/>
                <a:gd name="connsiteY4" fmla="*/ 320634 h 1021278"/>
                <a:gd name="connsiteX5" fmla="*/ 2909454 w 2909454"/>
                <a:gd name="connsiteY5" fmla="*/ 819397 h 1021278"/>
                <a:gd name="connsiteX6" fmla="*/ 2885704 w 2909454"/>
                <a:gd name="connsiteY6" fmla="*/ 950026 h 1021278"/>
                <a:gd name="connsiteX7" fmla="*/ 2802577 w 2909454"/>
                <a:gd name="connsiteY7" fmla="*/ 1021278 h 1021278"/>
                <a:gd name="connsiteX8" fmla="*/ 2695699 w 2909454"/>
                <a:gd name="connsiteY8" fmla="*/ 1021278 h 1021278"/>
                <a:gd name="connsiteX9" fmla="*/ 0 w 2909454"/>
                <a:gd name="connsiteY9" fmla="*/ 1009402 h 10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9454" h="1021278">
                  <a:moveTo>
                    <a:pt x="2517569" y="0"/>
                  </a:moveTo>
                  <a:lnTo>
                    <a:pt x="2683823" y="0"/>
                  </a:lnTo>
                  <a:lnTo>
                    <a:pt x="2802577" y="47501"/>
                  </a:lnTo>
                  <a:lnTo>
                    <a:pt x="2873829" y="178130"/>
                  </a:lnTo>
                  <a:lnTo>
                    <a:pt x="2909454" y="320634"/>
                  </a:lnTo>
                  <a:lnTo>
                    <a:pt x="2909454" y="819397"/>
                  </a:lnTo>
                  <a:lnTo>
                    <a:pt x="2885704" y="950026"/>
                  </a:lnTo>
                  <a:lnTo>
                    <a:pt x="2802577" y="1021278"/>
                  </a:lnTo>
                  <a:lnTo>
                    <a:pt x="2695699" y="1021278"/>
                  </a:lnTo>
                  <a:lnTo>
                    <a:pt x="0" y="1009402"/>
                  </a:lnTo>
                </a:path>
              </a:pathLst>
            </a:custGeom>
            <a:noFill/>
            <a:ln w="76200">
              <a:solidFill>
                <a:schemeClr val="accent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7" name="フリーフォーム 36"/>
            <p:cNvSpPr/>
            <p:nvPr/>
          </p:nvSpPr>
          <p:spPr>
            <a:xfrm>
              <a:off x="1911927" y="5118265"/>
              <a:ext cx="211264" cy="350561"/>
            </a:xfrm>
            <a:custGeom>
              <a:avLst/>
              <a:gdLst>
                <a:gd name="connsiteX0" fmla="*/ 0 w 249382"/>
                <a:gd name="connsiteY0" fmla="*/ 0 h 570016"/>
                <a:gd name="connsiteX1" fmla="*/ 0 w 249382"/>
                <a:gd name="connsiteY1" fmla="*/ 570016 h 570016"/>
                <a:gd name="connsiteX2" fmla="*/ 249382 w 249382"/>
                <a:gd name="connsiteY2" fmla="*/ 570016 h 570016"/>
              </a:gdLst>
              <a:ahLst/>
              <a:cxnLst>
                <a:cxn ang="0">
                  <a:pos x="connsiteX0" y="connsiteY0"/>
                </a:cxn>
                <a:cxn ang="0">
                  <a:pos x="connsiteX1" y="connsiteY1"/>
                </a:cxn>
                <a:cxn ang="0">
                  <a:pos x="connsiteX2" y="connsiteY2"/>
                </a:cxn>
              </a:cxnLst>
              <a:rect l="l" t="t" r="r" b="b"/>
              <a:pathLst>
                <a:path w="249382" h="570016">
                  <a:moveTo>
                    <a:pt x="0" y="0"/>
                  </a:moveTo>
                  <a:lnTo>
                    <a:pt x="0" y="570016"/>
                  </a:lnTo>
                  <a:lnTo>
                    <a:pt x="249382" y="570016"/>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テキスト ボックス 37"/>
            <p:cNvSpPr txBox="1"/>
            <p:nvPr/>
          </p:nvSpPr>
          <p:spPr>
            <a:xfrm>
              <a:off x="1832613" y="5935621"/>
              <a:ext cx="739019" cy="276999"/>
            </a:xfrm>
            <a:prstGeom prst="rect">
              <a:avLst/>
            </a:prstGeom>
            <a:noFill/>
          </p:spPr>
          <p:txBody>
            <a:bodyPr wrap="none" rtlCol="0" anchor="ctr" anchorCtr="0">
              <a:spAutoFit/>
            </a:bodyPr>
            <a:lstStyle/>
            <a:p>
              <a:pPr fontAlgn="auto">
                <a:spcBef>
                  <a:spcPts val="0"/>
                </a:spcBef>
                <a:spcAft>
                  <a:spcPts val="0"/>
                </a:spcAft>
              </a:pPr>
              <a:r>
                <a:rPr lang="ja-JP" altLang="en-US" sz="1200" b="1" dirty="0" smtClean="0">
                  <a:solidFill>
                    <a:prstClr val="black"/>
                  </a:solidFill>
                  <a:latin typeface="Arial"/>
                  <a:ea typeface="ＭＳ Ｐゴシック"/>
                </a:rPr>
                <a:t>最終検討</a:t>
              </a:r>
              <a:endParaRPr lang="ja-JP" altLang="en-US" sz="1200" b="1" dirty="0">
                <a:solidFill>
                  <a:prstClr val="black"/>
                </a:solidFill>
                <a:latin typeface="Arial"/>
                <a:ea typeface="ＭＳ Ｐゴシック"/>
              </a:endParaRPr>
            </a:p>
          </p:txBody>
        </p:sp>
        <p:sp>
          <p:nvSpPr>
            <p:cNvPr id="39" name="下矢印 38"/>
            <p:cNvSpPr/>
            <p:nvPr/>
          </p:nvSpPr>
          <p:spPr>
            <a:xfrm rot="16200000">
              <a:off x="3355100" y="5420753"/>
              <a:ext cx="288032" cy="284223"/>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40" name="フリーフォーム 39"/>
            <p:cNvSpPr/>
            <p:nvPr/>
          </p:nvSpPr>
          <p:spPr>
            <a:xfrm>
              <a:off x="1642855" y="5022376"/>
              <a:ext cx="3721233" cy="1201003"/>
            </a:xfrm>
            <a:custGeom>
              <a:avLst/>
              <a:gdLst>
                <a:gd name="connsiteX0" fmla="*/ 3016155 w 3766782"/>
                <a:gd name="connsiteY0" fmla="*/ 0 h 1201003"/>
                <a:gd name="connsiteX1" fmla="*/ 3589361 w 3766782"/>
                <a:gd name="connsiteY1" fmla="*/ 0 h 1201003"/>
                <a:gd name="connsiteX2" fmla="*/ 3684895 w 3766782"/>
                <a:gd name="connsiteY2" fmla="*/ 54591 h 1201003"/>
                <a:gd name="connsiteX3" fmla="*/ 3766782 w 3766782"/>
                <a:gd name="connsiteY3" fmla="*/ 177421 h 1201003"/>
                <a:gd name="connsiteX4" fmla="*/ 3753134 w 3766782"/>
                <a:gd name="connsiteY4" fmla="*/ 982639 h 1201003"/>
                <a:gd name="connsiteX5" fmla="*/ 3712191 w 3766782"/>
                <a:gd name="connsiteY5" fmla="*/ 1105469 h 1201003"/>
                <a:gd name="connsiteX6" fmla="*/ 3616656 w 3766782"/>
                <a:gd name="connsiteY6" fmla="*/ 1160060 h 1201003"/>
                <a:gd name="connsiteX7" fmla="*/ 3507474 w 3766782"/>
                <a:gd name="connsiteY7" fmla="*/ 1201003 h 1201003"/>
                <a:gd name="connsiteX8" fmla="*/ 109182 w 3766782"/>
                <a:gd name="connsiteY8" fmla="*/ 1187355 h 1201003"/>
                <a:gd name="connsiteX9" fmla="*/ 40943 w 3766782"/>
                <a:gd name="connsiteY9" fmla="*/ 1119117 h 1201003"/>
                <a:gd name="connsiteX10" fmla="*/ 0 w 3766782"/>
                <a:gd name="connsiteY10" fmla="*/ 941696 h 1201003"/>
                <a:gd name="connsiteX11" fmla="*/ 13647 w 3766782"/>
                <a:gd name="connsiteY11" fmla="*/ 791570 h 1201003"/>
                <a:gd name="connsiteX12" fmla="*/ 81886 w 3766782"/>
                <a:gd name="connsiteY12" fmla="*/ 709684 h 1201003"/>
                <a:gd name="connsiteX13" fmla="*/ 491319 w 3766782"/>
                <a:gd name="connsiteY13" fmla="*/ 709684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6782" h="1201003">
                  <a:moveTo>
                    <a:pt x="3016155" y="0"/>
                  </a:moveTo>
                  <a:lnTo>
                    <a:pt x="3589361" y="0"/>
                  </a:lnTo>
                  <a:lnTo>
                    <a:pt x="3684895" y="54591"/>
                  </a:lnTo>
                  <a:lnTo>
                    <a:pt x="3766782" y="177421"/>
                  </a:lnTo>
                  <a:lnTo>
                    <a:pt x="3753134" y="982639"/>
                  </a:lnTo>
                  <a:lnTo>
                    <a:pt x="3712191" y="1105469"/>
                  </a:lnTo>
                  <a:lnTo>
                    <a:pt x="3616656" y="1160060"/>
                  </a:lnTo>
                  <a:lnTo>
                    <a:pt x="3507474" y="1201003"/>
                  </a:lnTo>
                  <a:lnTo>
                    <a:pt x="109182" y="1187355"/>
                  </a:lnTo>
                  <a:lnTo>
                    <a:pt x="40943" y="1119117"/>
                  </a:lnTo>
                  <a:lnTo>
                    <a:pt x="0" y="941696"/>
                  </a:lnTo>
                  <a:lnTo>
                    <a:pt x="13647" y="791570"/>
                  </a:lnTo>
                  <a:lnTo>
                    <a:pt x="81886" y="709684"/>
                  </a:lnTo>
                  <a:lnTo>
                    <a:pt x="491319" y="709684"/>
                  </a:lnTo>
                </a:path>
              </a:pathLst>
            </a:custGeom>
            <a:noFill/>
            <a:ln w="63500">
              <a:solidFill>
                <a:schemeClr val="accent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42" name="角丸四角形 41"/>
          <p:cNvSpPr/>
          <p:nvPr/>
        </p:nvSpPr>
        <p:spPr>
          <a:xfrm>
            <a:off x="87427" y="3429000"/>
            <a:ext cx="9697410" cy="3312368"/>
          </a:xfrm>
          <a:prstGeom prst="roundRect">
            <a:avLst>
              <a:gd name="adj" fmla="val 8301"/>
            </a:avLst>
          </a:prstGeom>
          <a:noFill/>
        </p:spPr>
        <p:style>
          <a:lnRef idx="2">
            <a:schemeClr val="accent6"/>
          </a:lnRef>
          <a:fillRef idx="1">
            <a:schemeClr val="lt1"/>
          </a:fillRef>
          <a:effectRef idx="0">
            <a:schemeClr val="accent6"/>
          </a:effectRef>
          <a:fontRef idx="minor">
            <a:schemeClr val="dk1"/>
          </a:fontRef>
        </p:style>
        <p:txBody>
          <a:bodyPr lIns="0" tIns="0" rtlCol="0" anchor="t" anchorCtr="0"/>
          <a:lstStyle/>
          <a:p>
            <a:pPr fontAlgn="auto">
              <a:spcBef>
                <a:spcPts val="0"/>
              </a:spcBef>
              <a:spcAft>
                <a:spcPts val="0"/>
              </a:spcAft>
            </a:pPr>
            <a:r>
              <a:rPr lang="ja-JP" altLang="en-US" sz="1600" b="1" dirty="0" smtClean="0">
                <a:solidFill>
                  <a:prstClr val="black"/>
                </a:solidFill>
              </a:rPr>
              <a:t>ケースカンファレンスの実際</a:t>
            </a:r>
            <a:endParaRPr lang="en-US" altLang="ja-JP" sz="1600" b="1" dirty="0" smtClean="0">
              <a:solidFill>
                <a:prstClr val="black"/>
              </a:solidFill>
            </a:endParaRPr>
          </a:p>
          <a:p>
            <a:pPr fontAlgn="auto">
              <a:spcBef>
                <a:spcPts val="0"/>
              </a:spcBef>
              <a:spcAft>
                <a:spcPts val="0"/>
              </a:spcAft>
            </a:pPr>
            <a:endParaRPr lang="en-US" altLang="ja-JP" sz="1600" b="1" dirty="0">
              <a:solidFill>
                <a:prstClr val="black"/>
              </a:solidFill>
            </a:endParaRPr>
          </a:p>
          <a:p>
            <a:pPr fontAlgn="auto">
              <a:spcBef>
                <a:spcPts val="0"/>
              </a:spcBef>
              <a:spcAft>
                <a:spcPts val="0"/>
              </a:spcAft>
            </a:pPr>
            <a:endParaRPr lang="ja-JP" altLang="en-US" sz="1600" b="1" dirty="0">
              <a:solidFill>
                <a:prstClr val="black"/>
              </a:solidFill>
            </a:endParaRPr>
          </a:p>
        </p:txBody>
      </p:sp>
      <p:pic>
        <p:nvPicPr>
          <p:cNvPr id="34" name="Picture 2" descr="C:\Users\徳久 謙太郎\Desktop\厚労省報告関連\a (1280x9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3728" y="5216053"/>
            <a:ext cx="2027250" cy="1398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3" name="テキスト ボックス 136"/>
          <p:cNvSpPr txBox="1">
            <a:spLocks noChangeArrowheads="1"/>
          </p:cNvSpPr>
          <p:nvPr/>
        </p:nvSpPr>
        <p:spPr bwMode="auto">
          <a:xfrm>
            <a:off x="84597" y="652220"/>
            <a:ext cx="9711529" cy="923330"/>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pPr>
            <a:r>
              <a:rPr lang="ja-JP" altLang="en-US" dirty="0">
                <a:solidFill>
                  <a:prstClr val="black"/>
                </a:solidFill>
                <a:latin typeface="Arial"/>
                <a:ea typeface="ＭＳ Ｐゴシック"/>
              </a:rPr>
              <a:t>リハ</a:t>
            </a:r>
            <a:r>
              <a:rPr lang="ja-JP" altLang="en-US" dirty="0" smtClean="0">
                <a:solidFill>
                  <a:prstClr val="black"/>
                </a:solidFill>
                <a:latin typeface="Arial"/>
                <a:ea typeface="ＭＳ Ｐゴシック"/>
              </a:rPr>
              <a:t>職が、ケースカンファレンス</a:t>
            </a:r>
            <a:r>
              <a:rPr lang="ja-JP" altLang="en-US" dirty="0">
                <a:solidFill>
                  <a:prstClr val="black"/>
                </a:solidFill>
                <a:latin typeface="Arial"/>
                <a:ea typeface="ＭＳ Ｐゴシック"/>
              </a:rPr>
              <a:t>に参加することにより、疾患の特徴を</a:t>
            </a:r>
            <a:r>
              <a:rPr lang="ja-JP" altLang="en-US" dirty="0" smtClean="0">
                <a:solidFill>
                  <a:prstClr val="black"/>
                </a:solidFill>
                <a:latin typeface="Arial"/>
                <a:ea typeface="ＭＳ Ｐゴシック"/>
              </a:rPr>
              <a:t>踏まえた生活行為の</a:t>
            </a:r>
            <a:r>
              <a:rPr lang="ja-JP" altLang="en-US" dirty="0">
                <a:solidFill>
                  <a:prstClr val="black"/>
                </a:solidFill>
                <a:latin typeface="Arial"/>
                <a:ea typeface="ＭＳ Ｐゴシック"/>
              </a:rPr>
              <a:t>改善</a:t>
            </a:r>
            <a:r>
              <a:rPr lang="ja-JP" altLang="en-US" dirty="0" smtClean="0">
                <a:solidFill>
                  <a:prstClr val="black"/>
                </a:solidFill>
                <a:latin typeface="Arial"/>
                <a:ea typeface="ＭＳ Ｐゴシック"/>
              </a:rPr>
              <a:t>の見</a:t>
            </a:r>
            <a:endParaRPr lang="en-US" altLang="ja-JP" dirty="0" smtClean="0">
              <a:solidFill>
                <a:prstClr val="black"/>
              </a:solidFill>
              <a:latin typeface="Arial"/>
              <a:ea typeface="ＭＳ Ｐゴシック"/>
            </a:endParaRPr>
          </a:p>
          <a:p>
            <a:pPr fontAlgn="auto">
              <a:spcBef>
                <a:spcPts val="0"/>
              </a:spcBef>
              <a:spcAft>
                <a:spcPts val="0"/>
              </a:spcAft>
            </a:pPr>
            <a:r>
              <a:rPr lang="ja-JP" altLang="en-US" dirty="0" smtClean="0">
                <a:solidFill>
                  <a:prstClr val="black"/>
                </a:solidFill>
                <a:latin typeface="Arial"/>
                <a:ea typeface="ＭＳ Ｐゴシック"/>
              </a:rPr>
              <a:t>通し</a:t>
            </a:r>
            <a:r>
              <a:rPr lang="ja-JP" altLang="en-US" dirty="0">
                <a:solidFill>
                  <a:prstClr val="black"/>
                </a:solidFill>
                <a:latin typeface="Arial"/>
                <a:ea typeface="ＭＳ Ｐゴシック"/>
              </a:rPr>
              <a:t>を立てることが可能となり、要支援者等の有する能力を最大限に引き出すための方法</a:t>
            </a:r>
            <a:r>
              <a:rPr lang="ja-JP" altLang="en-US" dirty="0" smtClean="0">
                <a:solidFill>
                  <a:prstClr val="black"/>
                </a:solidFill>
                <a:latin typeface="Arial"/>
                <a:ea typeface="ＭＳ Ｐゴシック"/>
              </a:rPr>
              <a:t>を検討し</a:t>
            </a:r>
            <a:endParaRPr lang="en-US" altLang="ja-JP" dirty="0" smtClean="0">
              <a:solidFill>
                <a:prstClr val="black"/>
              </a:solidFill>
              <a:latin typeface="Arial"/>
              <a:ea typeface="ＭＳ Ｐゴシック"/>
            </a:endParaRPr>
          </a:p>
          <a:p>
            <a:pPr fontAlgn="auto">
              <a:spcBef>
                <a:spcPts val="0"/>
              </a:spcBef>
              <a:spcAft>
                <a:spcPts val="0"/>
              </a:spcAft>
            </a:pPr>
            <a:r>
              <a:rPr lang="ja-JP" altLang="en-US" dirty="0" smtClean="0">
                <a:solidFill>
                  <a:prstClr val="black"/>
                </a:solidFill>
                <a:latin typeface="Arial"/>
                <a:ea typeface="ＭＳ Ｐゴシック"/>
              </a:rPr>
              <a:t>やすく</a:t>
            </a:r>
            <a:r>
              <a:rPr lang="ja-JP" altLang="en-US" dirty="0">
                <a:solidFill>
                  <a:prstClr val="black"/>
                </a:solidFill>
                <a:latin typeface="Arial"/>
                <a:ea typeface="ＭＳ Ｐゴシック"/>
              </a:rPr>
              <a:t>なる。</a:t>
            </a:r>
          </a:p>
        </p:txBody>
      </p:sp>
      <p:sp>
        <p:nvSpPr>
          <p:cNvPr id="41" name="正方形/長方形 40"/>
          <p:cNvSpPr/>
          <p:nvPr/>
        </p:nvSpPr>
        <p:spPr>
          <a:xfrm rot="5400000">
            <a:off x="-144016" y="180010"/>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98390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17331" y="0"/>
            <a:ext cx="9930933" cy="432000"/>
          </a:xfrm>
          <a:noFill/>
        </p:spPr>
        <p:txBody>
          <a:bodyPr wrap="none" anchor="ctr" anchorCtr="0">
            <a:normAutofit lnSpcReduction="10000"/>
          </a:bodyPr>
          <a:lstStyle/>
          <a:p>
            <a:pPr marL="0" indent="0" algn="ctr">
              <a:buNone/>
            </a:pPr>
            <a:r>
              <a:rPr kumimoji="1" lang="ja-JP" altLang="en-US" sz="2400" b="1" dirty="0" smtClean="0">
                <a:latin typeface="HG丸ｺﾞｼｯｸM-PRO" panose="020F0600000000000000" pitchFamily="50" charset="-128"/>
                <a:ea typeface="HG丸ｺﾞｼｯｸM-PRO" panose="020F0600000000000000" pitchFamily="50" charset="-128"/>
              </a:rPr>
              <a:t>予防モデル事業を通じてみえてきたリハ職の役割</a:t>
            </a:r>
            <a:r>
              <a:rPr lang="ja-JP" altLang="en-US" sz="2400" b="1" dirty="0" smtClean="0">
                <a:latin typeface="HG丸ｺﾞｼｯｸM-PRO" panose="020F0600000000000000" pitchFamily="50" charset="-128"/>
                <a:ea typeface="HG丸ｺﾞｼｯｸM-PRO" panose="020F0600000000000000" pitchFamily="50" charset="-128"/>
              </a:rPr>
              <a:t>②</a:t>
            </a:r>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000" b="1" dirty="0" smtClean="0">
                <a:latin typeface="HG丸ｺﾞｼｯｸM-PRO" panose="020F0600000000000000" pitchFamily="50" charset="-128"/>
                <a:ea typeface="HG丸ｺﾞｼｯｸM-PRO" panose="020F0600000000000000" pitchFamily="50" charset="-128"/>
              </a:rPr>
              <a:t>～通所事業～</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83058" y="1496220"/>
            <a:ext cx="9784831" cy="1615827"/>
          </a:xfrm>
          <a:prstGeom prst="rect">
            <a:avLst/>
          </a:prstGeom>
          <a:noFill/>
        </p:spPr>
        <p:txBody>
          <a:bodyPr wrap="square" rtlCol="0">
            <a:spAutoFit/>
          </a:bodyPr>
          <a:lstStyle/>
          <a:p>
            <a:pPr fontAlgn="auto">
              <a:spcBef>
                <a:spcPts val="0"/>
              </a:spcBef>
              <a:spcAft>
                <a:spcPts val="600"/>
              </a:spcAft>
            </a:pPr>
            <a:r>
              <a:rPr lang="ja-JP" altLang="en-US" sz="1600" b="1" dirty="0" smtClean="0">
                <a:solidFill>
                  <a:prstClr val="black"/>
                </a:solidFill>
                <a:latin typeface="Arial"/>
                <a:ea typeface="ＭＳ Ｐゴシック"/>
                <a:cs typeface="Arial" pitchFamily="34" charset="0"/>
              </a:rPr>
              <a:t>通所事業の概要</a:t>
            </a:r>
            <a:endParaRPr lang="en-US" altLang="ja-JP" sz="1600" b="1" dirty="0" smtClean="0">
              <a:solidFill>
                <a:prstClr val="black"/>
              </a:solidFill>
              <a:latin typeface="Arial"/>
              <a:ea typeface="ＭＳ Ｐゴシック"/>
              <a:cs typeface="Arial" pitchFamily="34" charset="0"/>
            </a:endParaRPr>
          </a:p>
          <a:p>
            <a:pPr marL="285750" indent="-285750" fontAlgn="auto">
              <a:spcBef>
                <a:spcPts val="0"/>
              </a:spcBef>
              <a:spcAft>
                <a:spcPts val="0"/>
              </a:spcAft>
              <a:buFont typeface="Wingdings" pitchFamily="2" charset="2"/>
              <a:buChar char="n"/>
            </a:pPr>
            <a:r>
              <a:rPr lang="ja-JP" altLang="en-US" sz="1400" b="1" dirty="0" smtClean="0">
                <a:solidFill>
                  <a:prstClr val="black"/>
                </a:solidFill>
                <a:latin typeface="Arial"/>
                <a:ea typeface="ＭＳ Ｐゴシック"/>
                <a:cs typeface="Arial" pitchFamily="34" charset="0"/>
              </a:rPr>
              <a:t>リハ職の役割　：機能評価、疾患固有の症状（疼痛・変形等）に配慮した運動プログラムの提示（</a:t>
            </a:r>
            <a:r>
              <a:rPr lang="en-US" altLang="ja-JP" sz="1400" b="1" dirty="0" smtClean="0">
                <a:solidFill>
                  <a:prstClr val="black"/>
                </a:solidFill>
                <a:latin typeface="Arial"/>
                <a:ea typeface="ＭＳ Ｐゴシック"/>
                <a:cs typeface="Arial" pitchFamily="34" charset="0"/>
              </a:rPr>
              <a:t>PT</a:t>
            </a:r>
            <a:r>
              <a:rPr lang="ja-JP" altLang="en-US" sz="1400" b="1" dirty="0" smtClean="0">
                <a:solidFill>
                  <a:prstClr val="black"/>
                </a:solidFill>
                <a:latin typeface="Arial"/>
                <a:ea typeface="ＭＳ Ｐゴシック"/>
                <a:cs typeface="Arial" pitchFamily="34" charset="0"/>
              </a:rPr>
              <a:t>）、興味・関心を引き出す</a:t>
            </a:r>
            <a:endParaRPr lang="en-US" altLang="ja-JP" sz="1400" b="1" dirty="0" smtClean="0">
              <a:solidFill>
                <a:prstClr val="black"/>
              </a:solidFill>
              <a:latin typeface="Arial"/>
              <a:ea typeface="ＭＳ Ｐゴシック"/>
              <a:cs typeface="Arial" pitchFamily="34" charset="0"/>
            </a:endParaRPr>
          </a:p>
          <a:p>
            <a:pPr fontAlgn="auto">
              <a:spcBef>
                <a:spcPts val="0"/>
              </a:spcBef>
              <a:spcAft>
                <a:spcPts val="0"/>
              </a:spcAft>
            </a:pP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活動種目の選定と導入（</a:t>
            </a:r>
            <a:r>
              <a:rPr lang="en-US" altLang="ja-JP" sz="1400" b="1" dirty="0" smtClean="0">
                <a:solidFill>
                  <a:prstClr val="black"/>
                </a:solidFill>
                <a:latin typeface="Arial"/>
                <a:ea typeface="ＭＳ Ｐゴシック"/>
                <a:cs typeface="Arial" pitchFamily="34" charset="0"/>
              </a:rPr>
              <a:t>OT</a:t>
            </a:r>
            <a:r>
              <a:rPr lang="ja-JP" altLang="en-US" sz="1400" b="1" dirty="0" smtClean="0">
                <a:solidFill>
                  <a:prstClr val="black"/>
                </a:solidFill>
                <a:latin typeface="Arial"/>
                <a:ea typeface="ＭＳ Ｐゴシック"/>
                <a:cs typeface="Arial" pitchFamily="34" charset="0"/>
              </a:rPr>
              <a:t>）、運動指導員・介護職員・ボランティア等へのプログラム実施上の助言、訪問で</a:t>
            </a:r>
            <a:endParaRPr lang="en-US" altLang="ja-JP" sz="1400" b="1" dirty="0" smtClean="0">
              <a:solidFill>
                <a:prstClr val="black"/>
              </a:solidFill>
              <a:latin typeface="Arial"/>
              <a:ea typeface="ＭＳ Ｐゴシック"/>
              <a:cs typeface="Arial" pitchFamily="34" charset="0"/>
            </a:endParaRPr>
          </a:p>
          <a:p>
            <a:pPr fontAlgn="auto">
              <a:spcBef>
                <a:spcPts val="0"/>
              </a:spcBef>
              <a:spcAft>
                <a:spcPts val="0"/>
              </a:spcAft>
            </a:pP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明らかになった動作上の課題について個別指導</a:t>
            </a:r>
            <a:endParaRPr lang="en-US" altLang="ja-JP" sz="1400" b="1" dirty="0" smtClean="0">
              <a:solidFill>
                <a:prstClr val="black"/>
              </a:solidFill>
              <a:latin typeface="Arial"/>
              <a:ea typeface="ＭＳ Ｐゴシック"/>
              <a:cs typeface="Arial" pitchFamily="34" charset="0"/>
            </a:endParaRPr>
          </a:p>
          <a:p>
            <a:pPr marL="285750" indent="-285750" fontAlgn="auto">
              <a:spcBef>
                <a:spcPts val="0"/>
              </a:spcBef>
              <a:spcAft>
                <a:spcPts val="0"/>
              </a:spcAft>
              <a:buFont typeface="Wingdings" pitchFamily="2" charset="2"/>
              <a:buChar char="n"/>
            </a:pPr>
            <a:r>
              <a:rPr lang="ja-JP" altLang="en-US" sz="1400" b="1" spc="700" dirty="0" smtClean="0">
                <a:solidFill>
                  <a:prstClr val="black"/>
                </a:solidFill>
                <a:latin typeface="Arial"/>
                <a:ea typeface="ＭＳ Ｐゴシック"/>
                <a:cs typeface="Arial" pitchFamily="34" charset="0"/>
              </a:rPr>
              <a:t>職種構成</a:t>
            </a:r>
            <a:r>
              <a:rPr lang="ja-JP" altLang="en-US" sz="1400" b="1" dirty="0" smtClean="0">
                <a:solidFill>
                  <a:prstClr val="black"/>
                </a:solidFill>
                <a:latin typeface="Arial"/>
                <a:ea typeface="ＭＳ Ｐゴシック"/>
                <a:cs typeface="Arial" pitchFamily="34" charset="0"/>
              </a:rPr>
              <a:t>：通所スタッフ（介護職員・運動指導員等）　</a:t>
            </a:r>
            <a:r>
              <a:rPr lang="en-US" altLang="ja-JP" sz="1400" b="1" dirty="0" smtClean="0">
                <a:solidFill>
                  <a:prstClr val="black"/>
                </a:solidFill>
                <a:latin typeface="Arial"/>
                <a:ea typeface="ＭＳ Ｐゴシック"/>
                <a:cs typeface="Arial" pitchFamily="34" charset="0"/>
              </a:rPr>
              <a:t>&amp;</a:t>
            </a:r>
            <a:r>
              <a:rPr lang="ja-JP" altLang="en-US" sz="1400" b="1" dirty="0" smtClean="0">
                <a:solidFill>
                  <a:prstClr val="black"/>
                </a:solidFill>
                <a:latin typeface="Arial"/>
                <a:ea typeface="ＭＳ Ｐゴシック"/>
                <a:cs typeface="Arial" pitchFamily="34" charset="0"/>
              </a:rPr>
              <a:t>　</a:t>
            </a:r>
            <a:r>
              <a:rPr lang="ja-JP" altLang="en-US" sz="1400" b="1" dirty="0">
                <a:solidFill>
                  <a:prstClr val="black"/>
                </a:solidFill>
                <a:latin typeface="Arial"/>
                <a:ea typeface="ＭＳ Ｐゴシック"/>
                <a:cs typeface="Arial" pitchFamily="34" charset="0"/>
              </a:rPr>
              <a:t>理学</a:t>
            </a:r>
            <a:r>
              <a:rPr lang="ja-JP" altLang="en-US" sz="1400" b="1" dirty="0" smtClean="0">
                <a:solidFill>
                  <a:prstClr val="black"/>
                </a:solidFill>
                <a:latin typeface="Arial"/>
                <a:ea typeface="ＭＳ Ｐゴシック"/>
                <a:cs typeface="Arial" pitchFamily="34" charset="0"/>
              </a:rPr>
              <a:t>療法士　（作業</a:t>
            </a:r>
            <a:r>
              <a:rPr lang="ja-JP" altLang="en-US" sz="1400" b="1" dirty="0">
                <a:solidFill>
                  <a:prstClr val="black"/>
                </a:solidFill>
                <a:latin typeface="Arial"/>
                <a:ea typeface="ＭＳ Ｐゴシック"/>
                <a:cs typeface="Arial" pitchFamily="34" charset="0"/>
              </a:rPr>
              <a:t>療法士</a:t>
            </a:r>
            <a:r>
              <a:rPr lang="en-US" altLang="ja-JP"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a:t>
            </a:r>
            <a:r>
              <a:rPr lang="en-US" altLang="ja-JP" sz="1400" b="1" dirty="0" smtClean="0">
                <a:solidFill>
                  <a:prstClr val="black"/>
                </a:solidFill>
                <a:latin typeface="Arial"/>
                <a:ea typeface="ＭＳ Ｐゴシック"/>
                <a:cs typeface="Arial" pitchFamily="34" charset="0"/>
              </a:rPr>
              <a:t> </a:t>
            </a:r>
          </a:p>
          <a:p>
            <a:pPr fontAlgn="auto">
              <a:spcBef>
                <a:spcPts val="0"/>
              </a:spcBef>
              <a:spcAft>
                <a:spcPts val="0"/>
              </a:spcAft>
            </a:pPr>
            <a:endParaRPr lang="en-US" altLang="ja-JP" sz="800" b="1" dirty="0" smtClean="0">
              <a:solidFill>
                <a:prstClr val="black"/>
              </a:solidFill>
              <a:latin typeface="Arial"/>
              <a:ea typeface="ＭＳ Ｐゴシック"/>
              <a:cs typeface="Arial" pitchFamily="34" charset="0"/>
            </a:endParaRPr>
          </a:p>
          <a:p>
            <a:pPr marL="285750" indent="-285750" fontAlgn="auto">
              <a:spcBef>
                <a:spcPts val="0"/>
              </a:spcBef>
              <a:spcAft>
                <a:spcPts val="600"/>
              </a:spcAft>
              <a:buFont typeface="Wingdings" pitchFamily="2" charset="2"/>
              <a:buChar char="n"/>
            </a:pPr>
            <a:r>
              <a:rPr lang="ja-JP" altLang="en-US" sz="1400" b="1" spc="300" dirty="0" smtClean="0">
                <a:solidFill>
                  <a:prstClr val="black"/>
                </a:solidFill>
                <a:latin typeface="Arial"/>
                <a:ea typeface="ＭＳ Ｐゴシック"/>
                <a:cs typeface="Arial" pitchFamily="34" charset="0"/>
              </a:rPr>
              <a:t>対応の頻度</a:t>
            </a:r>
            <a:r>
              <a:rPr lang="ja-JP" altLang="en-US" sz="1400" b="1" dirty="0" smtClean="0">
                <a:solidFill>
                  <a:prstClr val="black"/>
                </a:solidFill>
                <a:latin typeface="Arial"/>
                <a:ea typeface="ＭＳ Ｐゴシック"/>
                <a:cs typeface="Arial" pitchFamily="34" charset="0"/>
              </a:rPr>
              <a:t>：　１クール３か月（週２回</a:t>
            </a:r>
            <a:r>
              <a:rPr lang="en-US" altLang="ja-JP" sz="1400" b="1" dirty="0" smtClean="0">
                <a:solidFill>
                  <a:prstClr val="black"/>
                </a:solidFill>
                <a:latin typeface="Arial"/>
                <a:ea typeface="ＭＳ Ｐゴシック"/>
                <a:cs typeface="Arial" pitchFamily="34" charset="0"/>
              </a:rPr>
              <a:t>×</a:t>
            </a:r>
            <a:r>
              <a:rPr lang="ja-JP" altLang="en-US" sz="1400" b="1" dirty="0" smtClean="0">
                <a:solidFill>
                  <a:prstClr val="black"/>
                </a:solidFill>
                <a:latin typeface="Arial"/>
                <a:ea typeface="ＭＳ Ｐゴシック"/>
                <a:cs typeface="Arial" pitchFamily="34" charset="0"/>
              </a:rPr>
              <a:t>１２週）の場合　⇒　利用者１人につき３回程度の評価（初回・中間・最終）</a:t>
            </a: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a:t>
            </a:r>
            <a:endParaRPr lang="en-US" altLang="ja-JP" sz="1400" b="1" dirty="0" smtClean="0">
              <a:solidFill>
                <a:prstClr val="black"/>
              </a:solidFill>
              <a:latin typeface="Arial"/>
              <a:ea typeface="ＭＳ Ｐゴシック"/>
              <a:cs typeface="Arial" pitchFamily="34" charset="0"/>
            </a:endParaRPr>
          </a:p>
        </p:txBody>
      </p:sp>
      <p:sp>
        <p:nvSpPr>
          <p:cNvPr id="42" name="正方形/長方形 41"/>
          <p:cNvSpPr/>
          <p:nvPr/>
        </p:nvSpPr>
        <p:spPr>
          <a:xfrm>
            <a:off x="215145" y="3416777"/>
            <a:ext cx="1218603" cy="338554"/>
          </a:xfrm>
          <a:prstGeom prst="rect">
            <a:avLst/>
          </a:prstGeom>
        </p:spPr>
        <p:txBody>
          <a:bodyPr wrap="none">
            <a:spAutoFit/>
          </a:bodyPr>
          <a:lstStyle/>
          <a:p>
            <a:pPr fontAlgn="auto">
              <a:spcBef>
                <a:spcPts val="0"/>
              </a:spcBef>
              <a:spcAft>
                <a:spcPts val="600"/>
              </a:spcAft>
            </a:pPr>
            <a:r>
              <a:rPr lang="ja-JP" altLang="en-US" sz="1600" b="1" dirty="0" smtClean="0">
                <a:solidFill>
                  <a:prstClr val="black"/>
                </a:solidFill>
                <a:latin typeface="Arial"/>
                <a:ea typeface="ＭＳ Ｐゴシック"/>
                <a:cs typeface="Arial" pitchFamily="34" charset="0"/>
              </a:rPr>
              <a:t>通所の実際</a:t>
            </a:r>
            <a:endParaRPr lang="en-US" altLang="ja-JP" sz="1600" b="1" dirty="0">
              <a:solidFill>
                <a:prstClr val="black"/>
              </a:solidFill>
              <a:latin typeface="Arial"/>
              <a:ea typeface="ＭＳ Ｐゴシック"/>
              <a:cs typeface="Arial" pitchFamily="34" charset="0"/>
            </a:endParaRPr>
          </a:p>
        </p:txBody>
      </p:sp>
      <p:sp>
        <p:nvSpPr>
          <p:cNvPr id="84" name="角丸四角形 83"/>
          <p:cNvSpPr/>
          <p:nvPr/>
        </p:nvSpPr>
        <p:spPr>
          <a:xfrm>
            <a:off x="136777" y="3416777"/>
            <a:ext cx="9656038" cy="3372954"/>
          </a:xfrm>
          <a:prstGeom prst="roundRect">
            <a:avLst>
              <a:gd name="adj" fmla="val 4867"/>
            </a:avLst>
          </a:prstGeom>
          <a:noFill/>
        </p:spPr>
        <p:style>
          <a:lnRef idx="2">
            <a:schemeClr val="accent6"/>
          </a:lnRef>
          <a:fillRef idx="1">
            <a:schemeClr val="lt1"/>
          </a:fillRef>
          <a:effectRef idx="0">
            <a:schemeClr val="accent6"/>
          </a:effectRef>
          <a:fontRef idx="minor">
            <a:schemeClr val="dk1"/>
          </a:fontRef>
        </p:style>
        <p:txBody>
          <a:bodyPr lIns="0" tIns="0" rtlCol="0" anchor="t" anchorCtr="0"/>
          <a:lstStyle/>
          <a:p>
            <a:pPr fontAlgn="auto">
              <a:spcBef>
                <a:spcPts val="0"/>
              </a:spcBef>
              <a:spcAft>
                <a:spcPts val="0"/>
              </a:spcAft>
            </a:pPr>
            <a:endParaRPr lang="en-US" altLang="ja-JP" sz="1600" b="1" dirty="0">
              <a:solidFill>
                <a:prstClr val="black"/>
              </a:solidFill>
            </a:endParaRPr>
          </a:p>
          <a:p>
            <a:pPr fontAlgn="auto">
              <a:spcBef>
                <a:spcPts val="0"/>
              </a:spcBef>
              <a:spcAft>
                <a:spcPts val="0"/>
              </a:spcAft>
            </a:pPr>
            <a:endParaRPr lang="ja-JP" altLang="en-US" sz="1600" b="1" dirty="0">
              <a:solidFill>
                <a:prstClr val="black"/>
              </a:solidFill>
            </a:endParaRPr>
          </a:p>
        </p:txBody>
      </p:sp>
      <p:grpSp>
        <p:nvGrpSpPr>
          <p:cNvPr id="9" name="グループ化 8"/>
          <p:cNvGrpSpPr/>
          <p:nvPr/>
        </p:nvGrpSpPr>
        <p:grpSpPr>
          <a:xfrm>
            <a:off x="285220" y="3416777"/>
            <a:ext cx="9299309" cy="3295536"/>
            <a:chOff x="314910" y="2857446"/>
            <a:chExt cx="8588106" cy="3295536"/>
          </a:xfrm>
        </p:grpSpPr>
        <p:sp>
          <p:nvSpPr>
            <p:cNvPr id="71" name="下矢印 70"/>
            <p:cNvSpPr/>
            <p:nvPr/>
          </p:nvSpPr>
          <p:spPr>
            <a:xfrm rot="16200000" flipH="1">
              <a:off x="5180187" y="3723465"/>
              <a:ext cx="306468" cy="29402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44" name="角丸四角形 43"/>
            <p:cNvSpPr/>
            <p:nvPr/>
          </p:nvSpPr>
          <p:spPr>
            <a:xfrm>
              <a:off x="3587861" y="5330779"/>
              <a:ext cx="760460" cy="306467"/>
            </a:xfrm>
            <a:prstGeom prst="roundRect">
              <a:avLst/>
            </a:prstGeom>
            <a:noFill/>
            <a:ln w="12700" cmpd="sng">
              <a:solidFill>
                <a:schemeClr val="accent5"/>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訪問事業</a:t>
              </a:r>
              <a:endParaRPr lang="ja-JP" altLang="en-US" sz="1200" dirty="0">
                <a:solidFill>
                  <a:prstClr val="black"/>
                </a:solidFill>
                <a:latin typeface="HG丸ｺﾞｼｯｸM-PRO" pitchFamily="50" charset="-128"/>
                <a:ea typeface="HG丸ｺﾞｼｯｸM-PRO" pitchFamily="50" charset="-128"/>
              </a:endParaRPr>
            </a:p>
          </p:txBody>
        </p:sp>
        <p:sp>
          <p:nvSpPr>
            <p:cNvPr id="47" name="角丸四角形 46"/>
            <p:cNvSpPr/>
            <p:nvPr/>
          </p:nvSpPr>
          <p:spPr>
            <a:xfrm>
              <a:off x="1863753" y="5008586"/>
              <a:ext cx="1062841" cy="510778"/>
            </a:xfrm>
            <a:prstGeom prst="roundRect">
              <a:avLst/>
            </a:prstGeom>
            <a:noFill/>
            <a:ln w="9525">
              <a:solidFill>
                <a:schemeClr val="accent1"/>
              </a:solidFill>
            </a:ln>
          </p:spPr>
          <p:style>
            <a:lnRef idx="2">
              <a:schemeClr val="accent6"/>
            </a:lnRef>
            <a:fillRef idx="1">
              <a:schemeClr val="lt1"/>
            </a:fillRef>
            <a:effectRef idx="0">
              <a:schemeClr val="accent6"/>
            </a:effectRef>
            <a:fontRef idx="minor">
              <a:schemeClr val="dk1"/>
            </a:fontRef>
          </p:style>
          <p:txBody>
            <a:bodyPr wrap="none" rtlCol="0" anchor="t" anchorCtr="0">
              <a:spAutoFit/>
            </a:bodyPr>
            <a:lstStyle/>
            <a:p>
              <a:pPr algn="ctr" fontAlgn="auto">
                <a:spcBef>
                  <a:spcPts val="0"/>
                </a:spcBef>
                <a:spcAft>
                  <a:spcPts val="0"/>
                </a:spcAft>
              </a:pPr>
              <a:r>
                <a:rPr lang="ja-JP" altLang="en-US" sz="1200" dirty="0" smtClean="0">
                  <a:solidFill>
                    <a:prstClr val="black"/>
                  </a:solidFill>
                </a:rPr>
                <a:t>ｹｰｽｶﾝﾌｧﾚﾝｽ</a:t>
              </a:r>
              <a:endParaRPr lang="en-US" altLang="ja-JP" sz="1200" dirty="0" smtClean="0">
                <a:solidFill>
                  <a:prstClr val="black"/>
                </a:solidFill>
              </a:endParaRPr>
            </a:p>
            <a:p>
              <a:pPr algn="ctr" fontAlgn="auto">
                <a:spcBef>
                  <a:spcPts val="0"/>
                </a:spcBef>
                <a:spcAft>
                  <a:spcPts val="0"/>
                </a:spcAft>
              </a:pPr>
              <a:r>
                <a:rPr lang="ja-JP" altLang="en-US" sz="1200" dirty="0" smtClean="0">
                  <a:solidFill>
                    <a:prstClr val="black"/>
                  </a:solidFill>
                </a:rPr>
                <a:t>（多職種共同）</a:t>
              </a:r>
              <a:endParaRPr lang="ja-JP" altLang="en-US" sz="1200" dirty="0">
                <a:solidFill>
                  <a:prstClr val="black"/>
                </a:solidFill>
              </a:endParaRPr>
            </a:p>
          </p:txBody>
        </p:sp>
        <p:sp>
          <p:nvSpPr>
            <p:cNvPr id="48" name="角丸四角形 47"/>
            <p:cNvSpPr/>
            <p:nvPr/>
          </p:nvSpPr>
          <p:spPr>
            <a:xfrm>
              <a:off x="3416837" y="4906596"/>
              <a:ext cx="760460" cy="306467"/>
            </a:xfrm>
            <a:prstGeom prst="roundRect">
              <a:avLst/>
            </a:prstGeom>
            <a:solidFill>
              <a:schemeClr val="accent6">
                <a:lumMod val="20000"/>
                <a:lumOff val="80000"/>
              </a:schemeClr>
            </a:solidFill>
            <a:ln w="44450" cmpd="sng">
              <a:solidFill>
                <a:srgbClr val="FF0000"/>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b="1" dirty="0" smtClean="0">
                  <a:solidFill>
                    <a:prstClr val="black"/>
                  </a:solidFill>
                </a:rPr>
                <a:t>通所事業</a:t>
              </a:r>
              <a:endParaRPr lang="ja-JP" altLang="en-US" sz="1200" b="1" dirty="0">
                <a:solidFill>
                  <a:prstClr val="black"/>
                </a:solidFill>
              </a:endParaRPr>
            </a:p>
          </p:txBody>
        </p:sp>
        <p:sp>
          <p:nvSpPr>
            <p:cNvPr id="49" name="テキスト ボックス 48"/>
            <p:cNvSpPr txBox="1"/>
            <p:nvPr/>
          </p:nvSpPr>
          <p:spPr>
            <a:xfrm>
              <a:off x="1522929" y="5506651"/>
              <a:ext cx="1118003" cy="646331"/>
            </a:xfrm>
            <a:prstGeom prst="rect">
              <a:avLst/>
            </a:prstGeom>
            <a:noFill/>
          </p:spPr>
          <p:txBody>
            <a:bodyPr wrap="none" rtlCol="0" anchor="ctr" anchorCtr="0">
              <a:spAutoFit/>
            </a:bodyPr>
            <a:lstStyle/>
            <a:p>
              <a:pPr fontAlgn="auto">
                <a:spcBef>
                  <a:spcPts val="0"/>
                </a:spcBef>
                <a:spcAft>
                  <a:spcPts val="0"/>
                </a:spcAft>
              </a:pPr>
              <a:r>
                <a:rPr lang="ja-JP" altLang="en-US" sz="1200" dirty="0" smtClean="0">
                  <a:solidFill>
                    <a:prstClr val="black"/>
                  </a:solidFill>
                  <a:latin typeface="Arial"/>
                  <a:ea typeface="ＭＳ Ｐゴシック"/>
                </a:rPr>
                <a:t>最終検討</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a:solidFill>
                    <a:prstClr val="black"/>
                  </a:solidFill>
                  <a:latin typeface="Arial"/>
                  <a:ea typeface="ＭＳ Ｐゴシック"/>
                </a:rPr>
                <a:t>　</a:t>
              </a:r>
              <a:r>
                <a:rPr lang="ja-JP" altLang="en-US" sz="1200" dirty="0" smtClean="0">
                  <a:solidFill>
                    <a:prstClr val="black"/>
                  </a:solidFill>
                  <a:latin typeface="Arial"/>
                  <a:ea typeface="ＭＳ Ｐゴシック"/>
                </a:rPr>
                <a:t>目標到達確認</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a:solidFill>
                    <a:prstClr val="black"/>
                  </a:solidFill>
                  <a:latin typeface="Arial"/>
                  <a:ea typeface="ＭＳ Ｐゴシック"/>
                </a:rPr>
                <a:t>　</a:t>
              </a:r>
              <a:r>
                <a:rPr lang="ja-JP" altLang="en-US" sz="1200" dirty="0" smtClean="0">
                  <a:solidFill>
                    <a:prstClr val="black"/>
                  </a:solidFill>
                  <a:latin typeface="Arial"/>
                  <a:ea typeface="ＭＳ Ｐゴシック"/>
                </a:rPr>
                <a:t>今後の見通し</a:t>
              </a:r>
              <a:endParaRPr lang="ja-JP" altLang="en-US" sz="1200" dirty="0">
                <a:solidFill>
                  <a:prstClr val="black"/>
                </a:solidFill>
                <a:latin typeface="Arial"/>
                <a:ea typeface="ＭＳ Ｐゴシック"/>
              </a:endParaRPr>
            </a:p>
          </p:txBody>
        </p:sp>
        <p:sp>
          <p:nvSpPr>
            <p:cNvPr id="50" name="テキスト ボックス 49"/>
            <p:cNvSpPr txBox="1"/>
            <p:nvPr/>
          </p:nvSpPr>
          <p:spPr>
            <a:xfrm>
              <a:off x="1554788" y="4173683"/>
              <a:ext cx="1343025" cy="830997"/>
            </a:xfrm>
            <a:prstGeom prst="rect">
              <a:avLst/>
            </a:prstGeom>
            <a:noFill/>
          </p:spPr>
          <p:txBody>
            <a:bodyPr wrap="none" rtlCol="0" anchor="ctr" anchorCtr="0">
              <a:spAutoFit/>
            </a:bodyPr>
            <a:lstStyle/>
            <a:p>
              <a:pPr fontAlgn="auto">
                <a:spcBef>
                  <a:spcPts val="0"/>
                </a:spcBef>
                <a:spcAft>
                  <a:spcPts val="0"/>
                </a:spcAft>
              </a:pPr>
              <a:r>
                <a:rPr lang="ja-JP" altLang="en-US" sz="1200" dirty="0" smtClean="0">
                  <a:solidFill>
                    <a:prstClr val="black"/>
                  </a:solidFill>
                  <a:latin typeface="Arial"/>
                  <a:ea typeface="ＭＳ Ｐゴシック"/>
                </a:rPr>
                <a:t>初回検討</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ニーズの絞り込み</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目標設定</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支援方針</a:t>
              </a:r>
              <a:endParaRPr lang="ja-JP" altLang="en-US" sz="1200" dirty="0">
                <a:solidFill>
                  <a:prstClr val="black"/>
                </a:solidFill>
                <a:latin typeface="Arial"/>
                <a:ea typeface="ＭＳ Ｐゴシック"/>
              </a:endParaRPr>
            </a:p>
          </p:txBody>
        </p:sp>
        <p:sp>
          <p:nvSpPr>
            <p:cNvPr id="51" name="角丸四角形 50"/>
            <p:cNvSpPr/>
            <p:nvPr/>
          </p:nvSpPr>
          <p:spPr>
            <a:xfrm>
              <a:off x="314910" y="4357525"/>
              <a:ext cx="619991" cy="3064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対象者</a:t>
              </a:r>
              <a:endParaRPr lang="ja-JP" altLang="en-US" sz="1200" dirty="0">
                <a:solidFill>
                  <a:prstClr val="black"/>
                </a:solidFill>
              </a:endParaRPr>
            </a:p>
          </p:txBody>
        </p:sp>
        <p:sp>
          <p:nvSpPr>
            <p:cNvPr id="52" name="角丸四角形 51"/>
            <p:cNvSpPr/>
            <p:nvPr/>
          </p:nvSpPr>
          <p:spPr>
            <a:xfrm>
              <a:off x="341718" y="5020655"/>
              <a:ext cx="1207535" cy="3064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spc="-150" dirty="0" smtClean="0">
                  <a:solidFill>
                    <a:prstClr val="black"/>
                  </a:solidFill>
                </a:rPr>
                <a:t>地域包括支援ｾﾝﾀｰ</a:t>
              </a:r>
              <a:endParaRPr lang="ja-JP" altLang="en-US" sz="1200" spc="-150" dirty="0">
                <a:solidFill>
                  <a:prstClr val="black"/>
                </a:solidFill>
              </a:endParaRPr>
            </a:p>
          </p:txBody>
        </p:sp>
        <p:sp>
          <p:nvSpPr>
            <p:cNvPr id="53" name="テキスト ボックス 52"/>
            <p:cNvSpPr txBox="1"/>
            <p:nvPr/>
          </p:nvSpPr>
          <p:spPr>
            <a:xfrm>
              <a:off x="387052" y="4698019"/>
              <a:ext cx="1123925" cy="276999"/>
            </a:xfrm>
            <a:prstGeom prst="rect">
              <a:avLst/>
            </a:prstGeom>
            <a:noFill/>
          </p:spPr>
          <p:txBody>
            <a:bodyPr wrap="none" rtlCol="0" anchor="ctr" anchorCtr="0">
              <a:spAutoFit/>
            </a:bodyPr>
            <a:lstStyle/>
            <a:p>
              <a:pPr fontAlgn="auto">
                <a:spcBef>
                  <a:spcPts val="0"/>
                </a:spcBef>
                <a:spcAft>
                  <a:spcPts val="0"/>
                </a:spcAft>
              </a:pPr>
              <a:r>
                <a:rPr lang="ja-JP" altLang="en-US" sz="1200" spc="-150" dirty="0" smtClean="0">
                  <a:solidFill>
                    <a:prstClr val="black"/>
                  </a:solidFill>
                  <a:latin typeface="Arial"/>
                  <a:ea typeface="ＭＳ Ｐゴシック"/>
                </a:rPr>
                <a:t>訪問（ニーズ把握）</a:t>
              </a:r>
              <a:endParaRPr lang="ja-JP" altLang="en-US" sz="1200" spc="-150" dirty="0">
                <a:solidFill>
                  <a:prstClr val="black"/>
                </a:solidFill>
                <a:latin typeface="Arial"/>
                <a:ea typeface="ＭＳ Ｐゴシック"/>
              </a:endParaRPr>
            </a:p>
          </p:txBody>
        </p:sp>
        <p:sp>
          <p:nvSpPr>
            <p:cNvPr id="54" name="フリーフォーム 53"/>
            <p:cNvSpPr/>
            <p:nvPr/>
          </p:nvSpPr>
          <p:spPr>
            <a:xfrm>
              <a:off x="329564" y="4703713"/>
              <a:ext cx="0" cy="291735"/>
            </a:xfrm>
            <a:custGeom>
              <a:avLst/>
              <a:gdLst>
                <a:gd name="connsiteX0" fmla="*/ 0 w 0"/>
                <a:gd name="connsiteY0" fmla="*/ 0 h 285007"/>
                <a:gd name="connsiteX1" fmla="*/ 0 w 0"/>
                <a:gd name="connsiteY1" fmla="*/ 285007 h 285007"/>
              </a:gdLst>
              <a:ahLst/>
              <a:cxnLst>
                <a:cxn ang="0">
                  <a:pos x="connsiteX0" y="connsiteY0"/>
                </a:cxn>
                <a:cxn ang="0">
                  <a:pos x="connsiteX1" y="connsiteY1"/>
                </a:cxn>
              </a:cxnLst>
              <a:rect l="l" t="t" r="r" b="b"/>
              <a:pathLst>
                <a:path h="285007">
                  <a:moveTo>
                    <a:pt x="0" y="0"/>
                  </a:moveTo>
                  <a:lnTo>
                    <a:pt x="0" y="285007"/>
                  </a:lnTo>
                </a:path>
              </a:pathLst>
            </a:custGeom>
            <a:noFill/>
            <a:ln w="127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5" name="右矢印 54"/>
            <p:cNvSpPr/>
            <p:nvPr/>
          </p:nvSpPr>
          <p:spPr>
            <a:xfrm>
              <a:off x="1539420" y="5094672"/>
              <a:ext cx="292223" cy="1929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6" name="フリーフォーム 55"/>
            <p:cNvSpPr/>
            <p:nvPr/>
          </p:nvSpPr>
          <p:spPr>
            <a:xfrm>
              <a:off x="3408097" y="5212107"/>
              <a:ext cx="138197" cy="241756"/>
            </a:xfrm>
            <a:custGeom>
              <a:avLst/>
              <a:gdLst>
                <a:gd name="connsiteX0" fmla="*/ 0 w 201881"/>
                <a:gd name="connsiteY0" fmla="*/ 0 h 154379"/>
                <a:gd name="connsiteX1" fmla="*/ 0 w 201881"/>
                <a:gd name="connsiteY1" fmla="*/ 154379 h 154379"/>
                <a:gd name="connsiteX2" fmla="*/ 201881 w 201881"/>
                <a:gd name="connsiteY2" fmla="*/ 154379 h 154379"/>
              </a:gdLst>
              <a:ahLst/>
              <a:cxnLst>
                <a:cxn ang="0">
                  <a:pos x="connsiteX0" y="connsiteY0"/>
                </a:cxn>
                <a:cxn ang="0">
                  <a:pos x="connsiteX1" y="connsiteY1"/>
                </a:cxn>
                <a:cxn ang="0">
                  <a:pos x="connsiteX2" y="connsiteY2"/>
                </a:cxn>
              </a:cxnLst>
              <a:rect l="l" t="t" r="r" b="b"/>
              <a:pathLst>
                <a:path w="201881" h="154379">
                  <a:moveTo>
                    <a:pt x="0" y="0"/>
                  </a:moveTo>
                  <a:lnTo>
                    <a:pt x="0" y="154379"/>
                  </a:lnTo>
                  <a:lnTo>
                    <a:pt x="201881" y="154379"/>
                  </a:ln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7" name="右矢印 56"/>
            <p:cNvSpPr/>
            <p:nvPr/>
          </p:nvSpPr>
          <p:spPr>
            <a:xfrm flipH="1" flipV="1">
              <a:off x="3004341" y="5330776"/>
              <a:ext cx="278131" cy="18858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62" name="右矢印 61"/>
            <p:cNvSpPr/>
            <p:nvPr/>
          </p:nvSpPr>
          <p:spPr>
            <a:xfrm>
              <a:off x="2991369" y="5030933"/>
              <a:ext cx="318621" cy="1981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63" name="左大かっこ 62"/>
            <p:cNvSpPr/>
            <p:nvPr/>
          </p:nvSpPr>
          <p:spPr>
            <a:xfrm>
              <a:off x="1651068" y="4518373"/>
              <a:ext cx="45719" cy="34121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4" name="左大かっこ 63"/>
            <p:cNvSpPr/>
            <p:nvPr/>
          </p:nvSpPr>
          <p:spPr>
            <a:xfrm flipH="1">
              <a:off x="2924886" y="4476722"/>
              <a:ext cx="45719" cy="35484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6" name="左大かっこ 65"/>
            <p:cNvSpPr/>
            <p:nvPr/>
          </p:nvSpPr>
          <p:spPr>
            <a:xfrm>
              <a:off x="1616954" y="5805403"/>
              <a:ext cx="68578" cy="242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7" name="左大かっこ 66"/>
            <p:cNvSpPr/>
            <p:nvPr/>
          </p:nvSpPr>
          <p:spPr>
            <a:xfrm flipH="1">
              <a:off x="2672340" y="5802387"/>
              <a:ext cx="68573" cy="242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70" name="メモ 69"/>
            <p:cNvSpPr/>
            <p:nvPr/>
          </p:nvSpPr>
          <p:spPr>
            <a:xfrm>
              <a:off x="3674240" y="3316393"/>
              <a:ext cx="1512167" cy="1041132"/>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初回評価</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体力測定</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疾患固有の症状</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リスク管理</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運動メニュー</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endParaRPr lang="en-US" altLang="ja-JP" sz="1200" dirty="0" smtClean="0">
                <a:solidFill>
                  <a:prstClr val="black"/>
                </a:solidFill>
              </a:endParaRPr>
            </a:p>
            <a:p>
              <a:pPr fontAlgn="auto">
                <a:spcBef>
                  <a:spcPts val="0"/>
                </a:spcBef>
                <a:spcAft>
                  <a:spcPts val="0"/>
                </a:spcAft>
              </a:pPr>
              <a:endParaRPr lang="en-US" altLang="ja-JP" sz="1200" dirty="0" smtClean="0">
                <a:solidFill>
                  <a:prstClr val="black"/>
                </a:solidFill>
              </a:endParaRPr>
            </a:p>
          </p:txBody>
        </p:sp>
        <p:sp>
          <p:nvSpPr>
            <p:cNvPr id="72" name="下矢印 71"/>
            <p:cNvSpPr/>
            <p:nvPr/>
          </p:nvSpPr>
          <p:spPr>
            <a:xfrm rot="10800000">
              <a:off x="7930608" y="3072107"/>
              <a:ext cx="288032" cy="274541"/>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74" name="メモ 73"/>
            <p:cNvSpPr/>
            <p:nvPr/>
          </p:nvSpPr>
          <p:spPr>
            <a:xfrm>
              <a:off x="5512360" y="3316393"/>
              <a:ext cx="1439847" cy="1041132"/>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中間評価</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状態変化に応じてメニュー・運動量の見直し</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endParaRPr lang="en-US" altLang="ja-JP" sz="1200" dirty="0" smtClean="0">
                <a:solidFill>
                  <a:prstClr val="black"/>
                </a:solidFill>
              </a:endParaRPr>
            </a:p>
          </p:txBody>
        </p:sp>
        <p:sp>
          <p:nvSpPr>
            <p:cNvPr id="85" name="テキスト ボックス 84"/>
            <p:cNvSpPr txBox="1"/>
            <p:nvPr/>
          </p:nvSpPr>
          <p:spPr>
            <a:xfrm>
              <a:off x="5047061" y="5022976"/>
              <a:ext cx="1783397" cy="430887"/>
            </a:xfrm>
            <a:prstGeom prst="rect">
              <a:avLst/>
            </a:prstGeom>
            <a:solidFill>
              <a:schemeClr val="bg1"/>
            </a:solidFill>
          </p:spPr>
          <p:txBody>
            <a:bodyPr wrap="square" rtlCol="0" anchor="ctr" anchorCtr="0">
              <a:spAutoFit/>
            </a:bodyPr>
            <a:lstStyle/>
            <a:p>
              <a:pPr fontAlgn="auto">
                <a:spcBef>
                  <a:spcPts val="0"/>
                </a:spcBef>
                <a:spcAft>
                  <a:spcPts val="0"/>
                </a:spcAft>
              </a:pPr>
              <a:r>
                <a:rPr lang="ja-JP" altLang="en-US" sz="1100" dirty="0" smtClean="0">
                  <a:solidFill>
                    <a:prstClr val="black"/>
                  </a:solidFill>
                  <a:latin typeface="Arial"/>
                  <a:ea typeface="ＭＳ Ｐゴシック"/>
                </a:rPr>
                <a:t>訪問で明らかになった動作上の課題は、通所で練習</a:t>
              </a:r>
              <a:endParaRPr lang="ja-JP" altLang="en-US" sz="1100" dirty="0">
                <a:solidFill>
                  <a:prstClr val="black"/>
                </a:solidFill>
                <a:latin typeface="Arial"/>
                <a:ea typeface="ＭＳ Ｐゴシック"/>
              </a:endParaRPr>
            </a:p>
          </p:txBody>
        </p:sp>
        <p:sp>
          <p:nvSpPr>
            <p:cNvPr id="39" name="下矢印 38"/>
            <p:cNvSpPr/>
            <p:nvPr/>
          </p:nvSpPr>
          <p:spPr>
            <a:xfrm rot="16200000" flipH="1">
              <a:off x="6945986" y="3720203"/>
              <a:ext cx="306468" cy="29402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40" name="メモ 39"/>
            <p:cNvSpPr/>
            <p:nvPr/>
          </p:nvSpPr>
          <p:spPr>
            <a:xfrm>
              <a:off x="7246233" y="3346649"/>
              <a:ext cx="1656783" cy="1041132"/>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fontAlgn="auto">
                <a:spcBef>
                  <a:spcPts val="0"/>
                </a:spcBef>
                <a:spcAft>
                  <a:spcPts val="0"/>
                </a:spcAft>
              </a:pPr>
              <a:r>
                <a:rPr lang="ja-JP" altLang="en-US" sz="1200" dirty="0" smtClean="0">
                  <a:solidFill>
                    <a:prstClr val="black"/>
                  </a:solidFill>
                </a:rPr>
                <a:t>最終評価</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体力測定</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r>
                <a:rPr lang="ja-JP" altLang="en-US" sz="1200" dirty="0" smtClean="0">
                  <a:solidFill>
                    <a:prstClr val="black"/>
                  </a:solidFill>
                </a:rPr>
                <a:t>改善結果のフィードバックと自己管理の動機付け</a:t>
              </a:r>
              <a:endParaRPr lang="en-US" altLang="ja-JP" sz="1200" dirty="0" smtClean="0">
                <a:solidFill>
                  <a:prstClr val="black"/>
                </a:solidFill>
              </a:endParaRPr>
            </a:p>
            <a:p>
              <a:pPr marL="171450" indent="-171450" fontAlgn="auto">
                <a:spcBef>
                  <a:spcPts val="0"/>
                </a:spcBef>
                <a:spcAft>
                  <a:spcPts val="0"/>
                </a:spcAft>
                <a:buFont typeface="Arial" pitchFamily="34" charset="0"/>
                <a:buChar char="•"/>
              </a:pPr>
              <a:endParaRPr lang="en-US" altLang="ja-JP" sz="1200" dirty="0" smtClean="0">
                <a:solidFill>
                  <a:prstClr val="black"/>
                </a:solidFill>
              </a:endParaRPr>
            </a:p>
          </p:txBody>
        </p:sp>
        <p:sp>
          <p:nvSpPr>
            <p:cNvPr id="5" name="フリーフォーム 4"/>
            <p:cNvSpPr/>
            <p:nvPr/>
          </p:nvSpPr>
          <p:spPr>
            <a:xfrm>
              <a:off x="4315416" y="5070451"/>
              <a:ext cx="628650" cy="436200"/>
            </a:xfrm>
            <a:custGeom>
              <a:avLst/>
              <a:gdLst>
                <a:gd name="connsiteX0" fmla="*/ 152400 w 628650"/>
                <a:gd name="connsiteY0" fmla="*/ 514350 h 514350"/>
                <a:gd name="connsiteX1" fmla="*/ 523875 w 628650"/>
                <a:gd name="connsiteY1" fmla="*/ 514350 h 514350"/>
                <a:gd name="connsiteX2" fmla="*/ 600075 w 628650"/>
                <a:gd name="connsiteY2" fmla="*/ 447675 h 514350"/>
                <a:gd name="connsiteX3" fmla="*/ 628650 w 628650"/>
                <a:gd name="connsiteY3" fmla="*/ 342900 h 514350"/>
                <a:gd name="connsiteX4" fmla="*/ 628650 w 628650"/>
                <a:gd name="connsiteY4" fmla="*/ 85725 h 514350"/>
                <a:gd name="connsiteX5" fmla="*/ 590550 w 628650"/>
                <a:gd name="connsiteY5" fmla="*/ 19050 h 514350"/>
                <a:gd name="connsiteX6" fmla="*/ 504825 w 628650"/>
                <a:gd name="connsiteY6" fmla="*/ 0 h 514350"/>
                <a:gd name="connsiteX7" fmla="*/ 0 w 628650"/>
                <a:gd name="connsiteY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514350">
                  <a:moveTo>
                    <a:pt x="152400" y="514350"/>
                  </a:moveTo>
                  <a:lnTo>
                    <a:pt x="523875" y="514350"/>
                  </a:lnTo>
                  <a:lnTo>
                    <a:pt x="600075" y="447675"/>
                  </a:lnTo>
                  <a:lnTo>
                    <a:pt x="628650" y="342900"/>
                  </a:lnTo>
                  <a:lnTo>
                    <a:pt x="628650" y="85725"/>
                  </a:lnTo>
                  <a:lnTo>
                    <a:pt x="590550" y="19050"/>
                  </a:lnTo>
                  <a:lnTo>
                    <a:pt x="504825" y="0"/>
                  </a:lnTo>
                  <a:lnTo>
                    <a:pt x="0" y="0"/>
                  </a:lnTo>
                </a:path>
              </a:pathLst>
            </a:custGeom>
            <a:noFill/>
            <a:ln w="79375">
              <a:solidFill>
                <a:schemeClr val="accent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フリーフォーム 6"/>
            <p:cNvSpPr/>
            <p:nvPr/>
          </p:nvSpPr>
          <p:spPr>
            <a:xfrm>
              <a:off x="3482750" y="3827318"/>
              <a:ext cx="191490" cy="1022262"/>
            </a:xfrm>
            <a:custGeom>
              <a:avLst/>
              <a:gdLst>
                <a:gd name="connsiteX0" fmla="*/ 0 w 285750"/>
                <a:gd name="connsiteY0" fmla="*/ 657225 h 657225"/>
                <a:gd name="connsiteX1" fmla="*/ 0 w 285750"/>
                <a:gd name="connsiteY1" fmla="*/ 0 h 657225"/>
                <a:gd name="connsiteX2" fmla="*/ 285750 w 285750"/>
                <a:gd name="connsiteY2" fmla="*/ 9525 h 657225"/>
              </a:gdLst>
              <a:ahLst/>
              <a:cxnLst>
                <a:cxn ang="0">
                  <a:pos x="connsiteX0" y="connsiteY0"/>
                </a:cxn>
                <a:cxn ang="0">
                  <a:pos x="connsiteX1" y="connsiteY1"/>
                </a:cxn>
                <a:cxn ang="0">
                  <a:pos x="connsiteX2" y="connsiteY2"/>
                </a:cxn>
              </a:cxnLst>
              <a:rect l="l" t="t" r="r" b="b"/>
              <a:pathLst>
                <a:path w="285750" h="657225">
                  <a:moveTo>
                    <a:pt x="0" y="657225"/>
                  </a:moveTo>
                  <a:lnTo>
                    <a:pt x="0" y="0"/>
                  </a:lnTo>
                  <a:lnTo>
                    <a:pt x="285750" y="952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3" name="テキスト ボックス 42"/>
            <p:cNvSpPr txBox="1"/>
            <p:nvPr/>
          </p:nvSpPr>
          <p:spPr>
            <a:xfrm>
              <a:off x="4360977" y="2857446"/>
              <a:ext cx="4303838" cy="261610"/>
            </a:xfrm>
            <a:prstGeom prst="rect">
              <a:avLst/>
            </a:prstGeom>
            <a:noFill/>
          </p:spPr>
          <p:txBody>
            <a:bodyPr wrap="none" rtlCol="0" anchor="ctr" anchorCtr="0">
              <a:spAutoFit/>
            </a:bodyPr>
            <a:lstStyle/>
            <a:p>
              <a:pPr fontAlgn="auto">
                <a:spcBef>
                  <a:spcPts val="0"/>
                </a:spcBef>
                <a:spcAft>
                  <a:spcPts val="0"/>
                </a:spcAft>
              </a:pPr>
              <a:r>
                <a:rPr lang="ja-JP" altLang="en-US" sz="1100" dirty="0" smtClean="0">
                  <a:solidFill>
                    <a:prstClr val="black"/>
                  </a:solidFill>
                  <a:latin typeface="Arial"/>
                  <a:ea typeface="ＭＳ Ｐゴシック"/>
                </a:rPr>
                <a:t>通所終了後も、定期的な運動を習慣づける。（ウォーキング、体操の集い等）</a:t>
              </a:r>
              <a:endParaRPr lang="ja-JP" altLang="en-US" sz="1100" dirty="0">
                <a:solidFill>
                  <a:prstClr val="black"/>
                </a:solidFill>
                <a:latin typeface="Arial"/>
                <a:ea typeface="ＭＳ Ｐゴシック"/>
              </a:endParaRPr>
            </a:p>
          </p:txBody>
        </p:sp>
        <p:sp>
          <p:nvSpPr>
            <p:cNvPr id="45" name="テキスト ボックス 44"/>
            <p:cNvSpPr txBox="1"/>
            <p:nvPr/>
          </p:nvSpPr>
          <p:spPr>
            <a:xfrm>
              <a:off x="3403022" y="4405699"/>
              <a:ext cx="3427437" cy="446276"/>
            </a:xfrm>
            <a:prstGeom prst="rect">
              <a:avLst/>
            </a:prstGeom>
            <a:noFill/>
          </p:spPr>
          <p:txBody>
            <a:bodyPr wrap="none" rtlCol="0" anchor="ctr" anchorCtr="0">
              <a:spAutoFit/>
            </a:bodyPr>
            <a:lstStyle/>
            <a:p>
              <a:pPr fontAlgn="auto">
                <a:spcBef>
                  <a:spcPts val="0"/>
                </a:spcBef>
                <a:spcAft>
                  <a:spcPts val="0"/>
                </a:spcAft>
              </a:pPr>
              <a:r>
                <a:rPr lang="ja-JP" altLang="en-US" sz="1200" b="1" dirty="0" smtClean="0">
                  <a:solidFill>
                    <a:prstClr val="black"/>
                  </a:solidFill>
                  <a:latin typeface="HG丸ｺﾞｼｯｸM-PRO" pitchFamily="50" charset="-128"/>
                  <a:ea typeface="HG丸ｺﾞｼｯｸM-PRO" pitchFamily="50" charset="-128"/>
                </a:rPr>
                <a:t>集団プログラムが中心</a:t>
              </a:r>
              <a:endParaRPr lang="en-US" altLang="ja-JP" sz="1200" b="1"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100" b="1" dirty="0" smtClean="0">
                  <a:solidFill>
                    <a:prstClr val="black"/>
                  </a:solidFill>
                  <a:latin typeface="HG丸ｺﾞｼｯｸM-PRO" pitchFamily="50" charset="-128"/>
                  <a:ea typeface="HG丸ｺﾞｼｯｸM-PRO" pitchFamily="50" charset="-128"/>
                </a:rPr>
                <a:t>（自主活動への円滑な移行を念頭に置いた仲間づくり）</a:t>
              </a:r>
              <a:endParaRPr lang="ja-JP" altLang="en-US" sz="1100" b="1" dirty="0">
                <a:solidFill>
                  <a:prstClr val="black"/>
                </a:solidFill>
                <a:latin typeface="HG丸ｺﾞｼｯｸM-PRO" pitchFamily="50" charset="-128"/>
                <a:ea typeface="HG丸ｺﾞｼｯｸM-PRO" pitchFamily="50" charset="-128"/>
              </a:endParaRPr>
            </a:p>
          </p:txBody>
        </p:sp>
      </p:grpSp>
      <p:pic>
        <p:nvPicPr>
          <p:cNvPr id="58" name="Picture 4" descr="C:\Users\徳久 謙太郎\Desktop\厚労省報告関連\093 (2) (1280x8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9320" y="5358832"/>
            <a:ext cx="2079825" cy="12800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5560203" y="6235587"/>
            <a:ext cx="1963533" cy="476726"/>
          </a:xfrm>
          <a:prstGeom prst="wedgeRoundRectCallout">
            <a:avLst>
              <a:gd name="adj1" fmla="val 68552"/>
              <a:gd name="adj2" fmla="val -58195"/>
              <a:gd name="adj3" fmla="val 16667"/>
            </a:avLst>
          </a:prstGeom>
          <a:ln w="9525">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fontAlgn="auto">
              <a:spcBef>
                <a:spcPts val="0"/>
              </a:spcBef>
              <a:spcAft>
                <a:spcPts val="0"/>
              </a:spcAft>
            </a:pPr>
            <a:r>
              <a:rPr lang="en-US" altLang="ja-JP" sz="1100" dirty="0" smtClean="0">
                <a:solidFill>
                  <a:prstClr val="black"/>
                </a:solidFill>
              </a:rPr>
              <a:t>OB</a:t>
            </a:r>
            <a:r>
              <a:rPr lang="ja-JP" altLang="en-US" sz="1100" dirty="0" smtClean="0">
                <a:solidFill>
                  <a:prstClr val="black"/>
                </a:solidFill>
              </a:rPr>
              <a:t>（通所終了者）が記録係の</a:t>
            </a:r>
            <a:r>
              <a:rPr lang="ja-JP" altLang="en-US" sz="1100" spc="-150" dirty="0" smtClean="0">
                <a:solidFill>
                  <a:prstClr val="black"/>
                </a:solidFill>
              </a:rPr>
              <a:t>ボランティア</a:t>
            </a:r>
            <a:endParaRPr lang="ja-JP" altLang="en-US" sz="1100" spc="-150" dirty="0">
              <a:solidFill>
                <a:prstClr val="black"/>
              </a:solidFill>
            </a:endParaRPr>
          </a:p>
        </p:txBody>
      </p:sp>
      <p:sp>
        <p:nvSpPr>
          <p:cNvPr id="38" name="テキスト ボックス 37"/>
          <p:cNvSpPr txBox="1"/>
          <p:nvPr/>
        </p:nvSpPr>
        <p:spPr>
          <a:xfrm>
            <a:off x="507261" y="3078962"/>
            <a:ext cx="7435049" cy="307777"/>
          </a:xfrm>
          <a:prstGeom prst="rect">
            <a:avLst/>
          </a:prstGeom>
          <a:noFill/>
        </p:spPr>
        <p:txBody>
          <a:bodyPr wrap="none" rtlCol="0" anchor="ctr" anchorCtr="0">
            <a:spAutoFit/>
          </a:bodyPr>
          <a:lstStyle/>
          <a:p>
            <a:pPr fontAlgn="auto">
              <a:spcBef>
                <a:spcPts val="0"/>
              </a:spcBef>
              <a:spcAft>
                <a:spcPts val="0"/>
              </a:spcAft>
            </a:pPr>
            <a:r>
              <a:rPr lang="en-US" altLang="ja-JP" sz="1400" dirty="0" smtClean="0">
                <a:solidFill>
                  <a:prstClr val="black"/>
                </a:solidFill>
                <a:latin typeface="Arial"/>
                <a:ea typeface="ＭＳ Ｐゴシック"/>
              </a:rPr>
              <a:t>※</a:t>
            </a:r>
            <a:r>
              <a:rPr lang="ja-JP" altLang="en-US" sz="1400" dirty="0" smtClean="0">
                <a:solidFill>
                  <a:prstClr val="black"/>
                </a:solidFill>
                <a:latin typeface="Arial"/>
                <a:ea typeface="ＭＳ Ｐゴシック"/>
              </a:rPr>
              <a:t>利用者の状態に応じて、かかりつけ医に遵守事項を確認（心疾患等による運動負荷の制限等）</a:t>
            </a:r>
            <a:endParaRPr lang="ja-JP" altLang="en-US" sz="1400" dirty="0">
              <a:solidFill>
                <a:prstClr val="black"/>
              </a:solidFill>
              <a:latin typeface="Arial"/>
              <a:ea typeface="ＭＳ Ｐゴシック"/>
            </a:endParaRPr>
          </a:p>
        </p:txBody>
      </p:sp>
      <p:sp>
        <p:nvSpPr>
          <p:cNvPr id="41" name="テキスト ボックス 136"/>
          <p:cNvSpPr txBox="1">
            <a:spLocks noChangeArrowheads="1"/>
          </p:cNvSpPr>
          <p:nvPr/>
        </p:nvSpPr>
        <p:spPr bwMode="auto">
          <a:xfrm>
            <a:off x="84597" y="580215"/>
            <a:ext cx="9711529" cy="1200329"/>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360363" indent="-360363" fontAlgn="auto">
              <a:spcBef>
                <a:spcPts val="0"/>
              </a:spcBef>
              <a:spcAft>
                <a:spcPts val="0"/>
              </a:spcAft>
            </a:pPr>
            <a:r>
              <a:rPr lang="ja-JP" altLang="en-US" spc="-150" dirty="0" smtClean="0">
                <a:solidFill>
                  <a:prstClr val="black"/>
                </a:solidFill>
                <a:latin typeface="Arial"/>
                <a:ea typeface="ＭＳ Ｐゴシック"/>
              </a:rPr>
              <a:t>○　リハ</a:t>
            </a:r>
            <a:r>
              <a:rPr lang="ja-JP" altLang="en-US" spc="-150" dirty="0">
                <a:solidFill>
                  <a:prstClr val="black"/>
                </a:solidFill>
                <a:latin typeface="Arial"/>
                <a:ea typeface="ＭＳ Ｐゴシック"/>
              </a:rPr>
              <a:t>職が</a:t>
            </a:r>
            <a:r>
              <a:rPr lang="ja-JP" altLang="en-US" spc="-150" dirty="0" smtClean="0">
                <a:solidFill>
                  <a:prstClr val="black"/>
                </a:solidFill>
                <a:latin typeface="Arial"/>
                <a:ea typeface="ＭＳ Ｐゴシック"/>
              </a:rPr>
              <a:t>、利用者の身体機能に応じた運動プログラムの提示や段階的進め方について、介護職員等にアドバイス</a:t>
            </a:r>
            <a:r>
              <a:rPr lang="ja-JP" altLang="en-US" spc="-150" dirty="0">
                <a:solidFill>
                  <a:prstClr val="black"/>
                </a:solidFill>
                <a:latin typeface="Arial"/>
                <a:ea typeface="ＭＳ Ｐゴシック"/>
              </a:rPr>
              <a:t>を</a:t>
            </a:r>
            <a:r>
              <a:rPr lang="ja-JP" altLang="en-US" spc="-150" dirty="0" smtClean="0">
                <a:solidFill>
                  <a:prstClr val="black"/>
                </a:solidFill>
                <a:latin typeface="Arial"/>
                <a:ea typeface="ＭＳ Ｐゴシック"/>
              </a:rPr>
              <a:t>行うことに</a:t>
            </a:r>
            <a:r>
              <a:rPr lang="ja-JP" altLang="en-US" spc="-150" dirty="0">
                <a:solidFill>
                  <a:prstClr val="black"/>
                </a:solidFill>
                <a:latin typeface="Arial"/>
                <a:ea typeface="ＭＳ Ｐゴシック"/>
              </a:rPr>
              <a:t>より</a:t>
            </a:r>
            <a:r>
              <a:rPr lang="ja-JP" altLang="en-US" spc="-150" dirty="0" smtClean="0">
                <a:solidFill>
                  <a:prstClr val="black"/>
                </a:solidFill>
                <a:latin typeface="Arial"/>
                <a:ea typeface="ＭＳ Ｐゴシック"/>
              </a:rPr>
              <a:t>、運動を主体とした集団プログラムを効果的に実施することができる。</a:t>
            </a:r>
            <a:endParaRPr lang="en-US" altLang="ja-JP" spc="-150" dirty="0" smtClean="0">
              <a:solidFill>
                <a:prstClr val="black"/>
              </a:solidFill>
              <a:latin typeface="Arial"/>
              <a:ea typeface="ＭＳ Ｐゴシック"/>
            </a:endParaRPr>
          </a:p>
          <a:p>
            <a:pPr marL="542925" indent="-542925" fontAlgn="auto">
              <a:spcBef>
                <a:spcPts val="0"/>
              </a:spcBef>
              <a:spcAft>
                <a:spcPts val="0"/>
              </a:spcAft>
            </a:pPr>
            <a:r>
              <a:rPr lang="ja-JP" altLang="en-US" spc="-150" dirty="0" smtClean="0">
                <a:solidFill>
                  <a:prstClr val="black"/>
                </a:solidFill>
                <a:latin typeface="Arial"/>
                <a:ea typeface="ＭＳ Ｐゴシック"/>
              </a:rPr>
              <a:t>○　また、通所と訪問の双方に一貫して関わり、支障をきたしている生活行為（風呂のまたぎや荷物を持った歩</a:t>
            </a:r>
            <a:endParaRPr lang="en-US" altLang="ja-JP" spc="-150" dirty="0" smtClean="0">
              <a:solidFill>
                <a:prstClr val="black"/>
              </a:solidFill>
              <a:latin typeface="Arial"/>
              <a:ea typeface="ＭＳ Ｐゴシック"/>
            </a:endParaRPr>
          </a:p>
          <a:p>
            <a:pPr marL="542925" indent="-542925" fontAlgn="auto">
              <a:spcBef>
                <a:spcPts val="0"/>
              </a:spcBef>
              <a:spcAft>
                <a:spcPts val="0"/>
              </a:spcAft>
            </a:pPr>
            <a:r>
              <a:rPr lang="ja-JP" altLang="en-US" spc="-150" dirty="0">
                <a:solidFill>
                  <a:prstClr val="black"/>
                </a:solidFill>
                <a:latin typeface="Arial"/>
                <a:ea typeface="ＭＳ Ｐゴシック"/>
              </a:rPr>
              <a:t>　</a:t>
            </a:r>
            <a:r>
              <a:rPr lang="ja-JP" altLang="en-US" spc="-150" dirty="0" smtClean="0">
                <a:solidFill>
                  <a:prstClr val="black"/>
                </a:solidFill>
                <a:latin typeface="Arial"/>
                <a:ea typeface="ＭＳ Ｐゴシック"/>
              </a:rPr>
              <a:t>　行など）の改善に必要な運動メニューを提示することにより、生活機能の向上を図ることができる。</a:t>
            </a:r>
            <a:r>
              <a:rPr lang="ja-JP" altLang="en-US" spc="-150" dirty="0">
                <a:solidFill>
                  <a:prstClr val="black"/>
                </a:solidFill>
                <a:latin typeface="Arial"/>
                <a:ea typeface="ＭＳ Ｐゴシック"/>
              </a:rPr>
              <a:t>　</a:t>
            </a:r>
          </a:p>
        </p:txBody>
      </p:sp>
      <p:sp>
        <p:nvSpPr>
          <p:cNvPr id="46" name="正方形/長方形 45"/>
          <p:cNvSpPr/>
          <p:nvPr/>
        </p:nvSpPr>
        <p:spPr>
          <a:xfrm rot="5400000">
            <a:off x="-161948" y="6453336"/>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409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88233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17331" y="0"/>
            <a:ext cx="9930933" cy="432000"/>
          </a:xfrm>
          <a:noFill/>
        </p:spPr>
        <p:txBody>
          <a:bodyPr wrap="none" anchor="ctr" anchorCtr="0">
            <a:normAutofit lnSpcReduction="10000"/>
          </a:bodyPr>
          <a:lstStyle/>
          <a:p>
            <a:pPr marL="0" indent="0" algn="ctr">
              <a:buNone/>
            </a:pPr>
            <a:r>
              <a:rPr lang="ja-JP" altLang="en-US" sz="2400" b="1" dirty="0" smtClean="0">
                <a:latin typeface="HG丸ｺﾞｼｯｸM-PRO" panose="020F0600000000000000" pitchFamily="50" charset="-128"/>
                <a:ea typeface="HG丸ｺﾞｼｯｸM-PRO" panose="020F0600000000000000" pitchFamily="50" charset="-128"/>
              </a:rPr>
              <a:t>予防モデル事業を通じてみえてきたリハ職の役割③ </a:t>
            </a:r>
            <a:r>
              <a:rPr kumimoji="1" lang="ja-JP" altLang="en-US" sz="2000" b="1" dirty="0" smtClean="0">
                <a:latin typeface="HG丸ｺﾞｼｯｸM-PRO" panose="020F0600000000000000" pitchFamily="50" charset="-128"/>
                <a:ea typeface="HG丸ｺﾞｼｯｸM-PRO" panose="020F0600000000000000" pitchFamily="50" charset="-128"/>
              </a:rPr>
              <a:t>～訪問事業～</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83058" y="1511982"/>
            <a:ext cx="9784831" cy="1477328"/>
          </a:xfrm>
          <a:prstGeom prst="rect">
            <a:avLst/>
          </a:prstGeom>
          <a:noFill/>
        </p:spPr>
        <p:txBody>
          <a:bodyPr wrap="square" rtlCol="0">
            <a:spAutoFit/>
          </a:bodyPr>
          <a:lstStyle/>
          <a:p>
            <a:pPr fontAlgn="auto">
              <a:spcBef>
                <a:spcPts val="0"/>
              </a:spcBef>
              <a:spcAft>
                <a:spcPts val="600"/>
              </a:spcAft>
            </a:pPr>
            <a:r>
              <a:rPr lang="ja-JP" altLang="en-US" sz="1600" b="1" dirty="0" smtClean="0">
                <a:solidFill>
                  <a:prstClr val="black"/>
                </a:solidFill>
                <a:latin typeface="Arial"/>
                <a:ea typeface="ＭＳ Ｐゴシック"/>
                <a:cs typeface="Arial" pitchFamily="34" charset="0"/>
              </a:rPr>
              <a:t>訪問事業の概要</a:t>
            </a:r>
            <a:endParaRPr lang="en-US" altLang="ja-JP" sz="1600" b="1" dirty="0" smtClean="0">
              <a:solidFill>
                <a:prstClr val="black"/>
              </a:solidFill>
              <a:latin typeface="Arial"/>
              <a:ea typeface="ＭＳ Ｐゴシック"/>
              <a:cs typeface="Arial" pitchFamily="34" charset="0"/>
            </a:endParaRPr>
          </a:p>
          <a:p>
            <a:pPr marL="285750" indent="-285750" fontAlgn="auto">
              <a:spcBef>
                <a:spcPts val="0"/>
              </a:spcBef>
              <a:spcAft>
                <a:spcPts val="600"/>
              </a:spcAft>
              <a:buFont typeface="Wingdings" pitchFamily="2" charset="2"/>
              <a:buChar char="n"/>
            </a:pPr>
            <a:r>
              <a:rPr lang="ja-JP" altLang="en-US" sz="1400" b="1" dirty="0" smtClean="0">
                <a:solidFill>
                  <a:prstClr val="black"/>
                </a:solidFill>
                <a:latin typeface="Arial"/>
                <a:ea typeface="ＭＳ Ｐゴシック"/>
                <a:cs typeface="Arial" pitchFamily="34" charset="0"/>
              </a:rPr>
              <a:t>リハ職の役割　：生活の場における動作・環境の評価、改善策の提案、本人・家族・地域包括支援センターへの助言</a:t>
            </a:r>
            <a:endParaRPr lang="en-US" altLang="ja-JP" sz="1400" b="1" dirty="0" smtClean="0">
              <a:solidFill>
                <a:prstClr val="black"/>
              </a:solidFill>
              <a:latin typeface="Arial"/>
              <a:ea typeface="ＭＳ Ｐゴシック"/>
              <a:cs typeface="Arial" pitchFamily="34" charset="0"/>
            </a:endParaRPr>
          </a:p>
          <a:p>
            <a:pPr marL="285750" indent="-285750" fontAlgn="auto">
              <a:spcBef>
                <a:spcPts val="0"/>
              </a:spcBef>
              <a:spcAft>
                <a:spcPts val="0"/>
              </a:spcAft>
              <a:buFont typeface="Wingdings" pitchFamily="2" charset="2"/>
              <a:buChar char="n"/>
            </a:pPr>
            <a:r>
              <a:rPr lang="ja-JP" altLang="en-US" sz="1400" b="1" spc="700" dirty="0" smtClean="0">
                <a:solidFill>
                  <a:prstClr val="black"/>
                </a:solidFill>
                <a:latin typeface="Arial"/>
                <a:ea typeface="ＭＳ Ｐゴシック"/>
                <a:cs typeface="Arial" pitchFamily="34" charset="0"/>
              </a:rPr>
              <a:t>職種構成</a:t>
            </a:r>
            <a:r>
              <a:rPr lang="ja-JP" altLang="en-US" sz="1400" b="1" dirty="0" smtClean="0">
                <a:solidFill>
                  <a:prstClr val="black"/>
                </a:solidFill>
                <a:latin typeface="Arial"/>
                <a:ea typeface="ＭＳ Ｐゴシック"/>
                <a:cs typeface="Arial" pitchFamily="34" charset="0"/>
              </a:rPr>
              <a:t>：市町村保健師</a:t>
            </a:r>
            <a:r>
              <a:rPr lang="en-US" altLang="ja-JP" sz="1400" b="1" dirty="0" smtClean="0">
                <a:solidFill>
                  <a:prstClr val="black"/>
                </a:solidFill>
                <a:latin typeface="Arial"/>
                <a:ea typeface="ＭＳ Ｐゴシック"/>
                <a:cs typeface="Arial" pitchFamily="34" charset="0"/>
              </a:rPr>
              <a:t>or</a:t>
            </a:r>
            <a:r>
              <a:rPr lang="ja-JP" altLang="en-US" sz="1400" b="1" dirty="0" smtClean="0">
                <a:solidFill>
                  <a:prstClr val="black"/>
                </a:solidFill>
                <a:latin typeface="Arial"/>
                <a:ea typeface="ＭＳ Ｐゴシック"/>
                <a:cs typeface="Arial" pitchFamily="34" charset="0"/>
              </a:rPr>
              <a:t>地域包括支援センター職員　</a:t>
            </a:r>
            <a:r>
              <a:rPr lang="en-US" altLang="ja-JP" sz="1400" b="1" dirty="0" smtClean="0">
                <a:solidFill>
                  <a:prstClr val="black"/>
                </a:solidFill>
                <a:latin typeface="Arial"/>
                <a:ea typeface="ＭＳ Ｐゴシック"/>
                <a:cs typeface="Arial" pitchFamily="34" charset="0"/>
              </a:rPr>
              <a:t>&amp;</a:t>
            </a:r>
            <a:r>
              <a:rPr lang="ja-JP" altLang="en-US" sz="1400" b="1" dirty="0" smtClean="0">
                <a:solidFill>
                  <a:prstClr val="black"/>
                </a:solidFill>
                <a:latin typeface="Arial"/>
                <a:ea typeface="ＭＳ Ｐゴシック"/>
                <a:cs typeface="Arial" pitchFamily="34" charset="0"/>
              </a:rPr>
              <a:t>　作業療法士</a:t>
            </a:r>
            <a:r>
              <a:rPr lang="en-US" altLang="ja-JP" sz="1400" b="1" dirty="0" smtClean="0">
                <a:solidFill>
                  <a:prstClr val="black"/>
                </a:solidFill>
                <a:latin typeface="Arial"/>
                <a:ea typeface="ＭＳ Ｐゴシック"/>
                <a:cs typeface="Arial" pitchFamily="34" charset="0"/>
              </a:rPr>
              <a:t> or</a:t>
            </a:r>
            <a:r>
              <a:rPr lang="ja-JP" altLang="en-US" sz="1400" b="1" dirty="0" smtClean="0">
                <a:solidFill>
                  <a:prstClr val="black"/>
                </a:solidFill>
                <a:latin typeface="Arial"/>
                <a:ea typeface="ＭＳ Ｐゴシック"/>
                <a:cs typeface="Arial" pitchFamily="34" charset="0"/>
              </a:rPr>
              <a:t>理学療法士（ケアマネジメントを担う地域包括支援センター等との同行訪問が基本。）　　</a:t>
            </a:r>
            <a:r>
              <a:rPr lang="en-US" altLang="ja-JP" sz="1400" b="1" dirty="0" smtClean="0">
                <a:solidFill>
                  <a:prstClr val="black"/>
                </a:solidFill>
                <a:latin typeface="Arial"/>
                <a:ea typeface="ＭＳ Ｐゴシック"/>
                <a:cs typeface="Arial" pitchFamily="34" charset="0"/>
              </a:rPr>
              <a:t> </a:t>
            </a:r>
          </a:p>
          <a:p>
            <a:pPr fontAlgn="auto">
              <a:spcBef>
                <a:spcPts val="0"/>
              </a:spcBef>
              <a:spcAft>
                <a:spcPts val="0"/>
              </a:spcAft>
            </a:pPr>
            <a:endParaRPr lang="en-US" altLang="ja-JP" sz="800" b="1" dirty="0" smtClean="0">
              <a:solidFill>
                <a:prstClr val="black"/>
              </a:solidFill>
              <a:latin typeface="Arial"/>
              <a:ea typeface="ＭＳ Ｐゴシック"/>
              <a:cs typeface="Arial" pitchFamily="34" charset="0"/>
            </a:endParaRPr>
          </a:p>
          <a:p>
            <a:pPr marL="285750" indent="-285750" fontAlgn="auto">
              <a:spcBef>
                <a:spcPts val="0"/>
              </a:spcBef>
              <a:spcAft>
                <a:spcPts val="600"/>
              </a:spcAft>
              <a:buFont typeface="Wingdings" pitchFamily="2" charset="2"/>
              <a:buChar char="n"/>
            </a:pPr>
            <a:r>
              <a:rPr lang="ja-JP" altLang="en-US" sz="1400" b="1" spc="300" dirty="0" smtClean="0">
                <a:solidFill>
                  <a:prstClr val="black"/>
                </a:solidFill>
                <a:latin typeface="Arial"/>
                <a:ea typeface="ＭＳ Ｐゴシック"/>
                <a:cs typeface="Arial" pitchFamily="34" charset="0"/>
              </a:rPr>
              <a:t>対応の頻度</a:t>
            </a:r>
            <a:r>
              <a:rPr lang="ja-JP" altLang="en-US" sz="1400" b="1" dirty="0" smtClean="0">
                <a:solidFill>
                  <a:prstClr val="black"/>
                </a:solidFill>
                <a:latin typeface="Arial"/>
                <a:ea typeface="ＭＳ Ｐゴシック"/>
                <a:cs typeface="Arial" pitchFamily="34" charset="0"/>
              </a:rPr>
              <a:t>：１回</a:t>
            </a:r>
            <a:r>
              <a:rPr lang="en-US" altLang="ja-JP" sz="1400" b="1" dirty="0" smtClean="0">
                <a:solidFill>
                  <a:prstClr val="black"/>
                </a:solidFill>
                <a:latin typeface="Arial"/>
                <a:ea typeface="ＭＳ Ｐゴシック"/>
                <a:cs typeface="Arial" pitchFamily="34" charset="0"/>
              </a:rPr>
              <a:t>1</a:t>
            </a:r>
            <a:r>
              <a:rPr lang="ja-JP" altLang="en-US" sz="1400" b="1" dirty="0" smtClean="0">
                <a:solidFill>
                  <a:prstClr val="black"/>
                </a:solidFill>
                <a:latin typeface="Arial"/>
                <a:ea typeface="ＭＳ Ｐゴシック"/>
                <a:cs typeface="Arial" pitchFamily="34" charset="0"/>
              </a:rPr>
              <a:t>時間程度、　対象者一人につき１～３回程度で終結</a:t>
            </a:r>
            <a:r>
              <a:rPr lang="en-US" altLang="ja-JP" sz="1400" b="1" dirty="0">
                <a:solidFill>
                  <a:prstClr val="black"/>
                </a:solidFill>
                <a:latin typeface="Arial"/>
                <a:ea typeface="ＭＳ Ｐゴシック"/>
                <a:cs typeface="Arial" pitchFamily="34" charset="0"/>
              </a:rPr>
              <a:t>	</a:t>
            </a:r>
            <a:r>
              <a:rPr lang="ja-JP" altLang="en-US" sz="1400" b="1" dirty="0">
                <a:solidFill>
                  <a:prstClr val="black"/>
                </a:solidFill>
                <a:latin typeface="Arial"/>
                <a:ea typeface="ＭＳ Ｐゴシック"/>
                <a:cs typeface="Arial" pitchFamily="34" charset="0"/>
              </a:rPr>
              <a:t>　</a:t>
            </a:r>
            <a:r>
              <a:rPr lang="ja-JP" altLang="en-US" sz="1400" b="1" dirty="0" smtClean="0">
                <a:solidFill>
                  <a:prstClr val="black"/>
                </a:solidFill>
                <a:latin typeface="Arial"/>
                <a:ea typeface="ＭＳ Ｐゴシック"/>
                <a:cs typeface="Arial" pitchFamily="34" charset="0"/>
              </a:rPr>
              <a:t>　</a:t>
            </a:r>
            <a:endParaRPr lang="en-US" altLang="ja-JP" sz="1400" b="1" dirty="0" smtClean="0">
              <a:solidFill>
                <a:prstClr val="black"/>
              </a:solidFill>
              <a:latin typeface="Arial"/>
              <a:ea typeface="ＭＳ Ｐゴシック"/>
              <a:cs typeface="Arial" pitchFamily="34" charset="0"/>
            </a:endParaRPr>
          </a:p>
        </p:txBody>
      </p:sp>
      <p:sp>
        <p:nvSpPr>
          <p:cNvPr id="6" name="テキスト ボックス 5"/>
          <p:cNvSpPr txBox="1"/>
          <p:nvPr/>
        </p:nvSpPr>
        <p:spPr>
          <a:xfrm>
            <a:off x="173249" y="3645411"/>
            <a:ext cx="3106941" cy="307777"/>
          </a:xfrm>
          <a:prstGeom prst="rect">
            <a:avLst/>
          </a:prstGeom>
          <a:noFill/>
        </p:spPr>
        <p:txBody>
          <a:bodyPr wrap="none" rtlCol="0" anchor="ctr" anchorCtr="0">
            <a:spAutoFit/>
          </a:bodyPr>
          <a:lstStyle/>
          <a:p>
            <a:pPr fontAlgn="auto">
              <a:spcBef>
                <a:spcPts val="0"/>
              </a:spcBef>
              <a:spcAft>
                <a:spcPts val="0"/>
              </a:spcAft>
            </a:pPr>
            <a:r>
              <a:rPr lang="en-US" altLang="ja-JP" sz="1400" dirty="0" smtClean="0">
                <a:solidFill>
                  <a:prstClr val="black"/>
                </a:solidFill>
                <a:latin typeface="Arial"/>
                <a:ea typeface="ＭＳ Ｐゴシック"/>
              </a:rPr>
              <a:t>【</a:t>
            </a:r>
            <a:r>
              <a:rPr lang="ja-JP" altLang="en-US" sz="1400" dirty="0" smtClean="0">
                <a:solidFill>
                  <a:prstClr val="black"/>
                </a:solidFill>
                <a:latin typeface="Arial"/>
                <a:ea typeface="ＭＳ Ｐゴシック"/>
              </a:rPr>
              <a:t>腰痛をきっかけに外出しなくなった例</a:t>
            </a:r>
            <a:r>
              <a:rPr lang="en-US" altLang="ja-JP" sz="1400" dirty="0" smtClean="0">
                <a:solidFill>
                  <a:prstClr val="black"/>
                </a:solidFill>
                <a:latin typeface="Arial"/>
                <a:ea typeface="ＭＳ Ｐゴシック"/>
              </a:rPr>
              <a:t>】</a:t>
            </a:r>
            <a:endParaRPr lang="ja-JP" altLang="en-US" sz="1400" dirty="0">
              <a:solidFill>
                <a:prstClr val="black"/>
              </a:solidFill>
              <a:latin typeface="Arial"/>
              <a:ea typeface="ＭＳ Ｐゴシック"/>
            </a:endParaRPr>
          </a:p>
        </p:txBody>
      </p:sp>
      <p:sp>
        <p:nvSpPr>
          <p:cNvPr id="42" name="正方形/長方形 41"/>
          <p:cNvSpPr/>
          <p:nvPr/>
        </p:nvSpPr>
        <p:spPr>
          <a:xfrm>
            <a:off x="205603" y="3306852"/>
            <a:ext cx="1632178" cy="338554"/>
          </a:xfrm>
          <a:prstGeom prst="rect">
            <a:avLst/>
          </a:prstGeom>
        </p:spPr>
        <p:txBody>
          <a:bodyPr wrap="none">
            <a:spAutoFit/>
          </a:bodyPr>
          <a:lstStyle/>
          <a:p>
            <a:pPr fontAlgn="auto">
              <a:spcBef>
                <a:spcPts val="0"/>
              </a:spcBef>
              <a:spcAft>
                <a:spcPts val="600"/>
              </a:spcAft>
            </a:pPr>
            <a:r>
              <a:rPr lang="ja-JP" altLang="en-US" sz="1600" b="1" dirty="0" smtClean="0">
                <a:solidFill>
                  <a:prstClr val="black"/>
                </a:solidFill>
                <a:latin typeface="Arial"/>
                <a:ea typeface="ＭＳ Ｐゴシック"/>
                <a:cs typeface="Arial" pitchFamily="34" charset="0"/>
              </a:rPr>
              <a:t>訪問事業の実際</a:t>
            </a:r>
            <a:endParaRPr lang="en-US" altLang="ja-JP" sz="1600" b="1" dirty="0">
              <a:solidFill>
                <a:prstClr val="black"/>
              </a:solidFill>
              <a:latin typeface="Arial"/>
              <a:ea typeface="ＭＳ Ｐゴシック"/>
              <a:cs typeface="Arial" pitchFamily="34" charset="0"/>
            </a:endParaRPr>
          </a:p>
        </p:txBody>
      </p:sp>
      <p:grpSp>
        <p:nvGrpSpPr>
          <p:cNvPr id="78" name="グループ化 77"/>
          <p:cNvGrpSpPr/>
          <p:nvPr/>
        </p:nvGrpSpPr>
        <p:grpSpPr>
          <a:xfrm>
            <a:off x="487428" y="3418247"/>
            <a:ext cx="7582036" cy="3077067"/>
            <a:chOff x="1071206" y="3118029"/>
            <a:chExt cx="7068156" cy="3377278"/>
          </a:xfrm>
        </p:grpSpPr>
        <p:sp>
          <p:nvSpPr>
            <p:cNvPr id="71" name="下矢印 70"/>
            <p:cNvSpPr/>
            <p:nvPr/>
          </p:nvSpPr>
          <p:spPr>
            <a:xfrm rot="16200000" flipH="1">
              <a:off x="5279866" y="4642778"/>
              <a:ext cx="306468" cy="29402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44" name="角丸四角形 43"/>
            <p:cNvSpPr/>
            <p:nvPr/>
          </p:nvSpPr>
          <p:spPr>
            <a:xfrm>
              <a:off x="4411373" y="4621606"/>
              <a:ext cx="767627" cy="336367"/>
            </a:xfrm>
            <a:prstGeom prst="roundRect">
              <a:avLst/>
            </a:prstGeom>
            <a:solidFill>
              <a:schemeClr val="accent6">
                <a:lumMod val="20000"/>
                <a:lumOff val="80000"/>
              </a:schemeClr>
            </a:solidFill>
            <a:ln w="34925" cmpd="sng">
              <a:solidFill>
                <a:srgbClr val="FF0000"/>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b="1" dirty="0" smtClean="0">
                  <a:solidFill>
                    <a:prstClr val="black"/>
                  </a:solidFill>
                  <a:latin typeface="HG丸ｺﾞｼｯｸM-PRO" pitchFamily="50" charset="-128"/>
                  <a:ea typeface="HG丸ｺﾞｼｯｸM-PRO" pitchFamily="50" charset="-128"/>
                </a:rPr>
                <a:t>訪問事業</a:t>
              </a:r>
              <a:endParaRPr lang="ja-JP" altLang="en-US" sz="1200" b="1" dirty="0">
                <a:solidFill>
                  <a:prstClr val="black"/>
                </a:solidFill>
                <a:latin typeface="HG丸ｺﾞｼｯｸM-PRO" pitchFamily="50" charset="-128"/>
                <a:ea typeface="HG丸ｺﾞｼｯｸM-PRO" pitchFamily="50" charset="-128"/>
              </a:endParaRPr>
            </a:p>
          </p:txBody>
        </p:sp>
        <p:sp>
          <p:nvSpPr>
            <p:cNvPr id="47" name="角丸四角形 46"/>
            <p:cNvSpPr/>
            <p:nvPr/>
          </p:nvSpPr>
          <p:spPr>
            <a:xfrm>
              <a:off x="2617961" y="4540067"/>
              <a:ext cx="1072858" cy="560612"/>
            </a:xfrm>
            <a:prstGeom prst="roundRect">
              <a:avLst/>
            </a:prstGeom>
            <a:noFill/>
            <a:ln w="9525">
              <a:solidFill>
                <a:schemeClr val="accent1"/>
              </a:solidFill>
            </a:ln>
          </p:spPr>
          <p:style>
            <a:lnRef idx="2">
              <a:schemeClr val="accent6"/>
            </a:lnRef>
            <a:fillRef idx="1">
              <a:schemeClr val="lt1"/>
            </a:fillRef>
            <a:effectRef idx="0">
              <a:schemeClr val="accent6"/>
            </a:effectRef>
            <a:fontRef idx="minor">
              <a:schemeClr val="dk1"/>
            </a:fontRef>
          </p:style>
          <p:txBody>
            <a:bodyPr wrap="none" rtlCol="0" anchor="t" anchorCtr="0">
              <a:spAutoFit/>
            </a:bodyPr>
            <a:lstStyle/>
            <a:p>
              <a:pPr algn="ctr" fontAlgn="auto">
                <a:spcBef>
                  <a:spcPts val="0"/>
                </a:spcBef>
                <a:spcAft>
                  <a:spcPts val="0"/>
                </a:spcAft>
              </a:pPr>
              <a:r>
                <a:rPr lang="ja-JP" altLang="en-US" sz="1200" dirty="0" smtClean="0">
                  <a:solidFill>
                    <a:prstClr val="black"/>
                  </a:solidFill>
                </a:rPr>
                <a:t>ｹｰｽｶﾝﾌｧﾚﾝｽ</a:t>
              </a:r>
              <a:endParaRPr lang="en-US" altLang="ja-JP" sz="1200" dirty="0" smtClean="0">
                <a:solidFill>
                  <a:prstClr val="black"/>
                </a:solidFill>
              </a:endParaRPr>
            </a:p>
            <a:p>
              <a:pPr algn="ctr" fontAlgn="auto">
                <a:spcBef>
                  <a:spcPts val="0"/>
                </a:spcBef>
                <a:spcAft>
                  <a:spcPts val="0"/>
                </a:spcAft>
              </a:pPr>
              <a:r>
                <a:rPr lang="ja-JP" altLang="en-US" sz="1200" dirty="0" smtClean="0">
                  <a:solidFill>
                    <a:prstClr val="black"/>
                  </a:solidFill>
                </a:rPr>
                <a:t>（多職種共同）</a:t>
              </a:r>
              <a:endParaRPr lang="ja-JP" altLang="en-US" sz="1200" dirty="0">
                <a:solidFill>
                  <a:prstClr val="black"/>
                </a:solidFill>
              </a:endParaRPr>
            </a:p>
          </p:txBody>
        </p:sp>
        <p:sp>
          <p:nvSpPr>
            <p:cNvPr id="48" name="角丸四角形 47"/>
            <p:cNvSpPr/>
            <p:nvPr/>
          </p:nvSpPr>
          <p:spPr>
            <a:xfrm>
              <a:off x="4164254" y="4205512"/>
              <a:ext cx="767627" cy="336367"/>
            </a:xfrm>
            <a:prstGeom prst="roundRect">
              <a:avLst/>
            </a:prstGeom>
            <a:noFill/>
            <a:ln w="9525" cmpd="sng">
              <a:solidFill>
                <a:schemeClr val="accent1"/>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通所事業</a:t>
              </a:r>
              <a:endParaRPr lang="ja-JP" altLang="en-US" sz="1200" dirty="0">
                <a:solidFill>
                  <a:prstClr val="black"/>
                </a:solidFill>
              </a:endParaRPr>
            </a:p>
          </p:txBody>
        </p:sp>
        <p:sp>
          <p:nvSpPr>
            <p:cNvPr id="49" name="テキスト ボックス 48"/>
            <p:cNvSpPr txBox="1"/>
            <p:nvPr/>
          </p:nvSpPr>
          <p:spPr>
            <a:xfrm>
              <a:off x="2280783" y="5086674"/>
              <a:ext cx="1128539" cy="709390"/>
            </a:xfrm>
            <a:prstGeom prst="rect">
              <a:avLst/>
            </a:prstGeom>
            <a:noFill/>
          </p:spPr>
          <p:txBody>
            <a:bodyPr wrap="none" rtlCol="0" anchor="ctr" anchorCtr="0">
              <a:spAutoFit/>
            </a:bodyPr>
            <a:lstStyle/>
            <a:p>
              <a:pPr fontAlgn="auto">
                <a:spcBef>
                  <a:spcPts val="0"/>
                </a:spcBef>
                <a:spcAft>
                  <a:spcPts val="0"/>
                </a:spcAft>
              </a:pPr>
              <a:r>
                <a:rPr lang="ja-JP" altLang="en-US" sz="1200" dirty="0" smtClean="0">
                  <a:solidFill>
                    <a:prstClr val="black"/>
                  </a:solidFill>
                  <a:latin typeface="Arial"/>
                  <a:ea typeface="ＭＳ Ｐゴシック"/>
                </a:rPr>
                <a:t>最終検討</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a:solidFill>
                    <a:prstClr val="black"/>
                  </a:solidFill>
                  <a:latin typeface="Arial"/>
                  <a:ea typeface="ＭＳ Ｐゴシック"/>
                </a:rPr>
                <a:t>　</a:t>
              </a:r>
              <a:r>
                <a:rPr lang="ja-JP" altLang="en-US" sz="1200" dirty="0" smtClean="0">
                  <a:solidFill>
                    <a:prstClr val="black"/>
                  </a:solidFill>
                  <a:latin typeface="Arial"/>
                  <a:ea typeface="ＭＳ Ｐゴシック"/>
                </a:rPr>
                <a:t>目標到達確認</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a:solidFill>
                    <a:prstClr val="black"/>
                  </a:solidFill>
                  <a:latin typeface="Arial"/>
                  <a:ea typeface="ＭＳ Ｐゴシック"/>
                </a:rPr>
                <a:t>　</a:t>
              </a:r>
              <a:r>
                <a:rPr lang="ja-JP" altLang="en-US" sz="1200" dirty="0" smtClean="0">
                  <a:solidFill>
                    <a:prstClr val="black"/>
                  </a:solidFill>
                  <a:latin typeface="Arial"/>
                  <a:ea typeface="ＭＳ Ｐゴシック"/>
                </a:rPr>
                <a:t>今後の見通し</a:t>
              </a:r>
              <a:endParaRPr lang="ja-JP" altLang="en-US" sz="1200" dirty="0">
                <a:solidFill>
                  <a:prstClr val="black"/>
                </a:solidFill>
                <a:latin typeface="Arial"/>
                <a:ea typeface="ＭＳ Ｐゴシック"/>
              </a:endParaRPr>
            </a:p>
          </p:txBody>
        </p:sp>
        <p:sp>
          <p:nvSpPr>
            <p:cNvPr id="50" name="テキスト ボックス 49"/>
            <p:cNvSpPr txBox="1"/>
            <p:nvPr/>
          </p:nvSpPr>
          <p:spPr>
            <a:xfrm>
              <a:off x="2314005" y="3664627"/>
              <a:ext cx="1355681" cy="912072"/>
            </a:xfrm>
            <a:prstGeom prst="rect">
              <a:avLst/>
            </a:prstGeom>
            <a:noFill/>
          </p:spPr>
          <p:txBody>
            <a:bodyPr wrap="none" rtlCol="0" anchor="ctr" anchorCtr="0">
              <a:spAutoFit/>
            </a:bodyPr>
            <a:lstStyle/>
            <a:p>
              <a:pPr fontAlgn="auto">
                <a:spcBef>
                  <a:spcPts val="0"/>
                </a:spcBef>
                <a:spcAft>
                  <a:spcPts val="0"/>
                </a:spcAft>
              </a:pPr>
              <a:r>
                <a:rPr lang="ja-JP" altLang="en-US" sz="1200" dirty="0" smtClean="0">
                  <a:solidFill>
                    <a:prstClr val="black"/>
                  </a:solidFill>
                  <a:latin typeface="Arial"/>
                  <a:ea typeface="ＭＳ Ｐゴシック"/>
                </a:rPr>
                <a:t>初回検討</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ニーズの絞り込み</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目標設定</a:t>
              </a:r>
              <a:endParaRPr lang="en-US" altLang="ja-JP" sz="1200" dirty="0" smtClean="0">
                <a:solidFill>
                  <a:prstClr val="black"/>
                </a:solidFill>
                <a:latin typeface="Arial"/>
                <a:ea typeface="ＭＳ Ｐゴシック"/>
              </a:endParaRPr>
            </a:p>
            <a:p>
              <a:pPr fontAlgn="auto">
                <a:spcBef>
                  <a:spcPts val="0"/>
                </a:spcBef>
                <a:spcAft>
                  <a:spcPts val="0"/>
                </a:spcAft>
              </a:pPr>
              <a:r>
                <a:rPr lang="ja-JP" altLang="en-US" sz="1200" dirty="0" smtClean="0">
                  <a:solidFill>
                    <a:prstClr val="black"/>
                  </a:solidFill>
                  <a:latin typeface="Arial"/>
                  <a:ea typeface="ＭＳ Ｐゴシック"/>
                </a:rPr>
                <a:t>　支援方針</a:t>
              </a:r>
              <a:endParaRPr lang="ja-JP" altLang="en-US" sz="1200" dirty="0">
                <a:solidFill>
                  <a:prstClr val="black"/>
                </a:solidFill>
                <a:latin typeface="Arial"/>
                <a:ea typeface="ＭＳ Ｐゴシック"/>
              </a:endParaRPr>
            </a:p>
          </p:txBody>
        </p:sp>
        <p:sp>
          <p:nvSpPr>
            <p:cNvPr id="51" name="角丸四角形 50"/>
            <p:cNvSpPr/>
            <p:nvPr/>
          </p:nvSpPr>
          <p:spPr>
            <a:xfrm>
              <a:off x="1071206" y="3874056"/>
              <a:ext cx="625834" cy="3363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対象者</a:t>
              </a:r>
              <a:endParaRPr lang="ja-JP" altLang="en-US" sz="1200" dirty="0">
                <a:solidFill>
                  <a:prstClr val="black"/>
                </a:solidFill>
              </a:endParaRPr>
            </a:p>
          </p:txBody>
        </p:sp>
        <p:sp>
          <p:nvSpPr>
            <p:cNvPr id="52" name="角丸四角形 51"/>
            <p:cNvSpPr/>
            <p:nvPr/>
          </p:nvSpPr>
          <p:spPr>
            <a:xfrm>
              <a:off x="1095263" y="4537186"/>
              <a:ext cx="1218915" cy="336367"/>
            </a:xfrm>
            <a:prstGeom prst="roundRect">
              <a:avLst/>
            </a:prstGeom>
            <a:noFill/>
            <a:ln w="127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fontAlgn="auto">
                <a:spcBef>
                  <a:spcPts val="0"/>
                </a:spcBef>
                <a:spcAft>
                  <a:spcPts val="0"/>
                </a:spcAft>
              </a:pPr>
              <a:r>
                <a:rPr lang="ja-JP" altLang="en-US" sz="1200" spc="-150" dirty="0" smtClean="0">
                  <a:solidFill>
                    <a:prstClr val="black"/>
                  </a:solidFill>
                </a:rPr>
                <a:t>地域包括支援ｾﾝﾀｰ</a:t>
              </a:r>
              <a:endParaRPr lang="ja-JP" altLang="en-US" sz="1200" spc="-150" dirty="0">
                <a:solidFill>
                  <a:prstClr val="black"/>
                </a:solidFill>
              </a:endParaRPr>
            </a:p>
          </p:txBody>
        </p:sp>
        <p:sp>
          <p:nvSpPr>
            <p:cNvPr id="53" name="テキスト ボックス 52"/>
            <p:cNvSpPr txBox="1"/>
            <p:nvPr/>
          </p:nvSpPr>
          <p:spPr>
            <a:xfrm>
              <a:off x="1146269" y="4215988"/>
              <a:ext cx="1134517" cy="304024"/>
            </a:xfrm>
            <a:prstGeom prst="rect">
              <a:avLst/>
            </a:prstGeom>
            <a:noFill/>
          </p:spPr>
          <p:txBody>
            <a:bodyPr wrap="none" rtlCol="0" anchor="ctr" anchorCtr="0">
              <a:spAutoFit/>
            </a:bodyPr>
            <a:lstStyle/>
            <a:p>
              <a:pPr fontAlgn="auto">
                <a:spcBef>
                  <a:spcPts val="0"/>
                </a:spcBef>
                <a:spcAft>
                  <a:spcPts val="0"/>
                </a:spcAft>
              </a:pPr>
              <a:r>
                <a:rPr lang="ja-JP" altLang="en-US" sz="1200" spc="-150" dirty="0" smtClean="0">
                  <a:solidFill>
                    <a:prstClr val="black"/>
                  </a:solidFill>
                  <a:latin typeface="Arial"/>
                  <a:ea typeface="ＭＳ Ｐゴシック"/>
                </a:rPr>
                <a:t>訪問（ニーズ把握）</a:t>
              </a:r>
              <a:endParaRPr lang="ja-JP" altLang="en-US" sz="1200" spc="-150" dirty="0">
                <a:solidFill>
                  <a:prstClr val="black"/>
                </a:solidFill>
                <a:latin typeface="Arial"/>
                <a:ea typeface="ＭＳ Ｐゴシック"/>
              </a:endParaRPr>
            </a:p>
          </p:txBody>
        </p:sp>
        <p:sp>
          <p:nvSpPr>
            <p:cNvPr id="54" name="フリーフォーム 53"/>
            <p:cNvSpPr/>
            <p:nvPr/>
          </p:nvSpPr>
          <p:spPr>
            <a:xfrm>
              <a:off x="1088781" y="4235194"/>
              <a:ext cx="0" cy="291735"/>
            </a:xfrm>
            <a:custGeom>
              <a:avLst/>
              <a:gdLst>
                <a:gd name="connsiteX0" fmla="*/ 0 w 0"/>
                <a:gd name="connsiteY0" fmla="*/ 0 h 285007"/>
                <a:gd name="connsiteX1" fmla="*/ 0 w 0"/>
                <a:gd name="connsiteY1" fmla="*/ 285007 h 285007"/>
              </a:gdLst>
              <a:ahLst/>
              <a:cxnLst>
                <a:cxn ang="0">
                  <a:pos x="connsiteX0" y="connsiteY0"/>
                </a:cxn>
                <a:cxn ang="0">
                  <a:pos x="connsiteX1" y="connsiteY1"/>
                </a:cxn>
              </a:cxnLst>
              <a:rect l="l" t="t" r="r" b="b"/>
              <a:pathLst>
                <a:path h="285007">
                  <a:moveTo>
                    <a:pt x="0" y="0"/>
                  </a:moveTo>
                  <a:lnTo>
                    <a:pt x="0" y="285007"/>
                  </a:lnTo>
                </a:path>
              </a:pathLst>
            </a:custGeom>
            <a:noFill/>
            <a:ln w="127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5" name="右矢印 54"/>
            <p:cNvSpPr/>
            <p:nvPr/>
          </p:nvSpPr>
          <p:spPr>
            <a:xfrm>
              <a:off x="2298637" y="4626153"/>
              <a:ext cx="292223" cy="1929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6" name="フリーフォーム 55"/>
            <p:cNvSpPr/>
            <p:nvPr/>
          </p:nvSpPr>
          <p:spPr>
            <a:xfrm>
              <a:off x="4134440" y="4565187"/>
              <a:ext cx="138197" cy="241756"/>
            </a:xfrm>
            <a:custGeom>
              <a:avLst/>
              <a:gdLst>
                <a:gd name="connsiteX0" fmla="*/ 0 w 201881"/>
                <a:gd name="connsiteY0" fmla="*/ 0 h 154379"/>
                <a:gd name="connsiteX1" fmla="*/ 0 w 201881"/>
                <a:gd name="connsiteY1" fmla="*/ 154379 h 154379"/>
                <a:gd name="connsiteX2" fmla="*/ 201881 w 201881"/>
                <a:gd name="connsiteY2" fmla="*/ 154379 h 154379"/>
              </a:gdLst>
              <a:ahLst/>
              <a:cxnLst>
                <a:cxn ang="0">
                  <a:pos x="connsiteX0" y="connsiteY0"/>
                </a:cxn>
                <a:cxn ang="0">
                  <a:pos x="connsiteX1" y="connsiteY1"/>
                </a:cxn>
                <a:cxn ang="0">
                  <a:pos x="connsiteX2" y="connsiteY2"/>
                </a:cxn>
              </a:cxnLst>
              <a:rect l="l" t="t" r="r" b="b"/>
              <a:pathLst>
                <a:path w="201881" h="154379">
                  <a:moveTo>
                    <a:pt x="0" y="0"/>
                  </a:moveTo>
                  <a:lnTo>
                    <a:pt x="0" y="154379"/>
                  </a:lnTo>
                  <a:lnTo>
                    <a:pt x="201881" y="154379"/>
                  </a:ln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57" name="右矢印 56"/>
            <p:cNvSpPr/>
            <p:nvPr/>
          </p:nvSpPr>
          <p:spPr>
            <a:xfrm flipH="1" flipV="1">
              <a:off x="3743314" y="4806943"/>
              <a:ext cx="278131" cy="18858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62" name="右矢印 61"/>
            <p:cNvSpPr/>
            <p:nvPr/>
          </p:nvSpPr>
          <p:spPr>
            <a:xfrm>
              <a:off x="3743314" y="4506976"/>
              <a:ext cx="318621" cy="1981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63" name="左大かっこ 62"/>
            <p:cNvSpPr/>
            <p:nvPr/>
          </p:nvSpPr>
          <p:spPr>
            <a:xfrm>
              <a:off x="2410285" y="4049854"/>
              <a:ext cx="45719" cy="34121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4" name="左大かっこ 63"/>
            <p:cNvSpPr/>
            <p:nvPr/>
          </p:nvSpPr>
          <p:spPr>
            <a:xfrm flipH="1">
              <a:off x="3684103" y="4008203"/>
              <a:ext cx="45719" cy="35484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6" name="左大かっこ 65"/>
            <p:cNvSpPr/>
            <p:nvPr/>
          </p:nvSpPr>
          <p:spPr>
            <a:xfrm>
              <a:off x="2376171" y="5336884"/>
              <a:ext cx="68578" cy="242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67" name="左大かっこ 66"/>
            <p:cNvSpPr/>
            <p:nvPr/>
          </p:nvSpPr>
          <p:spPr>
            <a:xfrm flipH="1">
              <a:off x="3431557" y="5333868"/>
              <a:ext cx="68573" cy="2429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200">
                <a:solidFill>
                  <a:prstClr val="black"/>
                </a:solidFill>
              </a:endParaRPr>
            </a:p>
          </p:txBody>
        </p:sp>
        <p:sp>
          <p:nvSpPr>
            <p:cNvPr id="70" name="メモ 69"/>
            <p:cNvSpPr/>
            <p:nvPr/>
          </p:nvSpPr>
          <p:spPr>
            <a:xfrm>
              <a:off x="5664721" y="3440575"/>
              <a:ext cx="2389579" cy="1218557"/>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171450" indent="-171450" fontAlgn="auto">
                <a:spcBef>
                  <a:spcPts val="0"/>
                </a:spcBef>
                <a:spcAft>
                  <a:spcPts val="0"/>
                </a:spcAft>
                <a:buFont typeface="Wingdings" pitchFamily="2" charset="2"/>
                <a:buChar char="Ø"/>
              </a:pPr>
              <a:r>
                <a:rPr lang="ja-JP" altLang="en-US" sz="1200" dirty="0" smtClean="0">
                  <a:solidFill>
                    <a:prstClr val="black"/>
                  </a:solidFill>
                </a:rPr>
                <a:t>神社の参拝が日課だった</a:t>
              </a:r>
              <a:endParaRPr lang="en-US" altLang="ja-JP" sz="1200" dirty="0" smtClean="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＝参拝の復活　　</a:t>
              </a:r>
              <a:r>
                <a:rPr lang="en-US" altLang="ja-JP" sz="1200" dirty="0" smtClean="0">
                  <a:solidFill>
                    <a:prstClr val="black"/>
                  </a:solidFill>
                </a:rPr>
                <a:t>〔</a:t>
              </a:r>
              <a:r>
                <a:rPr lang="ja-JP" altLang="en-US" sz="1200" dirty="0" smtClean="0">
                  <a:solidFill>
                    <a:prstClr val="black"/>
                  </a:solidFill>
                </a:rPr>
                <a:t>初期目標</a:t>
              </a:r>
              <a:r>
                <a:rPr lang="en-US" altLang="ja-JP" sz="1200" dirty="0" smtClean="0">
                  <a:solidFill>
                    <a:prstClr val="black"/>
                  </a:solidFill>
                </a:rPr>
                <a:t>〕</a:t>
              </a:r>
            </a:p>
            <a:p>
              <a:pPr fontAlgn="auto">
                <a:spcBef>
                  <a:spcPts val="0"/>
                </a:spcBef>
                <a:spcAft>
                  <a:spcPts val="0"/>
                </a:spcAft>
              </a:pPr>
              <a:r>
                <a:rPr lang="ja-JP" altLang="en-US" sz="1200" dirty="0">
                  <a:solidFill>
                    <a:prstClr val="black"/>
                  </a:solidFill>
                </a:rPr>
                <a:t>・玄関の上がり框</a:t>
              </a:r>
              <a:r>
                <a:rPr lang="ja-JP" altLang="en-US" sz="1200" dirty="0" smtClean="0">
                  <a:solidFill>
                    <a:prstClr val="black"/>
                  </a:solidFill>
                </a:rPr>
                <a:t>が動作の支障</a:t>
              </a:r>
              <a:endParaRPr lang="en-US" altLang="ja-JP" sz="1200" dirty="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→踏み台設置</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・自宅周辺に坂が多い</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　→歩行補助具の変更</a:t>
              </a:r>
              <a:endParaRPr lang="en-US" altLang="ja-JP" sz="1200" dirty="0" smtClean="0">
                <a:solidFill>
                  <a:prstClr val="black"/>
                </a:solidFill>
              </a:endParaRPr>
            </a:p>
          </p:txBody>
        </p:sp>
        <p:sp>
          <p:nvSpPr>
            <p:cNvPr id="72" name="下矢印 71"/>
            <p:cNvSpPr/>
            <p:nvPr/>
          </p:nvSpPr>
          <p:spPr>
            <a:xfrm>
              <a:off x="7264796" y="4700795"/>
              <a:ext cx="288032" cy="524358"/>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a:solidFill>
                  <a:prstClr val="white"/>
                </a:solidFill>
              </a:endParaRPr>
            </a:p>
          </p:txBody>
        </p:sp>
        <p:sp>
          <p:nvSpPr>
            <p:cNvPr id="73" name="テキスト ボックス 72"/>
            <p:cNvSpPr txBox="1"/>
            <p:nvPr/>
          </p:nvSpPr>
          <p:spPr>
            <a:xfrm>
              <a:off x="7550739" y="3118029"/>
              <a:ext cx="548728" cy="304024"/>
            </a:xfrm>
            <a:prstGeom prst="rect">
              <a:avLst/>
            </a:prstGeom>
            <a:noFill/>
          </p:spPr>
          <p:txBody>
            <a:bodyPr wrap="none" rtlCol="0" anchor="ctr" anchorCtr="0">
              <a:spAutoFit/>
            </a:bodyPr>
            <a:lstStyle/>
            <a:p>
              <a:pPr fontAlgn="auto">
                <a:spcBef>
                  <a:spcPts val="0"/>
                </a:spcBef>
                <a:spcAft>
                  <a:spcPts val="0"/>
                </a:spcAft>
              </a:pPr>
              <a:r>
                <a:rPr lang="en-US" altLang="ja-JP" sz="1200" dirty="0" smtClean="0">
                  <a:solidFill>
                    <a:prstClr val="black"/>
                  </a:solidFill>
                  <a:latin typeface="HGP創英角ｺﾞｼｯｸUB" pitchFamily="50" charset="-128"/>
                  <a:ea typeface="HGP創英角ｺﾞｼｯｸUB" pitchFamily="50" charset="-128"/>
                </a:rPr>
                <a:t>1</a:t>
              </a:r>
              <a:r>
                <a:rPr lang="ja-JP" altLang="en-US" sz="1200" dirty="0" smtClean="0">
                  <a:solidFill>
                    <a:prstClr val="black"/>
                  </a:solidFill>
                  <a:latin typeface="HGP創英角ｺﾞｼｯｸUB" pitchFamily="50" charset="-128"/>
                  <a:ea typeface="HGP創英角ｺﾞｼｯｸUB" pitchFamily="50" charset="-128"/>
                </a:rPr>
                <a:t>回目</a:t>
              </a:r>
              <a:endParaRPr lang="ja-JP" altLang="en-US" sz="1200" dirty="0">
                <a:solidFill>
                  <a:prstClr val="black"/>
                </a:solidFill>
                <a:latin typeface="HGP創英角ｺﾞｼｯｸUB" pitchFamily="50" charset="-128"/>
                <a:ea typeface="HGP創英角ｺﾞｼｯｸUB" pitchFamily="50" charset="-128"/>
              </a:endParaRPr>
            </a:p>
          </p:txBody>
        </p:sp>
        <p:sp>
          <p:nvSpPr>
            <p:cNvPr id="74" name="メモ 73"/>
            <p:cNvSpPr/>
            <p:nvPr/>
          </p:nvSpPr>
          <p:spPr>
            <a:xfrm>
              <a:off x="5645966" y="5273745"/>
              <a:ext cx="2493396" cy="1221562"/>
            </a:xfrm>
            <a:prstGeom prst="foldedCorner">
              <a:avLst>
                <a:gd name="adj" fmla="val 20057"/>
              </a:avLst>
            </a:prstGeom>
            <a:solidFill>
              <a:schemeClr val="accent6">
                <a:lumMod val="20000"/>
                <a:lumOff val="80000"/>
              </a:schemeClr>
            </a:solid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171450" indent="-171450" fontAlgn="auto">
                <a:spcBef>
                  <a:spcPts val="0"/>
                </a:spcBef>
                <a:spcAft>
                  <a:spcPts val="0"/>
                </a:spcAft>
                <a:buFont typeface="Wingdings" pitchFamily="2" charset="2"/>
                <a:buChar char="Ø"/>
              </a:pPr>
              <a:r>
                <a:rPr lang="ja-JP" altLang="en-US" sz="1200" dirty="0" smtClean="0">
                  <a:solidFill>
                    <a:prstClr val="black"/>
                  </a:solidFill>
                </a:rPr>
                <a:t>外出行動の拡大</a:t>
              </a:r>
              <a:endParaRPr lang="en-US" altLang="ja-JP" sz="1200" dirty="0" smtClean="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＝バスの利用　　</a:t>
              </a:r>
              <a:r>
                <a:rPr lang="en-US" altLang="ja-JP" sz="1200" dirty="0" smtClean="0">
                  <a:solidFill>
                    <a:prstClr val="black"/>
                  </a:solidFill>
                </a:rPr>
                <a:t>〔</a:t>
              </a:r>
              <a:r>
                <a:rPr lang="ja-JP" altLang="en-US" sz="1200" dirty="0" smtClean="0">
                  <a:solidFill>
                    <a:prstClr val="black"/>
                  </a:solidFill>
                </a:rPr>
                <a:t>最終目標</a:t>
              </a:r>
              <a:r>
                <a:rPr lang="en-US" altLang="ja-JP" sz="1200" dirty="0" smtClean="0">
                  <a:solidFill>
                    <a:prstClr val="black"/>
                  </a:solidFill>
                </a:rPr>
                <a:t>〕</a:t>
              </a:r>
            </a:p>
            <a:p>
              <a:pPr fontAlgn="auto">
                <a:spcBef>
                  <a:spcPts val="0"/>
                </a:spcBef>
                <a:spcAft>
                  <a:spcPts val="0"/>
                </a:spcAft>
              </a:pPr>
              <a:r>
                <a:rPr lang="ja-JP" altLang="en-US" sz="1200" dirty="0" smtClean="0">
                  <a:solidFill>
                    <a:prstClr val="black"/>
                  </a:solidFill>
                </a:rPr>
                <a:t>・バス停までの徒歩移動の確認</a:t>
              </a:r>
              <a:endParaRPr lang="en-US" altLang="ja-JP" sz="1200" dirty="0">
                <a:solidFill>
                  <a:prstClr val="black"/>
                </a:solidFill>
              </a:endParaRPr>
            </a:p>
            <a:p>
              <a:pPr fontAlgn="auto">
                <a:spcBef>
                  <a:spcPts val="0"/>
                </a:spcBef>
                <a:spcAft>
                  <a:spcPts val="0"/>
                </a:spcAft>
              </a:pPr>
              <a:r>
                <a:rPr lang="ja-JP" altLang="en-US" sz="1200" dirty="0">
                  <a:solidFill>
                    <a:prstClr val="black"/>
                  </a:solidFill>
                </a:rPr>
                <a:t>　</a:t>
              </a:r>
              <a:r>
                <a:rPr lang="ja-JP" altLang="en-US" sz="1200" dirty="0" smtClean="0">
                  <a:solidFill>
                    <a:prstClr val="black"/>
                  </a:solidFill>
                </a:rPr>
                <a:t>→休憩地点の設定</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・バス利用動作の確認</a:t>
              </a:r>
              <a:endParaRPr lang="en-US" altLang="ja-JP" sz="1200" dirty="0" smtClean="0">
                <a:solidFill>
                  <a:prstClr val="black"/>
                </a:solidFill>
              </a:endParaRPr>
            </a:p>
            <a:p>
              <a:pPr fontAlgn="auto">
                <a:spcBef>
                  <a:spcPts val="0"/>
                </a:spcBef>
                <a:spcAft>
                  <a:spcPts val="0"/>
                </a:spcAft>
              </a:pPr>
              <a:r>
                <a:rPr lang="ja-JP" altLang="en-US" sz="1200" dirty="0" smtClean="0">
                  <a:solidFill>
                    <a:prstClr val="black"/>
                  </a:solidFill>
                </a:rPr>
                <a:t>　→乗降、着席・立ち上がり</a:t>
              </a:r>
              <a:endParaRPr lang="en-US" altLang="ja-JP" sz="1200" dirty="0" smtClean="0">
                <a:solidFill>
                  <a:prstClr val="black"/>
                </a:solidFill>
              </a:endParaRPr>
            </a:p>
          </p:txBody>
        </p:sp>
        <p:sp>
          <p:nvSpPr>
            <p:cNvPr id="75" name="テキスト ボックス 74"/>
            <p:cNvSpPr txBox="1"/>
            <p:nvPr/>
          </p:nvSpPr>
          <p:spPr>
            <a:xfrm>
              <a:off x="7564848" y="4934642"/>
              <a:ext cx="548728" cy="304024"/>
            </a:xfrm>
            <a:prstGeom prst="rect">
              <a:avLst/>
            </a:prstGeom>
            <a:noFill/>
          </p:spPr>
          <p:txBody>
            <a:bodyPr wrap="none" rtlCol="0" anchor="ctr" anchorCtr="0">
              <a:spAutoFit/>
            </a:bodyPr>
            <a:lstStyle/>
            <a:p>
              <a:pPr fontAlgn="auto">
                <a:spcBef>
                  <a:spcPts val="0"/>
                </a:spcBef>
                <a:spcAft>
                  <a:spcPts val="0"/>
                </a:spcAft>
              </a:pPr>
              <a:r>
                <a:rPr lang="en-US" altLang="ja-JP" sz="1200" dirty="0" smtClean="0">
                  <a:solidFill>
                    <a:prstClr val="black"/>
                  </a:solidFill>
                  <a:latin typeface="HGP創英角ｺﾞｼｯｸUB" pitchFamily="50" charset="-128"/>
                  <a:ea typeface="HGP創英角ｺﾞｼｯｸUB" pitchFamily="50" charset="-128"/>
                </a:rPr>
                <a:t>2</a:t>
              </a:r>
              <a:r>
                <a:rPr lang="ja-JP" altLang="en-US" sz="1200" dirty="0" smtClean="0">
                  <a:solidFill>
                    <a:prstClr val="black"/>
                  </a:solidFill>
                  <a:latin typeface="HGP創英角ｺﾞｼｯｸUB" pitchFamily="50" charset="-128"/>
                  <a:ea typeface="HGP創英角ｺﾞｼｯｸUB" pitchFamily="50" charset="-128"/>
                </a:rPr>
                <a:t>回目</a:t>
              </a:r>
              <a:endParaRPr lang="ja-JP" altLang="en-US" sz="1200" dirty="0">
                <a:solidFill>
                  <a:prstClr val="black"/>
                </a:solidFill>
                <a:latin typeface="HGP創英角ｺﾞｼｯｸUB" pitchFamily="50" charset="-128"/>
                <a:ea typeface="HGP創英角ｺﾞｼｯｸUB" pitchFamily="50" charset="-128"/>
              </a:endParaRPr>
            </a:p>
          </p:txBody>
        </p:sp>
        <p:sp>
          <p:nvSpPr>
            <p:cNvPr id="76" name="テキスト ボックス 75"/>
            <p:cNvSpPr txBox="1"/>
            <p:nvPr/>
          </p:nvSpPr>
          <p:spPr>
            <a:xfrm>
              <a:off x="5645967" y="3138785"/>
              <a:ext cx="1487185" cy="304024"/>
            </a:xfrm>
            <a:prstGeom prst="rect">
              <a:avLst/>
            </a:prstGeom>
            <a:noFill/>
          </p:spPr>
          <p:txBody>
            <a:bodyPr wrap="none" rtlCol="0" anchor="ctr" anchorCtr="0">
              <a:spAutoFit/>
            </a:bodyPr>
            <a:lstStyle/>
            <a:p>
              <a:pPr fontAlgn="auto">
                <a:spcBef>
                  <a:spcPts val="0"/>
                </a:spcBef>
                <a:spcAft>
                  <a:spcPts val="0"/>
                </a:spcAft>
              </a:pPr>
              <a:r>
                <a:rPr lang="en-US" altLang="ja-JP" sz="1200" dirty="0" smtClean="0">
                  <a:solidFill>
                    <a:prstClr val="black"/>
                  </a:solidFill>
                  <a:latin typeface="Arial"/>
                  <a:ea typeface="ＭＳ Ｐゴシック"/>
                </a:rPr>
                <a:t>OT</a:t>
              </a:r>
              <a:r>
                <a:rPr lang="ja-JP" altLang="en-US" sz="1200" dirty="0" smtClean="0">
                  <a:solidFill>
                    <a:prstClr val="black"/>
                  </a:solidFill>
                  <a:latin typeface="Arial"/>
                  <a:ea typeface="ＭＳ Ｐゴシック"/>
                </a:rPr>
                <a:t>の評価と改善提案</a:t>
              </a:r>
              <a:endParaRPr lang="ja-JP" altLang="en-US" sz="1200" dirty="0">
                <a:solidFill>
                  <a:prstClr val="black"/>
                </a:solidFill>
                <a:latin typeface="Arial"/>
                <a:ea typeface="ＭＳ Ｐゴシック"/>
              </a:endParaRPr>
            </a:p>
          </p:txBody>
        </p:sp>
      </p:grpSp>
      <p:pic>
        <p:nvPicPr>
          <p:cNvPr id="79" name="Picture 2" descr="C:\Users\徳久 謙太郎\Desktop\厚労省報告関連\CIMG3845 (960x128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4278" y="5212068"/>
            <a:ext cx="1040478" cy="1281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0" name="Picture 4" descr="C:\Users\徳久 謙太郎\Desktop\CIMG3840 (1024x7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7366" y="3799294"/>
            <a:ext cx="1370442" cy="9492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1" name="フリーフォーム 80"/>
          <p:cNvSpPr/>
          <p:nvPr/>
        </p:nvSpPr>
        <p:spPr>
          <a:xfrm>
            <a:off x="1049429" y="4901436"/>
            <a:ext cx="4335322" cy="1034043"/>
          </a:xfrm>
          <a:custGeom>
            <a:avLst/>
            <a:gdLst>
              <a:gd name="connsiteX0" fmla="*/ 4230806 w 4230806"/>
              <a:gd name="connsiteY0" fmla="*/ 1392072 h 1392072"/>
              <a:gd name="connsiteX1" fmla="*/ 0 w 4230806"/>
              <a:gd name="connsiteY1" fmla="*/ 1392072 h 1392072"/>
              <a:gd name="connsiteX2" fmla="*/ 13648 w 4230806"/>
              <a:gd name="connsiteY2" fmla="*/ 0 h 1392072"/>
            </a:gdLst>
            <a:ahLst/>
            <a:cxnLst>
              <a:cxn ang="0">
                <a:pos x="connsiteX0" y="connsiteY0"/>
              </a:cxn>
              <a:cxn ang="0">
                <a:pos x="connsiteX1" y="connsiteY1"/>
              </a:cxn>
              <a:cxn ang="0">
                <a:pos x="connsiteX2" y="connsiteY2"/>
              </a:cxn>
            </a:cxnLst>
            <a:rect l="l" t="t" r="r" b="b"/>
            <a:pathLst>
              <a:path w="4230806" h="1392072">
                <a:moveTo>
                  <a:pt x="4230806" y="1392072"/>
                </a:moveTo>
                <a:lnTo>
                  <a:pt x="0" y="1392072"/>
                </a:lnTo>
                <a:lnTo>
                  <a:pt x="13648" y="0"/>
                </a:lnTo>
              </a:path>
            </a:pathLst>
          </a:custGeom>
          <a:noFill/>
          <a:ln w="114300">
            <a:solidFill>
              <a:schemeClr val="accent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2" name="テキスト ボックス 81"/>
          <p:cNvSpPr txBox="1"/>
          <p:nvPr/>
        </p:nvSpPr>
        <p:spPr>
          <a:xfrm>
            <a:off x="1908967" y="5810200"/>
            <a:ext cx="2416046" cy="276999"/>
          </a:xfrm>
          <a:prstGeom prst="rect">
            <a:avLst/>
          </a:prstGeom>
          <a:solidFill>
            <a:schemeClr val="bg1"/>
          </a:solidFill>
        </p:spPr>
        <p:txBody>
          <a:bodyPr wrap="none" rtlCol="0" anchor="ctr" anchorCtr="0">
            <a:spAutoFit/>
          </a:bodyPr>
          <a:lstStyle/>
          <a:p>
            <a:pPr fontAlgn="auto">
              <a:spcBef>
                <a:spcPts val="0"/>
              </a:spcBef>
              <a:spcAft>
                <a:spcPts val="0"/>
              </a:spcAft>
            </a:pPr>
            <a:r>
              <a:rPr lang="ja-JP" altLang="en-US" sz="1200" dirty="0" smtClean="0">
                <a:solidFill>
                  <a:prstClr val="black"/>
                </a:solidFill>
                <a:latin typeface="Arial"/>
                <a:ea typeface="ＭＳ Ｐゴシック"/>
              </a:rPr>
              <a:t>助言（動作・日常生活の留意点等）</a:t>
            </a:r>
            <a:endParaRPr lang="ja-JP" altLang="en-US" sz="1200" dirty="0">
              <a:solidFill>
                <a:prstClr val="black"/>
              </a:solidFill>
              <a:latin typeface="Arial"/>
              <a:ea typeface="ＭＳ Ｐゴシック"/>
            </a:endParaRPr>
          </a:p>
        </p:txBody>
      </p:sp>
      <p:sp>
        <p:nvSpPr>
          <p:cNvPr id="83" name="テキスト ボックス 82"/>
          <p:cNvSpPr txBox="1"/>
          <p:nvPr/>
        </p:nvSpPr>
        <p:spPr>
          <a:xfrm>
            <a:off x="44945" y="6580708"/>
            <a:ext cx="8948283" cy="246221"/>
          </a:xfrm>
          <a:prstGeom prst="rect">
            <a:avLst/>
          </a:prstGeom>
          <a:noFill/>
        </p:spPr>
        <p:txBody>
          <a:bodyPr wrap="none" rtlCol="0" anchor="ctr" anchorCtr="0">
            <a:spAutoFit/>
          </a:bodyPr>
          <a:lstStyle/>
          <a:p>
            <a:pPr fontAlgn="auto">
              <a:spcBef>
                <a:spcPts val="0"/>
              </a:spcBef>
              <a:spcAft>
                <a:spcPts val="0"/>
              </a:spcAft>
            </a:pPr>
            <a:r>
              <a:rPr lang="en-US" altLang="ja-JP" sz="1000" dirty="0" smtClean="0">
                <a:solidFill>
                  <a:prstClr val="black"/>
                </a:solidFill>
                <a:latin typeface="Arial"/>
                <a:ea typeface="ＭＳ Ｐゴシック"/>
              </a:rPr>
              <a:t>※</a:t>
            </a:r>
            <a:r>
              <a:rPr lang="ja-JP" altLang="en-US" sz="1000" dirty="0" smtClean="0">
                <a:solidFill>
                  <a:prstClr val="black"/>
                </a:solidFill>
                <a:latin typeface="Arial"/>
                <a:ea typeface="ＭＳ Ｐゴシック"/>
              </a:rPr>
              <a:t>筋力向上や疼痛緩和等の機能へのはたらきかけは</a:t>
            </a:r>
            <a:r>
              <a:rPr lang="en-US" altLang="ja-JP" sz="1000" dirty="0" smtClean="0">
                <a:solidFill>
                  <a:prstClr val="black"/>
                </a:solidFill>
                <a:latin typeface="Arial"/>
                <a:ea typeface="ＭＳ Ｐゴシック"/>
              </a:rPr>
              <a:t>PT</a:t>
            </a:r>
            <a:r>
              <a:rPr lang="ja-JP" altLang="en-US" sz="1000" dirty="0" smtClean="0">
                <a:solidFill>
                  <a:prstClr val="black"/>
                </a:solidFill>
                <a:latin typeface="Arial"/>
                <a:ea typeface="ＭＳ Ｐゴシック"/>
              </a:rPr>
              <a:t>が、　生活場面の評価と動作の応用は</a:t>
            </a:r>
            <a:r>
              <a:rPr lang="en-US" altLang="ja-JP" sz="1000" dirty="0" smtClean="0">
                <a:solidFill>
                  <a:prstClr val="black"/>
                </a:solidFill>
                <a:latin typeface="Arial"/>
                <a:ea typeface="ＭＳ Ｐゴシック"/>
              </a:rPr>
              <a:t>OT</a:t>
            </a:r>
            <a:r>
              <a:rPr lang="ja-JP" altLang="en-US" sz="1000" dirty="0" smtClean="0">
                <a:solidFill>
                  <a:prstClr val="black"/>
                </a:solidFill>
                <a:latin typeface="Arial"/>
                <a:ea typeface="ＭＳ Ｐゴシック"/>
              </a:rPr>
              <a:t>が適しており、対象者の状態に応じて選択できることが望ましい。</a:t>
            </a:r>
            <a:endParaRPr lang="ja-JP" altLang="en-US" sz="1000" dirty="0">
              <a:solidFill>
                <a:prstClr val="black"/>
              </a:solidFill>
              <a:latin typeface="Arial"/>
              <a:ea typeface="ＭＳ Ｐゴシック"/>
            </a:endParaRPr>
          </a:p>
        </p:txBody>
      </p:sp>
      <p:sp>
        <p:nvSpPr>
          <p:cNvPr id="84" name="角丸四角形 83"/>
          <p:cNvSpPr/>
          <p:nvPr/>
        </p:nvSpPr>
        <p:spPr>
          <a:xfrm>
            <a:off x="119625" y="3306855"/>
            <a:ext cx="9636131" cy="3273657"/>
          </a:xfrm>
          <a:prstGeom prst="roundRect">
            <a:avLst>
              <a:gd name="adj" fmla="val 4867"/>
            </a:avLst>
          </a:prstGeom>
          <a:noFill/>
        </p:spPr>
        <p:style>
          <a:lnRef idx="2">
            <a:schemeClr val="accent6"/>
          </a:lnRef>
          <a:fillRef idx="1">
            <a:schemeClr val="lt1"/>
          </a:fillRef>
          <a:effectRef idx="0">
            <a:schemeClr val="accent6"/>
          </a:effectRef>
          <a:fontRef idx="minor">
            <a:schemeClr val="dk1"/>
          </a:fontRef>
        </p:style>
        <p:txBody>
          <a:bodyPr lIns="0" tIns="0" rtlCol="0" anchor="t" anchorCtr="0"/>
          <a:lstStyle/>
          <a:p>
            <a:pPr fontAlgn="auto">
              <a:spcBef>
                <a:spcPts val="0"/>
              </a:spcBef>
              <a:spcAft>
                <a:spcPts val="0"/>
              </a:spcAft>
            </a:pPr>
            <a:endParaRPr lang="en-US" altLang="ja-JP" sz="1600" b="1" dirty="0">
              <a:solidFill>
                <a:prstClr val="black"/>
              </a:solidFill>
            </a:endParaRPr>
          </a:p>
          <a:p>
            <a:pPr fontAlgn="auto">
              <a:spcBef>
                <a:spcPts val="0"/>
              </a:spcBef>
              <a:spcAft>
                <a:spcPts val="0"/>
              </a:spcAft>
            </a:pPr>
            <a:endParaRPr lang="ja-JP" altLang="en-US" sz="1600" b="1" dirty="0">
              <a:solidFill>
                <a:prstClr val="black"/>
              </a:solidFill>
            </a:endParaRPr>
          </a:p>
        </p:txBody>
      </p:sp>
      <p:sp>
        <p:nvSpPr>
          <p:cNvPr id="85" name="テキスト ボックス 84"/>
          <p:cNvSpPr txBox="1"/>
          <p:nvPr/>
        </p:nvSpPr>
        <p:spPr>
          <a:xfrm>
            <a:off x="5336097" y="4907370"/>
            <a:ext cx="2057175" cy="430887"/>
          </a:xfrm>
          <a:prstGeom prst="rect">
            <a:avLst/>
          </a:prstGeom>
          <a:noFill/>
        </p:spPr>
        <p:txBody>
          <a:bodyPr wrap="square" rtlCol="0" anchor="ctr" anchorCtr="0">
            <a:spAutoFit/>
          </a:bodyPr>
          <a:lstStyle/>
          <a:p>
            <a:pPr fontAlgn="auto">
              <a:spcBef>
                <a:spcPts val="0"/>
              </a:spcBef>
              <a:spcAft>
                <a:spcPts val="0"/>
              </a:spcAft>
            </a:pPr>
            <a:r>
              <a:rPr lang="ja-JP" altLang="en-US" sz="1100" dirty="0" smtClean="0">
                <a:solidFill>
                  <a:prstClr val="black"/>
                </a:solidFill>
                <a:latin typeface="Arial"/>
                <a:ea typeface="ＭＳ Ｐゴシック"/>
              </a:rPr>
              <a:t>初期目標が達成されるまでは、地域包括等が訪問</a:t>
            </a:r>
            <a:endParaRPr lang="ja-JP" altLang="en-US" sz="1100" dirty="0">
              <a:solidFill>
                <a:prstClr val="black"/>
              </a:solidFill>
              <a:latin typeface="Arial"/>
              <a:ea typeface="ＭＳ Ｐゴシック"/>
            </a:endParaRPr>
          </a:p>
        </p:txBody>
      </p:sp>
      <p:sp>
        <p:nvSpPr>
          <p:cNvPr id="5" name="テキスト ボックス 4"/>
          <p:cNvSpPr txBox="1"/>
          <p:nvPr/>
        </p:nvSpPr>
        <p:spPr>
          <a:xfrm>
            <a:off x="247092" y="2947201"/>
            <a:ext cx="7435049" cy="307777"/>
          </a:xfrm>
          <a:prstGeom prst="rect">
            <a:avLst/>
          </a:prstGeom>
          <a:noFill/>
        </p:spPr>
        <p:txBody>
          <a:bodyPr wrap="none" rtlCol="0" anchor="ctr" anchorCtr="0">
            <a:spAutoFit/>
          </a:bodyPr>
          <a:lstStyle/>
          <a:p>
            <a:pPr fontAlgn="auto">
              <a:spcBef>
                <a:spcPts val="0"/>
              </a:spcBef>
              <a:spcAft>
                <a:spcPts val="0"/>
              </a:spcAft>
            </a:pPr>
            <a:r>
              <a:rPr lang="en-US" altLang="ja-JP" sz="1400" dirty="0" smtClean="0">
                <a:solidFill>
                  <a:prstClr val="black"/>
                </a:solidFill>
                <a:latin typeface="Arial"/>
                <a:ea typeface="ＭＳ Ｐゴシック"/>
              </a:rPr>
              <a:t>※</a:t>
            </a:r>
            <a:r>
              <a:rPr lang="ja-JP" altLang="en-US" sz="1400" dirty="0" smtClean="0">
                <a:solidFill>
                  <a:prstClr val="black"/>
                </a:solidFill>
                <a:latin typeface="Arial"/>
                <a:ea typeface="ＭＳ Ｐゴシック"/>
              </a:rPr>
              <a:t>利用者の状態に応じて、かかりつけ医に遵守事項を確認（心疾患等による運動負荷の制限等）</a:t>
            </a:r>
            <a:endParaRPr lang="ja-JP" altLang="en-US" sz="1400" dirty="0">
              <a:solidFill>
                <a:prstClr val="black"/>
              </a:solidFill>
              <a:latin typeface="Arial"/>
              <a:ea typeface="ＭＳ Ｐゴシック"/>
            </a:endParaRPr>
          </a:p>
        </p:txBody>
      </p:sp>
      <p:sp>
        <p:nvSpPr>
          <p:cNvPr id="40" name="テキスト ボックス 136"/>
          <p:cNvSpPr txBox="1">
            <a:spLocks noChangeArrowheads="1"/>
          </p:cNvSpPr>
          <p:nvPr/>
        </p:nvSpPr>
        <p:spPr bwMode="auto">
          <a:xfrm>
            <a:off x="101130" y="692699"/>
            <a:ext cx="9711529"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65113" indent="-84138" fontAlgn="auto">
              <a:spcBef>
                <a:spcPts val="0"/>
              </a:spcBef>
              <a:spcAft>
                <a:spcPts val="0"/>
              </a:spcAft>
            </a:pPr>
            <a:r>
              <a:rPr lang="ja-JP" altLang="en-US" spc="-150" dirty="0">
                <a:solidFill>
                  <a:prstClr val="black"/>
                </a:solidFill>
                <a:latin typeface="Arial"/>
                <a:ea typeface="ＭＳ Ｐゴシック"/>
              </a:rPr>
              <a:t>リハ</a:t>
            </a:r>
            <a:r>
              <a:rPr lang="ja-JP" altLang="en-US" spc="-150" dirty="0" smtClean="0">
                <a:solidFill>
                  <a:prstClr val="black"/>
                </a:solidFill>
                <a:latin typeface="Arial"/>
                <a:ea typeface="ＭＳ Ｐゴシック"/>
              </a:rPr>
              <a:t>職が</a:t>
            </a:r>
            <a:r>
              <a:rPr lang="ja-JP" altLang="en-US" spc="-150" dirty="0">
                <a:solidFill>
                  <a:prstClr val="black"/>
                </a:solidFill>
                <a:latin typeface="Arial"/>
                <a:ea typeface="ＭＳ Ｐゴシック"/>
              </a:rPr>
              <a:t>、要支援者等の自宅を訪問することにより</a:t>
            </a:r>
            <a:r>
              <a:rPr lang="ja-JP" altLang="en-US" spc="-150" dirty="0" smtClean="0">
                <a:solidFill>
                  <a:prstClr val="black"/>
                </a:solidFill>
                <a:latin typeface="Arial"/>
                <a:ea typeface="ＭＳ Ｐゴシック"/>
              </a:rPr>
              <a:t>、難しくなっている生活行為が明らかとなり、動きやすい</a:t>
            </a:r>
            <a:endParaRPr lang="en-US" altLang="ja-JP" spc="-150" dirty="0" smtClean="0">
              <a:solidFill>
                <a:prstClr val="black"/>
              </a:solidFill>
              <a:latin typeface="Arial"/>
              <a:ea typeface="ＭＳ Ｐゴシック"/>
            </a:endParaRPr>
          </a:p>
          <a:p>
            <a:pPr marL="265113" indent="-84138" fontAlgn="auto">
              <a:spcBef>
                <a:spcPts val="0"/>
              </a:spcBef>
              <a:spcAft>
                <a:spcPts val="0"/>
              </a:spcAft>
            </a:pPr>
            <a:r>
              <a:rPr lang="ja-JP" altLang="en-US" spc="-150" dirty="0" smtClean="0">
                <a:solidFill>
                  <a:prstClr val="black"/>
                </a:solidFill>
                <a:latin typeface="Arial"/>
                <a:ea typeface="ＭＳ Ｐゴシック"/>
              </a:rPr>
              <a:t>住環境</a:t>
            </a:r>
            <a:r>
              <a:rPr lang="ja-JP" altLang="en-US" spc="-150" dirty="0">
                <a:solidFill>
                  <a:prstClr val="black"/>
                </a:solidFill>
                <a:latin typeface="Arial"/>
                <a:ea typeface="ＭＳ Ｐゴシック"/>
              </a:rPr>
              <a:t>に調整（家具の配置換え、物干し台の高さ調整</a:t>
            </a:r>
            <a:r>
              <a:rPr lang="ja-JP" altLang="en-US" spc="-150" dirty="0" smtClean="0">
                <a:solidFill>
                  <a:prstClr val="black"/>
                </a:solidFill>
                <a:latin typeface="Arial"/>
                <a:ea typeface="ＭＳ Ｐゴシック"/>
              </a:rPr>
              <a:t>などの生活上の工夫）することができる。</a:t>
            </a:r>
            <a:endParaRPr lang="ja-JP" altLang="en-US" spc="-150" dirty="0">
              <a:solidFill>
                <a:prstClr val="black"/>
              </a:solidFill>
              <a:latin typeface="Arial"/>
              <a:ea typeface="ＭＳ Ｐゴシック"/>
            </a:endParaRPr>
          </a:p>
        </p:txBody>
      </p:sp>
      <p:sp>
        <p:nvSpPr>
          <p:cNvPr id="41" name="正方形/長方形 40"/>
          <p:cNvSpPr/>
          <p:nvPr/>
        </p:nvSpPr>
        <p:spPr>
          <a:xfrm rot="5400000">
            <a:off x="-134517" y="144016"/>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30563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92471" y="2884587"/>
            <a:ext cx="13086181" cy="584775"/>
          </a:xfrm>
        </p:spPr>
        <p:txBody>
          <a:bodyPr wrap="square">
            <a:spAutoFit/>
          </a:bodyPr>
          <a:lstStyle/>
          <a:p>
            <a:r>
              <a:rPr lang="ja-JP" altLang="en-US" sz="3200" dirty="0" smtClean="0">
                <a:latin typeface="HG丸ｺﾞｼｯｸM-PRO" pitchFamily="50" charset="-128"/>
                <a:ea typeface="HG丸ｺﾞｼｯｸM-PRO" pitchFamily="50" charset="-128"/>
              </a:rPr>
              <a:t>参考情報</a:t>
            </a:r>
            <a:endParaRPr lang="ja-JP" altLang="en-US" sz="3200" dirty="0">
              <a:latin typeface="HG丸ｺﾞｼｯｸM-PRO" pitchFamily="50" charset="-128"/>
              <a:ea typeface="HG丸ｺﾞｼｯｸM-PRO" pitchFamily="50" charset="-128"/>
            </a:endParaRPr>
          </a:p>
        </p:txBody>
      </p:sp>
      <p:sp>
        <p:nvSpPr>
          <p:cNvPr id="3" name="正方形/長方形 2"/>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574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72063" y="5481192"/>
            <a:ext cx="9512482" cy="10801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a:endParaRPr lang="en-US" altLang="ja-JP" sz="1500" dirty="0" smtClean="0">
              <a:solidFill>
                <a:prstClr val="black"/>
              </a:solidFill>
            </a:endParaRPr>
          </a:p>
          <a:p>
            <a:pPr marL="174625" indent="-174625" algn="just"/>
            <a:r>
              <a:rPr lang="ja-JP" altLang="en-US" sz="1500" dirty="0">
                <a:solidFill>
                  <a:prstClr val="black"/>
                </a:solidFill>
              </a:rPr>
              <a:t>　</a:t>
            </a:r>
            <a:r>
              <a:rPr lang="ja-JP" altLang="en-US" sz="1500" dirty="0" smtClean="0">
                <a:solidFill>
                  <a:prstClr val="black"/>
                </a:solidFill>
              </a:rPr>
              <a:t>○　定年後の</a:t>
            </a:r>
            <a:r>
              <a:rPr lang="ja-JP" altLang="en-US" sz="1600" dirty="0" smtClean="0">
                <a:solidFill>
                  <a:prstClr val="black"/>
                </a:solidFill>
              </a:rPr>
              <a:t>社会</a:t>
            </a:r>
            <a:r>
              <a:rPr lang="ja-JP" altLang="en-US" sz="1500" dirty="0">
                <a:solidFill>
                  <a:schemeClr val="tx1"/>
                </a:solidFill>
              </a:rPr>
              <a:t>参加を支援する等を通じて、シニア世代に担い手になってもらうことにより、社会的役割や自己実現を果たすことが、介護予防にもつながる。</a:t>
            </a:r>
            <a:endParaRPr lang="en-US" altLang="ja-JP" sz="1500" dirty="0">
              <a:solidFill>
                <a:schemeClr val="tx1"/>
              </a:solidFill>
            </a:endParaRPr>
          </a:p>
        </p:txBody>
      </p:sp>
      <p:sp>
        <p:nvSpPr>
          <p:cNvPr id="4" name="タイトル 1"/>
          <p:cNvSpPr txBox="1">
            <a:spLocks/>
          </p:cNvSpPr>
          <p:nvPr/>
        </p:nvSpPr>
        <p:spPr bwMode="auto">
          <a:xfrm>
            <a:off x="1" y="3680"/>
            <a:ext cx="9901238" cy="43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b="1" kern="0" dirty="0" smtClean="0">
                <a:solidFill>
                  <a:prstClr val="black"/>
                </a:solidFill>
                <a:latin typeface="HG丸ｺﾞｼｯｸM-PRO" panose="020F0600000000000000" pitchFamily="50" charset="-128"/>
                <a:ea typeface="HG丸ｺﾞｼｯｸM-PRO" panose="020F0600000000000000" pitchFamily="50" charset="-128"/>
              </a:rPr>
              <a:t>これからの介護予防の具体的アプローチについて</a:t>
            </a:r>
            <a:endParaRPr lang="en-US" altLang="ja-JP" sz="2400" b="1" kern="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72063" y="1016696"/>
            <a:ext cx="9512482" cy="1656184"/>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a:r>
              <a:rPr lang="ja-JP" altLang="en-US" sz="1500" dirty="0" smtClean="0">
                <a:solidFill>
                  <a:prstClr val="black"/>
                </a:solidFill>
              </a:rPr>
              <a:t>　○　リハ職等が、ケアカンファレンス</a:t>
            </a:r>
            <a:r>
              <a:rPr lang="ja-JP" altLang="en-US" sz="1500" dirty="0">
                <a:solidFill>
                  <a:prstClr val="black"/>
                </a:solidFill>
              </a:rPr>
              <a:t>等</a:t>
            </a:r>
            <a:r>
              <a:rPr lang="ja-JP" altLang="en-US" sz="1500" dirty="0" smtClean="0">
                <a:solidFill>
                  <a:prstClr val="black"/>
                </a:solidFill>
              </a:rPr>
              <a:t>に参加することにより、疾病の特徴を踏まえた生活行為の改善の見通しを立てることが可能となり、要支援者等の有する能力を最大限に引き出すための方法を検討しやすくなる。</a:t>
            </a:r>
            <a:endParaRPr lang="en-US" altLang="ja-JP" sz="1500" dirty="0">
              <a:solidFill>
                <a:prstClr val="black"/>
              </a:solidFill>
            </a:endParaRPr>
          </a:p>
          <a:p>
            <a:pPr marL="174625" indent="-174625" algn="just"/>
            <a:r>
              <a:rPr lang="ja-JP" altLang="en-US" sz="1500" dirty="0" smtClean="0">
                <a:solidFill>
                  <a:prstClr val="black"/>
                </a:solidFill>
              </a:rPr>
              <a:t>　○　リハ職</a:t>
            </a:r>
            <a:r>
              <a:rPr lang="ja-JP" altLang="en-US" sz="1500" dirty="0" smtClean="0">
                <a:solidFill>
                  <a:schemeClr val="tx1"/>
                </a:solidFill>
              </a:rPr>
              <a:t>等が、通所と訪問の双方に一貫して集中的に関わることで、居宅や地域での生活環境を踏まえた適切なアセスメントに基づく</a:t>
            </a:r>
            <a:r>
              <a:rPr lang="en-US" altLang="ja-JP" sz="1500" dirty="0" smtClean="0">
                <a:solidFill>
                  <a:schemeClr val="tx1"/>
                </a:solidFill>
              </a:rPr>
              <a:t>ADL</a:t>
            </a:r>
            <a:r>
              <a:rPr lang="ja-JP" altLang="en-US" sz="1500" dirty="0" smtClean="0">
                <a:solidFill>
                  <a:schemeClr val="tx1"/>
                </a:solidFill>
              </a:rPr>
              <a:t>訓練や</a:t>
            </a:r>
            <a:r>
              <a:rPr lang="en-US" altLang="ja-JP" sz="1500" dirty="0" smtClean="0">
                <a:solidFill>
                  <a:schemeClr val="tx1"/>
                </a:solidFill>
              </a:rPr>
              <a:t>IADL</a:t>
            </a:r>
            <a:r>
              <a:rPr lang="ja-JP" altLang="en-US" sz="1500" dirty="0" smtClean="0">
                <a:solidFill>
                  <a:schemeClr val="tx1"/>
                </a:solidFill>
              </a:rPr>
              <a:t>訓練を提供することにより、「活動」を高めることができる。</a:t>
            </a:r>
            <a:endParaRPr lang="en-US" altLang="ja-JP" sz="1500" dirty="0" smtClean="0">
              <a:solidFill>
                <a:schemeClr val="tx1"/>
              </a:solidFill>
            </a:endParaRPr>
          </a:p>
          <a:p>
            <a:pPr marL="174625" indent="-174625" algn="just"/>
            <a:r>
              <a:rPr lang="ja-JP" altLang="en-US" sz="1500" dirty="0">
                <a:solidFill>
                  <a:schemeClr val="tx1"/>
                </a:solidFill>
              </a:rPr>
              <a:t>　</a:t>
            </a:r>
            <a:r>
              <a:rPr lang="ja-JP" altLang="en-US" sz="1500" dirty="0" smtClean="0">
                <a:solidFill>
                  <a:schemeClr val="tx1"/>
                </a:solidFill>
              </a:rPr>
              <a:t>○　リハ職等が、住民</a:t>
            </a:r>
            <a:r>
              <a:rPr lang="ja-JP" altLang="en-US" sz="1500" dirty="0" smtClean="0">
                <a:solidFill>
                  <a:prstClr val="black"/>
                </a:solidFill>
              </a:rPr>
              <a:t>運営の通いの場において、参加者の状態に応じて、安全な動き方等、適切な助言を行うことにより、生活機能の低下の程度にかかわらず、様々な状態の高齢者の参加が可能となる。</a:t>
            </a:r>
            <a:endParaRPr lang="en-US" altLang="ja-JP" sz="1500" dirty="0" smtClean="0">
              <a:solidFill>
                <a:prstClr val="black"/>
              </a:solidFill>
            </a:endParaRPr>
          </a:p>
        </p:txBody>
      </p:sp>
      <p:sp>
        <p:nvSpPr>
          <p:cNvPr id="6" name="角丸四角形 5"/>
          <p:cNvSpPr/>
          <p:nvPr/>
        </p:nvSpPr>
        <p:spPr>
          <a:xfrm>
            <a:off x="172063" y="2960912"/>
            <a:ext cx="9512482" cy="216024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a:r>
              <a:rPr lang="ja-JP" altLang="en-US" sz="1500" dirty="0" smtClean="0">
                <a:solidFill>
                  <a:prstClr val="black"/>
                </a:solidFill>
              </a:rPr>
              <a:t>　</a:t>
            </a:r>
            <a:endParaRPr lang="en-US" altLang="ja-JP" sz="1500" dirty="0" smtClean="0">
              <a:solidFill>
                <a:prstClr val="black"/>
              </a:solidFill>
            </a:endParaRPr>
          </a:p>
          <a:p>
            <a:pPr marL="174625" indent="-174625" algn="just"/>
            <a:r>
              <a:rPr lang="ja-JP" altLang="en-US" sz="1500" dirty="0">
                <a:solidFill>
                  <a:prstClr val="black"/>
                </a:solidFill>
              </a:rPr>
              <a:t>　</a:t>
            </a:r>
            <a:r>
              <a:rPr lang="ja-JP" altLang="en-US" sz="1500" dirty="0" smtClean="0">
                <a:solidFill>
                  <a:prstClr val="black"/>
                </a:solidFill>
              </a:rPr>
              <a:t>○　</a:t>
            </a:r>
            <a:r>
              <a:rPr lang="ja-JP" altLang="ja-JP" sz="1500" dirty="0" smtClean="0">
                <a:solidFill>
                  <a:prstClr val="black"/>
                </a:solidFill>
              </a:rPr>
              <a:t>市町村が住民</a:t>
            </a:r>
            <a:r>
              <a:rPr lang="ja-JP" altLang="ja-JP" sz="1500" dirty="0">
                <a:solidFill>
                  <a:schemeClr val="tx1"/>
                </a:solidFill>
              </a:rPr>
              <a:t>に対し強い動機付けを行い、住民主体の活動的な通いの場</a:t>
            </a:r>
            <a:r>
              <a:rPr lang="ja-JP" altLang="ja-JP" sz="1500" dirty="0" smtClean="0">
                <a:solidFill>
                  <a:schemeClr val="tx1"/>
                </a:solidFill>
              </a:rPr>
              <a:t>を</a:t>
            </a:r>
            <a:r>
              <a:rPr lang="ja-JP" altLang="en-US" sz="1500" dirty="0" smtClean="0">
                <a:solidFill>
                  <a:schemeClr val="tx1"/>
                </a:solidFill>
              </a:rPr>
              <a:t>創出</a:t>
            </a:r>
            <a:r>
              <a:rPr lang="ja-JP" altLang="ja-JP" sz="1500" dirty="0" smtClean="0">
                <a:solidFill>
                  <a:schemeClr val="tx1"/>
                </a:solidFill>
              </a:rPr>
              <a:t>する。</a:t>
            </a:r>
            <a:endParaRPr lang="en-US" altLang="ja-JP" sz="1500" dirty="0" smtClean="0">
              <a:solidFill>
                <a:schemeClr val="tx1"/>
              </a:solidFill>
            </a:endParaRPr>
          </a:p>
          <a:p>
            <a:pPr marL="174625" indent="-174625" algn="just"/>
            <a:r>
              <a:rPr lang="ja-JP" altLang="en-US" sz="1500" dirty="0">
                <a:solidFill>
                  <a:schemeClr val="tx1"/>
                </a:solidFill>
              </a:rPr>
              <a:t>　</a:t>
            </a:r>
            <a:r>
              <a:rPr lang="ja-JP" altLang="en-US" sz="1500" dirty="0" smtClean="0">
                <a:solidFill>
                  <a:schemeClr val="tx1"/>
                </a:solidFill>
              </a:rPr>
              <a:t>○　住民主体の体操教室などの通いの場は、高齢者自身が一定の知識を取得した上で指導役を担うことにより役割や生きがいを認識するとともに、幅広い年齢や状態の高齢者が参加することにより、高齢者同士の助け合いや学びの場として魅力的な場になる。また、参加している高齢者も指導者として通いの場の運営に参加するという動機づけにもつながっていく。</a:t>
            </a:r>
            <a:endParaRPr lang="en-US" altLang="ja-JP" sz="1500" dirty="0">
              <a:solidFill>
                <a:schemeClr val="tx1"/>
              </a:solidFill>
            </a:endParaRPr>
          </a:p>
          <a:p>
            <a:pPr marL="174625" indent="-174625" algn="just"/>
            <a:r>
              <a:rPr lang="ja-JP" altLang="en-US" sz="1500" dirty="0">
                <a:solidFill>
                  <a:schemeClr val="tx1"/>
                </a:solidFill>
              </a:rPr>
              <a:t>　</a:t>
            </a:r>
            <a:r>
              <a:rPr lang="ja-JP" altLang="en-US" sz="1500" dirty="0" smtClean="0">
                <a:solidFill>
                  <a:schemeClr val="tx1"/>
                </a:solidFill>
              </a:rPr>
              <a:t>○　</a:t>
            </a:r>
            <a:r>
              <a:rPr lang="ja-JP" altLang="ja-JP" sz="1500" dirty="0" smtClean="0">
                <a:solidFill>
                  <a:schemeClr val="tx1"/>
                </a:solidFill>
              </a:rPr>
              <a:t>市町村</a:t>
            </a:r>
            <a:r>
              <a:rPr lang="ja-JP" altLang="en-US" sz="1500" dirty="0">
                <a:solidFill>
                  <a:schemeClr val="tx1"/>
                </a:solidFill>
              </a:rPr>
              <a:t>の</a:t>
            </a:r>
            <a:r>
              <a:rPr lang="ja-JP" altLang="en-US" sz="1500" dirty="0" smtClean="0">
                <a:solidFill>
                  <a:schemeClr val="tx1"/>
                </a:solidFill>
              </a:rPr>
              <a:t>積極的な広報により、</a:t>
            </a:r>
            <a:r>
              <a:rPr lang="ja-JP" altLang="ja-JP" sz="1500" dirty="0" smtClean="0">
                <a:solidFill>
                  <a:schemeClr val="tx1"/>
                </a:solidFill>
              </a:rPr>
              <a:t>生活</a:t>
            </a:r>
            <a:r>
              <a:rPr lang="ja-JP" altLang="ja-JP" sz="1500" dirty="0">
                <a:solidFill>
                  <a:schemeClr val="tx1"/>
                </a:solidFill>
              </a:rPr>
              <a:t>機能の改善</a:t>
            </a:r>
            <a:r>
              <a:rPr lang="ja-JP" altLang="ja-JP" sz="1500" dirty="0" smtClean="0">
                <a:solidFill>
                  <a:schemeClr val="tx1"/>
                </a:solidFill>
              </a:rPr>
              <a:t>効果</a:t>
            </a:r>
            <a:r>
              <a:rPr lang="ja-JP" altLang="en-US" sz="1500" dirty="0" smtClean="0">
                <a:solidFill>
                  <a:schemeClr val="tx1"/>
                </a:solidFill>
              </a:rPr>
              <a:t>が住民に理解され、更に、</a:t>
            </a:r>
            <a:r>
              <a:rPr lang="ja-JP" altLang="ja-JP" sz="1500" dirty="0" smtClean="0">
                <a:solidFill>
                  <a:schemeClr val="tx1"/>
                </a:solidFill>
              </a:rPr>
              <a:t>実際</a:t>
            </a:r>
            <a:r>
              <a:rPr lang="ja-JP" altLang="ja-JP" sz="1500" dirty="0">
                <a:solidFill>
                  <a:schemeClr val="tx1"/>
                </a:solidFill>
              </a:rPr>
              <a:t>に生活</a:t>
            </a:r>
            <a:r>
              <a:rPr lang="ja-JP" altLang="ja-JP" sz="1500" dirty="0" smtClean="0">
                <a:solidFill>
                  <a:schemeClr val="tx1"/>
                </a:solidFill>
              </a:rPr>
              <a:t>機能</a:t>
            </a:r>
            <a:r>
              <a:rPr lang="ja-JP" altLang="en-US" sz="1500" dirty="0" smtClean="0">
                <a:solidFill>
                  <a:schemeClr val="tx1"/>
                </a:solidFill>
              </a:rPr>
              <a:t>の</a:t>
            </a:r>
            <a:r>
              <a:rPr lang="ja-JP" altLang="ja-JP" sz="1500" dirty="0" smtClean="0">
                <a:solidFill>
                  <a:schemeClr val="tx1"/>
                </a:solidFill>
              </a:rPr>
              <a:t>改善</a:t>
            </a:r>
            <a:r>
              <a:rPr lang="ja-JP" altLang="ja-JP" sz="1500" dirty="0">
                <a:solidFill>
                  <a:schemeClr val="tx1"/>
                </a:solidFill>
              </a:rPr>
              <a:t>した</a:t>
            </a:r>
            <a:r>
              <a:rPr lang="ja-JP" altLang="ja-JP" sz="1500" dirty="0" smtClean="0">
                <a:solidFill>
                  <a:schemeClr val="tx1"/>
                </a:solidFill>
              </a:rPr>
              <a:t>参加者</a:t>
            </a:r>
            <a:r>
              <a:rPr lang="ja-JP" altLang="en-US" sz="1500" dirty="0" smtClean="0">
                <a:solidFill>
                  <a:schemeClr val="tx1"/>
                </a:solidFill>
              </a:rPr>
              <a:t>の声が口コミ等により拡がることで</a:t>
            </a:r>
            <a:r>
              <a:rPr lang="ja-JP" altLang="ja-JP" sz="1500" dirty="0" smtClean="0">
                <a:solidFill>
                  <a:schemeClr val="tx1"/>
                </a:solidFill>
              </a:rPr>
              <a:t>、</a:t>
            </a:r>
            <a:r>
              <a:rPr lang="ja-JP" altLang="ja-JP" sz="1500" dirty="0">
                <a:solidFill>
                  <a:schemeClr val="tx1"/>
                </a:solidFill>
              </a:rPr>
              <a:t>住民主体の通いの場が新たに展開されるようになる</a:t>
            </a:r>
            <a:r>
              <a:rPr lang="ja-JP" altLang="ja-JP" sz="1500" dirty="0" smtClean="0">
                <a:solidFill>
                  <a:schemeClr val="tx1"/>
                </a:solidFill>
              </a:rPr>
              <a:t>。</a:t>
            </a:r>
            <a:endParaRPr lang="en-US" altLang="ja-JP" sz="1500" dirty="0" smtClean="0">
              <a:solidFill>
                <a:schemeClr val="tx1"/>
              </a:solidFill>
            </a:endParaRPr>
          </a:p>
          <a:p>
            <a:pPr marL="174625" indent="-174625" algn="just"/>
            <a:r>
              <a:rPr lang="ja-JP" altLang="en-US" sz="1500" dirty="0">
                <a:solidFill>
                  <a:schemeClr val="tx1"/>
                </a:solidFill>
              </a:rPr>
              <a:t>　</a:t>
            </a:r>
            <a:r>
              <a:rPr lang="ja-JP" altLang="en-US" sz="1500" dirty="0" smtClean="0">
                <a:solidFill>
                  <a:schemeClr val="tx1"/>
                </a:solidFill>
              </a:rPr>
              <a:t>○　</a:t>
            </a:r>
            <a:r>
              <a:rPr lang="ja-JP" altLang="ja-JP" sz="1500" dirty="0" smtClean="0">
                <a:solidFill>
                  <a:schemeClr val="tx1"/>
                </a:solidFill>
              </a:rPr>
              <a:t>この</a:t>
            </a:r>
            <a:r>
              <a:rPr lang="ja-JP" altLang="en-US" sz="1500" dirty="0" smtClean="0">
                <a:solidFill>
                  <a:schemeClr val="tx1"/>
                </a:solidFill>
              </a:rPr>
              <a:t>ような</a:t>
            </a:r>
            <a:r>
              <a:rPr lang="ja-JP" altLang="ja-JP" sz="1500" dirty="0" smtClean="0">
                <a:solidFill>
                  <a:schemeClr val="tx1"/>
                </a:solidFill>
              </a:rPr>
              <a:t>好循環</a:t>
            </a:r>
            <a:r>
              <a:rPr lang="ja-JP" altLang="en-US" sz="1500" dirty="0" smtClean="0">
                <a:solidFill>
                  <a:schemeClr val="tx1"/>
                </a:solidFill>
              </a:rPr>
              <a:t>が生まれると</a:t>
            </a:r>
            <a:r>
              <a:rPr lang="ja-JP" altLang="ja-JP" sz="1500" dirty="0" smtClean="0">
                <a:solidFill>
                  <a:schemeClr val="tx1"/>
                </a:solidFill>
              </a:rPr>
              <a:t>、住民</a:t>
            </a:r>
            <a:r>
              <a:rPr lang="ja-JP" altLang="ja-JP" sz="1500" dirty="0">
                <a:solidFill>
                  <a:schemeClr val="tx1"/>
                </a:solidFill>
              </a:rPr>
              <a:t>主体の活動的な通いの</a:t>
            </a:r>
            <a:r>
              <a:rPr lang="ja-JP" altLang="ja-JP" sz="1500" dirty="0" smtClean="0">
                <a:solidFill>
                  <a:schemeClr val="tx1"/>
                </a:solidFill>
              </a:rPr>
              <a:t>場</a:t>
            </a:r>
            <a:r>
              <a:rPr lang="ja-JP" altLang="en-US" sz="1500" dirty="0" smtClean="0">
                <a:solidFill>
                  <a:schemeClr val="tx1"/>
                </a:solidFill>
              </a:rPr>
              <a:t>が持続的に拡大していく。</a:t>
            </a:r>
            <a:endParaRPr lang="ja-JP" altLang="ja-JP" sz="1500" dirty="0">
              <a:solidFill>
                <a:schemeClr val="tx1"/>
              </a:solidFill>
            </a:endParaRPr>
          </a:p>
        </p:txBody>
      </p:sp>
      <p:sp>
        <p:nvSpPr>
          <p:cNvPr id="7" name="角丸四角形 6"/>
          <p:cNvSpPr/>
          <p:nvPr/>
        </p:nvSpPr>
        <p:spPr>
          <a:xfrm>
            <a:off x="172063" y="5373216"/>
            <a:ext cx="3627013"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ＭＳ Ｐゴシック"/>
              </a:rPr>
              <a:t>高齢者</a:t>
            </a:r>
            <a:r>
              <a:rPr lang="ja-JP" altLang="en-US" sz="1400" dirty="0" smtClean="0">
                <a:solidFill>
                  <a:prstClr val="black"/>
                </a:solidFill>
                <a:latin typeface="ＭＳ Ｐゴシック"/>
              </a:rPr>
              <a:t>の社会参加を通じた介護予防の推進</a:t>
            </a:r>
            <a:endParaRPr lang="ja-JP" altLang="en-US" sz="1400" dirty="0">
              <a:solidFill>
                <a:prstClr val="black"/>
              </a:solidFill>
              <a:latin typeface="ＭＳ Ｐゴシック"/>
            </a:endParaRPr>
          </a:p>
        </p:txBody>
      </p:sp>
      <p:sp>
        <p:nvSpPr>
          <p:cNvPr id="8" name="角丸四角形 7"/>
          <p:cNvSpPr/>
          <p:nvPr/>
        </p:nvSpPr>
        <p:spPr>
          <a:xfrm>
            <a:off x="172063" y="2852936"/>
            <a:ext cx="2403465"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rPr>
              <a:t>住民運営の通いの場の充実</a:t>
            </a:r>
            <a:endParaRPr lang="ja-JP" altLang="en-US" sz="1400" dirty="0">
              <a:solidFill>
                <a:prstClr val="black"/>
              </a:solidFill>
              <a:latin typeface="ＭＳ Ｐゴシック"/>
            </a:endParaRPr>
          </a:p>
        </p:txBody>
      </p:sp>
      <p:sp>
        <p:nvSpPr>
          <p:cNvPr id="9" name="角丸四角形 8"/>
          <p:cNvSpPr/>
          <p:nvPr/>
        </p:nvSpPr>
        <p:spPr>
          <a:xfrm>
            <a:off x="172063" y="764704"/>
            <a:ext cx="3339119"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rPr>
              <a:t>リハ職等を活かした介護予防の機能強化</a:t>
            </a:r>
            <a:endParaRPr lang="ja-JP" altLang="en-US" sz="1400" dirty="0">
              <a:solidFill>
                <a:prstClr val="black"/>
              </a:solidFill>
              <a:latin typeface="ＭＳ Ｐゴシック"/>
            </a:endParaRPr>
          </a:p>
        </p:txBody>
      </p:sp>
      <p:sp>
        <p:nvSpPr>
          <p:cNvPr id="10" name="正方形/長方形 9"/>
          <p:cNvSpPr/>
          <p:nvPr/>
        </p:nvSpPr>
        <p:spPr>
          <a:xfrm rot="5400000">
            <a:off x="-89941" y="11663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76550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286" y="0"/>
            <a:ext cx="9901238" cy="432000"/>
          </a:xfrm>
          <a:prstGeom prst="rect">
            <a:avLst/>
          </a:prstGeom>
          <a:noFill/>
        </p:spPr>
        <p:txBody>
          <a:bodyPr wrap="square" rtlCol="0">
            <a:spAutoFit/>
          </a:bodyPr>
          <a:lstStyle/>
          <a:p>
            <a:pPr algn="ctr" fontAlgn="auto">
              <a:spcBef>
                <a:spcPts val="0"/>
              </a:spcBef>
              <a:spcAft>
                <a:spcPts val="0"/>
              </a:spcAft>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介護</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予防に関する</a:t>
            </a:r>
            <a:r>
              <a:rPr lang="en-US" altLang="ja-JP" sz="2400" b="1" dirty="0" smtClean="0">
                <a:solidFill>
                  <a:prstClr val="black"/>
                </a:solidFill>
                <a:latin typeface="HG丸ｺﾞｼｯｸM-PRO" panose="020F0600000000000000" pitchFamily="50" charset="-128"/>
                <a:ea typeface="HG丸ｺﾞｼｯｸM-PRO" panose="020F0600000000000000" pitchFamily="50" charset="-128"/>
              </a:rPr>
              <a:t>HP</a:t>
            </a:r>
            <a:r>
              <a:rPr lang="ja-JP" altLang="en-US" sz="2400" b="1" dirty="0" smtClean="0">
                <a:solidFill>
                  <a:prstClr val="black"/>
                </a:solidFill>
                <a:latin typeface="HG丸ｺﾞｼｯｸM-PRO" panose="020F0600000000000000" pitchFamily="50" charset="-128"/>
                <a:ea typeface="HG丸ｺﾞｼｯｸM-PRO" panose="020F0600000000000000" pitchFamily="50" charset="-128"/>
              </a:rPr>
              <a:t>の充実</a:t>
            </a:r>
            <a:endParaRPr lang="ja-JP" altLang="en-US" sz="2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40185" y="1628800"/>
            <a:ext cx="9638773" cy="468052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bIns="108000" anchor="t" anchorCtr="0"/>
          <a:lstStyle/>
          <a:p>
            <a:pPr marL="273050" indent="-273050" algn="just" fontAlgn="auto">
              <a:spcBef>
                <a:spcPts val="0"/>
              </a:spcBef>
              <a:spcAft>
                <a:spcPts val="0"/>
              </a:spcAft>
              <a:defRPr/>
            </a:pPr>
            <a:r>
              <a:rPr lang="ja-JP" altLang="en-US" b="1" dirty="0" smtClean="0">
                <a:solidFill>
                  <a:prstClr val="black"/>
                </a:solidFill>
                <a:latin typeface="ＭＳ Ｐゴシック" panose="020B0600070205080204" pitchFamily="50" charset="-128"/>
                <a:ea typeface="ＭＳ Ｐゴシック" panose="020B0600070205080204" pitchFamily="50" charset="-128"/>
              </a:rPr>
              <a:t>介護予防</a:t>
            </a:r>
            <a:r>
              <a:rPr lang="ja-JP" altLang="en-US"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600" dirty="0">
                <a:solidFill>
                  <a:prstClr val="black"/>
                </a:solidFill>
                <a:latin typeface="ＭＳ Ｐゴシック" panose="020B0600070205080204" pitchFamily="50" charset="-128"/>
                <a:ea typeface="ＭＳ Ｐゴシック" panose="020B0600070205080204" pitchFamily="50" charset="-128"/>
              </a:rPr>
              <a:t>http://www.mhlw.go.jp/stf/seisakunitsuite/bunya/hukushi_kaigo/kaigo_koureisha/yobou/index.html</a:t>
            </a:r>
            <a:endParaRPr lang="en-US" altLang="ja-JP" sz="1600"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（ホーム </a:t>
            </a:r>
            <a:r>
              <a:rPr lang="en-US" altLang="ja-JP" sz="1400" dirty="0">
                <a:solidFill>
                  <a:prstClr val="black"/>
                </a:solidFill>
                <a:latin typeface="ＭＳ Ｐゴシック" panose="020B0600070205080204" pitchFamily="50" charset="-128"/>
                <a:ea typeface="ＭＳ Ｐゴシック" panose="020B0600070205080204" pitchFamily="50" charset="-128"/>
              </a:rPr>
              <a:t>&gt; </a:t>
            </a:r>
            <a:r>
              <a:rPr lang="ja-JP" altLang="en-US" sz="1400" dirty="0">
                <a:solidFill>
                  <a:prstClr val="black"/>
                </a:solidFill>
                <a:latin typeface="ＭＳ Ｐゴシック" panose="020B0600070205080204" pitchFamily="50" charset="-128"/>
                <a:ea typeface="ＭＳ Ｐゴシック" panose="020B0600070205080204" pitchFamily="50" charset="-128"/>
              </a:rPr>
              <a:t>政策について </a:t>
            </a:r>
            <a:r>
              <a:rPr lang="en-US" altLang="ja-JP" sz="1400" dirty="0">
                <a:solidFill>
                  <a:prstClr val="black"/>
                </a:solidFill>
                <a:latin typeface="ＭＳ Ｐゴシック" panose="020B0600070205080204" pitchFamily="50" charset="-128"/>
                <a:ea typeface="ＭＳ Ｐゴシック" panose="020B0600070205080204" pitchFamily="50" charset="-128"/>
              </a:rPr>
              <a:t>&gt; </a:t>
            </a:r>
            <a:r>
              <a:rPr lang="ja-JP" altLang="en-US" sz="1400" dirty="0">
                <a:solidFill>
                  <a:prstClr val="black"/>
                </a:solidFill>
                <a:latin typeface="ＭＳ Ｐゴシック" panose="020B0600070205080204" pitchFamily="50" charset="-128"/>
                <a:ea typeface="ＭＳ Ｐゴシック" panose="020B0600070205080204" pitchFamily="50" charset="-128"/>
              </a:rPr>
              <a:t>分野別の政策一覧 </a:t>
            </a:r>
            <a:r>
              <a:rPr lang="en-US" altLang="ja-JP" sz="1400" dirty="0">
                <a:solidFill>
                  <a:prstClr val="black"/>
                </a:solidFill>
                <a:latin typeface="ＭＳ Ｐゴシック" panose="020B0600070205080204" pitchFamily="50" charset="-128"/>
                <a:ea typeface="ＭＳ Ｐゴシック" panose="020B0600070205080204" pitchFamily="50" charset="-128"/>
              </a:rPr>
              <a:t>&gt; </a:t>
            </a:r>
            <a:r>
              <a:rPr lang="ja-JP" altLang="en-US" sz="1400" dirty="0">
                <a:solidFill>
                  <a:prstClr val="black"/>
                </a:solidFill>
                <a:latin typeface="ＭＳ Ｐゴシック" panose="020B0600070205080204" pitchFamily="50" charset="-128"/>
                <a:ea typeface="ＭＳ Ｐゴシック" panose="020B0600070205080204" pitchFamily="50" charset="-128"/>
              </a:rPr>
              <a:t>福祉・介護 </a:t>
            </a:r>
            <a:r>
              <a:rPr lang="en-US" altLang="ja-JP" sz="1400" dirty="0">
                <a:solidFill>
                  <a:prstClr val="black"/>
                </a:solidFill>
                <a:latin typeface="ＭＳ Ｐゴシック" panose="020B0600070205080204" pitchFamily="50" charset="-128"/>
                <a:ea typeface="ＭＳ Ｐゴシック" panose="020B0600070205080204" pitchFamily="50" charset="-128"/>
              </a:rPr>
              <a:t>&gt; </a:t>
            </a:r>
            <a:r>
              <a:rPr lang="ja-JP" altLang="en-US" sz="1400" dirty="0">
                <a:solidFill>
                  <a:prstClr val="black"/>
                </a:solidFill>
                <a:latin typeface="ＭＳ Ｐゴシック" panose="020B0600070205080204" pitchFamily="50" charset="-128"/>
                <a:ea typeface="ＭＳ Ｐゴシック" panose="020B0600070205080204" pitchFamily="50" charset="-128"/>
              </a:rPr>
              <a:t>介護・高齢者福祉 </a:t>
            </a:r>
            <a:r>
              <a:rPr lang="en-US" altLang="ja-JP" sz="1400" dirty="0">
                <a:solidFill>
                  <a:prstClr val="black"/>
                </a:solidFill>
                <a:latin typeface="ＭＳ Ｐゴシック" panose="020B0600070205080204" pitchFamily="50" charset="-128"/>
                <a:ea typeface="ＭＳ Ｐゴシック" panose="020B0600070205080204" pitchFamily="50" charset="-128"/>
              </a:rPr>
              <a:t>&gt; </a:t>
            </a:r>
            <a:r>
              <a:rPr lang="ja-JP" altLang="en-US" sz="1400" dirty="0">
                <a:solidFill>
                  <a:prstClr val="black"/>
                </a:solidFill>
                <a:latin typeface="ＭＳ Ｐゴシック" panose="020B0600070205080204" pitchFamily="50" charset="-128"/>
                <a:ea typeface="ＭＳ Ｐゴシック" panose="020B0600070205080204" pitchFamily="50" charset="-128"/>
              </a:rPr>
              <a:t>介護</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予防）</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１　これからの介護予防</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２　地域の実情に応じた効果的・効率的な介護予防の取組事例</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３　地域づくりによる介護予防推進支援事業</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４　市町村介護予防強化推進事業</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５　介護予防事業の実施状況について</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６　介護予防に資するリハビリテーション関連団体の取組</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marL="273050" indent="-273050" algn="just" fontAlgn="auto">
              <a:spcBef>
                <a:spcPts val="0"/>
              </a:spcBef>
              <a:spcAft>
                <a:spcPts val="0"/>
              </a:spcAft>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７　介護予防関連資料</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11" name="テキスト ボックス 136"/>
          <p:cNvSpPr txBox="1">
            <a:spLocks noChangeArrowheads="1"/>
          </p:cNvSpPr>
          <p:nvPr/>
        </p:nvSpPr>
        <p:spPr bwMode="auto">
          <a:xfrm>
            <a:off x="31595" y="576080"/>
            <a:ext cx="9821917" cy="646331"/>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a:t>
            </a:r>
            <a:r>
              <a:rPr lang="en-US" altLang="ja-JP" dirty="0" smtClean="0">
                <a:solidFill>
                  <a:prstClr val="black"/>
                </a:solidFill>
              </a:rPr>
              <a:t>HP</a:t>
            </a:r>
            <a:r>
              <a:rPr lang="ja-JP" altLang="en-US" dirty="0" smtClean="0">
                <a:solidFill>
                  <a:prstClr val="black"/>
                </a:solidFill>
              </a:rPr>
              <a:t>においても、介護予防に関する好事例の発信、介護予防に資する関連団体の取組の紹介等を行っている。</a:t>
            </a:r>
            <a:endParaRPr lang="en-US" altLang="ja-JP" dirty="0">
              <a:solidFill>
                <a:prstClr val="black"/>
              </a:solidFill>
            </a:endParaRPr>
          </a:p>
        </p:txBody>
      </p:sp>
      <p:sp>
        <p:nvSpPr>
          <p:cNvPr id="5" name="正方形/長方形 4"/>
          <p:cNvSpPr/>
          <p:nvPr/>
        </p:nvSpPr>
        <p:spPr>
          <a:xfrm rot="5400000">
            <a:off x="-125867" y="14403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37997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754" y="525464"/>
            <a:ext cx="9707656"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3" name="正方形/長方形 12"/>
          <p:cNvSpPr/>
          <p:nvPr/>
        </p:nvSpPr>
        <p:spPr>
          <a:xfrm>
            <a:off x="1587" y="-7938"/>
            <a:ext cx="990123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a:t>
            </a:r>
            <a:endParaRPr lang="ja-JP" altLang="en-US" sz="2400" b="1" dirty="0">
              <a:solidFill>
                <a:schemeClr val="tx1"/>
              </a:solidFill>
              <a:latin typeface="HG丸ｺﾞｼｯｸM-PRO" pitchFamily="50" charset="-128"/>
              <a:ea typeface="HG丸ｺﾞｼｯｸM-PRO" pitchFamily="50" charset="-128"/>
            </a:endParaRPr>
          </a:p>
        </p:txBody>
      </p:sp>
      <p:sp>
        <p:nvSpPr>
          <p:cNvPr id="138244" name="テキスト ボックス 4"/>
          <p:cNvSpPr txBox="1">
            <a:spLocks noChangeArrowheads="1"/>
          </p:cNvSpPr>
          <p:nvPr/>
        </p:nvSpPr>
        <p:spPr bwMode="auto">
          <a:xfrm>
            <a:off x="7216660" y="944136"/>
            <a:ext cx="2568751" cy="5509200"/>
          </a:xfrm>
          <a:prstGeom prst="rect">
            <a:avLst/>
          </a:prstGeom>
          <a:noFill/>
          <a:ln w="9525">
            <a:noFill/>
            <a:miter lim="800000"/>
            <a:headEnd/>
            <a:tailEnd/>
          </a:ln>
        </p:spPr>
        <p:txBody>
          <a:bodyPr wrap="square">
            <a:spAutoFit/>
          </a:bodyPr>
          <a:lstStyle/>
          <a:p>
            <a:pPr indent="-457200" defTabSz="912813"/>
            <a:r>
              <a:rPr lang="ja-JP" altLang="en-US" sz="1600" dirty="0" smtClean="0">
                <a:solidFill>
                  <a:srgbClr val="000000"/>
                </a:solidFill>
                <a:latin typeface="HG丸ｺﾞｼｯｸM-PRO" pitchFamily="50" charset="-128"/>
                <a:ea typeface="HG丸ｺﾞｼｯｸM-PRO" pitchFamily="50" charset="-128"/>
              </a:rPr>
              <a:t>○国が登録するデータを</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基にして、保険者は</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データの準備等の負担</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なく、都道府県・保険</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者間比較をしながら介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護保険事業の現状分析</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を直感的に実施する</a:t>
            </a:r>
            <a:r>
              <a:rPr lang="ja-JP" altLang="en-US" sz="1600" dirty="0" err="1" smtClean="0">
                <a:solidFill>
                  <a:srgbClr val="000000"/>
                </a:solidFill>
                <a:latin typeface="HG丸ｺﾞｼｯｸM-PRO" pitchFamily="50" charset="-128"/>
                <a:ea typeface="HG丸ｺﾞｼｯｸM-PRO" pitchFamily="50" charset="-128"/>
              </a:rPr>
              <a:t>こ</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とが可能である。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○保険者が日常生活圏域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に関する情報を別途登</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録すれば日常生活圏域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別の分析も可能である。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○地域包括ケアシステム</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の構築に向けた他の保</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険者等の取組を検索・</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閲覧が可能であり、現</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状分析に基づいて取り</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組むべき施策等の情報</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を得ることが可能で</a:t>
            </a:r>
            <a:r>
              <a:rPr lang="ja-JP" altLang="en-US" sz="1600" dirty="0" err="1" smtClean="0">
                <a:solidFill>
                  <a:srgbClr val="000000"/>
                </a:solidFill>
                <a:latin typeface="HG丸ｺﾞｼｯｸM-PRO" pitchFamily="50" charset="-128"/>
                <a:ea typeface="HG丸ｺﾞｼｯｸM-PRO" pitchFamily="50" charset="-128"/>
              </a:rPr>
              <a:t>あ</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る。</a:t>
            </a:r>
            <a:endParaRPr lang="ja-JP" altLang="ja-JP" sz="1600" dirty="0">
              <a:solidFill>
                <a:srgbClr val="000000"/>
              </a:solidFill>
              <a:latin typeface="HG丸ｺﾞｼｯｸM-PRO" pitchFamily="50" charset="-128"/>
              <a:ea typeface="HG丸ｺﾞｼｯｸM-PRO"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18" y="548684"/>
            <a:ext cx="6989251" cy="601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1932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テキスト ボックス 73"/>
          <p:cNvSpPr txBox="1"/>
          <p:nvPr/>
        </p:nvSpPr>
        <p:spPr>
          <a:xfrm>
            <a:off x="7211785" y="3717037"/>
            <a:ext cx="2573046" cy="330931"/>
          </a:xfrm>
          <a:prstGeom prst="roundRect">
            <a:avLst/>
          </a:prstGeom>
          <a:solidFill>
            <a:schemeClr val="accent1">
              <a:lumMod val="40000"/>
              <a:lumOff val="60000"/>
            </a:schemeClr>
          </a:solidFill>
        </p:spPr>
        <p:txBody>
          <a:bodyPr wrap="non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施策方針検討</a:t>
            </a:r>
            <a:endParaRPr lang="ja-JP" altLang="en-US" sz="1050" dirty="0">
              <a:solidFill>
                <a:prstClr val="black"/>
              </a:solidFill>
              <a:latin typeface="Calibri"/>
              <a:ea typeface="ＭＳ Ｐゴシック"/>
            </a:endParaRPr>
          </a:p>
        </p:txBody>
      </p:sp>
      <p:sp>
        <p:nvSpPr>
          <p:cNvPr id="75" name="正方形/長方形 74"/>
          <p:cNvSpPr/>
          <p:nvPr/>
        </p:nvSpPr>
        <p:spPr>
          <a:xfrm>
            <a:off x="7211785" y="3971511"/>
            <a:ext cx="2573046" cy="2697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60" name="テキスト ボックス 59"/>
          <p:cNvSpPr txBox="1"/>
          <p:nvPr/>
        </p:nvSpPr>
        <p:spPr>
          <a:xfrm>
            <a:off x="116409" y="3717037"/>
            <a:ext cx="6783489" cy="330931"/>
          </a:xfrm>
          <a:prstGeom prst="roundRect">
            <a:avLst/>
          </a:prstGeom>
          <a:solidFill>
            <a:schemeClr val="accent1">
              <a:lumMod val="40000"/>
              <a:lumOff val="60000"/>
            </a:schemeClr>
          </a:solidFill>
        </p:spPr>
        <p:txBody>
          <a:bodyPr wrap="non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現状分析の例</a:t>
            </a:r>
            <a:endParaRPr lang="ja-JP" altLang="en-US" sz="1050" dirty="0">
              <a:solidFill>
                <a:prstClr val="black"/>
              </a:solidFill>
              <a:latin typeface="Calibri"/>
              <a:ea typeface="ＭＳ Ｐゴシック"/>
            </a:endParaRPr>
          </a:p>
        </p:txBody>
      </p:sp>
      <p:sp>
        <p:nvSpPr>
          <p:cNvPr id="61" name="正方形/長方形 60"/>
          <p:cNvSpPr/>
          <p:nvPr/>
        </p:nvSpPr>
        <p:spPr>
          <a:xfrm>
            <a:off x="116409" y="3971510"/>
            <a:ext cx="6783489" cy="2697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22" name="テキスト ボックス 21"/>
          <p:cNvSpPr txBox="1"/>
          <p:nvPr/>
        </p:nvSpPr>
        <p:spPr>
          <a:xfrm>
            <a:off x="116410" y="404664"/>
            <a:ext cx="9668425" cy="288032"/>
          </a:xfrm>
          <a:prstGeom prst="roundRect">
            <a:avLst/>
          </a:prstGeom>
          <a:solidFill>
            <a:schemeClr val="accent1">
              <a:lumMod val="40000"/>
              <a:lumOff val="60000"/>
            </a:schemeClr>
          </a:solidFill>
        </p:spPr>
        <p:txBody>
          <a:bodyPr wrap="non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現状分析の例</a:t>
            </a:r>
            <a:endParaRPr lang="ja-JP" altLang="en-US" sz="1050" dirty="0">
              <a:solidFill>
                <a:prstClr val="black"/>
              </a:solidFill>
              <a:latin typeface="Calibri"/>
              <a:ea typeface="ＭＳ Ｐゴシック"/>
            </a:endParaRPr>
          </a:p>
        </p:txBody>
      </p:sp>
      <p:sp>
        <p:nvSpPr>
          <p:cNvPr id="23" name="正方形/長方形 22"/>
          <p:cNvSpPr/>
          <p:nvPr/>
        </p:nvSpPr>
        <p:spPr>
          <a:xfrm>
            <a:off x="116410" y="659135"/>
            <a:ext cx="9668425" cy="27889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4" name="テキスト ボックス 3"/>
          <p:cNvSpPr txBox="1"/>
          <p:nvPr/>
        </p:nvSpPr>
        <p:spPr>
          <a:xfrm>
            <a:off x="0" y="-27384"/>
            <a:ext cx="9901238" cy="369332"/>
          </a:xfrm>
          <a:prstGeom prst="rect">
            <a:avLst/>
          </a:prstGeom>
          <a:solidFill>
            <a:schemeClr val="accent1">
              <a:lumMod val="20000"/>
              <a:lumOff val="80000"/>
            </a:schemeClr>
          </a:solidFill>
          <a:ln>
            <a:noFill/>
          </a:ln>
        </p:spPr>
        <p:txBody>
          <a:bodyPr wrap="none" rtlCol="0">
            <a:noAutofit/>
          </a:bodyPr>
          <a:lstStyle/>
          <a:p>
            <a:pPr algn="ctr" fontAlgn="auto">
              <a:spcBef>
                <a:spcPts val="0"/>
              </a:spcBef>
              <a:spcAft>
                <a:spcPts val="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地域包括</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ケア「見える化」システム（プロトタイプ）を活用した分析の例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054"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78" y="920944"/>
            <a:ext cx="1871308" cy="9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20" y="1503834"/>
            <a:ext cx="2584145"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056"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250" y="922670"/>
            <a:ext cx="1893171" cy="95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051" y="1503834"/>
            <a:ext cx="2560252"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058" name="図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9902" y="931170"/>
            <a:ext cx="1879211" cy="94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図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9907" y="1503834"/>
            <a:ext cx="2571873"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061" name="図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378" y="4274137"/>
            <a:ext cx="1870266" cy="9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図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264" y="4785020"/>
            <a:ext cx="2261164" cy="145229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547138" y="3942729"/>
            <a:ext cx="3196818" cy="1440333"/>
          </a:xfrm>
          <a:prstGeom prst="borderCallout1">
            <a:avLst>
              <a:gd name="adj1" fmla="val 51011"/>
              <a:gd name="adj2" fmla="val -171"/>
              <a:gd name="adj3" fmla="val 116120"/>
              <a:gd name="adj4" fmla="val -22796"/>
            </a:avLst>
          </a:prstGeom>
          <a:solidFill>
            <a:schemeClr val="accent2">
              <a:lumMod val="40000"/>
              <a:lumOff val="60000"/>
            </a:schemeClr>
          </a:solidFill>
          <a:ln>
            <a:no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1050" dirty="0" smtClean="0">
                <a:solidFill>
                  <a:prstClr val="black"/>
                </a:solidFill>
                <a:latin typeface="Calibri"/>
                <a:ea typeface="ＭＳ Ｐゴシック"/>
              </a:rPr>
              <a:t>・第</a:t>
            </a:r>
            <a:r>
              <a:rPr lang="en-US" altLang="ja-JP" sz="1050" dirty="0" smtClean="0">
                <a:solidFill>
                  <a:prstClr val="black"/>
                </a:solidFill>
                <a:latin typeface="Calibri"/>
                <a:ea typeface="ＭＳ Ｐゴシック"/>
              </a:rPr>
              <a:t>1</a:t>
            </a:r>
            <a:r>
              <a:rPr lang="ja-JP" altLang="en-US" sz="1050" dirty="0">
                <a:solidFill>
                  <a:prstClr val="black"/>
                </a:solidFill>
                <a:latin typeface="Calibri"/>
                <a:ea typeface="ＭＳ Ｐゴシック"/>
              </a:rPr>
              <a:t>号被保険者に占める後期高齢者加入割合が</a:t>
            </a:r>
            <a:r>
              <a:rPr lang="ja-JP" altLang="en-US" sz="1050" dirty="0" smtClean="0">
                <a:solidFill>
                  <a:prstClr val="black"/>
                </a:solidFill>
                <a:latin typeface="Calibri"/>
                <a:ea typeface="ＭＳ Ｐゴシック"/>
              </a:rPr>
              <a:t>低く、</a:t>
            </a:r>
            <a:r>
              <a:rPr lang="ja-JP" altLang="en-US" sz="1050" dirty="0">
                <a:solidFill>
                  <a:prstClr val="black"/>
                </a:solidFill>
                <a:latin typeface="Calibri"/>
                <a:ea typeface="ＭＳ Ｐゴシック"/>
              </a:rPr>
              <a:t>第</a:t>
            </a:r>
            <a:r>
              <a:rPr lang="en-US" altLang="ja-JP" sz="1050" dirty="0">
                <a:solidFill>
                  <a:prstClr val="black"/>
                </a:solidFill>
                <a:latin typeface="Calibri"/>
                <a:ea typeface="ＭＳ Ｐゴシック"/>
              </a:rPr>
              <a:t>1</a:t>
            </a:r>
            <a:r>
              <a:rPr lang="ja-JP" altLang="en-US" sz="1050" dirty="0">
                <a:solidFill>
                  <a:prstClr val="black"/>
                </a:solidFill>
                <a:latin typeface="Calibri"/>
                <a:ea typeface="ＭＳ Ｐゴシック"/>
              </a:rPr>
              <a:t>号被保険者</a:t>
            </a:r>
            <a:r>
              <a:rPr lang="en-US" altLang="ja-JP" sz="1050" dirty="0">
                <a:solidFill>
                  <a:prstClr val="black"/>
                </a:solidFill>
                <a:latin typeface="Calibri"/>
                <a:ea typeface="ＭＳ Ｐゴシック"/>
              </a:rPr>
              <a:t>1</a:t>
            </a:r>
            <a:r>
              <a:rPr lang="ja-JP" altLang="en-US" sz="1050" dirty="0">
                <a:solidFill>
                  <a:prstClr val="black"/>
                </a:solidFill>
                <a:latin typeface="Calibri"/>
                <a:ea typeface="ＭＳ Ｐゴシック"/>
              </a:rPr>
              <a:t>人当たり保険給付月額</a:t>
            </a:r>
            <a:r>
              <a:rPr lang="ja-JP" altLang="en-US" sz="1050" dirty="0" smtClean="0">
                <a:solidFill>
                  <a:prstClr val="black"/>
                </a:solidFill>
                <a:latin typeface="Calibri"/>
                <a:ea typeface="ＭＳ Ｐゴシック"/>
              </a:rPr>
              <a:t>が低い水準</a:t>
            </a:r>
            <a:r>
              <a:rPr lang="ja-JP" altLang="en-US" sz="1050" dirty="0">
                <a:solidFill>
                  <a:prstClr val="black"/>
                </a:solidFill>
                <a:latin typeface="Calibri"/>
                <a:ea typeface="ＭＳ Ｐゴシック"/>
              </a:rPr>
              <a:t>。</a:t>
            </a:r>
          </a:p>
          <a:p>
            <a:pPr indent="-457200" fontAlgn="auto">
              <a:spcBef>
                <a:spcPts val="0"/>
              </a:spcBef>
              <a:spcAft>
                <a:spcPts val="0"/>
              </a:spcAft>
            </a:pPr>
            <a:r>
              <a:rPr lang="ja-JP" altLang="en-US" sz="1050" dirty="0" smtClean="0">
                <a:solidFill>
                  <a:prstClr val="black"/>
                </a:solidFill>
                <a:latin typeface="Calibri"/>
                <a:ea typeface="ＭＳ Ｐゴシック"/>
              </a:rPr>
              <a:t>・第</a:t>
            </a:r>
            <a:r>
              <a:rPr lang="en-US" altLang="ja-JP" sz="1050" dirty="0" smtClean="0">
                <a:solidFill>
                  <a:prstClr val="black"/>
                </a:solidFill>
                <a:latin typeface="Calibri"/>
                <a:ea typeface="ＭＳ Ｐゴシック"/>
              </a:rPr>
              <a:t>1</a:t>
            </a:r>
            <a:r>
              <a:rPr lang="ja-JP" altLang="en-US" sz="1050" dirty="0">
                <a:solidFill>
                  <a:prstClr val="black"/>
                </a:solidFill>
                <a:latin typeface="Calibri"/>
                <a:ea typeface="ＭＳ Ｐゴシック"/>
              </a:rPr>
              <a:t>号被保険者に占める後期高齢者加入割合が低いために、要支援・要介護認定率も</a:t>
            </a:r>
            <a:r>
              <a:rPr lang="ja-JP" altLang="en-US" sz="1050" dirty="0" smtClean="0">
                <a:solidFill>
                  <a:prstClr val="black"/>
                </a:solidFill>
                <a:latin typeface="Calibri"/>
                <a:ea typeface="ＭＳ Ｐゴシック"/>
              </a:rPr>
              <a:t>低い水準。</a:t>
            </a:r>
            <a:endParaRPr lang="ja-JP" altLang="en-US" sz="1050" dirty="0">
              <a:solidFill>
                <a:prstClr val="black"/>
              </a:solidFill>
              <a:latin typeface="Calibri"/>
              <a:ea typeface="ＭＳ Ｐゴシック"/>
            </a:endParaRPr>
          </a:p>
          <a:p>
            <a:pPr indent="-457200" fontAlgn="auto">
              <a:spcBef>
                <a:spcPts val="0"/>
              </a:spcBef>
              <a:spcAft>
                <a:spcPts val="0"/>
              </a:spcAft>
            </a:pPr>
            <a:r>
              <a:rPr lang="ja-JP" altLang="en-US" sz="1050" dirty="0" smtClean="0">
                <a:solidFill>
                  <a:prstClr val="black"/>
                </a:solidFill>
                <a:latin typeface="Calibri"/>
                <a:ea typeface="ＭＳ Ｐゴシック"/>
              </a:rPr>
              <a:t>・全国、都道府県平均</a:t>
            </a:r>
            <a:r>
              <a:rPr lang="ja-JP" altLang="en-US" sz="1050" dirty="0">
                <a:solidFill>
                  <a:prstClr val="black"/>
                </a:solidFill>
                <a:latin typeface="Calibri"/>
                <a:ea typeface="ＭＳ Ｐゴシック"/>
              </a:rPr>
              <a:t>と比較して</a:t>
            </a:r>
            <a:r>
              <a:rPr lang="ja-JP" altLang="en-US" sz="1050" dirty="0" smtClean="0">
                <a:solidFill>
                  <a:prstClr val="black"/>
                </a:solidFill>
                <a:latin typeface="Calibri"/>
                <a:ea typeface="ＭＳ Ｐゴシック"/>
              </a:rPr>
              <a:t>、訪問系サービス</a:t>
            </a:r>
            <a:r>
              <a:rPr lang="ja-JP" altLang="en-US" sz="1050" dirty="0">
                <a:solidFill>
                  <a:prstClr val="black"/>
                </a:solidFill>
                <a:latin typeface="Calibri"/>
                <a:ea typeface="ＭＳ Ｐゴシック"/>
              </a:rPr>
              <a:t>利用率</a:t>
            </a:r>
            <a:r>
              <a:rPr lang="ja-JP" altLang="en-US" sz="1050" dirty="0" smtClean="0">
                <a:solidFill>
                  <a:prstClr val="black"/>
                </a:solidFill>
                <a:latin typeface="Calibri"/>
                <a:ea typeface="ＭＳ Ｐゴシック"/>
              </a:rPr>
              <a:t>が低く、訪問系サービス</a:t>
            </a:r>
            <a:r>
              <a:rPr lang="ja-JP" altLang="en-US" sz="1050" dirty="0">
                <a:solidFill>
                  <a:prstClr val="black"/>
                </a:solidFill>
                <a:latin typeface="Calibri"/>
                <a:ea typeface="ＭＳ Ｐゴシック"/>
              </a:rPr>
              <a:t>では訪問介護の給付費が</a:t>
            </a:r>
            <a:r>
              <a:rPr lang="ja-JP" altLang="en-US" sz="1050" dirty="0" smtClean="0">
                <a:solidFill>
                  <a:prstClr val="black"/>
                </a:solidFill>
                <a:latin typeface="Calibri"/>
                <a:ea typeface="ＭＳ Ｐゴシック"/>
              </a:rPr>
              <a:t>少ない。</a:t>
            </a:r>
            <a:endParaRPr lang="ja-JP" altLang="en-US" sz="1050" dirty="0">
              <a:solidFill>
                <a:prstClr val="black"/>
              </a:solidFill>
              <a:latin typeface="Calibri"/>
              <a:ea typeface="ＭＳ Ｐゴシック"/>
            </a:endParaRPr>
          </a:p>
        </p:txBody>
      </p:sp>
      <p:sp>
        <p:nvSpPr>
          <p:cNvPr id="24" name="テキスト ボックス 23"/>
          <p:cNvSpPr txBox="1"/>
          <p:nvPr/>
        </p:nvSpPr>
        <p:spPr>
          <a:xfrm>
            <a:off x="116407" y="625948"/>
            <a:ext cx="2974000" cy="229814"/>
          </a:xfrm>
          <a:prstGeom prst="roundRect">
            <a:avLst/>
          </a:prstGeom>
          <a:solidFill>
            <a:schemeClr val="accent6">
              <a:lumMod val="20000"/>
              <a:lumOff val="80000"/>
            </a:schemeClr>
          </a:solidFill>
        </p:spPr>
        <p:txBody>
          <a:bodyPr wrap="squar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第</a:t>
            </a:r>
            <a:r>
              <a:rPr lang="en-US" altLang="ja-JP" sz="1050" dirty="0" smtClean="0">
                <a:solidFill>
                  <a:prstClr val="black"/>
                </a:solidFill>
                <a:latin typeface="Calibri"/>
                <a:ea typeface="ＭＳ Ｐゴシック"/>
              </a:rPr>
              <a:t>1</a:t>
            </a:r>
            <a:r>
              <a:rPr lang="ja-JP" altLang="en-US" sz="1050" dirty="0" smtClean="0">
                <a:solidFill>
                  <a:prstClr val="black"/>
                </a:solidFill>
                <a:latin typeface="Calibri"/>
                <a:ea typeface="ＭＳ Ｐゴシック"/>
              </a:rPr>
              <a:t>号被保険者</a:t>
            </a:r>
            <a:r>
              <a:rPr lang="en-US" altLang="ja-JP" sz="1050" dirty="0" smtClean="0">
                <a:solidFill>
                  <a:prstClr val="black"/>
                </a:solidFill>
                <a:latin typeface="Calibri"/>
                <a:ea typeface="ＭＳ Ｐゴシック"/>
              </a:rPr>
              <a:t>1</a:t>
            </a:r>
            <a:r>
              <a:rPr lang="ja-JP" altLang="en-US" sz="1050" dirty="0" smtClean="0">
                <a:solidFill>
                  <a:prstClr val="black"/>
                </a:solidFill>
                <a:latin typeface="Calibri"/>
                <a:ea typeface="ＭＳ Ｐゴシック"/>
              </a:rPr>
              <a:t>人当たり給付費</a:t>
            </a:r>
            <a:endParaRPr lang="ja-JP" altLang="en-US" sz="1050" dirty="0">
              <a:solidFill>
                <a:prstClr val="black"/>
              </a:solidFill>
              <a:latin typeface="Calibri"/>
              <a:ea typeface="ＭＳ Ｐゴシック"/>
            </a:endParaRPr>
          </a:p>
        </p:txBody>
      </p:sp>
      <p:sp>
        <p:nvSpPr>
          <p:cNvPr id="25" name="テキスト ボックス 24"/>
          <p:cNvSpPr txBox="1"/>
          <p:nvPr/>
        </p:nvSpPr>
        <p:spPr>
          <a:xfrm>
            <a:off x="3469167" y="625948"/>
            <a:ext cx="3040875" cy="229814"/>
          </a:xfrm>
          <a:prstGeom prst="roundRect">
            <a:avLst/>
          </a:prstGeom>
          <a:solidFill>
            <a:schemeClr val="accent6">
              <a:lumMod val="20000"/>
              <a:lumOff val="80000"/>
            </a:schemeClr>
          </a:solidFill>
        </p:spPr>
        <p:txBody>
          <a:bodyPr wrap="square" rtlCol="0">
            <a:noAutofit/>
          </a:bodyPr>
          <a:lstStyle/>
          <a:p>
            <a:pPr algn="ctr" fontAlgn="auto">
              <a:spcBef>
                <a:spcPts val="0"/>
              </a:spcBef>
              <a:spcAft>
                <a:spcPts val="0"/>
              </a:spcAft>
            </a:pPr>
            <a:r>
              <a:rPr lang="ja-JP" altLang="en-US" sz="1050" dirty="0">
                <a:solidFill>
                  <a:prstClr val="black"/>
                </a:solidFill>
                <a:latin typeface="Calibri"/>
                <a:ea typeface="ＭＳ Ｐゴシック"/>
              </a:rPr>
              <a:t>人口</a:t>
            </a:r>
            <a:r>
              <a:rPr lang="ja-JP" altLang="en-US" sz="1050" dirty="0" smtClean="0">
                <a:solidFill>
                  <a:prstClr val="black"/>
                </a:solidFill>
                <a:latin typeface="Calibri"/>
                <a:ea typeface="ＭＳ Ｐゴシック"/>
              </a:rPr>
              <a:t>構造と認定率</a:t>
            </a:r>
            <a:endParaRPr lang="ja-JP" altLang="en-US" sz="1050" dirty="0">
              <a:solidFill>
                <a:prstClr val="black"/>
              </a:solidFill>
              <a:latin typeface="Calibri"/>
              <a:ea typeface="ＭＳ Ｐゴシック"/>
            </a:endParaRPr>
          </a:p>
        </p:txBody>
      </p:sp>
      <p:sp>
        <p:nvSpPr>
          <p:cNvPr id="26" name="テキスト ボックス 25"/>
          <p:cNvSpPr txBox="1"/>
          <p:nvPr/>
        </p:nvSpPr>
        <p:spPr>
          <a:xfrm>
            <a:off x="6782391" y="625948"/>
            <a:ext cx="3002440" cy="229814"/>
          </a:xfrm>
          <a:prstGeom prst="roundRect">
            <a:avLst/>
          </a:prstGeom>
          <a:solidFill>
            <a:schemeClr val="accent6">
              <a:lumMod val="20000"/>
              <a:lumOff val="80000"/>
            </a:schemeClr>
          </a:solidFill>
        </p:spPr>
        <p:txBody>
          <a:bodyPr wrap="squar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サービスのバランス</a:t>
            </a:r>
            <a:endParaRPr lang="ja-JP" altLang="en-US" sz="1050" dirty="0">
              <a:solidFill>
                <a:prstClr val="black"/>
              </a:solidFill>
              <a:latin typeface="Calibri"/>
              <a:ea typeface="ＭＳ Ｐゴシック"/>
            </a:endParaRPr>
          </a:p>
        </p:txBody>
      </p:sp>
      <p:sp>
        <p:nvSpPr>
          <p:cNvPr id="3" name="ホームベース 2"/>
          <p:cNvSpPr/>
          <p:nvPr/>
        </p:nvSpPr>
        <p:spPr>
          <a:xfrm>
            <a:off x="3251335" y="1215802"/>
            <a:ext cx="217832" cy="1584176"/>
          </a:xfrm>
          <a:prstGeom prst="homePlate">
            <a:avLst>
              <a:gd name="adj" fmla="val 20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8" name="ホームベース 27"/>
          <p:cNvSpPr/>
          <p:nvPr/>
        </p:nvSpPr>
        <p:spPr>
          <a:xfrm>
            <a:off x="6546424" y="1215802"/>
            <a:ext cx="217832" cy="1584176"/>
          </a:xfrm>
          <a:prstGeom prst="homePlate">
            <a:avLst>
              <a:gd name="adj" fmla="val 20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正方形/長方形 4"/>
          <p:cNvSpPr/>
          <p:nvPr/>
        </p:nvSpPr>
        <p:spPr>
          <a:xfrm>
            <a:off x="272351" y="1103635"/>
            <a:ext cx="1085115" cy="37797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0" name="正方形/長方形 29"/>
          <p:cNvSpPr/>
          <p:nvPr/>
        </p:nvSpPr>
        <p:spPr>
          <a:xfrm>
            <a:off x="1394891" y="1176381"/>
            <a:ext cx="654119"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8" name="直線矢印コネクタ 7"/>
          <p:cNvCxnSpPr/>
          <p:nvPr/>
        </p:nvCxnSpPr>
        <p:spPr>
          <a:xfrm>
            <a:off x="1721946" y="132734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121205" y="920936"/>
            <a:ext cx="958107" cy="541474"/>
          </a:xfrm>
          <a:prstGeom prst="borderCallout1">
            <a:avLst>
              <a:gd name="adj1" fmla="val 20"/>
              <a:gd name="adj2" fmla="val -124"/>
              <a:gd name="adj3" fmla="val 36000"/>
              <a:gd name="adj4" fmla="val -79260"/>
            </a:avLst>
          </a:prstGeom>
          <a:solidFill>
            <a:schemeClr val="accent2">
              <a:lumMod val="40000"/>
              <a:lumOff val="60000"/>
            </a:schemeClr>
          </a:solidFill>
          <a:ln>
            <a:solidFill>
              <a:schemeClr val="accent2">
                <a:lumMod val="50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地図によって直感的に地域間比較</a:t>
            </a:r>
            <a:endParaRPr lang="ja-JP" altLang="en-US" sz="900" dirty="0">
              <a:solidFill>
                <a:prstClr val="black"/>
              </a:solidFill>
              <a:latin typeface="Calibri"/>
              <a:ea typeface="ＭＳ Ｐゴシック"/>
            </a:endParaRPr>
          </a:p>
        </p:txBody>
      </p:sp>
      <p:sp>
        <p:nvSpPr>
          <p:cNvPr id="34" name="正方形/長方形 33"/>
          <p:cNvSpPr/>
          <p:nvPr/>
        </p:nvSpPr>
        <p:spPr>
          <a:xfrm>
            <a:off x="662206" y="2223914"/>
            <a:ext cx="389856"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5" name="正方形/長方形 34"/>
          <p:cNvSpPr/>
          <p:nvPr/>
        </p:nvSpPr>
        <p:spPr>
          <a:xfrm>
            <a:off x="1079621" y="2223914"/>
            <a:ext cx="1828868"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6" name="テキスト ボックス 35"/>
          <p:cNvSpPr txBox="1"/>
          <p:nvPr/>
        </p:nvSpPr>
        <p:spPr>
          <a:xfrm>
            <a:off x="423425" y="1840379"/>
            <a:ext cx="1257281" cy="213217"/>
          </a:xfrm>
          <a:prstGeom prst="borderCallout1">
            <a:avLst>
              <a:gd name="adj1" fmla="val 101279"/>
              <a:gd name="adj2" fmla="val 49642"/>
              <a:gd name="adj3" fmla="val 205757"/>
              <a:gd name="adj4" fmla="val 36132"/>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全国・都道府県平均</a:t>
            </a:r>
            <a:endParaRPr lang="ja-JP" altLang="en-US" sz="900" dirty="0">
              <a:solidFill>
                <a:prstClr val="black"/>
              </a:solidFill>
              <a:latin typeface="Calibri"/>
              <a:ea typeface="ＭＳ Ｐゴシック"/>
            </a:endParaRPr>
          </a:p>
        </p:txBody>
      </p:sp>
      <p:sp>
        <p:nvSpPr>
          <p:cNvPr id="37" name="テキスト ボックス 36"/>
          <p:cNvSpPr txBox="1"/>
          <p:nvPr/>
        </p:nvSpPr>
        <p:spPr>
          <a:xfrm>
            <a:off x="1776372" y="1840379"/>
            <a:ext cx="1257281" cy="213217"/>
          </a:xfrm>
          <a:prstGeom prst="borderCallout1">
            <a:avLst>
              <a:gd name="adj1" fmla="val 104257"/>
              <a:gd name="adj2" fmla="val 50736"/>
              <a:gd name="adj3" fmla="val 181931"/>
              <a:gd name="adj4" fmla="val 16445"/>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近隣保険者等の値</a:t>
            </a:r>
            <a:endParaRPr lang="ja-JP" altLang="en-US" sz="900" dirty="0">
              <a:solidFill>
                <a:prstClr val="black"/>
              </a:solidFill>
              <a:latin typeface="Calibri"/>
              <a:ea typeface="ＭＳ Ｐゴシック"/>
            </a:endParaRPr>
          </a:p>
        </p:txBody>
      </p:sp>
      <p:sp>
        <p:nvSpPr>
          <p:cNvPr id="38" name="テキスト ボックス 37"/>
          <p:cNvSpPr txBox="1"/>
          <p:nvPr/>
        </p:nvSpPr>
        <p:spPr>
          <a:xfrm>
            <a:off x="2132299" y="2439945"/>
            <a:ext cx="958107" cy="630777"/>
          </a:xfrm>
          <a:prstGeom prst="borderCallout1">
            <a:avLst>
              <a:gd name="adj1" fmla="val 20"/>
              <a:gd name="adj2" fmla="val -124"/>
              <a:gd name="adj3" fmla="val 180"/>
              <a:gd name="adj4" fmla="val 400"/>
            </a:avLst>
          </a:prstGeom>
          <a:solidFill>
            <a:schemeClr val="accent2">
              <a:lumMod val="40000"/>
              <a:lumOff val="60000"/>
            </a:schemeClr>
          </a:solidFill>
          <a:ln>
            <a:solidFill>
              <a:schemeClr val="accent2">
                <a:lumMod val="50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グラフでは比較対象を自由に選択して定量的に比較</a:t>
            </a:r>
            <a:endParaRPr lang="ja-JP" altLang="en-US" sz="900" dirty="0">
              <a:solidFill>
                <a:prstClr val="black"/>
              </a:solidFill>
              <a:latin typeface="Calibri"/>
              <a:ea typeface="ＭＳ Ｐゴシック"/>
            </a:endParaRPr>
          </a:p>
        </p:txBody>
      </p:sp>
      <p:sp>
        <p:nvSpPr>
          <p:cNvPr id="39" name="テキスト ボックス 38"/>
          <p:cNvSpPr txBox="1"/>
          <p:nvPr/>
        </p:nvSpPr>
        <p:spPr>
          <a:xfrm>
            <a:off x="128795" y="3232026"/>
            <a:ext cx="2961611" cy="432048"/>
          </a:xfrm>
          <a:prstGeom prst="roundRect">
            <a:avLst/>
          </a:prstGeom>
          <a:solidFill>
            <a:schemeClr val="tx2">
              <a:lumMod val="75000"/>
            </a:schemeClr>
          </a:solidFill>
        </p:spPr>
        <p:txBody>
          <a:bodyPr wrap="square" rtlCol="0">
            <a:noAutofit/>
          </a:bodyPr>
          <a:lstStyle/>
          <a:p>
            <a:pPr fontAlgn="auto">
              <a:spcBef>
                <a:spcPts val="0"/>
              </a:spcBef>
              <a:spcAft>
                <a:spcPts val="0"/>
              </a:spcAft>
            </a:pP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例</a:t>
            </a: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全国、近隣等と比較して</a:t>
            </a:r>
            <a:r>
              <a:rPr lang="ja-JP" altLang="en-US" sz="900" dirty="0">
                <a:solidFill>
                  <a:prstClr val="white"/>
                </a:solidFill>
                <a:latin typeface="Calibri"/>
                <a:ea typeface="ＭＳ Ｐゴシック"/>
              </a:rPr>
              <a:t>、第１号被保険者１人当たりの給付費は安い。</a:t>
            </a:r>
          </a:p>
        </p:txBody>
      </p:sp>
      <p:sp>
        <p:nvSpPr>
          <p:cNvPr id="40" name="テキスト ボックス 39"/>
          <p:cNvSpPr txBox="1"/>
          <p:nvPr/>
        </p:nvSpPr>
        <p:spPr>
          <a:xfrm>
            <a:off x="3544368" y="3232026"/>
            <a:ext cx="3110975" cy="432048"/>
          </a:xfrm>
          <a:prstGeom prst="roundRect">
            <a:avLst/>
          </a:prstGeom>
          <a:solidFill>
            <a:schemeClr val="tx2">
              <a:lumMod val="75000"/>
            </a:schemeClr>
          </a:solidFill>
        </p:spPr>
        <p:txBody>
          <a:bodyPr wrap="square" rtlCol="0">
            <a:noAutofit/>
          </a:bodyPr>
          <a:lstStyle/>
          <a:p>
            <a:pPr fontAlgn="auto">
              <a:spcBef>
                <a:spcPts val="0"/>
              </a:spcBef>
              <a:spcAft>
                <a:spcPts val="0"/>
              </a:spcAft>
            </a:pP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例</a:t>
            </a:r>
            <a:r>
              <a:rPr lang="en-US" altLang="ja-JP" sz="900" dirty="0" smtClean="0">
                <a:solidFill>
                  <a:prstClr val="white"/>
                </a:solidFill>
                <a:latin typeface="Calibri"/>
                <a:ea typeface="ＭＳ Ｐゴシック"/>
              </a:rPr>
              <a:t>)</a:t>
            </a:r>
            <a:r>
              <a:rPr lang="ja-JP" altLang="en-US" sz="900" dirty="0">
                <a:solidFill>
                  <a:prstClr val="white"/>
                </a:solidFill>
                <a:latin typeface="Calibri"/>
                <a:ea typeface="ＭＳ Ｐゴシック"/>
              </a:rPr>
              <a:t>後期</a:t>
            </a:r>
            <a:r>
              <a:rPr lang="ja-JP" altLang="en-US" sz="900" dirty="0" smtClean="0">
                <a:solidFill>
                  <a:prstClr val="white"/>
                </a:solidFill>
                <a:latin typeface="Calibri"/>
                <a:ea typeface="ＭＳ Ｐゴシック"/>
              </a:rPr>
              <a:t>高齢者が少ないので認定率が低い。</a:t>
            </a:r>
            <a:endParaRPr lang="en-US" altLang="ja-JP" sz="900" dirty="0" smtClean="0">
              <a:solidFill>
                <a:prstClr val="white"/>
              </a:solidFill>
              <a:latin typeface="Calibri"/>
              <a:ea typeface="ＭＳ Ｐゴシック"/>
            </a:endParaRPr>
          </a:p>
          <a:p>
            <a:pPr fontAlgn="auto">
              <a:spcBef>
                <a:spcPts val="0"/>
              </a:spcBef>
              <a:spcAft>
                <a:spcPts val="0"/>
              </a:spcAft>
            </a:pP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例</a:t>
            </a:r>
            <a:r>
              <a:rPr lang="en-US" altLang="ja-JP" sz="900" dirty="0" smtClean="0">
                <a:solidFill>
                  <a:prstClr val="white"/>
                </a:solidFill>
                <a:latin typeface="Calibri"/>
                <a:ea typeface="ＭＳ Ｐゴシック"/>
              </a:rPr>
              <a:t>)</a:t>
            </a:r>
            <a:r>
              <a:rPr lang="ja-JP" altLang="en-US" sz="900" dirty="0">
                <a:solidFill>
                  <a:prstClr val="white"/>
                </a:solidFill>
                <a:latin typeface="Calibri"/>
                <a:ea typeface="ＭＳ Ｐゴシック"/>
              </a:rPr>
              <a:t>後期</a:t>
            </a:r>
            <a:r>
              <a:rPr lang="ja-JP" altLang="en-US" sz="900" dirty="0" smtClean="0">
                <a:solidFill>
                  <a:prstClr val="white"/>
                </a:solidFill>
                <a:latin typeface="Calibri"/>
                <a:ea typeface="ＭＳ Ｐゴシック"/>
              </a:rPr>
              <a:t>高齢者が多くても認定率が低い保険者もある。</a:t>
            </a:r>
            <a:endParaRPr lang="ja-JP" altLang="en-US" sz="900" dirty="0">
              <a:solidFill>
                <a:prstClr val="white"/>
              </a:solidFill>
              <a:latin typeface="Calibri"/>
              <a:ea typeface="ＭＳ Ｐゴシック"/>
            </a:endParaRPr>
          </a:p>
        </p:txBody>
      </p:sp>
      <p:sp>
        <p:nvSpPr>
          <p:cNvPr id="41" name="テキスト ボックス 40"/>
          <p:cNvSpPr txBox="1"/>
          <p:nvPr/>
        </p:nvSpPr>
        <p:spPr>
          <a:xfrm>
            <a:off x="6899898" y="3232026"/>
            <a:ext cx="2884933" cy="432048"/>
          </a:xfrm>
          <a:prstGeom prst="roundRect">
            <a:avLst/>
          </a:prstGeom>
          <a:solidFill>
            <a:schemeClr val="tx2">
              <a:lumMod val="75000"/>
            </a:schemeClr>
          </a:solidFill>
        </p:spPr>
        <p:txBody>
          <a:bodyPr wrap="square" rtlCol="0">
            <a:noAutofit/>
          </a:bodyPr>
          <a:lstStyle/>
          <a:p>
            <a:pPr fontAlgn="auto">
              <a:spcBef>
                <a:spcPts val="0"/>
              </a:spcBef>
              <a:spcAft>
                <a:spcPts val="0"/>
              </a:spcAft>
            </a:pP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例</a:t>
            </a:r>
            <a:r>
              <a:rPr lang="en-US" altLang="ja-JP" sz="900" dirty="0" smtClean="0">
                <a:solidFill>
                  <a:prstClr val="white"/>
                </a:solidFill>
                <a:latin typeface="Calibri"/>
                <a:ea typeface="ＭＳ Ｐゴシック"/>
              </a:rPr>
              <a:t>)</a:t>
            </a:r>
            <a:r>
              <a:rPr lang="ja-JP" altLang="en-US" sz="900" dirty="0">
                <a:solidFill>
                  <a:prstClr val="white"/>
                </a:solidFill>
                <a:latin typeface="Calibri"/>
                <a:ea typeface="ＭＳ Ｐゴシック"/>
              </a:rPr>
              <a:t>サービス</a:t>
            </a:r>
            <a:r>
              <a:rPr lang="ja-JP" altLang="en-US" sz="900" dirty="0" smtClean="0">
                <a:solidFill>
                  <a:prstClr val="white"/>
                </a:solidFill>
                <a:latin typeface="Calibri"/>
                <a:ea typeface="ＭＳ Ｐゴシック"/>
              </a:rPr>
              <a:t>のバランスで見ると全国等と比較して訪問系サービス（水色の部分）が少ない。</a:t>
            </a:r>
            <a:endParaRPr lang="ja-JP" altLang="en-US" sz="900" b="1" dirty="0">
              <a:solidFill>
                <a:prstClr val="white"/>
              </a:solidFill>
              <a:latin typeface="Calibri"/>
              <a:ea typeface="ＭＳ Ｐゴシック"/>
            </a:endParaRPr>
          </a:p>
        </p:txBody>
      </p:sp>
      <p:sp>
        <p:nvSpPr>
          <p:cNvPr id="42" name="正方形/長方形 41"/>
          <p:cNvSpPr/>
          <p:nvPr/>
        </p:nvSpPr>
        <p:spPr>
          <a:xfrm>
            <a:off x="4804994" y="1162844"/>
            <a:ext cx="654119"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43" name="直線矢印コネクタ 42"/>
          <p:cNvCxnSpPr/>
          <p:nvPr/>
        </p:nvCxnSpPr>
        <p:spPr>
          <a:xfrm>
            <a:off x="5132050" y="1355915"/>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4139409" y="2956151"/>
            <a:ext cx="2058755" cy="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606371" y="2863479"/>
            <a:ext cx="1257281" cy="213217"/>
          </a:xfrm>
          <a:prstGeom prst="borderCallout1">
            <a:avLst>
              <a:gd name="adj1" fmla="val 101279"/>
              <a:gd name="adj2" fmla="val 49642"/>
              <a:gd name="adj3" fmla="val 478261"/>
              <a:gd name="adj4" fmla="val -2423"/>
            </a:avLst>
          </a:prstGeom>
          <a:solidFill>
            <a:schemeClr val="accent2">
              <a:lumMod val="40000"/>
              <a:lumOff val="60000"/>
            </a:schemeClr>
          </a:solidFill>
          <a:ln>
            <a:noFill/>
            <a:prstDash val="dash"/>
            <a:headEnd type="oval" w="med" len="med"/>
            <a:tailEnd type="oval" w="med" len="med"/>
          </a:ln>
        </p:spPr>
        <p:txBody>
          <a:bodyPr wrap="square" rtlCol="0">
            <a:noAutofit/>
          </a:bodyPr>
          <a:lstStyle/>
          <a:p>
            <a:pPr indent="-457200" algn="ctr" fontAlgn="auto">
              <a:spcBef>
                <a:spcPts val="0"/>
              </a:spcBef>
              <a:spcAft>
                <a:spcPts val="0"/>
              </a:spcAft>
            </a:pPr>
            <a:r>
              <a:rPr lang="ja-JP" altLang="en-US" sz="900" dirty="0" smtClean="0">
                <a:solidFill>
                  <a:prstClr val="black"/>
                </a:solidFill>
                <a:latin typeface="Calibri"/>
                <a:ea typeface="ＭＳ Ｐゴシック"/>
              </a:rPr>
              <a:t>後期高齢者割合</a:t>
            </a:r>
            <a:endParaRPr lang="ja-JP" altLang="en-US" sz="900" dirty="0">
              <a:solidFill>
                <a:prstClr val="black"/>
              </a:solidFill>
              <a:latin typeface="Calibri"/>
              <a:ea typeface="ＭＳ Ｐゴシック"/>
            </a:endParaRPr>
          </a:p>
        </p:txBody>
      </p:sp>
      <p:cxnSp>
        <p:nvCxnSpPr>
          <p:cNvPr id="48" name="直線矢印コネクタ 47"/>
          <p:cNvCxnSpPr/>
          <p:nvPr/>
        </p:nvCxnSpPr>
        <p:spPr>
          <a:xfrm flipV="1">
            <a:off x="4139405" y="2053599"/>
            <a:ext cx="0" cy="89722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733499" y="2223914"/>
            <a:ext cx="827264" cy="216024"/>
          </a:xfrm>
          <a:prstGeom prst="borderCallout1">
            <a:avLst>
              <a:gd name="adj1" fmla="val 101279"/>
              <a:gd name="adj2" fmla="val 49642"/>
              <a:gd name="adj3" fmla="val 478261"/>
              <a:gd name="adj4" fmla="val -2423"/>
            </a:avLst>
          </a:prstGeom>
          <a:solidFill>
            <a:schemeClr val="accent2">
              <a:lumMod val="40000"/>
              <a:lumOff val="60000"/>
            </a:schemeClr>
          </a:solidFill>
          <a:ln>
            <a:noFill/>
            <a:prstDash val="dash"/>
            <a:headEnd type="oval" w="med" len="med"/>
            <a:tailEnd type="oval" w="med" len="med"/>
          </a:ln>
        </p:spPr>
        <p:txBody>
          <a:bodyPr wrap="square" rtlCol="0">
            <a:noAutofit/>
          </a:bodyPr>
          <a:lstStyle/>
          <a:p>
            <a:pPr indent="-457200" algn="ctr" fontAlgn="auto">
              <a:spcBef>
                <a:spcPts val="0"/>
              </a:spcBef>
              <a:spcAft>
                <a:spcPts val="0"/>
              </a:spcAft>
            </a:pPr>
            <a:r>
              <a:rPr lang="ja-JP" altLang="en-US" sz="900" dirty="0" smtClean="0">
                <a:solidFill>
                  <a:prstClr val="black"/>
                </a:solidFill>
                <a:latin typeface="Calibri"/>
                <a:ea typeface="ＭＳ Ｐゴシック"/>
              </a:rPr>
              <a:t>認定率</a:t>
            </a:r>
            <a:endParaRPr lang="ja-JP" altLang="en-US" sz="900" dirty="0">
              <a:solidFill>
                <a:prstClr val="black"/>
              </a:solidFill>
              <a:latin typeface="Calibri"/>
              <a:ea typeface="ＭＳ Ｐゴシック"/>
            </a:endParaRPr>
          </a:p>
        </p:txBody>
      </p:sp>
      <p:sp>
        <p:nvSpPr>
          <p:cNvPr id="50" name="テキスト ボックス 49"/>
          <p:cNvSpPr txBox="1"/>
          <p:nvPr/>
        </p:nvSpPr>
        <p:spPr>
          <a:xfrm>
            <a:off x="5551935" y="892107"/>
            <a:ext cx="958107" cy="541474"/>
          </a:xfrm>
          <a:prstGeom prst="borderCallout1">
            <a:avLst>
              <a:gd name="adj1" fmla="val 100288"/>
              <a:gd name="adj2" fmla="val -124"/>
              <a:gd name="adj3" fmla="val 255886"/>
              <a:gd name="adj4" fmla="val -16824"/>
            </a:avLst>
          </a:prstGeom>
          <a:solidFill>
            <a:schemeClr val="accent2">
              <a:lumMod val="40000"/>
              <a:lumOff val="60000"/>
            </a:schemeClr>
          </a:solidFill>
          <a:ln>
            <a:solidFill>
              <a:schemeClr val="accent2">
                <a:lumMod val="50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人口と認定率の関係を全保険者と比較</a:t>
            </a:r>
            <a:endParaRPr lang="ja-JP" altLang="en-US" sz="900" dirty="0">
              <a:solidFill>
                <a:prstClr val="black"/>
              </a:solidFill>
              <a:latin typeface="Calibri"/>
              <a:ea typeface="ＭＳ Ｐゴシック"/>
            </a:endParaRPr>
          </a:p>
        </p:txBody>
      </p:sp>
      <p:sp>
        <p:nvSpPr>
          <p:cNvPr id="51" name="正方形/長方形 50"/>
          <p:cNvSpPr/>
          <p:nvPr/>
        </p:nvSpPr>
        <p:spPr>
          <a:xfrm>
            <a:off x="8075836" y="1172369"/>
            <a:ext cx="654119"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52" name="直線矢印コネクタ 51"/>
          <p:cNvCxnSpPr/>
          <p:nvPr/>
        </p:nvCxnSpPr>
        <p:spPr>
          <a:xfrm>
            <a:off x="8402891" y="136544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555513" y="2031395"/>
            <a:ext cx="1116321"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4" name="テキスト ボックス 53"/>
          <p:cNvSpPr txBox="1"/>
          <p:nvPr/>
        </p:nvSpPr>
        <p:spPr>
          <a:xfrm>
            <a:off x="6899902" y="1685260"/>
            <a:ext cx="1257281" cy="213217"/>
          </a:xfrm>
          <a:prstGeom prst="borderCallout1">
            <a:avLst>
              <a:gd name="adj1" fmla="val 104853"/>
              <a:gd name="adj2" fmla="val 71299"/>
              <a:gd name="adj3" fmla="val 159297"/>
              <a:gd name="adj4" fmla="val 83383"/>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全国・都道府県平均</a:t>
            </a:r>
            <a:endParaRPr lang="ja-JP" altLang="en-US" sz="900" dirty="0">
              <a:solidFill>
                <a:prstClr val="black"/>
              </a:solidFill>
              <a:latin typeface="Calibri"/>
              <a:ea typeface="ＭＳ Ｐゴシック"/>
            </a:endParaRPr>
          </a:p>
        </p:txBody>
      </p:sp>
      <p:sp>
        <p:nvSpPr>
          <p:cNvPr id="55" name="正方形/長方形 54"/>
          <p:cNvSpPr/>
          <p:nvPr/>
        </p:nvSpPr>
        <p:spPr>
          <a:xfrm>
            <a:off x="8980394" y="2031598"/>
            <a:ext cx="467037"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6" name="テキスト ボックス 55"/>
          <p:cNvSpPr txBox="1"/>
          <p:nvPr/>
        </p:nvSpPr>
        <p:spPr>
          <a:xfrm>
            <a:off x="8537294" y="1685462"/>
            <a:ext cx="1169567" cy="213217"/>
          </a:xfrm>
          <a:prstGeom prst="borderCallout1">
            <a:avLst>
              <a:gd name="adj1" fmla="val 104853"/>
              <a:gd name="adj2" fmla="val 71299"/>
              <a:gd name="adj3" fmla="val 191461"/>
              <a:gd name="adj4" fmla="val 62924"/>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当該保険者の値</a:t>
            </a:r>
            <a:endParaRPr lang="ja-JP" altLang="en-US" sz="900" dirty="0">
              <a:solidFill>
                <a:prstClr val="black"/>
              </a:solidFill>
              <a:latin typeface="Calibri"/>
              <a:ea typeface="ＭＳ Ｐゴシック"/>
            </a:endParaRPr>
          </a:p>
        </p:txBody>
      </p:sp>
      <p:sp>
        <p:nvSpPr>
          <p:cNvPr id="59" name="テキスト ボックス 58"/>
          <p:cNvSpPr txBox="1"/>
          <p:nvPr/>
        </p:nvSpPr>
        <p:spPr>
          <a:xfrm>
            <a:off x="116407" y="3933056"/>
            <a:ext cx="2974000" cy="229814"/>
          </a:xfrm>
          <a:prstGeom prst="roundRect">
            <a:avLst/>
          </a:prstGeom>
          <a:solidFill>
            <a:schemeClr val="accent6">
              <a:lumMod val="20000"/>
              <a:lumOff val="80000"/>
            </a:schemeClr>
          </a:solidFill>
        </p:spPr>
        <p:txBody>
          <a:bodyPr wrap="square" rtlCol="0">
            <a:noAutofit/>
          </a:bodyPr>
          <a:lstStyle/>
          <a:p>
            <a:pPr algn="ctr" fontAlgn="auto">
              <a:spcBef>
                <a:spcPts val="0"/>
              </a:spcBef>
              <a:spcAft>
                <a:spcPts val="0"/>
              </a:spcAft>
            </a:pPr>
            <a:r>
              <a:rPr lang="ja-JP" altLang="en-US" sz="1050" dirty="0" smtClean="0">
                <a:solidFill>
                  <a:prstClr val="black"/>
                </a:solidFill>
                <a:latin typeface="Calibri"/>
                <a:ea typeface="ＭＳ Ｐゴシック"/>
              </a:rPr>
              <a:t>サービス別給付費</a:t>
            </a:r>
            <a:endParaRPr lang="ja-JP" altLang="en-US" sz="1050" dirty="0">
              <a:solidFill>
                <a:prstClr val="black"/>
              </a:solidFill>
              <a:latin typeface="Calibri"/>
              <a:ea typeface="ＭＳ Ｐゴシック"/>
            </a:endParaRPr>
          </a:p>
        </p:txBody>
      </p:sp>
      <p:sp>
        <p:nvSpPr>
          <p:cNvPr id="62" name="テキスト ボックス 61"/>
          <p:cNvSpPr txBox="1"/>
          <p:nvPr/>
        </p:nvSpPr>
        <p:spPr>
          <a:xfrm>
            <a:off x="116408" y="6309320"/>
            <a:ext cx="2961611" cy="432048"/>
          </a:xfrm>
          <a:prstGeom prst="roundRect">
            <a:avLst/>
          </a:prstGeom>
          <a:solidFill>
            <a:schemeClr val="tx2">
              <a:lumMod val="75000"/>
            </a:schemeClr>
          </a:solidFill>
        </p:spPr>
        <p:txBody>
          <a:bodyPr wrap="square" rtlCol="0">
            <a:noAutofit/>
          </a:bodyPr>
          <a:lstStyle/>
          <a:p>
            <a:pPr fontAlgn="auto">
              <a:spcBef>
                <a:spcPts val="0"/>
              </a:spcBef>
              <a:spcAft>
                <a:spcPts val="0"/>
              </a:spcAft>
            </a:pP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例</a:t>
            </a:r>
            <a:r>
              <a:rPr lang="en-US" altLang="ja-JP" sz="900" dirty="0" smtClean="0">
                <a:solidFill>
                  <a:prstClr val="white"/>
                </a:solidFill>
                <a:latin typeface="Calibri"/>
                <a:ea typeface="ＭＳ Ｐゴシック"/>
              </a:rPr>
              <a:t>)</a:t>
            </a:r>
            <a:r>
              <a:rPr lang="ja-JP" altLang="en-US" sz="900" dirty="0" smtClean="0">
                <a:solidFill>
                  <a:prstClr val="white"/>
                </a:solidFill>
                <a:latin typeface="Calibri"/>
                <a:ea typeface="ＭＳ Ｐゴシック"/>
              </a:rPr>
              <a:t>給付費で見ても訪問系サービス（特に訪問介護（黄緑色の部分）が少ない。</a:t>
            </a:r>
            <a:endParaRPr lang="ja-JP" altLang="en-US" sz="900" b="1" dirty="0">
              <a:solidFill>
                <a:prstClr val="white"/>
              </a:solidFill>
              <a:latin typeface="Calibri"/>
              <a:ea typeface="ＭＳ Ｐゴシック"/>
            </a:endParaRPr>
          </a:p>
        </p:txBody>
      </p:sp>
      <p:sp>
        <p:nvSpPr>
          <p:cNvPr id="63" name="正方形/長方形 62"/>
          <p:cNvSpPr/>
          <p:nvPr/>
        </p:nvSpPr>
        <p:spPr>
          <a:xfrm>
            <a:off x="1370315" y="4437112"/>
            <a:ext cx="654119"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64" name="直線矢印コネクタ 63"/>
          <p:cNvCxnSpPr/>
          <p:nvPr/>
        </p:nvCxnSpPr>
        <p:spPr>
          <a:xfrm>
            <a:off x="1697370" y="4588071"/>
            <a:ext cx="0" cy="362629"/>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849995" y="5152122"/>
            <a:ext cx="1116321"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6" name="テキスト ボックス 65"/>
          <p:cNvSpPr txBox="1"/>
          <p:nvPr/>
        </p:nvSpPr>
        <p:spPr>
          <a:xfrm>
            <a:off x="194382" y="4805991"/>
            <a:ext cx="1257281" cy="213217"/>
          </a:xfrm>
          <a:prstGeom prst="borderCallout1">
            <a:avLst>
              <a:gd name="adj1" fmla="val 104853"/>
              <a:gd name="adj2" fmla="val 71299"/>
              <a:gd name="adj3" fmla="val 159297"/>
              <a:gd name="adj4" fmla="val 83383"/>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全国・都道府県平均</a:t>
            </a:r>
            <a:endParaRPr lang="ja-JP" altLang="en-US" sz="900" dirty="0">
              <a:solidFill>
                <a:prstClr val="black"/>
              </a:solidFill>
              <a:latin typeface="Calibri"/>
              <a:ea typeface="ＭＳ Ｐゴシック"/>
            </a:endParaRPr>
          </a:p>
        </p:txBody>
      </p:sp>
      <p:sp>
        <p:nvSpPr>
          <p:cNvPr id="67" name="正方形/長方形 66"/>
          <p:cNvSpPr/>
          <p:nvPr/>
        </p:nvSpPr>
        <p:spPr>
          <a:xfrm>
            <a:off x="2143660" y="5152325"/>
            <a:ext cx="467037"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8" name="テキスト ボックス 67"/>
          <p:cNvSpPr txBox="1"/>
          <p:nvPr/>
        </p:nvSpPr>
        <p:spPr>
          <a:xfrm>
            <a:off x="1831776" y="4806194"/>
            <a:ext cx="1169567" cy="213217"/>
          </a:xfrm>
          <a:prstGeom prst="borderCallout1">
            <a:avLst>
              <a:gd name="adj1" fmla="val 104853"/>
              <a:gd name="adj2" fmla="val 71299"/>
              <a:gd name="adj3" fmla="val 191461"/>
              <a:gd name="adj4" fmla="val 62924"/>
            </a:avLst>
          </a:prstGeom>
          <a:solidFill>
            <a:schemeClr val="accent2">
              <a:lumMod val="40000"/>
              <a:lumOff val="60000"/>
            </a:schemeClr>
          </a:solidFill>
          <a:ln>
            <a:solidFill>
              <a:schemeClr val="accent2">
                <a:lumMod val="75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当該保険者の値</a:t>
            </a:r>
            <a:endParaRPr lang="ja-JP" altLang="en-US" sz="900" dirty="0">
              <a:solidFill>
                <a:prstClr val="black"/>
              </a:solidFill>
              <a:latin typeface="Calibri"/>
              <a:ea typeface="ＭＳ Ｐゴシック"/>
            </a:endParaRPr>
          </a:p>
        </p:txBody>
      </p:sp>
      <p:sp>
        <p:nvSpPr>
          <p:cNvPr id="70" name="ホームベース 69"/>
          <p:cNvSpPr/>
          <p:nvPr/>
        </p:nvSpPr>
        <p:spPr>
          <a:xfrm>
            <a:off x="3235253" y="4437112"/>
            <a:ext cx="217832" cy="1584176"/>
          </a:xfrm>
          <a:prstGeom prst="homePlate">
            <a:avLst>
              <a:gd name="adj" fmla="val 20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1" name="テキスト ボックス 70"/>
          <p:cNvSpPr txBox="1"/>
          <p:nvPr/>
        </p:nvSpPr>
        <p:spPr>
          <a:xfrm>
            <a:off x="3547138" y="5621467"/>
            <a:ext cx="3196818" cy="975891"/>
          </a:xfrm>
          <a:prstGeom prst="borderCallout1">
            <a:avLst>
              <a:gd name="adj1" fmla="val 51011"/>
              <a:gd name="adj2" fmla="val -171"/>
              <a:gd name="adj3" fmla="val 116120"/>
              <a:gd name="adj4" fmla="val -22796"/>
            </a:avLst>
          </a:prstGeom>
          <a:solidFill>
            <a:schemeClr val="accent2">
              <a:lumMod val="40000"/>
              <a:lumOff val="60000"/>
            </a:schemeClr>
          </a:solidFill>
          <a:ln>
            <a:no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1050" dirty="0" smtClean="0">
                <a:solidFill>
                  <a:prstClr val="black"/>
                </a:solidFill>
                <a:latin typeface="Calibri"/>
                <a:ea typeface="ＭＳ Ｐゴシック"/>
              </a:rPr>
              <a:t>＜現状評価と課題抽出＞</a:t>
            </a:r>
            <a:endParaRPr lang="en-US" altLang="ja-JP" sz="1050" dirty="0" smtClean="0">
              <a:solidFill>
                <a:prstClr val="black"/>
              </a:solidFill>
              <a:latin typeface="Calibri"/>
              <a:ea typeface="ＭＳ Ｐゴシック"/>
            </a:endParaRPr>
          </a:p>
          <a:p>
            <a:pPr indent="-457200" fontAlgn="auto">
              <a:spcBef>
                <a:spcPts val="0"/>
              </a:spcBef>
              <a:spcAft>
                <a:spcPts val="0"/>
              </a:spcAft>
            </a:pPr>
            <a:r>
              <a:rPr lang="ja-JP" altLang="en-US" sz="1050" dirty="0" smtClean="0">
                <a:solidFill>
                  <a:prstClr val="black"/>
                </a:solidFill>
                <a:latin typeface="Calibri"/>
                <a:ea typeface="ＭＳ Ｐゴシック"/>
              </a:rPr>
              <a:t>・後期高齢者が増えると認定率も上がり、サービス利用も増える可能性があるのではないか？</a:t>
            </a:r>
            <a:endParaRPr lang="en-US" altLang="ja-JP" sz="1050" dirty="0" smtClean="0">
              <a:solidFill>
                <a:prstClr val="black"/>
              </a:solidFill>
              <a:latin typeface="Calibri"/>
              <a:ea typeface="ＭＳ Ｐゴシック"/>
            </a:endParaRPr>
          </a:p>
          <a:p>
            <a:pPr indent="-457200" fontAlgn="auto">
              <a:spcBef>
                <a:spcPts val="0"/>
              </a:spcBef>
              <a:spcAft>
                <a:spcPts val="0"/>
              </a:spcAft>
            </a:pPr>
            <a:r>
              <a:rPr lang="ja-JP" altLang="en-US" sz="1050" dirty="0" smtClean="0">
                <a:solidFill>
                  <a:prstClr val="black"/>
                </a:solidFill>
                <a:latin typeface="Calibri"/>
                <a:ea typeface="ＭＳ Ｐゴシック"/>
              </a:rPr>
              <a:t>・後期高齢者が多くても認定率が低い水準の保険者ではどのような取り組みがされているのか？</a:t>
            </a:r>
            <a:endParaRPr lang="en-US" altLang="ja-JP" sz="1050" dirty="0" smtClean="0">
              <a:solidFill>
                <a:prstClr val="black"/>
              </a:solidFill>
              <a:latin typeface="Calibri"/>
              <a:ea typeface="ＭＳ Ｐゴシック"/>
            </a:endParaRPr>
          </a:p>
        </p:txBody>
      </p:sp>
      <p:sp>
        <p:nvSpPr>
          <p:cNvPr id="72" name="ホームベース 71"/>
          <p:cNvSpPr/>
          <p:nvPr/>
        </p:nvSpPr>
        <p:spPr>
          <a:xfrm rot="5400000">
            <a:off x="5031464" y="4647282"/>
            <a:ext cx="201172" cy="1715366"/>
          </a:xfrm>
          <a:prstGeom prst="homePlate">
            <a:avLst>
              <a:gd name="adj" fmla="val 20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206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7665" y="4019059"/>
            <a:ext cx="2134523" cy="107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2238" y="4797152"/>
            <a:ext cx="207011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テキスト ボックス 75"/>
          <p:cNvSpPr txBox="1"/>
          <p:nvPr/>
        </p:nvSpPr>
        <p:spPr>
          <a:xfrm>
            <a:off x="7294334" y="5930533"/>
            <a:ext cx="1827745" cy="666825"/>
          </a:xfrm>
          <a:prstGeom prst="borderCallout1">
            <a:avLst>
              <a:gd name="adj1" fmla="val 20"/>
              <a:gd name="adj2" fmla="val -124"/>
              <a:gd name="adj3" fmla="val -218377"/>
              <a:gd name="adj4" fmla="val 26397"/>
            </a:avLst>
          </a:prstGeom>
          <a:solidFill>
            <a:schemeClr val="accent2">
              <a:lumMod val="40000"/>
              <a:lumOff val="60000"/>
            </a:schemeClr>
          </a:solidFill>
          <a:ln>
            <a:solidFill>
              <a:schemeClr val="accent2">
                <a:lumMod val="50000"/>
              </a:schemeClr>
            </a:solidFill>
            <a:prstDash val="dash"/>
            <a:headEnd type="oval" w="med" len="med"/>
            <a:tailEnd type="oval" w="med" len="med"/>
          </a:ln>
        </p:spPr>
        <p:txBody>
          <a:bodyPr wrap="square" rtlCol="0">
            <a:noAutofit/>
          </a:bodyPr>
          <a:lstStyle/>
          <a:p>
            <a:pPr indent="-457200" fontAlgn="auto">
              <a:spcBef>
                <a:spcPts val="0"/>
              </a:spcBef>
              <a:spcAft>
                <a:spcPts val="0"/>
              </a:spcAft>
            </a:pPr>
            <a:r>
              <a:rPr lang="ja-JP" altLang="en-US" sz="900" dirty="0" smtClean="0">
                <a:solidFill>
                  <a:prstClr val="black"/>
                </a:solidFill>
                <a:latin typeface="Calibri"/>
                <a:ea typeface="ＭＳ Ｐゴシック"/>
              </a:rPr>
              <a:t>後期高齢者が多くても認定率が低い保険者の取組等を検索・閲覧し、施策検討の参考情報として活用</a:t>
            </a:r>
            <a:endParaRPr lang="ja-JP" altLang="en-US" sz="900" dirty="0">
              <a:solidFill>
                <a:prstClr val="black"/>
              </a:solidFill>
              <a:latin typeface="Calibri"/>
              <a:ea typeface="ＭＳ Ｐゴシック"/>
            </a:endParaRPr>
          </a:p>
        </p:txBody>
      </p:sp>
      <p:sp>
        <p:nvSpPr>
          <p:cNvPr id="77" name="ホームベース 76"/>
          <p:cNvSpPr/>
          <p:nvPr/>
        </p:nvSpPr>
        <p:spPr>
          <a:xfrm>
            <a:off x="6915980" y="4437112"/>
            <a:ext cx="217832" cy="1584176"/>
          </a:xfrm>
          <a:prstGeom prst="homePlate">
            <a:avLst>
              <a:gd name="adj" fmla="val 20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9" name="正方形/長方形 68"/>
          <p:cNvSpPr/>
          <p:nvPr/>
        </p:nvSpPr>
        <p:spPr>
          <a:xfrm rot="5400000">
            <a:off x="-138275" y="124001"/>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a:t>
            </a:r>
            <a:r>
              <a:rPr lang="en-US" altLang="ja-JP" sz="1400" dirty="0">
                <a:solidFill>
                  <a:schemeClr val="tx1"/>
                </a:solidFill>
                <a:latin typeface="ＭＳ ゴシック" panose="020B0609070205080204" pitchFamily="49" charset="-128"/>
                <a:ea typeface="ＭＳ ゴシック" panose="020B0609070205080204" pitchFamily="49" charset="-128"/>
              </a:rPr>
              <a:t>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998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61"/>
          <p:cNvSpPr>
            <a:spLocks noChangeArrowheads="1"/>
          </p:cNvSpPr>
          <p:nvPr/>
        </p:nvSpPr>
        <p:spPr bwMode="auto">
          <a:xfrm>
            <a:off x="8880974" y="3996127"/>
            <a:ext cx="455393" cy="869950"/>
          </a:xfrm>
          <a:prstGeom prst="ellipse">
            <a:avLst/>
          </a:prstGeom>
          <a:solidFill>
            <a:srgbClr val="F6E8C2"/>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40" name="角丸四角形 39"/>
          <p:cNvSpPr/>
          <p:nvPr/>
        </p:nvSpPr>
        <p:spPr bwMode="auto">
          <a:xfrm>
            <a:off x="2960851" y="1325954"/>
            <a:ext cx="3357535" cy="5427663"/>
          </a:xfrm>
          <a:prstGeom prst="roundRect">
            <a:avLst>
              <a:gd name="adj" fmla="val 6215"/>
            </a:avLst>
          </a:prstGeom>
          <a:solidFill>
            <a:schemeClr val="accent3">
              <a:lumMod val="40000"/>
              <a:lumOff val="60000"/>
            </a:schemeClr>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lIns="90000" tIns="46800" rIns="90000" bIns="46800"/>
          <a:lstStyle/>
          <a:p>
            <a:pPr algn="ctr">
              <a:defRPr/>
            </a:pPr>
            <a:endParaRPr lang="ja-JP" altLang="en-US" sz="1100" dirty="0">
              <a:solidFill>
                <a:srgbClr val="000000"/>
              </a:solidFill>
              <a:latin typeface="ＭＳ Ｐゴシック" charset="-128"/>
            </a:endParaRPr>
          </a:p>
        </p:txBody>
      </p:sp>
      <p:sp>
        <p:nvSpPr>
          <p:cNvPr id="41" name="フローチャート : 磁気ディスク 40"/>
          <p:cNvSpPr/>
          <p:nvPr/>
        </p:nvSpPr>
        <p:spPr bwMode="auto">
          <a:xfrm>
            <a:off x="3294435" y="1127515"/>
            <a:ext cx="2592288" cy="431800"/>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graphicFrame>
        <p:nvGraphicFramePr>
          <p:cNvPr id="42" name="Group 324"/>
          <p:cNvGraphicFramePr>
            <a:graphicFrameLocks noGrp="1"/>
          </p:cNvGraphicFramePr>
          <p:nvPr>
            <p:extLst>
              <p:ext uri="{D42A27DB-BD31-4B8C-83A1-F6EECF244321}">
                <p14:modId xmlns:p14="http://schemas.microsoft.com/office/powerpoint/2010/main" val="2016141160"/>
              </p:ext>
            </p:extLst>
          </p:nvPr>
        </p:nvGraphicFramePr>
        <p:xfrm>
          <a:off x="3619347" y="4419990"/>
          <a:ext cx="2613355" cy="2243600"/>
        </p:xfrm>
        <a:graphic>
          <a:graphicData uri="http://schemas.openxmlformats.org/drawingml/2006/table">
            <a:tbl>
              <a:tblPr/>
              <a:tblGrid>
                <a:gridCol w="313221"/>
                <a:gridCol w="2300134"/>
              </a:tblGrid>
              <a:tr h="2243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データ項目　大分類</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1</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要介護認定情報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2</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介護保険レセプト情報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3</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日常生活圏域ニーズ調査情報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4</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地域別推計人口</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5</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公的統計　小地域メッシュ情報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6</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調査研究結果データ</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7</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医療保険レセプト情報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8</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施策情報</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35983" marR="35983"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pic>
        <p:nvPicPr>
          <p:cNvPr id="43" name="図 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569" y="1052912"/>
            <a:ext cx="36019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左中かっこ 66"/>
          <p:cNvSpPr>
            <a:spLocks/>
          </p:cNvSpPr>
          <p:nvPr/>
        </p:nvSpPr>
        <p:spPr bwMode="auto">
          <a:xfrm>
            <a:off x="3498763" y="4653367"/>
            <a:ext cx="84097" cy="652463"/>
          </a:xfrm>
          <a:prstGeom prst="leftBrace">
            <a:avLst>
              <a:gd name="adj1" fmla="val 240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45" name="角丸四角形 67"/>
          <p:cNvSpPr>
            <a:spLocks noChangeArrowheads="1"/>
          </p:cNvSpPr>
          <p:nvPr/>
        </p:nvSpPr>
        <p:spPr bwMode="auto">
          <a:xfrm>
            <a:off x="1232895" y="2421342"/>
            <a:ext cx="1197986" cy="1223963"/>
          </a:xfrm>
          <a:prstGeom prst="roundRect">
            <a:avLst>
              <a:gd name="adj" fmla="val 7144"/>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algn="ctr"/>
            <a:r>
              <a:rPr lang="ja-JP" altLang="en-US" sz="1100" smtClean="0">
                <a:solidFill>
                  <a:srgbClr val="000000"/>
                </a:solidFill>
                <a:latin typeface="ＭＳ Ｐゴシック" charset="-128"/>
                <a:ea typeface="ＭＳ Ｐゴシック" charset="-128"/>
              </a:rPr>
              <a:t>介護保険総合</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データベース</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（老健局）</a:t>
            </a:r>
          </a:p>
        </p:txBody>
      </p:sp>
      <p:sp>
        <p:nvSpPr>
          <p:cNvPr id="46" name="正方形/長方形 68"/>
          <p:cNvSpPr>
            <a:spLocks noChangeArrowheads="1"/>
          </p:cNvSpPr>
          <p:nvPr/>
        </p:nvSpPr>
        <p:spPr bwMode="auto">
          <a:xfrm>
            <a:off x="272926" y="1700602"/>
            <a:ext cx="606133"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7" name="正方形/長方形 69"/>
          <p:cNvSpPr>
            <a:spLocks noChangeArrowheads="1"/>
          </p:cNvSpPr>
          <p:nvPr/>
        </p:nvSpPr>
        <p:spPr bwMode="auto">
          <a:xfrm>
            <a:off x="199936" y="1751413"/>
            <a:ext cx="607721"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8" name="正方形/長方形 70"/>
          <p:cNvSpPr>
            <a:spLocks noChangeArrowheads="1"/>
          </p:cNvSpPr>
          <p:nvPr/>
        </p:nvSpPr>
        <p:spPr bwMode="auto">
          <a:xfrm>
            <a:off x="71404" y="1811737"/>
            <a:ext cx="677536"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事業所</a:t>
            </a:r>
          </a:p>
        </p:txBody>
      </p:sp>
      <p:sp>
        <p:nvSpPr>
          <p:cNvPr id="49" name="テキスト ボックス 1"/>
          <p:cNvSpPr txBox="1">
            <a:spLocks noChangeArrowheads="1"/>
          </p:cNvSpPr>
          <p:nvPr/>
        </p:nvSpPr>
        <p:spPr bwMode="auto">
          <a:xfrm>
            <a:off x="3619355" y="1214838"/>
            <a:ext cx="1943752" cy="288925"/>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ja-JP" altLang="en-US" sz="1200" dirty="0" smtClean="0">
                <a:solidFill>
                  <a:srgbClr val="000000"/>
                </a:solidFill>
                <a:latin typeface="ＭＳ Ｐゴシック"/>
                <a:ea typeface="ＭＳ Ｐゴシック"/>
              </a:rPr>
              <a:t>地域包括ケア「見える化」システム</a:t>
            </a:r>
            <a:endParaRPr lang="en-US" altLang="ja-JP" sz="1200" dirty="0" smtClean="0">
              <a:solidFill>
                <a:srgbClr val="000000"/>
              </a:solidFill>
              <a:latin typeface="ＭＳ Ｐゴシック"/>
              <a:ea typeface="ＭＳ Ｐゴシック"/>
            </a:endParaRPr>
          </a:p>
        </p:txBody>
      </p:sp>
      <p:sp>
        <p:nvSpPr>
          <p:cNvPr id="50" name="テキスト ボックス 1"/>
          <p:cNvSpPr txBox="1">
            <a:spLocks noChangeArrowheads="1"/>
          </p:cNvSpPr>
          <p:nvPr/>
        </p:nvSpPr>
        <p:spPr bwMode="auto">
          <a:xfrm>
            <a:off x="199929" y="1268802"/>
            <a:ext cx="2664132"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Input</a:t>
            </a:r>
            <a:r>
              <a:rPr lang="ja-JP" altLang="en-US" sz="1200" b="0" dirty="0" smtClean="0">
                <a:solidFill>
                  <a:srgbClr val="FFFFFF"/>
                </a:solidFill>
                <a:latin typeface="ＭＳ Ｐゴシック"/>
                <a:ea typeface="ＭＳ Ｐゴシック"/>
              </a:rPr>
              <a:t>（情報入力元）</a:t>
            </a:r>
            <a:endParaRPr lang="en-US" altLang="ja-JP" sz="1200" b="0" dirty="0" smtClean="0">
              <a:solidFill>
                <a:srgbClr val="FFFFFF"/>
              </a:solidFill>
              <a:latin typeface="ＭＳ Ｐゴシック"/>
              <a:ea typeface="ＭＳ Ｐゴシック"/>
            </a:endParaRPr>
          </a:p>
        </p:txBody>
      </p:sp>
      <p:sp>
        <p:nvSpPr>
          <p:cNvPr id="51" name="正方形/長方形 74"/>
          <p:cNvSpPr>
            <a:spLocks noChangeArrowheads="1"/>
          </p:cNvSpPr>
          <p:nvPr/>
        </p:nvSpPr>
        <p:spPr bwMode="auto">
          <a:xfrm>
            <a:off x="6713484" y="2276873"/>
            <a:ext cx="2987825" cy="1641475"/>
          </a:xfrm>
          <a:prstGeom prst="rect">
            <a:avLst/>
          </a:prstGeom>
          <a:solidFill>
            <a:srgbClr val="F1DB9D"/>
          </a:solidFill>
          <a:ln w="6350" algn="ctr">
            <a:solidFill>
              <a:srgbClr val="FFFFFF"/>
            </a:solidFill>
            <a:round/>
            <a:headEnd/>
            <a:tailEnd/>
          </a:ln>
        </p:spPr>
        <p:txBody>
          <a:bodyPr lIns="90000" tIns="46800" rIns="90000" bIns="46800"/>
          <a:lstStyle/>
          <a:p>
            <a:r>
              <a:rPr lang="ja-JP" altLang="en-US" sz="1000" smtClean="0">
                <a:solidFill>
                  <a:srgbClr val="000000"/>
                </a:solidFill>
                <a:latin typeface="ＭＳ Ｐゴシック" charset="-128"/>
                <a:ea typeface="ＭＳ Ｐゴシック" charset="-128"/>
              </a:rPr>
              <a:t>現状分析結果</a:t>
            </a:r>
            <a:endParaRPr lang="en-US" altLang="ja-JP" sz="1000" smtClean="0">
              <a:solidFill>
                <a:srgbClr val="000000"/>
              </a:solidFill>
              <a:latin typeface="ＭＳ Ｐゴシック" charset="-128"/>
              <a:ea typeface="ＭＳ Ｐゴシック" charset="-128"/>
            </a:endParaRPr>
          </a:p>
          <a:p>
            <a:endParaRPr lang="en-US" altLang="ja-JP" sz="1000" smtClean="0">
              <a:solidFill>
                <a:srgbClr val="000000"/>
              </a:solidFill>
              <a:latin typeface="ＭＳ Ｐゴシック" charset="-128"/>
              <a:ea typeface="ＭＳ Ｐゴシック" charset="-128"/>
            </a:endParaRPr>
          </a:p>
        </p:txBody>
      </p:sp>
      <p:cxnSp>
        <p:nvCxnSpPr>
          <p:cNvPr id="52" name="直線コネクタ 75"/>
          <p:cNvCxnSpPr>
            <a:cxnSpLocks noChangeShapeType="1"/>
          </p:cNvCxnSpPr>
          <p:nvPr/>
        </p:nvCxnSpPr>
        <p:spPr bwMode="auto">
          <a:xfrm flipH="1" flipV="1">
            <a:off x="7670286" y="3915165"/>
            <a:ext cx="0" cy="696912"/>
          </a:xfrm>
          <a:prstGeom prst="line">
            <a:avLst/>
          </a:prstGeom>
          <a:noFill/>
          <a:ln w="12700" algn="ctr">
            <a:solidFill>
              <a:srgbClr val="7E7E7E"/>
            </a:solidFill>
            <a:round/>
            <a:headEnd/>
            <a:tailEnd/>
          </a:ln>
          <a:extLst>
            <a:ext uri="{909E8E84-426E-40DD-AFC4-6F175D3DCCD1}">
              <a14:hiddenFill xmlns:a14="http://schemas.microsoft.com/office/drawing/2010/main">
                <a:noFill/>
              </a14:hiddenFill>
            </a:ext>
          </a:extLst>
        </p:spPr>
      </p:cxnSp>
      <p:sp>
        <p:nvSpPr>
          <p:cNvPr id="53" name="角丸四角形 76"/>
          <p:cNvSpPr>
            <a:spLocks noChangeArrowheads="1"/>
          </p:cNvSpPr>
          <p:nvPr/>
        </p:nvSpPr>
        <p:spPr bwMode="auto">
          <a:xfrm>
            <a:off x="6678583" y="1987947"/>
            <a:ext cx="3094137" cy="2878137"/>
          </a:xfrm>
          <a:prstGeom prst="roundRect">
            <a:avLst>
              <a:gd name="adj" fmla="val 4421"/>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endParaRPr lang="en-US" altLang="ja-JP" sz="1000" smtClean="0">
              <a:solidFill>
                <a:srgbClr val="000000"/>
              </a:solidFill>
              <a:latin typeface="ＭＳ Ｐゴシック" charset="-128"/>
              <a:ea typeface="ＭＳ Ｐゴシック" charset="-128"/>
            </a:endParaRPr>
          </a:p>
        </p:txBody>
      </p:sp>
      <p:sp>
        <p:nvSpPr>
          <p:cNvPr id="54" name="角丸四角形 78"/>
          <p:cNvSpPr>
            <a:spLocks noChangeArrowheads="1"/>
          </p:cNvSpPr>
          <p:nvPr/>
        </p:nvSpPr>
        <p:spPr bwMode="auto">
          <a:xfrm>
            <a:off x="241191" y="2203850"/>
            <a:ext cx="607721" cy="27622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5" name="角丸四角形 79"/>
          <p:cNvSpPr>
            <a:spLocks noChangeArrowheads="1"/>
          </p:cNvSpPr>
          <p:nvPr/>
        </p:nvSpPr>
        <p:spPr bwMode="auto">
          <a:xfrm>
            <a:off x="168201" y="2256227"/>
            <a:ext cx="607721" cy="2746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6" name="角丸四角形 80"/>
          <p:cNvSpPr>
            <a:spLocks noChangeArrowheads="1"/>
          </p:cNvSpPr>
          <p:nvPr/>
        </p:nvSpPr>
        <p:spPr bwMode="auto">
          <a:xfrm>
            <a:off x="57130" y="2316552"/>
            <a:ext cx="675950" cy="2619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国保連</a:t>
            </a:r>
          </a:p>
        </p:txBody>
      </p:sp>
      <p:cxnSp>
        <p:nvCxnSpPr>
          <p:cNvPr id="57" name="直線矢印コネクタ 81"/>
          <p:cNvCxnSpPr>
            <a:cxnSpLocks noChangeShapeType="1"/>
          </p:cNvCxnSpPr>
          <p:nvPr/>
        </p:nvCxnSpPr>
        <p:spPr bwMode="auto">
          <a:xfrm>
            <a:off x="395098" y="2038740"/>
            <a:ext cx="0" cy="252412"/>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58" name="角丸四角形 83"/>
          <p:cNvSpPr>
            <a:spLocks noChangeArrowheads="1"/>
          </p:cNvSpPr>
          <p:nvPr/>
        </p:nvSpPr>
        <p:spPr bwMode="auto">
          <a:xfrm>
            <a:off x="1232895" y="3772298"/>
            <a:ext cx="1197986"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保険者</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（市区町村）</a:t>
            </a:r>
          </a:p>
        </p:txBody>
      </p:sp>
      <p:grpSp>
        <p:nvGrpSpPr>
          <p:cNvPr id="59" name="グループ化 3"/>
          <p:cNvGrpSpPr>
            <a:grpSpLocks/>
          </p:cNvGrpSpPr>
          <p:nvPr/>
        </p:nvGrpSpPr>
        <p:grpSpPr bwMode="auto">
          <a:xfrm>
            <a:off x="415733" y="2578505"/>
            <a:ext cx="817170" cy="777875"/>
            <a:chOff x="415925" y="3035300"/>
            <a:chExt cx="817563" cy="338138"/>
          </a:xfrm>
        </p:grpSpPr>
        <p:cxnSp>
          <p:nvCxnSpPr>
            <p:cNvPr id="60" name="直線矢印コネクタ 84"/>
            <p:cNvCxnSpPr>
              <a:cxnSpLocks noChangeShapeType="1"/>
            </p:cNvCxnSpPr>
            <p:nvPr/>
          </p:nvCxnSpPr>
          <p:spPr bwMode="auto">
            <a:xfrm flipV="1">
              <a:off x="415925" y="3371850"/>
              <a:ext cx="817563" cy="1588"/>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61" name="直線矢印コネクタ 85"/>
            <p:cNvCxnSpPr>
              <a:cxnSpLocks noChangeShapeType="1"/>
            </p:cNvCxnSpPr>
            <p:nvPr/>
          </p:nvCxnSpPr>
          <p:spPr bwMode="auto">
            <a:xfrm>
              <a:off x="415925" y="3035300"/>
              <a:ext cx="0" cy="3381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62" name="テキスト ボックス 1"/>
          <p:cNvSpPr txBox="1">
            <a:spLocks noChangeArrowheads="1"/>
          </p:cNvSpPr>
          <p:nvPr/>
        </p:nvSpPr>
        <p:spPr bwMode="auto">
          <a:xfrm>
            <a:off x="415732" y="3088077"/>
            <a:ext cx="828277"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smtClean="0">
                <a:solidFill>
                  <a:srgbClr val="000000"/>
                </a:solidFill>
                <a:latin typeface="ＭＳ Ｐゴシック"/>
                <a:ea typeface="ＭＳ Ｐゴシック"/>
              </a:rPr>
              <a:t>介護レセプト</a:t>
            </a:r>
            <a:endParaRPr lang="ja-JP" altLang="en-US" sz="1000" b="0" dirty="0">
              <a:solidFill>
                <a:srgbClr val="000000"/>
              </a:solidFill>
              <a:latin typeface="ＭＳ Ｐゴシック"/>
              <a:ea typeface="ＭＳ Ｐゴシック"/>
            </a:endParaRPr>
          </a:p>
        </p:txBody>
      </p:sp>
      <p:sp>
        <p:nvSpPr>
          <p:cNvPr id="63" name="テキスト ボックス 1"/>
          <p:cNvSpPr txBox="1">
            <a:spLocks noChangeArrowheads="1"/>
          </p:cNvSpPr>
          <p:nvPr/>
        </p:nvSpPr>
        <p:spPr bwMode="auto">
          <a:xfrm>
            <a:off x="449938" y="3448050"/>
            <a:ext cx="828277"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a:solidFill>
                  <a:srgbClr val="000000"/>
                </a:solidFill>
                <a:latin typeface="ＭＳ Ｐゴシック"/>
                <a:ea typeface="ＭＳ Ｐゴシック"/>
              </a:rPr>
              <a:t>認定</a:t>
            </a:r>
            <a:r>
              <a:rPr lang="ja-JP" altLang="en-US" sz="1000" b="0" dirty="0" smtClean="0">
                <a:solidFill>
                  <a:srgbClr val="000000"/>
                </a:solidFill>
                <a:latin typeface="ＭＳ Ｐゴシック"/>
                <a:ea typeface="ＭＳ Ｐゴシック"/>
              </a:rPr>
              <a:t>情報</a:t>
            </a:r>
            <a:endParaRPr lang="ja-JP" altLang="en-US" sz="1000" b="0" dirty="0">
              <a:solidFill>
                <a:srgbClr val="000000"/>
              </a:solidFill>
              <a:latin typeface="ＭＳ Ｐゴシック"/>
              <a:ea typeface="ＭＳ Ｐゴシック"/>
            </a:endParaRPr>
          </a:p>
        </p:txBody>
      </p:sp>
      <p:sp>
        <p:nvSpPr>
          <p:cNvPr id="65" name="左中かっこ 91"/>
          <p:cNvSpPr>
            <a:spLocks/>
          </p:cNvSpPr>
          <p:nvPr/>
        </p:nvSpPr>
        <p:spPr bwMode="auto">
          <a:xfrm>
            <a:off x="3498763" y="5372505"/>
            <a:ext cx="8409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6" name="左中かっこ 93"/>
          <p:cNvSpPr>
            <a:spLocks/>
          </p:cNvSpPr>
          <p:nvPr/>
        </p:nvSpPr>
        <p:spPr bwMode="auto">
          <a:xfrm>
            <a:off x="3498763" y="5588405"/>
            <a:ext cx="8409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7" name="左中かっこ 94"/>
          <p:cNvSpPr>
            <a:spLocks/>
          </p:cNvSpPr>
          <p:nvPr/>
        </p:nvSpPr>
        <p:spPr bwMode="auto">
          <a:xfrm>
            <a:off x="3498763" y="5804305"/>
            <a:ext cx="8409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9" name="角丸四角形 97"/>
          <p:cNvSpPr>
            <a:spLocks noChangeArrowheads="1"/>
          </p:cNvSpPr>
          <p:nvPr/>
        </p:nvSpPr>
        <p:spPr bwMode="auto">
          <a:xfrm>
            <a:off x="1232895" y="4256492"/>
            <a:ext cx="1197986" cy="5508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ja-JP" altLang="en-US" sz="1000" dirty="0">
                <a:solidFill>
                  <a:srgbClr val="000000"/>
                </a:solidFill>
                <a:latin typeface="ＭＳ Ｐゴシック" charset="-128"/>
                <a:ea typeface="ＭＳ Ｐゴシック" charset="-128"/>
              </a:rPr>
              <a:t>人口推計</a:t>
            </a:r>
            <a:r>
              <a:rPr lang="ja-JP" altLang="en-US" sz="1000" dirty="0" smtClean="0">
                <a:solidFill>
                  <a:srgbClr val="000000"/>
                </a:solidFill>
                <a:latin typeface="ＭＳ Ｐゴシック" charset="-128"/>
                <a:ea typeface="ＭＳ Ｐゴシック" charset="-128"/>
              </a:rPr>
              <a:t>／</a:t>
            </a:r>
            <a:endParaRPr lang="en-US" altLang="ja-JP" sz="1000" dirty="0" smtClean="0">
              <a:solidFill>
                <a:srgbClr val="000000"/>
              </a:solidFill>
              <a:latin typeface="ＭＳ Ｐゴシック" charset="-128"/>
              <a:ea typeface="ＭＳ Ｐゴシック" charset="-128"/>
            </a:endParaRPr>
          </a:p>
          <a:p>
            <a:pPr algn="ctr"/>
            <a:r>
              <a:rPr lang="ja-JP" altLang="en-US" sz="1000" dirty="0" smtClean="0">
                <a:solidFill>
                  <a:srgbClr val="000000"/>
                </a:solidFill>
                <a:latin typeface="ＭＳ Ｐゴシック" charset="-128"/>
                <a:ea typeface="ＭＳ Ｐゴシック" charset="-128"/>
              </a:rPr>
              <a:t>将来推計人口</a:t>
            </a:r>
          </a:p>
        </p:txBody>
      </p:sp>
      <p:sp>
        <p:nvSpPr>
          <p:cNvPr id="70" name="角丸四角形 99"/>
          <p:cNvSpPr>
            <a:spLocks noChangeArrowheads="1"/>
          </p:cNvSpPr>
          <p:nvPr/>
        </p:nvSpPr>
        <p:spPr bwMode="auto">
          <a:xfrm>
            <a:off x="1232895" y="4907352"/>
            <a:ext cx="1197986" cy="382588"/>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国勢調査等</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公的統計情報</a:t>
            </a:r>
            <a:endParaRPr lang="en-US" altLang="ja-JP" sz="1000" smtClean="0">
              <a:solidFill>
                <a:srgbClr val="000000"/>
              </a:solidFill>
              <a:latin typeface="ＭＳ Ｐゴシック" charset="-128"/>
              <a:ea typeface="ＭＳ Ｐゴシック" charset="-128"/>
            </a:endParaRPr>
          </a:p>
        </p:txBody>
      </p:sp>
      <p:grpSp>
        <p:nvGrpSpPr>
          <p:cNvPr id="71" name="グループ化 4"/>
          <p:cNvGrpSpPr>
            <a:grpSpLocks/>
          </p:cNvGrpSpPr>
          <p:nvPr/>
        </p:nvGrpSpPr>
        <p:grpSpPr bwMode="auto">
          <a:xfrm>
            <a:off x="410966" y="3500827"/>
            <a:ext cx="833036" cy="488950"/>
            <a:chOff x="411163" y="3212976"/>
            <a:chExt cx="833437" cy="595313"/>
          </a:xfrm>
        </p:grpSpPr>
        <p:cxnSp>
          <p:nvCxnSpPr>
            <p:cNvPr id="72"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73" name="直線矢印コネクタ 89"/>
            <p:cNvCxnSpPr>
              <a:cxnSpLocks noChangeShapeType="1"/>
            </p:cNvCxnSpPr>
            <p:nvPr/>
          </p:nvCxnSpPr>
          <p:spPr bwMode="auto">
            <a:xfrm>
              <a:off x="422275" y="3228851"/>
              <a:ext cx="0" cy="5794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74" name="直線矢印コネクタ 101"/>
            <p:cNvCxnSpPr>
              <a:cxnSpLocks noChangeShapeType="1"/>
            </p:cNvCxnSpPr>
            <p:nvPr/>
          </p:nvCxnSpPr>
          <p:spPr bwMode="auto">
            <a:xfrm>
              <a:off x="411163" y="3808289"/>
              <a:ext cx="833437"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75" name="テキスト ボックス 1"/>
          <p:cNvSpPr txBox="1">
            <a:spLocks noChangeArrowheads="1"/>
          </p:cNvSpPr>
          <p:nvPr/>
        </p:nvSpPr>
        <p:spPr bwMode="auto">
          <a:xfrm>
            <a:off x="6605593" y="1268802"/>
            <a:ext cx="3167127"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Output</a:t>
            </a:r>
            <a:r>
              <a:rPr lang="ja-JP" altLang="en-US" sz="1200" b="0" dirty="0" smtClean="0">
                <a:solidFill>
                  <a:srgbClr val="FFFFFF"/>
                </a:solidFill>
                <a:latin typeface="ＭＳ Ｐゴシック"/>
                <a:ea typeface="ＭＳ Ｐゴシック"/>
              </a:rPr>
              <a:t>（情報</a:t>
            </a:r>
            <a:r>
              <a:rPr lang="ja-JP" altLang="en-US" sz="1200" b="0" dirty="0">
                <a:solidFill>
                  <a:srgbClr val="FFFFFF"/>
                </a:solidFill>
                <a:latin typeface="ＭＳ Ｐゴシック"/>
                <a:ea typeface="ＭＳ Ｐゴシック"/>
              </a:rPr>
              <a:t>利活用</a:t>
            </a:r>
            <a:r>
              <a:rPr lang="ja-JP" altLang="en-US" sz="1200" b="0" dirty="0" smtClean="0">
                <a:solidFill>
                  <a:srgbClr val="FFFFFF"/>
                </a:solidFill>
                <a:latin typeface="ＭＳ Ｐゴシック"/>
                <a:ea typeface="ＭＳ Ｐゴシック"/>
              </a:rPr>
              <a:t>）</a:t>
            </a:r>
            <a:endParaRPr lang="en-US" altLang="ja-JP" sz="1200" b="0" dirty="0" smtClean="0">
              <a:solidFill>
                <a:srgbClr val="FFFFFF"/>
              </a:solidFill>
              <a:latin typeface="ＭＳ Ｐゴシック"/>
              <a:ea typeface="ＭＳ Ｐゴシック"/>
            </a:endParaRPr>
          </a:p>
        </p:txBody>
      </p:sp>
      <p:sp>
        <p:nvSpPr>
          <p:cNvPr id="76" name="角丸四角形 119"/>
          <p:cNvSpPr>
            <a:spLocks noChangeArrowheads="1"/>
          </p:cNvSpPr>
          <p:nvPr/>
        </p:nvSpPr>
        <p:spPr bwMode="auto">
          <a:xfrm>
            <a:off x="7638559" y="1700602"/>
            <a:ext cx="1197987" cy="38258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7" name="角丸四角形 120"/>
          <p:cNvSpPr>
            <a:spLocks noChangeArrowheads="1"/>
          </p:cNvSpPr>
          <p:nvPr/>
        </p:nvSpPr>
        <p:spPr bwMode="auto">
          <a:xfrm>
            <a:off x="7559214" y="1772050"/>
            <a:ext cx="1199573" cy="38417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8" name="角丸四角形 121"/>
          <p:cNvSpPr>
            <a:spLocks noChangeArrowheads="1"/>
          </p:cNvSpPr>
          <p:nvPr/>
        </p:nvSpPr>
        <p:spPr bwMode="auto">
          <a:xfrm>
            <a:off x="7495752" y="1845070"/>
            <a:ext cx="1197987" cy="38258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都道府県・市町村</a:t>
            </a:r>
          </a:p>
        </p:txBody>
      </p:sp>
      <p:pic>
        <p:nvPicPr>
          <p:cNvPr id="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274" y="2505465"/>
            <a:ext cx="1658141"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029" y="2613430"/>
            <a:ext cx="158991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正方形/長方形 124"/>
          <p:cNvSpPr>
            <a:spLocks noChangeArrowheads="1"/>
          </p:cNvSpPr>
          <p:nvPr/>
        </p:nvSpPr>
        <p:spPr bwMode="auto">
          <a:xfrm>
            <a:off x="9253857" y="4078677"/>
            <a:ext cx="51727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施策</a:t>
            </a:r>
            <a:endParaRPr lang="en-US" altLang="ja-JP" sz="1000" smtClean="0">
              <a:solidFill>
                <a:srgbClr val="000000"/>
              </a:solidFill>
              <a:latin typeface="ＭＳ Ｐゴシック" charset="-128"/>
              <a:ea typeface="ＭＳ Ｐゴシック" charset="-128"/>
            </a:endParaRPr>
          </a:p>
        </p:txBody>
      </p:sp>
      <p:sp>
        <p:nvSpPr>
          <p:cNvPr id="82" name="正方形/長方形 125"/>
          <p:cNvSpPr>
            <a:spLocks noChangeArrowheads="1"/>
          </p:cNvSpPr>
          <p:nvPr/>
        </p:nvSpPr>
        <p:spPr bwMode="auto">
          <a:xfrm>
            <a:off x="9253857" y="4531115"/>
            <a:ext cx="51727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計画</a:t>
            </a:r>
            <a:endParaRPr lang="en-US" altLang="ja-JP" sz="1000" smtClean="0">
              <a:solidFill>
                <a:srgbClr val="000000"/>
              </a:solidFill>
              <a:latin typeface="ＭＳ Ｐゴシック" charset="-128"/>
              <a:ea typeface="ＭＳ Ｐゴシック" charset="-128"/>
            </a:endParaRPr>
          </a:p>
        </p:txBody>
      </p:sp>
      <p:grpSp>
        <p:nvGrpSpPr>
          <p:cNvPr id="83" name="Group 2"/>
          <p:cNvGrpSpPr>
            <a:grpSpLocks noChangeAspect="1"/>
          </p:cNvGrpSpPr>
          <p:nvPr/>
        </p:nvGrpSpPr>
        <p:grpSpPr bwMode="auto">
          <a:xfrm>
            <a:off x="8969824" y="4437467"/>
            <a:ext cx="271332" cy="333375"/>
            <a:chOff x="2714" y="353"/>
            <a:chExt cx="3047" cy="3735"/>
          </a:xfrm>
        </p:grpSpPr>
        <p:sp>
          <p:nvSpPr>
            <p:cNvPr id="84" name="Freeform 3"/>
            <p:cNvSpPr>
              <a:spLocks noChangeAspect="1"/>
            </p:cNvSpPr>
            <p:nvPr/>
          </p:nvSpPr>
          <p:spPr bwMode="gray">
            <a:xfrm>
              <a:off x="2714" y="353"/>
              <a:ext cx="3047" cy="3735"/>
            </a:xfrm>
            <a:custGeom>
              <a:avLst/>
              <a:gdLst>
                <a:gd name="T0" fmla="*/ 1248979 w 1290"/>
                <a:gd name="T1" fmla="*/ 16324 h 1581"/>
                <a:gd name="T2" fmla="*/ 1248979 w 1290"/>
                <a:gd name="T3" fmla="*/ 15665 h 1581"/>
                <a:gd name="T4" fmla="*/ 1248979 w 1290"/>
                <a:gd name="T5" fmla="*/ 13556 h 1581"/>
                <a:gd name="T6" fmla="*/ 1247742 w 1290"/>
                <a:gd name="T7" fmla="*/ 10588 h 1581"/>
                <a:gd name="T8" fmla="*/ 1246185 w 1290"/>
                <a:gd name="T9" fmla="*/ 8689 h 1581"/>
                <a:gd name="T10" fmla="*/ 1244936 w 1290"/>
                <a:gd name="T11" fmla="*/ 6910 h 1581"/>
                <a:gd name="T12" fmla="*/ 1242012 w 1290"/>
                <a:gd name="T13" fmla="*/ 4867 h 1581"/>
                <a:gd name="T14" fmla="*/ 1239926 w 1290"/>
                <a:gd name="T15" fmla="*/ 3678 h 1581"/>
                <a:gd name="T16" fmla="*/ 1235384 w 1290"/>
                <a:gd name="T17" fmla="*/ 2925 h 1581"/>
                <a:gd name="T18" fmla="*/ 130792 w 1290"/>
                <a:gd name="T19" fmla="*/ 2925 h 1581"/>
                <a:gd name="T20" fmla="*/ 55373 w 1290"/>
                <a:gd name="T21" fmla="*/ 21399 h 1581"/>
                <a:gd name="T22" fmla="*/ 10584 w 1290"/>
                <a:gd name="T23" fmla="*/ 85345 h 1581"/>
                <a:gd name="T24" fmla="*/ 10584 w 1290"/>
                <a:gd name="T25" fmla="*/ 86255 h 1581"/>
                <a:gd name="T26" fmla="*/ 10584 w 1290"/>
                <a:gd name="T27" fmla="*/ 1514681 h 1581"/>
                <a:gd name="T28" fmla="*/ 9925 w 1290"/>
                <a:gd name="T29" fmla="*/ 1519547 h 1581"/>
                <a:gd name="T30" fmla="*/ 10584 w 1290"/>
                <a:gd name="T31" fmla="*/ 1523209 h 1581"/>
                <a:gd name="T32" fmla="*/ 24130 w 1290"/>
                <a:gd name="T33" fmla="*/ 1533968 h 1581"/>
                <a:gd name="T34" fmla="*/ 1153108 w 1290"/>
                <a:gd name="T35" fmla="*/ 1533968 h 1581"/>
                <a:gd name="T36" fmla="*/ 1165751 w 1290"/>
                <a:gd name="T37" fmla="*/ 1526176 h 1581"/>
                <a:gd name="T38" fmla="*/ 1193541 w 1290"/>
                <a:gd name="T39" fmla="*/ 1496960 h 1581"/>
                <a:gd name="T40" fmla="*/ 1233482 w 1290"/>
                <a:gd name="T41" fmla="*/ 1474647 h 1581"/>
                <a:gd name="T42" fmla="*/ 1242012 w 1290"/>
                <a:gd name="T43" fmla="*/ 1470695 h 1581"/>
                <a:gd name="T44" fmla="*/ 1248979 w 1290"/>
                <a:gd name="T45" fmla="*/ 1459211 h 1581"/>
                <a:gd name="T46" fmla="*/ 1249801 w 1290"/>
                <a:gd name="T47" fmla="*/ 1418523 h 1581"/>
                <a:gd name="T48" fmla="*/ 1249801 w 1290"/>
                <a:gd name="T49" fmla="*/ 17721 h 1581"/>
                <a:gd name="T50" fmla="*/ 1248979 w 1290"/>
                <a:gd name="T51" fmla="*/ 16324 h 15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0"/>
                <a:gd name="T79" fmla="*/ 0 h 1581"/>
                <a:gd name="T80" fmla="*/ 1290 w 1290"/>
                <a:gd name="T81" fmla="*/ 1581 h 15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5" name="Freeform 4"/>
            <p:cNvSpPr>
              <a:spLocks noChangeAspect="1"/>
            </p:cNvSpPr>
            <p:nvPr/>
          </p:nvSpPr>
          <p:spPr bwMode="gray">
            <a:xfrm>
              <a:off x="5544" y="441"/>
              <a:ext cx="146" cy="3522"/>
            </a:xfrm>
            <a:custGeom>
              <a:avLst/>
              <a:gdLst>
                <a:gd name="T0" fmla="*/ 6466 w 62"/>
                <a:gd name="T1" fmla="*/ 21394 h 1491"/>
                <a:gd name="T2" fmla="*/ 5656 w 62"/>
                <a:gd name="T3" fmla="*/ 21394 h 1491"/>
                <a:gd name="T4" fmla="*/ 3537 w 62"/>
                <a:gd name="T5" fmla="*/ 37736 h 1491"/>
                <a:gd name="T6" fmla="*/ 5656 w 62"/>
                <a:gd name="T7" fmla="*/ 48479 h 1491"/>
                <a:gd name="T8" fmla="*/ 5656 w 62"/>
                <a:gd name="T9" fmla="*/ 1445414 h 1491"/>
                <a:gd name="T10" fmla="*/ 13957 w 62"/>
                <a:gd name="T11" fmla="*/ 1437595 h 1491"/>
                <a:gd name="T12" fmla="*/ 57781 w 62"/>
                <a:gd name="T13" fmla="*/ 1411337 h 1491"/>
                <a:gd name="T14" fmla="*/ 58647 w 62"/>
                <a:gd name="T15" fmla="*/ 1380459 h 1491"/>
                <a:gd name="T16" fmla="*/ 58647 w 62"/>
                <a:gd name="T17" fmla="*/ 0 h 1491"/>
                <a:gd name="T18" fmla="*/ 6466 w 62"/>
                <a:gd name="T19" fmla="*/ 21394 h 1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91"/>
                <a:gd name="T32" fmla="*/ 62 w 62"/>
                <a:gd name="T33" fmla="*/ 1491 h 1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6" name="Freeform 5"/>
            <p:cNvSpPr>
              <a:spLocks noChangeAspect="1"/>
            </p:cNvSpPr>
            <p:nvPr/>
          </p:nvSpPr>
          <p:spPr bwMode="gray">
            <a:xfrm>
              <a:off x="5518" y="4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7" name="Freeform 6"/>
            <p:cNvSpPr>
              <a:spLocks noChangeAspect="1"/>
            </p:cNvSpPr>
            <p:nvPr/>
          </p:nvSpPr>
          <p:spPr bwMode="gray">
            <a:xfrm>
              <a:off x="2818" y="429"/>
              <a:ext cx="2709" cy="87"/>
            </a:xfrm>
            <a:custGeom>
              <a:avLst/>
              <a:gdLst>
                <a:gd name="T0" fmla="*/ 87309 w 1147"/>
                <a:gd name="T1" fmla="*/ 856 h 37"/>
                <a:gd name="T2" fmla="*/ 44619 w 1147"/>
                <a:gd name="T3" fmla="*/ 8256 h 37"/>
                <a:gd name="T4" fmla="*/ 710781 w 1147"/>
                <a:gd name="T5" fmla="*/ 8256 h 37"/>
                <a:gd name="T6" fmla="*/ 718211 w 1147"/>
                <a:gd name="T7" fmla="*/ 15900 h 37"/>
                <a:gd name="T8" fmla="*/ 710781 w 1147"/>
                <a:gd name="T9" fmla="*/ 22281 h 37"/>
                <a:gd name="T10" fmla="*/ 12636 w 1147"/>
                <a:gd name="T11" fmla="*/ 22281 h 37"/>
                <a:gd name="T12" fmla="*/ 0 w 1147"/>
                <a:gd name="T13" fmla="*/ 34633 h 37"/>
                <a:gd name="T14" fmla="*/ 1089984 w 1147"/>
                <a:gd name="T15" fmla="*/ 34633 h 37"/>
                <a:gd name="T16" fmla="*/ 1089984 w 1147"/>
                <a:gd name="T17" fmla="*/ 32641 h 37"/>
                <a:gd name="T18" fmla="*/ 1106824 w 1147"/>
                <a:gd name="T19" fmla="*/ 2716 h 37"/>
                <a:gd name="T20" fmla="*/ 1110501 w 1147"/>
                <a:gd name="T21" fmla="*/ 856 h 37"/>
                <a:gd name="T22" fmla="*/ 87309 w 1147"/>
                <a:gd name="T23" fmla="*/ 85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7"/>
                <a:gd name="T37" fmla="*/ 0 h 37"/>
                <a:gd name="T38" fmla="*/ 1147 w 114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8" name="Freeform 7"/>
            <p:cNvSpPr>
              <a:spLocks noChangeAspect="1"/>
            </p:cNvSpPr>
            <p:nvPr/>
          </p:nvSpPr>
          <p:spPr bwMode="gray">
            <a:xfrm>
              <a:off x="2806" y="585"/>
              <a:ext cx="2686" cy="3434"/>
            </a:xfrm>
            <a:custGeom>
              <a:avLst/>
              <a:gdLst>
                <a:gd name="T0" fmla="*/ 1102803 w 1137"/>
                <a:gd name="T1" fmla="*/ 0 h 1454"/>
                <a:gd name="T2" fmla="*/ 1102803 w 1137"/>
                <a:gd name="T3" fmla="*/ 1407463 h 1454"/>
                <a:gd name="T4" fmla="*/ 0 w 1137"/>
                <a:gd name="T5" fmla="*/ 1407463 h 1454"/>
                <a:gd name="T6" fmla="*/ 0 w 1137"/>
                <a:gd name="T7" fmla="*/ 0 h 1454"/>
                <a:gd name="T8" fmla="*/ 1102803 w 1137"/>
                <a:gd name="T9" fmla="*/ 0 h 1454"/>
                <a:gd name="T10" fmla="*/ 0 60000 65536"/>
                <a:gd name="T11" fmla="*/ 0 60000 65536"/>
                <a:gd name="T12" fmla="*/ 0 60000 65536"/>
                <a:gd name="T13" fmla="*/ 0 60000 65536"/>
                <a:gd name="T14" fmla="*/ 0 60000 65536"/>
                <a:gd name="T15" fmla="*/ 0 w 1137"/>
                <a:gd name="T16" fmla="*/ 0 h 1454"/>
                <a:gd name="T17" fmla="*/ 1137 w 1137"/>
                <a:gd name="T18" fmla="*/ 1454 h 1454"/>
              </a:gdLst>
              <a:ahLst/>
              <a:cxnLst>
                <a:cxn ang="T10">
                  <a:pos x="T0" y="T1"/>
                </a:cxn>
                <a:cxn ang="T11">
                  <a:pos x="T2" y="T3"/>
                </a:cxn>
                <a:cxn ang="T12">
                  <a:pos x="T4" y="T5"/>
                </a:cxn>
                <a:cxn ang="T13">
                  <a:pos x="T6" y="T7"/>
                </a:cxn>
                <a:cxn ang="T14">
                  <a:pos x="T8" y="T9"/>
                </a:cxn>
              </a:cxnLst>
              <a:rect l="T15" t="T16" r="T17" b="T18"/>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9" name="Rectangle 8"/>
            <p:cNvSpPr>
              <a:spLocks noChangeAspect="1" noChangeArrowheads="1"/>
            </p:cNvSpPr>
            <p:nvPr/>
          </p:nvSpPr>
          <p:spPr bwMode="gray">
            <a:xfrm>
              <a:off x="2880" y="585"/>
              <a:ext cx="70" cy="343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0" name="Rectangle 9"/>
            <p:cNvSpPr>
              <a:spLocks noChangeAspect="1" noChangeArrowheads="1"/>
            </p:cNvSpPr>
            <p:nvPr/>
          </p:nvSpPr>
          <p:spPr bwMode="gray">
            <a:xfrm>
              <a:off x="3269" y="1149"/>
              <a:ext cx="1760" cy="87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1" name="Rectangle 10"/>
            <p:cNvSpPr>
              <a:spLocks noChangeAspect="1" noChangeArrowheads="1"/>
            </p:cNvSpPr>
            <p:nvPr/>
          </p:nvSpPr>
          <p:spPr bwMode="gray">
            <a:xfrm>
              <a:off x="3673" y="3240"/>
              <a:ext cx="950" cy="23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2" name="Freeform 11"/>
            <p:cNvSpPr>
              <a:spLocks noChangeAspect="1"/>
            </p:cNvSpPr>
            <p:nvPr/>
          </p:nvSpPr>
          <p:spPr bwMode="gray">
            <a:xfrm>
              <a:off x="3673" y="3240"/>
              <a:ext cx="973" cy="260"/>
            </a:xfrm>
            <a:custGeom>
              <a:avLst/>
              <a:gdLst>
                <a:gd name="T0" fmla="*/ 379442 w 412"/>
                <a:gd name="T1" fmla="*/ 0 h 110"/>
                <a:gd name="T2" fmla="*/ 379442 w 412"/>
                <a:gd name="T3" fmla="*/ 87707 h 110"/>
                <a:gd name="T4" fmla="*/ 0 w 412"/>
                <a:gd name="T5" fmla="*/ 87707 h 110"/>
                <a:gd name="T6" fmla="*/ 0 w 412"/>
                <a:gd name="T7" fmla="*/ 107278 h 110"/>
                <a:gd name="T8" fmla="*/ 398701 w 412"/>
                <a:gd name="T9" fmla="*/ 107278 h 110"/>
                <a:gd name="T10" fmla="*/ 398701 w 412"/>
                <a:gd name="T11" fmla="*/ 0 h 110"/>
                <a:gd name="T12" fmla="*/ 379442 w 412"/>
                <a:gd name="T13" fmla="*/ 0 h 110"/>
                <a:gd name="T14" fmla="*/ 0 60000 65536"/>
                <a:gd name="T15" fmla="*/ 0 60000 65536"/>
                <a:gd name="T16" fmla="*/ 0 60000 65536"/>
                <a:gd name="T17" fmla="*/ 0 60000 65536"/>
                <a:gd name="T18" fmla="*/ 0 60000 65536"/>
                <a:gd name="T19" fmla="*/ 0 60000 65536"/>
                <a:gd name="T20" fmla="*/ 0 60000 65536"/>
                <a:gd name="T21" fmla="*/ 0 w 412"/>
                <a:gd name="T22" fmla="*/ 0 h 110"/>
                <a:gd name="T23" fmla="*/ 412 w 41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3" name="Freeform 12"/>
            <p:cNvSpPr>
              <a:spLocks noChangeAspect="1"/>
            </p:cNvSpPr>
            <p:nvPr/>
          </p:nvSpPr>
          <p:spPr bwMode="gray">
            <a:xfrm>
              <a:off x="3269" y="1149"/>
              <a:ext cx="1795" cy="910"/>
            </a:xfrm>
            <a:custGeom>
              <a:avLst/>
              <a:gdLst>
                <a:gd name="T0" fmla="*/ 706805 w 760"/>
                <a:gd name="T1" fmla="*/ 0 h 385"/>
                <a:gd name="T2" fmla="*/ 706805 w 760"/>
                <a:gd name="T3" fmla="*/ 345760 h 385"/>
                <a:gd name="T4" fmla="*/ 0 w 760"/>
                <a:gd name="T5" fmla="*/ 345760 h 385"/>
                <a:gd name="T6" fmla="*/ 0 w 760"/>
                <a:gd name="T7" fmla="*/ 375078 h 385"/>
                <a:gd name="T8" fmla="*/ 735962 w 760"/>
                <a:gd name="T9" fmla="*/ 375078 h 385"/>
                <a:gd name="T10" fmla="*/ 735962 w 760"/>
                <a:gd name="T11" fmla="*/ 0 h 385"/>
                <a:gd name="T12" fmla="*/ 706805 w 760"/>
                <a:gd name="T13" fmla="*/ 0 h 385"/>
                <a:gd name="T14" fmla="*/ 0 60000 65536"/>
                <a:gd name="T15" fmla="*/ 0 60000 65536"/>
                <a:gd name="T16" fmla="*/ 0 60000 65536"/>
                <a:gd name="T17" fmla="*/ 0 60000 65536"/>
                <a:gd name="T18" fmla="*/ 0 60000 65536"/>
                <a:gd name="T19" fmla="*/ 0 60000 65536"/>
                <a:gd name="T20" fmla="*/ 0 60000 65536"/>
                <a:gd name="T21" fmla="*/ 0 w 760"/>
                <a:gd name="T22" fmla="*/ 0 h 385"/>
                <a:gd name="T23" fmla="*/ 760 w 760"/>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94" name="Group 35"/>
          <p:cNvGrpSpPr>
            <a:grpSpLocks/>
          </p:cNvGrpSpPr>
          <p:nvPr/>
        </p:nvGrpSpPr>
        <p:grpSpPr bwMode="auto">
          <a:xfrm>
            <a:off x="8969824" y="4004080"/>
            <a:ext cx="279266" cy="357187"/>
            <a:chOff x="444" y="2994"/>
            <a:chExt cx="592" cy="754"/>
          </a:xfrm>
        </p:grpSpPr>
        <p:sp>
          <p:nvSpPr>
            <p:cNvPr id="95" name="Freeform 36"/>
            <p:cNvSpPr>
              <a:spLocks noChangeAspect="1"/>
            </p:cNvSpPr>
            <p:nvPr/>
          </p:nvSpPr>
          <p:spPr bwMode="gray">
            <a:xfrm>
              <a:off x="486" y="2994"/>
              <a:ext cx="550" cy="714"/>
            </a:xfrm>
            <a:custGeom>
              <a:avLst/>
              <a:gdLst>
                <a:gd name="T0" fmla="*/ 221773 w 233"/>
                <a:gd name="T1" fmla="*/ 0 h 302"/>
                <a:gd name="T2" fmla="*/ 2920 w 233"/>
                <a:gd name="T3" fmla="*/ 0 h 302"/>
                <a:gd name="T4" fmla="*/ 0 w 233"/>
                <a:gd name="T5" fmla="*/ 2974 h 302"/>
                <a:gd name="T6" fmla="*/ 0 w 233"/>
                <a:gd name="T7" fmla="*/ 292002 h 302"/>
                <a:gd name="T8" fmla="*/ 2920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6" name="Freeform 37"/>
            <p:cNvSpPr>
              <a:spLocks noChangeAspect="1"/>
            </p:cNvSpPr>
            <p:nvPr/>
          </p:nvSpPr>
          <p:spPr bwMode="gray">
            <a:xfrm>
              <a:off x="500" y="3006"/>
              <a:ext cx="524" cy="687"/>
            </a:xfrm>
            <a:custGeom>
              <a:avLst/>
              <a:gdLst>
                <a:gd name="T0" fmla="*/ 213927 w 222"/>
                <a:gd name="T1" fmla="*/ 0 h 291"/>
                <a:gd name="T2" fmla="*/ 0 w 222"/>
                <a:gd name="T3" fmla="*/ 0 h 291"/>
                <a:gd name="T4" fmla="*/ 0 w 222"/>
                <a:gd name="T5" fmla="*/ 280820 h 291"/>
                <a:gd name="T6" fmla="*/ 213927 w 222"/>
                <a:gd name="T7" fmla="*/ 280820 h 291"/>
                <a:gd name="T8" fmla="*/ 21392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7" name="Freeform 38"/>
            <p:cNvSpPr>
              <a:spLocks noChangeAspect="1"/>
            </p:cNvSpPr>
            <p:nvPr/>
          </p:nvSpPr>
          <p:spPr bwMode="gray">
            <a:xfrm>
              <a:off x="444" y="3034"/>
              <a:ext cx="550" cy="714"/>
            </a:xfrm>
            <a:custGeom>
              <a:avLst/>
              <a:gdLst>
                <a:gd name="T0" fmla="*/ 221773 w 233"/>
                <a:gd name="T1" fmla="*/ 0 h 302"/>
                <a:gd name="T2" fmla="*/ 2051 w 233"/>
                <a:gd name="T3" fmla="*/ 0 h 302"/>
                <a:gd name="T4" fmla="*/ 0 w 233"/>
                <a:gd name="T5" fmla="*/ 2974 h 302"/>
                <a:gd name="T6" fmla="*/ 0 w 233"/>
                <a:gd name="T7" fmla="*/ 292002 h 302"/>
                <a:gd name="T8" fmla="*/ 2051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8" name="Freeform 39"/>
            <p:cNvSpPr>
              <a:spLocks noChangeAspect="1"/>
            </p:cNvSpPr>
            <p:nvPr/>
          </p:nvSpPr>
          <p:spPr bwMode="gray">
            <a:xfrm>
              <a:off x="455" y="3048"/>
              <a:ext cx="525" cy="688"/>
            </a:xfrm>
            <a:custGeom>
              <a:avLst/>
              <a:gdLst>
                <a:gd name="T0" fmla="*/ 217244 w 222"/>
                <a:gd name="T1" fmla="*/ 0 h 291"/>
                <a:gd name="T2" fmla="*/ 0 w 222"/>
                <a:gd name="T3" fmla="*/ 0 h 291"/>
                <a:gd name="T4" fmla="*/ 0 w 222"/>
                <a:gd name="T5" fmla="*/ 284177 h 291"/>
                <a:gd name="T6" fmla="*/ 217244 w 222"/>
                <a:gd name="T7" fmla="*/ 284177 h 291"/>
                <a:gd name="T8" fmla="*/ 217244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9" name="Rectangle 40"/>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0" name="Rectangle 41"/>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1" name="Rectangle 42"/>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2" name="Rectangle 43"/>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3" name="Rectangle 44"/>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4" name="Rectangle 45"/>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5" name="Rectangle 46"/>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6" name="Rectangle 47"/>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cxnSp>
        <p:nvCxnSpPr>
          <p:cNvPr id="107" name="直線コネクタ 150"/>
          <p:cNvCxnSpPr>
            <a:cxnSpLocks noChangeShapeType="1"/>
          </p:cNvCxnSpPr>
          <p:nvPr/>
        </p:nvCxnSpPr>
        <p:spPr bwMode="auto">
          <a:xfrm flipH="1">
            <a:off x="7665534" y="4183452"/>
            <a:ext cx="1310645" cy="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cxnSp>
        <p:nvCxnSpPr>
          <p:cNvPr id="108" name="直線コネクタ 151"/>
          <p:cNvCxnSpPr>
            <a:cxnSpLocks noChangeShapeType="1"/>
          </p:cNvCxnSpPr>
          <p:nvPr/>
        </p:nvCxnSpPr>
        <p:spPr bwMode="auto">
          <a:xfrm flipH="1" flipV="1">
            <a:off x="7670293" y="4610505"/>
            <a:ext cx="1310645" cy="1587"/>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109" name="右矢印 152"/>
          <p:cNvSpPr>
            <a:spLocks noChangeArrowheads="1"/>
          </p:cNvSpPr>
          <p:nvPr/>
        </p:nvSpPr>
        <p:spPr bwMode="auto">
          <a:xfrm>
            <a:off x="6137506" y="2248999"/>
            <a:ext cx="575986" cy="315913"/>
          </a:xfrm>
          <a:prstGeom prst="rightArrow">
            <a:avLst>
              <a:gd name="adj1" fmla="val 50000"/>
              <a:gd name="adj2" fmla="val 49918"/>
            </a:avLst>
          </a:prstGeom>
          <a:solidFill>
            <a:srgbClr val="F1DB9D"/>
          </a:solidFill>
          <a:ln w="9525" algn="ctr">
            <a:solidFill>
              <a:schemeClr val="bg1"/>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grpSp>
        <p:nvGrpSpPr>
          <p:cNvPr id="110" name="グループ化 2"/>
          <p:cNvGrpSpPr>
            <a:grpSpLocks/>
          </p:cNvGrpSpPr>
          <p:nvPr/>
        </p:nvGrpSpPr>
        <p:grpSpPr bwMode="auto">
          <a:xfrm>
            <a:off x="6137505" y="3942152"/>
            <a:ext cx="2670479" cy="2654300"/>
            <a:chOff x="6140450" y="3784600"/>
            <a:chExt cx="2671763" cy="2524125"/>
          </a:xfrm>
        </p:grpSpPr>
        <p:cxnSp>
          <p:nvCxnSpPr>
            <p:cNvPr id="111" name="直線矢印コネクタ 156"/>
            <p:cNvCxnSpPr>
              <a:cxnSpLocks noChangeShapeType="1"/>
            </p:cNvCxnSpPr>
            <p:nvPr/>
          </p:nvCxnSpPr>
          <p:spPr bwMode="auto">
            <a:xfrm flipH="1" flipV="1">
              <a:off x="6140450" y="3784600"/>
              <a:ext cx="325438"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12" name="直線矢印コネクタ 157"/>
            <p:cNvCxnSpPr>
              <a:cxnSpLocks noChangeShapeType="1"/>
            </p:cNvCxnSpPr>
            <p:nvPr/>
          </p:nvCxnSpPr>
          <p:spPr bwMode="auto">
            <a:xfrm>
              <a:off x="6465888" y="3789363"/>
              <a:ext cx="0" cy="2519362"/>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13" name="直線矢印コネクタ 158"/>
            <p:cNvCxnSpPr>
              <a:cxnSpLocks noChangeShapeType="1"/>
            </p:cNvCxnSpPr>
            <p:nvPr/>
          </p:nvCxnSpPr>
          <p:spPr bwMode="auto">
            <a:xfrm>
              <a:off x="6465888" y="6308725"/>
              <a:ext cx="2346325"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1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8559" y="6107517"/>
            <a:ext cx="886986"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正方形/長方形 162"/>
          <p:cNvSpPr>
            <a:spLocks noChangeArrowheads="1"/>
          </p:cNvSpPr>
          <p:nvPr/>
        </p:nvSpPr>
        <p:spPr bwMode="auto">
          <a:xfrm>
            <a:off x="8782589" y="5510617"/>
            <a:ext cx="856838" cy="3143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6" name="正方形/長方形 163"/>
          <p:cNvSpPr>
            <a:spLocks noChangeArrowheads="1"/>
          </p:cNvSpPr>
          <p:nvPr/>
        </p:nvSpPr>
        <p:spPr bwMode="auto">
          <a:xfrm>
            <a:off x="8709607" y="5563005"/>
            <a:ext cx="858424" cy="3127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7" name="正方形/長方形 164"/>
          <p:cNvSpPr>
            <a:spLocks noChangeArrowheads="1"/>
          </p:cNvSpPr>
          <p:nvPr/>
        </p:nvSpPr>
        <p:spPr bwMode="auto">
          <a:xfrm>
            <a:off x="8552519" y="5623315"/>
            <a:ext cx="955216" cy="298450"/>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地域包括支援</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センター　等</a:t>
            </a:r>
          </a:p>
        </p:txBody>
      </p:sp>
      <p:grpSp>
        <p:nvGrpSpPr>
          <p:cNvPr id="118" name="グループ化 1"/>
          <p:cNvGrpSpPr>
            <a:grpSpLocks/>
          </p:cNvGrpSpPr>
          <p:nvPr/>
        </p:nvGrpSpPr>
        <p:grpSpPr bwMode="auto">
          <a:xfrm>
            <a:off x="6124804" y="3253177"/>
            <a:ext cx="2343611" cy="2478088"/>
            <a:chOff x="6127750" y="3135313"/>
            <a:chExt cx="2344738" cy="2308225"/>
          </a:xfrm>
        </p:grpSpPr>
        <p:cxnSp>
          <p:nvCxnSpPr>
            <p:cNvPr id="119" name="直線矢印コネクタ 160"/>
            <p:cNvCxnSpPr>
              <a:cxnSpLocks noChangeShapeType="1"/>
            </p:cNvCxnSpPr>
            <p:nvPr/>
          </p:nvCxnSpPr>
          <p:spPr bwMode="auto">
            <a:xfrm flipH="1">
              <a:off x="6127750" y="3141663"/>
              <a:ext cx="431800"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20" name="直線矢印コネクタ 161"/>
            <p:cNvCxnSpPr>
              <a:cxnSpLocks noChangeShapeType="1"/>
            </p:cNvCxnSpPr>
            <p:nvPr/>
          </p:nvCxnSpPr>
          <p:spPr bwMode="auto">
            <a:xfrm>
              <a:off x="6575425" y="3135313"/>
              <a:ext cx="0" cy="2308225"/>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21" name="直線矢印コネクタ 165"/>
            <p:cNvCxnSpPr>
              <a:cxnSpLocks noChangeShapeType="1"/>
            </p:cNvCxnSpPr>
            <p:nvPr/>
          </p:nvCxnSpPr>
          <p:spPr bwMode="auto">
            <a:xfrm flipV="1">
              <a:off x="6575425" y="5430838"/>
              <a:ext cx="1897063" cy="1270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1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006" y="5315340"/>
            <a:ext cx="89333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正方形/長方形 167"/>
          <p:cNvSpPr>
            <a:spLocks noChangeArrowheads="1"/>
          </p:cNvSpPr>
          <p:nvPr/>
        </p:nvSpPr>
        <p:spPr bwMode="auto">
          <a:xfrm>
            <a:off x="6821390" y="4939117"/>
            <a:ext cx="15946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日常生活圏域ニーズ調査</a:t>
            </a:r>
            <a:endParaRPr lang="en-US" altLang="ja-JP" sz="1000" smtClean="0">
              <a:solidFill>
                <a:srgbClr val="000000"/>
              </a:solidFill>
              <a:latin typeface="ＭＳ Ｐゴシック" charset="-128"/>
              <a:ea typeface="ＭＳ Ｐゴシック" charset="-128"/>
            </a:endParaRPr>
          </a:p>
          <a:p>
            <a:r>
              <a:rPr lang="ja-JP" altLang="en-US" sz="1000" smtClean="0">
                <a:solidFill>
                  <a:srgbClr val="000000"/>
                </a:solidFill>
                <a:latin typeface="ＭＳ Ｐゴシック" charset="-128"/>
                <a:ea typeface="ＭＳ Ｐゴシック" charset="-128"/>
              </a:rPr>
              <a:t>分析結果　等</a:t>
            </a:r>
            <a:endParaRPr lang="en-US" altLang="ja-JP" sz="1000" smtClean="0">
              <a:solidFill>
                <a:srgbClr val="000000"/>
              </a:solidFill>
              <a:latin typeface="ＭＳ Ｐゴシック" charset="-128"/>
              <a:ea typeface="ＭＳ Ｐゴシック" charset="-128"/>
            </a:endParaRPr>
          </a:p>
        </p:txBody>
      </p:sp>
      <p:grpSp>
        <p:nvGrpSpPr>
          <p:cNvPr id="124" name="Group 196"/>
          <p:cNvGrpSpPr>
            <a:grpSpLocks/>
          </p:cNvGrpSpPr>
          <p:nvPr/>
        </p:nvGrpSpPr>
        <p:grpSpPr bwMode="auto">
          <a:xfrm>
            <a:off x="7757557" y="3942162"/>
            <a:ext cx="412552" cy="392113"/>
            <a:chOff x="250" y="2918"/>
            <a:chExt cx="442" cy="421"/>
          </a:xfrm>
        </p:grpSpPr>
        <p:grpSp>
          <p:nvGrpSpPr>
            <p:cNvPr id="125" name="Group 197"/>
            <p:cNvGrpSpPr>
              <a:grpSpLocks noChangeAspect="1"/>
            </p:cNvGrpSpPr>
            <p:nvPr/>
          </p:nvGrpSpPr>
          <p:grpSpPr bwMode="auto">
            <a:xfrm>
              <a:off x="250" y="3129"/>
              <a:ext cx="442" cy="210"/>
              <a:chOff x="1816" y="-507"/>
              <a:chExt cx="2606" cy="1233"/>
            </a:xfrm>
          </p:grpSpPr>
          <p:sp>
            <p:nvSpPr>
              <p:cNvPr id="133" name="Freeform 198"/>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4" name="Freeform 199"/>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5" name="Freeform 200"/>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6" name="Freeform 201"/>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7" name="Freeform 202"/>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26" name="Group 203"/>
            <p:cNvGrpSpPr>
              <a:grpSpLocks noChangeAspect="1"/>
            </p:cNvGrpSpPr>
            <p:nvPr/>
          </p:nvGrpSpPr>
          <p:grpSpPr bwMode="auto">
            <a:xfrm>
              <a:off x="387" y="2918"/>
              <a:ext cx="170" cy="188"/>
              <a:chOff x="2626" y="-1752"/>
              <a:chExt cx="1000" cy="1110"/>
            </a:xfrm>
          </p:grpSpPr>
          <p:sp>
            <p:nvSpPr>
              <p:cNvPr id="127" name="Freeform 204"/>
              <p:cNvSpPr>
                <a:spLocks noChangeAspect="1"/>
              </p:cNvSpPr>
              <p:nvPr/>
            </p:nvSpPr>
            <p:spPr bwMode="gray">
              <a:xfrm>
                <a:off x="2626" y="-1752"/>
                <a:ext cx="1000" cy="1110"/>
              </a:xfrm>
              <a:custGeom>
                <a:avLst/>
                <a:gdLst>
                  <a:gd name="T0" fmla="*/ 401182 w 423"/>
                  <a:gd name="T1" fmla="*/ 203215 h 470"/>
                  <a:gd name="T2" fmla="*/ 232395 w 423"/>
                  <a:gd name="T3" fmla="*/ 24106 h 470"/>
                  <a:gd name="T4" fmla="*/ 145241 w 423"/>
                  <a:gd name="T5" fmla="*/ 58988 h 470"/>
                  <a:gd name="T6" fmla="*/ 144371 w 423"/>
                  <a:gd name="T7" fmla="*/ 59881 h 470"/>
                  <a:gd name="T8" fmla="*/ 4872 w 423"/>
                  <a:gd name="T9" fmla="*/ 207036 h 470"/>
                  <a:gd name="T10" fmla="*/ 0 w 423"/>
                  <a:gd name="T11" fmla="*/ 252454 h 470"/>
                  <a:gd name="T12" fmla="*/ 203868 w 423"/>
                  <a:gd name="T13" fmla="*/ 454800 h 470"/>
                  <a:gd name="T14" fmla="*/ 407742 w 423"/>
                  <a:gd name="T15" fmla="*/ 252454 h 470"/>
                  <a:gd name="T16" fmla="*/ 401182 w 423"/>
                  <a:gd name="T17" fmla="*/ 203215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470"/>
                  <a:gd name="T29" fmla="*/ 423 w 423"/>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470">
                    <a:moveTo>
                      <a:pt x="411" y="210"/>
                    </a:moveTo>
                    <a:cubicBezTo>
                      <a:pt x="423" y="96"/>
                      <a:pt x="309" y="40"/>
                      <a:pt x="238" y="25"/>
                    </a:cubicBezTo>
                    <a:cubicBezTo>
                      <a:pt x="195" y="16"/>
                      <a:pt x="160" y="43"/>
                      <a:pt x="149" y="61"/>
                    </a:cubicBezTo>
                    <a:cubicBezTo>
                      <a:pt x="148" y="61"/>
                      <a:pt x="148" y="61"/>
                      <a:pt x="148" y="62"/>
                    </a:cubicBezTo>
                    <a:cubicBezTo>
                      <a:pt x="114" y="0"/>
                      <a:pt x="0" y="103"/>
                      <a:pt x="5" y="214"/>
                    </a:cubicBezTo>
                    <a:cubicBezTo>
                      <a:pt x="2" y="229"/>
                      <a:pt x="0" y="245"/>
                      <a:pt x="0" y="261"/>
                    </a:cubicBezTo>
                    <a:cubicBezTo>
                      <a:pt x="0" y="377"/>
                      <a:pt x="93" y="470"/>
                      <a:pt x="209" y="470"/>
                    </a:cubicBezTo>
                    <a:cubicBezTo>
                      <a:pt x="324" y="470"/>
                      <a:pt x="418" y="377"/>
                      <a:pt x="418" y="261"/>
                    </a:cubicBezTo>
                    <a:cubicBezTo>
                      <a:pt x="418" y="244"/>
                      <a:pt x="415" y="226"/>
                      <a:pt x="411" y="21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8" name="Freeform 205"/>
              <p:cNvSpPr>
                <a:spLocks noChangeAspect="1"/>
              </p:cNvSpPr>
              <p:nvPr/>
            </p:nvSpPr>
            <p:spPr bwMode="gray">
              <a:xfrm>
                <a:off x="2685" y="-1166"/>
                <a:ext cx="870" cy="465"/>
              </a:xfrm>
              <a:custGeom>
                <a:avLst/>
                <a:gdLst>
                  <a:gd name="T0" fmla="*/ 344648 w 368"/>
                  <a:gd name="T1" fmla="*/ 30983 h 197"/>
                  <a:gd name="T2" fmla="*/ 313198 w 368"/>
                  <a:gd name="T3" fmla="*/ 62428 h 197"/>
                  <a:gd name="T4" fmla="*/ 227481 w 368"/>
                  <a:gd name="T5" fmla="*/ 62428 h 197"/>
                  <a:gd name="T6" fmla="*/ 196088 w 368"/>
                  <a:gd name="T7" fmla="*/ 30983 h 197"/>
                  <a:gd name="T8" fmla="*/ 196088 w 368"/>
                  <a:gd name="T9" fmla="*/ 0 h 197"/>
                  <a:gd name="T10" fmla="*/ 170903 w 368"/>
                  <a:gd name="T11" fmla="*/ 0 h 197"/>
                  <a:gd name="T12" fmla="*/ 170903 w 368"/>
                  <a:gd name="T13" fmla="*/ 30983 h 197"/>
                  <a:gd name="T14" fmla="*/ 139505 w 368"/>
                  <a:gd name="T15" fmla="*/ 62428 h 197"/>
                  <a:gd name="T16" fmla="*/ 53604 w 368"/>
                  <a:gd name="T17" fmla="*/ 62428 h 197"/>
                  <a:gd name="T18" fmla="*/ 22367 w 368"/>
                  <a:gd name="T19" fmla="*/ 30983 h 197"/>
                  <a:gd name="T20" fmla="*/ 22367 w 368"/>
                  <a:gd name="T21" fmla="*/ 0 h 197"/>
                  <a:gd name="T22" fmla="*/ 0 w 368"/>
                  <a:gd name="T23" fmla="*/ 0 h 197"/>
                  <a:gd name="T24" fmla="*/ 0 w 368"/>
                  <a:gd name="T25" fmla="*/ 12597 h 197"/>
                  <a:gd name="T26" fmla="*/ 179466 w 368"/>
                  <a:gd name="T27" fmla="*/ 189916 h 197"/>
                  <a:gd name="T28" fmla="*/ 359140 w 368"/>
                  <a:gd name="T29" fmla="*/ 12597 h 197"/>
                  <a:gd name="T30" fmla="*/ 358239 w 368"/>
                  <a:gd name="T31" fmla="*/ 0 h 197"/>
                  <a:gd name="T32" fmla="*/ 344648 w 368"/>
                  <a:gd name="T33" fmla="*/ 0 h 197"/>
                  <a:gd name="T34" fmla="*/ 344648 w 368"/>
                  <a:gd name="T35" fmla="*/ 30983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197"/>
                  <a:gd name="T56" fmla="*/ 368 w 368"/>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197">
                    <a:moveTo>
                      <a:pt x="353" y="32"/>
                    </a:moveTo>
                    <a:cubicBezTo>
                      <a:pt x="353" y="50"/>
                      <a:pt x="339" y="65"/>
                      <a:pt x="321" y="65"/>
                    </a:cubicBezTo>
                    <a:cubicBezTo>
                      <a:pt x="233" y="65"/>
                      <a:pt x="233" y="65"/>
                      <a:pt x="233" y="65"/>
                    </a:cubicBezTo>
                    <a:cubicBezTo>
                      <a:pt x="215" y="65"/>
                      <a:pt x="201" y="50"/>
                      <a:pt x="201" y="32"/>
                    </a:cubicBezTo>
                    <a:cubicBezTo>
                      <a:pt x="201" y="0"/>
                      <a:pt x="201" y="0"/>
                      <a:pt x="201" y="0"/>
                    </a:cubicBezTo>
                    <a:cubicBezTo>
                      <a:pt x="175" y="0"/>
                      <a:pt x="175" y="0"/>
                      <a:pt x="175" y="0"/>
                    </a:cubicBezTo>
                    <a:cubicBezTo>
                      <a:pt x="175" y="32"/>
                      <a:pt x="175" y="32"/>
                      <a:pt x="175" y="32"/>
                    </a:cubicBezTo>
                    <a:cubicBezTo>
                      <a:pt x="175" y="50"/>
                      <a:pt x="161" y="65"/>
                      <a:pt x="143" y="65"/>
                    </a:cubicBezTo>
                    <a:cubicBezTo>
                      <a:pt x="55" y="65"/>
                      <a:pt x="55" y="65"/>
                      <a:pt x="55" y="65"/>
                    </a:cubicBezTo>
                    <a:cubicBezTo>
                      <a:pt x="37" y="65"/>
                      <a:pt x="23" y="50"/>
                      <a:pt x="23" y="32"/>
                    </a:cubicBezTo>
                    <a:cubicBezTo>
                      <a:pt x="23" y="0"/>
                      <a:pt x="23" y="0"/>
                      <a:pt x="23" y="0"/>
                    </a:cubicBezTo>
                    <a:cubicBezTo>
                      <a:pt x="0" y="0"/>
                      <a:pt x="0" y="0"/>
                      <a:pt x="0" y="0"/>
                    </a:cubicBezTo>
                    <a:cubicBezTo>
                      <a:pt x="0" y="4"/>
                      <a:pt x="0" y="9"/>
                      <a:pt x="0" y="13"/>
                    </a:cubicBezTo>
                    <a:cubicBezTo>
                      <a:pt x="0" y="115"/>
                      <a:pt x="82" y="197"/>
                      <a:pt x="184" y="197"/>
                    </a:cubicBezTo>
                    <a:cubicBezTo>
                      <a:pt x="285" y="197"/>
                      <a:pt x="367" y="115"/>
                      <a:pt x="368" y="13"/>
                    </a:cubicBezTo>
                    <a:cubicBezTo>
                      <a:pt x="368" y="9"/>
                      <a:pt x="367" y="4"/>
                      <a:pt x="367" y="0"/>
                    </a:cubicBezTo>
                    <a:cubicBezTo>
                      <a:pt x="353" y="0"/>
                      <a:pt x="353" y="0"/>
                      <a:pt x="353" y="0"/>
                    </a:cubicBezTo>
                    <a:lnTo>
                      <a:pt x="353"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9" name="Freeform 206"/>
              <p:cNvSpPr>
                <a:spLocks noChangeAspect="1"/>
              </p:cNvSpPr>
              <p:nvPr/>
            </p:nvSpPr>
            <p:spPr bwMode="gray">
              <a:xfrm>
                <a:off x="2692" y="-1551"/>
                <a:ext cx="853" cy="337"/>
              </a:xfrm>
              <a:custGeom>
                <a:avLst/>
                <a:gdLst>
                  <a:gd name="T0" fmla="*/ 125500 w 361"/>
                  <a:gd name="T1" fmla="*/ 0 h 143"/>
                  <a:gd name="T2" fmla="*/ 0 w 361"/>
                  <a:gd name="T3" fmla="*/ 135990 h 143"/>
                  <a:gd name="T4" fmla="*/ 20541 w 361"/>
                  <a:gd name="T5" fmla="*/ 135990 h 143"/>
                  <a:gd name="T6" fmla="*/ 50684 w 361"/>
                  <a:gd name="T7" fmla="*/ 114274 h 143"/>
                  <a:gd name="T8" fmla="*/ 136135 w 361"/>
                  <a:gd name="T9" fmla="*/ 114274 h 143"/>
                  <a:gd name="T10" fmla="*/ 165369 w 361"/>
                  <a:gd name="T11" fmla="*/ 135990 h 143"/>
                  <a:gd name="T12" fmla="*/ 194602 w 361"/>
                  <a:gd name="T13" fmla="*/ 135990 h 143"/>
                  <a:gd name="T14" fmla="*/ 223323 w 361"/>
                  <a:gd name="T15" fmla="*/ 114274 h 143"/>
                  <a:gd name="T16" fmla="*/ 308914 w 361"/>
                  <a:gd name="T17" fmla="*/ 114274 h 143"/>
                  <a:gd name="T18" fmla="*/ 339192 w 361"/>
                  <a:gd name="T19" fmla="*/ 135990 h 143"/>
                  <a:gd name="T20" fmla="*/ 350904 w 361"/>
                  <a:gd name="T21" fmla="*/ 135990 h 143"/>
                  <a:gd name="T22" fmla="*/ 345829 w 361"/>
                  <a:gd name="T23" fmla="*/ 117024 h 143"/>
                  <a:gd name="T24" fmla="*/ 125500 w 361"/>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143"/>
                  <a:gd name="T41" fmla="*/ 361 w 361"/>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143">
                    <a:moveTo>
                      <a:pt x="129" y="0"/>
                    </a:moveTo>
                    <a:cubicBezTo>
                      <a:pt x="63" y="19"/>
                      <a:pt x="13" y="74"/>
                      <a:pt x="0" y="143"/>
                    </a:cubicBezTo>
                    <a:cubicBezTo>
                      <a:pt x="21" y="143"/>
                      <a:pt x="21" y="143"/>
                      <a:pt x="21" y="143"/>
                    </a:cubicBezTo>
                    <a:cubicBezTo>
                      <a:pt x="26" y="130"/>
                      <a:pt x="38" y="120"/>
                      <a:pt x="52" y="120"/>
                    </a:cubicBezTo>
                    <a:cubicBezTo>
                      <a:pt x="140" y="120"/>
                      <a:pt x="140" y="120"/>
                      <a:pt x="140" y="120"/>
                    </a:cubicBezTo>
                    <a:cubicBezTo>
                      <a:pt x="154" y="120"/>
                      <a:pt x="166" y="130"/>
                      <a:pt x="170" y="143"/>
                    </a:cubicBezTo>
                    <a:cubicBezTo>
                      <a:pt x="200" y="143"/>
                      <a:pt x="200" y="143"/>
                      <a:pt x="200" y="143"/>
                    </a:cubicBezTo>
                    <a:cubicBezTo>
                      <a:pt x="204" y="130"/>
                      <a:pt x="216" y="120"/>
                      <a:pt x="230" y="120"/>
                    </a:cubicBezTo>
                    <a:cubicBezTo>
                      <a:pt x="318" y="120"/>
                      <a:pt x="318" y="120"/>
                      <a:pt x="318" y="120"/>
                    </a:cubicBezTo>
                    <a:cubicBezTo>
                      <a:pt x="332" y="120"/>
                      <a:pt x="344" y="130"/>
                      <a:pt x="349" y="143"/>
                    </a:cubicBezTo>
                    <a:cubicBezTo>
                      <a:pt x="361" y="143"/>
                      <a:pt x="361" y="143"/>
                      <a:pt x="361" y="143"/>
                    </a:cubicBezTo>
                    <a:cubicBezTo>
                      <a:pt x="360" y="136"/>
                      <a:pt x="358" y="129"/>
                      <a:pt x="356" y="123"/>
                    </a:cubicBezTo>
                    <a:cubicBezTo>
                      <a:pt x="277" y="99"/>
                      <a:pt x="177" y="46"/>
                      <a:pt x="129" y="0"/>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0" name="Freeform 207"/>
              <p:cNvSpPr>
                <a:spLocks noChangeAspect="1"/>
              </p:cNvSpPr>
              <p:nvPr/>
            </p:nvSpPr>
            <p:spPr bwMode="gray">
              <a:xfrm>
                <a:off x="3207" y="-1221"/>
                <a:ext cx="265" cy="161"/>
              </a:xfrm>
              <a:custGeom>
                <a:avLst/>
                <a:gdLst>
                  <a:gd name="T0" fmla="*/ 98407 w 112"/>
                  <a:gd name="T1" fmla="*/ 0 h 68"/>
                  <a:gd name="T2" fmla="*/ 11565 w 112"/>
                  <a:gd name="T3" fmla="*/ 0 h 68"/>
                  <a:gd name="T4" fmla="*/ 0 w 112"/>
                  <a:gd name="T5" fmla="*/ 12887 h 68"/>
                  <a:gd name="T6" fmla="*/ 0 w 112"/>
                  <a:gd name="T7" fmla="*/ 54248 h 68"/>
                  <a:gd name="T8" fmla="*/ 11565 w 112"/>
                  <a:gd name="T9" fmla="*/ 67118 h 68"/>
                  <a:gd name="T10" fmla="*/ 98407 w 112"/>
                  <a:gd name="T11" fmla="*/ 67118 h 68"/>
                  <a:gd name="T12" fmla="*/ 110034 w 112"/>
                  <a:gd name="T13" fmla="*/ 54248 h 68"/>
                  <a:gd name="T14" fmla="*/ 110034 w 112"/>
                  <a:gd name="T15" fmla="*/ 12887 h 68"/>
                  <a:gd name="T16" fmla="*/ 98407 w 11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00" y="0"/>
                    </a:moveTo>
                    <a:cubicBezTo>
                      <a:pt x="12" y="0"/>
                      <a:pt x="12" y="0"/>
                      <a:pt x="12" y="0"/>
                    </a:cubicBezTo>
                    <a:cubicBezTo>
                      <a:pt x="5" y="0"/>
                      <a:pt x="0" y="6"/>
                      <a:pt x="0" y="13"/>
                    </a:cubicBezTo>
                    <a:cubicBezTo>
                      <a:pt x="0" y="55"/>
                      <a:pt x="0" y="55"/>
                      <a:pt x="0" y="55"/>
                    </a:cubicBezTo>
                    <a:cubicBezTo>
                      <a:pt x="0" y="62"/>
                      <a:pt x="5" y="68"/>
                      <a:pt x="12" y="68"/>
                    </a:cubicBezTo>
                    <a:cubicBezTo>
                      <a:pt x="100" y="68"/>
                      <a:pt x="100" y="68"/>
                      <a:pt x="100" y="68"/>
                    </a:cubicBezTo>
                    <a:cubicBezTo>
                      <a:pt x="107" y="68"/>
                      <a:pt x="112" y="62"/>
                      <a:pt x="112" y="55"/>
                    </a:cubicBezTo>
                    <a:cubicBezTo>
                      <a:pt x="112" y="13"/>
                      <a:pt x="112" y="13"/>
                      <a:pt x="112" y="13"/>
                    </a:cubicBezTo>
                    <a:cubicBezTo>
                      <a:pt x="112" y="6"/>
                      <a:pt x="107" y="0"/>
                      <a:pt x="1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1" name="Freeform 208"/>
              <p:cNvSpPr>
                <a:spLocks noChangeAspect="1"/>
              </p:cNvSpPr>
              <p:nvPr/>
            </p:nvSpPr>
            <p:spPr bwMode="gray">
              <a:xfrm>
                <a:off x="2787" y="-1221"/>
                <a:ext cx="264" cy="161"/>
              </a:xfrm>
              <a:custGeom>
                <a:avLst/>
                <a:gdLst>
                  <a:gd name="T0" fmla="*/ 11357 w 112"/>
                  <a:gd name="T1" fmla="*/ 67118 h 68"/>
                  <a:gd name="T2" fmla="*/ 95394 w 112"/>
                  <a:gd name="T3" fmla="*/ 67118 h 68"/>
                  <a:gd name="T4" fmla="*/ 106684 w 112"/>
                  <a:gd name="T5" fmla="*/ 54248 h 68"/>
                  <a:gd name="T6" fmla="*/ 106684 w 112"/>
                  <a:gd name="T7" fmla="*/ 12887 h 68"/>
                  <a:gd name="T8" fmla="*/ 95394 w 112"/>
                  <a:gd name="T9" fmla="*/ 0 h 68"/>
                  <a:gd name="T10" fmla="*/ 11357 w 112"/>
                  <a:gd name="T11" fmla="*/ 0 h 68"/>
                  <a:gd name="T12" fmla="*/ 0 w 112"/>
                  <a:gd name="T13" fmla="*/ 12887 h 68"/>
                  <a:gd name="T14" fmla="*/ 0 w 112"/>
                  <a:gd name="T15" fmla="*/ 54248 h 68"/>
                  <a:gd name="T16" fmla="*/ 11357 w 112"/>
                  <a:gd name="T17" fmla="*/ 6711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2" y="68"/>
                    </a:moveTo>
                    <a:cubicBezTo>
                      <a:pt x="100" y="68"/>
                      <a:pt x="100" y="68"/>
                      <a:pt x="100" y="68"/>
                    </a:cubicBezTo>
                    <a:cubicBezTo>
                      <a:pt x="107" y="68"/>
                      <a:pt x="112" y="62"/>
                      <a:pt x="112" y="55"/>
                    </a:cubicBezTo>
                    <a:cubicBezTo>
                      <a:pt x="112" y="13"/>
                      <a:pt x="112" y="13"/>
                      <a:pt x="112" y="13"/>
                    </a:cubicBezTo>
                    <a:cubicBezTo>
                      <a:pt x="112" y="6"/>
                      <a:pt x="107" y="0"/>
                      <a:pt x="100" y="0"/>
                    </a:cubicBezTo>
                    <a:cubicBezTo>
                      <a:pt x="12" y="0"/>
                      <a:pt x="12" y="0"/>
                      <a:pt x="12" y="0"/>
                    </a:cubicBezTo>
                    <a:cubicBezTo>
                      <a:pt x="5" y="0"/>
                      <a:pt x="0" y="6"/>
                      <a:pt x="0" y="13"/>
                    </a:cubicBezTo>
                    <a:cubicBezTo>
                      <a:pt x="0" y="55"/>
                      <a:pt x="0" y="55"/>
                      <a:pt x="0" y="55"/>
                    </a:cubicBezTo>
                    <a:cubicBezTo>
                      <a:pt x="0" y="62"/>
                      <a:pt x="5" y="68"/>
                      <a:pt x="12"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2" name="Freeform 209"/>
              <p:cNvSpPr>
                <a:spLocks noChangeAspect="1"/>
              </p:cNvSpPr>
              <p:nvPr/>
            </p:nvSpPr>
            <p:spPr bwMode="gray">
              <a:xfrm>
                <a:off x="3051" y="-1599"/>
                <a:ext cx="506" cy="289"/>
              </a:xfrm>
              <a:custGeom>
                <a:avLst/>
                <a:gdLst>
                  <a:gd name="T0" fmla="*/ 198357 w 214"/>
                  <a:gd name="T1" fmla="*/ 121072 h 122"/>
                  <a:gd name="T2" fmla="*/ 2062 w 214"/>
                  <a:gd name="T3" fmla="*/ 10077 h 122"/>
                  <a:gd name="T4" fmla="*/ 198357 w 214"/>
                  <a:gd name="T5" fmla="*/ 121072 h 122"/>
                  <a:gd name="T6" fmla="*/ 0 60000 65536"/>
                  <a:gd name="T7" fmla="*/ 0 60000 65536"/>
                  <a:gd name="T8" fmla="*/ 0 60000 65536"/>
                  <a:gd name="T9" fmla="*/ 0 w 214"/>
                  <a:gd name="T10" fmla="*/ 0 h 122"/>
                  <a:gd name="T11" fmla="*/ 214 w 214"/>
                  <a:gd name="T12" fmla="*/ 122 h 122"/>
                </a:gdLst>
                <a:ahLst/>
                <a:cxnLst>
                  <a:cxn ang="T6">
                    <a:pos x="T0" y="T1"/>
                  </a:cxn>
                  <a:cxn ang="T7">
                    <a:pos x="T2" y="T3"/>
                  </a:cxn>
                  <a:cxn ang="T8">
                    <a:pos x="T4" y="T5"/>
                  </a:cxn>
                </a:cxnLst>
                <a:rect l="T9" t="T10" r="T11" b="T12"/>
                <a:pathLst>
                  <a:path w="214" h="122">
                    <a:moveTo>
                      <a:pt x="203" y="122"/>
                    </a:moveTo>
                    <a:cubicBezTo>
                      <a:pt x="214" y="78"/>
                      <a:pt x="0" y="0"/>
                      <a:pt x="2" y="10"/>
                    </a:cubicBezTo>
                    <a:cubicBezTo>
                      <a:pt x="38" y="51"/>
                      <a:pt x="134" y="108"/>
                      <a:pt x="203" y="122"/>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38" name="Group 262"/>
          <p:cNvGrpSpPr>
            <a:grpSpLocks/>
          </p:cNvGrpSpPr>
          <p:nvPr/>
        </p:nvGrpSpPr>
        <p:grpSpPr bwMode="auto">
          <a:xfrm>
            <a:off x="7952732" y="4112027"/>
            <a:ext cx="358603" cy="409575"/>
            <a:chOff x="2757" y="3378"/>
            <a:chExt cx="363" cy="415"/>
          </a:xfrm>
        </p:grpSpPr>
        <p:grpSp>
          <p:nvGrpSpPr>
            <p:cNvPr id="139" name="Group 263"/>
            <p:cNvGrpSpPr>
              <a:grpSpLocks noChangeAspect="1"/>
            </p:cNvGrpSpPr>
            <p:nvPr/>
          </p:nvGrpSpPr>
          <p:grpSpPr bwMode="auto">
            <a:xfrm>
              <a:off x="2757" y="3581"/>
              <a:ext cx="363" cy="212"/>
              <a:chOff x="2051" y="-510"/>
              <a:chExt cx="2137" cy="1250"/>
            </a:xfrm>
          </p:grpSpPr>
          <p:sp>
            <p:nvSpPr>
              <p:cNvPr id="144" name="Freeform 264"/>
              <p:cNvSpPr>
                <a:spLocks noChangeAspect="1"/>
              </p:cNvSpPr>
              <p:nvPr/>
            </p:nvSpPr>
            <p:spPr bwMode="gray">
              <a:xfrm>
                <a:off x="2051" y="-510"/>
                <a:ext cx="2137" cy="1250"/>
              </a:xfrm>
              <a:custGeom>
                <a:avLst/>
                <a:gdLst>
                  <a:gd name="T0" fmla="*/ 718060 w 905"/>
                  <a:gd name="T1" fmla="*/ 0 h 529"/>
                  <a:gd name="T2" fmla="*/ 155484 w 905"/>
                  <a:gd name="T3" fmla="*/ 0 h 529"/>
                  <a:gd name="T4" fmla="*/ 0 w 905"/>
                  <a:gd name="T5" fmla="*/ 159655 h 529"/>
                  <a:gd name="T6" fmla="*/ 0 w 905"/>
                  <a:gd name="T7" fmla="*/ 514182 h 529"/>
                  <a:gd name="T8" fmla="*/ 146962 w 905"/>
                  <a:gd name="T9" fmla="*/ 514182 h 529"/>
                  <a:gd name="T10" fmla="*/ 149767 w 905"/>
                  <a:gd name="T11" fmla="*/ 278027 h 529"/>
                  <a:gd name="T12" fmla="*/ 158433 w 905"/>
                  <a:gd name="T13" fmla="*/ 278027 h 529"/>
                  <a:gd name="T14" fmla="*/ 185515 w 905"/>
                  <a:gd name="T15" fmla="*/ 514182 h 529"/>
                  <a:gd name="T16" fmla="*/ 688022 w 905"/>
                  <a:gd name="T17" fmla="*/ 514182 h 529"/>
                  <a:gd name="T18" fmla="*/ 715043 w 905"/>
                  <a:gd name="T19" fmla="*/ 278027 h 529"/>
                  <a:gd name="T20" fmla="*/ 724086 w 905"/>
                  <a:gd name="T21" fmla="*/ 278027 h 529"/>
                  <a:gd name="T22" fmla="*/ 727007 w 905"/>
                  <a:gd name="T23" fmla="*/ 514182 h 529"/>
                  <a:gd name="T24" fmla="*/ 874725 w 905"/>
                  <a:gd name="T25" fmla="*/ 514182 h 529"/>
                  <a:gd name="T26" fmla="*/ 874725 w 905"/>
                  <a:gd name="T27" fmla="*/ 159655 h 529"/>
                  <a:gd name="T28" fmla="*/ 718060 w 905"/>
                  <a:gd name="T29" fmla="*/ 0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5"/>
                  <a:gd name="T46" fmla="*/ 0 h 529"/>
                  <a:gd name="T47" fmla="*/ 905 w 905"/>
                  <a:gd name="T48" fmla="*/ 529 h 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5" h="529">
                    <a:moveTo>
                      <a:pt x="743" y="0"/>
                    </a:moveTo>
                    <a:cubicBezTo>
                      <a:pt x="743" y="0"/>
                      <a:pt x="161" y="0"/>
                      <a:pt x="161" y="0"/>
                    </a:cubicBezTo>
                    <a:cubicBezTo>
                      <a:pt x="73" y="0"/>
                      <a:pt x="0" y="81"/>
                      <a:pt x="0" y="164"/>
                    </a:cubicBezTo>
                    <a:cubicBezTo>
                      <a:pt x="0" y="529"/>
                      <a:pt x="0" y="529"/>
                      <a:pt x="0" y="529"/>
                    </a:cubicBezTo>
                    <a:cubicBezTo>
                      <a:pt x="152" y="529"/>
                      <a:pt x="152" y="529"/>
                      <a:pt x="152" y="529"/>
                    </a:cubicBezTo>
                    <a:cubicBezTo>
                      <a:pt x="155" y="286"/>
                      <a:pt x="155" y="286"/>
                      <a:pt x="155" y="286"/>
                    </a:cubicBezTo>
                    <a:cubicBezTo>
                      <a:pt x="164" y="286"/>
                      <a:pt x="164" y="286"/>
                      <a:pt x="164" y="286"/>
                    </a:cubicBezTo>
                    <a:cubicBezTo>
                      <a:pt x="164" y="286"/>
                      <a:pt x="179" y="399"/>
                      <a:pt x="192" y="529"/>
                    </a:cubicBezTo>
                    <a:cubicBezTo>
                      <a:pt x="712" y="529"/>
                      <a:pt x="712" y="529"/>
                      <a:pt x="712" y="529"/>
                    </a:cubicBezTo>
                    <a:cubicBezTo>
                      <a:pt x="724" y="396"/>
                      <a:pt x="740" y="286"/>
                      <a:pt x="740" y="286"/>
                    </a:cubicBezTo>
                    <a:cubicBezTo>
                      <a:pt x="749" y="286"/>
                      <a:pt x="749" y="286"/>
                      <a:pt x="749" y="286"/>
                    </a:cubicBezTo>
                    <a:cubicBezTo>
                      <a:pt x="752" y="529"/>
                      <a:pt x="752" y="529"/>
                      <a:pt x="752" y="529"/>
                    </a:cubicBezTo>
                    <a:cubicBezTo>
                      <a:pt x="905" y="529"/>
                      <a:pt x="905" y="529"/>
                      <a:pt x="905" y="529"/>
                    </a:cubicBezTo>
                    <a:cubicBezTo>
                      <a:pt x="905" y="164"/>
                      <a:pt x="905" y="164"/>
                      <a:pt x="905" y="164"/>
                    </a:cubicBezTo>
                    <a:cubicBezTo>
                      <a:pt x="905" y="79"/>
                      <a:pt x="830" y="0"/>
                      <a:pt x="743"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5" name="Freeform 265"/>
              <p:cNvSpPr>
                <a:spLocks noChangeAspect="1"/>
              </p:cNvSpPr>
              <p:nvPr/>
            </p:nvSpPr>
            <p:spPr bwMode="gray">
              <a:xfrm>
                <a:off x="2703" y="-463"/>
                <a:ext cx="836" cy="905"/>
              </a:xfrm>
              <a:custGeom>
                <a:avLst/>
                <a:gdLst>
                  <a:gd name="T0" fmla="*/ 836 w 836"/>
                  <a:gd name="T1" fmla="*/ 0 h 905"/>
                  <a:gd name="T2" fmla="*/ 0 w 836"/>
                  <a:gd name="T3" fmla="*/ 0 h 905"/>
                  <a:gd name="T4" fmla="*/ 418 w 836"/>
                  <a:gd name="T5" fmla="*/ 905 h 905"/>
                  <a:gd name="T6" fmla="*/ 836 w 836"/>
                  <a:gd name="T7" fmla="*/ 0 h 905"/>
                  <a:gd name="T8" fmla="*/ 0 60000 65536"/>
                  <a:gd name="T9" fmla="*/ 0 60000 65536"/>
                  <a:gd name="T10" fmla="*/ 0 60000 65536"/>
                  <a:gd name="T11" fmla="*/ 0 60000 65536"/>
                  <a:gd name="T12" fmla="*/ 0 w 836"/>
                  <a:gd name="T13" fmla="*/ 0 h 905"/>
                  <a:gd name="T14" fmla="*/ 836 w 836"/>
                  <a:gd name="T15" fmla="*/ 905 h 905"/>
                </a:gdLst>
                <a:ahLst/>
                <a:cxnLst>
                  <a:cxn ang="T8">
                    <a:pos x="T0" y="T1"/>
                  </a:cxn>
                  <a:cxn ang="T9">
                    <a:pos x="T2" y="T3"/>
                  </a:cxn>
                  <a:cxn ang="T10">
                    <a:pos x="T4" y="T5"/>
                  </a:cxn>
                  <a:cxn ang="T11">
                    <a:pos x="T6" y="T7"/>
                  </a:cxn>
                </a:cxnLst>
                <a:rect l="T12" t="T13" r="T14" b="T15"/>
                <a:pathLst>
                  <a:path w="836" h="905">
                    <a:moveTo>
                      <a:pt x="836" y="0"/>
                    </a:moveTo>
                    <a:lnTo>
                      <a:pt x="0" y="0"/>
                    </a:lnTo>
                    <a:lnTo>
                      <a:pt x="418" y="905"/>
                    </a:lnTo>
                    <a:lnTo>
                      <a:pt x="8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6" name="Freeform 266"/>
              <p:cNvSpPr>
                <a:spLocks noChangeAspect="1"/>
              </p:cNvSpPr>
              <p:nvPr/>
            </p:nvSpPr>
            <p:spPr bwMode="gray">
              <a:xfrm>
                <a:off x="2840" y="-165"/>
                <a:ext cx="562" cy="607"/>
              </a:xfrm>
              <a:custGeom>
                <a:avLst/>
                <a:gdLst>
                  <a:gd name="T0" fmla="*/ 562 w 562"/>
                  <a:gd name="T1" fmla="*/ 0 h 607"/>
                  <a:gd name="T2" fmla="*/ 0 w 562"/>
                  <a:gd name="T3" fmla="*/ 0 h 607"/>
                  <a:gd name="T4" fmla="*/ 281 w 562"/>
                  <a:gd name="T5" fmla="*/ 607 h 607"/>
                  <a:gd name="T6" fmla="*/ 562 w 562"/>
                  <a:gd name="T7" fmla="*/ 0 h 607"/>
                  <a:gd name="T8" fmla="*/ 0 60000 65536"/>
                  <a:gd name="T9" fmla="*/ 0 60000 65536"/>
                  <a:gd name="T10" fmla="*/ 0 60000 65536"/>
                  <a:gd name="T11" fmla="*/ 0 60000 65536"/>
                  <a:gd name="T12" fmla="*/ 0 w 562"/>
                  <a:gd name="T13" fmla="*/ 0 h 607"/>
                  <a:gd name="T14" fmla="*/ 562 w 562"/>
                  <a:gd name="T15" fmla="*/ 607 h 607"/>
                </a:gdLst>
                <a:ahLst/>
                <a:cxnLst>
                  <a:cxn ang="T8">
                    <a:pos x="T0" y="T1"/>
                  </a:cxn>
                  <a:cxn ang="T9">
                    <a:pos x="T2" y="T3"/>
                  </a:cxn>
                  <a:cxn ang="T10">
                    <a:pos x="T4" y="T5"/>
                  </a:cxn>
                  <a:cxn ang="T11">
                    <a:pos x="T6" y="T7"/>
                  </a:cxn>
                </a:cxnLst>
                <a:rect l="T12" t="T13" r="T14" b="T15"/>
                <a:pathLst>
                  <a:path w="562" h="607">
                    <a:moveTo>
                      <a:pt x="562" y="0"/>
                    </a:moveTo>
                    <a:lnTo>
                      <a:pt x="0" y="0"/>
                    </a:lnTo>
                    <a:lnTo>
                      <a:pt x="281" y="607"/>
                    </a:lnTo>
                    <a:lnTo>
                      <a:pt x="56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0" name="Group 267"/>
            <p:cNvGrpSpPr>
              <a:grpSpLocks/>
            </p:cNvGrpSpPr>
            <p:nvPr/>
          </p:nvGrpSpPr>
          <p:grpSpPr bwMode="auto">
            <a:xfrm>
              <a:off x="2846" y="3378"/>
              <a:ext cx="206" cy="179"/>
              <a:chOff x="2831" y="2762"/>
              <a:chExt cx="246" cy="211"/>
            </a:xfrm>
          </p:grpSpPr>
          <p:sp>
            <p:nvSpPr>
              <p:cNvPr id="141" name="Freeform 268"/>
              <p:cNvSpPr>
                <a:spLocks/>
              </p:cNvSpPr>
              <p:nvPr/>
            </p:nvSpPr>
            <p:spPr bwMode="gray">
              <a:xfrm>
                <a:off x="2831" y="2762"/>
                <a:ext cx="246" cy="211"/>
              </a:xfrm>
              <a:custGeom>
                <a:avLst/>
                <a:gdLst>
                  <a:gd name="T0" fmla="*/ 91065 w 104"/>
                  <a:gd name="T1" fmla="*/ 87918 h 89"/>
                  <a:gd name="T2" fmla="*/ 61675 w 104"/>
                  <a:gd name="T3" fmla="*/ 3760 h 89"/>
                  <a:gd name="T4" fmla="*/ 29397 w 104"/>
                  <a:gd name="T5" fmla="*/ 8914 h 89"/>
                  <a:gd name="T6" fmla="*/ 28586 w 104"/>
                  <a:gd name="T7" fmla="*/ 8914 h 89"/>
                  <a:gd name="T8" fmla="*/ 9994 w 104"/>
                  <a:gd name="T9" fmla="*/ 21863 h 89"/>
                  <a:gd name="T10" fmla="*/ 9994 w 104"/>
                  <a:gd name="T11" fmla="*/ 85894 h 89"/>
                  <a:gd name="T12" fmla="*/ 19465 w 104"/>
                  <a:gd name="T13" fmla="*/ 78632 h 89"/>
                  <a:gd name="T14" fmla="*/ 46042 w 104"/>
                  <a:gd name="T15" fmla="*/ 88743 h 89"/>
                  <a:gd name="T16" fmla="*/ 70408 w 104"/>
                  <a:gd name="T17" fmla="*/ 79926 h 89"/>
                  <a:gd name="T18" fmla="*/ 91065 w 104"/>
                  <a:gd name="T19" fmla="*/ 8791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93" y="88"/>
                    </a:moveTo>
                    <a:cubicBezTo>
                      <a:pt x="86" y="71"/>
                      <a:pt x="104" y="22"/>
                      <a:pt x="63" y="4"/>
                    </a:cubicBezTo>
                    <a:cubicBezTo>
                      <a:pt x="54" y="0"/>
                      <a:pt x="31" y="0"/>
                      <a:pt x="30" y="9"/>
                    </a:cubicBezTo>
                    <a:cubicBezTo>
                      <a:pt x="30" y="9"/>
                      <a:pt x="29" y="9"/>
                      <a:pt x="29" y="9"/>
                    </a:cubicBezTo>
                    <a:cubicBezTo>
                      <a:pt x="23" y="8"/>
                      <a:pt x="15" y="15"/>
                      <a:pt x="10" y="22"/>
                    </a:cubicBezTo>
                    <a:cubicBezTo>
                      <a:pt x="0" y="39"/>
                      <a:pt x="3" y="68"/>
                      <a:pt x="10" y="86"/>
                    </a:cubicBezTo>
                    <a:cubicBezTo>
                      <a:pt x="13" y="83"/>
                      <a:pt x="16" y="81"/>
                      <a:pt x="20" y="79"/>
                    </a:cubicBezTo>
                    <a:cubicBezTo>
                      <a:pt x="27" y="85"/>
                      <a:pt x="37" y="89"/>
                      <a:pt x="47" y="89"/>
                    </a:cubicBezTo>
                    <a:cubicBezTo>
                      <a:pt x="56" y="89"/>
                      <a:pt x="65" y="86"/>
                      <a:pt x="72" y="80"/>
                    </a:cubicBezTo>
                    <a:cubicBezTo>
                      <a:pt x="76" y="85"/>
                      <a:pt x="85" y="88"/>
                      <a:pt x="93" y="88"/>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2" name="Freeform 269"/>
              <p:cNvSpPr>
                <a:spLocks/>
              </p:cNvSpPr>
              <p:nvPr/>
            </p:nvSpPr>
            <p:spPr bwMode="gray">
              <a:xfrm>
                <a:off x="2916" y="2784"/>
                <a:ext cx="107" cy="42"/>
              </a:xfrm>
              <a:custGeom>
                <a:avLst/>
                <a:gdLst>
                  <a:gd name="T0" fmla="*/ 45898 w 45"/>
                  <a:gd name="T1" fmla="*/ 15827 h 18"/>
                  <a:gd name="T2" fmla="*/ 927 w 45"/>
                  <a:gd name="T3" fmla="*/ 1932 h 18"/>
                  <a:gd name="T4" fmla="*/ 45898 w 45"/>
                  <a:gd name="T5" fmla="*/ 15827 h 18"/>
                  <a:gd name="T6" fmla="*/ 0 60000 65536"/>
                  <a:gd name="T7" fmla="*/ 0 60000 65536"/>
                  <a:gd name="T8" fmla="*/ 0 60000 65536"/>
                  <a:gd name="T9" fmla="*/ 0 w 45"/>
                  <a:gd name="T10" fmla="*/ 0 h 18"/>
                  <a:gd name="T11" fmla="*/ 45 w 45"/>
                  <a:gd name="T12" fmla="*/ 18 h 18"/>
                </a:gdLst>
                <a:ahLst/>
                <a:cxnLst>
                  <a:cxn ang="T6">
                    <a:pos x="T0" y="T1"/>
                  </a:cxn>
                  <a:cxn ang="T7">
                    <a:pos x="T2" y="T3"/>
                  </a:cxn>
                  <a:cxn ang="T8">
                    <a:pos x="T4" y="T5"/>
                  </a:cxn>
                </a:cxnLst>
                <a:rect l="T9" t="T10" r="T11" b="T12"/>
                <a:pathLst>
                  <a:path w="45" h="18">
                    <a:moveTo>
                      <a:pt x="45" y="18"/>
                    </a:moveTo>
                    <a:cubicBezTo>
                      <a:pt x="44" y="12"/>
                      <a:pt x="0" y="0"/>
                      <a:pt x="1" y="2"/>
                    </a:cubicBezTo>
                    <a:cubicBezTo>
                      <a:pt x="9" y="7"/>
                      <a:pt x="31" y="16"/>
                      <a:pt x="45" y="18"/>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3" name="Freeform 270"/>
              <p:cNvSpPr>
                <a:spLocks noEditPoints="1"/>
              </p:cNvSpPr>
              <p:nvPr/>
            </p:nvSpPr>
            <p:spPr bwMode="gray">
              <a:xfrm>
                <a:off x="2848" y="2795"/>
                <a:ext cx="179" cy="166"/>
              </a:xfrm>
              <a:custGeom>
                <a:avLst/>
                <a:gdLst>
                  <a:gd name="T0" fmla="*/ 18124 w 76"/>
                  <a:gd name="T1" fmla="*/ 35930 h 70"/>
                  <a:gd name="T2" fmla="*/ 13324 w 76"/>
                  <a:gd name="T3" fmla="*/ 31116 h 70"/>
                  <a:gd name="T4" fmla="*/ 18124 w 76"/>
                  <a:gd name="T5" fmla="*/ 26190 h 70"/>
                  <a:gd name="T6" fmla="*/ 22888 w 76"/>
                  <a:gd name="T7" fmla="*/ 31116 h 70"/>
                  <a:gd name="T8" fmla="*/ 18124 w 76"/>
                  <a:gd name="T9" fmla="*/ 35930 h 70"/>
                  <a:gd name="T10" fmla="*/ 55817 w 76"/>
                  <a:gd name="T11" fmla="*/ 35930 h 70"/>
                  <a:gd name="T12" fmla="*/ 51017 w 76"/>
                  <a:gd name="T13" fmla="*/ 31116 h 70"/>
                  <a:gd name="T14" fmla="*/ 55817 w 76"/>
                  <a:gd name="T15" fmla="*/ 26190 h 70"/>
                  <a:gd name="T16" fmla="*/ 60742 w 76"/>
                  <a:gd name="T17" fmla="*/ 31116 h 70"/>
                  <a:gd name="T18" fmla="*/ 55817 w 76"/>
                  <a:gd name="T19" fmla="*/ 35930 h 70"/>
                  <a:gd name="T20" fmla="*/ 69141 w 76"/>
                  <a:gd name="T21" fmla="*/ 19043 h 70"/>
                  <a:gd name="T22" fmla="*/ 69141 w 76"/>
                  <a:gd name="T23" fmla="*/ 19043 h 70"/>
                  <a:gd name="T24" fmla="*/ 68281 w 76"/>
                  <a:gd name="T25" fmla="*/ 16882 h 70"/>
                  <a:gd name="T26" fmla="*/ 22888 w 76"/>
                  <a:gd name="T27" fmla="*/ 0 h 70"/>
                  <a:gd name="T28" fmla="*/ 16892 w 76"/>
                  <a:gd name="T29" fmla="*/ 3002 h 70"/>
                  <a:gd name="T30" fmla="*/ 2026 w 76"/>
                  <a:gd name="T31" fmla="*/ 32927 h 70"/>
                  <a:gd name="T32" fmla="*/ 37055 w 76"/>
                  <a:gd name="T33" fmla="*/ 70054 h 70"/>
                  <a:gd name="T34" fmla="*/ 37055 w 76"/>
                  <a:gd name="T35" fmla="*/ 70054 h 70"/>
                  <a:gd name="T36" fmla="*/ 37055 w 76"/>
                  <a:gd name="T37" fmla="*/ 70054 h 70"/>
                  <a:gd name="T38" fmla="*/ 72043 w 76"/>
                  <a:gd name="T39" fmla="*/ 32927 h 70"/>
                  <a:gd name="T40" fmla="*/ 69141 w 76"/>
                  <a:gd name="T41" fmla="*/ 19043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0"/>
                  <a:gd name="T65" fmla="*/ 76 w 7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0">
                    <a:moveTo>
                      <a:pt x="19" y="36"/>
                    </a:moveTo>
                    <a:cubicBezTo>
                      <a:pt x="17" y="36"/>
                      <a:pt x="14" y="34"/>
                      <a:pt x="14" y="31"/>
                    </a:cubicBezTo>
                    <a:cubicBezTo>
                      <a:pt x="14" y="28"/>
                      <a:pt x="17" y="26"/>
                      <a:pt x="19" y="26"/>
                    </a:cubicBezTo>
                    <a:cubicBezTo>
                      <a:pt x="22" y="26"/>
                      <a:pt x="24" y="28"/>
                      <a:pt x="24" y="31"/>
                    </a:cubicBezTo>
                    <a:cubicBezTo>
                      <a:pt x="24" y="34"/>
                      <a:pt x="22" y="36"/>
                      <a:pt x="19" y="36"/>
                    </a:cubicBezTo>
                    <a:close/>
                    <a:moveTo>
                      <a:pt x="59" y="36"/>
                    </a:moveTo>
                    <a:cubicBezTo>
                      <a:pt x="56" y="36"/>
                      <a:pt x="54" y="34"/>
                      <a:pt x="54" y="31"/>
                    </a:cubicBezTo>
                    <a:cubicBezTo>
                      <a:pt x="54" y="28"/>
                      <a:pt x="56" y="26"/>
                      <a:pt x="59" y="26"/>
                    </a:cubicBezTo>
                    <a:cubicBezTo>
                      <a:pt x="61" y="26"/>
                      <a:pt x="64" y="28"/>
                      <a:pt x="64" y="31"/>
                    </a:cubicBezTo>
                    <a:cubicBezTo>
                      <a:pt x="64" y="34"/>
                      <a:pt x="61" y="36"/>
                      <a:pt x="59" y="36"/>
                    </a:cubicBezTo>
                    <a:close/>
                    <a:moveTo>
                      <a:pt x="73" y="19"/>
                    </a:moveTo>
                    <a:cubicBezTo>
                      <a:pt x="73" y="19"/>
                      <a:pt x="73" y="19"/>
                      <a:pt x="73" y="19"/>
                    </a:cubicBezTo>
                    <a:cubicBezTo>
                      <a:pt x="73" y="19"/>
                      <a:pt x="73" y="18"/>
                      <a:pt x="72" y="17"/>
                    </a:cubicBezTo>
                    <a:cubicBezTo>
                      <a:pt x="61" y="15"/>
                      <a:pt x="38" y="10"/>
                      <a:pt x="24" y="0"/>
                    </a:cubicBezTo>
                    <a:cubicBezTo>
                      <a:pt x="22" y="1"/>
                      <a:pt x="20" y="2"/>
                      <a:pt x="18" y="3"/>
                    </a:cubicBezTo>
                    <a:cubicBezTo>
                      <a:pt x="10" y="9"/>
                      <a:pt x="3" y="18"/>
                      <a:pt x="2" y="33"/>
                    </a:cubicBezTo>
                    <a:cubicBezTo>
                      <a:pt x="0" y="53"/>
                      <a:pt x="18" y="70"/>
                      <a:pt x="39" y="70"/>
                    </a:cubicBezTo>
                    <a:cubicBezTo>
                      <a:pt x="39" y="70"/>
                      <a:pt x="39" y="70"/>
                      <a:pt x="39" y="70"/>
                    </a:cubicBezTo>
                    <a:cubicBezTo>
                      <a:pt x="39" y="70"/>
                      <a:pt x="39" y="70"/>
                      <a:pt x="39" y="70"/>
                    </a:cubicBezTo>
                    <a:cubicBezTo>
                      <a:pt x="60" y="70"/>
                      <a:pt x="76" y="54"/>
                      <a:pt x="76" y="33"/>
                    </a:cubicBezTo>
                    <a:cubicBezTo>
                      <a:pt x="76" y="33"/>
                      <a:pt x="74" y="20"/>
                      <a:pt x="73" y="19"/>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47" name="Group 239"/>
          <p:cNvGrpSpPr>
            <a:grpSpLocks/>
          </p:cNvGrpSpPr>
          <p:nvPr/>
        </p:nvGrpSpPr>
        <p:grpSpPr bwMode="auto">
          <a:xfrm>
            <a:off x="8157415" y="4323152"/>
            <a:ext cx="387164" cy="368300"/>
            <a:chOff x="2740" y="3372"/>
            <a:chExt cx="442" cy="421"/>
          </a:xfrm>
        </p:grpSpPr>
        <p:grpSp>
          <p:nvGrpSpPr>
            <p:cNvPr id="148" name="Group 240"/>
            <p:cNvGrpSpPr>
              <a:grpSpLocks noChangeAspect="1"/>
            </p:cNvGrpSpPr>
            <p:nvPr/>
          </p:nvGrpSpPr>
          <p:grpSpPr bwMode="auto">
            <a:xfrm>
              <a:off x="2740" y="3583"/>
              <a:ext cx="442" cy="210"/>
              <a:chOff x="1816" y="-507"/>
              <a:chExt cx="2606" cy="1233"/>
            </a:xfrm>
          </p:grpSpPr>
          <p:sp>
            <p:nvSpPr>
              <p:cNvPr id="153" name="Freeform 241"/>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4" name="Freeform 242"/>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5" name="Freeform 243"/>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6" name="Freeform 244"/>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7" name="Freeform 245"/>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9" name="Group 246"/>
            <p:cNvGrpSpPr>
              <a:grpSpLocks/>
            </p:cNvGrpSpPr>
            <p:nvPr/>
          </p:nvGrpSpPr>
          <p:grpSpPr bwMode="auto">
            <a:xfrm>
              <a:off x="2876" y="3372"/>
              <a:ext cx="170" cy="188"/>
              <a:chOff x="3075" y="2478"/>
              <a:chExt cx="201" cy="223"/>
            </a:xfrm>
          </p:grpSpPr>
          <p:sp>
            <p:nvSpPr>
              <p:cNvPr id="150" name="Freeform 247"/>
              <p:cNvSpPr>
                <a:spLocks/>
              </p:cNvSpPr>
              <p:nvPr/>
            </p:nvSpPr>
            <p:spPr bwMode="gray">
              <a:xfrm>
                <a:off x="3075" y="2478"/>
                <a:ext cx="201" cy="223"/>
              </a:xfrm>
              <a:custGeom>
                <a:avLst/>
                <a:gdLst>
                  <a:gd name="T0" fmla="*/ 80953 w 85"/>
                  <a:gd name="T1" fmla="*/ 42216 h 94"/>
                  <a:gd name="T2" fmla="*/ 47178 w 85"/>
                  <a:gd name="T3" fmla="*/ 4970 h 94"/>
                  <a:gd name="T4" fmla="*/ 29358 w 85"/>
                  <a:gd name="T5" fmla="*/ 13242 h 94"/>
                  <a:gd name="T6" fmla="*/ 29358 w 85"/>
                  <a:gd name="T7" fmla="*/ 13242 h 94"/>
                  <a:gd name="T8" fmla="*/ 873 w 85"/>
                  <a:gd name="T9" fmla="*/ 43139 h 94"/>
                  <a:gd name="T10" fmla="*/ 0 w 85"/>
                  <a:gd name="T11" fmla="*/ 53276 h 94"/>
                  <a:gd name="T12" fmla="*/ 40898 w 85"/>
                  <a:gd name="T13" fmla="*/ 94286 h 94"/>
                  <a:gd name="T14" fmla="*/ 82367 w 85"/>
                  <a:gd name="T15" fmla="*/ 53276 h 94"/>
                  <a:gd name="T16" fmla="*/ 80953 w 85"/>
                  <a:gd name="T17" fmla="*/ 4221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94"/>
                  <a:gd name="T29" fmla="*/ 85 w 8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94">
                    <a:moveTo>
                      <a:pt x="83" y="42"/>
                    </a:moveTo>
                    <a:cubicBezTo>
                      <a:pt x="85" y="20"/>
                      <a:pt x="62" y="8"/>
                      <a:pt x="48" y="5"/>
                    </a:cubicBezTo>
                    <a:cubicBezTo>
                      <a:pt x="39" y="4"/>
                      <a:pt x="32" y="9"/>
                      <a:pt x="30" y="13"/>
                    </a:cubicBezTo>
                    <a:cubicBezTo>
                      <a:pt x="30" y="13"/>
                      <a:pt x="30" y="13"/>
                      <a:pt x="30" y="13"/>
                    </a:cubicBezTo>
                    <a:cubicBezTo>
                      <a:pt x="23" y="0"/>
                      <a:pt x="0" y="21"/>
                      <a:pt x="1" y="43"/>
                    </a:cubicBezTo>
                    <a:cubicBezTo>
                      <a:pt x="0" y="46"/>
                      <a:pt x="0" y="49"/>
                      <a:pt x="0" y="53"/>
                    </a:cubicBezTo>
                    <a:cubicBezTo>
                      <a:pt x="0" y="76"/>
                      <a:pt x="19" y="94"/>
                      <a:pt x="42" y="94"/>
                    </a:cubicBezTo>
                    <a:cubicBezTo>
                      <a:pt x="65" y="94"/>
                      <a:pt x="84" y="76"/>
                      <a:pt x="84" y="53"/>
                    </a:cubicBezTo>
                    <a:cubicBezTo>
                      <a:pt x="84" y="49"/>
                      <a:pt x="84" y="46"/>
                      <a:pt x="83" y="42"/>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1" name="Freeform 248"/>
              <p:cNvSpPr>
                <a:spLocks/>
              </p:cNvSpPr>
              <p:nvPr/>
            </p:nvSpPr>
            <p:spPr bwMode="gray">
              <a:xfrm>
                <a:off x="3160" y="2509"/>
                <a:ext cx="102" cy="59"/>
              </a:xfrm>
              <a:custGeom>
                <a:avLst/>
                <a:gdLst>
                  <a:gd name="T0" fmla="*/ 41002 w 43"/>
                  <a:gd name="T1" fmla="*/ 24015 h 25"/>
                  <a:gd name="T2" fmla="*/ 882 w 43"/>
                  <a:gd name="T3" fmla="*/ 2919 h 25"/>
                  <a:gd name="T4" fmla="*/ 41002 w 43"/>
                  <a:gd name="T5" fmla="*/ 24015 h 25"/>
                  <a:gd name="T6" fmla="*/ 0 60000 65536"/>
                  <a:gd name="T7" fmla="*/ 0 60000 65536"/>
                  <a:gd name="T8" fmla="*/ 0 60000 65536"/>
                  <a:gd name="T9" fmla="*/ 0 w 43"/>
                  <a:gd name="T10" fmla="*/ 0 h 25"/>
                  <a:gd name="T11" fmla="*/ 43 w 43"/>
                  <a:gd name="T12" fmla="*/ 25 h 25"/>
                </a:gdLst>
                <a:ahLst/>
                <a:cxnLst>
                  <a:cxn ang="T6">
                    <a:pos x="T0" y="T1"/>
                  </a:cxn>
                  <a:cxn ang="T7">
                    <a:pos x="T2" y="T3"/>
                  </a:cxn>
                  <a:cxn ang="T8">
                    <a:pos x="T4" y="T5"/>
                  </a:cxn>
                </a:cxnLst>
                <a:rect l="T9" t="T10" r="T11" b="T12"/>
                <a:pathLst>
                  <a:path w="43" h="25">
                    <a:moveTo>
                      <a:pt x="41" y="25"/>
                    </a:moveTo>
                    <a:cubicBezTo>
                      <a:pt x="43" y="16"/>
                      <a:pt x="0" y="0"/>
                      <a:pt x="1" y="3"/>
                    </a:cubicBezTo>
                    <a:cubicBezTo>
                      <a:pt x="8" y="11"/>
                      <a:pt x="27" y="22"/>
                      <a:pt x="41" y="25"/>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2" name="Freeform 249"/>
              <p:cNvSpPr>
                <a:spLocks noEditPoints="1"/>
              </p:cNvSpPr>
              <p:nvPr/>
            </p:nvSpPr>
            <p:spPr bwMode="gray">
              <a:xfrm>
                <a:off x="3087" y="2519"/>
                <a:ext cx="175" cy="170"/>
              </a:xfrm>
              <a:custGeom>
                <a:avLst/>
                <a:gdLst>
                  <a:gd name="T0" fmla="*/ 72412 w 74"/>
                  <a:gd name="T1" fmla="*/ 33974 h 72"/>
                  <a:gd name="T2" fmla="*/ 36407 w 74"/>
                  <a:gd name="T3" fmla="*/ 69485 h 72"/>
                  <a:gd name="T4" fmla="*/ 0 w 74"/>
                  <a:gd name="T5" fmla="*/ 33974 h 72"/>
                  <a:gd name="T6" fmla="*/ 0 w 74"/>
                  <a:gd name="T7" fmla="*/ 27011 h 72"/>
                  <a:gd name="T8" fmla="*/ 0 w 74"/>
                  <a:gd name="T9" fmla="*/ 27011 h 72"/>
                  <a:gd name="T10" fmla="*/ 25205 w 74"/>
                  <a:gd name="T11" fmla="*/ 0 h 72"/>
                  <a:gd name="T12" fmla="*/ 70350 w 74"/>
                  <a:gd name="T13" fmla="*/ 24062 h 72"/>
                  <a:gd name="T14" fmla="*/ 71523 w 74"/>
                  <a:gd name="T15" fmla="*/ 27880 h 72"/>
                  <a:gd name="T16" fmla="*/ 71523 w 74"/>
                  <a:gd name="T17" fmla="*/ 27880 h 72"/>
                  <a:gd name="T18" fmla="*/ 72412 w 74"/>
                  <a:gd name="T19" fmla="*/ 33974 h 72"/>
                  <a:gd name="T20" fmla="*/ 15767 w 74"/>
                  <a:gd name="T21" fmla="*/ 36923 h 72"/>
                  <a:gd name="T22" fmla="*/ 20648 w 74"/>
                  <a:gd name="T23" fmla="*/ 32725 h 72"/>
                  <a:gd name="T24" fmla="*/ 15767 w 74"/>
                  <a:gd name="T25" fmla="*/ 27880 h 72"/>
                  <a:gd name="T26" fmla="*/ 10658 w 74"/>
                  <a:gd name="T27" fmla="*/ 32725 h 72"/>
                  <a:gd name="T28" fmla="*/ 15767 w 74"/>
                  <a:gd name="T29" fmla="*/ 36923 h 72"/>
                  <a:gd name="T30" fmla="*/ 53694 w 74"/>
                  <a:gd name="T31" fmla="*/ 36923 h 72"/>
                  <a:gd name="T32" fmla="*/ 58800 w 74"/>
                  <a:gd name="T33" fmla="*/ 32725 h 72"/>
                  <a:gd name="T34" fmla="*/ 53694 w 74"/>
                  <a:gd name="T35" fmla="*/ 27880 h 72"/>
                  <a:gd name="T36" fmla="*/ 48830 w 74"/>
                  <a:gd name="T37" fmla="*/ 32725 h 72"/>
                  <a:gd name="T38" fmla="*/ 53694 w 74"/>
                  <a:gd name="T39" fmla="*/ 36923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2"/>
                  <a:gd name="T62" fmla="*/ 74 w 7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2">
                    <a:moveTo>
                      <a:pt x="74" y="35"/>
                    </a:moveTo>
                    <a:cubicBezTo>
                      <a:pt x="74" y="56"/>
                      <a:pt x="57" y="72"/>
                      <a:pt x="37" y="72"/>
                    </a:cubicBezTo>
                    <a:cubicBezTo>
                      <a:pt x="16" y="72"/>
                      <a:pt x="0" y="56"/>
                      <a:pt x="0" y="35"/>
                    </a:cubicBezTo>
                    <a:cubicBezTo>
                      <a:pt x="0" y="29"/>
                      <a:pt x="0" y="28"/>
                      <a:pt x="0" y="28"/>
                    </a:cubicBezTo>
                    <a:cubicBezTo>
                      <a:pt x="0" y="28"/>
                      <a:pt x="0" y="30"/>
                      <a:pt x="0" y="28"/>
                    </a:cubicBezTo>
                    <a:cubicBezTo>
                      <a:pt x="3" y="15"/>
                      <a:pt x="13" y="4"/>
                      <a:pt x="26" y="0"/>
                    </a:cubicBezTo>
                    <a:cubicBezTo>
                      <a:pt x="36" y="10"/>
                      <a:pt x="56" y="20"/>
                      <a:pt x="72" y="25"/>
                    </a:cubicBezTo>
                    <a:cubicBezTo>
                      <a:pt x="73" y="26"/>
                      <a:pt x="73" y="28"/>
                      <a:pt x="73" y="29"/>
                    </a:cubicBezTo>
                    <a:cubicBezTo>
                      <a:pt x="73" y="29"/>
                      <a:pt x="73" y="29"/>
                      <a:pt x="73" y="29"/>
                    </a:cubicBezTo>
                    <a:cubicBezTo>
                      <a:pt x="74" y="30"/>
                      <a:pt x="74" y="33"/>
                      <a:pt x="74" y="35"/>
                    </a:cubicBezTo>
                    <a:close/>
                    <a:moveTo>
                      <a:pt x="16" y="38"/>
                    </a:moveTo>
                    <a:cubicBezTo>
                      <a:pt x="18" y="38"/>
                      <a:pt x="21" y="36"/>
                      <a:pt x="21" y="34"/>
                    </a:cubicBezTo>
                    <a:cubicBezTo>
                      <a:pt x="21" y="31"/>
                      <a:pt x="18" y="29"/>
                      <a:pt x="16" y="29"/>
                    </a:cubicBezTo>
                    <a:cubicBezTo>
                      <a:pt x="13" y="29"/>
                      <a:pt x="11" y="31"/>
                      <a:pt x="11" y="34"/>
                    </a:cubicBezTo>
                    <a:cubicBezTo>
                      <a:pt x="11" y="36"/>
                      <a:pt x="13" y="38"/>
                      <a:pt x="16" y="38"/>
                    </a:cubicBezTo>
                    <a:close/>
                    <a:moveTo>
                      <a:pt x="55" y="38"/>
                    </a:moveTo>
                    <a:cubicBezTo>
                      <a:pt x="58" y="38"/>
                      <a:pt x="60" y="36"/>
                      <a:pt x="60" y="34"/>
                    </a:cubicBezTo>
                    <a:cubicBezTo>
                      <a:pt x="60" y="31"/>
                      <a:pt x="58" y="29"/>
                      <a:pt x="55" y="29"/>
                    </a:cubicBezTo>
                    <a:cubicBezTo>
                      <a:pt x="52" y="29"/>
                      <a:pt x="50" y="31"/>
                      <a:pt x="50" y="34"/>
                    </a:cubicBezTo>
                    <a:cubicBezTo>
                      <a:pt x="50" y="36"/>
                      <a:pt x="52" y="38"/>
                      <a:pt x="55" y="3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158" name="正方形/長方形 222"/>
          <p:cNvSpPr>
            <a:spLocks noChangeArrowheads="1"/>
          </p:cNvSpPr>
          <p:nvPr/>
        </p:nvSpPr>
        <p:spPr bwMode="auto">
          <a:xfrm>
            <a:off x="6443739" y="6237677"/>
            <a:ext cx="152961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r>
              <a:rPr lang="ja-JP" altLang="en-US" sz="1000" dirty="0" smtClean="0">
                <a:solidFill>
                  <a:srgbClr val="000000"/>
                </a:solidFill>
                <a:latin typeface="ＭＳ Ｐゴシック" charset="-128"/>
                <a:ea typeface="ＭＳ Ｐゴシック" charset="-128"/>
              </a:rPr>
              <a:t>介護保険事業</a:t>
            </a:r>
          </a:p>
          <a:p>
            <a:r>
              <a:rPr lang="ja-JP" altLang="en-US" sz="1000" dirty="0" smtClean="0">
                <a:solidFill>
                  <a:srgbClr val="000000"/>
                </a:solidFill>
                <a:latin typeface="ＭＳ Ｐゴシック" charset="-128"/>
                <a:ea typeface="ＭＳ Ｐゴシック" charset="-128"/>
              </a:rPr>
              <a:t>実施状況 </a:t>
            </a:r>
            <a:r>
              <a:rPr lang="ja-JP" altLang="en-US" sz="1000" dirty="0">
                <a:solidFill>
                  <a:srgbClr val="000000"/>
                </a:solidFill>
                <a:latin typeface="ＭＳ Ｐゴシック" charset="-128"/>
                <a:ea typeface="ＭＳ Ｐゴシック" charset="-128"/>
              </a:rPr>
              <a:t>等</a:t>
            </a:r>
            <a:endParaRPr lang="en-US" altLang="ja-JP" sz="1000" dirty="0" smtClean="0">
              <a:solidFill>
                <a:srgbClr val="000000"/>
              </a:solidFill>
              <a:latin typeface="ＭＳ Ｐゴシック" charset="-128"/>
              <a:ea typeface="ＭＳ Ｐゴシック" charset="-128"/>
            </a:endParaRPr>
          </a:p>
        </p:txBody>
      </p:sp>
      <p:grpSp>
        <p:nvGrpSpPr>
          <p:cNvPr id="159" name="Group 313"/>
          <p:cNvGrpSpPr>
            <a:grpSpLocks/>
          </p:cNvGrpSpPr>
          <p:nvPr/>
        </p:nvGrpSpPr>
        <p:grpSpPr bwMode="auto">
          <a:xfrm>
            <a:off x="8623027" y="1932383"/>
            <a:ext cx="502996" cy="354013"/>
            <a:chOff x="1156" y="1595"/>
            <a:chExt cx="560" cy="393"/>
          </a:xfrm>
        </p:grpSpPr>
        <p:grpSp>
          <p:nvGrpSpPr>
            <p:cNvPr id="160" name="Group 314"/>
            <p:cNvGrpSpPr>
              <a:grpSpLocks/>
            </p:cNvGrpSpPr>
            <p:nvPr/>
          </p:nvGrpSpPr>
          <p:grpSpPr bwMode="auto">
            <a:xfrm>
              <a:off x="1156" y="1595"/>
              <a:ext cx="560" cy="393"/>
              <a:chOff x="1156" y="1595"/>
              <a:chExt cx="560" cy="393"/>
            </a:xfrm>
          </p:grpSpPr>
          <p:sp>
            <p:nvSpPr>
              <p:cNvPr id="197" name="Freeform 315"/>
              <p:cNvSpPr>
                <a:spLocks noChangeAspect="1"/>
              </p:cNvSpPr>
              <p:nvPr/>
            </p:nvSpPr>
            <p:spPr bwMode="gray">
              <a:xfrm>
                <a:off x="1156" y="1595"/>
                <a:ext cx="560" cy="393"/>
              </a:xfrm>
              <a:custGeom>
                <a:avLst/>
                <a:gdLst>
                  <a:gd name="T0" fmla="*/ 201000 w 237"/>
                  <a:gd name="T1" fmla="*/ 20765 h 166"/>
                  <a:gd name="T2" fmla="*/ 201000 w 237"/>
                  <a:gd name="T3" fmla="*/ 0 h 166"/>
                  <a:gd name="T4" fmla="*/ 28362 w 237"/>
                  <a:gd name="T5" fmla="*/ 0 h 166"/>
                  <a:gd name="T6" fmla="*/ 28362 w 237"/>
                  <a:gd name="T7" fmla="*/ 20765 h 166"/>
                  <a:gd name="T8" fmla="*/ 0 w 237"/>
                  <a:gd name="T9" fmla="*/ 20765 h 166"/>
                  <a:gd name="T10" fmla="*/ 0 w 237"/>
                  <a:gd name="T11" fmla="*/ 163770 h 166"/>
                  <a:gd name="T12" fmla="*/ 230233 w 237"/>
                  <a:gd name="T13" fmla="*/ 163770 h 166"/>
                  <a:gd name="T14" fmla="*/ 230233 w 237"/>
                  <a:gd name="T15" fmla="*/ 20765 h 166"/>
                  <a:gd name="T16" fmla="*/ 201000 w 237"/>
                  <a:gd name="T17" fmla="*/ 20765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66"/>
                  <a:gd name="T29" fmla="*/ 237 w 2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98" name="Freeform 316"/>
              <p:cNvSpPr>
                <a:spLocks noChangeAspect="1"/>
              </p:cNvSpPr>
              <p:nvPr/>
            </p:nvSpPr>
            <p:spPr bwMode="gray">
              <a:xfrm>
                <a:off x="1165" y="1605"/>
                <a:ext cx="541" cy="373"/>
              </a:xfrm>
              <a:custGeom>
                <a:avLst/>
                <a:gdLst>
                  <a:gd name="T0" fmla="*/ 192941 w 229"/>
                  <a:gd name="T1" fmla="*/ 0 h 158"/>
                  <a:gd name="T2" fmla="*/ 28347 w 229"/>
                  <a:gd name="T3" fmla="*/ 0 h 158"/>
                  <a:gd name="T4" fmla="*/ 28347 w 229"/>
                  <a:gd name="T5" fmla="*/ 20470 h 158"/>
                  <a:gd name="T6" fmla="*/ 0 w 229"/>
                  <a:gd name="T7" fmla="*/ 20470 h 158"/>
                  <a:gd name="T8" fmla="*/ 0 w 229"/>
                  <a:gd name="T9" fmla="*/ 152505 h 158"/>
                  <a:gd name="T10" fmla="*/ 222157 w 229"/>
                  <a:gd name="T11" fmla="*/ 152505 h 158"/>
                  <a:gd name="T12" fmla="*/ 222157 w 229"/>
                  <a:gd name="T13" fmla="*/ 20470 h 158"/>
                  <a:gd name="T14" fmla="*/ 192941 w 229"/>
                  <a:gd name="T15" fmla="*/ 20470 h 158"/>
                  <a:gd name="T16" fmla="*/ 192941 w 22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8"/>
                  <a:gd name="T29" fmla="*/ 229 w 22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9" name="Rectangle 317"/>
              <p:cNvSpPr>
                <a:spLocks noChangeAspect="1" noChangeArrowheads="1"/>
              </p:cNvSpPr>
              <p:nvPr/>
            </p:nvSpPr>
            <p:spPr bwMode="gray">
              <a:xfrm>
                <a:off x="1472"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0" name="Rectangle 318"/>
              <p:cNvSpPr>
                <a:spLocks noChangeAspect="1" noChangeArrowheads="1"/>
              </p:cNvSpPr>
              <p:nvPr/>
            </p:nvSpPr>
            <p:spPr bwMode="gray">
              <a:xfrm>
                <a:off x="1522"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1" name="Rectangle 319"/>
              <p:cNvSpPr>
                <a:spLocks noChangeAspect="1" noChangeArrowheads="1"/>
              </p:cNvSpPr>
              <p:nvPr/>
            </p:nvSpPr>
            <p:spPr bwMode="gray">
              <a:xfrm>
                <a:off x="1574"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2" name="Rectangle 320"/>
              <p:cNvSpPr>
                <a:spLocks noChangeAspect="1" noChangeArrowheads="1"/>
              </p:cNvSpPr>
              <p:nvPr/>
            </p:nvSpPr>
            <p:spPr bwMode="gray">
              <a:xfrm>
                <a:off x="1626" y="169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3" name="Rectangle 321"/>
              <p:cNvSpPr>
                <a:spLocks noChangeAspect="1" noChangeArrowheads="1"/>
              </p:cNvSpPr>
              <p:nvPr/>
            </p:nvSpPr>
            <p:spPr bwMode="gray">
              <a:xfrm>
                <a:off x="1472"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4" name="Rectangle 322"/>
              <p:cNvSpPr>
                <a:spLocks noChangeAspect="1" noChangeArrowheads="1"/>
              </p:cNvSpPr>
              <p:nvPr/>
            </p:nvSpPr>
            <p:spPr bwMode="gray">
              <a:xfrm>
                <a:off x="1522"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5" name="Rectangle 323"/>
              <p:cNvSpPr>
                <a:spLocks noChangeAspect="1" noChangeArrowheads="1"/>
              </p:cNvSpPr>
              <p:nvPr/>
            </p:nvSpPr>
            <p:spPr bwMode="gray">
              <a:xfrm>
                <a:off x="1574"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6" name="Rectangle 324"/>
              <p:cNvSpPr>
                <a:spLocks noChangeAspect="1" noChangeArrowheads="1"/>
              </p:cNvSpPr>
              <p:nvPr/>
            </p:nvSpPr>
            <p:spPr bwMode="gray">
              <a:xfrm>
                <a:off x="1626" y="1742"/>
                <a:ext cx="30"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7" name="Rectangle 325"/>
              <p:cNvSpPr>
                <a:spLocks noChangeAspect="1" noChangeArrowheads="1"/>
              </p:cNvSpPr>
              <p:nvPr/>
            </p:nvSpPr>
            <p:spPr bwMode="gray">
              <a:xfrm>
                <a:off x="1472"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8" name="Rectangle 326"/>
              <p:cNvSpPr>
                <a:spLocks noChangeAspect="1" noChangeArrowheads="1"/>
              </p:cNvSpPr>
              <p:nvPr/>
            </p:nvSpPr>
            <p:spPr bwMode="gray">
              <a:xfrm>
                <a:off x="1522"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9" name="Rectangle 327"/>
              <p:cNvSpPr>
                <a:spLocks noChangeAspect="1" noChangeArrowheads="1"/>
              </p:cNvSpPr>
              <p:nvPr/>
            </p:nvSpPr>
            <p:spPr bwMode="gray">
              <a:xfrm>
                <a:off x="1574"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0" name="Rectangle 328"/>
              <p:cNvSpPr>
                <a:spLocks noChangeAspect="1" noChangeArrowheads="1"/>
              </p:cNvSpPr>
              <p:nvPr/>
            </p:nvSpPr>
            <p:spPr bwMode="gray">
              <a:xfrm>
                <a:off x="1626" y="1784"/>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1" name="Rectangle 329"/>
              <p:cNvSpPr>
                <a:spLocks noChangeAspect="1" noChangeArrowheads="1"/>
              </p:cNvSpPr>
              <p:nvPr/>
            </p:nvSpPr>
            <p:spPr bwMode="gray">
              <a:xfrm>
                <a:off x="1472"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2" name="Rectangle 330"/>
              <p:cNvSpPr>
                <a:spLocks noChangeAspect="1" noChangeArrowheads="1"/>
              </p:cNvSpPr>
              <p:nvPr/>
            </p:nvSpPr>
            <p:spPr bwMode="gray">
              <a:xfrm>
                <a:off x="1522"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3" name="Rectangle 331"/>
              <p:cNvSpPr>
                <a:spLocks noChangeAspect="1" noChangeArrowheads="1"/>
              </p:cNvSpPr>
              <p:nvPr/>
            </p:nvSpPr>
            <p:spPr bwMode="gray">
              <a:xfrm>
                <a:off x="1574"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4" name="Rectangle 332"/>
              <p:cNvSpPr>
                <a:spLocks noChangeAspect="1" noChangeArrowheads="1"/>
              </p:cNvSpPr>
              <p:nvPr/>
            </p:nvSpPr>
            <p:spPr bwMode="gray">
              <a:xfrm>
                <a:off x="1626" y="1827"/>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5" name="Rectangle 333"/>
              <p:cNvSpPr>
                <a:spLocks noChangeAspect="1" noChangeArrowheads="1"/>
              </p:cNvSpPr>
              <p:nvPr/>
            </p:nvSpPr>
            <p:spPr bwMode="gray">
              <a:xfrm>
                <a:off x="1472"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6" name="Rectangle 334"/>
              <p:cNvSpPr>
                <a:spLocks noChangeAspect="1" noChangeArrowheads="1"/>
              </p:cNvSpPr>
              <p:nvPr/>
            </p:nvSpPr>
            <p:spPr bwMode="gray">
              <a:xfrm>
                <a:off x="1522"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7" name="Rectangle 335"/>
              <p:cNvSpPr>
                <a:spLocks noChangeAspect="1" noChangeArrowheads="1"/>
              </p:cNvSpPr>
              <p:nvPr/>
            </p:nvSpPr>
            <p:spPr bwMode="gray">
              <a:xfrm>
                <a:off x="1574"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8" name="Rectangle 336"/>
              <p:cNvSpPr>
                <a:spLocks noChangeAspect="1" noChangeArrowheads="1"/>
              </p:cNvSpPr>
              <p:nvPr/>
            </p:nvSpPr>
            <p:spPr bwMode="gray">
              <a:xfrm>
                <a:off x="1626" y="186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9" name="Rectangle 337"/>
              <p:cNvSpPr>
                <a:spLocks noChangeAspect="1" noChangeArrowheads="1"/>
              </p:cNvSpPr>
              <p:nvPr/>
            </p:nvSpPr>
            <p:spPr bwMode="gray">
              <a:xfrm>
                <a:off x="1472"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0" name="Rectangle 338"/>
              <p:cNvSpPr>
                <a:spLocks noChangeAspect="1" noChangeArrowheads="1"/>
              </p:cNvSpPr>
              <p:nvPr/>
            </p:nvSpPr>
            <p:spPr bwMode="gray">
              <a:xfrm>
                <a:off x="1522"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1" name="Rectangle 339"/>
              <p:cNvSpPr>
                <a:spLocks noChangeAspect="1" noChangeArrowheads="1"/>
              </p:cNvSpPr>
              <p:nvPr/>
            </p:nvSpPr>
            <p:spPr bwMode="gray">
              <a:xfrm>
                <a:off x="1574"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2" name="Rectangle 340"/>
              <p:cNvSpPr>
                <a:spLocks noChangeAspect="1" noChangeArrowheads="1"/>
              </p:cNvSpPr>
              <p:nvPr/>
            </p:nvSpPr>
            <p:spPr bwMode="gray">
              <a:xfrm>
                <a:off x="1626" y="1912"/>
                <a:ext cx="30"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3" name="Rectangle 341"/>
              <p:cNvSpPr>
                <a:spLocks noChangeAspect="1" noChangeArrowheads="1"/>
              </p:cNvSpPr>
              <p:nvPr/>
            </p:nvSpPr>
            <p:spPr bwMode="gray">
              <a:xfrm>
                <a:off x="1316"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4" name="Rectangle 342"/>
              <p:cNvSpPr>
                <a:spLocks noChangeAspect="1" noChangeArrowheads="1"/>
              </p:cNvSpPr>
              <p:nvPr/>
            </p:nvSpPr>
            <p:spPr bwMode="gray">
              <a:xfrm>
                <a:off x="1368"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5" name="Rectangle 343"/>
              <p:cNvSpPr>
                <a:spLocks noChangeAspect="1" noChangeArrowheads="1"/>
              </p:cNvSpPr>
              <p:nvPr/>
            </p:nvSpPr>
            <p:spPr bwMode="gray">
              <a:xfrm>
                <a:off x="1420"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6" name="Rectangle 344"/>
              <p:cNvSpPr>
                <a:spLocks noChangeAspect="1" noChangeArrowheads="1"/>
              </p:cNvSpPr>
              <p:nvPr/>
            </p:nvSpPr>
            <p:spPr bwMode="gray">
              <a:xfrm>
                <a:off x="1316"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7" name="Rectangle 345"/>
              <p:cNvSpPr>
                <a:spLocks noChangeAspect="1" noChangeArrowheads="1"/>
              </p:cNvSpPr>
              <p:nvPr/>
            </p:nvSpPr>
            <p:spPr bwMode="gray">
              <a:xfrm>
                <a:off x="1368"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8" name="Rectangle 346"/>
              <p:cNvSpPr>
                <a:spLocks noChangeAspect="1" noChangeArrowheads="1"/>
              </p:cNvSpPr>
              <p:nvPr/>
            </p:nvSpPr>
            <p:spPr bwMode="gray">
              <a:xfrm>
                <a:off x="1420"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9" name="Rectangle 347"/>
              <p:cNvSpPr>
                <a:spLocks noChangeAspect="1" noChangeArrowheads="1"/>
              </p:cNvSpPr>
              <p:nvPr/>
            </p:nvSpPr>
            <p:spPr bwMode="gray">
              <a:xfrm>
                <a:off x="1316"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0" name="Rectangle 348"/>
              <p:cNvSpPr>
                <a:spLocks noChangeAspect="1" noChangeArrowheads="1"/>
              </p:cNvSpPr>
              <p:nvPr/>
            </p:nvSpPr>
            <p:spPr bwMode="gray">
              <a:xfrm>
                <a:off x="1368"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1" name="Rectangle 349"/>
              <p:cNvSpPr>
                <a:spLocks noChangeAspect="1" noChangeArrowheads="1"/>
              </p:cNvSpPr>
              <p:nvPr/>
            </p:nvSpPr>
            <p:spPr bwMode="gray">
              <a:xfrm>
                <a:off x="1420"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2" name="Rectangle 350"/>
              <p:cNvSpPr>
                <a:spLocks noChangeAspect="1" noChangeArrowheads="1"/>
              </p:cNvSpPr>
              <p:nvPr/>
            </p:nvSpPr>
            <p:spPr bwMode="gray">
              <a:xfrm>
                <a:off x="1316"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3" name="Rectangle 351"/>
              <p:cNvSpPr>
                <a:spLocks noChangeAspect="1" noChangeArrowheads="1"/>
              </p:cNvSpPr>
              <p:nvPr/>
            </p:nvSpPr>
            <p:spPr bwMode="gray">
              <a:xfrm>
                <a:off x="1368"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4" name="Rectangle 352"/>
              <p:cNvSpPr>
                <a:spLocks noChangeAspect="1" noChangeArrowheads="1"/>
              </p:cNvSpPr>
              <p:nvPr/>
            </p:nvSpPr>
            <p:spPr bwMode="gray">
              <a:xfrm>
                <a:off x="1420"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5" name="Rectangle 353"/>
              <p:cNvSpPr>
                <a:spLocks noChangeAspect="1" noChangeArrowheads="1"/>
              </p:cNvSpPr>
              <p:nvPr/>
            </p:nvSpPr>
            <p:spPr bwMode="gray">
              <a:xfrm>
                <a:off x="1316"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6" name="Rectangle 354"/>
              <p:cNvSpPr>
                <a:spLocks noChangeAspect="1" noChangeArrowheads="1"/>
              </p:cNvSpPr>
              <p:nvPr/>
            </p:nvSpPr>
            <p:spPr bwMode="gray">
              <a:xfrm>
                <a:off x="1368"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7" name="Rectangle 355"/>
              <p:cNvSpPr>
                <a:spLocks noChangeAspect="1" noChangeArrowheads="1"/>
              </p:cNvSpPr>
              <p:nvPr/>
            </p:nvSpPr>
            <p:spPr bwMode="gray">
              <a:xfrm>
                <a:off x="1420"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8" name="Rectangle 356"/>
              <p:cNvSpPr>
                <a:spLocks noChangeAspect="1" noChangeArrowheads="1"/>
              </p:cNvSpPr>
              <p:nvPr/>
            </p:nvSpPr>
            <p:spPr bwMode="gray">
              <a:xfrm>
                <a:off x="1316"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9" name="Rectangle 357"/>
              <p:cNvSpPr>
                <a:spLocks noChangeAspect="1" noChangeArrowheads="1"/>
              </p:cNvSpPr>
              <p:nvPr/>
            </p:nvSpPr>
            <p:spPr bwMode="gray">
              <a:xfrm>
                <a:off x="1368"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0" name="Rectangle 358"/>
              <p:cNvSpPr>
                <a:spLocks noChangeAspect="1" noChangeArrowheads="1"/>
              </p:cNvSpPr>
              <p:nvPr/>
            </p:nvSpPr>
            <p:spPr bwMode="gray">
              <a:xfrm>
                <a:off x="1420"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1" name="Rectangle 359"/>
              <p:cNvSpPr>
                <a:spLocks noChangeAspect="1" noChangeArrowheads="1"/>
              </p:cNvSpPr>
              <p:nvPr/>
            </p:nvSpPr>
            <p:spPr bwMode="gray">
              <a:xfrm>
                <a:off x="1215"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2" name="Rectangle 360"/>
              <p:cNvSpPr>
                <a:spLocks noChangeAspect="1" noChangeArrowheads="1"/>
              </p:cNvSpPr>
              <p:nvPr/>
            </p:nvSpPr>
            <p:spPr bwMode="gray">
              <a:xfrm>
                <a:off x="1267"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3" name="Rectangle 361"/>
              <p:cNvSpPr>
                <a:spLocks noChangeAspect="1" noChangeArrowheads="1"/>
              </p:cNvSpPr>
              <p:nvPr/>
            </p:nvSpPr>
            <p:spPr bwMode="gray">
              <a:xfrm>
                <a:off x="1215"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4" name="Rectangle 362"/>
              <p:cNvSpPr>
                <a:spLocks noChangeAspect="1" noChangeArrowheads="1"/>
              </p:cNvSpPr>
              <p:nvPr/>
            </p:nvSpPr>
            <p:spPr bwMode="gray">
              <a:xfrm>
                <a:off x="1267"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5" name="Rectangle 363"/>
              <p:cNvSpPr>
                <a:spLocks noChangeAspect="1" noChangeArrowheads="1"/>
              </p:cNvSpPr>
              <p:nvPr/>
            </p:nvSpPr>
            <p:spPr bwMode="gray">
              <a:xfrm>
                <a:off x="1215"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6" name="Rectangle 364"/>
              <p:cNvSpPr>
                <a:spLocks noChangeAspect="1" noChangeArrowheads="1"/>
              </p:cNvSpPr>
              <p:nvPr/>
            </p:nvSpPr>
            <p:spPr bwMode="gray">
              <a:xfrm>
                <a:off x="1267"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7" name="Rectangle 365"/>
              <p:cNvSpPr>
                <a:spLocks noChangeAspect="1" noChangeArrowheads="1"/>
              </p:cNvSpPr>
              <p:nvPr/>
            </p:nvSpPr>
            <p:spPr bwMode="gray">
              <a:xfrm>
                <a:off x="1215"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8" name="Rectangle 366"/>
              <p:cNvSpPr>
                <a:spLocks noChangeAspect="1" noChangeArrowheads="1"/>
              </p:cNvSpPr>
              <p:nvPr/>
            </p:nvSpPr>
            <p:spPr bwMode="gray">
              <a:xfrm>
                <a:off x="1267"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9" name="Rectangle 367"/>
              <p:cNvSpPr>
                <a:spLocks noChangeAspect="1" noChangeArrowheads="1"/>
              </p:cNvSpPr>
              <p:nvPr/>
            </p:nvSpPr>
            <p:spPr bwMode="gray">
              <a:xfrm>
                <a:off x="1215"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0" name="Rectangle 368"/>
              <p:cNvSpPr>
                <a:spLocks noChangeAspect="1" noChangeArrowheads="1"/>
              </p:cNvSpPr>
              <p:nvPr/>
            </p:nvSpPr>
            <p:spPr bwMode="gray">
              <a:xfrm>
                <a:off x="1267"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1" name="Rectangle 369"/>
              <p:cNvSpPr>
                <a:spLocks noChangeAspect="1" noChangeArrowheads="1"/>
              </p:cNvSpPr>
              <p:nvPr/>
            </p:nvSpPr>
            <p:spPr bwMode="gray">
              <a:xfrm>
                <a:off x="1215"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2" name="Rectangle 370"/>
              <p:cNvSpPr>
                <a:spLocks noChangeAspect="1" noChangeArrowheads="1"/>
              </p:cNvSpPr>
              <p:nvPr/>
            </p:nvSpPr>
            <p:spPr bwMode="gray">
              <a:xfrm>
                <a:off x="1267"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3" name="Freeform 371"/>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0" y="2"/>
                    </a:lnTo>
                    <a:lnTo>
                      <a:pt x="3" y="2"/>
                    </a:lnTo>
                    <a:lnTo>
                      <a:pt x="3"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nvGrpSpPr>
            <p:cNvPr id="161" name="Group 372"/>
            <p:cNvGrpSpPr>
              <a:grpSpLocks noChangeAspect="1"/>
            </p:cNvGrpSpPr>
            <p:nvPr/>
          </p:nvGrpSpPr>
          <p:grpSpPr bwMode="auto">
            <a:xfrm>
              <a:off x="1215" y="1699"/>
              <a:ext cx="441" cy="239"/>
              <a:chOff x="1596" y="3491"/>
              <a:chExt cx="441" cy="239"/>
            </a:xfrm>
          </p:grpSpPr>
          <p:sp>
            <p:nvSpPr>
              <p:cNvPr id="162" name="Freeform 373"/>
              <p:cNvSpPr>
                <a:spLocks noChangeAspect="1"/>
              </p:cNvSpPr>
              <p:nvPr/>
            </p:nvSpPr>
            <p:spPr bwMode="gray">
              <a:xfrm>
                <a:off x="2028" y="3548"/>
                <a:ext cx="9" cy="9"/>
              </a:xfrm>
              <a:custGeom>
                <a:avLst/>
                <a:gdLst>
                  <a:gd name="T0" fmla="*/ 9 w 9"/>
                  <a:gd name="T1" fmla="*/ 0 h 9"/>
                  <a:gd name="T2" fmla="*/ 0 w 9"/>
                  <a:gd name="T3" fmla="*/ 9 h 9"/>
                  <a:gd name="T4" fmla="*/ 9 w 9"/>
                  <a:gd name="T5" fmla="*/ 9 h 9"/>
                  <a:gd name="T6" fmla="*/ 9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0"/>
                    </a:moveTo>
                    <a:lnTo>
                      <a:pt x="0" y="9"/>
                    </a:lnTo>
                    <a:lnTo>
                      <a:pt x="9" y="9"/>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3" name="Freeform 374"/>
              <p:cNvSpPr>
                <a:spLocks noChangeAspect="1"/>
              </p:cNvSpPr>
              <p:nvPr/>
            </p:nvSpPr>
            <p:spPr bwMode="gray">
              <a:xfrm>
                <a:off x="2007" y="3576"/>
                <a:ext cx="30" cy="24"/>
              </a:xfrm>
              <a:custGeom>
                <a:avLst/>
                <a:gdLst>
                  <a:gd name="T0" fmla="*/ 19 w 30"/>
                  <a:gd name="T1" fmla="*/ 24 h 24"/>
                  <a:gd name="T2" fmla="*/ 30 w 30"/>
                  <a:gd name="T3" fmla="*/ 15 h 24"/>
                  <a:gd name="T4" fmla="*/ 30 w 30"/>
                  <a:gd name="T5" fmla="*/ 0 h 24"/>
                  <a:gd name="T6" fmla="*/ 5 w 30"/>
                  <a:gd name="T7" fmla="*/ 0 h 24"/>
                  <a:gd name="T8" fmla="*/ 0 w 30"/>
                  <a:gd name="T9" fmla="*/ 5 h 24"/>
                  <a:gd name="T10" fmla="*/ 0 w 30"/>
                  <a:gd name="T11" fmla="*/ 24 h 24"/>
                  <a:gd name="T12" fmla="*/ 19 w 30"/>
                  <a:gd name="T13" fmla="*/ 24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19" y="24"/>
                    </a:moveTo>
                    <a:lnTo>
                      <a:pt x="30" y="15"/>
                    </a:lnTo>
                    <a:lnTo>
                      <a:pt x="30" y="0"/>
                    </a:lnTo>
                    <a:lnTo>
                      <a:pt x="5" y="0"/>
                    </a:lnTo>
                    <a:lnTo>
                      <a:pt x="0" y="5"/>
                    </a:lnTo>
                    <a:lnTo>
                      <a:pt x="0" y="24"/>
                    </a:lnTo>
                    <a:lnTo>
                      <a:pt x="1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4" name="Freeform 375"/>
              <p:cNvSpPr>
                <a:spLocks noChangeAspect="1"/>
              </p:cNvSpPr>
              <p:nvPr/>
            </p:nvSpPr>
            <p:spPr bwMode="gray">
              <a:xfrm>
                <a:off x="1955" y="3619"/>
                <a:ext cx="31" cy="24"/>
              </a:xfrm>
              <a:custGeom>
                <a:avLst/>
                <a:gdLst>
                  <a:gd name="T0" fmla="*/ 31 w 31"/>
                  <a:gd name="T1" fmla="*/ 24 h 24"/>
                  <a:gd name="T2" fmla="*/ 31 w 31"/>
                  <a:gd name="T3" fmla="*/ 0 h 24"/>
                  <a:gd name="T4" fmla="*/ 16 w 31"/>
                  <a:gd name="T5" fmla="*/ 0 h 24"/>
                  <a:gd name="T6" fmla="*/ 0 w 31"/>
                  <a:gd name="T7" fmla="*/ 19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16" y="0"/>
                    </a:lnTo>
                    <a:lnTo>
                      <a:pt x="0" y="19"/>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5" name="Freeform 376"/>
              <p:cNvSpPr>
                <a:spLocks noChangeAspect="1"/>
              </p:cNvSpPr>
              <p:nvPr/>
            </p:nvSpPr>
            <p:spPr bwMode="gray">
              <a:xfrm>
                <a:off x="2007" y="3619"/>
                <a:ext cx="2" cy="5"/>
              </a:xfrm>
              <a:custGeom>
                <a:avLst/>
                <a:gdLst>
                  <a:gd name="T0" fmla="*/ 0 w 2"/>
                  <a:gd name="T1" fmla="*/ 5 h 5"/>
                  <a:gd name="T2" fmla="*/ 2 w 2"/>
                  <a:gd name="T3" fmla="*/ 0 h 5"/>
                  <a:gd name="T4" fmla="*/ 0 w 2"/>
                  <a:gd name="T5" fmla="*/ 0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6" name="Freeform 377"/>
              <p:cNvSpPr>
                <a:spLocks noChangeAspect="1"/>
              </p:cNvSpPr>
              <p:nvPr/>
            </p:nvSpPr>
            <p:spPr bwMode="gray">
              <a:xfrm>
                <a:off x="1912" y="3661"/>
                <a:ext cx="22" cy="24"/>
              </a:xfrm>
              <a:custGeom>
                <a:avLst/>
                <a:gdLst>
                  <a:gd name="T0" fmla="*/ 22 w 22"/>
                  <a:gd name="T1" fmla="*/ 0 h 24"/>
                  <a:gd name="T2" fmla="*/ 22 w 22"/>
                  <a:gd name="T3" fmla="*/ 0 h 24"/>
                  <a:gd name="T4" fmla="*/ 0 w 22"/>
                  <a:gd name="T5" fmla="*/ 24 h 24"/>
                  <a:gd name="T6" fmla="*/ 22 w 22"/>
                  <a:gd name="T7" fmla="*/ 24 h 24"/>
                  <a:gd name="T8" fmla="*/ 22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0"/>
                    </a:moveTo>
                    <a:lnTo>
                      <a:pt x="22" y="0"/>
                    </a:lnTo>
                    <a:lnTo>
                      <a:pt x="0" y="24"/>
                    </a:lnTo>
                    <a:lnTo>
                      <a:pt x="22" y="24"/>
                    </a:lnTo>
                    <a:lnTo>
                      <a:pt x="2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7" name="Freeform 378"/>
              <p:cNvSpPr>
                <a:spLocks noChangeAspect="1"/>
              </p:cNvSpPr>
              <p:nvPr/>
            </p:nvSpPr>
            <p:spPr bwMode="gray">
              <a:xfrm>
                <a:off x="1955" y="3661"/>
                <a:ext cx="16" cy="19"/>
              </a:xfrm>
              <a:custGeom>
                <a:avLst/>
                <a:gdLst>
                  <a:gd name="T0" fmla="*/ 0 w 16"/>
                  <a:gd name="T1" fmla="*/ 19 h 19"/>
                  <a:gd name="T2" fmla="*/ 16 w 16"/>
                  <a:gd name="T3" fmla="*/ 0 h 19"/>
                  <a:gd name="T4" fmla="*/ 0 w 16"/>
                  <a:gd name="T5" fmla="*/ 0 h 19"/>
                  <a:gd name="T6" fmla="*/ 0 w 16"/>
                  <a:gd name="T7" fmla="*/ 19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lnTo>
                      <a:pt x="16" y="0"/>
                    </a:lnTo>
                    <a:lnTo>
                      <a:pt x="0" y="0"/>
                    </a:lnTo>
                    <a:lnTo>
                      <a:pt x="0" y="1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8" name="Freeform 379"/>
              <p:cNvSpPr>
                <a:spLocks noChangeAspect="1"/>
              </p:cNvSpPr>
              <p:nvPr/>
            </p:nvSpPr>
            <p:spPr bwMode="gray">
              <a:xfrm>
                <a:off x="1872" y="3718"/>
                <a:ext cx="10" cy="12"/>
              </a:xfrm>
              <a:custGeom>
                <a:avLst/>
                <a:gdLst>
                  <a:gd name="T0" fmla="*/ 10 w 10"/>
                  <a:gd name="T1" fmla="*/ 0 h 12"/>
                  <a:gd name="T2" fmla="*/ 0 w 10"/>
                  <a:gd name="T3" fmla="*/ 12 h 12"/>
                  <a:gd name="T4" fmla="*/ 10 w 10"/>
                  <a:gd name="T5" fmla="*/ 12 h 12"/>
                  <a:gd name="T6" fmla="*/ 10 w 10"/>
                  <a:gd name="T7" fmla="*/ 0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10" y="0"/>
                    </a:moveTo>
                    <a:lnTo>
                      <a:pt x="0" y="12"/>
                    </a:lnTo>
                    <a:lnTo>
                      <a:pt x="10" y="12"/>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9" name="Freeform 380"/>
              <p:cNvSpPr>
                <a:spLocks noChangeAspect="1"/>
              </p:cNvSpPr>
              <p:nvPr/>
            </p:nvSpPr>
            <p:spPr bwMode="gray">
              <a:xfrm>
                <a:off x="1903" y="3704"/>
                <a:ext cx="31" cy="26"/>
              </a:xfrm>
              <a:custGeom>
                <a:avLst/>
                <a:gdLst>
                  <a:gd name="T0" fmla="*/ 0 w 31"/>
                  <a:gd name="T1" fmla="*/ 26 h 26"/>
                  <a:gd name="T2" fmla="*/ 7 w 31"/>
                  <a:gd name="T3" fmla="*/ 26 h 26"/>
                  <a:gd name="T4" fmla="*/ 31 w 31"/>
                  <a:gd name="T5" fmla="*/ 0 h 26"/>
                  <a:gd name="T6" fmla="*/ 0 w 31"/>
                  <a:gd name="T7" fmla="*/ 0 h 26"/>
                  <a:gd name="T8" fmla="*/ 0 w 31"/>
                  <a:gd name="T9" fmla="*/ 2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26"/>
                    </a:moveTo>
                    <a:lnTo>
                      <a:pt x="7" y="26"/>
                    </a:lnTo>
                    <a:lnTo>
                      <a:pt x="31" y="0"/>
                    </a:lnTo>
                    <a:lnTo>
                      <a:pt x="0" y="0"/>
                    </a:lnTo>
                    <a:lnTo>
                      <a:pt x="0"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0" name="Freeform 381"/>
              <p:cNvSpPr>
                <a:spLocks noChangeAspect="1"/>
              </p:cNvSpPr>
              <p:nvPr/>
            </p:nvSpPr>
            <p:spPr bwMode="gray">
              <a:xfrm>
                <a:off x="1697" y="3491"/>
                <a:ext cx="31" cy="24"/>
              </a:xfrm>
              <a:custGeom>
                <a:avLst/>
                <a:gdLst>
                  <a:gd name="T0" fmla="*/ 31 w 31"/>
                  <a:gd name="T1" fmla="*/ 24 h 24"/>
                  <a:gd name="T2" fmla="*/ 31 w 31"/>
                  <a:gd name="T3" fmla="*/ 0 h 24"/>
                  <a:gd name="T4" fmla="*/ 7 w 31"/>
                  <a:gd name="T5" fmla="*/ 0 h 24"/>
                  <a:gd name="T6" fmla="*/ 0 w 31"/>
                  <a:gd name="T7" fmla="*/ 7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7" y="0"/>
                    </a:lnTo>
                    <a:lnTo>
                      <a:pt x="0" y="7"/>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1" name="Freeform 382"/>
              <p:cNvSpPr>
                <a:spLocks noChangeAspect="1"/>
              </p:cNvSpPr>
              <p:nvPr/>
            </p:nvSpPr>
            <p:spPr bwMode="gray">
              <a:xfrm>
                <a:off x="1749" y="3491"/>
                <a:ext cx="31" cy="24"/>
              </a:xfrm>
              <a:custGeom>
                <a:avLst/>
                <a:gdLst>
                  <a:gd name="T0" fmla="*/ 0 w 31"/>
                  <a:gd name="T1" fmla="*/ 0 h 24"/>
                  <a:gd name="T2" fmla="*/ 0 w 31"/>
                  <a:gd name="T3" fmla="*/ 24 h 24"/>
                  <a:gd name="T4" fmla="*/ 10 w 31"/>
                  <a:gd name="T5" fmla="*/ 24 h 24"/>
                  <a:gd name="T6" fmla="*/ 31 w 31"/>
                  <a:gd name="T7" fmla="*/ 3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10" y="24"/>
                    </a:lnTo>
                    <a:lnTo>
                      <a:pt x="31" y="3"/>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2" name="Freeform 383"/>
              <p:cNvSpPr>
                <a:spLocks noChangeAspect="1"/>
              </p:cNvSpPr>
              <p:nvPr/>
            </p:nvSpPr>
            <p:spPr bwMode="gray">
              <a:xfrm>
                <a:off x="1697" y="3534"/>
                <a:ext cx="31" cy="23"/>
              </a:xfrm>
              <a:custGeom>
                <a:avLst/>
                <a:gdLst>
                  <a:gd name="T0" fmla="*/ 0 w 31"/>
                  <a:gd name="T1" fmla="*/ 0 h 23"/>
                  <a:gd name="T2" fmla="*/ 0 w 31"/>
                  <a:gd name="T3" fmla="*/ 23 h 23"/>
                  <a:gd name="T4" fmla="*/ 24 w 31"/>
                  <a:gd name="T5" fmla="*/ 23 h 23"/>
                  <a:gd name="T6" fmla="*/ 31 w 31"/>
                  <a:gd name="T7" fmla="*/ 16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24" y="23"/>
                    </a:lnTo>
                    <a:lnTo>
                      <a:pt x="31" y="16"/>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3" name="Freeform 384"/>
              <p:cNvSpPr>
                <a:spLocks noChangeAspect="1"/>
              </p:cNvSpPr>
              <p:nvPr/>
            </p:nvSpPr>
            <p:spPr bwMode="gray">
              <a:xfrm>
                <a:off x="1697" y="3576"/>
                <a:ext cx="7" cy="7"/>
              </a:xfrm>
              <a:custGeom>
                <a:avLst/>
                <a:gdLst>
                  <a:gd name="T0" fmla="*/ 0 w 7"/>
                  <a:gd name="T1" fmla="*/ 7 h 7"/>
                  <a:gd name="T2" fmla="*/ 7 w 7"/>
                  <a:gd name="T3" fmla="*/ 0 h 7"/>
                  <a:gd name="T4" fmla="*/ 0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0"/>
                    </a:lnTo>
                    <a:lnTo>
                      <a:pt x="0" y="0"/>
                    </a:lnTo>
                    <a:lnTo>
                      <a:pt x="0" y="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4" name="Freeform 385"/>
              <p:cNvSpPr>
                <a:spLocks noChangeAspect="1"/>
              </p:cNvSpPr>
              <p:nvPr/>
            </p:nvSpPr>
            <p:spPr bwMode="gray">
              <a:xfrm>
                <a:off x="1648" y="3534"/>
                <a:ext cx="28" cy="23"/>
              </a:xfrm>
              <a:custGeom>
                <a:avLst/>
                <a:gdLst>
                  <a:gd name="T0" fmla="*/ 28 w 28"/>
                  <a:gd name="T1" fmla="*/ 23 h 23"/>
                  <a:gd name="T2" fmla="*/ 28 w 28"/>
                  <a:gd name="T3" fmla="*/ 0 h 23"/>
                  <a:gd name="T4" fmla="*/ 19 w 28"/>
                  <a:gd name="T5" fmla="*/ 0 h 23"/>
                  <a:gd name="T6" fmla="*/ 0 w 28"/>
                  <a:gd name="T7" fmla="*/ 21 h 23"/>
                  <a:gd name="T8" fmla="*/ 0 w 28"/>
                  <a:gd name="T9" fmla="*/ 23 h 23"/>
                  <a:gd name="T10" fmla="*/ 28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28" y="23"/>
                    </a:moveTo>
                    <a:lnTo>
                      <a:pt x="28" y="0"/>
                    </a:lnTo>
                    <a:lnTo>
                      <a:pt x="19" y="0"/>
                    </a:lnTo>
                    <a:lnTo>
                      <a:pt x="0" y="21"/>
                    </a:lnTo>
                    <a:lnTo>
                      <a:pt x="0" y="23"/>
                    </a:lnTo>
                    <a:lnTo>
                      <a:pt x="28" y="2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5" name="Freeform 386"/>
              <p:cNvSpPr>
                <a:spLocks noChangeAspect="1"/>
              </p:cNvSpPr>
              <p:nvPr/>
            </p:nvSpPr>
            <p:spPr bwMode="gray">
              <a:xfrm>
                <a:off x="1605" y="3579"/>
                <a:ext cx="19" cy="21"/>
              </a:xfrm>
              <a:custGeom>
                <a:avLst/>
                <a:gdLst>
                  <a:gd name="T0" fmla="*/ 19 w 19"/>
                  <a:gd name="T1" fmla="*/ 0 h 21"/>
                  <a:gd name="T2" fmla="*/ 0 w 19"/>
                  <a:gd name="T3" fmla="*/ 21 h 21"/>
                  <a:gd name="T4" fmla="*/ 19 w 19"/>
                  <a:gd name="T5" fmla="*/ 21 h 21"/>
                  <a:gd name="T6" fmla="*/ 19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0"/>
                    </a:moveTo>
                    <a:lnTo>
                      <a:pt x="0" y="21"/>
                    </a:lnTo>
                    <a:lnTo>
                      <a:pt x="19" y="21"/>
                    </a:lnTo>
                    <a:lnTo>
                      <a:pt x="1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6" name="Rectangle 387"/>
              <p:cNvSpPr>
                <a:spLocks noChangeAspect="1" noChangeArrowheads="1"/>
              </p:cNvSpPr>
              <p:nvPr/>
            </p:nvSpPr>
            <p:spPr bwMode="gray">
              <a:xfrm>
                <a:off x="1648" y="3576"/>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7" name="Rectangle 388"/>
              <p:cNvSpPr>
                <a:spLocks noChangeAspect="1" noChangeArrowheads="1"/>
              </p:cNvSpPr>
              <p:nvPr/>
            </p:nvSpPr>
            <p:spPr bwMode="gray">
              <a:xfrm>
                <a:off x="1596" y="3619"/>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8" name="Freeform 389"/>
              <p:cNvSpPr>
                <a:spLocks noChangeAspect="1"/>
              </p:cNvSpPr>
              <p:nvPr/>
            </p:nvSpPr>
            <p:spPr bwMode="gray">
              <a:xfrm>
                <a:off x="1648" y="3619"/>
                <a:ext cx="16" cy="21"/>
              </a:xfrm>
              <a:custGeom>
                <a:avLst/>
                <a:gdLst>
                  <a:gd name="T0" fmla="*/ 0 w 16"/>
                  <a:gd name="T1" fmla="*/ 0 h 21"/>
                  <a:gd name="T2" fmla="*/ 0 w 16"/>
                  <a:gd name="T3" fmla="*/ 21 h 21"/>
                  <a:gd name="T4" fmla="*/ 16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0"/>
                    </a:moveTo>
                    <a:lnTo>
                      <a:pt x="0" y="21"/>
                    </a:lnTo>
                    <a:lnTo>
                      <a:pt x="16"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9" name="Freeform 390"/>
              <p:cNvSpPr>
                <a:spLocks noChangeAspect="1"/>
              </p:cNvSpPr>
              <p:nvPr/>
            </p:nvSpPr>
            <p:spPr bwMode="gray">
              <a:xfrm>
                <a:off x="1596" y="3661"/>
                <a:ext cx="28" cy="24"/>
              </a:xfrm>
              <a:custGeom>
                <a:avLst/>
                <a:gdLst>
                  <a:gd name="T0" fmla="*/ 0 w 28"/>
                  <a:gd name="T1" fmla="*/ 0 h 24"/>
                  <a:gd name="T2" fmla="*/ 0 w 28"/>
                  <a:gd name="T3" fmla="*/ 24 h 24"/>
                  <a:gd name="T4" fmla="*/ 9 w 28"/>
                  <a:gd name="T5" fmla="*/ 24 h 24"/>
                  <a:gd name="T6" fmla="*/ 28 w 28"/>
                  <a:gd name="T7" fmla="*/ 3 h 24"/>
                  <a:gd name="T8" fmla="*/ 28 w 28"/>
                  <a:gd name="T9" fmla="*/ 0 h 24"/>
                  <a:gd name="T10" fmla="*/ 0 w 28"/>
                  <a:gd name="T11" fmla="*/ 0 h 24"/>
                  <a:gd name="T12" fmla="*/ 0 60000 65536"/>
                  <a:gd name="T13" fmla="*/ 0 60000 65536"/>
                  <a:gd name="T14" fmla="*/ 0 60000 65536"/>
                  <a:gd name="T15" fmla="*/ 0 60000 65536"/>
                  <a:gd name="T16" fmla="*/ 0 60000 65536"/>
                  <a:gd name="T17" fmla="*/ 0 60000 65536"/>
                  <a:gd name="T18" fmla="*/ 0 w 28"/>
                  <a:gd name="T19" fmla="*/ 0 h 24"/>
                  <a:gd name="T20" fmla="*/ 28 w 2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 h="24">
                    <a:moveTo>
                      <a:pt x="0" y="0"/>
                    </a:moveTo>
                    <a:lnTo>
                      <a:pt x="0" y="24"/>
                    </a:lnTo>
                    <a:lnTo>
                      <a:pt x="9" y="24"/>
                    </a:lnTo>
                    <a:lnTo>
                      <a:pt x="28" y="3"/>
                    </a:lnTo>
                    <a:lnTo>
                      <a:pt x="28"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0" name="Freeform 391"/>
              <p:cNvSpPr>
                <a:spLocks noChangeAspect="1"/>
              </p:cNvSpPr>
              <p:nvPr/>
            </p:nvSpPr>
            <p:spPr bwMode="gray">
              <a:xfrm>
                <a:off x="1905" y="3491"/>
                <a:ext cx="29" cy="24"/>
              </a:xfrm>
              <a:custGeom>
                <a:avLst/>
                <a:gdLst>
                  <a:gd name="T0" fmla="*/ 29 w 29"/>
                  <a:gd name="T1" fmla="*/ 0 h 24"/>
                  <a:gd name="T2" fmla="*/ 21 w 29"/>
                  <a:gd name="T3" fmla="*/ 0 h 24"/>
                  <a:gd name="T4" fmla="*/ 0 w 29"/>
                  <a:gd name="T5" fmla="*/ 24 h 24"/>
                  <a:gd name="T6" fmla="*/ 29 w 29"/>
                  <a:gd name="T7" fmla="*/ 24 h 24"/>
                  <a:gd name="T8" fmla="*/ 29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0"/>
                    </a:moveTo>
                    <a:lnTo>
                      <a:pt x="21" y="0"/>
                    </a:lnTo>
                    <a:lnTo>
                      <a:pt x="0" y="24"/>
                    </a:lnTo>
                    <a:lnTo>
                      <a:pt x="29" y="24"/>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1" name="Rectangle 392"/>
              <p:cNvSpPr>
                <a:spLocks noChangeAspect="1" noChangeArrowheads="1"/>
              </p:cNvSpPr>
              <p:nvPr/>
            </p:nvSpPr>
            <p:spPr bwMode="gray">
              <a:xfrm>
                <a:off x="1955" y="3491"/>
                <a:ext cx="31"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2" name="Freeform 393"/>
              <p:cNvSpPr>
                <a:spLocks noChangeAspect="1"/>
              </p:cNvSpPr>
              <p:nvPr/>
            </p:nvSpPr>
            <p:spPr bwMode="gray">
              <a:xfrm>
                <a:off x="2007" y="349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3" name="Freeform 394"/>
              <p:cNvSpPr>
                <a:spLocks noChangeAspect="1"/>
              </p:cNvSpPr>
              <p:nvPr/>
            </p:nvSpPr>
            <p:spPr bwMode="gray">
              <a:xfrm>
                <a:off x="1867" y="3541"/>
                <a:ext cx="15" cy="16"/>
              </a:xfrm>
              <a:custGeom>
                <a:avLst/>
                <a:gdLst>
                  <a:gd name="T0" fmla="*/ 15 w 15"/>
                  <a:gd name="T1" fmla="*/ 0 h 16"/>
                  <a:gd name="T2" fmla="*/ 0 w 15"/>
                  <a:gd name="T3" fmla="*/ 16 h 16"/>
                  <a:gd name="T4" fmla="*/ 15 w 15"/>
                  <a:gd name="T5" fmla="*/ 16 h 16"/>
                  <a:gd name="T6" fmla="*/ 15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15" y="0"/>
                    </a:moveTo>
                    <a:lnTo>
                      <a:pt x="0" y="16"/>
                    </a:lnTo>
                    <a:lnTo>
                      <a:pt x="15" y="16"/>
                    </a:lnTo>
                    <a:lnTo>
                      <a:pt x="1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4" name="Rectangle 395"/>
              <p:cNvSpPr>
                <a:spLocks noChangeAspect="1" noChangeArrowheads="1"/>
              </p:cNvSpPr>
              <p:nvPr/>
            </p:nvSpPr>
            <p:spPr bwMode="gray">
              <a:xfrm>
                <a:off x="1903" y="3534"/>
                <a:ext cx="31" cy="2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5" name="Freeform 396"/>
              <p:cNvSpPr>
                <a:spLocks noChangeAspect="1"/>
              </p:cNvSpPr>
              <p:nvPr/>
            </p:nvSpPr>
            <p:spPr bwMode="gray">
              <a:xfrm>
                <a:off x="1955" y="3534"/>
                <a:ext cx="31" cy="23"/>
              </a:xfrm>
              <a:custGeom>
                <a:avLst/>
                <a:gdLst>
                  <a:gd name="T0" fmla="*/ 0 w 31"/>
                  <a:gd name="T1" fmla="*/ 0 h 23"/>
                  <a:gd name="T2" fmla="*/ 0 w 31"/>
                  <a:gd name="T3" fmla="*/ 23 h 23"/>
                  <a:gd name="T4" fmla="*/ 14 w 31"/>
                  <a:gd name="T5" fmla="*/ 23 h 23"/>
                  <a:gd name="T6" fmla="*/ 31 w 31"/>
                  <a:gd name="T7" fmla="*/ 7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14" y="23"/>
                    </a:lnTo>
                    <a:lnTo>
                      <a:pt x="31" y="7"/>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6" name="Rectangle 397"/>
              <p:cNvSpPr>
                <a:spLocks noChangeAspect="1" noChangeArrowheads="1"/>
              </p:cNvSpPr>
              <p:nvPr/>
            </p:nvSpPr>
            <p:spPr bwMode="gray">
              <a:xfrm>
                <a:off x="1853" y="3576"/>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7" name="Freeform 398"/>
              <p:cNvSpPr>
                <a:spLocks noChangeAspect="1"/>
              </p:cNvSpPr>
              <p:nvPr/>
            </p:nvSpPr>
            <p:spPr bwMode="gray">
              <a:xfrm>
                <a:off x="1903" y="3576"/>
                <a:ext cx="31" cy="24"/>
              </a:xfrm>
              <a:custGeom>
                <a:avLst/>
                <a:gdLst>
                  <a:gd name="T0" fmla="*/ 0 w 31"/>
                  <a:gd name="T1" fmla="*/ 0 h 24"/>
                  <a:gd name="T2" fmla="*/ 0 w 31"/>
                  <a:gd name="T3" fmla="*/ 24 h 24"/>
                  <a:gd name="T4" fmla="*/ 28 w 31"/>
                  <a:gd name="T5" fmla="*/ 24 h 24"/>
                  <a:gd name="T6" fmla="*/ 31 w 31"/>
                  <a:gd name="T7" fmla="*/ 22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28" y="24"/>
                    </a:lnTo>
                    <a:lnTo>
                      <a:pt x="31" y="22"/>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8" name="Rectangle 399"/>
              <p:cNvSpPr>
                <a:spLocks noChangeAspect="1" noChangeArrowheads="1"/>
              </p:cNvSpPr>
              <p:nvPr/>
            </p:nvSpPr>
            <p:spPr bwMode="gray">
              <a:xfrm>
                <a:off x="1853" y="3619"/>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9" name="Freeform 400"/>
              <p:cNvSpPr>
                <a:spLocks noChangeAspect="1"/>
              </p:cNvSpPr>
              <p:nvPr/>
            </p:nvSpPr>
            <p:spPr bwMode="gray">
              <a:xfrm>
                <a:off x="1903" y="3619"/>
                <a:ext cx="9" cy="12"/>
              </a:xfrm>
              <a:custGeom>
                <a:avLst/>
                <a:gdLst>
                  <a:gd name="T0" fmla="*/ 0 w 9"/>
                  <a:gd name="T1" fmla="*/ 12 h 12"/>
                  <a:gd name="T2" fmla="*/ 9 w 9"/>
                  <a:gd name="T3" fmla="*/ 0 h 12"/>
                  <a:gd name="T4" fmla="*/ 0 w 9"/>
                  <a:gd name="T5" fmla="*/ 0 h 12"/>
                  <a:gd name="T6" fmla="*/ 0 w 9"/>
                  <a:gd name="T7" fmla="*/ 12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12"/>
                    </a:moveTo>
                    <a:lnTo>
                      <a:pt x="9" y="0"/>
                    </a:lnTo>
                    <a:lnTo>
                      <a:pt x="0" y="0"/>
                    </a:lnTo>
                    <a:lnTo>
                      <a:pt x="0" y="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0" name="Freeform 401"/>
              <p:cNvSpPr>
                <a:spLocks noChangeAspect="1"/>
              </p:cNvSpPr>
              <p:nvPr/>
            </p:nvSpPr>
            <p:spPr bwMode="gray">
              <a:xfrm>
                <a:off x="1853" y="366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1" name="Freeform 402"/>
              <p:cNvSpPr>
                <a:spLocks noChangeAspect="1"/>
              </p:cNvSpPr>
              <p:nvPr/>
            </p:nvSpPr>
            <p:spPr bwMode="gray">
              <a:xfrm>
                <a:off x="1801" y="3619"/>
                <a:ext cx="29" cy="24"/>
              </a:xfrm>
              <a:custGeom>
                <a:avLst/>
                <a:gdLst>
                  <a:gd name="T0" fmla="*/ 29 w 29"/>
                  <a:gd name="T1" fmla="*/ 24 h 24"/>
                  <a:gd name="T2" fmla="*/ 29 w 29"/>
                  <a:gd name="T3" fmla="*/ 0 h 24"/>
                  <a:gd name="T4" fmla="*/ 10 w 29"/>
                  <a:gd name="T5" fmla="*/ 0 h 24"/>
                  <a:gd name="T6" fmla="*/ 0 w 29"/>
                  <a:gd name="T7" fmla="*/ 12 h 24"/>
                  <a:gd name="T8" fmla="*/ 0 w 29"/>
                  <a:gd name="T9" fmla="*/ 24 h 24"/>
                  <a:gd name="T10" fmla="*/ 29 w 29"/>
                  <a:gd name="T11" fmla="*/ 24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24"/>
                    </a:moveTo>
                    <a:lnTo>
                      <a:pt x="29" y="0"/>
                    </a:lnTo>
                    <a:lnTo>
                      <a:pt x="10" y="0"/>
                    </a:lnTo>
                    <a:lnTo>
                      <a:pt x="0" y="12"/>
                    </a:lnTo>
                    <a:lnTo>
                      <a:pt x="0" y="24"/>
                    </a:lnTo>
                    <a:lnTo>
                      <a:pt x="2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2" name="Freeform 403"/>
              <p:cNvSpPr>
                <a:spLocks noChangeAspect="1"/>
              </p:cNvSpPr>
              <p:nvPr/>
            </p:nvSpPr>
            <p:spPr bwMode="gray">
              <a:xfrm>
                <a:off x="1752" y="3661"/>
                <a:ext cx="28" cy="24"/>
              </a:xfrm>
              <a:custGeom>
                <a:avLst/>
                <a:gdLst>
                  <a:gd name="T0" fmla="*/ 28 w 28"/>
                  <a:gd name="T1" fmla="*/ 0 h 24"/>
                  <a:gd name="T2" fmla="*/ 21 w 28"/>
                  <a:gd name="T3" fmla="*/ 0 h 24"/>
                  <a:gd name="T4" fmla="*/ 0 w 28"/>
                  <a:gd name="T5" fmla="*/ 24 h 24"/>
                  <a:gd name="T6" fmla="*/ 28 w 28"/>
                  <a:gd name="T7" fmla="*/ 24 h 24"/>
                  <a:gd name="T8" fmla="*/ 28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0"/>
                    </a:moveTo>
                    <a:lnTo>
                      <a:pt x="21" y="0"/>
                    </a:lnTo>
                    <a:lnTo>
                      <a:pt x="0" y="24"/>
                    </a:lnTo>
                    <a:lnTo>
                      <a:pt x="28" y="24"/>
                    </a:lnTo>
                    <a:lnTo>
                      <a:pt x="28"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3" name="Rectangle 404"/>
              <p:cNvSpPr>
                <a:spLocks noChangeAspect="1" noChangeArrowheads="1"/>
              </p:cNvSpPr>
              <p:nvPr/>
            </p:nvSpPr>
            <p:spPr bwMode="gray">
              <a:xfrm>
                <a:off x="1801" y="3661"/>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4" name="Freeform 405"/>
              <p:cNvSpPr>
                <a:spLocks noChangeAspect="1"/>
              </p:cNvSpPr>
              <p:nvPr/>
            </p:nvSpPr>
            <p:spPr bwMode="gray">
              <a:xfrm>
                <a:off x="1711" y="3711"/>
                <a:ext cx="17" cy="19"/>
              </a:xfrm>
              <a:custGeom>
                <a:avLst/>
                <a:gdLst>
                  <a:gd name="T0" fmla="*/ 17 w 17"/>
                  <a:gd name="T1" fmla="*/ 0 h 19"/>
                  <a:gd name="T2" fmla="*/ 0 w 17"/>
                  <a:gd name="T3" fmla="*/ 19 h 19"/>
                  <a:gd name="T4" fmla="*/ 17 w 17"/>
                  <a:gd name="T5" fmla="*/ 19 h 19"/>
                  <a:gd name="T6" fmla="*/ 17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7" y="0"/>
                    </a:moveTo>
                    <a:lnTo>
                      <a:pt x="0" y="19"/>
                    </a:lnTo>
                    <a:lnTo>
                      <a:pt x="17" y="19"/>
                    </a:lnTo>
                    <a:lnTo>
                      <a:pt x="1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5" name="Rectangle 406"/>
              <p:cNvSpPr>
                <a:spLocks noChangeAspect="1" noChangeArrowheads="1"/>
              </p:cNvSpPr>
              <p:nvPr/>
            </p:nvSpPr>
            <p:spPr bwMode="gray">
              <a:xfrm>
                <a:off x="1749" y="3704"/>
                <a:ext cx="31" cy="2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6" name="Freeform 407"/>
              <p:cNvSpPr>
                <a:spLocks noChangeAspect="1"/>
              </p:cNvSpPr>
              <p:nvPr/>
            </p:nvSpPr>
            <p:spPr bwMode="gray">
              <a:xfrm>
                <a:off x="1801" y="3704"/>
                <a:ext cx="29" cy="26"/>
              </a:xfrm>
              <a:custGeom>
                <a:avLst/>
                <a:gdLst>
                  <a:gd name="T0" fmla="*/ 0 w 29"/>
                  <a:gd name="T1" fmla="*/ 0 h 26"/>
                  <a:gd name="T2" fmla="*/ 0 w 29"/>
                  <a:gd name="T3" fmla="*/ 26 h 26"/>
                  <a:gd name="T4" fmla="*/ 12 w 29"/>
                  <a:gd name="T5" fmla="*/ 26 h 26"/>
                  <a:gd name="T6" fmla="*/ 29 w 29"/>
                  <a:gd name="T7" fmla="*/ 7 h 26"/>
                  <a:gd name="T8" fmla="*/ 29 w 29"/>
                  <a:gd name="T9" fmla="*/ 0 h 26"/>
                  <a:gd name="T10" fmla="*/ 0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0" y="0"/>
                    </a:moveTo>
                    <a:lnTo>
                      <a:pt x="0" y="26"/>
                    </a:lnTo>
                    <a:lnTo>
                      <a:pt x="12" y="26"/>
                    </a:lnTo>
                    <a:lnTo>
                      <a:pt x="29" y="7"/>
                    </a:lnTo>
                    <a:lnTo>
                      <a:pt x="29"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grpSp>
        <p:nvGrpSpPr>
          <p:cNvPr id="254" name="Group 25"/>
          <p:cNvGrpSpPr>
            <a:grpSpLocks/>
          </p:cNvGrpSpPr>
          <p:nvPr/>
        </p:nvGrpSpPr>
        <p:grpSpPr bwMode="auto">
          <a:xfrm>
            <a:off x="9374441" y="5790002"/>
            <a:ext cx="407792" cy="255588"/>
            <a:chOff x="1850" y="2911"/>
            <a:chExt cx="883" cy="555"/>
          </a:xfrm>
        </p:grpSpPr>
        <p:sp>
          <p:nvSpPr>
            <p:cNvPr id="255" name="Freeform 26"/>
            <p:cNvSpPr>
              <a:spLocks noChangeAspect="1"/>
            </p:cNvSpPr>
            <p:nvPr/>
          </p:nvSpPr>
          <p:spPr bwMode="gray">
            <a:xfrm>
              <a:off x="1850" y="2911"/>
              <a:ext cx="883" cy="555"/>
            </a:xfrm>
            <a:custGeom>
              <a:avLst/>
              <a:gdLst>
                <a:gd name="T0" fmla="*/ 883 w 883"/>
                <a:gd name="T1" fmla="*/ 37 h 555"/>
                <a:gd name="T2" fmla="*/ 833 w 883"/>
                <a:gd name="T3" fmla="*/ 37 h 555"/>
                <a:gd name="T4" fmla="*/ 833 w 883"/>
                <a:gd name="T5" fmla="*/ 0 h 555"/>
                <a:gd name="T6" fmla="*/ 49 w 883"/>
                <a:gd name="T7" fmla="*/ 0 h 555"/>
                <a:gd name="T8" fmla="*/ 49 w 883"/>
                <a:gd name="T9" fmla="*/ 37 h 555"/>
                <a:gd name="T10" fmla="*/ 0 w 883"/>
                <a:gd name="T11" fmla="*/ 37 h 555"/>
                <a:gd name="T12" fmla="*/ 0 w 883"/>
                <a:gd name="T13" fmla="*/ 241 h 555"/>
                <a:gd name="T14" fmla="*/ 49 w 883"/>
                <a:gd name="T15" fmla="*/ 241 h 555"/>
                <a:gd name="T16" fmla="*/ 49 w 883"/>
                <a:gd name="T17" fmla="*/ 555 h 555"/>
                <a:gd name="T18" fmla="*/ 833 w 883"/>
                <a:gd name="T19" fmla="*/ 555 h 555"/>
                <a:gd name="T20" fmla="*/ 833 w 883"/>
                <a:gd name="T21" fmla="*/ 241 h 555"/>
                <a:gd name="T22" fmla="*/ 883 w 883"/>
                <a:gd name="T23" fmla="*/ 241 h 555"/>
                <a:gd name="T24" fmla="*/ 883 w 883"/>
                <a:gd name="T25" fmla="*/ 37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3"/>
                <a:gd name="T40" fmla="*/ 0 h 555"/>
                <a:gd name="T41" fmla="*/ 883 w 883"/>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3" h="555">
                  <a:moveTo>
                    <a:pt x="883" y="37"/>
                  </a:moveTo>
                  <a:lnTo>
                    <a:pt x="833" y="37"/>
                  </a:lnTo>
                  <a:lnTo>
                    <a:pt x="833" y="0"/>
                  </a:lnTo>
                  <a:lnTo>
                    <a:pt x="49" y="0"/>
                  </a:lnTo>
                  <a:lnTo>
                    <a:pt x="49" y="37"/>
                  </a:lnTo>
                  <a:lnTo>
                    <a:pt x="0" y="37"/>
                  </a:lnTo>
                  <a:lnTo>
                    <a:pt x="0" y="241"/>
                  </a:lnTo>
                  <a:lnTo>
                    <a:pt x="49" y="241"/>
                  </a:lnTo>
                  <a:lnTo>
                    <a:pt x="49" y="555"/>
                  </a:lnTo>
                  <a:lnTo>
                    <a:pt x="833" y="555"/>
                  </a:lnTo>
                  <a:lnTo>
                    <a:pt x="833" y="241"/>
                  </a:lnTo>
                  <a:lnTo>
                    <a:pt x="883" y="241"/>
                  </a:lnTo>
                  <a:lnTo>
                    <a:pt x="883" y="37"/>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6" name="Freeform 27"/>
            <p:cNvSpPr>
              <a:spLocks noChangeAspect="1" noEditPoints="1"/>
            </p:cNvSpPr>
            <p:nvPr/>
          </p:nvSpPr>
          <p:spPr bwMode="gray">
            <a:xfrm>
              <a:off x="1866" y="2974"/>
              <a:ext cx="850" cy="170"/>
            </a:xfrm>
            <a:custGeom>
              <a:avLst/>
              <a:gdLst>
                <a:gd name="T0" fmla="*/ 265413 w 360"/>
                <a:gd name="T1" fmla="*/ 15638 h 72"/>
                <a:gd name="T2" fmla="*/ 347737 w 360"/>
                <a:gd name="T3" fmla="*/ 15638 h 72"/>
                <a:gd name="T4" fmla="*/ 347737 w 360"/>
                <a:gd name="T5" fmla="*/ 0 h 72"/>
                <a:gd name="T6" fmla="*/ 0 w 360"/>
                <a:gd name="T7" fmla="*/ 0 h 72"/>
                <a:gd name="T8" fmla="*/ 0 w 360"/>
                <a:gd name="T9" fmla="*/ 15638 h 72"/>
                <a:gd name="T10" fmla="*/ 81081 w 360"/>
                <a:gd name="T11" fmla="*/ 15638 h 72"/>
                <a:gd name="T12" fmla="*/ 81081 w 360"/>
                <a:gd name="T13" fmla="*/ 54069 h 72"/>
                <a:gd name="T14" fmla="*/ 0 w 360"/>
                <a:gd name="T15" fmla="*/ 54069 h 72"/>
                <a:gd name="T16" fmla="*/ 0 w 360"/>
                <a:gd name="T17" fmla="*/ 69485 h 72"/>
                <a:gd name="T18" fmla="*/ 347737 w 360"/>
                <a:gd name="T19" fmla="*/ 69485 h 72"/>
                <a:gd name="T20" fmla="*/ 347737 w 360"/>
                <a:gd name="T21" fmla="*/ 54069 h 72"/>
                <a:gd name="T22" fmla="*/ 265413 w 360"/>
                <a:gd name="T23" fmla="*/ 54069 h 72"/>
                <a:gd name="T24" fmla="*/ 265413 w 360"/>
                <a:gd name="T25" fmla="*/ 15638 h 72"/>
                <a:gd name="T26" fmla="*/ 170156 w 360"/>
                <a:gd name="T27" fmla="*/ 54069 h 72"/>
                <a:gd name="T28" fmla="*/ 87982 w 360"/>
                <a:gd name="T29" fmla="*/ 54069 h 72"/>
                <a:gd name="T30" fmla="*/ 87982 w 360"/>
                <a:gd name="T31" fmla="*/ 15638 h 72"/>
                <a:gd name="T32" fmla="*/ 170156 w 360"/>
                <a:gd name="T33" fmla="*/ 15638 h 72"/>
                <a:gd name="T34" fmla="*/ 170156 w 360"/>
                <a:gd name="T35" fmla="*/ 54069 h 72"/>
                <a:gd name="T36" fmla="*/ 259047 w 360"/>
                <a:gd name="T37" fmla="*/ 54069 h 72"/>
                <a:gd name="T38" fmla="*/ 176713 w 360"/>
                <a:gd name="T39" fmla="*/ 54069 h 72"/>
                <a:gd name="T40" fmla="*/ 176713 w 360"/>
                <a:gd name="T41" fmla="*/ 15638 h 72"/>
                <a:gd name="T42" fmla="*/ 259047 w 360"/>
                <a:gd name="T43" fmla="*/ 15638 h 72"/>
                <a:gd name="T44" fmla="*/ 259047 w 360"/>
                <a:gd name="T45" fmla="*/ 54069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72"/>
                <a:gd name="T71" fmla="*/ 360 w 36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72">
                  <a:moveTo>
                    <a:pt x="275" y="16"/>
                  </a:moveTo>
                  <a:cubicBezTo>
                    <a:pt x="360" y="16"/>
                    <a:pt x="360" y="16"/>
                    <a:pt x="360" y="16"/>
                  </a:cubicBezTo>
                  <a:cubicBezTo>
                    <a:pt x="360" y="8"/>
                    <a:pt x="360" y="2"/>
                    <a:pt x="360" y="0"/>
                  </a:cubicBezTo>
                  <a:cubicBezTo>
                    <a:pt x="353" y="0"/>
                    <a:pt x="7" y="0"/>
                    <a:pt x="0" y="0"/>
                  </a:cubicBezTo>
                  <a:cubicBezTo>
                    <a:pt x="0" y="2"/>
                    <a:pt x="0" y="8"/>
                    <a:pt x="0" y="16"/>
                  </a:cubicBezTo>
                  <a:cubicBezTo>
                    <a:pt x="84" y="16"/>
                    <a:pt x="84" y="16"/>
                    <a:pt x="84" y="16"/>
                  </a:cubicBezTo>
                  <a:cubicBezTo>
                    <a:pt x="84" y="56"/>
                    <a:pt x="84" y="56"/>
                    <a:pt x="84" y="56"/>
                  </a:cubicBezTo>
                  <a:cubicBezTo>
                    <a:pt x="0" y="56"/>
                    <a:pt x="0" y="56"/>
                    <a:pt x="0" y="56"/>
                  </a:cubicBezTo>
                  <a:cubicBezTo>
                    <a:pt x="0" y="64"/>
                    <a:pt x="0" y="70"/>
                    <a:pt x="0" y="72"/>
                  </a:cubicBezTo>
                  <a:cubicBezTo>
                    <a:pt x="7" y="72"/>
                    <a:pt x="353" y="72"/>
                    <a:pt x="360" y="72"/>
                  </a:cubicBezTo>
                  <a:cubicBezTo>
                    <a:pt x="360" y="70"/>
                    <a:pt x="360" y="64"/>
                    <a:pt x="360" y="56"/>
                  </a:cubicBezTo>
                  <a:cubicBezTo>
                    <a:pt x="275" y="56"/>
                    <a:pt x="275" y="56"/>
                    <a:pt x="275" y="56"/>
                  </a:cubicBezTo>
                  <a:lnTo>
                    <a:pt x="275" y="16"/>
                  </a:lnTo>
                  <a:close/>
                  <a:moveTo>
                    <a:pt x="176" y="56"/>
                  </a:moveTo>
                  <a:cubicBezTo>
                    <a:pt x="91" y="56"/>
                    <a:pt x="91" y="56"/>
                    <a:pt x="91" y="56"/>
                  </a:cubicBezTo>
                  <a:cubicBezTo>
                    <a:pt x="91" y="16"/>
                    <a:pt x="91" y="16"/>
                    <a:pt x="91" y="16"/>
                  </a:cubicBezTo>
                  <a:cubicBezTo>
                    <a:pt x="176" y="16"/>
                    <a:pt x="176" y="16"/>
                    <a:pt x="176" y="16"/>
                  </a:cubicBezTo>
                  <a:lnTo>
                    <a:pt x="176" y="56"/>
                  </a:lnTo>
                  <a:close/>
                  <a:moveTo>
                    <a:pt x="268" y="56"/>
                  </a:moveTo>
                  <a:cubicBezTo>
                    <a:pt x="183" y="56"/>
                    <a:pt x="183" y="56"/>
                    <a:pt x="183" y="56"/>
                  </a:cubicBezTo>
                  <a:cubicBezTo>
                    <a:pt x="183" y="16"/>
                    <a:pt x="183" y="16"/>
                    <a:pt x="183" y="16"/>
                  </a:cubicBezTo>
                  <a:cubicBezTo>
                    <a:pt x="268" y="16"/>
                    <a:pt x="268" y="16"/>
                    <a:pt x="268" y="16"/>
                  </a:cubicBezTo>
                  <a:lnTo>
                    <a:pt x="268" y="5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nvGrpSpPr>
            <p:cNvPr id="257" name="Group 28"/>
            <p:cNvGrpSpPr>
              <a:grpSpLocks/>
            </p:cNvGrpSpPr>
            <p:nvPr/>
          </p:nvGrpSpPr>
          <p:grpSpPr bwMode="auto">
            <a:xfrm>
              <a:off x="2079" y="3187"/>
              <a:ext cx="425" cy="279"/>
              <a:chOff x="835" y="3187"/>
              <a:chExt cx="425" cy="279"/>
            </a:xfrm>
          </p:grpSpPr>
          <p:sp>
            <p:nvSpPr>
              <p:cNvPr id="258" name="Rectangle 29"/>
              <p:cNvSpPr>
                <a:spLocks noChangeAspect="1" noChangeArrowheads="1"/>
              </p:cNvSpPr>
              <p:nvPr/>
            </p:nvSpPr>
            <p:spPr bwMode="gray">
              <a:xfrm>
                <a:off x="835"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9" name="Rectangle 30"/>
              <p:cNvSpPr>
                <a:spLocks noChangeAspect="1" noChangeArrowheads="1"/>
              </p:cNvSpPr>
              <p:nvPr/>
            </p:nvSpPr>
            <p:spPr bwMode="gray">
              <a:xfrm>
                <a:off x="1062"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60" name="フローチャート : 磁気ディスク 259"/>
          <p:cNvSpPr/>
          <p:nvPr/>
        </p:nvSpPr>
        <p:spPr bwMode="auto">
          <a:xfrm>
            <a:off x="1423311" y="3069042"/>
            <a:ext cx="801302" cy="409575"/>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cxnSp>
        <p:nvCxnSpPr>
          <p:cNvPr id="261" name="カギ線コネクタ 2"/>
          <p:cNvCxnSpPr>
            <a:cxnSpLocks noChangeShapeType="1"/>
            <a:stCxn id="45" idx="3"/>
            <a:endCxn id="44" idx="1"/>
          </p:cNvCxnSpPr>
          <p:nvPr/>
        </p:nvCxnSpPr>
        <p:spPr bwMode="auto">
          <a:xfrm>
            <a:off x="2430881" y="3034102"/>
            <a:ext cx="1067874" cy="1944688"/>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262" name="カギ線コネクタ 279"/>
          <p:cNvCxnSpPr>
            <a:cxnSpLocks noChangeShapeType="1"/>
            <a:stCxn id="69" idx="3"/>
            <a:endCxn id="65" idx="1"/>
          </p:cNvCxnSpPr>
          <p:nvPr/>
        </p:nvCxnSpPr>
        <p:spPr bwMode="auto">
          <a:xfrm>
            <a:off x="2430881" y="4532702"/>
            <a:ext cx="1067874" cy="927100"/>
          </a:xfrm>
          <a:prstGeom prst="bentConnector3">
            <a:avLst>
              <a:gd name="adj1" fmla="val 31278"/>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263" name="カギ線コネクタ 281"/>
          <p:cNvCxnSpPr>
            <a:cxnSpLocks noChangeShapeType="1"/>
            <a:stCxn id="70" idx="3"/>
            <a:endCxn id="66" idx="1"/>
          </p:cNvCxnSpPr>
          <p:nvPr/>
        </p:nvCxnSpPr>
        <p:spPr bwMode="auto">
          <a:xfrm>
            <a:off x="2430881" y="5099440"/>
            <a:ext cx="1067874" cy="576262"/>
          </a:xfrm>
          <a:prstGeom prst="bentConnector3">
            <a:avLst>
              <a:gd name="adj1" fmla="val 2593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264" name="角丸四角形 282"/>
          <p:cNvSpPr>
            <a:spLocks noChangeArrowheads="1"/>
          </p:cNvSpPr>
          <p:nvPr/>
        </p:nvSpPr>
        <p:spPr bwMode="auto">
          <a:xfrm>
            <a:off x="1244009" y="5345517"/>
            <a:ext cx="1197987"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厚生労働省</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老健局</a:t>
            </a:r>
            <a:endParaRPr lang="en-US" altLang="ja-JP" sz="1000" smtClean="0">
              <a:solidFill>
                <a:srgbClr val="000000"/>
              </a:solidFill>
              <a:latin typeface="ＭＳ Ｐゴシック" charset="-128"/>
              <a:ea typeface="ＭＳ Ｐゴシック" charset="-128"/>
            </a:endParaRPr>
          </a:p>
        </p:txBody>
      </p:sp>
      <p:cxnSp>
        <p:nvCxnSpPr>
          <p:cNvPr id="265" name="カギ線コネクタ 283"/>
          <p:cNvCxnSpPr>
            <a:cxnSpLocks noChangeShapeType="1"/>
            <a:stCxn id="264" idx="3"/>
            <a:endCxn id="67" idx="1"/>
          </p:cNvCxnSpPr>
          <p:nvPr/>
        </p:nvCxnSpPr>
        <p:spPr bwMode="auto">
          <a:xfrm>
            <a:off x="2441996" y="5537590"/>
            <a:ext cx="1056767" cy="354012"/>
          </a:xfrm>
          <a:prstGeom prst="bentConnector3">
            <a:avLst>
              <a:gd name="adj1" fmla="val 17565"/>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266" name="正方形/長方形 294"/>
          <p:cNvSpPr>
            <a:spLocks noChangeArrowheads="1"/>
          </p:cNvSpPr>
          <p:nvPr/>
        </p:nvSpPr>
        <p:spPr bwMode="auto">
          <a:xfrm rot="5400000">
            <a:off x="1608064" y="6421128"/>
            <a:ext cx="422275" cy="36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nchor="ctr"/>
          <a:lstStyle/>
          <a:p>
            <a:r>
              <a:rPr lang="ja-JP" altLang="en-US" sz="1000" smtClean="0">
                <a:solidFill>
                  <a:srgbClr val="000000"/>
                </a:solidFill>
                <a:latin typeface="ＭＳ Ｐゴシック" charset="-128"/>
                <a:ea typeface="ＭＳ Ｐゴシック" charset="-128"/>
              </a:rPr>
              <a:t>・・・</a:t>
            </a:r>
            <a:endParaRPr lang="en-US" altLang="ja-JP" sz="1000" smtClean="0">
              <a:solidFill>
                <a:srgbClr val="000000"/>
              </a:solidFill>
              <a:latin typeface="ＭＳ Ｐゴシック" charset="-128"/>
              <a:ea typeface="ＭＳ Ｐゴシック" charset="-128"/>
            </a:endParaRPr>
          </a:p>
        </p:txBody>
      </p:sp>
      <p:cxnSp>
        <p:nvCxnSpPr>
          <p:cNvPr id="267" name="直線コネクタ 298"/>
          <p:cNvCxnSpPr>
            <a:cxnSpLocks noChangeShapeType="1"/>
          </p:cNvCxnSpPr>
          <p:nvPr/>
        </p:nvCxnSpPr>
        <p:spPr bwMode="auto">
          <a:xfrm flipH="1" flipV="1">
            <a:off x="8614402" y="4764477"/>
            <a:ext cx="407791" cy="63500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268" name="正方形/長方形 301"/>
          <p:cNvSpPr>
            <a:spLocks noChangeArrowheads="1"/>
          </p:cNvSpPr>
          <p:nvPr/>
        </p:nvSpPr>
        <p:spPr bwMode="auto">
          <a:xfrm>
            <a:off x="8844471" y="5018492"/>
            <a:ext cx="86953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情報共有</a:t>
            </a:r>
            <a:endParaRPr lang="en-US" altLang="ja-JP" sz="1000" smtClean="0">
              <a:solidFill>
                <a:srgbClr val="000000"/>
              </a:solidFill>
              <a:latin typeface="ＭＳ Ｐゴシック" charset="-128"/>
              <a:ea typeface="ＭＳ Ｐゴシック" charset="-128"/>
            </a:endParaRPr>
          </a:p>
        </p:txBody>
      </p:sp>
      <p:sp>
        <p:nvSpPr>
          <p:cNvPr id="269" name="正方形/長方形 304"/>
          <p:cNvSpPr>
            <a:spLocks noChangeArrowheads="1"/>
          </p:cNvSpPr>
          <p:nvPr/>
        </p:nvSpPr>
        <p:spPr bwMode="auto">
          <a:xfrm>
            <a:off x="9038061" y="6472627"/>
            <a:ext cx="606133"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0" name="正方形/長方形 306"/>
          <p:cNvSpPr>
            <a:spLocks noChangeArrowheads="1"/>
          </p:cNvSpPr>
          <p:nvPr/>
        </p:nvSpPr>
        <p:spPr bwMode="auto">
          <a:xfrm>
            <a:off x="8965071" y="6523442"/>
            <a:ext cx="607721"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1" name="正方形/長方形 307"/>
          <p:cNvSpPr>
            <a:spLocks noChangeArrowheads="1"/>
          </p:cNvSpPr>
          <p:nvPr/>
        </p:nvSpPr>
        <p:spPr bwMode="auto">
          <a:xfrm>
            <a:off x="8836538" y="6583767"/>
            <a:ext cx="677536"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事業所</a:t>
            </a:r>
          </a:p>
        </p:txBody>
      </p:sp>
      <p:sp>
        <p:nvSpPr>
          <p:cNvPr id="272" name="正方形/長方形 153"/>
          <p:cNvSpPr>
            <a:spLocks noChangeArrowheads="1"/>
          </p:cNvSpPr>
          <p:nvPr/>
        </p:nvSpPr>
        <p:spPr bwMode="auto">
          <a:xfrm>
            <a:off x="9031714" y="6126567"/>
            <a:ext cx="607721"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3" name="正方形/長方形 154"/>
          <p:cNvSpPr>
            <a:spLocks noChangeArrowheads="1"/>
          </p:cNvSpPr>
          <p:nvPr/>
        </p:nvSpPr>
        <p:spPr bwMode="auto">
          <a:xfrm>
            <a:off x="8960303" y="6178955"/>
            <a:ext cx="607720" cy="2746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4" name="正方形/長方形 155"/>
          <p:cNvSpPr>
            <a:spLocks noChangeArrowheads="1"/>
          </p:cNvSpPr>
          <p:nvPr/>
        </p:nvSpPr>
        <p:spPr bwMode="auto">
          <a:xfrm>
            <a:off x="8831785" y="6239280"/>
            <a:ext cx="675950" cy="261937"/>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国民</a:t>
            </a:r>
          </a:p>
        </p:txBody>
      </p:sp>
      <p:grpSp>
        <p:nvGrpSpPr>
          <p:cNvPr id="275" name="Group 218"/>
          <p:cNvGrpSpPr>
            <a:grpSpLocks/>
          </p:cNvGrpSpPr>
          <p:nvPr/>
        </p:nvGrpSpPr>
        <p:grpSpPr bwMode="auto">
          <a:xfrm>
            <a:off x="9388723" y="6126552"/>
            <a:ext cx="398270" cy="431800"/>
            <a:chOff x="1986" y="2943"/>
            <a:chExt cx="366" cy="396"/>
          </a:xfrm>
        </p:grpSpPr>
        <p:grpSp>
          <p:nvGrpSpPr>
            <p:cNvPr id="276" name="Group 219"/>
            <p:cNvGrpSpPr>
              <a:grpSpLocks noChangeAspect="1"/>
            </p:cNvGrpSpPr>
            <p:nvPr/>
          </p:nvGrpSpPr>
          <p:grpSpPr bwMode="auto">
            <a:xfrm>
              <a:off x="1986" y="3109"/>
              <a:ext cx="366" cy="230"/>
              <a:chOff x="1906" y="-425"/>
              <a:chExt cx="2148" cy="1353"/>
            </a:xfrm>
          </p:grpSpPr>
          <p:sp>
            <p:nvSpPr>
              <p:cNvPr id="282" name="Freeform 220"/>
              <p:cNvSpPr>
                <a:spLocks noChangeAspect="1"/>
              </p:cNvSpPr>
              <p:nvPr/>
            </p:nvSpPr>
            <p:spPr bwMode="gray">
              <a:xfrm>
                <a:off x="1906" y="-425"/>
                <a:ext cx="2148" cy="1353"/>
              </a:xfrm>
              <a:custGeom>
                <a:avLst/>
                <a:gdLst>
                  <a:gd name="T0" fmla="*/ 622079 w 909"/>
                  <a:gd name="T1" fmla="*/ 0 h 573"/>
                  <a:gd name="T2" fmla="*/ 276818 w 909"/>
                  <a:gd name="T3" fmla="*/ 0 h 573"/>
                  <a:gd name="T4" fmla="*/ 0 w 909"/>
                  <a:gd name="T5" fmla="*/ 292588 h 573"/>
                  <a:gd name="T6" fmla="*/ 0 w 909"/>
                  <a:gd name="T7" fmla="*/ 553745 h 573"/>
                  <a:gd name="T8" fmla="*/ 164162 w 909"/>
                  <a:gd name="T9" fmla="*/ 553745 h 573"/>
                  <a:gd name="T10" fmla="*/ 164162 w 909"/>
                  <a:gd name="T11" fmla="*/ 282010 h 573"/>
                  <a:gd name="T12" fmla="*/ 184716 w 909"/>
                  <a:gd name="T13" fmla="*/ 282010 h 573"/>
                  <a:gd name="T14" fmla="*/ 186867 w 909"/>
                  <a:gd name="T15" fmla="*/ 553745 h 573"/>
                  <a:gd name="T16" fmla="*/ 696949 w 909"/>
                  <a:gd name="T17" fmla="*/ 553745 h 573"/>
                  <a:gd name="T18" fmla="*/ 698187 w 909"/>
                  <a:gd name="T19" fmla="*/ 282010 h 573"/>
                  <a:gd name="T20" fmla="*/ 719552 w 909"/>
                  <a:gd name="T21" fmla="*/ 282010 h 573"/>
                  <a:gd name="T22" fmla="*/ 719552 w 909"/>
                  <a:gd name="T23" fmla="*/ 553745 h 573"/>
                  <a:gd name="T24" fmla="*/ 883804 w 909"/>
                  <a:gd name="T25" fmla="*/ 553745 h 573"/>
                  <a:gd name="T26" fmla="*/ 883804 w 909"/>
                  <a:gd name="T27" fmla="*/ 292588 h 573"/>
                  <a:gd name="T28" fmla="*/ 622079 w 909"/>
                  <a:gd name="T29" fmla="*/ 0 h 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9"/>
                  <a:gd name="T46" fmla="*/ 0 h 573"/>
                  <a:gd name="T47" fmla="*/ 909 w 909"/>
                  <a:gd name="T48" fmla="*/ 573 h 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9" h="573">
                    <a:moveTo>
                      <a:pt x="640" y="0"/>
                    </a:moveTo>
                    <a:cubicBezTo>
                      <a:pt x="285" y="0"/>
                      <a:pt x="285" y="0"/>
                      <a:pt x="285" y="0"/>
                    </a:cubicBezTo>
                    <a:cubicBezTo>
                      <a:pt x="143" y="0"/>
                      <a:pt x="0" y="133"/>
                      <a:pt x="0" y="303"/>
                    </a:cubicBezTo>
                    <a:cubicBezTo>
                      <a:pt x="0" y="573"/>
                      <a:pt x="0" y="573"/>
                      <a:pt x="0" y="573"/>
                    </a:cubicBezTo>
                    <a:cubicBezTo>
                      <a:pt x="169" y="573"/>
                      <a:pt x="169" y="573"/>
                      <a:pt x="169" y="573"/>
                    </a:cubicBezTo>
                    <a:cubicBezTo>
                      <a:pt x="169" y="292"/>
                      <a:pt x="169" y="292"/>
                      <a:pt x="169" y="292"/>
                    </a:cubicBezTo>
                    <a:cubicBezTo>
                      <a:pt x="190" y="292"/>
                      <a:pt x="190" y="292"/>
                      <a:pt x="190" y="292"/>
                    </a:cubicBezTo>
                    <a:cubicBezTo>
                      <a:pt x="190" y="294"/>
                      <a:pt x="192" y="401"/>
                      <a:pt x="192" y="573"/>
                    </a:cubicBezTo>
                    <a:cubicBezTo>
                      <a:pt x="717" y="573"/>
                      <a:pt x="717" y="573"/>
                      <a:pt x="717" y="573"/>
                    </a:cubicBezTo>
                    <a:cubicBezTo>
                      <a:pt x="718" y="400"/>
                      <a:pt x="718" y="293"/>
                      <a:pt x="718" y="292"/>
                    </a:cubicBezTo>
                    <a:cubicBezTo>
                      <a:pt x="740" y="292"/>
                      <a:pt x="740" y="292"/>
                      <a:pt x="740" y="292"/>
                    </a:cubicBezTo>
                    <a:cubicBezTo>
                      <a:pt x="740" y="573"/>
                      <a:pt x="740" y="573"/>
                      <a:pt x="740" y="573"/>
                    </a:cubicBezTo>
                    <a:cubicBezTo>
                      <a:pt x="909" y="573"/>
                      <a:pt x="909" y="573"/>
                      <a:pt x="909" y="573"/>
                    </a:cubicBezTo>
                    <a:cubicBezTo>
                      <a:pt x="909" y="303"/>
                      <a:pt x="909" y="303"/>
                      <a:pt x="909" y="303"/>
                    </a:cubicBezTo>
                    <a:cubicBezTo>
                      <a:pt x="909" y="133"/>
                      <a:pt x="767" y="0"/>
                      <a:pt x="640"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3" name="Freeform 221"/>
              <p:cNvSpPr>
                <a:spLocks noChangeAspect="1"/>
              </p:cNvSpPr>
              <p:nvPr/>
            </p:nvSpPr>
            <p:spPr bwMode="gray">
              <a:xfrm>
                <a:off x="2563" y="-425"/>
                <a:ext cx="839" cy="394"/>
              </a:xfrm>
              <a:custGeom>
                <a:avLst/>
                <a:gdLst>
                  <a:gd name="T0" fmla="*/ 839 w 839"/>
                  <a:gd name="T1" fmla="*/ 0 h 394"/>
                  <a:gd name="T2" fmla="*/ 0 w 839"/>
                  <a:gd name="T3" fmla="*/ 0 h 394"/>
                  <a:gd name="T4" fmla="*/ 3 w 839"/>
                  <a:gd name="T5" fmla="*/ 394 h 394"/>
                  <a:gd name="T6" fmla="*/ 418 w 839"/>
                  <a:gd name="T7" fmla="*/ 177 h 394"/>
                  <a:gd name="T8" fmla="*/ 834 w 839"/>
                  <a:gd name="T9" fmla="*/ 394 h 394"/>
                  <a:gd name="T10" fmla="*/ 839 w 839"/>
                  <a:gd name="T11" fmla="*/ 0 h 394"/>
                  <a:gd name="T12" fmla="*/ 0 60000 65536"/>
                  <a:gd name="T13" fmla="*/ 0 60000 65536"/>
                  <a:gd name="T14" fmla="*/ 0 60000 65536"/>
                  <a:gd name="T15" fmla="*/ 0 60000 65536"/>
                  <a:gd name="T16" fmla="*/ 0 60000 65536"/>
                  <a:gd name="T17" fmla="*/ 0 60000 65536"/>
                  <a:gd name="T18" fmla="*/ 0 w 839"/>
                  <a:gd name="T19" fmla="*/ 0 h 394"/>
                  <a:gd name="T20" fmla="*/ 839 w 83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839" h="394">
                    <a:moveTo>
                      <a:pt x="839" y="0"/>
                    </a:moveTo>
                    <a:lnTo>
                      <a:pt x="0" y="0"/>
                    </a:lnTo>
                    <a:lnTo>
                      <a:pt x="3" y="394"/>
                    </a:lnTo>
                    <a:lnTo>
                      <a:pt x="418" y="177"/>
                    </a:lnTo>
                    <a:lnTo>
                      <a:pt x="834" y="394"/>
                    </a:lnTo>
                    <a:lnTo>
                      <a:pt x="83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4" name="Oval 222"/>
              <p:cNvSpPr>
                <a:spLocks noChangeAspect="1" noChangeArrowheads="1"/>
              </p:cNvSpPr>
              <p:nvPr/>
            </p:nvSpPr>
            <p:spPr bwMode="gray">
              <a:xfrm>
                <a:off x="2937" y="118"/>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5" name="Oval 223"/>
              <p:cNvSpPr>
                <a:spLocks noChangeAspect="1" noChangeArrowheads="1"/>
              </p:cNvSpPr>
              <p:nvPr/>
            </p:nvSpPr>
            <p:spPr bwMode="gray">
              <a:xfrm>
                <a:off x="2937" y="475"/>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277" name="Group 224"/>
            <p:cNvGrpSpPr>
              <a:grpSpLocks noChangeAspect="1"/>
            </p:cNvGrpSpPr>
            <p:nvPr/>
          </p:nvGrpSpPr>
          <p:grpSpPr bwMode="auto">
            <a:xfrm>
              <a:off x="2069" y="2943"/>
              <a:ext cx="198" cy="204"/>
              <a:chOff x="2396" y="-1399"/>
              <a:chExt cx="1159" cy="1200"/>
            </a:xfrm>
          </p:grpSpPr>
          <p:sp>
            <p:nvSpPr>
              <p:cNvPr id="278" name="Freeform 225"/>
              <p:cNvSpPr>
                <a:spLocks noChangeAspect="1"/>
              </p:cNvSpPr>
              <p:nvPr/>
            </p:nvSpPr>
            <p:spPr bwMode="gray">
              <a:xfrm>
                <a:off x="2396" y="-1399"/>
                <a:ext cx="1159" cy="1200"/>
              </a:xfrm>
              <a:custGeom>
                <a:avLst/>
                <a:gdLst>
                  <a:gd name="T0" fmla="*/ 473261 w 491"/>
                  <a:gd name="T1" fmla="*/ 195791 h 508"/>
                  <a:gd name="T2" fmla="*/ 425927 w 491"/>
                  <a:gd name="T3" fmla="*/ 126789 h 508"/>
                  <a:gd name="T4" fmla="*/ 427097 w 491"/>
                  <a:gd name="T5" fmla="*/ 125105 h 508"/>
                  <a:gd name="T6" fmla="*/ 336455 w 491"/>
                  <a:gd name="T7" fmla="*/ 45527 h 508"/>
                  <a:gd name="T8" fmla="*/ 315187 w 491"/>
                  <a:gd name="T9" fmla="*/ 48480 h 508"/>
                  <a:gd name="T10" fmla="*/ 238032 w 491"/>
                  <a:gd name="T11" fmla="*/ 0 h 508"/>
                  <a:gd name="T12" fmla="*/ 156002 w 491"/>
                  <a:gd name="T13" fmla="*/ 63243 h 508"/>
                  <a:gd name="T14" fmla="*/ 109834 w 491"/>
                  <a:gd name="T15" fmla="*/ 44646 h 508"/>
                  <a:gd name="T16" fmla="*/ 39644 w 491"/>
                  <a:gd name="T17" fmla="*/ 116204 h 508"/>
                  <a:gd name="T18" fmla="*/ 41696 w 491"/>
                  <a:gd name="T19" fmla="*/ 131733 h 508"/>
                  <a:gd name="T20" fmla="*/ 0 w 491"/>
                  <a:gd name="T21" fmla="*/ 193739 h 508"/>
                  <a:gd name="T22" fmla="*/ 40459 w 491"/>
                  <a:gd name="T23" fmla="*/ 254856 h 508"/>
                  <a:gd name="T24" fmla="*/ 39644 w 491"/>
                  <a:gd name="T25" fmla="*/ 257650 h 508"/>
                  <a:gd name="T26" fmla="*/ 20465 w 491"/>
                  <a:gd name="T27" fmla="*/ 304573 h 508"/>
                  <a:gd name="T28" fmla="*/ 48954 w 491"/>
                  <a:gd name="T29" fmla="*/ 357879 h 508"/>
                  <a:gd name="T30" fmla="*/ 238032 w 491"/>
                  <a:gd name="T31" fmla="*/ 492581 h 508"/>
                  <a:gd name="T32" fmla="*/ 436476 w 491"/>
                  <a:gd name="T33" fmla="*/ 323846 h 508"/>
                  <a:gd name="T34" fmla="*/ 456195 w 491"/>
                  <a:gd name="T35" fmla="*/ 276239 h 508"/>
                  <a:gd name="T36" fmla="*/ 449959 w 491"/>
                  <a:gd name="T37" fmla="*/ 249125 h 508"/>
                  <a:gd name="T38" fmla="*/ 473261 w 491"/>
                  <a:gd name="T39" fmla="*/ 195791 h 5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1"/>
                  <a:gd name="T61" fmla="*/ 0 h 508"/>
                  <a:gd name="T62" fmla="*/ 491 w 491"/>
                  <a:gd name="T63" fmla="*/ 508 h 5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1" h="508">
                    <a:moveTo>
                      <a:pt x="491" y="202"/>
                    </a:moveTo>
                    <a:cubicBezTo>
                      <a:pt x="491" y="169"/>
                      <a:pt x="471" y="142"/>
                      <a:pt x="442" y="131"/>
                    </a:cubicBezTo>
                    <a:cubicBezTo>
                      <a:pt x="442" y="130"/>
                      <a:pt x="443" y="129"/>
                      <a:pt x="443" y="129"/>
                    </a:cubicBezTo>
                    <a:cubicBezTo>
                      <a:pt x="443" y="84"/>
                      <a:pt x="401" y="47"/>
                      <a:pt x="349" y="47"/>
                    </a:cubicBezTo>
                    <a:cubicBezTo>
                      <a:pt x="342" y="47"/>
                      <a:pt x="334" y="49"/>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8"/>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79" name="Freeform 226"/>
              <p:cNvSpPr>
                <a:spLocks noChangeAspect="1" noEditPoints="1"/>
              </p:cNvSpPr>
              <p:nvPr/>
            </p:nvSpPr>
            <p:spPr bwMode="gray">
              <a:xfrm>
                <a:off x="2547" y="-1025"/>
                <a:ext cx="867" cy="765"/>
              </a:xfrm>
              <a:custGeom>
                <a:avLst/>
                <a:gdLst>
                  <a:gd name="T0" fmla="*/ 181458 w 367"/>
                  <a:gd name="T1" fmla="*/ 0 h 324"/>
                  <a:gd name="T2" fmla="*/ 11498 w 367"/>
                  <a:gd name="T3" fmla="*/ 73315 h 324"/>
                  <a:gd name="T4" fmla="*/ 0 w 367"/>
                  <a:gd name="T5" fmla="*/ 136182 h 324"/>
                  <a:gd name="T6" fmla="*/ 177473 w 367"/>
                  <a:gd name="T7" fmla="*/ 312904 h 324"/>
                  <a:gd name="T8" fmla="*/ 355980 w 367"/>
                  <a:gd name="T9" fmla="*/ 136182 h 324"/>
                  <a:gd name="T10" fmla="*/ 345392 w 367"/>
                  <a:gd name="T11" fmla="*/ 75211 h 324"/>
                  <a:gd name="T12" fmla="*/ 181458 w 367"/>
                  <a:gd name="T13" fmla="*/ 0 h 324"/>
                  <a:gd name="T14" fmla="*/ 83447 w 367"/>
                  <a:gd name="T15" fmla="*/ 200838 h 324"/>
                  <a:gd name="T16" fmla="*/ 59079 w 367"/>
                  <a:gd name="T17" fmla="*/ 176713 h 324"/>
                  <a:gd name="T18" fmla="*/ 83447 w 367"/>
                  <a:gd name="T19" fmla="*/ 153375 h 324"/>
                  <a:gd name="T20" fmla="*/ 106769 w 367"/>
                  <a:gd name="T21" fmla="*/ 176713 h 324"/>
                  <a:gd name="T22" fmla="*/ 83447 w 367"/>
                  <a:gd name="T23" fmla="*/ 200838 h 324"/>
                  <a:gd name="T24" fmla="*/ 273431 w 367"/>
                  <a:gd name="T25" fmla="*/ 200838 h 324"/>
                  <a:gd name="T26" fmla="*/ 250109 w 367"/>
                  <a:gd name="T27" fmla="*/ 176713 h 324"/>
                  <a:gd name="T28" fmla="*/ 273431 w 367"/>
                  <a:gd name="T29" fmla="*/ 153375 h 324"/>
                  <a:gd name="T30" fmla="*/ 297792 w 367"/>
                  <a:gd name="T31" fmla="*/ 176713 h 324"/>
                  <a:gd name="T32" fmla="*/ 273431 w 367"/>
                  <a:gd name="T33" fmla="*/ 200838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24"/>
                  <a:gd name="T53" fmla="*/ 367 w 367"/>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0" name="Freeform 227"/>
              <p:cNvSpPr>
                <a:spLocks noChangeAspect="1"/>
              </p:cNvSpPr>
              <p:nvPr/>
            </p:nvSpPr>
            <p:spPr bwMode="gray">
              <a:xfrm>
                <a:off x="2445" y="-1139"/>
                <a:ext cx="482" cy="262"/>
              </a:xfrm>
              <a:custGeom>
                <a:avLst/>
                <a:gdLst>
                  <a:gd name="T0" fmla="*/ 26300 w 204"/>
                  <a:gd name="T1" fmla="*/ 106896 h 111"/>
                  <a:gd name="T2" fmla="*/ 37024 w 204"/>
                  <a:gd name="T3" fmla="*/ 43239 h 111"/>
                  <a:gd name="T4" fmla="*/ 198142 w 204"/>
                  <a:gd name="T5" fmla="*/ 21973 h 111"/>
                  <a:gd name="T6" fmla="*/ 26300 w 204"/>
                  <a:gd name="T7" fmla="*/ 106896 h 111"/>
                  <a:gd name="T8" fmla="*/ 0 60000 65536"/>
                  <a:gd name="T9" fmla="*/ 0 60000 65536"/>
                  <a:gd name="T10" fmla="*/ 0 60000 65536"/>
                  <a:gd name="T11" fmla="*/ 0 60000 65536"/>
                  <a:gd name="T12" fmla="*/ 0 w 204"/>
                  <a:gd name="T13" fmla="*/ 0 h 111"/>
                  <a:gd name="T14" fmla="*/ 204 w 204"/>
                  <a:gd name="T15" fmla="*/ 111 h 111"/>
                </a:gdLst>
                <a:ahLst/>
                <a:cxnLst>
                  <a:cxn ang="T8">
                    <a:pos x="T0" y="T1"/>
                  </a:cxn>
                  <a:cxn ang="T9">
                    <a:pos x="T2" y="T3"/>
                  </a:cxn>
                  <a:cxn ang="T10">
                    <a:pos x="T4" y="T5"/>
                  </a:cxn>
                  <a:cxn ang="T11">
                    <a:pos x="T6" y="T7"/>
                  </a:cxn>
                </a:cxnLst>
                <a:rect l="T12" t="T13" r="T14" b="T15"/>
                <a:pathLst>
                  <a:path w="204" h="111">
                    <a:moveTo>
                      <a:pt x="27" y="111"/>
                    </a:moveTo>
                    <a:cubicBezTo>
                      <a:pt x="0" y="91"/>
                      <a:pt x="18" y="63"/>
                      <a:pt x="38" y="45"/>
                    </a:cubicBezTo>
                    <a:cubicBezTo>
                      <a:pt x="71" y="14"/>
                      <a:pt x="160" y="0"/>
                      <a:pt x="204" y="23"/>
                    </a:cubicBezTo>
                    <a:cubicBezTo>
                      <a:pt x="120" y="40"/>
                      <a:pt x="60" y="56"/>
                      <a:pt x="27" y="11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1" name="Freeform 228"/>
              <p:cNvSpPr>
                <a:spLocks noChangeAspect="1"/>
              </p:cNvSpPr>
              <p:nvPr/>
            </p:nvSpPr>
            <p:spPr bwMode="gray">
              <a:xfrm>
                <a:off x="2922" y="-1347"/>
                <a:ext cx="473" cy="286"/>
              </a:xfrm>
              <a:custGeom>
                <a:avLst/>
                <a:gdLst>
                  <a:gd name="T0" fmla="*/ 180073 w 200"/>
                  <a:gd name="T1" fmla="*/ 117882 h 121"/>
                  <a:gd name="T2" fmla="*/ 160614 w 200"/>
                  <a:gd name="T3" fmla="*/ 66489 h 121"/>
                  <a:gd name="T4" fmla="*/ 81153 w 200"/>
                  <a:gd name="T5" fmla="*/ 58587 h 121"/>
                  <a:gd name="T6" fmla="*/ 0 w 200"/>
                  <a:gd name="T7" fmla="*/ 13577 h 121"/>
                  <a:gd name="T8" fmla="*/ 43045 w 200"/>
                  <a:gd name="T9" fmla="*/ 105127 h 121"/>
                  <a:gd name="T10" fmla="*/ 180073 w 200"/>
                  <a:gd name="T11" fmla="*/ 117882 h 121"/>
                  <a:gd name="T12" fmla="*/ 0 60000 65536"/>
                  <a:gd name="T13" fmla="*/ 0 60000 65536"/>
                  <a:gd name="T14" fmla="*/ 0 60000 65536"/>
                  <a:gd name="T15" fmla="*/ 0 60000 65536"/>
                  <a:gd name="T16" fmla="*/ 0 60000 65536"/>
                  <a:gd name="T17" fmla="*/ 0 60000 65536"/>
                  <a:gd name="T18" fmla="*/ 0 w 200"/>
                  <a:gd name="T19" fmla="*/ 0 h 121"/>
                  <a:gd name="T20" fmla="*/ 200 w 2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87" name="角丸四角形 100"/>
          <p:cNvSpPr>
            <a:spLocks noChangeArrowheads="1"/>
          </p:cNvSpPr>
          <p:nvPr/>
        </p:nvSpPr>
        <p:spPr bwMode="auto">
          <a:xfrm>
            <a:off x="1244009" y="5804290"/>
            <a:ext cx="1197987" cy="241300"/>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en-US" altLang="ja-JP" sz="1000" smtClean="0">
                <a:solidFill>
                  <a:srgbClr val="000000"/>
                </a:solidFill>
                <a:latin typeface="ＭＳ Ｐゴシック" charset="-128"/>
                <a:ea typeface="ＭＳ Ｐゴシック" charset="-128"/>
              </a:rPr>
              <a:t>NDB</a:t>
            </a:r>
            <a:endParaRPr lang="ja-JP" altLang="en-US" sz="1000" smtClean="0">
              <a:solidFill>
                <a:srgbClr val="000000"/>
              </a:solidFill>
              <a:latin typeface="ＭＳ Ｐゴシック" charset="-128"/>
              <a:ea typeface="ＭＳ Ｐゴシック" charset="-128"/>
            </a:endParaRPr>
          </a:p>
        </p:txBody>
      </p:sp>
      <p:sp>
        <p:nvSpPr>
          <p:cNvPr id="288" name="左中かっこ 95"/>
          <p:cNvSpPr>
            <a:spLocks/>
          </p:cNvSpPr>
          <p:nvPr/>
        </p:nvSpPr>
        <p:spPr bwMode="auto">
          <a:xfrm>
            <a:off x="3489242" y="6020205"/>
            <a:ext cx="8409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89" name="カギ線コネクタ 284"/>
          <p:cNvCxnSpPr>
            <a:cxnSpLocks noChangeShapeType="1"/>
            <a:stCxn id="287" idx="3"/>
            <a:endCxn id="288" idx="1"/>
          </p:cNvCxnSpPr>
          <p:nvPr/>
        </p:nvCxnSpPr>
        <p:spPr bwMode="auto">
          <a:xfrm>
            <a:off x="2441989" y="5924940"/>
            <a:ext cx="1047246" cy="182562"/>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290" name="角丸四角形 100"/>
          <p:cNvSpPr>
            <a:spLocks noChangeArrowheads="1"/>
          </p:cNvSpPr>
          <p:nvPr/>
        </p:nvSpPr>
        <p:spPr bwMode="auto">
          <a:xfrm>
            <a:off x="1253530" y="6107517"/>
            <a:ext cx="1197987" cy="2587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調査研究等</a:t>
            </a:r>
          </a:p>
        </p:txBody>
      </p:sp>
      <p:sp>
        <p:nvSpPr>
          <p:cNvPr id="291" name="左中かっこ 95"/>
          <p:cNvSpPr>
            <a:spLocks/>
          </p:cNvSpPr>
          <p:nvPr/>
        </p:nvSpPr>
        <p:spPr bwMode="auto">
          <a:xfrm>
            <a:off x="3498763" y="6278967"/>
            <a:ext cx="8409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92" name="カギ線コネクタ 284"/>
          <p:cNvCxnSpPr>
            <a:cxnSpLocks noChangeShapeType="1"/>
            <a:stCxn id="290" idx="3"/>
            <a:endCxn id="291" idx="1"/>
          </p:cNvCxnSpPr>
          <p:nvPr/>
        </p:nvCxnSpPr>
        <p:spPr bwMode="auto">
          <a:xfrm>
            <a:off x="2451509" y="6236105"/>
            <a:ext cx="1047246" cy="130175"/>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nvGrpSpPr>
          <p:cNvPr id="293" name="グループ化 4"/>
          <p:cNvGrpSpPr>
            <a:grpSpLocks/>
          </p:cNvGrpSpPr>
          <p:nvPr/>
        </p:nvGrpSpPr>
        <p:grpSpPr bwMode="auto">
          <a:xfrm flipV="1">
            <a:off x="411019" y="3996135"/>
            <a:ext cx="826512" cy="2238374"/>
            <a:chOff x="415925" y="3208435"/>
            <a:chExt cx="817563" cy="599854"/>
          </a:xfrm>
        </p:grpSpPr>
        <p:cxnSp>
          <p:nvCxnSpPr>
            <p:cNvPr id="294"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295" name="直線矢印コネクタ 89"/>
            <p:cNvCxnSpPr>
              <a:cxnSpLocks noChangeShapeType="1"/>
            </p:cNvCxnSpPr>
            <p:nvPr/>
          </p:nvCxnSpPr>
          <p:spPr bwMode="auto">
            <a:xfrm>
              <a:off x="422275" y="3208435"/>
              <a:ext cx="0" cy="599854"/>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286" name="テキスト ボックス 136"/>
          <p:cNvSpPr txBox="1">
            <a:spLocks noChangeArrowheads="1"/>
          </p:cNvSpPr>
          <p:nvPr/>
        </p:nvSpPr>
        <p:spPr bwMode="auto">
          <a:xfrm>
            <a:off x="84593" y="488291"/>
            <a:ext cx="9711529" cy="49244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300" b="1" kern="0" dirty="0" smtClean="0">
                <a:solidFill>
                  <a:prstClr val="black"/>
                </a:solidFill>
                <a:latin typeface="ＭＳ Ｐゴシック"/>
              </a:rPr>
              <a:t>地域包括ケアシステムの構築に向けて、</a:t>
            </a:r>
            <a:r>
              <a:rPr lang="ja-JP" altLang="ja-JP" sz="1300" b="1" dirty="0">
                <a:solidFill>
                  <a:prstClr val="black"/>
                </a:solidFill>
              </a:rPr>
              <a:t>全国・都道府県</a:t>
            </a:r>
            <a:r>
              <a:rPr lang="ja-JP" altLang="ja-JP" sz="1300" b="1" dirty="0" smtClean="0">
                <a:solidFill>
                  <a:prstClr val="black"/>
                </a:solidFill>
              </a:rPr>
              <a:t>・</a:t>
            </a:r>
            <a:r>
              <a:rPr lang="ja-JP" altLang="en-US" sz="1300" b="1" dirty="0" smtClean="0">
                <a:solidFill>
                  <a:prstClr val="black"/>
                </a:solidFill>
              </a:rPr>
              <a:t>二次医療圏・老人福祉圏・</a:t>
            </a:r>
            <a:r>
              <a:rPr lang="ja-JP" altLang="ja-JP" sz="1300" b="1" dirty="0" smtClean="0">
                <a:solidFill>
                  <a:prstClr val="black"/>
                </a:solidFill>
              </a:rPr>
              <a:t>市町村</a:t>
            </a:r>
            <a:r>
              <a:rPr lang="ja-JP" altLang="ja-JP" sz="1300" b="1" dirty="0">
                <a:solidFill>
                  <a:prstClr val="black"/>
                </a:solidFill>
              </a:rPr>
              <a:t>・日常生活圏域別の特徴や課題、取組等を客観的かつ容易に把握できるよう</a:t>
            </a:r>
            <a:r>
              <a:rPr lang="ja-JP" altLang="ja-JP" sz="1300" b="1" dirty="0" smtClean="0">
                <a:solidFill>
                  <a:prstClr val="black"/>
                </a:solidFill>
              </a:rPr>
              <a:t>に</a:t>
            </a:r>
            <a:r>
              <a:rPr lang="ja-JP" altLang="en-US" sz="1300" b="1" dirty="0" smtClean="0">
                <a:solidFill>
                  <a:prstClr val="black"/>
                </a:solidFill>
              </a:rPr>
              <a:t>、</a:t>
            </a:r>
            <a:r>
              <a:rPr lang="ja-JP" altLang="ja-JP" sz="1300" b="1" dirty="0" smtClean="0">
                <a:solidFill>
                  <a:prstClr val="black"/>
                </a:solidFill>
              </a:rPr>
              <a:t>介護</a:t>
            </a:r>
            <a:r>
              <a:rPr lang="ja-JP" altLang="ja-JP" sz="1300" b="1" dirty="0">
                <a:solidFill>
                  <a:prstClr val="black"/>
                </a:solidFill>
              </a:rPr>
              <a:t>・医療関連</a:t>
            </a:r>
            <a:r>
              <a:rPr lang="ja-JP" altLang="ja-JP" sz="1300" b="1" dirty="0" smtClean="0">
                <a:solidFill>
                  <a:prstClr val="black"/>
                </a:solidFill>
              </a:rPr>
              <a:t>情報</a:t>
            </a:r>
            <a:r>
              <a:rPr lang="ja-JP" altLang="en-US" sz="1300" b="1" dirty="0" smtClean="0">
                <a:solidFill>
                  <a:prstClr val="black"/>
                </a:solidFill>
              </a:rPr>
              <a:t>を、国民も含めて広く</a:t>
            </a:r>
            <a:r>
              <a:rPr lang="ja-JP" altLang="en-US" sz="1300" b="1" kern="0" dirty="0" smtClean="0">
                <a:solidFill>
                  <a:prstClr val="black"/>
                </a:solidFill>
                <a:latin typeface="ＭＳ Ｐゴシック"/>
              </a:rPr>
              <a:t>共有（「見える化」）するためのシステムの構築等を推進する</a:t>
            </a:r>
            <a:endParaRPr lang="ja-JP" altLang="en-US" sz="1300" b="1" kern="0" dirty="0">
              <a:solidFill>
                <a:prstClr val="black"/>
              </a:solidFill>
              <a:latin typeface="ＭＳ Ｐゴシック"/>
            </a:endParaRPr>
          </a:p>
        </p:txBody>
      </p:sp>
      <p:sp>
        <p:nvSpPr>
          <p:cNvPr id="297" name="正方形/長方形 296"/>
          <p:cNvSpPr/>
          <p:nvPr/>
        </p:nvSpPr>
        <p:spPr>
          <a:xfrm>
            <a:off x="0" y="-27382"/>
            <a:ext cx="9906000" cy="459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平成</a:t>
            </a:r>
            <a:r>
              <a:rPr lang="en-US" altLang="ja-JP" sz="2000" b="1" dirty="0" smtClean="0">
                <a:solidFill>
                  <a:prstClr val="white"/>
                </a:solidFill>
                <a:latin typeface="HG丸ｺﾞｼｯｸM-PRO" pitchFamily="50" charset="-128"/>
                <a:ea typeface="HG丸ｺﾞｼｯｸM-PRO" pitchFamily="50" charset="-128"/>
              </a:rPr>
              <a:t>26</a:t>
            </a:r>
            <a:r>
              <a:rPr lang="ja-JP" altLang="en-US" sz="2000" b="1" dirty="0" smtClean="0">
                <a:solidFill>
                  <a:prstClr val="white"/>
                </a:solidFill>
                <a:latin typeface="HG丸ｺﾞｼｯｸM-PRO" pitchFamily="50" charset="-128"/>
                <a:ea typeface="HG丸ｺﾞｼｯｸM-PRO" pitchFamily="50" charset="-128"/>
              </a:rPr>
              <a:t>年度以降の介護・医療関連情報の「見える化」の推進（イメージ）</a:t>
            </a:r>
          </a:p>
        </p:txBody>
      </p:sp>
      <p:graphicFrame>
        <p:nvGraphicFramePr>
          <p:cNvPr id="64" name="Group 320"/>
          <p:cNvGraphicFramePr>
            <a:graphicFrameLocks noGrp="1"/>
          </p:cNvGraphicFramePr>
          <p:nvPr>
            <p:extLst>
              <p:ext uri="{D42A27DB-BD31-4B8C-83A1-F6EECF244321}">
                <p14:modId xmlns:p14="http://schemas.microsoft.com/office/powerpoint/2010/main" val="3424992959"/>
              </p:ext>
            </p:extLst>
          </p:nvPr>
        </p:nvGraphicFramePr>
        <p:xfrm>
          <a:off x="3079862" y="1602177"/>
          <a:ext cx="3165539" cy="2692416"/>
        </p:xfrm>
        <a:graphic>
          <a:graphicData uri="http://schemas.openxmlformats.org/drawingml/2006/table">
            <a:tbl>
              <a:tblPr/>
              <a:tblGrid>
                <a:gridCol w="777501"/>
                <a:gridCol w="2388038"/>
              </a:tblGrid>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　システム機能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6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現状分析</a:t>
                      </a:r>
                      <a:endPar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支援機能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サービス供給量分析</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日常生活圏域調査等基礎調査分析機能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施策検討・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計画策定</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支援機能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将来サービス量・給付費等推計機能</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課題・施策情報等共有機能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計画実行</a:t>
                      </a:r>
                      <a:endPar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支援機能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計画遂行管理機能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事業実施状況公表機能</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83" marR="35983"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8" name="二等辺三角形 96"/>
          <p:cNvSpPr>
            <a:spLocks noChangeArrowheads="1"/>
          </p:cNvSpPr>
          <p:nvPr/>
        </p:nvSpPr>
        <p:spPr bwMode="auto">
          <a:xfrm>
            <a:off x="4380988" y="4246612"/>
            <a:ext cx="1432823" cy="190500"/>
          </a:xfrm>
          <a:prstGeom prst="triangle">
            <a:avLst>
              <a:gd name="adj" fmla="val 50000"/>
            </a:avLst>
          </a:prstGeom>
          <a:solidFill>
            <a:srgbClr val="C89E28"/>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296" name="正方形/長方形 295"/>
          <p:cNvSpPr/>
          <p:nvPr/>
        </p:nvSpPr>
        <p:spPr>
          <a:xfrm rot="5400000">
            <a:off x="-119831" y="6481703"/>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416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158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5116686" y="5038795"/>
            <a:ext cx="4140000" cy="828000"/>
          </a:xfrm>
          <a:prstGeom prst="roundRect">
            <a:avLst/>
          </a:prstGeom>
          <a:solidFill>
            <a:srgbClr val="FFF3FF"/>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9" name="角丸四角形 38"/>
          <p:cNvSpPr/>
          <p:nvPr/>
        </p:nvSpPr>
        <p:spPr>
          <a:xfrm>
            <a:off x="5116686" y="4016948"/>
            <a:ext cx="4140000" cy="684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8" name="角丸四角形 37"/>
          <p:cNvSpPr/>
          <p:nvPr/>
        </p:nvSpPr>
        <p:spPr>
          <a:xfrm>
            <a:off x="5116686" y="3429000"/>
            <a:ext cx="4140000" cy="462989"/>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5" name="角丸四角形 34"/>
          <p:cNvSpPr/>
          <p:nvPr/>
        </p:nvSpPr>
        <p:spPr>
          <a:xfrm>
            <a:off x="5116686" y="2793346"/>
            <a:ext cx="4140000" cy="46800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7" name="角丸四角形 16"/>
          <p:cNvSpPr/>
          <p:nvPr/>
        </p:nvSpPr>
        <p:spPr>
          <a:xfrm>
            <a:off x="5116686" y="1838982"/>
            <a:ext cx="4140000" cy="797930"/>
          </a:xfrm>
          <a:prstGeom prst="roundRect">
            <a:avLst/>
          </a:prstGeom>
          <a:solidFill>
            <a:srgbClr val="EFFFFF"/>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0" name="正方形/長方形 29"/>
          <p:cNvSpPr/>
          <p:nvPr/>
        </p:nvSpPr>
        <p:spPr>
          <a:xfrm>
            <a:off x="5045716" y="1820544"/>
            <a:ext cx="4281941" cy="421659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ts val="0"/>
              </a:spcBef>
              <a:spcAft>
                <a:spcPct val="0"/>
              </a:spcAft>
            </a:pPr>
            <a:r>
              <a:rPr lang="ja-JP" altLang="en-US" sz="1400" dirty="0" smtClean="0">
                <a:solidFill>
                  <a:prstClr val="black"/>
                </a:solidFill>
              </a:rPr>
              <a:t>・</a:t>
            </a:r>
            <a:r>
              <a:rPr lang="ja-JP" altLang="en-US" sz="1400" b="1" dirty="0" smtClean="0">
                <a:solidFill>
                  <a:schemeClr val="tx1"/>
                </a:solidFill>
              </a:rPr>
              <a:t>介護予防把握事業</a:t>
            </a:r>
            <a:endParaRPr lang="en-US" altLang="ja-JP" sz="1400" b="1" dirty="0">
              <a:solidFill>
                <a:schemeClr val="tx1"/>
              </a:solidFill>
            </a:endParaRPr>
          </a:p>
          <a:p>
            <a:pPr marL="180000">
              <a:spcBef>
                <a:spcPts val="0"/>
              </a:spcBef>
            </a:pPr>
            <a:r>
              <a:rPr lang="ja-JP" altLang="en-US" sz="1200" dirty="0" smtClean="0">
                <a:solidFill>
                  <a:prstClr val="black"/>
                </a:solidFill>
              </a:rPr>
              <a:t>地域の実情に応じて収集した情報等の活用により、閉じこもり等の何らかの支援を要する者を把握し、介護予防活動へつなげる。</a:t>
            </a:r>
            <a:endParaRPr lang="en-US" altLang="ja-JP" sz="1200" dirty="0" smtClean="0">
              <a:solidFill>
                <a:prstClr val="black"/>
              </a:solidFill>
            </a:endParaRPr>
          </a:p>
          <a:p>
            <a:pPr marL="180000">
              <a:spcBef>
                <a:spcPts val="0"/>
              </a:spcBef>
            </a:pPr>
            <a:endParaRPr lang="en-US" altLang="ja-JP" sz="1400" dirty="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a:solidFill>
                  <a:prstClr val="black"/>
                </a:solidFill>
              </a:rPr>
              <a:t>介護予防普及啓発</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a:solidFill>
                  <a:prstClr val="black"/>
                </a:solidFill>
              </a:rPr>
              <a:t>介護</a:t>
            </a:r>
            <a:r>
              <a:rPr lang="ja-JP" altLang="en-US" sz="1200" dirty="0" smtClean="0">
                <a:solidFill>
                  <a:prstClr val="black"/>
                </a:solidFill>
              </a:rPr>
              <a:t>予防活動の普及・啓発を行う。</a:t>
            </a:r>
            <a:endParaRPr lang="en-US" altLang="ja-JP" sz="1200" dirty="0" smtClean="0">
              <a:solidFill>
                <a:prstClr val="black"/>
              </a:solidFill>
            </a:endParaRPr>
          </a:p>
          <a:p>
            <a:pPr marL="180000" fontAlgn="base">
              <a:spcBef>
                <a:spcPts val="0"/>
              </a:spcBef>
              <a:spcAft>
                <a:spcPct val="0"/>
              </a:spcAft>
            </a:pPr>
            <a:endParaRPr lang="en-US" altLang="ja-JP" sz="1400" dirty="0" smtClean="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a:solidFill>
                  <a:prstClr val="black"/>
                </a:solidFill>
              </a:rPr>
              <a:t>地域介護予防活動支援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smtClean="0">
                <a:solidFill>
                  <a:prstClr val="black"/>
                </a:solidFill>
              </a:rPr>
              <a:t>地域</a:t>
            </a:r>
            <a:r>
              <a:rPr lang="ja-JP" altLang="en-US" sz="1200" dirty="0">
                <a:solidFill>
                  <a:prstClr val="black"/>
                </a:solidFill>
              </a:rPr>
              <a:t>に</a:t>
            </a:r>
            <a:r>
              <a:rPr lang="ja-JP" altLang="en-US" sz="1200" dirty="0" smtClean="0">
                <a:solidFill>
                  <a:prstClr val="black"/>
                </a:solidFill>
              </a:rPr>
              <a:t>おける住民主体の介護予防活動の育成・支援を行う。</a:t>
            </a:r>
            <a:endParaRPr lang="en-US" altLang="ja-JP" sz="1200" dirty="0" smtClean="0">
              <a:solidFill>
                <a:prstClr val="black"/>
              </a:solidFill>
            </a:endParaRPr>
          </a:p>
          <a:p>
            <a:pPr marL="180000" fontAlgn="base">
              <a:spcBef>
                <a:spcPts val="0"/>
              </a:spcBef>
              <a:spcAft>
                <a:spcPct val="0"/>
              </a:spcAft>
            </a:pPr>
            <a:endParaRPr lang="en-US" altLang="ja-JP" sz="1400" dirty="0">
              <a:solidFill>
                <a:prstClr val="black"/>
              </a:solidFill>
            </a:endParaRPr>
          </a:p>
          <a:p>
            <a:pPr fontAlgn="base">
              <a:spcBef>
                <a:spcPts val="0"/>
              </a:spcBef>
              <a:spcAft>
                <a:spcPct val="0"/>
              </a:spcAft>
            </a:pPr>
            <a:r>
              <a:rPr lang="ja-JP" altLang="en-US" sz="1400" dirty="0" smtClean="0">
                <a:solidFill>
                  <a:prstClr val="black"/>
                </a:solidFill>
              </a:rPr>
              <a:t>・ </a:t>
            </a:r>
            <a:r>
              <a:rPr lang="ja-JP" altLang="en-US" sz="1400" b="1" dirty="0" smtClean="0">
                <a:solidFill>
                  <a:prstClr val="black"/>
                </a:solidFill>
              </a:rPr>
              <a:t>一般介護</a:t>
            </a:r>
            <a:r>
              <a:rPr lang="ja-JP" altLang="en-US" sz="1400" b="1" dirty="0">
                <a:solidFill>
                  <a:prstClr val="black"/>
                </a:solidFill>
              </a:rPr>
              <a:t>予防事業評価</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a:solidFill>
                  <a:prstClr val="black"/>
                </a:solidFill>
              </a:rPr>
              <a:t>介護</a:t>
            </a:r>
            <a:r>
              <a:rPr lang="ja-JP" altLang="en-US" sz="1200" dirty="0" smtClean="0">
                <a:solidFill>
                  <a:prstClr val="black"/>
                </a:solidFill>
              </a:rPr>
              <a:t>保険事業計画に定める目標値の達成状況等の検証を行い、一般介護予防事業の事業評価を行う。</a:t>
            </a:r>
            <a:endParaRPr lang="en-US" altLang="ja-JP" sz="1200" dirty="0" smtClean="0">
              <a:solidFill>
                <a:prstClr val="black"/>
              </a:solidFill>
            </a:endParaRPr>
          </a:p>
          <a:p>
            <a:pPr fontAlgn="base">
              <a:spcBef>
                <a:spcPts val="0"/>
              </a:spcBef>
              <a:spcAft>
                <a:spcPct val="0"/>
              </a:spcAft>
            </a:pPr>
            <a:endParaRPr lang="en-US" altLang="ja-JP" sz="1400" dirty="0" smtClean="0">
              <a:solidFill>
                <a:prstClr val="black"/>
              </a:solidFill>
            </a:endParaRPr>
          </a:p>
          <a:p>
            <a:pPr fontAlgn="base">
              <a:spcBef>
                <a:spcPts val="0"/>
              </a:spcBef>
              <a:spcAft>
                <a:spcPct val="0"/>
              </a:spcAft>
            </a:pPr>
            <a:endParaRPr lang="en-US" altLang="ja-JP" sz="1400" dirty="0">
              <a:solidFill>
                <a:prstClr val="black"/>
              </a:solidFill>
            </a:endParaRPr>
          </a:p>
          <a:p>
            <a:pPr fontAlgn="base">
              <a:spcBef>
                <a:spcPts val="0"/>
              </a:spcBef>
              <a:spcAft>
                <a:spcPct val="0"/>
              </a:spcAft>
            </a:pPr>
            <a:r>
              <a:rPr lang="ja-JP" altLang="en-US" sz="1400" dirty="0">
                <a:solidFill>
                  <a:prstClr val="black"/>
                </a:solidFill>
              </a:rPr>
              <a:t>・ （新）</a:t>
            </a:r>
            <a:r>
              <a:rPr lang="ja-JP" altLang="en-US" sz="1400" b="1" dirty="0">
                <a:solidFill>
                  <a:prstClr val="black"/>
                </a:solidFill>
              </a:rPr>
              <a:t>地域リハビリテーション活動支援</a:t>
            </a:r>
            <a:r>
              <a:rPr lang="ja-JP" altLang="en-US" sz="1400" b="1" dirty="0" smtClean="0">
                <a:solidFill>
                  <a:prstClr val="black"/>
                </a:solidFill>
              </a:rPr>
              <a:t>事業</a:t>
            </a:r>
            <a:endParaRPr lang="en-US" altLang="ja-JP" sz="1400" b="1" dirty="0" smtClean="0">
              <a:solidFill>
                <a:prstClr val="black"/>
              </a:solidFill>
            </a:endParaRPr>
          </a:p>
          <a:p>
            <a:pPr marL="180000" fontAlgn="base">
              <a:spcBef>
                <a:spcPts val="0"/>
              </a:spcBef>
              <a:spcAft>
                <a:spcPct val="0"/>
              </a:spcAft>
            </a:pPr>
            <a:r>
              <a:rPr lang="ja-JP" altLang="en-US" sz="1200" dirty="0" smtClean="0">
                <a:solidFill>
                  <a:prstClr val="black"/>
                </a:solidFill>
              </a:rPr>
              <a:t>地域における介護予防の取組を機能強化するために、通所、訪問、地域ケア会議、サービス担当者会議、住民運営の通いの場等へのリハビリテーション専門職等の関与を促進する。</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2" name="タイトル 1"/>
          <p:cNvSpPr>
            <a:spLocks noGrp="1"/>
          </p:cNvSpPr>
          <p:nvPr>
            <p:ph type="ctrTitle"/>
          </p:nvPr>
        </p:nvSpPr>
        <p:spPr>
          <a:xfrm>
            <a:off x="-15543" y="-60203"/>
            <a:ext cx="9873784" cy="404663"/>
          </a:xfrm>
          <a:noFill/>
          <a:ln>
            <a:noFill/>
          </a:ln>
        </p:spPr>
        <p:txBody>
          <a:bodyPr>
            <a:noAutofit/>
          </a:bodyPr>
          <a:lstStyle/>
          <a:p>
            <a:r>
              <a:rPr lang="ja-JP" altLang="en-US" sz="2000" b="1" dirty="0" smtClean="0">
                <a:latin typeface="HG丸ｺﾞｼｯｸM-PRO" panose="020F0600000000000000" pitchFamily="50" charset="-128"/>
                <a:ea typeface="HG丸ｺﾞｼｯｸM-PRO" panose="020F0600000000000000" pitchFamily="50" charset="-128"/>
              </a:rPr>
              <a:t>新しい介護予防事業</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23572" y="1402648"/>
            <a:ext cx="281179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3572" y="1820543"/>
            <a:ext cx="2811794" cy="3168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ts val="600"/>
              </a:spcBef>
              <a:spcAft>
                <a:spcPct val="0"/>
              </a:spcAft>
            </a:pPr>
            <a:endParaRPr lang="en-US" altLang="ja-JP" sz="12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55162" y="1402649"/>
            <a:ext cx="4121062"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44142" y="2000637"/>
            <a:ext cx="1943281" cy="2521418"/>
          </a:xfrm>
          <a:prstGeom prst="rightArrow">
            <a:avLst>
              <a:gd name="adj1" fmla="val 84317"/>
              <a:gd name="adj2" fmla="val 20158"/>
            </a:avLst>
          </a:prstGeom>
          <a:solidFill>
            <a:srgbClr val="89B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一次予防事業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と</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二次</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予防事業</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区別</a:t>
            </a:r>
            <a:r>
              <a:rPr lang="ja-JP" altLang="en-US" sz="1500" dirty="0">
                <a:solidFill>
                  <a:prstClr val="black"/>
                </a:solidFill>
                <a:latin typeface="HG丸ｺﾞｼｯｸM-PRO" panose="020F0600000000000000" pitchFamily="50" charset="-128"/>
                <a:ea typeface="HG丸ｺﾞｼｯｸM-PRO" panose="020F0600000000000000" pitchFamily="50" charset="-128"/>
              </a:rPr>
              <a:t>せずに、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地域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実情に</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応じた</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効果的</a:t>
            </a:r>
            <a:r>
              <a:rPr lang="ja-JP" altLang="en-US" sz="1500" dirty="0">
                <a:solidFill>
                  <a:prstClr val="black"/>
                </a:solidFill>
                <a:latin typeface="HG丸ｺﾞｼｯｸM-PRO" panose="020F0600000000000000" pitchFamily="50" charset="-128"/>
                <a:ea typeface="HG丸ｺﾞｼｯｸM-PRO" panose="020F0600000000000000" pitchFamily="50" charset="-128"/>
              </a:rPr>
              <a:t>・効率的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な</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1500" dirty="0">
                <a:solidFill>
                  <a:prstClr val="black"/>
                </a:solidFill>
                <a:latin typeface="HG丸ｺﾞｼｯｸM-PRO" panose="020F0600000000000000" pitchFamily="50" charset="-128"/>
                <a:ea typeface="HG丸ｺﾞｼｯｸM-PRO" panose="020F0600000000000000" pitchFamily="50" charset="-128"/>
              </a:rPr>
              <a:t>予防の取組</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を</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推進</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から</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algn="just"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見直す</a:t>
            </a:r>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a:off x="3044371" y="4923066"/>
            <a:ext cx="1979048" cy="1114077"/>
          </a:xfrm>
          <a:prstGeom prst="rightArrow">
            <a:avLst>
              <a:gd name="adj1" fmla="val 78705"/>
              <a:gd name="adj2" fmla="val 33057"/>
            </a:avLst>
          </a:prstGeom>
          <a:solidFill>
            <a:srgbClr val="89B9FF"/>
          </a:solidFill>
          <a:ln/>
        </p:spPr>
        <p:style>
          <a:lnRef idx="0">
            <a:schemeClr val="accent6"/>
          </a:lnRef>
          <a:fillRef idx="3">
            <a:schemeClr val="accent6"/>
          </a:fillRef>
          <a:effectRef idx="3">
            <a:schemeClr val="accent6"/>
          </a:effectRef>
          <a:fontRef idx="minor">
            <a:schemeClr val="lt1"/>
          </a:fontRef>
        </p:style>
        <p:txBody>
          <a:bodyPr rtlCol="0" anchor="ctr"/>
          <a:lstStyle/>
          <a:p>
            <a:pPr fontAlgn="base">
              <a:spcBef>
                <a:spcPct val="0"/>
              </a:spcBef>
              <a:spcAft>
                <a:spcPct val="0"/>
              </a:spcAft>
            </a:pPr>
            <a:r>
              <a:rPr lang="ja-JP" altLang="en-US" sz="1500" dirty="0">
                <a:solidFill>
                  <a:prstClr val="black"/>
                </a:solidFill>
                <a:latin typeface="HG丸ｺﾞｼｯｸM-PRO" panose="020F0600000000000000" pitchFamily="50" charset="-128"/>
                <a:ea typeface="HG丸ｺﾞｼｯｸM-PRO" panose="020F0600000000000000" pitchFamily="50" charset="-128"/>
              </a:rPr>
              <a:t>介護予防を</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機能</a:t>
            </a:r>
            <a:endParaRPr lang="en-US" altLang="ja-JP" sz="1500" dirty="0" smtClean="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強化</a:t>
            </a:r>
            <a:r>
              <a:rPr lang="ja-JP" altLang="en-US" sz="1500" dirty="0">
                <a:solidFill>
                  <a:prstClr val="black"/>
                </a:solidFill>
                <a:latin typeface="HG丸ｺﾞｼｯｸM-PRO" panose="020F0600000000000000" pitchFamily="50" charset="-128"/>
                <a:ea typeface="HG丸ｺﾞｼｯｸM-PRO" panose="020F0600000000000000" pitchFamily="50" charset="-128"/>
              </a:rPr>
              <a:t>する観点から新事業を追加</a:t>
            </a:r>
          </a:p>
        </p:txBody>
      </p:sp>
      <p:cxnSp>
        <p:nvCxnSpPr>
          <p:cNvPr id="33" name="直線コネクタ 32"/>
          <p:cNvCxnSpPr/>
          <p:nvPr/>
        </p:nvCxnSpPr>
        <p:spPr>
          <a:xfrm>
            <a:off x="123572" y="3121662"/>
            <a:ext cx="28066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36"/>
          <p:cNvSpPr txBox="1">
            <a:spLocks noChangeArrowheads="1"/>
          </p:cNvSpPr>
          <p:nvPr/>
        </p:nvSpPr>
        <p:spPr bwMode="auto">
          <a:xfrm>
            <a:off x="84557" y="318289"/>
            <a:ext cx="9593376"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smtClean="0"/>
              <a:t>○機能回復訓練などの高齢者本人</a:t>
            </a:r>
            <a:r>
              <a:rPr lang="ja-JP" altLang="en-US" sz="1200" dirty="0"/>
              <a:t>へ</a:t>
            </a:r>
            <a:r>
              <a:rPr lang="ja-JP" altLang="en-US" sz="1200" dirty="0" smtClean="0"/>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p>
          <a:p>
            <a:pPr>
              <a:defRPr/>
            </a:pPr>
            <a:r>
              <a:rPr lang="ja-JP" altLang="en-US" sz="1200" dirty="0"/>
              <a:t>○年齢や心身の状況等によって分け隔てることなく、</a:t>
            </a:r>
            <a:r>
              <a:rPr lang="ja-JP" altLang="ja-JP" sz="1200" dirty="0"/>
              <a:t>住民運営の通いの場を充実させ、人と人とのつながりを通じて</a:t>
            </a:r>
            <a:r>
              <a:rPr lang="ja-JP" altLang="en-US" sz="1200" dirty="0"/>
              <a:t>、</a:t>
            </a:r>
            <a:r>
              <a:rPr lang="ja-JP" altLang="ja-JP" sz="1200" dirty="0"/>
              <a:t>参加者や通いの場が継続的に拡大していくような地域づくりを推進する</a:t>
            </a:r>
            <a:r>
              <a:rPr lang="ja-JP" altLang="en-US" sz="1200" dirty="0"/>
              <a:t>。</a:t>
            </a:r>
            <a:endParaRPr lang="en-US" altLang="ja-JP" sz="1200" dirty="0"/>
          </a:p>
          <a:p>
            <a:pPr>
              <a:defRPr/>
            </a:pPr>
            <a:r>
              <a:rPr lang="ja-JP" altLang="en-US" sz="1200" dirty="0" smtClean="0"/>
              <a:t>○リハ職等を活かした自立支援に資する取組を推進し、介護予防を機能強化する。</a:t>
            </a:r>
            <a:endParaRPr lang="en-US" altLang="ja-JP" sz="1200" dirty="0"/>
          </a:p>
        </p:txBody>
      </p:sp>
      <p:sp>
        <p:nvSpPr>
          <p:cNvPr id="23" name="角丸四角形 22"/>
          <p:cNvSpPr/>
          <p:nvPr/>
        </p:nvSpPr>
        <p:spPr>
          <a:xfrm>
            <a:off x="4955577" y="6099942"/>
            <a:ext cx="4121062"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1999725" y="4261201"/>
            <a:ext cx="14394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999717" y="4587486"/>
            <a:ext cx="14394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143664" y="4263486"/>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43664" y="4420721"/>
            <a:ext cx="2159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359584" y="4420721"/>
            <a:ext cx="430268" cy="18766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789852" y="6297382"/>
            <a:ext cx="214714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08061" y="1402650"/>
            <a:ext cx="333753" cy="5184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076224" y="1582649"/>
            <a:ext cx="4318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076642" y="6279942"/>
            <a:ext cx="41326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89198" y="6442502"/>
            <a:ext cx="6667487" cy="415498"/>
          </a:xfrm>
          <a:prstGeom prst="rect">
            <a:avLst/>
          </a:prstGeom>
          <a:noFill/>
        </p:spPr>
        <p:txBody>
          <a:bodyPr wrap="square" rtlCol="0">
            <a:spAutoFit/>
          </a:bodyPr>
          <a:lstStyle/>
          <a:p>
            <a:r>
              <a:rPr kumimoji="1" lang="en-US" altLang="ja-JP" sz="1050" dirty="0" smtClean="0"/>
              <a:t>※</a:t>
            </a:r>
            <a:r>
              <a:rPr lang="ja-JP" altLang="ja-JP" sz="1050" dirty="0" smtClean="0"/>
              <a:t>従来</a:t>
            </a:r>
            <a:r>
              <a:rPr lang="ja-JP" altLang="ja-JP" sz="1050" dirty="0"/>
              <a:t>、二次予防事業で実施していた運動器の機能向上プログラム、口腔機能の向上プログラムなど</a:t>
            </a:r>
            <a:r>
              <a:rPr lang="ja-JP" altLang="ja-JP" sz="1050" dirty="0" smtClean="0"/>
              <a:t>に</a:t>
            </a:r>
            <a:r>
              <a:rPr lang="ja-JP" altLang="en-US" sz="1050" dirty="0"/>
              <a:t>相当</a:t>
            </a:r>
            <a:r>
              <a:rPr lang="ja-JP" altLang="en-US" sz="1050" dirty="0" smtClean="0"/>
              <a:t>する</a:t>
            </a:r>
            <a:endParaRPr lang="en-US" altLang="ja-JP" sz="1050" dirty="0" smtClean="0"/>
          </a:p>
          <a:p>
            <a:r>
              <a:rPr lang="ja-JP" altLang="en-US" sz="1050" dirty="0"/>
              <a:t>　</a:t>
            </a:r>
            <a:r>
              <a:rPr lang="ja-JP" altLang="en-US" sz="1050" dirty="0" smtClean="0"/>
              <a:t>　介護予防に</a:t>
            </a:r>
            <a:r>
              <a:rPr lang="ja-JP" altLang="ja-JP" sz="1050" dirty="0" smtClean="0"/>
              <a:t>ついて</a:t>
            </a:r>
            <a:r>
              <a:rPr lang="ja-JP" altLang="ja-JP" sz="1050" dirty="0"/>
              <a:t>は</a:t>
            </a:r>
            <a:r>
              <a:rPr lang="ja-JP" altLang="ja-JP" sz="1050" dirty="0" smtClean="0"/>
              <a:t>、</a:t>
            </a:r>
            <a:r>
              <a:rPr lang="ja-JP" altLang="en-US" sz="1050" dirty="0" smtClean="0"/>
              <a:t> </a:t>
            </a:r>
            <a:r>
              <a:rPr lang="ja-JP" altLang="ja-JP" sz="1050" dirty="0" smtClean="0"/>
              <a:t>介護</a:t>
            </a:r>
            <a:r>
              <a:rPr lang="ja-JP" altLang="ja-JP" sz="1050" dirty="0"/>
              <a:t>予防・生活支援サービス事業として介護予防ケアマネジメントに基づき実施</a:t>
            </a:r>
            <a:endParaRPr lang="ja-JP" altLang="en-US" sz="1050" dirty="0"/>
          </a:p>
        </p:txBody>
      </p:sp>
      <p:sp>
        <p:nvSpPr>
          <p:cNvPr id="27" name="テキスト ボックス 26"/>
          <p:cNvSpPr txBox="1"/>
          <p:nvPr/>
        </p:nvSpPr>
        <p:spPr>
          <a:xfrm>
            <a:off x="9212739" y="21684"/>
            <a:ext cx="646331" cy="369332"/>
          </a:xfrm>
          <a:prstGeom prst="rect">
            <a:avLst/>
          </a:prstGeom>
          <a:noFill/>
          <a:ln w="38100">
            <a:solidFill>
              <a:schemeClr val="tx1"/>
            </a:solidFill>
          </a:ln>
        </p:spPr>
        <p:txBody>
          <a:bodyPr wrap="none" rtlCol="0">
            <a:spAutoFit/>
          </a:bodyPr>
          <a:lstStyle/>
          <a:p>
            <a:r>
              <a:rPr kumimoji="1" lang="ja-JP" altLang="en-US" b="1" dirty="0" smtClean="0"/>
              <a:t>再掲</a:t>
            </a:r>
            <a:endParaRPr kumimoji="1" lang="ja-JP" altLang="en-US" b="1" dirty="0"/>
          </a:p>
        </p:txBody>
      </p:sp>
      <p:sp>
        <p:nvSpPr>
          <p:cNvPr id="28" name="正方形/長方形 27"/>
          <p:cNvSpPr/>
          <p:nvPr/>
        </p:nvSpPr>
        <p:spPr>
          <a:xfrm rot="5400000">
            <a:off x="-89941" y="6381328"/>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1138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40185" y="908720"/>
            <a:ext cx="9638773" cy="5652628"/>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bIns="108000" anchor="t" anchorCtr="0"/>
          <a:lstStyle/>
          <a:p>
            <a:pPr marL="273050" indent="-273050" algn="just" fontAlgn="auto">
              <a:spcBef>
                <a:spcPts val="0"/>
              </a:spcBef>
              <a:spcAft>
                <a:spcPts val="0"/>
              </a:spcAft>
              <a:defRPr/>
            </a:pPr>
            <a:endParaRPr lang="en-US" altLang="ja-JP" sz="1400" b="1" dirty="0" smtClean="0">
              <a:solidFill>
                <a:prstClr val="black"/>
              </a:solidFill>
              <a:latin typeface="ＭＳ Ｐゴシック"/>
            </a:endParaRPr>
          </a:p>
          <a:p>
            <a:pPr marL="273050" indent="-273050" algn="just" fontAlgn="auto">
              <a:spcBef>
                <a:spcPts val="0"/>
              </a:spcBef>
              <a:spcAft>
                <a:spcPts val="0"/>
              </a:spcAft>
              <a:defRPr/>
            </a:pPr>
            <a:endParaRPr lang="en-US" altLang="ja-JP" sz="1400" b="1" dirty="0">
              <a:solidFill>
                <a:prstClr val="black"/>
              </a:solidFill>
              <a:latin typeface="ＭＳ Ｐゴシック"/>
            </a:endParaRPr>
          </a:p>
          <a:p>
            <a:pPr marL="273050" indent="-273050" algn="just" fontAlgn="auto">
              <a:spcBef>
                <a:spcPts val="0"/>
              </a:spcBef>
              <a:spcAft>
                <a:spcPts val="0"/>
              </a:spcAft>
              <a:defRPr/>
            </a:pPr>
            <a:r>
              <a:rPr lang="ja-JP" altLang="en-US" sz="1400" b="1" dirty="0" smtClean="0">
                <a:solidFill>
                  <a:prstClr val="black"/>
                </a:solidFill>
                <a:latin typeface="ＭＳ Ｐゴシック"/>
              </a:rPr>
              <a:t>  </a:t>
            </a:r>
            <a:endParaRPr lang="en-US" altLang="ja-JP" sz="1400" b="1" dirty="0" smtClean="0">
              <a:solidFill>
                <a:prstClr val="black"/>
              </a:solidFill>
              <a:latin typeface="ＭＳ Ｐゴシック"/>
            </a:endParaRPr>
          </a:p>
          <a:p>
            <a:pPr marL="273050" indent="-273050" algn="just" fontAlgn="auto">
              <a:spcBef>
                <a:spcPts val="0"/>
              </a:spcBef>
              <a:spcAft>
                <a:spcPts val="0"/>
              </a:spcAft>
              <a:defRPr/>
            </a:pPr>
            <a:r>
              <a:rPr lang="ja-JP" altLang="en-US" sz="1400" b="1" u="sng" dirty="0" smtClean="0">
                <a:solidFill>
                  <a:prstClr val="black"/>
                </a:solidFill>
                <a:latin typeface="ＭＳ Ｐゴシック"/>
              </a:rPr>
              <a:t>一  地域</a:t>
            </a:r>
            <a:r>
              <a:rPr lang="ja-JP" altLang="en-US" sz="1400" b="1" u="sng" dirty="0">
                <a:solidFill>
                  <a:prstClr val="black"/>
                </a:solidFill>
                <a:latin typeface="ＭＳ Ｐゴシック"/>
              </a:rPr>
              <a:t>包括ケアシステムの基本的</a:t>
            </a:r>
            <a:r>
              <a:rPr lang="ja-JP" altLang="en-US" sz="1400" b="1" u="sng" dirty="0" smtClean="0">
                <a:solidFill>
                  <a:prstClr val="black"/>
                </a:solidFill>
                <a:latin typeface="ＭＳ Ｐゴシック"/>
              </a:rPr>
              <a:t>理念</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b="1" dirty="0">
                <a:solidFill>
                  <a:prstClr val="black"/>
                </a:solidFill>
                <a:latin typeface="ＭＳ Ｐゴシック"/>
              </a:rPr>
              <a:t>　 </a:t>
            </a:r>
            <a:r>
              <a:rPr lang="ja-JP" altLang="en-US" sz="1400" b="1" u="sng" dirty="0" smtClean="0">
                <a:solidFill>
                  <a:prstClr val="black"/>
                </a:solidFill>
                <a:latin typeface="ＭＳ Ｐゴシック"/>
              </a:rPr>
              <a:t>３  介護</a:t>
            </a:r>
            <a:r>
              <a:rPr lang="ja-JP" altLang="en-US" sz="1400" b="1" u="sng" dirty="0">
                <a:solidFill>
                  <a:prstClr val="black"/>
                </a:solidFill>
                <a:latin typeface="ＭＳ Ｐゴシック"/>
              </a:rPr>
              <a:t>予防の</a:t>
            </a:r>
            <a:r>
              <a:rPr lang="ja-JP" altLang="en-US" sz="1400" b="1" u="sng" dirty="0" smtClean="0">
                <a:solidFill>
                  <a:prstClr val="black"/>
                </a:solidFill>
                <a:latin typeface="ＭＳ Ｐゴシック"/>
              </a:rPr>
              <a:t>推進</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介護</a:t>
            </a:r>
            <a:r>
              <a:rPr lang="ja-JP" altLang="en-US" sz="1400" dirty="0">
                <a:solidFill>
                  <a:prstClr val="black"/>
                </a:solidFill>
                <a:latin typeface="ＭＳ Ｐゴシック"/>
              </a:rPr>
              <a:t>予防は、高齢者が要介護状態等となることの予防や要介護状態等の軽減・悪化の防止を目的として行うものであり</a:t>
            </a:r>
            <a:r>
              <a:rPr lang="ja-JP" altLang="en-US" sz="1400" dirty="0" smtClean="0">
                <a:solidFill>
                  <a:prstClr val="black"/>
                </a:solidFill>
                <a:latin typeface="ＭＳ Ｐゴシック"/>
              </a:rPr>
              <a:t>、　   その</a:t>
            </a:r>
            <a:r>
              <a:rPr lang="ja-JP" altLang="en-US" sz="1400" dirty="0">
                <a:solidFill>
                  <a:prstClr val="black"/>
                </a:solidFill>
                <a:latin typeface="ＭＳ Ｐゴシック"/>
              </a:rPr>
              <a:t>推進にあたっては、機能回復訓練などの高齢者本人へのアプローチだけではなく、生活環境の調整や、地域の中に生きがい・役割を持って生活できるような居場所と出番づくりなど、高齢者本人を取り巻く環境へのアプローチも含めた、バランスのとれたアプローチが重要である。このような効果的なアプローチを実践するため、地域においてリハビリテーション専門職等を活かした自立支援に資する取組を推進し、要介護状態になっても、生きがい・役割を持って生活できる地域の実現を目指すこと。　</a:t>
            </a:r>
            <a:endParaRPr lang="en-US" altLang="ja-JP" sz="1400" dirty="0" smtClean="0">
              <a:solidFill>
                <a:prstClr val="black"/>
              </a:solidFill>
              <a:latin typeface="ＭＳ Ｐゴシック"/>
            </a:endParaRPr>
          </a:p>
          <a:p>
            <a:pPr marL="273050" indent="-273050" algn="just" fontAlgn="auto">
              <a:spcBef>
                <a:spcPts val="0"/>
              </a:spcBef>
              <a:spcAft>
                <a:spcPts val="0"/>
              </a:spcAft>
              <a:defRPr/>
            </a:pPr>
            <a:endParaRPr lang="en-US" altLang="ja-JP" sz="1400" dirty="0">
              <a:solidFill>
                <a:prstClr val="black"/>
              </a:solidFill>
              <a:latin typeface="ＭＳ Ｐゴシック"/>
            </a:endParaRPr>
          </a:p>
          <a:p>
            <a:pPr marL="273050" indent="-273050" algn="just" fontAlgn="auto">
              <a:spcBef>
                <a:spcPts val="0"/>
              </a:spcBef>
              <a:spcAft>
                <a:spcPts val="0"/>
              </a:spcAft>
              <a:defRPr/>
            </a:pPr>
            <a:endParaRPr lang="en-US" altLang="ja-JP" b="1" dirty="0" smtClean="0">
              <a:solidFill>
                <a:prstClr val="black"/>
              </a:solidFill>
              <a:latin typeface="ＭＳ Ｐゴシック"/>
            </a:endParaRPr>
          </a:p>
          <a:p>
            <a:pPr marL="273050" indent="-273050" algn="just" fontAlgn="auto">
              <a:spcBef>
                <a:spcPts val="0"/>
              </a:spcBef>
              <a:spcAft>
                <a:spcPts val="0"/>
              </a:spcAft>
              <a:defRPr/>
            </a:pPr>
            <a:endParaRPr lang="en-US" altLang="ja-JP" b="1" dirty="0" smtClean="0">
              <a:solidFill>
                <a:prstClr val="black"/>
              </a:solidFill>
              <a:latin typeface="ＭＳ Ｐゴシック"/>
            </a:endParaRPr>
          </a:p>
          <a:p>
            <a:pPr marL="273050" indent="-273050" algn="just" fontAlgn="auto">
              <a:spcBef>
                <a:spcPts val="0"/>
              </a:spcBef>
              <a:spcAft>
                <a:spcPts val="0"/>
              </a:spcAft>
              <a:defRPr/>
            </a:pPr>
            <a:r>
              <a:rPr lang="ja-JP" altLang="en-US" sz="1400" b="1" u="sng" dirty="0" smtClean="0">
                <a:solidFill>
                  <a:prstClr val="black"/>
                </a:solidFill>
                <a:latin typeface="ＭＳ Ｐゴシック"/>
              </a:rPr>
              <a:t>二   市町村</a:t>
            </a:r>
            <a:r>
              <a:rPr lang="ja-JP" altLang="en-US" sz="1400" b="1" u="sng" dirty="0">
                <a:solidFill>
                  <a:prstClr val="black"/>
                </a:solidFill>
                <a:latin typeface="ＭＳ Ｐゴシック"/>
              </a:rPr>
              <a:t>介護保険事業計画の基本的記載事項</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 </a:t>
            </a:r>
            <a:r>
              <a:rPr lang="ja-JP" altLang="en-US" sz="1400" b="1" u="sng" dirty="0" smtClean="0">
                <a:solidFill>
                  <a:prstClr val="black"/>
                </a:solidFill>
                <a:latin typeface="ＭＳ Ｐゴシック"/>
              </a:rPr>
              <a:t>３</a:t>
            </a:r>
            <a:r>
              <a:rPr lang="en-US" altLang="ja-JP" sz="1400" b="1" u="sng" dirty="0" smtClean="0">
                <a:solidFill>
                  <a:prstClr val="black"/>
                </a:solidFill>
                <a:latin typeface="ＭＳ Ｐゴシック"/>
              </a:rPr>
              <a:t>(</a:t>
            </a:r>
            <a:r>
              <a:rPr lang="ja-JP" altLang="en-US" sz="1400" b="1" u="sng" dirty="0" smtClean="0">
                <a:solidFill>
                  <a:prstClr val="black"/>
                </a:solidFill>
                <a:latin typeface="ＭＳ Ｐゴシック"/>
              </a:rPr>
              <a:t>一）</a:t>
            </a:r>
            <a:r>
              <a:rPr lang="ja-JP" altLang="en-US" sz="1400" b="1" u="sng" dirty="0">
                <a:solidFill>
                  <a:prstClr val="black"/>
                </a:solidFill>
                <a:latin typeface="ＭＳ Ｐゴシック"/>
              </a:rPr>
              <a:t>　総合事業の量の見込み</a:t>
            </a:r>
            <a:endParaRPr lang="en-US" altLang="ja-JP" sz="1400" u="sng" dirty="0">
              <a:solidFill>
                <a:prstClr val="black"/>
              </a:solidFill>
              <a:latin typeface="ＭＳ Ｐゴシック"/>
            </a:endParaRPr>
          </a:p>
          <a:p>
            <a:pPr marL="273050" indent="-273050" algn="just" fontAlgn="auto">
              <a:spcBef>
                <a:spcPts val="0"/>
              </a:spcBef>
              <a:spcAft>
                <a:spcPts val="0"/>
              </a:spcAft>
              <a:defRPr/>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中略） </a:t>
            </a:r>
            <a:endParaRPr lang="en-US" altLang="ja-JP" sz="1400" dirty="0" smtClean="0">
              <a:solidFill>
                <a:prstClr val="black"/>
              </a:solidFill>
              <a:latin typeface="ＭＳ Ｐゴシック"/>
            </a:endParaRPr>
          </a:p>
          <a:p>
            <a:pPr marL="273050" indent="-273050" algn="just" fontAlgn="auto">
              <a:spcBef>
                <a:spcPts val="0"/>
              </a:spcBef>
              <a:spcAft>
                <a:spcPts val="0"/>
              </a:spcAft>
              <a:defRPr/>
            </a:pPr>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一般介護予防事業の推進にあたっては、リハビリテーションの理念を踏まえて、「心身機能」「活動」「参加」のそれぞれの要素にバランスよく働きかけることが重要であり、機能回復訓練などの高齢者本人へのアプローチだけでなく、地域の中に生きがい・役割を持って生活できるような居場所と出番づくりなど、高齢者本人を取り巻く環境へのアプローチも含めた、バランスのとれたアプローチが重要である。各市町村においては、高齢者を年齢や心身の状況等により分け隔てることなく、住民運営の通いの場を充実させ、人と人とのつながりを通じて、参加者や通いの場が継続的に拡大していくような地域づくりの戦略を定めること。</a:t>
            </a:r>
            <a:endParaRPr lang="en-US" altLang="ja-JP" sz="1400" dirty="0" smtClean="0">
              <a:solidFill>
                <a:prstClr val="black"/>
              </a:solidFill>
              <a:latin typeface="ＭＳ Ｐゴシック"/>
            </a:endParaRPr>
          </a:p>
        </p:txBody>
      </p:sp>
      <p:sp>
        <p:nvSpPr>
          <p:cNvPr id="3" name="テキスト ボックス 2"/>
          <p:cNvSpPr txBox="1"/>
          <p:nvPr/>
        </p:nvSpPr>
        <p:spPr>
          <a:xfrm>
            <a:off x="-18077" y="0"/>
            <a:ext cx="9901238" cy="707886"/>
          </a:xfrm>
          <a:prstGeom prst="rect">
            <a:avLst/>
          </a:prstGeom>
          <a:noFill/>
        </p:spPr>
        <p:txBody>
          <a:bodyPr wrap="square" rtlCol="0">
            <a:spAutoFit/>
          </a:bodyPr>
          <a:lstStyle/>
          <a:p>
            <a:pPr algn="ctr" fontAlgn="auto">
              <a:spcBef>
                <a:spcPts val="0"/>
              </a:spcBef>
              <a:spcAft>
                <a:spcPts val="0"/>
              </a:spcAft>
            </a:pP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保険事業に係る保険給付の円滑な実施を確保するための基本的な</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指針（</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告示</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000" b="1" dirty="0" smtClean="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改正案（介護予防関係抜粋）①</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72066" y="1052736"/>
            <a:ext cx="7802890" cy="432048"/>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fontAlgn="auto">
              <a:spcBef>
                <a:spcPts val="0"/>
              </a:spcBef>
              <a:spcAft>
                <a:spcPts val="0"/>
              </a:spcAft>
              <a:defRPr/>
            </a:pPr>
            <a:r>
              <a:rPr lang="ja-JP" altLang="en-US" sz="1600" b="1" dirty="0">
                <a:solidFill>
                  <a:prstClr val="black"/>
                </a:solidFill>
                <a:latin typeface="ＭＳ Ｐゴシック"/>
              </a:rPr>
              <a:t>第一　サービス提供体制の確保及び事業実施に関する基本的事項</a:t>
            </a:r>
            <a:endParaRPr lang="en-US" altLang="ja-JP" sz="1600" b="1" dirty="0">
              <a:solidFill>
                <a:prstClr val="black"/>
              </a:solidFill>
              <a:latin typeface="ＭＳ Ｐゴシック"/>
            </a:endParaRPr>
          </a:p>
        </p:txBody>
      </p:sp>
      <p:sp>
        <p:nvSpPr>
          <p:cNvPr id="7" name="角丸四角形 6"/>
          <p:cNvSpPr/>
          <p:nvPr/>
        </p:nvSpPr>
        <p:spPr>
          <a:xfrm>
            <a:off x="172066" y="3519010"/>
            <a:ext cx="7802890" cy="432048"/>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fontAlgn="auto">
              <a:spcBef>
                <a:spcPts val="0"/>
              </a:spcBef>
              <a:spcAft>
                <a:spcPts val="0"/>
              </a:spcAft>
              <a:defRPr/>
            </a:pPr>
            <a:r>
              <a:rPr lang="ja-JP" altLang="en-US" sz="1600" b="1" dirty="0">
                <a:solidFill>
                  <a:prstClr val="black"/>
                </a:solidFill>
                <a:latin typeface="ＭＳ Ｐゴシック"/>
              </a:rPr>
              <a:t>第二　市町村介護保険事業計画の作成に関する事項</a:t>
            </a:r>
            <a:endParaRPr lang="en-US" altLang="ja-JP" sz="1600" b="1" dirty="0">
              <a:solidFill>
                <a:prstClr val="black"/>
              </a:solidFill>
              <a:latin typeface="ＭＳ Ｐゴシック"/>
            </a:endParaRPr>
          </a:p>
        </p:txBody>
      </p:sp>
      <p:sp>
        <p:nvSpPr>
          <p:cNvPr id="8" name="正方形/長方形 7"/>
          <p:cNvSpPr/>
          <p:nvPr/>
        </p:nvSpPr>
        <p:spPr>
          <a:xfrm rot="5400000">
            <a:off x="-161948" y="11663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18158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40185" y="908720"/>
            <a:ext cx="9638773" cy="5652628"/>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bIns="108000" anchor="t" anchorCtr="0"/>
          <a:lstStyle/>
          <a:p>
            <a:pPr marL="273050" indent="-273050" algn="just" fontAlgn="auto">
              <a:spcBef>
                <a:spcPts val="0"/>
              </a:spcBef>
              <a:spcAft>
                <a:spcPts val="0"/>
              </a:spcAft>
              <a:defRPr/>
            </a:pPr>
            <a:r>
              <a:rPr lang="ja-JP" altLang="en-US" sz="1400" b="1" u="sng" dirty="0" smtClean="0">
                <a:solidFill>
                  <a:prstClr val="black"/>
                </a:solidFill>
                <a:latin typeface="ＭＳ Ｐゴシック"/>
              </a:rPr>
              <a:t>三　 市町村</a:t>
            </a:r>
            <a:r>
              <a:rPr lang="ja-JP" altLang="en-US" sz="1400" b="1" u="sng" dirty="0">
                <a:solidFill>
                  <a:prstClr val="black"/>
                </a:solidFill>
                <a:latin typeface="ＭＳ Ｐゴシック"/>
              </a:rPr>
              <a:t>介護保険事業計画の任意記載事項</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dirty="0">
                <a:solidFill>
                  <a:prstClr val="black"/>
                </a:solidFill>
                <a:latin typeface="ＭＳ Ｐゴシック"/>
              </a:rPr>
              <a:t>　　</a:t>
            </a:r>
            <a:r>
              <a:rPr lang="ja-JP" altLang="en-US" sz="1400" b="1" dirty="0">
                <a:solidFill>
                  <a:prstClr val="black"/>
                </a:solidFill>
                <a:latin typeface="ＭＳ Ｐゴシック"/>
              </a:rPr>
              <a:t>３　各年度における地域支援事業に要する費用の額及びその見込量の</a:t>
            </a:r>
            <a:r>
              <a:rPr lang="ja-JP" altLang="en-US" sz="1400" b="1" dirty="0" smtClean="0">
                <a:solidFill>
                  <a:prstClr val="black"/>
                </a:solidFill>
                <a:latin typeface="ＭＳ Ｐゴシック"/>
              </a:rPr>
              <a:t>確保</a:t>
            </a:r>
            <a:r>
              <a:rPr lang="ja-JP" altLang="en-US" sz="1400" b="1" dirty="0">
                <a:solidFill>
                  <a:prstClr val="black"/>
                </a:solidFill>
                <a:latin typeface="ＭＳ Ｐゴシック"/>
              </a:rPr>
              <a:t>のための方策</a:t>
            </a:r>
            <a:r>
              <a:rPr lang="ja-JP" altLang="en-US" sz="1400" dirty="0">
                <a:solidFill>
                  <a:prstClr val="black"/>
                </a:solidFill>
                <a:latin typeface="ＭＳ Ｐゴシック"/>
              </a:rPr>
              <a:t>　　</a:t>
            </a:r>
            <a:endParaRPr lang="en-US" altLang="ja-JP" sz="1400" dirty="0" smtClean="0">
              <a:solidFill>
                <a:prstClr val="black"/>
              </a:solidFill>
              <a:latin typeface="ＭＳ Ｐゴシック"/>
            </a:endParaRPr>
          </a:p>
          <a:p>
            <a:pPr marL="273050" indent="-273050" algn="just" fontAlgn="auto">
              <a:spcBef>
                <a:spcPts val="0"/>
              </a:spcBef>
              <a:spcAft>
                <a:spcPts val="0"/>
              </a:spcAft>
              <a:defRPr/>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ja-JP" altLang="en-US" sz="1400" b="1" dirty="0">
                <a:solidFill>
                  <a:prstClr val="black"/>
                </a:solidFill>
                <a:latin typeface="ＭＳ Ｐゴシック"/>
              </a:rPr>
              <a:t>　（三）　地域支援事業及び予防給付の実施による介護予防の達成状況の点検及び評価</a:t>
            </a:r>
            <a:endParaRPr lang="en-US" altLang="ja-JP" sz="1400" b="1" dirty="0" smtClean="0">
              <a:solidFill>
                <a:prstClr val="black"/>
              </a:solidFill>
              <a:latin typeface="ＭＳ Ｐゴシック"/>
            </a:endParaRPr>
          </a:p>
          <a:p>
            <a:pPr marL="273050" indent="-273050" algn="just" fontAlgn="auto">
              <a:spcBef>
                <a:spcPts val="0"/>
              </a:spcBef>
              <a:spcAft>
                <a:spcPts val="0"/>
              </a:spcAft>
              <a:defRPr/>
            </a:pPr>
            <a:r>
              <a:rPr lang="ja-JP" altLang="en-US" sz="1400" dirty="0" smtClean="0">
                <a:solidFill>
                  <a:prstClr val="black"/>
                </a:solidFill>
                <a:latin typeface="ＭＳ Ｐゴシック"/>
              </a:rPr>
              <a:t>　　　　市町村</a:t>
            </a:r>
            <a:r>
              <a:rPr lang="ja-JP" altLang="en-US" sz="1400" dirty="0">
                <a:solidFill>
                  <a:prstClr val="black"/>
                </a:solidFill>
                <a:latin typeface="ＭＳ Ｐゴシック"/>
              </a:rPr>
              <a:t>は、各年度において、総合事業（一般介護予防事業）の実施による要介護状態等への移行の程度、予防給付及び総合事業の実施による要介護二以上への移行の程度等の達成状況を分析し、かつ、評価することが必要である。</a:t>
            </a:r>
          </a:p>
          <a:p>
            <a:pPr marL="273050" indent="-273050" algn="just" fontAlgn="auto">
              <a:spcBef>
                <a:spcPts val="0"/>
              </a:spcBef>
              <a:spcAft>
                <a:spcPts val="0"/>
              </a:spcAft>
              <a:defRPr/>
            </a:pPr>
            <a:r>
              <a:rPr lang="ja-JP" altLang="en-US" sz="1400" dirty="0" smtClean="0">
                <a:solidFill>
                  <a:prstClr val="black"/>
                </a:solidFill>
                <a:latin typeface="ＭＳ Ｐゴシック"/>
              </a:rPr>
              <a:t>     この</a:t>
            </a:r>
            <a:r>
              <a:rPr lang="ja-JP" altLang="en-US" sz="1400" dirty="0">
                <a:solidFill>
                  <a:prstClr val="black"/>
                </a:solidFill>
                <a:latin typeface="ＭＳ Ｐゴシック"/>
              </a:rPr>
              <a:t>評価については</a:t>
            </a:r>
            <a:r>
              <a:rPr lang="ja-JP" altLang="en-US" sz="1400" dirty="0" smtClean="0">
                <a:solidFill>
                  <a:prstClr val="black"/>
                </a:solidFill>
                <a:latin typeface="ＭＳ Ｐゴシック"/>
              </a:rPr>
              <a:t>、厚生</a:t>
            </a:r>
            <a:r>
              <a:rPr lang="ja-JP" altLang="en-US" sz="1400" dirty="0">
                <a:solidFill>
                  <a:prstClr val="black"/>
                </a:solidFill>
                <a:latin typeface="ＭＳ Ｐゴシック"/>
              </a:rPr>
              <a:t>労働省が策定する指針（ガイドライン）を踏まえ取り組むことが重要である</a:t>
            </a:r>
            <a:r>
              <a:rPr lang="ja-JP" altLang="en-US" sz="1400" dirty="0" smtClean="0">
                <a:solidFill>
                  <a:prstClr val="black"/>
                </a:solidFill>
                <a:latin typeface="ＭＳ Ｐゴシック"/>
              </a:rPr>
              <a:t>。</a:t>
            </a:r>
            <a:endParaRPr lang="en-US" altLang="ja-JP" sz="1400" dirty="0">
              <a:solidFill>
                <a:prstClr val="black"/>
              </a:solidFill>
              <a:latin typeface="ＭＳ Ｐゴシック"/>
            </a:endParaRPr>
          </a:p>
          <a:p>
            <a:pPr marL="273050" indent="-273050" algn="just" fontAlgn="auto">
              <a:spcBef>
                <a:spcPts val="0"/>
              </a:spcBef>
              <a:spcAft>
                <a:spcPts val="0"/>
              </a:spcAft>
              <a:defRPr/>
            </a:pPr>
            <a:endParaRPr lang="en-US" altLang="ja-JP" b="1" dirty="0" smtClean="0">
              <a:solidFill>
                <a:prstClr val="black"/>
              </a:solidFill>
              <a:latin typeface="ＭＳ Ｐゴシック"/>
            </a:endParaRPr>
          </a:p>
          <a:p>
            <a:pPr marL="273050" indent="-273050" algn="just" fontAlgn="auto">
              <a:spcBef>
                <a:spcPts val="0"/>
              </a:spcBef>
              <a:spcAft>
                <a:spcPts val="0"/>
              </a:spcAft>
              <a:defRPr/>
            </a:pPr>
            <a:endParaRPr lang="en-US" altLang="ja-JP" b="1" dirty="0">
              <a:solidFill>
                <a:prstClr val="black"/>
              </a:solidFill>
              <a:latin typeface="ＭＳ Ｐゴシック"/>
            </a:endParaRPr>
          </a:p>
          <a:p>
            <a:pPr marL="273050" indent="-273050" algn="just" fontAlgn="auto">
              <a:spcBef>
                <a:spcPts val="0"/>
              </a:spcBef>
              <a:spcAft>
                <a:spcPts val="0"/>
              </a:spcAft>
              <a:defRPr/>
            </a:pPr>
            <a:endParaRPr lang="en-US" altLang="ja-JP" sz="1400" b="1" dirty="0" smtClean="0">
              <a:solidFill>
                <a:prstClr val="black"/>
              </a:solidFill>
              <a:latin typeface="ＭＳ Ｐゴシック"/>
            </a:endParaRPr>
          </a:p>
          <a:p>
            <a:pPr marL="273050" indent="-273050" algn="just" fontAlgn="auto">
              <a:spcBef>
                <a:spcPts val="0"/>
              </a:spcBef>
              <a:spcAft>
                <a:spcPts val="0"/>
              </a:spcAft>
              <a:defRPr/>
            </a:pPr>
            <a:r>
              <a:rPr lang="ja-JP" altLang="en-US" sz="1400" b="1" u="sng" dirty="0" smtClean="0">
                <a:solidFill>
                  <a:prstClr val="black"/>
                </a:solidFill>
                <a:latin typeface="ＭＳ Ｐゴシック"/>
              </a:rPr>
              <a:t>三　都道府県</a:t>
            </a:r>
            <a:r>
              <a:rPr lang="ja-JP" altLang="en-US" sz="1400" b="1" u="sng" dirty="0">
                <a:solidFill>
                  <a:prstClr val="black"/>
                </a:solidFill>
                <a:latin typeface="ＭＳ Ｐゴシック"/>
              </a:rPr>
              <a:t>介護保険事業支援計画の任意記載事項</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　</a:t>
            </a:r>
            <a:r>
              <a:rPr lang="ja-JP" altLang="en-US" sz="1400" b="1" u="sng" dirty="0" smtClean="0">
                <a:solidFill>
                  <a:prstClr val="black"/>
                </a:solidFill>
                <a:latin typeface="ＭＳ Ｐゴシック"/>
              </a:rPr>
              <a:t>１ 地域</a:t>
            </a:r>
            <a:r>
              <a:rPr lang="ja-JP" altLang="en-US" sz="1400" b="1" u="sng" dirty="0">
                <a:solidFill>
                  <a:prstClr val="black"/>
                </a:solidFill>
                <a:latin typeface="ＭＳ Ｐゴシック"/>
              </a:rPr>
              <a:t>包括ケアシステム構築のための支援に関する事項</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sz="1400" dirty="0" smtClean="0">
                <a:solidFill>
                  <a:prstClr val="black"/>
                </a:solidFill>
                <a:latin typeface="ＭＳ Ｐゴシック"/>
              </a:rPr>
              <a:t>        地域</a:t>
            </a:r>
            <a:r>
              <a:rPr lang="ja-JP" altLang="en-US" sz="1400" dirty="0">
                <a:solidFill>
                  <a:prstClr val="black"/>
                </a:solidFill>
                <a:latin typeface="ＭＳ Ｐゴシック"/>
              </a:rPr>
              <a:t>包括ケアシステムの実現のため、今後、市町村が重点的に取り組むことが必要な①在宅医療・介護連携の推進、②認知症施策の推進、③介護予防・生活支援サービスの基盤整備の推進</a:t>
            </a:r>
            <a:r>
              <a:rPr lang="ja-JP" altLang="en-US" sz="1400" u="sng" dirty="0">
                <a:solidFill>
                  <a:prstClr val="black"/>
                </a:solidFill>
                <a:latin typeface="ＭＳ Ｐゴシック"/>
              </a:rPr>
              <a:t>、④介護予防の推進</a:t>
            </a:r>
            <a:r>
              <a:rPr lang="ja-JP" altLang="en-US" sz="1400" dirty="0">
                <a:solidFill>
                  <a:prstClr val="black"/>
                </a:solidFill>
                <a:latin typeface="ＭＳ Ｐゴシック"/>
              </a:rPr>
              <a:t>、⑤高齢者の居住安定に係る施策との連携について、市町村への後方支援として取り組む事項を計画に位置付け、その事業内容等について定めること。</a:t>
            </a:r>
          </a:p>
          <a:p>
            <a:pPr marL="273050" indent="-273050" algn="just" fontAlgn="auto">
              <a:spcBef>
                <a:spcPts val="0"/>
              </a:spcBef>
              <a:spcAft>
                <a:spcPts val="0"/>
              </a:spcAft>
              <a:defRPr/>
            </a:pPr>
            <a:r>
              <a:rPr lang="ja-JP" altLang="en-US" sz="1400" dirty="0" smtClean="0">
                <a:solidFill>
                  <a:prstClr val="black"/>
                </a:solidFill>
                <a:latin typeface="ＭＳ Ｐゴシック"/>
              </a:rPr>
              <a:t>　　　　その</a:t>
            </a:r>
            <a:r>
              <a:rPr lang="ja-JP" altLang="en-US" sz="1400" dirty="0">
                <a:solidFill>
                  <a:prstClr val="black"/>
                </a:solidFill>
                <a:latin typeface="ＭＳ Ｐゴシック"/>
              </a:rPr>
              <a:t>際、専門職の派遣や好事例の情報提供など市町村が行う高齢者の自立支援に資する包括的かつ継続的な支援のための地域ケア会議の推進、総合事業を実施する事業者のうち都道府県が指定権限を持つ介護保険サービス事業者に対する指導監督の実施や各種研修など総合事業の推進に関する支援策も併せて定めること</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273050" indent="-273050" algn="just" fontAlgn="auto">
              <a:spcBef>
                <a:spcPts val="0"/>
              </a:spcBef>
              <a:spcAft>
                <a:spcPts val="0"/>
              </a:spcAft>
              <a:defRPr/>
            </a:pPr>
            <a:r>
              <a:rPr lang="ja-JP" altLang="en-US" sz="1400" dirty="0">
                <a:solidFill>
                  <a:prstClr val="black"/>
                </a:solidFill>
                <a:latin typeface="ＭＳ Ｐゴシック"/>
              </a:rPr>
              <a:t>　</a:t>
            </a:r>
            <a:endParaRPr lang="en-US" altLang="ja-JP" sz="1400" dirty="0" smtClean="0">
              <a:solidFill>
                <a:prstClr val="black"/>
              </a:solidFill>
              <a:latin typeface="ＭＳ Ｐゴシック"/>
            </a:endParaRPr>
          </a:p>
          <a:p>
            <a:pPr marL="273050" indent="-273050" algn="just" fontAlgn="auto">
              <a:spcBef>
                <a:spcPts val="0"/>
              </a:spcBef>
              <a:spcAft>
                <a:spcPts val="0"/>
              </a:spcAft>
              <a:defRPr/>
            </a:pPr>
            <a:r>
              <a:rPr lang="ja-JP" altLang="en-US" sz="1400" b="1" dirty="0">
                <a:solidFill>
                  <a:prstClr val="black"/>
                </a:solidFill>
                <a:latin typeface="ＭＳ Ｐゴシック"/>
              </a:rPr>
              <a:t>　</a:t>
            </a:r>
            <a:r>
              <a:rPr lang="ja-JP" altLang="en-US" sz="1400" b="1" dirty="0" smtClean="0">
                <a:solidFill>
                  <a:prstClr val="black"/>
                </a:solidFill>
                <a:latin typeface="ＭＳ Ｐゴシック"/>
              </a:rPr>
              <a:t>　　</a:t>
            </a:r>
            <a:r>
              <a:rPr lang="en-US" altLang="ja-JP" sz="1400" b="1" u="sng" dirty="0" smtClean="0">
                <a:solidFill>
                  <a:prstClr val="black"/>
                </a:solidFill>
                <a:latin typeface="ＭＳ Ｐゴシック"/>
              </a:rPr>
              <a:t>(</a:t>
            </a:r>
            <a:r>
              <a:rPr lang="ja-JP" altLang="en-US" sz="1400" b="1" u="sng" dirty="0">
                <a:solidFill>
                  <a:prstClr val="black"/>
                </a:solidFill>
                <a:latin typeface="ＭＳ Ｐゴシック"/>
              </a:rPr>
              <a:t>四</a:t>
            </a:r>
            <a:r>
              <a:rPr lang="en-US" altLang="ja-JP" sz="1400" b="1" u="sng" dirty="0" smtClean="0">
                <a:solidFill>
                  <a:prstClr val="black"/>
                </a:solidFill>
                <a:latin typeface="ＭＳ Ｐゴシック"/>
              </a:rPr>
              <a:t>)</a:t>
            </a:r>
            <a:r>
              <a:rPr lang="ja-JP" altLang="en-US" sz="1400" b="1" u="sng" dirty="0">
                <a:solidFill>
                  <a:prstClr val="black"/>
                </a:solidFill>
                <a:latin typeface="ＭＳ Ｐゴシック"/>
              </a:rPr>
              <a:t>　介護予防の推進</a:t>
            </a:r>
            <a:endParaRPr lang="en-US" altLang="ja-JP" sz="1400" b="1" u="sng" dirty="0" smtClean="0">
              <a:solidFill>
                <a:prstClr val="black"/>
              </a:solidFill>
              <a:latin typeface="ＭＳ Ｐゴシック"/>
            </a:endParaRPr>
          </a:p>
          <a:p>
            <a:pPr marL="273050" indent="-273050" algn="just" fontAlgn="auto">
              <a:spcBef>
                <a:spcPts val="0"/>
              </a:spcBef>
              <a:spcAft>
                <a:spcPts val="0"/>
              </a:spcAft>
              <a:defRPr/>
            </a:pPr>
            <a:r>
              <a:rPr lang="ja-JP" altLang="en-US" b="1" dirty="0" smtClean="0">
                <a:solidFill>
                  <a:prstClr val="black"/>
                </a:solidFill>
                <a:latin typeface="ＭＳ Ｐゴシック"/>
              </a:rPr>
              <a:t>　　</a:t>
            </a:r>
            <a:r>
              <a:rPr lang="ja-JP" altLang="en-US" b="1" dirty="0">
                <a:solidFill>
                  <a:prstClr val="black"/>
                </a:solidFill>
                <a:latin typeface="ＭＳ Ｐゴシック"/>
              </a:rPr>
              <a:t>　</a:t>
            </a:r>
            <a:r>
              <a:rPr lang="ja-JP" altLang="en-US" sz="1400" dirty="0">
                <a:solidFill>
                  <a:prstClr val="black"/>
                </a:solidFill>
                <a:latin typeface="ＭＳ Ｐゴシック"/>
              </a:rPr>
              <a:t>介護予防の推進にあたっては、都道府県の介護部門と衛生部門が連携しながら、広域的な立場から、市町村の介護予防の取組の評価、リハビリテーション専門職等の広域調整、関係機関間の調整、管内市町村の取組に係る情報収集・提供、介護予防の取組や保健事業に従事する者の人材育成等の市町村への支援策を定めること。</a:t>
            </a:r>
            <a:endParaRPr lang="en-US" altLang="ja-JP" sz="1400" dirty="0" smtClean="0">
              <a:solidFill>
                <a:prstClr val="black"/>
              </a:solidFill>
              <a:latin typeface="ＭＳ Ｐゴシック"/>
            </a:endParaRPr>
          </a:p>
        </p:txBody>
      </p:sp>
      <p:sp>
        <p:nvSpPr>
          <p:cNvPr id="3" name="テキスト ボックス 2"/>
          <p:cNvSpPr txBox="1"/>
          <p:nvPr/>
        </p:nvSpPr>
        <p:spPr>
          <a:xfrm>
            <a:off x="0" y="32405"/>
            <a:ext cx="9901238" cy="707886"/>
          </a:xfrm>
          <a:prstGeom prst="rect">
            <a:avLst/>
          </a:prstGeom>
          <a:noFill/>
        </p:spPr>
        <p:txBody>
          <a:bodyPr wrap="square" rtlCol="0">
            <a:spAutoFit/>
          </a:bodyPr>
          <a:lstStyle/>
          <a:p>
            <a:pPr algn="ctr" fontAlgn="auto">
              <a:spcBef>
                <a:spcPts val="0"/>
              </a:spcBef>
              <a:spcAft>
                <a:spcPts val="0"/>
              </a:spcAft>
            </a:pP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保険事業に係る保険給付の円滑な実施を確保するための基本的な</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指針（</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告示</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000" b="1" dirty="0" smtClean="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改正案（介護予防関係抜粋）②</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65391" y="2420888"/>
            <a:ext cx="7802890" cy="432048"/>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lgn="just" fontAlgn="auto">
              <a:spcBef>
                <a:spcPts val="0"/>
              </a:spcBef>
              <a:spcAft>
                <a:spcPts val="0"/>
              </a:spcAft>
              <a:defRPr/>
            </a:pPr>
            <a:r>
              <a:rPr lang="ja-JP" altLang="en-US" sz="1600" b="1" dirty="0">
                <a:solidFill>
                  <a:prstClr val="black"/>
                </a:solidFill>
                <a:latin typeface="ＭＳ Ｐゴシック"/>
              </a:rPr>
              <a:t>第三　都道府県介護保険事業支援計画の作成に関する</a:t>
            </a:r>
            <a:r>
              <a:rPr lang="ja-JP" altLang="en-US" sz="1600" b="1" dirty="0" smtClean="0">
                <a:solidFill>
                  <a:prstClr val="black"/>
                </a:solidFill>
                <a:latin typeface="ＭＳ Ｐゴシック"/>
              </a:rPr>
              <a:t>事項 </a:t>
            </a:r>
            <a:endParaRPr lang="en-US" altLang="ja-JP" sz="1600" b="1" dirty="0">
              <a:solidFill>
                <a:prstClr val="black"/>
              </a:solidFill>
              <a:latin typeface="ＭＳ Ｐゴシック"/>
            </a:endParaRPr>
          </a:p>
        </p:txBody>
      </p:sp>
      <p:sp>
        <p:nvSpPr>
          <p:cNvPr id="6" name="正方形/長方形 5"/>
          <p:cNvSpPr/>
          <p:nvPr/>
        </p:nvSpPr>
        <p:spPr>
          <a:xfrm rot="5400000">
            <a:off x="-161948" y="652534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379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8446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33" y="2516123"/>
            <a:ext cx="9901238" cy="892552"/>
          </a:xfrm>
        </p:spPr>
        <p:txBody>
          <a:bodyPr wrap="square">
            <a:spAutoFit/>
          </a:bodyPr>
          <a:lstStyle/>
          <a:p>
            <a:r>
              <a:rPr lang="ja-JP" altLang="en-US" sz="3200" dirty="0">
                <a:latin typeface="HG丸ｺﾞｼｯｸM-PRO" pitchFamily="50" charset="-128"/>
                <a:ea typeface="HG丸ｺﾞｼｯｸM-PRO" pitchFamily="50" charset="-128"/>
              </a:rPr>
              <a:t>地域づくりによる介護予防の推進</a:t>
            </a:r>
            <a:r>
              <a:rPr lang="en-US" altLang="ja-JP" sz="3200" dirty="0">
                <a:latin typeface="HG丸ｺﾞｼｯｸM-PRO" pitchFamily="50" charset="-128"/>
                <a:ea typeface="HG丸ｺﾞｼｯｸM-PRO" pitchFamily="50" charset="-128"/>
              </a:rPr>
              <a:t/>
            </a:r>
            <a:br>
              <a:rPr lang="en-US" altLang="ja-JP" sz="3200" dirty="0">
                <a:latin typeface="HG丸ｺﾞｼｯｸM-PRO" pitchFamily="50" charset="-128"/>
                <a:ea typeface="HG丸ｺﾞｼｯｸM-PRO" pitchFamily="50" charset="-128"/>
              </a:rPr>
            </a:br>
            <a:r>
              <a:rPr lang="ja-JP" altLang="en-US" sz="2000" dirty="0" smtClean="0">
                <a:latin typeface="HG丸ｺﾞｼｯｸM-PRO" pitchFamily="50" charset="-128"/>
                <a:ea typeface="HG丸ｺﾞｼｯｸM-PRO"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地域の実情に応じた効果的・効率的な介護予防の取組</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事例</a:t>
            </a:r>
            <a:r>
              <a:rPr lang="ja-JP" altLang="en-US" sz="2000" dirty="0" smtClean="0">
                <a:latin typeface="HG丸ｺﾞｼｯｸM-PRO" pitchFamily="50" charset="-128"/>
                <a:ea typeface="HG丸ｺﾞｼｯｸM-PRO" pitchFamily="50" charset="-128"/>
              </a:rPr>
              <a:t>～</a:t>
            </a:r>
            <a:endParaRPr lang="ja-JP" altLang="en-US" sz="2000" dirty="0">
              <a:latin typeface="HG丸ｺﾞｼｯｸM-PRO" pitchFamily="50" charset="-128"/>
              <a:ea typeface="HG丸ｺﾞｼｯｸM-PRO" pitchFamily="50" charset="-128"/>
            </a:endParaRPr>
          </a:p>
        </p:txBody>
      </p:sp>
      <p:sp>
        <p:nvSpPr>
          <p:cNvPr id="3" name="正方形/長方形 2"/>
          <p:cNvSpPr/>
          <p:nvPr/>
        </p:nvSpPr>
        <p:spPr>
          <a:xfrm rot="5400000">
            <a:off x="-89941" y="188641"/>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0745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1"/>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b="1" dirty="0" smtClean="0">
                <a:solidFill>
                  <a:prstClr val="black"/>
                </a:solidFill>
                <a:latin typeface="HG丸ｺﾞｼｯｸM-PRO" pitchFamily="50" charset="-128"/>
                <a:ea typeface="HG丸ｺﾞｼｯｸM-PRO" pitchFamily="50" charset="-128"/>
              </a:rPr>
              <a:t>①大阪府大東市　～住民主体の介護予防～</a:t>
            </a:r>
          </a:p>
        </p:txBody>
      </p:sp>
      <p:sp>
        <p:nvSpPr>
          <p:cNvPr id="9" name="テキスト ボックス 136"/>
          <p:cNvSpPr txBox="1">
            <a:spLocks noChangeArrowheads="1"/>
          </p:cNvSpPr>
          <p:nvPr/>
        </p:nvSpPr>
        <p:spPr bwMode="auto">
          <a:xfrm>
            <a:off x="31596" y="476672"/>
            <a:ext cx="9821917"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○住民</a:t>
            </a:r>
            <a:r>
              <a:rPr lang="ja-JP" altLang="en-US" dirty="0">
                <a:solidFill>
                  <a:prstClr val="black"/>
                </a:solidFill>
              </a:rPr>
              <a:t>が主体となって取り組む介護予防事業を市内全域で展開している。虚弱高齢者が元気</a:t>
            </a:r>
            <a:r>
              <a:rPr lang="ja-JP" altLang="en-US" dirty="0" smtClean="0">
                <a:solidFill>
                  <a:prstClr val="black"/>
                </a:solidFill>
              </a:rPr>
              <a:t>高齢者の</a:t>
            </a:r>
            <a:r>
              <a:rPr lang="ja-JP" altLang="en-US" dirty="0">
                <a:solidFill>
                  <a:prstClr val="black"/>
                </a:solidFill>
              </a:rPr>
              <a:t>支えで元気を取り戻し、小学校の下校時の見守り隊に参加するなど社会活動が広がっている</a:t>
            </a:r>
            <a:r>
              <a:rPr lang="ja-JP" altLang="en-US" dirty="0" smtClean="0">
                <a:solidFill>
                  <a:prstClr val="black"/>
                </a:solidFill>
              </a:rPr>
              <a:t>。</a:t>
            </a:r>
            <a:endParaRPr lang="en-US" altLang="ja-JP" dirty="0" smtClean="0">
              <a:solidFill>
                <a:prstClr val="black"/>
              </a:solidFill>
            </a:endParaRPr>
          </a:p>
          <a:p>
            <a:pPr fontAlgn="auto">
              <a:spcBef>
                <a:spcPts val="0"/>
              </a:spcBef>
              <a:spcAft>
                <a:spcPts val="0"/>
              </a:spcAft>
              <a:defRPr/>
            </a:pPr>
            <a:r>
              <a:rPr lang="ja-JP" altLang="en-US" dirty="0">
                <a:solidFill>
                  <a:prstClr val="black"/>
                </a:solidFill>
              </a:rPr>
              <a:t>○</a:t>
            </a:r>
            <a:r>
              <a:rPr lang="ja-JP" altLang="en-US" dirty="0" smtClean="0">
                <a:solidFill>
                  <a:prstClr val="black"/>
                </a:solidFill>
              </a:rPr>
              <a:t>介護</a:t>
            </a:r>
            <a:r>
              <a:rPr lang="ja-JP" altLang="en-US" dirty="0">
                <a:solidFill>
                  <a:prstClr val="black"/>
                </a:solidFill>
              </a:rPr>
              <a:t>予防活動を通して、見守りや助け合い等地域の互助の力が育っている。</a:t>
            </a:r>
            <a:endParaRPr lang="en-US" altLang="ja-JP" dirty="0">
              <a:solidFill>
                <a:prstClr val="black"/>
              </a:solidFill>
            </a:endParaRPr>
          </a:p>
        </p:txBody>
      </p:sp>
      <p:sp>
        <p:nvSpPr>
          <p:cNvPr id="10" name="テキスト ボックス 9"/>
          <p:cNvSpPr txBox="1"/>
          <p:nvPr/>
        </p:nvSpPr>
        <p:spPr>
          <a:xfrm>
            <a:off x="54198" y="1556793"/>
            <a:ext cx="4826917"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16" y="4135720"/>
            <a:ext cx="482691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第</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号被保険者における要介護認定率の推移</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5" name="角丸四角形 14"/>
          <p:cNvSpPr/>
          <p:nvPr/>
        </p:nvSpPr>
        <p:spPr bwMode="auto">
          <a:xfrm>
            <a:off x="4950711" y="1556792"/>
            <a:ext cx="4895585" cy="2931889"/>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200" b="1" dirty="0" smtClean="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16</a:t>
            </a:r>
            <a:r>
              <a:rPr lang="ja-JP" altLang="en-US" sz="1100" b="1" dirty="0" smtClean="0">
                <a:solidFill>
                  <a:prstClr val="black"/>
                </a:solidFill>
                <a:latin typeface="HGｺﾞｼｯｸM"/>
                <a:ea typeface="HGｺﾞｼｯｸM"/>
              </a:rPr>
              <a:t>年度に地域ケア会議で</a:t>
            </a:r>
            <a:r>
              <a:rPr lang="ja-JP" altLang="en-US" sz="1100" b="1" dirty="0">
                <a:solidFill>
                  <a:prstClr val="black"/>
                </a:solidFill>
                <a:latin typeface="HGｺﾞｼｯｸM"/>
                <a:ea typeface="HGｺﾞｼｯｸM"/>
              </a:rPr>
              <a:t>町</a:t>
            </a:r>
            <a:r>
              <a:rPr lang="ja-JP" altLang="en-US" sz="1100" b="1" dirty="0" smtClean="0">
                <a:solidFill>
                  <a:prstClr val="black"/>
                </a:solidFill>
                <a:latin typeface="HGｺﾞｼｯｸM"/>
                <a:ea typeface="HGｺﾞｼｯｸM"/>
              </a:rPr>
              <a:t>ぐるみの介護予防の必要性を提言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17</a:t>
            </a:r>
            <a:r>
              <a:rPr lang="ja-JP" altLang="en-US" sz="1100" b="1" dirty="0" smtClean="0">
                <a:solidFill>
                  <a:prstClr val="black"/>
                </a:solidFill>
                <a:latin typeface="HGｺﾞｼｯｸM"/>
                <a:ea typeface="HGｺﾞｼｯｸM"/>
              </a:rPr>
              <a:t>年度に虚弱者も参加できる「大東元気で</a:t>
            </a:r>
            <a:r>
              <a:rPr lang="ja-JP" altLang="en-US" sz="1100" b="1" dirty="0" err="1" smtClean="0">
                <a:solidFill>
                  <a:prstClr val="black"/>
                </a:solidFill>
                <a:latin typeface="HGｺﾞｼｯｸM"/>
                <a:ea typeface="HGｺﾞｼｯｸM"/>
              </a:rPr>
              <a:t>まっせ</a:t>
            </a:r>
            <a:r>
              <a:rPr lang="ja-JP" altLang="en-US" sz="1100" b="1" dirty="0" smtClean="0">
                <a:solidFill>
                  <a:prstClr val="black"/>
                </a:solidFill>
                <a:latin typeface="HGｺﾞｼｯｸM"/>
                <a:ea typeface="HGｺﾞｼｯｸM"/>
              </a:rPr>
              <a:t>体操」を</a:t>
            </a:r>
            <a:r>
              <a:rPr lang="ja-JP" altLang="en-US" sz="1100" b="1" dirty="0">
                <a:solidFill>
                  <a:prstClr val="black"/>
                </a:solidFill>
                <a:latin typeface="HGｺﾞｼｯｸM"/>
                <a:ea typeface="HGｺﾞｼｯｸM"/>
              </a:rPr>
              <a:t>開発</a:t>
            </a:r>
            <a:r>
              <a:rPr lang="ja-JP" altLang="en-US" sz="1100" b="1" dirty="0" smtClean="0">
                <a:solidFill>
                  <a:prstClr val="black"/>
                </a:solidFill>
                <a:latin typeface="HGｺﾞｼｯｸM"/>
                <a:ea typeface="HGｺﾞｼｯｸM"/>
              </a:rPr>
              <a:t>し、一次・二次予防対象者の枠組みにとらわれず、自治会、町内会単位で住民主体での活動の場の普及に取り組む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○老人会のイベント等で介護予防</a:t>
            </a:r>
            <a:r>
              <a:rPr lang="ja-JP" altLang="en-US" sz="1100" b="1" dirty="0" smtClean="0">
                <a:solidFill>
                  <a:prstClr val="black"/>
                </a:solidFill>
                <a:latin typeface="HGｺﾞｼｯｸM"/>
                <a:ea typeface="HGｺﾞｼｯｸM"/>
              </a:rPr>
              <a:t>について</a:t>
            </a:r>
            <a:r>
              <a:rPr lang="ja-JP" altLang="en-US" sz="1100" b="1" dirty="0">
                <a:solidFill>
                  <a:prstClr val="black"/>
                </a:solidFill>
                <a:latin typeface="HGｺﾞｼｯｸM"/>
                <a:ea typeface="HGｺﾞｼｯｸM"/>
              </a:rPr>
              <a:t>普及啓発</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○住民主体の活動の場の育成</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及び世話役を養成</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○体操教室後に民生委員、</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校区</a:t>
            </a:r>
            <a:r>
              <a:rPr lang="ja-JP" altLang="en-US" sz="1100" b="1" dirty="0">
                <a:solidFill>
                  <a:prstClr val="black"/>
                </a:solidFill>
                <a:latin typeface="HGｺﾞｼｯｸM"/>
                <a:ea typeface="HGｺﾞｼｯｸM"/>
              </a:rPr>
              <a:t>福祉</a:t>
            </a:r>
            <a:r>
              <a:rPr lang="ja-JP" altLang="en-US" sz="1100" b="1" dirty="0" smtClean="0">
                <a:solidFill>
                  <a:prstClr val="black"/>
                </a:solidFill>
                <a:latin typeface="HGｺﾞｼｯｸM"/>
                <a:ea typeface="HGｺﾞｼｯｸM"/>
              </a:rPr>
              <a:t>委員、世話役が集合。</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地域の虚弱高齢者情報を共有</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し</a:t>
            </a:r>
            <a:r>
              <a:rPr lang="ja-JP" altLang="en-US" sz="1100" b="1" dirty="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具体的な対策を検討する</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400" dirty="0" smtClean="0">
              <a:solidFill>
                <a:prstClr val="white"/>
              </a:solidFill>
              <a:latin typeface="ＭＳ Ｐゴシック" pitchFamily="50" charset="-128"/>
            </a:endParaRPr>
          </a:p>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4950619" y="4533041"/>
            <a:ext cx="4923116" cy="224618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a:defRPr/>
            </a:pPr>
            <a:r>
              <a:rPr lang="ja-JP" altLang="en-US" sz="1400" b="1" dirty="0" smtClean="0">
                <a:solidFill>
                  <a:prstClr val="black"/>
                </a:solidFill>
                <a:latin typeface="HGｺﾞｼｯｸM"/>
                <a:ea typeface="HGｺﾞｼｯｸM"/>
              </a:rPr>
              <a:t>専門職の関与の仕方</a:t>
            </a:r>
            <a:endParaRPr lang="en-US" altLang="ja-JP" sz="8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○介護予防の啓発は保健師とリハ職のペアで行う</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体</a:t>
            </a:r>
            <a:r>
              <a:rPr lang="ja-JP" altLang="en-US" sz="1100" b="1" dirty="0" smtClean="0">
                <a:solidFill>
                  <a:prstClr val="black"/>
                </a:solidFill>
                <a:latin typeface="HGｺﾞｼｯｸM"/>
                <a:ea typeface="HGｺﾞｼｯｸM"/>
              </a:rPr>
              <a:t>操教室の立ち上げの際には体操指導と体操ビデオの提供及び世話役の</a:t>
            </a:r>
            <a:r>
              <a:rPr lang="ja-JP" altLang="en-US" sz="1100" b="1" dirty="0">
                <a:solidFill>
                  <a:prstClr val="black"/>
                </a:solidFill>
                <a:latin typeface="HGｺﾞｼｯｸM"/>
                <a:ea typeface="HGｺﾞｼｯｸM"/>
              </a:rPr>
              <a:t>育成を保健師、理学療法士、作業療法士、管理</a:t>
            </a:r>
            <a:r>
              <a:rPr lang="ja-JP" altLang="en-US" sz="1100" b="1" dirty="0" smtClean="0">
                <a:solidFill>
                  <a:prstClr val="black"/>
                </a:solidFill>
                <a:latin typeface="HGｺﾞｼｯｸM"/>
                <a:ea typeface="HGｺﾞｼｯｸM"/>
              </a:rPr>
              <a:t>栄養士が行った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○身体障害や関節痛により体操を同じようにできない方に対しては、市のリハ職が訪問し、痛みがでない運動法を指導した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○認知症や高次脳機能障害、精神障害などで</a:t>
            </a:r>
            <a:r>
              <a:rPr lang="ja-JP" altLang="en-US" sz="1100" b="1" dirty="0">
                <a:solidFill>
                  <a:prstClr val="black"/>
                </a:solidFill>
                <a:latin typeface="HGｺﾞｼｯｸM"/>
                <a:ea typeface="HGｺﾞｼｯｸM"/>
              </a:rPr>
              <a:t>集団</a:t>
            </a:r>
            <a:r>
              <a:rPr lang="ja-JP" altLang="en-US" sz="1100" b="1" dirty="0" smtClean="0">
                <a:solidFill>
                  <a:prstClr val="black"/>
                </a:solidFill>
                <a:latin typeface="HGｺﾞｼｯｸM"/>
                <a:ea typeface="HGｺﾞｼｯｸM"/>
              </a:rPr>
              <a:t>活動に不具合が生じた時には地域包括支援センター職員が出向いて、認知症の方への対応方法等を世話役に指導した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○世話役から</a:t>
            </a:r>
            <a:r>
              <a:rPr lang="ja-JP" altLang="en-US" sz="1100" b="1" dirty="0">
                <a:solidFill>
                  <a:prstClr val="black"/>
                </a:solidFill>
                <a:latin typeface="HGｺﾞｼｯｸM"/>
                <a:ea typeface="HGｺﾞｼｯｸM"/>
              </a:rPr>
              <a:t>活動の脱落者に</a:t>
            </a:r>
            <a:r>
              <a:rPr lang="ja-JP" altLang="en-US" sz="1100" b="1" dirty="0" smtClean="0">
                <a:solidFill>
                  <a:prstClr val="black"/>
                </a:solidFill>
                <a:latin typeface="HGｺﾞｼｯｸM"/>
                <a:ea typeface="HGｺﾞｼｯｸM"/>
              </a:rPr>
              <a:t>ついて地域</a:t>
            </a:r>
            <a:r>
              <a:rPr lang="ja-JP" altLang="en-US" sz="1100" b="1" dirty="0">
                <a:solidFill>
                  <a:prstClr val="black"/>
                </a:solidFill>
                <a:latin typeface="HGｺﾞｼｯｸM"/>
                <a:ea typeface="HGｺﾞｼｯｸM"/>
              </a:rPr>
              <a:t>包括支援センター職員に</a:t>
            </a:r>
            <a:r>
              <a:rPr lang="ja-JP" altLang="en-US" sz="1100" b="1" dirty="0" smtClean="0">
                <a:solidFill>
                  <a:prstClr val="black"/>
                </a:solidFill>
                <a:latin typeface="HGｺﾞｼｯｸM"/>
                <a:ea typeface="HGｺﾞｼｯｸM"/>
              </a:rPr>
              <a:t>連絡が入った場合には、職員はその原因を明確にした上で個別に対応する（例：認知症の方への対応、不仲の場合には教室の変更）</a:t>
            </a:r>
            <a:endParaRPr lang="ja-JP" altLang="en-US" sz="1100" dirty="0">
              <a:solidFill>
                <a:prstClr val="black">
                  <a:lumMod val="65000"/>
                  <a:lumOff val="35000"/>
                </a:prstClr>
              </a:solidFill>
              <a:latin typeface="ＭＳ Ｐゴシック"/>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785" y="2729645"/>
            <a:ext cx="2535425" cy="10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1898726302"/>
              </p:ext>
            </p:extLst>
          </p:nvPr>
        </p:nvGraphicFramePr>
        <p:xfrm>
          <a:off x="5046880" y="3764318"/>
          <a:ext cx="4711678" cy="528778"/>
        </p:xfrm>
        <a:graphic>
          <a:graphicData uri="http://schemas.openxmlformats.org/drawingml/2006/table">
            <a:tbl>
              <a:tblPr firstRow="1" bandRow="1">
                <a:tableStyleId>{BDBED569-4797-4DF1-A0F4-6AAB3CD982D8}</a:tableStyleId>
              </a:tblPr>
              <a:tblGrid>
                <a:gridCol w="3994194"/>
                <a:gridCol w="717484"/>
              </a:tblGrid>
              <a:tr h="26438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a:tc>
                <a:tc>
                  <a:txBody>
                    <a:bodyPr/>
                    <a:lstStyle/>
                    <a:p>
                      <a:pPr algn="ctr"/>
                      <a:r>
                        <a:rPr kumimoji="1" lang="ja-JP" altLang="en-US" sz="1000" b="1" dirty="0" smtClean="0">
                          <a:latin typeface="+mn-ea"/>
                          <a:ea typeface="+mn-ea"/>
                        </a:rPr>
                        <a:t>９．３　％</a:t>
                      </a:r>
                      <a:endParaRPr kumimoji="1" lang="ja-JP" altLang="en-US" sz="1000" b="1" dirty="0">
                        <a:latin typeface="+mn-ea"/>
                        <a:ea typeface="+mn-ea"/>
                      </a:endParaRPr>
                    </a:p>
                  </a:txBody>
                  <a:tcPr/>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a:tc>
                <a:tc>
                  <a:txBody>
                    <a:bodyPr/>
                    <a:lstStyle/>
                    <a:p>
                      <a:pPr algn="ctr"/>
                      <a:r>
                        <a:rPr kumimoji="1" lang="ja-JP" altLang="en-US" sz="1000" b="1" dirty="0" smtClean="0">
                          <a:latin typeface="+mn-ea"/>
                          <a:ea typeface="+mn-ea"/>
                        </a:rPr>
                        <a:t>２．７　％</a:t>
                      </a:r>
                      <a:endParaRPr kumimoji="1" lang="en-US" altLang="ja-JP" sz="1000" b="1" dirty="0" smtClean="0">
                        <a:latin typeface="+mn-ea"/>
                        <a:ea typeface="+mn-ea"/>
                      </a:endParaRPr>
                    </a:p>
                  </a:txBody>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905911917"/>
              </p:ext>
            </p:extLst>
          </p:nvPr>
        </p:nvGraphicFramePr>
        <p:xfrm>
          <a:off x="143721" y="2060849"/>
          <a:ext cx="3118499" cy="1800002"/>
        </p:xfrm>
        <a:graphic>
          <a:graphicData uri="http://schemas.openxmlformats.org/drawingml/2006/table">
            <a:tbl>
              <a:tblPr>
                <a:tableStyleId>{5C22544A-7EE6-4342-B048-85BDC9FD1C3A}</a:tableStyleId>
              </a:tblPr>
              <a:tblGrid>
                <a:gridCol w="1142340"/>
                <a:gridCol w="727700"/>
                <a:gridCol w="850354"/>
                <a:gridCol w="398105"/>
              </a:tblGrid>
              <a:tr h="265026">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123,573</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26,697</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21.6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10,516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8.5</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4,980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8124" y="1827016"/>
            <a:ext cx="3515398"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2" name="グラフ 21"/>
          <p:cNvGraphicFramePr>
            <a:graphicFrameLocks noGrp="1"/>
          </p:cNvGraphicFramePr>
          <p:nvPr>
            <p:extLst>
              <p:ext uri="{D42A27DB-BD31-4B8C-83A1-F6EECF244321}">
                <p14:modId xmlns:p14="http://schemas.microsoft.com/office/powerpoint/2010/main" val="3750314211"/>
              </p:ext>
            </p:extLst>
          </p:nvPr>
        </p:nvGraphicFramePr>
        <p:xfrm>
          <a:off x="89399" y="4291896"/>
          <a:ext cx="467775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6367" y="1943932"/>
            <a:ext cx="1452364" cy="201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吹き出し 23"/>
          <p:cNvSpPr/>
          <p:nvPr/>
        </p:nvSpPr>
        <p:spPr>
          <a:xfrm>
            <a:off x="3825239" y="3022792"/>
            <a:ext cx="671334" cy="306467"/>
          </a:xfrm>
          <a:prstGeom prst="wedgeRoundRectCallout">
            <a:avLst>
              <a:gd name="adj1" fmla="val 36744"/>
              <a:gd name="adj2" fmla="val -10330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大東市</a:t>
            </a:r>
          </a:p>
        </p:txBody>
      </p:sp>
      <p:sp>
        <p:nvSpPr>
          <p:cNvPr id="25" name="テキスト ボックス 24"/>
          <p:cNvSpPr txBox="1"/>
          <p:nvPr/>
        </p:nvSpPr>
        <p:spPr>
          <a:xfrm>
            <a:off x="4548059" y="2905825"/>
            <a:ext cx="323165" cy="737149"/>
          </a:xfrm>
          <a:prstGeom prst="rect">
            <a:avLst/>
          </a:prstGeom>
          <a:noFill/>
        </p:spPr>
        <p:txBody>
          <a:bodyPr vert="eaVert" wrap="square" rtlCol="0" anchor="b">
            <a:spAutoFit/>
          </a:bodyPr>
          <a:lstStyle/>
          <a:p>
            <a:r>
              <a:rPr lang="ja-JP" altLang="en-US" sz="900" dirty="0">
                <a:solidFill>
                  <a:prstClr val="black"/>
                </a:solidFill>
              </a:rPr>
              <a:t>奈良県</a:t>
            </a:r>
            <a:endParaRPr lang="ja-JP" altLang="en-US" sz="800" dirty="0">
              <a:solidFill>
                <a:prstClr val="black"/>
              </a:solidFill>
            </a:endParaRPr>
          </a:p>
        </p:txBody>
      </p:sp>
      <p:sp>
        <p:nvSpPr>
          <p:cNvPr id="26" name="テキスト ボックス 25"/>
          <p:cNvSpPr txBox="1"/>
          <p:nvPr/>
        </p:nvSpPr>
        <p:spPr>
          <a:xfrm>
            <a:off x="3335268" y="2420888"/>
            <a:ext cx="1203115" cy="230832"/>
          </a:xfrm>
          <a:prstGeom prst="rect">
            <a:avLst/>
          </a:prstGeom>
          <a:noFill/>
        </p:spPr>
        <p:txBody>
          <a:bodyPr wrap="square" rtlCol="0">
            <a:spAutoFit/>
          </a:bodyPr>
          <a:lstStyle/>
          <a:p>
            <a:r>
              <a:rPr lang="ja-JP" altLang="en-US" sz="900" dirty="0">
                <a:solidFill>
                  <a:prstClr val="black"/>
                </a:solidFill>
              </a:rPr>
              <a:t>兵庫県</a:t>
            </a:r>
            <a:endParaRPr lang="ja-JP" altLang="en-US" sz="800" dirty="0">
              <a:solidFill>
                <a:prstClr val="black"/>
              </a:solidFill>
            </a:endParaRPr>
          </a:p>
        </p:txBody>
      </p:sp>
      <p:sp>
        <p:nvSpPr>
          <p:cNvPr id="27" name="テキスト ボックス 26"/>
          <p:cNvSpPr txBox="1"/>
          <p:nvPr/>
        </p:nvSpPr>
        <p:spPr>
          <a:xfrm>
            <a:off x="4137085" y="2526053"/>
            <a:ext cx="1203115" cy="230832"/>
          </a:xfrm>
          <a:prstGeom prst="rect">
            <a:avLst/>
          </a:prstGeom>
          <a:noFill/>
        </p:spPr>
        <p:txBody>
          <a:bodyPr wrap="square" rtlCol="0">
            <a:spAutoFit/>
          </a:bodyPr>
          <a:lstStyle/>
          <a:p>
            <a:r>
              <a:rPr lang="ja-JP" altLang="en-US" sz="900" b="1" dirty="0">
                <a:solidFill>
                  <a:prstClr val="black"/>
                </a:solidFill>
              </a:rPr>
              <a:t>大阪府</a:t>
            </a:r>
            <a:endParaRPr lang="ja-JP" altLang="en-US" sz="800" b="1" dirty="0">
              <a:solidFill>
                <a:prstClr val="black"/>
              </a:solidFill>
            </a:endParaRPr>
          </a:p>
        </p:txBody>
      </p:sp>
      <p:sp>
        <p:nvSpPr>
          <p:cNvPr id="19" name="テキスト ボックス 27"/>
          <p:cNvSpPr txBox="1">
            <a:spLocks noChangeArrowheads="1"/>
          </p:cNvSpPr>
          <p:nvPr/>
        </p:nvSpPr>
        <p:spPr bwMode="auto">
          <a:xfrm>
            <a:off x="5184427" y="4262955"/>
            <a:ext cx="28745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000" dirty="0">
                <a:solidFill>
                  <a:srgbClr val="000000"/>
                </a:solidFill>
              </a:rPr>
              <a:t>※</a:t>
            </a:r>
            <a:r>
              <a:rPr lang="ja-JP" altLang="en-US" sz="1000" dirty="0" smtClean="0">
                <a:solidFill>
                  <a:srgbClr val="000000"/>
                </a:solidFill>
              </a:rPr>
              <a:t>要支援</a:t>
            </a:r>
            <a:r>
              <a:rPr lang="en-US" altLang="ja-JP" sz="1000" dirty="0">
                <a:solidFill>
                  <a:srgbClr val="000000"/>
                </a:solidFill>
              </a:rPr>
              <a:t>1</a:t>
            </a:r>
            <a:r>
              <a:rPr lang="ja-JP" altLang="en-US" sz="1000" dirty="0" smtClean="0">
                <a:solidFill>
                  <a:srgbClr val="000000"/>
                </a:solidFill>
              </a:rPr>
              <a:t>～要介護</a:t>
            </a:r>
            <a:r>
              <a:rPr lang="en-US" altLang="ja-JP" sz="1000" dirty="0">
                <a:solidFill>
                  <a:srgbClr val="000000"/>
                </a:solidFill>
              </a:rPr>
              <a:t>5</a:t>
            </a:r>
            <a:r>
              <a:rPr lang="ja-JP" altLang="en-US" sz="1000" dirty="0" smtClean="0">
                <a:solidFill>
                  <a:srgbClr val="000000"/>
                </a:solidFill>
              </a:rPr>
              <a:t>の高齢者</a:t>
            </a:r>
            <a:r>
              <a:rPr lang="en-US" altLang="ja-JP" sz="1000" smtClean="0">
                <a:solidFill>
                  <a:srgbClr val="000000"/>
                </a:solidFill>
              </a:rPr>
              <a:t>163</a:t>
            </a:r>
            <a:r>
              <a:rPr lang="ja-JP" altLang="en-US" sz="1000" smtClean="0">
                <a:solidFill>
                  <a:srgbClr val="000000"/>
                </a:solidFill>
              </a:rPr>
              <a:t>人</a:t>
            </a:r>
            <a:r>
              <a:rPr lang="ja-JP" altLang="en-US" sz="1000" dirty="0">
                <a:solidFill>
                  <a:srgbClr val="000000"/>
                </a:solidFill>
              </a:rPr>
              <a:t>が含まれる。</a:t>
            </a:r>
          </a:p>
        </p:txBody>
      </p:sp>
      <p:sp>
        <p:nvSpPr>
          <p:cNvPr id="3" name="テキスト ボックス 2"/>
          <p:cNvSpPr txBox="1"/>
          <p:nvPr/>
        </p:nvSpPr>
        <p:spPr>
          <a:xfrm>
            <a:off x="-71980" y="-5898"/>
            <a:ext cx="2214315" cy="338554"/>
          </a:xfrm>
          <a:prstGeom prst="rect">
            <a:avLst/>
          </a:prstGeom>
          <a:noFill/>
        </p:spPr>
        <p:txBody>
          <a:bodyPr wrap="square" rtlCol="0">
            <a:spAutoFit/>
          </a:bodyPr>
          <a:lstStyle/>
          <a:p>
            <a:r>
              <a:rPr lang="en-US" altLang="ja-JP" sz="1600" dirty="0" smtClean="0">
                <a:solidFill>
                  <a:prstClr val="black"/>
                </a:solidFill>
                <a:latin typeface="HG丸ｺﾞｼｯｸM-PRO" pitchFamily="50" charset="-128"/>
                <a:ea typeface="HG丸ｺﾞｼｯｸM-PRO" pitchFamily="50" charset="-128"/>
              </a:rPr>
              <a:t>【</a:t>
            </a:r>
            <a:r>
              <a:rPr lang="ja-JP" altLang="en-US" sz="1600" dirty="0" smtClean="0">
                <a:solidFill>
                  <a:prstClr val="black"/>
                </a:solidFill>
                <a:latin typeface="HG丸ｺﾞｼｯｸM-PRO" pitchFamily="50" charset="-128"/>
                <a:ea typeface="HG丸ｺﾞｼｯｸM-PRO" pitchFamily="50" charset="-128"/>
              </a:rPr>
              <a:t>介護予防の取組</a:t>
            </a:r>
            <a:r>
              <a:rPr lang="en-US" altLang="ja-JP" sz="1600" dirty="0" smtClean="0">
                <a:solidFill>
                  <a:prstClr val="black"/>
                </a:solidFill>
                <a:latin typeface="HG丸ｺﾞｼｯｸM-PRO" pitchFamily="50" charset="-128"/>
                <a:ea typeface="HG丸ｺﾞｼｯｸM-PRO" pitchFamily="50" charset="-128"/>
              </a:rPr>
              <a:t>】</a:t>
            </a:r>
            <a:endParaRPr lang="ja-JP" altLang="en-US" sz="1600" dirty="0">
              <a:solidFill>
                <a:prstClr val="black"/>
              </a:solidFill>
              <a:latin typeface="HG丸ｺﾞｼｯｸM-PRO" pitchFamily="50" charset="-128"/>
              <a:ea typeface="HG丸ｺﾞｼｯｸM-PRO" pitchFamily="50" charset="-128"/>
            </a:endParaRPr>
          </a:p>
        </p:txBody>
      </p:sp>
      <p:sp>
        <p:nvSpPr>
          <p:cNvPr id="23" name="正方形/長方形 22"/>
          <p:cNvSpPr/>
          <p:nvPr/>
        </p:nvSpPr>
        <p:spPr>
          <a:xfrm rot="5400000">
            <a:off x="-233956" y="6597352"/>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381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0942950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F431C2-DB61-47F9-85A2-825C1128642D}">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www.w3.org/XML/1998/namespace"/>
    <ds:schemaRef ds:uri="3b0cccfe-2904-4e8a-91e3-91f37c87f738"/>
    <ds:schemaRef ds:uri="8B97BE19-CDDD-400E-817A-CFDD13F7EC12"/>
    <ds:schemaRef ds:uri="http://schemas.microsoft.com/office/2006/metadata/properties"/>
  </ds:schemaRefs>
</ds:datastoreItem>
</file>

<file path=customXml/itemProps2.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3.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15232</TotalTime>
  <Words>9493</Words>
  <Application>Microsoft Office PowerPoint</Application>
  <PresentationFormat>ユーザー設定</PresentationFormat>
  <Paragraphs>1766</Paragraphs>
  <Slides>43</Slides>
  <Notes>26</Notes>
  <HiddenSlides>0</HiddenSlides>
  <MMClips>0</MMClips>
  <ScaleCrop>false</ScaleCrop>
  <HeadingPairs>
    <vt:vector size="4" baseType="variant">
      <vt:variant>
        <vt:lpstr>テーマ</vt:lpstr>
      </vt:variant>
      <vt:variant>
        <vt:i4>4</vt:i4>
      </vt:variant>
      <vt:variant>
        <vt:lpstr>スライド タイトル</vt:lpstr>
      </vt:variant>
      <vt:variant>
        <vt:i4>43</vt:i4>
      </vt:variant>
    </vt:vector>
  </HeadingPairs>
  <TitlesOfParts>
    <vt:vector size="47" baseType="lpstr">
      <vt:lpstr>4_blank</vt:lpstr>
      <vt:lpstr>2_blank</vt:lpstr>
      <vt:lpstr>blank</vt:lpstr>
      <vt:lpstr>3_blank</vt:lpstr>
      <vt:lpstr>　これからの介護予防</vt:lpstr>
      <vt:lpstr>PowerPoint プレゼンテーション</vt:lpstr>
      <vt:lpstr>PowerPoint プレゼンテーション</vt:lpstr>
      <vt:lpstr>PowerPoint プレゼンテーション</vt:lpstr>
      <vt:lpstr>新しい介護予防事業</vt:lpstr>
      <vt:lpstr>PowerPoint プレゼンテーション</vt:lpstr>
      <vt:lpstr>PowerPoint プレゼンテーション</vt:lpstr>
      <vt:lpstr>地域づくりによる介護予防の推進 ～地域の実情に応じた効果的・効率的な介護予防の取組事例～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リハビリテーション専門職等を活かした 介護予防の機能強化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参考情報</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鶴田真也</dc:creator>
  <cp:lastModifiedBy>厚生労働省ネットワークシステム</cp:lastModifiedBy>
  <cp:revision>1244</cp:revision>
  <cp:lastPrinted>2014-07-15T01:53:21Z</cp:lastPrinted>
  <dcterms:created xsi:type="dcterms:W3CDTF">2010-07-08T02:17:26Z</dcterms:created>
  <dcterms:modified xsi:type="dcterms:W3CDTF">2014-07-25T15:53:37Z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