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796" r:id="rId2"/>
    <p:sldId id="791" r:id="rId3"/>
    <p:sldId id="792" r:id="rId4"/>
    <p:sldId id="783" r:id="rId5"/>
    <p:sldId id="794" r:id="rId6"/>
    <p:sldId id="795" r:id="rId7"/>
    <p:sldId id="788" r:id="rId8"/>
    <p:sldId id="789" r:id="rId9"/>
    <p:sldId id="802" r:id="rId10"/>
    <p:sldId id="793" r:id="rId11"/>
    <p:sldId id="801" r:id="rId12"/>
    <p:sldId id="797" r:id="rId13"/>
    <p:sldId id="790" r:id="rId1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04" autoAdjust="0"/>
  </p:normalViewPr>
  <p:slideViewPr>
    <p:cSldViewPr>
      <p:cViewPr>
        <p:scale>
          <a:sx n="66" d="100"/>
          <a:sy n="66" d="100"/>
        </p:scale>
        <p:origin x="-1326" y="-16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55E1464-6E90-4FBF-8D53-3202F222FFCE}" type="datetimeFigureOut">
              <a:rPr kumimoji="1" lang="ja-JP" altLang="en-US" smtClean="0"/>
              <a:t>2014/7/25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02704735-DB43-4334-A3ED-5020559F3091}" type="slidenum">
              <a:rPr kumimoji="1" lang="ja-JP" altLang="en-US" smtClean="0"/>
              <a:t>‹#›</a:t>
            </a:fld>
            <a:endParaRPr kumimoji="1" lang="ja-JP" altLang="en-US"/>
          </a:p>
        </p:txBody>
      </p:sp>
    </p:spTree>
    <p:extLst>
      <p:ext uri="{BB962C8B-B14F-4D97-AF65-F5344CB8AC3E}">
        <p14:creationId xmlns:p14="http://schemas.microsoft.com/office/powerpoint/2010/main" val="2074772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51" y="0"/>
            <a:ext cx="2950263" cy="496888"/>
          </a:xfrm>
          <a:prstGeom prst="rect">
            <a:avLst/>
          </a:prstGeom>
        </p:spPr>
        <p:txBody>
          <a:bodyPr vert="horz" lIns="91440" tIns="45720" rIns="91440" bIns="45720" rtlCol="0"/>
          <a:lstStyle>
            <a:lvl1pPr algn="r">
              <a:defRPr sz="1200"/>
            </a:lvl1pPr>
          </a:lstStyle>
          <a:p>
            <a:fld id="{5E8D915B-A90A-4E20-8B59-69EAFE47DCFC}" type="datetimeFigureOut">
              <a:rPr kumimoji="1" lang="ja-JP" altLang="en-US" smtClean="0"/>
              <a:pPr/>
              <a:t>2014/7/25</a:t>
            </a:fld>
            <a:endParaRPr kumimoji="1" lang="ja-JP" altLang="en-US"/>
          </a:p>
        </p:txBody>
      </p:sp>
      <p:sp>
        <p:nvSpPr>
          <p:cNvPr id="4" name="スライド イメージ プレースホルダ 3"/>
          <p:cNvSpPr>
            <a:spLocks noGrp="1" noRot="1" noChangeAspect="1"/>
          </p:cNvSpPr>
          <p:nvPr>
            <p:ph type="sldImg" idx="2"/>
          </p:nvPr>
        </p:nvSpPr>
        <p:spPr>
          <a:xfrm>
            <a:off x="712788" y="746125"/>
            <a:ext cx="538321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200"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9440868"/>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51" y="9440868"/>
            <a:ext cx="2950263" cy="496887"/>
          </a:xfrm>
          <a:prstGeom prst="rect">
            <a:avLst/>
          </a:prstGeom>
        </p:spPr>
        <p:txBody>
          <a:bodyPr vert="horz" lIns="91440" tIns="45720" rIns="91440" bIns="45720" rtlCol="0" anchor="b"/>
          <a:lstStyle>
            <a:lvl1pPr algn="r">
              <a:defRPr sz="1200"/>
            </a:lvl1pPr>
          </a:lstStyle>
          <a:p>
            <a:fld id="{94B8DB7F-0BC7-4BD4-AEF6-CF048764F086}" type="slidenum">
              <a:rPr kumimoji="1" lang="ja-JP" altLang="en-US" smtClean="0"/>
              <a:pPr/>
              <a:t>‹#›</a:t>
            </a:fld>
            <a:endParaRPr kumimoji="1" lang="ja-JP" altLang="en-US"/>
          </a:p>
        </p:txBody>
      </p:sp>
    </p:spTree>
    <p:extLst>
      <p:ext uri="{BB962C8B-B14F-4D97-AF65-F5344CB8AC3E}">
        <p14:creationId xmlns:p14="http://schemas.microsoft.com/office/powerpoint/2010/main" val="37480522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B8DB7F-0BC7-4BD4-AEF6-CF048764F086}" type="slidenum">
              <a:rPr kumimoji="1" lang="ja-JP" altLang="en-US" smtClean="0"/>
              <a:pPr/>
              <a:t>9</a:t>
            </a:fld>
            <a:endParaRPr kumimoji="1" lang="ja-JP" altLang="en-US"/>
          </a:p>
        </p:txBody>
      </p:sp>
    </p:spTree>
    <p:extLst>
      <p:ext uri="{BB962C8B-B14F-4D97-AF65-F5344CB8AC3E}">
        <p14:creationId xmlns:p14="http://schemas.microsoft.com/office/powerpoint/2010/main" val="3601596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5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F2BA709-6443-4AC3-8C1A-4704D3C3F89F}" type="datetime1">
              <a:rPr kumimoji="1" lang="ja-JP" altLang="en-US" smtClean="0"/>
              <a:t>2014/7/25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9442412" y="6588695"/>
            <a:ext cx="463588" cy="261610"/>
          </a:xfrm>
        </p:spPr>
        <p:txBody>
          <a:bodyPr wrap="none">
            <a:spAutoFit/>
          </a:bodyPr>
          <a:lstStyle>
            <a:lvl1pPr>
              <a:defRPr sz="1100">
                <a:solidFill>
                  <a:schemeClr val="tx1"/>
                </a:solidFill>
                <a:latin typeface="Arial Black" pitchFamily="34" charset="0"/>
              </a:defRPr>
            </a:lvl1pPr>
          </a:lstStyle>
          <a:p>
            <a:fld id="{EEEB7C10-621D-4CCB-B993-54DCE03EBD51}" type="slidenum">
              <a:rPr lang="ja-JP" altLang="en-US" smtClean="0"/>
              <a:pPr/>
              <a: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22CBF3E-AB26-4215-8D88-5B428E1154AF}" type="datetime1">
              <a:rPr kumimoji="1" lang="ja-JP" altLang="en-US" smtClean="0"/>
              <a:t>2014/7/25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90111DB-7BCD-4F04-8162-D44A2146513D}" type="datetime1">
              <a:rPr kumimoji="1" lang="ja-JP" altLang="en-US" smtClean="0"/>
              <a:t>2014/7/25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DCD7356-04AB-4898-A07C-BE2287948B59}" type="datetime1">
              <a:rPr kumimoji="1" lang="ja-JP" altLang="en-US" smtClean="0"/>
              <a:t>2014/7/25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3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682C6D51-5B8E-4F71-B95D-4D73BC6822F6}" type="datetime1">
              <a:rPr kumimoji="1" lang="ja-JP" altLang="en-US" smtClean="0"/>
              <a:t>2014/7/25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FB47903-214D-422D-88CD-EC5CD1358B97}" type="datetime1">
              <a:rPr kumimoji="1" lang="ja-JP" altLang="en-US" smtClean="0"/>
              <a:t>2014/7/25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11F53512-4736-405B-9C0F-A8BCC02478F0}" type="datetime1">
              <a:rPr kumimoji="1" lang="ja-JP" altLang="en-US" smtClean="0"/>
              <a:t>2014/7/25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E7BA67E-97E4-4ABA-BBEF-515E6E04F11A}" type="datetime1">
              <a:rPr kumimoji="1" lang="ja-JP" altLang="en-US" smtClean="0"/>
              <a:t>2014/7/25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550D8E8-DB3B-460C-AC88-9296827986A1}" type="datetime1">
              <a:rPr kumimoji="1" lang="ja-JP" altLang="en-US" smtClean="0"/>
              <a:t>2014/7/25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80A8C11-EF45-49AE-A217-200D6EA411F2}" type="datetime1">
              <a:rPr kumimoji="1" lang="ja-JP" altLang="en-US" smtClean="0"/>
              <a:t>2014/7/25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A796C5F-C27F-4F12-834A-0CF2959914AB}" type="datetime1">
              <a:rPr kumimoji="1" lang="ja-JP" altLang="en-US" smtClean="0"/>
              <a:t>2014/7/25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EEB7C10-621D-4CCB-B993-54DCE03EBD51}"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8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74257-D2D5-48BB-8927-949971343247}" type="datetime1">
              <a:rPr kumimoji="1" lang="ja-JP" altLang="en-US" smtClean="0"/>
              <a:t>2014/7/25</a:t>
            </a:fld>
            <a:endParaRPr kumimoji="1" lang="ja-JP" altLang="en-US"/>
          </a:p>
        </p:txBody>
      </p:sp>
      <p:sp>
        <p:nvSpPr>
          <p:cNvPr id="5" name="フッター プレースホルダ 4"/>
          <p:cNvSpPr>
            <a:spLocks noGrp="1"/>
          </p:cNvSpPr>
          <p:nvPr>
            <p:ph type="ftr" sz="quarter" idx="3"/>
          </p:nvPr>
        </p:nvSpPr>
        <p:spPr>
          <a:xfrm>
            <a:off x="3384550" y="635638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8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B7C10-621D-4CCB-B993-54DCE03EBD51}"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smtClean="0"/>
              <a:t>２　サービス見込量、保険料推計に当たっての留意事項等について</a:t>
            </a:r>
            <a:endParaRPr kumimoji="1" lang="ja-JP" altLang="en-US" dirty="0"/>
          </a:p>
        </p:txBody>
      </p:sp>
      <p:sp>
        <p:nvSpPr>
          <p:cNvPr id="3" name="正方形/長方形 2"/>
          <p:cNvSpPr/>
          <p:nvPr/>
        </p:nvSpPr>
        <p:spPr>
          <a:xfrm rot="5400000">
            <a:off x="101429" y="6273316"/>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23</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20749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88504" y="577099"/>
            <a:ext cx="9145016" cy="6164269"/>
          </a:xfrm>
          <a:ln>
            <a:solidFill>
              <a:schemeClr val="tx1"/>
            </a:solidFill>
          </a:ln>
        </p:spPr>
        <p:txBody>
          <a:bodyPr>
            <a:noAutofit/>
          </a:bodyPr>
          <a:lstStyle/>
          <a:p>
            <a:pPr algn="l"/>
            <a:r>
              <a:rPr lang="ja-JP" altLang="ja-JP" sz="1600" b="1" dirty="0" smtClean="0"/>
              <a:t>１　</a:t>
            </a:r>
            <a:r>
              <a:rPr lang="ja-JP" altLang="en-US" sz="1600" b="1" dirty="0" smtClean="0"/>
              <a:t>ヒアリングについて</a:t>
            </a:r>
            <a:r>
              <a:rPr lang="ja-JP" altLang="ja-JP" sz="1400" dirty="0" smtClean="0"/>
              <a:t/>
            </a:r>
            <a:br>
              <a:rPr lang="ja-JP" altLang="ja-JP" sz="1400" dirty="0" smtClean="0"/>
            </a:br>
            <a:r>
              <a:rPr lang="ja-JP" altLang="en-US" sz="1400" dirty="0" smtClean="0"/>
              <a:t>　○　サービス見込量及び保険料に関する各都道府県とのヒアリングを１０月目途に実施予定。</a:t>
            </a:r>
            <a:r>
              <a:rPr lang="en-US" altLang="ja-JP" sz="1400" dirty="0" smtClean="0"/>
              <a:t/>
            </a:r>
            <a:br>
              <a:rPr lang="en-US" altLang="ja-JP" sz="1400" dirty="0" smtClean="0"/>
            </a:br>
            <a:r>
              <a:rPr lang="en-US" altLang="ja-JP" sz="800" dirty="0" smtClean="0"/>
              <a:t/>
            </a:r>
            <a:br>
              <a:rPr lang="en-US" altLang="ja-JP" sz="800" dirty="0" smtClean="0"/>
            </a:br>
            <a:r>
              <a:rPr lang="ja-JP" altLang="ja-JP" sz="1600" b="1" dirty="0"/>
              <a:t>２　</a:t>
            </a:r>
            <a:r>
              <a:rPr lang="ja-JP" altLang="en-US" sz="1600" b="1" dirty="0" smtClean="0"/>
              <a:t>ヒアリングに際しては、今回お示しした基本指針（案）を踏まえ、あらかじめ都道府県より保険者に対し、</a:t>
            </a:r>
            <a:r>
              <a:rPr lang="en-US" altLang="ja-JP" sz="1600" b="1" dirty="0" smtClean="0"/>
              <a:t/>
            </a:r>
            <a:br>
              <a:rPr lang="en-US" altLang="ja-JP" sz="1600" b="1" dirty="0" smtClean="0"/>
            </a:br>
            <a:r>
              <a:rPr lang="ja-JP" altLang="en-US" sz="1600" b="1" dirty="0"/>
              <a:t>　</a:t>
            </a:r>
            <a:r>
              <a:rPr lang="ja-JP" altLang="en-US" sz="1600" b="1" dirty="0" smtClean="0"/>
              <a:t>以下のような計画策定に関する留意事項について助言・ヒアリング等を行って頂きたい。</a:t>
            </a:r>
            <a:r>
              <a:rPr lang="en-US" altLang="ja-JP" sz="1600" b="1" dirty="0" smtClean="0"/>
              <a:t/>
            </a:r>
            <a:br>
              <a:rPr lang="en-US" altLang="ja-JP" sz="1600" b="1" dirty="0" smtClean="0"/>
            </a:br>
            <a:r>
              <a:rPr lang="ja-JP" altLang="en-US" sz="1600" b="1" dirty="0" smtClean="0"/>
              <a:t>（１）現状の把握と分析</a:t>
            </a:r>
            <a:r>
              <a:rPr lang="ja-JP" altLang="ja-JP" sz="1400" dirty="0"/>
              <a:t/>
            </a:r>
            <a:br>
              <a:rPr lang="ja-JP" altLang="ja-JP" sz="1400" dirty="0"/>
            </a:br>
            <a:r>
              <a:rPr lang="ja-JP" altLang="en-US" sz="1400" dirty="0" smtClean="0"/>
              <a:t>　○　現状の</a:t>
            </a:r>
            <a:r>
              <a:rPr lang="ja-JP" altLang="en-US" sz="1400" dirty="0"/>
              <a:t>把握</a:t>
            </a:r>
            <a:r>
              <a:rPr lang="en-US" altLang="ja-JP" sz="1400" dirty="0" smtClean="0"/>
              <a:t/>
            </a:r>
            <a:br>
              <a:rPr lang="en-US" altLang="ja-JP" sz="1400" dirty="0" smtClean="0"/>
            </a:br>
            <a:r>
              <a:rPr lang="ja-JP" altLang="en-US" sz="1400" dirty="0"/>
              <a:t>　</a:t>
            </a:r>
            <a:r>
              <a:rPr lang="ja-JP" altLang="en-US" sz="1400" dirty="0" smtClean="0"/>
              <a:t>　　・　高齢者人口については、今後の動向も含めて把握できているか</a:t>
            </a:r>
            <a:r>
              <a:rPr lang="ja-JP" altLang="en-US" sz="1400" dirty="0"/>
              <a:t>。</a:t>
            </a:r>
            <a:r>
              <a:rPr lang="en-US" altLang="ja-JP" sz="1400" dirty="0" smtClean="0"/>
              <a:t/>
            </a:r>
            <a:br>
              <a:rPr lang="en-US" altLang="ja-JP" sz="1400" dirty="0" smtClean="0"/>
            </a:br>
            <a:r>
              <a:rPr lang="ja-JP" altLang="en-US" sz="1400" dirty="0"/>
              <a:t>　</a:t>
            </a:r>
            <a:r>
              <a:rPr lang="ja-JP" altLang="en-US" sz="1400" dirty="0" smtClean="0"/>
              <a:t>　　・　日常生活圏域ニーズ調査等を活用し、世帯構成、居住環境や収入状況、認知症高齢者の状況や医療・介護ニー</a:t>
            </a:r>
            <a:r>
              <a:rPr lang="en-US" altLang="ja-JP" sz="1400" dirty="0" smtClean="0"/>
              <a:t/>
            </a:r>
            <a:br>
              <a:rPr lang="en-US" altLang="ja-JP" sz="1400" dirty="0" smtClean="0"/>
            </a:br>
            <a:r>
              <a:rPr lang="ja-JP" altLang="en-US" sz="1400" dirty="0"/>
              <a:t>　</a:t>
            </a:r>
            <a:r>
              <a:rPr lang="ja-JP" altLang="en-US" sz="1400" dirty="0" smtClean="0"/>
              <a:t>　　　ズの状況を把握しているか。</a:t>
            </a:r>
            <a:r>
              <a:rPr lang="en-US" altLang="ja-JP" sz="1400" dirty="0" smtClean="0"/>
              <a:t/>
            </a:r>
            <a:br>
              <a:rPr lang="en-US" altLang="ja-JP" sz="1400" dirty="0" smtClean="0"/>
            </a:br>
            <a:r>
              <a:rPr lang="ja-JP" altLang="en-US" sz="1400" dirty="0"/>
              <a:t>　</a:t>
            </a:r>
            <a:r>
              <a:rPr lang="ja-JP" altLang="en-US" sz="1400" dirty="0" smtClean="0"/>
              <a:t>　   ・　地域の介護基盤（施設・居住系サービス、在宅サービス）や医療機関の現状、地域ケア会議等の活用により不足　</a:t>
            </a:r>
            <a:r>
              <a:rPr lang="en-US" altLang="ja-JP" sz="1400" dirty="0" smtClean="0"/>
              <a:t/>
            </a:r>
            <a:br>
              <a:rPr lang="en-US" altLang="ja-JP" sz="1400" dirty="0" smtClean="0"/>
            </a:br>
            <a:r>
              <a:rPr lang="ja-JP" altLang="en-US" sz="1400" dirty="0"/>
              <a:t>　</a:t>
            </a:r>
            <a:r>
              <a:rPr lang="ja-JP" altLang="en-US" sz="1400" dirty="0" smtClean="0"/>
              <a:t>　　　するサービスや活用できる社会資源を把握しているか。</a:t>
            </a:r>
            <a:r>
              <a:rPr lang="en-US" altLang="ja-JP" sz="1400" dirty="0" smtClean="0"/>
              <a:t/>
            </a:r>
            <a:br>
              <a:rPr lang="en-US" altLang="ja-JP" sz="1400" dirty="0" smtClean="0"/>
            </a:br>
            <a:r>
              <a:rPr lang="ja-JP" altLang="en-US" sz="1400" dirty="0"/>
              <a:t>　</a:t>
            </a:r>
            <a:r>
              <a:rPr lang="ja-JP" altLang="en-US" sz="1400" dirty="0" smtClean="0"/>
              <a:t>○</a:t>
            </a:r>
            <a:r>
              <a:rPr lang="ja-JP" altLang="en-US" sz="1400" dirty="0"/>
              <a:t>　</a:t>
            </a:r>
            <a:r>
              <a:rPr lang="ja-JP" altLang="en-US" sz="1400" dirty="0" smtClean="0"/>
              <a:t>保険給付の実績把握と分析</a:t>
            </a:r>
            <a:r>
              <a:rPr lang="en-US" altLang="ja-JP" sz="1400" dirty="0" smtClean="0"/>
              <a:t/>
            </a:r>
            <a:br>
              <a:rPr lang="en-US" altLang="ja-JP" sz="1400" dirty="0" smtClean="0"/>
            </a:br>
            <a:r>
              <a:rPr lang="ja-JP" altLang="en-US" sz="1400" dirty="0"/>
              <a:t>　</a:t>
            </a:r>
            <a:r>
              <a:rPr lang="ja-JP" altLang="en-US" sz="1400" dirty="0" smtClean="0"/>
              <a:t>　 </a:t>
            </a:r>
            <a:r>
              <a:rPr lang="ja-JP" altLang="en-US" sz="1400" dirty="0"/>
              <a:t> </a:t>
            </a:r>
            <a:r>
              <a:rPr lang="ja-JP" altLang="en-US" sz="1400" dirty="0" smtClean="0"/>
              <a:t>・　介護政策評価支援システムまたは地域包括ケア「見える化」システムを活用して、要介護認定率、施設・在宅サー</a:t>
            </a:r>
            <a:r>
              <a:rPr lang="en-US" altLang="ja-JP" sz="1400" dirty="0" smtClean="0"/>
              <a:t/>
            </a:r>
            <a:br>
              <a:rPr lang="en-US" altLang="ja-JP" sz="1400" dirty="0" smtClean="0"/>
            </a:br>
            <a:r>
              <a:rPr lang="ja-JP" altLang="en-US" sz="1400" dirty="0"/>
              <a:t>　</a:t>
            </a:r>
            <a:r>
              <a:rPr lang="ja-JP" altLang="en-US" sz="1400" dirty="0" smtClean="0"/>
              <a:t>　　　ビスの給付指数のバランス、サービス系列別第１号被保険者１人当たり給付指数、サービス種類</a:t>
            </a:r>
            <a:r>
              <a:rPr lang="ja-JP" altLang="en-US" sz="1400" dirty="0"/>
              <a:t>別の第１号被</a:t>
            </a:r>
            <a:r>
              <a:rPr lang="ja-JP" altLang="en-US" sz="1400" dirty="0" smtClean="0"/>
              <a:t>保</a:t>
            </a:r>
            <a:r>
              <a:rPr lang="en-US" altLang="ja-JP" sz="1400" dirty="0" smtClean="0"/>
              <a:t/>
            </a:r>
            <a:br>
              <a:rPr lang="en-US" altLang="ja-JP" sz="1400" dirty="0" smtClean="0"/>
            </a:br>
            <a:r>
              <a:rPr lang="ja-JP" altLang="en-US" sz="1400" dirty="0"/>
              <a:t>　</a:t>
            </a:r>
            <a:r>
              <a:rPr lang="ja-JP" altLang="en-US" sz="1400" dirty="0" smtClean="0"/>
              <a:t>　　　険者</a:t>
            </a:r>
            <a:r>
              <a:rPr lang="ja-JP" altLang="en-US" sz="1400" dirty="0"/>
              <a:t>１人</a:t>
            </a:r>
            <a:r>
              <a:rPr lang="ja-JP" altLang="en-US" sz="1400" dirty="0" smtClean="0"/>
              <a:t>当たり給付月額、第１号被保険者１人当たりの保険給付月額などについて、現状</a:t>
            </a:r>
            <a:r>
              <a:rPr lang="ja-JP" altLang="en-US" sz="1400" dirty="0"/>
              <a:t>分析、推移分析、全国</a:t>
            </a:r>
            <a:r>
              <a:rPr lang="ja-JP" altLang="en-US" sz="1400" dirty="0" smtClean="0"/>
              <a:t>・</a:t>
            </a:r>
            <a:r>
              <a:rPr lang="en-US" altLang="ja-JP" sz="1400" dirty="0" smtClean="0"/>
              <a:t/>
            </a:r>
            <a:br>
              <a:rPr lang="en-US" altLang="ja-JP" sz="1400" dirty="0" smtClean="0"/>
            </a:br>
            <a:r>
              <a:rPr lang="ja-JP" altLang="en-US" sz="1400" dirty="0"/>
              <a:t>　</a:t>
            </a:r>
            <a:r>
              <a:rPr lang="ja-JP" altLang="en-US" sz="1400" dirty="0" smtClean="0"/>
              <a:t>　　　都道府県</a:t>
            </a:r>
            <a:r>
              <a:rPr lang="ja-JP" altLang="en-US" sz="1400" dirty="0"/>
              <a:t>平均との比較</a:t>
            </a:r>
            <a:r>
              <a:rPr lang="ja-JP" altLang="en-US" sz="1400" dirty="0" smtClean="0"/>
              <a:t>分析を行って</a:t>
            </a:r>
            <a:r>
              <a:rPr lang="ja-JP" altLang="en-US" sz="1400" dirty="0"/>
              <a:t>いる</a:t>
            </a:r>
            <a:r>
              <a:rPr lang="ja-JP" altLang="en-US" sz="1400" dirty="0" smtClean="0"/>
              <a:t>か。</a:t>
            </a:r>
            <a:r>
              <a:rPr lang="en-US" altLang="ja-JP" sz="1400" dirty="0" smtClean="0"/>
              <a:t/>
            </a:r>
            <a:br>
              <a:rPr lang="en-US" altLang="ja-JP" sz="1400" dirty="0" smtClean="0"/>
            </a:br>
            <a:r>
              <a:rPr lang="en-US" altLang="ja-JP" sz="1400" dirty="0"/>
              <a:t> </a:t>
            </a:r>
            <a:r>
              <a:rPr lang="ja-JP" altLang="en-US" sz="1600" b="1" dirty="0" smtClean="0"/>
              <a:t>（２）基本理念や目標</a:t>
            </a:r>
            <a:r>
              <a:rPr lang="ja-JP" altLang="ja-JP" sz="1400" dirty="0"/>
              <a:t/>
            </a:r>
            <a:br>
              <a:rPr lang="ja-JP" altLang="ja-JP" sz="1400" dirty="0"/>
            </a:br>
            <a:r>
              <a:rPr lang="ja-JP" altLang="en-US" sz="1400" dirty="0"/>
              <a:t>　○　</a:t>
            </a:r>
            <a:r>
              <a:rPr lang="ja-JP" altLang="en-US" sz="1400" dirty="0" smtClean="0"/>
              <a:t>基本指針（案）を参考として、基本理念を定めるとともに、中長期的な推計を踏まえて施設・在宅サービスの充実の</a:t>
            </a:r>
            <a:r>
              <a:rPr lang="en-US" altLang="ja-JP" sz="1400" dirty="0" smtClean="0"/>
              <a:t/>
            </a:r>
            <a:br>
              <a:rPr lang="en-US" altLang="ja-JP" sz="1400" dirty="0" smtClean="0"/>
            </a:br>
            <a:r>
              <a:rPr lang="ja-JP" altLang="en-US" sz="1400" dirty="0"/>
              <a:t>　</a:t>
            </a:r>
            <a:r>
              <a:rPr lang="ja-JP" altLang="en-US" sz="1400" dirty="0" smtClean="0"/>
              <a:t>　方向性など</a:t>
            </a:r>
            <a:r>
              <a:rPr lang="en-US" altLang="ja-JP" sz="1400" dirty="0" smtClean="0"/>
              <a:t>2025</a:t>
            </a:r>
            <a:r>
              <a:rPr lang="ja-JP" altLang="en-US" sz="1400" dirty="0" smtClean="0"/>
              <a:t>年を見据えた対応方針、その中</a:t>
            </a:r>
            <a:r>
              <a:rPr lang="ja-JP" altLang="en-US" sz="1400" dirty="0"/>
              <a:t>における</a:t>
            </a:r>
            <a:r>
              <a:rPr lang="ja-JP" altLang="en-US" sz="1400" dirty="0" smtClean="0"/>
              <a:t>第６期の位置づけが具体的に検討されているか。</a:t>
            </a:r>
            <a:r>
              <a:rPr lang="en-US" altLang="ja-JP" sz="1400" dirty="0"/>
              <a:t/>
            </a:r>
            <a:br>
              <a:rPr lang="en-US" altLang="ja-JP" sz="1400" dirty="0"/>
            </a:br>
            <a:r>
              <a:rPr lang="ja-JP" altLang="en-US" sz="800" dirty="0" smtClean="0"/>
              <a:t>　</a:t>
            </a:r>
            <a:r>
              <a:rPr lang="ja-JP" altLang="en-US" sz="1600" b="1" dirty="0" smtClean="0"/>
              <a:t>（３）地域包括ケアシステムの構築</a:t>
            </a:r>
            <a:r>
              <a:rPr lang="en-US" altLang="ja-JP" sz="1600" b="1" dirty="0" smtClean="0"/>
              <a:t/>
            </a:r>
            <a:br>
              <a:rPr lang="en-US" altLang="ja-JP" sz="1600" b="1" dirty="0" smtClean="0"/>
            </a:br>
            <a:r>
              <a:rPr lang="ja-JP" altLang="en-US" sz="1600" b="1" dirty="0"/>
              <a:t>　</a:t>
            </a:r>
            <a:r>
              <a:rPr lang="ja-JP" altLang="en-US" sz="1600" b="1" dirty="0" smtClean="0"/>
              <a:t> </a:t>
            </a:r>
            <a:r>
              <a:rPr lang="ja-JP" altLang="en-US" sz="1400" dirty="0" smtClean="0"/>
              <a:t>○</a:t>
            </a:r>
            <a:r>
              <a:rPr lang="ja-JP" altLang="en-US" sz="1400" dirty="0"/>
              <a:t>　 </a:t>
            </a:r>
            <a:r>
              <a:rPr lang="ja-JP" altLang="en-US" sz="1400" dirty="0" smtClean="0"/>
              <a:t>介護サービスの確保に向けた取組</a:t>
            </a:r>
            <a:r>
              <a:rPr lang="en-US" altLang="ja-JP" sz="1400" dirty="0" smtClean="0"/>
              <a:t/>
            </a:r>
            <a:br>
              <a:rPr lang="en-US" altLang="ja-JP" sz="1400" dirty="0" smtClean="0"/>
            </a:br>
            <a:r>
              <a:rPr lang="ja-JP" altLang="en-US" sz="1400" dirty="0"/>
              <a:t>　</a:t>
            </a:r>
            <a:r>
              <a:rPr lang="ja-JP" altLang="en-US" sz="1400" dirty="0" smtClean="0"/>
              <a:t>　　・　在宅生活の限界点をどのように高めていくか（そのための定期巡回・随時対応型訪問介護看護、複合型サービス、　</a:t>
            </a:r>
            <a:r>
              <a:rPr lang="en-US" altLang="ja-JP" sz="1400" dirty="0" smtClean="0"/>
              <a:t/>
            </a:r>
            <a:br>
              <a:rPr lang="en-US" altLang="ja-JP" sz="1400" dirty="0" smtClean="0"/>
            </a:br>
            <a:r>
              <a:rPr lang="ja-JP" altLang="en-US" sz="1400" dirty="0"/>
              <a:t>　</a:t>
            </a:r>
            <a:r>
              <a:rPr lang="ja-JP" altLang="en-US" sz="1400" dirty="0" smtClean="0"/>
              <a:t>　　　　小規模多機能型居宅介護や訪問看護等の充実方針、事業者・ケアマネージャー等への働きかけなど）</a:t>
            </a:r>
            <a:r>
              <a:rPr lang="en-US" altLang="ja-JP" sz="1400" dirty="0" smtClean="0"/>
              <a:t/>
            </a:r>
            <a:br>
              <a:rPr lang="en-US" altLang="ja-JP" sz="1400" dirty="0" smtClean="0"/>
            </a:br>
            <a:r>
              <a:rPr lang="ja-JP" altLang="en-US" sz="1400" dirty="0" smtClean="0"/>
              <a:t>　　　・　 施設・居住系サービスの整備は、重度の要介護者の今後の動向や特養等への入所を必要とする者の状況、高</a:t>
            </a:r>
            <a:r>
              <a:rPr lang="en-US" altLang="ja-JP" sz="1400" dirty="0" smtClean="0"/>
              <a:t/>
            </a:r>
            <a:br>
              <a:rPr lang="en-US" altLang="ja-JP" sz="1400" dirty="0" smtClean="0"/>
            </a:br>
            <a:r>
              <a:rPr lang="ja-JP" altLang="en-US" sz="1400" dirty="0"/>
              <a:t>　</a:t>
            </a:r>
            <a:r>
              <a:rPr lang="ja-JP" altLang="en-US" sz="1400" dirty="0" smtClean="0"/>
              <a:t>　　  齢者の住まいや収入の現状等を踏まえたものとなっているか。</a:t>
            </a:r>
            <a:r>
              <a:rPr lang="en-US" altLang="ja-JP" sz="1400" dirty="0" smtClean="0"/>
              <a:t/>
            </a:r>
            <a:br>
              <a:rPr lang="en-US" altLang="ja-JP" sz="1400" dirty="0" smtClean="0"/>
            </a:br>
            <a:r>
              <a:rPr lang="ja-JP" altLang="en-US" sz="1400" dirty="0"/>
              <a:t>　</a:t>
            </a:r>
            <a:r>
              <a:rPr lang="ja-JP" altLang="en-US" sz="1400" dirty="0" smtClean="0"/>
              <a:t>　　　　 また、有料老人ホーム等の整備動向、養護老人ホームや軽費老人ホームの活用、空き家を活用した低所得高齢</a:t>
            </a:r>
            <a:r>
              <a:rPr lang="en-US" altLang="ja-JP" sz="1400" dirty="0" smtClean="0"/>
              <a:t/>
            </a:r>
            <a:br>
              <a:rPr lang="en-US" altLang="ja-JP" sz="1400" dirty="0" smtClean="0"/>
            </a:br>
            <a:r>
              <a:rPr lang="ja-JP" altLang="en-US" sz="1400" dirty="0"/>
              <a:t>　</a:t>
            </a:r>
            <a:r>
              <a:rPr lang="ja-JP" altLang="en-US" sz="1400" dirty="0" smtClean="0"/>
              <a:t>　　　者向けの住まい対策等を検討しているか。</a:t>
            </a:r>
            <a:endParaRPr lang="ja-JP" altLang="ja-JP" sz="1400" dirty="0"/>
          </a:p>
        </p:txBody>
      </p:sp>
      <p:sp>
        <p:nvSpPr>
          <p:cNvPr id="6" name="タイトル 1"/>
          <p:cNvSpPr txBox="1">
            <a:spLocks/>
          </p:cNvSpPr>
          <p:nvPr/>
        </p:nvSpPr>
        <p:spPr>
          <a:xfrm>
            <a:off x="200472" y="145051"/>
            <a:ext cx="8119138"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fontAlgn="auto">
              <a:spcBef>
                <a:spcPts val="0"/>
              </a:spcBef>
              <a:spcAft>
                <a:spcPts val="0"/>
              </a:spcAft>
              <a:defRPr/>
            </a:pPr>
            <a:r>
              <a:rPr lang="ja-JP" altLang="en-US" sz="2000" dirty="0" smtClean="0">
                <a:ln>
                  <a:solidFill>
                    <a:prstClr val="black"/>
                  </a:solidFill>
                </a:ln>
                <a:solidFill>
                  <a:prstClr val="black"/>
                </a:solidFill>
              </a:rPr>
              <a:t>（７）　ヒアリングについて（計画策定に当たっての留意点）</a:t>
            </a:r>
            <a:endParaRPr lang="en-US" altLang="ja-JP" sz="2000" dirty="0">
              <a:ln>
                <a:solidFill>
                  <a:prstClr val="black"/>
                </a:solidFill>
              </a:ln>
              <a:solidFill>
                <a:prstClr val="black"/>
              </a:solidFill>
            </a:endParaRPr>
          </a:p>
        </p:txBody>
      </p:sp>
      <p:sp>
        <p:nvSpPr>
          <p:cNvPr id="4" name="正方形/長方形 3"/>
          <p:cNvSpPr/>
          <p:nvPr/>
        </p:nvSpPr>
        <p:spPr>
          <a:xfrm rot="5400000">
            <a:off x="-123564" y="8620"/>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32</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79476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88504" y="260648"/>
            <a:ext cx="9217024" cy="6336704"/>
          </a:xfrm>
          <a:ln>
            <a:solidFill>
              <a:schemeClr val="tx1"/>
            </a:solidFill>
          </a:ln>
        </p:spPr>
        <p:txBody>
          <a:bodyPr anchor="t" anchorCtr="0">
            <a:noAutofit/>
          </a:bodyPr>
          <a:lstStyle/>
          <a:p>
            <a:pPr algn="l"/>
            <a:r>
              <a:rPr lang="ja-JP" altLang="ja-JP" sz="1400" dirty="0" smtClean="0"/>
              <a:t/>
            </a:r>
            <a:br>
              <a:rPr lang="ja-JP" altLang="ja-JP" sz="1400" dirty="0" smtClean="0"/>
            </a:br>
            <a:r>
              <a:rPr lang="ja-JP" altLang="en-US" sz="1400" dirty="0" smtClean="0"/>
              <a:t>　　・　上記のような介護サービスの確保に向けた整備方策などを検討しているか。</a:t>
            </a:r>
            <a:r>
              <a:rPr lang="en-US" altLang="ja-JP" sz="1400" dirty="0" smtClean="0"/>
              <a:t/>
            </a:r>
            <a:br>
              <a:rPr lang="en-US" altLang="ja-JP" sz="1400" dirty="0" smtClean="0"/>
            </a:br>
            <a:r>
              <a:rPr lang="en-US" altLang="ja-JP" sz="1400" dirty="0"/>
              <a:t/>
            </a:r>
            <a:br>
              <a:rPr lang="en-US" altLang="ja-JP" sz="1400" dirty="0"/>
            </a:br>
            <a:r>
              <a:rPr lang="ja-JP" altLang="en-US" sz="1400" dirty="0" smtClean="0"/>
              <a:t>　○　在宅医療・介護の連携</a:t>
            </a:r>
            <a:r>
              <a:rPr lang="en-US" altLang="ja-JP" sz="1400" dirty="0" smtClean="0"/>
              <a:t/>
            </a:r>
            <a:br>
              <a:rPr lang="en-US" altLang="ja-JP" sz="1400" dirty="0" smtClean="0"/>
            </a:br>
            <a:r>
              <a:rPr lang="ja-JP" altLang="en-US" sz="1400" dirty="0" smtClean="0"/>
              <a:t>　　 ・　在宅療養の支援を行う病院・診療所の状況を把握しているか。（今後、把握を進めることとしているか）</a:t>
            </a:r>
            <a:r>
              <a:rPr lang="en-US" altLang="ja-JP" sz="1400" dirty="0" smtClean="0"/>
              <a:t/>
            </a:r>
            <a:br>
              <a:rPr lang="en-US" altLang="ja-JP" sz="1400" dirty="0" smtClean="0"/>
            </a:br>
            <a:r>
              <a:rPr lang="ja-JP" altLang="en-US" sz="1400" dirty="0"/>
              <a:t>　</a:t>
            </a:r>
            <a:r>
              <a:rPr lang="ja-JP" altLang="en-US" sz="1400" dirty="0" smtClean="0"/>
              <a:t>　 ・　新たに地域支援事業に位置づけられる在宅医療・介護連携事業にいつからどのように取り組んでいくか。　</a:t>
            </a:r>
            <a:r>
              <a:rPr lang="en-US" altLang="ja-JP" sz="1400" dirty="0" smtClean="0"/>
              <a:t/>
            </a:r>
            <a:br>
              <a:rPr lang="en-US" altLang="ja-JP" sz="1400" dirty="0" smtClean="0"/>
            </a:br>
            <a:r>
              <a:rPr lang="en-US" altLang="ja-JP" sz="800" dirty="0" smtClean="0"/>
              <a:t/>
            </a:r>
            <a:br>
              <a:rPr lang="en-US" altLang="ja-JP" sz="800" dirty="0" smtClean="0"/>
            </a:br>
            <a:r>
              <a:rPr lang="ja-JP" altLang="en-US" sz="1400" dirty="0" smtClean="0"/>
              <a:t>　○</a:t>
            </a:r>
            <a:r>
              <a:rPr lang="ja-JP" altLang="en-US" sz="1400" dirty="0"/>
              <a:t>　</a:t>
            </a:r>
            <a:r>
              <a:rPr lang="ja-JP" altLang="en-US" sz="1400" dirty="0" smtClean="0"/>
              <a:t>認知症施策の推進</a:t>
            </a:r>
            <a:r>
              <a:rPr lang="en-US" altLang="ja-JP" sz="1400" dirty="0" smtClean="0"/>
              <a:t/>
            </a:r>
            <a:br>
              <a:rPr lang="en-US" altLang="ja-JP" sz="1400" dirty="0" smtClean="0"/>
            </a:br>
            <a:r>
              <a:rPr lang="ja-JP" altLang="en-US" sz="1400" dirty="0"/>
              <a:t>　</a:t>
            </a:r>
            <a:r>
              <a:rPr lang="ja-JP" altLang="en-US" sz="1400" dirty="0" smtClean="0"/>
              <a:t>　 </a:t>
            </a:r>
            <a:r>
              <a:rPr lang="ja-JP" altLang="en-US" sz="1400" dirty="0"/>
              <a:t> </a:t>
            </a:r>
            <a:r>
              <a:rPr lang="ja-JP" altLang="en-US" sz="1400" dirty="0" smtClean="0"/>
              <a:t>・　認知症高齢者を地域で支えるために必要な早期診断等を行う医療機関、介護サービスや生活支援サービス等の</a:t>
            </a:r>
            <a:r>
              <a:rPr lang="en-US" altLang="ja-JP" sz="1400" dirty="0" smtClean="0"/>
              <a:t/>
            </a:r>
            <a:br>
              <a:rPr lang="en-US" altLang="ja-JP" sz="1400" dirty="0" smtClean="0"/>
            </a:br>
            <a:r>
              <a:rPr lang="ja-JP" altLang="en-US" sz="1400" dirty="0"/>
              <a:t>　</a:t>
            </a:r>
            <a:r>
              <a:rPr lang="ja-JP" altLang="en-US" sz="1400" dirty="0" smtClean="0"/>
              <a:t>　　　体制をどう整えていくか。　　</a:t>
            </a:r>
            <a:r>
              <a:rPr lang="en-US" altLang="ja-JP" sz="1400" dirty="0" smtClean="0"/>
              <a:t/>
            </a:r>
            <a:br>
              <a:rPr lang="en-US" altLang="ja-JP" sz="1400" dirty="0" smtClean="0"/>
            </a:br>
            <a:r>
              <a:rPr lang="en-US" altLang="ja-JP" sz="800" dirty="0" smtClean="0"/>
              <a:t/>
            </a:r>
            <a:br>
              <a:rPr lang="en-US" altLang="ja-JP" sz="800" dirty="0" smtClean="0"/>
            </a:br>
            <a:r>
              <a:rPr lang="ja-JP" altLang="en-US" sz="1400" dirty="0"/>
              <a:t>　</a:t>
            </a:r>
            <a:r>
              <a:rPr lang="ja-JP" altLang="en-US" sz="1400" dirty="0" smtClean="0"/>
              <a:t>○</a:t>
            </a:r>
            <a:r>
              <a:rPr lang="ja-JP" altLang="en-US" sz="1400"/>
              <a:t>　</a:t>
            </a:r>
            <a:r>
              <a:rPr lang="ja-JP" altLang="en-US" sz="1400" smtClean="0"/>
              <a:t>生活支援・介護予防サービス</a:t>
            </a:r>
            <a:r>
              <a:rPr lang="ja-JP" altLang="en-US" sz="1400" dirty="0"/>
              <a:t>の充実</a:t>
            </a:r>
            <a:r>
              <a:rPr lang="en-US" altLang="ja-JP" sz="1400" dirty="0"/>
              <a:t/>
            </a:r>
            <a:br>
              <a:rPr lang="en-US" altLang="ja-JP" sz="1400" dirty="0"/>
            </a:br>
            <a:r>
              <a:rPr lang="ja-JP" altLang="en-US" sz="1400" dirty="0"/>
              <a:t>　　 ・　総合事業のガイドラインを踏まえ、介護予防や生活支援サービスの充実をどのように進めて行くか。</a:t>
            </a:r>
            <a:r>
              <a:rPr lang="en-US" altLang="ja-JP" sz="1400" dirty="0"/>
              <a:t/>
            </a:r>
            <a:br>
              <a:rPr lang="en-US" altLang="ja-JP" sz="1400" dirty="0"/>
            </a:br>
            <a:r>
              <a:rPr lang="ja-JP" altLang="en-US" sz="1400" dirty="0"/>
              <a:t>　　 　  併せて、介護予防訪問介護と介護予防通所介護の総合事業への移行スケジュールをどうするか。</a:t>
            </a:r>
            <a:r>
              <a:rPr lang="en-US" altLang="ja-JP" sz="1400" dirty="0"/>
              <a:t/>
            </a:r>
            <a:br>
              <a:rPr lang="en-US" altLang="ja-JP" sz="1400" dirty="0"/>
            </a:br>
            <a:r>
              <a:rPr lang="ja-JP" altLang="ja-JP" sz="800" dirty="0"/>
              <a:t/>
            </a:r>
            <a:br>
              <a:rPr lang="ja-JP" altLang="ja-JP" sz="800" dirty="0"/>
            </a:br>
            <a:r>
              <a:rPr lang="ja-JP" altLang="en-US" sz="1400" dirty="0"/>
              <a:t>　○　</a:t>
            </a:r>
            <a:r>
              <a:rPr lang="ja-JP" altLang="en-US" sz="1400" dirty="0" smtClean="0"/>
              <a:t>高齢者の居住安定に係る施策との連携</a:t>
            </a:r>
            <a:r>
              <a:rPr lang="en-US" altLang="ja-JP" sz="1400" dirty="0" smtClean="0"/>
              <a:t/>
            </a:r>
            <a:br>
              <a:rPr lang="en-US" altLang="ja-JP" sz="1400" dirty="0" smtClean="0"/>
            </a:br>
            <a:r>
              <a:rPr lang="ja-JP" altLang="en-US" sz="1400" dirty="0"/>
              <a:t>　</a:t>
            </a:r>
            <a:r>
              <a:rPr lang="ja-JP" altLang="en-US" sz="1400" dirty="0" smtClean="0"/>
              <a:t>　・　高齢者の住まいの安定的な確保の観点から、都道府県とも連携しながら、有料老人ホームやサービス付き高齢者</a:t>
            </a:r>
            <a:r>
              <a:rPr lang="en-US" altLang="ja-JP" sz="1400" dirty="0" smtClean="0"/>
              <a:t/>
            </a:r>
            <a:br>
              <a:rPr lang="en-US" altLang="ja-JP" sz="1400" dirty="0" smtClean="0"/>
            </a:br>
            <a:r>
              <a:rPr lang="ja-JP" altLang="en-US" sz="1400" dirty="0"/>
              <a:t>　</a:t>
            </a:r>
            <a:r>
              <a:rPr lang="ja-JP" altLang="en-US" sz="1400" dirty="0" smtClean="0"/>
              <a:t>　　向け住宅</a:t>
            </a:r>
            <a:r>
              <a:rPr lang="ja-JP" altLang="en-US" sz="1400" dirty="0"/>
              <a:t>、養護老人ホームや軽費老人ホームの活用、空き家を活用した低所得高齢者向けの住まい</a:t>
            </a:r>
            <a:r>
              <a:rPr lang="ja-JP" altLang="en-US" sz="1400" dirty="0" smtClean="0"/>
              <a:t>対策を検討し</a:t>
            </a:r>
            <a:r>
              <a:rPr lang="en-US" altLang="ja-JP" sz="1400" dirty="0" smtClean="0"/>
              <a:t/>
            </a:r>
            <a:br>
              <a:rPr lang="en-US" altLang="ja-JP" sz="1400" dirty="0" smtClean="0"/>
            </a:br>
            <a:r>
              <a:rPr lang="ja-JP" altLang="en-US" sz="1400" dirty="0" smtClean="0"/>
              <a:t>　　　て</a:t>
            </a:r>
            <a:r>
              <a:rPr lang="ja-JP" altLang="en-US" sz="1400" dirty="0"/>
              <a:t>いる</a:t>
            </a:r>
            <a:r>
              <a:rPr lang="ja-JP" altLang="en-US" sz="1400" dirty="0" smtClean="0"/>
              <a:t>か。</a:t>
            </a:r>
            <a:r>
              <a:rPr lang="en-US" altLang="ja-JP" sz="1400" dirty="0" smtClean="0"/>
              <a:t/>
            </a:r>
            <a:br>
              <a:rPr lang="en-US" altLang="ja-JP" sz="1400" dirty="0" smtClean="0"/>
            </a:br>
            <a:r>
              <a:rPr lang="ja-JP" altLang="en-US" sz="1400" dirty="0" smtClean="0"/>
              <a:t>　　</a:t>
            </a:r>
            <a:r>
              <a:rPr lang="ja-JP" altLang="en-US" sz="1400" dirty="0"/>
              <a:t>　</a:t>
            </a:r>
            <a:r>
              <a:rPr lang="ja-JP" altLang="en-US" sz="1400" dirty="0" smtClean="0"/>
              <a:t>　</a:t>
            </a:r>
            <a:r>
              <a:rPr lang="en-US" altLang="ja-JP" sz="800" dirty="0" smtClean="0"/>
              <a:t/>
            </a:r>
            <a:br>
              <a:rPr lang="en-US" altLang="ja-JP" sz="800" dirty="0" smtClean="0"/>
            </a:br>
            <a:r>
              <a:rPr lang="ja-JP" altLang="en-US" sz="1400" dirty="0"/>
              <a:t>　</a:t>
            </a:r>
            <a:r>
              <a:rPr lang="ja-JP" altLang="en-US" sz="1400" dirty="0" smtClean="0"/>
              <a:t> ◎　 特に、急速な高齢化が見込まれる都市部においては、その強み（集住、多様な人材、整備された生活インフラ、活発</a:t>
            </a:r>
            <a:r>
              <a:rPr lang="en-US" altLang="ja-JP" sz="1400" dirty="0" smtClean="0"/>
              <a:t/>
            </a:r>
            <a:br>
              <a:rPr lang="en-US" altLang="ja-JP" sz="1400" dirty="0" smtClean="0"/>
            </a:br>
            <a:r>
              <a:rPr lang="ja-JP" altLang="en-US" sz="1400" dirty="0"/>
              <a:t>　</a:t>
            </a:r>
            <a:r>
              <a:rPr lang="ja-JP" altLang="en-US" sz="1400" dirty="0" smtClean="0"/>
              <a:t>　  な企業活動等）を活かした地域包括ケアシステムの構築が検討されているか。</a:t>
            </a:r>
            <a:r>
              <a:rPr lang="en-US" altLang="ja-JP" sz="1400" dirty="0" smtClean="0"/>
              <a:t/>
            </a:r>
            <a:br>
              <a:rPr lang="en-US" altLang="ja-JP" sz="1400" dirty="0" smtClean="0"/>
            </a:br>
            <a:r>
              <a:rPr lang="en-US" altLang="ja-JP" sz="1400" dirty="0" smtClean="0"/>
              <a:t/>
            </a:r>
            <a:br>
              <a:rPr lang="en-US" altLang="ja-JP" sz="1400" dirty="0" smtClean="0"/>
            </a:br>
            <a:r>
              <a:rPr lang="en-US" altLang="ja-JP" sz="1400" dirty="0"/>
              <a:t> </a:t>
            </a:r>
            <a:r>
              <a:rPr lang="en-US" altLang="ja-JP" sz="1400" b="1" dirty="0" smtClean="0"/>
              <a:t/>
            </a:r>
            <a:br>
              <a:rPr lang="en-US" altLang="ja-JP" sz="1400" b="1" dirty="0" smtClean="0"/>
            </a:br>
            <a:r>
              <a:rPr lang="ja-JP" altLang="en-US" sz="1600" b="1" dirty="0" smtClean="0"/>
              <a:t>（４）保険料の算定について</a:t>
            </a:r>
            <a:r>
              <a:rPr lang="en-US" altLang="ja-JP" sz="1600" b="1" dirty="0" smtClean="0"/>
              <a:t/>
            </a:r>
            <a:br>
              <a:rPr lang="en-US" altLang="ja-JP" sz="1600" b="1" dirty="0" smtClean="0"/>
            </a:br>
            <a:r>
              <a:rPr lang="ja-JP" altLang="en-US" sz="1600" b="1" dirty="0"/>
              <a:t>　</a:t>
            </a:r>
            <a:r>
              <a:rPr lang="ja-JP" altLang="en-US" sz="1600" b="1" dirty="0" smtClean="0"/>
              <a:t> </a:t>
            </a:r>
            <a:r>
              <a:rPr lang="ja-JP" altLang="en-US" sz="1400" dirty="0"/>
              <a:t>○　 </a:t>
            </a:r>
            <a:r>
              <a:rPr lang="ja-JP" altLang="en-US" sz="1400" dirty="0" smtClean="0"/>
              <a:t>第６期の介護保険料については、２０２５年の保険料水準を踏まえ保険者の取り組む施策を適切に反映したものと</a:t>
            </a:r>
            <a:r>
              <a:rPr lang="en-US" altLang="ja-JP" sz="1400" dirty="0" smtClean="0"/>
              <a:t/>
            </a:r>
            <a:br>
              <a:rPr lang="en-US" altLang="ja-JP" sz="1400" dirty="0" smtClean="0"/>
            </a:br>
            <a:r>
              <a:rPr lang="ja-JP" altLang="en-US" sz="1400" dirty="0"/>
              <a:t>　</a:t>
            </a:r>
            <a:r>
              <a:rPr lang="ja-JP" altLang="en-US" sz="1400" dirty="0" smtClean="0"/>
              <a:t>　　 なっているか。</a:t>
            </a:r>
            <a:r>
              <a:rPr lang="en-US" altLang="ja-JP" sz="1400" dirty="0" smtClean="0"/>
              <a:t/>
            </a:r>
            <a:br>
              <a:rPr lang="en-US" altLang="ja-JP" sz="1400" dirty="0" smtClean="0"/>
            </a:br>
            <a:r>
              <a:rPr lang="ja-JP" altLang="en-US" sz="1400" dirty="0"/>
              <a:t>　 </a:t>
            </a:r>
            <a:r>
              <a:rPr lang="ja-JP" altLang="en-US" sz="1400" dirty="0" smtClean="0"/>
              <a:t>○</a:t>
            </a:r>
            <a:r>
              <a:rPr lang="ja-JP" altLang="en-US" sz="1400" dirty="0"/>
              <a:t>　 </a:t>
            </a:r>
            <a:r>
              <a:rPr lang="ja-JP" altLang="en-US" sz="1400" dirty="0" smtClean="0"/>
              <a:t>第５期期</a:t>
            </a:r>
            <a:r>
              <a:rPr lang="ja-JP" altLang="en-US" sz="1400" dirty="0"/>
              <a:t>間中に財政安定化基金より借り入れを受けている（又は本年度に借り入れが見込まれる）保険者に</a:t>
            </a:r>
            <a:r>
              <a:rPr lang="ja-JP" altLang="en-US" sz="1400" dirty="0" smtClean="0"/>
              <a:t>ついて</a:t>
            </a:r>
            <a:r>
              <a:rPr lang="en-US" altLang="ja-JP" sz="1400" dirty="0" smtClean="0"/>
              <a:t/>
            </a:r>
            <a:br>
              <a:rPr lang="en-US" altLang="ja-JP" sz="1400" dirty="0" smtClean="0"/>
            </a:br>
            <a:r>
              <a:rPr lang="ja-JP" altLang="en-US" sz="1400" dirty="0"/>
              <a:t>　</a:t>
            </a:r>
            <a:r>
              <a:rPr lang="ja-JP" altLang="en-US" sz="1400" dirty="0" smtClean="0"/>
              <a:t>　　 は、第６期の保険料算定に際して、当該借入金の償還分についても適切に見込まれているか。</a:t>
            </a:r>
            <a:r>
              <a:rPr lang="en-US" altLang="ja-JP" sz="1400" dirty="0" smtClean="0"/>
              <a:t/>
            </a:r>
            <a:br>
              <a:rPr lang="en-US" altLang="ja-JP" sz="1400" dirty="0" smtClean="0"/>
            </a:br>
            <a:r>
              <a:rPr lang="ja-JP" altLang="en-US" sz="1400" dirty="0"/>
              <a:t>　</a:t>
            </a:r>
            <a:r>
              <a:rPr lang="ja-JP" altLang="en-US" sz="1400" dirty="0" smtClean="0"/>
              <a:t> ○　介護給付費準備基金の取崩し額や保険料予定収納率等について、適切に設定しているか。</a:t>
            </a:r>
            <a:r>
              <a:rPr lang="en-US" altLang="ja-JP" sz="1400" b="1" dirty="0"/>
              <a:t/>
            </a:r>
            <a:br>
              <a:rPr lang="en-US" altLang="ja-JP" sz="1400" b="1" dirty="0"/>
            </a:br>
            <a:endParaRPr lang="ja-JP" altLang="ja-JP" sz="1400" dirty="0"/>
          </a:p>
        </p:txBody>
      </p:sp>
      <p:sp>
        <p:nvSpPr>
          <p:cNvPr id="3" name="正方形/長方形 2"/>
          <p:cNvSpPr/>
          <p:nvPr/>
        </p:nvSpPr>
        <p:spPr>
          <a:xfrm rot="5400000">
            <a:off x="3210" y="6344106"/>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33</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8463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正方形/長方形 141"/>
          <p:cNvSpPr/>
          <p:nvPr/>
        </p:nvSpPr>
        <p:spPr>
          <a:xfrm>
            <a:off x="0" y="0"/>
            <a:ext cx="9907720" cy="404626"/>
          </a:xfrm>
          <a:prstGeom prst="rect">
            <a:avLst/>
          </a:prstGeom>
          <a:gradFill>
            <a:gsLst>
              <a:gs pos="0">
                <a:srgbClr val="2D2D8A">
                  <a:lumMod val="40000"/>
                  <a:lumOff val="60000"/>
                </a:srgbClr>
              </a:gs>
              <a:gs pos="50000">
                <a:srgbClr val="FFFFFF"/>
              </a:gs>
              <a:gs pos="100000">
                <a:srgbClr val="2D2D8A">
                  <a:lumMod val="40000"/>
                  <a:lumOff val="60000"/>
                </a:srgbClr>
              </a:gs>
            </a:gsLst>
            <a:lin ang="5400000" scaled="1"/>
          </a:gradFill>
          <a:ln w="25400" cap="flat" cmpd="sng" algn="ctr">
            <a:noFill/>
            <a:prstDash val="solid"/>
          </a:ln>
          <a:effectLst/>
        </p:spPr>
        <p:txBody>
          <a:bodyPr lIns="82844" tIns="41422" rIns="82844" bIns="41422" rtlCol="0" anchor="ctr"/>
          <a:lstStyle/>
          <a:p>
            <a:pPr fontAlgn="auto">
              <a:spcBef>
                <a:spcPts val="0"/>
              </a:spcBef>
              <a:spcAft>
                <a:spcPts val="0"/>
              </a:spcAft>
            </a:pPr>
            <a:r>
              <a:rPr kumimoji="0" lang="ja-JP" altLang="en-US" sz="2400" b="1" kern="0" dirty="0" smtClean="0">
                <a:solidFill>
                  <a:prstClr val="black"/>
                </a:solidFill>
                <a:latin typeface="Helvetica"/>
                <a:ea typeface="ヒラギノ丸ゴ ProN W4"/>
              </a:rPr>
              <a:t>（参考１）地域</a:t>
            </a:r>
            <a:r>
              <a:rPr kumimoji="0" lang="ja-JP" altLang="en-US" sz="2400" b="1" kern="0" dirty="0">
                <a:solidFill>
                  <a:prstClr val="black"/>
                </a:solidFill>
                <a:latin typeface="Helvetica"/>
                <a:ea typeface="ヒラギノ丸ゴ ProN W4"/>
              </a:rPr>
              <a:t>の実情に</a:t>
            </a:r>
            <a:r>
              <a:rPr kumimoji="0" lang="ja-JP" altLang="en-US" sz="2400" b="1" kern="0" dirty="0" smtClean="0">
                <a:solidFill>
                  <a:prstClr val="black"/>
                </a:solidFill>
                <a:latin typeface="Helvetica"/>
                <a:ea typeface="ヒラギノ丸ゴ ProN W4"/>
              </a:rPr>
              <a:t>即した</a:t>
            </a:r>
            <a:r>
              <a:rPr kumimoji="0" lang="ja-JP" altLang="en-US" sz="2400" b="1" kern="0" dirty="0">
                <a:solidFill>
                  <a:prstClr val="black"/>
                </a:solidFill>
                <a:latin typeface="Helvetica"/>
                <a:ea typeface="ヒラギノ丸ゴ ProN W4"/>
              </a:rPr>
              <a:t>適切な</a:t>
            </a:r>
            <a:r>
              <a:rPr kumimoji="0" lang="ja-JP" altLang="en-US" sz="2400" b="1" kern="0" dirty="0" smtClean="0">
                <a:solidFill>
                  <a:prstClr val="black"/>
                </a:solidFill>
                <a:latin typeface="Helvetica"/>
                <a:ea typeface="ヒラギノ丸ゴ ProN W4"/>
              </a:rPr>
              <a:t>サービス量の算出</a:t>
            </a:r>
            <a:endParaRPr kumimoji="0" lang="ja-JP" altLang="en-US" sz="2400" b="1" kern="0" dirty="0">
              <a:solidFill>
                <a:prstClr val="black"/>
              </a:solidFill>
              <a:latin typeface="Helvetica"/>
              <a:ea typeface="ヒラギノ丸ゴ ProN W4"/>
            </a:endParaRPr>
          </a:p>
        </p:txBody>
      </p:sp>
      <p:sp>
        <p:nvSpPr>
          <p:cNvPr id="154" name="角丸四角形 153"/>
          <p:cNvSpPr/>
          <p:nvPr/>
        </p:nvSpPr>
        <p:spPr>
          <a:xfrm>
            <a:off x="128588" y="607879"/>
            <a:ext cx="9648825" cy="6207259"/>
          </a:xfrm>
          <a:prstGeom prst="roundRect">
            <a:avLst>
              <a:gd name="adj" fmla="val 4308"/>
            </a:avLst>
          </a:prstGeom>
          <a:solidFill>
            <a:srgbClr val="FFFFCC"/>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altLang="ja-JP" sz="1000" dirty="0">
              <a:solidFill>
                <a:prstClr val="black"/>
              </a:solidFill>
              <a:latin typeface="Helvetica"/>
              <a:ea typeface="ヒラギノ丸ゴ ProN W4"/>
            </a:endParaRPr>
          </a:p>
        </p:txBody>
      </p:sp>
      <p:sp>
        <p:nvSpPr>
          <p:cNvPr id="155" name="テキスト ボックス 154"/>
          <p:cNvSpPr txBox="1"/>
          <p:nvPr/>
        </p:nvSpPr>
        <p:spPr>
          <a:xfrm>
            <a:off x="258896" y="863858"/>
            <a:ext cx="9518517" cy="1485022"/>
          </a:xfrm>
          <a:prstGeom prst="rect">
            <a:avLst/>
          </a:prstGeom>
          <a:noFill/>
        </p:spPr>
        <p:txBody>
          <a:bodyPr wrap="square" rtlCol="0">
            <a:spAutoFit/>
          </a:bodyPr>
          <a:lstStyle/>
          <a:p>
            <a:pPr marL="182563" indent="-182563" algn="l">
              <a:tabLst>
                <a:tab pos="2960688" algn="l"/>
              </a:tabLst>
            </a:pPr>
            <a:r>
              <a:rPr lang="en-US" altLang="ja-JP" sz="1600" dirty="0" smtClean="0">
                <a:solidFill>
                  <a:srgbClr val="000000"/>
                </a:solidFill>
                <a:latin typeface="Helvetica"/>
                <a:ea typeface="ヒラギノ丸ゴ ProN W4"/>
              </a:rPr>
              <a:t>Ⅱ </a:t>
            </a:r>
            <a:r>
              <a:rPr lang="ja-JP" altLang="en-US" sz="1600" dirty="0">
                <a:solidFill>
                  <a:srgbClr val="000000"/>
                </a:solidFill>
                <a:latin typeface="Helvetica"/>
                <a:ea typeface="ヒラギノ丸ゴ ProN W4"/>
              </a:rPr>
              <a:t>各分野における規制改革</a:t>
            </a:r>
          </a:p>
          <a:p>
            <a:pPr marL="182563" indent="-95250" algn="l">
              <a:tabLst>
                <a:tab pos="2960688" algn="l"/>
              </a:tabLst>
            </a:pPr>
            <a:r>
              <a:rPr lang="ja-JP" altLang="en-US" sz="1600" dirty="0">
                <a:solidFill>
                  <a:srgbClr val="000000"/>
                </a:solidFill>
                <a:latin typeface="Helvetica"/>
                <a:ea typeface="ヒラギノ丸ゴ ProN W4"/>
              </a:rPr>
              <a:t>１ 健康・医療分野</a:t>
            </a:r>
          </a:p>
          <a:p>
            <a:pPr marL="182563" indent="-7938" algn="l">
              <a:tabLst>
                <a:tab pos="2960688" algn="l"/>
              </a:tabLst>
            </a:pPr>
            <a:r>
              <a:rPr lang="ja-JP" altLang="en-US" sz="1600" dirty="0" smtClean="0">
                <a:solidFill>
                  <a:srgbClr val="000000"/>
                </a:solidFill>
                <a:latin typeface="Helvetica"/>
                <a:ea typeface="ヒラギノ丸ゴ ProN W4"/>
              </a:rPr>
              <a:t>（</a:t>
            </a:r>
            <a:r>
              <a:rPr lang="ja-JP" altLang="en-US" sz="1600" dirty="0">
                <a:solidFill>
                  <a:srgbClr val="000000"/>
                </a:solidFill>
                <a:latin typeface="Helvetica"/>
                <a:ea typeface="ヒラギノ丸ゴ ProN W4"/>
              </a:rPr>
              <a:t>２）具体的な規制改革項目</a:t>
            </a:r>
          </a:p>
          <a:p>
            <a:pPr marL="182563" indent="180975" algn="l">
              <a:tabLst>
                <a:tab pos="2960688" algn="l"/>
              </a:tabLst>
            </a:pPr>
            <a:r>
              <a:rPr lang="en-US" altLang="ja-JP" sz="1600" dirty="0" smtClean="0">
                <a:solidFill>
                  <a:srgbClr val="000000"/>
                </a:solidFill>
                <a:latin typeface="Helvetica"/>
                <a:ea typeface="ヒラギノ丸ゴ ProN W4"/>
              </a:rPr>
              <a:t>②</a:t>
            </a:r>
            <a:r>
              <a:rPr lang="ja-JP" altLang="en-US" sz="1600" dirty="0">
                <a:solidFill>
                  <a:srgbClr val="000000"/>
                </a:solidFill>
                <a:latin typeface="Helvetica"/>
                <a:ea typeface="ヒラギノ丸ゴ ProN W4"/>
              </a:rPr>
              <a:t>介護・保育事業等における経営管理の強化とイコールフッティング</a:t>
            </a:r>
            <a:r>
              <a:rPr lang="ja-JP" altLang="en-US" sz="1600" dirty="0" smtClean="0">
                <a:solidFill>
                  <a:srgbClr val="000000"/>
                </a:solidFill>
                <a:latin typeface="Helvetica"/>
                <a:ea typeface="ヒラギノ丸ゴ ProN W4"/>
              </a:rPr>
              <a:t>確立</a:t>
            </a:r>
            <a:endParaRPr lang="en-US" altLang="ja-JP" sz="1600" dirty="0" smtClean="0">
              <a:solidFill>
                <a:srgbClr val="000000"/>
              </a:solidFill>
              <a:latin typeface="Helvetica"/>
              <a:ea typeface="ヒラギノ丸ゴ ProN W4"/>
            </a:endParaRPr>
          </a:p>
          <a:p>
            <a:pPr marL="623888" indent="-174625" algn="l">
              <a:tabLst>
                <a:tab pos="2960688" algn="l"/>
              </a:tabLst>
            </a:pPr>
            <a:r>
              <a:rPr lang="ja-JP" altLang="en-US" sz="1600" dirty="0" smtClean="0">
                <a:solidFill>
                  <a:srgbClr val="000000"/>
                </a:solidFill>
                <a:latin typeface="Helvetica"/>
                <a:ea typeface="ヒラギノ丸ゴ ProN W4"/>
              </a:rPr>
              <a:t>ク　多様</a:t>
            </a:r>
            <a:r>
              <a:rPr lang="ja-JP" altLang="en-US" sz="1600" dirty="0">
                <a:solidFill>
                  <a:srgbClr val="000000"/>
                </a:solidFill>
                <a:latin typeface="Helvetica"/>
                <a:ea typeface="ヒラギノ丸ゴ ProN W4"/>
              </a:rPr>
              <a:t>な経営主体によるサービスの提供</a:t>
            </a:r>
            <a:r>
              <a:rPr lang="en-US" altLang="ja-JP" sz="1050" dirty="0">
                <a:solidFill>
                  <a:srgbClr val="000000"/>
                </a:solidFill>
                <a:latin typeface="Helvetica"/>
                <a:ea typeface="ヒラギノ丸ゴ ProN W4"/>
              </a:rPr>
              <a:t>【</a:t>
            </a:r>
            <a:r>
              <a:rPr lang="ja-JP" altLang="en-US" sz="1050" dirty="0">
                <a:solidFill>
                  <a:srgbClr val="000000"/>
                </a:solidFill>
                <a:latin typeface="Helvetica"/>
                <a:ea typeface="ヒラギノ丸ゴ ProN W4"/>
              </a:rPr>
              <a:t>公的性格の強化は地域における医療及び介護の</a:t>
            </a:r>
            <a:r>
              <a:rPr lang="ja-JP" altLang="en-US" sz="1050" dirty="0" smtClean="0">
                <a:solidFill>
                  <a:srgbClr val="000000"/>
                </a:solidFill>
                <a:latin typeface="Helvetica"/>
                <a:ea typeface="ヒラギノ丸ゴ ProN W4"/>
              </a:rPr>
              <a:t>総合的</a:t>
            </a:r>
            <a:r>
              <a:rPr lang="ja-JP" altLang="en-US" sz="1050" dirty="0">
                <a:solidFill>
                  <a:srgbClr val="000000"/>
                </a:solidFill>
                <a:latin typeface="Helvetica"/>
                <a:ea typeface="ヒラギノ丸ゴ ProN W4"/>
              </a:rPr>
              <a:t>な確保を推進するための関係法律の整備等に関する法律案の施行日（平成</a:t>
            </a:r>
            <a:r>
              <a:rPr lang="en-US" altLang="ja-JP" sz="1050" dirty="0" smtClean="0">
                <a:solidFill>
                  <a:srgbClr val="000000"/>
                </a:solidFill>
                <a:latin typeface="Helvetica"/>
                <a:ea typeface="ヒラギノ丸ゴ ProN W4"/>
              </a:rPr>
              <a:t>27</a:t>
            </a:r>
            <a:r>
              <a:rPr lang="ja-JP" altLang="en-US" sz="1050" dirty="0" smtClean="0">
                <a:solidFill>
                  <a:srgbClr val="000000"/>
                </a:solidFill>
                <a:latin typeface="Helvetica"/>
                <a:ea typeface="ヒラギノ丸ゴ ProN W4"/>
              </a:rPr>
              <a:t>年</a:t>
            </a:r>
            <a:r>
              <a:rPr lang="ja-JP" altLang="en-US" sz="1050" dirty="0">
                <a:solidFill>
                  <a:srgbClr val="000000"/>
                </a:solidFill>
                <a:latin typeface="Helvetica"/>
                <a:ea typeface="ヒラギノ丸ゴ ProN W4"/>
              </a:rPr>
              <a:t>４月</a:t>
            </a:r>
            <a:r>
              <a:rPr lang="ja-JP" altLang="en-US" sz="1050" dirty="0" smtClean="0">
                <a:solidFill>
                  <a:srgbClr val="000000"/>
                </a:solidFill>
                <a:latin typeface="Helvetica"/>
                <a:ea typeface="ヒラギノ丸ゴ ProN W4"/>
              </a:rPr>
              <a:t>１日</a:t>
            </a:r>
            <a:r>
              <a:rPr lang="ja-JP" altLang="en-US" sz="1050" dirty="0">
                <a:solidFill>
                  <a:srgbClr val="000000"/>
                </a:solidFill>
                <a:latin typeface="Helvetica"/>
                <a:ea typeface="ヒラギノ丸ゴ ProN W4"/>
              </a:rPr>
              <a:t>）に合わせて措置。地方公共団体への通知は平成</a:t>
            </a:r>
            <a:r>
              <a:rPr lang="en-US" altLang="ja-JP" sz="1050" dirty="0" smtClean="0">
                <a:solidFill>
                  <a:srgbClr val="000000"/>
                </a:solidFill>
                <a:latin typeface="Helvetica"/>
                <a:ea typeface="ヒラギノ丸ゴ ProN W4"/>
              </a:rPr>
              <a:t>26</a:t>
            </a:r>
            <a:r>
              <a:rPr lang="ja-JP" altLang="en-US" sz="1050" dirty="0" smtClean="0">
                <a:solidFill>
                  <a:srgbClr val="000000"/>
                </a:solidFill>
                <a:latin typeface="Helvetica"/>
                <a:ea typeface="ヒラギノ丸ゴ ProN W4"/>
              </a:rPr>
              <a:t>年度</a:t>
            </a:r>
            <a:r>
              <a:rPr lang="ja-JP" altLang="en-US" sz="1050" dirty="0">
                <a:solidFill>
                  <a:srgbClr val="000000"/>
                </a:solidFill>
                <a:latin typeface="Helvetica"/>
                <a:ea typeface="ヒラギノ丸ゴ ProN W4"/>
              </a:rPr>
              <a:t>措置</a:t>
            </a:r>
            <a:r>
              <a:rPr lang="en-US" altLang="ja-JP" sz="1050" dirty="0" smtClean="0">
                <a:solidFill>
                  <a:srgbClr val="000000"/>
                </a:solidFill>
                <a:latin typeface="Helvetica"/>
                <a:ea typeface="ヒラギノ丸ゴ ProN W4"/>
              </a:rPr>
              <a:t>】</a:t>
            </a:r>
            <a:endParaRPr lang="en-US" altLang="ja-JP" sz="1600" dirty="0" smtClean="0">
              <a:solidFill>
                <a:srgbClr val="000000"/>
              </a:solidFill>
              <a:latin typeface="Helvetica"/>
              <a:ea typeface="ヒラギノ丸ゴ ProN W4"/>
            </a:endParaRPr>
          </a:p>
        </p:txBody>
      </p:sp>
      <p:sp>
        <p:nvSpPr>
          <p:cNvPr id="28" name="円/楕円 27"/>
          <p:cNvSpPr/>
          <p:nvPr/>
        </p:nvSpPr>
        <p:spPr>
          <a:xfrm>
            <a:off x="0" y="434762"/>
            <a:ext cx="3595332" cy="346234"/>
          </a:xfrm>
          <a:prstGeom prst="ellipse">
            <a:avLst/>
          </a:prstGeom>
          <a:gradFill rotWithShape="1">
            <a:gsLst>
              <a:gs pos="0">
                <a:srgbClr val="738AC8">
                  <a:shade val="51000"/>
                  <a:satMod val="130000"/>
                </a:srgbClr>
              </a:gs>
              <a:gs pos="80000">
                <a:srgbClr val="738AC8">
                  <a:shade val="93000"/>
                  <a:satMod val="130000"/>
                </a:srgbClr>
              </a:gs>
              <a:gs pos="100000">
                <a:srgbClr val="738AC8">
                  <a:shade val="94000"/>
                  <a:satMod val="135000"/>
                </a:srgbClr>
              </a:gs>
            </a:gsLst>
            <a:lin ang="16200000" scaled="0"/>
          </a:gradFill>
          <a:ln w="9525" cap="flat" cmpd="sng" algn="ctr">
            <a:solidFill>
              <a:srgbClr val="738AC8">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b">
            <a:spAutoFit/>
          </a:bodyPr>
          <a:lstStyle/>
          <a:p>
            <a:pPr fontAlgn="auto">
              <a:spcBef>
                <a:spcPts val="0"/>
              </a:spcBef>
              <a:spcAft>
                <a:spcPts val="0"/>
              </a:spcAft>
              <a:defRPr/>
            </a:pPr>
            <a:r>
              <a:rPr kumimoji="0" lang="ja-JP" altLang="en-US" sz="1600" kern="0" dirty="0">
                <a:solidFill>
                  <a:prstClr val="white"/>
                </a:solidFill>
                <a:latin typeface="Helvetica"/>
                <a:ea typeface="ヒラギノ丸ゴ ProN W4"/>
              </a:rPr>
              <a:t>規制改革に関する第２次</a:t>
            </a:r>
            <a:r>
              <a:rPr kumimoji="0" lang="ja-JP" altLang="en-US" sz="1600" kern="0" dirty="0" smtClean="0">
                <a:solidFill>
                  <a:prstClr val="white"/>
                </a:solidFill>
                <a:latin typeface="Helvetica"/>
                <a:ea typeface="ヒラギノ丸ゴ ProN W4"/>
              </a:rPr>
              <a:t>答申</a:t>
            </a:r>
            <a:endParaRPr kumimoji="0" lang="ja-JP" altLang="en-US" sz="1600" kern="0" dirty="0">
              <a:solidFill>
                <a:prstClr val="white"/>
              </a:solidFill>
              <a:latin typeface="Helvetica"/>
              <a:ea typeface="ヒラギノ丸ゴ ProN W4"/>
            </a:endParaRPr>
          </a:p>
        </p:txBody>
      </p:sp>
      <p:sp>
        <p:nvSpPr>
          <p:cNvPr id="29" name="テキスト ボックス 28"/>
          <p:cNvSpPr txBox="1"/>
          <p:nvPr/>
        </p:nvSpPr>
        <p:spPr>
          <a:xfrm>
            <a:off x="6465168" y="826887"/>
            <a:ext cx="3150002" cy="391628"/>
          </a:xfrm>
          <a:prstGeom prst="rect">
            <a:avLst/>
          </a:prstGeom>
          <a:solidFill>
            <a:schemeClr val="bg1"/>
          </a:solidFill>
          <a:ln>
            <a:solidFill>
              <a:schemeClr val="bg1">
                <a:lumMod val="50000"/>
              </a:schemeClr>
            </a:solidFill>
          </a:ln>
        </p:spPr>
        <p:txBody>
          <a:bodyPr wrap="none" lIns="108000" tIns="72000" rIns="108000" bIns="72000" rtlCol="0">
            <a:spAutoFit/>
          </a:bodyPr>
          <a:lstStyle/>
          <a:p>
            <a:pPr marL="182563" indent="-182563" algn="l">
              <a:tabLst>
                <a:tab pos="2960688" algn="l"/>
              </a:tabLst>
            </a:pPr>
            <a:r>
              <a:rPr lang="ja-JP" altLang="en-US" sz="1600" dirty="0" smtClean="0">
                <a:solidFill>
                  <a:srgbClr val="000000"/>
                </a:solidFill>
                <a:latin typeface="Helvetica"/>
                <a:ea typeface="ヒラギノ丸ゴ ProN W4"/>
              </a:rPr>
              <a:t>規制</a:t>
            </a:r>
            <a:r>
              <a:rPr lang="ja-JP" altLang="en-US" sz="1600" dirty="0">
                <a:solidFill>
                  <a:srgbClr val="000000"/>
                </a:solidFill>
                <a:latin typeface="Helvetica"/>
                <a:ea typeface="ヒラギノ丸ゴ ProN W4"/>
              </a:rPr>
              <a:t>改革</a:t>
            </a:r>
            <a:r>
              <a:rPr lang="ja-JP" altLang="en-US" sz="1600" dirty="0" smtClean="0">
                <a:solidFill>
                  <a:srgbClr val="000000"/>
                </a:solidFill>
                <a:latin typeface="Helvetica"/>
                <a:ea typeface="ヒラギノ丸ゴ ProN W4"/>
              </a:rPr>
              <a:t>会議</a:t>
            </a:r>
            <a:r>
              <a:rPr lang="ja-JP" altLang="en-US" sz="1200" dirty="0" smtClean="0">
                <a:solidFill>
                  <a:srgbClr val="000000"/>
                </a:solidFill>
                <a:latin typeface="Helvetica"/>
                <a:ea typeface="ヒラギノ丸ゴ ProN W4"/>
              </a:rPr>
              <a:t>（</a:t>
            </a:r>
            <a:r>
              <a:rPr lang="ja-JP" altLang="en-US" sz="1200" dirty="0">
                <a:solidFill>
                  <a:srgbClr val="000000"/>
                </a:solidFill>
                <a:latin typeface="Helvetica"/>
                <a:ea typeface="ヒラギノ丸ゴ ProN W4"/>
              </a:rPr>
              <a:t>平成</a:t>
            </a:r>
            <a:r>
              <a:rPr lang="en-US" altLang="ja-JP" sz="1200" dirty="0">
                <a:solidFill>
                  <a:srgbClr val="000000"/>
                </a:solidFill>
                <a:latin typeface="Helvetica"/>
                <a:ea typeface="ヒラギノ丸ゴ ProN W4"/>
              </a:rPr>
              <a:t>26 </a:t>
            </a:r>
            <a:r>
              <a:rPr lang="ja-JP" altLang="en-US" sz="1200" dirty="0">
                <a:solidFill>
                  <a:srgbClr val="000000"/>
                </a:solidFill>
                <a:latin typeface="Helvetica"/>
                <a:ea typeface="ヒラギノ丸ゴ ProN W4"/>
              </a:rPr>
              <a:t>年６ 月</a:t>
            </a:r>
            <a:r>
              <a:rPr lang="en-US" altLang="ja-JP" sz="1200" dirty="0">
                <a:solidFill>
                  <a:srgbClr val="000000"/>
                </a:solidFill>
                <a:latin typeface="Helvetica"/>
                <a:ea typeface="ヒラギノ丸ゴ ProN W4"/>
              </a:rPr>
              <a:t>13 </a:t>
            </a:r>
            <a:r>
              <a:rPr lang="ja-JP" altLang="en-US" sz="1200" dirty="0" smtClean="0">
                <a:solidFill>
                  <a:srgbClr val="000000"/>
                </a:solidFill>
                <a:latin typeface="Helvetica"/>
                <a:ea typeface="ヒラギノ丸ゴ ProN W4"/>
              </a:rPr>
              <a:t>日）</a:t>
            </a:r>
            <a:endParaRPr lang="en-US" altLang="ja-JP" sz="1200" dirty="0" smtClean="0">
              <a:solidFill>
                <a:srgbClr val="000000"/>
              </a:solidFill>
              <a:latin typeface="Helvetica"/>
              <a:ea typeface="ヒラギノ丸ゴ ProN W4"/>
            </a:endParaRPr>
          </a:p>
        </p:txBody>
      </p:sp>
      <p:sp>
        <p:nvSpPr>
          <p:cNvPr id="10" name="テキスト ボックス 9"/>
          <p:cNvSpPr txBox="1"/>
          <p:nvPr/>
        </p:nvSpPr>
        <p:spPr>
          <a:xfrm>
            <a:off x="383956" y="2424952"/>
            <a:ext cx="9139808" cy="4244408"/>
          </a:xfrm>
          <a:prstGeom prst="rect">
            <a:avLst/>
          </a:prstGeom>
          <a:solidFill>
            <a:schemeClr val="bg1"/>
          </a:solidFill>
          <a:ln>
            <a:solidFill>
              <a:srgbClr val="0070C0"/>
            </a:solidFill>
          </a:ln>
        </p:spPr>
        <p:txBody>
          <a:bodyPr wrap="square" lIns="108000" tIns="108000" rIns="108000" bIns="72000" rtlCol="0">
            <a:spAutoFit/>
          </a:bodyPr>
          <a:lstStyle/>
          <a:p>
            <a:pPr indent="174625" algn="l">
              <a:spcBef>
                <a:spcPts val="1200"/>
              </a:spcBef>
              <a:tabLst>
                <a:tab pos="2960688" algn="l"/>
              </a:tabLst>
            </a:pPr>
            <a:r>
              <a:rPr lang="ja-JP" altLang="en-US" sz="1600" dirty="0" smtClean="0">
                <a:solidFill>
                  <a:srgbClr val="000000"/>
                </a:solidFill>
                <a:latin typeface="Helvetica"/>
                <a:ea typeface="ヒラギノ丸ゴ ProN W4"/>
              </a:rPr>
              <a:t>自宅</a:t>
            </a:r>
            <a:r>
              <a:rPr lang="ja-JP" altLang="en-US" sz="1600" dirty="0">
                <a:solidFill>
                  <a:srgbClr val="000000"/>
                </a:solidFill>
                <a:latin typeface="Helvetica"/>
                <a:ea typeface="ヒラギノ丸ゴ ProN W4"/>
              </a:rPr>
              <a:t>での生活が困難な要介護高齢者を対象とする入所施設としては、特別養護老人</a:t>
            </a:r>
            <a:r>
              <a:rPr lang="ja-JP" altLang="en-US" sz="1600" dirty="0" smtClean="0">
                <a:solidFill>
                  <a:srgbClr val="000000"/>
                </a:solidFill>
                <a:latin typeface="Helvetica"/>
                <a:ea typeface="ヒラギノ丸ゴ ProN W4"/>
              </a:rPr>
              <a:t>ホームの</a:t>
            </a:r>
            <a:r>
              <a:rPr lang="ja-JP" altLang="en-US" sz="1600" dirty="0">
                <a:solidFill>
                  <a:srgbClr val="000000"/>
                </a:solidFill>
                <a:latin typeface="Helvetica"/>
                <a:ea typeface="ヒラギノ丸ゴ ProN W4"/>
              </a:rPr>
              <a:t>ほか、営利法人を中心に設置されている有料老人ホームなどの類型がある。</a:t>
            </a:r>
          </a:p>
          <a:p>
            <a:pPr indent="174625" algn="l">
              <a:spcBef>
                <a:spcPts val="1200"/>
              </a:spcBef>
              <a:tabLst>
                <a:tab pos="2960688" algn="l"/>
              </a:tabLst>
            </a:pPr>
            <a:r>
              <a:rPr lang="ja-JP" altLang="en-US" sz="1600" dirty="0">
                <a:solidFill>
                  <a:srgbClr val="000000"/>
                </a:solidFill>
                <a:latin typeface="Helvetica"/>
                <a:ea typeface="ヒラギノ丸ゴ ProN W4"/>
              </a:rPr>
              <a:t>入所施設を運営する経営主体がそれぞれの特質を生かしてサービスの質を競うことで、</a:t>
            </a:r>
            <a:r>
              <a:rPr lang="ja-JP" altLang="en-US" sz="1600" dirty="0" smtClean="0">
                <a:solidFill>
                  <a:srgbClr val="000000"/>
                </a:solidFill>
                <a:latin typeface="Helvetica"/>
                <a:ea typeface="ヒラギノ丸ゴ ProN W4"/>
              </a:rPr>
              <a:t>利用者の利便</a:t>
            </a:r>
            <a:r>
              <a:rPr lang="ja-JP" altLang="en-US" sz="1600" dirty="0">
                <a:solidFill>
                  <a:srgbClr val="000000"/>
                </a:solidFill>
                <a:latin typeface="Helvetica"/>
                <a:ea typeface="ヒラギノ丸ゴ ProN W4"/>
              </a:rPr>
              <a:t>を高めることが必要であるが、それぞれの施設が担う役割が十分に整理されて</a:t>
            </a:r>
            <a:r>
              <a:rPr lang="ja-JP" altLang="en-US" sz="1600" dirty="0" smtClean="0">
                <a:solidFill>
                  <a:srgbClr val="000000"/>
                </a:solidFill>
                <a:latin typeface="Helvetica"/>
                <a:ea typeface="ヒラギノ丸ゴ ProN W4"/>
              </a:rPr>
              <a:t>いない</a:t>
            </a:r>
            <a:r>
              <a:rPr lang="ja-JP" altLang="en-US" sz="1600" dirty="0">
                <a:solidFill>
                  <a:srgbClr val="000000"/>
                </a:solidFill>
                <a:latin typeface="Helvetica"/>
                <a:ea typeface="ヒラギノ丸ゴ ProN W4"/>
              </a:rPr>
              <a:t>との指摘がある。</a:t>
            </a:r>
          </a:p>
          <a:p>
            <a:pPr indent="174625" algn="l">
              <a:spcBef>
                <a:spcPts val="1200"/>
              </a:spcBef>
              <a:tabLst>
                <a:tab pos="2960688" algn="l"/>
              </a:tabLst>
            </a:pPr>
            <a:r>
              <a:rPr lang="ja-JP" altLang="en-US" sz="1600" dirty="0">
                <a:solidFill>
                  <a:srgbClr val="000000"/>
                </a:solidFill>
                <a:latin typeface="Helvetica"/>
                <a:ea typeface="ヒラギノ丸ゴ ProN W4"/>
              </a:rPr>
              <a:t>また、</a:t>
            </a:r>
            <a:r>
              <a:rPr lang="ja-JP" altLang="en-US" sz="1600" b="1" dirty="0">
                <a:solidFill>
                  <a:srgbClr val="FF0000"/>
                </a:solidFill>
                <a:latin typeface="Helvetica"/>
                <a:ea typeface="ヒラギノ丸ゴ ProN W4"/>
              </a:rPr>
              <a:t>地方公共団体では、「介護保険事業計画」や「介護保険事業支援計画」の策定に</a:t>
            </a:r>
            <a:r>
              <a:rPr lang="ja-JP" altLang="en-US" sz="1600" b="1" dirty="0" smtClean="0">
                <a:solidFill>
                  <a:srgbClr val="FF0000"/>
                </a:solidFill>
                <a:latin typeface="Helvetica"/>
                <a:ea typeface="ヒラギノ丸ゴ ProN W4"/>
              </a:rPr>
              <a:t>当たって</a:t>
            </a:r>
            <a:r>
              <a:rPr lang="ja-JP" altLang="en-US" sz="1600" b="1" dirty="0">
                <a:solidFill>
                  <a:srgbClr val="FF0000"/>
                </a:solidFill>
                <a:latin typeface="Helvetica"/>
                <a:ea typeface="ヒラギノ丸ゴ ProN W4"/>
              </a:rPr>
              <a:t>、介護サービス量の見込みを算出しているが、一部の地方公共団体においては、</a:t>
            </a:r>
            <a:r>
              <a:rPr lang="ja-JP" altLang="en-US" sz="1600" b="1" dirty="0" smtClean="0">
                <a:solidFill>
                  <a:srgbClr val="FF0000"/>
                </a:solidFill>
                <a:latin typeface="Helvetica"/>
                <a:ea typeface="ヒラギノ丸ゴ ProN W4"/>
              </a:rPr>
              <a:t>有料老人</a:t>
            </a:r>
            <a:r>
              <a:rPr lang="ja-JP" altLang="en-US" sz="1600" b="1" dirty="0">
                <a:solidFill>
                  <a:srgbClr val="FF0000"/>
                </a:solidFill>
                <a:latin typeface="Helvetica"/>
                <a:ea typeface="ヒラギノ丸ゴ ProN W4"/>
              </a:rPr>
              <a:t>ホーム等の特定施設のサービス量の増加を見込んでいない</a:t>
            </a:r>
            <a:r>
              <a:rPr lang="ja-JP" altLang="en-US" sz="1600" dirty="0">
                <a:latin typeface="Helvetica"/>
                <a:ea typeface="ヒラギノ丸ゴ ProN W4"/>
              </a:rPr>
              <a:t>との指摘</a:t>
            </a:r>
            <a:r>
              <a:rPr lang="ja-JP" altLang="en-US" sz="1600" dirty="0">
                <a:solidFill>
                  <a:srgbClr val="000000"/>
                </a:solidFill>
                <a:latin typeface="Helvetica"/>
                <a:ea typeface="ヒラギノ丸ゴ ProN W4"/>
              </a:rPr>
              <a:t>がある。</a:t>
            </a:r>
          </a:p>
          <a:p>
            <a:pPr indent="174625" algn="l">
              <a:spcBef>
                <a:spcPts val="1200"/>
              </a:spcBef>
              <a:tabLst>
                <a:tab pos="2960688" algn="l"/>
              </a:tabLst>
            </a:pPr>
            <a:r>
              <a:rPr lang="ja-JP" altLang="en-US" sz="1600" dirty="0">
                <a:solidFill>
                  <a:srgbClr val="000000"/>
                </a:solidFill>
                <a:latin typeface="Helvetica"/>
                <a:ea typeface="ヒラギノ丸ゴ ProN W4"/>
              </a:rPr>
              <a:t>したがって、厚生労働省は、特別養護老人ホームについて、在宅生活が困難でより入所</a:t>
            </a:r>
            <a:r>
              <a:rPr lang="ja-JP" altLang="en-US" sz="1600" dirty="0" smtClean="0">
                <a:solidFill>
                  <a:srgbClr val="000000"/>
                </a:solidFill>
                <a:latin typeface="Helvetica"/>
                <a:ea typeface="ヒラギノ丸ゴ ProN W4"/>
              </a:rPr>
              <a:t>の必要性</a:t>
            </a:r>
            <a:r>
              <a:rPr lang="ja-JP" altLang="en-US" sz="1600" dirty="0">
                <a:solidFill>
                  <a:srgbClr val="000000"/>
                </a:solidFill>
                <a:latin typeface="Helvetica"/>
                <a:ea typeface="ヒラギノ丸ゴ ProN W4"/>
              </a:rPr>
              <a:t>の高い中重度の要介護高齢者を支える施設としての機能への重点化を徹底し、</a:t>
            </a:r>
            <a:r>
              <a:rPr lang="ja-JP" altLang="en-US" sz="1600" dirty="0" smtClean="0">
                <a:solidFill>
                  <a:srgbClr val="000000"/>
                </a:solidFill>
                <a:latin typeface="Helvetica"/>
                <a:ea typeface="ヒラギノ丸ゴ ProN W4"/>
              </a:rPr>
              <a:t>あわせて</a:t>
            </a:r>
            <a:r>
              <a:rPr lang="ja-JP" altLang="en-US" sz="1600" dirty="0">
                <a:solidFill>
                  <a:srgbClr val="000000"/>
                </a:solidFill>
                <a:latin typeface="Helvetica"/>
                <a:ea typeface="ヒラギノ丸ゴ ProN W4"/>
              </a:rPr>
              <a:t>、低所得者の支援を中心とした公的性格を強める。</a:t>
            </a:r>
          </a:p>
          <a:p>
            <a:pPr indent="174625" algn="l">
              <a:spcBef>
                <a:spcPts val="1200"/>
              </a:spcBef>
              <a:tabLst>
                <a:tab pos="2960688" algn="l"/>
              </a:tabLst>
            </a:pPr>
            <a:r>
              <a:rPr lang="ja-JP" altLang="en-US" sz="1600" dirty="0">
                <a:solidFill>
                  <a:srgbClr val="000000"/>
                </a:solidFill>
                <a:latin typeface="Helvetica"/>
                <a:ea typeface="ヒラギノ丸ゴ ProN W4"/>
              </a:rPr>
              <a:t>また、厚生労働省は、利用者の様々なニーズに応じた多様なサービスが提供されるよう</a:t>
            </a:r>
            <a:r>
              <a:rPr lang="ja-JP" altLang="en-US" sz="1600" dirty="0" smtClean="0">
                <a:solidFill>
                  <a:srgbClr val="000000"/>
                </a:solidFill>
                <a:latin typeface="Helvetica"/>
                <a:ea typeface="ヒラギノ丸ゴ ProN W4"/>
              </a:rPr>
              <a:t>、</a:t>
            </a:r>
            <a:r>
              <a:rPr lang="ja-JP" altLang="en-US" sz="1600" b="1" dirty="0" smtClean="0">
                <a:solidFill>
                  <a:srgbClr val="FF0000"/>
                </a:solidFill>
                <a:latin typeface="Helvetica"/>
                <a:ea typeface="ヒラギノ丸ゴ ProN W4"/>
              </a:rPr>
              <a:t>各市町村</a:t>
            </a:r>
            <a:r>
              <a:rPr lang="ja-JP" altLang="en-US" sz="1600" b="1" dirty="0">
                <a:solidFill>
                  <a:srgbClr val="FF0000"/>
                </a:solidFill>
                <a:latin typeface="Helvetica"/>
                <a:ea typeface="ヒラギノ丸ゴ ProN W4"/>
              </a:rPr>
              <a:t>が要介護者等の実態を踏まえて介護サービスの需要を的確に把握し、有料老人</a:t>
            </a:r>
            <a:r>
              <a:rPr lang="ja-JP" altLang="en-US" sz="1600" b="1" dirty="0" smtClean="0">
                <a:solidFill>
                  <a:srgbClr val="FF0000"/>
                </a:solidFill>
                <a:latin typeface="Helvetica"/>
                <a:ea typeface="ヒラギノ丸ゴ ProN W4"/>
              </a:rPr>
              <a:t>ホーム</a:t>
            </a:r>
            <a:r>
              <a:rPr lang="ja-JP" altLang="en-US" sz="1600" b="1" dirty="0">
                <a:solidFill>
                  <a:srgbClr val="FF0000"/>
                </a:solidFill>
                <a:latin typeface="Helvetica"/>
                <a:ea typeface="ヒラギノ丸ゴ ProN W4"/>
              </a:rPr>
              <a:t>等の特定施設も含めて、地域の実情に即して適切なサービス量を見込む</a:t>
            </a:r>
            <a:r>
              <a:rPr lang="ja-JP" altLang="en-US" sz="1600" dirty="0">
                <a:latin typeface="Helvetica"/>
                <a:ea typeface="ヒラギノ丸ゴ ProN W4"/>
              </a:rPr>
              <a:t>よう、地方公共</a:t>
            </a:r>
            <a:r>
              <a:rPr lang="ja-JP" altLang="en-US" sz="1600" dirty="0" smtClean="0">
                <a:latin typeface="Helvetica"/>
                <a:ea typeface="ヒラギノ丸ゴ ProN W4"/>
              </a:rPr>
              <a:t>団体</a:t>
            </a:r>
            <a:r>
              <a:rPr lang="ja-JP" altLang="en-US" sz="1600" dirty="0">
                <a:latin typeface="Helvetica"/>
                <a:ea typeface="ヒラギノ丸ゴ ProN W4"/>
              </a:rPr>
              <a:t>に通知</a:t>
            </a:r>
            <a:r>
              <a:rPr lang="ja-JP" altLang="en-US" sz="1600" dirty="0">
                <a:solidFill>
                  <a:srgbClr val="000000"/>
                </a:solidFill>
                <a:latin typeface="Helvetica"/>
                <a:ea typeface="ヒラギノ丸ゴ ProN W4"/>
              </a:rPr>
              <a:t>する。</a:t>
            </a:r>
            <a:endParaRPr lang="en-US" altLang="ja-JP" sz="1600" dirty="0" smtClean="0">
              <a:solidFill>
                <a:srgbClr val="000000"/>
              </a:solidFill>
              <a:latin typeface="Helvetica"/>
              <a:ea typeface="ヒラギノ丸ゴ ProN W4"/>
            </a:endParaRPr>
          </a:p>
        </p:txBody>
      </p:sp>
      <p:sp>
        <p:nvSpPr>
          <p:cNvPr id="8" name="正方形/長方形 7"/>
          <p:cNvSpPr/>
          <p:nvPr/>
        </p:nvSpPr>
        <p:spPr>
          <a:xfrm rot="5400000">
            <a:off x="-123564" y="8620"/>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1401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227200" y="22476"/>
            <a:ext cx="5814881"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fontAlgn="auto">
              <a:spcBef>
                <a:spcPts val="0"/>
              </a:spcBef>
              <a:spcAft>
                <a:spcPts val="0"/>
              </a:spcAft>
              <a:defRPr/>
            </a:pPr>
            <a:r>
              <a:rPr lang="ja-JP" altLang="en-US" sz="2000" dirty="0" smtClean="0">
                <a:ln>
                  <a:solidFill>
                    <a:prstClr val="black"/>
                  </a:solidFill>
                </a:ln>
                <a:solidFill>
                  <a:prstClr val="black"/>
                </a:solidFill>
              </a:rPr>
              <a:t>（参考２）第５期のワークシートからの主な見直し</a:t>
            </a:r>
            <a:r>
              <a:rPr lang="ja-JP" altLang="en-US" sz="2000" dirty="0">
                <a:ln>
                  <a:solidFill>
                    <a:prstClr val="black"/>
                  </a:solidFill>
                </a:ln>
                <a:solidFill>
                  <a:prstClr val="black"/>
                </a:solidFill>
              </a:rPr>
              <a:t>点</a:t>
            </a:r>
            <a:endParaRPr lang="en-US" altLang="ja-JP" sz="2000" dirty="0">
              <a:ln>
                <a:solidFill>
                  <a:prstClr val="black"/>
                </a:solidFill>
              </a:ln>
              <a:solidFill>
                <a:prstClr val="black"/>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3765862319"/>
              </p:ext>
            </p:extLst>
          </p:nvPr>
        </p:nvGraphicFramePr>
        <p:xfrm>
          <a:off x="128464" y="692696"/>
          <a:ext cx="9649072" cy="6165304"/>
        </p:xfrm>
        <a:graphic>
          <a:graphicData uri="http://schemas.openxmlformats.org/drawingml/2006/table">
            <a:tbl>
              <a:tblPr/>
              <a:tblGrid>
                <a:gridCol w="1800200"/>
                <a:gridCol w="4181343"/>
                <a:gridCol w="3667529"/>
              </a:tblGrid>
              <a:tr h="173515">
                <a:tc>
                  <a:txBody>
                    <a:bodyPr/>
                    <a:lstStyle/>
                    <a:p>
                      <a:pPr algn="l" fontAlgn="ctr"/>
                      <a:r>
                        <a:rPr lang="ja-JP" altLang="en-US" sz="900" b="0" i="0" u="none" strike="noStrike" dirty="0">
                          <a:solidFill>
                            <a:srgbClr val="000000"/>
                          </a:solidFill>
                          <a:effectLst/>
                          <a:latin typeface="ＭＳ Ｐゴシック"/>
                        </a:rPr>
                        <a:t>　</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050" b="0" i="0" u="none" strike="noStrike" dirty="0">
                          <a:solidFill>
                            <a:srgbClr val="000000"/>
                          </a:solidFill>
                          <a:effectLst/>
                          <a:latin typeface="ＭＳ Ｐゴシック"/>
                        </a:rPr>
                        <a:t>第５期ワークシートの問題点</a:t>
                      </a:r>
                    </a:p>
                  </a:txBody>
                  <a:tcPr marL="5628" marR="5628" marT="562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50" b="0" i="0" u="none" strike="noStrike">
                          <a:solidFill>
                            <a:srgbClr val="000000"/>
                          </a:solidFill>
                          <a:effectLst/>
                          <a:latin typeface="ＭＳ Ｐゴシック"/>
                        </a:rPr>
                        <a:t>第６期ワークシートでの見直し点</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54189">
                <a:tc>
                  <a:txBody>
                    <a:bodyPr/>
                    <a:lstStyle/>
                    <a:p>
                      <a:pPr algn="l" fontAlgn="ctr"/>
                      <a:r>
                        <a:rPr lang="ja-JP" altLang="en-US" sz="900" b="0" i="0" u="none" strike="noStrike" dirty="0">
                          <a:solidFill>
                            <a:srgbClr val="000000"/>
                          </a:solidFill>
                          <a:effectLst/>
                          <a:latin typeface="ＭＳ Ｐゴシック"/>
                        </a:rPr>
                        <a:t>配布時期、対応ソフト、シート構造</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平成</a:t>
                      </a:r>
                      <a:r>
                        <a:rPr lang="en-US" altLang="ja-JP" sz="900" b="0" i="0" u="none" strike="noStrike" dirty="0">
                          <a:solidFill>
                            <a:srgbClr val="000000"/>
                          </a:solidFill>
                          <a:effectLst/>
                          <a:latin typeface="ＭＳ Ｐゴシック"/>
                        </a:rPr>
                        <a:t>23</a:t>
                      </a:r>
                      <a:r>
                        <a:rPr lang="ja-JP" altLang="en-US" sz="900" b="0" i="0" u="none" strike="noStrike" dirty="0">
                          <a:solidFill>
                            <a:srgbClr val="000000"/>
                          </a:solidFill>
                          <a:effectLst/>
                          <a:latin typeface="ＭＳ Ｐゴシック"/>
                        </a:rPr>
                        <a:t>年８月で、早めの提供を求める声が多かった。</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エクセル</a:t>
                      </a:r>
                      <a:r>
                        <a:rPr lang="en-US" altLang="ja-JP" sz="900" b="0" i="0" u="none" strike="noStrike" dirty="0">
                          <a:solidFill>
                            <a:srgbClr val="000000"/>
                          </a:solidFill>
                          <a:effectLst/>
                          <a:latin typeface="ＭＳ Ｐゴシック"/>
                        </a:rPr>
                        <a:t>2007</a:t>
                      </a:r>
                      <a:r>
                        <a:rPr lang="ja-JP" altLang="en-US" sz="900" b="0" i="0" u="none" strike="noStrike" dirty="0">
                          <a:solidFill>
                            <a:srgbClr val="000000"/>
                          </a:solidFill>
                          <a:effectLst/>
                          <a:latin typeface="ＭＳ Ｐゴシック"/>
                        </a:rPr>
                        <a:t>対応困難な保険者が多く、負担。</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シート数が多く（６０シート）、推計の確認等が負担。</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暫定版を平成</a:t>
                      </a:r>
                      <a:r>
                        <a:rPr lang="en-US" altLang="ja-JP" sz="900" b="0" i="0" u="none" strike="noStrike" dirty="0">
                          <a:solidFill>
                            <a:srgbClr val="000000"/>
                          </a:solidFill>
                          <a:effectLst/>
                          <a:latin typeface="ＭＳ Ｐゴシック"/>
                        </a:rPr>
                        <a:t>26</a:t>
                      </a:r>
                      <a:r>
                        <a:rPr lang="ja-JP" altLang="en-US" sz="900" b="0" i="0" u="none" strike="noStrike" dirty="0">
                          <a:solidFill>
                            <a:srgbClr val="000000"/>
                          </a:solidFill>
                          <a:effectLst/>
                          <a:latin typeface="ＭＳ Ｐゴシック"/>
                        </a:rPr>
                        <a:t>年３月末に配布し、７月３日に確定版を配布。</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エクセル</a:t>
                      </a:r>
                      <a:r>
                        <a:rPr lang="en-US" altLang="ja-JP" sz="900" b="0" i="0" u="none" strike="noStrike" dirty="0">
                          <a:solidFill>
                            <a:srgbClr val="000000"/>
                          </a:solidFill>
                          <a:effectLst/>
                          <a:latin typeface="ＭＳ Ｐゴシック"/>
                        </a:rPr>
                        <a:t>2007</a:t>
                      </a: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2010</a:t>
                      </a:r>
                      <a:r>
                        <a:rPr lang="ja-JP" altLang="en-US" sz="900" b="0" i="0" u="none" strike="noStrike" dirty="0">
                          <a:solidFill>
                            <a:srgbClr val="000000"/>
                          </a:solidFill>
                          <a:effectLst/>
                          <a:latin typeface="ＭＳ Ｐゴシック"/>
                        </a:rPr>
                        <a:t>対応版、</a:t>
                      </a:r>
                      <a:r>
                        <a:rPr lang="en-US" altLang="ja-JP" sz="900" b="0" i="0" u="none" strike="noStrike" dirty="0">
                          <a:solidFill>
                            <a:srgbClr val="000000"/>
                          </a:solidFill>
                          <a:effectLst/>
                          <a:latin typeface="ＭＳ Ｐゴシック"/>
                        </a:rPr>
                        <a:t>2003</a:t>
                      </a:r>
                      <a:r>
                        <a:rPr lang="ja-JP" altLang="en-US" sz="900" b="0" i="0" u="none" strike="noStrike" dirty="0">
                          <a:solidFill>
                            <a:srgbClr val="000000"/>
                          </a:solidFill>
                          <a:effectLst/>
                          <a:latin typeface="ＭＳ Ｐゴシック"/>
                        </a:rPr>
                        <a:t>対応版</a:t>
                      </a:r>
                      <a:r>
                        <a:rPr lang="en-US" altLang="ja-JP" sz="800" b="0" i="0" u="none" strike="noStrike" baseline="30000" dirty="0">
                          <a:solidFill>
                            <a:srgbClr val="000000"/>
                          </a:solidFill>
                          <a:effectLst/>
                          <a:latin typeface="ＭＳ Ｐゴシック"/>
                        </a:rPr>
                        <a:t>※</a:t>
                      </a:r>
                      <a:r>
                        <a:rPr lang="ja-JP" altLang="en-US" sz="800" b="0" i="0" u="none" strike="noStrike" baseline="30000" dirty="0">
                          <a:solidFill>
                            <a:srgbClr val="000000"/>
                          </a:solidFill>
                          <a:effectLst/>
                          <a:latin typeface="ＭＳ Ｐゴシック"/>
                        </a:rPr>
                        <a:t>１</a:t>
                      </a:r>
                      <a:r>
                        <a:rPr lang="ja-JP" altLang="en-US" sz="900" b="0" i="0" u="none" strike="noStrike" dirty="0">
                          <a:solidFill>
                            <a:srgbClr val="000000"/>
                          </a:solidFill>
                          <a:effectLst/>
                          <a:latin typeface="ＭＳ Ｐゴシック"/>
                        </a:rPr>
                        <a:t>を配布。</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シートを整理し数を４２シートに減。</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80590">
                <a:tc>
                  <a:txBody>
                    <a:bodyPr/>
                    <a:lstStyle/>
                    <a:p>
                      <a:pPr algn="l" fontAlgn="ctr"/>
                      <a:r>
                        <a:rPr lang="ja-JP" altLang="en-US" sz="900" b="0" i="0" u="none" strike="noStrike">
                          <a:solidFill>
                            <a:srgbClr val="000000"/>
                          </a:solidFill>
                          <a:effectLst/>
                          <a:latin typeface="ＭＳ Ｐゴシック"/>
                        </a:rPr>
                        <a:t>認定者数の年齢区分</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年齢区分は、３階級（</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歳以上</a:t>
                      </a:r>
                      <a:r>
                        <a:rPr lang="en-US" altLang="ja-JP" sz="900" b="0" i="0" u="none" strike="noStrike" dirty="0">
                          <a:solidFill>
                            <a:srgbClr val="000000"/>
                          </a:solidFill>
                          <a:effectLst/>
                          <a:latin typeface="ＭＳ Ｐゴシック"/>
                        </a:rPr>
                        <a:t>75</a:t>
                      </a:r>
                      <a:r>
                        <a:rPr lang="ja-JP" altLang="en-US" sz="900" b="0" i="0" u="none" strike="noStrike" dirty="0">
                          <a:solidFill>
                            <a:srgbClr val="000000"/>
                          </a:solidFill>
                          <a:effectLst/>
                          <a:latin typeface="ＭＳ Ｐゴシック"/>
                        </a:rPr>
                        <a:t>歳未満と</a:t>
                      </a:r>
                      <a:r>
                        <a:rPr lang="en-US" altLang="ja-JP" sz="900" b="0" i="0" u="none" strike="noStrike" dirty="0">
                          <a:solidFill>
                            <a:srgbClr val="000000"/>
                          </a:solidFill>
                          <a:effectLst/>
                          <a:latin typeface="ＭＳ Ｐゴシック"/>
                        </a:rPr>
                        <a:t>75</a:t>
                      </a:r>
                      <a:r>
                        <a:rPr lang="ja-JP" altLang="en-US" sz="900" b="0" i="0" u="none" strike="noStrike" dirty="0">
                          <a:solidFill>
                            <a:srgbClr val="000000"/>
                          </a:solidFill>
                          <a:effectLst/>
                          <a:latin typeface="ＭＳ Ｐゴシック"/>
                        </a:rPr>
                        <a:t>歳以上の２区分＋</a:t>
                      </a:r>
                      <a:r>
                        <a:rPr lang="en-US" altLang="ja-JP" sz="900" b="0" i="0" u="none" strike="noStrike" dirty="0">
                          <a:solidFill>
                            <a:srgbClr val="000000"/>
                          </a:solidFill>
                          <a:effectLst/>
                          <a:latin typeface="ＭＳ Ｐゴシック"/>
                        </a:rPr>
                        <a:t>40</a:t>
                      </a:r>
                      <a:r>
                        <a:rPr lang="ja-JP" altLang="en-US" sz="900" b="0" i="0" u="none" strike="noStrike" dirty="0">
                          <a:solidFill>
                            <a:srgbClr val="000000"/>
                          </a:solidFill>
                          <a:effectLst/>
                          <a:latin typeface="ＭＳ Ｐゴシック"/>
                        </a:rPr>
                        <a:t>歳以上</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歳未満）又は７階級（</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歳以上は５歳ごとに</a:t>
                      </a:r>
                      <a:r>
                        <a:rPr lang="en-US" altLang="ja-JP" sz="900" b="0" i="0" u="none" strike="noStrike" dirty="0">
                          <a:solidFill>
                            <a:srgbClr val="000000"/>
                          </a:solidFill>
                          <a:effectLst/>
                          <a:latin typeface="ＭＳ Ｐゴシック"/>
                        </a:rPr>
                        <a:t>90</a:t>
                      </a:r>
                      <a:r>
                        <a:rPr lang="ja-JP" altLang="en-US" sz="900" b="0" i="0" u="none" strike="noStrike" dirty="0">
                          <a:solidFill>
                            <a:srgbClr val="000000"/>
                          </a:solidFill>
                          <a:effectLst/>
                          <a:latin typeface="ＭＳ Ｐゴシック"/>
                        </a:rPr>
                        <a:t>歳以上まで６区分＋</a:t>
                      </a:r>
                      <a:r>
                        <a:rPr lang="en-US" altLang="ja-JP" sz="900" b="0" i="0" u="none" strike="noStrike" dirty="0">
                          <a:solidFill>
                            <a:srgbClr val="000000"/>
                          </a:solidFill>
                          <a:effectLst/>
                          <a:latin typeface="ＭＳ Ｐゴシック"/>
                        </a:rPr>
                        <a:t>40</a:t>
                      </a:r>
                      <a:r>
                        <a:rPr lang="ja-JP" altLang="en-US" sz="900" b="0" i="0" u="none" strike="noStrike" dirty="0">
                          <a:solidFill>
                            <a:srgbClr val="000000"/>
                          </a:solidFill>
                          <a:effectLst/>
                          <a:latin typeface="ＭＳ Ｐゴシック"/>
                        </a:rPr>
                        <a:t>歳以上</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歳未満）を選択する。</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年齢区分は、７階級（</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歳以上は５歳ごとに</a:t>
                      </a:r>
                      <a:r>
                        <a:rPr lang="en-US" altLang="ja-JP" sz="900" b="0" i="0" u="none" strike="noStrike" dirty="0">
                          <a:solidFill>
                            <a:srgbClr val="000000"/>
                          </a:solidFill>
                          <a:effectLst/>
                          <a:latin typeface="ＭＳ Ｐゴシック"/>
                        </a:rPr>
                        <a:t>90</a:t>
                      </a:r>
                      <a:r>
                        <a:rPr lang="ja-JP" altLang="en-US" sz="900" b="0" i="0" u="none" strike="noStrike" dirty="0">
                          <a:solidFill>
                            <a:srgbClr val="000000"/>
                          </a:solidFill>
                          <a:effectLst/>
                          <a:latin typeface="ＭＳ Ｐゴシック"/>
                        </a:rPr>
                        <a:t>歳以上まで６区分＋</a:t>
                      </a:r>
                      <a:r>
                        <a:rPr lang="en-US" altLang="ja-JP" sz="900" b="0" i="0" u="none" strike="noStrike" dirty="0">
                          <a:solidFill>
                            <a:srgbClr val="000000"/>
                          </a:solidFill>
                          <a:effectLst/>
                          <a:latin typeface="ＭＳ Ｐゴシック"/>
                        </a:rPr>
                        <a:t>40</a:t>
                      </a:r>
                      <a:r>
                        <a:rPr lang="ja-JP" altLang="en-US" sz="900" b="0" i="0" u="none" strike="noStrike" dirty="0">
                          <a:solidFill>
                            <a:srgbClr val="000000"/>
                          </a:solidFill>
                          <a:effectLst/>
                          <a:latin typeface="ＭＳ Ｐゴシック"/>
                        </a:rPr>
                        <a:t>歳以上</a:t>
                      </a:r>
                      <a:r>
                        <a:rPr lang="en-US" altLang="ja-JP" sz="900" b="0" i="0" u="none" strike="noStrike" dirty="0">
                          <a:solidFill>
                            <a:srgbClr val="000000"/>
                          </a:solidFill>
                          <a:effectLst/>
                          <a:latin typeface="ＭＳ Ｐゴシック"/>
                        </a:rPr>
                        <a:t>65</a:t>
                      </a:r>
                      <a:r>
                        <a:rPr lang="ja-JP" altLang="en-US" sz="900" b="0" i="0" u="none" strike="noStrike" dirty="0">
                          <a:solidFill>
                            <a:srgbClr val="000000"/>
                          </a:solidFill>
                          <a:effectLst/>
                          <a:latin typeface="ＭＳ Ｐゴシック"/>
                        </a:rPr>
                        <a:t>歳未満）のみとする。</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（注）上記に伴い介護保険事業状況報告の認定者数の年齢区分を見直し</a:t>
                      </a:r>
                      <a:r>
                        <a:rPr lang="en-US" altLang="ja-JP" sz="800" b="0" i="0" u="none" strike="noStrike" baseline="30000" dirty="0">
                          <a:solidFill>
                            <a:srgbClr val="000000"/>
                          </a:solidFill>
                          <a:effectLst/>
                          <a:latin typeface="ＭＳ Ｐゴシック"/>
                        </a:rPr>
                        <a:t>※</a:t>
                      </a:r>
                      <a:r>
                        <a:rPr lang="ja-JP" altLang="en-US" sz="800" b="0" i="0" u="none" strike="noStrike" baseline="30000" dirty="0">
                          <a:solidFill>
                            <a:srgbClr val="000000"/>
                          </a:solidFill>
                          <a:effectLst/>
                          <a:latin typeface="ＭＳ Ｐゴシック"/>
                        </a:rPr>
                        <a:t>２</a:t>
                      </a:r>
                      <a:r>
                        <a:rPr lang="ja-JP" altLang="en-US" sz="900" b="0" i="0" u="none" strike="noStrike" dirty="0">
                          <a:solidFill>
                            <a:srgbClr val="000000"/>
                          </a:solidFill>
                          <a:effectLst/>
                          <a:latin typeface="ＭＳ Ｐゴシック"/>
                        </a:rPr>
                        <a:t>。</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901498">
                <a:tc>
                  <a:txBody>
                    <a:bodyPr/>
                    <a:lstStyle/>
                    <a:p>
                      <a:pPr algn="l" fontAlgn="ctr"/>
                      <a:r>
                        <a:rPr lang="ja-JP" altLang="en-US" sz="900" b="0" i="0" u="none" strike="noStrike">
                          <a:solidFill>
                            <a:srgbClr val="000000"/>
                          </a:solidFill>
                          <a:effectLst/>
                          <a:latin typeface="ＭＳ Ｐゴシック"/>
                        </a:rPr>
                        <a:t>利用するデータ</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（認定者数、利用者数等）</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①認定支援ネットワークデータ、②保険者向け給付実績情報</a:t>
                      </a:r>
                      <a:r>
                        <a:rPr lang="en-US" altLang="ja-JP" sz="800" b="0" i="0" u="none" strike="noStrike" baseline="30000" dirty="0">
                          <a:solidFill>
                            <a:srgbClr val="000000"/>
                          </a:solidFill>
                          <a:effectLst/>
                          <a:latin typeface="ＭＳ Ｐゴシック"/>
                        </a:rPr>
                        <a:t>※</a:t>
                      </a:r>
                      <a:r>
                        <a:rPr lang="ja-JP" altLang="en-US" sz="800" b="0" i="0" u="none" strike="noStrike" baseline="30000" dirty="0">
                          <a:solidFill>
                            <a:srgbClr val="000000"/>
                          </a:solidFill>
                          <a:effectLst/>
                          <a:latin typeface="ＭＳ Ｐゴシック"/>
                        </a:rPr>
                        <a:t>３</a:t>
                      </a:r>
                      <a:r>
                        <a:rPr lang="ja-JP" altLang="en-US" sz="900" b="0" i="0" u="none" strike="noStrike" dirty="0">
                          <a:solidFill>
                            <a:srgbClr val="000000"/>
                          </a:solidFill>
                          <a:effectLst/>
                          <a:latin typeface="ＭＳ Ｐゴシック"/>
                        </a:rPr>
                        <a:t>の２つデータを取り込み、認定者数、利用者数、費用額等を把握する仕組みとしたが、①を準備できない又は準備したデータのフォーマットが異なり読み込めない保険者が相当数あった。</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　また、①、②が取り込めた場合も介護保険事業状況報告（市町村報告）の認定者数や利用者数と一致しない場合が相当数あった。</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認定者数、利用者数等の情報は、介護保険事業状況報告のデータ（公表データ）を利用することに変更。</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（注１）上記に伴い、費用額→給付費に変更。</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（注２）取り込み機能の廃止により入力の負担は増。</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（注３）推計に活用するため、介護保険事業状況報告を</a:t>
                      </a:r>
                      <a:r>
                        <a:rPr lang="ja-JP" altLang="en-US" sz="900" b="0" i="0" u="none" strike="noStrike" dirty="0" smtClean="0">
                          <a:solidFill>
                            <a:srgbClr val="000000"/>
                          </a:solidFill>
                          <a:effectLst/>
                          <a:latin typeface="ＭＳ Ｐゴシック"/>
                        </a:rPr>
                        <a:t>見直し</a:t>
                      </a:r>
                      <a:r>
                        <a:rPr lang="en-US" altLang="ja-JP" sz="800" b="0" i="0" u="none" strike="noStrike" baseline="30000" dirty="0" smtClean="0">
                          <a:solidFill>
                            <a:srgbClr val="000000"/>
                          </a:solidFill>
                          <a:effectLst/>
                          <a:latin typeface="ＭＳ Ｐゴシック"/>
                        </a:rPr>
                        <a:t>※</a:t>
                      </a:r>
                      <a:r>
                        <a:rPr lang="ja-JP" altLang="en-US" sz="800" b="0" i="0" u="none" strike="noStrike" baseline="30000" dirty="0">
                          <a:solidFill>
                            <a:srgbClr val="000000"/>
                          </a:solidFill>
                          <a:effectLst/>
                          <a:latin typeface="ＭＳ Ｐゴシック"/>
                        </a:rPr>
                        <a:t>２</a:t>
                      </a:r>
                      <a:r>
                        <a:rPr lang="ja-JP" altLang="en-US" sz="900" b="0" i="0" u="none" strike="noStrike" dirty="0">
                          <a:solidFill>
                            <a:srgbClr val="000000"/>
                          </a:solidFill>
                          <a:effectLst/>
                          <a:latin typeface="ＭＳ Ｐゴシック"/>
                        </a:rPr>
                        <a:t>。</a:t>
                      </a:r>
                      <a:br>
                        <a:rPr lang="ja-JP" altLang="en-US" sz="900" b="0" i="0" u="none" strike="noStrike" dirty="0">
                          <a:solidFill>
                            <a:srgbClr val="000000"/>
                          </a:solidFill>
                          <a:effectLst/>
                          <a:latin typeface="ＭＳ Ｐゴシック"/>
                        </a:rPr>
                      </a:br>
                      <a:endParaRPr lang="ja-JP" altLang="en-US" sz="900" b="0" i="0" u="none" strike="noStrike" dirty="0">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03292">
                <a:tc>
                  <a:txBody>
                    <a:bodyPr/>
                    <a:lstStyle/>
                    <a:p>
                      <a:pPr algn="l" fontAlgn="ctr"/>
                      <a:r>
                        <a:rPr lang="ja-JP" altLang="en-US" sz="900" b="0" i="0" u="none" strike="noStrike">
                          <a:solidFill>
                            <a:srgbClr val="000000"/>
                          </a:solidFill>
                          <a:effectLst/>
                          <a:latin typeface="ＭＳ Ｐゴシック"/>
                        </a:rPr>
                        <a:t>異常値の発生</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１ヶ月分の介護保険給付費の実績情報を使用して推計するため、小規模の保険者では推計値に異常値が出やすかった。</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
                      </a:r>
                      <a:br>
                        <a:rPr lang="ja-JP" altLang="en-US" sz="900" b="0" i="0" u="none" strike="noStrike">
                          <a:solidFill>
                            <a:srgbClr val="000000"/>
                          </a:solidFill>
                          <a:effectLst/>
                          <a:latin typeface="ＭＳ Ｐゴシック"/>
                        </a:rPr>
                      </a:br>
                      <a:endParaRPr lang="ja-JP" altLang="en-US" sz="900" b="0" i="0" u="none" strike="noStrike">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介護保険事業状況報告の年報値（及び月報値累計）を利用することで、異常値の発生を抑える。</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自然体推計及び施策反映（長期推計のみ）の認定者数（認定率）等の算定式に一定のガード（</a:t>
                      </a:r>
                      <a:r>
                        <a:rPr lang="en-US" altLang="ja-JP" sz="900" b="0" i="0" u="none" strike="noStrike" dirty="0">
                          <a:solidFill>
                            <a:srgbClr val="000000"/>
                          </a:solidFill>
                          <a:effectLst/>
                          <a:latin typeface="ＭＳ Ｐゴシック"/>
                        </a:rPr>
                        <a:t>90</a:t>
                      </a:r>
                      <a:r>
                        <a:rPr lang="ja-JP" altLang="en-US" sz="900" b="0" i="0" u="none" strike="noStrike" dirty="0">
                          <a:solidFill>
                            <a:srgbClr val="000000"/>
                          </a:solidFill>
                          <a:effectLst/>
                          <a:latin typeface="ＭＳ Ｐゴシック"/>
                        </a:rPr>
                        <a:t>未満～</a:t>
                      </a:r>
                      <a:r>
                        <a:rPr lang="en-US" altLang="ja-JP" sz="900" b="0" i="0" u="none" strike="noStrike" dirty="0">
                          <a:solidFill>
                            <a:srgbClr val="000000"/>
                          </a:solidFill>
                          <a:effectLst/>
                          <a:latin typeface="ＭＳ Ｐゴシック"/>
                        </a:rPr>
                        <a:t>110</a:t>
                      </a:r>
                      <a:r>
                        <a:rPr lang="ja-JP" altLang="en-US" sz="900" b="0" i="0" u="none" strike="noStrike" dirty="0">
                          <a:solidFill>
                            <a:srgbClr val="000000"/>
                          </a:solidFill>
                          <a:effectLst/>
                          <a:latin typeface="ＭＳ Ｐゴシック"/>
                        </a:rPr>
                        <a:t>％超過の排除）をかける。</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369">
                <a:tc>
                  <a:txBody>
                    <a:bodyPr/>
                    <a:lstStyle/>
                    <a:p>
                      <a:pPr algn="l" fontAlgn="ctr"/>
                      <a:r>
                        <a:rPr lang="ja-JP" altLang="en-US" sz="900" b="0" i="0" u="none" strike="noStrike">
                          <a:solidFill>
                            <a:srgbClr val="000000"/>
                          </a:solidFill>
                          <a:effectLst/>
                          <a:latin typeface="ＭＳ Ｐゴシック"/>
                        </a:rPr>
                        <a:t>経年による増減</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（自然体推計）</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認定者数、在宅サービスの利用者数は直近１年の増減を加味したが、利用回（日）数は直近値の固定で推計するため増減傾向は反映せず。</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認定者数、在宅サービスの利用者数、利用回（日）数は、いずれも①直近１年、②直近２年、③２年前の３つから選択して、増減傾向を加味。</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54189">
                <a:tc>
                  <a:txBody>
                    <a:bodyPr/>
                    <a:lstStyle/>
                    <a:p>
                      <a:pPr algn="l" fontAlgn="ctr"/>
                      <a:r>
                        <a:rPr lang="ja-JP" altLang="en-US" sz="900" b="0" i="0" u="none" strike="noStrike">
                          <a:solidFill>
                            <a:srgbClr val="000000"/>
                          </a:solidFill>
                          <a:effectLst/>
                          <a:latin typeface="ＭＳ Ｐゴシック"/>
                        </a:rPr>
                        <a:t>日常生活圏域ニーズ調査結果の反映</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日常生活圏域ニーズ調査結果を反映できる保険者が少なかった。</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
                      </a:r>
                      <a:br>
                        <a:rPr lang="ja-JP" altLang="en-US" sz="900" b="0" i="0" u="none" strike="noStrike">
                          <a:solidFill>
                            <a:srgbClr val="000000"/>
                          </a:solidFill>
                          <a:effectLst/>
                          <a:latin typeface="ＭＳ Ｐゴシック"/>
                        </a:rPr>
                      </a:br>
                      <a:endParaRPr lang="ja-JP" altLang="en-US" sz="900" b="0" i="0" u="none" strike="noStrike">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日常生活圏域ニーズ調査の結果を受けてどのような施策を行うか、その施策により認定者数や利用者数にどのような影響がでるか検討するようマニュアルに記載。</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979684">
                <a:tc>
                  <a:txBody>
                    <a:bodyPr/>
                    <a:lstStyle/>
                    <a:p>
                      <a:pPr algn="l" fontAlgn="ctr"/>
                      <a:r>
                        <a:rPr lang="ja-JP" altLang="en-US" sz="900" b="0" i="0" u="none" strike="noStrike">
                          <a:solidFill>
                            <a:srgbClr val="000000"/>
                          </a:solidFill>
                          <a:effectLst/>
                          <a:latin typeface="ＭＳ Ｐゴシック"/>
                        </a:rPr>
                        <a:t>年齢別、要介護度別・身体状況別の区分</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認定者数の数値を自然体推計値から置き換える際に、年齢階級別・男女別・要介護度別に考慮する必要があり、反映方法が複雑であった。</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在宅サービスの利用者数は、要介護度別・身体状況別に２７区分して、日常生活圏域ニーズ調査を考慮して利用者数を置き換える部分があったが、複雑でほとんどの保険者が対応できなかった。</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認定者数の数値を自然体推計から置き換える際には、男女別・要介護度別（４区分：要支援１、要支援２、要介護１・２、要介護３・４・５）に変更。</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在宅サービスの利用者数の数値を自然体推計から置き換える際には、要介護度別（４区分：要支援１、要支援２、要介護１・２、要介護３・４・５）に変更。</a:t>
                      </a:r>
                      <a:br>
                        <a:rPr lang="ja-JP" altLang="en-US" sz="900" b="0" i="0" u="none" strike="noStrike" dirty="0">
                          <a:solidFill>
                            <a:srgbClr val="000000"/>
                          </a:solidFill>
                          <a:effectLst/>
                          <a:latin typeface="ＭＳ Ｐゴシック"/>
                        </a:rPr>
                      </a:br>
                      <a:r>
                        <a:rPr lang="ja-JP" altLang="en-US" sz="800" b="0" i="0" u="none" strike="noStrike" dirty="0">
                          <a:solidFill>
                            <a:srgbClr val="000000"/>
                          </a:solidFill>
                          <a:effectLst/>
                          <a:latin typeface="ＭＳ Ｐゴシック"/>
                        </a:rPr>
                        <a:t>（注）施設・居住系サービスの利用者数の数値入力は、第５期、第６期とも要介護度別に入力。</a:t>
                      </a:r>
                      <a:endParaRPr lang="ja-JP" altLang="en-US" sz="900" b="0" i="0" u="none" strike="noStrike" dirty="0">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03292">
                <a:tc>
                  <a:txBody>
                    <a:bodyPr/>
                    <a:lstStyle/>
                    <a:p>
                      <a:pPr algn="l" fontAlgn="ctr"/>
                      <a:r>
                        <a:rPr lang="ja-JP" altLang="en-US" sz="900" b="0" i="0" u="none" strike="noStrike">
                          <a:solidFill>
                            <a:srgbClr val="000000"/>
                          </a:solidFill>
                          <a:effectLst/>
                          <a:latin typeface="ＭＳ Ｐゴシック"/>
                        </a:rPr>
                        <a:t>参考値の表示</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当期の推計結果のみ表示したため、全国平均との比較や過去からの推移を見ることができなかった。</a:t>
                      </a:r>
                      <a:br>
                        <a:rPr lang="ja-JP" altLang="en-US" sz="900" b="0" i="0" u="none" strike="noStrike">
                          <a:solidFill>
                            <a:srgbClr val="000000"/>
                          </a:solidFill>
                          <a:effectLst/>
                          <a:latin typeface="ＭＳ Ｐゴシック"/>
                        </a:rPr>
                      </a:br>
                      <a:r>
                        <a:rPr lang="ja-JP" altLang="en-US" sz="900" b="0" i="0" u="none" strike="noStrike">
                          <a:solidFill>
                            <a:srgbClr val="000000"/>
                          </a:solidFill>
                          <a:effectLst/>
                          <a:latin typeface="ＭＳ Ｐゴシック"/>
                        </a:rPr>
                        <a:t/>
                      </a:r>
                      <a:br>
                        <a:rPr lang="ja-JP" altLang="en-US" sz="900" b="0" i="0" u="none" strike="noStrike">
                          <a:solidFill>
                            <a:srgbClr val="000000"/>
                          </a:solidFill>
                          <a:effectLst/>
                          <a:latin typeface="ＭＳ Ｐゴシック"/>
                        </a:rPr>
                      </a:br>
                      <a:endParaRPr lang="ja-JP" altLang="en-US" sz="900" b="0" i="0" u="none" strike="noStrike">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参考値として全国平均のサービス利用率、保険料の構成割合等をグラフ表示することとした。</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また、認定者数、施設利用者数、給付費については、平成</a:t>
                      </a:r>
                      <a:r>
                        <a:rPr lang="en-US" altLang="ja-JP" sz="900" b="0" i="0" u="none" strike="noStrike" dirty="0">
                          <a:solidFill>
                            <a:srgbClr val="000000"/>
                          </a:solidFill>
                          <a:effectLst/>
                          <a:latin typeface="ＭＳ Ｐゴシック"/>
                        </a:rPr>
                        <a:t>21</a:t>
                      </a:r>
                      <a:r>
                        <a:rPr lang="ja-JP" altLang="en-US" sz="900" b="0" i="0" u="none" strike="noStrike" dirty="0">
                          <a:solidFill>
                            <a:srgbClr val="000000"/>
                          </a:solidFill>
                          <a:effectLst/>
                          <a:latin typeface="ＭＳ Ｐゴシック"/>
                        </a:rPr>
                        <a:t>～</a:t>
                      </a:r>
                      <a:r>
                        <a:rPr lang="en-US" altLang="ja-JP" sz="900" b="0" i="0" u="none" strike="noStrike" dirty="0">
                          <a:solidFill>
                            <a:srgbClr val="000000"/>
                          </a:solidFill>
                          <a:effectLst/>
                          <a:latin typeface="ＭＳ Ｐゴシック"/>
                        </a:rPr>
                        <a:t>23</a:t>
                      </a:r>
                      <a:r>
                        <a:rPr lang="ja-JP" altLang="en-US" sz="900" b="0" i="0" u="none" strike="noStrike" dirty="0">
                          <a:solidFill>
                            <a:srgbClr val="000000"/>
                          </a:solidFill>
                          <a:effectLst/>
                          <a:latin typeface="ＭＳ Ｐゴシック"/>
                        </a:rPr>
                        <a:t>年度のデータを保険者で入力することにより、前期からの動向もグラフで表示。</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369">
                <a:tc>
                  <a:txBody>
                    <a:bodyPr/>
                    <a:lstStyle/>
                    <a:p>
                      <a:pPr algn="l" fontAlgn="ctr"/>
                      <a:r>
                        <a:rPr lang="ja-JP" altLang="en-US" sz="900" b="0" i="0" u="none" strike="noStrike">
                          <a:solidFill>
                            <a:srgbClr val="000000"/>
                          </a:solidFill>
                          <a:effectLst/>
                          <a:latin typeface="ＭＳ Ｐゴシック"/>
                        </a:rPr>
                        <a:t>マニュアルの充実</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solidFill>
                            <a:srgbClr val="000000"/>
                          </a:solidFill>
                          <a:effectLst/>
                          <a:latin typeface="ＭＳ Ｐゴシック"/>
                        </a:rPr>
                        <a:t>操作方法、推計方法を記載したマニュアルとした。</a:t>
                      </a:r>
                      <a:br>
                        <a:rPr lang="ja-JP" altLang="en-US" sz="900" b="0" i="0" u="none" strike="noStrike">
                          <a:solidFill>
                            <a:srgbClr val="000000"/>
                          </a:solidFill>
                          <a:effectLst/>
                          <a:latin typeface="ＭＳ Ｐゴシック"/>
                        </a:rPr>
                      </a:br>
                      <a:endParaRPr lang="ja-JP" altLang="en-US" sz="900" b="0" i="0" u="none" strike="noStrike">
                        <a:solidFill>
                          <a:srgbClr val="000000"/>
                        </a:solidFill>
                        <a:effectLst/>
                        <a:latin typeface="ＭＳ Ｐゴシック"/>
                      </a:endParaRP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dirty="0">
                          <a:solidFill>
                            <a:srgbClr val="000000"/>
                          </a:solidFill>
                          <a:effectLst/>
                          <a:latin typeface="ＭＳ Ｐゴシック"/>
                        </a:rPr>
                        <a:t>操作方法、推計方法に加え、制度見直しにより、推計上で検討すべき点を記載したマニュアルとした。</a:t>
                      </a:r>
                    </a:p>
                  </a:txBody>
                  <a:tcPr marL="5628" marR="5628" marT="5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55986">
                <a:tc gridSpan="3">
                  <a:txBody>
                    <a:bodyPr/>
                    <a:lstStyle/>
                    <a:p>
                      <a:pPr algn="l" fontAlgn="t"/>
                      <a:r>
                        <a:rPr lang="en-US" altLang="ja-JP" sz="900" b="0" i="0" u="none" strike="noStrike" dirty="0">
                          <a:solidFill>
                            <a:srgbClr val="000000"/>
                          </a:solidFill>
                          <a:effectLst/>
                          <a:latin typeface="ＭＳ Ｐゴシック"/>
                        </a:rPr>
                        <a:t>※</a:t>
                      </a:r>
                      <a:r>
                        <a:rPr lang="ja-JP" altLang="en-US" sz="900" b="0" i="0" u="none" strike="noStrike" dirty="0">
                          <a:solidFill>
                            <a:srgbClr val="000000"/>
                          </a:solidFill>
                          <a:effectLst/>
                          <a:latin typeface="ＭＳ Ｐゴシック"/>
                        </a:rPr>
                        <a:t>１　</a:t>
                      </a:r>
                      <a:r>
                        <a:rPr lang="en-US" altLang="ja-JP" sz="900" b="0" i="0" u="none" strike="noStrike" dirty="0">
                          <a:solidFill>
                            <a:srgbClr val="000000"/>
                          </a:solidFill>
                          <a:effectLst/>
                          <a:latin typeface="ＭＳ Ｐゴシック"/>
                        </a:rPr>
                        <a:t>Microsoft Excel 2003</a:t>
                      </a:r>
                      <a:r>
                        <a:rPr lang="ja-JP" altLang="en-US" sz="900" b="0" i="0" u="none" strike="noStrike" dirty="0">
                          <a:solidFill>
                            <a:srgbClr val="000000"/>
                          </a:solidFill>
                          <a:effectLst/>
                          <a:latin typeface="ＭＳ Ｐゴシック"/>
                        </a:rPr>
                        <a:t>は平成</a:t>
                      </a:r>
                      <a:r>
                        <a:rPr lang="en-US" altLang="ja-JP" sz="900" b="0" i="0" u="none" strike="noStrike" dirty="0">
                          <a:solidFill>
                            <a:srgbClr val="000000"/>
                          </a:solidFill>
                          <a:effectLst/>
                          <a:latin typeface="ＭＳ Ｐゴシック"/>
                        </a:rPr>
                        <a:t>26</a:t>
                      </a:r>
                      <a:r>
                        <a:rPr lang="ja-JP" altLang="en-US" sz="900" b="0" i="0" u="none" strike="noStrike" dirty="0">
                          <a:solidFill>
                            <a:srgbClr val="000000"/>
                          </a:solidFill>
                          <a:effectLst/>
                          <a:latin typeface="ＭＳ Ｐゴシック"/>
                        </a:rPr>
                        <a:t>年</a:t>
                      </a:r>
                      <a:r>
                        <a:rPr lang="en-US" altLang="ja-JP" sz="900" b="0" i="0" u="none" strike="noStrike" dirty="0">
                          <a:solidFill>
                            <a:srgbClr val="000000"/>
                          </a:solidFill>
                          <a:effectLst/>
                          <a:latin typeface="ＭＳ Ｐゴシック"/>
                        </a:rPr>
                        <a:t>4</a:t>
                      </a:r>
                      <a:r>
                        <a:rPr lang="ja-JP" altLang="en-US" sz="900" b="0" i="0" u="none" strike="noStrike" dirty="0">
                          <a:solidFill>
                            <a:srgbClr val="000000"/>
                          </a:solidFill>
                          <a:effectLst/>
                          <a:latin typeface="ＭＳ Ｐゴシック"/>
                        </a:rPr>
                        <a:t>月</a:t>
                      </a:r>
                      <a:r>
                        <a:rPr lang="en-US" altLang="ja-JP" sz="900" b="0" i="0" u="none" strike="noStrike" dirty="0">
                          <a:solidFill>
                            <a:srgbClr val="000000"/>
                          </a:solidFill>
                          <a:effectLst/>
                          <a:latin typeface="ＭＳ Ｐゴシック"/>
                        </a:rPr>
                        <a:t>9</a:t>
                      </a:r>
                      <a:r>
                        <a:rPr lang="ja-JP" altLang="en-US" sz="900" b="0" i="0" u="none" strike="noStrike" dirty="0">
                          <a:solidFill>
                            <a:srgbClr val="000000"/>
                          </a:solidFill>
                          <a:effectLst/>
                          <a:latin typeface="ＭＳ Ｐゴシック"/>
                        </a:rPr>
                        <a:t>日にサポートが終了します。 サポート終了後はセキュリティ上のリスクが高まることから、</a:t>
                      </a:r>
                      <a:r>
                        <a:rPr lang="en-US" altLang="ja-JP" sz="900" b="0" i="0" u="none" strike="noStrike" dirty="0">
                          <a:solidFill>
                            <a:srgbClr val="000000"/>
                          </a:solidFill>
                          <a:effectLst/>
                          <a:latin typeface="ＭＳ Ｐゴシック"/>
                        </a:rPr>
                        <a:t>Excel 2003</a:t>
                      </a:r>
                      <a:r>
                        <a:rPr lang="ja-JP" altLang="en-US" sz="900" b="0" i="0" u="none" strike="noStrike" dirty="0">
                          <a:solidFill>
                            <a:srgbClr val="000000"/>
                          </a:solidFill>
                          <a:effectLst/>
                          <a:latin typeface="ＭＳ Ｐゴシック"/>
                        </a:rPr>
                        <a:t>版の利用は控えて下さい</a:t>
                      </a:r>
                      <a:r>
                        <a:rPr lang="ja-JP" altLang="en-US" sz="900" b="0" i="0" u="none" strike="noStrike" dirty="0" smtClean="0">
                          <a:solidFill>
                            <a:srgbClr val="000000"/>
                          </a:solidFill>
                          <a:effectLst/>
                          <a:latin typeface="ＭＳ Ｐゴシック"/>
                        </a:rPr>
                        <a:t>。</a:t>
                      </a:r>
                      <a:endParaRPr lang="ja-JP" altLang="en-US" sz="900" b="0" i="0" u="none" strike="noStrike" dirty="0">
                        <a:solidFill>
                          <a:srgbClr val="000000"/>
                        </a:solidFill>
                        <a:effectLst/>
                        <a:latin typeface="ＭＳ Ｐゴシック"/>
                      </a:endParaRPr>
                    </a:p>
                  </a:txBody>
                  <a:tcPr marL="5628" marR="5628" marT="5628" marB="0">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r>
              <a:tr h="305088">
                <a:tc gridSpan="3">
                  <a:txBody>
                    <a:bodyPr/>
                    <a:lstStyle/>
                    <a:p>
                      <a:pPr algn="l" fontAlgn="t"/>
                      <a:r>
                        <a:rPr lang="en-US" altLang="ja-JP" sz="900" b="0" i="0" u="none" strike="noStrike" dirty="0">
                          <a:solidFill>
                            <a:srgbClr val="000000"/>
                          </a:solidFill>
                          <a:effectLst/>
                          <a:latin typeface="ＭＳ Ｐゴシック"/>
                        </a:rPr>
                        <a:t>※</a:t>
                      </a:r>
                      <a:r>
                        <a:rPr lang="ja-JP" altLang="en-US" sz="900" b="0" i="0" u="none" strike="noStrike" dirty="0">
                          <a:solidFill>
                            <a:srgbClr val="000000"/>
                          </a:solidFill>
                          <a:effectLst/>
                          <a:latin typeface="ＭＳ Ｐゴシック"/>
                        </a:rPr>
                        <a:t>２　平成</a:t>
                      </a:r>
                      <a:r>
                        <a:rPr lang="en-US" altLang="ja-JP" sz="900" b="0" i="0" u="none" strike="noStrike" dirty="0">
                          <a:solidFill>
                            <a:srgbClr val="000000"/>
                          </a:solidFill>
                          <a:effectLst/>
                          <a:latin typeface="ＭＳ Ｐゴシック"/>
                        </a:rPr>
                        <a:t>26</a:t>
                      </a:r>
                      <a:r>
                        <a:rPr lang="ja-JP" altLang="en-US" sz="900" b="0" i="0" u="none" strike="noStrike" dirty="0">
                          <a:solidFill>
                            <a:srgbClr val="000000"/>
                          </a:solidFill>
                          <a:effectLst/>
                          <a:latin typeface="ＭＳ Ｐゴシック"/>
                        </a:rPr>
                        <a:t>年</a:t>
                      </a:r>
                      <a:r>
                        <a:rPr lang="en-US" altLang="ja-JP" sz="900" b="0" i="0" u="none" strike="noStrike" dirty="0">
                          <a:solidFill>
                            <a:srgbClr val="000000"/>
                          </a:solidFill>
                          <a:effectLst/>
                          <a:latin typeface="ＭＳ Ｐゴシック"/>
                        </a:rPr>
                        <a:t>6</a:t>
                      </a:r>
                      <a:r>
                        <a:rPr lang="ja-JP" altLang="en-US" sz="900" b="0" i="0" u="none" strike="noStrike" dirty="0">
                          <a:solidFill>
                            <a:srgbClr val="000000"/>
                          </a:solidFill>
                          <a:effectLst/>
                          <a:latin typeface="ＭＳ Ｐゴシック"/>
                        </a:rPr>
                        <a:t>月月報から認定者数、利用者数等を詳細化。それ以前のデータで推計に必要なものは</a:t>
                      </a:r>
                      <a:r>
                        <a:rPr lang="ja-JP" altLang="en-US" sz="900" b="0" i="0" u="none" strike="noStrike" dirty="0" smtClean="0">
                          <a:solidFill>
                            <a:srgbClr val="000000"/>
                          </a:solidFill>
                          <a:effectLst/>
                          <a:latin typeface="ＭＳ Ｐゴシック"/>
                        </a:rPr>
                        <a:t>、平成２６年</a:t>
                      </a:r>
                      <a:r>
                        <a:rPr lang="en-US" altLang="ja-JP" sz="900" b="0" i="0" u="none" strike="noStrike" dirty="0" smtClean="0">
                          <a:solidFill>
                            <a:srgbClr val="000000"/>
                          </a:solidFill>
                          <a:effectLst/>
                          <a:latin typeface="ＭＳ Ｐゴシック"/>
                        </a:rPr>
                        <a:t>8</a:t>
                      </a:r>
                      <a:r>
                        <a:rPr lang="ja-JP" altLang="en-US" sz="900" b="0" i="0" u="none" strike="noStrike" dirty="0">
                          <a:solidFill>
                            <a:srgbClr val="000000"/>
                          </a:solidFill>
                          <a:effectLst/>
                          <a:latin typeface="ＭＳ Ｐゴシック"/>
                        </a:rPr>
                        <a:t>月</a:t>
                      </a:r>
                      <a:r>
                        <a:rPr lang="en-US" altLang="ja-JP" sz="900" b="0" i="0" u="none" strike="noStrike" dirty="0">
                          <a:solidFill>
                            <a:srgbClr val="000000"/>
                          </a:solidFill>
                          <a:effectLst/>
                          <a:latin typeface="ＭＳ Ｐゴシック"/>
                        </a:rPr>
                        <a:t>1</a:t>
                      </a:r>
                      <a:r>
                        <a:rPr lang="ja-JP" altLang="en-US" sz="900" b="0" i="0" u="none" strike="noStrike" dirty="0">
                          <a:solidFill>
                            <a:srgbClr val="000000"/>
                          </a:solidFill>
                          <a:effectLst/>
                          <a:latin typeface="ＭＳ Ｐゴシック"/>
                        </a:rPr>
                        <a:t>日（予定</a:t>
                      </a:r>
                      <a:r>
                        <a:rPr lang="ja-JP" altLang="en-US" sz="900" b="0" i="0" u="none" strike="noStrike" dirty="0" smtClean="0">
                          <a:solidFill>
                            <a:srgbClr val="000000"/>
                          </a:solidFill>
                          <a:effectLst/>
                          <a:latin typeface="ＭＳ Ｐゴシック"/>
                        </a:rPr>
                        <a:t>）保守</a:t>
                      </a:r>
                      <a:r>
                        <a:rPr lang="ja-JP" altLang="en-US" sz="900" b="0" i="0" u="none" strike="noStrike" dirty="0">
                          <a:solidFill>
                            <a:srgbClr val="000000"/>
                          </a:solidFill>
                          <a:effectLst/>
                          <a:latin typeface="ＭＳ Ｐゴシック"/>
                        </a:rPr>
                        <a:t>サイト</a:t>
                      </a:r>
                      <a:r>
                        <a:rPr lang="ja-JP" altLang="en-US" sz="900" b="0" i="0" u="none" strike="noStrike" dirty="0" smtClean="0">
                          <a:solidFill>
                            <a:srgbClr val="000000"/>
                          </a:solidFill>
                          <a:effectLst/>
                          <a:latin typeface="ＭＳ Ｐゴシック"/>
                        </a:rPr>
                        <a:t>に掲載。</a:t>
                      </a:r>
                      <a:r>
                        <a:rPr lang="ja-JP" altLang="en-US" sz="900" b="0" i="0" u="none" strike="noStrike" dirty="0">
                          <a:solidFill>
                            <a:srgbClr val="000000"/>
                          </a:solidFill>
                          <a:effectLst/>
                          <a:latin typeface="ＭＳ Ｐゴシック"/>
                        </a:rPr>
                        <a:t>保険者はダウンロードして利用。</a:t>
                      </a:r>
                      <a:br>
                        <a:rPr lang="ja-JP" altLang="en-US" sz="900" b="0" i="0" u="none" strike="noStrike" dirty="0">
                          <a:solidFill>
                            <a:srgbClr val="000000"/>
                          </a:solidFill>
                          <a:effectLst/>
                          <a:latin typeface="ＭＳ Ｐゴシック"/>
                        </a:rPr>
                      </a:br>
                      <a:r>
                        <a:rPr lang="ja-JP" altLang="en-US" sz="900" b="0" i="0" u="none" strike="noStrike" dirty="0">
                          <a:solidFill>
                            <a:srgbClr val="000000"/>
                          </a:solidFill>
                          <a:effectLst/>
                          <a:latin typeface="ＭＳ Ｐゴシック"/>
                        </a:rPr>
                        <a:t>　　　　（過去の認定者数は必要に応じて補正して活用することを想定）</a:t>
                      </a:r>
                    </a:p>
                  </a:txBody>
                  <a:tcPr marL="5628" marR="5628" marT="5628" marB="0">
                    <a:lnL>
                      <a:noFill/>
                    </a:lnL>
                    <a:lnR>
                      <a:noFill/>
                    </a:lnR>
                    <a:lnT>
                      <a:noFill/>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r>
              <a:tr h="293243">
                <a:tc gridSpan="3">
                  <a:txBody>
                    <a:bodyPr/>
                    <a:lstStyle/>
                    <a:p>
                      <a:pPr algn="l" fontAlgn="t"/>
                      <a:r>
                        <a:rPr lang="en-US" altLang="ja-JP" sz="900" b="0" i="0" u="none" strike="noStrike" dirty="0">
                          <a:solidFill>
                            <a:srgbClr val="000000"/>
                          </a:solidFill>
                          <a:effectLst/>
                          <a:latin typeface="ＭＳ Ｐゴシック"/>
                        </a:rPr>
                        <a:t>※</a:t>
                      </a:r>
                      <a:r>
                        <a:rPr lang="ja-JP" altLang="en-US" sz="900" b="0" i="0" u="none" strike="noStrike" dirty="0">
                          <a:solidFill>
                            <a:srgbClr val="000000"/>
                          </a:solidFill>
                          <a:effectLst/>
                          <a:latin typeface="ＭＳ Ｐゴシック"/>
                        </a:rPr>
                        <a:t>３　各都道府県の国保連合会より、それぞれの保険者へ送付されるデータ。</a:t>
                      </a:r>
                      <a:br>
                        <a:rPr lang="ja-JP" altLang="en-US" sz="900" b="0" i="0" u="none" strike="noStrike" dirty="0">
                          <a:solidFill>
                            <a:srgbClr val="000000"/>
                          </a:solidFill>
                          <a:effectLst/>
                          <a:latin typeface="ＭＳ Ｐゴシック"/>
                        </a:rPr>
                      </a:br>
                      <a:endParaRPr lang="ja-JP" altLang="en-US" sz="900" b="0" i="0" u="none" strike="noStrike" dirty="0">
                        <a:solidFill>
                          <a:srgbClr val="000000"/>
                        </a:solidFill>
                        <a:effectLst/>
                        <a:latin typeface="ＭＳ Ｐゴシック"/>
                      </a:endParaRPr>
                    </a:p>
                  </a:txBody>
                  <a:tcPr marL="5628" marR="5628" marT="5628" marB="0">
                    <a:lnL>
                      <a:noFill/>
                    </a:lnL>
                    <a:lnR>
                      <a:noFill/>
                    </a:lnR>
                    <a:lnT>
                      <a:noFill/>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4" name="正方形/長方形 3"/>
          <p:cNvSpPr/>
          <p:nvPr/>
        </p:nvSpPr>
        <p:spPr>
          <a:xfrm rot="5400000">
            <a:off x="-123564" y="6561348"/>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smtClean="0">
                <a:solidFill>
                  <a:schemeClr val="tx1"/>
                </a:solidFill>
                <a:latin typeface="ＭＳ ゴシック" panose="020B0609070205080204" pitchFamily="49" charset="-128"/>
                <a:ea typeface="ＭＳ ゴシック" panose="020B0609070205080204" pitchFamily="49" charset="-128"/>
              </a:rPr>
              <a:t>35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09877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72480" y="764704"/>
            <a:ext cx="9361040" cy="5760640"/>
          </a:xfrm>
        </p:spPr>
        <p:txBody>
          <a:bodyPr>
            <a:noAutofit/>
          </a:bodyPr>
          <a:lstStyle/>
          <a:p>
            <a:pPr hangingPunct="0">
              <a:buNone/>
            </a:pPr>
            <a:r>
              <a:rPr lang="en-US" altLang="ja-JP" sz="1500" dirty="0" smtClean="0"/>
              <a:t> </a:t>
            </a:r>
          </a:p>
          <a:p>
            <a:pPr hangingPunct="0">
              <a:buNone/>
            </a:pPr>
            <a:endParaRPr lang="en-US" altLang="ja-JP" sz="1500" dirty="0"/>
          </a:p>
          <a:p>
            <a:pPr hangingPunct="0">
              <a:buNone/>
            </a:pPr>
            <a:r>
              <a:rPr lang="ja-JP" altLang="en-US" sz="1500" dirty="0" smtClean="0"/>
              <a:t>　　　</a:t>
            </a:r>
            <a:endParaRPr lang="en-US" altLang="ja-JP" sz="1500" dirty="0" smtClean="0"/>
          </a:p>
          <a:p>
            <a:pPr hangingPunct="0">
              <a:buNone/>
            </a:pPr>
            <a:endParaRPr lang="en-US" altLang="ja-JP" sz="1500" dirty="0"/>
          </a:p>
          <a:p>
            <a:pPr hangingPunct="0">
              <a:buNone/>
            </a:pPr>
            <a:endParaRPr lang="en-US" altLang="ja-JP" sz="1500" dirty="0" smtClean="0"/>
          </a:p>
          <a:p>
            <a:pPr hangingPunct="0">
              <a:buNone/>
            </a:pPr>
            <a:endParaRPr lang="en-US" altLang="ja-JP" sz="1500" dirty="0"/>
          </a:p>
          <a:p>
            <a:pPr hangingPunct="0">
              <a:buNone/>
            </a:pPr>
            <a:endParaRPr lang="en-US" altLang="ja-JP" sz="1500" dirty="0" smtClean="0"/>
          </a:p>
          <a:p>
            <a:pPr hangingPunct="0">
              <a:buNone/>
            </a:pPr>
            <a:endParaRPr lang="en-US" altLang="ja-JP" sz="1500" dirty="0" smtClean="0"/>
          </a:p>
          <a:p>
            <a:pPr hangingPunct="0">
              <a:buNone/>
            </a:pPr>
            <a:endParaRPr lang="en-US" altLang="ja-JP" sz="1500" dirty="0" smtClean="0"/>
          </a:p>
          <a:p>
            <a:pPr hangingPunct="0">
              <a:buNone/>
            </a:pPr>
            <a:endParaRPr lang="en-US" altLang="ja-JP" sz="1500" dirty="0"/>
          </a:p>
          <a:p>
            <a:pPr hangingPunct="0">
              <a:buNone/>
            </a:pPr>
            <a:endParaRPr lang="en-US" altLang="ja-JP" sz="1500" dirty="0" smtClean="0"/>
          </a:p>
          <a:p>
            <a:pPr hangingPunct="0">
              <a:buNone/>
            </a:pPr>
            <a:endParaRPr lang="en-US" altLang="ja-JP" sz="1500" dirty="0"/>
          </a:p>
          <a:p>
            <a:pPr hangingPunct="0">
              <a:buNone/>
            </a:pPr>
            <a:endParaRPr lang="en-US" altLang="ja-JP" sz="1500" dirty="0" smtClean="0"/>
          </a:p>
          <a:p>
            <a:pPr hangingPunct="0">
              <a:buNone/>
            </a:pPr>
            <a:endParaRPr lang="en-US" altLang="ja-JP" sz="1500" dirty="0"/>
          </a:p>
          <a:p>
            <a:pPr lvl="0" hangingPunct="0">
              <a:buNone/>
            </a:pPr>
            <a:r>
              <a:rPr lang="ja-JP" altLang="en-US" sz="1400" dirty="0">
                <a:latin typeface="+mn-ea"/>
              </a:rPr>
              <a:t>　</a:t>
            </a:r>
            <a:endParaRPr lang="en-US" altLang="ja-JP" sz="1400" dirty="0" smtClean="0">
              <a:latin typeface="+mn-ea"/>
            </a:endParaRPr>
          </a:p>
        </p:txBody>
      </p:sp>
      <p:sp>
        <p:nvSpPr>
          <p:cNvPr id="5" name="タイトル 1"/>
          <p:cNvSpPr txBox="1">
            <a:spLocks/>
          </p:cNvSpPr>
          <p:nvPr/>
        </p:nvSpPr>
        <p:spPr>
          <a:xfrm>
            <a:off x="5617" y="79677"/>
            <a:ext cx="9906000" cy="576063"/>
          </a:xfrm>
          <a:prstGeom prst="rect">
            <a:avLst/>
          </a:prstGeom>
          <a:noFill/>
          <a:ln w="25400" cap="flat" cmpd="sng" algn="ctr">
            <a:noFill/>
            <a:prstDash val="solid"/>
          </a:ln>
        </p:spPr>
        <p:style>
          <a:lnRef idx="2">
            <a:schemeClr val="accent6"/>
          </a:lnRef>
          <a:fillRef idx="1">
            <a:schemeClr val="lt1"/>
          </a:fillRef>
          <a:effectRef idx="0">
            <a:schemeClr val="accent6"/>
          </a:effectRef>
          <a:fontRef idx="minor">
            <a:schemeClr val="dk1"/>
          </a:fontRef>
        </p:style>
        <p:txBody>
          <a:bodyPr vert="horz" lIns="91440" tIns="45720" rIns="91440" bIns="45720" rtlCol="0" anchor="ctr">
            <a:normAutofit/>
          </a:bodyPr>
          <a:lstStyle/>
          <a:p>
            <a:pPr algn="ctr" fontAlgn="auto">
              <a:spcAft>
                <a:spcPts val="0"/>
              </a:spcAft>
              <a:defRPr/>
            </a:pPr>
            <a:r>
              <a:rPr lang="ja-JP" altLang="en-US" sz="2400" dirty="0" smtClean="0">
                <a:ln w="3175">
                  <a:solidFill>
                    <a:prstClr val="black"/>
                  </a:solidFill>
                </a:ln>
                <a:solidFill>
                  <a:prstClr val="black"/>
                </a:solidFill>
                <a:latin typeface="HGSｺﾞｼｯｸE" panose="020B0900000000000000" pitchFamily="50" charset="-128"/>
                <a:ea typeface="HGSｺﾞｼｯｸE" panose="020B0900000000000000" pitchFamily="50" charset="-128"/>
              </a:rPr>
              <a:t>介護保険事業計画用ワークシートについて</a:t>
            </a:r>
            <a:endParaRPr lang="ja-JP" altLang="en-US" sz="2400" dirty="0">
              <a:ln w="3175">
                <a:solidFill>
                  <a:prstClr val="black"/>
                </a:solidFill>
              </a:ln>
              <a:solidFill>
                <a:prstClr val="black"/>
              </a:solidFill>
              <a:latin typeface="HGSｺﾞｼｯｸE" panose="020B0900000000000000" pitchFamily="50" charset="-128"/>
              <a:ea typeface="HGSｺﾞｼｯｸE" panose="020B0900000000000000" pitchFamily="50" charset="-128"/>
            </a:endParaRPr>
          </a:p>
        </p:txBody>
      </p:sp>
      <p:sp>
        <p:nvSpPr>
          <p:cNvPr id="6" name="タイトル 1"/>
          <p:cNvSpPr txBox="1">
            <a:spLocks/>
          </p:cNvSpPr>
          <p:nvPr/>
        </p:nvSpPr>
        <p:spPr>
          <a:xfrm>
            <a:off x="248969" y="681866"/>
            <a:ext cx="4992554"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lnSpcReduction="10000"/>
          </a:bodyPr>
          <a:lstStyle/>
          <a:p>
            <a:pPr algn="ctr" fontAlgn="auto">
              <a:spcBef>
                <a:spcPts val="0"/>
              </a:spcBef>
              <a:spcAft>
                <a:spcPts val="0"/>
              </a:spcAft>
              <a:defRPr/>
            </a:pPr>
            <a:r>
              <a:rPr lang="ja-JP" altLang="en-US" sz="2000" dirty="0" smtClean="0">
                <a:ln w="3175">
                  <a:solidFill>
                    <a:prstClr val="black"/>
                  </a:solidFill>
                </a:ln>
                <a:solidFill>
                  <a:prstClr val="black"/>
                </a:solidFill>
                <a:effectLst>
                  <a:outerShdw blurRad="38100" dist="38100" dir="2700000" algn="tl">
                    <a:srgbClr val="000000">
                      <a:alpha val="43137"/>
                    </a:srgbClr>
                  </a:outerShdw>
                </a:effectLst>
              </a:rPr>
              <a:t>（１）　介護保険事業計画用ワークシート</a:t>
            </a:r>
            <a:r>
              <a:rPr lang="ja-JP" altLang="en-US" sz="2000" dirty="0" smtClean="0">
                <a:ln>
                  <a:solidFill>
                    <a:prstClr val="black"/>
                  </a:solidFill>
                </a:ln>
                <a:solidFill>
                  <a:prstClr val="black"/>
                </a:solidFill>
              </a:rPr>
              <a:t>と</a:t>
            </a:r>
            <a:r>
              <a:rPr lang="ja-JP" altLang="en-US" sz="2000" dirty="0">
                <a:ln>
                  <a:solidFill>
                    <a:prstClr val="black"/>
                  </a:solidFill>
                </a:ln>
                <a:solidFill>
                  <a:prstClr val="black"/>
                </a:solidFill>
              </a:rPr>
              <a:t>は</a:t>
            </a:r>
            <a:r>
              <a:rPr lang="ja-JP" altLang="en-US" sz="2400" dirty="0">
                <a:ln>
                  <a:solidFill>
                    <a:prstClr val="black"/>
                  </a:solidFill>
                </a:ln>
                <a:solidFill>
                  <a:prstClr val="black"/>
                </a:solidFill>
              </a:rPr>
              <a:t>　</a:t>
            </a:r>
            <a:endParaRPr lang="en-US" altLang="ja-JP" sz="2400" dirty="0">
              <a:ln>
                <a:solidFill>
                  <a:prstClr val="black"/>
                </a:solidFill>
              </a:ln>
              <a:solidFill>
                <a:prstClr val="black"/>
              </a:solidFill>
            </a:endParaRPr>
          </a:p>
        </p:txBody>
      </p:sp>
      <p:sp>
        <p:nvSpPr>
          <p:cNvPr id="7" name="タイトル 1"/>
          <p:cNvSpPr txBox="1">
            <a:spLocks/>
          </p:cNvSpPr>
          <p:nvPr/>
        </p:nvSpPr>
        <p:spPr>
          <a:xfrm>
            <a:off x="248969" y="1126937"/>
            <a:ext cx="9419298" cy="1152127"/>
          </a:xfrm>
          <a:prstGeom prst="rect">
            <a:avLst/>
          </a:prstGeom>
          <a:noFill/>
        </p:spPr>
        <p:txBody>
          <a:bodyPr anchor="ctr">
            <a:noAutofit/>
          </a:bodyPr>
          <a:lstStyle/>
          <a:p>
            <a:pPr fontAlgn="auto">
              <a:spcBef>
                <a:spcPts val="0"/>
              </a:spcBef>
              <a:spcAft>
                <a:spcPts val="0"/>
              </a:spcAft>
            </a:pPr>
            <a:r>
              <a:rPr lang="ja-JP" altLang="en-US" sz="1400" dirty="0" smtClean="0">
                <a:solidFill>
                  <a:prstClr val="black"/>
                </a:solidFill>
                <a:latin typeface="Calibri"/>
                <a:ea typeface="ＭＳ Ｐゴシック"/>
              </a:rPr>
              <a:t>○　</a:t>
            </a:r>
            <a:r>
              <a:rPr lang="ja-JP" altLang="en-US" sz="1400" dirty="0" smtClean="0">
                <a:solidFill>
                  <a:prstClr val="black"/>
                </a:solidFill>
                <a:latin typeface="+mn-ea"/>
              </a:rPr>
              <a:t>各保険者の実績値をもとに介護</a:t>
            </a:r>
            <a:r>
              <a:rPr lang="ja-JP" altLang="en-US" sz="1400" dirty="0">
                <a:solidFill>
                  <a:prstClr val="black"/>
                </a:solidFill>
                <a:latin typeface="+mn-ea"/>
              </a:rPr>
              <a:t>保険サービスの見込量やそれに基づく</a:t>
            </a:r>
            <a:r>
              <a:rPr lang="ja-JP" altLang="en-US" sz="1400" dirty="0" smtClean="0">
                <a:solidFill>
                  <a:prstClr val="black"/>
                </a:solidFill>
                <a:latin typeface="+mn-ea"/>
              </a:rPr>
              <a:t>保険料の推計を各保険者が円滑に行うことがで　</a:t>
            </a:r>
            <a:endParaRPr lang="en-US" altLang="ja-JP" sz="1400" dirty="0" smtClean="0">
              <a:solidFill>
                <a:prstClr val="black"/>
              </a:solidFill>
              <a:latin typeface="+mn-ea"/>
            </a:endParaRPr>
          </a:p>
          <a:p>
            <a:pPr fontAlgn="auto">
              <a:spcBef>
                <a:spcPts val="0"/>
              </a:spcBef>
              <a:spcAft>
                <a:spcPts val="0"/>
              </a:spcAft>
            </a:pPr>
            <a:r>
              <a:rPr lang="ja-JP" altLang="en-US" sz="1400" dirty="0">
                <a:solidFill>
                  <a:prstClr val="black"/>
                </a:solidFill>
                <a:latin typeface="+mn-ea"/>
              </a:rPr>
              <a:t>　</a:t>
            </a:r>
            <a:r>
              <a:rPr lang="ja-JP" altLang="en-US" sz="1400" dirty="0" smtClean="0">
                <a:solidFill>
                  <a:prstClr val="black"/>
                </a:solidFill>
                <a:latin typeface="+mn-ea"/>
              </a:rPr>
              <a:t> きるよう、保険</a:t>
            </a:r>
            <a:r>
              <a:rPr lang="ja-JP" altLang="en-US" sz="1400" dirty="0">
                <a:solidFill>
                  <a:prstClr val="black"/>
                </a:solidFill>
                <a:latin typeface="+mn-ea"/>
              </a:rPr>
              <a:t>者</a:t>
            </a:r>
            <a:r>
              <a:rPr lang="ja-JP" altLang="en-US" sz="1400" dirty="0" smtClean="0">
                <a:solidFill>
                  <a:prstClr val="black"/>
                </a:solidFill>
                <a:latin typeface="+mn-ea"/>
              </a:rPr>
              <a:t>に対する</a:t>
            </a:r>
            <a:r>
              <a:rPr lang="ja-JP" altLang="en-US" sz="1400" dirty="0">
                <a:solidFill>
                  <a:prstClr val="black"/>
                </a:solidFill>
                <a:latin typeface="+mn-ea"/>
              </a:rPr>
              <a:t>国</a:t>
            </a:r>
            <a:r>
              <a:rPr lang="ja-JP" altLang="en-US" sz="1400" dirty="0" smtClean="0">
                <a:solidFill>
                  <a:prstClr val="black"/>
                </a:solidFill>
                <a:latin typeface="+mn-ea"/>
              </a:rPr>
              <a:t>の支援の一環として国が保険者に配布する</a:t>
            </a:r>
            <a:r>
              <a:rPr lang="en-US" altLang="ja-JP" sz="1400" dirty="0" smtClean="0">
                <a:solidFill>
                  <a:prstClr val="black"/>
                </a:solidFill>
                <a:latin typeface="+mn-ea"/>
              </a:rPr>
              <a:t>Excel</a:t>
            </a:r>
            <a:r>
              <a:rPr lang="ja-JP" altLang="en-US" sz="1400" dirty="0" smtClean="0">
                <a:solidFill>
                  <a:prstClr val="black"/>
                </a:solidFill>
                <a:latin typeface="+mn-ea"/>
              </a:rPr>
              <a:t>の計算シート。</a:t>
            </a:r>
            <a:endParaRPr lang="en-US" altLang="ja-JP" sz="1400" dirty="0" smtClean="0">
              <a:solidFill>
                <a:prstClr val="black"/>
              </a:solidFill>
              <a:latin typeface="+mn-ea"/>
            </a:endParaRPr>
          </a:p>
          <a:p>
            <a:pPr fontAlgn="auto">
              <a:spcBef>
                <a:spcPts val="0"/>
              </a:spcBef>
              <a:spcAft>
                <a:spcPts val="0"/>
              </a:spcAft>
            </a:pPr>
            <a:r>
              <a:rPr lang="ja-JP" altLang="en-US" sz="1400" dirty="0" smtClean="0">
                <a:solidFill>
                  <a:srgbClr val="000000"/>
                </a:solidFill>
                <a:latin typeface="+mn-ea"/>
                <a:cs typeface="メイリオ"/>
              </a:rPr>
              <a:t>○　高齢化</a:t>
            </a:r>
            <a:r>
              <a:rPr lang="ja-JP" altLang="en-US" sz="1400" dirty="0">
                <a:solidFill>
                  <a:srgbClr val="000000"/>
                </a:solidFill>
                <a:latin typeface="+mn-ea"/>
                <a:cs typeface="メイリオ"/>
              </a:rPr>
              <a:t>が一段と進む平成</a:t>
            </a:r>
            <a:r>
              <a:rPr lang="en-US" altLang="ja-JP" sz="1400" dirty="0">
                <a:solidFill>
                  <a:srgbClr val="000000"/>
                </a:solidFill>
                <a:latin typeface="+mn-ea"/>
                <a:cs typeface="メイリオ"/>
              </a:rPr>
              <a:t>37</a:t>
            </a:r>
            <a:r>
              <a:rPr lang="ja-JP" altLang="en-US" sz="1400" dirty="0">
                <a:solidFill>
                  <a:srgbClr val="000000"/>
                </a:solidFill>
                <a:latin typeface="+mn-ea"/>
                <a:cs typeface="メイリオ"/>
              </a:rPr>
              <a:t>（</a:t>
            </a:r>
            <a:r>
              <a:rPr lang="en-US" altLang="ja-JP" sz="1400" dirty="0">
                <a:solidFill>
                  <a:srgbClr val="000000"/>
                </a:solidFill>
                <a:latin typeface="+mn-ea"/>
                <a:cs typeface="メイリオ"/>
              </a:rPr>
              <a:t>2025</a:t>
            </a:r>
            <a:r>
              <a:rPr lang="ja-JP" altLang="en-US" sz="1400" dirty="0">
                <a:solidFill>
                  <a:srgbClr val="000000"/>
                </a:solidFill>
                <a:latin typeface="+mn-ea"/>
                <a:cs typeface="メイリオ"/>
              </a:rPr>
              <a:t>）年に向けて地域包括ケアシステムの構築を見据えた将来</a:t>
            </a:r>
            <a:r>
              <a:rPr lang="ja-JP" altLang="en-US" sz="1400" dirty="0" smtClean="0">
                <a:solidFill>
                  <a:srgbClr val="000000"/>
                </a:solidFill>
                <a:latin typeface="+mn-ea"/>
                <a:cs typeface="メイリオ"/>
              </a:rPr>
              <a:t>推計を支援するため、推計</a:t>
            </a:r>
            <a:endParaRPr lang="en-US" altLang="ja-JP" sz="1400" dirty="0" smtClean="0">
              <a:solidFill>
                <a:srgbClr val="000000"/>
              </a:solidFill>
              <a:latin typeface="+mn-ea"/>
              <a:cs typeface="メイリオ"/>
            </a:endParaRPr>
          </a:p>
          <a:p>
            <a:pPr fontAlgn="auto">
              <a:spcBef>
                <a:spcPts val="0"/>
              </a:spcBef>
              <a:spcAft>
                <a:spcPts val="0"/>
              </a:spcAft>
            </a:pPr>
            <a:r>
              <a:rPr lang="ja-JP" altLang="en-US" sz="1400" dirty="0">
                <a:solidFill>
                  <a:srgbClr val="000000"/>
                </a:solidFill>
                <a:latin typeface="+mn-ea"/>
                <a:cs typeface="メイリオ"/>
              </a:rPr>
              <a:t>　</a:t>
            </a:r>
            <a:r>
              <a:rPr lang="ja-JP" altLang="en-US" sz="1400" dirty="0" smtClean="0">
                <a:solidFill>
                  <a:srgbClr val="000000"/>
                </a:solidFill>
                <a:latin typeface="+mn-ea"/>
                <a:cs typeface="メイリオ"/>
              </a:rPr>
              <a:t>年度は、第６期計画期間（平成</a:t>
            </a:r>
            <a:r>
              <a:rPr lang="en-US" altLang="ja-JP" sz="1400" dirty="0" smtClean="0">
                <a:solidFill>
                  <a:srgbClr val="000000"/>
                </a:solidFill>
                <a:latin typeface="+mn-ea"/>
                <a:cs typeface="メイリオ"/>
              </a:rPr>
              <a:t>27</a:t>
            </a:r>
            <a:r>
              <a:rPr lang="ja-JP" altLang="en-US" sz="1400" dirty="0" smtClean="0">
                <a:solidFill>
                  <a:srgbClr val="000000"/>
                </a:solidFill>
                <a:latin typeface="+mn-ea"/>
                <a:cs typeface="メイリオ"/>
              </a:rPr>
              <a:t>年度～平成</a:t>
            </a:r>
            <a:r>
              <a:rPr lang="en-US" altLang="ja-JP" sz="1400" dirty="0" smtClean="0">
                <a:solidFill>
                  <a:srgbClr val="000000"/>
                </a:solidFill>
                <a:latin typeface="+mn-ea"/>
                <a:cs typeface="メイリオ"/>
              </a:rPr>
              <a:t>29</a:t>
            </a:r>
            <a:r>
              <a:rPr lang="ja-JP" altLang="en-US" sz="1400" dirty="0" smtClean="0">
                <a:solidFill>
                  <a:srgbClr val="000000"/>
                </a:solidFill>
                <a:latin typeface="+mn-ea"/>
                <a:cs typeface="メイリオ"/>
              </a:rPr>
              <a:t>年度）及び平成</a:t>
            </a:r>
            <a:r>
              <a:rPr lang="en-US" altLang="ja-JP" sz="1400" dirty="0" smtClean="0">
                <a:solidFill>
                  <a:srgbClr val="000000"/>
                </a:solidFill>
                <a:latin typeface="+mn-ea"/>
                <a:cs typeface="メイリオ"/>
              </a:rPr>
              <a:t>32</a:t>
            </a:r>
            <a:r>
              <a:rPr lang="ja-JP" altLang="en-US" sz="1400" dirty="0" smtClean="0">
                <a:solidFill>
                  <a:srgbClr val="000000"/>
                </a:solidFill>
                <a:latin typeface="+mn-ea"/>
                <a:cs typeface="メイリオ"/>
              </a:rPr>
              <a:t>年度、平成</a:t>
            </a:r>
            <a:r>
              <a:rPr lang="en-US" altLang="ja-JP" sz="1400" dirty="0" smtClean="0">
                <a:solidFill>
                  <a:srgbClr val="000000"/>
                </a:solidFill>
                <a:latin typeface="+mn-ea"/>
                <a:cs typeface="メイリオ"/>
              </a:rPr>
              <a:t>37</a:t>
            </a:r>
            <a:r>
              <a:rPr lang="ja-JP" altLang="en-US" sz="1400" dirty="0" smtClean="0">
                <a:solidFill>
                  <a:srgbClr val="000000"/>
                </a:solidFill>
                <a:latin typeface="+mn-ea"/>
                <a:cs typeface="メイリオ"/>
              </a:rPr>
              <a:t>年度としている。</a:t>
            </a:r>
            <a:endParaRPr lang="en-US" altLang="ja-JP" sz="1400" dirty="0" smtClean="0">
              <a:solidFill>
                <a:srgbClr val="000000"/>
              </a:solidFill>
              <a:latin typeface="+mn-ea"/>
              <a:cs typeface="メイリオ"/>
            </a:endParaRPr>
          </a:p>
          <a:p>
            <a:pPr fontAlgn="auto">
              <a:spcBef>
                <a:spcPts val="0"/>
              </a:spcBef>
              <a:spcAft>
                <a:spcPts val="0"/>
              </a:spcAft>
            </a:pPr>
            <a:r>
              <a:rPr lang="ja-JP" altLang="en-US" sz="1400" dirty="0" smtClean="0">
                <a:solidFill>
                  <a:prstClr val="black"/>
                </a:solidFill>
                <a:latin typeface="+mn-ea"/>
              </a:rPr>
              <a:t>　　 平成</a:t>
            </a:r>
            <a:r>
              <a:rPr lang="en-US" altLang="ja-JP" sz="1400" dirty="0" smtClean="0">
                <a:solidFill>
                  <a:prstClr val="black"/>
                </a:solidFill>
                <a:latin typeface="+mn-ea"/>
              </a:rPr>
              <a:t>26</a:t>
            </a:r>
            <a:r>
              <a:rPr lang="ja-JP" altLang="en-US" sz="1400" dirty="0" smtClean="0">
                <a:solidFill>
                  <a:prstClr val="black"/>
                </a:solidFill>
                <a:latin typeface="+mn-ea"/>
              </a:rPr>
              <a:t>年</a:t>
            </a:r>
            <a:r>
              <a:rPr lang="ja-JP" altLang="en-US" sz="1400" dirty="0">
                <a:solidFill>
                  <a:prstClr val="black"/>
                </a:solidFill>
                <a:latin typeface="+mn-ea"/>
              </a:rPr>
              <a:t>３月に暫定版を</a:t>
            </a:r>
            <a:r>
              <a:rPr lang="ja-JP" altLang="en-US" sz="1400" dirty="0" smtClean="0">
                <a:solidFill>
                  <a:prstClr val="black"/>
                </a:solidFill>
                <a:latin typeface="+mn-ea"/>
              </a:rPr>
              <a:t>配布し、７月３日に確定版を配布済み</a:t>
            </a:r>
            <a:r>
              <a:rPr lang="ja-JP" altLang="en-US" sz="1400" dirty="0">
                <a:solidFill>
                  <a:prstClr val="black"/>
                </a:solidFill>
                <a:latin typeface="+mn-ea"/>
              </a:rPr>
              <a:t>。</a:t>
            </a:r>
            <a:endParaRPr lang="en-US" altLang="ja-JP" sz="1400" dirty="0">
              <a:solidFill>
                <a:prstClr val="black"/>
              </a:solidFill>
              <a:latin typeface="HGSｺﾞｼｯｸM" pitchFamily="50" charset="-128"/>
              <a:ea typeface="HGSｺﾞｼｯｸM" pitchFamily="50" charset="-128"/>
            </a:endParaRPr>
          </a:p>
        </p:txBody>
      </p:sp>
      <p:sp>
        <p:nvSpPr>
          <p:cNvPr id="9" name="タイトル 1"/>
          <p:cNvSpPr txBox="1">
            <a:spLocks/>
          </p:cNvSpPr>
          <p:nvPr/>
        </p:nvSpPr>
        <p:spPr>
          <a:xfrm>
            <a:off x="633780" y="2304175"/>
            <a:ext cx="2760307" cy="360039"/>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anchor="ctr">
            <a:normAutofit fontScale="92500" lnSpcReduction="20000"/>
          </a:bodyPr>
          <a:lstStyle/>
          <a:p>
            <a:pPr algn="ctr" fontAlgn="auto">
              <a:spcBef>
                <a:spcPts val="0"/>
              </a:spcBef>
              <a:spcAft>
                <a:spcPts val="0"/>
              </a:spcAft>
              <a:defRPr/>
            </a:pPr>
            <a:r>
              <a:rPr lang="en-US" altLang="ja-JP" sz="2000" dirty="0" smtClean="0">
                <a:ln w="3175">
                  <a:solidFill>
                    <a:prstClr val="black"/>
                  </a:solidFill>
                </a:ln>
                <a:solidFill>
                  <a:prstClr val="black"/>
                </a:solidFill>
                <a:effectLst>
                  <a:outerShdw blurRad="38100" dist="38100" dir="2700000" algn="tl">
                    <a:srgbClr val="000000">
                      <a:alpha val="43137"/>
                    </a:srgbClr>
                  </a:outerShdw>
                </a:effectLst>
              </a:rPr>
              <a:t>〈</a:t>
            </a:r>
            <a:r>
              <a:rPr lang="ja-JP" altLang="en-US" sz="2000" dirty="0" smtClean="0">
                <a:ln w="3175">
                  <a:solidFill>
                    <a:prstClr val="black"/>
                  </a:solidFill>
                </a:ln>
                <a:solidFill>
                  <a:prstClr val="black"/>
                </a:solidFill>
                <a:effectLst>
                  <a:outerShdw blurRad="38100" dist="38100" dir="2700000" algn="tl">
                    <a:srgbClr val="000000">
                      <a:alpha val="43137"/>
                    </a:srgbClr>
                  </a:outerShdw>
                </a:effectLst>
              </a:rPr>
              <a:t>　推計の流れ　</a:t>
            </a:r>
            <a:r>
              <a:rPr lang="en-US" altLang="ja-JP" sz="2000" dirty="0" smtClean="0">
                <a:ln w="3175">
                  <a:solidFill>
                    <a:prstClr val="black"/>
                  </a:solidFill>
                </a:ln>
                <a:solidFill>
                  <a:prstClr val="black"/>
                </a:solidFill>
                <a:effectLst>
                  <a:outerShdw blurRad="38100" dist="38100" dir="2700000" algn="tl">
                    <a:srgbClr val="000000">
                      <a:alpha val="43137"/>
                    </a:srgbClr>
                  </a:outerShdw>
                </a:effectLst>
              </a:rPr>
              <a:t>〉</a:t>
            </a:r>
            <a:r>
              <a:rPr lang="ja-JP" altLang="en-US" sz="2400" dirty="0">
                <a:ln>
                  <a:solidFill>
                    <a:prstClr val="black"/>
                  </a:solidFill>
                </a:ln>
                <a:solidFill>
                  <a:prstClr val="black"/>
                </a:solidFill>
              </a:rPr>
              <a:t>　</a:t>
            </a:r>
            <a:endParaRPr lang="en-US" altLang="ja-JP" sz="2400" dirty="0">
              <a:ln>
                <a:solidFill>
                  <a:prstClr val="black"/>
                </a:solidFill>
              </a:ln>
              <a:solidFill>
                <a:prstClr val="black"/>
              </a:solidFill>
            </a:endParaRPr>
          </a:p>
        </p:txBody>
      </p:sp>
      <p:sp>
        <p:nvSpPr>
          <p:cNvPr id="10" name="タイトル 1"/>
          <p:cNvSpPr txBox="1">
            <a:spLocks/>
          </p:cNvSpPr>
          <p:nvPr/>
        </p:nvSpPr>
        <p:spPr>
          <a:xfrm>
            <a:off x="414069" y="5157192"/>
            <a:ext cx="9254198" cy="1584176"/>
          </a:xfrm>
          <a:prstGeom prst="rect">
            <a:avLst/>
          </a:prstGeom>
          <a:noFill/>
        </p:spPr>
        <p:txBody>
          <a:bodyPr anchor="ctr">
            <a:normAutofit/>
          </a:bodyPr>
          <a:lstStyle/>
          <a:p>
            <a:pPr hangingPunct="0">
              <a:buNone/>
            </a:pPr>
            <a:r>
              <a:rPr lang="ja-JP" altLang="en-US" sz="1600" dirty="0"/>
              <a:t>○　要介護認定者数、施設・居住系サービス、在宅サービスの推計に当たっては、現状の給付実績</a:t>
            </a:r>
            <a:r>
              <a:rPr lang="ja-JP" altLang="en-US" sz="1600" dirty="0" smtClean="0"/>
              <a:t>から</a:t>
            </a:r>
            <a:endParaRPr lang="en-US" altLang="ja-JP" sz="1600" dirty="0" smtClean="0"/>
          </a:p>
          <a:p>
            <a:pPr hangingPunct="0">
              <a:buNone/>
            </a:pPr>
            <a:r>
              <a:rPr lang="ja-JP" altLang="en-US" sz="1600" dirty="0"/>
              <a:t>　</a:t>
            </a:r>
            <a:r>
              <a:rPr lang="ja-JP" altLang="en-US" sz="1600" dirty="0" smtClean="0"/>
              <a:t>　見込まれる</a:t>
            </a:r>
            <a:r>
              <a:rPr lang="ja-JP" altLang="en-US" sz="1600" dirty="0"/>
              <a:t>数値をもとに、</a:t>
            </a:r>
            <a:r>
              <a:rPr lang="ja-JP" altLang="en-US" sz="1600" dirty="0" smtClean="0"/>
              <a:t>保険者が実施する施策</a:t>
            </a:r>
            <a:r>
              <a:rPr lang="ja-JP" altLang="en-US" sz="1600" dirty="0"/>
              <a:t>を反映して見込量を推計する。</a:t>
            </a:r>
            <a:endParaRPr lang="en-US" altLang="ja-JP" sz="1600" dirty="0"/>
          </a:p>
          <a:p>
            <a:pPr hangingPunct="0">
              <a:buNone/>
            </a:pPr>
            <a:r>
              <a:rPr lang="ja-JP" altLang="en-US" sz="1600" dirty="0"/>
              <a:t>　　（施策反映の例）　</a:t>
            </a:r>
            <a:endParaRPr lang="en-US" altLang="ja-JP" sz="1600" dirty="0"/>
          </a:p>
          <a:p>
            <a:pPr hangingPunct="0">
              <a:buNone/>
            </a:pPr>
            <a:r>
              <a:rPr lang="ja-JP" altLang="en-US" sz="1600" dirty="0"/>
              <a:t>　　　・　地域のニーズを踏まえた施設・居住系サービス</a:t>
            </a:r>
            <a:r>
              <a:rPr lang="ja-JP" altLang="en-US" sz="1600" dirty="0" smtClean="0"/>
              <a:t>の</a:t>
            </a:r>
            <a:r>
              <a:rPr lang="ja-JP" altLang="en-US" sz="1600" dirty="0"/>
              <a:t>見通し</a:t>
            </a:r>
            <a:r>
              <a:rPr lang="ja-JP" altLang="en-US" sz="1600" dirty="0" smtClean="0"/>
              <a:t>を</a:t>
            </a:r>
            <a:r>
              <a:rPr lang="ja-JP" altLang="en-US" sz="1600" dirty="0"/>
              <a:t>推計に反映。</a:t>
            </a:r>
            <a:endParaRPr lang="en-US" altLang="ja-JP" sz="1600" dirty="0"/>
          </a:p>
          <a:p>
            <a:pPr hangingPunct="0">
              <a:buNone/>
            </a:pPr>
            <a:r>
              <a:rPr lang="ja-JP" altLang="en-US" sz="1600" dirty="0"/>
              <a:t>　　</a:t>
            </a:r>
            <a:r>
              <a:rPr lang="ja-JP" altLang="en-US" sz="1600" dirty="0">
                <a:latin typeface="+mn-ea"/>
              </a:rPr>
              <a:t>　・　定期巡回・随時対応型訪問介護看護、複合型サービス等</a:t>
            </a:r>
            <a:r>
              <a:rPr lang="ja-JP" altLang="en-US" sz="1600" dirty="0" smtClean="0">
                <a:latin typeface="+mn-ea"/>
              </a:rPr>
              <a:t>の</a:t>
            </a:r>
            <a:r>
              <a:rPr lang="ja-JP" altLang="en-US" sz="1600" dirty="0">
                <a:latin typeface="+mn-ea"/>
              </a:rPr>
              <a:t>見通し</a:t>
            </a:r>
            <a:r>
              <a:rPr lang="ja-JP" altLang="en-US" sz="1600" dirty="0" smtClean="0">
                <a:latin typeface="+mn-ea"/>
              </a:rPr>
              <a:t>を</a:t>
            </a:r>
            <a:r>
              <a:rPr lang="ja-JP" altLang="en-US" sz="1600" dirty="0">
                <a:latin typeface="+mn-ea"/>
              </a:rPr>
              <a:t>推計に反映。</a:t>
            </a:r>
            <a:endParaRPr lang="en-US" altLang="ja-JP" sz="1600" dirty="0">
              <a:latin typeface="+mn-ea"/>
            </a:endParaRPr>
          </a:p>
          <a:p>
            <a:pPr lvl="0" hangingPunct="0">
              <a:buNone/>
            </a:pPr>
            <a:r>
              <a:rPr lang="ja-JP" altLang="en-US" sz="1600" dirty="0">
                <a:solidFill>
                  <a:srgbClr val="000000"/>
                </a:solidFill>
                <a:latin typeface="+mn-ea"/>
                <a:cs typeface="メイリオ"/>
              </a:rPr>
              <a:t>　　　</a:t>
            </a:r>
            <a:r>
              <a:rPr lang="ja-JP" altLang="en-US" sz="1600" dirty="0">
                <a:latin typeface="+mn-ea"/>
              </a:rPr>
              <a:t>・　介護予防訪問介護及び介護予防通所介護の新しい総合事業への移行計画を推計に反映。</a:t>
            </a:r>
            <a:endParaRPr lang="en-US" altLang="ja-JP" sz="1600" dirty="0">
              <a:latin typeface="+mn-ea"/>
            </a:endParaRPr>
          </a:p>
        </p:txBody>
      </p:sp>
      <p:sp>
        <p:nvSpPr>
          <p:cNvPr id="11" name="タイトル 3"/>
          <p:cNvSpPr txBox="1">
            <a:spLocks/>
          </p:cNvSpPr>
          <p:nvPr/>
        </p:nvSpPr>
        <p:spPr>
          <a:xfrm>
            <a:off x="818541"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smtClean="0">
                <a:ln>
                  <a:solidFill>
                    <a:prstClr val="black"/>
                  </a:solidFill>
                </a:ln>
                <a:solidFill>
                  <a:prstClr val="black"/>
                </a:solidFill>
              </a:rPr>
              <a:t>　</a:t>
            </a:r>
            <a:endParaRPr lang="en-US" altLang="ja-JP" sz="1200" dirty="0" smtClean="0">
              <a:ln>
                <a:solidFill>
                  <a:prstClr val="black"/>
                </a:solidFill>
              </a:ln>
              <a:solidFill>
                <a:prstClr val="black"/>
              </a:solidFill>
            </a:endParaRPr>
          </a:p>
          <a:p>
            <a:pPr algn="l"/>
            <a:r>
              <a:rPr lang="ja-JP" altLang="en-US" sz="1400" dirty="0" smtClean="0">
                <a:ln>
                  <a:solidFill>
                    <a:prstClr val="black"/>
                  </a:solidFill>
                </a:ln>
                <a:solidFill>
                  <a:prstClr val="black"/>
                </a:solidFill>
              </a:rPr>
              <a:t>　給付</a:t>
            </a:r>
            <a:r>
              <a:rPr lang="ja-JP" altLang="en-US" sz="1400" dirty="0">
                <a:ln>
                  <a:solidFill>
                    <a:prstClr val="black"/>
                  </a:solidFill>
                </a:ln>
                <a:solidFill>
                  <a:prstClr val="black"/>
                </a:solidFill>
              </a:rPr>
              <a:t>実績の</a:t>
            </a:r>
            <a:r>
              <a:rPr lang="ja-JP" altLang="en-US" sz="1400" dirty="0" smtClean="0">
                <a:ln>
                  <a:solidFill>
                    <a:prstClr val="black"/>
                  </a:solidFill>
                </a:ln>
                <a:solidFill>
                  <a:prstClr val="black"/>
                </a:solidFill>
              </a:rPr>
              <a:t>整理</a:t>
            </a:r>
            <a:endParaRPr lang="en-US" altLang="ja-JP" sz="1400" dirty="0" smtClean="0">
              <a:ln>
                <a:solidFill>
                  <a:prstClr val="black"/>
                </a:solidFill>
              </a:ln>
              <a:solidFill>
                <a:prstClr val="black"/>
              </a:solidFill>
            </a:endParaRPr>
          </a:p>
          <a:p>
            <a:r>
              <a:rPr lang="ja-JP" altLang="en-US" sz="1400" dirty="0" smtClean="0">
                <a:ln>
                  <a:solidFill>
                    <a:prstClr val="black"/>
                  </a:solidFill>
                </a:ln>
                <a:solidFill>
                  <a:prstClr val="black"/>
                </a:solidFill>
              </a:rPr>
              <a:t>　　　（平成</a:t>
            </a:r>
            <a:r>
              <a:rPr lang="en-US" altLang="ja-JP" sz="1400" dirty="0" smtClean="0">
                <a:ln>
                  <a:solidFill>
                    <a:prstClr val="black"/>
                  </a:solidFill>
                </a:ln>
                <a:solidFill>
                  <a:prstClr val="black"/>
                </a:solidFill>
              </a:rPr>
              <a:t>24</a:t>
            </a:r>
            <a:r>
              <a:rPr lang="ja-JP" altLang="en-US" sz="1400" dirty="0" smtClean="0">
                <a:ln>
                  <a:solidFill>
                    <a:prstClr val="black"/>
                  </a:solidFill>
                </a:ln>
                <a:solidFill>
                  <a:prstClr val="black"/>
                </a:solidFill>
              </a:rPr>
              <a:t>～</a:t>
            </a:r>
            <a:r>
              <a:rPr lang="en-US" altLang="ja-JP" sz="1400" dirty="0" smtClean="0">
                <a:ln>
                  <a:solidFill>
                    <a:prstClr val="black"/>
                  </a:solidFill>
                </a:ln>
                <a:solidFill>
                  <a:prstClr val="black"/>
                </a:solidFill>
              </a:rPr>
              <a:t>26</a:t>
            </a:r>
            <a:r>
              <a:rPr lang="ja-JP" altLang="en-US" sz="1400" dirty="0" smtClean="0">
                <a:ln>
                  <a:solidFill>
                    <a:prstClr val="black"/>
                  </a:solidFill>
                </a:ln>
                <a:solidFill>
                  <a:prstClr val="black"/>
                </a:solidFill>
              </a:rPr>
              <a:t>年度見込）</a:t>
            </a:r>
            <a:endParaRPr lang="en-US" altLang="ja-JP" sz="1400" dirty="0">
              <a:ln>
                <a:solidFill>
                  <a:prstClr val="black"/>
                </a:solidFill>
              </a:ln>
              <a:solidFill>
                <a:prstClr val="black"/>
              </a:solidFill>
            </a:endParaRPr>
          </a:p>
          <a:p>
            <a:pPr algn="l"/>
            <a:endParaRPr lang="ja-JP" altLang="en-US" sz="1400" dirty="0" smtClean="0">
              <a:ln>
                <a:solidFill>
                  <a:prstClr val="black"/>
                </a:solidFill>
              </a:ln>
              <a:solidFill>
                <a:prstClr val="black"/>
              </a:solidFill>
            </a:endParaRPr>
          </a:p>
        </p:txBody>
      </p:sp>
      <p:sp>
        <p:nvSpPr>
          <p:cNvPr id="12" name="下矢印 11"/>
          <p:cNvSpPr/>
          <p:nvPr/>
        </p:nvSpPr>
        <p:spPr>
          <a:xfrm rot="16200000">
            <a:off x="1679838" y="3698396"/>
            <a:ext cx="433421" cy="23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タイトル 3"/>
          <p:cNvSpPr txBox="1">
            <a:spLocks/>
          </p:cNvSpPr>
          <p:nvPr/>
        </p:nvSpPr>
        <p:spPr>
          <a:xfrm>
            <a:off x="8151355"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dirty="0" smtClean="0">
                <a:ln>
                  <a:solidFill>
                    <a:prstClr val="black"/>
                  </a:solidFill>
                </a:ln>
                <a:solidFill>
                  <a:prstClr val="black"/>
                </a:solidFill>
              </a:rPr>
              <a:t>　調整後の見込量</a:t>
            </a:r>
            <a:r>
              <a:rPr lang="ja-JP" altLang="en-US" sz="1400" dirty="0">
                <a:ln>
                  <a:solidFill>
                    <a:prstClr val="black"/>
                  </a:solidFill>
                </a:ln>
                <a:solidFill>
                  <a:prstClr val="black"/>
                </a:solidFill>
              </a:rPr>
              <a:t>等</a:t>
            </a:r>
            <a:r>
              <a:rPr lang="ja-JP" altLang="en-US" sz="1400" dirty="0" smtClean="0">
                <a:ln>
                  <a:solidFill>
                    <a:prstClr val="black"/>
                  </a:solidFill>
                </a:ln>
                <a:solidFill>
                  <a:prstClr val="black"/>
                </a:solidFill>
              </a:rPr>
              <a:t>を</a:t>
            </a:r>
            <a:r>
              <a:rPr lang="ja-JP" altLang="en-US" sz="1400" dirty="0">
                <a:ln>
                  <a:solidFill>
                    <a:prstClr val="black"/>
                  </a:solidFill>
                </a:ln>
                <a:solidFill>
                  <a:prstClr val="black"/>
                </a:solidFill>
              </a:rPr>
              <a:t>もと</a:t>
            </a:r>
            <a:r>
              <a:rPr lang="ja-JP" altLang="en-US" sz="1400" dirty="0" smtClean="0">
                <a:ln>
                  <a:solidFill>
                    <a:prstClr val="black"/>
                  </a:solidFill>
                </a:ln>
                <a:solidFill>
                  <a:prstClr val="black"/>
                </a:solidFill>
              </a:rPr>
              <a:t>に</a:t>
            </a:r>
            <a:endParaRPr lang="en-US" altLang="ja-JP" sz="1400" dirty="0" smtClean="0">
              <a:ln>
                <a:solidFill>
                  <a:prstClr val="black"/>
                </a:solidFill>
              </a:ln>
              <a:solidFill>
                <a:prstClr val="black"/>
              </a:solidFill>
            </a:endParaRPr>
          </a:p>
          <a:p>
            <a:r>
              <a:rPr lang="ja-JP" altLang="en-US" sz="1400" smtClean="0">
                <a:ln>
                  <a:solidFill>
                    <a:prstClr val="black"/>
                  </a:solidFill>
                </a:ln>
                <a:solidFill>
                  <a:prstClr val="black"/>
                </a:solidFill>
              </a:rPr>
              <a:t>　保険料</a:t>
            </a:r>
            <a:r>
              <a:rPr lang="ja-JP" altLang="en-US" sz="1400" dirty="0" smtClean="0">
                <a:ln>
                  <a:solidFill>
                    <a:prstClr val="black"/>
                  </a:solidFill>
                </a:ln>
                <a:solidFill>
                  <a:prstClr val="black"/>
                </a:solidFill>
              </a:rPr>
              <a:t>を推計</a:t>
            </a:r>
            <a:endParaRPr lang="ja-JP" altLang="en-US" sz="1400" dirty="0"/>
          </a:p>
        </p:txBody>
      </p:sp>
      <p:sp>
        <p:nvSpPr>
          <p:cNvPr id="14" name="タイトル 3"/>
          <p:cNvSpPr txBox="1">
            <a:spLocks/>
          </p:cNvSpPr>
          <p:nvPr/>
        </p:nvSpPr>
        <p:spPr>
          <a:xfrm>
            <a:off x="6747199"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dirty="0" smtClean="0">
                <a:ln>
                  <a:solidFill>
                    <a:prstClr val="black"/>
                  </a:solidFill>
                </a:ln>
                <a:solidFill>
                  <a:prstClr val="black"/>
                </a:solidFill>
              </a:rPr>
              <a:t>　推計</a:t>
            </a:r>
            <a:r>
              <a:rPr lang="ja-JP" altLang="en-US" sz="1400" dirty="0">
                <a:ln>
                  <a:solidFill>
                    <a:prstClr val="black"/>
                  </a:solidFill>
                </a:ln>
                <a:solidFill>
                  <a:prstClr val="black"/>
                </a:solidFill>
              </a:rPr>
              <a:t>した</a:t>
            </a:r>
            <a:r>
              <a:rPr lang="ja-JP" altLang="en-US" sz="1400" dirty="0" smtClean="0">
                <a:ln>
                  <a:solidFill>
                    <a:prstClr val="black"/>
                  </a:solidFill>
                </a:ln>
                <a:solidFill>
                  <a:prstClr val="black"/>
                </a:solidFill>
              </a:rPr>
              <a:t>見込量について</a:t>
            </a:r>
            <a:endParaRPr lang="en-US" altLang="ja-JP" sz="1400" dirty="0" smtClean="0">
              <a:ln>
                <a:solidFill>
                  <a:prstClr val="black"/>
                </a:solidFill>
              </a:ln>
              <a:solidFill>
                <a:prstClr val="black"/>
              </a:solidFill>
            </a:endParaRPr>
          </a:p>
          <a:p>
            <a:pPr algn="l"/>
            <a:r>
              <a:rPr lang="ja-JP" altLang="en-US" sz="1400" dirty="0" smtClean="0">
                <a:ln>
                  <a:solidFill>
                    <a:prstClr val="black"/>
                  </a:solidFill>
                </a:ln>
                <a:solidFill>
                  <a:prstClr val="black"/>
                </a:solidFill>
              </a:rPr>
              <a:t>　　介護報酬</a:t>
            </a:r>
            <a:r>
              <a:rPr lang="ja-JP" altLang="en-US" sz="1400" dirty="0">
                <a:ln>
                  <a:solidFill>
                    <a:prstClr val="black"/>
                  </a:solidFill>
                </a:ln>
                <a:solidFill>
                  <a:prstClr val="black"/>
                </a:solidFill>
              </a:rPr>
              <a:t>改定率等を</a:t>
            </a:r>
            <a:r>
              <a:rPr lang="ja-JP" altLang="en-US" sz="1400" dirty="0" smtClean="0">
                <a:ln>
                  <a:solidFill>
                    <a:prstClr val="black"/>
                  </a:solidFill>
                </a:ln>
                <a:solidFill>
                  <a:prstClr val="black"/>
                </a:solidFill>
              </a:rPr>
              <a:t>調整</a:t>
            </a:r>
            <a:endParaRPr lang="ja-JP" altLang="en-US" sz="1400" dirty="0"/>
          </a:p>
        </p:txBody>
      </p:sp>
      <p:sp>
        <p:nvSpPr>
          <p:cNvPr id="15" name="タイトル 3"/>
          <p:cNvSpPr txBox="1">
            <a:spLocks/>
          </p:cNvSpPr>
          <p:nvPr/>
        </p:nvSpPr>
        <p:spPr>
          <a:xfrm>
            <a:off x="3563544"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dirty="0" smtClean="0">
                <a:ln>
                  <a:solidFill>
                    <a:prstClr val="black"/>
                  </a:solidFill>
                </a:ln>
                <a:solidFill>
                  <a:prstClr val="black"/>
                </a:solidFill>
              </a:rPr>
              <a:t>　施設</a:t>
            </a:r>
            <a:r>
              <a:rPr lang="ja-JP" altLang="en-US" sz="1400" dirty="0">
                <a:ln>
                  <a:solidFill>
                    <a:prstClr val="black"/>
                  </a:solidFill>
                </a:ln>
                <a:solidFill>
                  <a:prstClr val="black"/>
                </a:solidFill>
              </a:rPr>
              <a:t>・居住系サービス</a:t>
            </a:r>
            <a:r>
              <a:rPr lang="ja-JP" altLang="en-US" sz="1400" dirty="0" smtClean="0">
                <a:ln>
                  <a:solidFill>
                    <a:prstClr val="black"/>
                  </a:solidFill>
                </a:ln>
                <a:solidFill>
                  <a:prstClr val="black"/>
                </a:solidFill>
              </a:rPr>
              <a:t>の</a:t>
            </a:r>
            <a:endParaRPr lang="en-US" altLang="ja-JP" sz="1400" dirty="0" smtClean="0">
              <a:ln>
                <a:solidFill>
                  <a:prstClr val="black"/>
                </a:solidFill>
              </a:ln>
              <a:solidFill>
                <a:prstClr val="black"/>
              </a:solidFill>
            </a:endParaRPr>
          </a:p>
          <a:p>
            <a:r>
              <a:rPr lang="ja-JP" altLang="en-US" sz="1400" dirty="0" smtClean="0">
                <a:ln>
                  <a:solidFill>
                    <a:prstClr val="black"/>
                  </a:solidFill>
                </a:ln>
                <a:solidFill>
                  <a:prstClr val="black"/>
                </a:solidFill>
              </a:rPr>
              <a:t>　　　　　　　　見込量の推計</a:t>
            </a:r>
            <a:endParaRPr lang="ja-JP" altLang="en-US" sz="1400" dirty="0"/>
          </a:p>
        </p:txBody>
      </p:sp>
      <p:sp>
        <p:nvSpPr>
          <p:cNvPr id="16" name="タイトル 3"/>
          <p:cNvSpPr txBox="1">
            <a:spLocks/>
          </p:cNvSpPr>
          <p:nvPr/>
        </p:nvSpPr>
        <p:spPr>
          <a:xfrm>
            <a:off x="2176672"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200" dirty="0" smtClean="0">
              <a:ln>
                <a:solidFill>
                  <a:prstClr val="black"/>
                </a:solidFill>
              </a:ln>
              <a:solidFill>
                <a:prstClr val="black"/>
              </a:solidFill>
            </a:endParaRPr>
          </a:p>
          <a:p>
            <a:pPr algn="l"/>
            <a:r>
              <a:rPr lang="ja-JP" altLang="en-US" sz="1200" dirty="0">
                <a:ln>
                  <a:solidFill>
                    <a:prstClr val="black"/>
                  </a:solidFill>
                </a:ln>
                <a:solidFill>
                  <a:prstClr val="black"/>
                </a:solidFill>
              </a:rPr>
              <a:t>　</a:t>
            </a:r>
            <a:r>
              <a:rPr lang="ja-JP" altLang="en-US" sz="1400" dirty="0" smtClean="0">
                <a:ln>
                  <a:solidFill>
                    <a:prstClr val="black"/>
                  </a:solidFill>
                </a:ln>
                <a:solidFill>
                  <a:prstClr val="black"/>
                </a:solidFill>
              </a:rPr>
              <a:t>人口及び要介護</a:t>
            </a:r>
            <a:endParaRPr lang="en-US" altLang="ja-JP" sz="1400" dirty="0">
              <a:ln>
                <a:solidFill>
                  <a:prstClr val="black"/>
                </a:solidFill>
              </a:ln>
              <a:solidFill>
                <a:prstClr val="black"/>
              </a:solidFill>
            </a:endParaRPr>
          </a:p>
          <a:p>
            <a:pPr algn="l"/>
            <a:r>
              <a:rPr lang="ja-JP" altLang="en-US" sz="1400" dirty="0">
                <a:ln>
                  <a:solidFill>
                    <a:prstClr val="black"/>
                  </a:solidFill>
                </a:ln>
                <a:solidFill>
                  <a:prstClr val="black"/>
                </a:solidFill>
              </a:rPr>
              <a:t>　</a:t>
            </a:r>
            <a:r>
              <a:rPr lang="ja-JP" altLang="en-US" sz="1400" dirty="0" smtClean="0">
                <a:ln>
                  <a:solidFill>
                    <a:prstClr val="black"/>
                  </a:solidFill>
                </a:ln>
                <a:solidFill>
                  <a:prstClr val="black"/>
                </a:solidFill>
              </a:rPr>
              <a:t>　　　　　　　認定者数</a:t>
            </a:r>
            <a:r>
              <a:rPr lang="ja-JP" altLang="en-US" sz="1400" dirty="0">
                <a:ln>
                  <a:solidFill>
                    <a:prstClr val="black"/>
                  </a:solidFill>
                </a:ln>
                <a:solidFill>
                  <a:prstClr val="black"/>
                </a:solidFill>
              </a:rPr>
              <a:t>の推計</a:t>
            </a:r>
            <a:endParaRPr lang="ja-JP" altLang="en-US" sz="1400" dirty="0"/>
          </a:p>
          <a:p>
            <a:pPr algn="l"/>
            <a:endParaRPr lang="en-US" altLang="ja-JP" sz="1200" dirty="0" smtClean="0">
              <a:ln>
                <a:solidFill>
                  <a:prstClr val="black"/>
                </a:solidFill>
              </a:ln>
              <a:solidFill>
                <a:prstClr val="black"/>
              </a:solidFill>
            </a:endParaRPr>
          </a:p>
        </p:txBody>
      </p:sp>
      <p:sp>
        <p:nvSpPr>
          <p:cNvPr id="17" name="下矢印 16"/>
          <p:cNvSpPr/>
          <p:nvPr/>
        </p:nvSpPr>
        <p:spPr>
          <a:xfrm rot="16200000">
            <a:off x="3058732" y="3692035"/>
            <a:ext cx="433421" cy="23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下矢印 17"/>
          <p:cNvSpPr/>
          <p:nvPr/>
        </p:nvSpPr>
        <p:spPr>
          <a:xfrm rot="16200000">
            <a:off x="4501519" y="3678260"/>
            <a:ext cx="433421" cy="23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下矢印 18"/>
          <p:cNvSpPr/>
          <p:nvPr/>
        </p:nvSpPr>
        <p:spPr>
          <a:xfrm rot="16200000">
            <a:off x="7609290" y="3707659"/>
            <a:ext cx="433421" cy="23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タイトル 3"/>
          <p:cNvSpPr txBox="1">
            <a:spLocks/>
          </p:cNvSpPr>
          <p:nvPr/>
        </p:nvSpPr>
        <p:spPr>
          <a:xfrm>
            <a:off x="5087041" y="2708920"/>
            <a:ext cx="780087" cy="2448272"/>
          </a:xfrm>
          <a:prstGeom prst="rect">
            <a:avLst/>
          </a:prstGeom>
          <a:ln>
            <a:solidFill>
              <a:schemeClr val="tx1"/>
            </a:solidFill>
          </a:ln>
        </p:spPr>
        <p:txBody>
          <a:bodyPr vert="eaVert"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dirty="0">
                <a:ln>
                  <a:solidFill>
                    <a:prstClr val="black"/>
                  </a:solidFill>
                </a:ln>
                <a:solidFill>
                  <a:prstClr val="black"/>
                </a:solidFill>
              </a:rPr>
              <a:t>　</a:t>
            </a:r>
            <a:r>
              <a:rPr lang="ja-JP" altLang="en-US" sz="1400" dirty="0" smtClean="0">
                <a:ln>
                  <a:solidFill>
                    <a:prstClr val="black"/>
                  </a:solidFill>
                </a:ln>
                <a:solidFill>
                  <a:prstClr val="black"/>
                </a:solidFill>
              </a:rPr>
              <a:t>在宅</a:t>
            </a:r>
            <a:r>
              <a:rPr lang="ja-JP" altLang="en-US" sz="1400" dirty="0">
                <a:ln>
                  <a:solidFill>
                    <a:prstClr val="black"/>
                  </a:solidFill>
                </a:ln>
                <a:solidFill>
                  <a:prstClr val="black"/>
                </a:solidFill>
              </a:rPr>
              <a:t>サービス</a:t>
            </a:r>
            <a:r>
              <a:rPr lang="ja-JP" altLang="en-US" sz="1400" dirty="0" smtClean="0">
                <a:ln>
                  <a:solidFill>
                    <a:prstClr val="black"/>
                  </a:solidFill>
                </a:ln>
                <a:solidFill>
                  <a:prstClr val="black"/>
                </a:solidFill>
              </a:rPr>
              <a:t>等の　　</a:t>
            </a:r>
            <a:endParaRPr lang="en-US" altLang="ja-JP" sz="1400" dirty="0" smtClean="0">
              <a:ln>
                <a:solidFill>
                  <a:prstClr val="black"/>
                </a:solidFill>
              </a:ln>
              <a:solidFill>
                <a:prstClr val="black"/>
              </a:solidFill>
            </a:endParaRPr>
          </a:p>
          <a:p>
            <a:r>
              <a:rPr lang="ja-JP" altLang="en-US" sz="1400" dirty="0" smtClean="0">
                <a:ln>
                  <a:solidFill>
                    <a:prstClr val="black"/>
                  </a:solidFill>
                </a:ln>
                <a:solidFill>
                  <a:prstClr val="black"/>
                </a:solidFill>
              </a:rPr>
              <a:t>　　　　　　　　見込量</a:t>
            </a:r>
            <a:r>
              <a:rPr lang="ja-JP" altLang="en-US" sz="1400" dirty="0">
                <a:ln>
                  <a:solidFill>
                    <a:prstClr val="black"/>
                  </a:solidFill>
                </a:ln>
                <a:solidFill>
                  <a:prstClr val="black"/>
                </a:solidFill>
              </a:rPr>
              <a:t>の</a:t>
            </a:r>
            <a:r>
              <a:rPr lang="ja-JP" altLang="en-US" sz="1400" dirty="0" smtClean="0">
                <a:ln>
                  <a:solidFill>
                    <a:prstClr val="black"/>
                  </a:solidFill>
                </a:ln>
                <a:solidFill>
                  <a:prstClr val="black"/>
                </a:solidFill>
              </a:rPr>
              <a:t>推計</a:t>
            </a:r>
            <a:endParaRPr lang="ja-JP" altLang="en-US" sz="1400" dirty="0"/>
          </a:p>
        </p:txBody>
      </p:sp>
      <p:sp>
        <p:nvSpPr>
          <p:cNvPr id="22" name="下矢印 21"/>
          <p:cNvSpPr/>
          <p:nvPr/>
        </p:nvSpPr>
        <p:spPr>
          <a:xfrm rot="16200000">
            <a:off x="6101814" y="3681403"/>
            <a:ext cx="433421" cy="23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rot="5400000">
            <a:off x="101429" y="213814"/>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35343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238763" y="980728"/>
            <a:ext cx="9361040" cy="5688632"/>
          </a:xfrm>
        </p:spPr>
        <p:txBody>
          <a:bodyPr>
            <a:noAutofit/>
          </a:bodyPr>
          <a:lstStyle/>
          <a:p>
            <a:pPr lvl="0" hangingPunct="0">
              <a:buNone/>
            </a:pPr>
            <a:r>
              <a:rPr lang="ja-JP" altLang="en-US" sz="1500" dirty="0" smtClean="0"/>
              <a:t>　</a:t>
            </a:r>
            <a:r>
              <a:rPr lang="ja-JP" altLang="en-US" sz="1600" b="1" dirty="0" smtClean="0"/>
              <a:t>（制度改正への対応）</a:t>
            </a:r>
            <a:endParaRPr lang="en-US" altLang="ja-JP" sz="1600" b="1" dirty="0" smtClean="0"/>
          </a:p>
          <a:p>
            <a:pPr lvl="0" hangingPunct="0">
              <a:buNone/>
            </a:pPr>
            <a:r>
              <a:rPr lang="ja-JP" altLang="en-US" sz="1600" dirty="0"/>
              <a:t>①</a:t>
            </a:r>
            <a:r>
              <a:rPr lang="ja-JP" altLang="en-US" sz="1600" dirty="0" smtClean="0"/>
              <a:t>　第６期に向けて行われる制度改正に対応した内容となっています。　</a:t>
            </a:r>
            <a:endParaRPr lang="en-US" altLang="ja-JP" sz="1600" dirty="0" smtClean="0"/>
          </a:p>
          <a:p>
            <a:pPr lvl="0" hangingPunct="0">
              <a:buNone/>
            </a:pPr>
            <a:r>
              <a:rPr lang="ja-JP" altLang="en-US" sz="1600" b="1" dirty="0"/>
              <a:t>　</a:t>
            </a:r>
            <a:r>
              <a:rPr lang="ja-JP" altLang="en-US" sz="1600" b="1" dirty="0" smtClean="0"/>
              <a:t>（自然体推計と施策反映による推計）</a:t>
            </a:r>
            <a:endParaRPr lang="en-US" altLang="ja-JP" sz="1600" b="1" dirty="0" smtClean="0"/>
          </a:p>
          <a:p>
            <a:pPr lvl="0" hangingPunct="0">
              <a:buNone/>
            </a:pPr>
            <a:r>
              <a:rPr lang="ja-JP" altLang="en-US" sz="1600" dirty="0"/>
              <a:t>②　</a:t>
            </a:r>
            <a:r>
              <a:rPr lang="ja-JP" altLang="en-US" sz="1600" dirty="0" smtClean="0"/>
              <a:t>実績に基づく自然体の推計に、第６期期間中に保険者が取り組む施策等の効果を加味した調整（保険</a:t>
            </a:r>
            <a:endParaRPr lang="en-US" altLang="ja-JP" sz="1600" dirty="0" smtClean="0"/>
          </a:p>
          <a:p>
            <a:pPr lvl="0" hangingPunct="0">
              <a:buNone/>
            </a:pPr>
            <a:r>
              <a:rPr lang="ja-JP" altLang="en-US" sz="1600" dirty="0"/>
              <a:t>　</a:t>
            </a:r>
            <a:r>
              <a:rPr lang="ja-JP" altLang="en-US" sz="1600" dirty="0" smtClean="0"/>
              <a:t> 者が行う施策等の推計への反映）を行うことで推計することとしています。</a:t>
            </a:r>
            <a:endParaRPr lang="en-US" altLang="ja-JP" sz="1600" dirty="0" smtClean="0"/>
          </a:p>
          <a:p>
            <a:pPr lvl="0" hangingPunct="0">
              <a:buNone/>
            </a:pPr>
            <a:r>
              <a:rPr lang="ja-JP" altLang="en-US" sz="1600" dirty="0"/>
              <a:t>　</a:t>
            </a:r>
            <a:r>
              <a:rPr lang="ja-JP" altLang="en-US" sz="1600" b="1" dirty="0" smtClean="0"/>
              <a:t>（施策反映のポイントの提供）</a:t>
            </a:r>
            <a:endParaRPr lang="en-US" altLang="ja-JP" sz="1600" b="1" dirty="0" smtClean="0"/>
          </a:p>
          <a:p>
            <a:pPr lvl="0" hangingPunct="0">
              <a:buNone/>
            </a:pPr>
            <a:r>
              <a:rPr lang="ja-JP" altLang="en-US" sz="1600" dirty="0"/>
              <a:t>③</a:t>
            </a:r>
            <a:r>
              <a:rPr lang="ja-JP" altLang="en-US" sz="1600" dirty="0" smtClean="0"/>
              <a:t>　自然体の推計を行った後、保険者において行うことが期待される現状分析、課題把握、施策検討、推計</a:t>
            </a:r>
            <a:endParaRPr lang="en-US" altLang="ja-JP" sz="1600" dirty="0" smtClean="0"/>
          </a:p>
          <a:p>
            <a:pPr lvl="0" hangingPunct="0">
              <a:buNone/>
            </a:pPr>
            <a:r>
              <a:rPr lang="ja-JP" altLang="en-US" sz="1600" dirty="0"/>
              <a:t>　</a:t>
            </a:r>
            <a:r>
              <a:rPr lang="ja-JP" altLang="en-US" sz="1600" dirty="0" smtClean="0"/>
              <a:t>への反映の</a:t>
            </a:r>
            <a:r>
              <a:rPr lang="ja-JP" altLang="en-US" sz="1600" dirty="0"/>
              <a:t>視点や手順のポイント例を解説したマニュアルを提供しています。</a:t>
            </a:r>
          </a:p>
          <a:p>
            <a:pPr lvl="0" hangingPunct="0">
              <a:buNone/>
            </a:pPr>
            <a:r>
              <a:rPr lang="ja-JP" altLang="en-US" sz="1600" dirty="0" smtClean="0"/>
              <a:t>　</a:t>
            </a:r>
            <a:r>
              <a:rPr lang="ja-JP" altLang="en-US" sz="1600" b="1" dirty="0" smtClean="0"/>
              <a:t>（初の長期推計支援）</a:t>
            </a:r>
            <a:endParaRPr lang="en-US" altLang="ja-JP" sz="1600" b="1" dirty="0" smtClean="0"/>
          </a:p>
          <a:p>
            <a:pPr hangingPunct="0">
              <a:buNone/>
            </a:pPr>
            <a:r>
              <a:rPr lang="ja-JP" altLang="en-US" sz="1600" dirty="0"/>
              <a:t>④</a:t>
            </a:r>
            <a:r>
              <a:rPr lang="ja-JP" altLang="en-US" sz="1600" dirty="0" smtClean="0"/>
              <a:t>　第</a:t>
            </a:r>
            <a:r>
              <a:rPr lang="ja-JP" altLang="en-US" sz="1600" dirty="0"/>
              <a:t>６</a:t>
            </a:r>
            <a:r>
              <a:rPr lang="ja-JP" altLang="en-US" sz="1600" dirty="0" smtClean="0"/>
              <a:t>期の</a:t>
            </a:r>
            <a:r>
              <a:rPr lang="ja-JP" altLang="en-US" sz="1600" dirty="0"/>
              <a:t>３</a:t>
            </a:r>
            <a:r>
              <a:rPr lang="ja-JP" altLang="en-US" sz="1600" dirty="0" smtClean="0"/>
              <a:t>年間だけでなく、平成３２</a:t>
            </a:r>
            <a:r>
              <a:rPr lang="ja-JP" altLang="en-US" sz="1400" dirty="0" smtClean="0"/>
              <a:t>（２０２０</a:t>
            </a:r>
            <a:r>
              <a:rPr lang="ja-JP" altLang="en-US" sz="1600" dirty="0" smtClean="0"/>
              <a:t>）年及び団塊の世代が後期高齢者となる</a:t>
            </a:r>
            <a:r>
              <a:rPr lang="ja-JP" altLang="en-US" sz="1600" dirty="0" smtClean="0">
                <a:solidFill>
                  <a:srgbClr val="000000"/>
                </a:solidFill>
                <a:latin typeface="+mn-ea"/>
                <a:cs typeface="メイリオ"/>
              </a:rPr>
              <a:t>平成３７（</a:t>
            </a:r>
            <a:r>
              <a:rPr lang="ja-JP" altLang="en-US" sz="1600" dirty="0">
                <a:solidFill>
                  <a:srgbClr val="000000"/>
                </a:solidFill>
                <a:latin typeface="+mn-ea"/>
                <a:cs typeface="メイリオ"/>
              </a:rPr>
              <a:t>２０２５</a:t>
            </a:r>
            <a:r>
              <a:rPr lang="ja-JP" altLang="en-US" sz="1600" dirty="0" smtClean="0">
                <a:solidFill>
                  <a:srgbClr val="000000"/>
                </a:solidFill>
                <a:latin typeface="+mn-ea"/>
                <a:cs typeface="メイリオ"/>
              </a:rPr>
              <a:t>）年も</a:t>
            </a:r>
            <a:endParaRPr lang="en-US" altLang="ja-JP" sz="1600" dirty="0" smtClean="0">
              <a:solidFill>
                <a:srgbClr val="000000"/>
              </a:solidFill>
              <a:latin typeface="+mn-ea"/>
              <a:cs typeface="メイリオ"/>
            </a:endParaRPr>
          </a:p>
          <a:p>
            <a:pPr hangingPunct="0">
              <a:buNone/>
            </a:pPr>
            <a:r>
              <a:rPr lang="ja-JP" altLang="en-US" sz="1600" dirty="0">
                <a:solidFill>
                  <a:srgbClr val="000000"/>
                </a:solidFill>
                <a:latin typeface="+mn-ea"/>
                <a:cs typeface="メイリオ"/>
              </a:rPr>
              <a:t>　</a:t>
            </a:r>
            <a:r>
              <a:rPr lang="ja-JP" altLang="en-US" sz="1600" dirty="0" smtClean="0">
                <a:solidFill>
                  <a:srgbClr val="000000"/>
                </a:solidFill>
                <a:latin typeface="+mn-ea"/>
                <a:cs typeface="メイリオ"/>
              </a:rPr>
              <a:t>見据えた長期的な将来推計を組み込んでいます。</a:t>
            </a:r>
            <a:endParaRPr lang="en-US" altLang="ja-JP" sz="1600" dirty="0">
              <a:solidFill>
                <a:srgbClr val="000000"/>
              </a:solidFill>
              <a:latin typeface="+mn-ea"/>
              <a:cs typeface="メイリオ"/>
            </a:endParaRPr>
          </a:p>
          <a:p>
            <a:pPr hangingPunct="0">
              <a:buNone/>
            </a:pPr>
            <a:r>
              <a:rPr lang="ja-JP" altLang="en-US" sz="1600" dirty="0" smtClean="0">
                <a:solidFill>
                  <a:srgbClr val="000000"/>
                </a:solidFill>
                <a:latin typeface="+mn-ea"/>
                <a:cs typeface="メイリオ"/>
              </a:rPr>
              <a:t>　</a:t>
            </a:r>
            <a:r>
              <a:rPr lang="ja-JP" altLang="en-US" sz="1600" b="1" dirty="0" smtClean="0">
                <a:solidFill>
                  <a:srgbClr val="000000"/>
                </a:solidFill>
                <a:latin typeface="+mn-ea"/>
                <a:cs typeface="メイリオ"/>
              </a:rPr>
              <a:t>（認知症高齢者のサービス利用量等の推計）</a:t>
            </a:r>
            <a:endParaRPr lang="en-US" altLang="ja-JP" sz="1600" b="1" dirty="0" smtClean="0">
              <a:solidFill>
                <a:srgbClr val="000000"/>
              </a:solidFill>
              <a:latin typeface="+mn-ea"/>
              <a:cs typeface="メイリオ"/>
            </a:endParaRPr>
          </a:p>
          <a:p>
            <a:pPr hangingPunct="0">
              <a:buNone/>
            </a:pPr>
            <a:r>
              <a:rPr lang="ja-JP" altLang="en-US" sz="1600" dirty="0"/>
              <a:t>⑤　</a:t>
            </a:r>
            <a:r>
              <a:rPr lang="ja-JP" altLang="en-US" sz="1600" dirty="0" smtClean="0"/>
              <a:t>地域包括ケア見える化システムから得られる認知症日常生活自立度</a:t>
            </a:r>
            <a:r>
              <a:rPr lang="en-US" altLang="ja-JP" sz="1600" dirty="0" smtClean="0"/>
              <a:t>Ⅱ</a:t>
            </a:r>
            <a:r>
              <a:rPr lang="ja-JP" altLang="en-US" sz="1600" dirty="0" smtClean="0"/>
              <a:t>以上の高齢者のサービス利用率</a:t>
            </a:r>
            <a:endParaRPr lang="en-US" altLang="ja-JP" sz="1600" dirty="0" smtClean="0"/>
          </a:p>
          <a:p>
            <a:pPr hangingPunct="0">
              <a:buNone/>
            </a:pPr>
            <a:r>
              <a:rPr lang="ja-JP" altLang="en-US" sz="1600" dirty="0"/>
              <a:t>　</a:t>
            </a:r>
            <a:r>
              <a:rPr lang="ja-JP" altLang="en-US" sz="1600" dirty="0" smtClean="0"/>
              <a:t>を用いて認知症高齢者の将来のサービス利用者数、利用量を推計する「参考シート」を付加しています。</a:t>
            </a:r>
            <a:endParaRPr lang="en-US" altLang="ja-JP" sz="1600" dirty="0">
              <a:solidFill>
                <a:srgbClr val="000000"/>
              </a:solidFill>
              <a:latin typeface="+mn-ea"/>
              <a:cs typeface="メイリオ"/>
            </a:endParaRPr>
          </a:p>
          <a:p>
            <a:pPr lvl="0" hangingPunct="0">
              <a:buNone/>
            </a:pPr>
            <a:r>
              <a:rPr lang="ja-JP" altLang="en-US" sz="1600" dirty="0" smtClean="0"/>
              <a:t>　</a:t>
            </a:r>
            <a:r>
              <a:rPr lang="ja-JP" altLang="en-US" sz="1600" b="1" dirty="0" smtClean="0"/>
              <a:t>（介護保険事業状況報告データの活用）</a:t>
            </a:r>
            <a:endParaRPr lang="en-US" altLang="ja-JP" sz="1600" b="1" dirty="0" smtClean="0"/>
          </a:p>
          <a:p>
            <a:pPr lvl="0" hangingPunct="0">
              <a:buNone/>
            </a:pPr>
            <a:r>
              <a:rPr lang="ja-JP" altLang="en-US" sz="1600" dirty="0"/>
              <a:t>⑥</a:t>
            </a:r>
            <a:r>
              <a:rPr lang="ja-JP" altLang="en-US" sz="1600" dirty="0" smtClean="0"/>
              <a:t>　円滑な推計を進めるため、保険者が毎月報告している</a:t>
            </a:r>
            <a:r>
              <a:rPr lang="ja-JP" altLang="en-US" sz="1600" dirty="0" smtClean="0">
                <a:solidFill>
                  <a:srgbClr val="000000"/>
                </a:solidFill>
                <a:latin typeface="+mn-ea"/>
                <a:cs typeface="メイリオ"/>
              </a:rPr>
              <a:t>介護保険</a:t>
            </a:r>
            <a:r>
              <a:rPr lang="ja-JP" altLang="en-US" sz="1600" dirty="0">
                <a:solidFill>
                  <a:srgbClr val="000000"/>
                </a:solidFill>
                <a:latin typeface="+mn-ea"/>
                <a:cs typeface="メイリオ"/>
              </a:rPr>
              <a:t>事業状況報告</a:t>
            </a:r>
            <a:r>
              <a:rPr lang="ja-JP" altLang="en-US" sz="1600" dirty="0" smtClean="0">
                <a:solidFill>
                  <a:srgbClr val="000000"/>
                </a:solidFill>
                <a:latin typeface="+mn-ea"/>
                <a:cs typeface="メイリオ"/>
              </a:rPr>
              <a:t>を実績情報として</a:t>
            </a:r>
            <a:r>
              <a:rPr lang="ja-JP" altLang="en-US" sz="1600" dirty="0" err="1" smtClean="0">
                <a:solidFill>
                  <a:srgbClr val="000000"/>
                </a:solidFill>
                <a:latin typeface="+mn-ea"/>
                <a:cs typeface="メイリオ"/>
              </a:rPr>
              <a:t>利用す</a:t>
            </a:r>
            <a:endParaRPr lang="en-US" altLang="ja-JP" sz="1600" dirty="0" smtClean="0">
              <a:solidFill>
                <a:srgbClr val="000000"/>
              </a:solidFill>
              <a:latin typeface="+mn-ea"/>
              <a:cs typeface="メイリオ"/>
            </a:endParaRPr>
          </a:p>
          <a:p>
            <a:pPr lvl="0" hangingPunct="0">
              <a:buNone/>
            </a:pPr>
            <a:r>
              <a:rPr lang="ja-JP" altLang="en-US" sz="1600" dirty="0">
                <a:solidFill>
                  <a:srgbClr val="000000"/>
                </a:solidFill>
                <a:latin typeface="+mn-ea"/>
                <a:cs typeface="メイリオ"/>
              </a:rPr>
              <a:t>　</a:t>
            </a:r>
            <a:r>
              <a:rPr lang="ja-JP" altLang="en-US" sz="1600" dirty="0" err="1" smtClean="0">
                <a:solidFill>
                  <a:srgbClr val="000000"/>
                </a:solidFill>
                <a:latin typeface="+mn-ea"/>
                <a:cs typeface="メイリオ"/>
              </a:rPr>
              <a:t>る</a:t>
            </a:r>
            <a:r>
              <a:rPr lang="ja-JP" altLang="en-US" sz="1600" dirty="0" smtClean="0">
                <a:solidFill>
                  <a:srgbClr val="000000"/>
                </a:solidFill>
                <a:latin typeface="+mn-ea"/>
                <a:cs typeface="メイリオ"/>
              </a:rPr>
              <a:t>こと</a:t>
            </a:r>
            <a:r>
              <a:rPr lang="ja-JP" altLang="en-US" sz="1600" dirty="0">
                <a:solidFill>
                  <a:srgbClr val="000000"/>
                </a:solidFill>
                <a:latin typeface="+mn-ea"/>
                <a:cs typeface="メイリオ"/>
              </a:rPr>
              <a:t>と</a:t>
            </a:r>
            <a:r>
              <a:rPr lang="ja-JP" altLang="en-US" sz="1600" dirty="0" smtClean="0">
                <a:solidFill>
                  <a:srgbClr val="000000"/>
                </a:solidFill>
                <a:latin typeface="+mn-ea"/>
                <a:cs typeface="メイリオ"/>
              </a:rPr>
              <a:t>し、保険者が行う推計作業の負担を軽減しています。</a:t>
            </a:r>
            <a:endParaRPr lang="en-US" altLang="ja-JP" sz="1600" dirty="0" smtClean="0">
              <a:solidFill>
                <a:srgbClr val="000000"/>
              </a:solidFill>
              <a:latin typeface="+mn-ea"/>
              <a:cs typeface="メイリオ"/>
            </a:endParaRPr>
          </a:p>
          <a:p>
            <a:pPr hangingPunct="0">
              <a:buNone/>
            </a:pPr>
            <a:r>
              <a:rPr lang="ja-JP" altLang="en-US" sz="1600" dirty="0" smtClean="0"/>
              <a:t>　</a:t>
            </a:r>
            <a:r>
              <a:rPr lang="ja-JP" altLang="en-US" sz="1600" b="1" dirty="0" smtClean="0"/>
              <a:t>（介護人材将来推計ワークシートとの連動）</a:t>
            </a:r>
            <a:endParaRPr lang="en-US" altLang="ja-JP" sz="1600" b="1" dirty="0" smtClean="0"/>
          </a:p>
          <a:p>
            <a:pPr hangingPunct="0">
              <a:buNone/>
            </a:pPr>
            <a:r>
              <a:rPr lang="ja-JP" altLang="en-US" sz="1600" dirty="0"/>
              <a:t>⑦　</a:t>
            </a:r>
            <a:r>
              <a:rPr lang="ja-JP" altLang="en-US" sz="1600" dirty="0" smtClean="0"/>
              <a:t>本ワークシートは</a:t>
            </a:r>
            <a:r>
              <a:rPr lang="ja-JP" altLang="en-US" sz="1600" dirty="0" smtClean="0">
                <a:solidFill>
                  <a:srgbClr val="000000"/>
                </a:solidFill>
                <a:latin typeface="+mn-ea"/>
                <a:cs typeface="メイリオ"/>
              </a:rPr>
              <a:t>別途、都道府県向けに配布された介護</a:t>
            </a:r>
            <a:r>
              <a:rPr lang="ja-JP" altLang="en-US" sz="1600" dirty="0">
                <a:solidFill>
                  <a:srgbClr val="000000"/>
                </a:solidFill>
                <a:latin typeface="+mn-ea"/>
                <a:cs typeface="メイリオ"/>
              </a:rPr>
              <a:t>人材の将来</a:t>
            </a:r>
            <a:r>
              <a:rPr lang="ja-JP" altLang="en-US" sz="1600" dirty="0" smtClean="0">
                <a:solidFill>
                  <a:srgbClr val="000000"/>
                </a:solidFill>
                <a:latin typeface="+mn-ea"/>
                <a:cs typeface="メイリオ"/>
              </a:rPr>
              <a:t>推計のワークシートと連動していま</a:t>
            </a:r>
            <a:endParaRPr lang="en-US" altLang="ja-JP" sz="1600" dirty="0" smtClean="0">
              <a:solidFill>
                <a:srgbClr val="000000"/>
              </a:solidFill>
              <a:latin typeface="+mn-ea"/>
              <a:cs typeface="メイリオ"/>
            </a:endParaRPr>
          </a:p>
          <a:p>
            <a:pPr hangingPunct="0">
              <a:buNone/>
            </a:pPr>
            <a:r>
              <a:rPr lang="ja-JP" altLang="en-US" sz="1600" dirty="0">
                <a:solidFill>
                  <a:srgbClr val="000000"/>
                </a:solidFill>
                <a:latin typeface="+mn-ea"/>
                <a:cs typeface="メイリオ"/>
              </a:rPr>
              <a:t>　</a:t>
            </a:r>
            <a:r>
              <a:rPr lang="ja-JP" altLang="en-US" sz="1600" dirty="0" smtClean="0">
                <a:solidFill>
                  <a:srgbClr val="000000"/>
                </a:solidFill>
                <a:latin typeface="+mn-ea"/>
                <a:cs typeface="メイリオ"/>
              </a:rPr>
              <a:t>す</a:t>
            </a:r>
            <a:r>
              <a:rPr lang="ja-JP" altLang="en-US" sz="1600" dirty="0">
                <a:solidFill>
                  <a:srgbClr val="000000"/>
                </a:solidFill>
                <a:latin typeface="+mn-ea"/>
                <a:cs typeface="メイリオ"/>
              </a:rPr>
              <a:t>。</a:t>
            </a:r>
            <a:endParaRPr lang="en-US" altLang="ja-JP" sz="1600" dirty="0" smtClean="0">
              <a:solidFill>
                <a:srgbClr val="000000"/>
              </a:solidFill>
              <a:latin typeface="+mn-ea"/>
              <a:cs typeface="メイリオ"/>
            </a:endParaRPr>
          </a:p>
          <a:p>
            <a:pPr lvl="0" hangingPunct="0">
              <a:buNone/>
            </a:pPr>
            <a:r>
              <a:rPr lang="ja-JP" altLang="en-US" sz="1600" dirty="0" smtClean="0">
                <a:solidFill>
                  <a:srgbClr val="000000"/>
                </a:solidFill>
                <a:latin typeface="+mn-ea"/>
                <a:cs typeface="メイリオ"/>
              </a:rPr>
              <a:t>  </a:t>
            </a:r>
            <a:r>
              <a:rPr lang="ja-JP" altLang="en-US" sz="1600" dirty="0">
                <a:latin typeface="+mn-ea"/>
              </a:rPr>
              <a:t>　</a:t>
            </a:r>
            <a:endParaRPr lang="en-US" altLang="ja-JP" sz="1600" dirty="0" smtClean="0">
              <a:latin typeface="+mn-ea"/>
            </a:endParaRPr>
          </a:p>
        </p:txBody>
      </p:sp>
      <p:sp>
        <p:nvSpPr>
          <p:cNvPr id="6" name="タイトル 1"/>
          <p:cNvSpPr txBox="1">
            <a:spLocks/>
          </p:cNvSpPr>
          <p:nvPr/>
        </p:nvSpPr>
        <p:spPr>
          <a:xfrm>
            <a:off x="272480" y="408538"/>
            <a:ext cx="5472608"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lnSpcReduction="10000"/>
          </a:bodyPr>
          <a:lstStyle/>
          <a:p>
            <a:pPr algn="ctr" fontAlgn="auto">
              <a:spcBef>
                <a:spcPts val="0"/>
              </a:spcBef>
              <a:spcAft>
                <a:spcPts val="0"/>
              </a:spcAft>
              <a:defRPr/>
            </a:pPr>
            <a:r>
              <a:rPr lang="ja-JP" altLang="en-US" sz="2000" dirty="0" smtClean="0">
                <a:ln w="3175">
                  <a:solidFill>
                    <a:prstClr val="black"/>
                  </a:solidFill>
                </a:ln>
                <a:solidFill>
                  <a:prstClr val="black"/>
                </a:solidFill>
                <a:effectLst>
                  <a:outerShdw blurRad="38100" dist="38100" dir="2700000" algn="tl">
                    <a:srgbClr val="000000">
                      <a:alpha val="43137"/>
                    </a:srgbClr>
                  </a:outerShdw>
                </a:effectLst>
              </a:rPr>
              <a:t>（２）　介護保険事業計画用ワークシートの特徴</a:t>
            </a:r>
            <a:r>
              <a:rPr lang="ja-JP" altLang="en-US" sz="2400" dirty="0">
                <a:ln>
                  <a:solidFill>
                    <a:prstClr val="black"/>
                  </a:solidFill>
                </a:ln>
                <a:solidFill>
                  <a:prstClr val="black"/>
                </a:solidFill>
              </a:rPr>
              <a:t>　</a:t>
            </a:r>
            <a:endParaRPr lang="en-US" altLang="ja-JP" sz="2400" dirty="0">
              <a:ln>
                <a:solidFill>
                  <a:prstClr val="black"/>
                </a:solidFill>
              </a:ln>
              <a:solidFill>
                <a:prstClr val="black"/>
              </a:solidFill>
            </a:endParaRPr>
          </a:p>
        </p:txBody>
      </p:sp>
      <p:sp>
        <p:nvSpPr>
          <p:cNvPr id="4" name="正方形/長方形 3"/>
          <p:cNvSpPr/>
          <p:nvPr/>
        </p:nvSpPr>
        <p:spPr>
          <a:xfrm rot="5400000">
            <a:off x="20452" y="641733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57628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下矢印吹き出し 12"/>
          <p:cNvSpPr/>
          <p:nvPr/>
        </p:nvSpPr>
        <p:spPr>
          <a:xfrm>
            <a:off x="545271" y="692696"/>
            <a:ext cx="9001001" cy="1152128"/>
          </a:xfrm>
          <a:prstGeom prst="downArrowCallout">
            <a:avLst>
              <a:gd name="adj1" fmla="val 30111"/>
              <a:gd name="adj2" fmla="val 29123"/>
              <a:gd name="adj3" fmla="val 11939"/>
              <a:gd name="adj4" fmla="val 80049"/>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pPr>
            <a:r>
              <a:rPr lang="ja-JP" altLang="en-US" sz="1600" dirty="0" smtClean="0">
                <a:ln>
                  <a:solidFill>
                    <a:prstClr val="black"/>
                  </a:solidFill>
                </a:ln>
                <a:solidFill>
                  <a:prstClr val="black"/>
                </a:solidFill>
              </a:rPr>
              <a:t>給付実績（サービスごとの利用者数、利用回（日）数、給付費の</a:t>
            </a:r>
            <a:r>
              <a:rPr lang="en-US" altLang="ja-JP" sz="1600" dirty="0" smtClean="0">
                <a:ln>
                  <a:solidFill>
                    <a:prstClr val="black"/>
                  </a:solidFill>
                </a:ln>
                <a:solidFill>
                  <a:prstClr val="black"/>
                </a:solidFill>
              </a:rPr>
              <a:t>24,25</a:t>
            </a:r>
            <a:r>
              <a:rPr lang="ja-JP" altLang="en-US" sz="1600" dirty="0">
                <a:ln>
                  <a:solidFill>
                    <a:prstClr val="black"/>
                  </a:solidFill>
                </a:ln>
                <a:solidFill>
                  <a:prstClr val="black"/>
                </a:solidFill>
              </a:rPr>
              <a:t>及び</a:t>
            </a:r>
            <a:r>
              <a:rPr lang="en-US" altLang="ja-JP" sz="1600" dirty="0">
                <a:ln>
                  <a:solidFill>
                    <a:prstClr val="black"/>
                  </a:solidFill>
                </a:ln>
                <a:solidFill>
                  <a:prstClr val="black"/>
                </a:solidFill>
              </a:rPr>
              <a:t>26</a:t>
            </a:r>
            <a:r>
              <a:rPr lang="ja-JP" altLang="en-US" sz="1600" dirty="0">
                <a:ln>
                  <a:solidFill>
                    <a:prstClr val="black"/>
                  </a:solidFill>
                </a:ln>
                <a:solidFill>
                  <a:prstClr val="black"/>
                </a:solidFill>
              </a:rPr>
              <a:t>実績見込）の整理</a:t>
            </a:r>
            <a:endParaRPr lang="en-US" altLang="ja-JP" sz="1600" dirty="0">
              <a:ln>
                <a:solidFill>
                  <a:prstClr val="black"/>
                </a:solidFill>
              </a:ln>
              <a:solidFill>
                <a:prstClr val="black"/>
              </a:solidFill>
            </a:endParaRPr>
          </a:p>
          <a:p>
            <a:pPr fontAlgn="auto">
              <a:spcBef>
                <a:spcPts val="0"/>
              </a:spcBef>
              <a:spcAft>
                <a:spcPts val="0"/>
              </a:spcAft>
            </a:pPr>
            <a:r>
              <a:rPr lang="ja-JP" altLang="en-US" sz="1400" dirty="0" smtClean="0">
                <a:solidFill>
                  <a:prstClr val="black"/>
                </a:solidFill>
                <a:latin typeface="HGSｺﾞｼｯｸM" pitchFamily="50" charset="-128"/>
                <a:ea typeface="HGSｺﾞｼｯｸM" pitchFamily="50" charset="-128"/>
              </a:rPr>
              <a:t>　○　介護保険事業状況報告を活用した給付実績の整理</a:t>
            </a:r>
            <a:r>
              <a:rPr lang="ja-JP" altLang="en-US" sz="1400" dirty="0">
                <a:solidFill>
                  <a:prstClr val="black"/>
                </a:solidFill>
                <a:latin typeface="HGSｺﾞｼｯｸM" pitchFamily="50" charset="-128"/>
                <a:ea typeface="HGSｺﾞｼｯｸM" pitchFamily="50" charset="-128"/>
              </a:rPr>
              <a:t>　</a:t>
            </a:r>
            <a:endParaRPr lang="en-US" altLang="ja-JP" sz="1400" dirty="0">
              <a:solidFill>
                <a:prstClr val="black"/>
              </a:solidFill>
              <a:latin typeface="HGSｺﾞｼｯｸM" pitchFamily="50" charset="-128"/>
              <a:ea typeface="HGSｺﾞｼｯｸM" pitchFamily="50" charset="-128"/>
            </a:endParaRPr>
          </a:p>
          <a:p>
            <a:pPr fontAlgn="auto">
              <a:spcBef>
                <a:spcPts val="0"/>
              </a:spcBef>
              <a:spcAft>
                <a:spcPts val="0"/>
              </a:spcAft>
            </a:pPr>
            <a:r>
              <a:rPr lang="ja-JP" altLang="en-US" sz="1400" dirty="0" smtClean="0">
                <a:solidFill>
                  <a:prstClr val="black"/>
                </a:solidFill>
                <a:latin typeface="HGSｺﾞｼｯｸM" pitchFamily="50" charset="-128"/>
                <a:ea typeface="HGSｺﾞｼｯｸM" pitchFamily="50" charset="-128"/>
              </a:rPr>
              <a:t> 　　　</a:t>
            </a:r>
            <a:r>
              <a:rPr lang="ja-JP" altLang="en-US" sz="1200" dirty="0" smtClean="0">
                <a:solidFill>
                  <a:prstClr val="black"/>
                </a:solidFill>
                <a:latin typeface="HGSｺﾞｼｯｸM" pitchFamily="50" charset="-128"/>
                <a:ea typeface="HGSｺﾞｼｯｸM" pitchFamily="50" charset="-128"/>
              </a:rPr>
              <a:t>（注）地域密着型サービス及び在宅サービスの利用者数、利用回（日）数、年齢階級７段階の認定者数は、平成</a:t>
            </a:r>
            <a:r>
              <a:rPr lang="en-US" altLang="ja-JP" sz="1200" dirty="0" smtClean="0">
                <a:solidFill>
                  <a:prstClr val="black"/>
                </a:solidFill>
                <a:latin typeface="HGSｺﾞｼｯｸM" pitchFamily="50" charset="-128"/>
                <a:ea typeface="HGSｺﾞｼｯｸM" pitchFamily="50" charset="-128"/>
              </a:rPr>
              <a:t>26</a:t>
            </a:r>
            <a:r>
              <a:rPr lang="ja-JP" altLang="en-US" sz="1200" dirty="0" smtClean="0">
                <a:solidFill>
                  <a:prstClr val="black"/>
                </a:solidFill>
                <a:latin typeface="HGSｺﾞｼｯｸM" pitchFamily="50" charset="-128"/>
                <a:ea typeface="HGSｺﾞｼｯｸM" pitchFamily="50" charset="-128"/>
              </a:rPr>
              <a:t>年８　　</a:t>
            </a:r>
            <a:endParaRPr lang="en-US" altLang="ja-JP" sz="1200" dirty="0" smtClean="0">
              <a:solidFill>
                <a:prstClr val="black"/>
              </a:solidFill>
              <a:latin typeface="HGSｺﾞｼｯｸM" pitchFamily="50" charset="-128"/>
              <a:ea typeface="HGSｺﾞｼｯｸM" pitchFamily="50" charset="-128"/>
            </a:endParaRPr>
          </a:p>
          <a:p>
            <a:pPr fontAlgn="auto">
              <a:spcBef>
                <a:spcPts val="0"/>
              </a:spcBef>
              <a:spcAft>
                <a:spcPts val="0"/>
              </a:spcAft>
            </a:pPr>
            <a:r>
              <a:rPr lang="ja-JP" altLang="en-US" sz="1200" dirty="0">
                <a:solidFill>
                  <a:prstClr val="black"/>
                </a:solidFill>
                <a:latin typeface="HGSｺﾞｼｯｸM" pitchFamily="50" charset="-128"/>
                <a:ea typeface="HGSｺﾞｼｯｸM" pitchFamily="50" charset="-128"/>
              </a:rPr>
              <a:t>　</a:t>
            </a:r>
            <a:r>
              <a:rPr lang="ja-JP" altLang="en-US" sz="1200" dirty="0" smtClean="0">
                <a:solidFill>
                  <a:prstClr val="black"/>
                </a:solidFill>
                <a:latin typeface="HGSｺﾞｼｯｸM" pitchFamily="50" charset="-128"/>
                <a:ea typeface="HGSｺﾞｼｯｸM" pitchFamily="50" charset="-128"/>
              </a:rPr>
              <a:t>　　　　　月１日に情報提供予定。</a:t>
            </a:r>
            <a:endParaRPr lang="en-US" altLang="ja-JP" sz="1200" dirty="0" smtClean="0">
              <a:solidFill>
                <a:prstClr val="black"/>
              </a:solidFill>
              <a:latin typeface="HGSｺﾞｼｯｸM" pitchFamily="50" charset="-128"/>
              <a:ea typeface="HGSｺﾞｼｯｸM" pitchFamily="50" charset="-128"/>
            </a:endParaRPr>
          </a:p>
        </p:txBody>
      </p:sp>
      <p:sp>
        <p:nvSpPr>
          <p:cNvPr id="4" name="タイトル 1"/>
          <p:cNvSpPr txBox="1">
            <a:spLocks/>
          </p:cNvSpPr>
          <p:nvPr/>
        </p:nvSpPr>
        <p:spPr>
          <a:xfrm>
            <a:off x="362255" y="188640"/>
            <a:ext cx="2214481"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algn="ctr" fontAlgn="auto">
              <a:spcBef>
                <a:spcPts val="0"/>
              </a:spcBef>
              <a:spcAft>
                <a:spcPts val="0"/>
              </a:spcAft>
              <a:defRPr/>
            </a:pPr>
            <a:r>
              <a:rPr lang="ja-JP" altLang="en-US" sz="2000" dirty="0" smtClean="0">
                <a:ln>
                  <a:solidFill>
                    <a:prstClr val="black"/>
                  </a:solidFill>
                </a:ln>
                <a:solidFill>
                  <a:prstClr val="black"/>
                </a:solidFill>
              </a:rPr>
              <a:t>（３）推計の流れ</a:t>
            </a:r>
            <a:r>
              <a:rPr lang="ja-JP" altLang="en-US" sz="2000" dirty="0">
                <a:ln>
                  <a:solidFill>
                    <a:prstClr val="black"/>
                  </a:solidFill>
                </a:ln>
                <a:solidFill>
                  <a:prstClr val="black"/>
                </a:solidFill>
              </a:rPr>
              <a:t>　</a:t>
            </a:r>
            <a:endParaRPr lang="en-US" altLang="ja-JP" sz="2000" dirty="0">
              <a:ln>
                <a:solidFill>
                  <a:prstClr val="black"/>
                </a:solidFill>
              </a:ln>
              <a:solidFill>
                <a:prstClr val="black"/>
              </a:solidFill>
            </a:endParaRPr>
          </a:p>
        </p:txBody>
      </p:sp>
      <p:sp>
        <p:nvSpPr>
          <p:cNvPr id="19" name="Rectangle 17"/>
          <p:cNvSpPr>
            <a:spLocks noChangeArrowheads="1"/>
          </p:cNvSpPr>
          <p:nvPr/>
        </p:nvSpPr>
        <p:spPr bwMode="auto">
          <a:xfrm>
            <a:off x="542958" y="6115262"/>
            <a:ext cx="9001001" cy="494403"/>
          </a:xfrm>
          <a:prstGeom prst="rect">
            <a:avLst/>
          </a:prstGeom>
          <a:noFill/>
          <a:ln w="9525">
            <a:solidFill>
              <a:schemeClr val="tx1"/>
            </a:solidFill>
            <a:miter lim="800000"/>
            <a:headEnd/>
            <a:tailEnd/>
          </a:ln>
          <a:effectLst/>
        </p:spPr>
        <p:txBody>
          <a:bodyPr wrap="none" anchor="ctr"/>
          <a:lstStyle/>
          <a:p>
            <a:r>
              <a:rPr lang="ja-JP" altLang="en-US" sz="1600" dirty="0" smtClean="0">
                <a:ln>
                  <a:solidFill>
                    <a:prstClr val="black"/>
                  </a:solidFill>
                </a:ln>
                <a:solidFill>
                  <a:prstClr val="black"/>
                </a:solidFill>
                <a:latin typeface="Calibri"/>
                <a:ea typeface="ＭＳ Ｐゴシック"/>
              </a:rPr>
              <a:t>Ｅ</a:t>
            </a:r>
            <a:r>
              <a:rPr lang="ja-JP" altLang="en-US" sz="1600" dirty="0">
                <a:ln>
                  <a:solidFill>
                    <a:prstClr val="black"/>
                  </a:solidFill>
                </a:ln>
                <a:solidFill>
                  <a:prstClr val="black"/>
                </a:solidFill>
                <a:latin typeface="Calibri"/>
                <a:ea typeface="ＭＳ Ｐゴシック"/>
              </a:rPr>
              <a:t>　</a:t>
            </a:r>
            <a:r>
              <a:rPr lang="ja-JP" altLang="en-US" sz="1600" dirty="0" smtClean="0">
                <a:ln>
                  <a:solidFill>
                    <a:prstClr val="black"/>
                  </a:solidFill>
                </a:ln>
                <a:solidFill>
                  <a:prstClr val="black"/>
                </a:solidFill>
              </a:rPr>
              <a:t>保険料の推計（</a:t>
            </a:r>
            <a:r>
              <a:rPr lang="en-US" altLang="ja-JP" sz="1600" dirty="0">
                <a:ln>
                  <a:solidFill>
                    <a:prstClr val="black"/>
                  </a:solidFill>
                </a:ln>
                <a:solidFill>
                  <a:prstClr val="black"/>
                </a:solidFill>
              </a:rPr>
              <a:t>27</a:t>
            </a:r>
            <a:r>
              <a:rPr lang="ja-JP" altLang="en-US" sz="1600" dirty="0">
                <a:ln>
                  <a:solidFill>
                    <a:prstClr val="black"/>
                  </a:solidFill>
                </a:ln>
                <a:solidFill>
                  <a:prstClr val="black"/>
                </a:solidFill>
              </a:rPr>
              <a:t>～</a:t>
            </a:r>
            <a:r>
              <a:rPr lang="en-US" altLang="ja-JP" sz="1600" dirty="0">
                <a:ln>
                  <a:solidFill>
                    <a:prstClr val="black"/>
                  </a:solidFill>
                </a:ln>
                <a:solidFill>
                  <a:prstClr val="black"/>
                </a:solidFill>
              </a:rPr>
              <a:t>29</a:t>
            </a:r>
            <a:r>
              <a:rPr lang="ja-JP" altLang="en-US" sz="1600" dirty="0">
                <a:ln>
                  <a:solidFill>
                    <a:prstClr val="black"/>
                  </a:solidFill>
                </a:ln>
                <a:solidFill>
                  <a:prstClr val="black"/>
                </a:solidFill>
              </a:rPr>
              <a:t>年度、</a:t>
            </a:r>
            <a:r>
              <a:rPr lang="en-US" altLang="ja-JP" sz="1600" dirty="0">
                <a:ln>
                  <a:solidFill>
                    <a:prstClr val="black"/>
                  </a:solidFill>
                </a:ln>
                <a:solidFill>
                  <a:prstClr val="black"/>
                </a:solidFill>
              </a:rPr>
              <a:t>32</a:t>
            </a:r>
            <a:r>
              <a:rPr lang="ja-JP" altLang="en-US" sz="1600" dirty="0" err="1">
                <a:ln>
                  <a:solidFill>
                    <a:prstClr val="black"/>
                  </a:solidFill>
                </a:ln>
                <a:solidFill>
                  <a:prstClr val="black"/>
                </a:solidFill>
              </a:rPr>
              <a:t>、</a:t>
            </a:r>
            <a:r>
              <a:rPr lang="en-US" altLang="ja-JP" sz="1600" dirty="0">
                <a:ln>
                  <a:solidFill>
                    <a:prstClr val="black"/>
                  </a:solidFill>
                </a:ln>
                <a:solidFill>
                  <a:prstClr val="black"/>
                </a:solidFill>
              </a:rPr>
              <a:t>37</a:t>
            </a:r>
            <a:r>
              <a:rPr lang="ja-JP" altLang="en-US" sz="1600" dirty="0">
                <a:ln>
                  <a:solidFill>
                    <a:prstClr val="black"/>
                  </a:solidFill>
                </a:ln>
                <a:solidFill>
                  <a:prstClr val="black"/>
                </a:solidFill>
              </a:rPr>
              <a:t>年度</a:t>
            </a:r>
            <a:r>
              <a:rPr lang="ja-JP" altLang="en-US" sz="1600" dirty="0" smtClean="0">
                <a:ln>
                  <a:solidFill>
                    <a:prstClr val="black"/>
                  </a:solidFill>
                </a:ln>
                <a:solidFill>
                  <a:prstClr val="black"/>
                </a:solidFill>
              </a:rPr>
              <a:t>）</a:t>
            </a:r>
            <a:endParaRPr lang="en-US" altLang="ja-JP" sz="1600" dirty="0" smtClean="0">
              <a:ln>
                <a:solidFill>
                  <a:prstClr val="black"/>
                </a:solidFill>
              </a:ln>
              <a:solidFill>
                <a:prstClr val="black"/>
              </a:solidFill>
              <a:latin typeface="Calibri"/>
              <a:ea typeface="ＭＳ Ｐゴシック"/>
            </a:endParaRPr>
          </a:p>
          <a:p>
            <a:pPr lvl="0"/>
            <a:r>
              <a:rPr lang="ja-JP" altLang="en-US" sz="1400" dirty="0" smtClean="0">
                <a:solidFill>
                  <a:prstClr val="black"/>
                </a:solidFill>
                <a:latin typeface="HGSｺﾞｼｯｸM" pitchFamily="50" charset="-128"/>
                <a:ea typeface="HGSｺﾞｼｯｸM" pitchFamily="50" charset="-128"/>
              </a:rPr>
              <a:t>　○</a:t>
            </a:r>
            <a:r>
              <a:rPr lang="ja-JP" altLang="en-US" sz="1400" dirty="0">
                <a:solidFill>
                  <a:prstClr val="black"/>
                </a:solidFill>
                <a:latin typeface="HGSｺﾞｼｯｸM" pitchFamily="50" charset="-128"/>
                <a:ea typeface="HGSｺﾞｼｯｸM" pitchFamily="50" charset="-128"/>
              </a:rPr>
              <a:t>　</a:t>
            </a:r>
            <a:r>
              <a:rPr lang="ja-JP" altLang="en-US" sz="1400" dirty="0" smtClean="0">
                <a:solidFill>
                  <a:prstClr val="black"/>
                </a:solidFill>
                <a:latin typeface="HGSｺﾞｼｯｸM" pitchFamily="50" charset="-128"/>
                <a:ea typeface="HGSｺﾞｼｯｸM" pitchFamily="50" charset="-128"/>
              </a:rPr>
              <a:t>施策反映後</a:t>
            </a:r>
            <a:r>
              <a:rPr lang="ja-JP" altLang="en-US" sz="1400" dirty="0">
                <a:solidFill>
                  <a:prstClr val="black"/>
                </a:solidFill>
                <a:latin typeface="HGSｺﾞｼｯｸM" pitchFamily="50" charset="-128"/>
                <a:ea typeface="HGSｺﾞｼｯｸM" pitchFamily="50" charset="-128"/>
              </a:rPr>
              <a:t>のサービス見込量等をもとに保険料を推計</a:t>
            </a:r>
            <a:r>
              <a:rPr lang="ja-JP" altLang="en-US" sz="1400" dirty="0" smtClean="0">
                <a:solidFill>
                  <a:prstClr val="black"/>
                </a:solidFill>
                <a:latin typeface="HGSｺﾞｼｯｸM" pitchFamily="50" charset="-128"/>
                <a:ea typeface="HGSｺﾞｼｯｸM" pitchFamily="50" charset="-128"/>
              </a:rPr>
              <a:t>。</a:t>
            </a:r>
            <a:endParaRPr lang="ja-JP" altLang="en-US" sz="1400" dirty="0">
              <a:solidFill>
                <a:prstClr val="black"/>
              </a:solidFill>
              <a:latin typeface="HGSｺﾞｼｯｸM" pitchFamily="50" charset="-128"/>
              <a:ea typeface="HGSｺﾞｼｯｸM" pitchFamily="50" charset="-128"/>
            </a:endParaRPr>
          </a:p>
        </p:txBody>
      </p:sp>
      <p:sp>
        <p:nvSpPr>
          <p:cNvPr id="8" name="下矢印吹き出し 7"/>
          <p:cNvSpPr/>
          <p:nvPr/>
        </p:nvSpPr>
        <p:spPr>
          <a:xfrm>
            <a:off x="542958" y="1844824"/>
            <a:ext cx="9001001" cy="1152128"/>
          </a:xfrm>
          <a:prstGeom prst="downArrowCallout">
            <a:avLst>
              <a:gd name="adj1" fmla="val 30111"/>
              <a:gd name="adj2" fmla="val 29123"/>
              <a:gd name="adj3" fmla="val 11939"/>
              <a:gd name="adj4" fmla="val 80049"/>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ja-JP" altLang="en-US" sz="1600" dirty="0">
                <a:ln>
                  <a:solidFill>
                    <a:prstClr val="black"/>
                  </a:solidFill>
                </a:ln>
                <a:solidFill>
                  <a:prstClr val="black"/>
                </a:solidFill>
              </a:rPr>
              <a:t>Ａ　人口及び要介護認定者数の推計（</a:t>
            </a:r>
            <a:r>
              <a:rPr lang="en-US" altLang="ja-JP" sz="1600" dirty="0">
                <a:ln>
                  <a:solidFill>
                    <a:prstClr val="black"/>
                  </a:solidFill>
                </a:ln>
                <a:solidFill>
                  <a:prstClr val="black"/>
                </a:solidFill>
              </a:rPr>
              <a:t>27</a:t>
            </a:r>
            <a:r>
              <a:rPr lang="ja-JP" altLang="en-US" sz="1600" dirty="0">
                <a:ln>
                  <a:solidFill>
                    <a:prstClr val="black"/>
                  </a:solidFill>
                </a:ln>
                <a:solidFill>
                  <a:prstClr val="black"/>
                </a:solidFill>
              </a:rPr>
              <a:t>～</a:t>
            </a:r>
            <a:r>
              <a:rPr lang="en-US" altLang="ja-JP" sz="1600" dirty="0">
                <a:ln>
                  <a:solidFill>
                    <a:prstClr val="black"/>
                  </a:solidFill>
                </a:ln>
                <a:solidFill>
                  <a:prstClr val="black"/>
                </a:solidFill>
              </a:rPr>
              <a:t>29</a:t>
            </a:r>
            <a:r>
              <a:rPr lang="ja-JP" altLang="en-US" sz="1600" dirty="0">
                <a:ln>
                  <a:solidFill>
                    <a:prstClr val="black"/>
                  </a:solidFill>
                </a:ln>
                <a:solidFill>
                  <a:prstClr val="black"/>
                </a:solidFill>
              </a:rPr>
              <a:t>年度、</a:t>
            </a:r>
            <a:r>
              <a:rPr lang="en-US" altLang="ja-JP" sz="1600" dirty="0">
                <a:ln>
                  <a:solidFill>
                    <a:prstClr val="black"/>
                  </a:solidFill>
                </a:ln>
                <a:solidFill>
                  <a:prstClr val="black"/>
                </a:solidFill>
              </a:rPr>
              <a:t>32</a:t>
            </a:r>
            <a:r>
              <a:rPr lang="ja-JP" altLang="en-US" sz="1600" dirty="0" err="1">
                <a:ln>
                  <a:solidFill>
                    <a:prstClr val="black"/>
                  </a:solidFill>
                </a:ln>
                <a:solidFill>
                  <a:prstClr val="black"/>
                </a:solidFill>
              </a:rPr>
              <a:t>、</a:t>
            </a:r>
            <a:r>
              <a:rPr lang="en-US" altLang="ja-JP" sz="1600" dirty="0">
                <a:ln>
                  <a:solidFill>
                    <a:prstClr val="black"/>
                  </a:solidFill>
                </a:ln>
                <a:solidFill>
                  <a:prstClr val="black"/>
                </a:solidFill>
              </a:rPr>
              <a:t>37</a:t>
            </a:r>
            <a:r>
              <a:rPr lang="ja-JP" altLang="en-US" sz="1600" dirty="0">
                <a:ln>
                  <a:solidFill>
                    <a:prstClr val="black"/>
                  </a:solidFill>
                </a:ln>
                <a:solidFill>
                  <a:prstClr val="black"/>
                </a:solidFill>
              </a:rPr>
              <a:t>年度）</a:t>
            </a:r>
            <a:endParaRPr lang="en-US" altLang="ja-JP" sz="1600" dirty="0">
              <a:ln>
                <a:solidFill>
                  <a:prstClr val="black"/>
                </a:solidFill>
              </a:ln>
              <a:solidFill>
                <a:prstClr val="black"/>
              </a:solidFill>
            </a:endParaRPr>
          </a:p>
          <a:p>
            <a:pPr lvl="0"/>
            <a:r>
              <a:rPr lang="ja-JP" altLang="en-US" sz="1400" dirty="0" smtClean="0">
                <a:solidFill>
                  <a:prstClr val="black"/>
                </a:solidFill>
                <a:latin typeface="HGSｺﾞｼｯｸM" pitchFamily="50" charset="-128"/>
                <a:ea typeface="HGSｺﾞｼｯｸM" pitchFamily="50" charset="-128"/>
              </a:rPr>
              <a:t>　①</a:t>
            </a:r>
            <a:r>
              <a:rPr lang="ja-JP" altLang="en-US" sz="1400" dirty="0">
                <a:solidFill>
                  <a:prstClr val="black"/>
                </a:solidFill>
                <a:latin typeface="HGSｺﾞｼｯｸM" pitchFamily="50" charset="-128"/>
                <a:ea typeface="HGSｺﾞｼｯｸM" pitchFamily="50" charset="-128"/>
              </a:rPr>
              <a:t>　各市町村のもつ推計人口と現状の認定状況の推移を踏まえて自然体推計。</a:t>
            </a:r>
            <a:endParaRPr lang="en-US" altLang="ja-JP" sz="1400" dirty="0">
              <a:solidFill>
                <a:prstClr val="black"/>
              </a:solidFill>
              <a:latin typeface="HGSｺﾞｼｯｸM" pitchFamily="50" charset="-128"/>
              <a:ea typeface="HGSｺﾞｼｯｸM" pitchFamily="50" charset="-128"/>
            </a:endParaRPr>
          </a:p>
          <a:p>
            <a:pPr lvl="0"/>
            <a:r>
              <a:rPr lang="ja-JP" altLang="en-US" sz="1400" dirty="0" smtClean="0">
                <a:solidFill>
                  <a:prstClr val="black"/>
                </a:solidFill>
                <a:latin typeface="HGSｺﾞｼｯｸM" pitchFamily="50" charset="-128"/>
                <a:ea typeface="HGSｺﾞｼｯｸM" pitchFamily="50" charset="-128"/>
              </a:rPr>
              <a:t>　②</a:t>
            </a:r>
            <a:r>
              <a:rPr lang="ja-JP" altLang="en-US" sz="1400" dirty="0">
                <a:solidFill>
                  <a:prstClr val="black"/>
                </a:solidFill>
                <a:latin typeface="HGSｺﾞｼｯｸM" pitchFamily="50" charset="-128"/>
                <a:ea typeface="HGSｺﾞｼｯｸM" pitchFamily="50" charset="-128"/>
              </a:rPr>
              <a:t>　自然体推計した認定者数</a:t>
            </a:r>
            <a:r>
              <a:rPr lang="ja-JP" altLang="en-US" sz="1400" dirty="0" smtClean="0">
                <a:solidFill>
                  <a:prstClr val="black"/>
                </a:solidFill>
                <a:latin typeface="HGSｺﾞｼｯｸM" pitchFamily="50" charset="-128"/>
                <a:ea typeface="HGSｺﾞｼｯｸM" pitchFamily="50" charset="-128"/>
              </a:rPr>
              <a:t>に保険者</a:t>
            </a:r>
            <a:r>
              <a:rPr lang="ja-JP" altLang="en-US" sz="1400" dirty="0">
                <a:solidFill>
                  <a:prstClr val="black"/>
                </a:solidFill>
                <a:latin typeface="HGSｺﾞｼｯｸM" pitchFamily="50" charset="-128"/>
                <a:ea typeface="HGSｺﾞｼｯｸM" pitchFamily="50" charset="-128"/>
              </a:rPr>
              <a:t>ごとの施策を反映して推計。</a:t>
            </a:r>
            <a:endParaRPr lang="en-US" altLang="ja-JP" sz="1400" dirty="0">
              <a:solidFill>
                <a:prstClr val="black"/>
              </a:solidFill>
              <a:latin typeface="HGSｺﾞｼｯｸM" pitchFamily="50" charset="-128"/>
              <a:ea typeface="HGSｺﾞｼｯｸM" pitchFamily="50" charset="-128"/>
            </a:endParaRPr>
          </a:p>
        </p:txBody>
      </p:sp>
      <p:sp>
        <p:nvSpPr>
          <p:cNvPr id="9" name="下矢印吹き出し 8"/>
          <p:cNvSpPr/>
          <p:nvPr/>
        </p:nvSpPr>
        <p:spPr>
          <a:xfrm>
            <a:off x="542958" y="2996952"/>
            <a:ext cx="9001001" cy="1152128"/>
          </a:xfrm>
          <a:prstGeom prst="downArrowCallout">
            <a:avLst>
              <a:gd name="adj1" fmla="val 30111"/>
              <a:gd name="adj2" fmla="val 29123"/>
              <a:gd name="adj3" fmla="val 11939"/>
              <a:gd name="adj4" fmla="val 81079"/>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ja-JP" altLang="en-US" sz="1600" dirty="0">
                <a:ln>
                  <a:solidFill>
                    <a:prstClr val="black"/>
                  </a:solidFill>
                </a:ln>
                <a:solidFill>
                  <a:prstClr val="black"/>
                </a:solidFill>
              </a:rPr>
              <a:t>Ｂ　施設・居住系サービスの見込量の推計（</a:t>
            </a:r>
            <a:r>
              <a:rPr lang="en-US" altLang="ja-JP" sz="1600" dirty="0">
                <a:ln>
                  <a:solidFill>
                    <a:prstClr val="black"/>
                  </a:solidFill>
                </a:ln>
                <a:solidFill>
                  <a:prstClr val="black"/>
                </a:solidFill>
              </a:rPr>
              <a:t>27</a:t>
            </a:r>
            <a:r>
              <a:rPr lang="ja-JP" altLang="en-US" sz="1600" dirty="0">
                <a:ln>
                  <a:solidFill>
                    <a:prstClr val="black"/>
                  </a:solidFill>
                </a:ln>
                <a:solidFill>
                  <a:prstClr val="black"/>
                </a:solidFill>
              </a:rPr>
              <a:t>～</a:t>
            </a:r>
            <a:r>
              <a:rPr lang="en-US" altLang="ja-JP" sz="1600" dirty="0">
                <a:ln>
                  <a:solidFill>
                    <a:prstClr val="black"/>
                  </a:solidFill>
                </a:ln>
                <a:solidFill>
                  <a:prstClr val="black"/>
                </a:solidFill>
              </a:rPr>
              <a:t>29</a:t>
            </a:r>
            <a:r>
              <a:rPr lang="ja-JP" altLang="en-US" sz="1600" dirty="0">
                <a:ln>
                  <a:solidFill>
                    <a:prstClr val="black"/>
                  </a:solidFill>
                </a:ln>
                <a:solidFill>
                  <a:prstClr val="black"/>
                </a:solidFill>
              </a:rPr>
              <a:t>年度、</a:t>
            </a:r>
            <a:r>
              <a:rPr lang="en-US" altLang="ja-JP" sz="1600" dirty="0">
                <a:ln>
                  <a:solidFill>
                    <a:prstClr val="black"/>
                  </a:solidFill>
                </a:ln>
                <a:solidFill>
                  <a:prstClr val="black"/>
                </a:solidFill>
              </a:rPr>
              <a:t>32</a:t>
            </a:r>
            <a:r>
              <a:rPr lang="ja-JP" altLang="en-US" sz="1600" dirty="0" err="1">
                <a:ln>
                  <a:solidFill>
                    <a:prstClr val="black"/>
                  </a:solidFill>
                </a:ln>
                <a:solidFill>
                  <a:prstClr val="black"/>
                </a:solidFill>
              </a:rPr>
              <a:t>、</a:t>
            </a:r>
            <a:r>
              <a:rPr lang="en-US" altLang="ja-JP" sz="1600" dirty="0">
                <a:ln>
                  <a:solidFill>
                    <a:prstClr val="black"/>
                  </a:solidFill>
                </a:ln>
                <a:solidFill>
                  <a:prstClr val="black"/>
                </a:solidFill>
              </a:rPr>
              <a:t>37</a:t>
            </a:r>
            <a:r>
              <a:rPr lang="ja-JP" altLang="en-US" sz="1600" dirty="0">
                <a:ln>
                  <a:solidFill>
                    <a:prstClr val="black"/>
                  </a:solidFill>
                </a:ln>
                <a:solidFill>
                  <a:prstClr val="black"/>
                </a:solidFill>
              </a:rPr>
              <a:t>年度）</a:t>
            </a:r>
            <a:endParaRPr lang="en-US" altLang="ja-JP" sz="1600" dirty="0">
              <a:ln>
                <a:solidFill>
                  <a:prstClr val="black"/>
                </a:solidFill>
              </a:ln>
              <a:solidFill>
                <a:prstClr val="black"/>
              </a:solidFill>
            </a:endParaRPr>
          </a:p>
          <a:p>
            <a:pPr lvl="0"/>
            <a:r>
              <a:rPr lang="ja-JP" altLang="en-US" sz="1400" dirty="0" smtClean="0">
                <a:solidFill>
                  <a:prstClr val="black"/>
                </a:solidFill>
                <a:latin typeface="HGSｺﾞｼｯｸM" pitchFamily="50" charset="-128"/>
                <a:ea typeface="HGSｺﾞｼｯｸM" pitchFamily="50" charset="-128"/>
              </a:rPr>
              <a:t>　①</a:t>
            </a:r>
            <a:r>
              <a:rPr lang="ja-JP" altLang="en-US" sz="1400" dirty="0">
                <a:solidFill>
                  <a:prstClr val="black"/>
                </a:solidFill>
                <a:latin typeface="HGSｺﾞｼｯｸM" pitchFamily="50" charset="-128"/>
                <a:ea typeface="HGSｺﾞｼｯｸM" pitchFamily="50" charset="-128"/>
              </a:rPr>
              <a:t>　居住系サービスは、推計した要介護認定者数から、現状の推移を踏まえ、利用者数を自然体推計。</a:t>
            </a:r>
            <a:endParaRPr lang="en-US" altLang="ja-JP" sz="1400" dirty="0">
              <a:solidFill>
                <a:prstClr val="black"/>
              </a:solidFill>
              <a:latin typeface="HGSｺﾞｼｯｸM" pitchFamily="50" charset="-128"/>
              <a:ea typeface="HGSｺﾞｼｯｸM" pitchFamily="50" charset="-128"/>
            </a:endParaRPr>
          </a:p>
          <a:p>
            <a:pPr lvl="0"/>
            <a:r>
              <a:rPr lang="ja-JP" altLang="en-US" sz="1400" dirty="0" smtClean="0">
                <a:solidFill>
                  <a:prstClr val="black"/>
                </a:solidFill>
                <a:latin typeface="HGSｺﾞｼｯｸM" pitchFamily="50" charset="-128"/>
                <a:ea typeface="HGSｺﾞｼｯｸM" pitchFamily="50" charset="-128"/>
              </a:rPr>
              <a:t>　②</a:t>
            </a:r>
            <a:r>
              <a:rPr lang="ja-JP" altLang="en-US" sz="1400" dirty="0">
                <a:solidFill>
                  <a:prstClr val="black"/>
                </a:solidFill>
                <a:latin typeface="HGSｺﾞｼｯｸM" pitchFamily="50" charset="-128"/>
                <a:ea typeface="HGSｺﾞｼｯｸM" pitchFamily="50" charset="-128"/>
              </a:rPr>
              <a:t>　施設・居住系サービスの利用者数については、</a:t>
            </a:r>
            <a:r>
              <a:rPr lang="ja-JP" altLang="en-US" sz="1400" dirty="0" smtClean="0">
                <a:solidFill>
                  <a:prstClr val="black"/>
                </a:solidFill>
                <a:latin typeface="HGSｺﾞｼｯｸM" pitchFamily="50" charset="-128"/>
                <a:ea typeface="HGSｺﾞｼｯｸM" pitchFamily="50" charset="-128"/>
              </a:rPr>
              <a:t>各市町村の将来の世帯状況や今後の動向等を見据えた</a:t>
            </a:r>
            <a:endParaRPr lang="en-US" altLang="ja-JP" sz="1400" dirty="0" smtClean="0">
              <a:solidFill>
                <a:prstClr val="black"/>
              </a:solidFill>
              <a:latin typeface="HGSｺﾞｼｯｸM" pitchFamily="50" charset="-128"/>
              <a:ea typeface="HGSｺﾞｼｯｸM" pitchFamily="50" charset="-128"/>
            </a:endParaRPr>
          </a:p>
          <a:p>
            <a:pPr lvl="0"/>
            <a:r>
              <a:rPr lang="ja-JP" altLang="en-US" sz="1400" dirty="0">
                <a:solidFill>
                  <a:prstClr val="black"/>
                </a:solidFill>
                <a:latin typeface="HGSｺﾞｼｯｸM" pitchFamily="50" charset="-128"/>
                <a:ea typeface="HGSｺﾞｼｯｸM" pitchFamily="50" charset="-128"/>
              </a:rPr>
              <a:t>　</a:t>
            </a:r>
            <a:r>
              <a:rPr lang="ja-JP" altLang="en-US" sz="1400" dirty="0" smtClean="0">
                <a:solidFill>
                  <a:prstClr val="black"/>
                </a:solidFill>
                <a:latin typeface="HGSｺﾞｼｯｸM" pitchFamily="50" charset="-128"/>
                <a:ea typeface="HGSｺﾞｼｯｸM" pitchFamily="50" charset="-128"/>
              </a:rPr>
              <a:t>　のサービス整備の方針等</a:t>
            </a:r>
            <a:r>
              <a:rPr lang="ja-JP" altLang="en-US" sz="1400" dirty="0">
                <a:solidFill>
                  <a:prstClr val="black"/>
                </a:solidFill>
                <a:latin typeface="HGSｺﾞｼｯｸM" pitchFamily="50" charset="-128"/>
                <a:ea typeface="HGSｺﾞｼｯｸM" pitchFamily="50" charset="-128"/>
              </a:rPr>
              <a:t>を踏まえ、</a:t>
            </a:r>
            <a:r>
              <a:rPr lang="ja-JP" altLang="en-US" sz="1400" dirty="0" smtClean="0">
                <a:solidFill>
                  <a:prstClr val="black"/>
                </a:solidFill>
                <a:latin typeface="HGSｺﾞｼｯｸM" pitchFamily="50" charset="-128"/>
                <a:ea typeface="HGSｺﾞｼｯｸM" pitchFamily="50" charset="-128"/>
              </a:rPr>
              <a:t>利用者数を</a:t>
            </a:r>
            <a:r>
              <a:rPr lang="ja-JP" altLang="en-US" sz="1400" dirty="0">
                <a:solidFill>
                  <a:prstClr val="black"/>
                </a:solidFill>
                <a:latin typeface="HGSｺﾞｼｯｸM" pitchFamily="50" charset="-128"/>
                <a:ea typeface="HGSｺﾞｼｯｸM" pitchFamily="50" charset="-128"/>
              </a:rPr>
              <a:t>設定して推計。</a:t>
            </a:r>
            <a:endParaRPr lang="en-US" altLang="ja-JP" sz="1400" dirty="0">
              <a:solidFill>
                <a:prstClr val="black"/>
              </a:solidFill>
              <a:latin typeface="HGSｺﾞｼｯｸM" pitchFamily="50" charset="-128"/>
              <a:ea typeface="HGSｺﾞｼｯｸM" pitchFamily="50" charset="-128"/>
            </a:endParaRPr>
          </a:p>
        </p:txBody>
      </p:sp>
      <p:sp>
        <p:nvSpPr>
          <p:cNvPr id="11" name="下矢印吹き出し 10"/>
          <p:cNvSpPr/>
          <p:nvPr/>
        </p:nvSpPr>
        <p:spPr>
          <a:xfrm>
            <a:off x="542958" y="4149080"/>
            <a:ext cx="9001001" cy="1152128"/>
          </a:xfrm>
          <a:prstGeom prst="downArrowCallout">
            <a:avLst>
              <a:gd name="adj1" fmla="val 30111"/>
              <a:gd name="adj2" fmla="val 29123"/>
              <a:gd name="adj3" fmla="val 11939"/>
              <a:gd name="adj4" fmla="val 80049"/>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ja-JP" altLang="en-US" sz="1600" dirty="0">
                <a:ln>
                  <a:solidFill>
                    <a:prstClr val="black"/>
                  </a:solidFill>
                </a:ln>
                <a:solidFill>
                  <a:prstClr val="black"/>
                </a:solidFill>
              </a:rPr>
              <a:t>Ｃ　在宅サービス等（施設・居住系を除くサービス）の見込量の推計（</a:t>
            </a:r>
            <a:r>
              <a:rPr lang="en-US" altLang="ja-JP" sz="1600" dirty="0">
                <a:ln>
                  <a:solidFill>
                    <a:prstClr val="black"/>
                  </a:solidFill>
                </a:ln>
                <a:solidFill>
                  <a:prstClr val="black"/>
                </a:solidFill>
              </a:rPr>
              <a:t>27</a:t>
            </a:r>
            <a:r>
              <a:rPr lang="ja-JP" altLang="en-US" sz="1600" dirty="0">
                <a:ln>
                  <a:solidFill>
                    <a:prstClr val="black"/>
                  </a:solidFill>
                </a:ln>
                <a:solidFill>
                  <a:prstClr val="black"/>
                </a:solidFill>
              </a:rPr>
              <a:t>～</a:t>
            </a:r>
            <a:r>
              <a:rPr lang="en-US" altLang="ja-JP" sz="1600" dirty="0">
                <a:ln>
                  <a:solidFill>
                    <a:prstClr val="black"/>
                  </a:solidFill>
                </a:ln>
                <a:solidFill>
                  <a:prstClr val="black"/>
                </a:solidFill>
              </a:rPr>
              <a:t>29</a:t>
            </a:r>
            <a:r>
              <a:rPr lang="ja-JP" altLang="en-US" sz="1600" dirty="0">
                <a:ln>
                  <a:solidFill>
                    <a:prstClr val="black"/>
                  </a:solidFill>
                </a:ln>
                <a:solidFill>
                  <a:prstClr val="black"/>
                </a:solidFill>
              </a:rPr>
              <a:t>年度、</a:t>
            </a:r>
            <a:r>
              <a:rPr lang="en-US" altLang="ja-JP" sz="1600" dirty="0">
                <a:ln>
                  <a:solidFill>
                    <a:prstClr val="black"/>
                  </a:solidFill>
                </a:ln>
                <a:solidFill>
                  <a:prstClr val="black"/>
                </a:solidFill>
              </a:rPr>
              <a:t>32</a:t>
            </a:r>
            <a:r>
              <a:rPr lang="ja-JP" altLang="en-US" sz="1600" dirty="0" err="1">
                <a:ln>
                  <a:solidFill>
                    <a:prstClr val="black"/>
                  </a:solidFill>
                </a:ln>
                <a:solidFill>
                  <a:prstClr val="black"/>
                </a:solidFill>
              </a:rPr>
              <a:t>、</a:t>
            </a:r>
            <a:r>
              <a:rPr lang="en-US" altLang="ja-JP" sz="1600" dirty="0">
                <a:ln>
                  <a:solidFill>
                    <a:prstClr val="black"/>
                  </a:solidFill>
                </a:ln>
                <a:solidFill>
                  <a:prstClr val="black"/>
                </a:solidFill>
              </a:rPr>
              <a:t>37</a:t>
            </a:r>
            <a:r>
              <a:rPr lang="ja-JP" altLang="en-US" sz="1600" dirty="0">
                <a:ln>
                  <a:solidFill>
                    <a:prstClr val="black"/>
                  </a:solidFill>
                </a:ln>
                <a:solidFill>
                  <a:prstClr val="black"/>
                </a:solidFill>
              </a:rPr>
              <a:t>年度）</a:t>
            </a:r>
            <a:endParaRPr lang="en-US" altLang="ja-JP" sz="1600" dirty="0">
              <a:ln>
                <a:solidFill>
                  <a:prstClr val="black"/>
                </a:solidFill>
              </a:ln>
              <a:solidFill>
                <a:prstClr val="black"/>
              </a:solidFill>
            </a:endParaRPr>
          </a:p>
          <a:p>
            <a:pPr lvl="0"/>
            <a:r>
              <a:rPr lang="ja-JP" altLang="en-US" sz="1400" dirty="0" smtClean="0">
                <a:solidFill>
                  <a:prstClr val="black"/>
                </a:solidFill>
                <a:latin typeface="HGSｺﾞｼｯｸM" pitchFamily="50" charset="-128"/>
                <a:ea typeface="HGSｺﾞｼｯｸM" pitchFamily="50" charset="-128"/>
              </a:rPr>
              <a:t>　①</a:t>
            </a:r>
            <a:r>
              <a:rPr lang="ja-JP" altLang="en-US" sz="1400" dirty="0">
                <a:solidFill>
                  <a:prstClr val="black"/>
                </a:solidFill>
                <a:latin typeface="HGSｺﾞｼｯｸM" pitchFamily="50" charset="-128"/>
                <a:ea typeface="HGSｺﾞｼｯｸM" pitchFamily="50" charset="-128"/>
              </a:rPr>
              <a:t>　要介護認定者数からＢの利用者数を除いた対象者数から、現状の推移を踏まえ、</a:t>
            </a:r>
            <a:r>
              <a:rPr lang="ja-JP" altLang="en-US" sz="1400" dirty="0" smtClean="0">
                <a:solidFill>
                  <a:prstClr val="black"/>
                </a:solidFill>
                <a:latin typeface="HGSｺﾞｼｯｸM" pitchFamily="50" charset="-128"/>
                <a:ea typeface="HGSｺﾞｼｯｸM" pitchFamily="50" charset="-128"/>
              </a:rPr>
              <a:t>利用者数を自然体</a:t>
            </a:r>
            <a:r>
              <a:rPr lang="ja-JP" altLang="en-US" sz="1400" dirty="0">
                <a:solidFill>
                  <a:prstClr val="black"/>
                </a:solidFill>
                <a:latin typeface="HGSｺﾞｼｯｸM" pitchFamily="50" charset="-128"/>
                <a:ea typeface="HGSｺﾞｼｯｸM" pitchFamily="50" charset="-128"/>
              </a:rPr>
              <a:t>推計。</a:t>
            </a:r>
            <a:endParaRPr lang="en-US" altLang="ja-JP" sz="1400" dirty="0">
              <a:solidFill>
                <a:prstClr val="black"/>
              </a:solidFill>
              <a:latin typeface="HGSｺﾞｼｯｸM" pitchFamily="50" charset="-128"/>
              <a:ea typeface="HGSｺﾞｼｯｸM" pitchFamily="50" charset="-128"/>
            </a:endParaRPr>
          </a:p>
          <a:p>
            <a:pPr lvl="0"/>
            <a:r>
              <a:rPr lang="ja-JP" altLang="en-US" sz="1400" dirty="0" smtClean="0">
                <a:solidFill>
                  <a:prstClr val="black"/>
                </a:solidFill>
                <a:latin typeface="HGSｺﾞｼｯｸM" pitchFamily="50" charset="-128"/>
                <a:ea typeface="HGSｺﾞｼｯｸM" pitchFamily="50" charset="-128"/>
              </a:rPr>
              <a:t>　②</a:t>
            </a:r>
            <a:r>
              <a:rPr lang="ja-JP" altLang="en-US" sz="1400" dirty="0">
                <a:solidFill>
                  <a:prstClr val="black"/>
                </a:solidFill>
                <a:latin typeface="HGSｺﾞｼｯｸM" pitchFamily="50" charset="-128"/>
                <a:ea typeface="HGSｺﾞｼｯｸM" pitchFamily="50" charset="-128"/>
              </a:rPr>
              <a:t>　自然体推計した利用者数</a:t>
            </a:r>
            <a:r>
              <a:rPr lang="ja-JP" altLang="en-US" sz="1400" dirty="0" smtClean="0">
                <a:solidFill>
                  <a:prstClr val="black"/>
                </a:solidFill>
                <a:latin typeface="HGSｺﾞｼｯｸM" pitchFamily="50" charset="-128"/>
                <a:ea typeface="HGSｺﾞｼｯｸM" pitchFamily="50" charset="-128"/>
              </a:rPr>
              <a:t>に保険者</a:t>
            </a:r>
            <a:r>
              <a:rPr lang="ja-JP" altLang="en-US" sz="1400" dirty="0">
                <a:solidFill>
                  <a:prstClr val="black"/>
                </a:solidFill>
                <a:latin typeface="HGSｺﾞｼｯｸM" pitchFamily="50" charset="-128"/>
                <a:ea typeface="HGSｺﾞｼｯｸM" pitchFamily="50" charset="-128"/>
              </a:rPr>
              <a:t>ごとの施策を反映して推計。</a:t>
            </a:r>
            <a:endParaRPr lang="en-US" altLang="ja-JP" sz="1400" dirty="0">
              <a:solidFill>
                <a:prstClr val="black"/>
              </a:solidFill>
              <a:latin typeface="HGSｺﾞｼｯｸM" pitchFamily="50" charset="-128"/>
              <a:ea typeface="HGSｺﾞｼｯｸM" pitchFamily="50" charset="-128"/>
            </a:endParaRPr>
          </a:p>
        </p:txBody>
      </p:sp>
      <p:sp>
        <p:nvSpPr>
          <p:cNvPr id="15" name="下矢印吹き出し 14"/>
          <p:cNvSpPr/>
          <p:nvPr/>
        </p:nvSpPr>
        <p:spPr>
          <a:xfrm>
            <a:off x="545271" y="5314577"/>
            <a:ext cx="9001001" cy="800685"/>
          </a:xfrm>
          <a:prstGeom prst="downArrowCallout">
            <a:avLst>
              <a:gd name="adj1" fmla="val 38486"/>
              <a:gd name="adj2" fmla="val 38895"/>
              <a:gd name="adj3" fmla="val 18918"/>
              <a:gd name="adj4" fmla="val 73832"/>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ja-JP" altLang="en-US" sz="1600" dirty="0">
                <a:ln>
                  <a:solidFill>
                    <a:prstClr val="black"/>
                  </a:solidFill>
                </a:ln>
                <a:solidFill>
                  <a:prstClr val="black"/>
                </a:solidFill>
              </a:rPr>
              <a:t>Ｄ　介護給付等サービス見込量の推計（</a:t>
            </a:r>
            <a:r>
              <a:rPr lang="en-US" altLang="ja-JP" sz="1600" dirty="0">
                <a:ln>
                  <a:solidFill>
                    <a:prstClr val="black"/>
                  </a:solidFill>
                </a:ln>
                <a:solidFill>
                  <a:prstClr val="black"/>
                </a:solidFill>
              </a:rPr>
              <a:t>27</a:t>
            </a:r>
            <a:r>
              <a:rPr lang="ja-JP" altLang="en-US" sz="1600" dirty="0">
                <a:ln>
                  <a:solidFill>
                    <a:prstClr val="black"/>
                  </a:solidFill>
                </a:ln>
                <a:solidFill>
                  <a:prstClr val="black"/>
                </a:solidFill>
              </a:rPr>
              <a:t>～</a:t>
            </a:r>
            <a:r>
              <a:rPr lang="en-US" altLang="ja-JP" sz="1600" dirty="0">
                <a:ln>
                  <a:solidFill>
                    <a:prstClr val="black"/>
                  </a:solidFill>
                </a:ln>
                <a:solidFill>
                  <a:prstClr val="black"/>
                </a:solidFill>
              </a:rPr>
              <a:t>29</a:t>
            </a:r>
            <a:r>
              <a:rPr lang="ja-JP" altLang="en-US" sz="1600" dirty="0">
                <a:ln>
                  <a:solidFill>
                    <a:prstClr val="black"/>
                  </a:solidFill>
                </a:ln>
                <a:solidFill>
                  <a:prstClr val="black"/>
                </a:solidFill>
              </a:rPr>
              <a:t>年度、</a:t>
            </a:r>
            <a:r>
              <a:rPr lang="en-US" altLang="ja-JP" sz="1600" dirty="0">
                <a:ln>
                  <a:solidFill>
                    <a:prstClr val="black"/>
                  </a:solidFill>
                </a:ln>
                <a:solidFill>
                  <a:prstClr val="black"/>
                </a:solidFill>
              </a:rPr>
              <a:t>32</a:t>
            </a:r>
            <a:r>
              <a:rPr lang="ja-JP" altLang="en-US" sz="1600" dirty="0" err="1">
                <a:ln>
                  <a:solidFill>
                    <a:prstClr val="black"/>
                  </a:solidFill>
                </a:ln>
                <a:solidFill>
                  <a:prstClr val="black"/>
                </a:solidFill>
              </a:rPr>
              <a:t>、</a:t>
            </a:r>
            <a:r>
              <a:rPr lang="en-US" altLang="ja-JP" sz="1600" dirty="0">
                <a:ln>
                  <a:solidFill>
                    <a:prstClr val="black"/>
                  </a:solidFill>
                </a:ln>
                <a:solidFill>
                  <a:prstClr val="black"/>
                </a:solidFill>
              </a:rPr>
              <a:t>37</a:t>
            </a:r>
            <a:r>
              <a:rPr lang="ja-JP" altLang="en-US" sz="1600" dirty="0">
                <a:ln>
                  <a:solidFill>
                    <a:prstClr val="black"/>
                  </a:solidFill>
                </a:ln>
                <a:solidFill>
                  <a:prstClr val="black"/>
                </a:solidFill>
              </a:rPr>
              <a:t>年度）</a:t>
            </a:r>
            <a:endParaRPr lang="en-US" altLang="ja-JP" sz="1600" dirty="0">
              <a:ln>
                <a:solidFill>
                  <a:prstClr val="black"/>
                </a:solidFill>
              </a:ln>
              <a:solidFill>
                <a:prstClr val="black"/>
              </a:solidFill>
            </a:endParaRPr>
          </a:p>
          <a:p>
            <a:pPr lvl="0"/>
            <a:r>
              <a:rPr lang="ja-JP" altLang="en-US" sz="1400" dirty="0" smtClean="0">
                <a:solidFill>
                  <a:prstClr val="black"/>
                </a:solidFill>
                <a:latin typeface="HGSｺﾞｼｯｸM" pitchFamily="50" charset="-128"/>
                <a:ea typeface="HGSｺﾞｼｯｸM" pitchFamily="50" charset="-128"/>
              </a:rPr>
              <a:t>　○</a:t>
            </a:r>
            <a:r>
              <a:rPr lang="ja-JP" altLang="en-US" sz="1400" dirty="0">
                <a:solidFill>
                  <a:prstClr val="black"/>
                </a:solidFill>
                <a:latin typeface="HGSｺﾞｼｯｸM" pitchFamily="50" charset="-128"/>
                <a:ea typeface="HGSｺﾞｼｯｸM" pitchFamily="50" charset="-128"/>
              </a:rPr>
              <a:t>　推計した見込量について、介護報酬改定率、地域区分の経過措置等の影響を反映</a:t>
            </a:r>
            <a:r>
              <a:rPr lang="ja-JP" altLang="en-US" sz="1400" dirty="0" smtClean="0">
                <a:solidFill>
                  <a:prstClr val="black"/>
                </a:solidFill>
                <a:latin typeface="HGSｺﾞｼｯｸM" pitchFamily="50" charset="-128"/>
                <a:ea typeface="HGSｺﾞｼｯｸM" pitchFamily="50" charset="-128"/>
              </a:rPr>
              <a:t>。</a:t>
            </a:r>
            <a:endParaRPr lang="en-US" altLang="ja-JP" sz="1400" dirty="0">
              <a:ln>
                <a:solidFill>
                  <a:prstClr val="black"/>
                </a:solidFill>
              </a:ln>
              <a:solidFill>
                <a:prstClr val="black"/>
              </a:solidFill>
              <a:latin typeface="HGSｺﾞｼｯｸM" panose="020B0600000000000000" pitchFamily="50" charset="-128"/>
              <a:ea typeface="HGSｺﾞｼｯｸM" panose="020B0600000000000000" pitchFamily="50" charset="-128"/>
            </a:endParaRPr>
          </a:p>
        </p:txBody>
      </p:sp>
      <p:sp>
        <p:nvSpPr>
          <p:cNvPr id="10" name="正方形/長方形 9"/>
          <p:cNvSpPr/>
          <p:nvPr/>
        </p:nvSpPr>
        <p:spPr>
          <a:xfrm rot="5400000">
            <a:off x="-51556" y="8621"/>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26</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11406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243270" y="692696"/>
            <a:ext cx="9507567" cy="584775"/>
          </a:xfrm>
          <a:prstGeom prst="rect">
            <a:avLst/>
          </a:prstGeom>
          <a:noFill/>
        </p:spPr>
        <p:txBody>
          <a:bodyPr wrap="square" rtlCol="0">
            <a:spAutoFit/>
          </a:bodyPr>
          <a:lstStyle/>
          <a:p>
            <a:r>
              <a:rPr lang="ja-JP" altLang="en-US" sz="1600" dirty="0" smtClean="0">
                <a:solidFill>
                  <a:prstClr val="black"/>
                </a:solidFill>
              </a:rPr>
              <a:t>　 </a:t>
            </a:r>
            <a:r>
              <a:rPr lang="ja-JP" altLang="en-US" sz="1600" dirty="0">
                <a:solidFill>
                  <a:prstClr val="black"/>
                </a:solidFill>
              </a:rPr>
              <a:t>これまで</a:t>
            </a:r>
            <a:r>
              <a:rPr lang="ja-JP" altLang="en-US" sz="1600" dirty="0" smtClean="0">
                <a:solidFill>
                  <a:prstClr val="black"/>
                </a:solidFill>
              </a:rPr>
              <a:t>の</a:t>
            </a:r>
            <a:r>
              <a:rPr lang="ja-JP" altLang="en-US" sz="1600" dirty="0">
                <a:solidFill>
                  <a:prstClr val="black"/>
                </a:solidFill>
              </a:rPr>
              <a:t>推移から算出した認定率や利用率の変化をもとに、その傾向が今後とも</a:t>
            </a:r>
            <a:r>
              <a:rPr lang="ja-JP" altLang="en-US" sz="1600" dirty="0" smtClean="0">
                <a:solidFill>
                  <a:prstClr val="black"/>
                </a:solidFill>
              </a:rPr>
              <a:t>続くと仮定して認定率</a:t>
            </a:r>
            <a:r>
              <a:rPr lang="ja-JP" altLang="en-US" sz="1600" dirty="0">
                <a:solidFill>
                  <a:prstClr val="black"/>
                </a:solidFill>
              </a:rPr>
              <a:t>、利用率を算出して</a:t>
            </a:r>
            <a:r>
              <a:rPr lang="ja-JP" altLang="en-US" sz="1600" dirty="0" smtClean="0">
                <a:solidFill>
                  <a:prstClr val="black"/>
                </a:solidFill>
              </a:rPr>
              <a:t>推計します。</a:t>
            </a:r>
            <a:endParaRPr lang="ja-JP" altLang="en-US" sz="1600" dirty="0">
              <a:solidFill>
                <a:prstClr val="black"/>
              </a:solidFill>
            </a:endParaRPr>
          </a:p>
        </p:txBody>
      </p:sp>
      <p:sp>
        <p:nvSpPr>
          <p:cNvPr id="16" name="テキスト ボックス 15"/>
          <p:cNvSpPr txBox="1"/>
          <p:nvPr/>
        </p:nvSpPr>
        <p:spPr>
          <a:xfrm>
            <a:off x="84683" y="5842338"/>
            <a:ext cx="9723476" cy="1015663"/>
          </a:xfrm>
          <a:prstGeom prst="rect">
            <a:avLst/>
          </a:prstGeom>
          <a:noFill/>
        </p:spPr>
        <p:txBody>
          <a:bodyPr wrap="square" rtlCol="0">
            <a:spAutoFit/>
          </a:bodyPr>
          <a:lstStyle/>
          <a:p>
            <a:r>
              <a:rPr lang="en-US" altLang="ja-JP" sz="1000" dirty="0">
                <a:solidFill>
                  <a:prstClr val="black"/>
                </a:solidFill>
              </a:rPr>
              <a:t>*1 </a:t>
            </a:r>
            <a:r>
              <a:rPr lang="ja-JP" altLang="en-US" sz="1000" dirty="0">
                <a:solidFill>
                  <a:prstClr val="black"/>
                </a:solidFill>
              </a:rPr>
              <a:t>要介護認定率：人口に対する要介護認定者数の割合</a:t>
            </a:r>
            <a:endParaRPr lang="en-US" altLang="ja-JP" sz="1000" dirty="0">
              <a:solidFill>
                <a:prstClr val="black"/>
              </a:solidFill>
            </a:endParaRPr>
          </a:p>
          <a:p>
            <a:r>
              <a:rPr lang="en-US" altLang="ja-JP" sz="1000" dirty="0">
                <a:solidFill>
                  <a:prstClr val="black"/>
                </a:solidFill>
              </a:rPr>
              <a:t>*2 </a:t>
            </a:r>
            <a:r>
              <a:rPr lang="ja-JP" altLang="en-US" sz="1000" dirty="0">
                <a:solidFill>
                  <a:prstClr val="black"/>
                </a:solidFill>
              </a:rPr>
              <a:t>施設サービス利用率：要介護認定者数に対する施設サービス利用者数の割合</a:t>
            </a:r>
            <a:endParaRPr lang="en-US" altLang="ja-JP" sz="1000" dirty="0">
              <a:solidFill>
                <a:prstClr val="black"/>
              </a:solidFill>
            </a:endParaRPr>
          </a:p>
          <a:p>
            <a:r>
              <a:rPr lang="en-US" altLang="ja-JP" sz="1000" dirty="0">
                <a:solidFill>
                  <a:prstClr val="black"/>
                </a:solidFill>
              </a:rPr>
              <a:t>*3 </a:t>
            </a:r>
            <a:r>
              <a:rPr lang="ja-JP" altLang="en-US" sz="1000" dirty="0">
                <a:solidFill>
                  <a:prstClr val="black"/>
                </a:solidFill>
              </a:rPr>
              <a:t>居住系サービス利用率：要介護認定者数に対する居住系サービス利用者数の割合</a:t>
            </a:r>
            <a:endParaRPr lang="en-US" altLang="ja-JP" sz="1000" dirty="0">
              <a:solidFill>
                <a:prstClr val="black"/>
              </a:solidFill>
            </a:endParaRPr>
          </a:p>
          <a:p>
            <a:r>
              <a:rPr lang="en-US" altLang="ja-JP" sz="1000" dirty="0">
                <a:solidFill>
                  <a:prstClr val="black"/>
                </a:solidFill>
              </a:rPr>
              <a:t>*4 </a:t>
            </a:r>
            <a:r>
              <a:rPr lang="ja-JP" altLang="en-US" sz="1000" dirty="0">
                <a:solidFill>
                  <a:prstClr val="black"/>
                </a:solidFill>
              </a:rPr>
              <a:t>在宅サービス対象者数：要介護認定者数から施設・居住系サービス利用者数を除いた数</a:t>
            </a:r>
            <a:endParaRPr lang="en-US" altLang="ja-JP" sz="1000" dirty="0">
              <a:solidFill>
                <a:prstClr val="black"/>
              </a:solidFill>
            </a:endParaRPr>
          </a:p>
          <a:p>
            <a:r>
              <a:rPr lang="en-US" altLang="ja-JP" sz="1000" dirty="0">
                <a:solidFill>
                  <a:prstClr val="black"/>
                </a:solidFill>
              </a:rPr>
              <a:t>*5 </a:t>
            </a:r>
            <a:r>
              <a:rPr lang="ja-JP" altLang="en-US" sz="1000" dirty="0">
                <a:solidFill>
                  <a:prstClr val="black"/>
                </a:solidFill>
              </a:rPr>
              <a:t>在宅サービス利用率：在宅サービス対象者数に対する在宅サービス利用者数の割合</a:t>
            </a:r>
            <a:endParaRPr lang="en-US" altLang="ja-JP" sz="1000" dirty="0">
              <a:solidFill>
                <a:prstClr val="black"/>
              </a:solidFill>
            </a:endParaRPr>
          </a:p>
          <a:p>
            <a:endParaRPr lang="en-US" altLang="ja-JP" sz="1000" dirty="0">
              <a:solidFill>
                <a:prstClr val="black"/>
              </a:solidFill>
            </a:endParaRPr>
          </a:p>
        </p:txBody>
      </p:sp>
      <p:graphicFrame>
        <p:nvGraphicFramePr>
          <p:cNvPr id="8" name="表 7"/>
          <p:cNvGraphicFramePr>
            <a:graphicFrameLocks noGrp="1"/>
          </p:cNvGraphicFramePr>
          <p:nvPr>
            <p:extLst>
              <p:ext uri="{D42A27DB-BD31-4B8C-83A1-F6EECF244321}">
                <p14:modId xmlns:p14="http://schemas.microsoft.com/office/powerpoint/2010/main" val="3678243821"/>
              </p:ext>
            </p:extLst>
          </p:nvPr>
        </p:nvGraphicFramePr>
        <p:xfrm>
          <a:off x="220179" y="1412777"/>
          <a:ext cx="9444916" cy="4332678"/>
        </p:xfrm>
        <a:graphic>
          <a:graphicData uri="http://schemas.openxmlformats.org/drawingml/2006/table">
            <a:tbl>
              <a:tblPr firstRow="1" bandRow="1">
                <a:tableStyleId>{5940675A-B579-460E-94D1-54222C63F5DA}</a:tableStyleId>
              </a:tblPr>
              <a:tblGrid>
                <a:gridCol w="697423"/>
                <a:gridCol w="2186874"/>
                <a:gridCol w="2030667"/>
                <a:gridCol w="2264976"/>
                <a:gridCol w="2264976"/>
              </a:tblGrid>
              <a:tr h="446118">
                <a:tc rowSpan="2">
                  <a:txBody>
                    <a:bodyPr/>
                    <a:lstStyle/>
                    <a:p>
                      <a:endParaRPr kumimoji="1" lang="ja-JP" altLang="en-US" sz="1200" dirty="0"/>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200" dirty="0" smtClean="0"/>
                        <a:t>要介護認定者数</a:t>
                      </a:r>
                      <a:endParaRPr kumimoji="1" lang="en-US" altLang="ja-JP" sz="1200" dirty="0" smtClean="0"/>
                    </a:p>
                    <a:p>
                      <a:pPr algn="ctr"/>
                      <a:r>
                        <a:rPr kumimoji="1" lang="ja-JP" altLang="en-US" sz="1200" dirty="0" smtClean="0"/>
                        <a:t>（シート</a:t>
                      </a:r>
                      <a:r>
                        <a:rPr kumimoji="1" lang="en-US" altLang="ja-JP" sz="1200" dirty="0" smtClean="0"/>
                        <a:t>A</a:t>
                      </a:r>
                      <a:r>
                        <a:rPr kumimoji="1" lang="ja-JP" altLang="en-US" sz="1200" dirty="0" smtClean="0"/>
                        <a:t>）</a:t>
                      </a:r>
                      <a:endParaRPr kumimoji="1" lang="ja-JP" altLang="en-US" sz="1200" dirty="0"/>
                    </a:p>
                  </a:txBody>
                  <a:tcPr marL="99060" marR="99060" anchor="ctr">
                    <a:lnL w="1270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施設・居住系サービス利用者数（シート</a:t>
                      </a:r>
                      <a:r>
                        <a:rPr kumimoji="1" lang="en-US" altLang="ja-JP" sz="1200" dirty="0" smtClean="0"/>
                        <a:t>B</a:t>
                      </a:r>
                      <a:r>
                        <a:rPr kumimoji="1" lang="ja-JP" altLang="en-US" sz="1200" dirty="0" smtClean="0"/>
                        <a:t>）</a:t>
                      </a:r>
                    </a:p>
                  </a:txBody>
                  <a:tcPr marL="99060" marR="99060" anchor="ctr">
                    <a:lnT w="19050" cap="flat" cmpd="sng" algn="ctr">
                      <a:solidFill>
                        <a:schemeClr val="tx1"/>
                      </a:solidFill>
                      <a:prstDash val="solid"/>
                      <a:round/>
                      <a:headEnd type="none" w="med" len="med"/>
                      <a:tailEnd type="none" w="med" len="med"/>
                    </a:lnT>
                    <a:solidFill>
                      <a:srgbClr val="CCECFF"/>
                    </a:solidFill>
                  </a:tcPr>
                </a:tc>
                <a:tc hMerge="1">
                  <a:txBody>
                    <a:bodyPr/>
                    <a:lstStyle/>
                    <a:p>
                      <a:endParaRPr kumimoji="1" lang="ja-JP" altLang="en-US" sz="1200" dirty="0"/>
                    </a:p>
                  </a:txBody>
                  <a:tcPr/>
                </a:tc>
                <a:tc rowSpan="2">
                  <a:txBody>
                    <a:bodyPr/>
                    <a:lstStyle/>
                    <a:p>
                      <a:pPr algn="ctr"/>
                      <a:r>
                        <a:rPr kumimoji="1" lang="ja-JP" altLang="en-US" sz="1200" dirty="0" smtClean="0"/>
                        <a:t>在宅サービス利用者数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（シート</a:t>
                      </a:r>
                      <a:r>
                        <a:rPr kumimoji="1" lang="en-US" altLang="ja-JP" sz="1200" dirty="0" smtClean="0"/>
                        <a:t>C</a:t>
                      </a:r>
                      <a:r>
                        <a:rPr kumimoji="1" lang="ja-JP" altLang="en-US" sz="1200" dirty="0" smtClean="0"/>
                        <a:t>）</a:t>
                      </a:r>
                      <a:endParaRPr kumimoji="1" lang="ja-JP" altLang="en-US" sz="1200" dirty="0"/>
                    </a:p>
                  </a:txBody>
                  <a:tcPr marL="99060" marR="99060"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tr>
              <a:tr h="558840">
                <a:tc vMerge="1">
                  <a:txBody>
                    <a:bodyPr/>
                    <a:lstStyle/>
                    <a:p>
                      <a:endParaRPr kumimoji="1" lang="ja-JP" altLang="en-US" sz="1200" dirty="0"/>
                    </a:p>
                  </a:txBody>
                  <a:tcPr/>
                </a:tc>
                <a:tc vMerge="1">
                  <a:txBody>
                    <a:bodyPr/>
                    <a:lstStyle/>
                    <a:p>
                      <a:endParaRPr kumimoji="1" lang="ja-JP" altLang="en-US" sz="1200" dirty="0"/>
                    </a:p>
                  </a:txBody>
                  <a:tcPr/>
                </a:tc>
                <a:tc>
                  <a:txBody>
                    <a:bodyPr/>
                    <a:lstStyle/>
                    <a:p>
                      <a:pPr algn="ctr"/>
                      <a:r>
                        <a:rPr kumimoji="1" lang="ja-JP" altLang="en-US" sz="1200" dirty="0" smtClean="0"/>
                        <a:t>施設サービス</a:t>
                      </a:r>
                      <a:endParaRPr kumimoji="1" lang="en-US" altLang="ja-JP" sz="1200" dirty="0" smtClean="0"/>
                    </a:p>
                    <a:p>
                      <a:pPr algn="ctr"/>
                      <a:r>
                        <a:rPr kumimoji="1" lang="ja-JP" altLang="en-US" sz="1200" dirty="0" smtClean="0"/>
                        <a:t>利用者数</a:t>
                      </a:r>
                      <a:endParaRPr kumimoji="1" lang="ja-JP" altLang="en-US" sz="1200" dirty="0"/>
                    </a:p>
                  </a:txBody>
                  <a:tcPr marL="99060" marR="99060" anchor="ctr">
                    <a:lnB w="19050" cap="flat" cmpd="sng" algn="ctr">
                      <a:solidFill>
                        <a:schemeClr val="tx1"/>
                      </a:solidFill>
                      <a:prstDash val="solid"/>
                      <a:round/>
                      <a:headEnd type="none" w="med" len="med"/>
                      <a:tailEnd type="none" w="med" len="med"/>
                    </a:lnB>
                    <a:solidFill>
                      <a:srgbClr val="CCECFF"/>
                    </a:solidFill>
                  </a:tcPr>
                </a:tc>
                <a:tc>
                  <a:txBody>
                    <a:bodyPr/>
                    <a:lstStyle/>
                    <a:p>
                      <a:pPr algn="ctr"/>
                      <a:r>
                        <a:rPr kumimoji="1" lang="ja-JP" altLang="en-US" sz="1200" dirty="0" smtClean="0"/>
                        <a:t>居住系サービス</a:t>
                      </a:r>
                      <a:endParaRPr kumimoji="1" lang="en-US" altLang="ja-JP" sz="1200" dirty="0" smtClean="0"/>
                    </a:p>
                    <a:p>
                      <a:pPr algn="ctr"/>
                      <a:r>
                        <a:rPr kumimoji="1" lang="ja-JP" altLang="en-US" sz="1200" dirty="0" smtClean="0"/>
                        <a:t>利用者数</a:t>
                      </a:r>
                      <a:endParaRPr kumimoji="1" lang="ja-JP" altLang="en-US" sz="1200" dirty="0"/>
                    </a:p>
                  </a:txBody>
                  <a:tcPr marL="99060" marR="99060" anchor="ctr">
                    <a:lnB w="19050" cap="flat" cmpd="sng" algn="ctr">
                      <a:solidFill>
                        <a:schemeClr val="tx1"/>
                      </a:solidFill>
                      <a:prstDash val="solid"/>
                      <a:round/>
                      <a:headEnd type="none" w="med" len="med"/>
                      <a:tailEnd type="none" w="med" len="med"/>
                    </a:lnB>
                    <a:solidFill>
                      <a:srgbClr val="CCECFF"/>
                    </a:solidFill>
                  </a:tcPr>
                </a:tc>
                <a:tc vMerge="1">
                  <a:txBody>
                    <a:bodyPr/>
                    <a:lstStyle/>
                    <a:p>
                      <a:endParaRPr kumimoji="1" lang="ja-JP" altLang="en-US" sz="1200" dirty="0"/>
                    </a:p>
                  </a:txBody>
                  <a:tcPr/>
                </a:tc>
              </a:tr>
              <a:tr h="810647">
                <a:tc>
                  <a:txBody>
                    <a:bodyPr/>
                    <a:lstStyle/>
                    <a:p>
                      <a:pPr algn="l"/>
                      <a:r>
                        <a:rPr kumimoji="1" lang="ja-JP" altLang="en-US" sz="1200" dirty="0" smtClean="0"/>
                        <a:t>第</a:t>
                      </a:r>
                      <a:r>
                        <a:rPr kumimoji="1" lang="en-US" altLang="ja-JP" sz="1200" dirty="0" smtClean="0"/>
                        <a:t>6</a:t>
                      </a:r>
                      <a:r>
                        <a:rPr kumimoji="1" lang="ja-JP" altLang="en-US" sz="1200" dirty="0" smtClean="0"/>
                        <a:t>期</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c rowSpan="2">
                  <a:txBody>
                    <a:bodyPr/>
                    <a:lstStyle/>
                    <a:p>
                      <a:pPr algn="ctr"/>
                      <a:r>
                        <a:rPr kumimoji="1" lang="ja-JP" altLang="en-US" sz="1200" dirty="0" smtClean="0"/>
                        <a:t>各年度の推計被保険者数</a:t>
                      </a:r>
                      <a:endParaRPr kumimoji="1" lang="en-US" altLang="ja-JP" sz="1200" dirty="0" smtClean="0"/>
                    </a:p>
                    <a:p>
                      <a:pPr algn="ctr"/>
                      <a:r>
                        <a:rPr kumimoji="1" lang="en-US" altLang="ja-JP" sz="1200" dirty="0" smtClean="0"/>
                        <a:t>×</a:t>
                      </a:r>
                    </a:p>
                    <a:p>
                      <a:pPr algn="ctr"/>
                      <a:r>
                        <a:rPr kumimoji="1" lang="ja-JP" altLang="en-US" sz="1200" dirty="0" smtClean="0"/>
                        <a:t>要介護認定率</a:t>
                      </a:r>
                      <a:r>
                        <a:rPr kumimoji="1" lang="en-US" altLang="ja-JP" sz="1200" baseline="30000" dirty="0" smtClean="0"/>
                        <a:t>*1</a:t>
                      </a:r>
                    </a:p>
                    <a:p>
                      <a:endParaRPr kumimoji="1" lang="en-US" altLang="ja-JP" sz="1200" dirty="0" smtClean="0"/>
                    </a:p>
                    <a:p>
                      <a:pPr marL="273050" indent="-273050"/>
                      <a:r>
                        <a:rPr kumimoji="1" lang="en-US" altLang="ja-JP" sz="1200" dirty="0" smtClean="0"/>
                        <a:t>※</a:t>
                      </a:r>
                      <a:r>
                        <a:rPr kumimoji="1" lang="ja-JP" altLang="en-US" sz="1200" dirty="0" smtClean="0"/>
                        <a:t>第６期の要介護認定率は、</a:t>
                      </a:r>
                      <a:r>
                        <a:rPr kumimoji="1" lang="en-US" altLang="ja-JP" sz="1200" dirty="0" smtClean="0"/>
                        <a:t>H24</a:t>
                      </a:r>
                      <a:r>
                        <a:rPr kumimoji="1" lang="ja-JP" altLang="en-US" sz="1200" dirty="0" smtClean="0"/>
                        <a:t>～</a:t>
                      </a:r>
                      <a:r>
                        <a:rPr kumimoji="1" lang="en-US" altLang="ja-JP" sz="1200" dirty="0" smtClean="0"/>
                        <a:t>26</a:t>
                      </a:r>
                      <a:r>
                        <a:rPr kumimoji="1" lang="ja-JP" altLang="en-US" sz="1200" dirty="0" smtClean="0"/>
                        <a:t>の伸びにより算定。</a:t>
                      </a:r>
                      <a:endParaRPr kumimoji="1" lang="en-US" altLang="ja-JP" sz="1200" dirty="0" smtClean="0"/>
                    </a:p>
                    <a:p>
                      <a:pPr marL="273050" indent="-273050"/>
                      <a:r>
                        <a:rPr kumimoji="1" lang="ja-JP" altLang="en-US" sz="1200" dirty="0" smtClean="0"/>
                        <a:t>　　</a:t>
                      </a:r>
                      <a:r>
                        <a:rPr kumimoji="1" lang="en-US" altLang="ja-JP" sz="1200" dirty="0" smtClean="0"/>
                        <a:t>H32,37</a:t>
                      </a:r>
                      <a:r>
                        <a:rPr kumimoji="1" lang="ja-JP" altLang="en-US" sz="1200" dirty="0" smtClean="0"/>
                        <a:t>の要介護認定率は、</a:t>
                      </a:r>
                      <a:r>
                        <a:rPr kumimoji="1" lang="en-US" altLang="ja-JP" sz="1200" dirty="0" smtClean="0"/>
                        <a:t>H26</a:t>
                      </a:r>
                      <a:r>
                        <a:rPr kumimoji="1" lang="ja-JP" altLang="en-US" sz="1200" dirty="0" smtClean="0"/>
                        <a:t>～</a:t>
                      </a:r>
                      <a:r>
                        <a:rPr kumimoji="1" lang="en-US" altLang="ja-JP" sz="1200" dirty="0" smtClean="0"/>
                        <a:t>29</a:t>
                      </a:r>
                      <a:r>
                        <a:rPr kumimoji="1" lang="ja-JP" altLang="en-US" sz="1200" dirty="0" smtClean="0"/>
                        <a:t>の伸びにより自動的に算定。その際、非現実的な数値とならないよう上下限値（</a:t>
                      </a:r>
                      <a:r>
                        <a:rPr kumimoji="1" lang="en-US" altLang="ja-JP" sz="1200" dirty="0" smtClean="0"/>
                        <a:t>90</a:t>
                      </a:r>
                      <a:r>
                        <a:rPr kumimoji="1" lang="ja-JP" altLang="en-US" sz="1200" dirty="0" smtClean="0"/>
                        <a:t>～</a:t>
                      </a:r>
                      <a:r>
                        <a:rPr kumimoji="1" lang="en-US" altLang="ja-JP" sz="1200" dirty="0" smtClean="0"/>
                        <a:t>110%</a:t>
                      </a:r>
                      <a:r>
                        <a:rPr kumimoji="1" lang="ja-JP" altLang="en-US" sz="1200" dirty="0" smtClean="0"/>
                        <a:t>）を設定。</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c>
                  <a:txBody>
                    <a:bodyPr/>
                    <a:lstStyle/>
                    <a:p>
                      <a:r>
                        <a:rPr kumimoji="1" lang="ja-JP" altLang="en-US" sz="1200" dirty="0" smtClean="0"/>
                        <a:t>前年度の利用者数を表示</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各年度要介護認定者数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サービス利用率</a:t>
                      </a:r>
                      <a:r>
                        <a:rPr kumimoji="1" lang="en-US" altLang="ja-JP" sz="1200" baseline="30000" dirty="0" smtClean="0"/>
                        <a:t>*3</a:t>
                      </a:r>
                    </a:p>
                    <a:p>
                      <a:endParaRPr kumimoji="1" lang="en-US" altLang="ja-JP" sz="1400" dirty="0" smtClean="0"/>
                    </a:p>
                    <a:p>
                      <a:pPr marL="273050" indent="-273050"/>
                      <a:r>
                        <a:rPr kumimoji="1" lang="en-US" altLang="ja-JP" sz="1200" dirty="0" smtClean="0"/>
                        <a:t>※</a:t>
                      </a:r>
                      <a:r>
                        <a:rPr kumimoji="1" lang="ja-JP" altLang="en-US" sz="1200" dirty="0" smtClean="0"/>
                        <a:t>第６期のサービス利用率は、</a:t>
                      </a:r>
                      <a:r>
                        <a:rPr kumimoji="1" lang="en-US" altLang="ja-JP" sz="1200" dirty="0" smtClean="0"/>
                        <a:t>H24</a:t>
                      </a:r>
                      <a:r>
                        <a:rPr kumimoji="1" lang="ja-JP" altLang="en-US" sz="1200" dirty="0" smtClean="0"/>
                        <a:t>～</a:t>
                      </a:r>
                      <a:r>
                        <a:rPr kumimoji="1" lang="en-US" altLang="ja-JP" sz="1200" dirty="0" smtClean="0"/>
                        <a:t>26</a:t>
                      </a:r>
                      <a:r>
                        <a:rPr kumimoji="1" lang="ja-JP" altLang="en-US" sz="1200" dirty="0" smtClean="0"/>
                        <a:t>の各サービスごとの伸びにより算定。</a:t>
                      </a:r>
                      <a:endParaRPr kumimoji="1" lang="en-US" altLang="ja-JP" sz="1200" dirty="0" smtClean="0"/>
                    </a:p>
                    <a:p>
                      <a:pPr marL="273050" indent="-273050"/>
                      <a:r>
                        <a:rPr kumimoji="1" lang="ja-JP" altLang="en-US" sz="1200" dirty="0" smtClean="0"/>
                        <a:t>　　</a:t>
                      </a:r>
                      <a:r>
                        <a:rPr kumimoji="1" lang="en-US" altLang="ja-JP" sz="1200" dirty="0" smtClean="0"/>
                        <a:t>H32,37</a:t>
                      </a:r>
                      <a:r>
                        <a:rPr kumimoji="1" lang="ja-JP" altLang="en-US" sz="1200" dirty="0" smtClean="0"/>
                        <a:t>のサービス利用率は、</a:t>
                      </a:r>
                      <a:r>
                        <a:rPr kumimoji="1" lang="en-US" altLang="ja-JP" sz="1200" dirty="0" smtClean="0"/>
                        <a:t>H26</a:t>
                      </a:r>
                      <a:r>
                        <a:rPr kumimoji="1" lang="ja-JP" altLang="en-US" sz="1200" dirty="0" smtClean="0"/>
                        <a:t>～</a:t>
                      </a:r>
                      <a:r>
                        <a:rPr kumimoji="1" lang="en-US" altLang="ja-JP" sz="1200" dirty="0" smtClean="0"/>
                        <a:t>29</a:t>
                      </a:r>
                      <a:r>
                        <a:rPr kumimoji="1" lang="ja-JP" altLang="en-US" sz="1200" dirty="0" smtClean="0"/>
                        <a:t>の伸びにより自動的に算定。その際、非現実的な数値とならないよう上下限値（</a:t>
                      </a:r>
                      <a:r>
                        <a:rPr kumimoji="1" lang="en-US" altLang="ja-JP" sz="1200" dirty="0" smtClean="0"/>
                        <a:t>90</a:t>
                      </a:r>
                      <a:r>
                        <a:rPr kumimoji="1" lang="ja-JP" altLang="en-US" sz="1200" dirty="0" smtClean="0"/>
                        <a:t>～</a:t>
                      </a:r>
                      <a:r>
                        <a:rPr kumimoji="1" lang="en-US" altLang="ja-JP" sz="1200" dirty="0" smtClean="0"/>
                        <a:t>110%</a:t>
                      </a:r>
                      <a:r>
                        <a:rPr kumimoji="1" lang="ja-JP" altLang="en-US" sz="1200" dirty="0" smtClean="0"/>
                        <a:t>）を設定。</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各年度在宅サービス対象者数</a:t>
                      </a:r>
                      <a:r>
                        <a:rPr kumimoji="1" lang="en-US" altLang="ja-JP" sz="1200" baseline="30000" dirty="0" smtClean="0"/>
                        <a:t>*4</a:t>
                      </a:r>
                      <a:r>
                        <a:rPr kumimoji="1" lang="ja-JP" altLang="en-US" sz="1200" baseline="30000" dirty="0" smtClean="0"/>
                        <a:t>　　　</a:t>
                      </a:r>
                      <a:endParaRPr kumimoji="1" lang="en-US" altLang="ja-JP" sz="1200" baseline="30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a:t>
                      </a:r>
                      <a:r>
                        <a:rPr kumimoji="1" lang="en-US" altLang="ja-JP" sz="1200" dirty="0" smtClean="0"/>
                        <a:t>×</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サービス利用率</a:t>
                      </a:r>
                      <a:r>
                        <a:rPr kumimoji="1" lang="en-US" altLang="ja-JP" sz="1200" baseline="30000" dirty="0" smtClean="0"/>
                        <a:t>*5</a:t>
                      </a:r>
                    </a:p>
                    <a:p>
                      <a:pPr marL="273050" indent="-273050"/>
                      <a:endParaRPr kumimoji="1" lang="en-US" altLang="ja-JP" sz="700" dirty="0" smtClean="0"/>
                    </a:p>
                    <a:p>
                      <a:pPr marL="273050" indent="-273050"/>
                      <a:r>
                        <a:rPr kumimoji="1" lang="en-US" altLang="ja-JP" sz="1200" dirty="0" smtClean="0"/>
                        <a:t>※</a:t>
                      </a:r>
                      <a:r>
                        <a:rPr kumimoji="1" lang="ja-JP" altLang="en-US" sz="1200" dirty="0" smtClean="0"/>
                        <a:t>第６期のサービス利用率は、</a:t>
                      </a:r>
                      <a:r>
                        <a:rPr kumimoji="1" lang="en-US" altLang="ja-JP" sz="1200" dirty="0" smtClean="0"/>
                        <a:t>H24</a:t>
                      </a:r>
                      <a:r>
                        <a:rPr kumimoji="1" lang="ja-JP" altLang="en-US" sz="1200" dirty="0" smtClean="0"/>
                        <a:t>～</a:t>
                      </a:r>
                      <a:r>
                        <a:rPr kumimoji="1" lang="en-US" altLang="ja-JP" sz="1200" dirty="0" smtClean="0"/>
                        <a:t>26</a:t>
                      </a:r>
                      <a:r>
                        <a:rPr kumimoji="1" lang="ja-JP" altLang="en-US" sz="1200" dirty="0" smtClean="0"/>
                        <a:t>の各サービスごとの伸びにより算定。</a:t>
                      </a:r>
                      <a:endParaRPr kumimoji="1" lang="en-US" altLang="ja-JP" sz="1200" dirty="0" smtClean="0"/>
                    </a:p>
                    <a:p>
                      <a:pPr marL="273050" indent="-273050"/>
                      <a:r>
                        <a:rPr kumimoji="1" lang="ja-JP" altLang="en-US" sz="1200" dirty="0" smtClean="0"/>
                        <a:t>　　</a:t>
                      </a:r>
                      <a:r>
                        <a:rPr kumimoji="1" lang="en-US" altLang="ja-JP" sz="1200" dirty="0" smtClean="0"/>
                        <a:t>H32,37</a:t>
                      </a:r>
                      <a:r>
                        <a:rPr kumimoji="1" lang="ja-JP" altLang="en-US" sz="1200" dirty="0" smtClean="0"/>
                        <a:t>のサービス利用率は、</a:t>
                      </a:r>
                      <a:r>
                        <a:rPr kumimoji="1" lang="en-US" altLang="ja-JP" sz="1200" dirty="0" smtClean="0"/>
                        <a:t>H26</a:t>
                      </a:r>
                      <a:r>
                        <a:rPr kumimoji="1" lang="ja-JP" altLang="en-US" sz="1200" dirty="0" smtClean="0"/>
                        <a:t>～</a:t>
                      </a:r>
                      <a:r>
                        <a:rPr kumimoji="1" lang="en-US" altLang="ja-JP" sz="1200" dirty="0" smtClean="0"/>
                        <a:t>29</a:t>
                      </a:r>
                      <a:r>
                        <a:rPr kumimoji="1" lang="ja-JP" altLang="en-US" sz="1200" dirty="0" smtClean="0"/>
                        <a:t>の伸びにより自動的に算定。その際、非現実的な数値とならないよう上下限値（</a:t>
                      </a:r>
                      <a:r>
                        <a:rPr kumimoji="1" lang="en-US" altLang="ja-JP" sz="1200" dirty="0" smtClean="0"/>
                        <a:t>90</a:t>
                      </a:r>
                      <a:r>
                        <a:rPr kumimoji="1" lang="ja-JP" altLang="en-US" sz="1200" dirty="0" smtClean="0"/>
                        <a:t>～</a:t>
                      </a:r>
                      <a:r>
                        <a:rPr kumimoji="1" lang="en-US" altLang="ja-JP" sz="1200" dirty="0" smtClean="0"/>
                        <a:t>110%</a:t>
                      </a:r>
                      <a:r>
                        <a:rPr kumimoji="1" lang="ja-JP" altLang="en-US" sz="1200" dirty="0" smtClean="0"/>
                        <a:t>）を設定。</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r>
              <a:tr h="2517073">
                <a:tc>
                  <a:txBody>
                    <a:bodyPr/>
                    <a:lstStyle/>
                    <a:p>
                      <a:pPr algn="l"/>
                      <a:r>
                        <a:rPr kumimoji="1" lang="en-US" altLang="ja-JP" sz="1200" dirty="0" smtClean="0"/>
                        <a:t>H32, </a:t>
                      </a:r>
                    </a:p>
                    <a:p>
                      <a:pPr algn="l"/>
                      <a:r>
                        <a:rPr kumimoji="1" lang="en-US" altLang="ja-JP" sz="1200" dirty="0" smtClean="0"/>
                        <a:t>H37</a:t>
                      </a:r>
                      <a:endParaRPr kumimoji="1" lang="ja-JP" altLang="en-US" sz="1200" dirty="0"/>
                    </a:p>
                  </a:txBody>
                  <a:tcPr marL="99060" marR="99060" anchor="ctr"/>
                </a:tc>
                <a:tc vMerge="1">
                  <a:txBody>
                    <a:bodyPr/>
                    <a:lstStyle/>
                    <a:p>
                      <a:endParaRPr kumimoji="1" lang="ja-JP" altLang="en-US" sz="1200" dirty="0"/>
                    </a:p>
                  </a:txBody>
                  <a:tcPr/>
                </a:tc>
                <a:tc>
                  <a:txBody>
                    <a:bodyPr/>
                    <a:lstStyle/>
                    <a:p>
                      <a:pPr algn="l"/>
                      <a:r>
                        <a:rPr kumimoji="1" lang="ja-JP" altLang="en-US" sz="1200" dirty="0" smtClean="0"/>
                        <a:t>各年度要介護認定者数</a:t>
                      </a:r>
                      <a:endParaRPr kumimoji="1" lang="en-US" altLang="ja-JP" sz="1200" dirty="0" smtClean="0"/>
                    </a:p>
                    <a:p>
                      <a:pPr algn="ctr"/>
                      <a:r>
                        <a:rPr kumimoji="1" lang="en-US" altLang="ja-JP" sz="1200" dirty="0" smtClean="0"/>
                        <a:t>×</a:t>
                      </a:r>
                    </a:p>
                    <a:p>
                      <a:pPr algn="ctr"/>
                      <a:r>
                        <a:rPr kumimoji="1" lang="ja-JP" altLang="en-US" sz="1200" dirty="0" smtClean="0"/>
                        <a:t>サービス利用率</a:t>
                      </a:r>
                      <a:r>
                        <a:rPr kumimoji="1" lang="en-US" altLang="ja-JP" sz="1200" baseline="30000" dirty="0" smtClean="0"/>
                        <a:t>*2</a:t>
                      </a:r>
                    </a:p>
                    <a:p>
                      <a:pPr algn="ctr"/>
                      <a:endParaRPr kumimoji="1" lang="en-US" altLang="ja-JP" sz="1200" baseline="30000" dirty="0" smtClean="0"/>
                    </a:p>
                    <a:p>
                      <a:pPr algn="ctr"/>
                      <a:r>
                        <a:rPr kumimoji="1" lang="ja-JP" altLang="en-US" sz="1200" dirty="0" smtClean="0"/>
                        <a:t>サービス利用率は、</a:t>
                      </a:r>
                      <a:r>
                        <a:rPr kumimoji="1" lang="en-US" altLang="ja-JP" sz="1200" dirty="0" smtClean="0"/>
                        <a:t>H29</a:t>
                      </a:r>
                      <a:r>
                        <a:rPr kumimoji="1" lang="ja-JP" altLang="en-US" sz="1200" dirty="0" smtClean="0"/>
                        <a:t>の数値により算定（介護療養型医療施設を除く）。</a:t>
                      </a:r>
                      <a:endParaRPr kumimoji="1" lang="en-US" altLang="ja-JP" sz="1200" dirty="0" smtClean="0"/>
                    </a:p>
                    <a:p>
                      <a:pPr algn="ctr"/>
                      <a:endParaRPr kumimoji="1" lang="en-US" altLang="ja-JP" sz="1200" baseline="30000" dirty="0" smtClean="0"/>
                    </a:p>
                  </a:txBody>
                  <a:tcPr marL="99060" marR="99060" anchor="ctr"/>
                </a:tc>
                <a:tc vMerge="1">
                  <a:txBody>
                    <a:bodyPr/>
                    <a:lstStyle/>
                    <a:p>
                      <a:endParaRPr kumimoji="1" lang="ja-JP" altLang="en-US" sz="1200" dirty="0"/>
                    </a:p>
                  </a:txBody>
                  <a:tcPr/>
                </a:tc>
                <a:tc vMerge="1">
                  <a:txBody>
                    <a:bodyPr/>
                    <a:lstStyle/>
                    <a:p>
                      <a:endParaRPr kumimoji="1" lang="ja-JP" altLang="en-US" sz="1200" dirty="0"/>
                    </a:p>
                  </a:txBody>
                  <a:tcPr/>
                </a:tc>
              </a:tr>
            </a:tbl>
          </a:graphicData>
        </a:graphic>
      </p:graphicFrame>
      <p:sp>
        <p:nvSpPr>
          <p:cNvPr id="9" name="タイトル 1"/>
          <p:cNvSpPr txBox="1">
            <a:spLocks/>
          </p:cNvSpPr>
          <p:nvPr/>
        </p:nvSpPr>
        <p:spPr>
          <a:xfrm>
            <a:off x="272479" y="165275"/>
            <a:ext cx="2574521"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algn="ctr" fontAlgn="auto">
              <a:spcBef>
                <a:spcPts val="0"/>
              </a:spcBef>
              <a:spcAft>
                <a:spcPts val="0"/>
              </a:spcAft>
              <a:defRPr/>
            </a:pPr>
            <a:r>
              <a:rPr lang="ja-JP" altLang="en-US" sz="2000" dirty="0" smtClean="0">
                <a:ln>
                  <a:solidFill>
                    <a:prstClr val="black"/>
                  </a:solidFill>
                </a:ln>
                <a:solidFill>
                  <a:prstClr val="black"/>
                </a:solidFill>
              </a:rPr>
              <a:t>（４）①　自然体推計</a:t>
            </a:r>
            <a:endParaRPr lang="en-US" altLang="ja-JP" sz="2000" dirty="0">
              <a:ln>
                <a:solidFill>
                  <a:prstClr val="black"/>
                </a:solidFill>
              </a:ln>
              <a:solidFill>
                <a:prstClr val="black"/>
              </a:solidFill>
            </a:endParaRPr>
          </a:p>
        </p:txBody>
      </p:sp>
      <p:sp>
        <p:nvSpPr>
          <p:cNvPr id="6" name="正方形/長方形 5"/>
          <p:cNvSpPr/>
          <p:nvPr/>
        </p:nvSpPr>
        <p:spPr>
          <a:xfrm rot="5400000">
            <a:off x="-51556" y="6561348"/>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68117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2376746975"/>
              </p:ext>
            </p:extLst>
          </p:nvPr>
        </p:nvGraphicFramePr>
        <p:xfrm>
          <a:off x="304777" y="2132857"/>
          <a:ext cx="9436890" cy="4032447"/>
        </p:xfrm>
        <a:graphic>
          <a:graphicData uri="http://schemas.openxmlformats.org/drawingml/2006/table">
            <a:tbl>
              <a:tblPr firstRow="1" bandRow="1">
                <a:tableStyleId>{5940675A-B579-460E-94D1-54222C63F5DA}</a:tableStyleId>
              </a:tblPr>
              <a:tblGrid>
                <a:gridCol w="679397"/>
                <a:gridCol w="2814797"/>
                <a:gridCol w="1564545"/>
                <a:gridCol w="1563354"/>
                <a:gridCol w="2814797"/>
              </a:tblGrid>
              <a:tr h="485991">
                <a:tc rowSpan="2">
                  <a:txBody>
                    <a:bodyPr/>
                    <a:lstStyle/>
                    <a:p>
                      <a:endParaRPr kumimoji="1" lang="ja-JP" altLang="en-US" sz="1200" dirty="0"/>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200" dirty="0" smtClean="0"/>
                        <a:t>要介護認定者数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（シート</a:t>
                      </a:r>
                      <a:r>
                        <a:rPr kumimoji="1" lang="en-US" altLang="ja-JP" sz="1200" dirty="0" smtClean="0"/>
                        <a:t>A</a:t>
                      </a:r>
                      <a:r>
                        <a:rPr kumimoji="1" lang="ja-JP" altLang="en-US" sz="1200" dirty="0" smtClean="0"/>
                        <a:t>）</a:t>
                      </a:r>
                    </a:p>
                  </a:txBody>
                  <a:tcPr marL="99060" marR="99060" anchor="ctr">
                    <a:lnL w="1270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施設・居住系サービス利用者数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（シート</a:t>
                      </a:r>
                      <a:r>
                        <a:rPr kumimoji="1" lang="en-US" altLang="ja-JP" sz="1200" dirty="0" smtClean="0"/>
                        <a:t>B</a:t>
                      </a:r>
                      <a:r>
                        <a:rPr kumimoji="1" lang="ja-JP" altLang="en-US" sz="1200" dirty="0" smtClean="0"/>
                        <a:t>）</a:t>
                      </a:r>
                    </a:p>
                  </a:txBody>
                  <a:tcPr marL="99060" marR="99060" anchor="ctr">
                    <a:lnT w="19050" cap="flat" cmpd="sng" algn="ctr">
                      <a:solidFill>
                        <a:schemeClr val="tx1"/>
                      </a:solidFill>
                      <a:prstDash val="solid"/>
                      <a:round/>
                      <a:headEnd type="none" w="med" len="med"/>
                      <a:tailEnd type="none" w="med" len="med"/>
                    </a:lnT>
                    <a:solidFill>
                      <a:srgbClr val="CCECFF"/>
                    </a:solidFill>
                  </a:tcPr>
                </a:tc>
                <a:tc hMerge="1">
                  <a:txBody>
                    <a:bodyPr/>
                    <a:lstStyle/>
                    <a:p>
                      <a:endParaRPr kumimoji="1" lang="ja-JP" altLang="en-US" sz="1200" dirty="0"/>
                    </a:p>
                  </a:txBody>
                  <a:tcPr/>
                </a:tc>
                <a:tc rowSpan="2">
                  <a:txBody>
                    <a:bodyPr/>
                    <a:lstStyle/>
                    <a:p>
                      <a:pPr algn="ctr"/>
                      <a:r>
                        <a:rPr kumimoji="1" lang="ja-JP" altLang="en-US" sz="1200" dirty="0" smtClean="0"/>
                        <a:t>在宅サービス利用者数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（シート</a:t>
                      </a:r>
                      <a:r>
                        <a:rPr kumimoji="1" lang="en-US" altLang="ja-JP" sz="1200" dirty="0" smtClean="0"/>
                        <a:t>C</a:t>
                      </a:r>
                      <a:r>
                        <a:rPr kumimoji="1" lang="ja-JP" altLang="en-US" sz="1200" dirty="0" smtClean="0"/>
                        <a:t>）</a:t>
                      </a:r>
                    </a:p>
                  </a:txBody>
                  <a:tcPr marL="99060" marR="99060"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tr>
              <a:tr h="485991">
                <a:tc vMerge="1">
                  <a:txBody>
                    <a:bodyPr/>
                    <a:lstStyle/>
                    <a:p>
                      <a:endParaRPr kumimoji="1" lang="ja-JP" altLang="en-US" sz="1200" dirty="0"/>
                    </a:p>
                  </a:txBody>
                  <a:tcPr/>
                </a:tc>
                <a:tc vMerge="1">
                  <a:txBody>
                    <a:bodyPr/>
                    <a:lstStyle/>
                    <a:p>
                      <a:endParaRPr kumimoji="1" lang="ja-JP" altLang="en-US" sz="1200" dirty="0"/>
                    </a:p>
                  </a:txBody>
                  <a:tcPr/>
                </a:tc>
                <a:tc>
                  <a:txBody>
                    <a:bodyPr/>
                    <a:lstStyle/>
                    <a:p>
                      <a:pPr algn="ctr"/>
                      <a:r>
                        <a:rPr kumimoji="1" lang="ja-JP" altLang="en-US" sz="1200" dirty="0" smtClean="0"/>
                        <a:t>施設サービス</a:t>
                      </a:r>
                      <a:endParaRPr kumimoji="1" lang="en-US" altLang="ja-JP" sz="1200" dirty="0" smtClean="0"/>
                    </a:p>
                    <a:p>
                      <a:pPr algn="ctr"/>
                      <a:r>
                        <a:rPr kumimoji="1" lang="ja-JP" altLang="en-US" sz="1200" dirty="0" smtClean="0"/>
                        <a:t>利用者数</a:t>
                      </a:r>
                      <a:endParaRPr kumimoji="1" lang="ja-JP" altLang="en-US" sz="1200" dirty="0"/>
                    </a:p>
                  </a:txBody>
                  <a:tcPr marL="99060" marR="99060" anchor="ctr">
                    <a:lnB w="19050" cap="flat" cmpd="sng" algn="ctr">
                      <a:solidFill>
                        <a:schemeClr val="tx1"/>
                      </a:solidFill>
                      <a:prstDash val="solid"/>
                      <a:round/>
                      <a:headEnd type="none" w="med" len="med"/>
                      <a:tailEnd type="none" w="med" len="med"/>
                    </a:lnB>
                    <a:solidFill>
                      <a:srgbClr val="CCECFF"/>
                    </a:solidFill>
                  </a:tcPr>
                </a:tc>
                <a:tc>
                  <a:txBody>
                    <a:bodyPr/>
                    <a:lstStyle/>
                    <a:p>
                      <a:pPr algn="ctr"/>
                      <a:r>
                        <a:rPr kumimoji="1" lang="ja-JP" altLang="en-US" sz="1200" dirty="0" smtClean="0"/>
                        <a:t>居住系サービス</a:t>
                      </a:r>
                      <a:endParaRPr kumimoji="1" lang="en-US" altLang="ja-JP" sz="1200" dirty="0" smtClean="0"/>
                    </a:p>
                    <a:p>
                      <a:pPr algn="ctr"/>
                      <a:r>
                        <a:rPr kumimoji="1" lang="ja-JP" altLang="en-US" sz="1200" dirty="0" smtClean="0"/>
                        <a:t>利用者数</a:t>
                      </a:r>
                      <a:endParaRPr kumimoji="1" lang="ja-JP" altLang="en-US" sz="1200" dirty="0"/>
                    </a:p>
                  </a:txBody>
                  <a:tcPr marL="99060" marR="99060" anchor="ctr">
                    <a:lnB w="19050" cap="flat" cmpd="sng" algn="ctr">
                      <a:solidFill>
                        <a:schemeClr val="tx1"/>
                      </a:solidFill>
                      <a:prstDash val="solid"/>
                      <a:round/>
                      <a:headEnd type="none" w="med" len="med"/>
                      <a:tailEnd type="none" w="med" len="med"/>
                    </a:lnB>
                    <a:solidFill>
                      <a:srgbClr val="CCECFF"/>
                    </a:solidFill>
                  </a:tcPr>
                </a:tc>
                <a:tc vMerge="1">
                  <a:txBody>
                    <a:bodyPr/>
                    <a:lstStyle/>
                    <a:p>
                      <a:endParaRPr kumimoji="1" lang="ja-JP" altLang="en-US" sz="1200" dirty="0"/>
                    </a:p>
                  </a:txBody>
                  <a:tcPr/>
                </a:tc>
              </a:tr>
              <a:tr h="1086332">
                <a:tc>
                  <a:txBody>
                    <a:bodyPr/>
                    <a:lstStyle/>
                    <a:p>
                      <a:pPr algn="l"/>
                      <a:r>
                        <a:rPr kumimoji="1" lang="ja-JP" altLang="en-US" sz="1200" dirty="0" smtClean="0"/>
                        <a:t>第</a:t>
                      </a:r>
                      <a:r>
                        <a:rPr kumimoji="1" lang="en-US" altLang="ja-JP" sz="1200" dirty="0" smtClean="0"/>
                        <a:t>6</a:t>
                      </a:r>
                      <a:r>
                        <a:rPr kumimoji="1" lang="ja-JP" altLang="en-US" sz="1200" dirty="0" smtClean="0"/>
                        <a:t>期</a:t>
                      </a:r>
                      <a:endParaRPr kumimoji="1" lang="ja-JP" altLang="en-US" sz="1200" dirty="0"/>
                    </a:p>
                  </a:txBody>
                  <a:tcPr marL="99060" marR="99060" anchor="ctr">
                    <a:lnT w="19050" cap="flat" cmpd="sng" algn="ctr">
                      <a:solidFill>
                        <a:schemeClr val="tx1"/>
                      </a:solidFill>
                      <a:prstDash val="solid"/>
                      <a:round/>
                      <a:headEnd type="none" w="med" len="med"/>
                      <a:tailEnd type="none" w="med" len="med"/>
                    </a:lnT>
                  </a:tcPr>
                </a:tc>
                <a:tc>
                  <a:txBody>
                    <a:bodyPr/>
                    <a:lstStyle/>
                    <a:p>
                      <a:pPr marL="171450" indent="-171450">
                        <a:buFont typeface="Arial" panose="020B0604020202020204" pitchFamily="34" charset="0"/>
                        <a:buChar char="•"/>
                      </a:pPr>
                      <a:r>
                        <a:rPr kumimoji="1" lang="ja-JP" altLang="en-US" sz="1200" dirty="0" smtClean="0"/>
                        <a:t>各年度の要介護認定者数、要介護認定率、又は期中の要介護認定率の伸びについて、各施策を反映した保険者として適当と考える</a:t>
                      </a:r>
                      <a:r>
                        <a:rPr kumimoji="1" lang="ja-JP" altLang="en-US" sz="1200" u="sng" dirty="0" smtClean="0"/>
                        <a:t>任意</a:t>
                      </a:r>
                      <a:r>
                        <a:rPr kumimoji="1" lang="ja-JP" altLang="en-US" sz="1200" dirty="0" smtClean="0"/>
                        <a:t>の数値を入力。</a:t>
                      </a:r>
                      <a:endParaRPr kumimoji="1" lang="en-US" altLang="ja-JP" sz="1200" dirty="0" smtClean="0"/>
                    </a:p>
                  </a:txBody>
                  <a:tcPr marL="99060" marR="99060" anchor="ctr">
                    <a:lnT w="19050" cap="flat" cmpd="sng" algn="ctr">
                      <a:solidFill>
                        <a:schemeClr val="tx1"/>
                      </a:solidFill>
                      <a:prstDash val="solid"/>
                      <a:round/>
                      <a:headEnd type="none" w="med" len="med"/>
                      <a:tailEnd type="none" w="med" len="med"/>
                    </a:lnT>
                    <a:solidFill>
                      <a:srgbClr val="FFFFCC"/>
                    </a:solidFill>
                  </a:tcPr>
                </a:tc>
                <a:tc rowSpan="2">
                  <a:txBody>
                    <a:bodyPr/>
                    <a:lstStyle/>
                    <a:p>
                      <a:pPr algn="l"/>
                      <a:r>
                        <a:rPr kumimoji="1" lang="ja-JP" altLang="en-US" sz="1200" dirty="0" smtClean="0"/>
                        <a:t>自然体推計値を参考に各施策を反映した保険者として適当と考える</a:t>
                      </a:r>
                      <a:r>
                        <a:rPr kumimoji="1" lang="ja-JP" altLang="en-US" sz="1200" u="sng" dirty="0" smtClean="0"/>
                        <a:t>任意</a:t>
                      </a:r>
                      <a:r>
                        <a:rPr kumimoji="1" lang="ja-JP" altLang="en-US" sz="1200" dirty="0" smtClean="0"/>
                        <a:t>の数値を入力。</a:t>
                      </a:r>
                      <a:endParaRPr kumimoji="1" lang="ja-JP" altLang="en-US" sz="1200" dirty="0"/>
                    </a:p>
                  </a:txBody>
                  <a:tcPr marL="99060" marR="99060" anchor="ctr">
                    <a:lnT w="19050" cap="flat" cmpd="sng" algn="ctr">
                      <a:solidFill>
                        <a:schemeClr val="tx1"/>
                      </a:solidFill>
                      <a:prstDash val="solid"/>
                      <a:round/>
                      <a:headEnd type="none" w="med" len="med"/>
                      <a:tailEnd type="none" w="med" len="med"/>
                    </a:lnT>
                    <a:solidFill>
                      <a:srgbClr val="FFFFCC"/>
                    </a:solid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自然体推計値を参考に各施策を反映した保険者として適当と考える</a:t>
                      </a:r>
                      <a:r>
                        <a:rPr kumimoji="1" lang="ja-JP" altLang="en-US" sz="1200" u="sng" dirty="0" smtClean="0"/>
                        <a:t>任意</a:t>
                      </a:r>
                      <a:r>
                        <a:rPr kumimoji="1" lang="ja-JP" altLang="en-US" sz="1200" dirty="0" smtClean="0"/>
                        <a:t>の数値を入力。</a:t>
                      </a:r>
                    </a:p>
                  </a:txBody>
                  <a:tcPr marL="99060" marR="99060" anchor="ctr">
                    <a:lnT w="19050" cap="flat" cmpd="sng" algn="ctr">
                      <a:solidFill>
                        <a:schemeClr val="tx1"/>
                      </a:solidFill>
                      <a:prstDash val="solid"/>
                      <a:round/>
                      <a:headEnd type="none" w="med" len="med"/>
                      <a:tailEnd type="none" w="med" len="med"/>
                    </a:lnT>
                    <a:solidFill>
                      <a:srgbClr val="FFFFCC"/>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各年度在宅サービス対象者数</a:t>
                      </a:r>
                      <a:r>
                        <a:rPr kumimoji="1" lang="en-US" altLang="ja-JP" sz="1200" baseline="30000" dirty="0" smtClean="0">
                          <a:solidFill>
                            <a:schemeClr val="tx1"/>
                          </a:solidFill>
                        </a:rPr>
                        <a:t>*2</a:t>
                      </a:r>
                      <a:endParaRPr kumimoji="1" lang="en-US" altLang="ja-JP" sz="1200" dirty="0" smtClean="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solidFill>
                            <a:schemeClr val="tx1"/>
                          </a:solidFill>
                        </a:rPr>
                        <a:t>×</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サービス利用率</a:t>
                      </a:r>
                      <a:r>
                        <a:rPr kumimoji="1" lang="en-US" altLang="ja-JP" sz="1200" baseline="30000" dirty="0" smtClean="0">
                          <a:solidFill>
                            <a:schemeClr val="tx1"/>
                          </a:solidFill>
                        </a:rPr>
                        <a:t>*3</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smtClean="0">
                          <a:solidFill>
                            <a:schemeClr val="tx1"/>
                          </a:solidFill>
                        </a:rPr>
                        <a:t>各年度のサービス利用者数、サービス利用率、又はサービス利用率の伸びについて、保険者として適当と考える</a:t>
                      </a:r>
                      <a:r>
                        <a:rPr kumimoji="1" lang="ja-JP" altLang="en-US" sz="1200" u="sng" dirty="0" smtClean="0">
                          <a:solidFill>
                            <a:schemeClr val="tx1"/>
                          </a:solidFill>
                        </a:rPr>
                        <a:t>任意</a:t>
                      </a:r>
                      <a:r>
                        <a:rPr kumimoji="1" lang="ja-JP" altLang="en-US" sz="1200" dirty="0" smtClean="0">
                          <a:solidFill>
                            <a:schemeClr val="tx1"/>
                          </a:solidFill>
                        </a:rPr>
                        <a:t>の数値を入力。</a:t>
                      </a: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txBody>
                  <a:tcPr marL="99060" marR="99060" anchor="ctr">
                    <a:lnT w="19050" cap="flat" cmpd="sng" algn="ctr">
                      <a:solidFill>
                        <a:schemeClr val="tx1"/>
                      </a:solidFill>
                      <a:prstDash val="solid"/>
                      <a:round/>
                      <a:headEnd type="none" w="med" len="med"/>
                      <a:tailEnd type="none" w="med" len="med"/>
                    </a:lnT>
                    <a:solidFill>
                      <a:srgbClr val="FFFFCC"/>
                    </a:solidFill>
                  </a:tcPr>
                </a:tc>
              </a:tr>
              <a:tr h="1974133">
                <a:tc>
                  <a:txBody>
                    <a:bodyPr/>
                    <a:lstStyle/>
                    <a:p>
                      <a:pPr algn="l"/>
                      <a:r>
                        <a:rPr kumimoji="1" lang="en-US" altLang="ja-JP" sz="1200" dirty="0" smtClean="0"/>
                        <a:t>H32, </a:t>
                      </a:r>
                    </a:p>
                    <a:p>
                      <a:pPr algn="l"/>
                      <a:r>
                        <a:rPr kumimoji="1" lang="en-US" altLang="ja-JP" sz="1200" dirty="0" smtClean="0"/>
                        <a:t>H37</a:t>
                      </a:r>
                      <a:endParaRPr kumimoji="1" lang="ja-JP" altLang="en-US" sz="1200" dirty="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各年度の推計被保険者数</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要介護認定率</a:t>
                      </a:r>
                      <a:r>
                        <a:rPr kumimoji="1" lang="en-US" altLang="ja-JP" sz="1200" baseline="30000" dirty="0" smtClean="0"/>
                        <a:t>*1</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p>
                    <a:p>
                      <a:pPr marL="273050" marR="0" indent="-27305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r>
                        <a:rPr kumimoji="1" lang="ja-JP" altLang="en-US" sz="1200" dirty="0" smtClean="0"/>
                        <a:t>　</a:t>
                      </a:r>
                      <a:r>
                        <a:rPr kumimoji="1" lang="en-US" altLang="ja-JP" sz="1200" dirty="0" smtClean="0"/>
                        <a:t>H32,37</a:t>
                      </a:r>
                      <a:r>
                        <a:rPr kumimoji="1" lang="ja-JP" altLang="en-US" sz="1200" dirty="0" smtClean="0"/>
                        <a:t>の要介護認定率は、</a:t>
                      </a:r>
                      <a:r>
                        <a:rPr kumimoji="1" lang="en-US" altLang="ja-JP" sz="1200" dirty="0" smtClean="0"/>
                        <a:t>H29</a:t>
                      </a:r>
                      <a:r>
                        <a:rPr kumimoji="1" lang="ja-JP" altLang="en-US" sz="1200" dirty="0" smtClean="0"/>
                        <a:t>を起点に</a:t>
                      </a:r>
                      <a:r>
                        <a:rPr kumimoji="1" lang="en-US" altLang="ja-JP" sz="1200" dirty="0" smtClean="0"/>
                        <a:t>H26</a:t>
                      </a:r>
                      <a:r>
                        <a:rPr kumimoji="1" lang="ja-JP" altLang="en-US" sz="1200" dirty="0" smtClean="0"/>
                        <a:t>～</a:t>
                      </a:r>
                      <a:r>
                        <a:rPr kumimoji="1" lang="en-US" altLang="ja-JP" sz="1200" dirty="0" smtClean="0"/>
                        <a:t>29</a:t>
                      </a:r>
                      <a:r>
                        <a:rPr kumimoji="1" lang="ja-JP" altLang="en-US" sz="1200" dirty="0" smtClean="0"/>
                        <a:t>の伸びにより自動的に算定。その際、非現実的な数値とならないよう上下限値（</a:t>
                      </a:r>
                      <a:r>
                        <a:rPr kumimoji="1" lang="en-US" altLang="ja-JP" sz="1200" dirty="0" smtClean="0"/>
                        <a:t>90</a:t>
                      </a:r>
                      <a:r>
                        <a:rPr kumimoji="1" lang="ja-JP" altLang="en-US" sz="1200" dirty="0" smtClean="0"/>
                        <a:t>～</a:t>
                      </a:r>
                      <a:r>
                        <a:rPr kumimoji="1" lang="en-US" altLang="ja-JP" sz="1200" dirty="0" smtClean="0"/>
                        <a:t>110</a:t>
                      </a:r>
                      <a:r>
                        <a:rPr kumimoji="1" lang="ja-JP" altLang="en-US" sz="1200" dirty="0" smtClean="0"/>
                        <a:t>％）を設定。</a:t>
                      </a:r>
                      <a:endParaRPr kumimoji="1" lang="ja-JP" altLang="en-US" sz="1200" dirty="0"/>
                    </a:p>
                  </a:txBody>
                  <a:tcPr marL="99060" marR="99060" anchor="ctr"/>
                </a:tc>
                <a:tc vMerge="1">
                  <a:txBody>
                    <a:bodyPr/>
                    <a:lstStyle/>
                    <a:p>
                      <a:endParaRPr kumimoji="1" lang="ja-JP" altLang="en-US" sz="1200" dirty="0"/>
                    </a:p>
                  </a:txBody>
                  <a:tcPr/>
                </a:tc>
                <a:tc vMerge="1">
                  <a:txBody>
                    <a:bodyPr/>
                    <a:lstStyle/>
                    <a:p>
                      <a:endParaRPr kumimoji="1" lang="ja-JP" altLang="en-US" sz="1200" dirty="0"/>
                    </a:p>
                  </a:txBody>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smtClean="0"/>
                    </a:p>
                  </a:txBody>
                  <a:tcPr anchor="ctr"/>
                </a:tc>
              </a:tr>
            </a:tbl>
          </a:graphicData>
        </a:graphic>
      </p:graphicFrame>
      <p:sp>
        <p:nvSpPr>
          <p:cNvPr id="15" name="テキスト ボックス 14"/>
          <p:cNvSpPr txBox="1"/>
          <p:nvPr/>
        </p:nvSpPr>
        <p:spPr>
          <a:xfrm>
            <a:off x="200472" y="692696"/>
            <a:ext cx="9589066" cy="615553"/>
          </a:xfrm>
          <a:prstGeom prst="rect">
            <a:avLst/>
          </a:prstGeom>
          <a:noFill/>
        </p:spPr>
        <p:txBody>
          <a:bodyPr wrap="square" rtlCol="0">
            <a:spAutoFit/>
          </a:bodyPr>
          <a:lstStyle/>
          <a:p>
            <a:r>
              <a:rPr lang="ja-JP" altLang="en-US" dirty="0" smtClean="0"/>
              <a:t>　</a:t>
            </a:r>
            <a:r>
              <a:rPr lang="ja-JP" altLang="en-US" sz="1600" dirty="0" smtClean="0"/>
              <a:t>自然体推計を見た上で、</a:t>
            </a:r>
            <a:r>
              <a:rPr lang="ja-JP" altLang="en-US" sz="1600" dirty="0"/>
              <a:t>制度改正への</a:t>
            </a:r>
            <a:r>
              <a:rPr lang="ja-JP" altLang="en-US" sz="1600" dirty="0" smtClean="0"/>
              <a:t>対応や</a:t>
            </a:r>
            <a:r>
              <a:rPr lang="ja-JP" altLang="en-US" sz="1600" dirty="0"/>
              <a:t>保険者における</a:t>
            </a:r>
            <a:r>
              <a:rPr lang="ja-JP" altLang="en-US" sz="1600" dirty="0" smtClean="0"/>
              <a:t>施策の結果などを認定率</a:t>
            </a:r>
            <a:r>
              <a:rPr lang="ja-JP" altLang="en-US" sz="1600" dirty="0"/>
              <a:t>や</a:t>
            </a:r>
            <a:r>
              <a:rPr lang="ja-JP" altLang="en-US" sz="1600" dirty="0" smtClean="0"/>
              <a:t>認定者数、利用率や利用者数の増減に反映して推計します。</a:t>
            </a:r>
            <a:endParaRPr kumimoji="1" lang="ja-JP" altLang="en-US" sz="1600" dirty="0"/>
          </a:p>
        </p:txBody>
      </p:sp>
      <p:sp>
        <p:nvSpPr>
          <p:cNvPr id="16" name="テキスト ボックス 15"/>
          <p:cNvSpPr txBox="1"/>
          <p:nvPr/>
        </p:nvSpPr>
        <p:spPr>
          <a:xfrm>
            <a:off x="66062" y="6278070"/>
            <a:ext cx="9723476" cy="553998"/>
          </a:xfrm>
          <a:prstGeom prst="rect">
            <a:avLst/>
          </a:prstGeom>
          <a:noFill/>
        </p:spPr>
        <p:txBody>
          <a:bodyPr wrap="square" rtlCol="0">
            <a:spAutoFit/>
          </a:bodyPr>
          <a:lstStyle/>
          <a:p>
            <a:r>
              <a:rPr kumimoji="1" lang="en-US" altLang="ja-JP" sz="1000" dirty="0" smtClean="0"/>
              <a:t>*1 </a:t>
            </a:r>
            <a:r>
              <a:rPr kumimoji="1" lang="ja-JP" altLang="en-US" sz="1000" dirty="0" smtClean="0"/>
              <a:t>要介護認定率：人口に対する要介護認定者数の割合</a:t>
            </a:r>
            <a:endParaRPr kumimoji="1" lang="en-US" altLang="ja-JP" sz="1000" dirty="0" smtClean="0"/>
          </a:p>
          <a:p>
            <a:r>
              <a:rPr lang="en-US" altLang="ja-JP" sz="1000" dirty="0" smtClean="0"/>
              <a:t>*2 </a:t>
            </a:r>
            <a:r>
              <a:rPr lang="ja-JP" altLang="en-US" sz="1000" dirty="0" smtClean="0"/>
              <a:t>在宅サービス対象者数：</a:t>
            </a:r>
            <a:r>
              <a:rPr lang="ja-JP" altLang="en-US" sz="1000" dirty="0"/>
              <a:t>要介護認定者数から施設・居住系サービス利用者数を</a:t>
            </a:r>
            <a:r>
              <a:rPr lang="ja-JP" altLang="en-US" sz="1000" dirty="0" smtClean="0"/>
              <a:t>除いた数</a:t>
            </a:r>
            <a:endParaRPr kumimoji="1" lang="en-US" altLang="ja-JP" sz="1000" dirty="0" smtClean="0"/>
          </a:p>
          <a:p>
            <a:r>
              <a:rPr lang="en-US" altLang="ja-JP" sz="1000" dirty="0" smtClean="0"/>
              <a:t>*3 </a:t>
            </a:r>
            <a:r>
              <a:rPr lang="ja-JP" altLang="en-US" sz="1000" dirty="0" smtClean="0"/>
              <a:t>在宅サービス利用率：在宅サービス対象者数に対する在宅サービス利用者数の割合</a:t>
            </a:r>
            <a:endParaRPr kumimoji="1" lang="en-US" altLang="ja-JP" sz="1000" dirty="0" smtClean="0"/>
          </a:p>
        </p:txBody>
      </p:sp>
      <p:sp>
        <p:nvSpPr>
          <p:cNvPr id="5" name="タイトル 1"/>
          <p:cNvSpPr txBox="1">
            <a:spLocks/>
          </p:cNvSpPr>
          <p:nvPr/>
        </p:nvSpPr>
        <p:spPr>
          <a:xfrm>
            <a:off x="304777" y="233913"/>
            <a:ext cx="2415973"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algn="ctr" fontAlgn="auto">
              <a:spcBef>
                <a:spcPts val="0"/>
              </a:spcBef>
              <a:spcAft>
                <a:spcPts val="0"/>
              </a:spcAft>
              <a:defRPr/>
            </a:pPr>
            <a:r>
              <a:rPr lang="ja-JP" altLang="en-US" sz="2000" dirty="0" smtClean="0">
                <a:ln>
                  <a:solidFill>
                    <a:prstClr val="black"/>
                  </a:solidFill>
                </a:ln>
                <a:solidFill>
                  <a:prstClr val="black"/>
                </a:solidFill>
              </a:rPr>
              <a:t>（４）②　施策反映</a:t>
            </a:r>
            <a:endParaRPr lang="en-US" altLang="ja-JP" sz="2000" dirty="0">
              <a:ln>
                <a:solidFill>
                  <a:prstClr val="black"/>
                </a:solidFill>
              </a:ln>
              <a:solidFill>
                <a:prstClr val="black"/>
              </a:solidFill>
            </a:endParaRPr>
          </a:p>
        </p:txBody>
      </p:sp>
      <p:sp>
        <p:nvSpPr>
          <p:cNvPr id="7" name="タイトル 1"/>
          <p:cNvSpPr txBox="1">
            <a:spLocks/>
          </p:cNvSpPr>
          <p:nvPr/>
        </p:nvSpPr>
        <p:spPr>
          <a:xfrm>
            <a:off x="319539" y="1308249"/>
            <a:ext cx="9049005" cy="703843"/>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smtClean="0"/>
              <a:t>※</a:t>
            </a:r>
            <a:r>
              <a:rPr lang="ja-JP" altLang="en-US" sz="1200" dirty="0" smtClean="0"/>
              <a:t>自然体推計は、数が少ない地域密着型サービスや、今後の単身・高齢者のみ世帯の増加、医療提供体制の見直し等による医療ニーズのある要介護者等の増加等の社会状況の変化による各サービス間の需要の変化（訪問系サービスのニーズ増加、レスパイト需要の変化等）を見込んでいるものではないため、各市町村でこういった観点を必ず勘案する必要があります。</a:t>
            </a:r>
            <a:endParaRPr lang="ja-JP" altLang="en-US" sz="1200" dirty="0"/>
          </a:p>
        </p:txBody>
      </p:sp>
      <p:sp>
        <p:nvSpPr>
          <p:cNvPr id="8" name="正方形/長方形 7"/>
          <p:cNvSpPr/>
          <p:nvPr/>
        </p:nvSpPr>
        <p:spPr>
          <a:xfrm rot="5400000">
            <a:off x="-51556" y="80628"/>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28</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8950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50418" y="626096"/>
            <a:ext cx="9289032" cy="6048672"/>
          </a:xfrm>
          <a:ln>
            <a:solidFill>
              <a:schemeClr val="tx1"/>
            </a:solidFill>
          </a:ln>
        </p:spPr>
        <p:txBody>
          <a:bodyPr>
            <a:noAutofit/>
          </a:bodyPr>
          <a:lstStyle/>
          <a:p>
            <a:pPr algn="l"/>
            <a:r>
              <a:rPr lang="en-US" altLang="ja-JP" sz="800" dirty="0" smtClean="0"/>
              <a:t/>
            </a:r>
            <a:br>
              <a:rPr lang="en-US" altLang="ja-JP" sz="800" dirty="0" smtClean="0"/>
            </a:br>
            <a:r>
              <a:rPr lang="ja-JP" altLang="en-US" sz="1400" dirty="0" smtClean="0"/>
              <a:t>　　　</a:t>
            </a:r>
            <a:r>
              <a:rPr lang="en-US" altLang="ja-JP" sz="1400" dirty="0" smtClean="0"/>
              <a:t/>
            </a:r>
            <a:br>
              <a:rPr lang="en-US" altLang="ja-JP" sz="1400" dirty="0" smtClean="0"/>
            </a:br>
            <a:r>
              <a:rPr lang="ja-JP" altLang="en-US" sz="1400" dirty="0"/>
              <a:t>　</a:t>
            </a:r>
            <a:r>
              <a:rPr lang="ja-JP" altLang="en-US" sz="1400" dirty="0" smtClean="0"/>
              <a:t>　　</a:t>
            </a:r>
            <a:r>
              <a:rPr lang="en-US" altLang="ja-JP" sz="1400" dirty="0" smtClean="0"/>
              <a:t/>
            </a:r>
            <a:br>
              <a:rPr lang="en-US" altLang="ja-JP" sz="1400" dirty="0" smtClean="0"/>
            </a:br>
            <a:r>
              <a:rPr lang="ja-JP" altLang="en-US" sz="1400" dirty="0"/>
              <a:t>　</a:t>
            </a:r>
            <a:r>
              <a:rPr lang="ja-JP" altLang="en-US" sz="1400" dirty="0" smtClean="0"/>
              <a:t>　　</a:t>
            </a:r>
            <a:r>
              <a:rPr lang="ja-JP" altLang="en-US" sz="1300" dirty="0" smtClean="0"/>
              <a:t>○　</a:t>
            </a:r>
            <a:r>
              <a:rPr lang="ja-JP" altLang="ja-JP" sz="1300" dirty="0" smtClean="0"/>
              <a:t>予備的な推計を行った保険者においては、地域密着型サービス及び居宅サービスの利用者数、利用回（日）数を</a:t>
            </a:r>
            <a:r>
              <a:rPr lang="ja-JP" altLang="en-US" sz="1300" dirty="0" smtClean="0"/>
              <a:t>介護保険</a:t>
            </a:r>
            <a:r>
              <a:rPr lang="en-US" altLang="ja-JP" sz="1300" dirty="0" smtClean="0"/>
              <a:t/>
            </a:r>
            <a:br>
              <a:rPr lang="en-US" altLang="ja-JP" sz="1300" dirty="0" smtClean="0"/>
            </a:br>
            <a:r>
              <a:rPr lang="ja-JP" altLang="en-US" sz="1300" dirty="0"/>
              <a:t>　</a:t>
            </a:r>
            <a:r>
              <a:rPr lang="ja-JP" altLang="en-US" sz="1300" dirty="0" smtClean="0"/>
              <a:t>　　　 事業状況報告システムの</a:t>
            </a:r>
            <a:r>
              <a:rPr lang="ja-JP" altLang="ja-JP" sz="1300" dirty="0" smtClean="0"/>
              <a:t>保守サイトに掲載</a:t>
            </a:r>
            <a:r>
              <a:rPr lang="ja-JP" altLang="en-US" sz="1300" dirty="0" smtClean="0"/>
              <a:t>された</a:t>
            </a:r>
            <a:r>
              <a:rPr lang="ja-JP" altLang="ja-JP" sz="1300" dirty="0" smtClean="0"/>
              <a:t>データと置き換える。</a:t>
            </a:r>
            <a:r>
              <a:rPr lang="ja-JP" altLang="ja-JP" sz="1400" dirty="0" smtClean="0"/>
              <a:t/>
            </a:r>
            <a:br>
              <a:rPr lang="ja-JP" altLang="ja-JP" sz="1400" dirty="0" smtClean="0"/>
            </a:br>
            <a:r>
              <a:rPr lang="ja-JP" altLang="ja-JP" sz="1400" dirty="0" smtClean="0"/>
              <a:t>　　</a:t>
            </a:r>
            <a:r>
              <a:rPr lang="ja-JP" altLang="en-US" sz="1400" dirty="0" smtClean="0"/>
              <a:t>　　　　</a:t>
            </a:r>
            <a:r>
              <a:rPr lang="ja-JP" altLang="ja-JP" sz="1300" dirty="0" smtClean="0"/>
              <a:t>（注）予備的推計の時に整理した平成</a:t>
            </a:r>
            <a:r>
              <a:rPr lang="en-US" altLang="ja-JP" sz="1300" dirty="0" smtClean="0"/>
              <a:t>24</a:t>
            </a:r>
            <a:r>
              <a:rPr lang="ja-JP" altLang="ja-JP" sz="1300" dirty="0" smtClean="0"/>
              <a:t>年度及び平成</a:t>
            </a:r>
            <a:r>
              <a:rPr lang="en-US" altLang="ja-JP" sz="1300" dirty="0" smtClean="0"/>
              <a:t>25</a:t>
            </a:r>
            <a:r>
              <a:rPr lang="ja-JP" altLang="ja-JP" sz="1300" dirty="0" smtClean="0"/>
              <a:t>年度の施設サービス利用者数とサービスの種類ごとの給付費は、</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smtClean="0"/>
              <a:t>そのまま利用</a:t>
            </a:r>
            <a:r>
              <a:rPr lang="ja-JP" altLang="en-US" sz="1300" dirty="0" smtClean="0"/>
              <a:t>可能</a:t>
            </a:r>
            <a:r>
              <a:rPr lang="ja-JP" altLang="ja-JP" sz="1300" dirty="0" smtClean="0"/>
              <a:t>。</a:t>
            </a:r>
            <a:r>
              <a:rPr lang="en-US" altLang="ja-JP" sz="1300" dirty="0" smtClean="0"/>
              <a:t/>
            </a:r>
            <a:br>
              <a:rPr lang="en-US" altLang="ja-JP" sz="1300" dirty="0" smtClean="0"/>
            </a:br>
            <a:r>
              <a:rPr lang="en-US" altLang="ja-JP" sz="1400" dirty="0" smtClean="0"/>
              <a:t/>
            </a:r>
            <a:br>
              <a:rPr lang="en-US" altLang="ja-JP" sz="1400" dirty="0" smtClean="0"/>
            </a:br>
            <a:r>
              <a:rPr lang="en-US" altLang="ja-JP" sz="800" dirty="0" smtClean="0"/>
              <a:t/>
            </a:r>
            <a:br>
              <a:rPr lang="en-US" altLang="ja-JP" sz="800" dirty="0" smtClean="0"/>
            </a:br>
            <a:r>
              <a:rPr lang="en-US" altLang="ja-JP" sz="800" dirty="0" smtClean="0"/>
              <a:t/>
            </a:r>
            <a:br>
              <a:rPr lang="en-US" altLang="ja-JP" sz="800" dirty="0" smtClean="0"/>
            </a:br>
            <a:r>
              <a:rPr lang="ja-JP" altLang="en-US" sz="1400" dirty="0" smtClean="0"/>
              <a:t>　　</a:t>
            </a:r>
            <a:r>
              <a:rPr lang="ja-JP" altLang="en-US" sz="1400" b="1" dirty="0" smtClean="0"/>
              <a:t>　</a:t>
            </a:r>
            <a:r>
              <a:rPr lang="ja-JP" altLang="en-US" sz="1300" dirty="0" smtClean="0"/>
              <a:t>○</a:t>
            </a:r>
            <a:r>
              <a:rPr lang="ja-JP" altLang="en-US" sz="1300" b="1" dirty="0" smtClean="0"/>
              <a:t>　</a:t>
            </a:r>
            <a:r>
              <a:rPr lang="ja-JP" altLang="ja-JP" sz="1300" b="1" dirty="0" smtClean="0"/>
              <a:t>保守</a:t>
            </a:r>
            <a:r>
              <a:rPr lang="ja-JP" altLang="ja-JP" sz="1300" b="1" dirty="0"/>
              <a:t>サイトに掲載される過去の認定者数（平成</a:t>
            </a:r>
            <a:r>
              <a:rPr lang="en-US" altLang="ja-JP" sz="1300" b="1" dirty="0"/>
              <a:t>24</a:t>
            </a:r>
            <a:r>
              <a:rPr lang="ja-JP" altLang="ja-JP" sz="1300" b="1" dirty="0"/>
              <a:t>年度と平成</a:t>
            </a:r>
            <a:r>
              <a:rPr lang="en-US" altLang="ja-JP" sz="1300" b="1" dirty="0"/>
              <a:t>25</a:t>
            </a:r>
            <a:r>
              <a:rPr lang="ja-JP" altLang="ja-JP" sz="1300" b="1" dirty="0"/>
              <a:t>年度の推計に活用する月末時点の認定者数</a:t>
            </a:r>
            <a:r>
              <a:rPr lang="ja-JP" altLang="ja-JP" sz="1300" b="1" dirty="0" smtClean="0"/>
              <a:t>）</a:t>
            </a:r>
            <a:r>
              <a:rPr lang="ja-JP" altLang="en-US" sz="1300" b="1" dirty="0" smtClean="0"/>
              <a:t>が</a:t>
            </a:r>
            <a:r>
              <a:rPr lang="ja-JP" altLang="ja-JP" sz="1300" b="1" dirty="0" smtClean="0"/>
              <a:t>、既に公表</a:t>
            </a:r>
            <a:r>
              <a:rPr lang="en-US" altLang="ja-JP" sz="1300" b="1" dirty="0" smtClean="0"/>
              <a:t/>
            </a:r>
            <a:br>
              <a:rPr lang="en-US" altLang="ja-JP" sz="1300" b="1" dirty="0" smtClean="0"/>
            </a:br>
            <a:r>
              <a:rPr lang="ja-JP" altLang="en-US" sz="1300" b="1" dirty="0"/>
              <a:t>　</a:t>
            </a:r>
            <a:r>
              <a:rPr lang="ja-JP" altLang="en-US" sz="1300" b="1" dirty="0" smtClean="0"/>
              <a:t>　　　 </a:t>
            </a:r>
            <a:r>
              <a:rPr lang="ja-JP" altLang="ja-JP" sz="1300" b="1" dirty="0" smtClean="0"/>
              <a:t>されて</a:t>
            </a:r>
            <a:r>
              <a:rPr lang="ja-JP" altLang="ja-JP" sz="1300" b="1" dirty="0"/>
              <a:t>いる</a:t>
            </a:r>
            <a:r>
              <a:rPr lang="ja-JP" altLang="ja-JP" sz="1300" b="1" dirty="0" smtClean="0"/>
              <a:t>月報値</a:t>
            </a:r>
            <a:r>
              <a:rPr lang="ja-JP" altLang="ja-JP" sz="1300" b="1" dirty="0"/>
              <a:t>よりも高めに出ている場合には、補正してから推計に</a:t>
            </a:r>
            <a:r>
              <a:rPr lang="ja-JP" altLang="ja-JP" sz="1300" b="1" dirty="0" smtClean="0"/>
              <a:t>活用。</a:t>
            </a:r>
            <a:r>
              <a:rPr lang="ja-JP" altLang="ja-JP" sz="1300" b="1" dirty="0"/>
              <a:t/>
            </a:r>
            <a:br>
              <a:rPr lang="ja-JP" altLang="ja-JP" sz="1300" b="1" dirty="0"/>
            </a:br>
            <a:r>
              <a:rPr lang="ja-JP" altLang="en-US" sz="1300" dirty="0" smtClean="0"/>
              <a:t>　　　○　</a:t>
            </a:r>
            <a:r>
              <a:rPr lang="ja-JP" altLang="ja-JP" sz="1300" dirty="0" smtClean="0"/>
              <a:t>平成</a:t>
            </a:r>
            <a:r>
              <a:rPr lang="en-US" altLang="ja-JP" sz="1300" dirty="0"/>
              <a:t>26</a:t>
            </a:r>
            <a:r>
              <a:rPr lang="ja-JP" altLang="ja-JP" sz="1300" dirty="0" smtClean="0"/>
              <a:t>年度の</a:t>
            </a:r>
            <a:r>
              <a:rPr lang="ja-JP" altLang="ja-JP" sz="1300" dirty="0"/>
              <a:t>認定者数は、保険者が推計に活用する月末時点の認定者数が出るまで、随時</a:t>
            </a:r>
            <a:r>
              <a:rPr lang="ja-JP" altLang="ja-JP" sz="1300" dirty="0" smtClean="0"/>
              <a:t>更新</a:t>
            </a:r>
            <a:r>
              <a:rPr lang="ja-JP" altLang="en-US" sz="1300" dirty="0" smtClean="0"/>
              <a:t>する。</a:t>
            </a:r>
            <a:r>
              <a:rPr lang="en-US" altLang="ja-JP" sz="1300" dirty="0" smtClean="0"/>
              <a:t/>
            </a:r>
            <a:br>
              <a:rPr lang="en-US" altLang="ja-JP" sz="1300" dirty="0" smtClean="0"/>
            </a:br>
            <a:r>
              <a:rPr lang="ja-JP" altLang="en-US" sz="1300" dirty="0" smtClean="0"/>
              <a:t>　　　○　介護予防訪問介護と介護予防通所介護の総合事業への</a:t>
            </a:r>
            <a:r>
              <a:rPr lang="ja-JP" altLang="ja-JP" sz="1300" dirty="0" smtClean="0"/>
              <a:t>移行</a:t>
            </a:r>
            <a:r>
              <a:rPr lang="ja-JP" altLang="en-US" sz="1300" dirty="0" smtClean="0"/>
              <a:t>については、認定者数を減らす調整ではなく、それぞれの　</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smtClean="0"/>
              <a:t>サービス</a:t>
            </a:r>
            <a:r>
              <a:rPr lang="ja-JP" altLang="ja-JP" sz="1300" dirty="0"/>
              <a:t>の利用者の推計の</a:t>
            </a:r>
            <a:r>
              <a:rPr lang="ja-JP" altLang="ja-JP" sz="1300" dirty="0" smtClean="0"/>
              <a:t>際</a:t>
            </a:r>
            <a:r>
              <a:rPr lang="ja-JP" altLang="en-US" sz="1300" dirty="0" smtClean="0"/>
              <a:t>に</a:t>
            </a:r>
            <a:r>
              <a:rPr lang="ja-JP" altLang="ja-JP" sz="1300" dirty="0" smtClean="0"/>
              <a:t>、</a:t>
            </a:r>
            <a:r>
              <a:rPr lang="ja-JP" altLang="ja-JP" sz="1300" dirty="0"/>
              <a:t>移行による給付対象者の減を</a:t>
            </a:r>
            <a:r>
              <a:rPr lang="ja-JP" altLang="ja-JP" sz="1300" dirty="0" smtClean="0"/>
              <a:t>見込む</a:t>
            </a:r>
            <a:r>
              <a:rPr lang="ja-JP" altLang="en-US" sz="1300" dirty="0" smtClean="0"/>
              <a:t>ことで対応する</a:t>
            </a:r>
            <a:r>
              <a:rPr lang="ja-JP" altLang="ja-JP" sz="1300" dirty="0" smtClean="0"/>
              <a:t>。</a:t>
            </a:r>
            <a:r>
              <a:rPr lang="en-US" altLang="ja-JP" sz="1300" dirty="0" smtClean="0"/>
              <a:t/>
            </a:r>
            <a:br>
              <a:rPr lang="en-US" altLang="ja-JP" sz="1300" dirty="0" smtClean="0"/>
            </a:br>
            <a:r>
              <a:rPr lang="en-US" altLang="ja-JP" sz="1300" dirty="0" smtClean="0"/>
              <a:t/>
            </a:r>
            <a:br>
              <a:rPr lang="en-US" altLang="ja-JP" sz="1300" dirty="0" smtClean="0"/>
            </a:br>
            <a:r>
              <a:rPr lang="en-US" altLang="ja-JP" sz="800" dirty="0" smtClean="0"/>
              <a:t/>
            </a:r>
            <a:br>
              <a:rPr lang="en-US" altLang="ja-JP" sz="800" dirty="0" smtClean="0"/>
            </a:br>
            <a:r>
              <a:rPr lang="en-US" altLang="ja-JP" sz="800" dirty="0" smtClean="0"/>
              <a:t/>
            </a:r>
            <a:br>
              <a:rPr lang="en-US" altLang="ja-JP" sz="800" dirty="0" smtClean="0"/>
            </a:br>
            <a:r>
              <a:rPr lang="ja-JP" altLang="en-US" sz="1400" dirty="0" smtClean="0"/>
              <a:t>　　　</a:t>
            </a:r>
            <a:r>
              <a:rPr lang="ja-JP" altLang="en-US" sz="1300" dirty="0" smtClean="0"/>
              <a:t>○</a:t>
            </a:r>
            <a:r>
              <a:rPr lang="ja-JP" altLang="en-US" sz="1300" b="1" dirty="0"/>
              <a:t>　</a:t>
            </a:r>
            <a:r>
              <a:rPr lang="ja-JP" altLang="ja-JP" sz="1300" b="1" dirty="0"/>
              <a:t>自然体推計をそのまま入力するのではなく、分析例も参考に各保険者の施設・在宅サービスの充実の方向性を</a:t>
            </a:r>
            <a:r>
              <a:rPr lang="ja-JP" altLang="ja-JP" sz="1300" b="1" dirty="0" smtClean="0"/>
              <a:t>検討</a:t>
            </a:r>
            <a:r>
              <a:rPr lang="ja-JP" altLang="en-US" sz="1300" b="1" dirty="0" smtClean="0"/>
              <a:t> </a:t>
            </a:r>
            <a:r>
              <a:rPr lang="ja-JP" altLang="ja-JP" sz="1300" b="1" dirty="0" smtClean="0"/>
              <a:t>した上</a:t>
            </a:r>
            <a:r>
              <a:rPr lang="en-US" altLang="ja-JP" sz="1300" b="1" dirty="0" smtClean="0"/>
              <a:t/>
            </a:r>
            <a:br>
              <a:rPr lang="en-US" altLang="ja-JP" sz="1300" b="1" dirty="0" smtClean="0"/>
            </a:br>
            <a:r>
              <a:rPr lang="ja-JP" altLang="en-US" sz="1300" b="1" dirty="0"/>
              <a:t>　</a:t>
            </a:r>
            <a:r>
              <a:rPr lang="ja-JP" altLang="en-US" sz="1300" b="1" dirty="0" smtClean="0"/>
              <a:t>　　　</a:t>
            </a:r>
            <a:r>
              <a:rPr lang="ja-JP" altLang="ja-JP" sz="1300" b="1" dirty="0" smtClean="0"/>
              <a:t>で</a:t>
            </a:r>
            <a:r>
              <a:rPr lang="ja-JP" altLang="ja-JP" sz="1300" b="1" dirty="0"/>
              <a:t>、第６期期間中及び平成３２年度、平成３７年度の利用者数を入力</a:t>
            </a:r>
            <a:r>
              <a:rPr lang="ja-JP" altLang="ja-JP" sz="1300" b="1" dirty="0" smtClean="0"/>
              <a:t>する。</a:t>
            </a:r>
            <a:r>
              <a:rPr lang="ja-JP" altLang="ja-JP" sz="1300" b="1" dirty="0"/>
              <a:t/>
            </a:r>
            <a:br>
              <a:rPr lang="ja-JP" altLang="ja-JP" sz="1300" b="1" dirty="0"/>
            </a:br>
            <a:r>
              <a:rPr lang="ja-JP" altLang="en-US" sz="1300" dirty="0" smtClean="0"/>
              <a:t>　　　○</a:t>
            </a:r>
            <a:r>
              <a:rPr lang="ja-JP" altLang="en-US" sz="1300" dirty="0"/>
              <a:t>　</a:t>
            </a:r>
            <a:r>
              <a:rPr lang="ja-JP" altLang="en-US" sz="1300" dirty="0" smtClean="0"/>
              <a:t>参考値で出している</a:t>
            </a:r>
            <a:r>
              <a:rPr lang="ja-JP" altLang="ja-JP" sz="1300" dirty="0" smtClean="0"/>
              <a:t>長期</a:t>
            </a:r>
            <a:r>
              <a:rPr lang="ja-JP" altLang="ja-JP" sz="1300" dirty="0"/>
              <a:t>推計の自然体推計（特養・老健）について、平成</a:t>
            </a:r>
            <a:r>
              <a:rPr lang="en-US" altLang="ja-JP" sz="1300" dirty="0"/>
              <a:t>32</a:t>
            </a:r>
            <a:r>
              <a:rPr lang="ja-JP" altLang="ja-JP" sz="1300" dirty="0"/>
              <a:t>年度及び平成</a:t>
            </a:r>
            <a:r>
              <a:rPr lang="en-US" altLang="ja-JP" sz="1300" dirty="0"/>
              <a:t>37</a:t>
            </a:r>
            <a:r>
              <a:rPr lang="ja-JP" altLang="ja-JP" sz="1300" dirty="0"/>
              <a:t>年度は、平成</a:t>
            </a:r>
            <a:r>
              <a:rPr lang="en-US" altLang="ja-JP" sz="1300" dirty="0"/>
              <a:t>29</a:t>
            </a:r>
            <a:r>
              <a:rPr lang="ja-JP" altLang="ja-JP" sz="1300" dirty="0" smtClean="0"/>
              <a:t>年度の利用率</a:t>
            </a:r>
            <a:r>
              <a:rPr lang="ja-JP" altLang="en-US" sz="1300" dirty="0" smtClean="0"/>
              <a:t>　</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smtClean="0"/>
              <a:t>で</a:t>
            </a:r>
            <a:r>
              <a:rPr lang="ja-JP" altLang="en-US" sz="1300" dirty="0" smtClean="0"/>
              <a:t>伸ばしていることから</a:t>
            </a:r>
            <a:r>
              <a:rPr lang="ja-JP" altLang="ja-JP" sz="1300" dirty="0" smtClean="0"/>
              <a:t>、</a:t>
            </a:r>
            <a:r>
              <a:rPr lang="ja-JP" altLang="ja-JP" sz="1300" dirty="0"/>
              <a:t>特に都市部で</a:t>
            </a:r>
            <a:r>
              <a:rPr lang="ja-JP" altLang="ja-JP" sz="1300" dirty="0" smtClean="0"/>
              <a:t>は高め</a:t>
            </a:r>
            <a:r>
              <a:rPr lang="ja-JP" altLang="ja-JP" sz="1300" dirty="0"/>
              <a:t>と思われるため</a:t>
            </a:r>
            <a:r>
              <a:rPr lang="ja-JP" altLang="ja-JP" sz="1300" dirty="0" smtClean="0"/>
              <a:t>、</a:t>
            </a:r>
            <a:r>
              <a:rPr lang="ja-JP" altLang="en-US" sz="1300" dirty="0" smtClean="0"/>
              <a:t>施策反映の検討に当たっては</a:t>
            </a:r>
            <a:r>
              <a:rPr lang="ja-JP" altLang="ja-JP" sz="1300" dirty="0" smtClean="0"/>
              <a:t>注意</a:t>
            </a:r>
            <a:r>
              <a:rPr lang="ja-JP" altLang="en-US" sz="1300" dirty="0" smtClean="0"/>
              <a:t>する</a:t>
            </a:r>
            <a:r>
              <a:rPr lang="ja-JP" altLang="ja-JP" sz="1300" dirty="0" smtClean="0"/>
              <a:t>。</a:t>
            </a:r>
            <a:r>
              <a:rPr lang="en-US" altLang="ja-JP" sz="1300" dirty="0" smtClean="0"/>
              <a:t/>
            </a:r>
            <a:br>
              <a:rPr lang="en-US" altLang="ja-JP" sz="1300" dirty="0" smtClean="0"/>
            </a:br>
            <a:r>
              <a:rPr lang="ja-JP" altLang="en-US" sz="1300" dirty="0" smtClean="0"/>
              <a:t>　　　○　</a:t>
            </a:r>
            <a:r>
              <a:rPr lang="ja-JP" altLang="ja-JP" sz="1300" dirty="0" smtClean="0"/>
              <a:t>平成</a:t>
            </a:r>
            <a:r>
              <a:rPr lang="ja-JP" altLang="ja-JP" sz="1300" dirty="0"/>
              <a:t>３７年度の推計結果を見て、利用者数の伸びの妥当性等を検証し、代替する他のサービスの必要性・確保</a:t>
            </a:r>
            <a:r>
              <a:rPr lang="ja-JP" altLang="ja-JP" sz="1300" dirty="0" smtClean="0"/>
              <a:t>・普及方策</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smtClean="0"/>
              <a:t>等</a:t>
            </a:r>
            <a:r>
              <a:rPr lang="ja-JP" altLang="ja-JP" sz="1300" dirty="0"/>
              <a:t>を検討</a:t>
            </a:r>
            <a:r>
              <a:rPr lang="ja-JP" altLang="ja-JP" sz="1300" dirty="0" smtClean="0"/>
              <a:t>する。</a:t>
            </a:r>
            <a:r>
              <a:rPr lang="en-US" altLang="ja-JP" sz="1400" dirty="0" smtClean="0"/>
              <a:t/>
            </a:r>
            <a:br>
              <a:rPr lang="en-US" altLang="ja-JP" sz="1400" dirty="0" smtClean="0"/>
            </a:br>
            <a:r>
              <a:rPr lang="en-US" altLang="ja-JP" sz="800" dirty="0" smtClean="0"/>
              <a:t/>
            </a:r>
            <a:br>
              <a:rPr lang="en-US" altLang="ja-JP" sz="800" dirty="0" smtClean="0"/>
            </a:br>
            <a:r>
              <a:rPr lang="en-US" altLang="ja-JP" sz="800" dirty="0"/>
              <a:t/>
            </a:r>
            <a:br>
              <a:rPr lang="en-US" altLang="ja-JP" sz="800" dirty="0"/>
            </a:br>
            <a:r>
              <a:rPr lang="en-US" altLang="ja-JP" sz="800" dirty="0" smtClean="0"/>
              <a:t/>
            </a:r>
            <a:br>
              <a:rPr lang="en-US" altLang="ja-JP" sz="800" dirty="0" smtClean="0"/>
            </a:br>
            <a:r>
              <a:rPr lang="ja-JP" altLang="en-US" sz="800" dirty="0" smtClean="0"/>
              <a:t>　　　　　</a:t>
            </a:r>
            <a:r>
              <a:rPr lang="ja-JP" altLang="en-US" sz="1300" dirty="0" smtClean="0"/>
              <a:t>○</a:t>
            </a:r>
            <a:r>
              <a:rPr lang="ja-JP" altLang="en-US" sz="1300" dirty="0"/>
              <a:t>　</a:t>
            </a:r>
            <a:r>
              <a:rPr lang="ja-JP" altLang="ja-JP" sz="1300" dirty="0"/>
              <a:t>自然体推計をそのまま入力するのではなく、分析例も参考に各保険者の施設・在宅サービスの充実の方向性を</a:t>
            </a:r>
            <a:r>
              <a:rPr lang="ja-JP" altLang="ja-JP" sz="1300" dirty="0" smtClean="0"/>
              <a:t>検討した上</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smtClean="0"/>
              <a:t>で</a:t>
            </a:r>
            <a:r>
              <a:rPr lang="ja-JP" altLang="ja-JP" sz="1300" dirty="0"/>
              <a:t>、第６期期間中及び平成３２年度、平成３７年度の利用者数を調整する。</a:t>
            </a:r>
            <a:br>
              <a:rPr lang="ja-JP" altLang="ja-JP" sz="1300" dirty="0"/>
            </a:br>
            <a:r>
              <a:rPr lang="ja-JP" altLang="ja-JP" sz="1300" dirty="0"/>
              <a:t>　　</a:t>
            </a:r>
            <a:r>
              <a:rPr lang="ja-JP" altLang="en-US" sz="1300" dirty="0" smtClean="0"/>
              <a:t>　○　</a:t>
            </a:r>
            <a:r>
              <a:rPr lang="en-US" altLang="ja-JP" sz="1300" dirty="0" smtClean="0"/>
              <a:t> </a:t>
            </a:r>
            <a:r>
              <a:rPr lang="ja-JP" altLang="ja-JP" sz="1300" dirty="0"/>
              <a:t>この際</a:t>
            </a:r>
            <a:r>
              <a:rPr lang="ja-JP" altLang="ja-JP" sz="1300" b="1" dirty="0"/>
              <a:t>、重度の方や認知症の方などの増加を踏まえ、定期巡回・随時対応型訪問介護看護や複合型サービス</a:t>
            </a:r>
            <a:r>
              <a:rPr lang="ja-JP" altLang="ja-JP" sz="1300" b="1" dirty="0" smtClean="0"/>
              <a:t>、小規模多</a:t>
            </a:r>
            <a:r>
              <a:rPr lang="en-US" altLang="ja-JP" sz="1300" b="1" dirty="0" smtClean="0"/>
              <a:t/>
            </a:r>
            <a:br>
              <a:rPr lang="en-US" altLang="ja-JP" sz="1300" b="1" dirty="0" smtClean="0"/>
            </a:br>
            <a:r>
              <a:rPr lang="ja-JP" altLang="en-US" sz="1300" b="1" dirty="0"/>
              <a:t>　</a:t>
            </a:r>
            <a:r>
              <a:rPr lang="ja-JP" altLang="en-US" sz="1300" b="1" dirty="0" smtClean="0"/>
              <a:t>　　　 </a:t>
            </a:r>
            <a:r>
              <a:rPr lang="ja-JP" altLang="ja-JP" sz="1300" b="1" dirty="0" smtClean="0"/>
              <a:t>機能型</a:t>
            </a:r>
            <a:r>
              <a:rPr lang="ja-JP" altLang="ja-JP" sz="1300" b="1" dirty="0"/>
              <a:t>居宅介護などの整備</a:t>
            </a:r>
            <a:r>
              <a:rPr lang="ja-JP" altLang="ja-JP" sz="1300" dirty="0"/>
              <a:t>を進めるため市町村で公募指定を行う</a:t>
            </a:r>
            <a:r>
              <a:rPr lang="ja-JP" altLang="en-US" sz="1300" dirty="0"/>
              <a:t>等</a:t>
            </a:r>
            <a:r>
              <a:rPr lang="ja-JP" altLang="ja-JP" sz="1300" dirty="0"/>
              <a:t>事業者への働きかけも</a:t>
            </a:r>
            <a:r>
              <a:rPr lang="ja-JP" altLang="ja-JP" sz="1300" dirty="0" smtClean="0"/>
              <a:t>含め</a:t>
            </a:r>
            <a:r>
              <a:rPr lang="ja-JP" altLang="en-US" sz="1300" dirty="0" smtClean="0"/>
              <a:t>て</a:t>
            </a:r>
            <a:r>
              <a:rPr lang="ja-JP" altLang="ja-JP" sz="1300" dirty="0" smtClean="0"/>
              <a:t>検討</a:t>
            </a:r>
            <a:r>
              <a:rPr lang="ja-JP" altLang="en-US" sz="1300" dirty="0" smtClean="0"/>
              <a:t>する。</a:t>
            </a:r>
            <a:r>
              <a:rPr lang="en-US" altLang="ja-JP" sz="1300" dirty="0" smtClean="0"/>
              <a:t/>
            </a:r>
            <a:br>
              <a:rPr lang="en-US" altLang="ja-JP" sz="1300" dirty="0" smtClean="0"/>
            </a:br>
            <a:r>
              <a:rPr lang="ja-JP" altLang="en-US" sz="1300" dirty="0"/>
              <a:t>　</a:t>
            </a:r>
            <a:r>
              <a:rPr lang="ja-JP" altLang="en-US" sz="1300" dirty="0" smtClean="0"/>
              <a:t>　　</a:t>
            </a:r>
            <a:r>
              <a:rPr lang="ja-JP" altLang="en-US" sz="1400" dirty="0" smtClean="0"/>
              <a:t> </a:t>
            </a:r>
            <a:r>
              <a:rPr lang="ja-JP" altLang="en-US" sz="1300" dirty="0"/>
              <a:t>○　</a:t>
            </a:r>
            <a:r>
              <a:rPr lang="ja-JP" altLang="ja-JP" sz="1300" dirty="0"/>
              <a:t>自然体推計は、数が少ないサービスや、社会状況の変化による各サービス間の需要の変化（</a:t>
            </a:r>
            <a:r>
              <a:rPr lang="ja-JP" altLang="en-US" sz="1300" dirty="0"/>
              <a:t>単身・高齢者のみ</a:t>
            </a:r>
            <a:r>
              <a:rPr lang="ja-JP" altLang="en-US" sz="1300" dirty="0" smtClean="0"/>
              <a:t>世帯の増</a:t>
            </a:r>
            <a:r>
              <a:rPr lang="en-US" altLang="ja-JP" sz="1300" dirty="0" smtClean="0"/>
              <a:t/>
            </a:r>
            <a:br>
              <a:rPr lang="en-US" altLang="ja-JP" sz="1300" dirty="0" smtClean="0"/>
            </a:br>
            <a:r>
              <a:rPr lang="ja-JP" altLang="en-US" sz="1300" dirty="0"/>
              <a:t>　</a:t>
            </a:r>
            <a:r>
              <a:rPr lang="ja-JP" altLang="en-US" sz="1300" dirty="0" smtClean="0"/>
              <a:t>　　　加</a:t>
            </a:r>
            <a:r>
              <a:rPr lang="ja-JP" altLang="en-US" sz="1300" dirty="0"/>
              <a:t>に 伴う</a:t>
            </a:r>
            <a:r>
              <a:rPr lang="ja-JP" altLang="ja-JP" sz="1300" dirty="0"/>
              <a:t>訪問系サービスのニーズ</a:t>
            </a:r>
            <a:r>
              <a:rPr lang="ja-JP" altLang="en-US" sz="1300" dirty="0"/>
              <a:t>の</a:t>
            </a:r>
            <a:r>
              <a:rPr lang="ja-JP" altLang="ja-JP" sz="1300" dirty="0"/>
              <a:t>増加、レスパイト需要の変化等）が見込めないため、各市町村でこういった</a:t>
            </a:r>
            <a:r>
              <a:rPr lang="ja-JP" altLang="ja-JP" sz="1300" dirty="0" smtClean="0"/>
              <a:t>観点</a:t>
            </a:r>
            <a:r>
              <a:rPr lang="ja-JP" altLang="ja-JP" sz="1300" dirty="0"/>
              <a:t>を必ず</a:t>
            </a:r>
            <a:r>
              <a:rPr lang="ja-JP" altLang="ja-JP" sz="1300" dirty="0" smtClean="0"/>
              <a:t>勘</a:t>
            </a:r>
            <a:r>
              <a:rPr lang="en-US" altLang="ja-JP" sz="1300" dirty="0" smtClean="0"/>
              <a:t/>
            </a:r>
            <a:br>
              <a:rPr lang="en-US" altLang="ja-JP" sz="1300" dirty="0" smtClean="0"/>
            </a:br>
            <a:r>
              <a:rPr lang="ja-JP" altLang="en-US" sz="1300" dirty="0"/>
              <a:t>　</a:t>
            </a:r>
            <a:r>
              <a:rPr lang="ja-JP" altLang="en-US" sz="1300" dirty="0" smtClean="0"/>
              <a:t>　　　</a:t>
            </a:r>
            <a:r>
              <a:rPr lang="ja-JP" altLang="ja-JP" sz="1300" dirty="0" err="1" smtClean="0"/>
              <a:t>案</a:t>
            </a:r>
            <a:r>
              <a:rPr lang="ja-JP" altLang="ja-JP" sz="1300" dirty="0" err="1"/>
              <a:t>する</a:t>
            </a:r>
            <a:r>
              <a:rPr lang="ja-JP" altLang="ja-JP" sz="1300" dirty="0" smtClean="0"/>
              <a:t>。</a:t>
            </a:r>
            <a:r>
              <a:rPr lang="ja-JP" altLang="en-US" sz="1300" dirty="0" smtClean="0"/>
              <a:t>　　</a:t>
            </a:r>
            <a:r>
              <a:rPr lang="ja-JP" altLang="ja-JP" sz="1300" dirty="0"/>
              <a:t/>
            </a:r>
            <a:br>
              <a:rPr lang="ja-JP" altLang="ja-JP" sz="1300" dirty="0"/>
            </a:br>
            <a:endParaRPr lang="ja-JP" altLang="ja-JP" sz="1300" dirty="0"/>
          </a:p>
        </p:txBody>
      </p:sp>
      <p:sp>
        <p:nvSpPr>
          <p:cNvPr id="6" name="タイトル 1"/>
          <p:cNvSpPr txBox="1">
            <a:spLocks/>
          </p:cNvSpPr>
          <p:nvPr/>
        </p:nvSpPr>
        <p:spPr>
          <a:xfrm>
            <a:off x="200472" y="188640"/>
            <a:ext cx="8119138"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fontAlgn="auto">
              <a:spcBef>
                <a:spcPts val="0"/>
              </a:spcBef>
              <a:spcAft>
                <a:spcPts val="0"/>
              </a:spcAft>
              <a:defRPr/>
            </a:pPr>
            <a:r>
              <a:rPr lang="ja-JP" altLang="en-US" sz="2000" dirty="0" smtClean="0">
                <a:ln>
                  <a:solidFill>
                    <a:prstClr val="black"/>
                  </a:solidFill>
                </a:ln>
                <a:solidFill>
                  <a:prstClr val="black"/>
                </a:solidFill>
              </a:rPr>
              <a:t>（５）推計に当たっての留意点</a:t>
            </a:r>
            <a:endParaRPr lang="en-US" altLang="ja-JP" sz="2000" dirty="0">
              <a:ln>
                <a:solidFill>
                  <a:prstClr val="black"/>
                </a:solidFill>
              </a:ln>
              <a:solidFill>
                <a:prstClr val="black"/>
              </a:solidFill>
            </a:endParaRPr>
          </a:p>
        </p:txBody>
      </p:sp>
      <p:sp>
        <p:nvSpPr>
          <p:cNvPr id="5" name="タイトル 7"/>
          <p:cNvSpPr txBox="1">
            <a:spLocks/>
          </p:cNvSpPr>
          <p:nvPr/>
        </p:nvSpPr>
        <p:spPr>
          <a:xfrm>
            <a:off x="419461" y="692696"/>
            <a:ext cx="2010257" cy="288032"/>
          </a:xfrm>
          <a:prstGeom prst="rect">
            <a:avLst/>
          </a:prstGeom>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smtClean="0"/>
              <a:t>１　実績値の</a:t>
            </a:r>
            <a:r>
              <a:rPr lang="ja-JP" altLang="en-US" sz="1500" b="1" dirty="0" smtClean="0"/>
              <a:t>整理</a:t>
            </a:r>
            <a:endParaRPr lang="ja-JP" altLang="en-US" sz="1500" b="1" dirty="0"/>
          </a:p>
        </p:txBody>
      </p:sp>
      <p:sp>
        <p:nvSpPr>
          <p:cNvPr id="7" name="タイトル 8"/>
          <p:cNvSpPr txBox="1">
            <a:spLocks/>
          </p:cNvSpPr>
          <p:nvPr/>
        </p:nvSpPr>
        <p:spPr>
          <a:xfrm>
            <a:off x="412506" y="1988841"/>
            <a:ext cx="2553866" cy="288031"/>
          </a:xfrm>
          <a:prstGeom prst="rect">
            <a:avLst/>
          </a:prstGeom>
          <a:ln>
            <a:solidFill>
              <a:schemeClr val="tx1"/>
            </a:solidFill>
          </a:ln>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smtClean="0"/>
              <a:t>２　要介護認定者数の推計</a:t>
            </a:r>
            <a:endParaRPr lang="ja-JP" altLang="en-US" sz="1600" b="1" dirty="0"/>
          </a:p>
        </p:txBody>
      </p:sp>
      <p:sp>
        <p:nvSpPr>
          <p:cNvPr id="8" name="タイトル 9"/>
          <p:cNvSpPr txBox="1">
            <a:spLocks/>
          </p:cNvSpPr>
          <p:nvPr/>
        </p:nvSpPr>
        <p:spPr>
          <a:xfrm>
            <a:off x="412506" y="3429000"/>
            <a:ext cx="3129930" cy="288033"/>
          </a:xfrm>
          <a:prstGeom prst="rect">
            <a:avLst/>
          </a:prstGeom>
          <a:ln>
            <a:solidFill>
              <a:schemeClr val="tx1"/>
            </a:solidFill>
          </a:ln>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smtClean="0"/>
              <a:t>３　施設・居住系サービスの推計</a:t>
            </a:r>
            <a:endParaRPr lang="ja-JP" altLang="en-US" sz="1600" b="1" dirty="0"/>
          </a:p>
        </p:txBody>
      </p:sp>
      <p:sp>
        <p:nvSpPr>
          <p:cNvPr id="9" name="タイトル 10"/>
          <p:cNvSpPr txBox="1">
            <a:spLocks/>
          </p:cNvSpPr>
          <p:nvPr/>
        </p:nvSpPr>
        <p:spPr>
          <a:xfrm>
            <a:off x="412506" y="4941167"/>
            <a:ext cx="2253569" cy="288033"/>
          </a:xfrm>
          <a:prstGeom prst="rect">
            <a:avLst/>
          </a:prstGeom>
          <a:ln>
            <a:solidFill>
              <a:schemeClr val="tx1"/>
            </a:solidFill>
          </a:ln>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600" b="1" dirty="0" smtClean="0"/>
              <a:t>４　在宅サービスの推計</a:t>
            </a:r>
            <a:endParaRPr lang="ja-JP" altLang="en-US" sz="1600" b="1" dirty="0"/>
          </a:p>
        </p:txBody>
      </p:sp>
      <p:sp>
        <p:nvSpPr>
          <p:cNvPr id="10" name="正方形/長方形 9"/>
          <p:cNvSpPr/>
          <p:nvPr/>
        </p:nvSpPr>
        <p:spPr>
          <a:xfrm rot="5400000">
            <a:off x="-51556" y="641733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29</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98713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0472" y="116632"/>
            <a:ext cx="9433048" cy="6480720"/>
          </a:xfrm>
          <a:ln>
            <a:solidFill>
              <a:schemeClr val="tx1"/>
            </a:solidFill>
          </a:ln>
        </p:spPr>
        <p:txBody>
          <a:bodyPr>
            <a:normAutofit fontScale="90000"/>
          </a:bodyPr>
          <a:lstStyle/>
          <a:p>
            <a:pPr algn="l"/>
            <a:r>
              <a:rPr lang="en-US" altLang="ja-JP" sz="1400" dirty="0" smtClean="0"/>
              <a:t/>
            </a:r>
            <a:br>
              <a:rPr lang="en-US" altLang="ja-JP" sz="1400" dirty="0" smtClean="0"/>
            </a:br>
            <a:r>
              <a:rPr lang="ja-JP" altLang="en-US" sz="1600" dirty="0" smtClean="0"/>
              <a:t>　　　</a:t>
            </a:r>
            <a:r>
              <a:rPr lang="ja-JP" altLang="en-US" sz="1400" dirty="0" smtClean="0"/>
              <a:t>○</a:t>
            </a:r>
            <a:r>
              <a:rPr lang="ja-JP" altLang="en-US" sz="1400" dirty="0" smtClean="0">
                <a:solidFill>
                  <a:srgbClr val="FF0000"/>
                </a:solidFill>
              </a:rPr>
              <a:t>　</a:t>
            </a:r>
            <a:r>
              <a:rPr lang="ja-JP" altLang="ja-JP" sz="1400" b="1" dirty="0" smtClean="0"/>
              <a:t>平成</a:t>
            </a:r>
            <a:r>
              <a:rPr lang="ja-JP" altLang="ja-JP" sz="1400" b="1" dirty="0"/>
              <a:t>３７年度の推計結果を見て、</a:t>
            </a:r>
            <a:r>
              <a:rPr lang="ja-JP" altLang="ja-JP" sz="1400" b="1" dirty="0" smtClean="0"/>
              <a:t>利用者数</a:t>
            </a:r>
            <a:r>
              <a:rPr lang="ja-JP" altLang="en-US" sz="1400" b="1" dirty="0" smtClean="0"/>
              <a:t>等</a:t>
            </a:r>
            <a:r>
              <a:rPr lang="ja-JP" altLang="ja-JP" sz="1400" b="1" dirty="0" smtClean="0"/>
              <a:t>の</a:t>
            </a:r>
            <a:r>
              <a:rPr lang="ja-JP" altLang="ja-JP" sz="1400" b="1" dirty="0"/>
              <a:t>伸びの</a:t>
            </a:r>
            <a:r>
              <a:rPr lang="ja-JP" altLang="ja-JP" sz="1400" b="1" dirty="0" smtClean="0"/>
              <a:t>妥当性を</a:t>
            </a:r>
            <a:r>
              <a:rPr lang="ja-JP" altLang="ja-JP" sz="1400" b="1" dirty="0"/>
              <a:t>検証し、代替する他のサービスの必要性・確保・</a:t>
            </a:r>
            <a:r>
              <a:rPr lang="ja-JP" altLang="ja-JP" sz="1400" b="1" dirty="0" smtClean="0"/>
              <a:t>普及方策等</a:t>
            </a:r>
            <a:r>
              <a:rPr lang="en-US" altLang="ja-JP" sz="1400" b="1" dirty="0" smtClean="0"/>
              <a:t/>
            </a:r>
            <a:br>
              <a:rPr lang="en-US" altLang="ja-JP" sz="1400" b="1" dirty="0" smtClean="0"/>
            </a:br>
            <a:r>
              <a:rPr lang="ja-JP" altLang="en-US" sz="1400" b="1" dirty="0"/>
              <a:t>　</a:t>
            </a:r>
            <a:r>
              <a:rPr lang="ja-JP" altLang="en-US" sz="1400" b="1" dirty="0" smtClean="0"/>
              <a:t>　　　　</a:t>
            </a:r>
            <a:r>
              <a:rPr lang="ja-JP" altLang="ja-JP" sz="1400" b="1" dirty="0" smtClean="0"/>
              <a:t>を</a:t>
            </a:r>
            <a:r>
              <a:rPr lang="ja-JP" altLang="ja-JP" sz="1400" b="1" dirty="0"/>
              <a:t>検討</a:t>
            </a:r>
            <a:r>
              <a:rPr lang="ja-JP" altLang="ja-JP" sz="1400" b="1" dirty="0" smtClean="0"/>
              <a:t>する。</a:t>
            </a:r>
            <a:r>
              <a:rPr lang="ja-JP" altLang="ja-JP" sz="1400" b="1" dirty="0"/>
              <a:t/>
            </a:r>
            <a:br>
              <a:rPr lang="ja-JP" altLang="ja-JP" sz="1400" b="1" dirty="0"/>
            </a:br>
            <a:r>
              <a:rPr lang="ja-JP" altLang="en-US" sz="1400" dirty="0" smtClean="0"/>
              <a:t>　　　○　</a:t>
            </a:r>
            <a:r>
              <a:rPr lang="ja-JP" altLang="ja-JP" sz="1400" dirty="0"/>
              <a:t>利用回（日）数については、回（日）数の実績が急速に伸びたサービスにおいては</a:t>
            </a:r>
            <a:r>
              <a:rPr lang="ja-JP" altLang="ja-JP" sz="1400" dirty="0" smtClean="0"/>
              <a:t>、長期</a:t>
            </a:r>
            <a:r>
              <a:rPr lang="ja-JP" altLang="ja-JP" sz="1400" dirty="0"/>
              <a:t>推計で一人１月当たり給付費が</a:t>
            </a:r>
            <a:r>
              <a:rPr lang="ja-JP" altLang="ja-JP" sz="1400" dirty="0" smtClean="0"/>
              <a:t>要介</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護度</a:t>
            </a:r>
            <a:r>
              <a:rPr lang="ja-JP" altLang="ja-JP" sz="1400" dirty="0"/>
              <a:t>ごとの基準限度額を上回るなど過剰な推計結果となる場合がある。</a:t>
            </a:r>
            <a:br>
              <a:rPr lang="ja-JP" altLang="ja-JP" sz="1400" dirty="0"/>
            </a:br>
            <a:r>
              <a:rPr lang="ja-JP" altLang="en-US" sz="1400" dirty="0"/>
              <a:t>　</a:t>
            </a:r>
            <a:r>
              <a:rPr lang="ja-JP" altLang="en-US" sz="1400" dirty="0" smtClean="0"/>
              <a:t>　　　　　</a:t>
            </a:r>
            <a:r>
              <a:rPr lang="ja-JP" altLang="ja-JP" sz="1400" dirty="0" smtClean="0"/>
              <a:t>その</a:t>
            </a:r>
            <a:r>
              <a:rPr lang="ja-JP" altLang="ja-JP" sz="1400" dirty="0"/>
              <a:t>ような場合は、保険者において</a:t>
            </a:r>
            <a:r>
              <a:rPr lang="en-US" altLang="ja-JP" sz="1400" dirty="0"/>
              <a:t>C3-(3)</a:t>
            </a:r>
            <a:r>
              <a:rPr lang="ja-JP" altLang="ja-JP" sz="1400" dirty="0"/>
              <a:t>において適切な利用回（日）数とするよう調整</a:t>
            </a:r>
            <a:r>
              <a:rPr lang="ja-JP" altLang="ja-JP" sz="1400" dirty="0" smtClean="0"/>
              <a:t>する。</a:t>
            </a:r>
            <a:r>
              <a:rPr lang="en-US" altLang="ja-JP" sz="1600" dirty="0" smtClean="0"/>
              <a:t/>
            </a:r>
            <a:br>
              <a:rPr lang="en-US" altLang="ja-JP" sz="1600" dirty="0" smtClean="0"/>
            </a:br>
            <a:r>
              <a:rPr lang="ja-JP" altLang="en-US" sz="1600" dirty="0"/>
              <a:t>　</a:t>
            </a:r>
            <a:r>
              <a:rPr lang="ja-JP" altLang="en-US" sz="1600" dirty="0" smtClean="0"/>
              <a:t>　　</a:t>
            </a:r>
            <a:r>
              <a:rPr lang="ja-JP" altLang="en-US" sz="1400" dirty="0" smtClean="0"/>
              <a:t>○</a:t>
            </a:r>
            <a:r>
              <a:rPr lang="ja-JP" altLang="en-US" sz="1400" dirty="0"/>
              <a:t>　</a:t>
            </a:r>
            <a:r>
              <a:rPr lang="ja-JP" altLang="ja-JP" sz="1400" dirty="0"/>
              <a:t>介護予防訪問介護及び介護予防通所介護の総合事業への移行計画を踏まえ、移行する要支援</a:t>
            </a:r>
            <a:r>
              <a:rPr lang="ja-JP" altLang="ja-JP" sz="1400" dirty="0" smtClean="0"/>
              <a:t>利用者数</a:t>
            </a:r>
            <a:r>
              <a:rPr lang="ja-JP" altLang="en-US" sz="1400" dirty="0" smtClean="0"/>
              <a:t>は減らす。</a:t>
            </a:r>
            <a:r>
              <a:rPr lang="ja-JP" altLang="ja-JP" sz="1400" dirty="0"/>
              <a:t/>
            </a:r>
            <a:br>
              <a:rPr lang="ja-JP" altLang="ja-JP" sz="1400" dirty="0"/>
            </a:br>
            <a:r>
              <a:rPr lang="en-US" altLang="ja-JP" sz="1400" dirty="0" smtClean="0"/>
              <a:t/>
            </a:r>
            <a:br>
              <a:rPr lang="en-US" altLang="ja-JP" sz="1400" dirty="0" smtClean="0"/>
            </a:br>
            <a:r>
              <a:rPr lang="ja-JP" altLang="ja-JP" sz="1400" dirty="0" smtClean="0"/>
              <a:t/>
            </a:r>
            <a:br>
              <a:rPr lang="ja-JP" altLang="ja-JP" sz="1400" dirty="0" smtClean="0"/>
            </a:br>
            <a:r>
              <a:rPr lang="ja-JP" altLang="en-US" sz="1400" dirty="0" smtClean="0"/>
              <a:t>　　　○　</a:t>
            </a:r>
            <a:r>
              <a:rPr lang="ja-JP" altLang="ja-JP" sz="1400" dirty="0" smtClean="0"/>
              <a:t>総合</a:t>
            </a:r>
            <a:r>
              <a:rPr lang="ja-JP" altLang="ja-JP" sz="1400" dirty="0"/>
              <a:t>事業については、介護予防訪問介護及び介護予防通所介護の総合事業への移行の計画を踏まえ、移行</a:t>
            </a:r>
            <a:r>
              <a:rPr lang="ja-JP" altLang="ja-JP" sz="1400" dirty="0" smtClean="0"/>
              <a:t>する利用者に</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見合った事業費</a:t>
            </a:r>
            <a:r>
              <a:rPr lang="ja-JP" altLang="ja-JP" sz="1400" dirty="0"/>
              <a:t>の増加分を見込む。</a:t>
            </a:r>
            <a:br>
              <a:rPr lang="ja-JP" altLang="ja-JP" sz="1400" dirty="0"/>
            </a:br>
            <a:r>
              <a:rPr lang="ja-JP" altLang="en-US" sz="1400" dirty="0" smtClean="0"/>
              <a:t>　　   ○　</a:t>
            </a:r>
            <a:r>
              <a:rPr lang="ja-JP" altLang="ja-JP" sz="1400" dirty="0" smtClean="0"/>
              <a:t>包括的</a:t>
            </a:r>
            <a:r>
              <a:rPr lang="ja-JP" altLang="ja-JP" sz="1400" dirty="0"/>
              <a:t>支援事業については、地域包括支援センター</a:t>
            </a:r>
            <a:r>
              <a:rPr lang="ja-JP" altLang="ja-JP" sz="1400" dirty="0" smtClean="0"/>
              <a:t>の</a:t>
            </a:r>
            <a:r>
              <a:rPr lang="ja-JP" altLang="en-US" sz="1400" dirty="0" smtClean="0"/>
              <a:t>体制整備</a:t>
            </a:r>
            <a:r>
              <a:rPr lang="ja-JP" altLang="ja-JP" sz="1400" dirty="0" smtClean="0"/>
              <a:t>、</a:t>
            </a:r>
            <a:r>
              <a:rPr lang="ja-JP" altLang="ja-JP" sz="1400" dirty="0"/>
              <a:t>医療介護連携や認知症施策、生活支援</a:t>
            </a:r>
            <a:r>
              <a:rPr lang="ja-JP" altLang="ja-JP" sz="1400" dirty="0" smtClean="0"/>
              <a:t>サービスの体制整</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備</a:t>
            </a:r>
            <a:r>
              <a:rPr lang="ja-JP" altLang="ja-JP" sz="1400" dirty="0"/>
              <a:t>に係る事業</a:t>
            </a:r>
            <a:r>
              <a:rPr lang="ja-JP" altLang="ja-JP" sz="1400" dirty="0" smtClean="0"/>
              <a:t>が新た</a:t>
            </a:r>
            <a:r>
              <a:rPr lang="ja-JP" altLang="ja-JP" sz="1400" dirty="0"/>
              <a:t>に位置づけられることを踏まえ、事業費を見込む</a:t>
            </a:r>
            <a:r>
              <a:rPr lang="ja-JP" altLang="ja-JP" sz="1400" dirty="0" smtClean="0"/>
              <a:t>。</a:t>
            </a:r>
            <a:r>
              <a:rPr lang="en-US" altLang="ja-JP" sz="1400" dirty="0" smtClean="0"/>
              <a:t/>
            </a:r>
            <a:br>
              <a:rPr lang="en-US" altLang="ja-JP" sz="1400" dirty="0" smtClean="0"/>
            </a:br>
            <a:r>
              <a:rPr lang="en-US" altLang="ja-JP" sz="1400" b="1" dirty="0" smtClean="0"/>
              <a:t/>
            </a:r>
            <a:br>
              <a:rPr lang="en-US" altLang="ja-JP" sz="1400" b="1" dirty="0" smtClean="0"/>
            </a:br>
            <a:r>
              <a:rPr lang="ja-JP" altLang="ja-JP" sz="1400" dirty="0"/>
              <a:t/>
            </a:r>
            <a:br>
              <a:rPr lang="ja-JP" altLang="ja-JP" sz="1400" dirty="0"/>
            </a:br>
            <a:r>
              <a:rPr lang="ja-JP" altLang="en-US" sz="1400" dirty="0" smtClean="0"/>
              <a:t>　　　○　</a:t>
            </a:r>
            <a:r>
              <a:rPr lang="ja-JP" altLang="ja-JP" sz="1400" dirty="0" smtClean="0"/>
              <a:t>平成</a:t>
            </a:r>
            <a:r>
              <a:rPr lang="ja-JP" altLang="ja-JP" sz="1400" dirty="0"/>
              <a:t>３２年、平成３７年の保険料基準額を推計したところで、その水準、内訳、構成比等を確認し、現在の水準等と</a:t>
            </a:r>
            <a:r>
              <a:rPr lang="ja-JP" altLang="ja-JP" sz="1400" dirty="0" smtClean="0"/>
              <a:t>比較</a:t>
            </a:r>
            <a:r>
              <a:rPr lang="ja-JP" altLang="ja-JP" sz="1400" dirty="0"/>
              <a:t>した</a:t>
            </a:r>
            <a:r>
              <a:rPr lang="ja-JP" altLang="ja-JP" sz="1400" dirty="0" smtClean="0"/>
              <a:t>上</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で</a:t>
            </a:r>
            <a:r>
              <a:rPr lang="ja-JP" altLang="ja-JP" sz="1400" dirty="0"/>
              <a:t>、在宅サービス、施設・居住系サービスの充実の方向性、生活支援サービスの整備の方針等について、</a:t>
            </a:r>
            <a:r>
              <a:rPr lang="ja-JP" altLang="ja-JP" sz="1400" dirty="0" smtClean="0"/>
              <a:t>検証</a:t>
            </a:r>
            <a:r>
              <a:rPr lang="ja-JP" altLang="ja-JP" sz="1400" dirty="0"/>
              <a:t>・見直しを行い</a:t>
            </a:r>
            <a:r>
              <a:rPr lang="ja-JP" altLang="ja-JP" sz="1400" dirty="0" smtClean="0"/>
              <a:t>、</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目指す</a:t>
            </a:r>
            <a:r>
              <a:rPr lang="ja-JP" altLang="ja-JP" sz="1400" dirty="0"/>
              <a:t>べき水準を設定</a:t>
            </a:r>
            <a:r>
              <a:rPr lang="ja-JP" altLang="ja-JP" sz="1400" dirty="0" smtClean="0"/>
              <a:t>する。</a:t>
            </a:r>
            <a:r>
              <a:rPr lang="ja-JP" altLang="ja-JP" sz="1400" dirty="0"/>
              <a:t/>
            </a:r>
            <a:br>
              <a:rPr lang="ja-JP" altLang="ja-JP" sz="1400" dirty="0"/>
            </a:br>
            <a:r>
              <a:rPr lang="ja-JP" altLang="en-US" sz="1400" dirty="0" smtClean="0"/>
              <a:t>　　　○　</a:t>
            </a:r>
            <a:r>
              <a:rPr lang="ja-JP" altLang="ja-JP" sz="1400" dirty="0" smtClean="0"/>
              <a:t>第６期</a:t>
            </a:r>
            <a:r>
              <a:rPr lang="ja-JP" altLang="ja-JP" sz="1400" dirty="0"/>
              <a:t>の保険料基準額を推計し、その水準、保険料収納必要額（月額）の内訳、構成比を確認し、現在の水準等と</a:t>
            </a:r>
            <a:r>
              <a:rPr lang="ja-JP" altLang="ja-JP" sz="1400" dirty="0" smtClean="0"/>
              <a:t>比較</a:t>
            </a:r>
            <a:r>
              <a:rPr lang="ja-JP" altLang="ja-JP" sz="1400" dirty="0"/>
              <a:t>しつつ</a:t>
            </a:r>
            <a:r>
              <a:rPr lang="ja-JP" altLang="ja-JP" sz="1400" dirty="0" smtClean="0"/>
              <a:t>、</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在宅</a:t>
            </a:r>
            <a:r>
              <a:rPr lang="ja-JP" altLang="ja-JP" sz="1400" dirty="0"/>
              <a:t>サービス、施設・居住系サービスの充実の方向性、生活支援サービスの整備の方針等について</a:t>
            </a:r>
            <a:r>
              <a:rPr lang="ja-JP" altLang="ja-JP" sz="1400" dirty="0" smtClean="0"/>
              <a:t>、検証</a:t>
            </a:r>
            <a:r>
              <a:rPr lang="ja-JP" altLang="en-US" sz="1400" dirty="0" smtClean="0"/>
              <a:t>・</a:t>
            </a:r>
            <a:r>
              <a:rPr lang="ja-JP" altLang="ja-JP" sz="1400" dirty="0" smtClean="0"/>
              <a:t>見直し</a:t>
            </a:r>
            <a:r>
              <a:rPr lang="ja-JP" altLang="ja-JP" sz="1400" dirty="0"/>
              <a:t>を</a:t>
            </a:r>
            <a:r>
              <a:rPr lang="ja-JP" altLang="ja-JP" sz="1400" dirty="0" smtClean="0"/>
              <a:t>行う。</a:t>
            </a:r>
            <a:r>
              <a:rPr lang="ja-JP" altLang="ja-JP" sz="1400" dirty="0"/>
              <a:t>　　　</a:t>
            </a:r>
            <a:br>
              <a:rPr lang="ja-JP" altLang="ja-JP" sz="1400" dirty="0"/>
            </a:br>
            <a:r>
              <a:rPr lang="ja-JP" altLang="en-US" sz="1400" dirty="0"/>
              <a:t>　</a:t>
            </a:r>
            <a:r>
              <a:rPr lang="ja-JP" altLang="en-US" sz="1400" dirty="0" smtClean="0"/>
              <a:t>　 　       </a:t>
            </a:r>
            <a:r>
              <a:rPr lang="ja-JP" altLang="ja-JP" sz="1400" dirty="0" smtClean="0"/>
              <a:t>また</a:t>
            </a:r>
            <a:r>
              <a:rPr lang="ja-JP" altLang="ja-JP" sz="1400" dirty="0"/>
              <a:t>、平成３２年、平成３７年の水準等と比較し、平成３７年に向けて取組を進める中での第６期における取組の</a:t>
            </a:r>
            <a:r>
              <a:rPr lang="ja-JP" altLang="ja-JP" sz="1400" dirty="0" smtClean="0"/>
              <a:t>位置付け</a:t>
            </a:r>
            <a:r>
              <a:rPr lang="ja-JP" altLang="ja-JP" sz="1400" dirty="0"/>
              <a:t>を</a:t>
            </a:r>
            <a:r>
              <a:rPr lang="ja-JP" altLang="ja-JP" sz="1400" dirty="0" smtClean="0"/>
              <a:t>整</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err="1" smtClean="0"/>
              <a:t>理</a:t>
            </a:r>
            <a:r>
              <a:rPr lang="ja-JP" altLang="ja-JP" sz="1400" dirty="0" err="1"/>
              <a:t>した</a:t>
            </a:r>
            <a:r>
              <a:rPr lang="ja-JP" altLang="ja-JP" sz="1400" dirty="0"/>
              <a:t>上で、第６期の保険料基準額を確定</a:t>
            </a:r>
            <a:r>
              <a:rPr lang="ja-JP" altLang="ja-JP" sz="1400" dirty="0" smtClean="0"/>
              <a:t>する。</a:t>
            </a:r>
            <a:r>
              <a:rPr lang="en-US" altLang="ja-JP" sz="1400" dirty="0" smtClean="0"/>
              <a:t/>
            </a:r>
            <a:br>
              <a:rPr lang="en-US" altLang="ja-JP" sz="1400" dirty="0" smtClean="0"/>
            </a:br>
            <a:r>
              <a:rPr lang="ja-JP" altLang="ja-JP" sz="900" dirty="0"/>
              <a:t/>
            </a:r>
            <a:br>
              <a:rPr lang="ja-JP" altLang="ja-JP" sz="900" dirty="0"/>
            </a:br>
            <a:r>
              <a:rPr lang="en-US" altLang="ja-JP" sz="1400" dirty="0"/>
              <a:t> </a:t>
            </a:r>
            <a:r>
              <a:rPr lang="ja-JP" altLang="ja-JP" sz="1400" dirty="0"/>
              <a:t/>
            </a:r>
            <a:br>
              <a:rPr lang="ja-JP" altLang="ja-JP" sz="1400" dirty="0"/>
            </a:br>
            <a:r>
              <a:rPr lang="en-US" altLang="ja-JP" sz="1400" dirty="0" smtClean="0"/>
              <a:t/>
            </a:r>
            <a:br>
              <a:rPr lang="en-US" altLang="ja-JP" sz="1400" dirty="0" smtClean="0"/>
            </a:br>
            <a:r>
              <a:rPr lang="ja-JP" altLang="en-US" sz="1400" dirty="0" smtClean="0"/>
              <a:t>　     ○　</a:t>
            </a:r>
            <a:r>
              <a:rPr lang="ja-JP" altLang="ja-JP" sz="1400" dirty="0" smtClean="0"/>
              <a:t>２割</a:t>
            </a:r>
            <a:r>
              <a:rPr lang="ja-JP" altLang="ja-JP" sz="1400" dirty="0"/>
              <a:t>負担の導入や補足給付の資産勘案について、見直しに伴う総給付費や補足給付費の減少する割合を参考値</a:t>
            </a:r>
            <a:r>
              <a:rPr lang="ja-JP" altLang="ja-JP" sz="1400" dirty="0" smtClean="0"/>
              <a:t>として示す</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予定。</a:t>
            </a:r>
            <a:r>
              <a:rPr lang="ja-JP" altLang="en-US" sz="1400" dirty="0" smtClean="0"/>
              <a:t> </a:t>
            </a:r>
            <a:r>
              <a:rPr lang="ja-JP" altLang="ja-JP" sz="1400" dirty="0" smtClean="0"/>
              <a:t>参考値</a:t>
            </a:r>
            <a:r>
              <a:rPr lang="ja-JP" altLang="ja-JP" sz="1400" dirty="0"/>
              <a:t>は</a:t>
            </a:r>
            <a:r>
              <a:rPr lang="ja-JP" altLang="ja-JP" sz="1400" dirty="0" smtClean="0"/>
              <a:t>全国値の</a:t>
            </a:r>
            <a:r>
              <a:rPr lang="ja-JP" altLang="en-US" sz="1400" dirty="0" smtClean="0"/>
              <a:t>ため</a:t>
            </a:r>
            <a:r>
              <a:rPr lang="ja-JP" altLang="ja-JP" sz="1400" dirty="0" smtClean="0"/>
              <a:t>、</a:t>
            </a:r>
            <a:r>
              <a:rPr lang="ja-JP" altLang="ja-JP" sz="1400" dirty="0"/>
              <a:t>高所得層あるいは低所得層が多い等の場合</a:t>
            </a:r>
            <a:r>
              <a:rPr lang="ja-JP" altLang="ja-JP" sz="1400" dirty="0" smtClean="0"/>
              <a:t>、</a:t>
            </a:r>
            <a:r>
              <a:rPr lang="ja-JP" altLang="en-US" sz="1400" dirty="0" smtClean="0"/>
              <a:t>参考値を</a:t>
            </a:r>
            <a:r>
              <a:rPr lang="ja-JP" altLang="ja-JP" sz="1400" dirty="0" smtClean="0"/>
              <a:t>変更し</a:t>
            </a:r>
            <a:r>
              <a:rPr lang="ja-JP" altLang="en-US" sz="1400" dirty="0" smtClean="0"/>
              <a:t>推計する</a:t>
            </a:r>
            <a:r>
              <a:rPr lang="ja-JP" altLang="ja-JP" sz="1400" dirty="0" smtClean="0"/>
              <a:t>。</a:t>
            </a:r>
            <a:r>
              <a:rPr lang="ja-JP" altLang="ja-JP" sz="1400" dirty="0"/>
              <a:t/>
            </a:r>
            <a:br>
              <a:rPr lang="ja-JP" altLang="ja-JP" sz="1400" dirty="0"/>
            </a:br>
            <a:r>
              <a:rPr lang="en-US" altLang="ja-JP" sz="1400" dirty="0" smtClean="0"/>
              <a:t>     </a:t>
            </a:r>
            <a:r>
              <a:rPr lang="ja-JP" altLang="en-US" sz="1400" dirty="0" smtClean="0"/>
              <a:t>　○　</a:t>
            </a:r>
            <a:r>
              <a:rPr lang="ja-JP" altLang="ja-JP" sz="1400" dirty="0" smtClean="0"/>
              <a:t>介護</a:t>
            </a:r>
            <a:r>
              <a:rPr lang="ja-JP" altLang="ja-JP" sz="1400" dirty="0"/>
              <a:t>報酬改定等の内容が固まった段階で、改定等の影響を調整する</a:t>
            </a:r>
            <a:r>
              <a:rPr lang="ja-JP" altLang="ja-JP" sz="1400" dirty="0" smtClean="0"/>
              <a:t>。</a:t>
            </a:r>
            <a:r>
              <a:rPr lang="en-US" altLang="ja-JP" sz="1400" dirty="0" smtClean="0"/>
              <a:t/>
            </a:r>
            <a:br>
              <a:rPr lang="en-US" altLang="ja-JP" sz="1400" dirty="0" smtClean="0"/>
            </a:br>
            <a:r>
              <a:rPr lang="ja-JP" altLang="en-US" sz="1400" dirty="0" smtClean="0"/>
              <a:t>　     ○　</a:t>
            </a:r>
            <a:r>
              <a:rPr lang="ja-JP" altLang="ja-JP" sz="1400" dirty="0" smtClean="0"/>
              <a:t>小規模</a:t>
            </a:r>
            <a:r>
              <a:rPr lang="ja-JP" altLang="ja-JP" sz="1400" dirty="0"/>
              <a:t>な保険者においては、認定者数や利用者数の自然体推計値は大幅に増減することがあるため、そのような</a:t>
            </a:r>
            <a:r>
              <a:rPr lang="ja-JP" altLang="ja-JP" sz="1400" dirty="0" smtClean="0"/>
              <a:t>場合</a:t>
            </a:r>
            <a:r>
              <a:rPr lang="ja-JP" altLang="ja-JP" sz="1400" dirty="0"/>
              <a:t>は、</a:t>
            </a:r>
            <a:r>
              <a:rPr lang="ja-JP" altLang="ja-JP" sz="1400" dirty="0" smtClean="0"/>
              <a:t>自</a:t>
            </a:r>
            <a:r>
              <a:rPr lang="en-US" altLang="ja-JP" sz="1400" dirty="0" smtClean="0"/>
              <a:t/>
            </a:r>
            <a:br>
              <a:rPr lang="en-US" altLang="ja-JP" sz="1400" dirty="0" smtClean="0"/>
            </a:br>
            <a:r>
              <a:rPr lang="ja-JP" altLang="en-US" sz="1400" dirty="0"/>
              <a:t>　</a:t>
            </a:r>
            <a:r>
              <a:rPr lang="ja-JP" altLang="en-US" sz="1400" dirty="0" smtClean="0"/>
              <a:t>　　　</a:t>
            </a:r>
            <a:r>
              <a:rPr lang="ja-JP" altLang="ja-JP" sz="1400" dirty="0" smtClean="0"/>
              <a:t>然体</a:t>
            </a:r>
            <a:r>
              <a:rPr lang="ja-JP" altLang="ja-JP" sz="1400" dirty="0"/>
              <a:t>推計にとらわれず必要に応じて現実的な推計値に調整</a:t>
            </a:r>
            <a:r>
              <a:rPr lang="ja-JP" altLang="ja-JP" sz="1400" dirty="0" smtClean="0"/>
              <a:t>する。</a:t>
            </a:r>
            <a:endParaRPr lang="ja-JP" altLang="ja-JP" sz="1400" dirty="0"/>
          </a:p>
        </p:txBody>
      </p:sp>
      <p:sp>
        <p:nvSpPr>
          <p:cNvPr id="7" name="タイトル 1"/>
          <p:cNvSpPr txBox="1">
            <a:spLocks/>
          </p:cNvSpPr>
          <p:nvPr/>
        </p:nvSpPr>
        <p:spPr>
          <a:xfrm>
            <a:off x="344488" y="260647"/>
            <a:ext cx="2789820" cy="288033"/>
          </a:xfrm>
          <a:prstGeom prst="rect">
            <a:avLst/>
          </a:prstGeom>
          <a:ln>
            <a:solidFill>
              <a:schemeClr val="tx1"/>
            </a:solidFill>
          </a:ln>
        </p:spPr>
        <p:txBody>
          <a:bodyPr vert="horz" lIns="91440" tIns="45720" rIns="91440" bIns="45720" rtlCol="0" anchor="ctr">
            <a:normAutofit fontScale="85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600" b="1" dirty="0" smtClean="0"/>
              <a:t>４　在宅サービスの推計（つづき</a:t>
            </a:r>
            <a:r>
              <a:rPr lang="ja-JP" altLang="en-US" sz="1600" dirty="0" smtClean="0"/>
              <a:t>）</a:t>
            </a:r>
            <a:endParaRPr lang="ja-JP" altLang="en-US" sz="1600" dirty="0"/>
          </a:p>
        </p:txBody>
      </p:sp>
      <p:sp>
        <p:nvSpPr>
          <p:cNvPr id="8" name="タイトル 4"/>
          <p:cNvSpPr txBox="1">
            <a:spLocks/>
          </p:cNvSpPr>
          <p:nvPr/>
        </p:nvSpPr>
        <p:spPr>
          <a:xfrm>
            <a:off x="327657" y="1888750"/>
            <a:ext cx="1853716" cy="288032"/>
          </a:xfrm>
          <a:prstGeom prst="rect">
            <a:avLst/>
          </a:prstGeom>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1400" b="1" dirty="0" smtClean="0"/>
              <a:t>５　地域支援事業費</a:t>
            </a:r>
            <a:endParaRPr lang="ja-JP" altLang="en-US" sz="1400" dirty="0"/>
          </a:p>
        </p:txBody>
      </p:sp>
      <p:sp>
        <p:nvSpPr>
          <p:cNvPr id="9" name="タイトル 5"/>
          <p:cNvSpPr txBox="1">
            <a:spLocks/>
          </p:cNvSpPr>
          <p:nvPr/>
        </p:nvSpPr>
        <p:spPr>
          <a:xfrm>
            <a:off x="319921" y="3088793"/>
            <a:ext cx="2229318" cy="288032"/>
          </a:xfrm>
          <a:prstGeom prst="rect">
            <a:avLst/>
          </a:prstGeom>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b="1" dirty="0" smtClean="0"/>
              <a:t>６　将来の保険料の推計</a:t>
            </a:r>
            <a:endParaRPr lang="ja-JP" altLang="en-US" sz="1400" b="1" dirty="0"/>
          </a:p>
        </p:txBody>
      </p:sp>
      <p:sp>
        <p:nvSpPr>
          <p:cNvPr id="11" name="タイトル 5"/>
          <p:cNvSpPr txBox="1">
            <a:spLocks/>
          </p:cNvSpPr>
          <p:nvPr/>
        </p:nvSpPr>
        <p:spPr>
          <a:xfrm>
            <a:off x="344488" y="4941168"/>
            <a:ext cx="2229318" cy="288032"/>
          </a:xfrm>
          <a:prstGeom prst="rect">
            <a:avLst/>
          </a:prstGeom>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400" b="1" dirty="0"/>
              <a:t>７</a:t>
            </a:r>
            <a:r>
              <a:rPr lang="ja-JP" altLang="en-US" sz="1400" b="1" dirty="0" smtClean="0"/>
              <a:t>　その他</a:t>
            </a:r>
            <a:endParaRPr lang="ja-JP" altLang="en-US" sz="1400" b="1" dirty="0"/>
          </a:p>
        </p:txBody>
      </p:sp>
      <p:sp>
        <p:nvSpPr>
          <p:cNvPr id="10" name="正方形/長方形 9"/>
          <p:cNvSpPr/>
          <p:nvPr/>
        </p:nvSpPr>
        <p:spPr>
          <a:xfrm rot="5400000">
            <a:off x="-123564" y="8620"/>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30</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11049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72480" y="432048"/>
            <a:ext cx="9361040" cy="6390000"/>
          </a:xfrm>
          <a:ln>
            <a:solidFill>
              <a:schemeClr val="tx1"/>
            </a:solidFill>
          </a:ln>
        </p:spPr>
        <p:txBody>
          <a:bodyPr anchor="t">
            <a:noAutofit/>
          </a:bodyPr>
          <a:lstStyle/>
          <a:p>
            <a:pPr algn="l"/>
            <a:r>
              <a:rPr lang="ja-JP" altLang="ja-JP" sz="1400" dirty="0" smtClean="0"/>
              <a:t>各保険者</a:t>
            </a:r>
            <a:r>
              <a:rPr lang="ja-JP" altLang="ja-JP" sz="1400" dirty="0"/>
              <a:t>において</a:t>
            </a:r>
            <a:r>
              <a:rPr lang="ja-JP" altLang="ja-JP" sz="1400" dirty="0" smtClean="0"/>
              <a:t>第</a:t>
            </a:r>
            <a:r>
              <a:rPr lang="ja-JP" altLang="en-US" sz="1400" dirty="0" smtClean="0"/>
              <a:t>６</a:t>
            </a:r>
            <a:r>
              <a:rPr lang="ja-JP" altLang="ja-JP" sz="1400" dirty="0" smtClean="0"/>
              <a:t>期</a:t>
            </a:r>
            <a:r>
              <a:rPr lang="ja-JP" altLang="ja-JP" sz="1400" dirty="0"/>
              <a:t>保険料を算定するに当たって必要となる諸係数については</a:t>
            </a:r>
            <a:r>
              <a:rPr lang="ja-JP" altLang="ja-JP" sz="1400" dirty="0" smtClean="0"/>
              <a:t>、</a:t>
            </a:r>
            <a:r>
              <a:rPr lang="ja-JP" altLang="en-US" sz="1400" dirty="0" smtClean="0"/>
              <a:t>以下のとおりとする。</a:t>
            </a:r>
            <a:r>
              <a:rPr lang="en-US" altLang="ja-JP" sz="800" dirty="0"/>
              <a:t/>
            </a:r>
            <a:br>
              <a:rPr lang="en-US" altLang="ja-JP" sz="800" dirty="0"/>
            </a:br>
            <a:r>
              <a:rPr lang="ja-JP" altLang="ja-JP" sz="1400" dirty="0" smtClean="0"/>
              <a:t/>
            </a:r>
            <a:br>
              <a:rPr lang="ja-JP" altLang="ja-JP" sz="1400" dirty="0" smtClean="0"/>
            </a:br>
            <a:r>
              <a:rPr lang="ja-JP" altLang="ja-JP" sz="1400" b="1" dirty="0" smtClean="0"/>
              <a:t>①</a:t>
            </a:r>
            <a:r>
              <a:rPr lang="ja-JP" altLang="ja-JP" sz="1400" b="1" dirty="0"/>
              <a:t>第２号被保険者負担率</a:t>
            </a:r>
            <a:r>
              <a:rPr lang="ja-JP" altLang="ja-JP" sz="1400" dirty="0"/>
              <a:t>･･･</a:t>
            </a:r>
            <a:r>
              <a:rPr lang="ja-JP" altLang="ja-JP" sz="1100" dirty="0"/>
              <a:t>（介護保険の国庫負担金の負担等に関する</a:t>
            </a:r>
            <a:r>
              <a:rPr lang="ja-JP" altLang="ja-JP" sz="1100" dirty="0" smtClean="0"/>
              <a:t>政令（</a:t>
            </a:r>
            <a:r>
              <a:rPr lang="ja-JP" altLang="ja-JP" sz="1100" dirty="0"/>
              <a:t>平成１０年政令第４１３号）第５条）</a:t>
            </a:r>
            <a:br>
              <a:rPr lang="ja-JP" altLang="ja-JP" sz="1100" dirty="0"/>
            </a:br>
            <a:r>
              <a:rPr lang="ja-JP" altLang="en-US" sz="1400" dirty="0" smtClean="0"/>
              <a:t>　</a:t>
            </a:r>
            <a:r>
              <a:rPr lang="ja-JP" altLang="ja-JP" sz="1400" dirty="0" smtClean="0"/>
              <a:t>平成２</a:t>
            </a:r>
            <a:r>
              <a:rPr lang="ja-JP" altLang="en-US" sz="1400" dirty="0" smtClean="0"/>
              <a:t>７</a:t>
            </a:r>
            <a:r>
              <a:rPr lang="ja-JP" altLang="ja-JP" sz="1400" dirty="0" smtClean="0"/>
              <a:t>年度</a:t>
            </a:r>
            <a:r>
              <a:rPr lang="ja-JP" altLang="ja-JP" sz="1400" dirty="0"/>
              <a:t>から</a:t>
            </a:r>
            <a:r>
              <a:rPr lang="ja-JP" altLang="ja-JP" sz="1400" dirty="0" smtClean="0"/>
              <a:t>２</a:t>
            </a:r>
            <a:r>
              <a:rPr lang="ja-JP" altLang="en-US" sz="1400" dirty="0" smtClean="0"/>
              <a:t>９</a:t>
            </a:r>
            <a:r>
              <a:rPr lang="ja-JP" altLang="ja-JP" sz="1400" dirty="0" smtClean="0"/>
              <a:t>年度</a:t>
            </a:r>
            <a:r>
              <a:rPr lang="ja-JP" altLang="ja-JP" sz="1400" dirty="0"/>
              <a:t>までの第２号被保険者負担率　→　</a:t>
            </a:r>
            <a:r>
              <a:rPr lang="ja-JP" altLang="ja-JP" sz="1400" b="1" u="sng" dirty="0" smtClean="0"/>
              <a:t>２</a:t>
            </a:r>
            <a:r>
              <a:rPr lang="ja-JP" altLang="en-US" sz="1400" b="1" u="sng" dirty="0" smtClean="0"/>
              <a:t>８</a:t>
            </a:r>
            <a:r>
              <a:rPr lang="ja-JP" altLang="ja-JP" sz="1400" b="1" u="sng" dirty="0" smtClean="0"/>
              <a:t>％</a:t>
            </a:r>
            <a:r>
              <a:rPr lang="ja-JP" altLang="ja-JP" sz="1400" dirty="0"/>
              <a:t>　（第１号被保険者の負担率は</a:t>
            </a:r>
            <a:r>
              <a:rPr lang="ja-JP" altLang="ja-JP" sz="1400" dirty="0" smtClean="0"/>
              <a:t>２</a:t>
            </a:r>
            <a:r>
              <a:rPr lang="ja-JP" altLang="en-US" sz="1400" dirty="0" smtClean="0"/>
              <a:t>２</a:t>
            </a:r>
            <a:r>
              <a:rPr lang="ja-JP" altLang="ja-JP" sz="1400" dirty="0" smtClean="0"/>
              <a:t>％）</a:t>
            </a:r>
            <a:br>
              <a:rPr lang="ja-JP" altLang="ja-JP" sz="1400" dirty="0" smtClean="0"/>
            </a:br>
            <a:r>
              <a:rPr lang="en-US" altLang="ja-JP" sz="1400" dirty="0" smtClean="0"/>
              <a:t> </a:t>
            </a:r>
            <a:r>
              <a:rPr lang="ja-JP" altLang="ja-JP" sz="1400" dirty="0" smtClean="0"/>
              <a:t/>
            </a:r>
            <a:br>
              <a:rPr lang="ja-JP" altLang="ja-JP" sz="1400" dirty="0" smtClean="0"/>
            </a:br>
            <a:r>
              <a:rPr lang="ja-JP" altLang="ja-JP" sz="1400" b="1" dirty="0" smtClean="0"/>
              <a:t>②</a:t>
            </a:r>
            <a:r>
              <a:rPr lang="ja-JP" altLang="ja-JP" sz="1400" b="1" dirty="0"/>
              <a:t>財政安定化基金拠出率</a:t>
            </a:r>
            <a:r>
              <a:rPr lang="ja-JP" altLang="ja-JP" sz="1400" dirty="0"/>
              <a:t>･･･</a:t>
            </a:r>
            <a:r>
              <a:rPr lang="ja-JP" altLang="ja-JP" sz="1100" dirty="0"/>
              <a:t>（介護保険の医療保険者の納付金の算定等に関する</a:t>
            </a:r>
            <a:r>
              <a:rPr lang="ja-JP" altLang="ja-JP" sz="1100" dirty="0" smtClean="0"/>
              <a:t>省令（</a:t>
            </a:r>
            <a:r>
              <a:rPr lang="ja-JP" altLang="ja-JP" sz="1100" dirty="0"/>
              <a:t>平成１１年厚生省令第４３号</a:t>
            </a:r>
            <a:r>
              <a:rPr lang="ja-JP" altLang="ja-JP" sz="1100" dirty="0" smtClean="0"/>
              <a:t>。以下</a:t>
            </a:r>
            <a:r>
              <a:rPr lang="ja-JP" altLang="ja-JP" sz="1100" dirty="0"/>
              <a:t>「納付金省令」</a:t>
            </a:r>
            <a:r>
              <a:rPr lang="ja-JP" altLang="ja-JP" sz="1100" dirty="0" smtClean="0"/>
              <a:t>とい</a:t>
            </a:r>
            <a:r>
              <a:rPr lang="ja-JP" altLang="en-US" sz="1100" dirty="0" smtClean="0"/>
              <a:t>　</a:t>
            </a:r>
            <a:r>
              <a:rPr lang="ja-JP" altLang="ja-JP" sz="1100" dirty="0" smtClean="0"/>
              <a:t>う</a:t>
            </a:r>
            <a:r>
              <a:rPr lang="ja-JP" altLang="ja-JP" sz="1100" dirty="0"/>
              <a:t>。</a:t>
            </a:r>
            <a:r>
              <a:rPr lang="ja-JP" altLang="ja-JP" sz="1100" dirty="0" smtClean="0"/>
              <a:t>）</a:t>
            </a:r>
            <a:r>
              <a:rPr lang="en-US" altLang="ja-JP" sz="1100" dirty="0" smtClean="0"/>
              <a:t/>
            </a:r>
            <a:br>
              <a:rPr lang="en-US" altLang="ja-JP" sz="1100" dirty="0" smtClean="0"/>
            </a:br>
            <a:r>
              <a:rPr lang="ja-JP" altLang="en-US" sz="1100" dirty="0"/>
              <a:t>　</a:t>
            </a:r>
            <a:r>
              <a:rPr lang="ja-JP" altLang="en-US" sz="1100" dirty="0" smtClean="0"/>
              <a:t>　　　　　　　　　　　　　　　　　　　　　　　</a:t>
            </a:r>
            <a:r>
              <a:rPr lang="ja-JP" altLang="ja-JP" sz="1100" dirty="0" smtClean="0"/>
              <a:t>第４条</a:t>
            </a:r>
            <a:r>
              <a:rPr lang="ja-JP" altLang="ja-JP" sz="1100" dirty="0"/>
              <a:t>）</a:t>
            </a:r>
            <a:br>
              <a:rPr lang="ja-JP" altLang="ja-JP" sz="1100" dirty="0"/>
            </a:br>
            <a:r>
              <a:rPr lang="ja-JP" altLang="en-US" sz="1400" dirty="0" smtClean="0"/>
              <a:t>　</a:t>
            </a:r>
            <a:r>
              <a:rPr lang="ja-JP" altLang="ja-JP" sz="1400" dirty="0" smtClean="0"/>
              <a:t>平成２</a:t>
            </a:r>
            <a:r>
              <a:rPr lang="ja-JP" altLang="en-US" sz="1400" dirty="0"/>
              <a:t>７</a:t>
            </a:r>
            <a:r>
              <a:rPr lang="ja-JP" altLang="ja-JP" sz="1400" dirty="0" smtClean="0"/>
              <a:t>年度</a:t>
            </a:r>
            <a:r>
              <a:rPr lang="ja-JP" altLang="ja-JP" sz="1400" dirty="0"/>
              <a:t>から</a:t>
            </a:r>
            <a:r>
              <a:rPr lang="ja-JP" altLang="ja-JP" sz="1400" dirty="0" smtClean="0"/>
              <a:t>２</a:t>
            </a:r>
            <a:r>
              <a:rPr lang="ja-JP" altLang="en-US" sz="1400" dirty="0" smtClean="0"/>
              <a:t>９</a:t>
            </a:r>
            <a:r>
              <a:rPr lang="ja-JP" altLang="ja-JP" sz="1400" dirty="0" smtClean="0"/>
              <a:t>年度</a:t>
            </a:r>
            <a:r>
              <a:rPr lang="ja-JP" altLang="ja-JP" sz="1400" dirty="0"/>
              <a:t>までの財政安定化基金拠出率　</a:t>
            </a:r>
            <a:r>
              <a:rPr lang="ja-JP" altLang="ja-JP" sz="1400" dirty="0" smtClean="0"/>
              <a:t>→</a:t>
            </a:r>
            <a:r>
              <a:rPr lang="ja-JP" altLang="ja-JP" sz="1400" dirty="0"/>
              <a:t>　</a:t>
            </a:r>
            <a:r>
              <a:rPr lang="ja-JP" altLang="ja-JP" sz="1400" b="1" u="sng" dirty="0"/>
              <a:t>１００，０００分の</a:t>
            </a:r>
            <a:r>
              <a:rPr lang="ja-JP" altLang="ja-JP" sz="1400" b="1" u="sng" dirty="0" smtClean="0"/>
              <a:t>３</a:t>
            </a:r>
            <a:r>
              <a:rPr lang="ja-JP" altLang="en-US" sz="1400" b="1" u="sng" dirty="0" smtClean="0"/>
              <a:t>９</a:t>
            </a:r>
            <a:r>
              <a:rPr lang="ja-JP" altLang="ja-JP" sz="1400" dirty="0"/>
              <a:t/>
            </a:r>
            <a:br>
              <a:rPr lang="ja-JP" altLang="ja-JP" sz="1400" dirty="0"/>
            </a:br>
            <a:r>
              <a:rPr lang="ja-JP" altLang="en-US" sz="1400" dirty="0" smtClean="0"/>
              <a:t>　</a:t>
            </a:r>
            <a:r>
              <a:rPr lang="ja-JP" altLang="ja-JP" sz="1350" dirty="0" smtClean="0"/>
              <a:t>ただし</a:t>
            </a:r>
            <a:r>
              <a:rPr lang="ja-JP" altLang="ja-JP" sz="1350" dirty="0"/>
              <a:t>、財政安定化基金積立残額を勘案し、各都道府県が設定する拠出率については、「０」となることを想定</a:t>
            </a:r>
            <a:r>
              <a:rPr lang="ja-JP" altLang="ja-JP" sz="1350" dirty="0" smtClean="0"/>
              <a:t>して</a:t>
            </a:r>
            <a:r>
              <a:rPr lang="ja-JP" altLang="en-US" sz="1350" dirty="0" smtClean="0"/>
              <a:t>い</a:t>
            </a:r>
            <a:r>
              <a:rPr lang="ja-JP" altLang="ja-JP" sz="1350" dirty="0" smtClean="0"/>
              <a:t>る</a:t>
            </a:r>
            <a:r>
              <a:rPr lang="ja-JP" altLang="ja-JP" sz="1350" dirty="0"/>
              <a:t>。</a:t>
            </a:r>
            <a:r>
              <a:rPr lang="en-US" altLang="ja-JP" sz="1350" dirty="0"/>
              <a:t> </a:t>
            </a:r>
            <a:r>
              <a:rPr lang="ja-JP" altLang="ja-JP" sz="1350" dirty="0"/>
              <a:t/>
            </a:r>
            <a:br>
              <a:rPr lang="ja-JP" altLang="ja-JP" sz="1350" dirty="0"/>
            </a:br>
            <a:r>
              <a:rPr lang="en-US" altLang="ja-JP" sz="1400" dirty="0"/>
              <a:t> </a:t>
            </a:r>
            <a:r>
              <a:rPr lang="ja-JP" altLang="ja-JP" sz="1400" dirty="0"/>
              <a:t/>
            </a:r>
            <a:br>
              <a:rPr lang="ja-JP" altLang="ja-JP" sz="1400" dirty="0"/>
            </a:br>
            <a:r>
              <a:rPr lang="ja-JP" altLang="ja-JP" sz="1400" b="1" dirty="0"/>
              <a:t>③保険料の収納下限率</a:t>
            </a:r>
            <a:r>
              <a:rPr lang="ja-JP" altLang="ja-JP" sz="1400" dirty="0"/>
              <a:t>･･･</a:t>
            </a:r>
            <a:r>
              <a:rPr lang="ja-JP" altLang="ja-JP" sz="1100" dirty="0"/>
              <a:t>（納付金省令第１条）</a:t>
            </a:r>
            <a:br>
              <a:rPr lang="ja-JP" altLang="ja-JP" sz="1100" dirty="0"/>
            </a:br>
            <a:r>
              <a:rPr lang="ja-JP" altLang="en-US" sz="1400" dirty="0" smtClean="0"/>
              <a:t>　　</a:t>
            </a:r>
            <a:r>
              <a:rPr lang="ja-JP" altLang="ja-JP" sz="1400" dirty="0" smtClean="0"/>
              <a:t>保険料</a:t>
            </a:r>
            <a:r>
              <a:rPr lang="ja-JP" altLang="ja-JP" sz="1400" dirty="0"/>
              <a:t>の収納下限率については、これまでと同様に、被保険者の規模に応じて以下の</a:t>
            </a:r>
            <a:r>
              <a:rPr lang="ja-JP" altLang="ja-JP" sz="1400" dirty="0" smtClean="0"/>
              <a:t>とおり</a:t>
            </a:r>
            <a:r>
              <a:rPr lang="ja-JP" altLang="en-US" sz="1400" dirty="0" smtClean="0"/>
              <a:t>と</a:t>
            </a:r>
            <a:r>
              <a:rPr lang="ja-JP" altLang="en-US" sz="1400" dirty="0"/>
              <a:t>する</a:t>
            </a:r>
            <a:r>
              <a:rPr lang="ja-JP" altLang="ja-JP" sz="1400" dirty="0" smtClean="0"/>
              <a:t>。</a:t>
            </a:r>
            <a:r>
              <a:rPr lang="ja-JP" altLang="ja-JP" sz="1400" dirty="0"/>
              <a:t/>
            </a:r>
            <a:br>
              <a:rPr lang="ja-JP" altLang="ja-JP" sz="1400" dirty="0"/>
            </a:br>
            <a:r>
              <a:rPr lang="ja-JP" altLang="ja-JP" sz="1400" dirty="0"/>
              <a:t>　　　　・第１号被保険者数が１千人未満　　　　　　　</a:t>
            </a:r>
            <a:r>
              <a:rPr lang="ja-JP" altLang="en-US" sz="1400" dirty="0" smtClean="0"/>
              <a:t>　　</a:t>
            </a:r>
            <a:r>
              <a:rPr lang="ja-JP" altLang="ja-JP" sz="1400" b="1" u="sng" dirty="0" smtClean="0"/>
              <a:t>９４％</a:t>
            </a:r>
            <a:r>
              <a:rPr lang="ja-JP" altLang="ja-JP" sz="1400" dirty="0"/>
              <a:t/>
            </a:r>
            <a:br>
              <a:rPr lang="ja-JP" altLang="ja-JP" sz="1400" dirty="0"/>
            </a:br>
            <a:r>
              <a:rPr lang="ja-JP" altLang="ja-JP" sz="1400" dirty="0"/>
              <a:t>　　　　・第１号被保険者数が１千人以上１万人未満　　</a:t>
            </a:r>
            <a:r>
              <a:rPr lang="ja-JP" altLang="ja-JP" sz="1400" b="1" u="sng" dirty="0"/>
              <a:t>９３％</a:t>
            </a:r>
            <a:r>
              <a:rPr lang="ja-JP" altLang="ja-JP" sz="1400" dirty="0"/>
              <a:t/>
            </a:r>
            <a:br>
              <a:rPr lang="ja-JP" altLang="ja-JP" sz="1400" dirty="0"/>
            </a:br>
            <a:r>
              <a:rPr lang="ja-JP" altLang="ja-JP" sz="1400" dirty="0"/>
              <a:t>　　　　・第１号被保険者数が１万人以上　　　　　　　</a:t>
            </a:r>
            <a:r>
              <a:rPr lang="ja-JP" altLang="en-US" sz="1400" dirty="0" smtClean="0"/>
              <a:t>　　</a:t>
            </a:r>
            <a:r>
              <a:rPr lang="ja-JP" altLang="ja-JP" sz="1400" b="1" u="sng" dirty="0" smtClean="0"/>
              <a:t>９２％</a:t>
            </a:r>
            <a:r>
              <a:rPr lang="en-US" altLang="ja-JP" sz="1100" b="1" u="sng" dirty="0"/>
              <a:t/>
            </a:r>
            <a:br>
              <a:rPr lang="en-US" altLang="ja-JP" sz="1100" b="1" u="sng" dirty="0"/>
            </a:br>
            <a:r>
              <a:rPr lang="ja-JP" altLang="ja-JP" sz="1400" dirty="0" smtClean="0"/>
              <a:t/>
            </a:r>
            <a:br>
              <a:rPr lang="ja-JP" altLang="ja-JP" sz="1400" dirty="0" smtClean="0"/>
            </a:br>
            <a:r>
              <a:rPr lang="ja-JP" altLang="ja-JP" sz="1200" dirty="0" smtClean="0"/>
              <a:t>※</a:t>
            </a:r>
            <a:r>
              <a:rPr lang="ja-JP" altLang="ja-JP" sz="1200" dirty="0"/>
              <a:t>　計画期間における第１号保険料の収納率（注）が上記収納下限率を下回る場合、下回った分の保険料収納不足額</a:t>
            </a:r>
            <a:r>
              <a:rPr lang="ja-JP" altLang="ja-JP" sz="1200" dirty="0" smtClean="0"/>
              <a:t>について</a:t>
            </a:r>
            <a:r>
              <a:rPr lang="ja-JP" altLang="ja-JP" sz="1200" dirty="0"/>
              <a:t>は、最終年度</a:t>
            </a:r>
            <a:r>
              <a:rPr lang="ja-JP" altLang="ja-JP" sz="1200" dirty="0" smtClean="0"/>
              <a:t>の</a:t>
            </a:r>
            <a:r>
              <a:rPr lang="en-US" altLang="ja-JP" sz="1200" dirty="0" smtClean="0"/>
              <a:t/>
            </a:r>
            <a:br>
              <a:rPr lang="en-US" altLang="ja-JP" sz="1200" dirty="0" smtClean="0"/>
            </a:br>
            <a:r>
              <a:rPr lang="ja-JP" altLang="en-US" sz="1200" dirty="0"/>
              <a:t>　</a:t>
            </a:r>
            <a:r>
              <a:rPr lang="ja-JP" altLang="ja-JP" sz="1200" dirty="0" smtClean="0"/>
              <a:t>財政</a:t>
            </a:r>
            <a:r>
              <a:rPr lang="ja-JP" altLang="ja-JP" sz="1200" dirty="0"/>
              <a:t>安定化基金からの交付・貸付事業の対象とはならないことから</a:t>
            </a:r>
            <a:r>
              <a:rPr lang="ja-JP" altLang="ja-JP" sz="1200" dirty="0" smtClean="0"/>
              <a:t>、</a:t>
            </a:r>
            <a:r>
              <a:rPr lang="ja-JP" altLang="en-US" sz="1200" dirty="0" smtClean="0"/>
              <a:t>第５</a:t>
            </a:r>
            <a:r>
              <a:rPr lang="ja-JP" altLang="ja-JP" sz="1200" dirty="0" smtClean="0"/>
              <a:t>期</a:t>
            </a:r>
            <a:r>
              <a:rPr lang="ja-JP" altLang="ja-JP" sz="1200" dirty="0"/>
              <a:t>計画期間に</a:t>
            </a:r>
            <a:r>
              <a:rPr lang="ja-JP" altLang="ja-JP" sz="1200" dirty="0" smtClean="0"/>
              <a:t>おいて財</a:t>
            </a:r>
            <a:r>
              <a:rPr lang="ja-JP" altLang="ja-JP" sz="1200" dirty="0"/>
              <a:t>政安定化基金から既に貸付を受けている</a:t>
            </a:r>
            <a:r>
              <a:rPr lang="ja-JP" altLang="ja-JP" sz="1200" dirty="0" smtClean="0"/>
              <a:t>市町</a:t>
            </a:r>
            <a:r>
              <a:rPr lang="en-US" altLang="ja-JP" sz="1200" dirty="0" smtClean="0"/>
              <a:t/>
            </a:r>
            <a:br>
              <a:rPr lang="en-US" altLang="ja-JP" sz="1200" dirty="0" smtClean="0"/>
            </a:br>
            <a:r>
              <a:rPr lang="ja-JP" altLang="en-US" sz="1200" dirty="0"/>
              <a:t>　</a:t>
            </a:r>
            <a:r>
              <a:rPr lang="ja-JP" altLang="ja-JP" sz="1200" dirty="0" smtClean="0"/>
              <a:t>村、</a:t>
            </a:r>
            <a:r>
              <a:rPr lang="ja-JP" altLang="ja-JP" sz="1200" dirty="0"/>
              <a:t>又は今後受ける可能性のある市町村にあっては、特に留意されたい。</a:t>
            </a:r>
            <a:r>
              <a:rPr lang="en-US" altLang="ja-JP" sz="1200" dirty="0"/>
              <a:t/>
            </a:r>
            <a:br>
              <a:rPr lang="en-US" altLang="ja-JP" sz="1200" dirty="0"/>
            </a:br>
            <a:r>
              <a:rPr lang="ja-JP" altLang="en-US" sz="1200" dirty="0"/>
              <a:t>　</a:t>
            </a:r>
            <a:r>
              <a:rPr lang="ja-JP" altLang="en-US" sz="1200" dirty="0" smtClean="0"/>
              <a:t>　　</a:t>
            </a:r>
            <a:r>
              <a:rPr lang="ja-JP" altLang="ja-JP" sz="1100" dirty="0" smtClean="0"/>
              <a:t>注</a:t>
            </a:r>
            <a:r>
              <a:rPr lang="ja-JP" altLang="ja-JP" sz="1100" dirty="0"/>
              <a:t>：計画期間の初年度の４月１日から最終年度の１１月３０日までの保険料納期に納付すべきものとして賦課された保険料の調査決定済額のうち</a:t>
            </a:r>
            <a:r>
              <a:rPr lang="ja-JP" altLang="ja-JP" sz="1100" dirty="0" smtClean="0"/>
              <a:t>、</a:t>
            </a:r>
            <a:r>
              <a:rPr lang="en-US" altLang="ja-JP" sz="1100" dirty="0" smtClean="0"/>
              <a:t/>
            </a:r>
            <a:br>
              <a:rPr lang="en-US" altLang="ja-JP" sz="1100" dirty="0" smtClean="0"/>
            </a:br>
            <a:r>
              <a:rPr lang="ja-JP" altLang="en-US" sz="1100" dirty="0"/>
              <a:t>　</a:t>
            </a:r>
            <a:r>
              <a:rPr lang="ja-JP" altLang="en-US" sz="1100" dirty="0" smtClean="0"/>
              <a:t>　　　　</a:t>
            </a:r>
            <a:r>
              <a:rPr lang="ja-JP" altLang="ja-JP" sz="1100" dirty="0" smtClean="0"/>
              <a:t>最終</a:t>
            </a:r>
            <a:r>
              <a:rPr lang="ja-JP" altLang="ja-JP" sz="1100" dirty="0"/>
              <a:t>年度の１１月３０日現在において収納された額の割合</a:t>
            </a:r>
            <a:r>
              <a:rPr lang="ja-JP" altLang="ja-JP" sz="1100" dirty="0" smtClean="0"/>
              <a:t>。</a:t>
            </a:r>
            <a:r>
              <a:rPr lang="en-US" altLang="ja-JP" sz="1100" dirty="0" smtClean="0"/>
              <a:t/>
            </a:r>
            <a:br>
              <a:rPr lang="en-US" altLang="ja-JP" sz="1100" dirty="0" smtClean="0"/>
            </a:br>
            <a:r>
              <a:rPr lang="en-US" altLang="ja-JP" sz="1100" dirty="0" smtClean="0"/>
              <a:t/>
            </a:r>
            <a:br>
              <a:rPr lang="en-US" altLang="ja-JP" sz="1100" dirty="0" smtClean="0"/>
            </a:br>
            <a:r>
              <a:rPr lang="ja-JP" altLang="ja-JP" sz="1400" b="1" dirty="0"/>
              <a:t>④基準所得金額</a:t>
            </a:r>
            <a:r>
              <a:rPr lang="ja-JP" altLang="ja-JP" sz="1400" dirty="0"/>
              <a:t>･･･</a:t>
            </a:r>
            <a:r>
              <a:rPr lang="ja-JP" altLang="ja-JP" sz="1100" dirty="0"/>
              <a:t>（介護保険法施行規則（平成１１年厚生省令第３６号）第１４３条）</a:t>
            </a:r>
            <a:br>
              <a:rPr lang="ja-JP" altLang="ja-JP" sz="1100" dirty="0"/>
            </a:br>
            <a:r>
              <a:rPr lang="ja-JP" altLang="en-US" sz="1400" dirty="0"/>
              <a:t>　　</a:t>
            </a:r>
            <a:r>
              <a:rPr lang="ja-JP" altLang="ja-JP" sz="1400" dirty="0"/>
              <a:t>第</a:t>
            </a:r>
            <a:r>
              <a:rPr lang="en-US" altLang="ja-JP" sz="1400" dirty="0"/>
              <a:t>6</a:t>
            </a:r>
            <a:r>
              <a:rPr lang="ja-JP" altLang="ja-JP" sz="1400" dirty="0"/>
              <a:t>期の第</a:t>
            </a:r>
            <a:r>
              <a:rPr lang="en-US" altLang="ja-JP" sz="1400" dirty="0"/>
              <a:t>1</a:t>
            </a:r>
            <a:r>
              <a:rPr lang="ja-JP" altLang="ja-JP" sz="1400" dirty="0"/>
              <a:t>号介護保険料については、標準段階をこれまでの</a:t>
            </a:r>
            <a:r>
              <a:rPr lang="en-US" altLang="ja-JP" sz="1400" dirty="0"/>
              <a:t>6</a:t>
            </a:r>
            <a:r>
              <a:rPr lang="ja-JP" altLang="ja-JP" sz="1400" dirty="0"/>
              <a:t>段階から、標準</a:t>
            </a:r>
            <a:r>
              <a:rPr lang="en-US" altLang="ja-JP" sz="1400" dirty="0"/>
              <a:t>9</a:t>
            </a:r>
            <a:r>
              <a:rPr lang="ja-JP" altLang="ja-JP" sz="1400" dirty="0"/>
              <a:t>段階</a:t>
            </a:r>
            <a:r>
              <a:rPr lang="ja-JP" altLang="ja-JP" sz="1400" dirty="0" smtClean="0"/>
              <a:t>に見直しを行う</a:t>
            </a:r>
            <a:r>
              <a:rPr lang="ja-JP" altLang="en-US" sz="1400" dirty="0" smtClean="0"/>
              <a:t>こととしており、</a:t>
            </a:r>
            <a:r>
              <a:rPr lang="en-US" altLang="ja-JP" sz="1400" dirty="0" smtClean="0"/>
              <a:t/>
            </a:r>
            <a:br>
              <a:rPr lang="en-US" altLang="ja-JP" sz="1400" dirty="0" smtClean="0"/>
            </a:br>
            <a:r>
              <a:rPr lang="ja-JP" altLang="en-US" sz="1400" dirty="0" smtClean="0"/>
              <a:t>　新</a:t>
            </a:r>
            <a:r>
              <a:rPr lang="ja-JP" altLang="ja-JP" sz="1400" dirty="0" smtClean="0"/>
              <a:t>第</a:t>
            </a:r>
            <a:r>
              <a:rPr lang="ja-JP" altLang="en-US" sz="1400" dirty="0" smtClean="0"/>
              <a:t>７段階以上の所得の基準である</a:t>
            </a:r>
            <a:r>
              <a:rPr lang="ja-JP" altLang="ja-JP" sz="1400" dirty="0" smtClean="0"/>
              <a:t>基準所得金額</a:t>
            </a:r>
            <a:r>
              <a:rPr lang="ja-JP" altLang="en-US" sz="1400" dirty="0" smtClean="0"/>
              <a:t>については、</a:t>
            </a:r>
            <a:r>
              <a:rPr lang="ja-JP" altLang="ja-JP" sz="1400" u="sng" dirty="0" smtClean="0"/>
              <a:t>現在、各保険者に第</a:t>
            </a:r>
            <a:r>
              <a:rPr lang="en-US" altLang="ja-JP" sz="1400" u="sng" dirty="0" smtClean="0"/>
              <a:t>1</a:t>
            </a:r>
            <a:r>
              <a:rPr lang="ja-JP" altLang="ja-JP" sz="1400" u="sng" dirty="0" smtClean="0"/>
              <a:t>号被保険者</a:t>
            </a:r>
            <a:r>
              <a:rPr lang="ja-JP" altLang="ja-JP" sz="1400" u="sng" dirty="0"/>
              <a:t>の所得</a:t>
            </a:r>
            <a:r>
              <a:rPr lang="ja-JP" altLang="ja-JP" sz="1400" u="sng" dirty="0" smtClean="0"/>
              <a:t>分布の</a:t>
            </a:r>
            <a:r>
              <a:rPr lang="ja-JP" altLang="ja-JP" sz="1400" u="sng" dirty="0"/>
              <a:t>調査</a:t>
            </a:r>
            <a:r>
              <a:rPr lang="en-US" altLang="ja-JP" sz="1400" u="sng" dirty="0"/>
              <a:t/>
            </a:r>
            <a:br>
              <a:rPr lang="en-US" altLang="ja-JP" sz="1400" u="sng" dirty="0"/>
            </a:br>
            <a:r>
              <a:rPr lang="ja-JP" altLang="en-US" sz="1400" dirty="0"/>
              <a:t>　</a:t>
            </a:r>
            <a:r>
              <a:rPr lang="ja-JP" altLang="ja-JP" sz="1400" u="sng" dirty="0"/>
              <a:t>を依頼しており</a:t>
            </a:r>
            <a:r>
              <a:rPr lang="ja-JP" altLang="en-US" sz="1400" u="sng" dirty="0"/>
              <a:t>（平成</a:t>
            </a:r>
            <a:r>
              <a:rPr lang="en-US" altLang="ja-JP" sz="1400" u="sng" dirty="0"/>
              <a:t>26</a:t>
            </a:r>
            <a:r>
              <a:rPr lang="ja-JP" altLang="en-US" sz="1400" u="sng" dirty="0"/>
              <a:t>年６月</a:t>
            </a:r>
            <a:r>
              <a:rPr lang="en-US" altLang="ja-JP" sz="1400" u="sng" dirty="0"/>
              <a:t>27</a:t>
            </a:r>
            <a:r>
              <a:rPr lang="ja-JP" altLang="en-US" sz="1400" u="sng" dirty="0"/>
              <a:t>日付け事務連絡）</a:t>
            </a:r>
            <a:r>
              <a:rPr lang="ja-JP" altLang="ja-JP" sz="1400" u="sng" dirty="0"/>
              <a:t>、</a:t>
            </a:r>
            <a:r>
              <a:rPr lang="ja-JP" altLang="ja-JP" sz="1400" u="sng" dirty="0" smtClean="0"/>
              <a:t>その調査</a:t>
            </a:r>
            <a:r>
              <a:rPr lang="ja-JP" altLang="ja-JP" sz="1400" u="sng" dirty="0"/>
              <a:t>結果を</a:t>
            </a:r>
            <a:r>
              <a:rPr lang="ja-JP" altLang="ja-JP" sz="1400" u="sng" dirty="0" smtClean="0"/>
              <a:t>踏まえて</a:t>
            </a:r>
            <a:r>
              <a:rPr lang="ja-JP" altLang="en-US" sz="1400" u="sng" dirty="0"/>
              <a:t>別途お示しする</a:t>
            </a:r>
            <a:r>
              <a:rPr lang="ja-JP" altLang="en-US" sz="1400" u="sng" dirty="0" smtClean="0"/>
              <a:t>。</a:t>
            </a:r>
            <a:r>
              <a:rPr lang="en-US" altLang="ja-JP" sz="1400" u="sng" dirty="0" smtClean="0"/>
              <a:t/>
            </a:r>
            <a:br>
              <a:rPr lang="en-US" altLang="ja-JP" sz="1400" u="sng" dirty="0" smtClean="0"/>
            </a:br>
            <a:r>
              <a:rPr lang="ja-JP" altLang="en-US" sz="1400" dirty="0" smtClean="0"/>
              <a:t>　</a:t>
            </a:r>
            <a:r>
              <a:rPr lang="en-US" altLang="ja-JP" sz="1400" dirty="0"/>
              <a:t> </a:t>
            </a:r>
            <a:r>
              <a:rPr lang="ja-JP" altLang="ja-JP" sz="1400" dirty="0"/>
              <a:t/>
            </a:r>
            <a:br>
              <a:rPr lang="ja-JP" altLang="ja-JP" sz="1400" dirty="0"/>
            </a:br>
            <a:r>
              <a:rPr lang="ja-JP" altLang="ja-JP" sz="1400" b="1" dirty="0"/>
              <a:t>⑤後期高齢者加入割合補正係数及び所得段階別加入割合補正係数に係る数値</a:t>
            </a:r>
            <a:r>
              <a:rPr lang="ja-JP" altLang="ja-JP" sz="1400" dirty="0"/>
              <a:t/>
            </a:r>
            <a:br>
              <a:rPr lang="ja-JP" altLang="ja-JP" sz="1400" dirty="0"/>
            </a:br>
            <a:r>
              <a:rPr lang="ja-JP" altLang="en-US" sz="1400" dirty="0"/>
              <a:t>　　　</a:t>
            </a:r>
            <a:r>
              <a:rPr lang="ja-JP" altLang="ja-JP" sz="1100" dirty="0"/>
              <a:t>･･･（介護保険の調整交付金の交付額の算定に関する省令（平成１２年厚生省令第２６号）第５条及び第６条）</a:t>
            </a:r>
            <a:br>
              <a:rPr lang="ja-JP" altLang="ja-JP" sz="1100" dirty="0"/>
            </a:br>
            <a:r>
              <a:rPr lang="ja-JP" altLang="ja-JP" sz="1400" dirty="0"/>
              <a:t>　　</a:t>
            </a:r>
            <a:r>
              <a:rPr lang="ja-JP" altLang="en-US" sz="1400" dirty="0" smtClean="0"/>
              <a:t>後期高齢者加入割合補正係数については</a:t>
            </a:r>
            <a:r>
              <a:rPr lang="ja-JP" altLang="en-US" sz="1400" u="sng" dirty="0" smtClean="0"/>
              <a:t>別途</a:t>
            </a:r>
            <a:r>
              <a:rPr lang="ja-JP" altLang="en-US" sz="1400" u="sng" dirty="0"/>
              <a:t>保険者に依頼する</a:t>
            </a:r>
            <a:r>
              <a:rPr lang="ja-JP" altLang="en-US" sz="1400" u="sng" dirty="0" smtClean="0"/>
              <a:t>調査</a:t>
            </a:r>
            <a:r>
              <a:rPr lang="ja-JP" altLang="en-US" sz="1400" dirty="0" smtClean="0"/>
              <a:t>、所得段階別加入割合補正係数については④と</a:t>
            </a:r>
            <a:r>
              <a:rPr lang="en-US" altLang="ja-JP" sz="1400" dirty="0" smtClean="0"/>
              <a:t/>
            </a:r>
            <a:br>
              <a:rPr lang="en-US" altLang="ja-JP" sz="1400" dirty="0" smtClean="0"/>
            </a:br>
            <a:r>
              <a:rPr lang="ja-JP" altLang="en-US" sz="1400" dirty="0"/>
              <a:t>　</a:t>
            </a:r>
            <a:r>
              <a:rPr lang="ja-JP" altLang="en-US" sz="1400" dirty="0" smtClean="0"/>
              <a:t>　同様、</a:t>
            </a:r>
            <a:r>
              <a:rPr lang="ja-JP" altLang="en-US" sz="1400" u="sng" dirty="0" smtClean="0"/>
              <a:t>第１号被保険者の所得分布の調査の結果を踏まえて別途お示しする。</a:t>
            </a:r>
            <a:r>
              <a:rPr lang="ja-JP" altLang="ja-JP" sz="1400" u="sng" dirty="0" smtClean="0"/>
              <a:t/>
            </a:r>
            <a:br>
              <a:rPr lang="ja-JP" altLang="ja-JP" sz="1400" u="sng" dirty="0" smtClean="0"/>
            </a:br>
            <a:r>
              <a:rPr lang="en-US" altLang="ja-JP" sz="1100" dirty="0" smtClean="0"/>
              <a:t> </a:t>
            </a:r>
            <a:r>
              <a:rPr lang="en-US" altLang="ja-JP" sz="1100" dirty="0"/>
              <a:t/>
            </a:r>
            <a:br>
              <a:rPr lang="en-US" altLang="ja-JP" sz="1100" dirty="0"/>
            </a:br>
            <a:r>
              <a:rPr lang="ja-JP" altLang="ja-JP" sz="1100" dirty="0"/>
              <a:t/>
            </a:r>
            <a:br>
              <a:rPr lang="ja-JP" altLang="ja-JP" sz="1100" dirty="0"/>
            </a:br>
            <a:endParaRPr lang="ja-JP" altLang="ja-JP" sz="1100" dirty="0"/>
          </a:p>
        </p:txBody>
      </p:sp>
      <p:sp>
        <p:nvSpPr>
          <p:cNvPr id="6" name="タイトル 1"/>
          <p:cNvSpPr txBox="1">
            <a:spLocks/>
          </p:cNvSpPr>
          <p:nvPr/>
        </p:nvSpPr>
        <p:spPr>
          <a:xfrm>
            <a:off x="166258" y="0"/>
            <a:ext cx="4913493" cy="432048"/>
          </a:xfrm>
          <a:prstGeom prst="rect">
            <a:avLst/>
          </a:prstGeom>
          <a:solidFill>
            <a:srgbClr val="99FF99"/>
          </a:solidFill>
          <a:ln>
            <a:noFill/>
          </a:ln>
        </p:spPr>
        <p:style>
          <a:lnRef idx="1">
            <a:schemeClr val="accent6"/>
          </a:lnRef>
          <a:fillRef idx="2">
            <a:schemeClr val="accent6"/>
          </a:fillRef>
          <a:effectRef idx="1">
            <a:schemeClr val="accent6"/>
          </a:effectRef>
          <a:fontRef idx="minor">
            <a:schemeClr val="dk1"/>
          </a:fontRef>
        </p:style>
        <p:txBody>
          <a:bodyPr anchor="ctr">
            <a:normAutofit/>
          </a:bodyPr>
          <a:lstStyle/>
          <a:p>
            <a:pPr fontAlgn="auto">
              <a:spcBef>
                <a:spcPts val="0"/>
              </a:spcBef>
              <a:spcAft>
                <a:spcPts val="0"/>
              </a:spcAft>
              <a:defRPr/>
            </a:pPr>
            <a:r>
              <a:rPr lang="ja-JP" altLang="en-US" sz="2000" dirty="0" smtClean="0">
                <a:ln>
                  <a:solidFill>
                    <a:prstClr val="black"/>
                  </a:solidFill>
                </a:ln>
                <a:solidFill>
                  <a:prstClr val="black"/>
                </a:solidFill>
              </a:rPr>
              <a:t>（６）保険料算定に必要な諸係数について</a:t>
            </a:r>
            <a:endParaRPr lang="en-US" altLang="ja-JP" sz="2000" dirty="0">
              <a:ln>
                <a:solidFill>
                  <a:prstClr val="black"/>
                </a:solidFill>
              </a:ln>
              <a:solidFill>
                <a:prstClr val="black"/>
              </a:solidFill>
            </a:endParaRPr>
          </a:p>
        </p:txBody>
      </p:sp>
      <p:sp>
        <p:nvSpPr>
          <p:cNvPr id="4" name="正方形/長方形 3"/>
          <p:cNvSpPr/>
          <p:nvPr/>
        </p:nvSpPr>
        <p:spPr>
          <a:xfrm rot="5400000">
            <a:off x="-123564" y="641733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smtClean="0">
                <a:solidFill>
                  <a:schemeClr val="tx1"/>
                </a:solidFill>
                <a:latin typeface="ＭＳ ゴシック" panose="020B0609070205080204" pitchFamily="49" charset="-128"/>
                <a:ea typeface="ＭＳ ゴシック" panose="020B0609070205080204" pitchFamily="49" charset="-128"/>
              </a:rPr>
              <a:t>31</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821830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11081</TotalTime>
  <Words>1583</Words>
  <Application>Microsoft Office PowerPoint</Application>
  <PresentationFormat>A4 210 x 297 mm</PresentationFormat>
  <Paragraphs>238</Paragraphs>
  <Slides>13</Slides>
  <Notes>1</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２　サービス見込量、保険料推計に当たっての留意事項等について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　予備的な推計を行った保険者においては、地域密着型サービス及び居宅サービスの利用者数、利用回（日）数を介護保険 　　　　 事業状況報告システムの保守サイトに掲載されたデータと置き換える。 　　　　　　（注）予備的推計の時に整理した平成24年度及び平成25年度の施設サービス利用者数とサービスの種類ごとの給付費は、 　　　　　　　　 そのまま利用可能。    　　　○　保守サイトに掲載される過去の認定者数（平成24年度と平成25年度の推計に活用する月末時点の認定者数）が、既に公表 　　　　 されている月報値よりも高めに出ている場合には、補正してから推計に活用。 　　　○　平成26年度の認定者数は、保険者が推計に活用する月末時点の認定者数が出るまで、随時更新する。 　　　○　介護予防訪問介護と介護予防通所介護の総合事業への移行については、認定者数を減らす調整ではなく、それぞれの　 　　　　サービスの利用者の推計の際に、移行による給付対象者の減を見込むことで対応する。    　　　○　自然体推計をそのまま入力するのではなく、分析例も参考に各保険者の施設・在宅サービスの充実の方向性を検討 した上 　　　　で、第６期期間中及び平成３２年度、平成３７年度の利用者数を入力する。 　　　○　参考値で出している長期推計の自然体推計（特養・老健）について、平成32年度及び平成37年度は、平成29年度の利用率　 　　　　で伸ばしていることから、特に都市部では高めと思われるため、施策反映の検討に当たっては注意する。 　　　○　平成３７年度の推計結果を見て、利用者数の伸びの妥当性等を検証し、代替する他のサービスの必要性・確保・普及方策 　　　　等を検討する。    　　　　　○　自然体推計をそのまま入力するのではなく、分析例も参考に各保険者の施設・在宅サービスの充実の方向性を検討した上 　　　　 で、第６期期間中及び平成３２年度、平成３７年度の利用者数を調整する。 　　　○　 この際、重度の方や認知症の方などの増加を踏まえ、定期巡回・随時対応型訪問介護看護や複合型サービス、小規模多 　　　　 機能型居宅介護などの整備を進めるため市町村で公募指定を行う等事業者への働きかけも含めて検討する。 　　　 ○　自然体推計は、数が少ないサービスや、社会状況の変化による各サービス間の需要の変化（単身・高齢者のみ世帯の増 　　　　加に 伴う訪問系サービスのニーズの増加、レスパイト需要の変化等）が見込めないため、各市町村でこういった観点を必ず勘 　　　　案する。　　 </vt:lpstr>
      <vt:lpstr> 　　　○　平成３７年度の推計結果を見て、利用者数等の伸びの妥当性を検証し、代替する他のサービスの必要性・確保・普及方策等 　　　　　を検討する。 　　　○　利用回（日）数については、回（日）数の実績が急速に伸びたサービスにおいては、長期推計で一人１月当たり給付費が要介 　　　　 護度ごとの基準限度額を上回るなど過剰な推計結果となる場合がある。 　　　　　　そのような場合は、保険者においてC3-(3)において適切な利用回（日）数とするよう調整する。 　　　○　介護予防訪問介護及び介護予防通所介護の総合事業への移行計画を踏まえ、移行する要支援利用者数は減らす。   　　　○　総合事業については、介護予防訪問介護及び介護予防通所介護の総合事業への移行の計画を踏まえ、移行する利用者に 　　　　見合った事業費の増加分を見込む。 　　   ○　包括的支援事業については、地域包括支援センターの体制整備、医療介護連携や認知症施策、生活支援サービスの体制整 　　　　備に係る事業が新たに位置づけられることを踏まえ、事業費を見込む。   　　　○　平成３２年、平成３７年の保険料基準額を推計したところで、その水準、内訳、構成比等を確認し、現在の水準等と比較した上 　　　　 で、在宅サービス、施設・居住系サービスの充実の方向性、生活支援サービスの整備の方針等について、検証・見直しを行い、 　　　　　目指すべき水準を設定する。 　　　○　第６期の保険料基準額を推計し、その水準、保険料収納必要額（月額）の内訳、構成比を確認し、現在の水準等と比較しつつ、 　　　　在宅サービス、施設・居住系サービスの充実の方向性、生活支援サービスの整備の方針等について、検証・見直しを行う。　　　 　　 　       また、平成３２年、平成３７年の水準等と比較し、平成３７年に向けて取組を進める中での第６期における取組の位置付けを整 　　　　理した上で、第６期の保険料基準額を確定する。     　     ○　２割負担の導入や補足給付の資産勘案について、見直しに伴う総給付費や補足給付費の減少する割合を参考値として示す 　　　　予定。 参考値は全国値のため、高所得層あるいは低所得層が多い等の場合、参考値を変更し推計する。      　○　介護報酬改定等の内容が固まった段階で、改定等の影響を調整する。 　     ○　小規模な保険者においては、認定者数や利用者数の自然体推計値は大幅に増減することがあるため、そのような場合は、自 　　　　然体推計にとらわれず必要に応じて現実的な推計値に調整する。</vt:lpstr>
      <vt:lpstr>各保険者において第６期保険料を算定するに当たって必要となる諸係数については、以下のとおりとする。  ①第２号被保険者負担率･･･（介護保険の国庫負担金の負担等に関する政令（平成１０年政令第４１３号）第５条） 　平成２７年度から２９年度までの第２号被保険者負担率　→　２８％　（第１号被保険者の負担率は２２％）   ②財政安定化基金拠出率･･･（介護保険の医療保険者の納付金の算定等に関する省令（平成１１年厚生省令第４３号。以下「納付金省令」とい　う。） 　　　　　　　　　　　　　　　　　　　　　　　　第４条） 　平成２７年度から２９年度までの財政安定化基金拠出率　→　１００，０００分の３９ 　ただし、財政安定化基金積立残額を勘案し、各都道府県が設定する拠出率については、「０」となることを想定している。    ③保険料の収納下限率･･･（納付金省令第１条） 　　保険料の収納下限率については、これまでと同様に、被保険者の規模に応じて以下のとおりとする。 　　　　・第１号被保険者数が１千人未満　　　　　　　　　９４％ 　　　　・第１号被保険者数が１千人以上１万人未満　　９３％ 　　　　・第１号被保険者数が１万人以上　　　　　　　　　９２％  ※　計画期間における第１号保険料の収納率（注）が上記収納下限率を下回る場合、下回った分の保険料収納不足額については、最終年度の 　財政安定化基金からの交付・貸付事業の対象とはならないことから、第５期計画期間において財政安定化基金から既に貸付を受けている市町 　村、又は今後受ける可能性のある市町村にあっては、特に留意されたい。 　　　注：計画期間の初年度の４月１日から最終年度の１１月３０日までの保険料納期に納付すべきものとして賦課された保険料の調査決定済額のうち、 　　　　　最終年度の１１月３０日現在において収納された額の割合。  ④基準所得金額･･･（介護保険法施行規則（平成１１年厚生省令第３６号）第１４３条） 　　第6期の第1号介護保険料については、標準段階をこれまでの6段階から、標準9段階に見直しを行うこととしており、 　新第７段階以上の所得の基準である基準所得金額については、現在、各保険者に第1号被保険者の所得分布の調査 　を依頼しており（平成26年６月27日付け事務連絡）、その調査結果を踏まえて別途お示しする。 　  ⑤後期高齢者加入割合補正係数及び所得段階別加入割合補正係数に係る数値 　　　･･･（介護保険の調整交付金の交付額の算定に関する省令（平成１２年厚生省令第２６号）第５条及び第６条） 　　後期高齢者加入割合補正係数については別途保険者に依頼する調査、所得段階別加入割合補正係数については④と 　　同様、第１号被保険者の所得分布の調査の結果を踏まえて別途お示しする。    </vt:lpstr>
      <vt:lpstr>１　ヒアリングについて 　○　サービス見込量及び保険料に関する各都道府県とのヒアリングを１０月目途に実施予定。  ２　ヒアリングに際しては、今回お示しした基本指針（案）を踏まえ、あらかじめ都道府県より保険者に対し、 　以下のような計画策定に関する留意事項について助言・ヒアリング等を行って頂きたい。 （１）現状の把握と分析 　○　現状の把握 　　　・　高齢者人口については、今後の動向も含めて把握できているか。 　　　・　日常生活圏域ニーズ調査等を活用し、世帯構成、居住環境や収入状況、認知症高齢者の状況や医療・介護ニー 　　　　ズの状況を把握しているか。 　　   ・　地域の介護基盤（施設・居住系サービス、在宅サービス）や医療機関の現状、地域ケア会議等の活用により不足　 　　　　するサービスや活用できる社会資源を把握しているか。 　○　保険給付の実績把握と分析 　　  ・　介護政策評価支援システムまたは地域包括ケア「見える化」システムを活用して、要介護認定率、施設・在宅サー 　　　　ビスの給付指数のバランス、サービス系列別第１号被保険者１人当たり給付指数、サービス種類別の第１号被保 　　　　険者１人当たり給付月額、第１号被保険者１人当たりの保険給付月額などについて、現状分析、推移分析、全国・ 　　　　都道府県平均との比較分析を行っているか。  （２）基本理念や目標 　○　基本指針（案）を参考として、基本理念を定めるとともに、中長期的な推計を踏まえて施設・在宅サービスの充実の 　　方向性など2025年を見据えた対応方針、その中における第６期の位置づけが具体的に検討されているか。 　（３）地域包括ケアシステムの構築 　 ○　 介護サービスの確保に向けた取組 　　　・　在宅生活の限界点をどのように高めていくか（そのための定期巡回・随時対応型訪問介護看護、複合型サービス、　 　　　　　小規模多機能型居宅介護や訪問看護等の充実方針、事業者・ケアマネージャー等への働きかけなど） 　　　・　 施設・居住系サービスの整備は、重度の要介護者の今後の動向や特養等への入所を必要とする者の状況、高 　　　  齢者の住まいや収入の現状等を踏まえたものとなっているか。 　　　　　 また、有料老人ホーム等の整備動向、養護老人ホームや軽費老人ホームの活用、空き家を活用した低所得高齢 　　　　者向けの住まい対策等を検討しているか。</vt:lpstr>
      <vt:lpstr> 　　・　上記のような介護サービスの確保に向けた整備方策などを検討しているか。  　○　在宅医療・介護の連携 　　 ・　在宅療養の支援を行う病院・診療所の状況を把握しているか。（今後、把握を進めることとしているか） 　　 ・　新たに地域支援事業に位置づけられる在宅医療・介護連携事業にいつからどのように取り組んでいくか。　  　○　認知症施策の推進 　　  ・　認知症高齢者を地域で支えるために必要な早期診断等を行う医療機関、介護サービスや生活支援サービス等の 　　　　体制をどう整えていくか。　　  　○　生活支援・介護予防サービスの充実 　　 ・　総合事業のガイドラインを踏まえ、介護予防や生活支援サービスの充実をどのように進めて行くか。 　　 　  併せて、介護予防訪問介護と介護予防通所介護の総合事業への移行スケジュールをどうするか。  　○　高齢者の居住安定に係る施策との連携 　　・　高齢者の住まいの安定的な確保の観点から、都道府県とも連携しながら、有料老人ホームやサービス付き高齢者 　　　向け住宅、養護老人ホームや軽費老人ホームの活用、空き家を活用した低所得高齢者向けの住まい対策を検討し 　　　ているか。 　　　　 　 ◎　 特に、急速な高齢化が見込まれる都市部においては、その強み（集住、多様な人材、整備された生活インフラ、活発 　　  な企業活動等）を活かした地域包括ケアシステムの構築が検討されているか。    （４）保険料の算定について 　 ○　 第６期の介護保険料については、２０２５年の保険料水準を踏まえ保険者の取り組む施策を適切に反映したものと 　　　 なっているか。 　 ○　 第５期期間中に財政安定化基金より借り入れを受けている（又は本年度に借り入れが見込まれる）保険者について 　　　 は、第６期の保険料算定に際して、当該借入金の償還分についても適切に見込まれているか。 　 ○　介護給付費準備基金の取崩し額や保険料予定収納率等について、適切に設定しているか。 </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要支援者に対するサービスの見直し</dc:title>
  <dc:creator>厚生労働省ネットワークシステム</dc:creator>
  <cp:lastModifiedBy>厚生労働省ネットワークシステム</cp:lastModifiedBy>
  <cp:revision>817</cp:revision>
  <cp:lastPrinted>2014-07-14T10:58:52Z</cp:lastPrinted>
  <dcterms:created xsi:type="dcterms:W3CDTF">2012-02-10T11:29:08Z</dcterms:created>
  <dcterms:modified xsi:type="dcterms:W3CDTF">2014-07-25T14:19:10Z</dcterms:modified>
</cp:coreProperties>
</file>